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handoutMasterIdLst>
    <p:handoutMasterId r:id="rId28"/>
  </p:handoutMasterIdLst>
  <p:sldIdLst>
    <p:sldId id="256" r:id="rId2"/>
    <p:sldId id="633" r:id="rId3"/>
    <p:sldId id="634" r:id="rId4"/>
    <p:sldId id="467" r:id="rId5"/>
    <p:sldId id="635" r:id="rId6"/>
    <p:sldId id="512" r:id="rId7"/>
    <p:sldId id="478" r:id="rId8"/>
    <p:sldId id="479" r:id="rId9"/>
    <p:sldId id="259" r:id="rId10"/>
    <p:sldId id="257" r:id="rId11"/>
    <p:sldId id="258" r:id="rId12"/>
    <p:sldId id="260" r:id="rId13"/>
    <p:sldId id="261" r:id="rId14"/>
    <p:sldId id="262" r:id="rId15"/>
    <p:sldId id="636" r:id="rId16"/>
    <p:sldId id="637" r:id="rId17"/>
    <p:sldId id="640" r:id="rId18"/>
    <p:sldId id="641" r:id="rId19"/>
    <p:sldId id="643" r:id="rId20"/>
    <p:sldId id="644" r:id="rId21"/>
    <p:sldId id="648" r:id="rId22"/>
    <p:sldId id="647" r:id="rId23"/>
    <p:sldId id="649" r:id="rId24"/>
    <p:sldId id="645" r:id="rId25"/>
    <p:sldId id="638" r:id="rId26"/>
  </p:sldIdLst>
  <p:sldSz cx="9144000" cy="6858000" type="screen4x3"/>
  <p:notesSz cx="9144000" cy="6858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C361701-579B-49DC-8E1F-249471ABC441}">
          <p14:sldIdLst>
            <p14:sldId id="256"/>
            <p14:sldId id="633"/>
            <p14:sldId id="634"/>
            <p14:sldId id="467"/>
            <p14:sldId id="635"/>
            <p14:sldId id="512"/>
            <p14:sldId id="478"/>
            <p14:sldId id="479"/>
            <p14:sldId id="259"/>
            <p14:sldId id="257"/>
            <p14:sldId id="258"/>
            <p14:sldId id="260"/>
            <p14:sldId id="261"/>
            <p14:sldId id="262"/>
            <p14:sldId id="636"/>
            <p14:sldId id="637"/>
            <p14:sldId id="640"/>
            <p14:sldId id="641"/>
            <p14:sldId id="643"/>
            <p14:sldId id="644"/>
            <p14:sldId id="648"/>
            <p14:sldId id="647"/>
            <p14:sldId id="649"/>
            <p14:sldId id="645"/>
            <p14:sldId id="638"/>
          </p14:sldIdLst>
        </p14:section>
        <p14:section name="Questions of inquiry" id="{888F4006-88E5-4182-B75A-27816771327B}">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2D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7" autoAdjust="0"/>
    <p:restoredTop sz="91571" autoAdjust="0"/>
  </p:normalViewPr>
  <p:slideViewPr>
    <p:cSldViewPr snapToGrid="0" snapToObjects="1">
      <p:cViewPr varScale="1">
        <p:scale>
          <a:sx n="101" d="100"/>
          <a:sy n="101" d="100"/>
        </p:scale>
        <p:origin x="188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3DC0C369-13E3-C04F-AA91-3C19CF4D27E6}" type="datetimeFigureOut">
              <a:rPr lang="nl-NL" smtClean="0"/>
              <a:t>9-4-2026</a:t>
            </a:fld>
            <a:endParaRPr lang="nl-NL"/>
          </a:p>
        </p:txBody>
      </p:sp>
      <p:sp>
        <p:nvSpPr>
          <p:cNvPr id="4" name="Tijdelijke aanduiding voor voettekst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4268B745-3CC2-3B46-A8BC-FE1F07A08324}" type="slidenum">
              <a:rPr lang="nl-NL" smtClean="0"/>
              <a:t>‹#›</a:t>
            </a:fld>
            <a:endParaRPr lang="nl-NL"/>
          </a:p>
        </p:txBody>
      </p:sp>
    </p:spTree>
    <p:extLst>
      <p:ext uri="{BB962C8B-B14F-4D97-AF65-F5344CB8AC3E}">
        <p14:creationId xmlns:p14="http://schemas.microsoft.com/office/powerpoint/2010/main" val="174582373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F37D42C8-A255-5F4D-A951-1B90F54B60E2}" type="datetimeFigureOut">
              <a:rPr lang="nl-NL" smtClean="0"/>
              <a:t>9-4-2026</a:t>
            </a:fld>
            <a:endParaRPr lang="nl-NL"/>
          </a:p>
        </p:txBody>
      </p:sp>
      <p:sp>
        <p:nvSpPr>
          <p:cNvPr id="4" name="Tijdelijke aanduiding voor dia-afbeelding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19775814-5E86-5743-808B-FA33B96378ED}" type="slidenum">
              <a:rPr lang="nl-NL" smtClean="0"/>
              <a:t>‹#›</a:t>
            </a:fld>
            <a:endParaRPr lang="nl-NL"/>
          </a:p>
        </p:txBody>
      </p:sp>
    </p:spTree>
    <p:extLst>
      <p:ext uri="{BB962C8B-B14F-4D97-AF65-F5344CB8AC3E}">
        <p14:creationId xmlns:p14="http://schemas.microsoft.com/office/powerpoint/2010/main" val="279788416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19775814-5E86-5743-808B-FA33B96378ED}" type="slidenum">
              <a:rPr lang="nl-NL" smtClean="0"/>
              <a:t>1</a:t>
            </a:fld>
            <a:endParaRPr lang="nl-NL"/>
          </a:p>
        </p:txBody>
      </p:sp>
    </p:spTree>
    <p:extLst>
      <p:ext uri="{BB962C8B-B14F-4D97-AF65-F5344CB8AC3E}">
        <p14:creationId xmlns:p14="http://schemas.microsoft.com/office/powerpoint/2010/main" val="1130746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a:extLst>
              <a:ext uri="{FF2B5EF4-FFF2-40B4-BE49-F238E27FC236}">
                <a16:creationId xmlns:a16="http://schemas.microsoft.com/office/drawing/2014/main" id="{D20B3790-B2D2-AF06-117B-F7F280F8FE8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Georgia" panose="02040502050405020303" pitchFamily="18" charset="0"/>
                <a:ea typeface="ＭＳ Ｐゴシック" panose="020B0600070205080204" pitchFamily="34" charset="-128"/>
              </a:defRPr>
            </a:lvl1pPr>
            <a:lvl2pPr marL="742950" indent="-285750">
              <a:spcBef>
                <a:spcPct val="30000"/>
              </a:spcBef>
              <a:defRPr sz="1200">
                <a:solidFill>
                  <a:schemeClr val="tx1"/>
                </a:solidFill>
                <a:latin typeface="Georgia" panose="02040502050405020303" pitchFamily="18" charset="0"/>
                <a:ea typeface="ＭＳ Ｐゴシック" panose="020B0600070205080204" pitchFamily="34" charset="-128"/>
              </a:defRPr>
            </a:lvl2pPr>
            <a:lvl3pPr marL="1143000" indent="-228600">
              <a:spcBef>
                <a:spcPct val="30000"/>
              </a:spcBef>
              <a:defRPr sz="1200">
                <a:solidFill>
                  <a:schemeClr val="tx1"/>
                </a:solidFill>
                <a:latin typeface="Georgia" panose="02040502050405020303" pitchFamily="18" charset="0"/>
                <a:ea typeface="ＭＳ Ｐゴシック" panose="020B0600070205080204" pitchFamily="34" charset="-128"/>
              </a:defRPr>
            </a:lvl3pPr>
            <a:lvl4pPr marL="1600200" indent="-228600">
              <a:spcBef>
                <a:spcPct val="30000"/>
              </a:spcBef>
              <a:defRPr sz="1200">
                <a:solidFill>
                  <a:schemeClr val="tx1"/>
                </a:solidFill>
                <a:latin typeface="Georgia" panose="02040502050405020303" pitchFamily="18" charset="0"/>
                <a:ea typeface="ＭＳ Ｐゴシック" panose="020B0600070205080204" pitchFamily="34" charset="-128"/>
              </a:defRPr>
            </a:lvl4pPr>
            <a:lvl5pPr marL="2057400" indent="-228600">
              <a:spcBef>
                <a:spcPct val="30000"/>
              </a:spcBef>
              <a:defRPr sz="1200">
                <a:solidFill>
                  <a:schemeClr val="tx1"/>
                </a:solidFill>
                <a:latin typeface="Georgia" panose="02040502050405020303"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Georgia" panose="02040502050405020303"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Georgia" panose="02040502050405020303"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Georgia" panose="02040502050405020303"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Georgia" panose="02040502050405020303" pitchFamily="18" charset="0"/>
                <a:ea typeface="ＭＳ Ｐゴシック" panose="020B0600070205080204" pitchFamily="34" charset="-128"/>
              </a:defRPr>
            </a:lvl9pPr>
          </a:lstStyle>
          <a:p>
            <a:pPr>
              <a:spcBef>
                <a:spcPct val="0"/>
              </a:spcBef>
            </a:pPr>
            <a:fld id="{6D057A15-4704-AA44-8910-C5BB167BEC38}" type="slidenum">
              <a:rPr lang="nl-NL" altLang="en-US"/>
              <a:pPr>
                <a:spcBef>
                  <a:spcPct val="0"/>
                </a:spcBef>
              </a:pPr>
              <a:t>4</a:t>
            </a:fld>
            <a:endParaRPr lang="nl-NL" altLang="en-US"/>
          </a:p>
        </p:txBody>
      </p:sp>
      <p:sp>
        <p:nvSpPr>
          <p:cNvPr id="78850" name="Rectangle 2">
            <a:extLst>
              <a:ext uri="{FF2B5EF4-FFF2-40B4-BE49-F238E27FC236}">
                <a16:creationId xmlns:a16="http://schemas.microsoft.com/office/drawing/2014/main" id="{6B97A053-79F9-28AF-DA57-76A201221AC2}"/>
              </a:ext>
            </a:extLst>
          </p:cNvPr>
          <p:cNvSpPr>
            <a:spLocks noGrp="1" noRot="1" noChangeAspect="1" noChangeArrowheads="1" noTextEdit="1"/>
          </p:cNvSpPr>
          <p:nvPr>
            <p:ph type="sldImg"/>
          </p:nvPr>
        </p:nvSpPr>
        <p:spPr>
          <a:ln/>
        </p:spPr>
      </p:sp>
      <p:sp>
        <p:nvSpPr>
          <p:cNvPr id="78851" name="Rectangle 3">
            <a:extLst>
              <a:ext uri="{FF2B5EF4-FFF2-40B4-BE49-F238E27FC236}">
                <a16:creationId xmlns:a16="http://schemas.microsoft.com/office/drawing/2014/main" id="{7683C61F-C227-42DC-AF2F-A56FFF81F2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a:extLst>
              <a:ext uri="{FF2B5EF4-FFF2-40B4-BE49-F238E27FC236}">
                <a16:creationId xmlns:a16="http://schemas.microsoft.com/office/drawing/2014/main" id="{D20B3790-B2D2-AF06-117B-F7F280F8FE8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Georgia" panose="02040502050405020303" pitchFamily="18" charset="0"/>
                <a:ea typeface="ＭＳ Ｐゴシック" panose="020B0600070205080204" pitchFamily="34" charset="-128"/>
              </a:defRPr>
            </a:lvl1pPr>
            <a:lvl2pPr marL="742950" indent="-285750">
              <a:spcBef>
                <a:spcPct val="30000"/>
              </a:spcBef>
              <a:defRPr sz="1200">
                <a:solidFill>
                  <a:schemeClr val="tx1"/>
                </a:solidFill>
                <a:latin typeface="Georgia" panose="02040502050405020303" pitchFamily="18" charset="0"/>
                <a:ea typeface="ＭＳ Ｐゴシック" panose="020B0600070205080204" pitchFamily="34" charset="-128"/>
              </a:defRPr>
            </a:lvl2pPr>
            <a:lvl3pPr marL="1143000" indent="-228600">
              <a:spcBef>
                <a:spcPct val="30000"/>
              </a:spcBef>
              <a:defRPr sz="1200">
                <a:solidFill>
                  <a:schemeClr val="tx1"/>
                </a:solidFill>
                <a:latin typeface="Georgia" panose="02040502050405020303" pitchFamily="18" charset="0"/>
                <a:ea typeface="ＭＳ Ｐゴシック" panose="020B0600070205080204" pitchFamily="34" charset="-128"/>
              </a:defRPr>
            </a:lvl3pPr>
            <a:lvl4pPr marL="1600200" indent="-228600">
              <a:spcBef>
                <a:spcPct val="30000"/>
              </a:spcBef>
              <a:defRPr sz="1200">
                <a:solidFill>
                  <a:schemeClr val="tx1"/>
                </a:solidFill>
                <a:latin typeface="Georgia" panose="02040502050405020303" pitchFamily="18" charset="0"/>
                <a:ea typeface="ＭＳ Ｐゴシック" panose="020B0600070205080204" pitchFamily="34" charset="-128"/>
              </a:defRPr>
            </a:lvl4pPr>
            <a:lvl5pPr marL="2057400" indent="-228600">
              <a:spcBef>
                <a:spcPct val="30000"/>
              </a:spcBef>
              <a:defRPr sz="1200">
                <a:solidFill>
                  <a:schemeClr val="tx1"/>
                </a:solidFill>
                <a:latin typeface="Georgia" panose="02040502050405020303"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Georgia" panose="02040502050405020303"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Georgia" panose="02040502050405020303"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Georgia" panose="02040502050405020303"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Georgia" panose="02040502050405020303" pitchFamily="18" charset="0"/>
                <a:ea typeface="ＭＳ Ｐゴシック" panose="020B0600070205080204" pitchFamily="34" charset="-128"/>
              </a:defRPr>
            </a:lvl9pPr>
          </a:lstStyle>
          <a:p>
            <a:pPr>
              <a:spcBef>
                <a:spcPct val="0"/>
              </a:spcBef>
            </a:pPr>
            <a:fld id="{6D057A15-4704-AA44-8910-C5BB167BEC38}" type="slidenum">
              <a:rPr lang="nl-NL" altLang="en-US"/>
              <a:pPr>
                <a:spcBef>
                  <a:spcPct val="0"/>
                </a:spcBef>
              </a:pPr>
              <a:t>5</a:t>
            </a:fld>
            <a:endParaRPr lang="nl-NL" altLang="en-US"/>
          </a:p>
        </p:txBody>
      </p:sp>
      <p:sp>
        <p:nvSpPr>
          <p:cNvPr id="78850" name="Rectangle 2">
            <a:extLst>
              <a:ext uri="{FF2B5EF4-FFF2-40B4-BE49-F238E27FC236}">
                <a16:creationId xmlns:a16="http://schemas.microsoft.com/office/drawing/2014/main" id="{6B97A053-79F9-28AF-DA57-76A201221AC2}"/>
              </a:ext>
            </a:extLst>
          </p:cNvPr>
          <p:cNvSpPr>
            <a:spLocks noGrp="1" noRot="1" noChangeAspect="1" noChangeArrowheads="1" noTextEdit="1"/>
          </p:cNvSpPr>
          <p:nvPr>
            <p:ph type="sldImg"/>
          </p:nvPr>
        </p:nvSpPr>
        <p:spPr>
          <a:ln/>
        </p:spPr>
      </p:sp>
      <p:sp>
        <p:nvSpPr>
          <p:cNvPr id="78851" name="Rectangle 3">
            <a:extLst>
              <a:ext uri="{FF2B5EF4-FFF2-40B4-BE49-F238E27FC236}">
                <a16:creationId xmlns:a16="http://schemas.microsoft.com/office/drawing/2014/main" id="{7683C61F-C227-42DC-AF2F-A56FFF81F2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a:extLst>
              <a:ext uri="{FF2B5EF4-FFF2-40B4-BE49-F238E27FC236}">
                <a16:creationId xmlns:a16="http://schemas.microsoft.com/office/drawing/2014/main" id="{7D8BC8CD-E4A5-B859-70EE-2654CA46E29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Georgia" panose="02040502050405020303" pitchFamily="18" charset="0"/>
                <a:ea typeface="ＭＳ Ｐゴシック" panose="020B0600070205080204" pitchFamily="34" charset="-128"/>
              </a:defRPr>
            </a:lvl1pPr>
            <a:lvl2pPr marL="742950" indent="-285750">
              <a:spcBef>
                <a:spcPct val="30000"/>
              </a:spcBef>
              <a:defRPr sz="1200">
                <a:solidFill>
                  <a:schemeClr val="tx1"/>
                </a:solidFill>
                <a:latin typeface="Georgia" panose="02040502050405020303" pitchFamily="18" charset="0"/>
                <a:ea typeface="ＭＳ Ｐゴシック" panose="020B0600070205080204" pitchFamily="34" charset="-128"/>
              </a:defRPr>
            </a:lvl2pPr>
            <a:lvl3pPr marL="1143000" indent="-228600">
              <a:spcBef>
                <a:spcPct val="30000"/>
              </a:spcBef>
              <a:defRPr sz="1200">
                <a:solidFill>
                  <a:schemeClr val="tx1"/>
                </a:solidFill>
                <a:latin typeface="Georgia" panose="02040502050405020303" pitchFamily="18" charset="0"/>
                <a:ea typeface="ＭＳ Ｐゴシック" panose="020B0600070205080204" pitchFamily="34" charset="-128"/>
              </a:defRPr>
            </a:lvl3pPr>
            <a:lvl4pPr marL="1600200" indent="-228600">
              <a:spcBef>
                <a:spcPct val="30000"/>
              </a:spcBef>
              <a:defRPr sz="1200">
                <a:solidFill>
                  <a:schemeClr val="tx1"/>
                </a:solidFill>
                <a:latin typeface="Georgia" panose="02040502050405020303" pitchFamily="18" charset="0"/>
                <a:ea typeface="ＭＳ Ｐゴシック" panose="020B0600070205080204" pitchFamily="34" charset="-128"/>
              </a:defRPr>
            </a:lvl4pPr>
            <a:lvl5pPr marL="2057400" indent="-228600">
              <a:spcBef>
                <a:spcPct val="30000"/>
              </a:spcBef>
              <a:defRPr sz="1200">
                <a:solidFill>
                  <a:schemeClr val="tx1"/>
                </a:solidFill>
                <a:latin typeface="Georgia" panose="02040502050405020303"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Georgia" panose="02040502050405020303"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Georgia" panose="02040502050405020303"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Georgia" panose="02040502050405020303"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Georgia" panose="02040502050405020303" pitchFamily="18" charset="0"/>
                <a:ea typeface="ＭＳ Ｐゴシック" panose="020B0600070205080204" pitchFamily="34" charset="-128"/>
              </a:defRPr>
            </a:lvl9pPr>
          </a:lstStyle>
          <a:p>
            <a:pPr>
              <a:spcBef>
                <a:spcPct val="0"/>
              </a:spcBef>
            </a:pPr>
            <a:fld id="{9FE167F1-BA71-2C41-96FD-9E9E30558CD2}" type="slidenum">
              <a:rPr lang="nl-NL" altLang="en-US"/>
              <a:pPr>
                <a:spcBef>
                  <a:spcPct val="0"/>
                </a:spcBef>
              </a:pPr>
              <a:t>6</a:t>
            </a:fld>
            <a:endParaRPr lang="nl-NL" altLang="en-US"/>
          </a:p>
        </p:txBody>
      </p:sp>
      <p:sp>
        <p:nvSpPr>
          <p:cNvPr id="80898" name="Rectangle 2">
            <a:extLst>
              <a:ext uri="{FF2B5EF4-FFF2-40B4-BE49-F238E27FC236}">
                <a16:creationId xmlns:a16="http://schemas.microsoft.com/office/drawing/2014/main" id="{0BFDF886-A49C-0E45-9C6F-30A92BD8492C}"/>
              </a:ext>
            </a:extLst>
          </p:cNvPr>
          <p:cNvSpPr>
            <a:spLocks noGrp="1" noRot="1" noChangeAspect="1" noChangeArrowheads="1" noTextEdit="1"/>
          </p:cNvSpPr>
          <p:nvPr>
            <p:ph type="sldImg"/>
          </p:nvPr>
        </p:nvSpPr>
        <p:spPr>
          <a:ln/>
        </p:spPr>
      </p:sp>
      <p:sp>
        <p:nvSpPr>
          <p:cNvPr id="80899" name="Rectangle 3">
            <a:extLst>
              <a:ext uri="{FF2B5EF4-FFF2-40B4-BE49-F238E27FC236}">
                <a16:creationId xmlns:a16="http://schemas.microsoft.com/office/drawing/2014/main" id="{E58948AD-09AA-2709-B2EE-DF06F3478C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5146D2EC-0B09-9434-D422-48C2649F2EF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Georgia" panose="02040502050405020303" pitchFamily="18" charset="0"/>
                <a:ea typeface="ＭＳ Ｐゴシック" panose="020B0600070205080204" pitchFamily="34" charset="-128"/>
              </a:defRPr>
            </a:lvl1pPr>
            <a:lvl2pPr marL="742950" indent="-285750">
              <a:spcBef>
                <a:spcPct val="30000"/>
              </a:spcBef>
              <a:defRPr sz="1200">
                <a:solidFill>
                  <a:schemeClr val="tx1"/>
                </a:solidFill>
                <a:latin typeface="Georgia" panose="02040502050405020303" pitchFamily="18" charset="0"/>
                <a:ea typeface="ＭＳ Ｐゴシック" panose="020B0600070205080204" pitchFamily="34" charset="-128"/>
              </a:defRPr>
            </a:lvl2pPr>
            <a:lvl3pPr marL="1143000" indent="-228600">
              <a:spcBef>
                <a:spcPct val="30000"/>
              </a:spcBef>
              <a:defRPr sz="1200">
                <a:solidFill>
                  <a:schemeClr val="tx1"/>
                </a:solidFill>
                <a:latin typeface="Georgia" panose="02040502050405020303" pitchFamily="18" charset="0"/>
                <a:ea typeface="ＭＳ Ｐゴシック" panose="020B0600070205080204" pitchFamily="34" charset="-128"/>
              </a:defRPr>
            </a:lvl3pPr>
            <a:lvl4pPr marL="1600200" indent="-228600">
              <a:spcBef>
                <a:spcPct val="30000"/>
              </a:spcBef>
              <a:defRPr sz="1200">
                <a:solidFill>
                  <a:schemeClr val="tx1"/>
                </a:solidFill>
                <a:latin typeface="Georgia" panose="02040502050405020303" pitchFamily="18" charset="0"/>
                <a:ea typeface="ＭＳ Ｐゴシック" panose="020B0600070205080204" pitchFamily="34" charset="-128"/>
              </a:defRPr>
            </a:lvl4pPr>
            <a:lvl5pPr marL="2057400" indent="-228600">
              <a:spcBef>
                <a:spcPct val="30000"/>
              </a:spcBef>
              <a:defRPr sz="1200">
                <a:solidFill>
                  <a:schemeClr val="tx1"/>
                </a:solidFill>
                <a:latin typeface="Georgia" panose="02040502050405020303"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Georgia" panose="02040502050405020303"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Georgia" panose="02040502050405020303"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Georgia" panose="02040502050405020303"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Georgia" panose="02040502050405020303" pitchFamily="18" charset="0"/>
                <a:ea typeface="ＭＳ Ｐゴシック" panose="020B0600070205080204" pitchFamily="34" charset="-128"/>
              </a:defRPr>
            </a:lvl9pPr>
          </a:lstStyle>
          <a:p>
            <a:pPr>
              <a:spcBef>
                <a:spcPct val="0"/>
              </a:spcBef>
            </a:pPr>
            <a:fld id="{BF010A32-636D-7641-B928-72482C6CECCE}" type="slidenum">
              <a:rPr lang="nl-NL" altLang="en-US"/>
              <a:pPr>
                <a:spcBef>
                  <a:spcPct val="0"/>
                </a:spcBef>
              </a:pPr>
              <a:t>7</a:t>
            </a:fld>
            <a:endParaRPr lang="nl-NL" altLang="en-US"/>
          </a:p>
        </p:txBody>
      </p:sp>
      <p:sp>
        <p:nvSpPr>
          <p:cNvPr id="82946" name="Rectangle 2">
            <a:extLst>
              <a:ext uri="{FF2B5EF4-FFF2-40B4-BE49-F238E27FC236}">
                <a16:creationId xmlns:a16="http://schemas.microsoft.com/office/drawing/2014/main" id="{D38D5EA9-7628-41D6-F5EC-CBF34056B9EC}"/>
              </a:ext>
            </a:extLst>
          </p:cNvPr>
          <p:cNvSpPr>
            <a:spLocks noGrp="1" noRot="1" noChangeAspect="1" noChangeArrowheads="1" noTextEdit="1"/>
          </p:cNvSpPr>
          <p:nvPr>
            <p:ph type="sldImg"/>
          </p:nvPr>
        </p:nvSpPr>
        <p:spPr>
          <a:ln/>
        </p:spPr>
      </p:sp>
      <p:sp>
        <p:nvSpPr>
          <p:cNvPr id="82947" name="Rectangle 3">
            <a:extLst>
              <a:ext uri="{FF2B5EF4-FFF2-40B4-BE49-F238E27FC236}">
                <a16:creationId xmlns:a16="http://schemas.microsoft.com/office/drawing/2014/main" id="{301A99EC-4EA3-2851-7163-26B10D513A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a:extLst>
              <a:ext uri="{FF2B5EF4-FFF2-40B4-BE49-F238E27FC236}">
                <a16:creationId xmlns:a16="http://schemas.microsoft.com/office/drawing/2014/main" id="{B1B76849-98FE-7070-B200-916EBE8DA3C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Georgia" panose="02040502050405020303" pitchFamily="18" charset="0"/>
                <a:ea typeface="ＭＳ Ｐゴシック" panose="020B0600070205080204" pitchFamily="34" charset="-128"/>
              </a:defRPr>
            </a:lvl1pPr>
            <a:lvl2pPr marL="742950" indent="-285750">
              <a:spcBef>
                <a:spcPct val="30000"/>
              </a:spcBef>
              <a:defRPr sz="1200">
                <a:solidFill>
                  <a:schemeClr val="tx1"/>
                </a:solidFill>
                <a:latin typeface="Georgia" panose="02040502050405020303" pitchFamily="18" charset="0"/>
                <a:ea typeface="ＭＳ Ｐゴシック" panose="020B0600070205080204" pitchFamily="34" charset="-128"/>
              </a:defRPr>
            </a:lvl2pPr>
            <a:lvl3pPr marL="1143000" indent="-228600">
              <a:spcBef>
                <a:spcPct val="30000"/>
              </a:spcBef>
              <a:defRPr sz="1200">
                <a:solidFill>
                  <a:schemeClr val="tx1"/>
                </a:solidFill>
                <a:latin typeface="Georgia" panose="02040502050405020303" pitchFamily="18" charset="0"/>
                <a:ea typeface="ＭＳ Ｐゴシック" panose="020B0600070205080204" pitchFamily="34" charset="-128"/>
              </a:defRPr>
            </a:lvl3pPr>
            <a:lvl4pPr marL="1600200" indent="-228600">
              <a:spcBef>
                <a:spcPct val="30000"/>
              </a:spcBef>
              <a:defRPr sz="1200">
                <a:solidFill>
                  <a:schemeClr val="tx1"/>
                </a:solidFill>
                <a:latin typeface="Georgia" panose="02040502050405020303" pitchFamily="18" charset="0"/>
                <a:ea typeface="ＭＳ Ｐゴシック" panose="020B0600070205080204" pitchFamily="34" charset="-128"/>
              </a:defRPr>
            </a:lvl4pPr>
            <a:lvl5pPr marL="2057400" indent="-228600">
              <a:spcBef>
                <a:spcPct val="30000"/>
              </a:spcBef>
              <a:defRPr sz="1200">
                <a:solidFill>
                  <a:schemeClr val="tx1"/>
                </a:solidFill>
                <a:latin typeface="Georgia" panose="02040502050405020303"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Georgia" panose="02040502050405020303"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Georgia" panose="02040502050405020303"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Georgia" panose="02040502050405020303"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Georgia" panose="02040502050405020303" pitchFamily="18" charset="0"/>
                <a:ea typeface="ＭＳ Ｐゴシック" panose="020B0600070205080204" pitchFamily="34" charset="-128"/>
              </a:defRPr>
            </a:lvl9pPr>
          </a:lstStyle>
          <a:p>
            <a:pPr>
              <a:spcBef>
                <a:spcPct val="0"/>
              </a:spcBef>
            </a:pPr>
            <a:fld id="{B7F2C2F5-DECF-DF4C-BD92-6BB16CBED469}" type="slidenum">
              <a:rPr lang="nl-NL" altLang="en-US"/>
              <a:pPr>
                <a:spcBef>
                  <a:spcPct val="0"/>
                </a:spcBef>
              </a:pPr>
              <a:t>8</a:t>
            </a:fld>
            <a:endParaRPr lang="nl-NL" altLang="en-US"/>
          </a:p>
        </p:txBody>
      </p:sp>
      <p:sp>
        <p:nvSpPr>
          <p:cNvPr id="84994" name="Rectangle 2">
            <a:extLst>
              <a:ext uri="{FF2B5EF4-FFF2-40B4-BE49-F238E27FC236}">
                <a16:creationId xmlns:a16="http://schemas.microsoft.com/office/drawing/2014/main" id="{ECC0A31B-3E84-FA70-FAA9-536FFB4C2C0E}"/>
              </a:ext>
            </a:extLst>
          </p:cNvPr>
          <p:cNvSpPr>
            <a:spLocks noGrp="1" noRot="1" noChangeAspect="1" noChangeArrowheads="1" noTextEdit="1"/>
          </p:cNvSpPr>
          <p:nvPr>
            <p:ph type="sldImg"/>
          </p:nvPr>
        </p:nvSpPr>
        <p:spPr>
          <a:ln/>
        </p:spPr>
      </p:sp>
      <p:sp>
        <p:nvSpPr>
          <p:cNvPr id="84995" name="Rectangle 3">
            <a:extLst>
              <a:ext uri="{FF2B5EF4-FFF2-40B4-BE49-F238E27FC236}">
                <a16:creationId xmlns:a16="http://schemas.microsoft.com/office/drawing/2014/main" id="{24A48506-8E8A-8213-BBA5-C3003F0936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lichtblauw">
    <p:bg>
      <p:bgPr>
        <a:solidFill>
          <a:schemeClr val="tx2"/>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75991" y="234261"/>
            <a:ext cx="6598342" cy="2205258"/>
          </a:xfrm>
        </p:spPr>
        <p:txBody>
          <a:bodyPr>
            <a:noAutofit/>
          </a:bodyPr>
          <a:lstStyle>
            <a:lvl1pPr>
              <a:defRPr sz="5400">
                <a:solidFill>
                  <a:srgbClr val="FFFFFF"/>
                </a:solidFill>
              </a:defRPr>
            </a:lvl1pPr>
          </a:lstStyle>
          <a:p>
            <a:r>
              <a:rPr lang="nl-NL" dirty="0"/>
              <a:t>Titelstijl van model bewerken</a:t>
            </a:r>
          </a:p>
        </p:txBody>
      </p:sp>
      <p:sp>
        <p:nvSpPr>
          <p:cNvPr id="3" name="Subtitel 2"/>
          <p:cNvSpPr>
            <a:spLocks noGrp="1"/>
          </p:cNvSpPr>
          <p:nvPr>
            <p:ph type="subTitle" idx="1"/>
          </p:nvPr>
        </p:nvSpPr>
        <p:spPr>
          <a:xfrm>
            <a:off x="675991" y="2439519"/>
            <a:ext cx="4196618" cy="1752600"/>
          </a:xfrm>
        </p:spPr>
        <p:txBody>
          <a:bodyPr/>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pic>
        <p:nvPicPr>
          <p:cNvPr id="11" name="Afbeelding 10" descr="UM40_RGB_B_blauw.png"/>
          <p:cNvPicPr>
            <a:picLocks noChangeAspect="1"/>
          </p:cNvPicPr>
          <p:nvPr userDrawn="1"/>
        </p:nvPicPr>
        <p:blipFill rotWithShape="1">
          <a:blip r:embed="rId2">
            <a:extLst>
              <a:ext uri="{28A0092B-C50C-407E-A947-70E740481C1C}">
                <a14:useLocalDpi xmlns:a14="http://schemas.microsoft.com/office/drawing/2010/main" val="0"/>
              </a:ext>
            </a:extLst>
          </a:blip>
          <a:srcRect r="20541"/>
          <a:stretch/>
        </p:blipFill>
        <p:spPr>
          <a:xfrm>
            <a:off x="360001" y="6174000"/>
            <a:ext cx="2106474" cy="507083"/>
          </a:xfrm>
          <a:prstGeom prst="rect">
            <a:avLst/>
          </a:prstGeom>
        </p:spPr>
      </p:pic>
    </p:spTree>
    <p:extLst>
      <p:ext uri="{BB962C8B-B14F-4D97-AF65-F5344CB8AC3E}">
        <p14:creationId xmlns:p14="http://schemas.microsoft.com/office/powerpoint/2010/main" val="912463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t-IT" dirty="0"/>
          </a:p>
        </p:txBody>
      </p:sp>
      <p:sp>
        <p:nvSpPr>
          <p:cNvPr id="8" name="Title 1"/>
          <p:cNvSpPr>
            <a:spLocks noGrp="1"/>
          </p:cNvSpPr>
          <p:nvPr>
            <p:ph type="title"/>
          </p:nvPr>
        </p:nvSpPr>
        <p:spPr>
          <a:xfrm>
            <a:off x="1979712" y="1268760"/>
            <a:ext cx="5688632" cy="1080120"/>
          </a:xfrm>
        </p:spPr>
        <p:txBody>
          <a:bodyPr/>
          <a:lstStyle>
            <a:lvl1pPr>
              <a:defRPr/>
            </a:lvl1pPr>
          </a:lstStyle>
          <a:p>
            <a:r>
              <a:rPr lang="en-US"/>
              <a:t>Click to edit Master title style</a:t>
            </a:r>
            <a:endParaRPr lang="it-IT" dirty="0"/>
          </a:p>
        </p:txBody>
      </p:sp>
      <p:sp>
        <p:nvSpPr>
          <p:cNvPr id="2" name="Date Placeholder 9">
            <a:extLst>
              <a:ext uri="{FF2B5EF4-FFF2-40B4-BE49-F238E27FC236}">
                <a16:creationId xmlns:a16="http://schemas.microsoft.com/office/drawing/2014/main" id="{0F405659-62B4-BF60-3FC8-CFC82B8F59EC}"/>
              </a:ext>
            </a:extLst>
          </p:cNvPr>
          <p:cNvSpPr>
            <a:spLocks noGrp="1"/>
          </p:cNvSpPr>
          <p:nvPr>
            <p:ph type="dt" sz="half" idx="10"/>
          </p:nvPr>
        </p:nvSpPr>
        <p:spPr/>
        <p:txBody>
          <a:bodyPr/>
          <a:lstStyle>
            <a:lvl1pPr>
              <a:defRPr>
                <a:ea typeface="ＭＳ Ｐゴシック" charset="-128"/>
              </a:defRPr>
            </a:lvl1pPr>
          </a:lstStyle>
          <a:p>
            <a:pPr>
              <a:defRPr/>
            </a:pPr>
            <a:fld id="{93F6318E-5F86-5D42-977A-62D459D52F7C}" type="datetime1">
              <a:rPr lang="it-IT" altLang="en-US"/>
              <a:pPr>
                <a:defRPr/>
              </a:pPr>
              <a:t>09/04/2026</a:t>
            </a:fld>
            <a:endParaRPr lang="it-IT" altLang="en-US"/>
          </a:p>
        </p:txBody>
      </p:sp>
      <p:sp>
        <p:nvSpPr>
          <p:cNvPr id="4" name="Footer Placeholder 10">
            <a:extLst>
              <a:ext uri="{FF2B5EF4-FFF2-40B4-BE49-F238E27FC236}">
                <a16:creationId xmlns:a16="http://schemas.microsoft.com/office/drawing/2014/main" id="{0085AF1A-B012-9D51-B2D2-96504C4DE932}"/>
              </a:ext>
            </a:extLst>
          </p:cNvPr>
          <p:cNvSpPr>
            <a:spLocks noGrp="1"/>
          </p:cNvSpPr>
          <p:nvPr>
            <p:ph type="ftr" sz="quarter" idx="11"/>
          </p:nvPr>
        </p:nvSpPr>
        <p:spPr/>
        <p:txBody>
          <a:bodyPr/>
          <a:lstStyle>
            <a:lvl1pPr>
              <a:defRPr/>
            </a:lvl1pPr>
          </a:lstStyle>
          <a:p>
            <a:pPr>
              <a:defRPr/>
            </a:pPr>
            <a:r>
              <a:rPr lang="it-IT"/>
              <a:t>MPC - www.migrationpolicycentre.eu</a:t>
            </a:r>
            <a:endParaRPr lang="it-IT" dirty="0"/>
          </a:p>
        </p:txBody>
      </p:sp>
      <p:sp>
        <p:nvSpPr>
          <p:cNvPr id="5" name="Slide Number Placeholder 11">
            <a:extLst>
              <a:ext uri="{FF2B5EF4-FFF2-40B4-BE49-F238E27FC236}">
                <a16:creationId xmlns:a16="http://schemas.microsoft.com/office/drawing/2014/main" id="{38F57C3D-5AC6-2341-026A-BA6984D326BD}"/>
              </a:ext>
            </a:extLst>
          </p:cNvPr>
          <p:cNvSpPr>
            <a:spLocks noGrp="1"/>
          </p:cNvSpPr>
          <p:nvPr>
            <p:ph type="sldNum" sz="quarter" idx="12"/>
          </p:nvPr>
        </p:nvSpPr>
        <p:spPr/>
        <p:txBody>
          <a:bodyPr/>
          <a:lstStyle>
            <a:lvl1pPr>
              <a:defRPr/>
            </a:lvl1pPr>
          </a:lstStyle>
          <a:p>
            <a:fld id="{1432DD55-E330-E44B-95E1-72113554678C}" type="slidenum">
              <a:rPr lang="it-IT" altLang="en-US"/>
              <a:pPr/>
              <a:t>‹#›</a:t>
            </a:fld>
            <a:endParaRPr lang="it-IT" altLang="en-US"/>
          </a:p>
        </p:txBody>
      </p:sp>
    </p:spTree>
    <p:extLst>
      <p:ext uri="{BB962C8B-B14F-4D97-AF65-F5344CB8AC3E}">
        <p14:creationId xmlns:p14="http://schemas.microsoft.com/office/powerpoint/2010/main" val="1585954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dia donkerblauw">
    <p:bg>
      <p:bgPr>
        <a:solidFill>
          <a:schemeClr val="tx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75991" y="234261"/>
            <a:ext cx="6598342" cy="2205258"/>
          </a:xfrm>
        </p:spPr>
        <p:txBody>
          <a:bodyPr>
            <a:noAutofit/>
          </a:bodyPr>
          <a:lstStyle>
            <a:lvl1pPr>
              <a:defRPr sz="5400">
                <a:solidFill>
                  <a:srgbClr val="FFFFFF"/>
                </a:solidFill>
              </a:defRPr>
            </a:lvl1pPr>
          </a:lstStyle>
          <a:p>
            <a:r>
              <a:rPr lang="nl-NL" dirty="0"/>
              <a:t>Titelstijl van model bewerken</a:t>
            </a:r>
          </a:p>
        </p:txBody>
      </p:sp>
      <p:sp>
        <p:nvSpPr>
          <p:cNvPr id="3" name="Subtitel 2"/>
          <p:cNvSpPr>
            <a:spLocks noGrp="1"/>
          </p:cNvSpPr>
          <p:nvPr>
            <p:ph type="subTitle" idx="1"/>
          </p:nvPr>
        </p:nvSpPr>
        <p:spPr>
          <a:xfrm>
            <a:off x="675991" y="2439519"/>
            <a:ext cx="4196618" cy="1752600"/>
          </a:xfrm>
        </p:spPr>
        <p:txBody>
          <a:bodyPr/>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pic>
        <p:nvPicPr>
          <p:cNvPr id="9" name="Afbeelding 8" descr="UM40_RGB_B_diap.png"/>
          <p:cNvPicPr>
            <a:picLocks noChangeAspect="1"/>
          </p:cNvPicPr>
          <p:nvPr userDrawn="1"/>
        </p:nvPicPr>
        <p:blipFill rotWithShape="1">
          <a:blip r:embed="rId2">
            <a:extLst>
              <a:ext uri="{28A0092B-C50C-407E-A947-70E740481C1C}">
                <a14:useLocalDpi xmlns:a14="http://schemas.microsoft.com/office/drawing/2010/main" val="0"/>
              </a:ext>
            </a:extLst>
          </a:blip>
          <a:srcRect r="20793"/>
          <a:stretch/>
        </p:blipFill>
        <p:spPr>
          <a:xfrm>
            <a:off x="360000" y="6173999"/>
            <a:ext cx="2099789" cy="507084"/>
          </a:xfrm>
          <a:prstGeom prst="rect">
            <a:avLst/>
          </a:prstGeom>
        </p:spPr>
      </p:pic>
    </p:spTree>
    <p:extLst>
      <p:ext uri="{BB962C8B-B14F-4D97-AF65-F5344CB8AC3E}">
        <p14:creationId xmlns:p14="http://schemas.microsoft.com/office/powerpoint/2010/main" val="1171691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eldia oranje">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75991" y="234261"/>
            <a:ext cx="6598342" cy="2205258"/>
          </a:xfrm>
        </p:spPr>
        <p:txBody>
          <a:bodyPr>
            <a:noAutofit/>
          </a:bodyPr>
          <a:lstStyle>
            <a:lvl1pPr>
              <a:defRPr sz="5400">
                <a:solidFill>
                  <a:srgbClr val="FFFFFF"/>
                </a:solidFill>
              </a:defRPr>
            </a:lvl1pPr>
          </a:lstStyle>
          <a:p>
            <a:r>
              <a:rPr lang="nl-NL" dirty="0"/>
              <a:t>Titelstijl van model bewerken</a:t>
            </a:r>
          </a:p>
        </p:txBody>
      </p:sp>
      <p:sp>
        <p:nvSpPr>
          <p:cNvPr id="3" name="Subtitel 2"/>
          <p:cNvSpPr>
            <a:spLocks noGrp="1"/>
          </p:cNvSpPr>
          <p:nvPr>
            <p:ph type="subTitle" idx="1"/>
          </p:nvPr>
        </p:nvSpPr>
        <p:spPr>
          <a:xfrm>
            <a:off x="675991" y="2439519"/>
            <a:ext cx="4196618" cy="1752600"/>
          </a:xfrm>
        </p:spPr>
        <p:txBody>
          <a:bodyPr/>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pic>
        <p:nvPicPr>
          <p:cNvPr id="9" name="Afbeelding 8" descr="UM40_RGB_B_diap.png"/>
          <p:cNvPicPr>
            <a:picLocks noChangeAspect="1"/>
          </p:cNvPicPr>
          <p:nvPr userDrawn="1"/>
        </p:nvPicPr>
        <p:blipFill rotWithShape="1">
          <a:blip r:embed="rId2">
            <a:extLst>
              <a:ext uri="{28A0092B-C50C-407E-A947-70E740481C1C}">
                <a14:useLocalDpi xmlns:a14="http://schemas.microsoft.com/office/drawing/2010/main" val="0"/>
              </a:ext>
            </a:extLst>
          </a:blip>
          <a:srcRect r="21549"/>
          <a:stretch/>
        </p:blipFill>
        <p:spPr>
          <a:xfrm>
            <a:off x="360000" y="6173999"/>
            <a:ext cx="2079737" cy="507084"/>
          </a:xfrm>
          <a:prstGeom prst="rect">
            <a:avLst/>
          </a:prstGeom>
        </p:spPr>
      </p:pic>
    </p:spTree>
    <p:extLst>
      <p:ext uri="{BB962C8B-B14F-4D97-AF65-F5344CB8AC3E}">
        <p14:creationId xmlns:p14="http://schemas.microsoft.com/office/powerpoint/2010/main" val="4148868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ekstdia">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idx="1"/>
          </p:nvPr>
        </p:nvSpPr>
        <p:spPr/>
        <p:txBody>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p>
            <a:endParaRPr lang="nl-NL"/>
          </a:p>
        </p:txBody>
      </p:sp>
      <p:sp>
        <p:nvSpPr>
          <p:cNvPr id="5" name="Tijdelijke aanduiding voor voettekst 4"/>
          <p:cNvSpPr>
            <a:spLocks noGrp="1"/>
          </p:cNvSpPr>
          <p:nvPr>
            <p:ph type="ftr" sz="quarter" idx="11"/>
          </p:nvPr>
        </p:nvSpPr>
        <p:spPr/>
        <p:txBody>
          <a:bodyPr/>
          <a:lstStyle/>
          <a:p>
            <a:r>
              <a:rPr lang="nl-NL"/>
              <a:t>Naam afdeling of A-merk</a:t>
            </a:r>
          </a:p>
        </p:txBody>
      </p:sp>
      <p:sp>
        <p:nvSpPr>
          <p:cNvPr id="6" name="Tijdelijke aanduiding voor dianummer 5"/>
          <p:cNvSpPr>
            <a:spLocks noGrp="1"/>
          </p:cNvSpPr>
          <p:nvPr>
            <p:ph type="sldNum" sz="quarter" idx="12"/>
          </p:nvPr>
        </p:nvSpPr>
        <p:spPr/>
        <p:txBody>
          <a:bodyPr/>
          <a:lstStyle/>
          <a:p>
            <a:fld id="{09B7AD4A-C94A-7B42-9E17-606C7F366C4B}" type="slidenum">
              <a:rPr lang="nl-NL" smtClean="0"/>
              <a:t>‹#›</a:t>
            </a:fld>
            <a:endParaRPr lang="nl-NL"/>
          </a:p>
        </p:txBody>
      </p:sp>
      <p:pic>
        <p:nvPicPr>
          <p:cNvPr id="7" name="Afbeelding 6" descr="UM40_RGB_B_blauw.png"/>
          <p:cNvPicPr>
            <a:picLocks noChangeAspect="1"/>
          </p:cNvPicPr>
          <p:nvPr userDrawn="1"/>
        </p:nvPicPr>
        <p:blipFill rotWithShape="1">
          <a:blip r:embed="rId2">
            <a:extLst>
              <a:ext uri="{28A0092B-C50C-407E-A947-70E740481C1C}">
                <a14:useLocalDpi xmlns:a14="http://schemas.microsoft.com/office/drawing/2010/main" val="0"/>
              </a:ext>
            </a:extLst>
          </a:blip>
          <a:srcRect r="20541"/>
          <a:stretch/>
        </p:blipFill>
        <p:spPr>
          <a:xfrm>
            <a:off x="360001" y="6174000"/>
            <a:ext cx="2106474" cy="507083"/>
          </a:xfrm>
          <a:prstGeom prst="rect">
            <a:avLst/>
          </a:prstGeom>
        </p:spPr>
      </p:pic>
    </p:spTree>
    <p:extLst>
      <p:ext uri="{BB962C8B-B14F-4D97-AF65-F5344CB8AC3E}">
        <p14:creationId xmlns:p14="http://schemas.microsoft.com/office/powerpoint/2010/main" val="2942172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ekstdia donkerblauw">
    <p:bg>
      <p:bgPr>
        <a:solidFill>
          <a:schemeClr val="accent3"/>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lvl1pPr>
              <a:defRPr>
                <a:solidFill>
                  <a:srgbClr val="FFFFFF"/>
                </a:solidFill>
              </a:defRPr>
            </a:lvl1pPr>
          </a:lstStyle>
          <a:p>
            <a:endParaRPr lang="nl-NL" dirty="0"/>
          </a:p>
        </p:txBody>
      </p:sp>
      <p:sp>
        <p:nvSpPr>
          <p:cNvPr id="5" name="Tijdelijke aanduiding voor voettekst 4"/>
          <p:cNvSpPr>
            <a:spLocks noGrp="1"/>
          </p:cNvSpPr>
          <p:nvPr>
            <p:ph type="ftr" sz="quarter" idx="11"/>
          </p:nvPr>
        </p:nvSpPr>
        <p:spPr/>
        <p:txBody>
          <a:bodyPr/>
          <a:lstStyle>
            <a:lvl1pPr>
              <a:defRPr>
                <a:solidFill>
                  <a:srgbClr val="FFFFFF"/>
                </a:solidFill>
              </a:defRPr>
            </a:lvl1pPr>
          </a:lstStyle>
          <a:p>
            <a:r>
              <a:rPr lang="nl-NL"/>
              <a:t>Naam afdeling of A-merk</a:t>
            </a:r>
          </a:p>
        </p:txBody>
      </p:sp>
      <p:sp>
        <p:nvSpPr>
          <p:cNvPr id="6" name="Tijdelijke aanduiding voor dianummer 5"/>
          <p:cNvSpPr>
            <a:spLocks noGrp="1"/>
          </p:cNvSpPr>
          <p:nvPr>
            <p:ph type="sldNum" sz="quarter" idx="12"/>
          </p:nvPr>
        </p:nvSpPr>
        <p:spPr/>
        <p:txBody>
          <a:bodyPr/>
          <a:lstStyle>
            <a:lvl1pPr>
              <a:defRPr>
                <a:solidFill>
                  <a:srgbClr val="FFFFFF"/>
                </a:solidFill>
              </a:defRPr>
            </a:lvl1pPr>
          </a:lstStyle>
          <a:p>
            <a:fld id="{09B7AD4A-C94A-7B42-9E17-606C7F366C4B}" type="slidenum">
              <a:rPr lang="nl-NL" smtClean="0"/>
              <a:pPr/>
              <a:t>‹#›</a:t>
            </a:fld>
            <a:endParaRPr lang="nl-NL"/>
          </a:p>
        </p:txBody>
      </p:sp>
      <p:pic>
        <p:nvPicPr>
          <p:cNvPr id="9" name="Afbeelding 8" descr="UM40_RGB_B_diap.png"/>
          <p:cNvPicPr>
            <a:picLocks noChangeAspect="1"/>
          </p:cNvPicPr>
          <p:nvPr userDrawn="1"/>
        </p:nvPicPr>
        <p:blipFill rotWithShape="1">
          <a:blip r:embed="rId2">
            <a:extLst>
              <a:ext uri="{28A0092B-C50C-407E-A947-70E740481C1C}">
                <a14:useLocalDpi xmlns:a14="http://schemas.microsoft.com/office/drawing/2010/main" val="0"/>
              </a:ext>
            </a:extLst>
          </a:blip>
          <a:srcRect r="21297"/>
          <a:stretch/>
        </p:blipFill>
        <p:spPr>
          <a:xfrm>
            <a:off x="360000" y="6173999"/>
            <a:ext cx="2086421" cy="507084"/>
          </a:xfrm>
          <a:prstGeom prst="rect">
            <a:avLst/>
          </a:prstGeom>
        </p:spPr>
      </p:pic>
    </p:spTree>
    <p:extLst>
      <p:ext uri="{BB962C8B-B14F-4D97-AF65-F5344CB8AC3E}">
        <p14:creationId xmlns:p14="http://schemas.microsoft.com/office/powerpoint/2010/main" val="2773197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ekstdia lichtblauw">
    <p:bg>
      <p:bgPr>
        <a:solidFill>
          <a:schemeClr val="tx2"/>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FFFFFF"/>
                </a:solidFill>
              </a:defRPr>
            </a:lvl1pPr>
          </a:lstStyle>
          <a:p>
            <a:r>
              <a:rPr lang="nl-NL" dirty="0"/>
              <a:t>Titelstijl van model bewerken</a:t>
            </a:r>
          </a:p>
        </p:txBody>
      </p:sp>
      <p:sp>
        <p:nvSpPr>
          <p:cNvPr id="3" name="Tijdelijke aanduiding voor inhoud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lvl1pPr>
              <a:defRPr>
                <a:solidFill>
                  <a:srgbClr val="FFFFFF"/>
                </a:solidFill>
              </a:defRPr>
            </a:lvl1pPr>
          </a:lstStyle>
          <a:p>
            <a:endParaRPr lang="nl-NL" dirty="0"/>
          </a:p>
        </p:txBody>
      </p:sp>
      <p:sp>
        <p:nvSpPr>
          <p:cNvPr id="5" name="Tijdelijke aanduiding voor voettekst 4"/>
          <p:cNvSpPr>
            <a:spLocks noGrp="1"/>
          </p:cNvSpPr>
          <p:nvPr>
            <p:ph type="ftr" sz="quarter" idx="11"/>
          </p:nvPr>
        </p:nvSpPr>
        <p:spPr/>
        <p:txBody>
          <a:bodyPr/>
          <a:lstStyle>
            <a:lvl1pPr>
              <a:defRPr>
                <a:solidFill>
                  <a:srgbClr val="FFFFFF"/>
                </a:solidFill>
              </a:defRPr>
            </a:lvl1pPr>
          </a:lstStyle>
          <a:p>
            <a:r>
              <a:rPr lang="nl-NL" dirty="0"/>
              <a:t>Naam afdeling of A-merk</a:t>
            </a:r>
          </a:p>
        </p:txBody>
      </p:sp>
      <p:sp>
        <p:nvSpPr>
          <p:cNvPr id="6" name="Tijdelijke aanduiding voor dianummer 5"/>
          <p:cNvSpPr>
            <a:spLocks noGrp="1"/>
          </p:cNvSpPr>
          <p:nvPr>
            <p:ph type="sldNum" sz="quarter" idx="12"/>
          </p:nvPr>
        </p:nvSpPr>
        <p:spPr/>
        <p:txBody>
          <a:bodyPr/>
          <a:lstStyle>
            <a:lvl1pPr>
              <a:defRPr>
                <a:solidFill>
                  <a:srgbClr val="FFFFFF"/>
                </a:solidFill>
              </a:defRPr>
            </a:lvl1pPr>
          </a:lstStyle>
          <a:p>
            <a:fld id="{09B7AD4A-C94A-7B42-9E17-606C7F366C4B}" type="slidenum">
              <a:rPr lang="nl-NL" smtClean="0"/>
              <a:pPr/>
              <a:t>‹#›</a:t>
            </a:fld>
            <a:endParaRPr lang="nl-NL"/>
          </a:p>
        </p:txBody>
      </p:sp>
      <p:pic>
        <p:nvPicPr>
          <p:cNvPr id="8" name="Afbeelding 7" descr="UM40_RGB_B_blauw.png"/>
          <p:cNvPicPr>
            <a:picLocks noChangeAspect="1"/>
          </p:cNvPicPr>
          <p:nvPr userDrawn="1"/>
        </p:nvPicPr>
        <p:blipFill rotWithShape="1">
          <a:blip r:embed="rId2">
            <a:extLst>
              <a:ext uri="{28A0092B-C50C-407E-A947-70E740481C1C}">
                <a14:useLocalDpi xmlns:a14="http://schemas.microsoft.com/office/drawing/2010/main" val="0"/>
              </a:ext>
            </a:extLst>
          </a:blip>
          <a:srcRect r="22054"/>
          <a:stretch/>
        </p:blipFill>
        <p:spPr>
          <a:xfrm>
            <a:off x="360001" y="6174000"/>
            <a:ext cx="2066368" cy="507083"/>
          </a:xfrm>
          <a:prstGeom prst="rect">
            <a:avLst/>
          </a:prstGeom>
        </p:spPr>
      </p:pic>
    </p:spTree>
    <p:extLst>
      <p:ext uri="{BB962C8B-B14F-4D97-AF65-F5344CB8AC3E}">
        <p14:creationId xmlns:p14="http://schemas.microsoft.com/office/powerpoint/2010/main" val="1516089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Foto dia">
    <p:spTree>
      <p:nvGrpSpPr>
        <p:cNvPr id="1" name=""/>
        <p:cNvGrpSpPr/>
        <p:nvPr/>
      </p:nvGrpSpPr>
      <p:grpSpPr>
        <a:xfrm>
          <a:off x="0" y="0"/>
          <a:ext cx="0" cy="0"/>
          <a:chOff x="0" y="0"/>
          <a:chExt cx="0" cy="0"/>
        </a:xfrm>
      </p:grpSpPr>
      <p:sp>
        <p:nvSpPr>
          <p:cNvPr id="2" name="Titel 1"/>
          <p:cNvSpPr>
            <a:spLocks noGrp="1"/>
          </p:cNvSpPr>
          <p:nvPr>
            <p:ph type="title"/>
          </p:nvPr>
        </p:nvSpPr>
        <p:spPr>
          <a:xfrm>
            <a:off x="360000" y="414259"/>
            <a:ext cx="3934625" cy="1565897"/>
          </a:xfrm>
        </p:spPr>
        <p:txBody>
          <a:bodyPr/>
          <a:lstStyle/>
          <a:p>
            <a:r>
              <a:rPr lang="nl-NL" dirty="0"/>
              <a:t>Titelstijl van model bewerken</a:t>
            </a:r>
          </a:p>
        </p:txBody>
      </p:sp>
      <p:sp>
        <p:nvSpPr>
          <p:cNvPr id="3" name="Tijdelijke aanduiding voor inhoud 2"/>
          <p:cNvSpPr>
            <a:spLocks noGrp="1"/>
          </p:cNvSpPr>
          <p:nvPr>
            <p:ph idx="1"/>
          </p:nvPr>
        </p:nvSpPr>
        <p:spPr>
          <a:xfrm>
            <a:off x="360001" y="1980156"/>
            <a:ext cx="3934624" cy="3810096"/>
          </a:xfrm>
        </p:spPr>
        <p:txBody>
          <a:bodyPr/>
          <a:lstStyle>
            <a:lvl3pPr marL="715962" indent="0">
              <a:buNone/>
              <a:defRPr/>
            </a:lvl3pPr>
          </a:lstStyle>
          <a:p>
            <a:pPr lvl="0"/>
            <a:r>
              <a:rPr lang="nl-NL" dirty="0"/>
              <a:t>Klik om de tekststijl van het model te bewerken</a:t>
            </a:r>
          </a:p>
          <a:p>
            <a:pPr lvl="1"/>
            <a:r>
              <a:rPr lang="nl-NL" dirty="0"/>
              <a:t>Tweede niveau</a:t>
            </a:r>
          </a:p>
        </p:txBody>
      </p:sp>
      <p:sp>
        <p:nvSpPr>
          <p:cNvPr id="4" name="Tijdelijke aanduiding voor datum 3"/>
          <p:cNvSpPr>
            <a:spLocks noGrp="1"/>
          </p:cNvSpPr>
          <p:nvPr>
            <p:ph type="dt" sz="half" idx="10"/>
          </p:nvPr>
        </p:nvSpPr>
        <p:spPr>
          <a:xfrm>
            <a:off x="4595043" y="6318628"/>
            <a:ext cx="550734" cy="365125"/>
          </a:xfrm>
        </p:spPr>
        <p:txBody>
          <a:bodyPr/>
          <a:lstStyle/>
          <a:p>
            <a:endParaRPr lang="nl-NL"/>
          </a:p>
        </p:txBody>
      </p:sp>
      <p:sp>
        <p:nvSpPr>
          <p:cNvPr id="5" name="Tijdelijke aanduiding voor voettekst 4"/>
          <p:cNvSpPr>
            <a:spLocks noGrp="1"/>
          </p:cNvSpPr>
          <p:nvPr>
            <p:ph type="ftr" sz="quarter" idx="11"/>
          </p:nvPr>
        </p:nvSpPr>
        <p:spPr>
          <a:xfrm>
            <a:off x="4745252" y="6318628"/>
            <a:ext cx="3449951" cy="365125"/>
          </a:xfrm>
        </p:spPr>
        <p:txBody>
          <a:bodyPr/>
          <a:lstStyle/>
          <a:p>
            <a:r>
              <a:rPr lang="nl-NL"/>
              <a:t>Naam afdeling of A-merk</a:t>
            </a:r>
          </a:p>
        </p:txBody>
      </p:sp>
      <p:sp>
        <p:nvSpPr>
          <p:cNvPr id="6" name="Tijdelijke aanduiding voor dianummer 5"/>
          <p:cNvSpPr>
            <a:spLocks noGrp="1"/>
          </p:cNvSpPr>
          <p:nvPr>
            <p:ph type="sldNum" sz="quarter" idx="12"/>
          </p:nvPr>
        </p:nvSpPr>
        <p:spPr>
          <a:xfrm>
            <a:off x="8195204" y="6318399"/>
            <a:ext cx="569977" cy="365125"/>
          </a:xfrm>
        </p:spPr>
        <p:txBody>
          <a:bodyPr/>
          <a:lstStyle/>
          <a:p>
            <a:fld id="{09B7AD4A-C94A-7B42-9E17-606C7F366C4B}" type="slidenum">
              <a:rPr lang="nl-NL" smtClean="0"/>
              <a:t>‹#›</a:t>
            </a:fld>
            <a:endParaRPr lang="nl-NL"/>
          </a:p>
        </p:txBody>
      </p:sp>
      <p:sp>
        <p:nvSpPr>
          <p:cNvPr id="8" name="Tijdelijke aanduiding voor afbeelding 7"/>
          <p:cNvSpPr>
            <a:spLocks noGrp="1"/>
          </p:cNvSpPr>
          <p:nvPr>
            <p:ph type="pic" sz="quarter" idx="13"/>
          </p:nvPr>
        </p:nvSpPr>
        <p:spPr>
          <a:xfrm>
            <a:off x="4595043" y="0"/>
            <a:ext cx="4548957" cy="6858000"/>
          </a:xfrm>
          <a:solidFill>
            <a:schemeClr val="bg1">
              <a:lumMod val="85000"/>
            </a:schemeClr>
          </a:solidFill>
        </p:spPr>
        <p:txBody>
          <a:bodyPr/>
          <a:lstStyle/>
          <a:p>
            <a:endParaRPr lang="nl-NL"/>
          </a:p>
        </p:txBody>
      </p:sp>
      <p:pic>
        <p:nvPicPr>
          <p:cNvPr id="9" name="Afbeelding 8" descr="UM40_RGB_B_blauw.png"/>
          <p:cNvPicPr>
            <a:picLocks noChangeAspect="1"/>
          </p:cNvPicPr>
          <p:nvPr userDrawn="1"/>
        </p:nvPicPr>
        <p:blipFill rotWithShape="1">
          <a:blip r:embed="rId2">
            <a:extLst>
              <a:ext uri="{28A0092B-C50C-407E-A947-70E740481C1C}">
                <a14:useLocalDpi xmlns:a14="http://schemas.microsoft.com/office/drawing/2010/main" val="0"/>
              </a:ext>
            </a:extLst>
          </a:blip>
          <a:srcRect r="20541"/>
          <a:stretch/>
        </p:blipFill>
        <p:spPr>
          <a:xfrm>
            <a:off x="360001" y="6174000"/>
            <a:ext cx="2106474" cy="507083"/>
          </a:xfrm>
          <a:prstGeom prst="rect">
            <a:avLst/>
          </a:prstGeom>
        </p:spPr>
      </p:pic>
    </p:spTree>
    <p:extLst>
      <p:ext uri="{BB962C8B-B14F-4D97-AF65-F5344CB8AC3E}">
        <p14:creationId xmlns:p14="http://schemas.microsoft.com/office/powerpoint/2010/main" val="2583255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todia">
    <p:bg>
      <p:bgPr>
        <a:solidFill>
          <a:schemeClr val="bg1"/>
        </a:solidFill>
        <a:effectLst/>
      </p:bgPr>
    </p:bg>
    <p:spTree>
      <p:nvGrpSpPr>
        <p:cNvPr id="1" name=""/>
        <p:cNvGrpSpPr/>
        <p:nvPr/>
      </p:nvGrpSpPr>
      <p:grpSpPr>
        <a:xfrm>
          <a:off x="0" y="0"/>
          <a:ext cx="0" cy="0"/>
          <a:chOff x="0" y="0"/>
          <a:chExt cx="0" cy="0"/>
        </a:xfrm>
      </p:grpSpPr>
      <p:sp>
        <p:nvSpPr>
          <p:cNvPr id="3" name="Tijdelijke aanduiding voor datum 2"/>
          <p:cNvSpPr>
            <a:spLocks noGrp="1"/>
          </p:cNvSpPr>
          <p:nvPr>
            <p:ph type="dt" sz="half" idx="10"/>
          </p:nvPr>
        </p:nvSpPr>
        <p:spPr/>
        <p:txBody>
          <a:bodyPr/>
          <a:lstStyle/>
          <a:p>
            <a:endParaRPr lang="nl-NL" dirty="0"/>
          </a:p>
        </p:txBody>
      </p:sp>
      <p:sp>
        <p:nvSpPr>
          <p:cNvPr id="4" name="Tijdelijke aanduiding voor voettekst 3"/>
          <p:cNvSpPr>
            <a:spLocks noGrp="1"/>
          </p:cNvSpPr>
          <p:nvPr>
            <p:ph type="ftr" sz="quarter" idx="11"/>
          </p:nvPr>
        </p:nvSpPr>
        <p:spPr/>
        <p:txBody>
          <a:bodyPr/>
          <a:lstStyle/>
          <a:p>
            <a:r>
              <a:rPr lang="nl-NL"/>
              <a:t>Naam afdeling of A-merk</a:t>
            </a:r>
            <a:endParaRPr lang="nl-NL" dirty="0"/>
          </a:p>
        </p:txBody>
      </p:sp>
      <p:sp>
        <p:nvSpPr>
          <p:cNvPr id="5" name="Tijdelijke aanduiding voor dianummer 4"/>
          <p:cNvSpPr>
            <a:spLocks noGrp="1"/>
          </p:cNvSpPr>
          <p:nvPr>
            <p:ph type="sldNum" sz="quarter" idx="12"/>
          </p:nvPr>
        </p:nvSpPr>
        <p:spPr/>
        <p:txBody>
          <a:bodyPr/>
          <a:lstStyle/>
          <a:p>
            <a:fld id="{09B7AD4A-C94A-7B42-9E17-606C7F366C4B}" type="slidenum">
              <a:rPr lang="nl-NL" smtClean="0"/>
              <a:pPr/>
              <a:t>‹#›</a:t>
            </a:fld>
            <a:endParaRPr lang="nl-NL" dirty="0"/>
          </a:p>
        </p:txBody>
      </p:sp>
      <p:sp>
        <p:nvSpPr>
          <p:cNvPr id="9" name="Tijdelijke aanduiding voor afbeelding 8"/>
          <p:cNvSpPr>
            <a:spLocks noGrp="1"/>
          </p:cNvSpPr>
          <p:nvPr>
            <p:ph type="pic" sz="quarter" idx="13"/>
          </p:nvPr>
        </p:nvSpPr>
        <p:spPr>
          <a:xfrm>
            <a:off x="0" y="0"/>
            <a:ext cx="9144000" cy="6858000"/>
          </a:xfrm>
          <a:solidFill>
            <a:schemeClr val="bg2">
              <a:lumMod val="85000"/>
            </a:schemeClr>
          </a:solidFill>
        </p:spPr>
        <p:txBody>
          <a:bodyPr/>
          <a:lstStyle/>
          <a:p>
            <a:endParaRPr lang="nl-NL" dirty="0"/>
          </a:p>
        </p:txBody>
      </p:sp>
      <p:pic>
        <p:nvPicPr>
          <p:cNvPr id="7" name="Afbeelding 6" descr="UM40_RGB_B_diap.png"/>
          <p:cNvPicPr>
            <a:picLocks noChangeAspect="1"/>
          </p:cNvPicPr>
          <p:nvPr userDrawn="1"/>
        </p:nvPicPr>
        <p:blipFill rotWithShape="1">
          <a:blip r:embed="rId2">
            <a:extLst>
              <a:ext uri="{28A0092B-C50C-407E-A947-70E740481C1C}">
                <a14:useLocalDpi xmlns:a14="http://schemas.microsoft.com/office/drawing/2010/main" val="0"/>
              </a:ext>
            </a:extLst>
          </a:blip>
          <a:srcRect r="21802"/>
          <a:stretch/>
        </p:blipFill>
        <p:spPr>
          <a:xfrm>
            <a:off x="360000" y="6173999"/>
            <a:ext cx="2073053" cy="507084"/>
          </a:xfrm>
          <a:prstGeom prst="rect">
            <a:avLst/>
          </a:prstGeom>
        </p:spPr>
      </p:pic>
    </p:spTree>
    <p:extLst>
      <p:ext uri="{BB962C8B-B14F-4D97-AF65-F5344CB8AC3E}">
        <p14:creationId xmlns:p14="http://schemas.microsoft.com/office/powerpoint/2010/main" val="1078255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eldia">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Titelstijl van model bewerken</a:t>
            </a:r>
          </a:p>
        </p:txBody>
      </p:sp>
      <p:sp>
        <p:nvSpPr>
          <p:cNvPr id="3" name="Tijdelijke aanduiding voor datum 2"/>
          <p:cNvSpPr>
            <a:spLocks noGrp="1"/>
          </p:cNvSpPr>
          <p:nvPr>
            <p:ph type="dt" sz="half" idx="10"/>
          </p:nvPr>
        </p:nvSpPr>
        <p:spPr/>
        <p:txBody>
          <a:bodyPr/>
          <a:lstStyle/>
          <a:p>
            <a:endParaRPr lang="nl-NL" dirty="0"/>
          </a:p>
        </p:txBody>
      </p:sp>
      <p:sp>
        <p:nvSpPr>
          <p:cNvPr id="4" name="Tijdelijke aanduiding voor voettekst 3"/>
          <p:cNvSpPr>
            <a:spLocks noGrp="1"/>
          </p:cNvSpPr>
          <p:nvPr>
            <p:ph type="ftr" sz="quarter" idx="11"/>
          </p:nvPr>
        </p:nvSpPr>
        <p:spPr/>
        <p:txBody>
          <a:bodyPr/>
          <a:lstStyle/>
          <a:p>
            <a:r>
              <a:rPr lang="nl-NL"/>
              <a:t>Naam afdeling of A-merk</a:t>
            </a:r>
          </a:p>
        </p:txBody>
      </p:sp>
      <p:sp>
        <p:nvSpPr>
          <p:cNvPr id="5" name="Tijdelijke aanduiding voor dianummer 4"/>
          <p:cNvSpPr>
            <a:spLocks noGrp="1"/>
          </p:cNvSpPr>
          <p:nvPr>
            <p:ph type="sldNum" sz="quarter" idx="12"/>
          </p:nvPr>
        </p:nvSpPr>
        <p:spPr/>
        <p:txBody>
          <a:bodyPr/>
          <a:lstStyle/>
          <a:p>
            <a:fld id="{09B7AD4A-C94A-7B42-9E17-606C7F366C4B}" type="slidenum">
              <a:rPr lang="nl-NL" smtClean="0"/>
              <a:t>‹#›</a:t>
            </a:fld>
            <a:endParaRPr lang="nl-NL"/>
          </a:p>
        </p:txBody>
      </p:sp>
      <p:sp>
        <p:nvSpPr>
          <p:cNvPr id="7" name="Tijdelijke aanduiding voor tabel 6"/>
          <p:cNvSpPr>
            <a:spLocks noGrp="1"/>
          </p:cNvSpPr>
          <p:nvPr>
            <p:ph type="tbl" sz="quarter" idx="13"/>
          </p:nvPr>
        </p:nvSpPr>
        <p:spPr>
          <a:xfrm>
            <a:off x="360363" y="1296000"/>
            <a:ext cx="8326437" cy="4309230"/>
          </a:xfrm>
        </p:spPr>
        <p:txBody>
          <a:bodyPr/>
          <a:lstStyle/>
          <a:p>
            <a:endParaRPr lang="nl-NL"/>
          </a:p>
        </p:txBody>
      </p:sp>
      <p:pic>
        <p:nvPicPr>
          <p:cNvPr id="8" name="Afbeelding 7" descr="UM40_RGB_B_blauw.png"/>
          <p:cNvPicPr>
            <a:picLocks noChangeAspect="1"/>
          </p:cNvPicPr>
          <p:nvPr userDrawn="1"/>
        </p:nvPicPr>
        <p:blipFill rotWithShape="1">
          <a:blip r:embed="rId2">
            <a:extLst>
              <a:ext uri="{28A0092B-C50C-407E-A947-70E740481C1C}">
                <a14:useLocalDpi xmlns:a14="http://schemas.microsoft.com/office/drawing/2010/main" val="0"/>
              </a:ext>
            </a:extLst>
          </a:blip>
          <a:srcRect r="20541"/>
          <a:stretch/>
        </p:blipFill>
        <p:spPr>
          <a:xfrm>
            <a:off x="360001" y="6174000"/>
            <a:ext cx="2106474" cy="507083"/>
          </a:xfrm>
          <a:prstGeom prst="rect">
            <a:avLst/>
          </a:prstGeom>
        </p:spPr>
      </p:pic>
    </p:spTree>
    <p:extLst>
      <p:ext uri="{BB962C8B-B14F-4D97-AF65-F5344CB8AC3E}">
        <p14:creationId xmlns:p14="http://schemas.microsoft.com/office/powerpoint/2010/main" val="2621371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359999" y="414260"/>
            <a:ext cx="8326799" cy="756000"/>
          </a:xfrm>
          <a:prstGeom prst="rect">
            <a:avLst/>
          </a:prstGeom>
        </p:spPr>
        <p:txBody>
          <a:bodyPr vert="horz" lIns="0" tIns="0" rIns="0" bIns="0" rtlCol="0" anchor="t" anchorCtr="0">
            <a:normAutofit/>
          </a:bodyPr>
          <a:lstStyle/>
          <a:p>
            <a:r>
              <a:rPr lang="nl-NL" dirty="0"/>
              <a:t>Titelstijl van model bewerken</a:t>
            </a:r>
          </a:p>
        </p:txBody>
      </p:sp>
      <p:sp>
        <p:nvSpPr>
          <p:cNvPr id="3" name="Tijdelijke aanduiding voor tekst 2"/>
          <p:cNvSpPr>
            <a:spLocks noGrp="1"/>
          </p:cNvSpPr>
          <p:nvPr>
            <p:ph type="body" idx="1"/>
          </p:nvPr>
        </p:nvSpPr>
        <p:spPr>
          <a:xfrm>
            <a:off x="359999" y="1296000"/>
            <a:ext cx="8326799" cy="3627080"/>
          </a:xfrm>
          <a:prstGeom prst="rect">
            <a:avLst/>
          </a:prstGeom>
        </p:spPr>
        <p:txBody>
          <a:bodyPr vert="horz" lIns="0" tIns="0" rIns="0" bIns="0" rtlCol="0">
            <a:no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2"/>
          </p:nvPr>
        </p:nvSpPr>
        <p:spPr>
          <a:xfrm>
            <a:off x="3234467" y="6318628"/>
            <a:ext cx="914465" cy="365125"/>
          </a:xfrm>
          <a:prstGeom prst="rect">
            <a:avLst/>
          </a:prstGeom>
        </p:spPr>
        <p:txBody>
          <a:bodyPr vert="horz" lIns="0" tIns="0" rIns="0" bIns="0" rtlCol="0" anchor="t" anchorCtr="0"/>
          <a:lstStyle>
            <a:lvl1pPr algn="r">
              <a:defRPr sz="1000">
                <a:solidFill>
                  <a:schemeClr val="tx1"/>
                </a:solidFill>
                <a:latin typeface="+mj-lt"/>
                <a:cs typeface="Verdana"/>
              </a:defRPr>
            </a:lvl1pPr>
          </a:lstStyle>
          <a:p>
            <a:endParaRPr lang="nl-NL" dirty="0"/>
          </a:p>
        </p:txBody>
      </p:sp>
      <p:sp>
        <p:nvSpPr>
          <p:cNvPr id="5" name="Tijdelijke aanduiding voor voettekst 4"/>
          <p:cNvSpPr>
            <a:spLocks noGrp="1"/>
          </p:cNvSpPr>
          <p:nvPr>
            <p:ph type="ftr" sz="quarter" idx="3"/>
          </p:nvPr>
        </p:nvSpPr>
        <p:spPr>
          <a:xfrm>
            <a:off x="4217546" y="6318628"/>
            <a:ext cx="3977658" cy="365125"/>
          </a:xfrm>
          <a:prstGeom prst="rect">
            <a:avLst/>
          </a:prstGeom>
        </p:spPr>
        <p:txBody>
          <a:bodyPr vert="horz" lIns="0" tIns="0" rIns="0" bIns="0" rtlCol="0" anchor="t" anchorCtr="0"/>
          <a:lstStyle>
            <a:lvl1pPr algn="r">
              <a:defRPr sz="1000">
                <a:solidFill>
                  <a:schemeClr val="tx1"/>
                </a:solidFill>
                <a:latin typeface="+mn-lt"/>
                <a:cs typeface="Verdana"/>
              </a:defRPr>
            </a:lvl1pPr>
          </a:lstStyle>
          <a:p>
            <a:r>
              <a:rPr lang="nl-NL"/>
              <a:t>Naam afdeling of A-merk</a:t>
            </a:r>
            <a:endParaRPr lang="nl-NL" dirty="0"/>
          </a:p>
        </p:txBody>
      </p:sp>
      <p:sp>
        <p:nvSpPr>
          <p:cNvPr id="6" name="Tijdelijke aanduiding voor dianummer 5"/>
          <p:cNvSpPr>
            <a:spLocks noGrp="1"/>
          </p:cNvSpPr>
          <p:nvPr>
            <p:ph type="sldNum" sz="quarter" idx="4"/>
          </p:nvPr>
        </p:nvSpPr>
        <p:spPr>
          <a:xfrm>
            <a:off x="8316141" y="6318399"/>
            <a:ext cx="370657" cy="365125"/>
          </a:xfrm>
          <a:prstGeom prst="rect">
            <a:avLst/>
          </a:prstGeom>
        </p:spPr>
        <p:txBody>
          <a:bodyPr vert="horz" lIns="0" tIns="0" rIns="0" bIns="0" rtlCol="0" anchor="t" anchorCtr="0"/>
          <a:lstStyle>
            <a:lvl1pPr algn="r">
              <a:defRPr sz="1000">
                <a:solidFill>
                  <a:schemeClr val="tx1"/>
                </a:solidFill>
                <a:latin typeface="+mn-lt"/>
                <a:cs typeface="Verdana"/>
              </a:defRPr>
            </a:lvl1pPr>
          </a:lstStyle>
          <a:p>
            <a:fld id="{09B7AD4A-C94A-7B42-9E17-606C7F366C4B}" type="slidenum">
              <a:rPr lang="nl-NL" smtClean="0"/>
              <a:pPr/>
              <a:t>‹#›</a:t>
            </a:fld>
            <a:endParaRPr lang="nl-NL" dirty="0"/>
          </a:p>
        </p:txBody>
      </p:sp>
    </p:spTree>
    <p:extLst>
      <p:ext uri="{BB962C8B-B14F-4D97-AF65-F5344CB8AC3E}">
        <p14:creationId xmlns:p14="http://schemas.microsoft.com/office/powerpoint/2010/main" val="182581593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5" r:id="rId5"/>
    <p:sldLayoutId id="2147483656" r:id="rId6"/>
    <p:sldLayoutId id="2147483663" r:id="rId7"/>
    <p:sldLayoutId id="2147483659" r:id="rId8"/>
    <p:sldLayoutId id="2147483654" r:id="rId9"/>
    <p:sldLayoutId id="2147483664" r:id="rId10"/>
  </p:sldLayoutIdLst>
  <p:hf sldNum="0" hdr="0" ftr="0" dt="0"/>
  <p:txStyles>
    <p:titleStyle>
      <a:lvl1pPr algn="l" defTabSz="457200" rtl="0" eaLnBrk="1" latinLnBrk="0" hangingPunct="1">
        <a:spcBef>
          <a:spcPct val="0"/>
        </a:spcBef>
        <a:buNone/>
        <a:defRPr sz="3600" b="1" kern="1200">
          <a:solidFill>
            <a:schemeClr val="tx2"/>
          </a:solidFill>
          <a:latin typeface="+mj-lt"/>
          <a:ea typeface="+mj-ea"/>
          <a:cs typeface="Verdana"/>
        </a:defRPr>
      </a:lvl1pPr>
    </p:titleStyle>
    <p:bodyStyle>
      <a:lvl1pPr marL="342900" indent="-342900" algn="l" defTabSz="457200" rtl="0" eaLnBrk="1" latinLnBrk="0" hangingPunct="1">
        <a:spcBef>
          <a:spcPts val="0"/>
        </a:spcBef>
        <a:buFont typeface="Arial"/>
        <a:buChar char="•"/>
        <a:defRPr sz="3600" kern="1200">
          <a:solidFill>
            <a:schemeClr val="tx1"/>
          </a:solidFill>
          <a:latin typeface="+mj-lt"/>
          <a:ea typeface="+mn-ea"/>
          <a:cs typeface="Verdana"/>
        </a:defRPr>
      </a:lvl1pPr>
      <a:lvl2pPr marL="717550" indent="-358775" algn="l" defTabSz="457200" rtl="0" eaLnBrk="1" latinLnBrk="0" hangingPunct="1">
        <a:spcBef>
          <a:spcPts val="0"/>
        </a:spcBef>
        <a:buFont typeface="Lucida Grande"/>
        <a:buChar char="-"/>
        <a:defRPr sz="3200" kern="1200">
          <a:solidFill>
            <a:schemeClr val="tx1"/>
          </a:solidFill>
          <a:latin typeface="+mj-lt"/>
          <a:ea typeface="+mn-ea"/>
          <a:cs typeface="Verdana"/>
        </a:defRPr>
      </a:lvl2pPr>
      <a:lvl3pPr marL="1073150" indent="-357188" algn="l" defTabSz="457200" rtl="0" eaLnBrk="1" latinLnBrk="0" hangingPunct="1">
        <a:spcBef>
          <a:spcPts val="0"/>
        </a:spcBef>
        <a:buFont typeface="Lucida Grande"/>
        <a:buChar char="-"/>
        <a:defRPr sz="2800" kern="1200">
          <a:solidFill>
            <a:schemeClr val="tx1"/>
          </a:solidFill>
          <a:latin typeface="+mj-lt"/>
          <a:ea typeface="+mn-ea"/>
          <a:cs typeface="Verdana"/>
        </a:defRPr>
      </a:lvl3pPr>
      <a:lvl4pPr marL="1430338" indent="-355600" algn="l" defTabSz="457200" rtl="0" eaLnBrk="1" latinLnBrk="0" hangingPunct="1">
        <a:spcBef>
          <a:spcPts val="0"/>
        </a:spcBef>
        <a:buFont typeface="Lucida Grande"/>
        <a:buChar char="-"/>
        <a:defRPr sz="2400" kern="1200">
          <a:solidFill>
            <a:schemeClr val="tx1"/>
          </a:solidFill>
          <a:latin typeface="+mj-lt"/>
          <a:ea typeface="+mn-ea"/>
          <a:cs typeface="Verdana"/>
        </a:defRPr>
      </a:lvl4pPr>
      <a:lvl5pPr marL="1793875" indent="-360363" algn="l" defTabSz="457200" rtl="0" eaLnBrk="1" latinLnBrk="0" hangingPunct="1">
        <a:spcBef>
          <a:spcPts val="0"/>
        </a:spcBef>
        <a:buFont typeface="Lucida Grande"/>
        <a:buChar char="-"/>
        <a:defRPr sz="2400" kern="1200">
          <a:solidFill>
            <a:schemeClr val="tx1"/>
          </a:solidFill>
          <a:latin typeface="+mj-lt"/>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17715" y="106814"/>
            <a:ext cx="8810171" cy="1228500"/>
          </a:xfrm>
        </p:spPr>
        <p:txBody>
          <a:bodyPr/>
          <a:lstStyle/>
          <a:p>
            <a:pPr algn="ctr"/>
            <a:r>
              <a:rPr lang="en-GB" sz="3000" i="1" dirty="0"/>
              <a:t>Vulnerability of migrants, asylum seekers and refugees:</a:t>
            </a:r>
            <a:br>
              <a:rPr lang="en-GB" sz="3000" dirty="0"/>
            </a:br>
            <a:r>
              <a:rPr lang="en-GB" sz="3000" i="1" dirty="0"/>
              <a:t>Council of Europe and European Union standards</a:t>
            </a:r>
            <a:br>
              <a:rPr lang="en-GB" sz="2600" dirty="0"/>
            </a:br>
            <a:br>
              <a:rPr lang="en-GB" sz="2600" dirty="0">
                <a:ea typeface="Calibri" panose="020F0502020204030204" pitchFamily="34" charset="0"/>
                <a:cs typeface="Times New Roman" panose="02020603050405020304" pitchFamily="18" charset="0"/>
              </a:rPr>
            </a:br>
            <a:br>
              <a:rPr lang="en-GB" sz="3200" dirty="0">
                <a:ea typeface="Calibri" panose="020F0502020204030204" pitchFamily="34" charset="0"/>
                <a:cs typeface="Times New Roman" panose="02020603050405020304" pitchFamily="18" charset="0"/>
              </a:rPr>
            </a:br>
            <a:br>
              <a:rPr lang="en-GB" sz="3200" dirty="0">
                <a:ea typeface="Calibri" panose="020F0502020204030204" pitchFamily="34" charset="0"/>
                <a:cs typeface="Times New Roman" panose="02020603050405020304" pitchFamily="18" charset="0"/>
              </a:rPr>
            </a:br>
            <a:br>
              <a:rPr lang="en-GB" sz="3200" dirty="0">
                <a:ea typeface="Calibri" panose="020F0502020204030204" pitchFamily="34" charset="0"/>
                <a:cs typeface="Times New Roman" panose="02020603050405020304" pitchFamily="18" charset="0"/>
              </a:rPr>
            </a:br>
            <a:br>
              <a:rPr lang="en-GB" sz="3200" dirty="0">
                <a:ea typeface="Calibri" panose="020F0502020204030204" pitchFamily="34" charset="0"/>
                <a:cs typeface="Times New Roman" panose="02020603050405020304" pitchFamily="18" charset="0"/>
              </a:rPr>
            </a:br>
            <a:br>
              <a:rPr lang="en-GB" sz="3200" dirty="0">
                <a:effectLst/>
                <a:ea typeface="Calibri" panose="020F0502020204030204" pitchFamily="34" charset="0"/>
                <a:cs typeface="Times New Roman" panose="02020603050405020304" pitchFamily="18" charset="0"/>
              </a:rPr>
            </a:br>
            <a:br>
              <a:rPr lang="en-BE" sz="3200" dirty="0">
                <a:effectLst/>
                <a:ea typeface="Calibri" panose="020F0502020204030204" pitchFamily="34" charset="0"/>
                <a:cs typeface="Times New Roman" panose="02020603050405020304" pitchFamily="18" charset="0"/>
              </a:rPr>
            </a:br>
            <a:endParaRPr lang="en-GB" sz="3200" b="0" dirty="0">
              <a:solidFill>
                <a:schemeClr val="bg1"/>
              </a:solidFill>
            </a:endParaRPr>
          </a:p>
        </p:txBody>
      </p:sp>
      <p:sp>
        <p:nvSpPr>
          <p:cNvPr id="5" name="Subtitle 4">
            <a:extLst>
              <a:ext uri="{FF2B5EF4-FFF2-40B4-BE49-F238E27FC236}">
                <a16:creationId xmlns:a16="http://schemas.microsoft.com/office/drawing/2014/main" id="{06BD775D-9D84-47C3-A798-36D5226D6274}"/>
              </a:ext>
            </a:extLst>
          </p:cNvPr>
          <p:cNvSpPr>
            <a:spLocks noGrp="1"/>
          </p:cNvSpPr>
          <p:nvPr>
            <p:ph type="subTitle" idx="1"/>
          </p:nvPr>
        </p:nvSpPr>
        <p:spPr>
          <a:xfrm>
            <a:off x="217715" y="4902969"/>
            <a:ext cx="8810172" cy="1472780"/>
          </a:xfrm>
        </p:spPr>
        <p:txBody>
          <a:bodyPr/>
          <a:lstStyle/>
          <a:p>
            <a:r>
              <a:rPr lang="nl-NL" sz="2400" b="1" dirty="0"/>
              <a:t>Lilian Tsourdi</a:t>
            </a:r>
            <a:r>
              <a:rPr lang="nl-NL" sz="2400" dirty="0"/>
              <a:t>/Professor &amp; Jean </a:t>
            </a:r>
            <a:r>
              <a:rPr lang="nl-NL" sz="2400" dirty="0" err="1"/>
              <a:t>Monnet</a:t>
            </a:r>
            <a:r>
              <a:rPr lang="nl-NL" sz="2400" dirty="0"/>
              <a:t> Chair in EU Migration </a:t>
            </a:r>
            <a:r>
              <a:rPr lang="nl-NL" sz="2400" dirty="0" err="1"/>
              <a:t>Law</a:t>
            </a:r>
            <a:r>
              <a:rPr lang="nl-NL" sz="2400" dirty="0"/>
              <a:t> </a:t>
            </a:r>
            <a:r>
              <a:rPr lang="nl-NL" sz="2400" dirty="0" err="1"/>
              <a:t>and</a:t>
            </a:r>
            <a:r>
              <a:rPr lang="nl-NL" sz="2400" dirty="0"/>
              <a:t> </a:t>
            </a:r>
            <a:r>
              <a:rPr lang="nl-NL" sz="2400" dirty="0" err="1"/>
              <a:t>Governance</a:t>
            </a:r>
            <a:r>
              <a:rPr lang="nl-NL" sz="2400" dirty="0"/>
              <a:t>, </a:t>
            </a:r>
            <a:r>
              <a:rPr lang="nl-NL" sz="2400" dirty="0" err="1"/>
              <a:t>Faculty</a:t>
            </a:r>
            <a:r>
              <a:rPr lang="nl-NL" sz="2400" dirty="0"/>
              <a:t> of </a:t>
            </a:r>
            <a:r>
              <a:rPr lang="nl-NL" sz="2400" dirty="0" err="1"/>
              <a:t>Law</a:t>
            </a:r>
            <a:r>
              <a:rPr lang="nl-NL" sz="2400" dirty="0"/>
              <a:t>, Maastricht University</a:t>
            </a:r>
          </a:p>
          <a:p>
            <a:r>
              <a:rPr lang="nl-NL" sz="2400" b="1" dirty="0"/>
              <a:t>Catherine Warin</a:t>
            </a:r>
            <a:r>
              <a:rPr lang="nl-NL" sz="2400" dirty="0"/>
              <a:t>/</a:t>
            </a:r>
            <a:r>
              <a:rPr lang="nl-NL" sz="2400" dirty="0" err="1"/>
              <a:t>Lawyer</a:t>
            </a:r>
            <a:r>
              <a:rPr lang="nl-NL" sz="2400" dirty="0"/>
              <a:t> (Luxembourg Bar) &amp; </a:t>
            </a:r>
            <a:r>
              <a:rPr lang="nl-NL" sz="2400" dirty="0" err="1"/>
              <a:t>Associate</a:t>
            </a:r>
            <a:r>
              <a:rPr lang="nl-NL" sz="2400" dirty="0"/>
              <a:t> Professor (University of Lille)</a:t>
            </a:r>
            <a:endParaRPr lang="nl-NL" sz="2400" b="1" dirty="0"/>
          </a:p>
          <a:p>
            <a:endParaRPr lang="nl-NL" sz="2400" dirty="0"/>
          </a:p>
        </p:txBody>
      </p:sp>
      <p:pic>
        <p:nvPicPr>
          <p:cNvPr id="4" name="Picture 3" descr="A collage of people walking and playing&#10;&#10;AI-generated content may be incorrect.">
            <a:extLst>
              <a:ext uri="{FF2B5EF4-FFF2-40B4-BE49-F238E27FC236}">
                <a16:creationId xmlns:a16="http://schemas.microsoft.com/office/drawing/2014/main" id="{60D6D67C-D2A7-DD86-4187-A5E7B37573B2}"/>
              </a:ext>
            </a:extLst>
          </p:cNvPr>
          <p:cNvPicPr>
            <a:picLocks noChangeAspect="1"/>
          </p:cNvPicPr>
          <p:nvPr/>
        </p:nvPicPr>
        <p:blipFill>
          <a:blip r:embed="rId3"/>
          <a:stretch>
            <a:fillRect/>
          </a:stretch>
        </p:blipFill>
        <p:spPr>
          <a:xfrm>
            <a:off x="685800" y="1109845"/>
            <a:ext cx="7772400" cy="3680388"/>
          </a:xfrm>
          <a:prstGeom prst="rect">
            <a:avLst/>
          </a:prstGeom>
        </p:spPr>
      </p:pic>
      <p:pic>
        <p:nvPicPr>
          <p:cNvPr id="6" name="Image 5" descr="Une image contenant texte, logo, Police, Graphique&#10;&#10;Le contenu généré par l’IA peut être incorrect.">
            <a:extLst>
              <a:ext uri="{FF2B5EF4-FFF2-40B4-BE49-F238E27FC236}">
                <a16:creationId xmlns:a16="http://schemas.microsoft.com/office/drawing/2014/main" id="{89CC8DC2-454B-E71F-E91F-A934DDC80DCD}"/>
              </a:ext>
            </a:extLst>
          </p:cNvPr>
          <p:cNvPicPr>
            <a:picLocks noChangeAspect="1"/>
          </p:cNvPicPr>
          <p:nvPr/>
        </p:nvPicPr>
        <p:blipFill>
          <a:blip r:embed="rId4"/>
          <a:stretch>
            <a:fillRect/>
          </a:stretch>
        </p:blipFill>
        <p:spPr>
          <a:xfrm>
            <a:off x="7493000" y="6087745"/>
            <a:ext cx="1651000" cy="770255"/>
          </a:xfrm>
          <a:prstGeom prst="rect">
            <a:avLst/>
          </a:prstGeom>
        </p:spPr>
      </p:pic>
    </p:spTree>
    <p:extLst>
      <p:ext uri="{BB962C8B-B14F-4D97-AF65-F5344CB8AC3E}">
        <p14:creationId xmlns:p14="http://schemas.microsoft.com/office/powerpoint/2010/main" val="39885762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1AB3BA-EC1F-0522-D7D7-8C229E4EE4CE}"/>
              </a:ext>
            </a:extLst>
          </p:cNvPr>
          <p:cNvSpPr>
            <a:spLocks noGrp="1"/>
          </p:cNvSpPr>
          <p:nvPr>
            <p:ph type="title"/>
          </p:nvPr>
        </p:nvSpPr>
        <p:spPr/>
        <p:txBody>
          <a:bodyPr>
            <a:normAutofit fontScale="90000"/>
          </a:bodyPr>
          <a:lstStyle/>
          <a:p>
            <a:r>
              <a:rPr lang="fr-FR" dirty="0"/>
              <a:t>Convention standards: </a:t>
            </a:r>
            <a:r>
              <a:rPr lang="fr-FR" dirty="0" err="1"/>
              <a:t>norms</a:t>
            </a:r>
            <a:r>
              <a:rPr lang="fr-FR" dirty="0"/>
              <a:t>, case </a:t>
            </a:r>
            <a:r>
              <a:rPr lang="fr-FR" dirty="0" err="1"/>
              <a:t>law</a:t>
            </a:r>
            <a:r>
              <a:rPr lang="fr-FR" dirty="0"/>
              <a:t> and good practices</a:t>
            </a:r>
          </a:p>
        </p:txBody>
      </p:sp>
      <p:sp>
        <p:nvSpPr>
          <p:cNvPr id="3" name="Espace réservé du contenu 2">
            <a:extLst>
              <a:ext uri="{FF2B5EF4-FFF2-40B4-BE49-F238E27FC236}">
                <a16:creationId xmlns:a16="http://schemas.microsoft.com/office/drawing/2014/main" id="{C69DEA92-0FB1-03D8-2C53-55CC8DEE63ED}"/>
              </a:ext>
            </a:extLst>
          </p:cNvPr>
          <p:cNvSpPr>
            <a:spLocks noGrp="1"/>
          </p:cNvSpPr>
          <p:nvPr>
            <p:ph idx="1"/>
          </p:nvPr>
        </p:nvSpPr>
        <p:spPr>
          <a:xfrm>
            <a:off x="359999" y="1565752"/>
            <a:ext cx="8326799" cy="3357327"/>
          </a:xfrm>
        </p:spPr>
        <p:txBody>
          <a:bodyPr/>
          <a:lstStyle/>
          <a:p>
            <a:r>
              <a:rPr lang="fr-FR" sz="2600" dirty="0">
                <a:latin typeface="+mn-lt"/>
              </a:rPr>
              <a:t>ECHR: NOT an </a:t>
            </a:r>
            <a:r>
              <a:rPr lang="fr-FR" sz="2600" dirty="0" err="1">
                <a:latin typeface="+mn-lt"/>
              </a:rPr>
              <a:t>asylum</a:t>
            </a:r>
            <a:r>
              <a:rPr lang="fr-FR" sz="2600" dirty="0">
                <a:latin typeface="+mn-lt"/>
              </a:rPr>
              <a:t> instrument BUT </a:t>
            </a:r>
            <a:r>
              <a:rPr lang="fr-FR" sz="2600" dirty="0" err="1">
                <a:latin typeface="+mn-lt"/>
              </a:rPr>
              <a:t>acknowledges</a:t>
            </a:r>
            <a:r>
              <a:rPr lang="fr-FR" sz="2600" dirty="0">
                <a:latin typeface="+mn-lt"/>
              </a:rPr>
              <a:t> migration background as factor of </a:t>
            </a:r>
            <a:r>
              <a:rPr lang="fr-FR" sz="2600" dirty="0" err="1">
                <a:latin typeface="+mn-lt"/>
              </a:rPr>
              <a:t>vulnerability</a:t>
            </a:r>
            <a:endParaRPr lang="fr-FR" sz="2600" dirty="0">
              <a:latin typeface="+mn-lt"/>
            </a:endParaRPr>
          </a:p>
          <a:p>
            <a:pPr lvl="1"/>
            <a:r>
              <a:rPr lang="fr-FR" sz="2600" dirty="0">
                <a:latin typeface="+mn-lt"/>
              </a:rPr>
              <a:t>Most ECHR provisions can </a:t>
            </a:r>
            <a:r>
              <a:rPr lang="fr-FR" sz="2600" dirty="0" err="1">
                <a:latin typeface="+mn-lt"/>
              </a:rPr>
              <a:t>be</a:t>
            </a:r>
            <a:r>
              <a:rPr lang="fr-FR" sz="2600" dirty="0">
                <a:latin typeface="+mn-lt"/>
              </a:rPr>
              <a:t> relevant in migration cases</a:t>
            </a:r>
          </a:p>
          <a:p>
            <a:pPr lvl="1"/>
            <a:endParaRPr lang="fr-FR" sz="2600" dirty="0">
              <a:latin typeface="+mn-lt"/>
            </a:endParaRPr>
          </a:p>
          <a:p>
            <a:pPr lvl="1"/>
            <a:r>
              <a:rPr lang="fr-FR" sz="2600" dirty="0">
                <a:latin typeface="+mn-lt"/>
              </a:rPr>
              <a:t>Cumulation of </a:t>
            </a:r>
            <a:r>
              <a:rPr lang="fr-FR" sz="2600" dirty="0" err="1">
                <a:latin typeface="+mn-lt"/>
              </a:rPr>
              <a:t>vulnerability</a:t>
            </a:r>
            <a:r>
              <a:rPr lang="fr-FR" sz="2600" dirty="0">
                <a:latin typeface="+mn-lt"/>
              </a:rPr>
              <a:t> </a:t>
            </a:r>
            <a:r>
              <a:rPr lang="fr-FR" sz="2600" dirty="0" err="1">
                <a:latin typeface="+mn-lt"/>
              </a:rPr>
              <a:t>factors</a:t>
            </a:r>
            <a:r>
              <a:rPr lang="fr-FR" sz="2600" dirty="0">
                <a:latin typeface="+mn-lt"/>
              </a:rPr>
              <a:t> (e.g. </a:t>
            </a:r>
            <a:r>
              <a:rPr lang="fr-FR" sz="2600" dirty="0" err="1">
                <a:latin typeface="+mn-lt"/>
              </a:rPr>
              <a:t>refugees</a:t>
            </a:r>
            <a:r>
              <a:rPr lang="fr-FR" sz="2600" dirty="0">
                <a:latin typeface="+mn-lt"/>
              </a:rPr>
              <a:t> as </a:t>
            </a:r>
            <a:r>
              <a:rPr lang="fr-FR" sz="2600" dirty="0" err="1">
                <a:latin typeface="+mn-lt"/>
              </a:rPr>
              <a:t>vulnerable</a:t>
            </a:r>
            <a:r>
              <a:rPr lang="fr-FR" sz="2600" dirty="0">
                <a:latin typeface="+mn-lt"/>
              </a:rPr>
              <a:t> </a:t>
            </a:r>
            <a:r>
              <a:rPr lang="fr-FR" sz="2600" dirty="0" err="1">
                <a:latin typeface="+mn-lt"/>
              </a:rPr>
              <a:t>persons</a:t>
            </a:r>
            <a:r>
              <a:rPr lang="fr-FR" sz="2600" dirty="0">
                <a:latin typeface="+mn-lt"/>
              </a:rPr>
              <a:t> in the </a:t>
            </a:r>
            <a:r>
              <a:rPr lang="fr-FR" sz="2600" dirty="0" err="1">
                <a:latin typeface="+mn-lt"/>
              </a:rPr>
              <a:t>context</a:t>
            </a:r>
            <a:r>
              <a:rPr lang="fr-FR" sz="2600" dirty="0">
                <a:latin typeface="+mn-lt"/>
              </a:rPr>
              <a:t> of </a:t>
            </a:r>
            <a:r>
              <a:rPr lang="fr-FR" sz="2600" dirty="0" err="1">
                <a:latin typeface="+mn-lt"/>
              </a:rPr>
              <a:t>family</a:t>
            </a:r>
            <a:r>
              <a:rPr lang="fr-FR" sz="2600" dirty="0">
                <a:latin typeface="+mn-lt"/>
              </a:rPr>
              <a:t> </a:t>
            </a:r>
            <a:r>
              <a:rPr lang="fr-FR" sz="2600" dirty="0" err="1">
                <a:latin typeface="+mn-lt"/>
              </a:rPr>
              <a:t>reunification</a:t>
            </a:r>
            <a:r>
              <a:rPr lang="fr-FR" sz="2600" dirty="0">
                <a:latin typeface="+mn-lt"/>
              </a:rPr>
              <a:t> </a:t>
            </a:r>
            <a:r>
              <a:rPr lang="fr-FR" sz="2600" dirty="0" err="1">
                <a:latin typeface="+mn-lt"/>
              </a:rPr>
              <a:t>proceedings</a:t>
            </a:r>
            <a:r>
              <a:rPr lang="fr-FR" sz="2600" dirty="0">
                <a:latin typeface="+mn-lt"/>
              </a:rPr>
              <a:t>; </a:t>
            </a:r>
            <a:r>
              <a:rPr lang="fr-FR" sz="2600" dirty="0" err="1">
                <a:latin typeface="+mn-lt"/>
              </a:rPr>
              <a:t>children</a:t>
            </a:r>
            <a:r>
              <a:rPr lang="fr-FR" sz="2600" dirty="0">
                <a:latin typeface="+mn-lt"/>
              </a:rPr>
              <a:t> in </a:t>
            </a:r>
            <a:r>
              <a:rPr lang="fr-FR" sz="2600" dirty="0" err="1">
                <a:latin typeface="+mn-lt"/>
              </a:rPr>
              <a:t>migratory</a:t>
            </a:r>
            <a:r>
              <a:rPr lang="fr-FR" sz="2600" dirty="0">
                <a:latin typeface="+mn-lt"/>
              </a:rPr>
              <a:t> </a:t>
            </a:r>
            <a:r>
              <a:rPr lang="fr-FR" sz="2600" dirty="0" err="1">
                <a:latin typeface="+mn-lt"/>
              </a:rPr>
              <a:t>context</a:t>
            </a:r>
            <a:r>
              <a:rPr lang="fr-FR" sz="2600" dirty="0">
                <a:latin typeface="+mn-lt"/>
              </a:rPr>
              <a:t>, </a:t>
            </a:r>
            <a:r>
              <a:rPr lang="fr-FR" sz="2600" dirty="0" err="1">
                <a:latin typeface="+mn-lt"/>
              </a:rPr>
              <a:t>trafficked</a:t>
            </a:r>
            <a:r>
              <a:rPr lang="fr-FR" sz="2600" dirty="0">
                <a:latin typeface="+mn-lt"/>
              </a:rPr>
              <a:t> </a:t>
            </a:r>
            <a:r>
              <a:rPr lang="fr-FR" sz="2600" dirty="0" err="1">
                <a:latin typeface="+mn-lt"/>
              </a:rPr>
              <a:t>persons</a:t>
            </a:r>
            <a:r>
              <a:rPr lang="fr-FR" sz="2600" dirty="0">
                <a:latin typeface="+mn-lt"/>
              </a:rPr>
              <a:t> </a:t>
            </a:r>
            <a:r>
              <a:rPr lang="fr-FR" sz="2600" dirty="0" err="1">
                <a:latin typeface="+mn-lt"/>
              </a:rPr>
              <a:t>with</a:t>
            </a:r>
            <a:r>
              <a:rPr lang="fr-FR" sz="2600" dirty="0">
                <a:latin typeface="+mn-lt"/>
              </a:rPr>
              <a:t> a </a:t>
            </a:r>
            <a:r>
              <a:rPr lang="fr-FR" sz="2600" dirty="0" err="1">
                <a:latin typeface="+mn-lt"/>
              </a:rPr>
              <a:t>migratory</a:t>
            </a:r>
            <a:r>
              <a:rPr lang="fr-FR" sz="2600" dirty="0">
                <a:latin typeface="+mn-lt"/>
              </a:rPr>
              <a:t> background…)</a:t>
            </a:r>
          </a:p>
          <a:p>
            <a:pPr lvl="1"/>
            <a:endParaRPr lang="fr-FR" sz="2600" dirty="0">
              <a:latin typeface="+mn-lt"/>
            </a:endParaRPr>
          </a:p>
          <a:p>
            <a:pPr lvl="1"/>
            <a:r>
              <a:rPr lang="fr-FR" sz="2600" dirty="0">
                <a:latin typeface="+mn-lt"/>
              </a:rPr>
              <a:t>Open </a:t>
            </a:r>
            <a:r>
              <a:rPr lang="fr-FR" sz="2600" dirty="0" err="1">
                <a:latin typeface="+mn-lt"/>
              </a:rPr>
              <a:t>list</a:t>
            </a:r>
            <a:r>
              <a:rPr lang="fr-FR" sz="2600" dirty="0">
                <a:latin typeface="+mn-lt"/>
              </a:rPr>
              <a:t>! E.g. </a:t>
            </a:r>
            <a:r>
              <a:rPr lang="fr-FR" sz="2600" dirty="0" err="1">
                <a:latin typeface="+mn-lt"/>
              </a:rPr>
              <a:t>gender</a:t>
            </a:r>
            <a:r>
              <a:rPr lang="fr-FR" sz="2600" dirty="0">
                <a:latin typeface="+mn-lt"/>
              </a:rPr>
              <a:t> </a:t>
            </a:r>
            <a:r>
              <a:rPr lang="fr-FR" sz="2600" dirty="0" err="1">
                <a:latin typeface="+mn-lt"/>
              </a:rPr>
              <a:t>increasingly</a:t>
            </a:r>
            <a:r>
              <a:rPr lang="fr-FR" sz="2600" dirty="0">
                <a:latin typeface="+mn-lt"/>
              </a:rPr>
              <a:t> </a:t>
            </a:r>
            <a:r>
              <a:rPr lang="fr-FR" sz="2600" dirty="0" err="1">
                <a:latin typeface="+mn-lt"/>
              </a:rPr>
              <a:t>recognized</a:t>
            </a:r>
            <a:r>
              <a:rPr lang="fr-FR" sz="2600" dirty="0">
                <a:latin typeface="+mn-lt"/>
              </a:rPr>
              <a:t> as a </a:t>
            </a:r>
            <a:r>
              <a:rPr lang="fr-FR" sz="2600" dirty="0" err="1">
                <a:latin typeface="+mn-lt"/>
              </a:rPr>
              <a:t>vulnerability</a:t>
            </a:r>
            <a:r>
              <a:rPr lang="fr-FR" sz="2600" dirty="0">
                <a:latin typeface="+mn-lt"/>
              </a:rPr>
              <a:t> factor</a:t>
            </a:r>
          </a:p>
        </p:txBody>
      </p:sp>
    </p:spTree>
    <p:extLst>
      <p:ext uri="{BB962C8B-B14F-4D97-AF65-F5344CB8AC3E}">
        <p14:creationId xmlns:p14="http://schemas.microsoft.com/office/powerpoint/2010/main" val="127929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32889F-37B4-98F5-1C61-6DCAE15E1EE6}"/>
              </a:ext>
            </a:extLst>
          </p:cNvPr>
          <p:cNvSpPr>
            <a:spLocks noGrp="1"/>
          </p:cNvSpPr>
          <p:nvPr>
            <p:ph type="title"/>
          </p:nvPr>
        </p:nvSpPr>
        <p:spPr/>
        <p:txBody>
          <a:bodyPr/>
          <a:lstStyle/>
          <a:p>
            <a:r>
              <a:rPr lang="fr-FR" dirty="0" err="1"/>
              <a:t>Other</a:t>
            </a:r>
            <a:r>
              <a:rPr lang="fr-FR" dirty="0"/>
              <a:t> Council of Europe </a:t>
            </a:r>
            <a:r>
              <a:rPr lang="fr-FR" dirty="0" err="1"/>
              <a:t>treaties</a:t>
            </a:r>
            <a:endParaRPr lang="fr-FR" dirty="0"/>
          </a:p>
        </p:txBody>
      </p:sp>
      <p:sp>
        <p:nvSpPr>
          <p:cNvPr id="3" name="Espace réservé du contenu 2">
            <a:extLst>
              <a:ext uri="{FF2B5EF4-FFF2-40B4-BE49-F238E27FC236}">
                <a16:creationId xmlns:a16="http://schemas.microsoft.com/office/drawing/2014/main" id="{E32E0FE1-6EA4-CE7A-28E1-B46736CAF23C}"/>
              </a:ext>
            </a:extLst>
          </p:cNvPr>
          <p:cNvSpPr>
            <a:spLocks noGrp="1"/>
          </p:cNvSpPr>
          <p:nvPr>
            <p:ph idx="1"/>
          </p:nvPr>
        </p:nvSpPr>
        <p:spPr>
          <a:xfrm>
            <a:off x="212942" y="1170260"/>
            <a:ext cx="8805797" cy="3752820"/>
          </a:xfrm>
        </p:spPr>
        <p:txBody>
          <a:bodyPr/>
          <a:lstStyle/>
          <a:p>
            <a:r>
              <a:rPr lang="fr-FR" sz="2500" dirty="0" err="1"/>
              <a:t>Treaties</a:t>
            </a:r>
            <a:r>
              <a:rPr lang="fr-FR" sz="2500" dirty="0"/>
              <a:t> </a:t>
            </a:r>
            <a:r>
              <a:rPr lang="fr-FR" sz="2500" dirty="0" err="1"/>
              <a:t>directly</a:t>
            </a:r>
            <a:r>
              <a:rPr lang="fr-FR" sz="2500" dirty="0"/>
              <a:t> </a:t>
            </a:r>
            <a:r>
              <a:rPr lang="fr-FR" sz="2500" dirty="0" err="1"/>
              <a:t>relating</a:t>
            </a:r>
            <a:r>
              <a:rPr lang="fr-FR" sz="2500" dirty="0"/>
              <a:t> to migration</a:t>
            </a:r>
          </a:p>
          <a:p>
            <a:pPr lvl="1"/>
            <a:r>
              <a:rPr lang="fr-FR" sz="2500" dirty="0" err="1"/>
              <a:t>Statelessness</a:t>
            </a:r>
            <a:r>
              <a:rPr lang="fr-FR" sz="2500" dirty="0"/>
              <a:t> (UN </a:t>
            </a:r>
            <a:r>
              <a:rPr lang="fr-FR" sz="2500" dirty="0" err="1"/>
              <a:t>treaties</a:t>
            </a:r>
            <a:r>
              <a:rPr lang="fr-FR" sz="2500" dirty="0"/>
              <a:t>) </a:t>
            </a:r>
            <a:r>
              <a:rPr lang="fr-FR" sz="2500" dirty="0" err="1"/>
              <a:t>complemented</a:t>
            </a:r>
            <a:r>
              <a:rPr lang="fr-FR" sz="2500" dirty="0"/>
              <a:t> by </a:t>
            </a:r>
            <a:r>
              <a:rPr lang="fr-FR" sz="2500" dirty="0" err="1"/>
              <a:t>CoE</a:t>
            </a:r>
            <a:r>
              <a:rPr lang="fr-FR" sz="2500" dirty="0"/>
              <a:t> Convention on </a:t>
            </a:r>
            <a:r>
              <a:rPr lang="fr-FR" sz="2500" dirty="0" err="1"/>
              <a:t>Nationality</a:t>
            </a:r>
            <a:r>
              <a:rPr lang="fr-FR" sz="2500" dirty="0"/>
              <a:t>  and </a:t>
            </a:r>
            <a:r>
              <a:rPr lang="fr-FR" sz="2500" dirty="0" err="1"/>
              <a:t>CoE</a:t>
            </a:r>
            <a:r>
              <a:rPr lang="fr-FR" sz="2500" dirty="0"/>
              <a:t> Convention on the </a:t>
            </a:r>
            <a:r>
              <a:rPr lang="fr-FR" sz="2500" dirty="0" err="1"/>
              <a:t>Avoidance</a:t>
            </a:r>
            <a:r>
              <a:rPr lang="fr-FR" sz="2500" dirty="0"/>
              <a:t> of </a:t>
            </a:r>
            <a:r>
              <a:rPr lang="fr-FR" sz="2500" dirty="0" err="1"/>
              <a:t>Statelessness</a:t>
            </a:r>
            <a:r>
              <a:rPr lang="fr-FR" sz="2500" dirty="0"/>
              <a:t> in relation to State Succession</a:t>
            </a:r>
          </a:p>
          <a:p>
            <a:pPr lvl="1"/>
            <a:r>
              <a:rPr lang="fr-FR" sz="2500" dirty="0" err="1"/>
              <a:t>European</a:t>
            </a:r>
            <a:r>
              <a:rPr lang="fr-FR" sz="2500" dirty="0"/>
              <a:t> Convention on the Legal </a:t>
            </a:r>
            <a:r>
              <a:rPr lang="fr-FR" sz="2500" dirty="0" err="1"/>
              <a:t>Status</a:t>
            </a:r>
            <a:r>
              <a:rPr lang="fr-FR" sz="2500" dirty="0"/>
              <a:t> of Migrant </a:t>
            </a:r>
            <a:r>
              <a:rPr lang="fr-FR" sz="2500" dirty="0" err="1"/>
              <a:t>Workers</a:t>
            </a:r>
            <a:endParaRPr lang="fr-FR" sz="2500" dirty="0"/>
          </a:p>
          <a:p>
            <a:pPr lvl="1"/>
            <a:r>
              <a:rPr lang="fr-FR" sz="2500" dirty="0"/>
              <a:t>Migrants in </a:t>
            </a:r>
            <a:r>
              <a:rPr lang="fr-FR" sz="2500" dirty="0" err="1"/>
              <a:t>detention</a:t>
            </a:r>
            <a:r>
              <a:rPr lang="fr-FR" sz="2500" dirty="0"/>
              <a:t>: </a:t>
            </a:r>
            <a:r>
              <a:rPr lang="fr-FR" sz="2500" dirty="0" err="1"/>
              <a:t>European</a:t>
            </a:r>
            <a:r>
              <a:rPr lang="fr-FR" sz="2500" dirty="0"/>
              <a:t> Convention for the Prevention of Torture</a:t>
            </a:r>
          </a:p>
          <a:p>
            <a:r>
              <a:rPr lang="fr-FR" sz="2500" dirty="0" err="1"/>
              <a:t>Other</a:t>
            </a:r>
            <a:r>
              <a:rPr lang="fr-FR" sz="2500" dirty="0"/>
              <a:t> </a:t>
            </a:r>
            <a:r>
              <a:rPr lang="fr-FR" sz="2500" dirty="0" err="1"/>
              <a:t>CoE</a:t>
            </a:r>
            <a:r>
              <a:rPr lang="fr-FR" sz="2500" dirty="0"/>
              <a:t> instruments relevant for migration</a:t>
            </a:r>
          </a:p>
          <a:p>
            <a:pPr lvl="1"/>
            <a:r>
              <a:rPr lang="fr-FR" sz="2500" dirty="0" err="1"/>
              <a:t>European</a:t>
            </a:r>
            <a:r>
              <a:rPr lang="fr-FR" sz="2500" dirty="0"/>
              <a:t> Social Charter</a:t>
            </a:r>
          </a:p>
          <a:p>
            <a:pPr lvl="1"/>
            <a:r>
              <a:rPr lang="fr-FR" sz="2500" dirty="0" err="1"/>
              <a:t>Children’s</a:t>
            </a:r>
            <a:r>
              <a:rPr lang="fr-FR" sz="2500" dirty="0"/>
              <a:t> </a:t>
            </a:r>
            <a:r>
              <a:rPr lang="fr-FR" sz="2500" dirty="0" err="1"/>
              <a:t>rights</a:t>
            </a:r>
            <a:r>
              <a:rPr lang="fr-FR" sz="2500" dirty="0"/>
              <a:t> instruments</a:t>
            </a:r>
          </a:p>
          <a:p>
            <a:pPr lvl="1"/>
            <a:r>
              <a:rPr lang="fr-FR" sz="2500" dirty="0" err="1"/>
              <a:t>CoE</a:t>
            </a:r>
            <a:r>
              <a:rPr lang="fr-FR" sz="2500" dirty="0"/>
              <a:t> Anti-</a:t>
            </a:r>
            <a:r>
              <a:rPr lang="fr-FR" sz="2500" dirty="0" err="1"/>
              <a:t>trafficking</a:t>
            </a:r>
            <a:r>
              <a:rPr lang="fr-FR" sz="2500" dirty="0"/>
              <a:t> Convention</a:t>
            </a:r>
          </a:p>
          <a:p>
            <a:pPr lvl="1"/>
            <a:r>
              <a:rPr lang="fr-FR" sz="2500" dirty="0"/>
              <a:t>Istanbul convention – </a:t>
            </a:r>
            <a:r>
              <a:rPr lang="fr-FR" sz="2500" dirty="0" err="1"/>
              <a:t>Ch</a:t>
            </a:r>
            <a:r>
              <a:rPr lang="fr-FR" sz="2500" dirty="0"/>
              <a:t> VII focus on migration + </a:t>
            </a:r>
            <a:r>
              <a:rPr lang="fr-FR" sz="2500" dirty="0" err="1"/>
              <a:t>asylum</a:t>
            </a:r>
            <a:r>
              <a:rPr lang="fr-FR" sz="2500" dirty="0"/>
              <a:t> and implications for </a:t>
            </a:r>
            <a:r>
              <a:rPr lang="fr-FR" sz="2500" dirty="0" err="1"/>
              <a:t>victims</a:t>
            </a:r>
            <a:r>
              <a:rPr lang="fr-FR" sz="2500" dirty="0"/>
              <a:t> of </a:t>
            </a:r>
            <a:r>
              <a:rPr lang="fr-FR" sz="2500" dirty="0" err="1"/>
              <a:t>gender-based</a:t>
            </a:r>
            <a:r>
              <a:rPr lang="fr-FR" sz="2500" dirty="0"/>
              <a:t> violence</a:t>
            </a:r>
          </a:p>
          <a:p>
            <a:endParaRPr lang="fr-FR" dirty="0"/>
          </a:p>
        </p:txBody>
      </p:sp>
    </p:spTree>
    <p:extLst>
      <p:ext uri="{BB962C8B-B14F-4D97-AF65-F5344CB8AC3E}">
        <p14:creationId xmlns:p14="http://schemas.microsoft.com/office/powerpoint/2010/main" val="1510802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17F667-5051-775A-3BAF-AAB3A1BD53C9}"/>
              </a:ext>
            </a:extLst>
          </p:cNvPr>
          <p:cNvSpPr>
            <a:spLocks noGrp="1"/>
          </p:cNvSpPr>
          <p:nvPr>
            <p:ph type="title"/>
          </p:nvPr>
        </p:nvSpPr>
        <p:spPr/>
        <p:txBody>
          <a:bodyPr>
            <a:normAutofit fontScale="90000"/>
          </a:bodyPr>
          <a:lstStyle/>
          <a:p>
            <a:r>
              <a:rPr lang="fr-FR" dirty="0"/>
              <a:t>Council of Europe ‘soft </a:t>
            </a:r>
            <a:r>
              <a:rPr lang="fr-FR" dirty="0" err="1"/>
              <a:t>law</a:t>
            </a:r>
            <a:r>
              <a:rPr lang="fr-FR" dirty="0"/>
              <a:t>’: </a:t>
            </a:r>
            <a:r>
              <a:rPr lang="fr-FR" dirty="0" err="1"/>
              <a:t>Resolutions</a:t>
            </a:r>
            <a:r>
              <a:rPr lang="fr-FR" dirty="0"/>
              <a:t>, </a:t>
            </a:r>
            <a:r>
              <a:rPr lang="fr-FR" dirty="0" err="1"/>
              <a:t>Recommendations</a:t>
            </a:r>
            <a:r>
              <a:rPr lang="fr-FR" dirty="0"/>
              <a:t> and Action Plans</a:t>
            </a:r>
          </a:p>
        </p:txBody>
      </p:sp>
      <p:sp>
        <p:nvSpPr>
          <p:cNvPr id="3" name="Espace réservé du contenu 2">
            <a:extLst>
              <a:ext uri="{FF2B5EF4-FFF2-40B4-BE49-F238E27FC236}">
                <a16:creationId xmlns:a16="http://schemas.microsoft.com/office/drawing/2014/main" id="{2781FC46-6554-CA2F-6F3D-723A44944862}"/>
              </a:ext>
            </a:extLst>
          </p:cNvPr>
          <p:cNvSpPr>
            <a:spLocks noGrp="1"/>
          </p:cNvSpPr>
          <p:nvPr>
            <p:ph idx="1"/>
          </p:nvPr>
        </p:nvSpPr>
        <p:spPr>
          <a:xfrm>
            <a:off x="359999" y="1640910"/>
            <a:ext cx="8326799" cy="3282170"/>
          </a:xfrm>
        </p:spPr>
        <p:txBody>
          <a:bodyPr/>
          <a:lstStyle/>
          <a:p>
            <a:r>
              <a:rPr lang="fr-FR" sz="2600" dirty="0" err="1"/>
              <a:t>Resolutions</a:t>
            </a:r>
            <a:r>
              <a:rPr lang="fr-FR" sz="2600" dirty="0"/>
              <a:t> of the </a:t>
            </a:r>
            <a:r>
              <a:rPr lang="fr-FR" sz="2600" dirty="0" err="1"/>
              <a:t>CoE</a:t>
            </a:r>
            <a:r>
              <a:rPr lang="fr-FR" sz="2600" dirty="0"/>
              <a:t> </a:t>
            </a:r>
            <a:r>
              <a:rPr lang="fr-FR" sz="2600" dirty="0" err="1"/>
              <a:t>Parliamentary</a:t>
            </a:r>
            <a:r>
              <a:rPr lang="fr-FR" sz="2600" dirty="0"/>
              <a:t> </a:t>
            </a:r>
            <a:r>
              <a:rPr lang="fr-FR" sz="2600" dirty="0" err="1"/>
              <a:t>Assembly</a:t>
            </a:r>
            <a:r>
              <a:rPr lang="fr-FR" sz="2600" dirty="0"/>
              <a:t> on migration and </a:t>
            </a:r>
            <a:r>
              <a:rPr lang="fr-FR" sz="2600" dirty="0" err="1"/>
              <a:t>asylum</a:t>
            </a:r>
            <a:endParaRPr lang="fr-FR" sz="2600" dirty="0"/>
          </a:p>
          <a:p>
            <a:endParaRPr lang="fr-FR" sz="2600" dirty="0"/>
          </a:p>
          <a:p>
            <a:r>
              <a:rPr lang="fr-FR" sz="2600" dirty="0" err="1"/>
              <a:t>CoE</a:t>
            </a:r>
            <a:r>
              <a:rPr lang="fr-FR" sz="2600" dirty="0"/>
              <a:t> </a:t>
            </a:r>
            <a:r>
              <a:rPr lang="fr-FR" sz="2600" dirty="0" err="1"/>
              <a:t>Committee</a:t>
            </a:r>
            <a:r>
              <a:rPr lang="fr-FR" sz="2600" dirty="0"/>
              <a:t> of </a:t>
            </a:r>
            <a:r>
              <a:rPr lang="fr-FR" sz="2600" dirty="0" err="1"/>
              <a:t>Ministers</a:t>
            </a:r>
            <a:r>
              <a:rPr lang="fr-FR" sz="2600" dirty="0"/>
              <a:t> </a:t>
            </a:r>
            <a:r>
              <a:rPr lang="fr-FR" sz="2600" dirty="0" err="1"/>
              <a:t>recommendations</a:t>
            </a:r>
            <a:r>
              <a:rPr lang="fr-FR" sz="2600" dirty="0"/>
              <a:t> on inclusion and </a:t>
            </a:r>
            <a:r>
              <a:rPr lang="fr-FR" sz="2600" dirty="0" err="1"/>
              <a:t>combating</a:t>
            </a:r>
            <a:r>
              <a:rPr lang="fr-FR" sz="2600" dirty="0"/>
              <a:t> discrimination</a:t>
            </a:r>
          </a:p>
          <a:p>
            <a:endParaRPr lang="fr-FR" sz="2600" dirty="0"/>
          </a:p>
          <a:p>
            <a:r>
              <a:rPr lang="fr-FR" sz="2600" dirty="0" err="1"/>
              <a:t>CoE</a:t>
            </a:r>
            <a:r>
              <a:rPr lang="fr-FR" sz="2600" dirty="0"/>
              <a:t> Action Plan on </a:t>
            </a:r>
            <a:r>
              <a:rPr lang="fr-FR" sz="2600" dirty="0" err="1"/>
              <a:t>Protecting</a:t>
            </a:r>
            <a:r>
              <a:rPr lang="fr-FR" sz="2600" dirty="0"/>
              <a:t> </a:t>
            </a:r>
            <a:r>
              <a:rPr lang="fr-FR" sz="2600" dirty="0" err="1"/>
              <a:t>Vulnerable</a:t>
            </a:r>
            <a:r>
              <a:rPr lang="fr-FR" sz="2600" dirty="0"/>
              <a:t> </a:t>
            </a:r>
            <a:r>
              <a:rPr lang="fr-FR" sz="2600" dirty="0" err="1"/>
              <a:t>Persons</a:t>
            </a:r>
            <a:r>
              <a:rPr lang="fr-FR" sz="2600" dirty="0"/>
              <a:t> in the </a:t>
            </a:r>
            <a:r>
              <a:rPr lang="fr-FR" sz="2600" dirty="0" err="1"/>
              <a:t>Context</a:t>
            </a:r>
            <a:r>
              <a:rPr lang="fr-FR" sz="2600" dirty="0"/>
              <a:t> of Migration and </a:t>
            </a:r>
            <a:r>
              <a:rPr lang="fr-FR" sz="2600" dirty="0" err="1"/>
              <a:t>Asylum</a:t>
            </a:r>
            <a:r>
              <a:rPr lang="fr-FR" sz="2600" dirty="0"/>
              <a:t> in Europe</a:t>
            </a:r>
          </a:p>
        </p:txBody>
      </p:sp>
    </p:spTree>
    <p:extLst>
      <p:ext uri="{BB962C8B-B14F-4D97-AF65-F5344CB8AC3E}">
        <p14:creationId xmlns:p14="http://schemas.microsoft.com/office/powerpoint/2010/main" val="2312507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1F9A89-86F7-BCB5-FB90-2AA3B1A6DE04}"/>
              </a:ext>
            </a:extLst>
          </p:cNvPr>
          <p:cNvSpPr>
            <a:spLocks noGrp="1"/>
          </p:cNvSpPr>
          <p:nvPr>
            <p:ph type="title"/>
          </p:nvPr>
        </p:nvSpPr>
        <p:spPr/>
        <p:txBody>
          <a:bodyPr/>
          <a:lstStyle/>
          <a:p>
            <a:r>
              <a:rPr lang="fr-FR" dirty="0"/>
              <a:t>Good practices in national </a:t>
            </a:r>
            <a:r>
              <a:rPr lang="fr-FR" dirty="0" err="1"/>
              <a:t>systems</a:t>
            </a:r>
            <a:endParaRPr lang="fr-FR" dirty="0"/>
          </a:p>
        </p:txBody>
      </p:sp>
      <p:sp>
        <p:nvSpPr>
          <p:cNvPr id="3" name="Espace réservé du contenu 2">
            <a:extLst>
              <a:ext uri="{FF2B5EF4-FFF2-40B4-BE49-F238E27FC236}">
                <a16:creationId xmlns:a16="http://schemas.microsoft.com/office/drawing/2014/main" id="{367E952A-CC39-1467-E18F-23DA16EA1071}"/>
              </a:ext>
            </a:extLst>
          </p:cNvPr>
          <p:cNvSpPr>
            <a:spLocks noGrp="1"/>
          </p:cNvSpPr>
          <p:nvPr>
            <p:ph idx="1"/>
          </p:nvPr>
        </p:nvSpPr>
        <p:spPr>
          <a:xfrm>
            <a:off x="359999" y="1602376"/>
            <a:ext cx="8326799" cy="3320703"/>
          </a:xfrm>
        </p:spPr>
        <p:txBody>
          <a:bodyPr/>
          <a:lstStyle/>
          <a:p>
            <a:r>
              <a:rPr lang="fr-FR" sz="2800" dirty="0" err="1"/>
              <a:t>Overarching</a:t>
            </a:r>
            <a:r>
              <a:rPr lang="fr-FR" sz="2800" dirty="0"/>
              <a:t>, </a:t>
            </a:r>
            <a:r>
              <a:rPr lang="fr-FR" sz="2800" dirty="0" err="1"/>
              <a:t>holistic</a:t>
            </a:r>
            <a:r>
              <a:rPr lang="fr-FR" sz="2800" dirty="0"/>
              <a:t> </a:t>
            </a:r>
            <a:r>
              <a:rPr lang="fr-FR" sz="2800" dirty="0" err="1"/>
              <a:t>approach</a:t>
            </a:r>
            <a:r>
              <a:rPr lang="fr-FR" sz="2800" dirty="0"/>
              <a:t> to </a:t>
            </a:r>
            <a:r>
              <a:rPr lang="fr-FR" sz="2800" dirty="0" err="1"/>
              <a:t>vulnerability</a:t>
            </a:r>
            <a:r>
              <a:rPr lang="fr-FR" sz="2800" dirty="0"/>
              <a:t> in </a:t>
            </a:r>
            <a:r>
              <a:rPr lang="fr-FR" sz="2800" dirty="0" err="1"/>
              <a:t>reception</a:t>
            </a:r>
            <a:r>
              <a:rPr lang="fr-FR" sz="2800" dirty="0"/>
              <a:t> </a:t>
            </a:r>
            <a:r>
              <a:rPr lang="fr-FR" sz="2800" dirty="0" err="1"/>
              <a:t>systems</a:t>
            </a:r>
            <a:r>
              <a:rPr lang="fr-FR" sz="2800" dirty="0"/>
              <a:t> (</a:t>
            </a:r>
            <a:r>
              <a:rPr lang="fr-FR" sz="2800" dirty="0" err="1"/>
              <a:t>Italy</a:t>
            </a:r>
            <a:r>
              <a:rPr lang="fr-FR" sz="2800" dirty="0"/>
              <a:t>)</a:t>
            </a:r>
          </a:p>
          <a:p>
            <a:endParaRPr lang="fr-FR" sz="2800" dirty="0"/>
          </a:p>
          <a:p>
            <a:r>
              <a:rPr lang="fr-FR" sz="2800" dirty="0"/>
              <a:t>Case management-</a:t>
            </a:r>
            <a:r>
              <a:rPr lang="fr-FR" sz="2800" dirty="0" err="1"/>
              <a:t>based</a:t>
            </a:r>
            <a:r>
              <a:rPr lang="fr-FR" sz="2800" dirty="0"/>
              <a:t> alternatives to </a:t>
            </a:r>
            <a:r>
              <a:rPr lang="fr-FR" sz="2800" dirty="0" err="1"/>
              <a:t>detention</a:t>
            </a:r>
            <a:r>
              <a:rPr lang="fr-FR" sz="2800" dirty="0"/>
              <a:t> in 7 </a:t>
            </a:r>
            <a:r>
              <a:rPr lang="fr-FR" sz="2800" dirty="0" err="1"/>
              <a:t>European</a:t>
            </a:r>
            <a:r>
              <a:rPr lang="fr-FR" sz="2800" dirty="0"/>
              <a:t> countries </a:t>
            </a:r>
          </a:p>
          <a:p>
            <a:endParaRPr lang="fr-FR" sz="2800" dirty="0"/>
          </a:p>
          <a:p>
            <a:r>
              <a:rPr lang="fr-FR" sz="2800" dirty="0" err="1"/>
              <a:t>Dedicated</a:t>
            </a:r>
            <a:r>
              <a:rPr lang="fr-FR" sz="2800" dirty="0"/>
              <a:t> </a:t>
            </a:r>
            <a:r>
              <a:rPr lang="fr-FR" sz="2800" dirty="0" err="1"/>
              <a:t>funds</a:t>
            </a:r>
            <a:r>
              <a:rPr lang="fr-FR" sz="2800" dirty="0"/>
              <a:t> to </a:t>
            </a:r>
            <a:r>
              <a:rPr lang="fr-FR" sz="2800" dirty="0" err="1"/>
              <a:t>combatting</a:t>
            </a:r>
            <a:r>
              <a:rPr lang="fr-FR" sz="2800" dirty="0"/>
              <a:t> </a:t>
            </a:r>
            <a:r>
              <a:rPr lang="fr-FR" sz="2800" dirty="0" err="1"/>
              <a:t>sexual</a:t>
            </a:r>
            <a:r>
              <a:rPr lang="fr-FR" sz="2800" dirty="0"/>
              <a:t> violence, incl. </a:t>
            </a:r>
            <a:r>
              <a:rPr lang="fr-FR" sz="2800" dirty="0" err="1"/>
              <a:t>funding</a:t>
            </a:r>
            <a:r>
              <a:rPr lang="fr-FR" sz="2800" dirty="0"/>
              <a:t> for a </a:t>
            </a:r>
            <a:r>
              <a:rPr lang="fr-FR" sz="2800" dirty="0" err="1"/>
              <a:t>coordinating</a:t>
            </a:r>
            <a:r>
              <a:rPr lang="fr-FR" sz="2800" dirty="0"/>
              <a:t> office on </a:t>
            </a:r>
            <a:r>
              <a:rPr lang="fr-FR" sz="2800" dirty="0" err="1"/>
              <a:t>advice</a:t>
            </a:r>
            <a:r>
              <a:rPr lang="fr-FR" sz="2800" dirty="0"/>
              <a:t> and support (</a:t>
            </a:r>
            <a:r>
              <a:rPr lang="fr-FR" sz="2800" dirty="0" err="1"/>
              <a:t>Austria</a:t>
            </a:r>
            <a:r>
              <a:rPr lang="fr-FR" sz="2800" dirty="0"/>
              <a:t>)</a:t>
            </a:r>
          </a:p>
        </p:txBody>
      </p:sp>
    </p:spTree>
    <p:extLst>
      <p:ext uri="{BB962C8B-B14F-4D97-AF65-F5344CB8AC3E}">
        <p14:creationId xmlns:p14="http://schemas.microsoft.com/office/powerpoint/2010/main" val="4763343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A9729A-14F3-3BD6-D36C-0DCE92926C50}"/>
              </a:ext>
            </a:extLst>
          </p:cNvPr>
          <p:cNvSpPr>
            <a:spLocks noGrp="1"/>
          </p:cNvSpPr>
          <p:nvPr>
            <p:ph type="title"/>
          </p:nvPr>
        </p:nvSpPr>
        <p:spPr/>
        <p:txBody>
          <a:bodyPr/>
          <a:lstStyle/>
          <a:p>
            <a:r>
              <a:rPr lang="fr-FR" dirty="0"/>
              <a:t>Conclusions and </a:t>
            </a:r>
            <a:r>
              <a:rPr lang="fr-FR" dirty="0" err="1"/>
              <a:t>recommendations</a:t>
            </a:r>
            <a:endParaRPr lang="fr-FR" dirty="0"/>
          </a:p>
        </p:txBody>
      </p:sp>
      <p:sp>
        <p:nvSpPr>
          <p:cNvPr id="3" name="Espace réservé du contenu 2">
            <a:extLst>
              <a:ext uri="{FF2B5EF4-FFF2-40B4-BE49-F238E27FC236}">
                <a16:creationId xmlns:a16="http://schemas.microsoft.com/office/drawing/2014/main" id="{3521BF0F-B095-1BD9-43B5-B29A1985E250}"/>
              </a:ext>
            </a:extLst>
          </p:cNvPr>
          <p:cNvSpPr>
            <a:spLocks noGrp="1"/>
          </p:cNvSpPr>
          <p:nvPr>
            <p:ph idx="1"/>
          </p:nvPr>
        </p:nvSpPr>
        <p:spPr>
          <a:xfrm>
            <a:off x="359999" y="1550126"/>
            <a:ext cx="8326799" cy="3372954"/>
          </a:xfrm>
        </p:spPr>
        <p:txBody>
          <a:bodyPr/>
          <a:lstStyle/>
          <a:p>
            <a:r>
              <a:rPr lang="fr-FR" sz="2600" dirty="0">
                <a:latin typeface="+mn-lt"/>
              </a:rPr>
              <a:t>Attention to </a:t>
            </a:r>
            <a:r>
              <a:rPr lang="fr-FR" sz="2600" dirty="0" err="1">
                <a:latin typeface="+mn-lt"/>
              </a:rPr>
              <a:t>ongoing</a:t>
            </a:r>
            <a:r>
              <a:rPr lang="fr-FR" sz="2600" dirty="0">
                <a:latin typeface="+mn-lt"/>
              </a:rPr>
              <a:t> </a:t>
            </a:r>
            <a:r>
              <a:rPr lang="fr-FR" sz="2600" dirty="0" err="1">
                <a:latin typeface="+mn-lt"/>
              </a:rPr>
              <a:t>legal</a:t>
            </a:r>
            <a:r>
              <a:rPr lang="fr-FR" sz="2600" dirty="0">
                <a:latin typeface="+mn-lt"/>
              </a:rPr>
              <a:t> </a:t>
            </a:r>
            <a:r>
              <a:rPr lang="fr-FR" sz="2600" dirty="0" err="1">
                <a:latin typeface="+mn-lt"/>
              </a:rPr>
              <a:t>developments</a:t>
            </a:r>
            <a:r>
              <a:rPr lang="fr-FR" sz="2600" dirty="0">
                <a:latin typeface="+mn-lt"/>
              </a:rPr>
              <a:t> and to interactions </a:t>
            </a:r>
            <a:r>
              <a:rPr lang="fr-FR" sz="2600" dirty="0" err="1">
                <a:latin typeface="+mn-lt"/>
              </a:rPr>
              <a:t>between</a:t>
            </a:r>
            <a:r>
              <a:rPr lang="fr-FR" sz="2600" dirty="0">
                <a:latin typeface="+mn-lt"/>
              </a:rPr>
              <a:t> </a:t>
            </a:r>
            <a:r>
              <a:rPr lang="fr-FR" sz="2600" dirty="0" err="1">
                <a:latin typeface="+mn-lt"/>
              </a:rPr>
              <a:t>legal</a:t>
            </a:r>
            <a:r>
              <a:rPr lang="fr-FR" sz="2600" dirty="0">
                <a:latin typeface="+mn-lt"/>
              </a:rPr>
              <a:t> </a:t>
            </a:r>
            <a:r>
              <a:rPr lang="fr-FR" sz="2600" dirty="0" err="1">
                <a:latin typeface="+mn-lt"/>
              </a:rPr>
              <a:t>systems</a:t>
            </a:r>
            <a:r>
              <a:rPr lang="fr-FR" sz="2600" dirty="0">
                <a:latin typeface="+mn-lt"/>
              </a:rPr>
              <a:t> and sources</a:t>
            </a:r>
          </a:p>
          <a:p>
            <a:endParaRPr lang="fr-FR" sz="2600" dirty="0">
              <a:latin typeface="+mn-lt"/>
            </a:endParaRPr>
          </a:p>
          <a:p>
            <a:r>
              <a:rPr lang="fr-FR" sz="2600" dirty="0">
                <a:latin typeface="+mn-lt"/>
              </a:rPr>
              <a:t>A </a:t>
            </a:r>
            <a:r>
              <a:rPr lang="fr-FR" sz="2600" dirty="0" err="1">
                <a:latin typeface="+mn-lt"/>
              </a:rPr>
              <a:t>co-operative</a:t>
            </a:r>
            <a:r>
              <a:rPr lang="fr-FR" sz="2600" dirty="0">
                <a:latin typeface="+mn-lt"/>
              </a:rPr>
              <a:t> and </a:t>
            </a:r>
            <a:r>
              <a:rPr lang="fr-FR" sz="2600" dirty="0" err="1">
                <a:latin typeface="+mn-lt"/>
              </a:rPr>
              <a:t>evolutive</a:t>
            </a:r>
            <a:r>
              <a:rPr lang="fr-FR" sz="2600" dirty="0">
                <a:latin typeface="+mn-lt"/>
              </a:rPr>
              <a:t> </a:t>
            </a:r>
            <a:r>
              <a:rPr lang="fr-FR" sz="2600" dirty="0" err="1">
                <a:latin typeface="+mn-lt"/>
              </a:rPr>
              <a:t>approach</a:t>
            </a:r>
            <a:r>
              <a:rPr lang="fr-FR" sz="2600" dirty="0">
                <a:latin typeface="+mn-lt"/>
              </a:rPr>
              <a:t> to </a:t>
            </a:r>
            <a:r>
              <a:rPr lang="fr-FR" sz="2600" dirty="0" err="1">
                <a:latin typeface="+mn-lt"/>
              </a:rPr>
              <a:t>vulnerability</a:t>
            </a:r>
            <a:endParaRPr lang="fr-FR" sz="2600" dirty="0">
              <a:latin typeface="+mn-lt"/>
            </a:endParaRPr>
          </a:p>
          <a:p>
            <a:endParaRPr lang="fr-FR" sz="2600" dirty="0">
              <a:latin typeface="+mn-lt"/>
            </a:endParaRPr>
          </a:p>
          <a:p>
            <a:r>
              <a:rPr lang="fr-FR" sz="2600" dirty="0" err="1">
                <a:latin typeface="+mn-lt"/>
              </a:rPr>
              <a:t>Addressing</a:t>
            </a:r>
            <a:r>
              <a:rPr lang="fr-FR" sz="2600" dirty="0">
                <a:latin typeface="+mn-lt"/>
              </a:rPr>
              <a:t> migrant </a:t>
            </a:r>
            <a:r>
              <a:rPr lang="fr-FR" sz="2600" dirty="0" err="1">
                <a:latin typeface="+mn-lt"/>
              </a:rPr>
              <a:t>vulnerabilities</a:t>
            </a:r>
            <a:r>
              <a:rPr lang="fr-FR" sz="2600" dirty="0">
                <a:latin typeface="+mn-lt"/>
              </a:rPr>
              <a:t> </a:t>
            </a:r>
            <a:r>
              <a:rPr lang="fr-FR" sz="2600" dirty="0" err="1">
                <a:latin typeface="+mn-lt"/>
              </a:rPr>
              <a:t>throughout</a:t>
            </a:r>
            <a:r>
              <a:rPr lang="fr-FR" sz="2600" dirty="0">
                <a:latin typeface="+mn-lt"/>
              </a:rPr>
              <a:t> administrative </a:t>
            </a:r>
            <a:r>
              <a:rPr lang="fr-FR" sz="2600" dirty="0" err="1">
                <a:latin typeface="+mn-lt"/>
              </a:rPr>
              <a:t>processes</a:t>
            </a:r>
            <a:endParaRPr lang="fr-FR" sz="2600" dirty="0">
              <a:latin typeface="+mn-lt"/>
            </a:endParaRPr>
          </a:p>
          <a:p>
            <a:pPr marL="0" indent="0">
              <a:buNone/>
            </a:pPr>
            <a:endParaRPr lang="fr-FR" sz="2600" dirty="0">
              <a:latin typeface="+mn-lt"/>
            </a:endParaRPr>
          </a:p>
          <a:p>
            <a:r>
              <a:rPr lang="fr-FR" sz="2600" dirty="0">
                <a:latin typeface="+mn-lt"/>
              </a:rPr>
              <a:t>Monitoring </a:t>
            </a:r>
            <a:r>
              <a:rPr lang="fr-FR" sz="2600" dirty="0" err="1">
                <a:latin typeface="+mn-lt"/>
              </a:rPr>
              <a:t>mechanisms</a:t>
            </a:r>
            <a:r>
              <a:rPr lang="fr-FR" sz="2600" dirty="0">
                <a:latin typeface="+mn-lt"/>
              </a:rPr>
              <a:t> and </a:t>
            </a:r>
            <a:r>
              <a:rPr lang="fr-FR" sz="2600" dirty="0" err="1">
                <a:latin typeface="+mn-lt"/>
              </a:rPr>
              <a:t>remedies</a:t>
            </a:r>
            <a:endParaRPr lang="fr-FR" sz="2600" dirty="0">
              <a:latin typeface="+mn-lt"/>
            </a:endParaRPr>
          </a:p>
        </p:txBody>
      </p:sp>
    </p:spTree>
    <p:extLst>
      <p:ext uri="{BB962C8B-B14F-4D97-AF65-F5344CB8AC3E}">
        <p14:creationId xmlns:p14="http://schemas.microsoft.com/office/powerpoint/2010/main" val="3734952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3C647A-DD0C-358D-6282-ACC20A80826E}"/>
              </a:ext>
            </a:extLst>
          </p:cNvPr>
          <p:cNvSpPr>
            <a:spLocks noGrp="1"/>
          </p:cNvSpPr>
          <p:nvPr>
            <p:ph type="title"/>
          </p:nvPr>
        </p:nvSpPr>
        <p:spPr/>
        <p:txBody>
          <a:bodyPr/>
          <a:lstStyle/>
          <a:p>
            <a:r>
              <a:rPr lang="fr-FR" dirty="0"/>
              <a:t>Focus on </a:t>
            </a:r>
            <a:r>
              <a:rPr lang="fr-FR" dirty="0" err="1"/>
              <a:t>two</a:t>
            </a:r>
            <a:r>
              <a:rPr lang="fr-FR" dirty="0"/>
              <a:t> </a:t>
            </a:r>
            <a:r>
              <a:rPr lang="fr-FR" dirty="0" err="1"/>
              <a:t>vulnerable</a:t>
            </a:r>
            <a:r>
              <a:rPr lang="fr-FR" dirty="0"/>
              <a:t> groups</a:t>
            </a:r>
          </a:p>
        </p:txBody>
      </p:sp>
      <p:sp>
        <p:nvSpPr>
          <p:cNvPr id="3" name="Espace réservé du contenu 2">
            <a:extLst>
              <a:ext uri="{FF2B5EF4-FFF2-40B4-BE49-F238E27FC236}">
                <a16:creationId xmlns:a16="http://schemas.microsoft.com/office/drawing/2014/main" id="{DDE7DCE0-AC57-0692-FC6E-6EF1349BAA4B}"/>
              </a:ext>
            </a:extLst>
          </p:cNvPr>
          <p:cNvSpPr>
            <a:spLocks noGrp="1"/>
          </p:cNvSpPr>
          <p:nvPr>
            <p:ph idx="1"/>
          </p:nvPr>
        </p:nvSpPr>
        <p:spPr/>
        <p:txBody>
          <a:bodyPr/>
          <a:lstStyle/>
          <a:p>
            <a:r>
              <a:rPr lang="fr-FR" sz="3000" dirty="0" err="1">
                <a:latin typeface="+mn-lt"/>
              </a:rPr>
              <a:t>Children</a:t>
            </a:r>
            <a:endParaRPr lang="fr-FR" sz="3000" dirty="0">
              <a:latin typeface="+mn-lt"/>
            </a:endParaRPr>
          </a:p>
          <a:p>
            <a:endParaRPr lang="fr-FR" sz="3000" dirty="0">
              <a:latin typeface="+mn-lt"/>
            </a:endParaRPr>
          </a:p>
          <a:p>
            <a:r>
              <a:rPr lang="fr-FR" sz="3000" dirty="0" err="1">
                <a:latin typeface="+mn-lt"/>
              </a:rPr>
              <a:t>Victims</a:t>
            </a:r>
            <a:r>
              <a:rPr lang="fr-FR" sz="3000" dirty="0">
                <a:latin typeface="+mn-lt"/>
              </a:rPr>
              <a:t> of </a:t>
            </a:r>
            <a:r>
              <a:rPr lang="fr-FR" sz="3000" dirty="0" err="1">
                <a:latin typeface="+mn-lt"/>
              </a:rPr>
              <a:t>trafficking</a:t>
            </a:r>
            <a:r>
              <a:rPr lang="fr-FR" sz="3000" dirty="0">
                <a:latin typeface="+mn-lt"/>
              </a:rPr>
              <a:t> in </a:t>
            </a:r>
            <a:r>
              <a:rPr lang="fr-FR" sz="3000" dirty="0" err="1">
                <a:latin typeface="+mn-lt"/>
              </a:rPr>
              <a:t>human</a:t>
            </a:r>
            <a:r>
              <a:rPr lang="fr-FR" sz="3000" dirty="0">
                <a:latin typeface="+mn-lt"/>
              </a:rPr>
              <a:t> </a:t>
            </a:r>
            <a:r>
              <a:rPr lang="fr-FR" sz="3000" dirty="0" err="1">
                <a:latin typeface="+mn-lt"/>
              </a:rPr>
              <a:t>beings</a:t>
            </a:r>
            <a:endParaRPr lang="fr-FR" sz="3000" dirty="0">
              <a:latin typeface="+mn-lt"/>
            </a:endParaRPr>
          </a:p>
          <a:p>
            <a:pPr marL="0" indent="0">
              <a:buNone/>
            </a:pPr>
            <a:endParaRPr lang="fr-FR" sz="2600" dirty="0">
              <a:latin typeface="+mn-lt"/>
            </a:endParaRPr>
          </a:p>
          <a:p>
            <a:pPr marL="0" indent="0">
              <a:buNone/>
            </a:pPr>
            <a:endParaRPr lang="fr-FR" sz="2600" dirty="0">
              <a:latin typeface="+mn-lt"/>
            </a:endParaRPr>
          </a:p>
          <a:p>
            <a:r>
              <a:rPr lang="fr-FR" sz="2600" i="1" dirty="0">
                <a:latin typeface="+mn-lt"/>
              </a:rPr>
              <a:t>For </a:t>
            </a:r>
            <a:r>
              <a:rPr lang="fr-FR" sz="2600" i="1" dirty="0" err="1">
                <a:latin typeface="+mn-lt"/>
              </a:rPr>
              <a:t>each</a:t>
            </a:r>
            <a:r>
              <a:rPr lang="fr-FR" sz="2600" i="1" dirty="0">
                <a:latin typeface="+mn-lt"/>
              </a:rPr>
              <a:t>: </a:t>
            </a:r>
            <a:r>
              <a:rPr lang="fr-FR" sz="2600" i="1" dirty="0" err="1">
                <a:latin typeface="+mn-lt"/>
              </a:rPr>
              <a:t>CoE</a:t>
            </a:r>
            <a:r>
              <a:rPr lang="fr-FR" sz="2600" i="1" dirty="0">
                <a:latin typeface="+mn-lt"/>
              </a:rPr>
              <a:t> </a:t>
            </a:r>
            <a:r>
              <a:rPr lang="fr-FR" sz="2600" i="1" dirty="0" err="1">
                <a:latin typeface="+mn-lt"/>
              </a:rPr>
              <a:t>framework</a:t>
            </a:r>
            <a:r>
              <a:rPr lang="fr-FR" sz="2600" i="1" dirty="0">
                <a:latin typeface="+mn-lt"/>
              </a:rPr>
              <a:t>, EU </a:t>
            </a:r>
            <a:r>
              <a:rPr lang="fr-FR" sz="2600" i="1" dirty="0" err="1">
                <a:latin typeface="+mn-lt"/>
              </a:rPr>
              <a:t>framework</a:t>
            </a:r>
            <a:r>
              <a:rPr lang="fr-FR" sz="2600" i="1" dirty="0">
                <a:latin typeface="+mn-lt"/>
              </a:rPr>
              <a:t>, Good practices</a:t>
            </a:r>
          </a:p>
        </p:txBody>
      </p:sp>
    </p:spTree>
    <p:extLst>
      <p:ext uri="{BB962C8B-B14F-4D97-AF65-F5344CB8AC3E}">
        <p14:creationId xmlns:p14="http://schemas.microsoft.com/office/powerpoint/2010/main" val="9540120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F75A2C-49D5-4CB0-E90C-45C59F262914}"/>
              </a:ext>
            </a:extLst>
          </p:cNvPr>
          <p:cNvSpPr>
            <a:spLocks noGrp="1"/>
          </p:cNvSpPr>
          <p:nvPr>
            <p:ph type="title"/>
          </p:nvPr>
        </p:nvSpPr>
        <p:spPr/>
        <p:txBody>
          <a:bodyPr/>
          <a:lstStyle/>
          <a:p>
            <a:r>
              <a:rPr lang="fr-FR" dirty="0" err="1"/>
              <a:t>CoE</a:t>
            </a:r>
            <a:r>
              <a:rPr lang="fr-FR" dirty="0"/>
              <a:t> </a:t>
            </a:r>
            <a:r>
              <a:rPr lang="fr-FR" dirty="0" err="1"/>
              <a:t>framework</a:t>
            </a:r>
            <a:r>
              <a:rPr lang="fr-FR" dirty="0"/>
              <a:t> on </a:t>
            </a:r>
            <a:r>
              <a:rPr lang="fr-FR" dirty="0" err="1"/>
              <a:t>Children</a:t>
            </a:r>
            <a:r>
              <a:rPr lang="fr-FR" dirty="0"/>
              <a:t> in migration</a:t>
            </a:r>
          </a:p>
        </p:txBody>
      </p:sp>
      <p:sp>
        <p:nvSpPr>
          <p:cNvPr id="3" name="Espace réservé du contenu 2">
            <a:extLst>
              <a:ext uri="{FF2B5EF4-FFF2-40B4-BE49-F238E27FC236}">
                <a16:creationId xmlns:a16="http://schemas.microsoft.com/office/drawing/2014/main" id="{955A5C97-1F75-04CE-7B67-F5F48F1F181C}"/>
              </a:ext>
            </a:extLst>
          </p:cNvPr>
          <p:cNvSpPr>
            <a:spLocks noGrp="1"/>
          </p:cNvSpPr>
          <p:nvPr>
            <p:ph idx="1"/>
          </p:nvPr>
        </p:nvSpPr>
        <p:spPr>
          <a:xfrm>
            <a:off x="359999" y="1296000"/>
            <a:ext cx="8326799" cy="4412822"/>
          </a:xfrm>
        </p:spPr>
        <p:txBody>
          <a:bodyPr/>
          <a:lstStyle/>
          <a:p>
            <a:pPr algn="l">
              <a:buFont typeface="Arial" panose="020B0604020202020204" pitchFamily="34" charset="0"/>
              <a:buChar char="•"/>
            </a:pPr>
            <a:r>
              <a:rPr lang="fr-LU" sz="2400" b="1" i="0" u="none" strike="noStrike" dirty="0">
                <a:solidFill>
                  <a:srgbClr val="000000"/>
                </a:solidFill>
                <a:effectLst/>
              </a:rPr>
              <a:t>UN Convention on the </a:t>
            </a:r>
            <a:r>
              <a:rPr lang="fr-LU" sz="2400" b="1" i="0" u="none" strike="noStrike" dirty="0" err="1">
                <a:solidFill>
                  <a:srgbClr val="000000"/>
                </a:solidFill>
                <a:effectLst/>
              </a:rPr>
              <a:t>Rights</a:t>
            </a:r>
            <a:r>
              <a:rPr lang="fr-LU" sz="2400" b="1" i="0" u="none" strike="noStrike" dirty="0">
                <a:solidFill>
                  <a:srgbClr val="000000"/>
                </a:solidFill>
                <a:effectLst/>
              </a:rPr>
              <a:t> of the Child</a:t>
            </a:r>
            <a:endParaRPr lang="fr-LU" sz="2400" b="0" i="0" u="none" strike="noStrike" dirty="0">
              <a:solidFill>
                <a:srgbClr val="000000"/>
              </a:solidFill>
              <a:effectLst/>
            </a:endParaRPr>
          </a:p>
          <a:p>
            <a:pPr algn="l">
              <a:buFont typeface="Arial" panose="020B0604020202020204" pitchFamily="34" charset="0"/>
              <a:buChar char="•"/>
            </a:pPr>
            <a:r>
              <a:rPr lang="fr-LU" sz="2400" i="0" u="none" strike="noStrike" dirty="0">
                <a:solidFill>
                  <a:srgbClr val="000000"/>
                </a:solidFill>
                <a:effectLst/>
              </a:rPr>
              <a:t>‘</a:t>
            </a:r>
            <a:r>
              <a:rPr lang="fr-LU" sz="2400" i="0" u="none" strike="noStrike" dirty="0" err="1">
                <a:solidFill>
                  <a:srgbClr val="000000"/>
                </a:solidFill>
                <a:effectLst/>
              </a:rPr>
              <a:t>general</a:t>
            </a:r>
            <a:r>
              <a:rPr lang="fr-LU" sz="2400" i="0" u="none" strike="noStrike" dirty="0">
                <a:solidFill>
                  <a:srgbClr val="000000"/>
                </a:solidFill>
                <a:effectLst/>
              </a:rPr>
              <a:t>’ </a:t>
            </a:r>
            <a:r>
              <a:rPr lang="fr-LU" sz="2400" b="1" i="0" u="none" strike="noStrike" dirty="0">
                <a:solidFill>
                  <a:srgbClr val="000000"/>
                </a:solidFill>
                <a:effectLst/>
              </a:rPr>
              <a:t>Council of Europe </a:t>
            </a:r>
            <a:r>
              <a:rPr lang="fr-LU" sz="2400" b="1" i="0" u="none" strike="noStrike" dirty="0" err="1">
                <a:solidFill>
                  <a:srgbClr val="000000"/>
                </a:solidFill>
                <a:effectLst/>
              </a:rPr>
              <a:t>treaties</a:t>
            </a:r>
            <a:r>
              <a:rPr lang="fr-LU" sz="2400" b="0" i="0" u="none" strike="noStrike" dirty="0">
                <a:solidFill>
                  <a:srgbClr val="000000"/>
                </a:solidFill>
                <a:effectLst/>
              </a:rPr>
              <a:t> (e.g. ECHR, </a:t>
            </a:r>
            <a:r>
              <a:rPr lang="fr-LU" sz="2400" b="0" i="0" u="none" strike="noStrike" dirty="0" err="1">
                <a:solidFill>
                  <a:srgbClr val="000000"/>
                </a:solidFill>
                <a:effectLst/>
              </a:rPr>
              <a:t>European</a:t>
            </a:r>
            <a:r>
              <a:rPr lang="fr-LU" sz="2400" b="0" i="0" u="none" strike="noStrike" dirty="0">
                <a:solidFill>
                  <a:srgbClr val="000000"/>
                </a:solidFill>
                <a:effectLst/>
              </a:rPr>
              <a:t> Social Charter)</a:t>
            </a:r>
          </a:p>
          <a:p>
            <a:pPr algn="l">
              <a:buFont typeface="Arial" panose="020B0604020202020204" pitchFamily="34" charset="0"/>
              <a:buChar char="•"/>
            </a:pPr>
            <a:r>
              <a:rPr lang="fr-LU" sz="2400" b="1" i="0" u="none" strike="noStrike" dirty="0" err="1">
                <a:solidFill>
                  <a:srgbClr val="000000"/>
                </a:solidFill>
                <a:effectLst/>
              </a:rPr>
              <a:t>Specific</a:t>
            </a:r>
            <a:r>
              <a:rPr lang="fr-LU" sz="2400" b="1" i="0" u="none" strike="noStrike" dirty="0">
                <a:solidFill>
                  <a:srgbClr val="000000"/>
                </a:solidFill>
                <a:effectLst/>
              </a:rPr>
              <a:t> instruments</a:t>
            </a:r>
            <a:r>
              <a:rPr lang="fr-LU" sz="2400" b="0" i="0" u="none" strike="noStrike" dirty="0">
                <a:solidFill>
                  <a:srgbClr val="000000"/>
                </a:solidFill>
                <a:effectLst/>
              </a:rPr>
              <a:t> (e.g. Lanzarote Convention </a:t>
            </a:r>
            <a:r>
              <a:rPr lang="fr-LU" sz="2400" b="0" i="0" u="none" strike="noStrike" dirty="0" err="1">
                <a:solidFill>
                  <a:srgbClr val="000000"/>
                </a:solidFill>
                <a:effectLst/>
              </a:rPr>
              <a:t>targeting</a:t>
            </a:r>
            <a:r>
              <a:rPr lang="fr-LU" sz="2400" b="0" i="0" u="none" strike="noStrike" dirty="0">
                <a:solidFill>
                  <a:srgbClr val="000000"/>
                </a:solidFill>
                <a:effectLst/>
              </a:rPr>
              <a:t> </a:t>
            </a:r>
            <a:r>
              <a:rPr lang="fr-LU" sz="2400" b="0" i="0" u="none" strike="noStrike" dirty="0" err="1">
                <a:solidFill>
                  <a:srgbClr val="000000"/>
                </a:solidFill>
                <a:effectLst/>
              </a:rPr>
              <a:t>sexual</a:t>
            </a:r>
            <a:r>
              <a:rPr lang="fr-LU" sz="2400" b="0" i="0" u="none" strike="noStrike" dirty="0">
                <a:solidFill>
                  <a:srgbClr val="000000"/>
                </a:solidFill>
                <a:effectLst/>
              </a:rPr>
              <a:t> exploitation, Istanbul Convention </a:t>
            </a:r>
            <a:r>
              <a:rPr lang="fr-LU" sz="2400" b="0" i="0" u="none" strike="noStrike" dirty="0" err="1">
                <a:solidFill>
                  <a:srgbClr val="000000"/>
                </a:solidFill>
                <a:effectLst/>
              </a:rPr>
              <a:t>targeting</a:t>
            </a:r>
            <a:r>
              <a:rPr lang="fr-LU" sz="2400" b="0" i="0" u="none" strike="noStrike" dirty="0">
                <a:solidFill>
                  <a:srgbClr val="000000"/>
                </a:solidFill>
                <a:effectLst/>
              </a:rPr>
              <a:t> violence </a:t>
            </a:r>
            <a:r>
              <a:rPr lang="fr-LU" sz="2400" b="0" i="0" u="none" strike="noStrike" dirty="0" err="1">
                <a:solidFill>
                  <a:srgbClr val="000000"/>
                </a:solidFill>
                <a:effectLst/>
              </a:rPr>
              <a:t>against</a:t>
            </a:r>
            <a:r>
              <a:rPr lang="fr-LU" sz="2400" b="0" i="0" u="none" strike="noStrike" dirty="0">
                <a:solidFill>
                  <a:srgbClr val="000000"/>
                </a:solidFill>
                <a:effectLst/>
              </a:rPr>
              <a:t> </a:t>
            </a:r>
            <a:r>
              <a:rPr lang="fr-LU" sz="2400" b="0" i="0" u="none" strike="noStrike" dirty="0" err="1">
                <a:solidFill>
                  <a:srgbClr val="000000"/>
                </a:solidFill>
                <a:effectLst/>
              </a:rPr>
              <a:t>women</a:t>
            </a:r>
            <a:r>
              <a:rPr lang="fr-LU" sz="2400" b="0" i="0" u="none" strike="noStrike" dirty="0">
                <a:solidFill>
                  <a:srgbClr val="000000"/>
                </a:solidFill>
                <a:effectLst/>
              </a:rPr>
              <a:t> and </a:t>
            </a:r>
            <a:r>
              <a:rPr lang="fr-LU" sz="2400" b="0" i="0" u="none" strike="noStrike" dirty="0" err="1">
                <a:solidFill>
                  <a:srgbClr val="000000"/>
                </a:solidFill>
                <a:effectLst/>
              </a:rPr>
              <a:t>domestic</a:t>
            </a:r>
            <a:r>
              <a:rPr lang="fr-LU" sz="2400" b="0" i="0" u="none" strike="noStrike" dirty="0">
                <a:solidFill>
                  <a:srgbClr val="000000"/>
                </a:solidFill>
                <a:effectLst/>
              </a:rPr>
              <a:t> violence)</a:t>
            </a:r>
            <a:endParaRPr lang="fr-LU" sz="2400" dirty="0"/>
          </a:p>
          <a:p>
            <a:r>
              <a:rPr lang="fr-LU" sz="2400" dirty="0" err="1"/>
              <a:t>Children</a:t>
            </a:r>
            <a:r>
              <a:rPr lang="fr-LU" sz="2400" dirty="0"/>
              <a:t> </a:t>
            </a:r>
            <a:r>
              <a:rPr lang="fr-LU" sz="2400" dirty="0" err="1"/>
              <a:t>consistently</a:t>
            </a:r>
            <a:r>
              <a:rPr lang="fr-LU" sz="2400" dirty="0"/>
              <a:t> </a:t>
            </a:r>
            <a:r>
              <a:rPr lang="fr-LU" sz="2400" dirty="0" err="1"/>
              <a:t>recognised</a:t>
            </a:r>
            <a:r>
              <a:rPr lang="fr-LU" sz="2400" dirty="0"/>
              <a:t> as a </a:t>
            </a:r>
            <a:r>
              <a:rPr lang="fr-LU" sz="2400" b="1" dirty="0" err="1"/>
              <a:t>vulnerable</a:t>
            </a:r>
            <a:r>
              <a:rPr lang="fr-LU" sz="2400" b="1" dirty="0"/>
              <a:t> group</a:t>
            </a:r>
            <a:r>
              <a:rPr lang="fr-LU" sz="2400" dirty="0"/>
              <a:t>, </a:t>
            </a:r>
            <a:r>
              <a:rPr lang="fr-LU" sz="2400" b="1" dirty="0" err="1"/>
              <a:t>especially</a:t>
            </a:r>
            <a:r>
              <a:rPr lang="fr-LU" sz="2400" b="1" dirty="0"/>
              <a:t> in migration </a:t>
            </a:r>
            <a:r>
              <a:rPr lang="fr-LU" sz="2400" b="1" dirty="0" err="1"/>
              <a:t>contexts</a:t>
            </a:r>
            <a:r>
              <a:rPr lang="fr-LU" sz="2400" b="1" dirty="0"/>
              <a:t> </a:t>
            </a:r>
            <a:r>
              <a:rPr lang="fr-LU" sz="2400" dirty="0"/>
              <a:t>(</a:t>
            </a:r>
            <a:r>
              <a:rPr lang="fr-LU" sz="2400" dirty="0" err="1"/>
              <a:t>ECtHR</a:t>
            </a:r>
            <a:r>
              <a:rPr lang="fr-LU" sz="2400" dirty="0">
                <a:latin typeface="+mn-lt"/>
              </a:rPr>
              <a:t> </a:t>
            </a:r>
            <a:r>
              <a:rPr lang="fr-LU" sz="2400" i="1" dirty="0">
                <a:solidFill>
                  <a:srgbClr val="0A53A5"/>
                </a:solidFill>
                <a:effectLst/>
                <a:latin typeface="+mn-lt"/>
              </a:rPr>
              <a:t>A.C. and M.C.</a:t>
            </a:r>
            <a:r>
              <a:rPr lang="fr-LU" sz="2400" i="1" dirty="0">
                <a:solidFill>
                  <a:srgbClr val="000000"/>
                </a:solidFill>
                <a:effectLst/>
                <a:latin typeface="+mn-lt"/>
              </a:rPr>
              <a:t> v. France</a:t>
            </a:r>
            <a:r>
              <a:rPr lang="fr-LU" sz="2400" dirty="0">
                <a:solidFill>
                  <a:srgbClr val="000000"/>
                </a:solidFill>
                <a:effectLst/>
                <a:latin typeface="+mn-lt"/>
              </a:rPr>
              <a:t>, App. No. 4289/21)</a:t>
            </a:r>
            <a:endParaRPr lang="fr-LU" sz="2400" dirty="0">
              <a:latin typeface="+mn-lt"/>
            </a:endParaRPr>
          </a:p>
          <a:p>
            <a:r>
              <a:rPr lang="fr-LU" sz="2400" b="1" dirty="0" err="1"/>
              <a:t>Unaccompanied</a:t>
            </a:r>
            <a:r>
              <a:rPr lang="fr-LU" sz="2400" b="1" dirty="0"/>
              <a:t> or </a:t>
            </a:r>
            <a:r>
              <a:rPr lang="fr-LU" sz="2400" b="1" dirty="0" err="1"/>
              <a:t>separated</a:t>
            </a:r>
            <a:r>
              <a:rPr lang="fr-LU" sz="2400" b="1" dirty="0"/>
              <a:t> </a:t>
            </a:r>
            <a:r>
              <a:rPr lang="fr-LU" sz="2400" b="1" dirty="0" err="1"/>
              <a:t>children</a:t>
            </a:r>
            <a:r>
              <a:rPr lang="fr-LU" sz="2400" dirty="0"/>
              <a:t> </a:t>
            </a:r>
            <a:r>
              <a:rPr lang="fr-LU" sz="2400" dirty="0" err="1"/>
              <a:t>even</a:t>
            </a:r>
            <a:r>
              <a:rPr lang="fr-LU" sz="2400" dirty="0"/>
              <a:t> more </a:t>
            </a:r>
            <a:r>
              <a:rPr lang="fr-LU" sz="2400" dirty="0" err="1"/>
              <a:t>vulnerable</a:t>
            </a:r>
            <a:endParaRPr lang="fr-LU" sz="2400" dirty="0"/>
          </a:p>
          <a:p>
            <a:r>
              <a:rPr lang="fr-LU" sz="2400" dirty="0"/>
              <a:t>Risks: </a:t>
            </a:r>
            <a:r>
              <a:rPr lang="fr-LU" sz="2400" b="1" dirty="0" err="1"/>
              <a:t>detention</a:t>
            </a:r>
            <a:r>
              <a:rPr lang="fr-LU" sz="2400" b="1" dirty="0"/>
              <a:t>, violence, and abuse</a:t>
            </a:r>
            <a:endParaRPr lang="fr-LU" sz="2400" dirty="0"/>
          </a:p>
          <a:p>
            <a:r>
              <a:rPr lang="fr-LU" sz="2400" b="1" dirty="0" err="1"/>
              <a:t>Detention</a:t>
            </a:r>
            <a:r>
              <a:rPr lang="fr-LU" sz="2400" b="1" dirty="0"/>
              <a:t> of migrant </a:t>
            </a:r>
            <a:r>
              <a:rPr lang="fr-LU" sz="2400" b="1" dirty="0" err="1"/>
              <a:t>children</a:t>
            </a:r>
            <a:r>
              <a:rPr lang="fr-LU" sz="2400" dirty="0"/>
              <a:t> </a:t>
            </a:r>
            <a:r>
              <a:rPr lang="fr-LU" sz="2400" dirty="0" err="1"/>
              <a:t>should</a:t>
            </a:r>
            <a:r>
              <a:rPr lang="fr-LU" sz="2400" dirty="0"/>
              <a:t> </a:t>
            </a:r>
            <a:r>
              <a:rPr lang="fr-LU" sz="2400" dirty="0" err="1"/>
              <a:t>be</a:t>
            </a:r>
            <a:r>
              <a:rPr lang="fr-LU" sz="2400" dirty="0"/>
              <a:t> </a:t>
            </a:r>
            <a:r>
              <a:rPr lang="fr-LU" sz="2400" b="1" dirty="0" err="1"/>
              <a:t>exceptional</a:t>
            </a:r>
            <a:r>
              <a:rPr lang="fr-LU" sz="2400" b="1" dirty="0"/>
              <a:t>, </a:t>
            </a:r>
            <a:r>
              <a:rPr lang="fr-LU" sz="2400" dirty="0" err="1"/>
              <a:t>only</a:t>
            </a:r>
            <a:r>
              <a:rPr lang="fr-LU" sz="2400" dirty="0"/>
              <a:t> as a </a:t>
            </a:r>
            <a:r>
              <a:rPr lang="fr-LU" sz="2400" b="1" dirty="0"/>
              <a:t>last </a:t>
            </a:r>
            <a:r>
              <a:rPr lang="fr-LU" sz="2400" b="1" dirty="0" err="1"/>
              <a:t>resort</a:t>
            </a:r>
            <a:endParaRPr lang="fr-LU" sz="2400" b="1" dirty="0"/>
          </a:p>
          <a:p>
            <a:endParaRPr lang="fr-LU" sz="2400" dirty="0"/>
          </a:p>
          <a:p>
            <a:endParaRPr lang="fr-FR" sz="2400" dirty="0"/>
          </a:p>
        </p:txBody>
      </p:sp>
    </p:spTree>
    <p:extLst>
      <p:ext uri="{BB962C8B-B14F-4D97-AF65-F5344CB8AC3E}">
        <p14:creationId xmlns:p14="http://schemas.microsoft.com/office/powerpoint/2010/main" val="3336704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3E288E-0588-6848-9645-3D78E3CC756C}"/>
              </a:ext>
            </a:extLst>
          </p:cNvPr>
          <p:cNvSpPr>
            <a:spLocks noGrp="1"/>
          </p:cNvSpPr>
          <p:nvPr>
            <p:ph type="title"/>
          </p:nvPr>
        </p:nvSpPr>
        <p:spPr/>
        <p:txBody>
          <a:bodyPr/>
          <a:lstStyle/>
          <a:p>
            <a:r>
              <a:rPr lang="fr-FR" dirty="0" err="1"/>
              <a:t>CoE</a:t>
            </a:r>
            <a:r>
              <a:rPr lang="fr-FR" dirty="0"/>
              <a:t> </a:t>
            </a:r>
            <a:r>
              <a:rPr lang="fr-FR" dirty="0" err="1"/>
              <a:t>Strategy</a:t>
            </a:r>
            <a:r>
              <a:rPr lang="fr-FR" dirty="0"/>
              <a:t> for the </a:t>
            </a:r>
            <a:r>
              <a:rPr lang="fr-FR" dirty="0" err="1"/>
              <a:t>rights</a:t>
            </a:r>
            <a:r>
              <a:rPr lang="fr-FR" dirty="0"/>
              <a:t> of the </a:t>
            </a:r>
            <a:r>
              <a:rPr lang="fr-FR" dirty="0" err="1"/>
              <a:t>child</a:t>
            </a:r>
            <a:endParaRPr lang="fr-FR" dirty="0"/>
          </a:p>
        </p:txBody>
      </p:sp>
      <p:sp>
        <p:nvSpPr>
          <p:cNvPr id="3" name="Espace réservé du contenu 2">
            <a:extLst>
              <a:ext uri="{FF2B5EF4-FFF2-40B4-BE49-F238E27FC236}">
                <a16:creationId xmlns:a16="http://schemas.microsoft.com/office/drawing/2014/main" id="{DF1C7FEB-CB00-AD0A-A948-1B828BBB9A5D}"/>
              </a:ext>
            </a:extLst>
          </p:cNvPr>
          <p:cNvSpPr>
            <a:spLocks noGrp="1"/>
          </p:cNvSpPr>
          <p:nvPr>
            <p:ph idx="1"/>
          </p:nvPr>
        </p:nvSpPr>
        <p:spPr/>
        <p:txBody>
          <a:bodyPr/>
          <a:lstStyle/>
          <a:p>
            <a:pPr>
              <a:buNone/>
            </a:pPr>
            <a:endParaRPr lang="fr-LU" sz="2400" dirty="0"/>
          </a:p>
          <a:p>
            <a:pPr>
              <a:buNone/>
            </a:pPr>
            <a:r>
              <a:rPr lang="fr-LU" sz="2400" dirty="0"/>
              <a:t>Highlights </a:t>
            </a:r>
            <a:r>
              <a:rPr lang="fr-LU" sz="2400" b="1" dirty="0" err="1"/>
              <a:t>children</a:t>
            </a:r>
            <a:r>
              <a:rPr lang="fr-LU" sz="2400" b="1" dirty="0"/>
              <a:t> in </a:t>
            </a:r>
            <a:r>
              <a:rPr lang="fr-LU" sz="2400" b="1" dirty="0" err="1"/>
              <a:t>vulnerable</a:t>
            </a:r>
            <a:r>
              <a:rPr lang="fr-LU" sz="2400" b="1" dirty="0"/>
              <a:t> situations</a:t>
            </a:r>
            <a:r>
              <a:rPr lang="fr-LU" sz="2400" dirty="0"/>
              <a:t>, </a:t>
            </a:r>
            <a:r>
              <a:rPr lang="fr-LU" sz="2400" dirty="0" err="1"/>
              <a:t>including</a:t>
            </a:r>
            <a:r>
              <a:rPr lang="fr-LU" sz="2400" dirty="0"/>
              <a:t>:</a:t>
            </a:r>
          </a:p>
          <a:p>
            <a:pPr>
              <a:buFont typeface="Arial" panose="020B0604020202020204" pitchFamily="34" charset="0"/>
              <a:buChar char="•"/>
            </a:pPr>
            <a:r>
              <a:rPr lang="fr-LU" sz="2400" dirty="0"/>
              <a:t>Roma and Traveller </a:t>
            </a:r>
            <a:r>
              <a:rPr lang="fr-LU" sz="2400" dirty="0" err="1"/>
              <a:t>children</a:t>
            </a:r>
            <a:endParaRPr lang="fr-LU" sz="2400" dirty="0"/>
          </a:p>
          <a:p>
            <a:pPr>
              <a:buFont typeface="Arial" panose="020B0604020202020204" pitchFamily="34" charset="0"/>
              <a:buChar char="•"/>
            </a:pPr>
            <a:r>
              <a:rPr lang="fr-LU" sz="2400" dirty="0" err="1"/>
              <a:t>Children</a:t>
            </a:r>
            <a:r>
              <a:rPr lang="fr-LU" sz="2400" dirty="0"/>
              <a:t> </a:t>
            </a:r>
            <a:r>
              <a:rPr lang="fr-LU" sz="2400" dirty="0" err="1"/>
              <a:t>with</a:t>
            </a:r>
            <a:r>
              <a:rPr lang="fr-LU" sz="2400" dirty="0"/>
              <a:t> a migration background</a:t>
            </a:r>
          </a:p>
          <a:p>
            <a:pPr>
              <a:buFont typeface="Arial" panose="020B0604020202020204" pitchFamily="34" charset="0"/>
              <a:buChar char="•"/>
            </a:pPr>
            <a:r>
              <a:rPr lang="fr-LU" sz="2400" dirty="0" err="1"/>
              <a:t>Children</a:t>
            </a:r>
            <a:r>
              <a:rPr lang="fr-LU" sz="2400" dirty="0"/>
              <a:t> </a:t>
            </a:r>
            <a:r>
              <a:rPr lang="fr-LU" sz="2400" dirty="0" err="1"/>
              <a:t>deprived</a:t>
            </a:r>
            <a:r>
              <a:rPr lang="fr-LU" sz="2400" dirty="0"/>
              <a:t> of liberty (incl. immigration </a:t>
            </a:r>
            <a:r>
              <a:rPr lang="fr-LU" sz="2400" dirty="0" err="1"/>
              <a:t>detention</a:t>
            </a:r>
            <a:r>
              <a:rPr lang="fr-LU" sz="2400" dirty="0"/>
              <a:t>)</a:t>
            </a:r>
          </a:p>
          <a:p>
            <a:pPr>
              <a:buFont typeface="Arial" panose="020B0604020202020204" pitchFamily="34" charset="0"/>
              <a:buChar char="•"/>
            </a:pPr>
            <a:r>
              <a:rPr lang="fr-LU" sz="2400" dirty="0" err="1"/>
              <a:t>Children</a:t>
            </a:r>
            <a:r>
              <a:rPr lang="fr-LU" sz="2400" dirty="0"/>
              <a:t> </a:t>
            </a:r>
            <a:r>
              <a:rPr lang="fr-LU" sz="2400" dirty="0" err="1"/>
              <a:t>affected</a:t>
            </a:r>
            <a:r>
              <a:rPr lang="fr-LU" sz="2400" dirty="0"/>
              <a:t> by migration and </a:t>
            </a:r>
            <a:r>
              <a:rPr lang="fr-LU" sz="2400" dirty="0" err="1"/>
              <a:t>forced</a:t>
            </a:r>
            <a:r>
              <a:rPr lang="fr-LU" sz="2400" dirty="0"/>
              <a:t> </a:t>
            </a:r>
            <a:r>
              <a:rPr lang="fr-LU" sz="2400" dirty="0" err="1"/>
              <a:t>displacement</a:t>
            </a:r>
            <a:endParaRPr lang="fr-LU" sz="2400" dirty="0"/>
          </a:p>
          <a:p>
            <a:pPr>
              <a:buNone/>
            </a:pPr>
            <a:r>
              <a:rPr lang="fr-LU" sz="2400" dirty="0" err="1"/>
              <a:t>Emphasises</a:t>
            </a:r>
            <a:r>
              <a:rPr lang="fr-LU" sz="2400" dirty="0"/>
              <a:t> the concept of </a:t>
            </a:r>
            <a:r>
              <a:rPr lang="fr-LU" sz="2400" b="1" dirty="0"/>
              <a:t>“</a:t>
            </a:r>
            <a:r>
              <a:rPr lang="fr-LU" sz="2400" b="1" dirty="0" err="1"/>
              <a:t>children</a:t>
            </a:r>
            <a:r>
              <a:rPr lang="fr-LU" sz="2400" b="1" dirty="0"/>
              <a:t> on the move” (m</a:t>
            </a:r>
            <a:r>
              <a:rPr lang="fr-LU" sz="2400" dirty="0"/>
              <a:t>ore </a:t>
            </a:r>
            <a:r>
              <a:rPr lang="fr-LU" sz="2400" b="1" dirty="0"/>
              <a:t>inclusive and </a:t>
            </a:r>
            <a:r>
              <a:rPr lang="fr-LU" sz="2400" b="1" dirty="0" err="1"/>
              <a:t>less</a:t>
            </a:r>
            <a:r>
              <a:rPr lang="fr-LU" sz="2400" b="1" dirty="0"/>
              <a:t> </a:t>
            </a:r>
            <a:r>
              <a:rPr lang="fr-LU" sz="2400" b="1" dirty="0" err="1"/>
              <a:t>stigmatising</a:t>
            </a:r>
            <a:r>
              <a:rPr lang="fr-LU" sz="2400" dirty="0"/>
              <a:t> </a:t>
            </a:r>
            <a:r>
              <a:rPr lang="fr-LU" sz="2400" dirty="0" err="1"/>
              <a:t>term</a:t>
            </a:r>
            <a:r>
              <a:rPr lang="fr-LU" sz="2400" dirty="0"/>
              <a:t>, </a:t>
            </a:r>
            <a:r>
              <a:rPr lang="fr-LU" sz="2400" dirty="0" err="1"/>
              <a:t>covers</a:t>
            </a:r>
            <a:r>
              <a:rPr lang="fr-LU" sz="2400" dirty="0"/>
              <a:t> migrant, </a:t>
            </a:r>
            <a:r>
              <a:rPr lang="fr-LU" sz="2400" dirty="0" err="1"/>
              <a:t>refugee</a:t>
            </a:r>
            <a:r>
              <a:rPr lang="fr-LU" sz="2400" dirty="0"/>
              <a:t>, and </a:t>
            </a:r>
            <a:r>
              <a:rPr lang="fr-LU" sz="2400" dirty="0" err="1"/>
              <a:t>asylum-seeking</a:t>
            </a:r>
            <a:r>
              <a:rPr lang="fr-LU" sz="2400" dirty="0"/>
              <a:t> </a:t>
            </a:r>
            <a:r>
              <a:rPr lang="fr-LU" sz="2400" dirty="0" err="1"/>
              <a:t>children</a:t>
            </a:r>
            <a:r>
              <a:rPr lang="fr-LU" sz="2400" dirty="0"/>
              <a:t>)</a:t>
            </a:r>
          </a:p>
        </p:txBody>
      </p:sp>
    </p:spTree>
    <p:extLst>
      <p:ext uri="{BB962C8B-B14F-4D97-AF65-F5344CB8AC3E}">
        <p14:creationId xmlns:p14="http://schemas.microsoft.com/office/powerpoint/2010/main" val="22672135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2F1040-A4DC-DBCE-D12C-1D5C9C59B2BF}"/>
              </a:ext>
            </a:extLst>
          </p:cNvPr>
          <p:cNvSpPr>
            <a:spLocks noGrp="1"/>
          </p:cNvSpPr>
          <p:nvPr>
            <p:ph type="title"/>
          </p:nvPr>
        </p:nvSpPr>
        <p:spPr/>
        <p:txBody>
          <a:bodyPr>
            <a:normAutofit fontScale="90000"/>
          </a:bodyPr>
          <a:lstStyle/>
          <a:p>
            <a:r>
              <a:rPr lang="fr-FR" dirty="0"/>
              <a:t>EU </a:t>
            </a:r>
            <a:r>
              <a:rPr lang="fr-FR" dirty="0" err="1"/>
              <a:t>framework</a:t>
            </a:r>
            <a:r>
              <a:rPr lang="fr-FR" dirty="0"/>
              <a:t> on </a:t>
            </a:r>
            <a:r>
              <a:rPr lang="fr-FR" dirty="0" err="1"/>
              <a:t>Children</a:t>
            </a:r>
            <a:r>
              <a:rPr lang="fr-FR" dirty="0"/>
              <a:t> in migration: </a:t>
            </a:r>
            <a:r>
              <a:rPr lang="fr-FR" dirty="0" err="1"/>
              <a:t>Reception</a:t>
            </a:r>
            <a:r>
              <a:rPr lang="fr-FR" dirty="0"/>
              <a:t> Conditions Directive and </a:t>
            </a:r>
            <a:r>
              <a:rPr lang="fr-FR" dirty="0" err="1"/>
              <a:t>Asylum</a:t>
            </a:r>
            <a:r>
              <a:rPr lang="fr-FR" dirty="0"/>
              <a:t> </a:t>
            </a:r>
            <a:r>
              <a:rPr lang="fr-FR" dirty="0" err="1"/>
              <a:t>Procedure</a:t>
            </a:r>
            <a:r>
              <a:rPr lang="fr-FR" dirty="0"/>
              <a:t> </a:t>
            </a:r>
            <a:r>
              <a:rPr lang="fr-FR" dirty="0" err="1"/>
              <a:t>Regulation</a:t>
            </a:r>
            <a:endParaRPr lang="fr-FR" dirty="0"/>
          </a:p>
        </p:txBody>
      </p:sp>
      <p:sp>
        <p:nvSpPr>
          <p:cNvPr id="3" name="Espace réservé du contenu 2">
            <a:extLst>
              <a:ext uri="{FF2B5EF4-FFF2-40B4-BE49-F238E27FC236}">
                <a16:creationId xmlns:a16="http://schemas.microsoft.com/office/drawing/2014/main" id="{808762E4-5572-40FC-53D4-B45CFB73CC87}"/>
              </a:ext>
            </a:extLst>
          </p:cNvPr>
          <p:cNvSpPr>
            <a:spLocks noGrp="1"/>
          </p:cNvSpPr>
          <p:nvPr>
            <p:ph idx="1"/>
          </p:nvPr>
        </p:nvSpPr>
        <p:spPr>
          <a:xfrm>
            <a:off x="359999" y="1975621"/>
            <a:ext cx="8326799" cy="3627080"/>
          </a:xfrm>
        </p:spPr>
        <p:txBody>
          <a:bodyPr/>
          <a:lstStyle/>
          <a:p>
            <a:pPr>
              <a:buNone/>
            </a:pPr>
            <a:r>
              <a:rPr lang="fr-LU" sz="1800" b="1" dirty="0" err="1">
                <a:latin typeface="+mn-lt"/>
              </a:rPr>
              <a:t>Reception</a:t>
            </a:r>
            <a:r>
              <a:rPr lang="fr-LU" sz="1800" b="1" dirty="0">
                <a:latin typeface="+mn-lt"/>
              </a:rPr>
              <a:t>: </a:t>
            </a:r>
            <a:r>
              <a:rPr lang="fr-LU" sz="1800" b="1" dirty="0" err="1">
                <a:latin typeface="+mn-lt"/>
              </a:rPr>
              <a:t>Children</a:t>
            </a:r>
            <a:r>
              <a:rPr lang="fr-LU" sz="1800" b="1" dirty="0">
                <a:latin typeface="+mn-lt"/>
              </a:rPr>
              <a:t> (minors)</a:t>
            </a:r>
            <a:r>
              <a:rPr lang="fr-LU" sz="1800" dirty="0">
                <a:latin typeface="+mn-lt"/>
              </a:rPr>
              <a:t> </a:t>
            </a:r>
            <a:r>
              <a:rPr lang="fr-LU" sz="1800" dirty="0" err="1">
                <a:latin typeface="+mn-lt"/>
              </a:rPr>
              <a:t>explicitly</a:t>
            </a:r>
            <a:r>
              <a:rPr lang="fr-LU" sz="1800" dirty="0">
                <a:latin typeface="+mn-lt"/>
              </a:rPr>
              <a:t> </a:t>
            </a:r>
            <a:r>
              <a:rPr lang="fr-LU" sz="1800" dirty="0" err="1">
                <a:latin typeface="+mn-lt"/>
              </a:rPr>
              <a:t>recognised</a:t>
            </a:r>
            <a:r>
              <a:rPr lang="fr-LU" sz="1800" dirty="0">
                <a:latin typeface="+mn-lt"/>
              </a:rPr>
              <a:t> as a </a:t>
            </a:r>
            <a:r>
              <a:rPr lang="fr-LU" sz="1800" b="1" dirty="0" err="1">
                <a:latin typeface="+mn-lt"/>
              </a:rPr>
              <a:t>vulnerable</a:t>
            </a:r>
            <a:r>
              <a:rPr lang="fr-LU" sz="1800" b="1" dirty="0">
                <a:latin typeface="+mn-lt"/>
              </a:rPr>
              <a:t> group</a:t>
            </a:r>
            <a:r>
              <a:rPr lang="fr-LU" sz="1800" dirty="0">
                <a:latin typeface="+mn-lt"/>
              </a:rPr>
              <a:t> </a:t>
            </a:r>
            <a:endParaRPr lang="fr-LU" sz="1800" b="1" dirty="0">
              <a:latin typeface="+mn-lt"/>
            </a:endParaRPr>
          </a:p>
          <a:p>
            <a:pPr>
              <a:buFont typeface="Arial" panose="020B0604020202020204" pitchFamily="34" charset="0"/>
              <a:buChar char="•"/>
            </a:pPr>
            <a:r>
              <a:rPr lang="fr-LU" sz="1800" dirty="0" err="1">
                <a:latin typeface="+mn-lt"/>
              </a:rPr>
              <a:t>Unaccompanied</a:t>
            </a:r>
            <a:r>
              <a:rPr lang="fr-LU" sz="1800" dirty="0">
                <a:latin typeface="+mn-lt"/>
              </a:rPr>
              <a:t> minors </a:t>
            </a:r>
            <a:r>
              <a:rPr lang="fr-LU" sz="1800" dirty="0" err="1">
                <a:latin typeface="+mn-lt"/>
              </a:rPr>
              <a:t>receive</a:t>
            </a:r>
            <a:r>
              <a:rPr lang="fr-LU" sz="1800" dirty="0">
                <a:latin typeface="+mn-lt"/>
              </a:rPr>
              <a:t> </a:t>
            </a:r>
            <a:r>
              <a:rPr lang="fr-LU" sz="1800" dirty="0" err="1">
                <a:latin typeface="+mn-lt"/>
              </a:rPr>
              <a:t>specific</a:t>
            </a:r>
            <a:r>
              <a:rPr lang="fr-LU" sz="1800" dirty="0">
                <a:latin typeface="+mn-lt"/>
              </a:rPr>
              <a:t> protection </a:t>
            </a:r>
            <a:r>
              <a:rPr lang="fr-LU" sz="1800" dirty="0" err="1">
                <a:latin typeface="+mn-lt"/>
              </a:rPr>
              <a:t>measures</a:t>
            </a:r>
            <a:endParaRPr lang="fr-LU" sz="1800" dirty="0">
              <a:latin typeface="+mn-lt"/>
            </a:endParaRPr>
          </a:p>
          <a:p>
            <a:pPr>
              <a:buFont typeface="Arial" panose="020B0604020202020204" pitchFamily="34" charset="0"/>
              <a:buChar char="•"/>
            </a:pPr>
            <a:r>
              <a:rPr lang="fr-LU" sz="1800" dirty="0" err="1">
                <a:latin typeface="+mn-lt"/>
              </a:rPr>
              <a:t>individual</a:t>
            </a:r>
            <a:r>
              <a:rPr lang="fr-LU" sz="1800" dirty="0">
                <a:latin typeface="+mn-lt"/>
              </a:rPr>
              <a:t> </a:t>
            </a:r>
            <a:r>
              <a:rPr lang="fr-LU" sz="1800" dirty="0" err="1">
                <a:latin typeface="+mn-lt"/>
              </a:rPr>
              <a:t>assessment</a:t>
            </a:r>
            <a:r>
              <a:rPr lang="fr-LU" sz="1800" dirty="0">
                <a:latin typeface="+mn-lt"/>
              </a:rPr>
              <a:t> of </a:t>
            </a:r>
            <a:r>
              <a:rPr lang="fr-LU" sz="1800" dirty="0" err="1">
                <a:latin typeface="+mn-lt"/>
              </a:rPr>
              <a:t>each</a:t>
            </a:r>
            <a:r>
              <a:rPr lang="fr-LU" sz="1800" dirty="0">
                <a:latin typeface="+mn-lt"/>
              </a:rPr>
              <a:t> </a:t>
            </a:r>
            <a:r>
              <a:rPr lang="fr-LU" sz="1800" dirty="0" err="1">
                <a:latin typeface="+mn-lt"/>
              </a:rPr>
              <a:t>child’s</a:t>
            </a:r>
            <a:r>
              <a:rPr lang="fr-LU" sz="1800" dirty="0">
                <a:latin typeface="+mn-lt"/>
              </a:rPr>
              <a:t> </a:t>
            </a:r>
            <a:r>
              <a:rPr lang="fr-LU" sz="1800" dirty="0" err="1">
                <a:latin typeface="+mn-lt"/>
              </a:rPr>
              <a:t>special</a:t>
            </a:r>
            <a:r>
              <a:rPr lang="fr-LU" sz="1800" dirty="0">
                <a:latin typeface="+mn-lt"/>
              </a:rPr>
              <a:t> </a:t>
            </a:r>
            <a:r>
              <a:rPr lang="fr-LU" sz="1800" dirty="0" err="1">
                <a:latin typeface="+mn-lt"/>
              </a:rPr>
              <a:t>reception</a:t>
            </a:r>
            <a:r>
              <a:rPr lang="fr-LU" sz="1800" dirty="0">
                <a:latin typeface="+mn-lt"/>
              </a:rPr>
              <a:t> </a:t>
            </a:r>
            <a:r>
              <a:rPr lang="fr-LU" sz="1800" dirty="0" err="1">
                <a:latin typeface="+mn-lt"/>
              </a:rPr>
              <a:t>needs</a:t>
            </a:r>
            <a:r>
              <a:rPr lang="fr-LU" sz="1800" dirty="0">
                <a:latin typeface="+mn-lt"/>
              </a:rPr>
              <a:t>, and </a:t>
            </a:r>
            <a:r>
              <a:rPr lang="fr-LU" sz="1800" dirty="0" err="1">
                <a:latin typeface="+mn-lt"/>
              </a:rPr>
              <a:t>tailored</a:t>
            </a:r>
            <a:r>
              <a:rPr lang="fr-LU" sz="1800" dirty="0">
                <a:latin typeface="+mn-lt"/>
              </a:rPr>
              <a:t> support </a:t>
            </a:r>
          </a:p>
          <a:p>
            <a:pPr>
              <a:buFont typeface="Arial" panose="020B0604020202020204" pitchFamily="34" charset="0"/>
              <a:buChar char="•"/>
            </a:pPr>
            <a:r>
              <a:rPr lang="fr-LU" sz="1800" dirty="0" err="1">
                <a:latin typeface="+mn-lt"/>
              </a:rPr>
              <a:t>Detention</a:t>
            </a:r>
            <a:r>
              <a:rPr lang="fr-LU" sz="1800" dirty="0">
                <a:latin typeface="+mn-lt"/>
              </a:rPr>
              <a:t> of </a:t>
            </a:r>
            <a:r>
              <a:rPr lang="fr-LU" sz="1800" dirty="0" err="1">
                <a:latin typeface="+mn-lt"/>
              </a:rPr>
              <a:t>children</a:t>
            </a:r>
            <a:r>
              <a:rPr lang="fr-LU" sz="1800" dirty="0">
                <a:latin typeface="+mn-lt"/>
              </a:rPr>
              <a:t> </a:t>
            </a:r>
            <a:r>
              <a:rPr lang="fr-LU" sz="1800" dirty="0" err="1">
                <a:latin typeface="+mn-lt"/>
              </a:rPr>
              <a:t>requires</a:t>
            </a:r>
            <a:r>
              <a:rPr lang="fr-LU" sz="1800" dirty="0">
                <a:latin typeface="+mn-lt"/>
              </a:rPr>
              <a:t> </a:t>
            </a:r>
            <a:r>
              <a:rPr lang="fr-LU" sz="1800" dirty="0" err="1">
                <a:latin typeface="+mn-lt"/>
              </a:rPr>
              <a:t>very</a:t>
            </a:r>
            <a:r>
              <a:rPr lang="fr-LU" sz="1800" dirty="0">
                <a:latin typeface="+mn-lt"/>
              </a:rPr>
              <a:t> </a:t>
            </a:r>
            <a:r>
              <a:rPr lang="fr-LU" sz="1800" dirty="0" err="1">
                <a:latin typeface="+mn-lt"/>
              </a:rPr>
              <a:t>strong</a:t>
            </a:r>
            <a:r>
              <a:rPr lang="fr-LU" sz="1800" dirty="0">
                <a:latin typeface="+mn-lt"/>
              </a:rPr>
              <a:t> justification: Must </a:t>
            </a:r>
            <a:r>
              <a:rPr lang="fr-LU" sz="1800" dirty="0" err="1">
                <a:latin typeface="+mn-lt"/>
              </a:rPr>
              <a:t>meet</a:t>
            </a:r>
            <a:r>
              <a:rPr lang="fr-LU" sz="1800" dirty="0">
                <a:latin typeface="+mn-lt"/>
              </a:rPr>
              <a:t> </a:t>
            </a:r>
            <a:r>
              <a:rPr lang="fr-LU" sz="1800" dirty="0" err="1">
                <a:latin typeface="+mn-lt"/>
              </a:rPr>
              <a:t>necessity</a:t>
            </a:r>
            <a:r>
              <a:rPr lang="fr-LU" sz="1800" dirty="0">
                <a:latin typeface="+mn-lt"/>
              </a:rPr>
              <a:t> and </a:t>
            </a:r>
            <a:r>
              <a:rPr lang="fr-LU" sz="1800" dirty="0" err="1">
                <a:latin typeface="+mn-lt"/>
              </a:rPr>
              <a:t>proportionality</a:t>
            </a:r>
            <a:r>
              <a:rPr lang="fr-LU" sz="1800" dirty="0">
                <a:latin typeface="+mn-lt"/>
              </a:rPr>
              <a:t> </a:t>
            </a:r>
            <a:r>
              <a:rPr lang="fr-LU" sz="1800" dirty="0" err="1">
                <a:latin typeface="+mn-lt"/>
              </a:rPr>
              <a:t>requirements</a:t>
            </a:r>
            <a:r>
              <a:rPr lang="fr-LU" sz="1800" dirty="0">
                <a:latin typeface="+mn-lt"/>
              </a:rPr>
              <a:t>, </a:t>
            </a:r>
            <a:r>
              <a:rPr lang="fr-LU" sz="1800" dirty="0" err="1">
                <a:latin typeface="+mn-lt"/>
              </a:rPr>
              <a:t>should</a:t>
            </a:r>
            <a:r>
              <a:rPr lang="fr-LU" sz="1800" dirty="0">
                <a:latin typeface="+mn-lt"/>
              </a:rPr>
              <a:t> </a:t>
            </a:r>
            <a:r>
              <a:rPr lang="fr-LU" sz="1800" dirty="0" err="1">
                <a:latin typeface="+mn-lt"/>
              </a:rPr>
              <a:t>be</a:t>
            </a:r>
            <a:r>
              <a:rPr lang="fr-LU" sz="1800" dirty="0">
                <a:latin typeface="+mn-lt"/>
              </a:rPr>
              <a:t> </a:t>
            </a:r>
            <a:r>
              <a:rPr lang="fr-LU" sz="1800" dirty="0" err="1">
                <a:latin typeface="+mn-lt"/>
              </a:rPr>
              <a:t>discontinued</a:t>
            </a:r>
            <a:r>
              <a:rPr lang="fr-LU" sz="1800" dirty="0">
                <a:latin typeface="+mn-lt"/>
              </a:rPr>
              <a:t> if </a:t>
            </a:r>
            <a:r>
              <a:rPr lang="fr-LU" sz="1800" dirty="0" err="1">
                <a:latin typeface="+mn-lt"/>
              </a:rPr>
              <a:t>needs</a:t>
            </a:r>
            <a:r>
              <a:rPr lang="fr-LU" sz="1800" dirty="0">
                <a:latin typeface="+mn-lt"/>
              </a:rPr>
              <a:t> are not met</a:t>
            </a:r>
          </a:p>
          <a:p>
            <a:pPr>
              <a:buFont typeface="Arial" panose="020B0604020202020204" pitchFamily="34" charset="0"/>
              <a:buChar char="•"/>
            </a:pPr>
            <a:r>
              <a:rPr lang="fr-LU" sz="1800" dirty="0">
                <a:latin typeface="+mn-lt"/>
              </a:rPr>
              <a:t>a flexible, case-by-case </a:t>
            </a:r>
            <a:r>
              <a:rPr lang="fr-LU" sz="1800" dirty="0" err="1">
                <a:latin typeface="+mn-lt"/>
              </a:rPr>
              <a:t>approach</a:t>
            </a:r>
            <a:r>
              <a:rPr lang="fr-LU" sz="1800" dirty="0">
                <a:latin typeface="+mn-lt"/>
              </a:rPr>
              <a:t> </a:t>
            </a:r>
            <a:r>
              <a:rPr lang="fr-LU" sz="1800" dirty="0" err="1">
                <a:latin typeface="+mn-lt"/>
              </a:rPr>
              <a:t>rather</a:t>
            </a:r>
            <a:r>
              <a:rPr lang="fr-LU" sz="1800" dirty="0">
                <a:latin typeface="+mn-lt"/>
              </a:rPr>
              <a:t> </a:t>
            </a:r>
            <a:r>
              <a:rPr lang="fr-LU" sz="1800" dirty="0" err="1">
                <a:latin typeface="+mn-lt"/>
              </a:rPr>
              <a:t>than</a:t>
            </a:r>
            <a:r>
              <a:rPr lang="fr-LU" sz="1800" dirty="0">
                <a:latin typeface="+mn-lt"/>
              </a:rPr>
              <a:t> </a:t>
            </a:r>
            <a:r>
              <a:rPr lang="fr-LU" sz="1800" dirty="0" err="1">
                <a:latin typeface="+mn-lt"/>
              </a:rPr>
              <a:t>fixed</a:t>
            </a:r>
            <a:r>
              <a:rPr lang="fr-LU" sz="1800" dirty="0">
                <a:latin typeface="+mn-lt"/>
              </a:rPr>
              <a:t> </a:t>
            </a:r>
            <a:r>
              <a:rPr lang="fr-LU" sz="1800" dirty="0" err="1">
                <a:latin typeface="+mn-lt"/>
              </a:rPr>
              <a:t>categories</a:t>
            </a:r>
            <a:endParaRPr lang="fr-LU" sz="1800" dirty="0">
              <a:latin typeface="+mn-lt"/>
            </a:endParaRPr>
          </a:p>
          <a:p>
            <a:pPr>
              <a:buNone/>
            </a:pPr>
            <a:r>
              <a:rPr lang="fr-LU" sz="1800" dirty="0" err="1">
                <a:latin typeface="+mn-lt"/>
              </a:rPr>
              <a:t>Procedure</a:t>
            </a:r>
            <a:r>
              <a:rPr lang="fr-LU" sz="1800" dirty="0">
                <a:latin typeface="+mn-lt"/>
              </a:rPr>
              <a:t>: </a:t>
            </a:r>
            <a:r>
              <a:rPr lang="fr-LU" sz="1800" b="1" dirty="0" err="1"/>
              <a:t>Tailor</a:t>
            </a:r>
            <a:r>
              <a:rPr lang="fr-LU" sz="1800" b="1" dirty="0"/>
              <a:t>-made, </a:t>
            </a:r>
            <a:r>
              <a:rPr lang="fr-LU" sz="1800" b="1" dirty="0" err="1"/>
              <a:t>individualised</a:t>
            </a:r>
            <a:r>
              <a:rPr lang="fr-LU" sz="1800" b="1" dirty="0"/>
              <a:t> support</a:t>
            </a:r>
            <a:r>
              <a:rPr lang="fr-LU" sz="1800" dirty="0"/>
              <a:t> for </a:t>
            </a:r>
            <a:r>
              <a:rPr lang="fr-LU" sz="1800" dirty="0" err="1"/>
              <a:t>children’s</a:t>
            </a:r>
            <a:r>
              <a:rPr lang="fr-LU" sz="1800" dirty="0"/>
              <a:t> </a:t>
            </a:r>
            <a:r>
              <a:rPr lang="fr-LU" sz="1800" dirty="0" err="1"/>
              <a:t>procedural</a:t>
            </a:r>
            <a:r>
              <a:rPr lang="fr-LU" sz="1800" dirty="0"/>
              <a:t> </a:t>
            </a:r>
            <a:r>
              <a:rPr lang="fr-LU" sz="1800" dirty="0" err="1"/>
              <a:t>needs</a:t>
            </a:r>
            <a:endParaRPr lang="fr-LU" sz="1800" dirty="0">
              <a:latin typeface="+mn-lt"/>
            </a:endParaRPr>
          </a:p>
          <a:p>
            <a:r>
              <a:rPr lang="fr-LU" sz="1800" dirty="0"/>
              <a:t>Concept of </a:t>
            </a:r>
            <a:r>
              <a:rPr lang="fr-LU" sz="1800" b="1" dirty="0" err="1"/>
              <a:t>special</a:t>
            </a:r>
            <a:r>
              <a:rPr lang="fr-LU" sz="1800" b="1" dirty="0"/>
              <a:t> </a:t>
            </a:r>
            <a:r>
              <a:rPr lang="fr-LU" sz="1800" b="1" dirty="0" err="1"/>
              <a:t>procedural</a:t>
            </a:r>
            <a:r>
              <a:rPr lang="fr-LU" sz="1800" b="1" dirty="0"/>
              <a:t> </a:t>
            </a:r>
            <a:r>
              <a:rPr lang="fr-LU" sz="1800" b="1" dirty="0" err="1"/>
              <a:t>needs</a:t>
            </a:r>
            <a:r>
              <a:rPr lang="fr-LU" sz="1800" dirty="0"/>
              <a:t> , </a:t>
            </a:r>
            <a:r>
              <a:rPr lang="fr-LU" sz="1800" dirty="0" err="1"/>
              <a:t>requires</a:t>
            </a:r>
            <a:r>
              <a:rPr lang="fr-LU" sz="1800" dirty="0"/>
              <a:t> an </a:t>
            </a:r>
            <a:r>
              <a:rPr lang="fr-LU" sz="1800" b="1" dirty="0" err="1"/>
              <a:t>individual</a:t>
            </a:r>
            <a:r>
              <a:rPr lang="fr-LU" sz="1800" b="1" dirty="0"/>
              <a:t> (case-by-case) </a:t>
            </a:r>
            <a:r>
              <a:rPr lang="fr-LU" sz="1800" b="1" dirty="0" err="1"/>
              <a:t>assessment</a:t>
            </a:r>
            <a:r>
              <a:rPr lang="fr-LU" sz="1800" dirty="0"/>
              <a:t>  and </a:t>
            </a:r>
            <a:r>
              <a:rPr lang="fr-LU" sz="1800" dirty="0" err="1"/>
              <a:t>then</a:t>
            </a:r>
            <a:r>
              <a:rPr lang="fr-LU" sz="1800" dirty="0"/>
              <a:t> provision of </a:t>
            </a:r>
            <a:r>
              <a:rPr lang="fr-LU" sz="1800" dirty="0" err="1"/>
              <a:t>adequate</a:t>
            </a:r>
            <a:r>
              <a:rPr lang="fr-LU" sz="1800" dirty="0"/>
              <a:t> support</a:t>
            </a:r>
          </a:p>
          <a:p>
            <a:r>
              <a:rPr lang="fr-LU" sz="1800" dirty="0" err="1"/>
              <a:t>Unaccompanied</a:t>
            </a:r>
            <a:r>
              <a:rPr lang="fr-LU" sz="1800" dirty="0"/>
              <a:t> minors </a:t>
            </a:r>
            <a:r>
              <a:rPr lang="fr-LU" sz="1800" dirty="0" err="1"/>
              <a:t>receive</a:t>
            </a:r>
            <a:r>
              <a:rPr lang="fr-LU" sz="1800" dirty="0"/>
              <a:t> </a:t>
            </a:r>
            <a:r>
              <a:rPr lang="fr-LU" sz="1800" dirty="0" err="1"/>
              <a:t>specific</a:t>
            </a:r>
            <a:r>
              <a:rPr lang="fr-LU" sz="1800" dirty="0"/>
              <a:t> </a:t>
            </a:r>
            <a:r>
              <a:rPr lang="fr-LU" sz="1800" dirty="0" err="1"/>
              <a:t>procedural</a:t>
            </a:r>
            <a:r>
              <a:rPr lang="fr-LU" sz="1800" dirty="0"/>
              <a:t> </a:t>
            </a:r>
            <a:r>
              <a:rPr lang="fr-LU" sz="1800" dirty="0" err="1"/>
              <a:t>safeguards</a:t>
            </a:r>
            <a:endParaRPr lang="fr-LU" sz="1800" dirty="0"/>
          </a:p>
          <a:p>
            <a:r>
              <a:rPr lang="fr-LU" sz="1800" dirty="0" err="1"/>
              <a:t>Children</a:t>
            </a:r>
            <a:r>
              <a:rPr lang="fr-LU" sz="1800" dirty="0"/>
              <a:t> (and </a:t>
            </a:r>
            <a:r>
              <a:rPr lang="fr-LU" sz="1800" dirty="0" err="1"/>
              <a:t>other</a:t>
            </a:r>
            <a:r>
              <a:rPr lang="fr-LU" sz="1800" dirty="0"/>
              <a:t> </a:t>
            </a:r>
            <a:r>
              <a:rPr lang="fr-LU" sz="1800" dirty="0" err="1"/>
              <a:t>vulnerable</a:t>
            </a:r>
            <a:r>
              <a:rPr lang="fr-LU" sz="1800" dirty="0"/>
              <a:t> </a:t>
            </a:r>
            <a:r>
              <a:rPr lang="fr-LU" sz="1800" dirty="0" err="1"/>
              <a:t>applicants</a:t>
            </a:r>
            <a:r>
              <a:rPr lang="fr-LU" sz="1800" dirty="0"/>
              <a:t>) </a:t>
            </a:r>
            <a:r>
              <a:rPr lang="fr-LU" sz="1800" dirty="0" err="1"/>
              <a:t>may</a:t>
            </a:r>
            <a:r>
              <a:rPr lang="fr-LU" sz="1800" dirty="0"/>
              <a:t> </a:t>
            </a:r>
            <a:r>
              <a:rPr lang="fr-LU" sz="1800" dirty="0" err="1"/>
              <a:t>be</a:t>
            </a:r>
            <a:r>
              <a:rPr lang="fr-LU" sz="1800" dirty="0"/>
              <a:t> exempt </a:t>
            </a:r>
            <a:r>
              <a:rPr lang="fr-LU" sz="1800" dirty="0" err="1"/>
              <a:t>from</a:t>
            </a:r>
            <a:r>
              <a:rPr lang="fr-LU" sz="1800" dirty="0"/>
              <a:t> </a:t>
            </a:r>
            <a:r>
              <a:rPr lang="fr-LU" sz="1800" dirty="0" err="1"/>
              <a:t>accelerated</a:t>
            </a:r>
            <a:r>
              <a:rPr lang="fr-LU" sz="1800" dirty="0"/>
              <a:t> or border </a:t>
            </a:r>
            <a:r>
              <a:rPr lang="fr-LU" sz="1800" dirty="0" err="1"/>
              <a:t>procedure</a:t>
            </a:r>
            <a:r>
              <a:rPr lang="fr-LU" sz="1800" dirty="0"/>
              <a:t>, </a:t>
            </a:r>
            <a:r>
              <a:rPr lang="fr-LU" sz="1800" dirty="0" err="1"/>
              <a:t>especially</a:t>
            </a:r>
            <a:r>
              <a:rPr lang="fr-LU" sz="1800" dirty="0"/>
              <a:t> if </a:t>
            </a:r>
            <a:r>
              <a:rPr lang="fr-LU" sz="1800" dirty="0" err="1"/>
              <a:t>their</a:t>
            </a:r>
            <a:r>
              <a:rPr lang="fr-LU" sz="1800" dirty="0"/>
              <a:t> </a:t>
            </a:r>
            <a:r>
              <a:rPr lang="fr-LU" sz="1800" dirty="0" err="1"/>
              <a:t>needs</a:t>
            </a:r>
            <a:r>
              <a:rPr lang="fr-LU" sz="1800" dirty="0"/>
              <a:t> </a:t>
            </a:r>
            <a:r>
              <a:rPr lang="fr-LU" sz="1800" dirty="0" err="1"/>
              <a:t>cannot</a:t>
            </a:r>
            <a:r>
              <a:rPr lang="fr-LU" sz="1800" dirty="0"/>
              <a:t> </a:t>
            </a:r>
            <a:r>
              <a:rPr lang="fr-LU" sz="1800" dirty="0" err="1"/>
              <a:t>be</a:t>
            </a:r>
            <a:r>
              <a:rPr lang="fr-LU" sz="1800" dirty="0"/>
              <a:t> </a:t>
            </a:r>
            <a:r>
              <a:rPr lang="fr-LU" sz="1800" dirty="0" err="1"/>
              <a:t>properly</a:t>
            </a:r>
            <a:r>
              <a:rPr lang="fr-LU" sz="1800" dirty="0"/>
              <a:t> met in </a:t>
            </a:r>
            <a:r>
              <a:rPr lang="fr-LU" sz="1800" dirty="0" err="1"/>
              <a:t>those</a:t>
            </a:r>
            <a:r>
              <a:rPr lang="fr-LU" sz="1800" dirty="0"/>
              <a:t> </a:t>
            </a:r>
            <a:r>
              <a:rPr lang="fr-LU" sz="1800" dirty="0" err="1"/>
              <a:t>procedures</a:t>
            </a:r>
            <a:r>
              <a:rPr lang="fr-LU" sz="1800" dirty="0"/>
              <a:t> - BUT: Exemption </a:t>
            </a:r>
            <a:r>
              <a:rPr lang="fr-LU" sz="1800" dirty="0" err="1"/>
              <a:t>is</a:t>
            </a:r>
            <a:r>
              <a:rPr lang="fr-LU" sz="1800" dirty="0"/>
              <a:t> not </a:t>
            </a:r>
            <a:r>
              <a:rPr lang="fr-LU" sz="1800" dirty="0" err="1"/>
              <a:t>automatic</a:t>
            </a:r>
            <a:r>
              <a:rPr lang="fr-LU" sz="1800" dirty="0"/>
              <a:t>, </a:t>
            </a:r>
            <a:r>
              <a:rPr lang="fr-LU" sz="1800" dirty="0" err="1"/>
              <a:t>Applicants</a:t>
            </a:r>
            <a:r>
              <a:rPr lang="fr-LU" sz="1800" dirty="0"/>
              <a:t> must </a:t>
            </a:r>
            <a:r>
              <a:rPr lang="fr-LU" sz="1800" dirty="0" err="1"/>
              <a:t>prove</a:t>
            </a:r>
            <a:r>
              <a:rPr lang="fr-LU" sz="1800" dirty="0"/>
              <a:t> </a:t>
            </a:r>
            <a:r>
              <a:rPr lang="fr-LU" sz="1800" dirty="0" err="1"/>
              <a:t>their</a:t>
            </a:r>
            <a:r>
              <a:rPr lang="fr-LU" sz="1800" dirty="0"/>
              <a:t> </a:t>
            </a:r>
            <a:r>
              <a:rPr lang="fr-LU" sz="1800" dirty="0" err="1"/>
              <a:t>needs</a:t>
            </a:r>
            <a:r>
              <a:rPr lang="fr-LU" sz="1800" dirty="0"/>
              <a:t> </a:t>
            </a:r>
            <a:r>
              <a:rPr lang="fr-LU" sz="1800" dirty="0" err="1"/>
              <a:t>cannot</a:t>
            </a:r>
            <a:r>
              <a:rPr lang="fr-LU" sz="1800" dirty="0"/>
              <a:t> </a:t>
            </a:r>
            <a:r>
              <a:rPr lang="fr-LU" sz="1800" dirty="0" err="1"/>
              <a:t>be</a:t>
            </a:r>
            <a:r>
              <a:rPr lang="fr-LU" sz="1800" dirty="0"/>
              <a:t> </a:t>
            </a:r>
            <a:r>
              <a:rPr lang="fr-LU" sz="1800" dirty="0" err="1"/>
              <a:t>accommodated</a:t>
            </a:r>
            <a:r>
              <a:rPr lang="fr-LU" sz="1800" dirty="0"/>
              <a:t> (</a:t>
            </a:r>
            <a:r>
              <a:rPr lang="fr-LU" sz="1800" dirty="0" err="1"/>
              <a:t>difficult</a:t>
            </a:r>
            <a:r>
              <a:rPr lang="fr-LU" sz="1800" dirty="0"/>
              <a:t> </a:t>
            </a:r>
            <a:r>
              <a:rPr lang="fr-LU" sz="1800" dirty="0" err="1"/>
              <a:t>evidentiary</a:t>
            </a:r>
            <a:r>
              <a:rPr lang="fr-LU" sz="1800" dirty="0"/>
              <a:t> </a:t>
            </a:r>
            <a:r>
              <a:rPr lang="fr-LU" sz="1800" dirty="0" err="1"/>
              <a:t>burden</a:t>
            </a:r>
            <a:r>
              <a:rPr lang="fr-LU" sz="1800" dirty="0"/>
              <a:t> in practice)</a:t>
            </a:r>
          </a:p>
          <a:p>
            <a:r>
              <a:rPr lang="fr-LU" sz="1800" dirty="0"/>
              <a:t>Staff are </a:t>
            </a:r>
            <a:r>
              <a:rPr lang="fr-LU" sz="1800" dirty="0" err="1"/>
              <a:t>trained</a:t>
            </a:r>
            <a:r>
              <a:rPr lang="fr-LU" sz="1800" dirty="0"/>
              <a:t> to </a:t>
            </a:r>
            <a:r>
              <a:rPr lang="fr-LU" sz="1800" dirty="0" err="1"/>
              <a:t>identify</a:t>
            </a:r>
            <a:r>
              <a:rPr lang="fr-LU" sz="1800" dirty="0"/>
              <a:t> </a:t>
            </a:r>
            <a:r>
              <a:rPr lang="fr-LU" sz="1800" dirty="0" err="1"/>
              <a:t>vulnerability</a:t>
            </a:r>
            <a:r>
              <a:rPr lang="fr-LU" sz="1800" dirty="0"/>
              <a:t> in </a:t>
            </a:r>
            <a:r>
              <a:rPr lang="fr-LU" sz="1800" dirty="0" err="1"/>
              <a:t>children</a:t>
            </a:r>
            <a:endParaRPr lang="fr-LU" sz="1800" dirty="0"/>
          </a:p>
          <a:p>
            <a:pPr>
              <a:buFont typeface="Arial" panose="020B0604020202020204" pitchFamily="34" charset="0"/>
              <a:buChar char="•"/>
            </a:pPr>
            <a:endParaRPr lang="fr-LU" sz="1600" dirty="0">
              <a:latin typeface="+mn-lt"/>
            </a:endParaRPr>
          </a:p>
          <a:p>
            <a:endParaRPr lang="fr-FR" sz="1600" dirty="0">
              <a:latin typeface="+mn-lt"/>
            </a:endParaRPr>
          </a:p>
        </p:txBody>
      </p:sp>
    </p:spTree>
    <p:extLst>
      <p:ext uri="{BB962C8B-B14F-4D97-AF65-F5344CB8AC3E}">
        <p14:creationId xmlns:p14="http://schemas.microsoft.com/office/powerpoint/2010/main" val="2264624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579786-3437-D391-8936-8889A5D46177}"/>
              </a:ext>
            </a:extLst>
          </p:cNvPr>
          <p:cNvSpPr>
            <a:spLocks noGrp="1"/>
          </p:cNvSpPr>
          <p:nvPr>
            <p:ph type="title"/>
          </p:nvPr>
        </p:nvSpPr>
        <p:spPr/>
        <p:txBody>
          <a:bodyPr>
            <a:normAutofit fontScale="90000"/>
          </a:bodyPr>
          <a:lstStyle/>
          <a:p>
            <a:r>
              <a:rPr lang="fr-FR" dirty="0"/>
              <a:t>EU </a:t>
            </a:r>
            <a:r>
              <a:rPr lang="fr-FR" dirty="0" err="1"/>
              <a:t>framework</a:t>
            </a:r>
            <a:r>
              <a:rPr lang="fr-FR" dirty="0"/>
              <a:t> on </a:t>
            </a:r>
            <a:r>
              <a:rPr lang="fr-FR" dirty="0" err="1"/>
              <a:t>Children</a:t>
            </a:r>
            <a:r>
              <a:rPr lang="fr-FR" dirty="0"/>
              <a:t> in migration: Screening and Management </a:t>
            </a:r>
            <a:r>
              <a:rPr lang="fr-FR" dirty="0" err="1"/>
              <a:t>Regulations</a:t>
            </a:r>
            <a:endParaRPr lang="fr-FR" dirty="0"/>
          </a:p>
        </p:txBody>
      </p:sp>
      <p:sp>
        <p:nvSpPr>
          <p:cNvPr id="3" name="Espace réservé du contenu 2">
            <a:extLst>
              <a:ext uri="{FF2B5EF4-FFF2-40B4-BE49-F238E27FC236}">
                <a16:creationId xmlns:a16="http://schemas.microsoft.com/office/drawing/2014/main" id="{FC2677EA-D907-8354-27E4-345E1947ECFE}"/>
              </a:ext>
            </a:extLst>
          </p:cNvPr>
          <p:cNvSpPr>
            <a:spLocks noGrp="1"/>
          </p:cNvSpPr>
          <p:nvPr>
            <p:ph idx="1"/>
          </p:nvPr>
        </p:nvSpPr>
        <p:spPr>
          <a:xfrm>
            <a:off x="359999" y="1468994"/>
            <a:ext cx="8326799" cy="3627080"/>
          </a:xfrm>
        </p:spPr>
        <p:txBody>
          <a:bodyPr/>
          <a:lstStyle/>
          <a:p>
            <a:pPr>
              <a:buNone/>
            </a:pPr>
            <a:r>
              <a:rPr lang="fr-LU" sz="1800" b="1" dirty="0" err="1"/>
              <a:t>Unaccompanied</a:t>
            </a:r>
            <a:r>
              <a:rPr lang="fr-LU" sz="1800" b="1" dirty="0"/>
              <a:t> minors and </a:t>
            </a:r>
            <a:r>
              <a:rPr lang="fr-LU" sz="1800" b="1" dirty="0" err="1"/>
              <a:t>vulnerable</a:t>
            </a:r>
            <a:r>
              <a:rPr lang="fr-LU" sz="1800" b="1" dirty="0"/>
              <a:t> </a:t>
            </a:r>
            <a:r>
              <a:rPr lang="fr-LU" sz="1800" b="1" dirty="0" err="1"/>
              <a:t>children</a:t>
            </a:r>
            <a:r>
              <a:rPr lang="fr-LU" sz="1800" dirty="0"/>
              <a:t> must </a:t>
            </a:r>
            <a:r>
              <a:rPr lang="fr-LU" sz="1800" dirty="0" err="1"/>
              <a:t>receive</a:t>
            </a:r>
            <a:r>
              <a:rPr lang="fr-LU" sz="1800" dirty="0"/>
              <a:t> </a:t>
            </a:r>
            <a:r>
              <a:rPr lang="fr-LU" sz="1800" b="1" dirty="0" err="1"/>
              <a:t>specific</a:t>
            </a:r>
            <a:r>
              <a:rPr lang="fr-LU" sz="1800" b="1" dirty="0"/>
              <a:t> information and </a:t>
            </a:r>
            <a:r>
              <a:rPr lang="fr-LU" sz="1800" b="1" dirty="0" err="1"/>
              <a:t>a</a:t>
            </a:r>
            <a:r>
              <a:rPr lang="fr-LU" sz="1800" dirty="0" err="1"/>
              <a:t>dditional</a:t>
            </a:r>
            <a:r>
              <a:rPr lang="fr-LU" sz="1800" dirty="0"/>
              <a:t> support </a:t>
            </a:r>
            <a:r>
              <a:rPr lang="fr-LU" sz="1800" dirty="0" err="1"/>
              <a:t>where</a:t>
            </a:r>
            <a:r>
              <a:rPr lang="fr-LU" sz="1800" dirty="0"/>
              <a:t> </a:t>
            </a:r>
            <a:r>
              <a:rPr lang="fr-LU" sz="1800" dirty="0" err="1"/>
              <a:t>they</a:t>
            </a:r>
            <a:r>
              <a:rPr lang="fr-LU" sz="1800" dirty="0"/>
              <a:t> have </a:t>
            </a:r>
            <a:r>
              <a:rPr lang="fr-LU" sz="1800" b="1" dirty="0" err="1"/>
              <a:t>special</a:t>
            </a:r>
            <a:r>
              <a:rPr lang="fr-LU" sz="1800" b="1" dirty="0"/>
              <a:t> </a:t>
            </a:r>
            <a:r>
              <a:rPr lang="fr-LU" sz="1800" b="1" dirty="0" err="1"/>
              <a:t>needs</a:t>
            </a:r>
            <a:endParaRPr lang="fr-LU" sz="1800" dirty="0"/>
          </a:p>
          <a:p>
            <a:pPr>
              <a:buNone/>
            </a:pPr>
            <a:r>
              <a:rPr lang="fr-LU" sz="1800" dirty="0"/>
              <a:t>In </a:t>
            </a:r>
            <a:r>
              <a:rPr lang="fr-LU" sz="1800" dirty="0" err="1"/>
              <a:t>assessing</a:t>
            </a:r>
            <a:r>
              <a:rPr lang="fr-LU" sz="1800" dirty="0"/>
              <a:t> the </a:t>
            </a:r>
            <a:r>
              <a:rPr lang="fr-LU" sz="1800" b="1" dirty="0"/>
              <a:t>best </a:t>
            </a:r>
            <a:r>
              <a:rPr lang="fr-LU" sz="1800" b="1" dirty="0" err="1"/>
              <a:t>interests</a:t>
            </a:r>
            <a:r>
              <a:rPr lang="fr-LU" sz="1800" b="1" dirty="0"/>
              <a:t> of </a:t>
            </a:r>
            <a:r>
              <a:rPr lang="fr-LU" sz="1800" b="1" dirty="0" err="1"/>
              <a:t>unaccompanied</a:t>
            </a:r>
            <a:r>
              <a:rPr lang="fr-LU" sz="1800" b="1" dirty="0"/>
              <a:t> minors</a:t>
            </a:r>
            <a:r>
              <a:rPr lang="fr-LU" sz="1800" dirty="0"/>
              <a:t>, states must </a:t>
            </a:r>
            <a:r>
              <a:rPr lang="fr-LU" sz="1800" dirty="0" err="1"/>
              <a:t>consider</a:t>
            </a:r>
            <a:r>
              <a:rPr lang="fr-LU" sz="1800" dirty="0"/>
              <a:t> </a:t>
            </a:r>
            <a:r>
              <a:rPr lang="fr-LU" sz="1800" dirty="0" err="1"/>
              <a:t>additional</a:t>
            </a:r>
            <a:r>
              <a:rPr lang="fr-LU" sz="1800" dirty="0"/>
              <a:t> </a:t>
            </a:r>
            <a:r>
              <a:rPr lang="fr-LU" sz="1800" dirty="0" err="1"/>
              <a:t>vulnerabilities</a:t>
            </a:r>
            <a:r>
              <a:rPr lang="fr-LU" sz="1800" dirty="0"/>
              <a:t>, The </a:t>
            </a:r>
            <a:r>
              <a:rPr lang="fr-LU" sz="1800" dirty="0" err="1"/>
              <a:t>need</a:t>
            </a:r>
            <a:r>
              <a:rPr lang="fr-LU" sz="1800" dirty="0"/>
              <a:t> for </a:t>
            </a:r>
            <a:r>
              <a:rPr lang="fr-LU" sz="1800" dirty="0" err="1"/>
              <a:t>stability</a:t>
            </a:r>
            <a:r>
              <a:rPr lang="fr-LU" sz="1800" dirty="0"/>
              <a:t> and </a:t>
            </a:r>
            <a:r>
              <a:rPr lang="fr-LU" sz="1800" dirty="0" err="1"/>
              <a:t>continuity</a:t>
            </a:r>
            <a:r>
              <a:rPr lang="fr-LU" sz="1800" dirty="0"/>
              <a:t> in social and </a:t>
            </a:r>
            <a:r>
              <a:rPr lang="fr-LU" sz="1800" dirty="0" err="1"/>
              <a:t>educational</a:t>
            </a:r>
            <a:r>
              <a:rPr lang="fr-LU" sz="1800" dirty="0"/>
              <a:t> care, </a:t>
            </a:r>
            <a:r>
              <a:rPr lang="fr-LU" sz="1800" dirty="0" err="1"/>
              <a:t>Children’s</a:t>
            </a:r>
            <a:r>
              <a:rPr lang="fr-LU" sz="1800" dirty="0"/>
              <a:t> </a:t>
            </a:r>
            <a:r>
              <a:rPr lang="fr-LU" sz="1800" dirty="0" err="1"/>
              <a:t>equal</a:t>
            </a:r>
            <a:r>
              <a:rPr lang="fr-LU" sz="1800" dirty="0"/>
              <a:t> </a:t>
            </a:r>
            <a:r>
              <a:rPr lang="fr-LU" sz="1800" dirty="0" err="1"/>
              <a:t>access</a:t>
            </a:r>
            <a:r>
              <a:rPr lang="fr-LU" sz="1800" dirty="0"/>
              <a:t> to </a:t>
            </a:r>
            <a:r>
              <a:rPr lang="fr-LU" sz="1800" dirty="0" err="1"/>
              <a:t>education</a:t>
            </a:r>
            <a:r>
              <a:rPr lang="fr-LU" sz="1800" dirty="0"/>
              <a:t>, </a:t>
            </a:r>
            <a:r>
              <a:rPr lang="fr-LU" sz="1800" dirty="0" err="1"/>
              <a:t>regardless</a:t>
            </a:r>
            <a:r>
              <a:rPr lang="fr-LU" sz="1800" dirty="0"/>
              <a:t> of migration </a:t>
            </a:r>
            <a:r>
              <a:rPr lang="fr-LU" sz="1800" dirty="0" err="1"/>
              <a:t>status</a:t>
            </a:r>
            <a:endParaRPr lang="fr-LU" sz="1800" dirty="0"/>
          </a:p>
          <a:p>
            <a:pPr>
              <a:buNone/>
            </a:pPr>
            <a:r>
              <a:rPr lang="fr-LU" sz="1800" dirty="0" err="1"/>
              <a:t>Transfers</a:t>
            </a:r>
            <a:r>
              <a:rPr lang="fr-LU" sz="1800" dirty="0"/>
              <a:t> </a:t>
            </a:r>
            <a:r>
              <a:rPr lang="fr-LU" sz="1800" dirty="0" err="1"/>
              <a:t>between</a:t>
            </a:r>
            <a:r>
              <a:rPr lang="fr-LU" sz="1800" dirty="0"/>
              <a:t> States: </a:t>
            </a:r>
            <a:r>
              <a:rPr lang="fr-LU" sz="1800" dirty="0" err="1"/>
              <a:t>Health</a:t>
            </a:r>
            <a:r>
              <a:rPr lang="fr-LU" sz="1800" dirty="0"/>
              <a:t> data and </a:t>
            </a:r>
            <a:r>
              <a:rPr lang="fr-LU" sz="1800" dirty="0" err="1"/>
              <a:t>special</a:t>
            </a:r>
            <a:r>
              <a:rPr lang="fr-LU" sz="1800" dirty="0"/>
              <a:t> </a:t>
            </a:r>
            <a:r>
              <a:rPr lang="fr-LU" sz="1800" dirty="0" err="1"/>
              <a:t>needs</a:t>
            </a:r>
            <a:r>
              <a:rPr lang="fr-LU" sz="1800" dirty="0"/>
              <a:t> of </a:t>
            </a:r>
            <a:r>
              <a:rPr lang="fr-LU" sz="1800" dirty="0" err="1"/>
              <a:t>children</a:t>
            </a:r>
            <a:r>
              <a:rPr lang="fr-LU" sz="1800" dirty="0"/>
              <a:t> must </a:t>
            </a:r>
            <a:r>
              <a:rPr lang="fr-LU" sz="1800" dirty="0" err="1"/>
              <a:t>be</a:t>
            </a:r>
            <a:r>
              <a:rPr lang="fr-LU" sz="1800" dirty="0"/>
              <a:t> </a:t>
            </a:r>
            <a:r>
              <a:rPr lang="fr-LU" sz="1800" dirty="0" err="1"/>
              <a:t>shared</a:t>
            </a:r>
            <a:r>
              <a:rPr lang="fr-LU" sz="1800" dirty="0"/>
              <a:t>, The </a:t>
            </a:r>
            <a:r>
              <a:rPr lang="fr-LU" sz="1800" dirty="0" err="1"/>
              <a:t>receiving</a:t>
            </a:r>
            <a:r>
              <a:rPr lang="fr-LU" sz="1800" dirty="0"/>
              <a:t> state must </a:t>
            </a:r>
            <a:r>
              <a:rPr lang="fr-LU" sz="1800" dirty="0" err="1"/>
              <a:t>ensure</a:t>
            </a:r>
            <a:r>
              <a:rPr lang="fr-LU" sz="1800" dirty="0"/>
              <a:t> </a:t>
            </a:r>
            <a:r>
              <a:rPr lang="fr-LU" sz="1800" dirty="0" err="1"/>
              <a:t>these</a:t>
            </a:r>
            <a:r>
              <a:rPr lang="fr-LU" sz="1800" dirty="0"/>
              <a:t> </a:t>
            </a:r>
            <a:r>
              <a:rPr lang="fr-LU" sz="1800" dirty="0" err="1"/>
              <a:t>needs</a:t>
            </a:r>
            <a:r>
              <a:rPr lang="fr-LU" sz="1800" dirty="0"/>
              <a:t> are </a:t>
            </a:r>
            <a:r>
              <a:rPr lang="fr-LU" sz="1800" dirty="0" err="1"/>
              <a:t>properly</a:t>
            </a:r>
            <a:r>
              <a:rPr lang="fr-LU" sz="1800" dirty="0"/>
              <a:t> </a:t>
            </a:r>
            <a:r>
              <a:rPr lang="fr-LU" sz="1800" dirty="0" err="1"/>
              <a:t>addressed</a:t>
            </a:r>
            <a:endParaRPr lang="fr-LU" sz="1800" dirty="0"/>
          </a:p>
          <a:p>
            <a:pPr>
              <a:buNone/>
            </a:pPr>
            <a:r>
              <a:rPr lang="fr-LU" sz="1800" b="1" dirty="0"/>
              <a:t>Screening stage</a:t>
            </a:r>
            <a:r>
              <a:rPr lang="fr-LU" sz="1800" dirty="0"/>
              <a:t>: </a:t>
            </a:r>
            <a:r>
              <a:rPr lang="fr-LU" sz="1800" b="1" dirty="0" err="1"/>
              <a:t>vulnerability</a:t>
            </a:r>
            <a:r>
              <a:rPr lang="fr-LU" sz="1800" b="1" dirty="0"/>
              <a:t> and </a:t>
            </a:r>
            <a:r>
              <a:rPr lang="fr-LU" sz="1800" b="1" dirty="0" err="1"/>
              <a:t>health</a:t>
            </a:r>
            <a:r>
              <a:rPr lang="fr-LU" sz="1800" b="1" dirty="0"/>
              <a:t> checks, </a:t>
            </a:r>
            <a:r>
              <a:rPr lang="fr-LU" sz="1800" dirty="0"/>
              <a:t>must </a:t>
            </a:r>
            <a:r>
              <a:rPr lang="fr-LU" sz="1800" dirty="0" err="1"/>
              <a:t>involve</a:t>
            </a:r>
            <a:r>
              <a:rPr lang="fr-LU" sz="1800" dirty="0"/>
              <a:t> </a:t>
            </a:r>
            <a:r>
              <a:rPr lang="fr-LU" sz="1800" b="1" dirty="0" err="1"/>
              <a:t>specialised</a:t>
            </a:r>
            <a:r>
              <a:rPr lang="fr-LU" sz="1800" b="1" dirty="0"/>
              <a:t> and </a:t>
            </a:r>
            <a:r>
              <a:rPr lang="fr-LU" sz="1800" b="1" dirty="0" err="1"/>
              <a:t>trained</a:t>
            </a:r>
            <a:r>
              <a:rPr lang="fr-LU" sz="1800" b="1" dirty="0"/>
              <a:t> personnel, </a:t>
            </a:r>
            <a:r>
              <a:rPr lang="fr-LU" sz="1800" dirty="0" err="1"/>
              <a:t>with</a:t>
            </a:r>
            <a:r>
              <a:rPr lang="fr-LU" sz="1800" dirty="0"/>
              <a:t> possible </a:t>
            </a:r>
            <a:r>
              <a:rPr lang="fr-LU" sz="1800" dirty="0" err="1"/>
              <a:t>involvement</a:t>
            </a:r>
            <a:r>
              <a:rPr lang="fr-LU" sz="1800" dirty="0"/>
              <a:t> of </a:t>
            </a:r>
            <a:r>
              <a:rPr lang="fr-LU" sz="1800" b="1" dirty="0" err="1"/>
              <a:t>child</a:t>
            </a:r>
            <a:r>
              <a:rPr lang="fr-LU" sz="1800" b="1" dirty="0"/>
              <a:t> protection </a:t>
            </a:r>
            <a:r>
              <a:rPr lang="fr-LU" sz="1800" b="1" dirty="0" err="1"/>
              <a:t>authorities</a:t>
            </a:r>
            <a:r>
              <a:rPr lang="fr-LU" sz="1800" b="1" dirty="0"/>
              <a:t>, </a:t>
            </a:r>
            <a:r>
              <a:rPr lang="fr-LU" sz="1800" dirty="0"/>
              <a:t>Support </a:t>
            </a:r>
            <a:r>
              <a:rPr lang="fr-LU" sz="1800" dirty="0" err="1"/>
              <a:t>from</a:t>
            </a:r>
            <a:r>
              <a:rPr lang="fr-LU" sz="1800" dirty="0"/>
              <a:t> </a:t>
            </a:r>
            <a:r>
              <a:rPr lang="fr-LU" sz="1800" dirty="0" err="1"/>
              <a:t>medical</a:t>
            </a:r>
            <a:r>
              <a:rPr lang="fr-LU" sz="1800" dirty="0"/>
              <a:t> staff and </a:t>
            </a:r>
            <a:r>
              <a:rPr lang="fr-LU" sz="1800" dirty="0" err="1"/>
              <a:t>NGOs</a:t>
            </a:r>
            <a:endParaRPr lang="fr-LU" sz="1800" dirty="0"/>
          </a:p>
          <a:p>
            <a:pPr>
              <a:buNone/>
            </a:pPr>
            <a:r>
              <a:rPr lang="fr-LU" sz="1800" dirty="0" err="1"/>
              <a:t>When</a:t>
            </a:r>
            <a:r>
              <a:rPr lang="fr-LU" sz="1800" dirty="0"/>
              <a:t> </a:t>
            </a:r>
            <a:r>
              <a:rPr lang="fr-LU" sz="1800" dirty="0" err="1"/>
              <a:t>vulnerabilities</a:t>
            </a:r>
            <a:r>
              <a:rPr lang="fr-LU" sz="1800" dirty="0"/>
              <a:t> are </a:t>
            </a:r>
            <a:r>
              <a:rPr lang="fr-LU" sz="1800" dirty="0" err="1"/>
              <a:t>identified</a:t>
            </a:r>
            <a:r>
              <a:rPr lang="fr-LU" sz="1800" dirty="0"/>
              <a:t>: </a:t>
            </a:r>
            <a:r>
              <a:rPr lang="fr-LU" sz="1800" b="1" dirty="0" err="1"/>
              <a:t>timely</a:t>
            </a:r>
            <a:r>
              <a:rPr lang="fr-LU" sz="1800" b="1" dirty="0"/>
              <a:t> and </a:t>
            </a:r>
            <a:r>
              <a:rPr lang="fr-LU" sz="1800" b="1" dirty="0" err="1"/>
              <a:t>adequate</a:t>
            </a:r>
            <a:r>
              <a:rPr lang="fr-LU" sz="1800" b="1" dirty="0"/>
              <a:t> support, </a:t>
            </a:r>
            <a:r>
              <a:rPr lang="fr-LU" sz="1800" dirty="0"/>
              <a:t>must </a:t>
            </a:r>
            <a:r>
              <a:rPr lang="fr-LU" sz="1800" dirty="0" err="1"/>
              <a:t>consider</a:t>
            </a:r>
            <a:r>
              <a:rPr lang="fr-LU" sz="1800" dirty="0"/>
              <a:t> </a:t>
            </a:r>
            <a:r>
              <a:rPr lang="fr-LU" sz="1800" dirty="0" err="1"/>
              <a:t>both</a:t>
            </a:r>
            <a:r>
              <a:rPr lang="fr-LU" sz="1800" dirty="0"/>
              <a:t> </a:t>
            </a:r>
            <a:r>
              <a:rPr lang="fr-LU" sz="1800" b="1" dirty="0" err="1"/>
              <a:t>physical</a:t>
            </a:r>
            <a:r>
              <a:rPr lang="fr-LU" sz="1800" b="1" dirty="0"/>
              <a:t> and mental </a:t>
            </a:r>
            <a:r>
              <a:rPr lang="fr-LU" sz="1800" b="1" dirty="0" err="1"/>
              <a:t>health</a:t>
            </a:r>
            <a:r>
              <a:rPr lang="fr-LU" sz="1800" b="1" dirty="0"/>
              <a:t>; </a:t>
            </a:r>
            <a:r>
              <a:rPr lang="fr-LU" sz="1800" dirty="0"/>
              <a:t>support must </a:t>
            </a:r>
            <a:r>
              <a:rPr lang="fr-LU" sz="1800" dirty="0" err="1"/>
              <a:t>be</a:t>
            </a:r>
            <a:r>
              <a:rPr lang="fr-LU" sz="1800" dirty="0"/>
              <a:t> </a:t>
            </a:r>
            <a:r>
              <a:rPr lang="fr-LU" sz="1800" b="1" dirty="0" err="1"/>
              <a:t>child-friendly</a:t>
            </a:r>
            <a:r>
              <a:rPr lang="fr-LU" sz="1800" b="1" dirty="0"/>
              <a:t> and </a:t>
            </a:r>
            <a:r>
              <a:rPr lang="fr-LU" sz="1800" b="1" dirty="0" err="1"/>
              <a:t>age-appropriate</a:t>
            </a:r>
            <a:r>
              <a:rPr lang="fr-LU" sz="1800" b="1" dirty="0"/>
              <a:t>, </a:t>
            </a:r>
            <a:r>
              <a:rPr lang="fr-LU" sz="1800" dirty="0" err="1"/>
              <a:t>delivered</a:t>
            </a:r>
            <a:r>
              <a:rPr lang="fr-LU" sz="1800" dirty="0"/>
              <a:t> by </a:t>
            </a:r>
            <a:r>
              <a:rPr lang="fr-LU" sz="1800" b="1" dirty="0" err="1"/>
              <a:t>trained</a:t>
            </a:r>
            <a:r>
              <a:rPr lang="fr-LU" sz="1800" b="1" dirty="0"/>
              <a:t> </a:t>
            </a:r>
            <a:r>
              <a:rPr lang="fr-LU" sz="1800" b="1" dirty="0" err="1"/>
              <a:t>professionals</a:t>
            </a:r>
            <a:r>
              <a:rPr lang="fr-LU" sz="1800" dirty="0"/>
              <a:t> in </a:t>
            </a:r>
            <a:r>
              <a:rPr lang="fr-LU" sz="1800" dirty="0" err="1"/>
              <a:t>cooperation</a:t>
            </a:r>
            <a:r>
              <a:rPr lang="fr-LU" sz="1800" dirty="0"/>
              <a:t> </a:t>
            </a:r>
            <a:r>
              <a:rPr lang="fr-LU" sz="1800" dirty="0" err="1"/>
              <a:t>with</a:t>
            </a:r>
            <a:r>
              <a:rPr lang="fr-LU" sz="1800" dirty="0"/>
              <a:t> </a:t>
            </a:r>
            <a:r>
              <a:rPr lang="fr-LU" sz="1800" b="1" dirty="0" err="1"/>
              <a:t>child</a:t>
            </a:r>
            <a:r>
              <a:rPr lang="fr-LU" sz="1800" b="1" dirty="0"/>
              <a:t> protection services</a:t>
            </a:r>
            <a:endParaRPr lang="fr-LU" sz="1800" dirty="0"/>
          </a:p>
          <a:p>
            <a:pPr>
              <a:buNone/>
            </a:pPr>
            <a:r>
              <a:rPr lang="fr-LU" sz="1800" dirty="0"/>
              <a:t>Key </a:t>
            </a:r>
            <a:r>
              <a:rPr lang="fr-LU" sz="1800" dirty="0" err="1"/>
              <a:t>concern</a:t>
            </a:r>
            <a:r>
              <a:rPr lang="fr-LU" sz="1800" dirty="0"/>
              <a:t>: In practice, </a:t>
            </a:r>
            <a:r>
              <a:rPr lang="fr-LU" sz="1800" dirty="0" err="1"/>
              <a:t>there</a:t>
            </a:r>
            <a:r>
              <a:rPr lang="fr-LU" sz="1800" dirty="0"/>
              <a:t> </a:t>
            </a:r>
            <a:r>
              <a:rPr lang="fr-LU" sz="1800" dirty="0" err="1"/>
              <a:t>may</a:t>
            </a:r>
            <a:r>
              <a:rPr lang="fr-LU" sz="1800" dirty="0"/>
              <a:t> </a:t>
            </a:r>
            <a:r>
              <a:rPr lang="fr-LU" sz="1800" dirty="0" err="1"/>
              <a:t>be</a:t>
            </a:r>
            <a:r>
              <a:rPr lang="fr-LU" sz="1800" dirty="0"/>
              <a:t> </a:t>
            </a:r>
            <a:r>
              <a:rPr lang="fr-LU" sz="1800" b="1" dirty="0" err="1"/>
              <a:t>limited</a:t>
            </a:r>
            <a:r>
              <a:rPr lang="fr-LU" sz="1800" b="1" dirty="0"/>
              <a:t> </a:t>
            </a:r>
            <a:r>
              <a:rPr lang="fr-LU" sz="1800" b="1" dirty="0" err="1"/>
              <a:t>access</a:t>
            </a:r>
            <a:r>
              <a:rPr lang="fr-LU" sz="1800" b="1" dirty="0"/>
              <a:t> to </a:t>
            </a:r>
            <a:r>
              <a:rPr lang="fr-LU" sz="1800" b="1" dirty="0" err="1"/>
              <a:t>specialised</a:t>
            </a:r>
            <a:r>
              <a:rPr lang="fr-LU" sz="1800" b="1" dirty="0"/>
              <a:t> services and </a:t>
            </a:r>
            <a:r>
              <a:rPr lang="fr-LU" sz="1800" b="1" dirty="0" err="1"/>
              <a:t>trained</a:t>
            </a:r>
            <a:r>
              <a:rPr lang="fr-LU" sz="1800" b="1" dirty="0"/>
              <a:t> staff</a:t>
            </a:r>
            <a:r>
              <a:rPr lang="fr-LU" sz="1800" dirty="0"/>
              <a:t>, </a:t>
            </a:r>
            <a:r>
              <a:rPr lang="fr-LU" sz="1800" dirty="0" err="1"/>
              <a:t>especially</a:t>
            </a:r>
            <a:r>
              <a:rPr lang="fr-LU" sz="1800" dirty="0"/>
              <a:t> in </a:t>
            </a:r>
            <a:r>
              <a:rPr lang="fr-LU" sz="1800" b="1" dirty="0" err="1"/>
              <a:t>remote</a:t>
            </a:r>
            <a:r>
              <a:rPr lang="fr-LU" sz="1800" b="1" dirty="0"/>
              <a:t> border areas</a:t>
            </a:r>
            <a:endParaRPr lang="fr-LU" sz="1800" dirty="0"/>
          </a:p>
          <a:p>
            <a:endParaRPr lang="fr-FR" sz="1800" dirty="0"/>
          </a:p>
        </p:txBody>
      </p:sp>
    </p:spTree>
    <p:extLst>
      <p:ext uri="{BB962C8B-B14F-4D97-AF65-F5344CB8AC3E}">
        <p14:creationId xmlns:p14="http://schemas.microsoft.com/office/powerpoint/2010/main" val="1181231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2874D574-28F2-BA3F-BF02-69A9313774BF}"/>
              </a:ext>
            </a:extLst>
          </p:cNvPr>
          <p:cNvSpPr>
            <a:spLocks noGrp="1" noChangeArrowheads="1"/>
          </p:cNvSpPr>
          <p:nvPr>
            <p:ph type="title"/>
          </p:nvPr>
        </p:nvSpPr>
        <p:spPr>
          <a:xfrm>
            <a:off x="191910" y="259643"/>
            <a:ext cx="8952089" cy="1307899"/>
          </a:xfrm>
        </p:spPr>
        <p:txBody>
          <a:bodyPr>
            <a:normAutofit/>
          </a:bodyPr>
          <a:lstStyle/>
          <a:p>
            <a:pPr algn="ctr"/>
            <a:r>
              <a:rPr lang="en-CA" altLang="en-BE" sz="2800" b="1" dirty="0"/>
              <a:t>Background and Aim of the Thematic Paper</a:t>
            </a:r>
          </a:p>
        </p:txBody>
      </p:sp>
      <p:sp>
        <p:nvSpPr>
          <p:cNvPr id="17411" name="Rectangle 3">
            <a:extLst>
              <a:ext uri="{FF2B5EF4-FFF2-40B4-BE49-F238E27FC236}">
                <a16:creationId xmlns:a16="http://schemas.microsoft.com/office/drawing/2014/main" id="{CB7C4DB4-5215-0CCF-8D19-863B2A06D215}"/>
              </a:ext>
            </a:extLst>
          </p:cNvPr>
          <p:cNvSpPr>
            <a:spLocks noGrp="1" noChangeArrowheads="1"/>
          </p:cNvSpPr>
          <p:nvPr>
            <p:ph type="body" idx="1"/>
          </p:nvPr>
        </p:nvSpPr>
        <p:spPr>
          <a:xfrm>
            <a:off x="191910" y="769257"/>
            <a:ext cx="8494890" cy="5457373"/>
          </a:xfrm>
        </p:spPr>
        <p:txBody>
          <a:bodyPr/>
          <a:lstStyle/>
          <a:p>
            <a:pPr algn="just">
              <a:lnSpc>
                <a:spcPct val="90000"/>
              </a:lnSpc>
            </a:pPr>
            <a:r>
              <a:rPr lang="en-CA" altLang="en-BE" sz="2600" dirty="0"/>
              <a:t>Council of Europe Action Plan on Protecting Vulnerable Persons in the Context of Migration and Asylum in Europe (2021-2025).</a:t>
            </a:r>
          </a:p>
          <a:p>
            <a:pPr>
              <a:lnSpc>
                <a:spcPct val="90000"/>
              </a:lnSpc>
            </a:pPr>
            <a:endParaRPr lang="en-CA" altLang="en-BE" sz="2600" dirty="0"/>
          </a:p>
          <a:p>
            <a:pPr algn="just">
              <a:lnSpc>
                <a:spcPct val="90000"/>
              </a:lnSpc>
            </a:pPr>
            <a:r>
              <a:rPr lang="en-CA" altLang="en-BE" sz="2600" dirty="0"/>
              <a:t>Action Plan: “vulnerable persons in the context of migration and asylum” are persons who have been found to have special needs following individual evaluation of their situation and who are entitled to call on states’ obligation to provide special protection and assistance.</a:t>
            </a:r>
          </a:p>
          <a:p>
            <a:pPr algn="just">
              <a:lnSpc>
                <a:spcPct val="90000"/>
              </a:lnSpc>
            </a:pPr>
            <a:endParaRPr lang="en-CA" altLang="en-BE" sz="2600" dirty="0"/>
          </a:p>
          <a:p>
            <a:pPr algn="just">
              <a:lnSpc>
                <a:spcPct val="90000"/>
              </a:lnSpc>
            </a:pPr>
            <a:r>
              <a:rPr lang="en-CA" altLang="en-BE" sz="2600" dirty="0"/>
              <a:t>Provides a concise mapping of the major Council of Europe and European Union (EU) instruments and the case law of the two European courts concerning vulnerability. </a:t>
            </a:r>
          </a:p>
          <a:p>
            <a:pPr algn="just">
              <a:lnSpc>
                <a:spcPct val="90000"/>
              </a:lnSpc>
            </a:pPr>
            <a:endParaRPr lang="en-CA" altLang="en-BE" sz="2600" dirty="0"/>
          </a:p>
          <a:p>
            <a:pPr algn="just">
              <a:lnSpc>
                <a:spcPct val="90000"/>
              </a:lnSpc>
            </a:pPr>
            <a:r>
              <a:rPr lang="en-CA" altLang="en-BE" sz="2600" dirty="0"/>
              <a:t>Migrants, asylum seekers, refugees, stateless persons and trafficked persons with a migration background.</a:t>
            </a:r>
          </a:p>
          <a:p>
            <a:pPr algn="just">
              <a:lnSpc>
                <a:spcPct val="90000"/>
              </a:lnSpc>
            </a:pPr>
            <a:endParaRPr lang="en-CA" altLang="en-BE" sz="2600" dirty="0"/>
          </a:p>
          <a:p>
            <a:pPr marL="0" indent="0" algn="just">
              <a:lnSpc>
                <a:spcPct val="90000"/>
              </a:lnSpc>
              <a:buNone/>
            </a:pPr>
            <a:endParaRPr lang="en-CA" altLang="en-BE" sz="2600" dirty="0"/>
          </a:p>
          <a:p>
            <a:pPr algn="just">
              <a:lnSpc>
                <a:spcPct val="90000"/>
              </a:lnSpc>
            </a:pPr>
            <a:endParaRPr lang="en-CA" altLang="en-BE" sz="2600" dirty="0"/>
          </a:p>
          <a:p>
            <a:pPr algn="just">
              <a:lnSpc>
                <a:spcPct val="90000"/>
              </a:lnSpc>
            </a:pPr>
            <a:endParaRPr lang="en-CA" altLang="en-BE" sz="2600" dirty="0"/>
          </a:p>
          <a:p>
            <a:pPr>
              <a:lnSpc>
                <a:spcPct val="90000"/>
              </a:lnSpc>
            </a:pPr>
            <a:endParaRPr lang="en-CA" altLang="en-BE" sz="2600" dirty="0"/>
          </a:p>
        </p:txBody>
      </p:sp>
    </p:spTree>
    <p:extLst>
      <p:ext uri="{BB962C8B-B14F-4D97-AF65-F5344CB8AC3E}">
        <p14:creationId xmlns:p14="http://schemas.microsoft.com/office/powerpoint/2010/main" val="17683829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45A18E-4C34-F798-4098-778EE48D3A88}"/>
              </a:ext>
            </a:extLst>
          </p:cNvPr>
          <p:cNvSpPr>
            <a:spLocks noGrp="1"/>
          </p:cNvSpPr>
          <p:nvPr>
            <p:ph type="title"/>
          </p:nvPr>
        </p:nvSpPr>
        <p:spPr/>
        <p:txBody>
          <a:bodyPr>
            <a:normAutofit fontScale="90000"/>
          </a:bodyPr>
          <a:lstStyle/>
          <a:p>
            <a:r>
              <a:rPr lang="fr-FR" dirty="0"/>
              <a:t>Good practices: focus on </a:t>
            </a:r>
            <a:r>
              <a:rPr lang="fr-FR" dirty="0" err="1"/>
              <a:t>measures</a:t>
            </a:r>
            <a:r>
              <a:rPr lang="fr-FR" dirty="0"/>
              <a:t> for </a:t>
            </a:r>
            <a:r>
              <a:rPr lang="fr-FR" dirty="0" err="1"/>
              <a:t>Unaccompanied</a:t>
            </a:r>
            <a:r>
              <a:rPr lang="fr-FR" dirty="0"/>
              <a:t> minors</a:t>
            </a:r>
          </a:p>
        </p:txBody>
      </p:sp>
      <p:sp>
        <p:nvSpPr>
          <p:cNvPr id="3" name="Espace réservé du contenu 2">
            <a:extLst>
              <a:ext uri="{FF2B5EF4-FFF2-40B4-BE49-F238E27FC236}">
                <a16:creationId xmlns:a16="http://schemas.microsoft.com/office/drawing/2014/main" id="{DBF88418-7C60-992E-B718-4E38C8F9E815}"/>
              </a:ext>
            </a:extLst>
          </p:cNvPr>
          <p:cNvSpPr>
            <a:spLocks noGrp="1"/>
          </p:cNvSpPr>
          <p:nvPr>
            <p:ph idx="1"/>
          </p:nvPr>
        </p:nvSpPr>
        <p:spPr/>
        <p:txBody>
          <a:bodyPr/>
          <a:lstStyle/>
          <a:p>
            <a:pPr>
              <a:buNone/>
            </a:pPr>
            <a:r>
              <a:rPr lang="fr-LU" sz="1600" b="1" dirty="0"/>
              <a:t>Extended data </a:t>
            </a:r>
            <a:r>
              <a:rPr lang="fr-LU" sz="1600" b="1" dirty="0" err="1"/>
              <a:t>retention</a:t>
            </a:r>
            <a:r>
              <a:rPr lang="fr-LU" sz="1600" b="1" dirty="0"/>
              <a:t> (</a:t>
            </a:r>
            <a:r>
              <a:rPr lang="fr-LU" sz="1600" b="1" dirty="0" err="1"/>
              <a:t>Poland</a:t>
            </a:r>
            <a:r>
              <a:rPr lang="fr-LU" sz="1600" b="1" dirty="0"/>
              <a:t>):</a:t>
            </a:r>
            <a:endParaRPr lang="fr-LU" sz="1600" dirty="0"/>
          </a:p>
          <a:p>
            <a:pPr>
              <a:buFont typeface="Arial" panose="020B0604020202020204" pitchFamily="34" charset="0"/>
              <a:buChar char="•"/>
            </a:pPr>
            <a:r>
              <a:rPr lang="fr-LU" sz="1600" dirty="0"/>
              <a:t>Records of </a:t>
            </a:r>
            <a:r>
              <a:rPr lang="fr-LU" sz="1600" dirty="0" err="1"/>
              <a:t>unaccompanied</a:t>
            </a:r>
            <a:r>
              <a:rPr lang="fr-LU" sz="1600" dirty="0"/>
              <a:t> minors </a:t>
            </a:r>
            <a:r>
              <a:rPr lang="fr-LU" sz="1600" dirty="0" err="1"/>
              <a:t>kept</a:t>
            </a:r>
            <a:r>
              <a:rPr lang="fr-LU" sz="1600" dirty="0"/>
              <a:t> longer (12 → 36 </a:t>
            </a:r>
            <a:r>
              <a:rPr lang="fr-LU" sz="1600" dirty="0" err="1"/>
              <a:t>months</a:t>
            </a:r>
            <a:r>
              <a:rPr lang="fr-LU" sz="1600" dirty="0"/>
              <a:t>)</a:t>
            </a:r>
          </a:p>
          <a:p>
            <a:pPr>
              <a:buFont typeface="Arial" panose="020B0604020202020204" pitchFamily="34" charset="0"/>
              <a:buChar char="•"/>
            </a:pPr>
            <a:r>
              <a:rPr lang="fr-LU" sz="1600" dirty="0" err="1"/>
              <a:t>Helps</a:t>
            </a:r>
            <a:r>
              <a:rPr lang="fr-LU" sz="1600" dirty="0"/>
              <a:t> </a:t>
            </a:r>
            <a:r>
              <a:rPr lang="fr-LU" sz="1600" dirty="0" err="1"/>
              <a:t>ensure</a:t>
            </a:r>
            <a:r>
              <a:rPr lang="fr-LU" sz="1600" dirty="0"/>
              <a:t> </a:t>
            </a:r>
            <a:r>
              <a:rPr lang="fr-LU" sz="1600" b="1" dirty="0" err="1"/>
              <a:t>continued</a:t>
            </a:r>
            <a:r>
              <a:rPr lang="fr-LU" sz="1600" b="1" dirty="0"/>
              <a:t> </a:t>
            </a:r>
            <a:r>
              <a:rPr lang="fr-LU" sz="1600" b="1" dirty="0" err="1"/>
              <a:t>access</a:t>
            </a:r>
            <a:r>
              <a:rPr lang="fr-LU" sz="1600" b="1" dirty="0"/>
              <a:t> to </a:t>
            </a:r>
            <a:r>
              <a:rPr lang="fr-LU" sz="1600" b="1" dirty="0" err="1"/>
              <a:t>education</a:t>
            </a:r>
            <a:r>
              <a:rPr lang="fr-LU" sz="1600" b="1" dirty="0"/>
              <a:t> </a:t>
            </a:r>
            <a:r>
              <a:rPr lang="fr-LU" sz="1600" b="1" dirty="0" err="1"/>
              <a:t>benefits</a:t>
            </a:r>
            <a:r>
              <a:rPr lang="fr-LU" sz="1600" dirty="0"/>
              <a:t> </a:t>
            </a:r>
            <a:r>
              <a:rPr lang="fr-LU" sz="1600" dirty="0" err="1"/>
              <a:t>after</a:t>
            </a:r>
            <a:r>
              <a:rPr lang="fr-LU" sz="1600" dirty="0"/>
              <a:t> </a:t>
            </a:r>
            <a:r>
              <a:rPr lang="fr-LU" sz="1600" dirty="0" err="1"/>
              <a:t>turning</a:t>
            </a:r>
            <a:r>
              <a:rPr lang="fr-LU" sz="1600" dirty="0"/>
              <a:t> 18</a:t>
            </a:r>
          </a:p>
          <a:p>
            <a:pPr>
              <a:buNone/>
            </a:pPr>
            <a:r>
              <a:rPr lang="fr-LU" sz="1600" b="1" dirty="0" err="1"/>
              <a:t>Faster</a:t>
            </a:r>
            <a:r>
              <a:rPr lang="fr-LU" sz="1600" b="1" dirty="0"/>
              <a:t> </a:t>
            </a:r>
            <a:r>
              <a:rPr lang="fr-LU" sz="1600" b="1" dirty="0" err="1"/>
              <a:t>procedures</a:t>
            </a:r>
            <a:r>
              <a:rPr lang="fr-LU" sz="1600" b="1" dirty="0"/>
              <a:t> (</a:t>
            </a:r>
            <a:r>
              <a:rPr lang="fr-LU" sz="1600" b="1" dirty="0" err="1"/>
              <a:t>Belgium</a:t>
            </a:r>
            <a:r>
              <a:rPr lang="fr-LU" sz="1600" b="1" dirty="0"/>
              <a:t>):</a:t>
            </a:r>
            <a:endParaRPr lang="fr-LU" sz="1600" dirty="0"/>
          </a:p>
          <a:p>
            <a:pPr>
              <a:buFont typeface="Arial" panose="020B0604020202020204" pitchFamily="34" charset="0"/>
              <a:buChar char="•"/>
            </a:pPr>
            <a:r>
              <a:rPr lang="fr-LU" sz="1600" dirty="0"/>
              <a:t>“Fast-</a:t>
            </a:r>
            <a:r>
              <a:rPr lang="fr-LU" sz="1600" dirty="0" err="1"/>
              <a:t>lane</a:t>
            </a:r>
            <a:r>
              <a:rPr lang="fr-LU" sz="1600" dirty="0"/>
              <a:t>” system to </a:t>
            </a:r>
            <a:r>
              <a:rPr lang="fr-LU" sz="1600" b="1" dirty="0" err="1"/>
              <a:t>quickly</a:t>
            </a:r>
            <a:r>
              <a:rPr lang="fr-LU" sz="1600" b="1" dirty="0"/>
              <a:t> </a:t>
            </a:r>
            <a:r>
              <a:rPr lang="fr-LU" sz="1600" b="1" dirty="0" err="1"/>
              <a:t>assess</a:t>
            </a:r>
            <a:r>
              <a:rPr lang="fr-LU" sz="1600" b="1" dirty="0"/>
              <a:t> </a:t>
            </a:r>
            <a:r>
              <a:rPr lang="fr-LU" sz="1600" b="1" dirty="0" err="1"/>
              <a:t>age</a:t>
            </a:r>
            <a:r>
              <a:rPr lang="fr-LU" sz="1600" b="1" dirty="0"/>
              <a:t> claims</a:t>
            </a:r>
            <a:r>
              <a:rPr lang="fr-LU" sz="1600" dirty="0"/>
              <a:t> in </a:t>
            </a:r>
            <a:r>
              <a:rPr lang="fr-LU" sz="1600" dirty="0" err="1"/>
              <a:t>asylum</a:t>
            </a:r>
            <a:r>
              <a:rPr lang="fr-LU" sz="1600" dirty="0"/>
              <a:t> applications</a:t>
            </a:r>
          </a:p>
          <a:p>
            <a:pPr>
              <a:buNone/>
            </a:pPr>
            <a:r>
              <a:rPr lang="fr-LU" sz="1600" b="1" dirty="0" err="1"/>
              <a:t>Improved</a:t>
            </a:r>
            <a:r>
              <a:rPr lang="fr-LU" sz="1600" b="1" dirty="0"/>
              <a:t> identification and tracing (France):</a:t>
            </a:r>
            <a:endParaRPr lang="fr-LU" sz="1600" dirty="0"/>
          </a:p>
          <a:p>
            <a:pPr>
              <a:buFont typeface="Arial" panose="020B0604020202020204" pitchFamily="34" charset="0"/>
              <a:buChar char="•"/>
            </a:pPr>
            <a:r>
              <a:rPr lang="fr-LU" sz="1600" dirty="0" err="1"/>
              <a:t>Creation</a:t>
            </a:r>
            <a:r>
              <a:rPr lang="fr-LU" sz="1600" dirty="0"/>
              <a:t> of a </a:t>
            </a:r>
            <a:r>
              <a:rPr lang="fr-LU" sz="1600" dirty="0" err="1"/>
              <a:t>database</a:t>
            </a:r>
            <a:r>
              <a:rPr lang="fr-LU" sz="1600" dirty="0"/>
              <a:t> for </a:t>
            </a:r>
            <a:r>
              <a:rPr lang="fr-LU" sz="1600" b="1" dirty="0" err="1"/>
              <a:t>unaccompanied</a:t>
            </a:r>
            <a:r>
              <a:rPr lang="fr-LU" sz="1600" b="1" dirty="0"/>
              <a:t> minors </a:t>
            </a:r>
            <a:r>
              <a:rPr lang="fr-LU" sz="1600" b="1" dirty="0" err="1"/>
              <a:t>suspected</a:t>
            </a:r>
            <a:r>
              <a:rPr lang="fr-LU" sz="1600" b="1" dirty="0"/>
              <a:t> of </a:t>
            </a:r>
            <a:r>
              <a:rPr lang="fr-LU" sz="1600" b="1" dirty="0" err="1"/>
              <a:t>offences</a:t>
            </a:r>
            <a:endParaRPr lang="fr-LU" sz="1600" dirty="0"/>
          </a:p>
          <a:p>
            <a:pPr>
              <a:buFont typeface="Arial" panose="020B0604020202020204" pitchFamily="34" charset="0"/>
              <a:buChar char="•"/>
            </a:pPr>
            <a:r>
              <a:rPr lang="fr-LU" sz="1600" dirty="0" err="1"/>
              <a:t>Facilitates</a:t>
            </a:r>
            <a:r>
              <a:rPr lang="fr-LU" sz="1600" dirty="0"/>
              <a:t> </a:t>
            </a:r>
            <a:r>
              <a:rPr lang="fr-LU" sz="1600" b="1" dirty="0" err="1"/>
              <a:t>identity</a:t>
            </a:r>
            <a:r>
              <a:rPr lang="fr-LU" sz="1600" b="1" dirty="0"/>
              <a:t> </a:t>
            </a:r>
            <a:r>
              <a:rPr lang="fr-LU" sz="1600" b="1" dirty="0" err="1"/>
              <a:t>verification</a:t>
            </a:r>
            <a:r>
              <a:rPr lang="fr-LU" sz="1600" b="1" dirty="0"/>
              <a:t> and </a:t>
            </a:r>
            <a:r>
              <a:rPr lang="fr-LU" sz="1600" b="1" dirty="0" err="1"/>
              <a:t>tracking</a:t>
            </a:r>
            <a:endParaRPr lang="fr-LU" sz="1600" dirty="0"/>
          </a:p>
          <a:p>
            <a:pPr>
              <a:buNone/>
            </a:pPr>
            <a:r>
              <a:rPr lang="fr-LU" sz="1600" b="1" dirty="0" err="1"/>
              <a:t>Better</a:t>
            </a:r>
            <a:r>
              <a:rPr lang="fr-LU" sz="1600" b="1" dirty="0"/>
              <a:t> </a:t>
            </a:r>
            <a:r>
              <a:rPr lang="fr-LU" sz="1600" b="1" dirty="0" err="1"/>
              <a:t>age</a:t>
            </a:r>
            <a:r>
              <a:rPr lang="fr-LU" sz="1600" b="1" dirty="0"/>
              <a:t> </a:t>
            </a:r>
            <a:r>
              <a:rPr lang="fr-LU" sz="1600" b="1" dirty="0" err="1"/>
              <a:t>assessment</a:t>
            </a:r>
            <a:r>
              <a:rPr lang="fr-LU" sz="1600" b="1" dirty="0"/>
              <a:t> practices:</a:t>
            </a:r>
            <a:endParaRPr lang="fr-LU" sz="1600" dirty="0"/>
          </a:p>
          <a:p>
            <a:pPr>
              <a:buFont typeface="Arial" panose="020B0604020202020204" pitchFamily="34" charset="0"/>
              <a:buChar char="•"/>
            </a:pPr>
            <a:r>
              <a:rPr lang="fr-LU" sz="1600" dirty="0" err="1"/>
              <a:t>Bulgaria</a:t>
            </a:r>
            <a:r>
              <a:rPr lang="fr-LU" sz="1600" dirty="0"/>
              <a:t>: Guidance to </a:t>
            </a:r>
            <a:r>
              <a:rPr lang="fr-LU" sz="1600" b="1" dirty="0" err="1"/>
              <a:t>avoid</a:t>
            </a:r>
            <a:r>
              <a:rPr lang="fr-LU" sz="1600" b="1" dirty="0"/>
              <a:t> </a:t>
            </a:r>
            <a:r>
              <a:rPr lang="fr-LU" sz="1600" b="1" dirty="0" err="1"/>
              <a:t>unnecessary</a:t>
            </a:r>
            <a:r>
              <a:rPr lang="fr-LU" sz="1600" b="1" dirty="0"/>
              <a:t> </a:t>
            </a:r>
            <a:r>
              <a:rPr lang="fr-LU" sz="1600" b="1" dirty="0" err="1"/>
              <a:t>medical</a:t>
            </a:r>
            <a:r>
              <a:rPr lang="fr-LU" sz="1600" b="1" dirty="0"/>
              <a:t> exams</a:t>
            </a:r>
            <a:endParaRPr lang="fr-LU" sz="1600" dirty="0"/>
          </a:p>
          <a:p>
            <a:pPr>
              <a:buFont typeface="Arial" panose="020B0604020202020204" pitchFamily="34" charset="0"/>
              <a:buChar char="•"/>
            </a:pPr>
            <a:r>
              <a:rPr lang="fr-LU" sz="1600" dirty="0" err="1"/>
              <a:t>Cyprus</a:t>
            </a:r>
            <a:r>
              <a:rPr lang="fr-LU" sz="1600" dirty="0"/>
              <a:t>: </a:t>
            </a:r>
            <a:r>
              <a:rPr lang="fr-LU" sz="1600" dirty="0" err="1"/>
              <a:t>Development</a:t>
            </a:r>
            <a:r>
              <a:rPr lang="fr-LU" sz="1600" dirty="0"/>
              <a:t> of </a:t>
            </a:r>
            <a:r>
              <a:rPr lang="fr-LU" sz="1600" b="1" dirty="0"/>
              <a:t>standard operating </a:t>
            </a:r>
            <a:r>
              <a:rPr lang="fr-LU" sz="1600" b="1" dirty="0" err="1"/>
              <a:t>procedures</a:t>
            </a:r>
            <a:endParaRPr lang="fr-LU" sz="1600" dirty="0"/>
          </a:p>
          <a:p>
            <a:pPr>
              <a:buFont typeface="Arial" panose="020B0604020202020204" pitchFamily="34" charset="0"/>
              <a:buChar char="•"/>
            </a:pPr>
            <a:r>
              <a:rPr lang="fr-LU" sz="1600" dirty="0" err="1"/>
              <a:t>Sweden</a:t>
            </a:r>
            <a:r>
              <a:rPr lang="fr-LU" sz="1600" dirty="0"/>
              <a:t>: </a:t>
            </a:r>
            <a:r>
              <a:rPr lang="fr-LU" sz="1600" dirty="0" err="1"/>
              <a:t>Updated</a:t>
            </a:r>
            <a:r>
              <a:rPr lang="fr-LU" sz="1600" dirty="0"/>
              <a:t> </a:t>
            </a:r>
            <a:r>
              <a:rPr lang="fr-LU" sz="1600" dirty="0" err="1"/>
              <a:t>processes</a:t>
            </a:r>
            <a:r>
              <a:rPr lang="fr-LU" sz="1600" dirty="0"/>
              <a:t> for </a:t>
            </a:r>
            <a:r>
              <a:rPr lang="fr-LU" sz="1600" b="1" dirty="0" err="1"/>
              <a:t>accuracy</a:t>
            </a:r>
            <a:r>
              <a:rPr lang="fr-LU" sz="1600" b="1" dirty="0"/>
              <a:t> and </a:t>
            </a:r>
            <a:r>
              <a:rPr lang="fr-LU" sz="1600" b="1" dirty="0" err="1"/>
              <a:t>consistency</a:t>
            </a:r>
            <a:endParaRPr lang="fr-LU" sz="1600" dirty="0"/>
          </a:p>
          <a:p>
            <a:pPr>
              <a:buNone/>
            </a:pPr>
            <a:r>
              <a:rPr lang="fr-LU" sz="1600" b="1" dirty="0" err="1"/>
              <a:t>Reduced</a:t>
            </a:r>
            <a:r>
              <a:rPr lang="fr-LU" sz="1600" b="1" dirty="0"/>
              <a:t> administrative </a:t>
            </a:r>
            <a:r>
              <a:rPr lang="fr-LU" sz="1600" b="1" dirty="0" err="1"/>
              <a:t>barriers</a:t>
            </a:r>
            <a:r>
              <a:rPr lang="fr-LU" sz="1600" b="1" dirty="0"/>
              <a:t>:</a:t>
            </a:r>
            <a:endParaRPr lang="fr-LU" sz="1600" dirty="0"/>
          </a:p>
          <a:p>
            <a:pPr>
              <a:buFont typeface="Arial" panose="020B0604020202020204" pitchFamily="34" charset="0"/>
              <a:buChar char="•"/>
            </a:pPr>
            <a:r>
              <a:rPr lang="fr-LU" sz="1600" dirty="0" err="1"/>
              <a:t>Belgium</a:t>
            </a:r>
            <a:r>
              <a:rPr lang="fr-LU" sz="1600" dirty="0"/>
              <a:t>: </a:t>
            </a:r>
            <a:r>
              <a:rPr lang="fr-LU" sz="1600" dirty="0" err="1"/>
              <a:t>Easier</a:t>
            </a:r>
            <a:r>
              <a:rPr lang="fr-LU" sz="1600" dirty="0"/>
              <a:t> </a:t>
            </a:r>
            <a:r>
              <a:rPr lang="fr-LU" sz="1600" dirty="0" err="1"/>
              <a:t>access</a:t>
            </a:r>
            <a:r>
              <a:rPr lang="fr-LU" sz="1600" dirty="0"/>
              <a:t> to </a:t>
            </a:r>
            <a:r>
              <a:rPr lang="fr-LU" sz="1600" b="1" dirty="0" err="1"/>
              <a:t>health</a:t>
            </a:r>
            <a:r>
              <a:rPr lang="fr-LU" sz="1600" b="1" dirty="0"/>
              <a:t> </a:t>
            </a:r>
            <a:r>
              <a:rPr lang="fr-LU" sz="1600" b="1" dirty="0" err="1"/>
              <a:t>insurance</a:t>
            </a:r>
            <a:r>
              <a:rPr lang="fr-LU" sz="1600" b="1" dirty="0"/>
              <a:t> </a:t>
            </a:r>
            <a:r>
              <a:rPr lang="fr-LU" sz="1600" b="1" dirty="0" err="1"/>
              <a:t>without</a:t>
            </a:r>
            <a:r>
              <a:rPr lang="fr-LU" sz="1600" b="1" dirty="0"/>
              <a:t> </a:t>
            </a:r>
            <a:r>
              <a:rPr lang="fr-LU" sz="1600" b="1" dirty="0" err="1"/>
              <a:t>waiting</a:t>
            </a:r>
            <a:r>
              <a:rPr lang="fr-LU" sz="1600" b="1" dirty="0"/>
              <a:t> for a </a:t>
            </a:r>
            <a:r>
              <a:rPr lang="fr-LU" sz="1600" b="1" dirty="0" err="1"/>
              <a:t>guardian</a:t>
            </a:r>
            <a:endParaRPr lang="fr-LU" sz="1600" dirty="0"/>
          </a:p>
          <a:p>
            <a:pPr>
              <a:buFont typeface="Arial" panose="020B0604020202020204" pitchFamily="34" charset="0"/>
              <a:buChar char="•"/>
            </a:pPr>
            <a:r>
              <a:rPr lang="fr-LU" sz="1600" dirty="0" err="1"/>
              <a:t>Greece</a:t>
            </a:r>
            <a:r>
              <a:rPr lang="fr-LU" sz="1600" dirty="0"/>
              <a:t>: </a:t>
            </a:r>
            <a:r>
              <a:rPr lang="fr-LU" sz="1600" dirty="0" err="1"/>
              <a:t>Simplified</a:t>
            </a:r>
            <a:r>
              <a:rPr lang="fr-LU" sz="1600" dirty="0"/>
              <a:t> </a:t>
            </a:r>
            <a:r>
              <a:rPr lang="fr-LU" sz="1600" b="1" dirty="0"/>
              <a:t>registration </a:t>
            </a:r>
            <a:r>
              <a:rPr lang="fr-LU" sz="1600" b="1" dirty="0" err="1"/>
              <a:t>procedures</a:t>
            </a:r>
            <a:r>
              <a:rPr lang="fr-LU" sz="1600" b="1" dirty="0"/>
              <a:t> for </a:t>
            </a:r>
            <a:r>
              <a:rPr lang="fr-LU" sz="1600" b="1" dirty="0" err="1"/>
              <a:t>health</a:t>
            </a:r>
            <a:r>
              <a:rPr lang="fr-LU" sz="1600" b="1" dirty="0"/>
              <a:t> </a:t>
            </a:r>
            <a:r>
              <a:rPr lang="fr-LU" sz="1600" b="1" dirty="0" err="1"/>
              <a:t>coverage</a:t>
            </a:r>
            <a:endParaRPr lang="fr-LU" sz="1600" dirty="0"/>
          </a:p>
          <a:p>
            <a:pPr>
              <a:buNone/>
            </a:pPr>
            <a:r>
              <a:rPr lang="fr-LU" sz="1600" b="1" dirty="0"/>
              <a:t>Child-</a:t>
            </a:r>
            <a:r>
              <a:rPr lang="fr-LU" sz="1600" b="1" dirty="0" err="1"/>
              <a:t>centred</a:t>
            </a:r>
            <a:r>
              <a:rPr lang="fr-LU" sz="1600" b="1" dirty="0"/>
              <a:t> </a:t>
            </a:r>
            <a:r>
              <a:rPr lang="fr-LU" sz="1600" b="1" dirty="0" err="1"/>
              <a:t>approach</a:t>
            </a:r>
            <a:r>
              <a:rPr lang="fr-LU" sz="1600" b="1" dirty="0"/>
              <a:t>:</a:t>
            </a:r>
            <a:endParaRPr lang="fr-LU" sz="1600" dirty="0"/>
          </a:p>
          <a:p>
            <a:pPr>
              <a:buFont typeface="Arial" panose="020B0604020202020204" pitchFamily="34" charset="0"/>
              <a:buChar char="•"/>
            </a:pPr>
            <a:r>
              <a:rPr lang="fr-LU" sz="1600" dirty="0" err="1"/>
              <a:t>Measures</a:t>
            </a:r>
            <a:r>
              <a:rPr lang="fr-LU" sz="1600" dirty="0"/>
              <a:t> </a:t>
            </a:r>
            <a:r>
              <a:rPr lang="fr-LU" sz="1600" dirty="0" err="1"/>
              <a:t>aim</a:t>
            </a:r>
            <a:r>
              <a:rPr lang="fr-LU" sz="1600" dirty="0"/>
              <a:t> to support the </a:t>
            </a:r>
            <a:r>
              <a:rPr lang="fr-LU" sz="1600" b="1" dirty="0"/>
              <a:t>best </a:t>
            </a:r>
            <a:r>
              <a:rPr lang="fr-LU" sz="1600" b="1" dirty="0" err="1"/>
              <a:t>interests</a:t>
            </a:r>
            <a:r>
              <a:rPr lang="fr-LU" sz="1600" b="1" dirty="0"/>
              <a:t> of the </a:t>
            </a:r>
            <a:r>
              <a:rPr lang="fr-LU" sz="1600" b="1" dirty="0" err="1"/>
              <a:t>child</a:t>
            </a:r>
            <a:endParaRPr lang="fr-LU" sz="1600" dirty="0"/>
          </a:p>
          <a:p>
            <a:pPr>
              <a:buFont typeface="Arial" panose="020B0604020202020204" pitchFamily="34" charset="0"/>
              <a:buChar char="•"/>
            </a:pPr>
            <a:r>
              <a:rPr lang="fr-LU" sz="1600" dirty="0"/>
              <a:t>Focus on </a:t>
            </a:r>
            <a:r>
              <a:rPr lang="fr-LU" sz="1600" b="1" dirty="0" err="1"/>
              <a:t>efficiency</a:t>
            </a:r>
            <a:r>
              <a:rPr lang="fr-LU" sz="1600" b="1" dirty="0"/>
              <a:t>, </a:t>
            </a:r>
            <a:r>
              <a:rPr lang="fr-LU" sz="1600" b="1" dirty="0" err="1"/>
              <a:t>fairness</a:t>
            </a:r>
            <a:r>
              <a:rPr lang="fr-LU" sz="1600" b="1" dirty="0"/>
              <a:t>, and </a:t>
            </a:r>
            <a:r>
              <a:rPr lang="fr-LU" sz="1600" b="1" dirty="0" err="1"/>
              <a:t>access</a:t>
            </a:r>
            <a:r>
              <a:rPr lang="fr-LU" sz="1600" b="1" dirty="0"/>
              <a:t> to essential services</a:t>
            </a:r>
            <a:endParaRPr lang="fr-LU" sz="1600" dirty="0"/>
          </a:p>
          <a:p>
            <a:endParaRPr lang="fr-FR" sz="1600" dirty="0"/>
          </a:p>
        </p:txBody>
      </p:sp>
    </p:spTree>
    <p:extLst>
      <p:ext uri="{BB962C8B-B14F-4D97-AF65-F5344CB8AC3E}">
        <p14:creationId xmlns:p14="http://schemas.microsoft.com/office/powerpoint/2010/main" val="20040531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A987E2-B35D-3447-ED3B-CB91FEF23C32}"/>
              </a:ext>
            </a:extLst>
          </p:cNvPr>
          <p:cNvSpPr>
            <a:spLocks noGrp="1"/>
          </p:cNvSpPr>
          <p:nvPr>
            <p:ph type="title"/>
          </p:nvPr>
        </p:nvSpPr>
        <p:spPr/>
        <p:txBody>
          <a:bodyPr/>
          <a:lstStyle/>
          <a:p>
            <a:r>
              <a:rPr lang="fr-FR" dirty="0" err="1"/>
              <a:t>CoE</a:t>
            </a:r>
            <a:r>
              <a:rPr lang="fr-FR" dirty="0"/>
              <a:t> </a:t>
            </a:r>
            <a:r>
              <a:rPr lang="fr-FR" dirty="0" err="1"/>
              <a:t>framework</a:t>
            </a:r>
            <a:r>
              <a:rPr lang="fr-FR" dirty="0"/>
              <a:t> on </a:t>
            </a:r>
            <a:r>
              <a:rPr lang="fr-FR" dirty="0" err="1"/>
              <a:t>victims</a:t>
            </a:r>
            <a:r>
              <a:rPr lang="fr-FR" dirty="0"/>
              <a:t> of THB</a:t>
            </a:r>
          </a:p>
        </p:txBody>
      </p:sp>
      <p:sp>
        <p:nvSpPr>
          <p:cNvPr id="3" name="Espace réservé du contenu 2">
            <a:extLst>
              <a:ext uri="{FF2B5EF4-FFF2-40B4-BE49-F238E27FC236}">
                <a16:creationId xmlns:a16="http://schemas.microsoft.com/office/drawing/2014/main" id="{F524FC7F-6246-2921-3595-5E2CA1451D3D}"/>
              </a:ext>
            </a:extLst>
          </p:cNvPr>
          <p:cNvSpPr>
            <a:spLocks noGrp="1"/>
          </p:cNvSpPr>
          <p:nvPr>
            <p:ph idx="1"/>
          </p:nvPr>
        </p:nvSpPr>
        <p:spPr>
          <a:xfrm>
            <a:off x="359999" y="1141915"/>
            <a:ext cx="8326799" cy="3627080"/>
          </a:xfrm>
        </p:spPr>
        <p:txBody>
          <a:bodyPr/>
          <a:lstStyle/>
          <a:p>
            <a:pPr>
              <a:buNone/>
            </a:pPr>
            <a:r>
              <a:rPr lang="fr-FR" sz="1800" b="1" dirty="0" err="1">
                <a:latin typeface="+mn-lt"/>
              </a:rPr>
              <a:t>ECtHR</a:t>
            </a:r>
            <a:r>
              <a:rPr lang="fr-FR" sz="1800" dirty="0">
                <a:latin typeface="+mn-lt"/>
              </a:rPr>
              <a:t> </a:t>
            </a:r>
            <a:r>
              <a:rPr lang="fr-LU" sz="1800" dirty="0">
                <a:solidFill>
                  <a:srgbClr val="000000"/>
                </a:solidFill>
                <a:effectLst/>
                <a:latin typeface="+mn-lt"/>
              </a:rPr>
              <a:t> </a:t>
            </a:r>
            <a:r>
              <a:rPr lang="fr-LU" sz="1800" dirty="0" err="1">
                <a:solidFill>
                  <a:srgbClr val="000000"/>
                </a:solidFill>
                <a:effectLst/>
                <a:latin typeface="+mn-lt"/>
              </a:rPr>
              <a:t>emphasises</a:t>
            </a:r>
            <a:r>
              <a:rPr lang="fr-LU" sz="1800" dirty="0">
                <a:solidFill>
                  <a:srgbClr val="000000"/>
                </a:solidFill>
                <a:effectLst/>
                <a:latin typeface="+mn-lt"/>
              </a:rPr>
              <a:t> the </a:t>
            </a:r>
            <a:r>
              <a:rPr lang="fr-LU" sz="1800" dirty="0" err="1">
                <a:solidFill>
                  <a:srgbClr val="000000"/>
                </a:solidFill>
                <a:effectLst/>
                <a:latin typeface="+mn-lt"/>
              </a:rPr>
              <a:t>particular</a:t>
            </a:r>
            <a:r>
              <a:rPr lang="fr-LU" sz="1800" dirty="0">
                <a:solidFill>
                  <a:srgbClr val="000000"/>
                </a:solidFill>
                <a:effectLst/>
                <a:latin typeface="+mn-lt"/>
              </a:rPr>
              <a:t> </a:t>
            </a:r>
            <a:r>
              <a:rPr lang="fr-LU" sz="1800" dirty="0" err="1">
                <a:solidFill>
                  <a:srgbClr val="000000"/>
                </a:solidFill>
                <a:effectLst/>
                <a:latin typeface="+mn-lt"/>
              </a:rPr>
              <a:t>vulnerability</a:t>
            </a:r>
            <a:r>
              <a:rPr lang="fr-LU" sz="1800" dirty="0">
                <a:solidFill>
                  <a:srgbClr val="000000"/>
                </a:solidFill>
                <a:effectLst/>
                <a:latin typeface="+mn-lt"/>
              </a:rPr>
              <a:t> of </a:t>
            </a:r>
            <a:r>
              <a:rPr lang="fr-LU" sz="1800" dirty="0" err="1">
                <a:solidFill>
                  <a:srgbClr val="000000"/>
                </a:solidFill>
                <a:effectLst/>
                <a:latin typeface="+mn-lt"/>
              </a:rPr>
              <a:t>trafficked</a:t>
            </a:r>
            <a:r>
              <a:rPr lang="fr-LU" sz="1800" dirty="0">
                <a:solidFill>
                  <a:srgbClr val="000000"/>
                </a:solidFill>
                <a:effectLst/>
                <a:latin typeface="+mn-lt"/>
              </a:rPr>
              <a:t> </a:t>
            </a:r>
            <a:r>
              <a:rPr lang="fr-LU" sz="1800" dirty="0" err="1">
                <a:solidFill>
                  <a:srgbClr val="000000"/>
                </a:solidFill>
                <a:effectLst/>
                <a:latin typeface="+mn-lt"/>
              </a:rPr>
              <a:t>persons</a:t>
            </a:r>
            <a:r>
              <a:rPr lang="fr-LU" sz="1800" dirty="0">
                <a:solidFill>
                  <a:srgbClr val="000000"/>
                </a:solidFill>
                <a:effectLst/>
                <a:latin typeface="+mn-lt"/>
              </a:rPr>
              <a:t>, </a:t>
            </a:r>
            <a:r>
              <a:rPr lang="fr-LU" sz="1800" dirty="0" err="1">
                <a:solidFill>
                  <a:srgbClr val="000000"/>
                </a:solidFill>
                <a:effectLst/>
                <a:latin typeface="+mn-lt"/>
              </a:rPr>
              <a:t>especially</a:t>
            </a:r>
            <a:r>
              <a:rPr lang="fr-LU" sz="1800" dirty="0">
                <a:solidFill>
                  <a:srgbClr val="000000"/>
                </a:solidFill>
                <a:latin typeface="+mn-lt"/>
              </a:rPr>
              <a:t> </a:t>
            </a:r>
            <a:r>
              <a:rPr lang="fr-LU" sz="1800" dirty="0" err="1">
                <a:solidFill>
                  <a:srgbClr val="000000"/>
                </a:solidFill>
                <a:effectLst/>
                <a:latin typeface="+mn-lt"/>
              </a:rPr>
              <a:t>those</a:t>
            </a:r>
            <a:r>
              <a:rPr lang="fr-LU" sz="1800" dirty="0">
                <a:solidFill>
                  <a:srgbClr val="000000"/>
                </a:solidFill>
                <a:effectLst/>
                <a:latin typeface="+mn-lt"/>
              </a:rPr>
              <a:t> </a:t>
            </a:r>
            <a:r>
              <a:rPr lang="fr-LU" sz="1800" dirty="0" err="1">
                <a:solidFill>
                  <a:srgbClr val="000000"/>
                </a:solidFill>
                <a:effectLst/>
                <a:latin typeface="+mn-lt"/>
              </a:rPr>
              <a:t>with</a:t>
            </a:r>
            <a:r>
              <a:rPr lang="fr-LU" sz="1800" dirty="0">
                <a:solidFill>
                  <a:srgbClr val="000000"/>
                </a:solidFill>
                <a:effectLst/>
                <a:latin typeface="+mn-lt"/>
              </a:rPr>
              <a:t> a </a:t>
            </a:r>
            <a:r>
              <a:rPr lang="fr-LU" sz="1800" dirty="0" err="1">
                <a:solidFill>
                  <a:srgbClr val="000000"/>
                </a:solidFill>
                <a:effectLst/>
                <a:latin typeface="+mn-lt"/>
              </a:rPr>
              <a:t>migratory</a:t>
            </a:r>
            <a:r>
              <a:rPr lang="fr-LU" sz="1800" dirty="0">
                <a:solidFill>
                  <a:srgbClr val="000000"/>
                </a:solidFill>
                <a:effectLst/>
                <a:latin typeface="+mn-lt"/>
              </a:rPr>
              <a:t> background, and the </a:t>
            </a:r>
            <a:r>
              <a:rPr lang="fr-LU" sz="1800" dirty="0" err="1">
                <a:solidFill>
                  <a:srgbClr val="000000"/>
                </a:solidFill>
                <a:effectLst/>
                <a:latin typeface="+mn-lt"/>
              </a:rPr>
              <a:t>heightened</a:t>
            </a:r>
            <a:r>
              <a:rPr lang="fr-LU" sz="1800" dirty="0">
                <a:solidFill>
                  <a:srgbClr val="000000"/>
                </a:solidFill>
                <a:effectLst/>
                <a:latin typeface="+mn-lt"/>
              </a:rPr>
              <a:t> obligations of national </a:t>
            </a:r>
            <a:r>
              <a:rPr lang="fr-LU" sz="1800" dirty="0" err="1">
                <a:solidFill>
                  <a:srgbClr val="000000"/>
                </a:solidFill>
                <a:effectLst/>
                <a:latin typeface="+mn-lt"/>
              </a:rPr>
              <a:t>authorities</a:t>
            </a:r>
            <a:r>
              <a:rPr lang="fr-LU" sz="1800" dirty="0">
                <a:solidFill>
                  <a:srgbClr val="000000"/>
                </a:solidFill>
                <a:effectLst/>
                <a:latin typeface="+mn-lt"/>
              </a:rPr>
              <a:t> to </a:t>
            </a:r>
            <a:r>
              <a:rPr lang="fr-LU" sz="1800" dirty="0" err="1">
                <a:solidFill>
                  <a:srgbClr val="000000"/>
                </a:solidFill>
                <a:effectLst/>
                <a:latin typeface="+mn-lt"/>
              </a:rPr>
              <a:t>identify</a:t>
            </a:r>
            <a:r>
              <a:rPr lang="fr-LU" sz="1800" dirty="0">
                <a:solidFill>
                  <a:srgbClr val="000000"/>
                </a:solidFill>
                <a:effectLst/>
                <a:latin typeface="+mn-lt"/>
              </a:rPr>
              <a:t> and </a:t>
            </a:r>
            <a:r>
              <a:rPr lang="fr-LU" sz="1800" dirty="0" err="1">
                <a:solidFill>
                  <a:srgbClr val="000000"/>
                </a:solidFill>
                <a:effectLst/>
                <a:latin typeface="+mn-lt"/>
              </a:rPr>
              <a:t>protect</a:t>
            </a:r>
            <a:r>
              <a:rPr lang="fr-LU" sz="1800" dirty="0">
                <a:solidFill>
                  <a:srgbClr val="000000"/>
                </a:solidFill>
                <a:effectLst/>
                <a:latin typeface="+mn-lt"/>
              </a:rPr>
              <a:t> </a:t>
            </a:r>
            <a:r>
              <a:rPr lang="fr-LU" sz="1800" dirty="0" err="1">
                <a:solidFill>
                  <a:srgbClr val="000000"/>
                </a:solidFill>
                <a:effectLst/>
                <a:latin typeface="+mn-lt"/>
              </a:rPr>
              <a:t>them</a:t>
            </a:r>
            <a:r>
              <a:rPr lang="fr-LU" sz="1800" dirty="0">
                <a:solidFill>
                  <a:srgbClr val="000000"/>
                </a:solidFill>
                <a:effectLst/>
                <a:latin typeface="+mn-lt"/>
              </a:rPr>
              <a:t>. </a:t>
            </a:r>
            <a:r>
              <a:rPr lang="fr-LU" sz="1800" dirty="0" err="1">
                <a:solidFill>
                  <a:srgbClr val="000000"/>
                </a:solidFill>
                <a:effectLst/>
                <a:latin typeface="+mn-lt"/>
              </a:rPr>
              <a:t>Authorities</a:t>
            </a:r>
            <a:r>
              <a:rPr lang="fr-LU" sz="1800" dirty="0">
                <a:solidFill>
                  <a:srgbClr val="000000"/>
                </a:solidFill>
                <a:latin typeface="+mn-lt"/>
              </a:rPr>
              <a:t> must</a:t>
            </a:r>
            <a:r>
              <a:rPr lang="fr-LU" sz="1800" dirty="0">
                <a:solidFill>
                  <a:srgbClr val="000000"/>
                </a:solidFill>
                <a:effectLst/>
                <a:latin typeface="+mn-lt"/>
              </a:rPr>
              <a:t> </a:t>
            </a:r>
            <a:r>
              <a:rPr lang="fr-LU" sz="1800" dirty="0" err="1">
                <a:solidFill>
                  <a:srgbClr val="000000"/>
                </a:solidFill>
                <a:effectLst/>
                <a:latin typeface="+mn-lt"/>
              </a:rPr>
              <a:t>avoid</a:t>
            </a:r>
            <a:r>
              <a:rPr lang="fr-LU" sz="1800" dirty="0">
                <a:solidFill>
                  <a:srgbClr val="000000"/>
                </a:solidFill>
                <a:effectLst/>
                <a:latin typeface="+mn-lt"/>
              </a:rPr>
              <a:t> re-</a:t>
            </a:r>
            <a:r>
              <a:rPr lang="fr-LU" sz="1800" dirty="0" err="1">
                <a:solidFill>
                  <a:srgbClr val="000000"/>
                </a:solidFill>
                <a:effectLst/>
                <a:latin typeface="+mn-lt"/>
              </a:rPr>
              <a:t>traumatisation</a:t>
            </a:r>
            <a:r>
              <a:rPr lang="fr-LU" sz="1800" dirty="0">
                <a:solidFill>
                  <a:srgbClr val="000000"/>
                </a:solidFill>
                <a:effectLst/>
                <a:latin typeface="+mn-lt"/>
              </a:rPr>
              <a:t> and criminalisation (</a:t>
            </a:r>
            <a:r>
              <a:rPr lang="fr-LU" sz="1800" dirty="0" err="1">
                <a:solidFill>
                  <a:srgbClr val="000000"/>
                </a:solidFill>
                <a:effectLst/>
                <a:latin typeface="+mn-lt"/>
              </a:rPr>
              <a:t>ECtHR</a:t>
            </a:r>
            <a:r>
              <a:rPr lang="fr-LU" sz="1800" dirty="0">
                <a:solidFill>
                  <a:srgbClr val="000000"/>
                </a:solidFill>
                <a:effectLst/>
                <a:latin typeface="+mn-lt"/>
              </a:rPr>
              <a:t>,  </a:t>
            </a:r>
            <a:r>
              <a:rPr lang="fr-LU" sz="1800" i="1" dirty="0">
                <a:solidFill>
                  <a:srgbClr val="0A53A5"/>
                </a:solidFill>
                <a:effectLst/>
                <a:latin typeface="+mn-lt"/>
              </a:rPr>
              <a:t>V.C.L. and A.N.</a:t>
            </a:r>
            <a:r>
              <a:rPr lang="fr-LU" sz="1800" i="1" dirty="0">
                <a:solidFill>
                  <a:srgbClr val="000000"/>
                </a:solidFill>
                <a:effectLst/>
                <a:latin typeface="+mn-lt"/>
              </a:rPr>
              <a:t> v. UK</a:t>
            </a:r>
            <a:r>
              <a:rPr lang="fr-LU" sz="1800" dirty="0">
                <a:solidFill>
                  <a:srgbClr val="000000"/>
                </a:solidFill>
                <a:effectLst/>
                <a:latin typeface="+mn-lt"/>
              </a:rPr>
              <a:t>, App. Nos. 77587/12 and 74603/12)</a:t>
            </a:r>
          </a:p>
          <a:p>
            <a:pPr>
              <a:buNone/>
            </a:pPr>
            <a:r>
              <a:rPr lang="fr-LU" sz="1800" b="1" dirty="0">
                <a:latin typeface="+mn-lt"/>
              </a:rPr>
              <a:t>Key </a:t>
            </a:r>
            <a:r>
              <a:rPr lang="fr-LU" sz="1800" b="1" dirty="0" err="1">
                <a:latin typeface="+mn-lt"/>
              </a:rPr>
              <a:t>legal</a:t>
            </a:r>
            <a:r>
              <a:rPr lang="fr-LU" sz="1800" b="1" dirty="0">
                <a:latin typeface="+mn-lt"/>
              </a:rPr>
              <a:t> instrument: </a:t>
            </a:r>
            <a:r>
              <a:rPr lang="fr-LU" sz="1800" dirty="0">
                <a:latin typeface="+mn-lt"/>
              </a:rPr>
              <a:t>2005 </a:t>
            </a:r>
            <a:r>
              <a:rPr lang="fr-LU" sz="1800" b="1" dirty="0">
                <a:latin typeface="+mn-lt"/>
              </a:rPr>
              <a:t>Anti-</a:t>
            </a:r>
            <a:r>
              <a:rPr lang="fr-LU" sz="1800" b="1" dirty="0" err="1">
                <a:latin typeface="+mn-lt"/>
              </a:rPr>
              <a:t>Trafficking</a:t>
            </a:r>
            <a:r>
              <a:rPr lang="fr-LU" sz="1800" b="1" dirty="0">
                <a:latin typeface="+mn-lt"/>
              </a:rPr>
              <a:t> Convention</a:t>
            </a:r>
            <a:r>
              <a:rPr lang="fr-LU" sz="1800" dirty="0">
                <a:latin typeface="+mn-lt"/>
              </a:rPr>
              <a:t> </a:t>
            </a:r>
          </a:p>
          <a:p>
            <a:r>
              <a:rPr lang="fr-LU" sz="1800" b="1" dirty="0" err="1">
                <a:latin typeface="+mn-lt"/>
              </a:rPr>
              <a:t>Vulnerability</a:t>
            </a:r>
            <a:r>
              <a:rPr lang="fr-LU" sz="1800" b="1" dirty="0">
                <a:latin typeface="+mn-lt"/>
              </a:rPr>
              <a:t> at the </a:t>
            </a:r>
            <a:r>
              <a:rPr lang="fr-LU" sz="1800" b="1" dirty="0" err="1">
                <a:latin typeface="+mn-lt"/>
              </a:rPr>
              <a:t>core</a:t>
            </a:r>
            <a:r>
              <a:rPr lang="fr-LU" sz="1800" b="1" dirty="0">
                <a:latin typeface="+mn-lt"/>
              </a:rPr>
              <a:t> of </a:t>
            </a:r>
            <a:r>
              <a:rPr lang="fr-LU" sz="1800" b="1" dirty="0" err="1">
                <a:latin typeface="+mn-lt"/>
              </a:rPr>
              <a:t>trafficking</a:t>
            </a:r>
            <a:r>
              <a:rPr lang="fr-LU" sz="1800" b="1" dirty="0">
                <a:latin typeface="+mn-lt"/>
              </a:rPr>
              <a:t> </a:t>
            </a:r>
            <a:r>
              <a:rPr lang="fr-LU" sz="1800" b="1" dirty="0" err="1">
                <a:latin typeface="+mn-lt"/>
              </a:rPr>
              <a:t>definition</a:t>
            </a:r>
            <a:r>
              <a:rPr lang="fr-LU" sz="1800" b="1" dirty="0">
                <a:latin typeface="+mn-lt"/>
              </a:rPr>
              <a:t> - </a:t>
            </a:r>
            <a:r>
              <a:rPr lang="fr-LU" sz="1800" dirty="0" err="1">
                <a:latin typeface="+mn-lt"/>
              </a:rPr>
              <a:t>Includes</a:t>
            </a:r>
            <a:r>
              <a:rPr lang="fr-LU" sz="1800" dirty="0">
                <a:latin typeface="+mn-lt"/>
              </a:rPr>
              <a:t> situations </a:t>
            </a:r>
            <a:r>
              <a:rPr lang="fr-LU" sz="1800" dirty="0" err="1">
                <a:latin typeface="+mn-lt"/>
              </a:rPr>
              <a:t>where</a:t>
            </a:r>
            <a:r>
              <a:rPr lang="fr-LU" sz="1800" dirty="0">
                <a:latin typeface="+mn-lt"/>
              </a:rPr>
              <a:t> a </a:t>
            </a:r>
            <a:r>
              <a:rPr lang="fr-LU" sz="1800" dirty="0" err="1">
                <a:latin typeface="+mn-lt"/>
              </a:rPr>
              <a:t>person</a:t>
            </a:r>
            <a:r>
              <a:rPr lang="fr-LU" sz="1800" dirty="0">
                <a:latin typeface="+mn-lt"/>
              </a:rPr>
              <a:t> has </a:t>
            </a:r>
            <a:r>
              <a:rPr lang="fr-LU" sz="1800" b="1" dirty="0">
                <a:latin typeface="+mn-lt"/>
              </a:rPr>
              <a:t>no real alternative but to </a:t>
            </a:r>
            <a:r>
              <a:rPr lang="fr-LU" sz="1800" b="1" dirty="0" err="1">
                <a:latin typeface="+mn-lt"/>
              </a:rPr>
              <a:t>submit</a:t>
            </a:r>
            <a:r>
              <a:rPr lang="fr-LU" sz="1800" dirty="0">
                <a:latin typeface="+mn-lt"/>
              </a:rPr>
              <a:t> to abuse; </a:t>
            </a:r>
            <a:r>
              <a:rPr lang="fr-LU" sz="1800" dirty="0" err="1">
                <a:latin typeface="+mn-lt"/>
              </a:rPr>
              <a:t>covers</a:t>
            </a:r>
            <a:r>
              <a:rPr lang="fr-LU" sz="1800" dirty="0">
                <a:latin typeface="+mn-lt"/>
              </a:rPr>
              <a:t> </a:t>
            </a:r>
            <a:r>
              <a:rPr lang="fr-LU" sz="1800" dirty="0" err="1">
                <a:latin typeface="+mn-lt"/>
              </a:rPr>
              <a:t>physical</a:t>
            </a:r>
            <a:r>
              <a:rPr lang="fr-LU" sz="1800" dirty="0">
                <a:latin typeface="+mn-lt"/>
              </a:rPr>
              <a:t>, </a:t>
            </a:r>
            <a:r>
              <a:rPr lang="fr-LU" sz="1800" dirty="0" err="1">
                <a:latin typeface="+mn-lt"/>
              </a:rPr>
              <a:t>psychological</a:t>
            </a:r>
            <a:r>
              <a:rPr lang="fr-LU" sz="1800" dirty="0">
                <a:latin typeface="+mn-lt"/>
              </a:rPr>
              <a:t>, social, and </a:t>
            </a:r>
            <a:r>
              <a:rPr lang="fr-LU" sz="1800" dirty="0" err="1">
                <a:latin typeface="+mn-lt"/>
              </a:rPr>
              <a:t>economic</a:t>
            </a:r>
            <a:r>
              <a:rPr lang="fr-LU" sz="1800" dirty="0">
                <a:latin typeface="+mn-lt"/>
              </a:rPr>
              <a:t> </a:t>
            </a:r>
            <a:r>
              <a:rPr lang="fr-LU" sz="1800" dirty="0" err="1">
                <a:latin typeface="+mn-lt"/>
              </a:rPr>
              <a:t>vulnerability</a:t>
            </a:r>
            <a:endParaRPr lang="fr-LU" sz="1800" dirty="0">
              <a:latin typeface="+mn-lt"/>
            </a:endParaRPr>
          </a:p>
          <a:p>
            <a:r>
              <a:rPr lang="fr-LU" sz="1800" b="1" dirty="0" err="1">
                <a:latin typeface="+mn-lt"/>
              </a:rPr>
              <a:t>Examples</a:t>
            </a:r>
            <a:r>
              <a:rPr lang="fr-LU" sz="1800" b="1" dirty="0">
                <a:latin typeface="+mn-lt"/>
              </a:rPr>
              <a:t> of </a:t>
            </a:r>
            <a:r>
              <a:rPr lang="fr-LU" sz="1800" b="1" dirty="0" err="1">
                <a:latin typeface="+mn-lt"/>
              </a:rPr>
              <a:t>vulnerability</a:t>
            </a:r>
            <a:r>
              <a:rPr lang="fr-LU" sz="1800" b="1" dirty="0">
                <a:latin typeface="+mn-lt"/>
              </a:rPr>
              <a:t>: </a:t>
            </a:r>
            <a:r>
              <a:rPr lang="fr-LU" sz="1800" dirty="0" err="1">
                <a:latin typeface="+mn-lt"/>
              </a:rPr>
              <a:t>Irregular</a:t>
            </a:r>
            <a:r>
              <a:rPr lang="fr-LU" sz="1800" dirty="0">
                <a:latin typeface="+mn-lt"/>
              </a:rPr>
              <a:t> or </a:t>
            </a:r>
            <a:r>
              <a:rPr lang="fr-LU" sz="1800" dirty="0" err="1">
                <a:latin typeface="+mn-lt"/>
              </a:rPr>
              <a:t>insecure</a:t>
            </a:r>
            <a:r>
              <a:rPr lang="fr-LU" sz="1800" dirty="0">
                <a:latin typeface="+mn-lt"/>
              </a:rPr>
              <a:t> </a:t>
            </a:r>
            <a:r>
              <a:rPr lang="fr-LU" sz="1800" dirty="0" err="1">
                <a:latin typeface="+mn-lt"/>
              </a:rPr>
              <a:t>legal</a:t>
            </a:r>
            <a:r>
              <a:rPr lang="fr-LU" sz="1800" dirty="0">
                <a:latin typeface="+mn-lt"/>
              </a:rPr>
              <a:t> </a:t>
            </a:r>
            <a:r>
              <a:rPr lang="fr-LU" sz="1800" dirty="0" err="1">
                <a:latin typeface="+mn-lt"/>
              </a:rPr>
              <a:t>status</a:t>
            </a:r>
            <a:r>
              <a:rPr lang="fr-LU" sz="1800" dirty="0">
                <a:latin typeface="+mn-lt"/>
              </a:rPr>
              <a:t>, </a:t>
            </a:r>
            <a:r>
              <a:rPr lang="fr-LU" sz="1800" dirty="0" err="1">
                <a:latin typeface="+mn-lt"/>
              </a:rPr>
              <a:t>Economic</a:t>
            </a:r>
            <a:r>
              <a:rPr lang="fr-LU" sz="1800" dirty="0">
                <a:latin typeface="+mn-lt"/>
              </a:rPr>
              <a:t> </a:t>
            </a:r>
            <a:r>
              <a:rPr lang="fr-LU" sz="1800" dirty="0" err="1">
                <a:latin typeface="+mn-lt"/>
              </a:rPr>
              <a:t>dependence</a:t>
            </a:r>
            <a:r>
              <a:rPr lang="fr-LU" sz="1800" dirty="0">
                <a:latin typeface="+mn-lt"/>
              </a:rPr>
              <a:t>, Poor </a:t>
            </a:r>
            <a:r>
              <a:rPr lang="fr-LU" sz="1800" dirty="0" err="1">
                <a:latin typeface="+mn-lt"/>
              </a:rPr>
              <a:t>health</a:t>
            </a:r>
            <a:r>
              <a:rPr lang="fr-LU" sz="1800" dirty="0">
                <a:latin typeface="+mn-lt"/>
              </a:rPr>
              <a:t> or </a:t>
            </a:r>
            <a:r>
              <a:rPr lang="fr-LU" sz="1800" dirty="0" err="1">
                <a:latin typeface="+mn-lt"/>
              </a:rPr>
              <a:t>hardship</a:t>
            </a:r>
            <a:r>
              <a:rPr lang="fr-LU" sz="1800" dirty="0">
                <a:latin typeface="+mn-lt"/>
              </a:rPr>
              <a:t>, Situations </a:t>
            </a:r>
            <a:r>
              <a:rPr lang="fr-LU" sz="1800" dirty="0" err="1">
                <a:latin typeface="+mn-lt"/>
              </a:rPr>
              <a:t>leading</a:t>
            </a:r>
            <a:r>
              <a:rPr lang="fr-LU" sz="1800" dirty="0">
                <a:latin typeface="+mn-lt"/>
              </a:rPr>
              <a:t> to </a:t>
            </a:r>
            <a:r>
              <a:rPr lang="fr-LU" sz="1800" b="1" dirty="0">
                <a:latin typeface="+mn-lt"/>
              </a:rPr>
              <a:t>exploitation and </a:t>
            </a:r>
            <a:r>
              <a:rPr lang="fr-LU" sz="1800" b="1" dirty="0" err="1">
                <a:latin typeface="+mn-lt"/>
              </a:rPr>
              <a:t>loss</a:t>
            </a:r>
            <a:r>
              <a:rPr lang="fr-LU" sz="1800" b="1" dirty="0">
                <a:latin typeface="+mn-lt"/>
              </a:rPr>
              <a:t> of </a:t>
            </a:r>
            <a:r>
              <a:rPr lang="fr-LU" sz="1800" b="1" dirty="0" err="1">
                <a:latin typeface="+mn-lt"/>
              </a:rPr>
              <a:t>dignity</a:t>
            </a:r>
            <a:endParaRPr lang="fr-LU" sz="1800" b="1" dirty="0">
              <a:latin typeface="+mn-lt"/>
            </a:endParaRPr>
          </a:p>
          <a:p>
            <a:r>
              <a:rPr lang="fr-LU" sz="1800" b="1" dirty="0"/>
              <a:t>State obligations </a:t>
            </a:r>
            <a:r>
              <a:rPr lang="fr-LU" sz="1800" b="1" dirty="0" err="1"/>
              <a:t>under</a:t>
            </a:r>
            <a:r>
              <a:rPr lang="fr-LU" sz="1800" b="1" dirty="0"/>
              <a:t> the Convention: </a:t>
            </a:r>
            <a:r>
              <a:rPr lang="fr-LU" sz="1800" dirty="0" err="1"/>
              <a:t>Prevent</a:t>
            </a:r>
            <a:r>
              <a:rPr lang="fr-LU" sz="1800" dirty="0"/>
              <a:t> </a:t>
            </a:r>
            <a:r>
              <a:rPr lang="fr-LU" sz="1800" dirty="0" err="1"/>
              <a:t>trafficking</a:t>
            </a:r>
            <a:r>
              <a:rPr lang="fr-LU" sz="1800" dirty="0"/>
              <a:t>, </a:t>
            </a:r>
            <a:r>
              <a:rPr lang="fr-LU" sz="1800" dirty="0" err="1"/>
              <a:t>Identify</a:t>
            </a:r>
            <a:r>
              <a:rPr lang="fr-LU" sz="1800" dirty="0"/>
              <a:t> </a:t>
            </a:r>
            <a:r>
              <a:rPr lang="fr-LU" sz="1800" dirty="0" err="1"/>
              <a:t>vulnerable</a:t>
            </a:r>
            <a:r>
              <a:rPr lang="fr-LU" sz="1800" dirty="0"/>
              <a:t> </a:t>
            </a:r>
            <a:r>
              <a:rPr lang="fr-LU" sz="1800" dirty="0" err="1"/>
              <a:t>persons</a:t>
            </a:r>
            <a:r>
              <a:rPr lang="fr-LU" sz="1800" dirty="0"/>
              <a:t> and </a:t>
            </a:r>
            <a:r>
              <a:rPr lang="fr-LU" sz="1800" dirty="0" err="1"/>
              <a:t>victims</a:t>
            </a:r>
            <a:r>
              <a:rPr lang="fr-LU" sz="1800" dirty="0"/>
              <a:t>, </a:t>
            </a:r>
            <a:r>
              <a:rPr lang="fr-LU" sz="1800" dirty="0" err="1"/>
              <a:t>Provide</a:t>
            </a:r>
            <a:r>
              <a:rPr lang="fr-LU" sz="1800" dirty="0"/>
              <a:t> assistance and protection</a:t>
            </a:r>
          </a:p>
          <a:p>
            <a:r>
              <a:rPr lang="fr-LU" sz="1800" b="1" dirty="0"/>
              <a:t>Monitoring </a:t>
            </a:r>
            <a:r>
              <a:rPr lang="fr-LU" sz="1800" b="1" dirty="0" err="1"/>
              <a:t>mechanism</a:t>
            </a:r>
            <a:r>
              <a:rPr lang="fr-LU" sz="1800" b="1" dirty="0"/>
              <a:t>:</a:t>
            </a:r>
            <a:r>
              <a:rPr lang="fr-LU" sz="1800" dirty="0"/>
              <a:t> </a:t>
            </a:r>
            <a:r>
              <a:rPr lang="fr-LU" sz="1800" b="1" dirty="0"/>
              <a:t>GRETA (Group of Experts)</a:t>
            </a:r>
            <a:r>
              <a:rPr lang="fr-LU" sz="1800" dirty="0"/>
              <a:t> </a:t>
            </a:r>
            <a:r>
              <a:rPr lang="fr-LU" sz="1800" dirty="0" err="1"/>
              <a:t>evaluates</a:t>
            </a:r>
            <a:r>
              <a:rPr lang="fr-LU" sz="1800" dirty="0"/>
              <a:t> </a:t>
            </a:r>
            <a:r>
              <a:rPr lang="fr-LU" sz="1800" dirty="0" err="1"/>
              <a:t>implementation</a:t>
            </a:r>
            <a:r>
              <a:rPr lang="fr-LU" sz="1800" dirty="0"/>
              <a:t> by states</a:t>
            </a:r>
          </a:p>
          <a:p>
            <a:r>
              <a:rPr lang="fr-LU" sz="1800" b="1" dirty="0"/>
              <a:t>Groups at </a:t>
            </a:r>
            <a:r>
              <a:rPr lang="fr-LU" sz="1800" b="1" dirty="0" err="1"/>
              <a:t>higher</a:t>
            </a:r>
            <a:r>
              <a:rPr lang="fr-LU" sz="1800" b="1" dirty="0"/>
              <a:t> </a:t>
            </a:r>
            <a:r>
              <a:rPr lang="fr-LU" sz="1800" b="1" dirty="0" err="1"/>
              <a:t>risk</a:t>
            </a:r>
            <a:r>
              <a:rPr lang="fr-LU" sz="1800" b="1" dirty="0"/>
              <a:t>: </a:t>
            </a:r>
            <a:r>
              <a:rPr lang="fr-LU" sz="1800" dirty="0" err="1"/>
              <a:t>Asylum</a:t>
            </a:r>
            <a:r>
              <a:rPr lang="fr-LU" sz="1800" dirty="0"/>
              <a:t> </a:t>
            </a:r>
            <a:r>
              <a:rPr lang="fr-LU" sz="1800" dirty="0" err="1"/>
              <a:t>seekers</a:t>
            </a:r>
            <a:r>
              <a:rPr lang="fr-LU" sz="1800" dirty="0"/>
              <a:t> and </a:t>
            </a:r>
            <a:r>
              <a:rPr lang="fr-LU" sz="1800" dirty="0" err="1"/>
              <a:t>refugees</a:t>
            </a:r>
            <a:r>
              <a:rPr lang="fr-LU" sz="1800" dirty="0"/>
              <a:t>, </a:t>
            </a:r>
            <a:r>
              <a:rPr lang="fr-LU" sz="1800" dirty="0" err="1"/>
              <a:t>Irregular</a:t>
            </a:r>
            <a:r>
              <a:rPr lang="fr-LU" sz="1800" dirty="0"/>
              <a:t> migrants, </a:t>
            </a:r>
            <a:r>
              <a:rPr lang="fr-LU" sz="1800" dirty="0" err="1"/>
              <a:t>Unaccompanied</a:t>
            </a:r>
            <a:r>
              <a:rPr lang="fr-LU" sz="1800" dirty="0"/>
              <a:t> </a:t>
            </a:r>
            <a:r>
              <a:rPr lang="fr-LU" sz="1800" dirty="0" err="1"/>
              <a:t>children</a:t>
            </a:r>
            <a:r>
              <a:rPr lang="fr-LU" sz="1800" dirty="0"/>
              <a:t>, Migrant </a:t>
            </a:r>
            <a:r>
              <a:rPr lang="fr-LU" sz="1800" dirty="0" err="1"/>
              <a:t>workers</a:t>
            </a:r>
            <a:r>
              <a:rPr lang="fr-LU" sz="1800" dirty="0"/>
              <a:t> and </a:t>
            </a:r>
            <a:r>
              <a:rPr lang="fr-LU" sz="1800" dirty="0" err="1"/>
              <a:t>persons</a:t>
            </a:r>
            <a:r>
              <a:rPr lang="fr-LU" sz="1800" dirty="0"/>
              <a:t> </a:t>
            </a:r>
            <a:r>
              <a:rPr lang="fr-LU" sz="1800" dirty="0" err="1"/>
              <a:t>with</a:t>
            </a:r>
            <a:r>
              <a:rPr lang="fr-LU" sz="1800" dirty="0"/>
              <a:t> </a:t>
            </a:r>
            <a:r>
              <a:rPr lang="fr-LU" sz="1800" dirty="0" err="1"/>
              <a:t>disabilities</a:t>
            </a:r>
            <a:endParaRPr lang="fr-LU" sz="1800" dirty="0"/>
          </a:p>
          <a:p>
            <a:pPr>
              <a:buNone/>
            </a:pPr>
            <a:r>
              <a:rPr lang="fr-LU" sz="1800" b="1" dirty="0"/>
              <a:t>Guidance and </a:t>
            </a:r>
            <a:r>
              <a:rPr lang="fr-LU" sz="1800" b="1" dirty="0" err="1"/>
              <a:t>recommendations</a:t>
            </a:r>
            <a:r>
              <a:rPr lang="fr-LU" sz="1800" b="1" dirty="0"/>
              <a:t>: </a:t>
            </a:r>
            <a:r>
              <a:rPr lang="fr-LU" sz="1800" dirty="0"/>
              <a:t>GRETA issues </a:t>
            </a:r>
            <a:r>
              <a:rPr lang="fr-LU" sz="1800" b="1" dirty="0"/>
              <a:t>reports and guidance notes, </a:t>
            </a:r>
            <a:r>
              <a:rPr lang="fr-LU" sz="1800" dirty="0" err="1"/>
              <a:t>CoE</a:t>
            </a:r>
            <a:r>
              <a:rPr lang="fr-LU" sz="1800" dirty="0"/>
              <a:t> </a:t>
            </a:r>
            <a:r>
              <a:rPr lang="fr-LU" sz="1800" dirty="0" err="1"/>
              <a:t>provides</a:t>
            </a:r>
            <a:r>
              <a:rPr lang="fr-LU" sz="1800" dirty="0"/>
              <a:t> </a:t>
            </a:r>
            <a:r>
              <a:rPr lang="fr-LU" sz="1800" b="1" dirty="0" err="1"/>
              <a:t>recommendations</a:t>
            </a:r>
            <a:r>
              <a:rPr lang="fr-LU" sz="1800" b="1" dirty="0"/>
              <a:t> to states</a:t>
            </a:r>
            <a:endParaRPr lang="fr-LU" sz="1800" dirty="0"/>
          </a:p>
          <a:p>
            <a:endParaRPr lang="fr-LU" sz="1800" dirty="0">
              <a:latin typeface="+mn-lt"/>
            </a:endParaRPr>
          </a:p>
          <a:p>
            <a:pPr>
              <a:buNone/>
            </a:pPr>
            <a:endParaRPr lang="fr-LU" sz="1800" dirty="0">
              <a:solidFill>
                <a:srgbClr val="000000"/>
              </a:solidFill>
              <a:effectLst/>
              <a:latin typeface="+mn-lt"/>
            </a:endParaRPr>
          </a:p>
          <a:p>
            <a:pPr>
              <a:buNone/>
            </a:pPr>
            <a:endParaRPr lang="fr-LU" sz="1800" dirty="0">
              <a:solidFill>
                <a:srgbClr val="000000"/>
              </a:solidFill>
              <a:effectLst/>
              <a:latin typeface="+mn-lt"/>
            </a:endParaRPr>
          </a:p>
          <a:p>
            <a:endParaRPr lang="fr-FR" dirty="0"/>
          </a:p>
        </p:txBody>
      </p:sp>
    </p:spTree>
    <p:extLst>
      <p:ext uri="{BB962C8B-B14F-4D97-AF65-F5344CB8AC3E}">
        <p14:creationId xmlns:p14="http://schemas.microsoft.com/office/powerpoint/2010/main" val="435352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71837C-FFD6-7A29-AB51-F53791023B0D}"/>
              </a:ext>
            </a:extLst>
          </p:cNvPr>
          <p:cNvSpPr>
            <a:spLocks noGrp="1"/>
          </p:cNvSpPr>
          <p:nvPr>
            <p:ph type="title"/>
          </p:nvPr>
        </p:nvSpPr>
        <p:spPr/>
        <p:txBody>
          <a:bodyPr>
            <a:normAutofit fontScale="90000"/>
          </a:bodyPr>
          <a:lstStyle/>
          <a:p>
            <a:r>
              <a:rPr lang="fr-FR" dirty="0"/>
              <a:t>EU </a:t>
            </a:r>
            <a:r>
              <a:rPr lang="fr-FR" dirty="0" err="1"/>
              <a:t>framework</a:t>
            </a:r>
            <a:r>
              <a:rPr lang="fr-FR" dirty="0"/>
              <a:t> on </a:t>
            </a:r>
            <a:r>
              <a:rPr lang="fr-FR" dirty="0" err="1"/>
              <a:t>victims</a:t>
            </a:r>
            <a:r>
              <a:rPr lang="fr-FR" dirty="0"/>
              <a:t> of THB: the THB Directive</a:t>
            </a:r>
          </a:p>
        </p:txBody>
      </p:sp>
      <p:sp>
        <p:nvSpPr>
          <p:cNvPr id="3" name="Espace réservé du contenu 2">
            <a:extLst>
              <a:ext uri="{FF2B5EF4-FFF2-40B4-BE49-F238E27FC236}">
                <a16:creationId xmlns:a16="http://schemas.microsoft.com/office/drawing/2014/main" id="{24C2BF5E-733A-5EC3-EF4F-35A86BF77B04}"/>
              </a:ext>
            </a:extLst>
          </p:cNvPr>
          <p:cNvSpPr>
            <a:spLocks noGrp="1"/>
          </p:cNvSpPr>
          <p:nvPr>
            <p:ph idx="1"/>
          </p:nvPr>
        </p:nvSpPr>
        <p:spPr>
          <a:xfrm>
            <a:off x="359998" y="1332892"/>
            <a:ext cx="8326799" cy="4192216"/>
          </a:xfrm>
        </p:spPr>
        <p:txBody>
          <a:bodyPr/>
          <a:lstStyle/>
          <a:p>
            <a:pPr>
              <a:buNone/>
            </a:pPr>
            <a:r>
              <a:rPr lang="fr-LU" sz="1800" b="1" dirty="0">
                <a:latin typeface="+mn-lt"/>
              </a:rPr>
              <a:t>Key instrument:</a:t>
            </a:r>
            <a:r>
              <a:rPr lang="fr-LU" sz="1800" dirty="0">
                <a:latin typeface="+mn-lt"/>
              </a:rPr>
              <a:t> </a:t>
            </a:r>
            <a:r>
              <a:rPr lang="fr-LU" sz="1800" b="1" dirty="0">
                <a:latin typeface="+mn-lt"/>
              </a:rPr>
              <a:t>EU Anti-</a:t>
            </a:r>
            <a:r>
              <a:rPr lang="fr-LU" sz="1800" b="1" dirty="0" err="1">
                <a:latin typeface="+mn-lt"/>
              </a:rPr>
              <a:t>Trafficking</a:t>
            </a:r>
            <a:r>
              <a:rPr lang="fr-LU" sz="1800" b="1" dirty="0">
                <a:latin typeface="+mn-lt"/>
              </a:rPr>
              <a:t> Directive, </a:t>
            </a:r>
            <a:r>
              <a:rPr lang="fr-LU" sz="1800" dirty="0" err="1">
                <a:latin typeface="+mn-lt"/>
              </a:rPr>
              <a:t>amended</a:t>
            </a:r>
            <a:r>
              <a:rPr lang="fr-LU" sz="1800" dirty="0">
                <a:latin typeface="+mn-lt"/>
              </a:rPr>
              <a:t> in 2024, to </a:t>
            </a:r>
            <a:r>
              <a:rPr lang="fr-LU" sz="1800" dirty="0" err="1">
                <a:latin typeface="+mn-lt"/>
              </a:rPr>
              <a:t>be</a:t>
            </a:r>
            <a:r>
              <a:rPr lang="fr-LU" sz="1800" dirty="0">
                <a:latin typeface="+mn-lt"/>
              </a:rPr>
              <a:t> </a:t>
            </a:r>
            <a:r>
              <a:rPr lang="fr-LU" sz="1800" dirty="0" err="1">
                <a:latin typeface="+mn-lt"/>
              </a:rPr>
              <a:t>implemented</a:t>
            </a:r>
            <a:r>
              <a:rPr lang="fr-LU" sz="1800" dirty="0">
                <a:latin typeface="+mn-lt"/>
              </a:rPr>
              <a:t> by 2026</a:t>
            </a:r>
          </a:p>
          <a:p>
            <a:pPr>
              <a:buNone/>
            </a:pPr>
            <a:r>
              <a:rPr lang="fr-LU" sz="1800" b="1" dirty="0" err="1">
                <a:latin typeface="+mn-lt"/>
              </a:rPr>
              <a:t>Core</a:t>
            </a:r>
            <a:r>
              <a:rPr lang="fr-LU" sz="1800" b="1" dirty="0">
                <a:latin typeface="+mn-lt"/>
              </a:rPr>
              <a:t> focus on </a:t>
            </a:r>
            <a:r>
              <a:rPr lang="fr-LU" sz="1800" b="1" dirty="0" err="1">
                <a:latin typeface="+mn-lt"/>
              </a:rPr>
              <a:t>vulnerability</a:t>
            </a:r>
            <a:r>
              <a:rPr lang="fr-LU" sz="1800" b="1" dirty="0">
                <a:latin typeface="+mn-lt"/>
              </a:rPr>
              <a:t>: </a:t>
            </a:r>
            <a:r>
              <a:rPr lang="fr-LU" sz="1800" dirty="0" err="1">
                <a:latin typeface="+mn-lt"/>
              </a:rPr>
              <a:t>Reducing</a:t>
            </a:r>
            <a:r>
              <a:rPr lang="fr-LU" sz="1800" dirty="0">
                <a:latin typeface="+mn-lt"/>
              </a:rPr>
              <a:t> </a:t>
            </a:r>
            <a:r>
              <a:rPr lang="fr-LU" sz="1800" dirty="0" err="1">
                <a:latin typeface="+mn-lt"/>
              </a:rPr>
              <a:t>victims</a:t>
            </a:r>
            <a:r>
              <a:rPr lang="fr-LU" sz="1800" dirty="0">
                <a:latin typeface="+mn-lt"/>
              </a:rPr>
              <a:t>’ </a:t>
            </a:r>
            <a:r>
              <a:rPr lang="fr-LU" sz="1800" dirty="0" err="1">
                <a:latin typeface="+mn-lt"/>
              </a:rPr>
              <a:t>vulnerability</a:t>
            </a:r>
            <a:r>
              <a:rPr lang="fr-LU" sz="1800" dirty="0">
                <a:latin typeface="+mn-lt"/>
              </a:rPr>
              <a:t> </a:t>
            </a:r>
            <a:r>
              <a:rPr lang="fr-LU" sz="1800" dirty="0" err="1">
                <a:latin typeface="+mn-lt"/>
              </a:rPr>
              <a:t>is</a:t>
            </a:r>
            <a:r>
              <a:rPr lang="fr-LU" sz="1800" dirty="0">
                <a:latin typeface="+mn-lt"/>
              </a:rPr>
              <a:t> a central objective, </a:t>
            </a:r>
            <a:r>
              <a:rPr lang="fr-LU" sz="1800" dirty="0" err="1">
                <a:latin typeface="+mn-lt"/>
              </a:rPr>
              <a:t>integrated</a:t>
            </a:r>
            <a:r>
              <a:rPr lang="fr-LU" sz="1800" dirty="0">
                <a:latin typeface="+mn-lt"/>
              </a:rPr>
              <a:t> </a:t>
            </a:r>
            <a:r>
              <a:rPr lang="fr-LU" sz="1800" dirty="0" err="1">
                <a:latin typeface="+mn-lt"/>
              </a:rPr>
              <a:t>throughout</a:t>
            </a:r>
            <a:r>
              <a:rPr lang="fr-LU" sz="1800" dirty="0">
                <a:latin typeface="+mn-lt"/>
              </a:rPr>
              <a:t> the directive; </a:t>
            </a:r>
            <a:r>
              <a:rPr lang="fr-LU" sz="1800" b="1" dirty="0" err="1">
                <a:latin typeface="+mn-lt"/>
              </a:rPr>
              <a:t>Vulnerability</a:t>
            </a:r>
            <a:r>
              <a:rPr lang="fr-LU" sz="1800" b="1" dirty="0">
                <a:latin typeface="+mn-lt"/>
              </a:rPr>
              <a:t> as part of the </a:t>
            </a:r>
            <a:r>
              <a:rPr lang="fr-LU" sz="1800" b="1" dirty="0" err="1">
                <a:latin typeface="+mn-lt"/>
              </a:rPr>
              <a:t>definition</a:t>
            </a:r>
            <a:r>
              <a:rPr lang="fr-LU" sz="1800" b="1" dirty="0">
                <a:latin typeface="+mn-lt"/>
              </a:rPr>
              <a:t> of the crime: </a:t>
            </a:r>
            <a:r>
              <a:rPr lang="fr-LU" sz="1800" dirty="0" err="1">
                <a:latin typeface="+mn-lt"/>
              </a:rPr>
              <a:t>Trafficking</a:t>
            </a:r>
            <a:r>
              <a:rPr lang="fr-LU" sz="1800" dirty="0">
                <a:latin typeface="+mn-lt"/>
              </a:rPr>
              <a:t> </a:t>
            </a:r>
            <a:r>
              <a:rPr lang="fr-LU" sz="1800" dirty="0" err="1">
                <a:latin typeface="+mn-lt"/>
              </a:rPr>
              <a:t>includes</a:t>
            </a:r>
            <a:r>
              <a:rPr lang="fr-LU" sz="1800" dirty="0">
                <a:latin typeface="+mn-lt"/>
              </a:rPr>
              <a:t> abuse of a position of </a:t>
            </a:r>
            <a:r>
              <a:rPr lang="fr-LU" sz="1800" dirty="0" err="1">
                <a:latin typeface="+mn-lt"/>
              </a:rPr>
              <a:t>vulnerability</a:t>
            </a:r>
            <a:r>
              <a:rPr lang="fr-LU" sz="1800" b="1" dirty="0">
                <a:latin typeface="+mn-lt"/>
              </a:rPr>
              <a:t>; </a:t>
            </a:r>
            <a:r>
              <a:rPr lang="fr-LU" sz="1800" dirty="0" err="1">
                <a:latin typeface="+mn-lt"/>
              </a:rPr>
              <a:t>Defined</a:t>
            </a:r>
            <a:r>
              <a:rPr lang="fr-LU" sz="1800" dirty="0">
                <a:latin typeface="+mn-lt"/>
              </a:rPr>
              <a:t> as </a:t>
            </a:r>
            <a:r>
              <a:rPr lang="fr-LU" sz="1800" dirty="0" err="1">
                <a:latin typeface="+mn-lt"/>
              </a:rPr>
              <a:t>having</a:t>
            </a:r>
            <a:r>
              <a:rPr lang="fr-LU" sz="1800" dirty="0">
                <a:latin typeface="+mn-lt"/>
              </a:rPr>
              <a:t> no real or acceptable alternative but to </a:t>
            </a:r>
            <a:r>
              <a:rPr lang="fr-LU" sz="1800" dirty="0" err="1">
                <a:latin typeface="+mn-lt"/>
              </a:rPr>
              <a:t>submit</a:t>
            </a:r>
            <a:endParaRPr lang="fr-LU" sz="1800" dirty="0">
              <a:latin typeface="+mn-lt"/>
            </a:endParaRPr>
          </a:p>
          <a:p>
            <a:pPr>
              <a:buNone/>
            </a:pPr>
            <a:r>
              <a:rPr lang="fr-LU" sz="1800" b="1" dirty="0" err="1">
                <a:latin typeface="+mn-lt"/>
              </a:rPr>
              <a:t>Rights</a:t>
            </a:r>
            <a:r>
              <a:rPr lang="fr-LU" sz="1800" b="1" dirty="0">
                <a:latin typeface="+mn-lt"/>
              </a:rPr>
              <a:t> of </a:t>
            </a:r>
            <a:r>
              <a:rPr lang="fr-LU" sz="1800" b="1" dirty="0" err="1">
                <a:latin typeface="+mn-lt"/>
              </a:rPr>
              <a:t>victims</a:t>
            </a:r>
            <a:r>
              <a:rPr lang="fr-LU" sz="1800" b="1" dirty="0">
                <a:latin typeface="+mn-lt"/>
              </a:rPr>
              <a:t>: </a:t>
            </a:r>
            <a:r>
              <a:rPr lang="fr-LU" sz="1800" dirty="0">
                <a:latin typeface="+mn-lt"/>
              </a:rPr>
              <a:t>All </a:t>
            </a:r>
            <a:r>
              <a:rPr lang="fr-LU" sz="1800" dirty="0" err="1">
                <a:latin typeface="+mn-lt"/>
              </a:rPr>
              <a:t>victims</a:t>
            </a:r>
            <a:r>
              <a:rPr lang="fr-LU" sz="1800" dirty="0">
                <a:latin typeface="+mn-lt"/>
              </a:rPr>
              <a:t> are </a:t>
            </a:r>
            <a:r>
              <a:rPr lang="fr-LU" sz="1800" dirty="0" err="1">
                <a:latin typeface="+mn-lt"/>
              </a:rPr>
              <a:t>recognised</a:t>
            </a:r>
            <a:r>
              <a:rPr lang="fr-LU" sz="1800" dirty="0">
                <a:latin typeface="+mn-lt"/>
              </a:rPr>
              <a:t> as </a:t>
            </a:r>
            <a:r>
              <a:rPr lang="fr-LU" sz="1800" dirty="0" err="1">
                <a:latin typeface="+mn-lt"/>
              </a:rPr>
              <a:t>vulnerable</a:t>
            </a:r>
            <a:r>
              <a:rPr lang="fr-LU" sz="1800" dirty="0">
                <a:latin typeface="+mn-lt"/>
              </a:rPr>
              <a:t>, Right not to </a:t>
            </a:r>
            <a:r>
              <a:rPr lang="fr-LU" sz="1800" dirty="0" err="1">
                <a:latin typeface="+mn-lt"/>
              </a:rPr>
              <a:t>be</a:t>
            </a:r>
            <a:r>
              <a:rPr lang="fr-LU" sz="1800" dirty="0">
                <a:latin typeface="+mn-lt"/>
              </a:rPr>
              <a:t> </a:t>
            </a:r>
            <a:r>
              <a:rPr lang="fr-LU" sz="1800" dirty="0" err="1">
                <a:latin typeface="+mn-lt"/>
              </a:rPr>
              <a:t>prosecuted</a:t>
            </a:r>
            <a:r>
              <a:rPr lang="fr-LU" sz="1800" dirty="0">
                <a:latin typeface="+mn-lt"/>
              </a:rPr>
              <a:t> (</a:t>
            </a:r>
            <a:r>
              <a:rPr lang="fr-LU" sz="1800" dirty="0" err="1">
                <a:latin typeface="+mn-lt"/>
              </a:rPr>
              <a:t>strengthened</a:t>
            </a:r>
            <a:r>
              <a:rPr lang="fr-LU" sz="1800" dirty="0">
                <a:latin typeface="+mn-lt"/>
              </a:rPr>
              <a:t> in 2024), Right to assistance and support </a:t>
            </a:r>
            <a:r>
              <a:rPr lang="fr-LU" sz="1800" dirty="0" err="1">
                <a:latin typeface="+mn-lt"/>
              </a:rPr>
              <a:t>tailored</a:t>
            </a:r>
            <a:r>
              <a:rPr lang="fr-LU" sz="1800" dirty="0">
                <a:latin typeface="+mn-lt"/>
              </a:rPr>
              <a:t> to </a:t>
            </a:r>
            <a:r>
              <a:rPr lang="fr-LU" sz="1800" dirty="0" err="1">
                <a:latin typeface="+mn-lt"/>
              </a:rPr>
              <a:t>individual</a:t>
            </a:r>
            <a:r>
              <a:rPr lang="fr-LU" sz="1800" dirty="0">
                <a:latin typeface="+mn-lt"/>
              </a:rPr>
              <a:t> </a:t>
            </a:r>
            <a:r>
              <a:rPr lang="fr-LU" sz="1800" dirty="0" err="1">
                <a:latin typeface="+mn-lt"/>
              </a:rPr>
              <a:t>needs</a:t>
            </a:r>
            <a:r>
              <a:rPr lang="fr-LU" sz="1800" dirty="0">
                <a:latin typeface="+mn-lt"/>
              </a:rPr>
              <a:t> (</a:t>
            </a:r>
            <a:r>
              <a:rPr lang="fr-LU" sz="1800" dirty="0" err="1">
                <a:latin typeface="+mn-lt"/>
              </a:rPr>
              <a:t>including</a:t>
            </a:r>
            <a:r>
              <a:rPr lang="fr-LU" sz="1800" dirty="0">
                <a:latin typeface="+mn-lt"/>
              </a:rPr>
              <a:t> </a:t>
            </a:r>
            <a:r>
              <a:rPr lang="fr-LU" sz="1800" dirty="0" err="1">
                <a:latin typeface="+mn-lt"/>
              </a:rPr>
              <a:t>health</a:t>
            </a:r>
            <a:r>
              <a:rPr lang="fr-LU" sz="1800" dirty="0">
                <a:latin typeface="+mn-lt"/>
              </a:rPr>
              <a:t> care, support for </a:t>
            </a:r>
            <a:r>
              <a:rPr lang="fr-LU" sz="1800" dirty="0" err="1">
                <a:latin typeface="+mn-lt"/>
              </a:rPr>
              <a:t>disability</a:t>
            </a:r>
            <a:r>
              <a:rPr lang="fr-LU" sz="1800" dirty="0">
                <a:latin typeface="+mn-lt"/>
              </a:rPr>
              <a:t>, assistance for </a:t>
            </a:r>
            <a:r>
              <a:rPr lang="fr-LU" sz="1800" dirty="0" err="1">
                <a:latin typeface="+mn-lt"/>
              </a:rPr>
              <a:t>victims</a:t>
            </a:r>
            <a:r>
              <a:rPr lang="fr-LU" sz="1800" dirty="0">
                <a:latin typeface="+mn-lt"/>
              </a:rPr>
              <a:t> of violence or trauma)</a:t>
            </a:r>
          </a:p>
          <a:p>
            <a:pPr>
              <a:buNone/>
            </a:pPr>
            <a:r>
              <a:rPr lang="fr-LU" sz="1800" b="1" dirty="0" err="1">
                <a:latin typeface="+mn-lt"/>
              </a:rPr>
              <a:t>Heightened</a:t>
            </a:r>
            <a:r>
              <a:rPr lang="fr-LU" sz="1800" b="1" dirty="0">
                <a:latin typeface="+mn-lt"/>
              </a:rPr>
              <a:t> protection for certain groups:</a:t>
            </a:r>
            <a:r>
              <a:rPr lang="fr-LU" sz="1800" dirty="0">
                <a:latin typeface="+mn-lt"/>
              </a:rPr>
              <a:t> </a:t>
            </a:r>
            <a:r>
              <a:rPr lang="fr-LU" sz="1800" dirty="0" err="1">
                <a:latin typeface="+mn-lt"/>
              </a:rPr>
              <a:t>Stronger</a:t>
            </a:r>
            <a:r>
              <a:rPr lang="fr-LU" sz="1800" dirty="0">
                <a:latin typeface="+mn-lt"/>
              </a:rPr>
              <a:t> penalties </a:t>
            </a:r>
            <a:r>
              <a:rPr lang="fr-LU" sz="1800" dirty="0" err="1">
                <a:latin typeface="+mn-lt"/>
              </a:rPr>
              <a:t>when</a:t>
            </a:r>
            <a:r>
              <a:rPr lang="fr-LU" sz="1800" dirty="0">
                <a:latin typeface="+mn-lt"/>
              </a:rPr>
              <a:t> </a:t>
            </a:r>
            <a:r>
              <a:rPr lang="fr-LU" sz="1800" dirty="0" err="1">
                <a:latin typeface="+mn-lt"/>
              </a:rPr>
              <a:t>victims</a:t>
            </a:r>
            <a:r>
              <a:rPr lang="fr-LU" sz="1800" dirty="0">
                <a:latin typeface="+mn-lt"/>
              </a:rPr>
              <a:t> are “</a:t>
            </a:r>
            <a:r>
              <a:rPr lang="fr-LU" sz="1800" dirty="0" err="1">
                <a:latin typeface="+mn-lt"/>
              </a:rPr>
              <a:t>particularly</a:t>
            </a:r>
            <a:r>
              <a:rPr lang="fr-LU" sz="1800" dirty="0">
                <a:latin typeface="+mn-lt"/>
              </a:rPr>
              <a:t> </a:t>
            </a:r>
            <a:r>
              <a:rPr lang="fr-LU" sz="1800" dirty="0" err="1">
                <a:latin typeface="+mn-lt"/>
              </a:rPr>
              <a:t>vulnerable</a:t>
            </a:r>
            <a:r>
              <a:rPr lang="fr-LU" sz="1800" dirty="0">
                <a:latin typeface="+mn-lt"/>
              </a:rPr>
              <a:t>”, </a:t>
            </a:r>
            <a:r>
              <a:rPr lang="fr-LU" sz="1800" dirty="0" err="1">
                <a:latin typeface="+mn-lt"/>
              </a:rPr>
              <a:t>Including</a:t>
            </a:r>
            <a:r>
              <a:rPr lang="fr-LU" sz="1800" dirty="0">
                <a:latin typeface="+mn-lt"/>
              </a:rPr>
              <a:t> at least all </a:t>
            </a:r>
            <a:r>
              <a:rPr lang="fr-LU" sz="1800" dirty="0" err="1">
                <a:latin typeface="+mn-lt"/>
              </a:rPr>
              <a:t>children</a:t>
            </a:r>
            <a:r>
              <a:rPr lang="fr-LU" sz="1800" dirty="0">
                <a:latin typeface="+mn-lt"/>
              </a:rPr>
              <a:t>, + </a:t>
            </a:r>
            <a:r>
              <a:rPr lang="fr-LU" sz="1800" dirty="0" err="1">
                <a:latin typeface="+mn-lt"/>
              </a:rPr>
              <a:t>Other</a:t>
            </a:r>
            <a:r>
              <a:rPr lang="fr-LU" sz="1800" dirty="0">
                <a:latin typeface="+mn-lt"/>
              </a:rPr>
              <a:t> </a:t>
            </a:r>
            <a:r>
              <a:rPr lang="fr-LU" sz="1800" dirty="0" err="1">
                <a:latin typeface="+mn-lt"/>
              </a:rPr>
              <a:t>factors</a:t>
            </a:r>
            <a:r>
              <a:rPr lang="fr-LU" sz="1800" dirty="0">
                <a:latin typeface="+mn-lt"/>
              </a:rPr>
              <a:t>: </a:t>
            </a:r>
            <a:r>
              <a:rPr lang="fr-LU" sz="1800" dirty="0" err="1">
                <a:latin typeface="+mn-lt"/>
              </a:rPr>
              <a:t>gender</a:t>
            </a:r>
            <a:r>
              <a:rPr lang="fr-LU" sz="1800" dirty="0">
                <a:latin typeface="+mn-lt"/>
              </a:rPr>
              <a:t>, </a:t>
            </a:r>
            <a:r>
              <a:rPr lang="fr-LU" sz="1800" dirty="0" err="1">
                <a:latin typeface="+mn-lt"/>
              </a:rPr>
              <a:t>health</a:t>
            </a:r>
            <a:r>
              <a:rPr lang="fr-LU" sz="1800" dirty="0">
                <a:latin typeface="+mn-lt"/>
              </a:rPr>
              <a:t>, </a:t>
            </a:r>
            <a:r>
              <a:rPr lang="fr-LU" sz="1800" dirty="0" err="1">
                <a:latin typeface="+mn-lt"/>
              </a:rPr>
              <a:t>pregnancy</a:t>
            </a:r>
            <a:r>
              <a:rPr lang="fr-LU" sz="1800" dirty="0">
                <a:latin typeface="+mn-lt"/>
              </a:rPr>
              <a:t>, </a:t>
            </a:r>
            <a:r>
              <a:rPr lang="fr-LU" sz="1800" dirty="0" err="1">
                <a:latin typeface="+mn-lt"/>
              </a:rPr>
              <a:t>disability</a:t>
            </a:r>
            <a:endParaRPr lang="fr-LU" sz="1800" dirty="0">
              <a:latin typeface="+mn-lt"/>
            </a:endParaRPr>
          </a:p>
          <a:p>
            <a:pPr>
              <a:buNone/>
            </a:pPr>
            <a:r>
              <a:rPr lang="fr-LU" sz="1800" b="1" dirty="0" err="1">
                <a:latin typeface="+mn-lt"/>
              </a:rPr>
              <a:t>Specific</a:t>
            </a:r>
            <a:r>
              <a:rPr lang="fr-LU" sz="1800" b="1" dirty="0">
                <a:latin typeface="+mn-lt"/>
              </a:rPr>
              <a:t> </a:t>
            </a:r>
            <a:r>
              <a:rPr lang="fr-LU" sz="1800" b="1" dirty="0" err="1">
                <a:latin typeface="+mn-lt"/>
              </a:rPr>
              <a:t>safeguards</a:t>
            </a:r>
            <a:r>
              <a:rPr lang="fr-LU" sz="1800" b="1" dirty="0">
                <a:latin typeface="+mn-lt"/>
              </a:rPr>
              <a:t> for </a:t>
            </a:r>
            <a:r>
              <a:rPr lang="fr-LU" sz="1800" b="1" dirty="0" err="1">
                <a:latin typeface="+mn-lt"/>
              </a:rPr>
              <a:t>children</a:t>
            </a:r>
            <a:r>
              <a:rPr lang="fr-LU" sz="1800" b="1" dirty="0">
                <a:latin typeface="+mn-lt"/>
              </a:rPr>
              <a:t>: </a:t>
            </a:r>
            <a:r>
              <a:rPr lang="fr-LU" sz="1800" dirty="0">
                <a:latin typeface="+mn-lt"/>
              </a:rPr>
              <a:t>Access to </a:t>
            </a:r>
            <a:r>
              <a:rPr lang="fr-LU" sz="1800" dirty="0" err="1">
                <a:latin typeface="+mn-lt"/>
              </a:rPr>
              <a:t>education</a:t>
            </a:r>
            <a:r>
              <a:rPr lang="fr-LU" sz="1800" dirty="0">
                <a:latin typeface="+mn-lt"/>
              </a:rPr>
              <a:t>, </a:t>
            </a:r>
            <a:r>
              <a:rPr lang="fr-LU" sz="1800" dirty="0" err="1">
                <a:latin typeface="+mn-lt"/>
              </a:rPr>
              <a:t>Dedicated</a:t>
            </a:r>
            <a:r>
              <a:rPr lang="fr-LU" sz="1800" dirty="0">
                <a:latin typeface="+mn-lt"/>
              </a:rPr>
              <a:t> psychosocial support, </a:t>
            </a:r>
            <a:r>
              <a:rPr lang="fr-LU" sz="1800" dirty="0" err="1">
                <a:latin typeface="+mn-lt"/>
              </a:rPr>
              <a:t>Improved</a:t>
            </a:r>
            <a:r>
              <a:rPr lang="fr-LU" sz="1800" dirty="0">
                <a:latin typeface="+mn-lt"/>
              </a:rPr>
              <a:t> standards for </a:t>
            </a:r>
            <a:r>
              <a:rPr lang="fr-LU" sz="1800" dirty="0" err="1">
                <a:latin typeface="+mn-lt"/>
              </a:rPr>
              <a:t>safe</a:t>
            </a:r>
            <a:r>
              <a:rPr lang="fr-LU" sz="1800" dirty="0">
                <a:latin typeface="+mn-lt"/>
              </a:rPr>
              <a:t> accommodation and </a:t>
            </a:r>
            <a:r>
              <a:rPr lang="fr-LU" sz="1800" dirty="0" err="1">
                <a:latin typeface="+mn-lt"/>
              </a:rPr>
              <a:t>shelters</a:t>
            </a:r>
            <a:endParaRPr lang="fr-LU" sz="1800" dirty="0">
              <a:latin typeface="+mn-lt"/>
            </a:endParaRPr>
          </a:p>
          <a:p>
            <a:pPr>
              <a:buNone/>
            </a:pPr>
            <a:r>
              <a:rPr lang="fr-LU" sz="1800" b="1" dirty="0" err="1">
                <a:latin typeface="+mn-lt"/>
              </a:rPr>
              <a:t>Broader</a:t>
            </a:r>
            <a:r>
              <a:rPr lang="fr-LU" sz="1800" b="1" dirty="0">
                <a:latin typeface="+mn-lt"/>
              </a:rPr>
              <a:t> EU </a:t>
            </a:r>
            <a:r>
              <a:rPr lang="fr-LU" sz="1800" b="1" dirty="0" err="1">
                <a:latin typeface="+mn-lt"/>
              </a:rPr>
              <a:t>measures</a:t>
            </a:r>
            <a:r>
              <a:rPr lang="fr-LU" sz="1800" b="1" dirty="0">
                <a:latin typeface="+mn-lt"/>
              </a:rPr>
              <a:t>: </a:t>
            </a:r>
            <a:r>
              <a:rPr lang="fr-LU" sz="1800" dirty="0" err="1">
                <a:latin typeface="+mn-lt"/>
              </a:rPr>
              <a:t>Residence</a:t>
            </a:r>
            <a:r>
              <a:rPr lang="fr-LU" sz="1800" dirty="0">
                <a:latin typeface="+mn-lt"/>
              </a:rPr>
              <a:t> </a:t>
            </a:r>
            <a:r>
              <a:rPr lang="fr-LU" sz="1800" dirty="0" err="1">
                <a:latin typeface="+mn-lt"/>
              </a:rPr>
              <a:t>rights</a:t>
            </a:r>
            <a:r>
              <a:rPr lang="fr-LU" sz="1800" dirty="0">
                <a:latin typeface="+mn-lt"/>
              </a:rPr>
              <a:t> for </a:t>
            </a:r>
            <a:r>
              <a:rPr lang="fr-LU" sz="1800" dirty="0" err="1">
                <a:latin typeface="+mn-lt"/>
              </a:rPr>
              <a:t>trafficking</a:t>
            </a:r>
            <a:r>
              <a:rPr lang="fr-LU" sz="1800" dirty="0">
                <a:latin typeface="+mn-lt"/>
              </a:rPr>
              <a:t> </a:t>
            </a:r>
            <a:r>
              <a:rPr lang="fr-LU" sz="1800" dirty="0" err="1">
                <a:latin typeface="+mn-lt"/>
              </a:rPr>
              <a:t>victims</a:t>
            </a:r>
            <a:r>
              <a:rPr lang="fr-LU" sz="1800" dirty="0">
                <a:latin typeface="+mn-lt"/>
              </a:rPr>
              <a:t>, EU </a:t>
            </a:r>
            <a:r>
              <a:rPr lang="fr-LU" sz="1800" b="1" dirty="0">
                <a:latin typeface="+mn-lt"/>
              </a:rPr>
              <a:t>Anti-</a:t>
            </a:r>
            <a:r>
              <a:rPr lang="fr-LU" sz="1800" b="1" dirty="0" err="1">
                <a:latin typeface="+mn-lt"/>
              </a:rPr>
              <a:t>Trafficking</a:t>
            </a:r>
            <a:r>
              <a:rPr lang="fr-LU" sz="1800" b="1" dirty="0">
                <a:latin typeface="+mn-lt"/>
              </a:rPr>
              <a:t> </a:t>
            </a:r>
            <a:r>
              <a:rPr lang="fr-LU" sz="1800" b="1" dirty="0" err="1">
                <a:latin typeface="+mn-lt"/>
              </a:rPr>
              <a:t>Coordinator</a:t>
            </a:r>
            <a:r>
              <a:rPr lang="fr-LU" sz="1800" dirty="0">
                <a:latin typeface="+mn-lt"/>
              </a:rPr>
              <a:t> to </a:t>
            </a:r>
            <a:r>
              <a:rPr lang="fr-LU" sz="1800" dirty="0" err="1">
                <a:latin typeface="+mn-lt"/>
              </a:rPr>
              <a:t>ensure</a:t>
            </a:r>
            <a:r>
              <a:rPr lang="fr-LU" sz="1800" dirty="0">
                <a:latin typeface="+mn-lt"/>
              </a:rPr>
              <a:t> </a:t>
            </a:r>
            <a:r>
              <a:rPr lang="fr-LU" sz="1800" dirty="0" err="1">
                <a:latin typeface="+mn-lt"/>
              </a:rPr>
              <a:t>cooperation</a:t>
            </a:r>
            <a:r>
              <a:rPr lang="fr-LU" sz="1800" dirty="0">
                <a:latin typeface="+mn-lt"/>
              </a:rPr>
              <a:t>, </a:t>
            </a:r>
            <a:r>
              <a:rPr lang="fr-LU" sz="1800" dirty="0" err="1">
                <a:latin typeface="+mn-lt"/>
              </a:rPr>
              <a:t>Ongoing</a:t>
            </a:r>
            <a:r>
              <a:rPr lang="fr-LU" sz="1800" dirty="0">
                <a:latin typeface="+mn-lt"/>
              </a:rPr>
              <a:t> </a:t>
            </a:r>
            <a:r>
              <a:rPr lang="fr-LU" sz="1800" b="1" dirty="0">
                <a:latin typeface="+mn-lt"/>
              </a:rPr>
              <a:t>monitoring and </a:t>
            </a:r>
            <a:r>
              <a:rPr lang="fr-LU" sz="1800" b="1" dirty="0" err="1">
                <a:latin typeface="+mn-lt"/>
              </a:rPr>
              <a:t>strategy</a:t>
            </a:r>
            <a:r>
              <a:rPr lang="fr-LU" sz="1800" b="1" dirty="0">
                <a:latin typeface="+mn-lt"/>
              </a:rPr>
              <a:t> </a:t>
            </a:r>
            <a:r>
              <a:rPr lang="fr-LU" sz="1800" b="1" dirty="0" err="1">
                <a:latin typeface="+mn-lt"/>
              </a:rPr>
              <a:t>development</a:t>
            </a:r>
            <a:r>
              <a:rPr lang="fr-LU" sz="1800" dirty="0">
                <a:latin typeface="+mn-lt"/>
              </a:rPr>
              <a:t> to </a:t>
            </a:r>
            <a:r>
              <a:rPr lang="fr-LU" sz="1800" dirty="0" err="1">
                <a:latin typeface="+mn-lt"/>
              </a:rPr>
              <a:t>strengthen</a:t>
            </a:r>
            <a:r>
              <a:rPr lang="fr-LU" sz="1800" dirty="0">
                <a:latin typeface="+mn-lt"/>
              </a:rPr>
              <a:t> </a:t>
            </a:r>
            <a:r>
              <a:rPr lang="fr-LU" sz="1800" dirty="0" err="1">
                <a:latin typeface="+mn-lt"/>
              </a:rPr>
              <a:t>implementation</a:t>
            </a:r>
            <a:endParaRPr lang="fr-LU" sz="1800" dirty="0">
              <a:latin typeface="+mn-lt"/>
            </a:endParaRPr>
          </a:p>
          <a:p>
            <a:endParaRPr lang="fr-FR" sz="1200" dirty="0"/>
          </a:p>
        </p:txBody>
      </p:sp>
    </p:spTree>
    <p:extLst>
      <p:ext uri="{BB962C8B-B14F-4D97-AF65-F5344CB8AC3E}">
        <p14:creationId xmlns:p14="http://schemas.microsoft.com/office/powerpoint/2010/main" val="8726058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5FC825-6B5B-D77D-94D4-B0896A8AF91F}"/>
              </a:ext>
            </a:extLst>
          </p:cNvPr>
          <p:cNvSpPr>
            <a:spLocks noGrp="1"/>
          </p:cNvSpPr>
          <p:nvPr>
            <p:ph type="title"/>
          </p:nvPr>
        </p:nvSpPr>
        <p:spPr/>
        <p:txBody>
          <a:bodyPr>
            <a:normAutofit fontScale="90000"/>
          </a:bodyPr>
          <a:lstStyle/>
          <a:p>
            <a:r>
              <a:rPr lang="fr-FR" dirty="0"/>
              <a:t>EU </a:t>
            </a:r>
            <a:r>
              <a:rPr lang="fr-FR" dirty="0" err="1"/>
              <a:t>framework</a:t>
            </a:r>
            <a:r>
              <a:rPr lang="fr-FR" dirty="0"/>
              <a:t> on </a:t>
            </a:r>
            <a:r>
              <a:rPr lang="fr-FR" dirty="0" err="1"/>
              <a:t>victims</a:t>
            </a:r>
            <a:r>
              <a:rPr lang="fr-FR" dirty="0"/>
              <a:t> of THB: the New </a:t>
            </a:r>
            <a:r>
              <a:rPr lang="fr-FR" dirty="0" err="1"/>
              <a:t>Pact</a:t>
            </a:r>
            <a:endParaRPr lang="fr-FR" dirty="0"/>
          </a:p>
        </p:txBody>
      </p:sp>
      <p:sp>
        <p:nvSpPr>
          <p:cNvPr id="3" name="Espace réservé du contenu 2">
            <a:extLst>
              <a:ext uri="{FF2B5EF4-FFF2-40B4-BE49-F238E27FC236}">
                <a16:creationId xmlns:a16="http://schemas.microsoft.com/office/drawing/2014/main" id="{2FA7577F-258B-6C92-D51C-1FA458E5E8F1}"/>
              </a:ext>
            </a:extLst>
          </p:cNvPr>
          <p:cNvSpPr>
            <a:spLocks noGrp="1"/>
          </p:cNvSpPr>
          <p:nvPr>
            <p:ph idx="1"/>
          </p:nvPr>
        </p:nvSpPr>
        <p:spPr/>
        <p:txBody>
          <a:bodyPr/>
          <a:lstStyle/>
          <a:p>
            <a:pPr>
              <a:buNone/>
            </a:pPr>
            <a:r>
              <a:rPr lang="fr-FR" sz="2000" dirty="0" err="1">
                <a:latin typeface="+mn-lt"/>
              </a:rPr>
              <a:t>Victims</a:t>
            </a:r>
            <a:r>
              <a:rPr lang="fr-FR" sz="2000" dirty="0">
                <a:latin typeface="+mn-lt"/>
              </a:rPr>
              <a:t> of THB as part of ‘profiles’ </a:t>
            </a:r>
            <a:r>
              <a:rPr lang="fr-FR" sz="2000" dirty="0" err="1">
                <a:latin typeface="+mn-lt"/>
              </a:rPr>
              <a:t>with</a:t>
            </a:r>
            <a:r>
              <a:rPr lang="fr-FR" sz="2000" dirty="0">
                <a:latin typeface="+mn-lt"/>
              </a:rPr>
              <a:t> </a:t>
            </a:r>
            <a:r>
              <a:rPr lang="fr-FR" sz="2000" dirty="0" err="1">
                <a:latin typeface="+mn-lt"/>
              </a:rPr>
              <a:t>special</a:t>
            </a:r>
            <a:r>
              <a:rPr lang="fr-FR" sz="2000" dirty="0">
                <a:latin typeface="+mn-lt"/>
              </a:rPr>
              <a:t> </a:t>
            </a:r>
            <a:r>
              <a:rPr lang="fr-FR" sz="2000" dirty="0" err="1">
                <a:latin typeface="+mn-lt"/>
              </a:rPr>
              <a:t>needs</a:t>
            </a:r>
            <a:endParaRPr lang="fr-FR" sz="2000" dirty="0">
              <a:latin typeface="+mn-lt"/>
            </a:endParaRPr>
          </a:p>
          <a:p>
            <a:pPr>
              <a:buNone/>
            </a:pPr>
            <a:endParaRPr lang="fr-FR" sz="2000" dirty="0">
              <a:latin typeface="+mn-lt"/>
            </a:endParaRPr>
          </a:p>
          <a:p>
            <a:pPr>
              <a:buNone/>
            </a:pPr>
            <a:r>
              <a:rPr lang="fr-FR" sz="2000" dirty="0">
                <a:latin typeface="+mn-lt"/>
              </a:rPr>
              <a:t>Screening </a:t>
            </a:r>
            <a:r>
              <a:rPr lang="fr-FR" sz="2000" dirty="0" err="1">
                <a:latin typeface="+mn-lt"/>
              </a:rPr>
              <a:t>Regulation</a:t>
            </a:r>
            <a:r>
              <a:rPr lang="fr-FR" sz="2000" dirty="0">
                <a:latin typeface="+mn-lt"/>
              </a:rPr>
              <a:t>: </a:t>
            </a:r>
            <a:r>
              <a:rPr lang="fr-FR" sz="2000" dirty="0" err="1">
                <a:latin typeface="+mn-lt"/>
              </a:rPr>
              <a:t>vulnerability</a:t>
            </a:r>
            <a:r>
              <a:rPr lang="fr-FR" sz="2000" dirty="0">
                <a:latin typeface="+mn-lt"/>
              </a:rPr>
              <a:t> checks </a:t>
            </a:r>
            <a:r>
              <a:rPr lang="fr-LU" sz="2000" dirty="0" err="1">
                <a:solidFill>
                  <a:srgbClr val="000000"/>
                </a:solidFill>
                <a:effectLst/>
                <a:latin typeface="+mn-lt"/>
              </a:rPr>
              <a:t>involvement</a:t>
            </a:r>
            <a:r>
              <a:rPr lang="fr-LU" sz="2000" dirty="0">
                <a:solidFill>
                  <a:srgbClr val="000000"/>
                </a:solidFill>
                <a:effectLst/>
                <a:latin typeface="+mn-lt"/>
              </a:rPr>
              <a:t>, </a:t>
            </a:r>
            <a:r>
              <a:rPr lang="fr-LU" sz="2000" dirty="0" err="1">
                <a:solidFill>
                  <a:srgbClr val="000000"/>
                </a:solidFill>
                <a:effectLst/>
                <a:latin typeface="+mn-lt"/>
              </a:rPr>
              <a:t>where</a:t>
            </a:r>
            <a:r>
              <a:rPr lang="fr-LU" sz="2000" dirty="0">
                <a:solidFill>
                  <a:srgbClr val="000000"/>
                </a:solidFill>
                <a:effectLst/>
                <a:latin typeface="+mn-lt"/>
              </a:rPr>
              <a:t> </a:t>
            </a:r>
            <a:r>
              <a:rPr lang="fr-LU" sz="2000" dirty="0" err="1">
                <a:solidFill>
                  <a:srgbClr val="000000"/>
                </a:solidFill>
                <a:effectLst/>
                <a:latin typeface="+mn-lt"/>
              </a:rPr>
              <a:t>appropriate</a:t>
            </a:r>
            <a:r>
              <a:rPr lang="fr-LU" sz="2000" dirty="0">
                <a:solidFill>
                  <a:srgbClr val="000000"/>
                </a:solidFill>
                <a:effectLst/>
                <a:latin typeface="+mn-lt"/>
              </a:rPr>
              <a:t>, of</a:t>
            </a:r>
          </a:p>
          <a:p>
            <a:pPr>
              <a:buNone/>
            </a:pPr>
            <a:r>
              <a:rPr lang="fr-LU" sz="2000" dirty="0">
                <a:solidFill>
                  <a:srgbClr val="000000"/>
                </a:solidFill>
                <a:effectLst/>
                <a:latin typeface="+mn-lt"/>
              </a:rPr>
              <a:t>national </a:t>
            </a:r>
            <a:r>
              <a:rPr lang="fr-LU" sz="2000" dirty="0" err="1">
                <a:solidFill>
                  <a:srgbClr val="000000"/>
                </a:solidFill>
                <a:effectLst/>
                <a:latin typeface="+mn-lt"/>
              </a:rPr>
              <a:t>child</a:t>
            </a:r>
            <a:r>
              <a:rPr lang="fr-LU" sz="2000" dirty="0">
                <a:solidFill>
                  <a:srgbClr val="000000"/>
                </a:solidFill>
                <a:effectLst/>
                <a:latin typeface="+mn-lt"/>
              </a:rPr>
              <a:t> protection </a:t>
            </a:r>
            <a:r>
              <a:rPr lang="fr-LU" sz="2000" dirty="0" err="1">
                <a:solidFill>
                  <a:srgbClr val="000000"/>
                </a:solidFill>
                <a:effectLst/>
                <a:latin typeface="+mn-lt"/>
              </a:rPr>
              <a:t>authorities</a:t>
            </a:r>
            <a:r>
              <a:rPr lang="fr-LU" sz="2000" dirty="0">
                <a:solidFill>
                  <a:srgbClr val="000000"/>
                </a:solidFill>
                <a:effectLst/>
                <a:latin typeface="+mn-lt"/>
              </a:rPr>
              <a:t> and </a:t>
            </a:r>
            <a:r>
              <a:rPr lang="fr-LU" sz="2000" dirty="0" err="1">
                <a:solidFill>
                  <a:srgbClr val="000000"/>
                </a:solidFill>
                <a:effectLst/>
                <a:latin typeface="+mn-lt"/>
              </a:rPr>
              <a:t>agencies</a:t>
            </a:r>
            <a:r>
              <a:rPr lang="fr-LU" sz="2000" dirty="0">
                <a:solidFill>
                  <a:srgbClr val="000000"/>
                </a:solidFill>
                <a:effectLst/>
                <a:latin typeface="+mn-lt"/>
              </a:rPr>
              <a:t> </a:t>
            </a:r>
            <a:r>
              <a:rPr lang="fr-LU" sz="2000" dirty="0" err="1">
                <a:solidFill>
                  <a:srgbClr val="000000"/>
                </a:solidFill>
                <a:effectLst/>
                <a:latin typeface="+mn-lt"/>
              </a:rPr>
              <a:t>responsible</a:t>
            </a:r>
            <a:r>
              <a:rPr lang="fr-LU" sz="2000" dirty="0">
                <a:solidFill>
                  <a:srgbClr val="000000"/>
                </a:solidFill>
                <a:effectLst/>
                <a:latin typeface="+mn-lt"/>
              </a:rPr>
              <a:t> for </a:t>
            </a:r>
            <a:r>
              <a:rPr lang="fr-LU" sz="2000" dirty="0" err="1">
                <a:solidFill>
                  <a:srgbClr val="000000"/>
                </a:solidFill>
                <a:effectLst/>
                <a:latin typeface="+mn-lt"/>
              </a:rPr>
              <a:t>identifying</a:t>
            </a:r>
            <a:r>
              <a:rPr lang="fr-LU" sz="2000" dirty="0">
                <a:solidFill>
                  <a:srgbClr val="000000"/>
                </a:solidFill>
                <a:effectLst/>
                <a:latin typeface="+mn-lt"/>
              </a:rPr>
              <a:t> </a:t>
            </a:r>
            <a:r>
              <a:rPr lang="fr-LU" sz="2000" dirty="0" err="1">
                <a:solidFill>
                  <a:srgbClr val="000000"/>
                </a:solidFill>
                <a:effectLst/>
                <a:latin typeface="+mn-lt"/>
              </a:rPr>
              <a:t>victims</a:t>
            </a:r>
            <a:r>
              <a:rPr lang="fr-LU" sz="2000" dirty="0">
                <a:solidFill>
                  <a:srgbClr val="000000"/>
                </a:solidFill>
                <a:latin typeface="+mn-lt"/>
              </a:rPr>
              <a:t> </a:t>
            </a:r>
            <a:r>
              <a:rPr lang="fr-LU" sz="2000" dirty="0">
                <a:solidFill>
                  <a:srgbClr val="000000"/>
                </a:solidFill>
                <a:effectLst/>
                <a:latin typeface="+mn-lt"/>
              </a:rPr>
              <a:t>of </a:t>
            </a:r>
            <a:r>
              <a:rPr lang="fr-LU" sz="2000" dirty="0" err="1">
                <a:solidFill>
                  <a:srgbClr val="000000"/>
                </a:solidFill>
                <a:effectLst/>
                <a:latin typeface="+mn-lt"/>
              </a:rPr>
              <a:t>trafficking</a:t>
            </a:r>
            <a:r>
              <a:rPr lang="fr-LU" sz="2000" dirty="0">
                <a:solidFill>
                  <a:srgbClr val="000000"/>
                </a:solidFill>
                <a:effectLst/>
                <a:latin typeface="+mn-lt"/>
              </a:rPr>
              <a:t> in </a:t>
            </a:r>
            <a:r>
              <a:rPr lang="fr-LU" sz="2000" dirty="0" err="1">
                <a:solidFill>
                  <a:srgbClr val="000000"/>
                </a:solidFill>
                <a:effectLst/>
                <a:latin typeface="+mn-lt"/>
              </a:rPr>
              <a:t>human</a:t>
            </a:r>
            <a:r>
              <a:rPr lang="fr-LU" sz="2000" dirty="0">
                <a:solidFill>
                  <a:srgbClr val="000000"/>
                </a:solidFill>
                <a:effectLst/>
                <a:latin typeface="+mn-lt"/>
              </a:rPr>
              <a:t> </a:t>
            </a:r>
            <a:r>
              <a:rPr lang="fr-LU" sz="2000" dirty="0" err="1">
                <a:solidFill>
                  <a:srgbClr val="000000"/>
                </a:solidFill>
                <a:effectLst/>
                <a:latin typeface="+mn-lt"/>
              </a:rPr>
              <a:t>beings</a:t>
            </a:r>
            <a:r>
              <a:rPr lang="fr-LU" sz="2000" dirty="0">
                <a:solidFill>
                  <a:srgbClr val="000000"/>
                </a:solidFill>
                <a:effectLst/>
                <a:latin typeface="+mn-lt"/>
              </a:rPr>
              <a:t> or </a:t>
            </a:r>
            <a:r>
              <a:rPr lang="fr-LU" sz="2000" dirty="0" err="1">
                <a:solidFill>
                  <a:srgbClr val="000000"/>
                </a:solidFill>
                <a:effectLst/>
                <a:latin typeface="+mn-lt"/>
              </a:rPr>
              <a:t>equivalent</a:t>
            </a:r>
            <a:r>
              <a:rPr lang="fr-LU" sz="2000" dirty="0">
                <a:solidFill>
                  <a:srgbClr val="000000"/>
                </a:solidFill>
                <a:effectLst/>
                <a:latin typeface="+mn-lt"/>
              </a:rPr>
              <a:t> </a:t>
            </a:r>
            <a:r>
              <a:rPr lang="fr-LU" sz="2000" dirty="0" err="1">
                <a:solidFill>
                  <a:srgbClr val="000000"/>
                </a:solidFill>
                <a:effectLst/>
                <a:latin typeface="+mn-lt"/>
              </a:rPr>
              <a:t>mechanisms</a:t>
            </a:r>
            <a:endParaRPr lang="fr-LU" sz="2000" dirty="0">
              <a:solidFill>
                <a:srgbClr val="000000"/>
              </a:solidFill>
              <a:effectLst/>
              <a:latin typeface="+mn-lt"/>
            </a:endParaRPr>
          </a:p>
          <a:p>
            <a:pPr>
              <a:buNone/>
            </a:pPr>
            <a:endParaRPr lang="fr-LU" sz="2000" dirty="0">
              <a:solidFill>
                <a:srgbClr val="000000"/>
              </a:solidFill>
              <a:effectLst/>
              <a:latin typeface="+mn-lt"/>
            </a:endParaRPr>
          </a:p>
          <a:p>
            <a:pPr>
              <a:buNone/>
            </a:pPr>
            <a:r>
              <a:rPr lang="en-US" sz="2000" dirty="0">
                <a:effectLst/>
                <a:latin typeface="+mn-lt"/>
                <a:ea typeface="Times New Roman" panose="02020603050405020304" pitchFamily="18" charset="0"/>
                <a:cs typeface="Calibri" panose="020F0502020204030204" pitchFamily="34" charset="0"/>
              </a:rPr>
              <a:t>Reception Conditions Directive: Art. 28 specifically refers to victims of trafficking in human beings establishing the obligation of MS to provide them with the necessary medical and psychological treatment and care, including rehabilitation and counseling when needed. </a:t>
            </a:r>
            <a:endParaRPr lang="fr-LU" dirty="0">
              <a:solidFill>
                <a:srgbClr val="000000"/>
              </a:solidFill>
              <a:effectLst/>
              <a:latin typeface="Helvetica" pitchFamily="2" charset="0"/>
            </a:endParaRPr>
          </a:p>
          <a:p>
            <a:endParaRPr lang="fr-FR" dirty="0"/>
          </a:p>
        </p:txBody>
      </p:sp>
    </p:spTree>
    <p:extLst>
      <p:ext uri="{BB962C8B-B14F-4D97-AF65-F5344CB8AC3E}">
        <p14:creationId xmlns:p14="http://schemas.microsoft.com/office/powerpoint/2010/main" val="18580603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944595-5BAB-1B42-8D65-B05E642FC6D2}"/>
              </a:ext>
            </a:extLst>
          </p:cNvPr>
          <p:cNvSpPr>
            <a:spLocks noGrp="1"/>
          </p:cNvSpPr>
          <p:nvPr>
            <p:ph type="title"/>
          </p:nvPr>
        </p:nvSpPr>
        <p:spPr/>
        <p:txBody>
          <a:bodyPr>
            <a:normAutofit fontScale="90000"/>
          </a:bodyPr>
          <a:lstStyle/>
          <a:p>
            <a:r>
              <a:rPr lang="fr-FR" dirty="0"/>
              <a:t>Good practices: </a:t>
            </a:r>
            <a:r>
              <a:rPr lang="fr-FR" dirty="0" err="1"/>
              <a:t>victims</a:t>
            </a:r>
            <a:r>
              <a:rPr lang="fr-FR" dirty="0"/>
              <a:t> of THB in </a:t>
            </a:r>
            <a:r>
              <a:rPr lang="fr-FR" dirty="0" err="1"/>
              <a:t>tools</a:t>
            </a:r>
            <a:r>
              <a:rPr lang="fr-FR" dirty="0"/>
              <a:t> for </a:t>
            </a:r>
            <a:r>
              <a:rPr lang="fr-FR" dirty="0" err="1"/>
              <a:t>identifying</a:t>
            </a:r>
            <a:r>
              <a:rPr lang="fr-FR" dirty="0"/>
              <a:t> </a:t>
            </a:r>
            <a:r>
              <a:rPr lang="fr-FR" dirty="0" err="1"/>
              <a:t>vulnerable</a:t>
            </a:r>
            <a:r>
              <a:rPr lang="fr-FR" dirty="0"/>
              <a:t> migrants – e.g. </a:t>
            </a:r>
            <a:r>
              <a:rPr lang="fr-FR" dirty="0" err="1"/>
              <a:t>Italian</a:t>
            </a:r>
            <a:r>
              <a:rPr lang="fr-FR" dirty="0"/>
              <a:t> </a:t>
            </a:r>
            <a:r>
              <a:rPr lang="fr-FR" dirty="0" err="1"/>
              <a:t>Vulnerability</a:t>
            </a:r>
            <a:r>
              <a:rPr lang="fr-FR" dirty="0"/>
              <a:t> </a:t>
            </a:r>
            <a:r>
              <a:rPr lang="fr-FR" dirty="0" err="1"/>
              <a:t>Handbook</a:t>
            </a:r>
            <a:r>
              <a:rPr lang="fr-FR" dirty="0"/>
              <a:t> 2023</a:t>
            </a:r>
          </a:p>
        </p:txBody>
      </p:sp>
      <p:sp>
        <p:nvSpPr>
          <p:cNvPr id="3" name="Espace réservé du contenu 2">
            <a:extLst>
              <a:ext uri="{FF2B5EF4-FFF2-40B4-BE49-F238E27FC236}">
                <a16:creationId xmlns:a16="http://schemas.microsoft.com/office/drawing/2014/main" id="{20FC3E40-533A-D97C-5DA8-677463911D91}"/>
              </a:ext>
            </a:extLst>
          </p:cNvPr>
          <p:cNvSpPr>
            <a:spLocks noGrp="1"/>
          </p:cNvSpPr>
          <p:nvPr>
            <p:ph idx="1"/>
          </p:nvPr>
        </p:nvSpPr>
        <p:spPr>
          <a:xfrm>
            <a:off x="359999" y="1926195"/>
            <a:ext cx="8326799" cy="3627080"/>
          </a:xfrm>
        </p:spPr>
        <p:txBody>
          <a:bodyPr/>
          <a:lstStyle/>
          <a:p>
            <a:r>
              <a:rPr lang="fr-LU" sz="1800" b="1" dirty="0">
                <a:latin typeface="+mn-lt"/>
              </a:rPr>
              <a:t>Recognition as a </a:t>
            </a:r>
            <a:r>
              <a:rPr lang="fr-LU" sz="1800" b="1" dirty="0" err="1">
                <a:latin typeface="+mn-lt"/>
              </a:rPr>
              <a:t>vulnerable</a:t>
            </a:r>
            <a:r>
              <a:rPr lang="fr-LU" sz="1800" b="1" dirty="0">
                <a:latin typeface="+mn-lt"/>
              </a:rPr>
              <a:t> group: </a:t>
            </a:r>
            <a:r>
              <a:rPr lang="fr-LU" sz="1800" dirty="0" err="1">
                <a:latin typeface="+mn-lt"/>
              </a:rPr>
              <a:t>Victims</a:t>
            </a:r>
            <a:r>
              <a:rPr lang="fr-LU" sz="1800" dirty="0">
                <a:latin typeface="+mn-lt"/>
              </a:rPr>
              <a:t> of </a:t>
            </a:r>
            <a:r>
              <a:rPr lang="fr-LU" sz="1800" dirty="0" err="1">
                <a:latin typeface="+mn-lt"/>
              </a:rPr>
              <a:t>trafficking</a:t>
            </a:r>
            <a:r>
              <a:rPr lang="fr-LU" sz="1800" dirty="0">
                <a:latin typeface="+mn-lt"/>
              </a:rPr>
              <a:t> </a:t>
            </a:r>
            <a:r>
              <a:rPr lang="fr-LU" sz="1800" dirty="0" err="1">
                <a:latin typeface="+mn-lt"/>
              </a:rPr>
              <a:t>explicitly</a:t>
            </a:r>
            <a:r>
              <a:rPr lang="fr-LU" sz="1800" dirty="0">
                <a:latin typeface="+mn-lt"/>
              </a:rPr>
              <a:t> </a:t>
            </a:r>
            <a:r>
              <a:rPr lang="fr-LU" sz="1800" dirty="0" err="1">
                <a:latin typeface="+mn-lt"/>
              </a:rPr>
              <a:t>identified</a:t>
            </a:r>
            <a:r>
              <a:rPr lang="fr-LU" sz="1800" dirty="0">
                <a:latin typeface="+mn-lt"/>
              </a:rPr>
              <a:t> as </a:t>
            </a:r>
            <a:r>
              <a:rPr lang="fr-LU" sz="1800" dirty="0" err="1">
                <a:latin typeface="+mn-lt"/>
              </a:rPr>
              <a:t>requiring</a:t>
            </a:r>
            <a:r>
              <a:rPr lang="fr-LU" sz="1800" dirty="0">
                <a:latin typeface="+mn-lt"/>
              </a:rPr>
              <a:t> </a:t>
            </a:r>
            <a:r>
              <a:rPr lang="fr-LU" sz="1800" dirty="0" err="1">
                <a:latin typeface="+mn-lt"/>
              </a:rPr>
              <a:t>special</a:t>
            </a:r>
            <a:r>
              <a:rPr lang="fr-LU" sz="1800" dirty="0">
                <a:latin typeface="+mn-lt"/>
              </a:rPr>
              <a:t> </a:t>
            </a:r>
            <a:r>
              <a:rPr lang="fr-LU" sz="1800" dirty="0" err="1">
                <a:latin typeface="+mn-lt"/>
              </a:rPr>
              <a:t>reception</a:t>
            </a:r>
            <a:r>
              <a:rPr lang="fr-LU" sz="1800" dirty="0">
                <a:latin typeface="+mn-lt"/>
              </a:rPr>
              <a:t> support</a:t>
            </a:r>
          </a:p>
          <a:p>
            <a:r>
              <a:rPr lang="fr-LU" sz="1800" b="1" dirty="0">
                <a:latin typeface="+mn-lt"/>
              </a:rPr>
              <a:t>Access to </a:t>
            </a:r>
            <a:r>
              <a:rPr lang="fr-LU" sz="1800" b="1" dirty="0" err="1">
                <a:latin typeface="+mn-lt"/>
              </a:rPr>
              <a:t>specialised</a:t>
            </a:r>
            <a:r>
              <a:rPr lang="fr-LU" sz="1800" b="1" dirty="0">
                <a:latin typeface="+mn-lt"/>
              </a:rPr>
              <a:t> </a:t>
            </a:r>
            <a:r>
              <a:rPr lang="fr-LU" sz="1800" b="1" dirty="0" err="1">
                <a:latin typeface="+mn-lt"/>
              </a:rPr>
              <a:t>reception</a:t>
            </a:r>
            <a:r>
              <a:rPr lang="fr-LU" sz="1800" b="1" dirty="0">
                <a:latin typeface="+mn-lt"/>
              </a:rPr>
              <a:t> </a:t>
            </a:r>
            <a:r>
              <a:rPr lang="fr-LU" sz="1800" b="1" dirty="0" err="1">
                <a:latin typeface="+mn-lt"/>
              </a:rPr>
              <a:t>pathways</a:t>
            </a:r>
            <a:r>
              <a:rPr lang="fr-LU" sz="1800" b="1" dirty="0">
                <a:latin typeface="+mn-lt"/>
              </a:rPr>
              <a:t> and </a:t>
            </a:r>
            <a:r>
              <a:rPr lang="fr-LU" sz="1800" b="1" dirty="0" err="1">
                <a:latin typeface="+mn-lt"/>
              </a:rPr>
              <a:t>facilities</a:t>
            </a:r>
            <a:r>
              <a:rPr lang="fr-LU" sz="1800" b="1" dirty="0">
                <a:latin typeface="+mn-lt"/>
              </a:rPr>
              <a:t> </a:t>
            </a:r>
            <a:r>
              <a:rPr lang="fr-LU" sz="1800" dirty="0">
                <a:latin typeface="+mn-lt"/>
              </a:rPr>
              <a:t>for </a:t>
            </a:r>
            <a:r>
              <a:rPr lang="fr-LU" sz="1800" dirty="0" err="1">
                <a:latin typeface="+mn-lt"/>
              </a:rPr>
              <a:t>tailored</a:t>
            </a:r>
            <a:r>
              <a:rPr lang="fr-LU" sz="1800" dirty="0">
                <a:latin typeface="+mn-lt"/>
              </a:rPr>
              <a:t> support </a:t>
            </a:r>
          </a:p>
          <a:p>
            <a:r>
              <a:rPr lang="fr-LU" sz="1800" b="1" dirty="0" err="1">
                <a:latin typeface="+mn-lt"/>
              </a:rPr>
              <a:t>Targeted</a:t>
            </a:r>
            <a:r>
              <a:rPr lang="fr-LU" sz="1800" b="1" dirty="0">
                <a:latin typeface="+mn-lt"/>
              </a:rPr>
              <a:t> identification &amp; </a:t>
            </a:r>
            <a:r>
              <a:rPr lang="fr-LU" sz="1800" b="1" dirty="0" err="1">
                <a:latin typeface="+mn-lt"/>
              </a:rPr>
              <a:t>referral</a:t>
            </a:r>
            <a:r>
              <a:rPr lang="fr-LU" sz="1800" b="1" dirty="0">
                <a:latin typeface="+mn-lt"/>
              </a:rPr>
              <a:t> </a:t>
            </a:r>
            <a:r>
              <a:rPr lang="fr-LU" sz="1800" b="1" dirty="0" err="1">
                <a:latin typeface="+mn-lt"/>
              </a:rPr>
              <a:t>mechanisms</a:t>
            </a:r>
            <a:r>
              <a:rPr lang="fr-LU" sz="1800" b="1" dirty="0">
                <a:latin typeface="+mn-lt"/>
              </a:rPr>
              <a:t>: </a:t>
            </a:r>
            <a:r>
              <a:rPr lang="fr-LU" sz="1800" dirty="0">
                <a:latin typeface="+mn-lt"/>
              </a:rPr>
              <a:t>Use of guidelines and </a:t>
            </a:r>
            <a:r>
              <a:rPr lang="fr-LU" sz="1800" dirty="0" err="1">
                <a:latin typeface="+mn-lt"/>
              </a:rPr>
              <a:t>procedures</a:t>
            </a:r>
            <a:r>
              <a:rPr lang="fr-LU" sz="1800" dirty="0">
                <a:latin typeface="+mn-lt"/>
              </a:rPr>
              <a:t> to </a:t>
            </a:r>
            <a:r>
              <a:rPr lang="fr-LU" sz="1800" dirty="0" err="1">
                <a:latin typeface="+mn-lt"/>
              </a:rPr>
              <a:t>identify</a:t>
            </a:r>
            <a:r>
              <a:rPr lang="fr-LU" sz="1800" dirty="0">
                <a:latin typeface="+mn-lt"/>
              </a:rPr>
              <a:t> </a:t>
            </a:r>
            <a:r>
              <a:rPr lang="fr-LU" sz="1800" dirty="0" err="1">
                <a:latin typeface="+mn-lt"/>
              </a:rPr>
              <a:t>victims</a:t>
            </a:r>
            <a:r>
              <a:rPr lang="fr-LU" sz="1800" dirty="0">
                <a:latin typeface="+mn-lt"/>
              </a:rPr>
              <a:t> and </a:t>
            </a:r>
            <a:r>
              <a:rPr lang="fr-LU" sz="1800" dirty="0" err="1">
                <a:latin typeface="+mn-lt"/>
              </a:rPr>
              <a:t>ensure</a:t>
            </a:r>
            <a:r>
              <a:rPr lang="fr-LU" sz="1800" dirty="0">
                <a:latin typeface="+mn-lt"/>
              </a:rPr>
              <a:t> </a:t>
            </a:r>
            <a:r>
              <a:rPr lang="fr-LU" sz="1800" dirty="0" err="1">
                <a:latin typeface="+mn-lt"/>
              </a:rPr>
              <a:t>referral</a:t>
            </a:r>
            <a:r>
              <a:rPr lang="fr-LU" sz="1800" dirty="0">
                <a:latin typeface="+mn-lt"/>
              </a:rPr>
              <a:t> to protection services</a:t>
            </a:r>
          </a:p>
          <a:p>
            <a:r>
              <a:rPr lang="fr-LU" sz="1800" b="1" dirty="0" err="1">
                <a:latin typeface="+mn-lt"/>
              </a:rPr>
              <a:t>Specialised</a:t>
            </a:r>
            <a:r>
              <a:rPr lang="fr-LU" sz="1800" b="1" dirty="0">
                <a:latin typeface="+mn-lt"/>
              </a:rPr>
              <a:t> assistance </a:t>
            </a:r>
            <a:r>
              <a:rPr lang="fr-LU" sz="1800" b="1" dirty="0" err="1">
                <a:latin typeface="+mn-lt"/>
              </a:rPr>
              <a:t>projects</a:t>
            </a:r>
            <a:r>
              <a:rPr lang="fr-LU" sz="1800" b="1" dirty="0">
                <a:latin typeface="+mn-lt"/>
              </a:rPr>
              <a:t> (e.g. </a:t>
            </a:r>
            <a:r>
              <a:rPr lang="fr-LU" sz="1800" b="1" dirty="0" err="1">
                <a:latin typeface="+mn-lt"/>
              </a:rPr>
              <a:t>NGOs</a:t>
            </a:r>
            <a:r>
              <a:rPr lang="fr-LU" sz="1800" b="1" dirty="0">
                <a:latin typeface="+mn-lt"/>
              </a:rPr>
              <a:t>): </a:t>
            </a:r>
            <a:r>
              <a:rPr lang="fr-LU" sz="1800" dirty="0">
                <a:latin typeface="+mn-lt"/>
              </a:rPr>
              <a:t>Programmes (e.g. in Rome) </a:t>
            </a:r>
            <a:r>
              <a:rPr lang="fr-LU" sz="1800" dirty="0" err="1">
                <a:latin typeface="+mn-lt"/>
              </a:rPr>
              <a:t>conduct</a:t>
            </a:r>
            <a:r>
              <a:rPr lang="fr-LU" sz="1800" dirty="0">
                <a:latin typeface="+mn-lt"/>
              </a:rPr>
              <a:t> interviews to </a:t>
            </a:r>
            <a:r>
              <a:rPr lang="fr-LU" sz="1800" dirty="0" err="1">
                <a:latin typeface="+mn-lt"/>
              </a:rPr>
              <a:t>detect</a:t>
            </a:r>
            <a:r>
              <a:rPr lang="fr-LU" sz="1800" dirty="0">
                <a:latin typeface="+mn-lt"/>
              </a:rPr>
              <a:t> </a:t>
            </a:r>
            <a:r>
              <a:rPr lang="fr-LU" sz="1800" dirty="0" err="1">
                <a:latin typeface="+mn-lt"/>
              </a:rPr>
              <a:t>trafficking</a:t>
            </a:r>
            <a:r>
              <a:rPr lang="fr-LU" sz="1800" dirty="0">
                <a:latin typeface="+mn-lt"/>
              </a:rPr>
              <a:t>/violence and </a:t>
            </a:r>
            <a:r>
              <a:rPr lang="fr-LU" sz="1800" dirty="0" err="1">
                <a:latin typeface="+mn-lt"/>
              </a:rPr>
              <a:t>provide</a:t>
            </a:r>
            <a:r>
              <a:rPr lang="fr-LU" sz="1800" dirty="0">
                <a:latin typeface="+mn-lt"/>
              </a:rPr>
              <a:t> direct support or </a:t>
            </a:r>
            <a:r>
              <a:rPr lang="fr-LU" sz="1800" dirty="0" err="1">
                <a:latin typeface="+mn-lt"/>
              </a:rPr>
              <a:t>referral</a:t>
            </a:r>
            <a:r>
              <a:rPr lang="fr-LU" sz="1800" dirty="0">
                <a:latin typeface="+mn-lt"/>
              </a:rPr>
              <a:t> to </a:t>
            </a:r>
            <a:r>
              <a:rPr lang="fr-LU" sz="1800" dirty="0" err="1">
                <a:latin typeface="+mn-lt"/>
              </a:rPr>
              <a:t>specialised</a:t>
            </a:r>
            <a:r>
              <a:rPr lang="fr-LU" sz="1800" dirty="0">
                <a:latin typeface="+mn-lt"/>
              </a:rPr>
              <a:t> services</a:t>
            </a:r>
          </a:p>
          <a:p>
            <a:r>
              <a:rPr lang="fr-LU" sz="1800" b="1" dirty="0">
                <a:latin typeface="+mn-lt"/>
              </a:rPr>
              <a:t>Integrated support services </a:t>
            </a:r>
            <a:r>
              <a:rPr lang="fr-LU" sz="1800" dirty="0">
                <a:latin typeface="+mn-lt"/>
              </a:rPr>
              <a:t>to </a:t>
            </a:r>
            <a:r>
              <a:rPr lang="fr-LU" sz="1800" dirty="0" err="1">
                <a:latin typeface="+mn-lt"/>
              </a:rPr>
              <a:t>provide</a:t>
            </a:r>
            <a:r>
              <a:rPr lang="fr-LU" sz="1800" dirty="0">
                <a:latin typeface="+mn-lt"/>
              </a:rPr>
              <a:t> </a:t>
            </a:r>
            <a:r>
              <a:rPr lang="fr-LU" sz="1800" dirty="0" err="1">
                <a:latin typeface="+mn-lt"/>
              </a:rPr>
              <a:t>psychological</a:t>
            </a:r>
            <a:r>
              <a:rPr lang="fr-LU" sz="1800" dirty="0">
                <a:latin typeface="+mn-lt"/>
              </a:rPr>
              <a:t> support, social assistance, </a:t>
            </a:r>
            <a:r>
              <a:rPr lang="fr-LU" sz="1800" dirty="0" err="1">
                <a:latin typeface="+mn-lt"/>
              </a:rPr>
              <a:t>integration</a:t>
            </a:r>
            <a:r>
              <a:rPr lang="fr-LU" sz="1800" dirty="0">
                <a:latin typeface="+mn-lt"/>
              </a:rPr>
              <a:t> </a:t>
            </a:r>
            <a:r>
              <a:rPr lang="fr-LU" sz="1800" dirty="0" err="1">
                <a:latin typeface="+mn-lt"/>
              </a:rPr>
              <a:t>measures</a:t>
            </a:r>
            <a:endParaRPr lang="fr-LU" sz="1800" dirty="0">
              <a:latin typeface="+mn-lt"/>
            </a:endParaRPr>
          </a:p>
          <a:p>
            <a:r>
              <a:rPr lang="fr-LU" sz="1800" b="1" dirty="0" err="1">
                <a:latin typeface="+mn-lt"/>
              </a:rPr>
              <a:t>Health-based</a:t>
            </a:r>
            <a:r>
              <a:rPr lang="fr-LU" sz="1800" b="1" dirty="0">
                <a:latin typeface="+mn-lt"/>
              </a:rPr>
              <a:t> and </a:t>
            </a:r>
            <a:r>
              <a:rPr lang="fr-LU" sz="1800" b="1" dirty="0" err="1">
                <a:latin typeface="+mn-lt"/>
              </a:rPr>
              <a:t>vulnerability</a:t>
            </a:r>
            <a:r>
              <a:rPr lang="fr-LU" sz="1800" b="1" dirty="0">
                <a:latin typeface="+mn-lt"/>
              </a:rPr>
              <a:t> </a:t>
            </a:r>
            <a:r>
              <a:rPr lang="fr-LU" sz="1800" b="1" dirty="0" err="1">
                <a:latin typeface="+mn-lt"/>
              </a:rPr>
              <a:t>assessments</a:t>
            </a:r>
            <a:r>
              <a:rPr lang="fr-LU" sz="1800" dirty="0">
                <a:latin typeface="+mn-lt"/>
              </a:rPr>
              <a:t>: </a:t>
            </a:r>
            <a:r>
              <a:rPr lang="fr-LU" sz="1800" dirty="0" err="1">
                <a:latin typeface="+mn-lt"/>
              </a:rPr>
              <a:t>early</a:t>
            </a:r>
            <a:r>
              <a:rPr lang="fr-LU" sz="1800" dirty="0">
                <a:latin typeface="+mn-lt"/>
              </a:rPr>
              <a:t> and </a:t>
            </a:r>
            <a:r>
              <a:rPr lang="fr-LU" sz="1800" dirty="0" err="1">
                <a:latin typeface="+mn-lt"/>
              </a:rPr>
              <a:t>ongoing</a:t>
            </a:r>
            <a:r>
              <a:rPr lang="fr-LU" sz="1800" dirty="0">
                <a:latin typeface="+mn-lt"/>
              </a:rPr>
              <a:t> </a:t>
            </a:r>
            <a:r>
              <a:rPr lang="fr-LU" sz="1800" dirty="0" err="1">
                <a:latin typeface="+mn-lt"/>
              </a:rPr>
              <a:t>assessments</a:t>
            </a:r>
            <a:endParaRPr lang="fr-LU" sz="1800" dirty="0">
              <a:latin typeface="+mn-lt"/>
            </a:endParaRPr>
          </a:p>
          <a:p>
            <a:pPr>
              <a:buFont typeface="Arial" panose="020B0604020202020204" pitchFamily="34" charset="0"/>
              <a:buChar char="•"/>
            </a:pPr>
            <a:r>
              <a:rPr lang="fr-LU" sz="1800" dirty="0" err="1">
                <a:latin typeface="+mn-lt"/>
              </a:rPr>
              <a:t>Possibility</a:t>
            </a:r>
            <a:r>
              <a:rPr lang="fr-LU" sz="1800" dirty="0">
                <a:latin typeface="+mn-lt"/>
              </a:rPr>
              <a:t> to </a:t>
            </a:r>
            <a:r>
              <a:rPr lang="fr-LU" sz="1800" dirty="0" err="1">
                <a:latin typeface="+mn-lt"/>
              </a:rPr>
              <a:t>obtain</a:t>
            </a:r>
            <a:r>
              <a:rPr lang="fr-LU" sz="1800" dirty="0">
                <a:latin typeface="+mn-lt"/>
              </a:rPr>
              <a:t> a </a:t>
            </a:r>
            <a:r>
              <a:rPr lang="fr-LU" sz="1800" b="1" dirty="0" err="1">
                <a:latin typeface="+mn-lt"/>
              </a:rPr>
              <a:t>special</a:t>
            </a:r>
            <a:r>
              <a:rPr lang="fr-LU" sz="1800" b="1" dirty="0">
                <a:latin typeface="+mn-lt"/>
              </a:rPr>
              <a:t> </a:t>
            </a:r>
            <a:r>
              <a:rPr lang="fr-LU" sz="1800" b="1" dirty="0" err="1">
                <a:latin typeface="+mn-lt"/>
              </a:rPr>
              <a:t>residence</a:t>
            </a:r>
            <a:r>
              <a:rPr lang="fr-LU" sz="1800" b="1" dirty="0">
                <a:latin typeface="+mn-lt"/>
              </a:rPr>
              <a:t> permit</a:t>
            </a:r>
            <a:r>
              <a:rPr lang="fr-LU" sz="1800" dirty="0">
                <a:latin typeface="+mn-lt"/>
              </a:rPr>
              <a:t> for protection and </a:t>
            </a:r>
            <a:r>
              <a:rPr lang="fr-LU" sz="1800" dirty="0" err="1">
                <a:latin typeface="+mn-lt"/>
              </a:rPr>
              <a:t>recovery</a:t>
            </a:r>
            <a:endParaRPr lang="fr-LU" sz="1800" dirty="0">
              <a:latin typeface="+mn-lt"/>
            </a:endParaRPr>
          </a:p>
          <a:p>
            <a:endParaRPr lang="fr-FR" sz="1600" dirty="0"/>
          </a:p>
        </p:txBody>
      </p:sp>
    </p:spTree>
    <p:extLst>
      <p:ext uri="{BB962C8B-B14F-4D97-AF65-F5344CB8AC3E}">
        <p14:creationId xmlns:p14="http://schemas.microsoft.com/office/powerpoint/2010/main" val="1224036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E6FB27-7B14-72B3-3697-9DF322C6B6C9}"/>
              </a:ext>
            </a:extLst>
          </p:cNvPr>
          <p:cNvSpPr>
            <a:spLocks noGrp="1"/>
          </p:cNvSpPr>
          <p:nvPr>
            <p:ph type="title"/>
          </p:nvPr>
        </p:nvSpPr>
        <p:spPr/>
        <p:txBody>
          <a:bodyPr>
            <a:normAutofit fontScale="90000"/>
          </a:bodyPr>
          <a:lstStyle/>
          <a:p>
            <a:r>
              <a:rPr lang="fr-FR" dirty="0"/>
              <a:t>Conclusion on good practices </a:t>
            </a:r>
            <a:r>
              <a:rPr lang="fr-FR" dirty="0" err="1"/>
              <a:t>within</a:t>
            </a:r>
            <a:r>
              <a:rPr lang="fr-FR" dirty="0"/>
              <a:t> a </a:t>
            </a:r>
            <a:r>
              <a:rPr lang="fr-FR" dirty="0" err="1"/>
              <a:t>complex</a:t>
            </a:r>
            <a:r>
              <a:rPr lang="fr-FR" dirty="0"/>
              <a:t>, multi-</a:t>
            </a:r>
            <a:r>
              <a:rPr lang="fr-FR" dirty="0" err="1"/>
              <a:t>level</a:t>
            </a:r>
            <a:r>
              <a:rPr lang="fr-FR" dirty="0"/>
              <a:t> </a:t>
            </a:r>
            <a:r>
              <a:rPr lang="fr-FR" dirty="0" err="1"/>
              <a:t>legal</a:t>
            </a:r>
            <a:r>
              <a:rPr lang="fr-FR" dirty="0"/>
              <a:t> </a:t>
            </a:r>
            <a:r>
              <a:rPr lang="fr-FR" dirty="0" err="1"/>
              <a:t>framework</a:t>
            </a:r>
            <a:endParaRPr lang="fr-FR" dirty="0"/>
          </a:p>
        </p:txBody>
      </p:sp>
      <p:sp>
        <p:nvSpPr>
          <p:cNvPr id="3" name="Espace réservé du contenu 2">
            <a:extLst>
              <a:ext uri="{FF2B5EF4-FFF2-40B4-BE49-F238E27FC236}">
                <a16:creationId xmlns:a16="http://schemas.microsoft.com/office/drawing/2014/main" id="{CA4709DA-BD47-A950-E0B7-C6BA6821FE67}"/>
              </a:ext>
            </a:extLst>
          </p:cNvPr>
          <p:cNvSpPr>
            <a:spLocks noGrp="1"/>
          </p:cNvSpPr>
          <p:nvPr>
            <p:ph idx="1"/>
          </p:nvPr>
        </p:nvSpPr>
        <p:spPr>
          <a:xfrm>
            <a:off x="359998" y="1615460"/>
            <a:ext cx="8326799" cy="3627080"/>
          </a:xfrm>
        </p:spPr>
        <p:txBody>
          <a:bodyPr/>
          <a:lstStyle/>
          <a:p>
            <a:r>
              <a:rPr lang="fr-FR" sz="2800" b="1" dirty="0" err="1">
                <a:latin typeface="+mn-lt"/>
              </a:rPr>
              <a:t>Intersectionality</a:t>
            </a:r>
            <a:r>
              <a:rPr lang="fr-FR" sz="2800" dirty="0">
                <a:latin typeface="+mn-lt"/>
              </a:rPr>
              <a:t> (cumulation of </a:t>
            </a:r>
            <a:r>
              <a:rPr lang="fr-FR" sz="2800" dirty="0" err="1">
                <a:latin typeface="+mn-lt"/>
              </a:rPr>
              <a:t>vulnerability</a:t>
            </a:r>
            <a:r>
              <a:rPr lang="fr-FR" sz="2800" dirty="0">
                <a:latin typeface="+mn-lt"/>
              </a:rPr>
              <a:t> </a:t>
            </a:r>
            <a:r>
              <a:rPr lang="fr-FR" sz="2800" dirty="0" err="1">
                <a:latin typeface="+mn-lt"/>
              </a:rPr>
              <a:t>factors</a:t>
            </a:r>
            <a:r>
              <a:rPr lang="fr-FR" sz="2800" dirty="0">
                <a:latin typeface="+mn-lt"/>
              </a:rPr>
              <a:t>) - Attention to </a:t>
            </a:r>
            <a:r>
              <a:rPr lang="fr-FR" sz="2800" dirty="0" err="1">
                <a:latin typeface="+mn-lt"/>
              </a:rPr>
              <a:t>interplay</a:t>
            </a:r>
            <a:r>
              <a:rPr lang="fr-FR" sz="2800" dirty="0">
                <a:latin typeface="+mn-lt"/>
              </a:rPr>
              <a:t> and </a:t>
            </a:r>
            <a:r>
              <a:rPr lang="fr-FR" sz="2800" dirty="0" err="1">
                <a:latin typeface="+mn-lt"/>
              </a:rPr>
              <a:t>interrelevance</a:t>
            </a:r>
            <a:r>
              <a:rPr lang="fr-FR" sz="2800" dirty="0">
                <a:latin typeface="+mn-lt"/>
              </a:rPr>
              <a:t> of </a:t>
            </a:r>
            <a:r>
              <a:rPr lang="fr-FR" sz="2800" dirty="0" err="1">
                <a:latin typeface="+mn-lt"/>
              </a:rPr>
              <a:t>different</a:t>
            </a:r>
            <a:r>
              <a:rPr lang="fr-FR" sz="2800" dirty="0">
                <a:latin typeface="+mn-lt"/>
              </a:rPr>
              <a:t> </a:t>
            </a:r>
            <a:r>
              <a:rPr lang="fr-FR" sz="2800" dirty="0" err="1">
                <a:latin typeface="+mn-lt"/>
              </a:rPr>
              <a:t>legal</a:t>
            </a:r>
            <a:r>
              <a:rPr lang="fr-FR" sz="2800" dirty="0">
                <a:latin typeface="+mn-lt"/>
              </a:rPr>
              <a:t> </a:t>
            </a:r>
            <a:r>
              <a:rPr lang="fr-FR" sz="2800" dirty="0" err="1">
                <a:latin typeface="+mn-lt"/>
              </a:rPr>
              <a:t>systems</a:t>
            </a:r>
            <a:r>
              <a:rPr lang="fr-FR" sz="2800" dirty="0">
                <a:latin typeface="+mn-lt"/>
              </a:rPr>
              <a:t> and sources (e.g. Istanbul convention: migrant </a:t>
            </a:r>
            <a:r>
              <a:rPr lang="fr-FR" sz="2800" dirty="0" err="1">
                <a:latin typeface="+mn-lt"/>
              </a:rPr>
              <a:t>women</a:t>
            </a:r>
            <a:r>
              <a:rPr lang="fr-FR" sz="2800" dirty="0">
                <a:latin typeface="+mn-lt"/>
              </a:rPr>
              <a:t>, </a:t>
            </a:r>
            <a:r>
              <a:rPr lang="fr-FR" sz="2800" dirty="0" err="1">
                <a:latin typeface="+mn-lt"/>
              </a:rPr>
              <a:t>children</a:t>
            </a:r>
            <a:r>
              <a:rPr lang="fr-FR" sz="2800" dirty="0">
                <a:latin typeface="+mn-lt"/>
              </a:rPr>
              <a:t>, </a:t>
            </a:r>
            <a:r>
              <a:rPr lang="fr-FR" sz="2800" dirty="0" err="1">
                <a:latin typeface="+mn-lt"/>
              </a:rPr>
              <a:t>victims</a:t>
            </a:r>
            <a:r>
              <a:rPr lang="fr-FR" sz="2800" dirty="0">
                <a:latin typeface="+mn-lt"/>
              </a:rPr>
              <a:t> of THB…)</a:t>
            </a:r>
          </a:p>
          <a:p>
            <a:r>
              <a:rPr lang="fr-FR" sz="2800" dirty="0">
                <a:latin typeface="+mn-lt"/>
              </a:rPr>
              <a:t>Administrative </a:t>
            </a:r>
            <a:r>
              <a:rPr lang="fr-FR" sz="2800" dirty="0" err="1">
                <a:latin typeface="+mn-lt"/>
              </a:rPr>
              <a:t>processes</a:t>
            </a:r>
            <a:r>
              <a:rPr lang="fr-FR" sz="2800" dirty="0">
                <a:latin typeface="+mn-lt"/>
              </a:rPr>
              <a:t> – </a:t>
            </a:r>
            <a:r>
              <a:rPr lang="fr-FR" sz="2800" dirty="0" err="1">
                <a:latin typeface="+mn-lt"/>
              </a:rPr>
              <a:t>flexibility</a:t>
            </a:r>
            <a:r>
              <a:rPr lang="fr-FR" sz="2800" dirty="0">
                <a:latin typeface="+mn-lt"/>
              </a:rPr>
              <a:t> for </a:t>
            </a:r>
            <a:r>
              <a:rPr lang="fr-FR" sz="2800" b="1" dirty="0" err="1">
                <a:latin typeface="+mn-lt"/>
              </a:rPr>
              <a:t>individualized</a:t>
            </a:r>
            <a:r>
              <a:rPr lang="fr-FR" sz="2800" b="1" dirty="0">
                <a:latin typeface="+mn-lt"/>
              </a:rPr>
              <a:t> solutions</a:t>
            </a:r>
            <a:r>
              <a:rPr lang="fr-FR" sz="2800" dirty="0">
                <a:latin typeface="+mn-lt"/>
              </a:rPr>
              <a:t> </a:t>
            </a:r>
            <a:r>
              <a:rPr lang="fr-FR" sz="2800" dirty="0" err="1">
                <a:latin typeface="+mn-lt"/>
              </a:rPr>
              <a:t>depending</a:t>
            </a:r>
            <a:r>
              <a:rPr lang="fr-FR" sz="2800" dirty="0">
                <a:latin typeface="+mn-lt"/>
              </a:rPr>
              <a:t> on the </a:t>
            </a:r>
            <a:r>
              <a:rPr lang="fr-FR" sz="2800" dirty="0" err="1">
                <a:latin typeface="+mn-lt"/>
              </a:rPr>
              <a:t>needs</a:t>
            </a:r>
            <a:endParaRPr lang="fr-FR" sz="2800" dirty="0">
              <a:latin typeface="+mn-lt"/>
            </a:endParaRPr>
          </a:p>
          <a:p>
            <a:r>
              <a:rPr lang="fr-FR" sz="2800" b="1" dirty="0">
                <a:latin typeface="+mn-lt"/>
              </a:rPr>
              <a:t>Training</a:t>
            </a:r>
          </a:p>
        </p:txBody>
      </p:sp>
    </p:spTree>
    <p:extLst>
      <p:ext uri="{BB962C8B-B14F-4D97-AF65-F5344CB8AC3E}">
        <p14:creationId xmlns:p14="http://schemas.microsoft.com/office/powerpoint/2010/main" val="548204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9226D-F674-8B6F-7DA3-2EA217A5E76F}"/>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BC596FB7-8DE0-F0BC-DA74-529285C368C1}"/>
              </a:ext>
            </a:extLst>
          </p:cNvPr>
          <p:cNvSpPr>
            <a:spLocks noGrp="1" noChangeArrowheads="1"/>
          </p:cNvSpPr>
          <p:nvPr>
            <p:ph type="title"/>
          </p:nvPr>
        </p:nvSpPr>
        <p:spPr>
          <a:xfrm>
            <a:off x="191910" y="259643"/>
            <a:ext cx="8952089" cy="1307899"/>
          </a:xfrm>
        </p:spPr>
        <p:txBody>
          <a:bodyPr>
            <a:normAutofit/>
          </a:bodyPr>
          <a:lstStyle/>
          <a:p>
            <a:pPr algn="ctr"/>
            <a:r>
              <a:rPr lang="en-CA" altLang="en-BE" sz="2800" dirty="0"/>
              <a:t>Vulnerability as a legal concept</a:t>
            </a:r>
            <a:endParaRPr lang="en-CA" altLang="en-BE" sz="2800" b="1" dirty="0"/>
          </a:p>
        </p:txBody>
      </p:sp>
      <p:sp>
        <p:nvSpPr>
          <p:cNvPr id="17411" name="Rectangle 3">
            <a:extLst>
              <a:ext uri="{FF2B5EF4-FFF2-40B4-BE49-F238E27FC236}">
                <a16:creationId xmlns:a16="http://schemas.microsoft.com/office/drawing/2014/main" id="{DE58685A-8181-1E74-B019-9DEB18A56004}"/>
              </a:ext>
            </a:extLst>
          </p:cNvPr>
          <p:cNvSpPr>
            <a:spLocks noGrp="1" noChangeArrowheads="1"/>
          </p:cNvSpPr>
          <p:nvPr>
            <p:ph type="body" idx="1"/>
          </p:nvPr>
        </p:nvSpPr>
        <p:spPr>
          <a:xfrm>
            <a:off x="191910" y="1045029"/>
            <a:ext cx="8494890" cy="5181601"/>
          </a:xfrm>
        </p:spPr>
        <p:txBody>
          <a:bodyPr/>
          <a:lstStyle/>
          <a:p>
            <a:pPr algn="just"/>
            <a:r>
              <a:rPr lang="en-GB" sz="2600" dirty="0"/>
              <a:t>Increasing recognition in international, regional and national legal systems that certain groups face additional barriers to exercising their rights due to sex, gender, “race”, colour, language, religion, political or other opinion, national or social origin, association with a national minority, property, birth, sexual orientation, gender identity and expression, sex characteristics, age and development, state of health, disability, marital status, migrant or refugee status, or other status.</a:t>
            </a:r>
          </a:p>
          <a:p>
            <a:pPr algn="just"/>
            <a:endParaRPr lang="en-GB" sz="2600" dirty="0"/>
          </a:p>
          <a:p>
            <a:pPr algn="just"/>
            <a:r>
              <a:rPr lang="en-GB" sz="2600" dirty="0"/>
              <a:t>Intersecting layers of vulnerability: e.g. unaccompanied minor refugee </a:t>
            </a:r>
          </a:p>
          <a:p>
            <a:pPr algn="just">
              <a:lnSpc>
                <a:spcPct val="90000"/>
              </a:lnSpc>
            </a:pPr>
            <a:endParaRPr lang="en-CA" altLang="en-BE" sz="2600" dirty="0"/>
          </a:p>
          <a:p>
            <a:pPr marL="0" indent="0" algn="just">
              <a:lnSpc>
                <a:spcPct val="90000"/>
              </a:lnSpc>
              <a:buNone/>
            </a:pPr>
            <a:endParaRPr lang="en-CA" altLang="en-BE" sz="2600" dirty="0"/>
          </a:p>
          <a:p>
            <a:pPr algn="just">
              <a:lnSpc>
                <a:spcPct val="90000"/>
              </a:lnSpc>
            </a:pPr>
            <a:endParaRPr lang="en-CA" altLang="en-BE" sz="2600" dirty="0"/>
          </a:p>
          <a:p>
            <a:pPr algn="just">
              <a:lnSpc>
                <a:spcPct val="90000"/>
              </a:lnSpc>
            </a:pPr>
            <a:endParaRPr lang="en-CA" altLang="en-BE" sz="2600" dirty="0"/>
          </a:p>
          <a:p>
            <a:pPr>
              <a:lnSpc>
                <a:spcPct val="90000"/>
              </a:lnSpc>
            </a:pPr>
            <a:endParaRPr lang="en-CA" altLang="en-BE" sz="2600" dirty="0"/>
          </a:p>
        </p:txBody>
      </p:sp>
    </p:spTree>
    <p:extLst>
      <p:ext uri="{BB962C8B-B14F-4D97-AF65-F5344CB8AC3E}">
        <p14:creationId xmlns:p14="http://schemas.microsoft.com/office/powerpoint/2010/main" val="3538374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1B6B7C06-AFCD-9451-3E7E-FB8C5F6B3693}"/>
              </a:ext>
            </a:extLst>
          </p:cNvPr>
          <p:cNvSpPr>
            <a:spLocks noGrp="1"/>
          </p:cNvSpPr>
          <p:nvPr>
            <p:ph type="dt" sz="quarter" idx="10"/>
          </p:nvPr>
        </p:nvSpPr>
        <p:spPr/>
        <p:txBody>
          <a:bodyPr/>
          <a:lstStyle/>
          <a:p>
            <a:pPr>
              <a:defRPr/>
            </a:pPr>
            <a:endParaRPr lang="nl-NL" dirty="0"/>
          </a:p>
        </p:txBody>
      </p:sp>
      <p:sp>
        <p:nvSpPr>
          <p:cNvPr id="5" name="Tijdelijke aanduiding voor voettekst 4">
            <a:extLst>
              <a:ext uri="{FF2B5EF4-FFF2-40B4-BE49-F238E27FC236}">
                <a16:creationId xmlns:a16="http://schemas.microsoft.com/office/drawing/2014/main" id="{8C37B517-C18D-0FBE-3C42-29BE41D2578E}"/>
              </a:ext>
            </a:extLst>
          </p:cNvPr>
          <p:cNvSpPr>
            <a:spLocks noGrp="1"/>
          </p:cNvSpPr>
          <p:nvPr>
            <p:ph type="ftr" sz="quarter" idx="11"/>
          </p:nvPr>
        </p:nvSpPr>
        <p:spPr/>
        <p:txBody>
          <a:bodyPr/>
          <a:lstStyle/>
          <a:p>
            <a:pPr>
              <a:defRPr/>
            </a:pPr>
            <a:r>
              <a:rPr lang="nl-NL" dirty="0"/>
              <a:t>Lilian Tsourdi                                     </a:t>
            </a:r>
          </a:p>
        </p:txBody>
      </p:sp>
      <p:sp>
        <p:nvSpPr>
          <p:cNvPr id="77827" name="Tijdelijke aanduiding voor dianummer 5">
            <a:extLst>
              <a:ext uri="{FF2B5EF4-FFF2-40B4-BE49-F238E27FC236}">
                <a16:creationId xmlns:a16="http://schemas.microsoft.com/office/drawing/2014/main" id="{145CA6BD-5F11-0A51-C61A-90A1ED631A0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itchFamily="2" charset="2"/>
              <a:buChar char="o"/>
              <a:defRPr sz="30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lr>
                <a:schemeClr val="accent2"/>
              </a:buClr>
              <a:buFont typeface="Wingdings" pitchFamily="2" charset="2"/>
              <a:buChar char="n"/>
              <a:defRPr sz="26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lr>
                <a:schemeClr val="accent2"/>
              </a:buClr>
              <a:buFont typeface="Wingdings" pitchFamily="2" charset="2"/>
              <a:buChar char="o"/>
              <a:defRPr sz="23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lr>
                <a:schemeClr val="accent2"/>
              </a:buClr>
              <a:buFont typeface="Wingdings" pitchFamily="2" charset="2"/>
              <a:buChar char="n"/>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5000"/>
              </a:spcBef>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ClrTx/>
              <a:buFontTx/>
              <a:buNone/>
            </a:pPr>
            <a:fld id="{D6B052FA-AEAE-DD43-9CE8-3822AD763CED}" type="slidenum">
              <a:rPr lang="nl-NL" altLang="en-US" sz="1200"/>
              <a:pPr>
                <a:spcBef>
                  <a:spcPct val="0"/>
                </a:spcBef>
                <a:buClrTx/>
                <a:buFontTx/>
                <a:buNone/>
              </a:pPr>
              <a:t>4</a:t>
            </a:fld>
            <a:endParaRPr lang="nl-NL" altLang="en-US" sz="1200"/>
          </a:p>
        </p:txBody>
      </p:sp>
      <p:sp>
        <p:nvSpPr>
          <p:cNvPr id="77828" name="Rectangle 2">
            <a:extLst>
              <a:ext uri="{FF2B5EF4-FFF2-40B4-BE49-F238E27FC236}">
                <a16:creationId xmlns:a16="http://schemas.microsoft.com/office/drawing/2014/main" id="{527EA6F8-8969-33C3-B80D-9F7B0543D09B}"/>
              </a:ext>
            </a:extLst>
          </p:cNvPr>
          <p:cNvSpPr>
            <a:spLocks noGrp="1" noChangeArrowheads="1"/>
          </p:cNvSpPr>
          <p:nvPr>
            <p:ph type="title"/>
          </p:nvPr>
        </p:nvSpPr>
        <p:spPr>
          <a:xfrm>
            <a:off x="0" y="333375"/>
            <a:ext cx="8388350" cy="260355"/>
          </a:xfrm>
        </p:spPr>
        <p:txBody>
          <a:bodyPr>
            <a:normAutofit fontScale="90000"/>
          </a:bodyPr>
          <a:lstStyle/>
          <a:p>
            <a:pPr algn="ctr" eaLnBrk="1" hangingPunct="1"/>
            <a:endParaRPr lang="en-GB" altLang="en-US" dirty="0">
              <a:ea typeface="ＭＳ Ｐゴシック" panose="020B0600070205080204" pitchFamily="34" charset="-128"/>
            </a:endParaRPr>
          </a:p>
        </p:txBody>
      </p:sp>
      <p:sp>
        <p:nvSpPr>
          <p:cNvPr id="9222" name="Rectangle 3">
            <a:extLst>
              <a:ext uri="{FF2B5EF4-FFF2-40B4-BE49-F238E27FC236}">
                <a16:creationId xmlns:a16="http://schemas.microsoft.com/office/drawing/2014/main" id="{C790D3F9-4378-1C20-9B57-7B05C4FF81FF}"/>
              </a:ext>
            </a:extLst>
          </p:cNvPr>
          <p:cNvSpPr>
            <a:spLocks noGrp="1" noChangeArrowheads="1"/>
          </p:cNvSpPr>
          <p:nvPr>
            <p:ph type="body" idx="1"/>
          </p:nvPr>
        </p:nvSpPr>
        <p:spPr>
          <a:xfrm flipV="1">
            <a:off x="179388" y="1628775"/>
            <a:ext cx="8785225" cy="71438"/>
          </a:xfrm>
        </p:spPr>
        <p:txBody>
          <a:bodyPr/>
          <a:lstStyle/>
          <a:p>
            <a:pPr lvl="1" eaLnBrk="1" hangingPunct="1">
              <a:spcBef>
                <a:spcPts val="1200"/>
              </a:spcBef>
              <a:spcAft>
                <a:spcPts val="1200"/>
              </a:spcAft>
              <a:buFont typeface="Wingdings" pitchFamily="2" charset="2"/>
              <a:buChar char="q"/>
              <a:defRPr/>
            </a:pPr>
            <a:endParaRPr lang="en-GB" altLang="el-GR" sz="2200" dirty="0"/>
          </a:p>
          <a:p>
            <a:pPr marL="471487" lvl="1" indent="0" eaLnBrk="1" hangingPunct="1">
              <a:spcBef>
                <a:spcPts val="1200"/>
              </a:spcBef>
              <a:spcAft>
                <a:spcPts val="1200"/>
              </a:spcAft>
              <a:buFont typeface="Wingdings" pitchFamily="2" charset="2"/>
              <a:buNone/>
              <a:defRPr/>
            </a:pPr>
            <a:endParaRPr lang="en-GB" altLang="el-GR" sz="2200" dirty="0"/>
          </a:p>
        </p:txBody>
      </p:sp>
      <p:graphicFrame>
        <p:nvGraphicFramePr>
          <p:cNvPr id="2" name="Table 1">
            <a:extLst>
              <a:ext uri="{FF2B5EF4-FFF2-40B4-BE49-F238E27FC236}">
                <a16:creationId xmlns:a16="http://schemas.microsoft.com/office/drawing/2014/main" id="{917DC3D4-7E33-E2C7-9732-55580682E599}"/>
              </a:ext>
            </a:extLst>
          </p:cNvPr>
          <p:cNvGraphicFramePr>
            <a:graphicFrameLocks noGrp="1"/>
          </p:cNvGraphicFramePr>
          <p:nvPr>
            <p:extLst>
              <p:ext uri="{D42A27DB-BD31-4B8C-83A1-F6EECF244321}">
                <p14:modId xmlns:p14="http://schemas.microsoft.com/office/powerpoint/2010/main" val="2324518890"/>
              </p:ext>
            </p:extLst>
          </p:nvPr>
        </p:nvGraphicFramePr>
        <p:xfrm>
          <a:off x="0" y="333374"/>
          <a:ext cx="9144000" cy="6524623"/>
        </p:xfrm>
        <a:graphic>
          <a:graphicData uri="http://schemas.openxmlformats.org/drawingml/2006/table">
            <a:tbl>
              <a:tblPr/>
              <a:tblGrid>
                <a:gridCol w="9144000">
                  <a:extLst>
                    <a:ext uri="{9D8B030D-6E8A-4147-A177-3AD203B41FA5}">
                      <a16:colId xmlns:a16="http://schemas.microsoft.com/office/drawing/2014/main" val="20000"/>
                    </a:ext>
                  </a:extLst>
                </a:gridCol>
              </a:tblGrid>
              <a:tr h="810596">
                <a:tc>
                  <a:txBody>
                    <a:bodyPr/>
                    <a:lstStyle>
                      <a:lvl1pPr eaLnBrk="0" hangingPunct="0">
                        <a:spcBef>
                          <a:spcPct val="20000"/>
                        </a:spcBef>
                        <a:buClr>
                          <a:schemeClr val="accent2"/>
                        </a:buClr>
                        <a:buFont typeface="Wingdings" charset="2"/>
                        <a:defRPr sz="2600">
                          <a:solidFill>
                            <a:schemeClr val="tx1"/>
                          </a:solidFill>
                          <a:latin typeface="Verdana" charset="0"/>
                          <a:ea typeface="ＭＳ Ｐゴシック" charset="-128"/>
                        </a:defRPr>
                      </a:lvl1pPr>
                      <a:lvl2pPr marL="742950" indent="-285750" eaLnBrk="0" hangingPunct="0">
                        <a:spcBef>
                          <a:spcPct val="20000"/>
                        </a:spcBef>
                        <a:buClr>
                          <a:schemeClr val="accent2"/>
                        </a:buClr>
                        <a:buFont typeface="Wingdings" charset="2"/>
                        <a:defRPr sz="2200">
                          <a:solidFill>
                            <a:schemeClr val="tx1"/>
                          </a:solidFill>
                          <a:latin typeface="Verdana" charset="0"/>
                          <a:ea typeface="ＭＳ Ｐゴシック" charset="-128"/>
                        </a:defRPr>
                      </a:lvl2pPr>
                      <a:lvl3pPr marL="1143000" indent="-228600" eaLnBrk="0" hangingPunct="0">
                        <a:spcBef>
                          <a:spcPct val="20000"/>
                        </a:spcBef>
                        <a:buClr>
                          <a:schemeClr val="accent2"/>
                        </a:buClr>
                        <a:buFont typeface="Wingdings" charset="2"/>
                        <a:defRPr sz="2100">
                          <a:solidFill>
                            <a:schemeClr val="tx1"/>
                          </a:solidFill>
                          <a:latin typeface="Verdana" charset="0"/>
                          <a:ea typeface="ＭＳ Ｐゴシック" charset="-128"/>
                        </a:defRPr>
                      </a:lvl3pPr>
                      <a:lvl4pPr marL="1600200" indent="-228600" eaLnBrk="0" hangingPunct="0">
                        <a:spcBef>
                          <a:spcPct val="20000"/>
                        </a:spcBef>
                        <a:buClr>
                          <a:schemeClr val="accent2"/>
                        </a:buClr>
                        <a:buFont typeface="Wingdings" charset="2"/>
                        <a:defRPr>
                          <a:solidFill>
                            <a:schemeClr val="tx1"/>
                          </a:solidFill>
                          <a:latin typeface="Verdana" charset="0"/>
                          <a:ea typeface="ＭＳ Ｐゴシック" charset="-128"/>
                        </a:defRPr>
                      </a:lvl4pPr>
                      <a:lvl5pPr marL="2057400" indent="-228600" eaLnBrk="0" hangingPunct="0">
                        <a:spcBef>
                          <a:spcPct val="25000"/>
                        </a:spcBef>
                        <a:buClr>
                          <a:schemeClr val="accent2"/>
                        </a:buClr>
                        <a:buFont typeface="Wingdings" charset="2"/>
                        <a:defRPr>
                          <a:solidFill>
                            <a:schemeClr val="tx1"/>
                          </a:solidFill>
                          <a:latin typeface="Verdana" charset="0"/>
                          <a:ea typeface="ＭＳ Ｐゴシック" charset="-128"/>
                        </a:defRPr>
                      </a:lvl5pPr>
                      <a:lvl6pPr marL="25146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6pPr>
                      <a:lvl7pPr marL="29718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7pPr>
                      <a:lvl8pPr marL="34290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8pPr>
                      <a:lvl9pPr marL="38862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200" b="1" i="0" u="none" strike="noStrike" cap="none" normalizeH="0" baseline="0" dirty="0">
                          <a:ln>
                            <a:noFill/>
                          </a:ln>
                          <a:solidFill>
                            <a:srgbClr val="FFFFFF"/>
                          </a:solidFill>
                          <a:effectLst/>
                          <a:latin typeface="Verdana" charset="0"/>
                          <a:ea typeface="ＭＳ Ｐゴシック" charset="-128"/>
                        </a:rPr>
                        <a:t>EU Law Standards for Addressing Vulnerability in Migration and Asylum </a:t>
                      </a:r>
                      <a:endParaRPr kumimoji="0" lang="el-GR" altLang="en-US" sz="2200" b="1" i="0" u="none" strike="noStrike" cap="none" normalizeH="0" baseline="0" dirty="0">
                        <a:ln>
                          <a:noFill/>
                        </a:ln>
                        <a:solidFill>
                          <a:srgbClr val="FFFFFF"/>
                        </a:solidFill>
                        <a:effectLst/>
                        <a:latin typeface="Verdana" charset="0"/>
                        <a:ea typeface="ＭＳ Ｐゴシック" charset="-128"/>
                      </a:endParaRPr>
                    </a:p>
                  </a:txBody>
                  <a:tcPr marL="91441" marR="91441"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389078">
                <a:tc>
                  <a:txBody>
                    <a:bodyPr/>
                    <a:lstStyle>
                      <a:lvl1pPr marL="285750" indent="-285750" eaLnBrk="0" hangingPunct="0">
                        <a:spcBef>
                          <a:spcPct val="20000"/>
                        </a:spcBef>
                        <a:buClr>
                          <a:schemeClr val="accent2"/>
                        </a:buClr>
                        <a:buFont typeface="Wingdings" charset="2"/>
                        <a:defRPr sz="2600">
                          <a:solidFill>
                            <a:schemeClr val="tx1"/>
                          </a:solidFill>
                          <a:latin typeface="Verdana" charset="0"/>
                          <a:ea typeface="ＭＳ Ｐゴシック" charset="-128"/>
                        </a:defRPr>
                      </a:lvl1pPr>
                      <a:lvl2pPr marL="742950" indent="-285750" eaLnBrk="0" hangingPunct="0">
                        <a:spcBef>
                          <a:spcPct val="20000"/>
                        </a:spcBef>
                        <a:buClr>
                          <a:schemeClr val="accent2"/>
                        </a:buClr>
                        <a:buFont typeface="Wingdings" charset="2"/>
                        <a:defRPr sz="2200">
                          <a:solidFill>
                            <a:schemeClr val="tx1"/>
                          </a:solidFill>
                          <a:latin typeface="Verdana" charset="0"/>
                          <a:ea typeface="ＭＳ Ｐゴシック" charset="-128"/>
                        </a:defRPr>
                      </a:lvl2pPr>
                      <a:lvl3pPr marL="1143000" indent="-228600" eaLnBrk="0" hangingPunct="0">
                        <a:spcBef>
                          <a:spcPct val="20000"/>
                        </a:spcBef>
                        <a:buClr>
                          <a:schemeClr val="accent2"/>
                        </a:buClr>
                        <a:buFont typeface="Wingdings" charset="2"/>
                        <a:defRPr sz="2100">
                          <a:solidFill>
                            <a:schemeClr val="tx1"/>
                          </a:solidFill>
                          <a:latin typeface="Verdana" charset="0"/>
                          <a:ea typeface="ＭＳ Ｐゴシック" charset="-128"/>
                        </a:defRPr>
                      </a:lvl3pPr>
                      <a:lvl4pPr marL="1600200" indent="-228600" eaLnBrk="0" hangingPunct="0">
                        <a:spcBef>
                          <a:spcPct val="20000"/>
                        </a:spcBef>
                        <a:buClr>
                          <a:schemeClr val="accent2"/>
                        </a:buClr>
                        <a:buFont typeface="Wingdings" charset="2"/>
                        <a:defRPr>
                          <a:solidFill>
                            <a:schemeClr val="tx1"/>
                          </a:solidFill>
                          <a:latin typeface="Verdana" charset="0"/>
                          <a:ea typeface="ＭＳ Ｐゴシック" charset="-128"/>
                        </a:defRPr>
                      </a:lvl4pPr>
                      <a:lvl5pPr marL="2057400" indent="-228600" eaLnBrk="0" hangingPunct="0">
                        <a:spcBef>
                          <a:spcPct val="25000"/>
                        </a:spcBef>
                        <a:buClr>
                          <a:schemeClr val="accent2"/>
                        </a:buClr>
                        <a:buFont typeface="Wingdings" charset="2"/>
                        <a:defRPr>
                          <a:solidFill>
                            <a:schemeClr val="tx1"/>
                          </a:solidFill>
                          <a:latin typeface="Verdana" charset="0"/>
                          <a:ea typeface="ＭＳ Ｐゴシック" charset="-128"/>
                        </a:defRPr>
                      </a:lvl5pPr>
                      <a:lvl6pPr marL="25146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6pPr>
                      <a:lvl7pPr marL="29718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7pPr>
                      <a:lvl8pPr marL="34290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8pPr>
                      <a:lvl9pPr marL="38862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9p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altLang="en-US" sz="1800" b="0" i="0" u="none" strike="noStrike" cap="none" normalizeH="0" baseline="0" dirty="0">
                          <a:ln>
                            <a:noFill/>
                          </a:ln>
                          <a:solidFill>
                            <a:srgbClr val="000000"/>
                          </a:solidFill>
                          <a:effectLst/>
                          <a:latin typeface="Verdana" charset="0"/>
                          <a:ea typeface="ＭＳ Ｐゴシック" charset="-128"/>
                        </a:rPr>
                        <a:t>Screening Regulation </a:t>
                      </a:r>
                    </a:p>
                  </a:txBody>
                  <a:tcPr marL="91441" marR="91441"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3DECB"/>
                    </a:solidFill>
                  </a:tcPr>
                </a:tc>
                <a:extLst>
                  <a:ext uri="{0D108BD9-81ED-4DB2-BD59-A6C34878D82A}">
                    <a16:rowId xmlns:a16="http://schemas.microsoft.com/office/drawing/2014/main" val="10001"/>
                  </a:ext>
                </a:extLst>
              </a:tr>
              <a:tr h="389078">
                <a:tc>
                  <a:txBody>
                    <a:bodyPr/>
                    <a:lstStyle>
                      <a:lvl1pPr marL="285750" indent="-285750" eaLnBrk="0" hangingPunct="0">
                        <a:spcBef>
                          <a:spcPct val="20000"/>
                        </a:spcBef>
                        <a:buClr>
                          <a:schemeClr val="accent2"/>
                        </a:buClr>
                        <a:buFont typeface="Wingdings" charset="2"/>
                        <a:defRPr sz="2600">
                          <a:solidFill>
                            <a:schemeClr val="tx1"/>
                          </a:solidFill>
                          <a:latin typeface="Verdana" charset="0"/>
                          <a:ea typeface="ＭＳ Ｐゴシック" charset="-128"/>
                        </a:defRPr>
                      </a:lvl1pPr>
                      <a:lvl2pPr marL="742950" indent="-285750" eaLnBrk="0" hangingPunct="0">
                        <a:spcBef>
                          <a:spcPct val="20000"/>
                        </a:spcBef>
                        <a:buClr>
                          <a:schemeClr val="accent2"/>
                        </a:buClr>
                        <a:buFont typeface="Wingdings" charset="2"/>
                        <a:defRPr sz="2200">
                          <a:solidFill>
                            <a:schemeClr val="tx1"/>
                          </a:solidFill>
                          <a:latin typeface="Verdana" charset="0"/>
                          <a:ea typeface="ＭＳ Ｐゴシック" charset="-128"/>
                        </a:defRPr>
                      </a:lvl2pPr>
                      <a:lvl3pPr marL="1143000" indent="-228600" eaLnBrk="0" hangingPunct="0">
                        <a:spcBef>
                          <a:spcPct val="20000"/>
                        </a:spcBef>
                        <a:buClr>
                          <a:schemeClr val="accent2"/>
                        </a:buClr>
                        <a:buFont typeface="Wingdings" charset="2"/>
                        <a:defRPr sz="2100">
                          <a:solidFill>
                            <a:schemeClr val="tx1"/>
                          </a:solidFill>
                          <a:latin typeface="Verdana" charset="0"/>
                          <a:ea typeface="ＭＳ Ｐゴシック" charset="-128"/>
                        </a:defRPr>
                      </a:lvl3pPr>
                      <a:lvl4pPr marL="1600200" indent="-228600" eaLnBrk="0" hangingPunct="0">
                        <a:spcBef>
                          <a:spcPct val="20000"/>
                        </a:spcBef>
                        <a:buClr>
                          <a:schemeClr val="accent2"/>
                        </a:buClr>
                        <a:buFont typeface="Wingdings" charset="2"/>
                        <a:defRPr>
                          <a:solidFill>
                            <a:schemeClr val="tx1"/>
                          </a:solidFill>
                          <a:latin typeface="Verdana" charset="0"/>
                          <a:ea typeface="ＭＳ Ｐゴシック" charset="-128"/>
                        </a:defRPr>
                      </a:lvl4pPr>
                      <a:lvl5pPr marL="2057400" indent="-228600" eaLnBrk="0" hangingPunct="0">
                        <a:spcBef>
                          <a:spcPct val="25000"/>
                        </a:spcBef>
                        <a:buClr>
                          <a:schemeClr val="accent2"/>
                        </a:buClr>
                        <a:buFont typeface="Wingdings" charset="2"/>
                        <a:defRPr>
                          <a:solidFill>
                            <a:schemeClr val="tx1"/>
                          </a:solidFill>
                          <a:latin typeface="Verdana" charset="0"/>
                          <a:ea typeface="ＭＳ Ｐゴシック" charset="-128"/>
                        </a:defRPr>
                      </a:lvl5pPr>
                      <a:lvl6pPr marL="25146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6pPr>
                      <a:lvl7pPr marL="29718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7pPr>
                      <a:lvl8pPr marL="34290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8pPr>
                      <a:lvl9pPr marL="38862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9p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altLang="en-US" sz="1800" b="0" i="0" u="none" strike="noStrike" cap="none" normalizeH="0" baseline="0" dirty="0">
                          <a:ln>
                            <a:noFill/>
                          </a:ln>
                          <a:solidFill>
                            <a:srgbClr val="000000"/>
                          </a:solidFill>
                          <a:effectLst/>
                          <a:latin typeface="Verdana" charset="0"/>
                          <a:ea typeface="ＭＳ Ｐゴシック" charset="-128"/>
                        </a:rPr>
                        <a:t>Asylum Procedures Directive (2013) Asylum Procedures Regulation (2024)</a:t>
                      </a:r>
                    </a:p>
                  </a:txBody>
                  <a:tcPr marL="91441" marR="91441"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E7"/>
                    </a:solidFill>
                  </a:tcPr>
                </a:tc>
                <a:extLst>
                  <a:ext uri="{0D108BD9-81ED-4DB2-BD59-A6C34878D82A}">
                    <a16:rowId xmlns:a16="http://schemas.microsoft.com/office/drawing/2014/main" val="10002"/>
                  </a:ext>
                </a:extLst>
              </a:tr>
              <a:tr h="680898">
                <a:tc>
                  <a:txBody>
                    <a:bodyPr/>
                    <a:lstStyle>
                      <a:lvl1pPr marL="285750" indent="-285750" eaLnBrk="0" hangingPunct="0">
                        <a:spcBef>
                          <a:spcPct val="20000"/>
                        </a:spcBef>
                        <a:buClr>
                          <a:schemeClr val="accent2"/>
                        </a:buClr>
                        <a:buFont typeface="Wingdings" charset="2"/>
                        <a:defRPr sz="2600">
                          <a:solidFill>
                            <a:schemeClr val="tx1"/>
                          </a:solidFill>
                          <a:latin typeface="Verdana" charset="0"/>
                          <a:ea typeface="ＭＳ Ｐゴシック" charset="-128"/>
                        </a:defRPr>
                      </a:lvl1pPr>
                      <a:lvl2pPr marL="742950" indent="-285750" eaLnBrk="0" hangingPunct="0">
                        <a:spcBef>
                          <a:spcPct val="20000"/>
                        </a:spcBef>
                        <a:buClr>
                          <a:schemeClr val="accent2"/>
                        </a:buClr>
                        <a:buFont typeface="Wingdings" charset="2"/>
                        <a:defRPr sz="2200">
                          <a:solidFill>
                            <a:schemeClr val="tx1"/>
                          </a:solidFill>
                          <a:latin typeface="Verdana" charset="0"/>
                          <a:ea typeface="ＭＳ Ｐゴシック" charset="-128"/>
                        </a:defRPr>
                      </a:lvl2pPr>
                      <a:lvl3pPr marL="1143000" indent="-228600" eaLnBrk="0" hangingPunct="0">
                        <a:spcBef>
                          <a:spcPct val="20000"/>
                        </a:spcBef>
                        <a:buClr>
                          <a:schemeClr val="accent2"/>
                        </a:buClr>
                        <a:buFont typeface="Wingdings" charset="2"/>
                        <a:defRPr sz="2100">
                          <a:solidFill>
                            <a:schemeClr val="tx1"/>
                          </a:solidFill>
                          <a:latin typeface="Verdana" charset="0"/>
                          <a:ea typeface="ＭＳ Ｐゴシック" charset="-128"/>
                        </a:defRPr>
                      </a:lvl3pPr>
                      <a:lvl4pPr marL="1600200" indent="-228600" eaLnBrk="0" hangingPunct="0">
                        <a:spcBef>
                          <a:spcPct val="20000"/>
                        </a:spcBef>
                        <a:buClr>
                          <a:schemeClr val="accent2"/>
                        </a:buClr>
                        <a:buFont typeface="Wingdings" charset="2"/>
                        <a:defRPr>
                          <a:solidFill>
                            <a:schemeClr val="tx1"/>
                          </a:solidFill>
                          <a:latin typeface="Verdana" charset="0"/>
                          <a:ea typeface="ＭＳ Ｐゴシック" charset="-128"/>
                        </a:defRPr>
                      </a:lvl4pPr>
                      <a:lvl5pPr marL="2057400" indent="-228600" eaLnBrk="0" hangingPunct="0">
                        <a:spcBef>
                          <a:spcPct val="25000"/>
                        </a:spcBef>
                        <a:buClr>
                          <a:schemeClr val="accent2"/>
                        </a:buClr>
                        <a:buFont typeface="Wingdings" charset="2"/>
                        <a:defRPr>
                          <a:solidFill>
                            <a:schemeClr val="tx1"/>
                          </a:solidFill>
                          <a:latin typeface="Verdana" charset="0"/>
                          <a:ea typeface="ＭＳ Ｐゴシック" charset="-128"/>
                        </a:defRPr>
                      </a:lvl5pPr>
                      <a:lvl6pPr marL="25146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6pPr>
                      <a:lvl7pPr marL="29718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7pPr>
                      <a:lvl8pPr marL="34290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8pPr>
                      <a:lvl9pPr marL="38862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9p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altLang="en-US" sz="1800" b="0" i="0" u="none" strike="noStrike" cap="none" normalizeH="0" baseline="0" dirty="0">
                          <a:ln>
                            <a:noFill/>
                          </a:ln>
                          <a:solidFill>
                            <a:srgbClr val="000000"/>
                          </a:solidFill>
                          <a:effectLst/>
                          <a:latin typeface="Verdana" charset="0"/>
                          <a:ea typeface="ＭＳ Ｐゴシック" charset="-128"/>
                        </a:rPr>
                        <a:t>Dublin Regulation (2013) &amp; Asylum &amp; Migration Management Regulation (2024)</a:t>
                      </a:r>
                      <a:endParaRPr kumimoji="0" lang="el-GR" altLang="en-US" sz="1800" b="0" i="0" u="none" strike="noStrike" cap="none" normalizeH="0" baseline="0" dirty="0">
                        <a:ln>
                          <a:noFill/>
                        </a:ln>
                        <a:solidFill>
                          <a:srgbClr val="000000"/>
                        </a:solidFill>
                        <a:effectLst/>
                        <a:latin typeface="Verdana" charset="0"/>
                        <a:ea typeface="ＭＳ Ｐゴシック" charset="-128"/>
                      </a:endParaRPr>
                    </a:p>
                  </a:txBody>
                  <a:tcPr marL="91441" marR="91441"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3DECB"/>
                    </a:solidFill>
                  </a:tcPr>
                </a:tc>
                <a:extLst>
                  <a:ext uri="{0D108BD9-81ED-4DB2-BD59-A6C34878D82A}">
                    <a16:rowId xmlns:a16="http://schemas.microsoft.com/office/drawing/2014/main" val="10003"/>
                  </a:ext>
                </a:extLst>
              </a:tr>
              <a:tr h="389078">
                <a:tc>
                  <a:txBody>
                    <a:bodyPr/>
                    <a:lstStyle>
                      <a:lvl1pPr marL="285750" indent="-285750" eaLnBrk="0" hangingPunct="0">
                        <a:spcBef>
                          <a:spcPct val="20000"/>
                        </a:spcBef>
                        <a:buClr>
                          <a:schemeClr val="accent2"/>
                        </a:buClr>
                        <a:buFont typeface="Wingdings" charset="2"/>
                        <a:defRPr sz="2600">
                          <a:solidFill>
                            <a:schemeClr val="tx1"/>
                          </a:solidFill>
                          <a:latin typeface="Verdana" charset="0"/>
                          <a:ea typeface="ＭＳ Ｐゴシック" charset="-128"/>
                        </a:defRPr>
                      </a:lvl1pPr>
                      <a:lvl2pPr marL="742950" indent="-285750" eaLnBrk="0" hangingPunct="0">
                        <a:spcBef>
                          <a:spcPct val="20000"/>
                        </a:spcBef>
                        <a:buClr>
                          <a:schemeClr val="accent2"/>
                        </a:buClr>
                        <a:buFont typeface="Wingdings" charset="2"/>
                        <a:defRPr sz="2200">
                          <a:solidFill>
                            <a:schemeClr val="tx1"/>
                          </a:solidFill>
                          <a:latin typeface="Verdana" charset="0"/>
                          <a:ea typeface="ＭＳ Ｐゴシック" charset="-128"/>
                        </a:defRPr>
                      </a:lvl2pPr>
                      <a:lvl3pPr marL="1143000" indent="-228600" eaLnBrk="0" hangingPunct="0">
                        <a:spcBef>
                          <a:spcPct val="20000"/>
                        </a:spcBef>
                        <a:buClr>
                          <a:schemeClr val="accent2"/>
                        </a:buClr>
                        <a:buFont typeface="Wingdings" charset="2"/>
                        <a:defRPr sz="2100">
                          <a:solidFill>
                            <a:schemeClr val="tx1"/>
                          </a:solidFill>
                          <a:latin typeface="Verdana" charset="0"/>
                          <a:ea typeface="ＭＳ Ｐゴシック" charset="-128"/>
                        </a:defRPr>
                      </a:lvl3pPr>
                      <a:lvl4pPr marL="1600200" indent="-228600" eaLnBrk="0" hangingPunct="0">
                        <a:spcBef>
                          <a:spcPct val="20000"/>
                        </a:spcBef>
                        <a:buClr>
                          <a:schemeClr val="accent2"/>
                        </a:buClr>
                        <a:buFont typeface="Wingdings" charset="2"/>
                        <a:defRPr>
                          <a:solidFill>
                            <a:schemeClr val="tx1"/>
                          </a:solidFill>
                          <a:latin typeface="Verdana" charset="0"/>
                          <a:ea typeface="ＭＳ Ｐゴシック" charset="-128"/>
                        </a:defRPr>
                      </a:lvl4pPr>
                      <a:lvl5pPr marL="2057400" indent="-228600" eaLnBrk="0" hangingPunct="0">
                        <a:spcBef>
                          <a:spcPct val="25000"/>
                        </a:spcBef>
                        <a:buClr>
                          <a:schemeClr val="accent2"/>
                        </a:buClr>
                        <a:buFont typeface="Wingdings" charset="2"/>
                        <a:defRPr>
                          <a:solidFill>
                            <a:schemeClr val="tx1"/>
                          </a:solidFill>
                          <a:latin typeface="Verdana" charset="0"/>
                          <a:ea typeface="ＭＳ Ｐゴシック" charset="-128"/>
                        </a:defRPr>
                      </a:lvl5pPr>
                      <a:lvl6pPr marL="25146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6pPr>
                      <a:lvl7pPr marL="29718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7pPr>
                      <a:lvl8pPr marL="34290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8pPr>
                      <a:lvl9pPr marL="38862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9p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altLang="en-US" sz="1800" b="0" i="0" u="none" strike="noStrike" cap="none" normalizeH="0" baseline="0" dirty="0">
                          <a:ln>
                            <a:noFill/>
                          </a:ln>
                          <a:solidFill>
                            <a:srgbClr val="000000"/>
                          </a:solidFill>
                          <a:effectLst/>
                          <a:latin typeface="Verdana" charset="0"/>
                          <a:ea typeface="ＭＳ Ｐゴシック" charset="-128"/>
                        </a:rPr>
                        <a:t>Qualification Directive (2013) &amp; Qualification Regulation (2024)</a:t>
                      </a:r>
                      <a:endParaRPr kumimoji="0" lang="el-GR" altLang="en-US" sz="1800" b="0" i="0" u="none" strike="noStrike" cap="none" normalizeH="0" baseline="0" dirty="0">
                        <a:ln>
                          <a:noFill/>
                        </a:ln>
                        <a:solidFill>
                          <a:srgbClr val="000000"/>
                        </a:solidFill>
                        <a:effectLst/>
                        <a:latin typeface="Verdana" charset="0"/>
                        <a:ea typeface="ＭＳ Ｐゴシック" charset="-128"/>
                      </a:endParaRPr>
                    </a:p>
                  </a:txBody>
                  <a:tcPr marL="91441" marR="91441"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E7"/>
                    </a:solidFill>
                  </a:tcPr>
                </a:tc>
                <a:extLst>
                  <a:ext uri="{0D108BD9-81ED-4DB2-BD59-A6C34878D82A}">
                    <a16:rowId xmlns:a16="http://schemas.microsoft.com/office/drawing/2014/main" val="10004"/>
                  </a:ext>
                </a:extLst>
              </a:tr>
              <a:tr h="680898">
                <a:tc>
                  <a:txBody>
                    <a:bodyPr/>
                    <a:lstStyle>
                      <a:lvl1pPr marL="285750" indent="-285750" eaLnBrk="0" hangingPunct="0">
                        <a:spcBef>
                          <a:spcPct val="20000"/>
                        </a:spcBef>
                        <a:buClr>
                          <a:schemeClr val="accent2"/>
                        </a:buClr>
                        <a:buFont typeface="Wingdings" charset="2"/>
                        <a:defRPr sz="2600">
                          <a:solidFill>
                            <a:schemeClr val="tx1"/>
                          </a:solidFill>
                          <a:latin typeface="Verdana" charset="0"/>
                          <a:ea typeface="ＭＳ Ｐゴシック" charset="-128"/>
                        </a:defRPr>
                      </a:lvl1pPr>
                      <a:lvl2pPr marL="742950" indent="-285750" eaLnBrk="0" hangingPunct="0">
                        <a:spcBef>
                          <a:spcPct val="20000"/>
                        </a:spcBef>
                        <a:buClr>
                          <a:schemeClr val="accent2"/>
                        </a:buClr>
                        <a:buFont typeface="Wingdings" charset="2"/>
                        <a:defRPr sz="2200">
                          <a:solidFill>
                            <a:schemeClr val="tx1"/>
                          </a:solidFill>
                          <a:latin typeface="Verdana" charset="0"/>
                          <a:ea typeface="ＭＳ Ｐゴシック" charset="-128"/>
                        </a:defRPr>
                      </a:lvl2pPr>
                      <a:lvl3pPr marL="1143000" indent="-228600" eaLnBrk="0" hangingPunct="0">
                        <a:spcBef>
                          <a:spcPct val="20000"/>
                        </a:spcBef>
                        <a:buClr>
                          <a:schemeClr val="accent2"/>
                        </a:buClr>
                        <a:buFont typeface="Wingdings" charset="2"/>
                        <a:defRPr sz="2100">
                          <a:solidFill>
                            <a:schemeClr val="tx1"/>
                          </a:solidFill>
                          <a:latin typeface="Verdana" charset="0"/>
                          <a:ea typeface="ＭＳ Ｐゴシック" charset="-128"/>
                        </a:defRPr>
                      </a:lvl3pPr>
                      <a:lvl4pPr marL="1600200" indent="-228600" eaLnBrk="0" hangingPunct="0">
                        <a:spcBef>
                          <a:spcPct val="20000"/>
                        </a:spcBef>
                        <a:buClr>
                          <a:schemeClr val="accent2"/>
                        </a:buClr>
                        <a:buFont typeface="Wingdings" charset="2"/>
                        <a:defRPr>
                          <a:solidFill>
                            <a:schemeClr val="tx1"/>
                          </a:solidFill>
                          <a:latin typeface="Verdana" charset="0"/>
                          <a:ea typeface="ＭＳ Ｐゴシック" charset="-128"/>
                        </a:defRPr>
                      </a:lvl4pPr>
                      <a:lvl5pPr marL="2057400" indent="-228600" eaLnBrk="0" hangingPunct="0">
                        <a:spcBef>
                          <a:spcPct val="25000"/>
                        </a:spcBef>
                        <a:buClr>
                          <a:schemeClr val="accent2"/>
                        </a:buClr>
                        <a:buFont typeface="Wingdings" charset="2"/>
                        <a:defRPr>
                          <a:solidFill>
                            <a:schemeClr val="tx1"/>
                          </a:solidFill>
                          <a:latin typeface="Verdana" charset="0"/>
                          <a:ea typeface="ＭＳ Ｐゴシック" charset="-128"/>
                        </a:defRPr>
                      </a:lvl5pPr>
                      <a:lvl6pPr marL="25146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6pPr>
                      <a:lvl7pPr marL="29718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7pPr>
                      <a:lvl8pPr marL="34290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8pPr>
                      <a:lvl9pPr marL="38862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9p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en-US" sz="1800" b="0" i="0" u="none" strike="noStrike" cap="none" normalizeH="0" baseline="0" dirty="0">
                          <a:ln>
                            <a:noFill/>
                          </a:ln>
                          <a:solidFill>
                            <a:srgbClr val="000000"/>
                          </a:solidFill>
                          <a:effectLst/>
                          <a:latin typeface="Verdana" charset="0"/>
                          <a:ea typeface="ＭＳ Ｐゴシック" charset="-128"/>
                        </a:rPr>
                        <a:t>Asylum Reception Conditions Directive (2013: in force and 2024: in transposition)</a:t>
                      </a:r>
                      <a:endParaRPr kumimoji="0" lang="el-GR" altLang="en-US" sz="1800" b="0" i="0" u="none" strike="noStrike" cap="none" normalizeH="0" baseline="0" dirty="0">
                        <a:ln>
                          <a:noFill/>
                        </a:ln>
                        <a:solidFill>
                          <a:srgbClr val="000000"/>
                        </a:solidFill>
                        <a:effectLst/>
                        <a:latin typeface="Verdana" charset="0"/>
                        <a:ea typeface="ＭＳ Ｐゴシック" charset="-128"/>
                      </a:endParaRPr>
                    </a:p>
                  </a:txBody>
                  <a:tcPr marL="91441" marR="91441"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3DECB"/>
                    </a:solidFill>
                  </a:tcPr>
                </a:tc>
                <a:extLst>
                  <a:ext uri="{0D108BD9-81ED-4DB2-BD59-A6C34878D82A}">
                    <a16:rowId xmlns:a16="http://schemas.microsoft.com/office/drawing/2014/main" val="10005"/>
                  </a:ext>
                </a:extLst>
              </a:tr>
              <a:tr h="389078">
                <a:tc>
                  <a:txBody>
                    <a:body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altLang="en-US" sz="1800" b="0" i="0" u="none" strike="noStrike" cap="none" normalizeH="0" baseline="0" dirty="0">
                          <a:ln>
                            <a:noFill/>
                          </a:ln>
                          <a:solidFill>
                            <a:srgbClr val="000000"/>
                          </a:solidFill>
                          <a:effectLst/>
                          <a:latin typeface="Verdana" charset="0"/>
                          <a:ea typeface="ＭＳ Ｐゴシック" charset="-128"/>
                        </a:rPr>
                        <a:t> Family Reunification Directive (2003)</a:t>
                      </a:r>
                      <a:endParaRPr kumimoji="0" lang="el-GR" altLang="en-US" sz="1800" b="0" i="0" u="none" strike="noStrike" cap="none" normalizeH="0" baseline="0" dirty="0">
                        <a:ln>
                          <a:noFill/>
                        </a:ln>
                        <a:solidFill>
                          <a:srgbClr val="000000"/>
                        </a:solidFill>
                        <a:effectLst/>
                        <a:latin typeface="Verdana" charset="0"/>
                        <a:ea typeface="ＭＳ Ｐゴシック" charset="-128"/>
                      </a:endParaRPr>
                    </a:p>
                  </a:txBody>
                  <a:tcPr marL="91441" marR="91441"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3DECB"/>
                    </a:solidFill>
                  </a:tcPr>
                </a:tc>
                <a:extLst>
                  <a:ext uri="{0D108BD9-81ED-4DB2-BD59-A6C34878D82A}">
                    <a16:rowId xmlns:a16="http://schemas.microsoft.com/office/drawing/2014/main" val="215368741"/>
                  </a:ext>
                </a:extLst>
              </a:tr>
              <a:tr h="389078">
                <a:tc>
                  <a:txBody>
                    <a:body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altLang="en-US" sz="1800" b="0" i="0" u="none" strike="noStrike" cap="none" normalizeH="0" baseline="0" dirty="0">
                          <a:ln>
                            <a:noFill/>
                          </a:ln>
                          <a:solidFill>
                            <a:srgbClr val="000000"/>
                          </a:solidFill>
                          <a:effectLst/>
                          <a:latin typeface="Verdana" charset="0"/>
                          <a:ea typeface="ＭＳ Ｐゴシック" charset="-128"/>
                        </a:rPr>
                        <a:t>Anti-Trafficking Directive (2011: in force and 2024: in transposition)</a:t>
                      </a:r>
                      <a:endParaRPr kumimoji="0" lang="el-GR" altLang="en-US" sz="1800" b="0" i="0" u="none" strike="noStrike" cap="none" normalizeH="0" baseline="0" dirty="0">
                        <a:ln>
                          <a:noFill/>
                        </a:ln>
                        <a:solidFill>
                          <a:srgbClr val="000000"/>
                        </a:solidFill>
                        <a:effectLst/>
                        <a:latin typeface="Verdana" charset="0"/>
                        <a:ea typeface="ＭＳ Ｐゴシック" charset="-128"/>
                      </a:endParaRPr>
                    </a:p>
                  </a:txBody>
                  <a:tcPr marL="91441" marR="91441"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3DECB"/>
                    </a:solidFill>
                  </a:tcPr>
                </a:tc>
                <a:extLst>
                  <a:ext uri="{0D108BD9-81ED-4DB2-BD59-A6C34878D82A}">
                    <a16:rowId xmlns:a16="http://schemas.microsoft.com/office/drawing/2014/main" val="3657344832"/>
                  </a:ext>
                </a:extLst>
              </a:tr>
              <a:tr h="680898">
                <a:tc>
                  <a:txBody>
                    <a:body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en-US" sz="1800" b="0" i="0" u="none" strike="noStrike" cap="none" normalizeH="0" baseline="0" dirty="0">
                          <a:ln>
                            <a:noFill/>
                          </a:ln>
                          <a:solidFill>
                            <a:srgbClr val="000000"/>
                          </a:solidFill>
                          <a:effectLst/>
                          <a:latin typeface="Verdana" charset="0"/>
                          <a:ea typeface="ＭＳ Ｐゴシック" charset="-128"/>
                        </a:rPr>
                        <a:t>Legal migration acquis (Single Permit Directive 2024, Seasonal Workers Directive 2014, Victims Rights Directive 2024)</a:t>
                      </a:r>
                    </a:p>
                  </a:txBody>
                  <a:tcPr marL="91441" marR="91441"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3DECB"/>
                    </a:solidFill>
                  </a:tcPr>
                </a:tc>
                <a:extLst>
                  <a:ext uri="{0D108BD9-81ED-4DB2-BD59-A6C34878D82A}">
                    <a16:rowId xmlns:a16="http://schemas.microsoft.com/office/drawing/2014/main" val="1702160740"/>
                  </a:ext>
                </a:extLst>
              </a:tr>
              <a:tr h="389078">
                <a:tc>
                  <a:txBody>
                    <a:body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altLang="en-US" sz="1800" b="0" i="0" u="none" strike="noStrike" cap="none" normalizeH="0" baseline="0" dirty="0">
                          <a:ln>
                            <a:noFill/>
                          </a:ln>
                          <a:solidFill>
                            <a:srgbClr val="000000"/>
                          </a:solidFill>
                          <a:effectLst/>
                          <a:latin typeface="Verdana" charset="0"/>
                          <a:ea typeface="ＭＳ Ｐゴシック" charset="-128"/>
                        </a:rPr>
                        <a:t>Return Directive (2008) &amp; new Regulation under negotiation</a:t>
                      </a:r>
                      <a:endParaRPr kumimoji="0" lang="el-GR" altLang="en-US" sz="1800" b="0" i="0" u="none" strike="noStrike" cap="none" normalizeH="0" baseline="0" dirty="0">
                        <a:ln>
                          <a:noFill/>
                        </a:ln>
                        <a:solidFill>
                          <a:srgbClr val="000000"/>
                        </a:solidFill>
                        <a:effectLst/>
                        <a:latin typeface="Verdana" charset="0"/>
                        <a:ea typeface="ＭＳ Ｐゴシック" charset="-128"/>
                      </a:endParaRPr>
                    </a:p>
                  </a:txBody>
                  <a:tcPr marL="91441" marR="91441"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3DECB"/>
                    </a:solidFill>
                  </a:tcPr>
                </a:tc>
                <a:extLst>
                  <a:ext uri="{0D108BD9-81ED-4DB2-BD59-A6C34878D82A}">
                    <a16:rowId xmlns:a16="http://schemas.microsoft.com/office/drawing/2014/main" val="3587597574"/>
                  </a:ext>
                </a:extLst>
              </a:tr>
              <a:tr h="1336865">
                <a:tc>
                  <a:txBody>
                    <a:bodyPr/>
                    <a:lstStyle>
                      <a:lvl1pPr marL="285750" indent="-285750" eaLnBrk="0" hangingPunct="0">
                        <a:spcBef>
                          <a:spcPct val="20000"/>
                        </a:spcBef>
                        <a:buClr>
                          <a:schemeClr val="accent2"/>
                        </a:buClr>
                        <a:buFont typeface="Wingdings" charset="2"/>
                        <a:defRPr sz="2600">
                          <a:solidFill>
                            <a:schemeClr val="tx1"/>
                          </a:solidFill>
                          <a:latin typeface="Verdana" charset="0"/>
                          <a:ea typeface="ＭＳ Ｐゴシック" charset="-128"/>
                        </a:defRPr>
                      </a:lvl1pPr>
                      <a:lvl2pPr marL="742950" indent="-285750" eaLnBrk="0" hangingPunct="0">
                        <a:spcBef>
                          <a:spcPct val="20000"/>
                        </a:spcBef>
                        <a:buClr>
                          <a:schemeClr val="accent2"/>
                        </a:buClr>
                        <a:buFont typeface="Wingdings" charset="2"/>
                        <a:defRPr sz="2200">
                          <a:solidFill>
                            <a:schemeClr val="tx1"/>
                          </a:solidFill>
                          <a:latin typeface="Verdana" charset="0"/>
                          <a:ea typeface="ＭＳ Ｐゴシック" charset="-128"/>
                        </a:defRPr>
                      </a:lvl2pPr>
                      <a:lvl3pPr marL="1143000" indent="-228600" eaLnBrk="0" hangingPunct="0">
                        <a:spcBef>
                          <a:spcPct val="20000"/>
                        </a:spcBef>
                        <a:buClr>
                          <a:schemeClr val="accent2"/>
                        </a:buClr>
                        <a:buFont typeface="Wingdings" charset="2"/>
                        <a:defRPr sz="2100">
                          <a:solidFill>
                            <a:schemeClr val="tx1"/>
                          </a:solidFill>
                          <a:latin typeface="Verdana" charset="0"/>
                          <a:ea typeface="ＭＳ Ｐゴシック" charset="-128"/>
                        </a:defRPr>
                      </a:lvl3pPr>
                      <a:lvl4pPr marL="1600200" indent="-228600" eaLnBrk="0" hangingPunct="0">
                        <a:spcBef>
                          <a:spcPct val="20000"/>
                        </a:spcBef>
                        <a:buClr>
                          <a:schemeClr val="accent2"/>
                        </a:buClr>
                        <a:buFont typeface="Wingdings" charset="2"/>
                        <a:defRPr>
                          <a:solidFill>
                            <a:schemeClr val="tx1"/>
                          </a:solidFill>
                          <a:latin typeface="Verdana" charset="0"/>
                          <a:ea typeface="ＭＳ Ｐゴシック" charset="-128"/>
                        </a:defRPr>
                      </a:lvl4pPr>
                      <a:lvl5pPr marL="2057400" indent="-228600" eaLnBrk="0" hangingPunct="0">
                        <a:spcBef>
                          <a:spcPct val="25000"/>
                        </a:spcBef>
                        <a:buClr>
                          <a:schemeClr val="accent2"/>
                        </a:buClr>
                        <a:buFont typeface="Wingdings" charset="2"/>
                        <a:defRPr>
                          <a:solidFill>
                            <a:schemeClr val="tx1"/>
                          </a:solidFill>
                          <a:latin typeface="Verdana" charset="0"/>
                          <a:ea typeface="ＭＳ Ｐゴシック" charset="-128"/>
                        </a:defRPr>
                      </a:lvl5pPr>
                      <a:lvl6pPr marL="25146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6pPr>
                      <a:lvl7pPr marL="29718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7pPr>
                      <a:lvl8pPr marL="34290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8pPr>
                      <a:lvl9pPr marL="38862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9p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altLang="en-US" sz="1800" b="0" i="0" u="none" strike="noStrike" cap="none" normalizeH="0" baseline="0" dirty="0">
                          <a:ln>
                            <a:noFill/>
                          </a:ln>
                          <a:solidFill>
                            <a:srgbClr val="000000"/>
                          </a:solidFill>
                          <a:effectLst/>
                          <a:latin typeface="Verdana" charset="0"/>
                          <a:ea typeface="ＭＳ Ｐゴシック" charset="-128"/>
                        </a:rPr>
                        <a:t>CJEU case law</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Verdana" charset="0"/>
                        <a:ea typeface="ＭＳ Ｐゴシック" charset="-128"/>
                      </a:endParaRPr>
                    </a:p>
                  </a:txBody>
                  <a:tcPr marL="91441" marR="91441"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E7"/>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1B6B7C06-AFCD-9451-3E7E-FB8C5F6B3693}"/>
              </a:ext>
            </a:extLst>
          </p:cNvPr>
          <p:cNvSpPr>
            <a:spLocks noGrp="1"/>
          </p:cNvSpPr>
          <p:nvPr>
            <p:ph type="dt" sz="quarter" idx="10"/>
          </p:nvPr>
        </p:nvSpPr>
        <p:spPr/>
        <p:txBody>
          <a:bodyPr/>
          <a:lstStyle/>
          <a:p>
            <a:pPr>
              <a:defRPr/>
            </a:pPr>
            <a:endParaRPr lang="nl-NL" dirty="0"/>
          </a:p>
        </p:txBody>
      </p:sp>
      <p:sp>
        <p:nvSpPr>
          <p:cNvPr id="5" name="Tijdelijke aanduiding voor voettekst 4">
            <a:extLst>
              <a:ext uri="{FF2B5EF4-FFF2-40B4-BE49-F238E27FC236}">
                <a16:creationId xmlns:a16="http://schemas.microsoft.com/office/drawing/2014/main" id="{8C37B517-C18D-0FBE-3C42-29BE41D2578E}"/>
              </a:ext>
            </a:extLst>
          </p:cNvPr>
          <p:cNvSpPr>
            <a:spLocks noGrp="1"/>
          </p:cNvSpPr>
          <p:nvPr>
            <p:ph type="ftr" sz="quarter" idx="11"/>
          </p:nvPr>
        </p:nvSpPr>
        <p:spPr/>
        <p:txBody>
          <a:bodyPr/>
          <a:lstStyle/>
          <a:p>
            <a:pPr>
              <a:defRPr/>
            </a:pPr>
            <a:r>
              <a:rPr lang="nl-NL" dirty="0"/>
              <a:t>Lilian Tsourdi                                     </a:t>
            </a:r>
          </a:p>
        </p:txBody>
      </p:sp>
      <p:sp>
        <p:nvSpPr>
          <p:cNvPr id="77827" name="Tijdelijke aanduiding voor dianummer 5">
            <a:extLst>
              <a:ext uri="{FF2B5EF4-FFF2-40B4-BE49-F238E27FC236}">
                <a16:creationId xmlns:a16="http://schemas.microsoft.com/office/drawing/2014/main" id="{145CA6BD-5F11-0A51-C61A-90A1ED631A0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itchFamily="2" charset="2"/>
              <a:buChar char="o"/>
              <a:defRPr sz="30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lr>
                <a:schemeClr val="accent2"/>
              </a:buClr>
              <a:buFont typeface="Wingdings" pitchFamily="2" charset="2"/>
              <a:buChar char="n"/>
              <a:defRPr sz="26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lr>
                <a:schemeClr val="accent2"/>
              </a:buClr>
              <a:buFont typeface="Wingdings" pitchFamily="2" charset="2"/>
              <a:buChar char="o"/>
              <a:defRPr sz="23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lr>
                <a:schemeClr val="accent2"/>
              </a:buClr>
              <a:buFont typeface="Wingdings" pitchFamily="2" charset="2"/>
              <a:buChar char="n"/>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5000"/>
              </a:spcBef>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ClrTx/>
              <a:buFontTx/>
              <a:buNone/>
            </a:pPr>
            <a:fld id="{D6B052FA-AEAE-DD43-9CE8-3822AD763CED}" type="slidenum">
              <a:rPr lang="nl-NL" altLang="en-US" sz="1200"/>
              <a:pPr>
                <a:spcBef>
                  <a:spcPct val="0"/>
                </a:spcBef>
                <a:buClrTx/>
                <a:buFontTx/>
                <a:buNone/>
              </a:pPr>
              <a:t>5</a:t>
            </a:fld>
            <a:endParaRPr lang="nl-NL" altLang="en-US" sz="1200"/>
          </a:p>
        </p:txBody>
      </p:sp>
      <p:sp>
        <p:nvSpPr>
          <p:cNvPr id="77828" name="Rectangle 2">
            <a:extLst>
              <a:ext uri="{FF2B5EF4-FFF2-40B4-BE49-F238E27FC236}">
                <a16:creationId xmlns:a16="http://schemas.microsoft.com/office/drawing/2014/main" id="{527EA6F8-8969-33C3-B80D-9F7B0543D09B}"/>
              </a:ext>
            </a:extLst>
          </p:cNvPr>
          <p:cNvSpPr>
            <a:spLocks noGrp="1" noChangeArrowheads="1"/>
          </p:cNvSpPr>
          <p:nvPr>
            <p:ph type="title"/>
          </p:nvPr>
        </p:nvSpPr>
        <p:spPr>
          <a:xfrm>
            <a:off x="0" y="333375"/>
            <a:ext cx="8388350" cy="1216025"/>
          </a:xfrm>
        </p:spPr>
        <p:txBody>
          <a:bodyPr>
            <a:normAutofit/>
          </a:bodyPr>
          <a:lstStyle/>
          <a:p>
            <a:pPr algn="ctr" eaLnBrk="1" hangingPunct="1"/>
            <a:r>
              <a:rPr lang="en-US" altLang="en-US" sz="2600" dirty="0">
                <a:ea typeface="ＭＳ Ｐゴシック" panose="020B0600070205080204" pitchFamily="34" charset="-128"/>
              </a:rPr>
              <a:t>Identification of vulnerable asylum seekers</a:t>
            </a:r>
            <a:endParaRPr lang="en-GB" altLang="en-US" sz="2600" dirty="0">
              <a:ea typeface="ＭＳ Ｐゴシック" panose="020B0600070205080204" pitchFamily="34" charset="-128"/>
            </a:endParaRPr>
          </a:p>
        </p:txBody>
      </p:sp>
      <p:sp>
        <p:nvSpPr>
          <p:cNvPr id="9222" name="Rectangle 3">
            <a:extLst>
              <a:ext uri="{FF2B5EF4-FFF2-40B4-BE49-F238E27FC236}">
                <a16:creationId xmlns:a16="http://schemas.microsoft.com/office/drawing/2014/main" id="{C790D3F9-4378-1C20-9B57-7B05C4FF81FF}"/>
              </a:ext>
            </a:extLst>
          </p:cNvPr>
          <p:cNvSpPr>
            <a:spLocks noGrp="1" noChangeArrowheads="1"/>
          </p:cNvSpPr>
          <p:nvPr>
            <p:ph type="body" idx="1"/>
          </p:nvPr>
        </p:nvSpPr>
        <p:spPr>
          <a:xfrm flipV="1">
            <a:off x="179388" y="1628775"/>
            <a:ext cx="8785225" cy="71438"/>
          </a:xfrm>
        </p:spPr>
        <p:txBody>
          <a:bodyPr/>
          <a:lstStyle/>
          <a:p>
            <a:pPr lvl="1" eaLnBrk="1" hangingPunct="1">
              <a:spcBef>
                <a:spcPts val="1200"/>
              </a:spcBef>
              <a:spcAft>
                <a:spcPts val="1200"/>
              </a:spcAft>
              <a:buFont typeface="Wingdings" pitchFamily="2" charset="2"/>
              <a:buChar char="q"/>
              <a:defRPr/>
            </a:pPr>
            <a:endParaRPr lang="en-GB" altLang="el-GR" sz="2200" dirty="0"/>
          </a:p>
          <a:p>
            <a:pPr marL="471487" lvl="1" indent="0" eaLnBrk="1" hangingPunct="1">
              <a:spcBef>
                <a:spcPts val="1200"/>
              </a:spcBef>
              <a:spcAft>
                <a:spcPts val="1200"/>
              </a:spcAft>
              <a:buFont typeface="Wingdings" pitchFamily="2" charset="2"/>
              <a:buNone/>
              <a:defRPr/>
            </a:pPr>
            <a:endParaRPr lang="en-GB" altLang="el-GR" sz="2200" dirty="0"/>
          </a:p>
        </p:txBody>
      </p:sp>
      <p:graphicFrame>
        <p:nvGraphicFramePr>
          <p:cNvPr id="2" name="Table 1">
            <a:extLst>
              <a:ext uri="{FF2B5EF4-FFF2-40B4-BE49-F238E27FC236}">
                <a16:creationId xmlns:a16="http://schemas.microsoft.com/office/drawing/2014/main" id="{917DC3D4-7E33-E2C7-9732-55580682E599}"/>
              </a:ext>
            </a:extLst>
          </p:cNvPr>
          <p:cNvGraphicFramePr>
            <a:graphicFrameLocks noGrp="1"/>
          </p:cNvGraphicFramePr>
          <p:nvPr>
            <p:extLst>
              <p:ext uri="{D42A27DB-BD31-4B8C-83A1-F6EECF244321}">
                <p14:modId xmlns:p14="http://schemas.microsoft.com/office/powerpoint/2010/main" val="1837982989"/>
              </p:ext>
            </p:extLst>
          </p:nvPr>
        </p:nvGraphicFramePr>
        <p:xfrm>
          <a:off x="250825" y="1151068"/>
          <a:ext cx="8785225" cy="5041768"/>
        </p:xfrm>
        <a:graphic>
          <a:graphicData uri="http://schemas.openxmlformats.org/drawingml/2006/table">
            <a:tbl>
              <a:tblPr/>
              <a:tblGrid>
                <a:gridCol w="8785225">
                  <a:extLst>
                    <a:ext uri="{9D8B030D-6E8A-4147-A177-3AD203B41FA5}">
                      <a16:colId xmlns:a16="http://schemas.microsoft.com/office/drawing/2014/main" val="20000"/>
                    </a:ext>
                  </a:extLst>
                </a:gridCol>
              </a:tblGrid>
              <a:tr h="661020">
                <a:tc>
                  <a:txBody>
                    <a:bodyPr/>
                    <a:lstStyle>
                      <a:lvl1pPr eaLnBrk="0" hangingPunct="0">
                        <a:spcBef>
                          <a:spcPct val="20000"/>
                        </a:spcBef>
                        <a:buClr>
                          <a:schemeClr val="accent2"/>
                        </a:buClr>
                        <a:buFont typeface="Wingdings" charset="2"/>
                        <a:defRPr sz="2600">
                          <a:solidFill>
                            <a:schemeClr val="tx1"/>
                          </a:solidFill>
                          <a:latin typeface="Verdana" charset="0"/>
                          <a:ea typeface="ＭＳ Ｐゴシック" charset="-128"/>
                        </a:defRPr>
                      </a:lvl1pPr>
                      <a:lvl2pPr marL="742950" indent="-285750" eaLnBrk="0" hangingPunct="0">
                        <a:spcBef>
                          <a:spcPct val="20000"/>
                        </a:spcBef>
                        <a:buClr>
                          <a:schemeClr val="accent2"/>
                        </a:buClr>
                        <a:buFont typeface="Wingdings" charset="2"/>
                        <a:defRPr sz="2200">
                          <a:solidFill>
                            <a:schemeClr val="tx1"/>
                          </a:solidFill>
                          <a:latin typeface="Verdana" charset="0"/>
                          <a:ea typeface="ＭＳ Ｐゴシック" charset="-128"/>
                        </a:defRPr>
                      </a:lvl2pPr>
                      <a:lvl3pPr marL="1143000" indent="-228600" eaLnBrk="0" hangingPunct="0">
                        <a:spcBef>
                          <a:spcPct val="20000"/>
                        </a:spcBef>
                        <a:buClr>
                          <a:schemeClr val="accent2"/>
                        </a:buClr>
                        <a:buFont typeface="Wingdings" charset="2"/>
                        <a:defRPr sz="2100">
                          <a:solidFill>
                            <a:schemeClr val="tx1"/>
                          </a:solidFill>
                          <a:latin typeface="Verdana" charset="0"/>
                          <a:ea typeface="ＭＳ Ｐゴシック" charset="-128"/>
                        </a:defRPr>
                      </a:lvl3pPr>
                      <a:lvl4pPr marL="1600200" indent="-228600" eaLnBrk="0" hangingPunct="0">
                        <a:spcBef>
                          <a:spcPct val="20000"/>
                        </a:spcBef>
                        <a:buClr>
                          <a:schemeClr val="accent2"/>
                        </a:buClr>
                        <a:buFont typeface="Wingdings" charset="2"/>
                        <a:defRPr>
                          <a:solidFill>
                            <a:schemeClr val="tx1"/>
                          </a:solidFill>
                          <a:latin typeface="Verdana" charset="0"/>
                          <a:ea typeface="ＭＳ Ｐゴシック" charset="-128"/>
                        </a:defRPr>
                      </a:lvl4pPr>
                      <a:lvl5pPr marL="2057400" indent="-228600" eaLnBrk="0" hangingPunct="0">
                        <a:spcBef>
                          <a:spcPct val="25000"/>
                        </a:spcBef>
                        <a:buClr>
                          <a:schemeClr val="accent2"/>
                        </a:buClr>
                        <a:buFont typeface="Wingdings" charset="2"/>
                        <a:defRPr>
                          <a:solidFill>
                            <a:schemeClr val="tx1"/>
                          </a:solidFill>
                          <a:latin typeface="Verdana" charset="0"/>
                          <a:ea typeface="ＭＳ Ｐゴシック" charset="-128"/>
                        </a:defRPr>
                      </a:lvl5pPr>
                      <a:lvl6pPr marL="25146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6pPr>
                      <a:lvl7pPr marL="29718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7pPr>
                      <a:lvl8pPr marL="34290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8pPr>
                      <a:lvl9pPr marL="38862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FFFFFF"/>
                          </a:solidFill>
                          <a:effectLst/>
                          <a:latin typeface="Verdana" charset="0"/>
                          <a:ea typeface="ＭＳ Ｐゴシック" charset="-128"/>
                        </a:rPr>
                        <a:t>2013 Recast Directive, Arts. 21, 22</a:t>
                      </a:r>
                      <a:endParaRPr kumimoji="0" lang="el-GR" altLang="en-US" sz="1800" b="1" i="0" u="none" strike="noStrike" cap="none" normalizeH="0" baseline="0" dirty="0">
                        <a:ln>
                          <a:noFill/>
                        </a:ln>
                        <a:solidFill>
                          <a:srgbClr val="FFFFFF"/>
                        </a:solidFill>
                        <a:effectLst/>
                        <a:latin typeface="Verdana" charset="0"/>
                        <a:ea typeface="ＭＳ Ｐゴシック" charset="-128"/>
                      </a:endParaRPr>
                    </a:p>
                  </a:txBody>
                  <a:tcPr marL="91441" marR="91441"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730182">
                <a:tc>
                  <a:txBody>
                    <a:bodyPr/>
                    <a:lstStyle>
                      <a:lvl1pPr marL="285750" indent="-285750" eaLnBrk="0" hangingPunct="0">
                        <a:spcBef>
                          <a:spcPct val="20000"/>
                        </a:spcBef>
                        <a:buClr>
                          <a:schemeClr val="accent2"/>
                        </a:buClr>
                        <a:buFont typeface="Wingdings" charset="2"/>
                        <a:defRPr sz="2600">
                          <a:solidFill>
                            <a:schemeClr val="tx1"/>
                          </a:solidFill>
                          <a:latin typeface="Verdana" charset="0"/>
                          <a:ea typeface="ＭＳ Ｐゴシック" charset="-128"/>
                        </a:defRPr>
                      </a:lvl1pPr>
                      <a:lvl2pPr marL="742950" indent="-285750" eaLnBrk="0" hangingPunct="0">
                        <a:spcBef>
                          <a:spcPct val="20000"/>
                        </a:spcBef>
                        <a:buClr>
                          <a:schemeClr val="accent2"/>
                        </a:buClr>
                        <a:buFont typeface="Wingdings" charset="2"/>
                        <a:defRPr sz="2200">
                          <a:solidFill>
                            <a:schemeClr val="tx1"/>
                          </a:solidFill>
                          <a:latin typeface="Verdana" charset="0"/>
                          <a:ea typeface="ＭＳ Ｐゴシック" charset="-128"/>
                        </a:defRPr>
                      </a:lvl2pPr>
                      <a:lvl3pPr marL="1143000" indent="-228600" eaLnBrk="0" hangingPunct="0">
                        <a:spcBef>
                          <a:spcPct val="20000"/>
                        </a:spcBef>
                        <a:buClr>
                          <a:schemeClr val="accent2"/>
                        </a:buClr>
                        <a:buFont typeface="Wingdings" charset="2"/>
                        <a:defRPr sz="2100">
                          <a:solidFill>
                            <a:schemeClr val="tx1"/>
                          </a:solidFill>
                          <a:latin typeface="Verdana" charset="0"/>
                          <a:ea typeface="ＭＳ Ｐゴシック" charset="-128"/>
                        </a:defRPr>
                      </a:lvl3pPr>
                      <a:lvl4pPr marL="1600200" indent="-228600" eaLnBrk="0" hangingPunct="0">
                        <a:spcBef>
                          <a:spcPct val="20000"/>
                        </a:spcBef>
                        <a:buClr>
                          <a:schemeClr val="accent2"/>
                        </a:buClr>
                        <a:buFont typeface="Wingdings" charset="2"/>
                        <a:defRPr>
                          <a:solidFill>
                            <a:schemeClr val="tx1"/>
                          </a:solidFill>
                          <a:latin typeface="Verdana" charset="0"/>
                          <a:ea typeface="ＭＳ Ｐゴシック" charset="-128"/>
                        </a:defRPr>
                      </a:lvl4pPr>
                      <a:lvl5pPr marL="2057400" indent="-228600" eaLnBrk="0" hangingPunct="0">
                        <a:spcBef>
                          <a:spcPct val="25000"/>
                        </a:spcBef>
                        <a:buClr>
                          <a:schemeClr val="accent2"/>
                        </a:buClr>
                        <a:buFont typeface="Wingdings" charset="2"/>
                        <a:defRPr>
                          <a:solidFill>
                            <a:schemeClr val="tx1"/>
                          </a:solidFill>
                          <a:latin typeface="Verdana" charset="0"/>
                          <a:ea typeface="ＭＳ Ｐゴシック" charset="-128"/>
                        </a:defRPr>
                      </a:lvl5pPr>
                      <a:lvl6pPr marL="25146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6pPr>
                      <a:lvl7pPr marL="29718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7pPr>
                      <a:lvl8pPr marL="34290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8pPr>
                      <a:lvl9pPr marL="38862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9p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Verdana" charset="0"/>
                          <a:ea typeface="ＭＳ Ｐゴシック" charset="-128"/>
                        </a:rPr>
                        <a:t>open-ended list of vulnerable individuals (some additions e.g. victims of THB)</a:t>
                      </a:r>
                      <a:endParaRPr kumimoji="0" lang="el-GR" altLang="en-US" sz="1800" b="0" i="0" u="none" strike="noStrike" cap="none" normalizeH="0" baseline="0">
                        <a:ln>
                          <a:noFill/>
                        </a:ln>
                        <a:solidFill>
                          <a:srgbClr val="000000"/>
                        </a:solidFill>
                        <a:effectLst/>
                        <a:latin typeface="Verdana" charset="0"/>
                        <a:ea typeface="ＭＳ Ｐゴシック" charset="-128"/>
                      </a:endParaRPr>
                    </a:p>
                  </a:txBody>
                  <a:tcPr marL="91441" marR="91441"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3DECB"/>
                    </a:solidFill>
                  </a:tcPr>
                </a:tc>
                <a:extLst>
                  <a:ext uri="{0D108BD9-81ED-4DB2-BD59-A6C34878D82A}">
                    <a16:rowId xmlns:a16="http://schemas.microsoft.com/office/drawing/2014/main" val="10001"/>
                  </a:ext>
                </a:extLst>
              </a:tr>
              <a:tr h="730182">
                <a:tc>
                  <a:txBody>
                    <a:bodyPr/>
                    <a:lstStyle>
                      <a:lvl1pPr marL="285750" indent="-285750" eaLnBrk="0" hangingPunct="0">
                        <a:spcBef>
                          <a:spcPct val="20000"/>
                        </a:spcBef>
                        <a:buClr>
                          <a:schemeClr val="accent2"/>
                        </a:buClr>
                        <a:buFont typeface="Wingdings" charset="2"/>
                        <a:defRPr sz="2600">
                          <a:solidFill>
                            <a:schemeClr val="tx1"/>
                          </a:solidFill>
                          <a:latin typeface="Verdana" charset="0"/>
                          <a:ea typeface="ＭＳ Ｐゴシック" charset="-128"/>
                        </a:defRPr>
                      </a:lvl1pPr>
                      <a:lvl2pPr marL="742950" indent="-285750" eaLnBrk="0" hangingPunct="0">
                        <a:spcBef>
                          <a:spcPct val="20000"/>
                        </a:spcBef>
                        <a:buClr>
                          <a:schemeClr val="accent2"/>
                        </a:buClr>
                        <a:buFont typeface="Wingdings" charset="2"/>
                        <a:defRPr sz="2200">
                          <a:solidFill>
                            <a:schemeClr val="tx1"/>
                          </a:solidFill>
                          <a:latin typeface="Verdana" charset="0"/>
                          <a:ea typeface="ＭＳ Ｐゴシック" charset="-128"/>
                        </a:defRPr>
                      </a:lvl2pPr>
                      <a:lvl3pPr marL="1143000" indent="-228600" eaLnBrk="0" hangingPunct="0">
                        <a:spcBef>
                          <a:spcPct val="20000"/>
                        </a:spcBef>
                        <a:buClr>
                          <a:schemeClr val="accent2"/>
                        </a:buClr>
                        <a:buFont typeface="Wingdings" charset="2"/>
                        <a:defRPr sz="2100">
                          <a:solidFill>
                            <a:schemeClr val="tx1"/>
                          </a:solidFill>
                          <a:latin typeface="Verdana" charset="0"/>
                          <a:ea typeface="ＭＳ Ｐゴシック" charset="-128"/>
                        </a:defRPr>
                      </a:lvl3pPr>
                      <a:lvl4pPr marL="1600200" indent="-228600" eaLnBrk="0" hangingPunct="0">
                        <a:spcBef>
                          <a:spcPct val="20000"/>
                        </a:spcBef>
                        <a:buClr>
                          <a:schemeClr val="accent2"/>
                        </a:buClr>
                        <a:buFont typeface="Wingdings" charset="2"/>
                        <a:defRPr>
                          <a:solidFill>
                            <a:schemeClr val="tx1"/>
                          </a:solidFill>
                          <a:latin typeface="Verdana" charset="0"/>
                          <a:ea typeface="ＭＳ Ｐゴシック" charset="-128"/>
                        </a:defRPr>
                      </a:lvl4pPr>
                      <a:lvl5pPr marL="2057400" indent="-228600" eaLnBrk="0" hangingPunct="0">
                        <a:spcBef>
                          <a:spcPct val="25000"/>
                        </a:spcBef>
                        <a:buClr>
                          <a:schemeClr val="accent2"/>
                        </a:buClr>
                        <a:buFont typeface="Wingdings" charset="2"/>
                        <a:defRPr>
                          <a:solidFill>
                            <a:schemeClr val="tx1"/>
                          </a:solidFill>
                          <a:latin typeface="Verdana" charset="0"/>
                          <a:ea typeface="ＭＳ Ｐゴシック" charset="-128"/>
                        </a:defRPr>
                      </a:lvl5pPr>
                      <a:lvl6pPr marL="25146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6pPr>
                      <a:lvl7pPr marL="29718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7pPr>
                      <a:lvl8pPr marL="34290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8pPr>
                      <a:lvl9pPr marL="38862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9p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altLang="en-US" sz="1800" b="0" i="0" u="none" strike="noStrike" cap="none" normalizeH="0" baseline="0" dirty="0">
                          <a:ln>
                            <a:noFill/>
                          </a:ln>
                          <a:solidFill>
                            <a:srgbClr val="000000"/>
                          </a:solidFill>
                          <a:effectLst/>
                          <a:latin typeface="Verdana" charset="0"/>
                          <a:ea typeface="ＭＳ Ｐゴシック" charset="-128"/>
                        </a:rPr>
                        <a:t>‘persons with special reception needs’ </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a:ln>
                            <a:noFill/>
                          </a:ln>
                          <a:solidFill>
                            <a:srgbClr val="000000"/>
                          </a:solidFill>
                          <a:effectLst/>
                          <a:latin typeface="Verdana" charset="0"/>
                          <a:ea typeface="ＭＳ Ｐゴシック" charset="-128"/>
                        </a:rPr>
                        <a:t>sub-category of vulnerable persons</a:t>
                      </a:r>
                      <a:endParaRPr kumimoji="0" lang="el-GR" altLang="en-US" sz="1800" b="0" i="0" u="none" strike="noStrike" cap="none" normalizeH="0" baseline="0" dirty="0">
                        <a:ln>
                          <a:noFill/>
                        </a:ln>
                        <a:solidFill>
                          <a:srgbClr val="000000"/>
                        </a:solidFill>
                        <a:effectLst/>
                        <a:latin typeface="Verdana" charset="0"/>
                        <a:ea typeface="ＭＳ Ｐゴシック" charset="-128"/>
                      </a:endParaRPr>
                    </a:p>
                  </a:txBody>
                  <a:tcPr marL="91441" marR="91441"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E7"/>
                    </a:solidFill>
                  </a:tcPr>
                </a:tc>
                <a:extLst>
                  <a:ext uri="{0D108BD9-81ED-4DB2-BD59-A6C34878D82A}">
                    <a16:rowId xmlns:a16="http://schemas.microsoft.com/office/drawing/2014/main" val="10002"/>
                  </a:ext>
                </a:extLst>
              </a:tr>
              <a:tr h="730182">
                <a:tc>
                  <a:txBody>
                    <a:bodyPr/>
                    <a:lstStyle>
                      <a:lvl1pPr marL="285750" indent="-285750" eaLnBrk="0" hangingPunct="0">
                        <a:spcBef>
                          <a:spcPct val="20000"/>
                        </a:spcBef>
                        <a:buClr>
                          <a:schemeClr val="accent2"/>
                        </a:buClr>
                        <a:buFont typeface="Wingdings" charset="2"/>
                        <a:defRPr sz="2600">
                          <a:solidFill>
                            <a:schemeClr val="tx1"/>
                          </a:solidFill>
                          <a:latin typeface="Verdana" charset="0"/>
                          <a:ea typeface="ＭＳ Ｐゴシック" charset="-128"/>
                        </a:defRPr>
                      </a:lvl1pPr>
                      <a:lvl2pPr marL="742950" indent="-285750" eaLnBrk="0" hangingPunct="0">
                        <a:spcBef>
                          <a:spcPct val="20000"/>
                        </a:spcBef>
                        <a:buClr>
                          <a:schemeClr val="accent2"/>
                        </a:buClr>
                        <a:buFont typeface="Wingdings" charset="2"/>
                        <a:defRPr sz="2200">
                          <a:solidFill>
                            <a:schemeClr val="tx1"/>
                          </a:solidFill>
                          <a:latin typeface="Verdana" charset="0"/>
                          <a:ea typeface="ＭＳ Ｐゴシック" charset="-128"/>
                        </a:defRPr>
                      </a:lvl2pPr>
                      <a:lvl3pPr marL="1143000" indent="-228600" eaLnBrk="0" hangingPunct="0">
                        <a:spcBef>
                          <a:spcPct val="20000"/>
                        </a:spcBef>
                        <a:buClr>
                          <a:schemeClr val="accent2"/>
                        </a:buClr>
                        <a:buFont typeface="Wingdings" charset="2"/>
                        <a:defRPr sz="2100">
                          <a:solidFill>
                            <a:schemeClr val="tx1"/>
                          </a:solidFill>
                          <a:latin typeface="Verdana" charset="0"/>
                          <a:ea typeface="ＭＳ Ｐゴシック" charset="-128"/>
                        </a:defRPr>
                      </a:lvl3pPr>
                      <a:lvl4pPr marL="1600200" indent="-228600" eaLnBrk="0" hangingPunct="0">
                        <a:spcBef>
                          <a:spcPct val="20000"/>
                        </a:spcBef>
                        <a:buClr>
                          <a:schemeClr val="accent2"/>
                        </a:buClr>
                        <a:buFont typeface="Wingdings" charset="2"/>
                        <a:defRPr>
                          <a:solidFill>
                            <a:schemeClr val="tx1"/>
                          </a:solidFill>
                          <a:latin typeface="Verdana" charset="0"/>
                          <a:ea typeface="ＭＳ Ｐゴシック" charset="-128"/>
                        </a:defRPr>
                      </a:lvl4pPr>
                      <a:lvl5pPr marL="2057400" indent="-228600" eaLnBrk="0" hangingPunct="0">
                        <a:spcBef>
                          <a:spcPct val="25000"/>
                        </a:spcBef>
                        <a:buClr>
                          <a:schemeClr val="accent2"/>
                        </a:buClr>
                        <a:buFont typeface="Wingdings" charset="2"/>
                        <a:defRPr>
                          <a:solidFill>
                            <a:schemeClr val="tx1"/>
                          </a:solidFill>
                          <a:latin typeface="Verdana" charset="0"/>
                          <a:ea typeface="ＭＳ Ｐゴシック" charset="-128"/>
                        </a:defRPr>
                      </a:lvl5pPr>
                      <a:lvl6pPr marL="25146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6pPr>
                      <a:lvl7pPr marL="29718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7pPr>
                      <a:lvl8pPr marL="34290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8pPr>
                      <a:lvl9pPr marL="38862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9p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Verdana" charset="0"/>
                          <a:ea typeface="ＭＳ Ｐゴシック" charset="-128"/>
                        </a:rPr>
                        <a:t>identification of vulnerability implicit (</a:t>
                      </a:r>
                      <a:r>
                        <a:rPr kumimoji="0" lang="en-US" altLang="en-US" sz="1800" b="0" i="1" u="none" strike="noStrike" cap="none" normalizeH="0" baseline="0">
                          <a:ln>
                            <a:noFill/>
                          </a:ln>
                          <a:solidFill>
                            <a:srgbClr val="000000"/>
                          </a:solidFill>
                          <a:effectLst/>
                          <a:latin typeface="Verdana" charset="0"/>
                          <a:ea typeface="ＭＳ Ｐゴシック" charset="-128"/>
                        </a:rPr>
                        <a:t>in order to effectively implement Article 21</a:t>
                      </a:r>
                      <a:r>
                        <a:rPr kumimoji="0" lang="en-US" altLang="en-US" sz="1800" b="0" i="0" u="none" strike="noStrike" cap="none" normalizeH="0" baseline="0">
                          <a:ln>
                            <a:noFill/>
                          </a:ln>
                          <a:solidFill>
                            <a:srgbClr val="000000"/>
                          </a:solidFill>
                          <a:effectLst/>
                          <a:latin typeface="Verdana" charset="0"/>
                          <a:ea typeface="ＭＳ Ｐゴシック" charset="-128"/>
                        </a:rPr>
                        <a:t>)</a:t>
                      </a:r>
                      <a:endParaRPr kumimoji="0" lang="el-GR" altLang="en-US" sz="1800" b="0" i="0" u="none" strike="noStrike" cap="none" normalizeH="0" baseline="0">
                        <a:ln>
                          <a:noFill/>
                        </a:ln>
                        <a:solidFill>
                          <a:srgbClr val="000000"/>
                        </a:solidFill>
                        <a:effectLst/>
                        <a:latin typeface="Verdana" charset="0"/>
                        <a:ea typeface="ＭＳ Ｐゴシック" charset="-128"/>
                      </a:endParaRPr>
                    </a:p>
                  </a:txBody>
                  <a:tcPr marL="91441" marR="91441"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3DECB"/>
                    </a:solidFill>
                  </a:tcPr>
                </a:tc>
                <a:extLst>
                  <a:ext uri="{0D108BD9-81ED-4DB2-BD59-A6C34878D82A}">
                    <a16:rowId xmlns:a16="http://schemas.microsoft.com/office/drawing/2014/main" val="10003"/>
                  </a:ext>
                </a:extLst>
              </a:tr>
              <a:tr h="729838">
                <a:tc>
                  <a:txBody>
                    <a:bodyPr/>
                    <a:lstStyle>
                      <a:lvl1pPr marL="285750" indent="-285750" eaLnBrk="0" hangingPunct="0">
                        <a:spcBef>
                          <a:spcPct val="20000"/>
                        </a:spcBef>
                        <a:buClr>
                          <a:schemeClr val="accent2"/>
                        </a:buClr>
                        <a:buFont typeface="Wingdings" charset="2"/>
                        <a:defRPr sz="2600">
                          <a:solidFill>
                            <a:schemeClr val="tx1"/>
                          </a:solidFill>
                          <a:latin typeface="Verdana" charset="0"/>
                          <a:ea typeface="ＭＳ Ｐゴシック" charset="-128"/>
                        </a:defRPr>
                      </a:lvl1pPr>
                      <a:lvl2pPr marL="742950" indent="-285750" eaLnBrk="0" hangingPunct="0">
                        <a:spcBef>
                          <a:spcPct val="20000"/>
                        </a:spcBef>
                        <a:buClr>
                          <a:schemeClr val="accent2"/>
                        </a:buClr>
                        <a:buFont typeface="Wingdings" charset="2"/>
                        <a:defRPr sz="2200">
                          <a:solidFill>
                            <a:schemeClr val="tx1"/>
                          </a:solidFill>
                          <a:latin typeface="Verdana" charset="0"/>
                          <a:ea typeface="ＭＳ Ｐゴシック" charset="-128"/>
                        </a:defRPr>
                      </a:lvl2pPr>
                      <a:lvl3pPr marL="1143000" indent="-228600" eaLnBrk="0" hangingPunct="0">
                        <a:spcBef>
                          <a:spcPct val="20000"/>
                        </a:spcBef>
                        <a:buClr>
                          <a:schemeClr val="accent2"/>
                        </a:buClr>
                        <a:buFont typeface="Wingdings" charset="2"/>
                        <a:defRPr sz="2100">
                          <a:solidFill>
                            <a:schemeClr val="tx1"/>
                          </a:solidFill>
                          <a:latin typeface="Verdana" charset="0"/>
                          <a:ea typeface="ＭＳ Ｐゴシック" charset="-128"/>
                        </a:defRPr>
                      </a:lvl3pPr>
                      <a:lvl4pPr marL="1600200" indent="-228600" eaLnBrk="0" hangingPunct="0">
                        <a:spcBef>
                          <a:spcPct val="20000"/>
                        </a:spcBef>
                        <a:buClr>
                          <a:schemeClr val="accent2"/>
                        </a:buClr>
                        <a:buFont typeface="Wingdings" charset="2"/>
                        <a:defRPr>
                          <a:solidFill>
                            <a:schemeClr val="tx1"/>
                          </a:solidFill>
                          <a:latin typeface="Verdana" charset="0"/>
                          <a:ea typeface="ＭＳ Ｐゴシック" charset="-128"/>
                        </a:defRPr>
                      </a:lvl4pPr>
                      <a:lvl5pPr marL="2057400" indent="-228600" eaLnBrk="0" hangingPunct="0">
                        <a:spcBef>
                          <a:spcPct val="25000"/>
                        </a:spcBef>
                        <a:buClr>
                          <a:schemeClr val="accent2"/>
                        </a:buClr>
                        <a:buFont typeface="Wingdings" charset="2"/>
                        <a:defRPr>
                          <a:solidFill>
                            <a:schemeClr val="tx1"/>
                          </a:solidFill>
                          <a:latin typeface="Verdana" charset="0"/>
                          <a:ea typeface="ＭＳ Ｐゴシック" charset="-128"/>
                        </a:defRPr>
                      </a:lvl5pPr>
                      <a:lvl6pPr marL="25146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6pPr>
                      <a:lvl7pPr marL="29718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7pPr>
                      <a:lvl8pPr marL="34290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8pPr>
                      <a:lvl9pPr marL="38862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9p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Verdana" charset="0"/>
                          <a:ea typeface="ＭＳ Ｐゴシック" charset="-128"/>
                        </a:rPr>
                        <a:t>‘assessment’ of special reception needs</a:t>
                      </a:r>
                      <a:endParaRPr kumimoji="0" lang="el-GR" altLang="en-US" sz="1800" b="0" i="0" u="none" strike="noStrike" cap="none" normalizeH="0" baseline="0">
                        <a:ln>
                          <a:noFill/>
                        </a:ln>
                        <a:solidFill>
                          <a:srgbClr val="000000"/>
                        </a:solidFill>
                        <a:effectLst/>
                        <a:latin typeface="Verdana" charset="0"/>
                        <a:ea typeface="ＭＳ Ｐゴシック" charset="-128"/>
                      </a:endParaRPr>
                    </a:p>
                  </a:txBody>
                  <a:tcPr marL="91441" marR="91441"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E7"/>
                    </a:solidFill>
                  </a:tcPr>
                </a:tc>
                <a:extLst>
                  <a:ext uri="{0D108BD9-81ED-4DB2-BD59-A6C34878D82A}">
                    <a16:rowId xmlns:a16="http://schemas.microsoft.com/office/drawing/2014/main" val="10004"/>
                  </a:ext>
                </a:extLst>
              </a:tr>
              <a:tr h="730182">
                <a:tc>
                  <a:txBody>
                    <a:bodyPr/>
                    <a:lstStyle>
                      <a:lvl1pPr marL="285750" indent="-285750" eaLnBrk="0" hangingPunct="0">
                        <a:spcBef>
                          <a:spcPct val="20000"/>
                        </a:spcBef>
                        <a:buClr>
                          <a:schemeClr val="accent2"/>
                        </a:buClr>
                        <a:buFont typeface="Wingdings" charset="2"/>
                        <a:defRPr sz="2600">
                          <a:solidFill>
                            <a:schemeClr val="tx1"/>
                          </a:solidFill>
                          <a:latin typeface="Verdana" charset="0"/>
                          <a:ea typeface="ＭＳ Ｐゴシック" charset="-128"/>
                        </a:defRPr>
                      </a:lvl1pPr>
                      <a:lvl2pPr marL="742950" indent="-285750" eaLnBrk="0" hangingPunct="0">
                        <a:spcBef>
                          <a:spcPct val="20000"/>
                        </a:spcBef>
                        <a:buClr>
                          <a:schemeClr val="accent2"/>
                        </a:buClr>
                        <a:buFont typeface="Wingdings" charset="2"/>
                        <a:defRPr sz="2200">
                          <a:solidFill>
                            <a:schemeClr val="tx1"/>
                          </a:solidFill>
                          <a:latin typeface="Verdana" charset="0"/>
                          <a:ea typeface="ＭＳ Ｐゴシック" charset="-128"/>
                        </a:defRPr>
                      </a:lvl2pPr>
                      <a:lvl3pPr marL="1143000" indent="-228600" eaLnBrk="0" hangingPunct="0">
                        <a:spcBef>
                          <a:spcPct val="20000"/>
                        </a:spcBef>
                        <a:buClr>
                          <a:schemeClr val="accent2"/>
                        </a:buClr>
                        <a:buFont typeface="Wingdings" charset="2"/>
                        <a:defRPr sz="2100">
                          <a:solidFill>
                            <a:schemeClr val="tx1"/>
                          </a:solidFill>
                          <a:latin typeface="Verdana" charset="0"/>
                          <a:ea typeface="ＭＳ Ｐゴシック" charset="-128"/>
                        </a:defRPr>
                      </a:lvl3pPr>
                      <a:lvl4pPr marL="1600200" indent="-228600" eaLnBrk="0" hangingPunct="0">
                        <a:spcBef>
                          <a:spcPct val="20000"/>
                        </a:spcBef>
                        <a:buClr>
                          <a:schemeClr val="accent2"/>
                        </a:buClr>
                        <a:buFont typeface="Wingdings" charset="2"/>
                        <a:defRPr>
                          <a:solidFill>
                            <a:schemeClr val="tx1"/>
                          </a:solidFill>
                          <a:latin typeface="Verdana" charset="0"/>
                          <a:ea typeface="ＭＳ Ｐゴシック" charset="-128"/>
                        </a:defRPr>
                      </a:lvl4pPr>
                      <a:lvl5pPr marL="2057400" indent="-228600" eaLnBrk="0" hangingPunct="0">
                        <a:spcBef>
                          <a:spcPct val="25000"/>
                        </a:spcBef>
                        <a:buClr>
                          <a:schemeClr val="accent2"/>
                        </a:buClr>
                        <a:buFont typeface="Wingdings" charset="2"/>
                        <a:defRPr>
                          <a:solidFill>
                            <a:schemeClr val="tx1"/>
                          </a:solidFill>
                          <a:latin typeface="Verdana" charset="0"/>
                          <a:ea typeface="ＭＳ Ｐゴシック" charset="-128"/>
                        </a:defRPr>
                      </a:lvl5pPr>
                      <a:lvl6pPr marL="25146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6pPr>
                      <a:lvl7pPr marL="29718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7pPr>
                      <a:lvl8pPr marL="34290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8pPr>
                      <a:lvl9pPr marL="38862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9p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Verdana" charset="0"/>
                          <a:ea typeface="ＭＳ Ｐゴシック" charset="-128"/>
                        </a:rPr>
                        <a:t>assessment may be integrated in an existing national procedure; need not take the form of an administrative procedure </a:t>
                      </a:r>
                      <a:endParaRPr kumimoji="0" lang="el-GR" altLang="en-US" sz="1800" b="0" i="0" u="none" strike="noStrike" cap="none" normalizeH="0" baseline="0">
                        <a:ln>
                          <a:noFill/>
                        </a:ln>
                        <a:solidFill>
                          <a:srgbClr val="000000"/>
                        </a:solidFill>
                        <a:effectLst/>
                        <a:latin typeface="Verdana" charset="0"/>
                        <a:ea typeface="ＭＳ Ｐゴシック" charset="-128"/>
                      </a:endParaRPr>
                    </a:p>
                  </a:txBody>
                  <a:tcPr marL="91441" marR="91441"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3DECB"/>
                    </a:solidFill>
                  </a:tcPr>
                </a:tc>
                <a:extLst>
                  <a:ext uri="{0D108BD9-81ED-4DB2-BD59-A6C34878D82A}">
                    <a16:rowId xmlns:a16="http://schemas.microsoft.com/office/drawing/2014/main" val="10005"/>
                  </a:ext>
                </a:extLst>
              </a:tr>
              <a:tr h="730182">
                <a:tc>
                  <a:txBody>
                    <a:bodyPr/>
                    <a:lstStyle>
                      <a:lvl1pPr marL="285750" indent="-285750" eaLnBrk="0" hangingPunct="0">
                        <a:spcBef>
                          <a:spcPct val="20000"/>
                        </a:spcBef>
                        <a:buClr>
                          <a:schemeClr val="accent2"/>
                        </a:buClr>
                        <a:buFont typeface="Wingdings" charset="2"/>
                        <a:defRPr sz="2600">
                          <a:solidFill>
                            <a:schemeClr val="tx1"/>
                          </a:solidFill>
                          <a:latin typeface="Verdana" charset="0"/>
                          <a:ea typeface="ＭＳ Ｐゴシック" charset="-128"/>
                        </a:defRPr>
                      </a:lvl1pPr>
                      <a:lvl2pPr marL="742950" indent="-285750" eaLnBrk="0" hangingPunct="0">
                        <a:spcBef>
                          <a:spcPct val="20000"/>
                        </a:spcBef>
                        <a:buClr>
                          <a:schemeClr val="accent2"/>
                        </a:buClr>
                        <a:buFont typeface="Wingdings" charset="2"/>
                        <a:defRPr sz="2200">
                          <a:solidFill>
                            <a:schemeClr val="tx1"/>
                          </a:solidFill>
                          <a:latin typeface="Verdana" charset="0"/>
                          <a:ea typeface="ＭＳ Ｐゴシック" charset="-128"/>
                        </a:defRPr>
                      </a:lvl2pPr>
                      <a:lvl3pPr marL="1143000" indent="-228600" eaLnBrk="0" hangingPunct="0">
                        <a:spcBef>
                          <a:spcPct val="20000"/>
                        </a:spcBef>
                        <a:buClr>
                          <a:schemeClr val="accent2"/>
                        </a:buClr>
                        <a:buFont typeface="Wingdings" charset="2"/>
                        <a:defRPr sz="2100">
                          <a:solidFill>
                            <a:schemeClr val="tx1"/>
                          </a:solidFill>
                          <a:latin typeface="Verdana" charset="0"/>
                          <a:ea typeface="ＭＳ Ｐゴシック" charset="-128"/>
                        </a:defRPr>
                      </a:lvl3pPr>
                      <a:lvl4pPr marL="1600200" indent="-228600" eaLnBrk="0" hangingPunct="0">
                        <a:spcBef>
                          <a:spcPct val="20000"/>
                        </a:spcBef>
                        <a:buClr>
                          <a:schemeClr val="accent2"/>
                        </a:buClr>
                        <a:buFont typeface="Wingdings" charset="2"/>
                        <a:defRPr>
                          <a:solidFill>
                            <a:schemeClr val="tx1"/>
                          </a:solidFill>
                          <a:latin typeface="Verdana" charset="0"/>
                          <a:ea typeface="ＭＳ Ｐゴシック" charset="-128"/>
                        </a:defRPr>
                      </a:lvl4pPr>
                      <a:lvl5pPr marL="2057400" indent="-228600" eaLnBrk="0" hangingPunct="0">
                        <a:spcBef>
                          <a:spcPct val="25000"/>
                        </a:spcBef>
                        <a:buClr>
                          <a:schemeClr val="accent2"/>
                        </a:buClr>
                        <a:buFont typeface="Wingdings" charset="2"/>
                        <a:defRPr>
                          <a:solidFill>
                            <a:schemeClr val="tx1"/>
                          </a:solidFill>
                          <a:latin typeface="Verdana" charset="0"/>
                          <a:ea typeface="ＭＳ Ｐゴシック" charset="-128"/>
                        </a:defRPr>
                      </a:lvl5pPr>
                      <a:lvl6pPr marL="25146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6pPr>
                      <a:lvl7pPr marL="29718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7pPr>
                      <a:lvl8pPr marL="34290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8pPr>
                      <a:lvl9pPr marL="38862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9p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altLang="en-US" sz="1800" b="0" i="0" u="none" strike="noStrike" cap="none" normalizeH="0" baseline="0" dirty="0">
                          <a:ln>
                            <a:noFill/>
                          </a:ln>
                          <a:solidFill>
                            <a:srgbClr val="000000"/>
                          </a:solidFill>
                          <a:effectLst/>
                          <a:latin typeface="Verdana" charset="0"/>
                          <a:ea typeface="ＭＳ Ｐゴシック" charset="-128"/>
                        </a:rPr>
                        <a:t>findings on special reception needs ‘without prejudice’ to the asylum procedure</a:t>
                      </a:r>
                      <a:endParaRPr kumimoji="0" lang="el-GR" altLang="en-US" sz="1800" b="0" i="0" u="none" strike="noStrike" cap="none" normalizeH="0" baseline="0" dirty="0">
                        <a:ln>
                          <a:noFill/>
                        </a:ln>
                        <a:solidFill>
                          <a:srgbClr val="000000"/>
                        </a:solidFill>
                        <a:effectLst/>
                        <a:latin typeface="Verdana" charset="0"/>
                        <a:ea typeface="ＭＳ Ｐゴシック" charset="-128"/>
                      </a:endParaRPr>
                    </a:p>
                  </a:txBody>
                  <a:tcPr marL="91441" marR="91441"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E7"/>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E097E158-B7D5-4DB4-C837-430742AC8211}"/>
              </a:ext>
            </a:extLst>
          </p:cNvPr>
          <p:cNvSpPr>
            <a:spLocks noGrp="1"/>
          </p:cNvSpPr>
          <p:nvPr>
            <p:ph type="dt" sz="quarter" idx="10"/>
          </p:nvPr>
        </p:nvSpPr>
        <p:spPr/>
        <p:txBody>
          <a:bodyPr/>
          <a:lstStyle/>
          <a:p>
            <a:pPr>
              <a:defRPr/>
            </a:pPr>
            <a:endParaRPr lang="nl-NL" dirty="0"/>
          </a:p>
        </p:txBody>
      </p:sp>
      <p:sp>
        <p:nvSpPr>
          <p:cNvPr id="5" name="Tijdelijke aanduiding voor voettekst 4">
            <a:extLst>
              <a:ext uri="{FF2B5EF4-FFF2-40B4-BE49-F238E27FC236}">
                <a16:creationId xmlns:a16="http://schemas.microsoft.com/office/drawing/2014/main" id="{8061BE46-9B4D-2366-C578-EECD8424B3A1}"/>
              </a:ext>
            </a:extLst>
          </p:cNvPr>
          <p:cNvSpPr>
            <a:spLocks noGrp="1"/>
          </p:cNvSpPr>
          <p:nvPr>
            <p:ph type="ftr" sz="quarter" idx="11"/>
          </p:nvPr>
        </p:nvSpPr>
        <p:spPr/>
        <p:txBody>
          <a:bodyPr/>
          <a:lstStyle/>
          <a:p>
            <a:pPr>
              <a:defRPr/>
            </a:pPr>
            <a:r>
              <a:rPr lang="nl-NL" dirty="0"/>
              <a:t>Lilian Tsourdi                                     </a:t>
            </a:r>
          </a:p>
        </p:txBody>
      </p:sp>
      <p:sp>
        <p:nvSpPr>
          <p:cNvPr id="79875" name="Tijdelijke aanduiding voor dianummer 5">
            <a:extLst>
              <a:ext uri="{FF2B5EF4-FFF2-40B4-BE49-F238E27FC236}">
                <a16:creationId xmlns:a16="http://schemas.microsoft.com/office/drawing/2014/main" id="{719C5D5E-B332-4AA0-4751-8F9BAEEA70B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itchFamily="2" charset="2"/>
              <a:buChar char="o"/>
              <a:defRPr sz="30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lr>
                <a:schemeClr val="accent2"/>
              </a:buClr>
              <a:buFont typeface="Wingdings" pitchFamily="2" charset="2"/>
              <a:buChar char="n"/>
              <a:defRPr sz="26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lr>
                <a:schemeClr val="accent2"/>
              </a:buClr>
              <a:buFont typeface="Wingdings" pitchFamily="2" charset="2"/>
              <a:buChar char="o"/>
              <a:defRPr sz="23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lr>
                <a:schemeClr val="accent2"/>
              </a:buClr>
              <a:buFont typeface="Wingdings" pitchFamily="2" charset="2"/>
              <a:buChar char="n"/>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5000"/>
              </a:spcBef>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ClrTx/>
              <a:buFontTx/>
              <a:buNone/>
            </a:pPr>
            <a:fld id="{58433FEF-F164-4345-9CCE-F0180F53CEBB}" type="slidenum">
              <a:rPr lang="nl-NL" altLang="en-US" sz="1200"/>
              <a:pPr>
                <a:spcBef>
                  <a:spcPct val="0"/>
                </a:spcBef>
                <a:buClrTx/>
                <a:buFontTx/>
                <a:buNone/>
              </a:pPr>
              <a:t>6</a:t>
            </a:fld>
            <a:endParaRPr lang="nl-NL" altLang="en-US" sz="1200"/>
          </a:p>
        </p:txBody>
      </p:sp>
      <p:sp>
        <p:nvSpPr>
          <p:cNvPr id="79876" name="Rectangle 2">
            <a:extLst>
              <a:ext uri="{FF2B5EF4-FFF2-40B4-BE49-F238E27FC236}">
                <a16:creationId xmlns:a16="http://schemas.microsoft.com/office/drawing/2014/main" id="{59FF40E0-C22B-0D7D-B656-8260CC3244C4}"/>
              </a:ext>
            </a:extLst>
          </p:cNvPr>
          <p:cNvSpPr>
            <a:spLocks noGrp="1" noChangeArrowheads="1"/>
          </p:cNvSpPr>
          <p:nvPr>
            <p:ph type="title"/>
          </p:nvPr>
        </p:nvSpPr>
        <p:spPr>
          <a:xfrm>
            <a:off x="0" y="333375"/>
            <a:ext cx="8316913" cy="1216025"/>
          </a:xfrm>
        </p:spPr>
        <p:txBody>
          <a:bodyPr>
            <a:normAutofit/>
          </a:bodyPr>
          <a:lstStyle/>
          <a:p>
            <a:pPr algn="ctr" eaLnBrk="1" hangingPunct="1"/>
            <a:r>
              <a:rPr lang="en-US" altLang="en-US" sz="2800" dirty="0">
                <a:ea typeface="ＭＳ Ｐゴシック" panose="020B0600070205080204" pitchFamily="34" charset="-128"/>
              </a:rPr>
              <a:t>Vulnerability: 2024 RCD-Art. 24 </a:t>
            </a:r>
            <a:endParaRPr lang="en-GB" altLang="en-US" sz="2800" dirty="0">
              <a:ea typeface="ＭＳ Ｐゴシック" panose="020B0600070205080204" pitchFamily="34" charset="-128"/>
            </a:endParaRPr>
          </a:p>
        </p:txBody>
      </p:sp>
      <p:sp>
        <p:nvSpPr>
          <p:cNvPr id="79877" name="Rectangle 3">
            <a:extLst>
              <a:ext uri="{FF2B5EF4-FFF2-40B4-BE49-F238E27FC236}">
                <a16:creationId xmlns:a16="http://schemas.microsoft.com/office/drawing/2014/main" id="{E328908B-B234-11E8-21F0-07F1DD8F095D}"/>
              </a:ext>
            </a:extLst>
          </p:cNvPr>
          <p:cNvSpPr>
            <a:spLocks noGrp="1" noChangeArrowheads="1"/>
          </p:cNvSpPr>
          <p:nvPr>
            <p:ph type="body" idx="1"/>
          </p:nvPr>
        </p:nvSpPr>
        <p:spPr>
          <a:xfrm>
            <a:off x="189571" y="970156"/>
            <a:ext cx="8775042" cy="5143307"/>
          </a:xfrm>
        </p:spPr>
        <p:txBody>
          <a:bodyPr/>
          <a:lstStyle/>
          <a:p>
            <a:pPr lvl="1" eaLnBrk="1" hangingPunct="1">
              <a:spcBef>
                <a:spcPts val="1200"/>
              </a:spcBef>
              <a:spcAft>
                <a:spcPts val="1200"/>
              </a:spcAft>
              <a:buFont typeface="Wingdings" pitchFamily="2" charset="2"/>
              <a:buChar char="q"/>
            </a:pPr>
            <a:r>
              <a:rPr lang="en-GB" altLang="en-US" sz="2200" dirty="0">
                <a:ea typeface="ＭＳ Ｐゴシック" panose="020B0600070205080204" pitchFamily="34" charset="-128"/>
              </a:rPr>
              <a:t>Obligation to take to account the specific situation of applicants with special reception needs</a:t>
            </a:r>
          </a:p>
          <a:p>
            <a:pPr lvl="1">
              <a:spcBef>
                <a:spcPts val="1200"/>
              </a:spcBef>
              <a:spcAft>
                <a:spcPts val="1200"/>
              </a:spcAft>
              <a:buFont typeface="Wingdings" pitchFamily="2" charset="2"/>
              <a:buChar char="q"/>
            </a:pPr>
            <a:r>
              <a:rPr lang="en-GB" altLang="en-US" sz="2200" dirty="0">
                <a:ea typeface="ＭＳ Ｐゴシック" panose="020B0600070205080204" pitchFamily="34" charset="-128"/>
              </a:rPr>
              <a:t>In order to effectively implement Article 24, Member States shall, as early as possible after an application for international protection is made, individually assess whether the applicant has special reception needs, using oral translation where necessary</a:t>
            </a:r>
          </a:p>
          <a:p>
            <a:pPr lvl="1" eaLnBrk="1" hangingPunct="1">
              <a:spcBef>
                <a:spcPts val="1200"/>
              </a:spcBef>
              <a:spcAft>
                <a:spcPts val="1200"/>
              </a:spcAft>
              <a:buFont typeface="Wingdings" pitchFamily="2" charset="2"/>
              <a:buChar char="q"/>
            </a:pPr>
            <a:r>
              <a:rPr lang="en-GB" altLang="en-US" sz="2200" dirty="0">
                <a:ea typeface="ＭＳ Ｐゴシック" panose="020B0600070205080204" pitchFamily="34" charset="-128"/>
              </a:rPr>
              <a:t>Lengthy indicative list of applicants that are ‘more likely to have special reception needs’ </a:t>
            </a:r>
          </a:p>
          <a:p>
            <a:pPr lvl="1" eaLnBrk="1" hangingPunct="1">
              <a:spcBef>
                <a:spcPts val="1200"/>
              </a:spcBef>
              <a:spcAft>
                <a:spcPts val="1200"/>
              </a:spcAft>
              <a:buFont typeface="Wingdings" pitchFamily="2" charset="2"/>
              <a:buChar char="q"/>
            </a:pPr>
            <a:r>
              <a:rPr lang="en-GB" altLang="en-US" sz="2200" dirty="0">
                <a:ea typeface="ＭＳ Ｐゴシック" panose="020B0600070205080204" pitchFamily="34" charset="-128"/>
              </a:rPr>
              <a:t>New concretised training obligations for personnel and obligation to refer to medical personnel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B40D969A-A6C7-AF8E-5DCB-4431062CE8FE}"/>
              </a:ext>
            </a:extLst>
          </p:cNvPr>
          <p:cNvSpPr>
            <a:spLocks noGrp="1"/>
          </p:cNvSpPr>
          <p:nvPr>
            <p:ph type="dt" sz="quarter" idx="10"/>
          </p:nvPr>
        </p:nvSpPr>
        <p:spPr/>
        <p:txBody>
          <a:bodyPr/>
          <a:lstStyle/>
          <a:p>
            <a:pPr>
              <a:defRPr/>
            </a:pPr>
            <a:endParaRPr lang="nl-NL" dirty="0"/>
          </a:p>
        </p:txBody>
      </p:sp>
      <p:sp>
        <p:nvSpPr>
          <p:cNvPr id="5" name="Tijdelijke aanduiding voor voettekst 4">
            <a:extLst>
              <a:ext uri="{FF2B5EF4-FFF2-40B4-BE49-F238E27FC236}">
                <a16:creationId xmlns:a16="http://schemas.microsoft.com/office/drawing/2014/main" id="{CE974F29-B2DF-9A56-9BEA-C32E8550CF46}"/>
              </a:ext>
            </a:extLst>
          </p:cNvPr>
          <p:cNvSpPr>
            <a:spLocks noGrp="1"/>
          </p:cNvSpPr>
          <p:nvPr>
            <p:ph type="ftr" sz="quarter" idx="11"/>
          </p:nvPr>
        </p:nvSpPr>
        <p:spPr/>
        <p:txBody>
          <a:bodyPr/>
          <a:lstStyle/>
          <a:p>
            <a:pPr>
              <a:defRPr/>
            </a:pPr>
            <a:r>
              <a:rPr lang="nl-NL" dirty="0"/>
              <a:t>Lilian Tsourdi                                     </a:t>
            </a:r>
          </a:p>
        </p:txBody>
      </p:sp>
      <p:sp>
        <p:nvSpPr>
          <p:cNvPr id="81923" name="Tijdelijke aanduiding voor dianummer 5">
            <a:extLst>
              <a:ext uri="{FF2B5EF4-FFF2-40B4-BE49-F238E27FC236}">
                <a16:creationId xmlns:a16="http://schemas.microsoft.com/office/drawing/2014/main" id="{57F13B0D-91F0-856B-CDC5-9BF630DBD0F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itchFamily="2" charset="2"/>
              <a:buChar char="o"/>
              <a:defRPr sz="30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lr>
                <a:schemeClr val="accent2"/>
              </a:buClr>
              <a:buFont typeface="Wingdings" pitchFamily="2" charset="2"/>
              <a:buChar char="n"/>
              <a:defRPr sz="26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lr>
                <a:schemeClr val="accent2"/>
              </a:buClr>
              <a:buFont typeface="Wingdings" pitchFamily="2" charset="2"/>
              <a:buChar char="o"/>
              <a:defRPr sz="23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lr>
                <a:schemeClr val="accent2"/>
              </a:buClr>
              <a:buFont typeface="Wingdings" pitchFamily="2" charset="2"/>
              <a:buChar char="n"/>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5000"/>
              </a:spcBef>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ClrTx/>
              <a:buFontTx/>
              <a:buNone/>
            </a:pPr>
            <a:fld id="{6119F00C-7340-9341-9024-B37CA383481D}" type="slidenum">
              <a:rPr lang="nl-NL" altLang="en-US" sz="1200"/>
              <a:pPr>
                <a:spcBef>
                  <a:spcPct val="0"/>
                </a:spcBef>
                <a:buClrTx/>
                <a:buFontTx/>
                <a:buNone/>
              </a:pPr>
              <a:t>7</a:t>
            </a:fld>
            <a:endParaRPr lang="nl-NL" altLang="en-US" sz="1200"/>
          </a:p>
        </p:txBody>
      </p:sp>
      <p:sp>
        <p:nvSpPr>
          <p:cNvPr id="81924" name="Rectangle 2">
            <a:extLst>
              <a:ext uri="{FF2B5EF4-FFF2-40B4-BE49-F238E27FC236}">
                <a16:creationId xmlns:a16="http://schemas.microsoft.com/office/drawing/2014/main" id="{1EC67506-DC65-D622-E384-E8B1E3748B80}"/>
              </a:ext>
            </a:extLst>
          </p:cNvPr>
          <p:cNvSpPr>
            <a:spLocks noGrp="1" noChangeArrowheads="1"/>
          </p:cNvSpPr>
          <p:nvPr>
            <p:ph type="title"/>
          </p:nvPr>
        </p:nvSpPr>
        <p:spPr>
          <a:xfrm>
            <a:off x="0" y="333375"/>
            <a:ext cx="9144000" cy="1216025"/>
          </a:xfrm>
        </p:spPr>
        <p:txBody>
          <a:bodyPr/>
          <a:lstStyle/>
          <a:p>
            <a:pPr algn="ctr" eaLnBrk="1" hangingPunct="1"/>
            <a:r>
              <a:rPr lang="en-GB" altLang="en-US" sz="2400" dirty="0">
                <a:ea typeface="ＭＳ Ｐゴシック" panose="020B0600070205080204" pitchFamily="34" charset="-128"/>
              </a:rPr>
              <a:t>Treatment of vulnerable groups (Articles 23-25 RRCD)   </a:t>
            </a:r>
          </a:p>
        </p:txBody>
      </p:sp>
      <p:sp>
        <p:nvSpPr>
          <p:cNvPr id="9222" name="Rectangle 3">
            <a:extLst>
              <a:ext uri="{FF2B5EF4-FFF2-40B4-BE49-F238E27FC236}">
                <a16:creationId xmlns:a16="http://schemas.microsoft.com/office/drawing/2014/main" id="{218226CE-FEEF-D230-8605-CF9816C62655}"/>
              </a:ext>
            </a:extLst>
          </p:cNvPr>
          <p:cNvSpPr>
            <a:spLocks noGrp="1" noChangeArrowheads="1"/>
          </p:cNvSpPr>
          <p:nvPr>
            <p:ph type="body" idx="1"/>
          </p:nvPr>
        </p:nvSpPr>
        <p:spPr>
          <a:xfrm flipV="1">
            <a:off x="179388" y="1628775"/>
            <a:ext cx="8785225" cy="71438"/>
          </a:xfrm>
        </p:spPr>
        <p:txBody>
          <a:bodyPr/>
          <a:lstStyle/>
          <a:p>
            <a:pPr lvl="1" eaLnBrk="1" hangingPunct="1">
              <a:spcBef>
                <a:spcPts val="1200"/>
              </a:spcBef>
              <a:spcAft>
                <a:spcPts val="1200"/>
              </a:spcAft>
              <a:buFont typeface="Wingdings" pitchFamily="2" charset="2"/>
              <a:buChar char="q"/>
              <a:defRPr/>
            </a:pPr>
            <a:endParaRPr lang="en-GB" altLang="el-GR" sz="2200" dirty="0"/>
          </a:p>
          <a:p>
            <a:pPr marL="471487" lvl="1" indent="0" eaLnBrk="1" hangingPunct="1">
              <a:spcBef>
                <a:spcPts val="1200"/>
              </a:spcBef>
              <a:spcAft>
                <a:spcPts val="1200"/>
              </a:spcAft>
              <a:buFont typeface="Wingdings" pitchFamily="2" charset="2"/>
              <a:buNone/>
              <a:defRPr/>
            </a:pPr>
            <a:endParaRPr lang="en-GB" altLang="el-GR" sz="2200" dirty="0"/>
          </a:p>
        </p:txBody>
      </p:sp>
      <p:graphicFrame>
        <p:nvGraphicFramePr>
          <p:cNvPr id="2" name="Table 1">
            <a:extLst>
              <a:ext uri="{FF2B5EF4-FFF2-40B4-BE49-F238E27FC236}">
                <a16:creationId xmlns:a16="http://schemas.microsoft.com/office/drawing/2014/main" id="{74233B1A-BE17-7F83-ACA7-D91BA8A89514}"/>
              </a:ext>
            </a:extLst>
          </p:cNvPr>
          <p:cNvGraphicFramePr>
            <a:graphicFrameLocks noGrp="1"/>
          </p:cNvGraphicFramePr>
          <p:nvPr/>
        </p:nvGraphicFramePr>
        <p:xfrm>
          <a:off x="107950" y="1773238"/>
          <a:ext cx="9001125" cy="4283078"/>
        </p:xfrm>
        <a:graphic>
          <a:graphicData uri="http://schemas.openxmlformats.org/drawingml/2006/table">
            <a:tbl>
              <a:tblPr/>
              <a:tblGrid>
                <a:gridCol w="9001125">
                  <a:extLst>
                    <a:ext uri="{9D8B030D-6E8A-4147-A177-3AD203B41FA5}">
                      <a16:colId xmlns:a16="http://schemas.microsoft.com/office/drawing/2014/main" val="20000"/>
                    </a:ext>
                  </a:extLst>
                </a:gridCol>
              </a:tblGrid>
              <a:tr h="511112">
                <a:tc>
                  <a:txBody>
                    <a:bodyPr/>
                    <a:lstStyle>
                      <a:lvl1pPr eaLnBrk="0" hangingPunct="0">
                        <a:spcBef>
                          <a:spcPct val="20000"/>
                        </a:spcBef>
                        <a:buClr>
                          <a:schemeClr val="accent2"/>
                        </a:buClr>
                        <a:buFont typeface="Wingdings" charset="2"/>
                        <a:defRPr sz="2600">
                          <a:solidFill>
                            <a:schemeClr val="tx1"/>
                          </a:solidFill>
                          <a:latin typeface="Verdana" charset="0"/>
                          <a:ea typeface="ＭＳ Ｐゴシック" charset="-128"/>
                        </a:defRPr>
                      </a:lvl1pPr>
                      <a:lvl2pPr marL="742950" indent="-285750" eaLnBrk="0" hangingPunct="0">
                        <a:spcBef>
                          <a:spcPct val="20000"/>
                        </a:spcBef>
                        <a:buClr>
                          <a:schemeClr val="accent2"/>
                        </a:buClr>
                        <a:buFont typeface="Wingdings" charset="2"/>
                        <a:defRPr sz="2200">
                          <a:solidFill>
                            <a:schemeClr val="tx1"/>
                          </a:solidFill>
                          <a:latin typeface="Verdana" charset="0"/>
                          <a:ea typeface="ＭＳ Ｐゴシック" charset="-128"/>
                        </a:defRPr>
                      </a:lvl2pPr>
                      <a:lvl3pPr marL="1143000" indent="-228600" eaLnBrk="0" hangingPunct="0">
                        <a:spcBef>
                          <a:spcPct val="20000"/>
                        </a:spcBef>
                        <a:buClr>
                          <a:schemeClr val="accent2"/>
                        </a:buClr>
                        <a:buFont typeface="Wingdings" charset="2"/>
                        <a:defRPr sz="2100">
                          <a:solidFill>
                            <a:schemeClr val="tx1"/>
                          </a:solidFill>
                          <a:latin typeface="Verdana" charset="0"/>
                          <a:ea typeface="ＭＳ Ｐゴシック" charset="-128"/>
                        </a:defRPr>
                      </a:lvl3pPr>
                      <a:lvl4pPr marL="1600200" indent="-228600" eaLnBrk="0" hangingPunct="0">
                        <a:spcBef>
                          <a:spcPct val="20000"/>
                        </a:spcBef>
                        <a:buClr>
                          <a:schemeClr val="accent2"/>
                        </a:buClr>
                        <a:buFont typeface="Wingdings" charset="2"/>
                        <a:defRPr>
                          <a:solidFill>
                            <a:schemeClr val="tx1"/>
                          </a:solidFill>
                          <a:latin typeface="Verdana" charset="0"/>
                          <a:ea typeface="ＭＳ Ｐゴシック" charset="-128"/>
                        </a:defRPr>
                      </a:lvl4pPr>
                      <a:lvl5pPr marL="2057400" indent="-228600" eaLnBrk="0" hangingPunct="0">
                        <a:spcBef>
                          <a:spcPct val="25000"/>
                        </a:spcBef>
                        <a:buClr>
                          <a:schemeClr val="accent2"/>
                        </a:buClr>
                        <a:buFont typeface="Wingdings" charset="2"/>
                        <a:defRPr>
                          <a:solidFill>
                            <a:schemeClr val="tx1"/>
                          </a:solidFill>
                          <a:latin typeface="Verdana" charset="0"/>
                          <a:ea typeface="ＭＳ Ｐゴシック" charset="-128"/>
                        </a:defRPr>
                      </a:lvl5pPr>
                      <a:lvl6pPr marL="25146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6pPr>
                      <a:lvl7pPr marL="29718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7pPr>
                      <a:lvl8pPr marL="34290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8pPr>
                      <a:lvl9pPr marL="38862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FFFFFF"/>
                          </a:solidFill>
                          <a:effectLst/>
                          <a:latin typeface="Verdana" charset="0"/>
                          <a:ea typeface="ＭＳ Ｐゴシック" charset="-128"/>
                        </a:rPr>
                        <a:t>Special treatment foreseen for minors, UAMs and victims of torture</a:t>
                      </a:r>
                      <a:endParaRPr kumimoji="0" lang="el-GR" altLang="en-US" sz="1800" b="1" i="0" u="none" strike="noStrike" cap="none" normalizeH="0" baseline="0" dirty="0">
                        <a:ln>
                          <a:noFill/>
                        </a:ln>
                        <a:solidFill>
                          <a:srgbClr val="FFFFFF"/>
                        </a:solidFill>
                        <a:effectLst/>
                        <a:latin typeface="Verdana" charset="0"/>
                        <a:ea typeface="ＭＳ Ｐゴシック" charset="-128"/>
                      </a:endParaRPr>
                    </a:p>
                  </a:txBody>
                  <a:tcPr marL="91442" marR="91442"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2011643">
                <a:tc>
                  <a:txBody>
                    <a:bodyPr/>
                    <a:lstStyle>
                      <a:lvl1pPr eaLnBrk="0" hangingPunct="0">
                        <a:spcBef>
                          <a:spcPct val="20000"/>
                        </a:spcBef>
                        <a:buClr>
                          <a:schemeClr val="accent2"/>
                        </a:buClr>
                        <a:buFont typeface="Wingdings" charset="2"/>
                        <a:defRPr sz="2600">
                          <a:solidFill>
                            <a:schemeClr val="tx1"/>
                          </a:solidFill>
                          <a:latin typeface="Verdana" charset="0"/>
                          <a:ea typeface="ＭＳ Ｐゴシック" charset="-128"/>
                        </a:defRPr>
                      </a:lvl1pPr>
                      <a:lvl2pPr marL="742950" indent="-285750" eaLnBrk="0" hangingPunct="0">
                        <a:spcBef>
                          <a:spcPct val="20000"/>
                        </a:spcBef>
                        <a:buClr>
                          <a:schemeClr val="accent2"/>
                        </a:buClr>
                        <a:buFont typeface="Wingdings" charset="2"/>
                        <a:defRPr sz="2200">
                          <a:solidFill>
                            <a:schemeClr val="tx1"/>
                          </a:solidFill>
                          <a:latin typeface="Verdana" charset="0"/>
                          <a:ea typeface="ＭＳ Ｐゴシック" charset="-128"/>
                        </a:defRPr>
                      </a:lvl2pPr>
                      <a:lvl3pPr marL="1143000" indent="-228600" eaLnBrk="0" hangingPunct="0">
                        <a:spcBef>
                          <a:spcPct val="20000"/>
                        </a:spcBef>
                        <a:buClr>
                          <a:schemeClr val="accent2"/>
                        </a:buClr>
                        <a:buFont typeface="Wingdings" charset="2"/>
                        <a:defRPr sz="2100">
                          <a:solidFill>
                            <a:schemeClr val="tx1"/>
                          </a:solidFill>
                          <a:latin typeface="Verdana" charset="0"/>
                          <a:ea typeface="ＭＳ Ｐゴシック" charset="-128"/>
                        </a:defRPr>
                      </a:lvl3pPr>
                      <a:lvl4pPr marL="1600200" indent="-228600" eaLnBrk="0" hangingPunct="0">
                        <a:spcBef>
                          <a:spcPct val="20000"/>
                        </a:spcBef>
                        <a:buClr>
                          <a:schemeClr val="accent2"/>
                        </a:buClr>
                        <a:buFont typeface="Wingdings" charset="2"/>
                        <a:defRPr>
                          <a:solidFill>
                            <a:schemeClr val="tx1"/>
                          </a:solidFill>
                          <a:latin typeface="Verdana" charset="0"/>
                          <a:ea typeface="ＭＳ Ｐゴシック" charset="-128"/>
                        </a:defRPr>
                      </a:lvl4pPr>
                      <a:lvl5pPr marL="2057400" indent="-228600" eaLnBrk="0" hangingPunct="0">
                        <a:spcBef>
                          <a:spcPct val="25000"/>
                        </a:spcBef>
                        <a:buClr>
                          <a:schemeClr val="accent2"/>
                        </a:buClr>
                        <a:buFont typeface="Wingdings" charset="2"/>
                        <a:defRPr>
                          <a:solidFill>
                            <a:schemeClr val="tx1"/>
                          </a:solidFill>
                          <a:latin typeface="Verdana" charset="0"/>
                          <a:ea typeface="ＭＳ Ｐゴシック" charset="-128"/>
                        </a:defRPr>
                      </a:lvl5pPr>
                      <a:lvl6pPr marL="25146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6pPr>
                      <a:lvl7pPr marL="29718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7pPr>
                      <a:lvl8pPr marL="34290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8pPr>
                      <a:lvl9pPr marL="38862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sng" strike="noStrike" cap="none" normalizeH="0" baseline="0" dirty="0">
                          <a:ln>
                            <a:noFill/>
                          </a:ln>
                          <a:solidFill>
                            <a:srgbClr val="000000"/>
                          </a:solidFill>
                          <a:effectLst/>
                          <a:latin typeface="Verdana" charset="0"/>
                          <a:ea typeface="ＭＳ Ｐゴシック" charset="-128"/>
                        </a:rPr>
                        <a:t>Minors</a:t>
                      </a:r>
                      <a:r>
                        <a:rPr kumimoji="0" lang="en-US" altLang="en-US" sz="1800" b="0" i="0" u="none" strike="noStrike" cap="none" normalizeH="0" baseline="0" dirty="0">
                          <a:ln>
                            <a:noFill/>
                          </a:ln>
                          <a:solidFill>
                            <a:srgbClr val="000000"/>
                          </a:solidFill>
                          <a:effectLst/>
                          <a:latin typeface="Verdana" charset="0"/>
                          <a:ea typeface="ＭＳ Ｐゴシック" charset="-128"/>
                        </a:rPr>
                        <a:t> (Art. 23 RRCD)</a:t>
                      </a:r>
                    </a:p>
                    <a:p>
                      <a:pPr marL="0" marR="0" lvl="0" indent="0" algn="l" defTabSz="914400" rtl="0" eaLnBrk="1" fontAlgn="base" latinLnBrk="0" hangingPunct="1">
                        <a:lnSpc>
                          <a:spcPct val="100000"/>
                        </a:lnSpc>
                        <a:spcBef>
                          <a:spcPct val="0"/>
                        </a:spcBef>
                        <a:spcAft>
                          <a:spcPct val="0"/>
                        </a:spcAft>
                        <a:buClrTx/>
                        <a:buSzTx/>
                        <a:buFont typeface="Wingdings" charset="2"/>
                        <a:buChar char="Ø"/>
                        <a:tabLst/>
                      </a:pPr>
                      <a:r>
                        <a:rPr kumimoji="0" lang="en-US" altLang="en-US" sz="1800" b="0" i="0" u="none" strike="noStrike" cap="none" normalizeH="0" baseline="0" dirty="0">
                          <a:ln>
                            <a:noFill/>
                          </a:ln>
                          <a:solidFill>
                            <a:srgbClr val="000000"/>
                          </a:solidFill>
                          <a:effectLst/>
                          <a:latin typeface="Verdana" charset="0"/>
                          <a:ea typeface="ＭＳ Ｐゴシック" charset="-128"/>
                        </a:rPr>
                        <a:t> Best interests of the child as a primary consideration + guidance on how to assess them incl. the views of the minor (new) </a:t>
                      </a:r>
                    </a:p>
                    <a:p>
                      <a:pPr marL="0" marR="0" lvl="0" indent="0" algn="l" defTabSz="914400" rtl="0" eaLnBrk="1" fontAlgn="base" latinLnBrk="0" hangingPunct="1">
                        <a:lnSpc>
                          <a:spcPct val="100000"/>
                        </a:lnSpc>
                        <a:spcBef>
                          <a:spcPct val="0"/>
                        </a:spcBef>
                        <a:spcAft>
                          <a:spcPct val="0"/>
                        </a:spcAft>
                        <a:buClrTx/>
                        <a:buSzTx/>
                        <a:buFont typeface="Wingdings" charset="2"/>
                        <a:buChar char="Ø"/>
                        <a:tabLst/>
                      </a:pPr>
                      <a:r>
                        <a:rPr kumimoji="0" lang="en-US" altLang="en-US" sz="1800" b="0" i="0" u="none" strike="noStrike" cap="none" normalizeH="0" baseline="0" dirty="0">
                          <a:ln>
                            <a:noFill/>
                          </a:ln>
                          <a:solidFill>
                            <a:srgbClr val="000000"/>
                          </a:solidFill>
                          <a:effectLst/>
                          <a:latin typeface="Verdana" charset="0"/>
                          <a:ea typeface="ＭＳ Ｐゴシック" charset="-128"/>
                        </a:rPr>
                        <a:t>Ensure a standard of living adequate for the minor’s physical, mental, spiritual, moral and social development (new) </a:t>
                      </a:r>
                    </a:p>
                    <a:p>
                      <a:pPr marL="0" marR="0" lvl="0" indent="0" algn="l" defTabSz="914400" rtl="0" eaLnBrk="1" fontAlgn="base" latinLnBrk="0" hangingPunct="1">
                        <a:lnSpc>
                          <a:spcPct val="100000"/>
                        </a:lnSpc>
                        <a:spcBef>
                          <a:spcPct val="0"/>
                        </a:spcBef>
                        <a:spcAft>
                          <a:spcPct val="0"/>
                        </a:spcAft>
                        <a:buClrTx/>
                        <a:buSzTx/>
                        <a:buFont typeface="Wingdings" charset="2"/>
                        <a:buChar char="Ø"/>
                        <a:tabLst/>
                      </a:pPr>
                      <a:r>
                        <a:rPr kumimoji="0" lang="en-US" altLang="en-US" sz="1800" b="0" i="0" u="none" strike="noStrike" cap="none" normalizeH="0" baseline="0" dirty="0">
                          <a:ln>
                            <a:noFill/>
                          </a:ln>
                          <a:solidFill>
                            <a:srgbClr val="000000"/>
                          </a:solidFill>
                          <a:effectLst/>
                          <a:latin typeface="Verdana" charset="0"/>
                          <a:ea typeface="ＭＳ Ｐゴシック" charset="-128"/>
                        </a:rPr>
                        <a:t> Access to leisure activities within the premises of accommodation centers (new) </a:t>
                      </a:r>
                      <a:endParaRPr kumimoji="0" lang="el-GR" altLang="en-US" sz="1800" b="0" i="0" u="none" strike="noStrike" cap="none" normalizeH="0" baseline="0" dirty="0">
                        <a:ln>
                          <a:noFill/>
                        </a:ln>
                        <a:solidFill>
                          <a:srgbClr val="000000"/>
                        </a:solidFill>
                        <a:effectLst/>
                        <a:latin typeface="Verdana" charset="0"/>
                        <a:ea typeface="ＭＳ Ｐゴシック" charset="-128"/>
                      </a:endParaRPr>
                    </a:p>
                  </a:txBody>
                  <a:tcPr marL="91442" marR="91442"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3DECB"/>
                    </a:solidFill>
                  </a:tcPr>
                </a:tc>
                <a:extLst>
                  <a:ext uri="{0D108BD9-81ED-4DB2-BD59-A6C34878D82A}">
                    <a16:rowId xmlns:a16="http://schemas.microsoft.com/office/drawing/2014/main" val="10001"/>
                  </a:ext>
                </a:extLst>
              </a:tr>
              <a:tr h="1760320">
                <a:tc>
                  <a:txBody>
                    <a:bodyPr/>
                    <a:lstStyle>
                      <a:lvl1pPr eaLnBrk="0" hangingPunct="0">
                        <a:spcBef>
                          <a:spcPct val="20000"/>
                        </a:spcBef>
                        <a:buClr>
                          <a:schemeClr val="accent2"/>
                        </a:buClr>
                        <a:buFont typeface="Wingdings" charset="2"/>
                        <a:defRPr sz="2600">
                          <a:solidFill>
                            <a:schemeClr val="tx1"/>
                          </a:solidFill>
                          <a:latin typeface="Verdana" charset="0"/>
                          <a:ea typeface="ＭＳ Ｐゴシック" charset="-128"/>
                        </a:defRPr>
                      </a:lvl1pPr>
                      <a:lvl2pPr marL="742950" indent="-285750" eaLnBrk="0" hangingPunct="0">
                        <a:spcBef>
                          <a:spcPct val="20000"/>
                        </a:spcBef>
                        <a:buClr>
                          <a:schemeClr val="accent2"/>
                        </a:buClr>
                        <a:buFont typeface="Wingdings" charset="2"/>
                        <a:defRPr sz="2200">
                          <a:solidFill>
                            <a:schemeClr val="tx1"/>
                          </a:solidFill>
                          <a:latin typeface="Verdana" charset="0"/>
                          <a:ea typeface="ＭＳ Ｐゴシック" charset="-128"/>
                        </a:defRPr>
                      </a:lvl2pPr>
                      <a:lvl3pPr marL="1143000" indent="-228600" eaLnBrk="0" hangingPunct="0">
                        <a:spcBef>
                          <a:spcPct val="20000"/>
                        </a:spcBef>
                        <a:buClr>
                          <a:schemeClr val="accent2"/>
                        </a:buClr>
                        <a:buFont typeface="Wingdings" charset="2"/>
                        <a:defRPr sz="2100">
                          <a:solidFill>
                            <a:schemeClr val="tx1"/>
                          </a:solidFill>
                          <a:latin typeface="Verdana" charset="0"/>
                          <a:ea typeface="ＭＳ Ｐゴシック" charset="-128"/>
                        </a:defRPr>
                      </a:lvl3pPr>
                      <a:lvl4pPr marL="1600200" indent="-228600" eaLnBrk="0" hangingPunct="0">
                        <a:spcBef>
                          <a:spcPct val="20000"/>
                        </a:spcBef>
                        <a:buClr>
                          <a:schemeClr val="accent2"/>
                        </a:buClr>
                        <a:buFont typeface="Wingdings" charset="2"/>
                        <a:defRPr>
                          <a:solidFill>
                            <a:schemeClr val="tx1"/>
                          </a:solidFill>
                          <a:latin typeface="Verdana" charset="0"/>
                          <a:ea typeface="ＭＳ Ｐゴシック" charset="-128"/>
                        </a:defRPr>
                      </a:lvl4pPr>
                      <a:lvl5pPr marL="2057400" indent="-228600" eaLnBrk="0" hangingPunct="0">
                        <a:spcBef>
                          <a:spcPct val="25000"/>
                        </a:spcBef>
                        <a:buClr>
                          <a:schemeClr val="accent2"/>
                        </a:buClr>
                        <a:buFont typeface="Wingdings" charset="2"/>
                        <a:defRPr>
                          <a:solidFill>
                            <a:schemeClr val="tx1"/>
                          </a:solidFill>
                          <a:latin typeface="Verdana" charset="0"/>
                          <a:ea typeface="ＭＳ Ｐゴシック" charset="-128"/>
                        </a:defRPr>
                      </a:lvl5pPr>
                      <a:lvl6pPr marL="25146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6pPr>
                      <a:lvl7pPr marL="29718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7pPr>
                      <a:lvl8pPr marL="34290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8pPr>
                      <a:lvl9pPr marL="38862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sng" strike="noStrike" cap="none" normalizeH="0" baseline="0" dirty="0">
                          <a:ln>
                            <a:noFill/>
                          </a:ln>
                          <a:solidFill>
                            <a:srgbClr val="000000"/>
                          </a:solidFill>
                          <a:effectLst/>
                          <a:latin typeface="Verdana" charset="0"/>
                          <a:ea typeface="ＭＳ Ｐゴシック" charset="-128"/>
                        </a:rPr>
                        <a:t>Unaccompanied minors </a:t>
                      </a:r>
                      <a:r>
                        <a:rPr kumimoji="0" lang="en-US" altLang="en-US" sz="1800" b="0" i="0" u="none" strike="noStrike" cap="none" normalizeH="0" baseline="0" dirty="0">
                          <a:ln>
                            <a:noFill/>
                          </a:ln>
                          <a:solidFill>
                            <a:srgbClr val="000000"/>
                          </a:solidFill>
                          <a:effectLst/>
                          <a:latin typeface="Verdana" charset="0"/>
                          <a:ea typeface="ＭＳ Ｐゴシック" charset="-128"/>
                        </a:rPr>
                        <a:t>(Art. 24 RRCD) </a:t>
                      </a:r>
                    </a:p>
                    <a:p>
                      <a:pPr marL="0" marR="0" lvl="0" indent="0" algn="l" defTabSz="914400" rtl="0" eaLnBrk="1" fontAlgn="base" latinLnBrk="0" hangingPunct="1">
                        <a:lnSpc>
                          <a:spcPct val="100000"/>
                        </a:lnSpc>
                        <a:spcBef>
                          <a:spcPct val="0"/>
                        </a:spcBef>
                        <a:spcAft>
                          <a:spcPct val="0"/>
                        </a:spcAft>
                        <a:buClrTx/>
                        <a:buSzTx/>
                        <a:buFont typeface="Wingdings" charset="2"/>
                        <a:buChar char="Ø"/>
                        <a:tabLst/>
                      </a:pPr>
                      <a:r>
                        <a:rPr kumimoji="0" lang="en-US" altLang="en-US" sz="1800" b="0" i="0" u="none" strike="noStrike" cap="none" normalizeH="0" baseline="0" dirty="0">
                          <a:ln>
                            <a:noFill/>
                          </a:ln>
                          <a:solidFill>
                            <a:srgbClr val="000000"/>
                          </a:solidFill>
                          <a:effectLst/>
                          <a:latin typeface="Verdana" charset="0"/>
                          <a:ea typeface="ＭＳ Ｐゴシック" charset="-128"/>
                        </a:rPr>
                        <a:t>Enhanced wording on the representatives: perform duties in accordance with the best principles of the child; have the necessary expertise</a:t>
                      </a:r>
                    </a:p>
                    <a:p>
                      <a:pPr marL="0" marR="0" lvl="0" indent="0" algn="l" defTabSz="914400" rtl="0" eaLnBrk="1" fontAlgn="base" latinLnBrk="0" hangingPunct="1">
                        <a:lnSpc>
                          <a:spcPct val="100000"/>
                        </a:lnSpc>
                        <a:spcBef>
                          <a:spcPct val="0"/>
                        </a:spcBef>
                        <a:spcAft>
                          <a:spcPct val="0"/>
                        </a:spcAft>
                        <a:buClrTx/>
                        <a:buSzTx/>
                        <a:buFont typeface="Wingdings" charset="2"/>
                        <a:buChar char="Ø"/>
                        <a:tabLst/>
                      </a:pPr>
                      <a:r>
                        <a:rPr kumimoji="0" lang="en-US" altLang="en-US" sz="1800" b="0" i="0" u="none" strike="noStrike" cap="none" normalizeH="0" baseline="0" dirty="0">
                          <a:ln>
                            <a:noFill/>
                          </a:ln>
                          <a:solidFill>
                            <a:srgbClr val="000000"/>
                          </a:solidFill>
                          <a:effectLst/>
                          <a:latin typeface="Verdana" charset="0"/>
                          <a:ea typeface="ＭＳ Ｐゴシック" charset="-128"/>
                        </a:rPr>
                        <a:t>Obligations for family tracing + with the assistance of international or other relevant </a:t>
                      </a:r>
                      <a:r>
                        <a:rPr kumimoji="0" lang="en-US" altLang="en-US" sz="1800" b="0" i="0" u="none" strike="noStrike" cap="none" normalizeH="0" baseline="0" dirty="0" err="1">
                          <a:ln>
                            <a:noFill/>
                          </a:ln>
                          <a:solidFill>
                            <a:srgbClr val="000000"/>
                          </a:solidFill>
                          <a:effectLst/>
                          <a:latin typeface="Verdana" charset="0"/>
                          <a:ea typeface="ＭＳ Ｐゴシック" charset="-128"/>
                        </a:rPr>
                        <a:t>organisations</a:t>
                      </a:r>
                      <a:r>
                        <a:rPr kumimoji="0" lang="en-US" altLang="en-US" sz="1800" b="0" i="0" u="none" strike="noStrike" cap="none" normalizeH="0" baseline="0" dirty="0">
                          <a:ln>
                            <a:noFill/>
                          </a:ln>
                          <a:solidFill>
                            <a:srgbClr val="000000"/>
                          </a:solidFill>
                          <a:effectLst/>
                          <a:latin typeface="Verdana" charset="0"/>
                          <a:ea typeface="ＭＳ Ｐゴシック" charset="-128"/>
                        </a:rPr>
                        <a:t> (new)</a:t>
                      </a:r>
                    </a:p>
                    <a:p>
                      <a:pPr marL="0" marR="0" lvl="0" indent="0" algn="l" defTabSz="914400" rtl="0" eaLnBrk="1" fontAlgn="base" latinLnBrk="0" hangingPunct="1">
                        <a:lnSpc>
                          <a:spcPct val="100000"/>
                        </a:lnSpc>
                        <a:spcBef>
                          <a:spcPct val="0"/>
                        </a:spcBef>
                        <a:spcAft>
                          <a:spcPct val="0"/>
                        </a:spcAft>
                        <a:buClrTx/>
                        <a:buSzTx/>
                        <a:buFont typeface="Wingdings" charset="2"/>
                        <a:buChar char="Ø"/>
                        <a:tabLst/>
                      </a:pPr>
                      <a:r>
                        <a:rPr kumimoji="0" lang="en-US" altLang="en-US" sz="1800" b="0" i="0" u="none" strike="noStrike" cap="none" normalizeH="0" baseline="0" dirty="0">
                          <a:ln>
                            <a:noFill/>
                          </a:ln>
                          <a:solidFill>
                            <a:srgbClr val="000000"/>
                          </a:solidFill>
                          <a:effectLst/>
                          <a:latin typeface="Verdana" charset="0"/>
                          <a:ea typeface="ＭＳ Ｐゴシック" charset="-128"/>
                        </a:rPr>
                        <a:t>Training obligations for personnel working with UAMs </a:t>
                      </a:r>
                      <a:endParaRPr kumimoji="0" lang="el-GR" altLang="en-US" sz="1800" b="0" i="0" u="none" strike="noStrike" cap="none" normalizeH="0" baseline="0" dirty="0">
                        <a:ln>
                          <a:noFill/>
                        </a:ln>
                        <a:solidFill>
                          <a:srgbClr val="000000"/>
                        </a:solidFill>
                        <a:effectLst/>
                        <a:latin typeface="Verdana" charset="0"/>
                        <a:ea typeface="ＭＳ Ｐゴシック" charset="-128"/>
                      </a:endParaRPr>
                    </a:p>
                  </a:txBody>
                  <a:tcPr marL="91442" marR="91442"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E7"/>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6360BD8C-9EB2-7645-5865-6E9BAEAAD38A}"/>
              </a:ext>
            </a:extLst>
          </p:cNvPr>
          <p:cNvSpPr>
            <a:spLocks noGrp="1"/>
          </p:cNvSpPr>
          <p:nvPr>
            <p:ph type="dt" sz="quarter" idx="10"/>
          </p:nvPr>
        </p:nvSpPr>
        <p:spPr/>
        <p:txBody>
          <a:bodyPr/>
          <a:lstStyle/>
          <a:p>
            <a:pPr>
              <a:defRPr/>
            </a:pPr>
            <a:endParaRPr lang="nl-NL" dirty="0"/>
          </a:p>
        </p:txBody>
      </p:sp>
      <p:sp>
        <p:nvSpPr>
          <p:cNvPr id="5" name="Tijdelijke aanduiding voor voettekst 4">
            <a:extLst>
              <a:ext uri="{FF2B5EF4-FFF2-40B4-BE49-F238E27FC236}">
                <a16:creationId xmlns:a16="http://schemas.microsoft.com/office/drawing/2014/main" id="{D66F3D72-FFA8-59B4-DFA9-C3D83D60F197}"/>
              </a:ext>
            </a:extLst>
          </p:cNvPr>
          <p:cNvSpPr>
            <a:spLocks noGrp="1"/>
          </p:cNvSpPr>
          <p:nvPr>
            <p:ph type="ftr" sz="quarter" idx="11"/>
          </p:nvPr>
        </p:nvSpPr>
        <p:spPr/>
        <p:txBody>
          <a:bodyPr/>
          <a:lstStyle/>
          <a:p>
            <a:pPr>
              <a:defRPr/>
            </a:pPr>
            <a:r>
              <a:rPr lang="nl-NL" dirty="0"/>
              <a:t>Lilian Tsourdi                                     </a:t>
            </a:r>
          </a:p>
        </p:txBody>
      </p:sp>
      <p:sp>
        <p:nvSpPr>
          <p:cNvPr id="83971" name="Tijdelijke aanduiding voor dianummer 5">
            <a:extLst>
              <a:ext uri="{FF2B5EF4-FFF2-40B4-BE49-F238E27FC236}">
                <a16:creationId xmlns:a16="http://schemas.microsoft.com/office/drawing/2014/main" id="{F325F3B2-1668-C709-2D8D-DF748CFBACD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itchFamily="2" charset="2"/>
              <a:buChar char="o"/>
              <a:defRPr sz="30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lr>
                <a:schemeClr val="accent2"/>
              </a:buClr>
              <a:buFont typeface="Wingdings" pitchFamily="2" charset="2"/>
              <a:buChar char="n"/>
              <a:defRPr sz="26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lr>
                <a:schemeClr val="accent2"/>
              </a:buClr>
              <a:buFont typeface="Wingdings" pitchFamily="2" charset="2"/>
              <a:buChar char="o"/>
              <a:defRPr sz="23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lr>
                <a:schemeClr val="accent2"/>
              </a:buClr>
              <a:buFont typeface="Wingdings" pitchFamily="2" charset="2"/>
              <a:buChar char="n"/>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5000"/>
              </a:spcBef>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5000"/>
              </a:spcBef>
              <a:spcAft>
                <a:spcPct val="0"/>
              </a:spcAft>
              <a:buClr>
                <a:schemeClr val="accent2"/>
              </a:buClr>
              <a:buFont typeface="Wingdings" pitchFamily="2" charset="2"/>
              <a:buChar char="§"/>
              <a:defRPr sz="2000">
                <a:solidFill>
                  <a:schemeClr val="tx1"/>
                </a:solidFill>
                <a:latin typeface="Verdana" panose="020B0604030504040204" pitchFamily="34" charset="0"/>
                <a:ea typeface="ＭＳ Ｐゴシック" panose="020B0600070205080204" pitchFamily="34" charset="-128"/>
              </a:defRPr>
            </a:lvl9pPr>
          </a:lstStyle>
          <a:p>
            <a:pPr>
              <a:spcBef>
                <a:spcPct val="0"/>
              </a:spcBef>
              <a:buClrTx/>
              <a:buFontTx/>
              <a:buNone/>
            </a:pPr>
            <a:fld id="{F2088E8E-D5B6-B14F-8BCE-2E60F383CDFA}" type="slidenum">
              <a:rPr lang="nl-NL" altLang="en-US" sz="1200"/>
              <a:pPr>
                <a:spcBef>
                  <a:spcPct val="0"/>
                </a:spcBef>
                <a:buClrTx/>
                <a:buFontTx/>
                <a:buNone/>
              </a:pPr>
              <a:t>8</a:t>
            </a:fld>
            <a:endParaRPr lang="nl-NL" altLang="en-US" sz="1200"/>
          </a:p>
        </p:txBody>
      </p:sp>
      <p:sp>
        <p:nvSpPr>
          <p:cNvPr id="83972" name="Rectangle 2">
            <a:extLst>
              <a:ext uri="{FF2B5EF4-FFF2-40B4-BE49-F238E27FC236}">
                <a16:creationId xmlns:a16="http://schemas.microsoft.com/office/drawing/2014/main" id="{7027B891-E3BC-8195-3561-91A07D3989ED}"/>
              </a:ext>
            </a:extLst>
          </p:cNvPr>
          <p:cNvSpPr>
            <a:spLocks noGrp="1" noChangeArrowheads="1"/>
          </p:cNvSpPr>
          <p:nvPr>
            <p:ph type="title"/>
          </p:nvPr>
        </p:nvSpPr>
        <p:spPr>
          <a:xfrm>
            <a:off x="0" y="333375"/>
            <a:ext cx="9144000" cy="1216025"/>
          </a:xfrm>
        </p:spPr>
        <p:txBody>
          <a:bodyPr/>
          <a:lstStyle/>
          <a:p>
            <a:pPr eaLnBrk="1" hangingPunct="1"/>
            <a:r>
              <a:rPr lang="en-GB" altLang="en-US" sz="2400">
                <a:ea typeface="ＭＳ Ｐゴシック" panose="020B0600070205080204" pitchFamily="34" charset="-128"/>
              </a:rPr>
              <a:t>Treatment of vulnerable groups (Articles 23-25 RRCD) </a:t>
            </a:r>
          </a:p>
        </p:txBody>
      </p:sp>
      <p:sp>
        <p:nvSpPr>
          <p:cNvPr id="9222" name="Rectangle 3">
            <a:extLst>
              <a:ext uri="{FF2B5EF4-FFF2-40B4-BE49-F238E27FC236}">
                <a16:creationId xmlns:a16="http://schemas.microsoft.com/office/drawing/2014/main" id="{913DB3A2-08D9-D836-53CE-15169AD5ADDA}"/>
              </a:ext>
            </a:extLst>
          </p:cNvPr>
          <p:cNvSpPr>
            <a:spLocks noGrp="1" noChangeArrowheads="1"/>
          </p:cNvSpPr>
          <p:nvPr>
            <p:ph type="body" idx="1"/>
          </p:nvPr>
        </p:nvSpPr>
        <p:spPr>
          <a:xfrm flipV="1">
            <a:off x="179388" y="1628775"/>
            <a:ext cx="8785225" cy="71438"/>
          </a:xfrm>
        </p:spPr>
        <p:txBody>
          <a:bodyPr/>
          <a:lstStyle/>
          <a:p>
            <a:pPr lvl="1" eaLnBrk="1" hangingPunct="1">
              <a:spcBef>
                <a:spcPts val="1200"/>
              </a:spcBef>
              <a:spcAft>
                <a:spcPts val="1200"/>
              </a:spcAft>
              <a:buFont typeface="Wingdings" pitchFamily="2" charset="2"/>
              <a:buChar char="q"/>
              <a:defRPr/>
            </a:pPr>
            <a:endParaRPr lang="en-GB" altLang="el-GR" sz="2200" dirty="0"/>
          </a:p>
          <a:p>
            <a:pPr marL="471487" lvl="1" indent="0" eaLnBrk="1" hangingPunct="1">
              <a:spcBef>
                <a:spcPts val="1200"/>
              </a:spcBef>
              <a:spcAft>
                <a:spcPts val="1200"/>
              </a:spcAft>
              <a:buFont typeface="Wingdings" pitchFamily="2" charset="2"/>
              <a:buNone/>
              <a:defRPr/>
            </a:pPr>
            <a:endParaRPr lang="en-GB" altLang="el-GR" sz="2200" dirty="0"/>
          </a:p>
        </p:txBody>
      </p:sp>
      <p:graphicFrame>
        <p:nvGraphicFramePr>
          <p:cNvPr id="2" name="Table 1">
            <a:extLst>
              <a:ext uri="{FF2B5EF4-FFF2-40B4-BE49-F238E27FC236}">
                <a16:creationId xmlns:a16="http://schemas.microsoft.com/office/drawing/2014/main" id="{79157AC6-C910-0E3D-23EE-87EDF89F22AF}"/>
              </a:ext>
            </a:extLst>
          </p:cNvPr>
          <p:cNvGraphicFramePr>
            <a:graphicFrameLocks noGrp="1"/>
          </p:cNvGraphicFramePr>
          <p:nvPr/>
        </p:nvGraphicFramePr>
        <p:xfrm>
          <a:off x="107950" y="1773238"/>
          <a:ext cx="9001125" cy="2247989"/>
        </p:xfrm>
        <a:graphic>
          <a:graphicData uri="http://schemas.openxmlformats.org/drawingml/2006/table">
            <a:tbl>
              <a:tblPr/>
              <a:tblGrid>
                <a:gridCol w="9001125">
                  <a:extLst>
                    <a:ext uri="{9D8B030D-6E8A-4147-A177-3AD203B41FA5}">
                      <a16:colId xmlns:a16="http://schemas.microsoft.com/office/drawing/2014/main" val="20000"/>
                    </a:ext>
                  </a:extLst>
                </a:gridCol>
              </a:tblGrid>
              <a:tr h="510773">
                <a:tc>
                  <a:txBody>
                    <a:bodyPr/>
                    <a:lstStyle>
                      <a:lvl1pPr eaLnBrk="0" hangingPunct="0">
                        <a:spcBef>
                          <a:spcPct val="20000"/>
                        </a:spcBef>
                        <a:buClr>
                          <a:schemeClr val="accent2"/>
                        </a:buClr>
                        <a:buFont typeface="Wingdings" charset="2"/>
                        <a:defRPr sz="2600">
                          <a:solidFill>
                            <a:schemeClr val="tx1"/>
                          </a:solidFill>
                          <a:latin typeface="Verdana" charset="0"/>
                          <a:ea typeface="ＭＳ Ｐゴシック" charset="-128"/>
                        </a:defRPr>
                      </a:lvl1pPr>
                      <a:lvl2pPr marL="742950" indent="-285750" eaLnBrk="0" hangingPunct="0">
                        <a:spcBef>
                          <a:spcPct val="20000"/>
                        </a:spcBef>
                        <a:buClr>
                          <a:schemeClr val="accent2"/>
                        </a:buClr>
                        <a:buFont typeface="Wingdings" charset="2"/>
                        <a:defRPr sz="2200">
                          <a:solidFill>
                            <a:schemeClr val="tx1"/>
                          </a:solidFill>
                          <a:latin typeface="Verdana" charset="0"/>
                          <a:ea typeface="ＭＳ Ｐゴシック" charset="-128"/>
                        </a:defRPr>
                      </a:lvl2pPr>
                      <a:lvl3pPr marL="1143000" indent="-228600" eaLnBrk="0" hangingPunct="0">
                        <a:spcBef>
                          <a:spcPct val="20000"/>
                        </a:spcBef>
                        <a:buClr>
                          <a:schemeClr val="accent2"/>
                        </a:buClr>
                        <a:buFont typeface="Wingdings" charset="2"/>
                        <a:defRPr sz="2100">
                          <a:solidFill>
                            <a:schemeClr val="tx1"/>
                          </a:solidFill>
                          <a:latin typeface="Verdana" charset="0"/>
                          <a:ea typeface="ＭＳ Ｐゴシック" charset="-128"/>
                        </a:defRPr>
                      </a:lvl3pPr>
                      <a:lvl4pPr marL="1600200" indent="-228600" eaLnBrk="0" hangingPunct="0">
                        <a:spcBef>
                          <a:spcPct val="20000"/>
                        </a:spcBef>
                        <a:buClr>
                          <a:schemeClr val="accent2"/>
                        </a:buClr>
                        <a:buFont typeface="Wingdings" charset="2"/>
                        <a:defRPr>
                          <a:solidFill>
                            <a:schemeClr val="tx1"/>
                          </a:solidFill>
                          <a:latin typeface="Verdana" charset="0"/>
                          <a:ea typeface="ＭＳ Ｐゴシック" charset="-128"/>
                        </a:defRPr>
                      </a:lvl4pPr>
                      <a:lvl5pPr marL="2057400" indent="-228600" eaLnBrk="0" hangingPunct="0">
                        <a:spcBef>
                          <a:spcPct val="25000"/>
                        </a:spcBef>
                        <a:buClr>
                          <a:schemeClr val="accent2"/>
                        </a:buClr>
                        <a:buFont typeface="Wingdings" charset="2"/>
                        <a:defRPr>
                          <a:solidFill>
                            <a:schemeClr val="tx1"/>
                          </a:solidFill>
                          <a:latin typeface="Verdana" charset="0"/>
                          <a:ea typeface="ＭＳ Ｐゴシック" charset="-128"/>
                        </a:defRPr>
                      </a:lvl5pPr>
                      <a:lvl6pPr marL="25146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6pPr>
                      <a:lvl7pPr marL="29718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7pPr>
                      <a:lvl8pPr marL="34290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8pPr>
                      <a:lvl9pPr marL="38862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Verdana" charset="0"/>
                          <a:ea typeface="ＭＳ Ｐゴシック" charset="-128"/>
                        </a:rPr>
                        <a:t>Special treatment foreseen for minors, UAMs and victims of torture</a:t>
                      </a:r>
                      <a:endParaRPr kumimoji="0" lang="el-GR" altLang="en-US" sz="1800" b="1" i="0" u="none" strike="noStrike" cap="none" normalizeH="0" baseline="0">
                        <a:ln>
                          <a:noFill/>
                        </a:ln>
                        <a:solidFill>
                          <a:srgbClr val="FFFFFF"/>
                        </a:solidFill>
                        <a:effectLst/>
                        <a:latin typeface="Verdana" charset="0"/>
                        <a:ea typeface="ＭＳ Ｐゴシック" charset="-128"/>
                      </a:endParaRPr>
                    </a:p>
                  </a:txBody>
                  <a:tcPr marL="91442" marR="91442" marT="45648" marB="4564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1737127">
                <a:tc>
                  <a:txBody>
                    <a:bodyPr/>
                    <a:lstStyle>
                      <a:lvl1pPr eaLnBrk="0" hangingPunct="0">
                        <a:spcBef>
                          <a:spcPct val="20000"/>
                        </a:spcBef>
                        <a:buClr>
                          <a:schemeClr val="accent2"/>
                        </a:buClr>
                        <a:buFont typeface="Wingdings" charset="2"/>
                        <a:defRPr sz="2600">
                          <a:solidFill>
                            <a:schemeClr val="tx1"/>
                          </a:solidFill>
                          <a:latin typeface="Verdana" charset="0"/>
                          <a:ea typeface="ＭＳ Ｐゴシック" charset="-128"/>
                        </a:defRPr>
                      </a:lvl1pPr>
                      <a:lvl2pPr marL="742950" indent="-285750" eaLnBrk="0" hangingPunct="0">
                        <a:spcBef>
                          <a:spcPct val="20000"/>
                        </a:spcBef>
                        <a:buClr>
                          <a:schemeClr val="accent2"/>
                        </a:buClr>
                        <a:buFont typeface="Wingdings" charset="2"/>
                        <a:defRPr sz="2200">
                          <a:solidFill>
                            <a:schemeClr val="tx1"/>
                          </a:solidFill>
                          <a:latin typeface="Verdana" charset="0"/>
                          <a:ea typeface="ＭＳ Ｐゴシック" charset="-128"/>
                        </a:defRPr>
                      </a:lvl2pPr>
                      <a:lvl3pPr marL="1143000" indent="-228600" eaLnBrk="0" hangingPunct="0">
                        <a:spcBef>
                          <a:spcPct val="20000"/>
                        </a:spcBef>
                        <a:buClr>
                          <a:schemeClr val="accent2"/>
                        </a:buClr>
                        <a:buFont typeface="Wingdings" charset="2"/>
                        <a:defRPr sz="2100">
                          <a:solidFill>
                            <a:schemeClr val="tx1"/>
                          </a:solidFill>
                          <a:latin typeface="Verdana" charset="0"/>
                          <a:ea typeface="ＭＳ Ｐゴシック" charset="-128"/>
                        </a:defRPr>
                      </a:lvl3pPr>
                      <a:lvl4pPr marL="1600200" indent="-228600" eaLnBrk="0" hangingPunct="0">
                        <a:spcBef>
                          <a:spcPct val="20000"/>
                        </a:spcBef>
                        <a:buClr>
                          <a:schemeClr val="accent2"/>
                        </a:buClr>
                        <a:buFont typeface="Wingdings" charset="2"/>
                        <a:defRPr>
                          <a:solidFill>
                            <a:schemeClr val="tx1"/>
                          </a:solidFill>
                          <a:latin typeface="Verdana" charset="0"/>
                          <a:ea typeface="ＭＳ Ｐゴシック" charset="-128"/>
                        </a:defRPr>
                      </a:lvl4pPr>
                      <a:lvl5pPr marL="2057400" indent="-228600" eaLnBrk="0" hangingPunct="0">
                        <a:spcBef>
                          <a:spcPct val="25000"/>
                        </a:spcBef>
                        <a:buClr>
                          <a:schemeClr val="accent2"/>
                        </a:buClr>
                        <a:buFont typeface="Wingdings" charset="2"/>
                        <a:defRPr>
                          <a:solidFill>
                            <a:schemeClr val="tx1"/>
                          </a:solidFill>
                          <a:latin typeface="Verdana" charset="0"/>
                          <a:ea typeface="ＭＳ Ｐゴシック" charset="-128"/>
                        </a:defRPr>
                      </a:lvl5pPr>
                      <a:lvl6pPr marL="25146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6pPr>
                      <a:lvl7pPr marL="29718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7pPr>
                      <a:lvl8pPr marL="34290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8pPr>
                      <a:lvl9pPr marL="3886200" indent="-228600" eaLnBrk="0" fontAlgn="base" hangingPunct="0">
                        <a:spcBef>
                          <a:spcPct val="25000"/>
                        </a:spcBef>
                        <a:spcAft>
                          <a:spcPct val="0"/>
                        </a:spcAft>
                        <a:buClr>
                          <a:schemeClr val="accent2"/>
                        </a:buClr>
                        <a:buFont typeface="Wingdings" charset="2"/>
                        <a:defRPr>
                          <a:solidFill>
                            <a:schemeClr val="tx1"/>
                          </a:solidFill>
                          <a:latin typeface="Verdana"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sng" strike="noStrike" cap="none" normalizeH="0" baseline="0">
                          <a:ln>
                            <a:noFill/>
                          </a:ln>
                          <a:solidFill>
                            <a:srgbClr val="000000"/>
                          </a:solidFill>
                          <a:effectLst/>
                          <a:latin typeface="Verdana" charset="0"/>
                          <a:ea typeface="ＭＳ Ｐゴシック" charset="-128"/>
                        </a:rPr>
                        <a:t>Victims of torture and violence </a:t>
                      </a:r>
                      <a:r>
                        <a:rPr kumimoji="0" lang="en-US" altLang="en-US" sz="1800" b="0" i="0" u="none" strike="noStrike" cap="none" normalizeH="0" baseline="0">
                          <a:ln>
                            <a:noFill/>
                          </a:ln>
                          <a:solidFill>
                            <a:srgbClr val="000000"/>
                          </a:solidFill>
                          <a:effectLst/>
                          <a:latin typeface="Verdana" charset="0"/>
                          <a:ea typeface="ＭＳ Ｐゴシック" charset="-128"/>
                        </a:rPr>
                        <a:t>(Art. 25 RRCD)</a:t>
                      </a:r>
                    </a:p>
                    <a:p>
                      <a:pPr marL="0" marR="0" lvl="0" indent="0" algn="l" defTabSz="914400" rtl="0" eaLnBrk="1" fontAlgn="base" latinLnBrk="0" hangingPunct="1">
                        <a:lnSpc>
                          <a:spcPct val="100000"/>
                        </a:lnSpc>
                        <a:spcBef>
                          <a:spcPct val="0"/>
                        </a:spcBef>
                        <a:spcAft>
                          <a:spcPct val="0"/>
                        </a:spcAft>
                        <a:buClrTx/>
                        <a:buSzTx/>
                        <a:buFont typeface="Wingdings" charset="2"/>
                        <a:buChar char="Ø"/>
                        <a:tabLst/>
                      </a:pPr>
                      <a:r>
                        <a:rPr kumimoji="0" lang="en-US" altLang="en-US" sz="1800" b="0" i="0" u="none" strike="noStrike" cap="none" normalizeH="0" baseline="0">
                          <a:ln>
                            <a:noFill/>
                          </a:ln>
                          <a:solidFill>
                            <a:srgbClr val="000000"/>
                          </a:solidFill>
                          <a:effectLst/>
                          <a:latin typeface="Verdana" charset="0"/>
                          <a:ea typeface="ＭＳ Ｐゴシック" charset="-128"/>
                        </a:rPr>
                        <a:t>Strengthened language: “shall ensure…that they receive the necessary treatment” </a:t>
                      </a:r>
                    </a:p>
                    <a:p>
                      <a:pPr marL="0" marR="0" lvl="0" indent="0" algn="l" defTabSz="914400" rtl="0" eaLnBrk="1" fontAlgn="base" latinLnBrk="0" hangingPunct="1">
                        <a:lnSpc>
                          <a:spcPct val="100000"/>
                        </a:lnSpc>
                        <a:spcBef>
                          <a:spcPct val="0"/>
                        </a:spcBef>
                        <a:spcAft>
                          <a:spcPct val="0"/>
                        </a:spcAft>
                        <a:buClrTx/>
                        <a:buSzTx/>
                        <a:buFont typeface="Wingdings" charset="2"/>
                        <a:buChar char="Ø"/>
                        <a:tabLst/>
                      </a:pPr>
                      <a:r>
                        <a:rPr kumimoji="0" lang="en-US" altLang="en-US" sz="1800" b="0" i="0" u="none" strike="noStrike" cap="none" normalizeH="0" baseline="0">
                          <a:ln>
                            <a:noFill/>
                          </a:ln>
                          <a:solidFill>
                            <a:srgbClr val="000000"/>
                          </a:solidFill>
                          <a:effectLst/>
                          <a:latin typeface="Verdana" charset="0"/>
                          <a:ea typeface="ＭＳ Ｐゴシック" charset="-128"/>
                        </a:rPr>
                        <a:t>In particular access to appropriate medical or psychological treatment or care </a:t>
                      </a:r>
                    </a:p>
                    <a:p>
                      <a:pPr marL="0" marR="0" lvl="0" indent="0" algn="l" defTabSz="914400" rtl="0" eaLnBrk="1" fontAlgn="base" latinLnBrk="0" hangingPunct="1">
                        <a:lnSpc>
                          <a:spcPct val="100000"/>
                        </a:lnSpc>
                        <a:spcBef>
                          <a:spcPct val="0"/>
                        </a:spcBef>
                        <a:spcAft>
                          <a:spcPct val="0"/>
                        </a:spcAft>
                        <a:buClrTx/>
                        <a:buSzTx/>
                        <a:buFont typeface="Wingdings" charset="2"/>
                        <a:buChar char="Ø"/>
                        <a:tabLst/>
                      </a:pPr>
                      <a:r>
                        <a:rPr kumimoji="0" lang="en-US" altLang="en-US" sz="1800" b="0" i="0" u="none" strike="noStrike" cap="none" normalizeH="0" baseline="0">
                          <a:ln>
                            <a:noFill/>
                          </a:ln>
                          <a:solidFill>
                            <a:srgbClr val="000000"/>
                          </a:solidFill>
                          <a:effectLst/>
                          <a:latin typeface="Verdana" charset="0"/>
                          <a:ea typeface="ＭＳ Ｐゴシック" charset="-128"/>
                        </a:rPr>
                        <a:t>Training obligations for personnel working with victims of torture (new)</a:t>
                      </a:r>
                      <a:endParaRPr kumimoji="0" lang="el-GR" altLang="en-US" sz="1800" b="0" i="0" u="none" strike="noStrike" cap="none" normalizeH="0" baseline="0">
                        <a:ln>
                          <a:noFill/>
                        </a:ln>
                        <a:solidFill>
                          <a:srgbClr val="000000"/>
                        </a:solidFill>
                        <a:effectLst/>
                        <a:latin typeface="Verdana" charset="0"/>
                        <a:ea typeface="ＭＳ Ｐゴシック" charset="-128"/>
                      </a:endParaRPr>
                    </a:p>
                  </a:txBody>
                  <a:tcPr marL="91442" marR="91442" marT="45648" marB="4564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3DECB"/>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B4AAE1-F021-A64E-D940-124AAE9305EC}"/>
              </a:ext>
            </a:extLst>
          </p:cNvPr>
          <p:cNvSpPr>
            <a:spLocks noGrp="1"/>
          </p:cNvSpPr>
          <p:nvPr>
            <p:ph type="title"/>
          </p:nvPr>
        </p:nvSpPr>
        <p:spPr/>
        <p:txBody>
          <a:bodyPr>
            <a:normAutofit fontScale="90000"/>
          </a:bodyPr>
          <a:lstStyle/>
          <a:p>
            <a:r>
              <a:rPr lang="fr-FR" dirty="0" err="1"/>
              <a:t>CoE</a:t>
            </a:r>
            <a:r>
              <a:rPr lang="fr-FR" dirty="0"/>
              <a:t> standards on </a:t>
            </a:r>
            <a:r>
              <a:rPr lang="fr-FR" dirty="0" err="1"/>
              <a:t>vulnerability</a:t>
            </a:r>
            <a:r>
              <a:rPr lang="fr-FR" dirty="0"/>
              <a:t> in migration and </a:t>
            </a:r>
            <a:r>
              <a:rPr lang="fr-FR" dirty="0" err="1"/>
              <a:t>asylum</a:t>
            </a:r>
            <a:r>
              <a:rPr lang="fr-FR" dirty="0"/>
              <a:t>: </a:t>
            </a:r>
            <a:r>
              <a:rPr lang="fr-FR" dirty="0" err="1"/>
              <a:t>opportunities</a:t>
            </a:r>
            <a:r>
              <a:rPr lang="fr-FR" dirty="0"/>
              <a:t> and challenges</a:t>
            </a:r>
          </a:p>
        </p:txBody>
      </p:sp>
      <p:sp>
        <p:nvSpPr>
          <p:cNvPr id="3" name="Espace réservé du contenu 2">
            <a:extLst>
              <a:ext uri="{FF2B5EF4-FFF2-40B4-BE49-F238E27FC236}">
                <a16:creationId xmlns:a16="http://schemas.microsoft.com/office/drawing/2014/main" id="{16E39349-9952-4450-2BB1-0407206D804A}"/>
              </a:ext>
            </a:extLst>
          </p:cNvPr>
          <p:cNvSpPr>
            <a:spLocks noGrp="1"/>
          </p:cNvSpPr>
          <p:nvPr>
            <p:ph idx="1"/>
          </p:nvPr>
        </p:nvSpPr>
        <p:spPr>
          <a:xfrm>
            <a:off x="359999" y="1929008"/>
            <a:ext cx="8326799" cy="2994072"/>
          </a:xfrm>
        </p:spPr>
        <p:txBody>
          <a:bodyPr/>
          <a:lstStyle/>
          <a:p>
            <a:r>
              <a:rPr lang="fr-FR" sz="2600" dirty="0">
                <a:latin typeface="+mn-lt"/>
              </a:rPr>
              <a:t>A </a:t>
            </a:r>
            <a:r>
              <a:rPr lang="fr-FR" sz="2600" dirty="0" err="1">
                <a:latin typeface="+mn-lt"/>
              </a:rPr>
              <a:t>rich</a:t>
            </a:r>
            <a:r>
              <a:rPr lang="fr-FR" sz="2600" dirty="0">
                <a:latin typeface="+mn-lt"/>
              </a:rPr>
              <a:t> and </a:t>
            </a:r>
            <a:r>
              <a:rPr lang="fr-FR" sz="2600" dirty="0" err="1">
                <a:latin typeface="+mn-lt"/>
              </a:rPr>
              <a:t>broad</a:t>
            </a:r>
            <a:r>
              <a:rPr lang="fr-FR" sz="2600" dirty="0">
                <a:latin typeface="+mn-lt"/>
              </a:rPr>
              <a:t> </a:t>
            </a:r>
            <a:r>
              <a:rPr lang="fr-FR" sz="2600" dirty="0" err="1">
                <a:latin typeface="+mn-lt"/>
              </a:rPr>
              <a:t>array</a:t>
            </a:r>
            <a:r>
              <a:rPr lang="fr-FR" sz="2600" dirty="0">
                <a:latin typeface="+mn-lt"/>
              </a:rPr>
              <a:t> of sources</a:t>
            </a:r>
          </a:p>
          <a:p>
            <a:endParaRPr lang="fr-FR" sz="2600" dirty="0">
              <a:latin typeface="+mn-lt"/>
            </a:endParaRPr>
          </a:p>
          <a:p>
            <a:r>
              <a:rPr lang="fr-FR" sz="2600" dirty="0">
                <a:latin typeface="+mn-lt"/>
              </a:rPr>
              <a:t>‘variable </a:t>
            </a:r>
            <a:r>
              <a:rPr lang="fr-FR" sz="2600" dirty="0" err="1">
                <a:latin typeface="+mn-lt"/>
              </a:rPr>
              <a:t>geometry</a:t>
            </a:r>
            <a:r>
              <a:rPr lang="fr-FR" sz="2600" dirty="0">
                <a:latin typeface="+mn-lt"/>
              </a:rPr>
              <a:t>’ of </a:t>
            </a:r>
            <a:r>
              <a:rPr lang="fr-FR" sz="2600" dirty="0" err="1">
                <a:latin typeface="+mn-lt"/>
              </a:rPr>
              <a:t>applicability</a:t>
            </a:r>
            <a:r>
              <a:rPr lang="fr-FR" sz="2600" dirty="0">
                <a:latin typeface="+mn-lt"/>
              </a:rPr>
              <a:t> and </a:t>
            </a:r>
            <a:r>
              <a:rPr lang="fr-FR" sz="2600" dirty="0" err="1">
                <a:latin typeface="+mn-lt"/>
              </a:rPr>
              <a:t>justiciability</a:t>
            </a:r>
            <a:endParaRPr lang="fr-FR" sz="2600" dirty="0">
              <a:latin typeface="+mn-lt"/>
            </a:endParaRPr>
          </a:p>
          <a:p>
            <a:endParaRPr lang="fr-FR" sz="2600" dirty="0">
              <a:latin typeface="+mn-lt"/>
            </a:endParaRPr>
          </a:p>
          <a:p>
            <a:r>
              <a:rPr lang="fr-FR" sz="2600" dirty="0">
                <a:latin typeface="+mn-lt"/>
              </a:rPr>
              <a:t>Need to </a:t>
            </a:r>
            <a:r>
              <a:rPr lang="fr-FR" sz="2600" dirty="0" err="1">
                <a:latin typeface="+mn-lt"/>
              </a:rPr>
              <a:t>map</a:t>
            </a:r>
            <a:r>
              <a:rPr lang="fr-FR" sz="2600" dirty="0">
                <a:latin typeface="+mn-lt"/>
              </a:rPr>
              <a:t> out the </a:t>
            </a:r>
            <a:r>
              <a:rPr lang="fr-FR" sz="2600" dirty="0" err="1">
                <a:latin typeface="+mn-lt"/>
              </a:rPr>
              <a:t>existing</a:t>
            </a:r>
            <a:r>
              <a:rPr lang="fr-FR" sz="2600" dirty="0">
                <a:latin typeface="+mn-lt"/>
              </a:rPr>
              <a:t> instruments AND the connections </a:t>
            </a:r>
            <a:r>
              <a:rPr lang="fr-FR" sz="2600" dirty="0" err="1">
                <a:latin typeface="+mn-lt"/>
              </a:rPr>
              <a:t>between</a:t>
            </a:r>
            <a:r>
              <a:rPr lang="fr-FR" sz="2600" dirty="0">
                <a:latin typeface="+mn-lt"/>
              </a:rPr>
              <a:t> the </a:t>
            </a:r>
            <a:r>
              <a:rPr lang="fr-FR" sz="2600" dirty="0" err="1">
                <a:latin typeface="+mn-lt"/>
              </a:rPr>
              <a:t>various</a:t>
            </a:r>
            <a:r>
              <a:rPr lang="fr-FR" sz="2600" dirty="0">
                <a:latin typeface="+mn-lt"/>
              </a:rPr>
              <a:t> instruments (+ EU </a:t>
            </a:r>
            <a:r>
              <a:rPr lang="fr-FR" sz="2600" dirty="0" err="1">
                <a:latin typeface="+mn-lt"/>
              </a:rPr>
              <a:t>law</a:t>
            </a:r>
            <a:r>
              <a:rPr lang="fr-FR" sz="2600" dirty="0">
                <a:latin typeface="+mn-lt"/>
              </a:rPr>
              <a:t>)</a:t>
            </a:r>
          </a:p>
          <a:p>
            <a:endParaRPr lang="fr-FR" dirty="0"/>
          </a:p>
        </p:txBody>
      </p:sp>
    </p:spTree>
    <p:extLst>
      <p:ext uri="{BB962C8B-B14F-4D97-AF65-F5344CB8AC3E}">
        <p14:creationId xmlns:p14="http://schemas.microsoft.com/office/powerpoint/2010/main" val="3261263123"/>
      </p:ext>
    </p:extLst>
  </p:cSld>
  <p:clrMapOvr>
    <a:masterClrMapping/>
  </p:clrMapOvr>
</p:sld>
</file>

<file path=ppt/theme/theme1.xml><?xml version="1.0" encoding="utf-8"?>
<a:theme xmlns:a="http://schemas.openxmlformats.org/drawingml/2006/main" name="Maastricht University">
  <a:themeElements>
    <a:clrScheme name="UM">
      <a:dk1>
        <a:srgbClr val="001C3D"/>
      </a:dk1>
      <a:lt1>
        <a:srgbClr val="FFFFFF"/>
      </a:lt1>
      <a:dk2>
        <a:srgbClr val="00A2DB"/>
      </a:dk2>
      <a:lt2>
        <a:srgbClr val="FFFFFF"/>
      </a:lt2>
      <a:accent1>
        <a:srgbClr val="E84E10"/>
      </a:accent1>
      <a:accent2>
        <a:srgbClr val="00A2DB"/>
      </a:accent2>
      <a:accent3>
        <a:srgbClr val="001C3D"/>
      </a:accent3>
      <a:accent4>
        <a:srgbClr val="F3A687"/>
      </a:accent4>
      <a:accent5>
        <a:srgbClr val="7FD0ED"/>
      </a:accent5>
      <a:accent6>
        <a:srgbClr val="7F8D9E"/>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10004</TotalTime>
  <Words>2554</Words>
  <Application>Microsoft Office PowerPoint</Application>
  <PresentationFormat>On-screen Show (4:3)</PresentationFormat>
  <Paragraphs>217</Paragraphs>
  <Slides>25</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ＭＳ Ｐゴシック</vt:lpstr>
      <vt:lpstr>Arial</vt:lpstr>
      <vt:lpstr>Calibri</vt:lpstr>
      <vt:lpstr>Helvetica</vt:lpstr>
      <vt:lpstr>Lucida Grande</vt:lpstr>
      <vt:lpstr>Verdana</vt:lpstr>
      <vt:lpstr>Wingdings</vt:lpstr>
      <vt:lpstr>Maastricht University</vt:lpstr>
      <vt:lpstr>Vulnerability of migrants, asylum seekers and refugees: Council of Europe and European Union standards        </vt:lpstr>
      <vt:lpstr>Background and Aim of the Thematic Paper</vt:lpstr>
      <vt:lpstr>Vulnerability as a legal concept</vt:lpstr>
      <vt:lpstr>PowerPoint Presentation</vt:lpstr>
      <vt:lpstr>Identification of vulnerable asylum seekers</vt:lpstr>
      <vt:lpstr>Vulnerability: 2024 RCD-Art. 24 </vt:lpstr>
      <vt:lpstr>Treatment of vulnerable groups (Articles 23-25 RRCD)   </vt:lpstr>
      <vt:lpstr>Treatment of vulnerable groups (Articles 23-25 RRCD) </vt:lpstr>
      <vt:lpstr>CoE standards on vulnerability in migration and asylum: opportunities and challenges</vt:lpstr>
      <vt:lpstr>Convention standards: norms, case law and good practices</vt:lpstr>
      <vt:lpstr>Other Council of Europe treaties</vt:lpstr>
      <vt:lpstr>Council of Europe ‘soft law’: Resolutions, Recommendations and Action Plans</vt:lpstr>
      <vt:lpstr>Good practices in national systems</vt:lpstr>
      <vt:lpstr>Conclusions and recommendations</vt:lpstr>
      <vt:lpstr>Focus on two vulnerable groups</vt:lpstr>
      <vt:lpstr>CoE framework on Children in migration</vt:lpstr>
      <vt:lpstr>CoE Strategy for the rights of the child</vt:lpstr>
      <vt:lpstr>EU framework on Children in migration: Reception Conditions Directive and Asylum Procedure Regulation</vt:lpstr>
      <vt:lpstr>EU framework on Children in migration: Screening and Management Regulations</vt:lpstr>
      <vt:lpstr>Good practices: focus on measures for Unaccompanied minors</vt:lpstr>
      <vt:lpstr>CoE framework on victims of THB</vt:lpstr>
      <vt:lpstr>EU framework on victims of THB: the THB Directive</vt:lpstr>
      <vt:lpstr>EU framework on victims of THB: the New Pact</vt:lpstr>
      <vt:lpstr>Good practices: victims of THB in tools for identifying vulnerable migrants – e.g. Italian Vulnerability Handbook 2023</vt:lpstr>
      <vt:lpstr>Conclusion on good practices within a complex, multi-level legal framework</vt:lpstr>
    </vt:vector>
  </TitlesOfParts>
  <Company>Maastricht University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Vanore Michaella (GOVERNANCE)</dc:creator>
  <cp:lastModifiedBy>VOJNOVIC Dusan</cp:lastModifiedBy>
  <cp:revision>316</cp:revision>
  <cp:lastPrinted>2016-01-22T13:02:05Z</cp:lastPrinted>
  <dcterms:created xsi:type="dcterms:W3CDTF">2016-01-20T13:07:02Z</dcterms:created>
  <dcterms:modified xsi:type="dcterms:W3CDTF">2026-04-09T09:08:35Z</dcterms:modified>
</cp:coreProperties>
</file>