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2192000" cy="6858000"/>
  <p:notesSz cx="12192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29308" y="1466850"/>
            <a:ext cx="9533382" cy="330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79119" y="2008583"/>
            <a:ext cx="8156575" cy="4460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jp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g"/><Relationship Id="rId3" Type="http://schemas.openxmlformats.org/officeDocument/2006/relationships/image" Target="../media/image8.jpg"/><Relationship Id="rId4" Type="http://schemas.openxmlformats.org/officeDocument/2006/relationships/image" Target="../media/image9.jpg"/><Relationship Id="rId5" Type="http://schemas.openxmlformats.org/officeDocument/2006/relationships/image" Target="../media/image5.png"/><Relationship Id="rId6" Type="http://schemas.openxmlformats.org/officeDocument/2006/relationships/image" Target="../media/image10.jpg"/><Relationship Id="rId7" Type="http://schemas.openxmlformats.org/officeDocument/2006/relationships/image" Target="../media/image11.jpg"/><Relationship Id="rId8" Type="http://schemas.openxmlformats.org/officeDocument/2006/relationships/image" Target="../media/image12.jpg"/><Relationship Id="rId9" Type="http://schemas.openxmlformats.org/officeDocument/2006/relationships/image" Target="../media/image13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jpg"/><Relationship Id="rId3" Type="http://schemas.openxmlformats.org/officeDocument/2006/relationships/image" Target="../media/image15.jpg"/><Relationship Id="rId4" Type="http://schemas.openxmlformats.org/officeDocument/2006/relationships/image" Target="../media/image5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.jpg"/><Relationship Id="rId3" Type="http://schemas.openxmlformats.org/officeDocument/2006/relationships/image" Target="../media/image5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jpg"/><Relationship Id="rId3" Type="http://schemas.openxmlformats.org/officeDocument/2006/relationships/image" Target="../media/image18.jpg"/><Relationship Id="rId4" Type="http://schemas.openxmlformats.org/officeDocument/2006/relationships/image" Target="../media/image5.png"/><Relationship Id="rId5" Type="http://schemas.openxmlformats.org/officeDocument/2006/relationships/image" Target="../media/image19.jpg"/><Relationship Id="rId6" Type="http://schemas.openxmlformats.org/officeDocument/2006/relationships/image" Target="../media/image20.jpg"/><Relationship Id="rId7" Type="http://schemas.openxmlformats.org/officeDocument/2006/relationships/image" Target="../media/image21.jpg"/><Relationship Id="rId8" Type="http://schemas.openxmlformats.org/officeDocument/2006/relationships/image" Target="../media/image22.jpg"/><Relationship Id="rId9" Type="http://schemas.openxmlformats.org/officeDocument/2006/relationships/image" Target="../media/image23.jpg"/><Relationship Id="rId10" Type="http://schemas.openxmlformats.org/officeDocument/2006/relationships/image" Target="../media/image24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5.jpg"/><Relationship Id="rId3" Type="http://schemas.openxmlformats.org/officeDocument/2006/relationships/image" Target="../media/image26.jpg"/><Relationship Id="rId4" Type="http://schemas.openxmlformats.org/officeDocument/2006/relationships/image" Target="../media/image27.jpg"/><Relationship Id="rId5" Type="http://schemas.openxmlformats.org/officeDocument/2006/relationships/image" Target="../media/image5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g"/><Relationship Id="rId3" Type="http://schemas.openxmlformats.org/officeDocument/2006/relationships/image" Target="../media/image29.jpg"/><Relationship Id="rId4" Type="http://schemas.openxmlformats.org/officeDocument/2006/relationships/image" Target="../media/image30.jpg"/><Relationship Id="rId5" Type="http://schemas.openxmlformats.org/officeDocument/2006/relationships/image" Target="../media/image31.jpg"/><Relationship Id="rId6" Type="http://schemas.openxmlformats.org/officeDocument/2006/relationships/image" Target="../media/image32.jpg"/><Relationship Id="rId7" Type="http://schemas.openxmlformats.org/officeDocument/2006/relationships/image" Target="../media/image5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jpg"/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6" Type="http://schemas.openxmlformats.org/officeDocument/2006/relationships/image" Target="../media/image37.jpg"/><Relationship Id="rId7" Type="http://schemas.openxmlformats.org/officeDocument/2006/relationships/image" Target="../media/image38.jpg"/><Relationship Id="rId8" Type="http://schemas.openxmlformats.org/officeDocument/2006/relationships/image" Target="../media/image5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883664"/>
            <a:ext cx="12179807" cy="45735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0751" y="1197355"/>
            <a:ext cx="1147572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0" b="0">
                <a:solidFill>
                  <a:srgbClr val="385622"/>
                </a:solidFill>
                <a:latin typeface="Calibri"/>
                <a:cs typeface="Calibri"/>
              </a:rPr>
              <a:t>Lagos </a:t>
            </a:r>
            <a:r>
              <a:rPr dirty="0" sz="2400" spc="-5" b="0">
                <a:solidFill>
                  <a:srgbClr val="385622"/>
                </a:solidFill>
                <a:latin typeface="Calibri"/>
                <a:cs typeface="Calibri"/>
              </a:rPr>
              <a:t>do Sabor </a:t>
            </a:r>
            <a:r>
              <a:rPr dirty="0" sz="2400" b="0">
                <a:solidFill>
                  <a:srgbClr val="385622"/>
                </a:solidFill>
                <a:latin typeface="Calibri"/>
                <a:cs typeface="Calibri"/>
              </a:rPr>
              <a:t>| </a:t>
            </a:r>
            <a:r>
              <a:rPr dirty="0" sz="2400" spc="-20" b="0">
                <a:solidFill>
                  <a:srgbClr val="385622"/>
                </a:solidFill>
                <a:latin typeface="Calibri"/>
                <a:cs typeface="Calibri"/>
              </a:rPr>
              <a:t>Navegar </a:t>
            </a:r>
            <a:r>
              <a:rPr dirty="0" sz="2400" spc="-5" b="0">
                <a:solidFill>
                  <a:srgbClr val="385622"/>
                </a:solidFill>
                <a:latin typeface="Calibri"/>
                <a:cs typeface="Calibri"/>
              </a:rPr>
              <a:t>na </a:t>
            </a:r>
            <a:r>
              <a:rPr dirty="0" sz="2400" spc="-10" b="0">
                <a:solidFill>
                  <a:srgbClr val="385622"/>
                </a:solidFill>
                <a:latin typeface="Calibri"/>
                <a:cs typeface="Calibri"/>
              </a:rPr>
              <a:t>Montanha </a:t>
            </a:r>
            <a:r>
              <a:rPr dirty="0" sz="2400" b="0">
                <a:solidFill>
                  <a:srgbClr val="385622"/>
                </a:solidFill>
                <a:latin typeface="Calibri"/>
                <a:cs typeface="Calibri"/>
              </a:rPr>
              <a:t>| </a:t>
            </a:r>
            <a:r>
              <a:rPr dirty="0" sz="2400" spc="-10" b="0">
                <a:solidFill>
                  <a:srgbClr val="385622"/>
                </a:solidFill>
                <a:latin typeface="Calibri"/>
                <a:cs typeface="Calibri"/>
              </a:rPr>
              <a:t>Candidatura </a:t>
            </a:r>
            <a:r>
              <a:rPr dirty="0" sz="2400" b="0">
                <a:solidFill>
                  <a:srgbClr val="385622"/>
                </a:solidFill>
                <a:latin typeface="Calibri"/>
                <a:cs typeface="Calibri"/>
              </a:rPr>
              <a:t>ao </a:t>
            </a:r>
            <a:r>
              <a:rPr dirty="0" sz="2400" spc="-10" b="0">
                <a:solidFill>
                  <a:srgbClr val="385622"/>
                </a:solidFill>
                <a:latin typeface="Calibri"/>
                <a:cs typeface="Calibri"/>
              </a:rPr>
              <a:t>Prémio </a:t>
            </a:r>
            <a:r>
              <a:rPr dirty="0" sz="2400" b="0">
                <a:solidFill>
                  <a:srgbClr val="385622"/>
                </a:solidFill>
                <a:latin typeface="Calibri"/>
                <a:cs typeface="Calibri"/>
              </a:rPr>
              <a:t>Nacional </a:t>
            </a:r>
            <a:r>
              <a:rPr dirty="0" sz="2400" spc="-5" b="0">
                <a:solidFill>
                  <a:srgbClr val="385622"/>
                </a:solidFill>
                <a:latin typeface="Calibri"/>
                <a:cs typeface="Calibri"/>
              </a:rPr>
              <a:t>de </a:t>
            </a:r>
            <a:r>
              <a:rPr dirty="0" sz="2400" spc="-10" b="0">
                <a:solidFill>
                  <a:srgbClr val="385622"/>
                </a:solidFill>
                <a:latin typeface="Calibri"/>
                <a:cs typeface="Calibri"/>
              </a:rPr>
              <a:t>Paisagem</a:t>
            </a:r>
            <a:r>
              <a:rPr dirty="0" sz="2400" spc="-40" b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dirty="0" sz="2400" spc="-5" b="0">
                <a:solidFill>
                  <a:srgbClr val="385622"/>
                </a:solidFill>
                <a:latin typeface="Calibri"/>
                <a:cs typeface="Calibri"/>
              </a:rPr>
              <a:t>2020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256031"/>
            <a:ext cx="12191999" cy="7741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9999" y="1518666"/>
            <a:ext cx="841819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5" b="1">
                <a:latin typeface="Calibri"/>
                <a:cs typeface="Calibri"/>
              </a:rPr>
              <a:t>AÇÕES </a:t>
            </a:r>
            <a:r>
              <a:rPr dirty="0" sz="1600" spc="-5" b="1">
                <a:latin typeface="Calibri"/>
                <a:cs typeface="Calibri"/>
              </a:rPr>
              <a:t>E </a:t>
            </a:r>
            <a:r>
              <a:rPr dirty="0" sz="1600" spc="-10" b="1">
                <a:latin typeface="Calibri"/>
                <a:cs typeface="Calibri"/>
              </a:rPr>
              <a:t>MEDIDAS </a:t>
            </a:r>
            <a:r>
              <a:rPr dirty="0" sz="1600" spc="-30" b="1">
                <a:latin typeface="Calibri"/>
                <a:cs typeface="Calibri"/>
              </a:rPr>
              <a:t>PARA </a:t>
            </a:r>
            <a:r>
              <a:rPr dirty="0" sz="1600" spc="-5" b="1">
                <a:latin typeface="Calibri"/>
                <a:cs typeface="Calibri"/>
              </a:rPr>
              <a:t>A </a:t>
            </a:r>
            <a:r>
              <a:rPr dirty="0" sz="1600" spc="-20" b="1">
                <a:latin typeface="Calibri"/>
                <a:cs typeface="Calibri"/>
              </a:rPr>
              <a:t>CONSERVAÇÃO DA </a:t>
            </a:r>
            <a:r>
              <a:rPr dirty="0" sz="1600" spc="-25" b="1">
                <a:latin typeface="Calibri"/>
                <a:cs typeface="Calibri"/>
              </a:rPr>
              <a:t>PAISAGEM</a:t>
            </a:r>
            <a:r>
              <a:rPr dirty="0" sz="1600" spc="85" b="1">
                <a:latin typeface="Calibri"/>
                <a:cs typeface="Calibri"/>
              </a:rPr>
              <a:t> </a:t>
            </a:r>
            <a:r>
              <a:rPr dirty="0" sz="1600" spc="-10" b="1">
                <a:latin typeface="Calibri"/>
                <a:cs typeface="Calibri"/>
              </a:rPr>
              <a:t>APOIADAS </a:t>
            </a:r>
            <a:r>
              <a:rPr dirty="0" sz="1600" spc="-15" b="1">
                <a:latin typeface="Calibri"/>
                <a:cs typeface="Calibri"/>
              </a:rPr>
              <a:t>PELO </a:t>
            </a:r>
            <a:r>
              <a:rPr dirty="0" sz="1600" spc="-5" b="1">
                <a:latin typeface="Calibri"/>
                <a:cs typeface="Calibri"/>
              </a:rPr>
              <a:t>FUNDO </a:t>
            </a:r>
            <a:r>
              <a:rPr dirty="0" sz="1600" spc="-10" b="1">
                <a:latin typeface="Calibri"/>
                <a:cs typeface="Calibri"/>
              </a:rPr>
              <a:t>DO </a:t>
            </a:r>
            <a:r>
              <a:rPr dirty="0" sz="1600" spc="-20" b="1">
                <a:latin typeface="Calibri"/>
                <a:cs typeface="Calibri"/>
              </a:rPr>
              <a:t>BAIXO </a:t>
            </a:r>
            <a:r>
              <a:rPr dirty="0" sz="1600" spc="-10" b="1">
                <a:latin typeface="Calibri"/>
                <a:cs typeface="Calibri"/>
              </a:rPr>
              <a:t>SABOR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8056245">
              <a:lnSpc>
                <a:spcPct val="100000"/>
              </a:lnSpc>
              <a:spcBef>
                <a:spcPts val="105"/>
              </a:spcBef>
            </a:pPr>
            <a:r>
              <a:rPr dirty="0" sz="2000" spc="-15"/>
              <a:t>D</a:t>
            </a:r>
            <a:r>
              <a:rPr dirty="0" spc="-15"/>
              <a:t>ADOS</a:t>
            </a:r>
            <a:r>
              <a:rPr dirty="0" spc="35"/>
              <a:t> </a:t>
            </a:r>
            <a:r>
              <a:rPr dirty="0" sz="2000" spc="-10"/>
              <a:t>G</a:t>
            </a:r>
            <a:r>
              <a:rPr dirty="0" spc="-10"/>
              <a:t>LOBAIS</a:t>
            </a:r>
            <a:endParaRPr sz="2000"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579119" y="2008583"/>
          <a:ext cx="8156575" cy="44608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04565"/>
                <a:gridCol w="2277110"/>
                <a:gridCol w="785495"/>
                <a:gridCol w="785495"/>
                <a:gridCol w="781050"/>
              </a:tblGrid>
              <a:tr h="17499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solidFill>
                      <a:srgbClr val="B8CCE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solidFill>
                      <a:srgbClr val="B8CCE3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25146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dirty="0" sz="900" spc="75" b="1">
                          <a:latin typeface="Arial Narrow"/>
                          <a:cs typeface="Arial Narrow"/>
                        </a:rPr>
                        <a:t>INVESTIMENTO </a:t>
                      </a:r>
                      <a:r>
                        <a:rPr dirty="0" sz="900" spc="30" b="1">
                          <a:latin typeface="Arial Narrow"/>
                          <a:cs typeface="Arial Narrow"/>
                        </a:rPr>
                        <a:t>/</a:t>
                      </a:r>
                      <a:r>
                        <a:rPr dirty="0" sz="900" spc="-85" b="1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90" b="1">
                          <a:latin typeface="Arial Narrow"/>
                          <a:cs typeface="Arial Narrow"/>
                        </a:rPr>
                        <a:t>FINANCIAMENTO</a:t>
                      </a:r>
                      <a:endParaRPr sz="900">
                        <a:latin typeface="Arial Narrow"/>
                        <a:cs typeface="Arial Narrow"/>
                      </a:endParaRPr>
                    </a:p>
                  </a:txBody>
                  <a:tcPr marL="0" marR="0" marB="0" marT="10795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D3D3D3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3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319684">
                <a:tc>
                  <a:txBody>
                    <a:bodyPr/>
                    <a:lstStyle/>
                    <a:p>
                      <a:pPr marL="1001394">
                        <a:lnSpc>
                          <a:spcPts val="1050"/>
                        </a:lnSpc>
                      </a:pPr>
                      <a:r>
                        <a:rPr dirty="0" sz="900" spc="80" b="1">
                          <a:latin typeface="Arial Narrow"/>
                          <a:cs typeface="Arial Narrow"/>
                        </a:rPr>
                        <a:t>DESIGNAÇÃO </a:t>
                      </a:r>
                      <a:r>
                        <a:rPr dirty="0" sz="900" spc="90" b="1">
                          <a:latin typeface="Arial Narrow"/>
                          <a:cs typeface="Arial Narrow"/>
                        </a:rPr>
                        <a:t>DO</a:t>
                      </a:r>
                      <a:r>
                        <a:rPr dirty="0" sz="900" spc="-25" b="1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80" b="1">
                          <a:latin typeface="Arial Narrow"/>
                          <a:cs typeface="Arial Narrow"/>
                        </a:rPr>
                        <a:t>PROJETO</a:t>
                      </a:r>
                      <a:endParaRPr sz="9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3"/>
                    </a:solidFill>
                  </a:tcPr>
                </a:tc>
                <a:tc>
                  <a:txBody>
                    <a:bodyPr/>
                    <a:lstStyle/>
                    <a:p>
                      <a:pPr marL="736600">
                        <a:lnSpc>
                          <a:spcPts val="1050"/>
                        </a:lnSpc>
                      </a:pPr>
                      <a:r>
                        <a:rPr dirty="0" sz="900" spc="80" b="1">
                          <a:latin typeface="Arial Narrow"/>
                          <a:cs typeface="Arial Narrow"/>
                        </a:rPr>
                        <a:t>BENEFICIÁRIO</a:t>
                      </a:r>
                      <a:endParaRPr sz="9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3"/>
                    </a:solidFill>
                  </a:tcPr>
                </a:tc>
                <a:tc>
                  <a:txBody>
                    <a:bodyPr/>
                    <a:lstStyle/>
                    <a:p>
                      <a:pPr marL="17208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dirty="0" sz="900" spc="65" b="1">
                          <a:latin typeface="Arial Narrow"/>
                          <a:cs typeface="Arial Narrow"/>
                        </a:rPr>
                        <a:t>Total</a:t>
                      </a:r>
                      <a:r>
                        <a:rPr dirty="0" sz="900" spc="25" b="1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85" b="1">
                          <a:latin typeface="Arial Narrow"/>
                          <a:cs typeface="Arial Narrow"/>
                        </a:rPr>
                        <a:t>do</a:t>
                      </a:r>
                      <a:endParaRPr sz="900">
                        <a:latin typeface="Arial Narrow"/>
                        <a:cs typeface="Arial Narrow"/>
                      </a:endParaRPr>
                    </a:p>
                    <a:p>
                      <a:pPr marL="198120">
                        <a:lnSpc>
                          <a:spcPts val="1070"/>
                        </a:lnSpc>
                        <a:spcBef>
                          <a:spcPts val="235"/>
                        </a:spcBef>
                      </a:pPr>
                      <a:r>
                        <a:rPr dirty="0" sz="900" spc="65" b="1">
                          <a:latin typeface="Arial Narrow"/>
                          <a:cs typeface="Arial Narrow"/>
                        </a:rPr>
                        <a:t>Projeto</a:t>
                      </a:r>
                      <a:endParaRPr sz="900">
                        <a:latin typeface="Arial Narrow"/>
                        <a:cs typeface="Arial Narrow"/>
                      </a:endParaRPr>
                    </a:p>
                  </a:txBody>
                  <a:tcPr marL="0" marR="0" marB="0" marT="381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0"/>
                    </a:solidFill>
                  </a:tcPr>
                </a:tc>
                <a:tc>
                  <a:txBody>
                    <a:bodyPr/>
                    <a:lstStyle/>
                    <a:p>
                      <a:pPr marL="14541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dirty="0" sz="900" spc="65" b="1">
                          <a:latin typeface="Arial Narrow"/>
                          <a:cs typeface="Arial Narrow"/>
                        </a:rPr>
                        <a:t>Inv.</a:t>
                      </a:r>
                      <a:r>
                        <a:rPr dirty="0" sz="900" spc="-40" b="1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65" b="1">
                          <a:latin typeface="Arial Narrow"/>
                          <a:cs typeface="Arial Narrow"/>
                        </a:rPr>
                        <a:t>Total</a:t>
                      </a:r>
                      <a:endParaRPr sz="900">
                        <a:latin typeface="Arial Narrow"/>
                        <a:cs typeface="Arial Narrow"/>
                      </a:endParaRPr>
                    </a:p>
                    <a:p>
                      <a:pPr marL="180975">
                        <a:lnSpc>
                          <a:spcPts val="1070"/>
                        </a:lnSpc>
                        <a:spcBef>
                          <a:spcPts val="235"/>
                        </a:spcBef>
                      </a:pPr>
                      <a:r>
                        <a:rPr dirty="0" sz="900" spc="65" b="1">
                          <a:latin typeface="Arial Narrow"/>
                          <a:cs typeface="Arial Narrow"/>
                        </a:rPr>
                        <a:t>Elegível</a:t>
                      </a:r>
                      <a:endParaRPr sz="900">
                        <a:latin typeface="Arial Narrow"/>
                        <a:cs typeface="Arial Narrow"/>
                      </a:endParaRPr>
                    </a:p>
                  </a:txBody>
                  <a:tcPr marL="0" marR="0" marB="0" marT="381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dirty="0" sz="900" spc="90" b="1">
                          <a:latin typeface="Arial Narrow"/>
                          <a:cs typeface="Arial Narrow"/>
                        </a:rPr>
                        <a:t>FBS</a:t>
                      </a:r>
                      <a:endParaRPr sz="900">
                        <a:latin typeface="Arial Narrow"/>
                        <a:cs typeface="Arial Narrow"/>
                      </a:endParaRPr>
                    </a:p>
                  </a:txBody>
                  <a:tcPr marL="0" marR="0" marB="0" marT="8763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0"/>
                    </a:solidFill>
                  </a:tcPr>
                </a:tc>
              </a:tr>
              <a:tr h="304612"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dirty="0" sz="900" spc="70">
                          <a:latin typeface="Arial Narrow"/>
                          <a:cs typeface="Arial Narrow"/>
                        </a:rPr>
                        <a:t>Geoparque Terras </a:t>
                      </a:r>
                      <a:r>
                        <a:rPr dirty="0" sz="900" spc="65">
                          <a:latin typeface="Arial Narrow"/>
                          <a:cs typeface="Arial Narrow"/>
                        </a:rPr>
                        <a:t>de</a:t>
                      </a:r>
                      <a:r>
                        <a:rPr dirty="0" sz="900" spc="-13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50">
                          <a:latin typeface="Arial Narrow"/>
                          <a:cs typeface="Arial Narrow"/>
                        </a:rPr>
                        <a:t>Cavaleiros</a:t>
                      </a:r>
                      <a:endParaRPr sz="900">
                        <a:latin typeface="Arial Narrow"/>
                        <a:cs typeface="Arial Narrow"/>
                      </a:endParaRPr>
                    </a:p>
                  </a:txBody>
                  <a:tcPr marL="0" marR="0" marB="0" marT="8001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dirty="0" sz="900" spc="60">
                          <a:latin typeface="Arial Narrow"/>
                          <a:cs typeface="Arial Narrow"/>
                        </a:rPr>
                        <a:t>Associação</a:t>
                      </a:r>
                      <a:r>
                        <a:rPr dirty="0" sz="900" spc="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70">
                          <a:latin typeface="Arial Narrow"/>
                          <a:cs typeface="Arial Narrow"/>
                        </a:rPr>
                        <a:t>Geoparque</a:t>
                      </a:r>
                      <a:r>
                        <a:rPr dirty="0" sz="900" spc="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70">
                          <a:latin typeface="Arial Narrow"/>
                          <a:cs typeface="Arial Narrow"/>
                        </a:rPr>
                        <a:t>Terras</a:t>
                      </a:r>
                      <a:r>
                        <a:rPr dirty="0" sz="900" spc="-1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65">
                          <a:latin typeface="Arial Narrow"/>
                          <a:cs typeface="Arial Narrow"/>
                        </a:rPr>
                        <a:t>de</a:t>
                      </a:r>
                      <a:r>
                        <a:rPr dirty="0" sz="900" spc="1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50">
                          <a:latin typeface="Arial Narrow"/>
                          <a:cs typeface="Arial Narrow"/>
                        </a:rPr>
                        <a:t>Cavaleiros</a:t>
                      </a:r>
                      <a:endParaRPr sz="900">
                        <a:latin typeface="Arial Narrow"/>
                        <a:cs typeface="Arial Narrow"/>
                      </a:endParaRPr>
                    </a:p>
                  </a:txBody>
                  <a:tcPr marL="0" marR="0" marB="0" marT="8001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dirty="0" sz="900" spc="65">
                          <a:latin typeface="Arial Narrow"/>
                          <a:cs typeface="Arial Narrow"/>
                        </a:rPr>
                        <a:t>228 </a:t>
                      </a:r>
                      <a:r>
                        <a:rPr dirty="0" sz="900" spc="55">
                          <a:latin typeface="Arial Narrow"/>
                          <a:cs typeface="Arial Narrow"/>
                        </a:rPr>
                        <a:t>417,23</a:t>
                      </a:r>
                      <a:r>
                        <a:rPr dirty="0" sz="900" spc="-7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65">
                          <a:latin typeface="Arial Narrow"/>
                          <a:cs typeface="Arial Narrow"/>
                        </a:rPr>
                        <a:t>€</a:t>
                      </a:r>
                      <a:endParaRPr sz="900">
                        <a:latin typeface="Arial Narrow"/>
                        <a:cs typeface="Arial Narrow"/>
                      </a:endParaRPr>
                    </a:p>
                  </a:txBody>
                  <a:tcPr marL="0" marR="0" marB="0" marT="8001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dirty="0" sz="900" spc="65">
                          <a:latin typeface="Arial Narrow"/>
                          <a:cs typeface="Arial Narrow"/>
                        </a:rPr>
                        <a:t>217 </a:t>
                      </a:r>
                      <a:r>
                        <a:rPr dirty="0" sz="900" spc="55">
                          <a:latin typeface="Arial Narrow"/>
                          <a:cs typeface="Arial Narrow"/>
                        </a:rPr>
                        <a:t>589,82</a:t>
                      </a:r>
                      <a:r>
                        <a:rPr dirty="0" sz="900" spc="-7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65">
                          <a:latin typeface="Arial Narrow"/>
                          <a:cs typeface="Arial Narrow"/>
                        </a:rPr>
                        <a:t>€</a:t>
                      </a:r>
                      <a:endParaRPr sz="900">
                        <a:latin typeface="Arial Narrow"/>
                        <a:cs typeface="Arial Narrow"/>
                      </a:endParaRPr>
                    </a:p>
                  </a:txBody>
                  <a:tcPr marL="0" marR="0" marB="0" marT="8001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dirty="0" sz="900" spc="65">
                          <a:latin typeface="Arial Narrow"/>
                          <a:cs typeface="Arial Narrow"/>
                        </a:rPr>
                        <a:t>195 </a:t>
                      </a:r>
                      <a:r>
                        <a:rPr dirty="0" sz="900" spc="55">
                          <a:latin typeface="Arial Narrow"/>
                          <a:cs typeface="Arial Narrow"/>
                        </a:rPr>
                        <a:t>830,84</a:t>
                      </a:r>
                      <a:r>
                        <a:rPr dirty="0" sz="900" spc="-7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65">
                          <a:latin typeface="Arial Narrow"/>
                          <a:cs typeface="Arial Narrow"/>
                        </a:rPr>
                        <a:t>€</a:t>
                      </a:r>
                      <a:endParaRPr sz="900">
                        <a:latin typeface="Arial Narrow"/>
                        <a:cs typeface="Arial Narrow"/>
                      </a:endParaRPr>
                    </a:p>
                  </a:txBody>
                  <a:tcPr marL="0" marR="0" marB="0" marT="8001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304511">
                <a:tc>
                  <a:txBody>
                    <a:bodyPr/>
                    <a:lstStyle/>
                    <a:p>
                      <a:pPr marL="21590">
                        <a:lnSpc>
                          <a:spcPts val="1050"/>
                        </a:lnSpc>
                      </a:pPr>
                      <a:r>
                        <a:rPr dirty="0" sz="900" spc="75">
                          <a:latin typeface="Arial Narrow"/>
                          <a:cs typeface="Arial Narrow"/>
                        </a:rPr>
                        <a:t>Recuperação</a:t>
                      </a:r>
                      <a:r>
                        <a:rPr dirty="0" sz="900" spc="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65">
                          <a:latin typeface="Arial Narrow"/>
                          <a:cs typeface="Arial Narrow"/>
                        </a:rPr>
                        <a:t>dos</a:t>
                      </a:r>
                      <a:r>
                        <a:rPr dirty="0" sz="900" spc="-1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55">
                          <a:latin typeface="Arial Narrow"/>
                          <a:cs typeface="Arial Narrow"/>
                        </a:rPr>
                        <a:t>edificios</a:t>
                      </a:r>
                      <a:r>
                        <a:rPr dirty="0" sz="900" spc="-1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65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dirty="0" sz="900" spc="1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55">
                          <a:latin typeface="Arial Narrow"/>
                          <a:cs typeface="Arial Narrow"/>
                        </a:rPr>
                        <a:t>linha</a:t>
                      </a:r>
                      <a:r>
                        <a:rPr dirty="0" sz="900" spc="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65">
                          <a:latin typeface="Arial Narrow"/>
                          <a:cs typeface="Arial Narrow"/>
                        </a:rPr>
                        <a:t>de</a:t>
                      </a:r>
                      <a:r>
                        <a:rPr dirty="0" sz="900" spc="1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75">
                          <a:latin typeface="Arial Narrow"/>
                          <a:cs typeface="Arial Narrow"/>
                        </a:rPr>
                        <a:t>embalamento</a:t>
                      </a:r>
                      <a:r>
                        <a:rPr dirty="0" sz="900" spc="1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65">
                          <a:latin typeface="Arial Narrow"/>
                          <a:cs typeface="Arial Narrow"/>
                        </a:rPr>
                        <a:t>da</a:t>
                      </a:r>
                      <a:r>
                        <a:rPr dirty="0" sz="900" spc="1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50">
                          <a:latin typeface="Arial Narrow"/>
                          <a:cs typeface="Arial Narrow"/>
                        </a:rPr>
                        <a:t>Cooperativa</a:t>
                      </a:r>
                      <a:endParaRPr sz="900">
                        <a:latin typeface="Arial Narrow"/>
                        <a:cs typeface="Arial Narrow"/>
                      </a:endParaRPr>
                    </a:p>
                    <a:p>
                      <a:pPr marL="21590">
                        <a:lnSpc>
                          <a:spcPts val="1010"/>
                        </a:lnSpc>
                        <a:spcBef>
                          <a:spcPts val="235"/>
                        </a:spcBef>
                      </a:pPr>
                      <a:r>
                        <a:rPr dirty="0" sz="900" spc="45">
                          <a:latin typeface="Arial Narrow"/>
                          <a:cs typeface="Arial Narrow"/>
                        </a:rPr>
                        <a:t>Agrícola </a:t>
                      </a:r>
                      <a:r>
                        <a:rPr dirty="0" sz="900" spc="65">
                          <a:latin typeface="Arial Narrow"/>
                          <a:cs typeface="Arial Narrow"/>
                        </a:rPr>
                        <a:t>de </a:t>
                      </a:r>
                      <a:r>
                        <a:rPr dirty="0" sz="900" spc="50">
                          <a:latin typeface="Arial Narrow"/>
                          <a:cs typeface="Arial Narrow"/>
                        </a:rPr>
                        <a:t>Alfandega </a:t>
                      </a:r>
                      <a:r>
                        <a:rPr dirty="0" sz="900" spc="65">
                          <a:latin typeface="Arial Narrow"/>
                          <a:cs typeface="Arial Narrow"/>
                        </a:rPr>
                        <a:t>da</a:t>
                      </a:r>
                      <a:r>
                        <a:rPr dirty="0" sz="900" spc="-12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80">
                          <a:latin typeface="Arial Narrow"/>
                          <a:cs typeface="Arial Narrow"/>
                        </a:rPr>
                        <a:t>Fé</a:t>
                      </a:r>
                      <a:endParaRPr sz="9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dirty="0" sz="900" spc="50">
                          <a:latin typeface="Arial Narrow"/>
                          <a:cs typeface="Arial Narrow"/>
                        </a:rPr>
                        <a:t>Cooperativa</a:t>
                      </a:r>
                      <a:r>
                        <a:rPr dirty="0" sz="900" spc="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45">
                          <a:latin typeface="Arial Narrow"/>
                          <a:cs typeface="Arial Narrow"/>
                        </a:rPr>
                        <a:t>Agrícola</a:t>
                      </a:r>
                      <a:r>
                        <a:rPr dirty="0" sz="900" spc="1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65">
                          <a:latin typeface="Arial Narrow"/>
                          <a:cs typeface="Arial Narrow"/>
                        </a:rPr>
                        <a:t>de</a:t>
                      </a:r>
                      <a:r>
                        <a:rPr dirty="0" sz="900" spc="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50">
                          <a:latin typeface="Arial Narrow"/>
                          <a:cs typeface="Arial Narrow"/>
                        </a:rPr>
                        <a:t>Alfandega</a:t>
                      </a:r>
                      <a:r>
                        <a:rPr dirty="0" sz="900" spc="1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65">
                          <a:latin typeface="Arial Narrow"/>
                          <a:cs typeface="Arial Narrow"/>
                        </a:rPr>
                        <a:t>de</a:t>
                      </a:r>
                      <a:r>
                        <a:rPr dirty="0" sz="900" spc="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80">
                          <a:latin typeface="Arial Narrow"/>
                          <a:cs typeface="Arial Narrow"/>
                        </a:rPr>
                        <a:t>Fé</a:t>
                      </a:r>
                      <a:endParaRPr sz="900">
                        <a:latin typeface="Arial Narrow"/>
                        <a:cs typeface="Arial Narrow"/>
                      </a:endParaRPr>
                    </a:p>
                  </a:txBody>
                  <a:tcPr marL="0" marR="0" marB="0" marT="7937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dirty="0" sz="900" spc="65">
                          <a:latin typeface="Arial Narrow"/>
                          <a:cs typeface="Arial Narrow"/>
                        </a:rPr>
                        <a:t>440 </a:t>
                      </a:r>
                      <a:r>
                        <a:rPr dirty="0" sz="900" spc="55">
                          <a:latin typeface="Arial Narrow"/>
                          <a:cs typeface="Arial Narrow"/>
                        </a:rPr>
                        <a:t>093,37</a:t>
                      </a:r>
                      <a:r>
                        <a:rPr dirty="0" sz="900" spc="-7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65">
                          <a:latin typeface="Arial Narrow"/>
                          <a:cs typeface="Arial Narrow"/>
                        </a:rPr>
                        <a:t>€</a:t>
                      </a:r>
                      <a:endParaRPr sz="900">
                        <a:latin typeface="Arial Narrow"/>
                        <a:cs typeface="Arial Narrow"/>
                      </a:endParaRPr>
                    </a:p>
                  </a:txBody>
                  <a:tcPr marL="0" marR="0" marB="0" marT="7937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dirty="0" sz="900" spc="65">
                          <a:latin typeface="Arial Narrow"/>
                          <a:cs typeface="Arial Narrow"/>
                        </a:rPr>
                        <a:t>316 </a:t>
                      </a:r>
                      <a:r>
                        <a:rPr dirty="0" sz="900" spc="55">
                          <a:latin typeface="Arial Narrow"/>
                          <a:cs typeface="Arial Narrow"/>
                        </a:rPr>
                        <a:t>483,22</a:t>
                      </a:r>
                      <a:r>
                        <a:rPr dirty="0" sz="900" spc="-7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65">
                          <a:latin typeface="Arial Narrow"/>
                          <a:cs typeface="Arial Narrow"/>
                        </a:rPr>
                        <a:t>€</a:t>
                      </a:r>
                      <a:endParaRPr sz="900">
                        <a:latin typeface="Arial Narrow"/>
                        <a:cs typeface="Arial Narrow"/>
                      </a:endParaRPr>
                    </a:p>
                  </a:txBody>
                  <a:tcPr marL="0" marR="0" marB="0" marT="7937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dirty="0" sz="900" spc="65">
                          <a:latin typeface="Arial Narrow"/>
                          <a:cs typeface="Arial Narrow"/>
                        </a:rPr>
                        <a:t>284 </a:t>
                      </a:r>
                      <a:r>
                        <a:rPr dirty="0" sz="900" spc="55">
                          <a:latin typeface="Arial Narrow"/>
                          <a:cs typeface="Arial Narrow"/>
                        </a:rPr>
                        <a:t>134,90</a:t>
                      </a:r>
                      <a:r>
                        <a:rPr dirty="0" sz="900" spc="-7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65">
                          <a:latin typeface="Arial Narrow"/>
                          <a:cs typeface="Arial Narrow"/>
                        </a:rPr>
                        <a:t>€</a:t>
                      </a:r>
                      <a:endParaRPr sz="900">
                        <a:latin typeface="Arial Narrow"/>
                        <a:cs typeface="Arial Narrow"/>
                      </a:endParaRPr>
                    </a:p>
                  </a:txBody>
                  <a:tcPr marL="0" marR="0" marB="0" marT="79375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304587">
                <a:tc>
                  <a:txBody>
                    <a:bodyPr/>
                    <a:lstStyle/>
                    <a:p>
                      <a:pPr marL="21590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950" spc="65">
                          <a:latin typeface="Arial Narrow"/>
                          <a:cs typeface="Arial Narrow"/>
                        </a:rPr>
                        <a:t>Parque </a:t>
                      </a:r>
                      <a:r>
                        <a:rPr dirty="0" sz="950" spc="85">
                          <a:latin typeface="Arial Narrow"/>
                          <a:cs typeface="Arial Narrow"/>
                        </a:rPr>
                        <a:t>Verde </a:t>
                      </a:r>
                      <a:r>
                        <a:rPr dirty="0" sz="950" spc="45">
                          <a:latin typeface="Arial Narrow"/>
                          <a:cs typeface="Arial Narrow"/>
                        </a:rPr>
                        <a:t>Quinta </a:t>
                      </a:r>
                      <a:r>
                        <a:rPr dirty="0" sz="950" spc="95">
                          <a:latin typeface="Arial Narrow"/>
                          <a:cs typeface="Arial Narrow"/>
                        </a:rPr>
                        <a:t>da</a:t>
                      </a:r>
                      <a:r>
                        <a:rPr dirty="0" sz="950" spc="8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50" spc="55">
                          <a:latin typeface="Arial Narrow"/>
                          <a:cs typeface="Arial Narrow"/>
                        </a:rPr>
                        <a:t>Judite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</a:txBody>
                  <a:tcPr marL="0" marR="0" marB="0" marT="730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950" spc="65">
                          <a:latin typeface="Arial Narrow"/>
                          <a:cs typeface="Arial Narrow"/>
                        </a:rPr>
                        <a:t>Municipio </a:t>
                      </a:r>
                      <a:r>
                        <a:rPr dirty="0" sz="950" spc="95">
                          <a:latin typeface="Arial Narrow"/>
                          <a:cs typeface="Arial Narrow"/>
                        </a:rPr>
                        <a:t>de </a:t>
                      </a:r>
                      <a:r>
                        <a:rPr dirty="0" sz="950" spc="45">
                          <a:latin typeface="Arial Narrow"/>
                          <a:cs typeface="Arial Narrow"/>
                        </a:rPr>
                        <a:t>Torre </a:t>
                      </a:r>
                      <a:r>
                        <a:rPr dirty="0" sz="950" spc="95">
                          <a:latin typeface="Arial Narrow"/>
                          <a:cs typeface="Arial Narrow"/>
                        </a:rPr>
                        <a:t>de</a:t>
                      </a:r>
                      <a:r>
                        <a:rPr dirty="0" sz="950" spc="20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50" spc="80">
                          <a:latin typeface="Arial Narrow"/>
                          <a:cs typeface="Arial Narrow"/>
                        </a:rPr>
                        <a:t>Moncorvo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</a:txBody>
                  <a:tcPr marL="0" marR="0" marB="0" marT="730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0160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950" spc="55">
                          <a:latin typeface="Arial Narrow"/>
                          <a:cs typeface="Arial Narrow"/>
                        </a:rPr>
                        <a:t>602 </a:t>
                      </a:r>
                      <a:r>
                        <a:rPr dirty="0" sz="950" spc="50">
                          <a:latin typeface="Arial Narrow"/>
                          <a:cs typeface="Arial Narrow"/>
                        </a:rPr>
                        <a:t>738,55</a:t>
                      </a:r>
                      <a:r>
                        <a:rPr dirty="0" sz="950" spc="-2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50" spc="70">
                          <a:latin typeface="Arial Narrow"/>
                          <a:cs typeface="Arial Narrow"/>
                        </a:rPr>
                        <a:t>€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</a:txBody>
                  <a:tcPr marL="0" marR="0" marB="0" marT="730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r" marR="4762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950" spc="55">
                          <a:latin typeface="Arial Narrow"/>
                          <a:cs typeface="Arial Narrow"/>
                        </a:rPr>
                        <a:t>576 </a:t>
                      </a:r>
                      <a:r>
                        <a:rPr dirty="0" sz="950" spc="50">
                          <a:latin typeface="Arial Narrow"/>
                          <a:cs typeface="Arial Narrow"/>
                        </a:rPr>
                        <a:t>451,30</a:t>
                      </a:r>
                      <a:r>
                        <a:rPr dirty="0" sz="950" spc="-4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50" spc="70">
                          <a:latin typeface="Arial Narrow"/>
                          <a:cs typeface="Arial Narrow"/>
                        </a:rPr>
                        <a:t>€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</a:txBody>
                  <a:tcPr marL="0" marR="0" marB="0" marT="730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950" spc="55">
                          <a:latin typeface="Arial Narrow"/>
                          <a:cs typeface="Arial Narrow"/>
                        </a:rPr>
                        <a:t>518 </a:t>
                      </a:r>
                      <a:r>
                        <a:rPr dirty="0" sz="950" spc="50">
                          <a:latin typeface="Arial Narrow"/>
                          <a:cs typeface="Arial Narrow"/>
                        </a:rPr>
                        <a:t>806,17</a:t>
                      </a:r>
                      <a:r>
                        <a:rPr dirty="0" sz="950" spc="-2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50" spc="70">
                          <a:latin typeface="Arial Narrow"/>
                          <a:cs typeface="Arial Narrow"/>
                        </a:rPr>
                        <a:t>€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</a:txBody>
                  <a:tcPr marL="0" marR="0" marB="0" marT="73025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304485">
                <a:tc>
                  <a:txBody>
                    <a:bodyPr/>
                    <a:lstStyle/>
                    <a:p>
                      <a:pPr marL="21590">
                        <a:lnSpc>
                          <a:spcPts val="1120"/>
                        </a:lnSpc>
                      </a:pPr>
                      <a:r>
                        <a:rPr dirty="0" sz="950" spc="90">
                          <a:latin typeface="Arial Narrow"/>
                          <a:cs typeface="Arial Narrow"/>
                        </a:rPr>
                        <a:t>Rede </a:t>
                      </a:r>
                      <a:r>
                        <a:rPr dirty="0" sz="950" spc="100">
                          <a:latin typeface="Arial Narrow"/>
                          <a:cs typeface="Arial Narrow"/>
                        </a:rPr>
                        <a:t>dos </a:t>
                      </a:r>
                      <a:r>
                        <a:rPr dirty="0" sz="950" spc="55">
                          <a:latin typeface="Arial Narrow"/>
                          <a:cs typeface="Arial Narrow"/>
                        </a:rPr>
                        <a:t>Centros </a:t>
                      </a:r>
                      <a:r>
                        <a:rPr dirty="0" sz="950" spc="95">
                          <a:latin typeface="Arial Narrow"/>
                          <a:cs typeface="Arial Narrow"/>
                        </a:rPr>
                        <a:t>de </a:t>
                      </a:r>
                      <a:r>
                        <a:rPr dirty="0" sz="950" spc="65">
                          <a:latin typeface="Arial Narrow"/>
                          <a:cs typeface="Arial Narrow"/>
                        </a:rPr>
                        <a:t>Acolhimento </a:t>
                      </a:r>
                      <a:r>
                        <a:rPr dirty="0" sz="950" spc="70">
                          <a:latin typeface="Arial Narrow"/>
                          <a:cs typeface="Arial Narrow"/>
                        </a:rPr>
                        <a:t>e </a:t>
                      </a:r>
                      <a:r>
                        <a:rPr dirty="0" sz="950" spc="75">
                          <a:latin typeface="Arial Narrow"/>
                          <a:cs typeface="Arial Narrow"/>
                        </a:rPr>
                        <a:t>apoio </a:t>
                      </a:r>
                      <a:r>
                        <a:rPr dirty="0" sz="950" spc="60">
                          <a:latin typeface="Arial Narrow"/>
                          <a:cs typeface="Arial Narrow"/>
                        </a:rPr>
                        <a:t>ao </a:t>
                      </a:r>
                      <a:r>
                        <a:rPr dirty="0" sz="950" spc="40">
                          <a:latin typeface="Arial Narrow"/>
                          <a:cs typeface="Arial Narrow"/>
                        </a:rPr>
                        <a:t>visitante -</a:t>
                      </a:r>
                      <a:r>
                        <a:rPr dirty="0" sz="950" spc="10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50" spc="50">
                          <a:latin typeface="Arial Narrow"/>
                          <a:cs typeface="Arial Narrow"/>
                        </a:rPr>
                        <a:t>Turismo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  <a:p>
                      <a:pPr marL="21590">
                        <a:lnSpc>
                          <a:spcPts val="1060"/>
                        </a:lnSpc>
                        <a:spcBef>
                          <a:spcPts val="120"/>
                        </a:spcBef>
                      </a:pPr>
                      <a:r>
                        <a:rPr dirty="0" sz="950" spc="75">
                          <a:latin typeface="Arial Narrow"/>
                          <a:cs typeface="Arial Narrow"/>
                        </a:rPr>
                        <a:t>Sénior </a:t>
                      </a:r>
                      <a:r>
                        <a:rPr dirty="0" sz="950" spc="95">
                          <a:latin typeface="Arial Narrow"/>
                          <a:cs typeface="Arial Narrow"/>
                        </a:rPr>
                        <a:t>do </a:t>
                      </a:r>
                      <a:r>
                        <a:rPr dirty="0" sz="950" spc="85">
                          <a:latin typeface="Arial Narrow"/>
                          <a:cs typeface="Arial Narrow"/>
                        </a:rPr>
                        <a:t>Sabor </a:t>
                      </a:r>
                      <a:r>
                        <a:rPr dirty="0" sz="950" spc="40">
                          <a:latin typeface="Arial Narrow"/>
                          <a:cs typeface="Arial Narrow"/>
                        </a:rPr>
                        <a:t>- </a:t>
                      </a:r>
                      <a:r>
                        <a:rPr dirty="0" sz="950" spc="55">
                          <a:latin typeface="Arial Narrow"/>
                          <a:cs typeface="Arial Narrow"/>
                        </a:rPr>
                        <a:t>Parada, </a:t>
                      </a:r>
                      <a:r>
                        <a:rPr dirty="0" sz="950" spc="85">
                          <a:latin typeface="Arial Narrow"/>
                          <a:cs typeface="Arial Narrow"/>
                        </a:rPr>
                        <a:t>Gebelim </a:t>
                      </a:r>
                      <a:r>
                        <a:rPr dirty="0" sz="950" spc="7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dirty="0" sz="95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50" spc="65">
                          <a:latin typeface="Arial Narrow"/>
                          <a:cs typeface="Arial Narrow"/>
                        </a:rPr>
                        <a:t>Meirinhos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ts val="1120"/>
                        </a:lnSpc>
                      </a:pPr>
                      <a:r>
                        <a:rPr dirty="0" sz="950" spc="75">
                          <a:latin typeface="Arial Narrow"/>
                          <a:cs typeface="Arial Narrow"/>
                        </a:rPr>
                        <a:t>Associação </a:t>
                      </a:r>
                      <a:r>
                        <a:rPr dirty="0" sz="950" spc="60">
                          <a:latin typeface="Arial Narrow"/>
                          <a:cs typeface="Arial Narrow"/>
                        </a:rPr>
                        <a:t>para </a:t>
                      </a:r>
                      <a:r>
                        <a:rPr dirty="0" sz="950" spc="70">
                          <a:latin typeface="Arial Narrow"/>
                          <a:cs typeface="Arial Narrow"/>
                        </a:rPr>
                        <a:t>o </a:t>
                      </a:r>
                      <a:r>
                        <a:rPr dirty="0" sz="950" spc="85">
                          <a:latin typeface="Arial Narrow"/>
                          <a:cs typeface="Arial Narrow"/>
                        </a:rPr>
                        <a:t>Apoio </a:t>
                      </a:r>
                      <a:r>
                        <a:rPr dirty="0" sz="950" spc="65">
                          <a:latin typeface="Arial Narrow"/>
                          <a:cs typeface="Arial Narrow"/>
                        </a:rPr>
                        <a:t>Social </a:t>
                      </a:r>
                      <a:r>
                        <a:rPr dirty="0" sz="950" spc="7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dirty="0" sz="950" spc="19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50" spc="30">
                          <a:latin typeface="Arial Narrow"/>
                          <a:cs typeface="Arial Narrow"/>
                        </a:rPr>
                        <a:t>Cultural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  <a:p>
                      <a:pPr marL="21590">
                        <a:lnSpc>
                          <a:spcPts val="1060"/>
                        </a:lnSpc>
                        <a:spcBef>
                          <a:spcPts val="120"/>
                        </a:spcBef>
                      </a:pPr>
                      <a:r>
                        <a:rPr dirty="0" sz="950" spc="55">
                          <a:latin typeface="Arial Narrow"/>
                          <a:cs typeface="Arial Narrow"/>
                        </a:rPr>
                        <a:t>Parada, </a:t>
                      </a:r>
                      <a:r>
                        <a:rPr dirty="0" sz="950" spc="85">
                          <a:latin typeface="Arial Narrow"/>
                          <a:cs typeface="Arial Narrow"/>
                        </a:rPr>
                        <a:t>Gebelim </a:t>
                      </a:r>
                      <a:r>
                        <a:rPr dirty="0" sz="950" spc="7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dirty="0" sz="950" spc="9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50" spc="65">
                          <a:latin typeface="Arial Narrow"/>
                          <a:cs typeface="Arial Narrow"/>
                        </a:rPr>
                        <a:t>Meirinhos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0160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950" spc="55">
                          <a:latin typeface="Arial Narrow"/>
                          <a:cs typeface="Arial Narrow"/>
                        </a:rPr>
                        <a:t>374 </a:t>
                      </a:r>
                      <a:r>
                        <a:rPr dirty="0" sz="950" spc="50">
                          <a:latin typeface="Arial Narrow"/>
                          <a:cs typeface="Arial Narrow"/>
                        </a:rPr>
                        <a:t>196,28</a:t>
                      </a:r>
                      <a:r>
                        <a:rPr dirty="0" sz="950" spc="-2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50" spc="70">
                          <a:latin typeface="Arial Narrow"/>
                          <a:cs typeface="Arial Narrow"/>
                        </a:rPr>
                        <a:t>€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</a:txBody>
                  <a:tcPr marL="0" marR="0" marB="0" marT="730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r" marR="4762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950" spc="55">
                          <a:latin typeface="Arial Narrow"/>
                          <a:cs typeface="Arial Narrow"/>
                        </a:rPr>
                        <a:t>338 </a:t>
                      </a:r>
                      <a:r>
                        <a:rPr dirty="0" sz="950" spc="50">
                          <a:latin typeface="Arial Narrow"/>
                          <a:cs typeface="Arial Narrow"/>
                        </a:rPr>
                        <a:t>712,73</a:t>
                      </a:r>
                      <a:r>
                        <a:rPr dirty="0" sz="950" spc="-4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50" spc="70">
                          <a:latin typeface="Arial Narrow"/>
                          <a:cs typeface="Arial Narrow"/>
                        </a:rPr>
                        <a:t>€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</a:txBody>
                  <a:tcPr marL="0" marR="0" marB="0" marT="730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950" spc="55">
                          <a:latin typeface="Arial Narrow"/>
                          <a:cs typeface="Arial Narrow"/>
                        </a:rPr>
                        <a:t>304 </a:t>
                      </a:r>
                      <a:r>
                        <a:rPr dirty="0" sz="950" spc="50">
                          <a:latin typeface="Arial Narrow"/>
                          <a:cs typeface="Arial Narrow"/>
                        </a:rPr>
                        <a:t>841,46</a:t>
                      </a:r>
                      <a:r>
                        <a:rPr dirty="0" sz="950" spc="-2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50" spc="70">
                          <a:latin typeface="Arial Narrow"/>
                          <a:cs typeface="Arial Narrow"/>
                        </a:rPr>
                        <a:t>€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</a:txBody>
                  <a:tcPr marL="0" marR="0" marB="0" marT="73025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304485">
                <a:tc>
                  <a:txBody>
                    <a:bodyPr/>
                    <a:lstStyle/>
                    <a:p>
                      <a:pPr marL="21590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950" spc="85">
                          <a:latin typeface="Arial Narrow"/>
                          <a:cs typeface="Arial Narrow"/>
                        </a:rPr>
                        <a:t>Espaço </a:t>
                      </a:r>
                      <a:r>
                        <a:rPr dirty="0" sz="950" spc="60">
                          <a:latin typeface="Arial Narrow"/>
                          <a:cs typeface="Arial Narrow"/>
                        </a:rPr>
                        <a:t>Mais </a:t>
                      </a:r>
                      <a:r>
                        <a:rPr dirty="0" sz="950" spc="40">
                          <a:latin typeface="Arial Narrow"/>
                          <a:cs typeface="Arial Narrow"/>
                        </a:rPr>
                        <a:t>- </a:t>
                      </a:r>
                      <a:r>
                        <a:rPr dirty="0" sz="950" spc="85">
                          <a:latin typeface="Arial Narrow"/>
                          <a:cs typeface="Arial Narrow"/>
                        </a:rPr>
                        <a:t>Mogadouro </a:t>
                      </a:r>
                      <a:r>
                        <a:rPr dirty="0" sz="950" spc="75">
                          <a:latin typeface="Arial Narrow"/>
                          <a:cs typeface="Arial Narrow"/>
                        </a:rPr>
                        <a:t>apoia </a:t>
                      </a:r>
                      <a:r>
                        <a:rPr dirty="0" sz="950" spc="50">
                          <a:latin typeface="Arial Narrow"/>
                          <a:cs typeface="Arial Narrow"/>
                        </a:rPr>
                        <a:t>Inclusão</a:t>
                      </a:r>
                      <a:r>
                        <a:rPr dirty="0" sz="950" spc="12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50" spc="65">
                          <a:latin typeface="Arial Narrow"/>
                          <a:cs typeface="Arial Narrow"/>
                        </a:rPr>
                        <a:t>Social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</a:txBody>
                  <a:tcPr marL="0" marR="0" marB="0" marT="730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950" spc="60">
                          <a:latin typeface="Arial Narrow"/>
                          <a:cs typeface="Arial Narrow"/>
                        </a:rPr>
                        <a:t>Município </a:t>
                      </a:r>
                      <a:r>
                        <a:rPr dirty="0" sz="950" spc="95">
                          <a:latin typeface="Arial Narrow"/>
                          <a:cs typeface="Arial Narrow"/>
                        </a:rPr>
                        <a:t>de</a:t>
                      </a:r>
                      <a:r>
                        <a:rPr dirty="0" sz="950" spc="14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50" spc="85">
                          <a:latin typeface="Arial Narrow"/>
                          <a:cs typeface="Arial Narrow"/>
                        </a:rPr>
                        <a:t>Mogadouro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</a:txBody>
                  <a:tcPr marL="0" marR="0" marB="0" marT="730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950" spc="60">
                          <a:latin typeface="Arial Narrow"/>
                          <a:cs typeface="Arial Narrow"/>
                        </a:rPr>
                        <a:t>50 </a:t>
                      </a:r>
                      <a:r>
                        <a:rPr dirty="0" sz="950" spc="50">
                          <a:latin typeface="Arial Narrow"/>
                          <a:cs typeface="Arial Narrow"/>
                        </a:rPr>
                        <a:t>400,00</a:t>
                      </a:r>
                      <a:r>
                        <a:rPr dirty="0" sz="950" spc="-2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50" spc="70">
                          <a:latin typeface="Arial Narrow"/>
                          <a:cs typeface="Arial Narrow"/>
                        </a:rPr>
                        <a:t>€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</a:txBody>
                  <a:tcPr marL="0" marR="0" marB="0" marT="730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950" spc="60">
                          <a:latin typeface="Arial Narrow"/>
                          <a:cs typeface="Arial Narrow"/>
                        </a:rPr>
                        <a:t>40 </a:t>
                      </a:r>
                      <a:r>
                        <a:rPr dirty="0" sz="950" spc="50">
                          <a:latin typeface="Arial Narrow"/>
                          <a:cs typeface="Arial Narrow"/>
                        </a:rPr>
                        <a:t>000,00</a:t>
                      </a:r>
                      <a:r>
                        <a:rPr dirty="0" sz="950" spc="-2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50" spc="70">
                          <a:latin typeface="Arial Narrow"/>
                          <a:cs typeface="Arial Narrow"/>
                        </a:rPr>
                        <a:t>€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</a:txBody>
                  <a:tcPr marL="0" marR="0" marB="0" marT="730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950" spc="60">
                          <a:latin typeface="Arial Narrow"/>
                          <a:cs typeface="Arial Narrow"/>
                        </a:rPr>
                        <a:t>36 </a:t>
                      </a:r>
                      <a:r>
                        <a:rPr dirty="0" sz="950" spc="50">
                          <a:latin typeface="Arial Narrow"/>
                          <a:cs typeface="Arial Narrow"/>
                        </a:rPr>
                        <a:t>000,00</a:t>
                      </a:r>
                      <a:r>
                        <a:rPr dirty="0" sz="950" spc="-2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50" spc="70">
                          <a:latin typeface="Arial Narrow"/>
                          <a:cs typeface="Arial Narrow"/>
                        </a:rPr>
                        <a:t>€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</a:txBody>
                  <a:tcPr marL="0" marR="0" marB="0" marT="73025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312085">
                <a:tc>
                  <a:txBody>
                    <a:bodyPr/>
                    <a:lstStyle/>
                    <a:p>
                      <a:pPr marL="21590">
                        <a:lnSpc>
                          <a:spcPts val="1120"/>
                        </a:lnSpc>
                      </a:pPr>
                      <a:r>
                        <a:rPr dirty="0" sz="950" spc="50">
                          <a:latin typeface="Arial Narrow"/>
                          <a:cs typeface="Arial Narrow"/>
                        </a:rPr>
                        <a:t>Centro </a:t>
                      </a:r>
                      <a:r>
                        <a:rPr dirty="0" sz="950" spc="95">
                          <a:latin typeface="Arial Narrow"/>
                          <a:cs typeface="Arial Narrow"/>
                        </a:rPr>
                        <a:t>de </a:t>
                      </a:r>
                      <a:r>
                        <a:rPr dirty="0" sz="950" spc="70">
                          <a:latin typeface="Arial Narrow"/>
                          <a:cs typeface="Arial Narrow"/>
                        </a:rPr>
                        <a:t>Estudo e </a:t>
                      </a:r>
                      <a:r>
                        <a:rPr dirty="0" sz="950" spc="60">
                          <a:latin typeface="Arial Narrow"/>
                          <a:cs typeface="Arial Narrow"/>
                        </a:rPr>
                        <a:t>Investigação </a:t>
                      </a:r>
                      <a:r>
                        <a:rPr dirty="0" sz="950" spc="95">
                          <a:latin typeface="Arial Narrow"/>
                          <a:cs typeface="Arial Narrow"/>
                        </a:rPr>
                        <a:t>do </a:t>
                      </a:r>
                      <a:r>
                        <a:rPr dirty="0" sz="950" spc="55">
                          <a:latin typeface="Arial Narrow"/>
                          <a:cs typeface="Arial Narrow"/>
                        </a:rPr>
                        <a:t>Património </a:t>
                      </a:r>
                      <a:r>
                        <a:rPr dirty="0" sz="950" spc="80">
                          <a:latin typeface="Arial Narrow"/>
                          <a:cs typeface="Arial Narrow"/>
                        </a:rPr>
                        <a:t>Arqueológico</a:t>
                      </a:r>
                      <a:r>
                        <a:rPr dirty="0" sz="950" spc="33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50" spc="70">
                          <a:latin typeface="Arial Narrow"/>
                          <a:cs typeface="Arial Narrow"/>
                        </a:rPr>
                        <a:t>e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  <a:p>
                      <a:pPr marL="21590">
                        <a:lnSpc>
                          <a:spcPts val="1120"/>
                        </a:lnSpc>
                        <a:spcBef>
                          <a:spcPts val="114"/>
                        </a:spcBef>
                      </a:pPr>
                      <a:r>
                        <a:rPr dirty="0" sz="950" spc="30">
                          <a:latin typeface="Arial Narrow"/>
                          <a:cs typeface="Arial Narrow"/>
                        </a:rPr>
                        <a:t>Cultural </a:t>
                      </a:r>
                      <a:r>
                        <a:rPr dirty="0" sz="950" spc="95">
                          <a:latin typeface="Arial Narrow"/>
                          <a:cs typeface="Arial Narrow"/>
                        </a:rPr>
                        <a:t>do</a:t>
                      </a:r>
                      <a:r>
                        <a:rPr dirty="0" sz="950" spc="13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50" spc="85">
                          <a:latin typeface="Arial Narrow"/>
                          <a:cs typeface="Arial Narrow"/>
                        </a:rPr>
                        <a:t>Sabor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56515">
                        <a:lnSpc>
                          <a:spcPts val="1120"/>
                        </a:lnSpc>
                      </a:pPr>
                      <a:r>
                        <a:rPr dirty="0" sz="950" spc="65">
                          <a:latin typeface="Arial Narrow"/>
                          <a:cs typeface="Arial Narrow"/>
                        </a:rPr>
                        <a:t>Projecto </a:t>
                      </a:r>
                      <a:r>
                        <a:rPr dirty="0" sz="950" spc="80">
                          <a:latin typeface="Arial Narrow"/>
                          <a:cs typeface="Arial Narrow"/>
                        </a:rPr>
                        <a:t>Arqueológico </a:t>
                      </a:r>
                      <a:r>
                        <a:rPr dirty="0" sz="950" spc="95">
                          <a:latin typeface="Arial Narrow"/>
                          <a:cs typeface="Arial Narrow"/>
                        </a:rPr>
                        <a:t>da </a:t>
                      </a:r>
                      <a:r>
                        <a:rPr dirty="0" sz="950" spc="75">
                          <a:latin typeface="Arial Narrow"/>
                          <a:cs typeface="Arial Narrow"/>
                        </a:rPr>
                        <a:t>Região</a:t>
                      </a:r>
                      <a:r>
                        <a:rPr dirty="0" sz="950" spc="9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50" spc="95">
                          <a:latin typeface="Arial Narrow"/>
                          <a:cs typeface="Arial Narrow"/>
                        </a:rPr>
                        <a:t>de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  <a:p>
                      <a:pPr marL="21590">
                        <a:lnSpc>
                          <a:spcPts val="1120"/>
                        </a:lnSpc>
                        <a:spcBef>
                          <a:spcPts val="114"/>
                        </a:spcBef>
                      </a:pPr>
                      <a:r>
                        <a:rPr dirty="0" sz="950" spc="80">
                          <a:latin typeface="Arial Narrow"/>
                          <a:cs typeface="Arial Narrow"/>
                        </a:rPr>
                        <a:t>Moncorvo</a:t>
                      </a:r>
                      <a:r>
                        <a:rPr dirty="0" sz="950" spc="10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50" spc="70">
                          <a:latin typeface="Arial Narrow"/>
                          <a:cs typeface="Arial Narrow"/>
                        </a:rPr>
                        <a:t>(PARM)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950" spc="60">
                          <a:latin typeface="Arial Narrow"/>
                          <a:cs typeface="Arial Narrow"/>
                        </a:rPr>
                        <a:t>26 </a:t>
                      </a:r>
                      <a:r>
                        <a:rPr dirty="0" sz="950" spc="50">
                          <a:latin typeface="Arial Narrow"/>
                          <a:cs typeface="Arial Narrow"/>
                        </a:rPr>
                        <a:t>876,60</a:t>
                      </a:r>
                      <a:r>
                        <a:rPr dirty="0" sz="950" spc="-2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50" spc="70">
                          <a:latin typeface="Arial Narrow"/>
                          <a:cs typeface="Arial Narrow"/>
                        </a:rPr>
                        <a:t>€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</a:txBody>
                  <a:tcPr marL="0" marR="0" marB="0" marT="730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950" spc="60">
                          <a:latin typeface="Arial Narrow"/>
                          <a:cs typeface="Arial Narrow"/>
                        </a:rPr>
                        <a:t>21 </a:t>
                      </a:r>
                      <a:r>
                        <a:rPr dirty="0" sz="950" spc="50">
                          <a:latin typeface="Arial Narrow"/>
                          <a:cs typeface="Arial Narrow"/>
                        </a:rPr>
                        <a:t>850,90</a:t>
                      </a:r>
                      <a:r>
                        <a:rPr dirty="0" sz="950" spc="-2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50" spc="70">
                          <a:latin typeface="Arial Narrow"/>
                          <a:cs typeface="Arial Narrow"/>
                        </a:rPr>
                        <a:t>€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</a:txBody>
                  <a:tcPr marL="0" marR="0" marB="0" marT="730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950" spc="60">
                          <a:latin typeface="Arial Narrow"/>
                          <a:cs typeface="Arial Narrow"/>
                        </a:rPr>
                        <a:t>19 </a:t>
                      </a:r>
                      <a:r>
                        <a:rPr dirty="0" sz="950" spc="50">
                          <a:latin typeface="Arial Narrow"/>
                          <a:cs typeface="Arial Narrow"/>
                        </a:rPr>
                        <a:t>665,81</a:t>
                      </a:r>
                      <a:r>
                        <a:rPr dirty="0" sz="950" spc="-2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50" spc="70">
                          <a:latin typeface="Arial Narrow"/>
                          <a:cs typeface="Arial Narrow"/>
                        </a:rPr>
                        <a:t>€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</a:txBody>
                  <a:tcPr marL="0" marR="0" marB="0" marT="73025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304485">
                <a:tc>
                  <a:txBody>
                    <a:bodyPr/>
                    <a:lstStyle/>
                    <a:p>
                      <a:pPr marL="21590">
                        <a:lnSpc>
                          <a:spcPts val="1120"/>
                        </a:lnSpc>
                      </a:pPr>
                      <a:r>
                        <a:rPr dirty="0" sz="950" spc="55">
                          <a:latin typeface="Arial Narrow"/>
                          <a:cs typeface="Arial Narrow"/>
                        </a:rPr>
                        <a:t>Requalificação </a:t>
                      </a:r>
                      <a:r>
                        <a:rPr dirty="0" sz="950" spc="95">
                          <a:latin typeface="Arial Narrow"/>
                          <a:cs typeface="Arial Narrow"/>
                        </a:rPr>
                        <a:t>do </a:t>
                      </a:r>
                      <a:r>
                        <a:rPr dirty="0" sz="950" spc="60">
                          <a:latin typeface="Arial Narrow"/>
                          <a:cs typeface="Arial Narrow"/>
                        </a:rPr>
                        <a:t>Caminho Municipal </a:t>
                      </a:r>
                      <a:r>
                        <a:rPr dirty="0" sz="950" spc="55">
                          <a:latin typeface="Arial Narrow"/>
                          <a:cs typeface="Arial Narrow"/>
                        </a:rPr>
                        <a:t>1157 </a:t>
                      </a:r>
                      <a:r>
                        <a:rPr dirty="0" sz="950" spc="105">
                          <a:latin typeface="Arial Narrow"/>
                          <a:cs typeface="Arial Narrow"/>
                        </a:rPr>
                        <a:t>com </a:t>
                      </a:r>
                      <a:r>
                        <a:rPr dirty="0" sz="950" spc="65">
                          <a:latin typeface="Arial Narrow"/>
                          <a:cs typeface="Arial Narrow"/>
                        </a:rPr>
                        <a:t>Ligação</a:t>
                      </a:r>
                      <a:r>
                        <a:rPr dirty="0" sz="950" spc="15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50" spc="75">
                          <a:latin typeface="Arial Narrow"/>
                          <a:cs typeface="Arial Narrow"/>
                        </a:rPr>
                        <a:t>aos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  <a:p>
                      <a:pPr marL="21590">
                        <a:lnSpc>
                          <a:spcPts val="1060"/>
                        </a:lnSpc>
                        <a:spcBef>
                          <a:spcPts val="120"/>
                        </a:spcBef>
                      </a:pPr>
                      <a:r>
                        <a:rPr dirty="0" sz="950" spc="65">
                          <a:latin typeface="Arial Narrow"/>
                          <a:cs typeface="Arial Narrow"/>
                        </a:rPr>
                        <a:t>Caminhos </a:t>
                      </a:r>
                      <a:r>
                        <a:rPr dirty="0" sz="950" spc="95">
                          <a:latin typeface="Arial Narrow"/>
                          <a:cs typeface="Arial Narrow"/>
                        </a:rPr>
                        <a:t>do</a:t>
                      </a:r>
                      <a:r>
                        <a:rPr dirty="0" sz="950" spc="12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50" spc="85">
                          <a:latin typeface="Arial Narrow"/>
                          <a:cs typeface="Arial Narrow"/>
                        </a:rPr>
                        <a:t>Sabor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ts val="1120"/>
                        </a:lnSpc>
                      </a:pPr>
                      <a:r>
                        <a:rPr dirty="0" sz="950" spc="50">
                          <a:latin typeface="Arial Narrow"/>
                          <a:cs typeface="Arial Narrow"/>
                        </a:rPr>
                        <a:t>União </a:t>
                      </a:r>
                      <a:r>
                        <a:rPr dirty="0" sz="950" spc="95">
                          <a:latin typeface="Arial Narrow"/>
                          <a:cs typeface="Arial Narrow"/>
                        </a:rPr>
                        <a:t>de </a:t>
                      </a:r>
                      <a:r>
                        <a:rPr dirty="0" sz="950" spc="70">
                          <a:latin typeface="Arial Narrow"/>
                          <a:cs typeface="Arial Narrow"/>
                        </a:rPr>
                        <a:t>Freguesias </a:t>
                      </a:r>
                      <a:r>
                        <a:rPr dirty="0" sz="950" spc="95">
                          <a:latin typeface="Arial Narrow"/>
                          <a:cs typeface="Arial Narrow"/>
                        </a:rPr>
                        <a:t>de </a:t>
                      </a:r>
                      <a:r>
                        <a:rPr dirty="0" sz="950" spc="50">
                          <a:latin typeface="Arial Narrow"/>
                          <a:cs typeface="Arial Narrow"/>
                        </a:rPr>
                        <a:t>Eucísia,</a:t>
                      </a:r>
                      <a:r>
                        <a:rPr dirty="0" sz="950" spc="17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50" spc="80">
                          <a:latin typeface="Arial Narrow"/>
                          <a:cs typeface="Arial Narrow"/>
                        </a:rPr>
                        <a:t>Gouveia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  <a:p>
                      <a:pPr marL="21590">
                        <a:lnSpc>
                          <a:spcPts val="1060"/>
                        </a:lnSpc>
                        <a:spcBef>
                          <a:spcPts val="120"/>
                        </a:spcBef>
                      </a:pPr>
                      <a:r>
                        <a:rPr dirty="0" sz="950" spc="70">
                          <a:latin typeface="Arial Narrow"/>
                          <a:cs typeface="Arial Narrow"/>
                        </a:rPr>
                        <a:t>e </a:t>
                      </a:r>
                      <a:r>
                        <a:rPr dirty="0" sz="950" spc="75">
                          <a:latin typeface="Arial Narrow"/>
                          <a:cs typeface="Arial Narrow"/>
                        </a:rPr>
                        <a:t>Valverde/ </a:t>
                      </a:r>
                      <a:r>
                        <a:rPr dirty="0" sz="950" spc="60">
                          <a:latin typeface="Arial Narrow"/>
                          <a:cs typeface="Arial Narrow"/>
                        </a:rPr>
                        <a:t>Mun. </a:t>
                      </a:r>
                      <a:r>
                        <a:rPr dirty="0" sz="950" spc="95">
                          <a:latin typeface="Arial Narrow"/>
                          <a:cs typeface="Arial Narrow"/>
                        </a:rPr>
                        <a:t>de </a:t>
                      </a:r>
                      <a:r>
                        <a:rPr dirty="0" sz="950" spc="70">
                          <a:latin typeface="Arial Narrow"/>
                          <a:cs typeface="Arial Narrow"/>
                        </a:rPr>
                        <a:t>Alfândega </a:t>
                      </a:r>
                      <a:r>
                        <a:rPr dirty="0" sz="950" spc="95">
                          <a:latin typeface="Arial Narrow"/>
                          <a:cs typeface="Arial Narrow"/>
                        </a:rPr>
                        <a:t>da</a:t>
                      </a:r>
                      <a:r>
                        <a:rPr dirty="0" sz="950" spc="4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50" spc="75">
                          <a:latin typeface="Arial Narrow"/>
                          <a:cs typeface="Arial Narrow"/>
                        </a:rPr>
                        <a:t>Fé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0160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950" spc="55">
                          <a:latin typeface="Arial Narrow"/>
                          <a:cs typeface="Arial Narrow"/>
                        </a:rPr>
                        <a:t>158 </a:t>
                      </a:r>
                      <a:r>
                        <a:rPr dirty="0" sz="950" spc="50">
                          <a:latin typeface="Arial Narrow"/>
                          <a:cs typeface="Arial Narrow"/>
                        </a:rPr>
                        <a:t>493,30</a:t>
                      </a:r>
                      <a:r>
                        <a:rPr dirty="0" sz="950" spc="-2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50" spc="70">
                          <a:latin typeface="Arial Narrow"/>
                          <a:cs typeface="Arial Narrow"/>
                        </a:rPr>
                        <a:t>€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</a:txBody>
                  <a:tcPr marL="0" marR="0" marB="0" marT="730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r" marR="4762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950" spc="55">
                          <a:latin typeface="Arial Narrow"/>
                          <a:cs typeface="Arial Narrow"/>
                        </a:rPr>
                        <a:t>158 </a:t>
                      </a:r>
                      <a:r>
                        <a:rPr dirty="0" sz="950" spc="50">
                          <a:latin typeface="Arial Narrow"/>
                          <a:cs typeface="Arial Narrow"/>
                        </a:rPr>
                        <a:t>493,30</a:t>
                      </a:r>
                      <a:r>
                        <a:rPr dirty="0" sz="950" spc="-4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50" spc="70">
                          <a:latin typeface="Arial Narrow"/>
                          <a:cs typeface="Arial Narrow"/>
                        </a:rPr>
                        <a:t>€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</a:txBody>
                  <a:tcPr marL="0" marR="0" marB="0" marT="730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950" spc="55">
                          <a:latin typeface="Arial Narrow"/>
                          <a:cs typeface="Arial Narrow"/>
                        </a:rPr>
                        <a:t>142 </a:t>
                      </a:r>
                      <a:r>
                        <a:rPr dirty="0" sz="950" spc="50">
                          <a:latin typeface="Arial Narrow"/>
                          <a:cs typeface="Arial Narrow"/>
                        </a:rPr>
                        <a:t>643,97</a:t>
                      </a:r>
                      <a:r>
                        <a:rPr dirty="0" sz="950" spc="-2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50" spc="70">
                          <a:latin typeface="Arial Narrow"/>
                          <a:cs typeface="Arial Narrow"/>
                        </a:rPr>
                        <a:t>€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</a:txBody>
                  <a:tcPr marL="0" marR="0" marB="0" marT="73025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304485">
                <a:tc>
                  <a:txBody>
                    <a:bodyPr/>
                    <a:lstStyle/>
                    <a:p>
                      <a:pPr marL="21590">
                        <a:lnSpc>
                          <a:spcPts val="1050"/>
                        </a:lnSpc>
                      </a:pPr>
                      <a:r>
                        <a:rPr dirty="0" sz="900" spc="75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dirty="0" sz="900" spc="-8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40">
                          <a:latin typeface="Arial Narrow"/>
                          <a:cs typeface="Arial Narrow"/>
                        </a:rPr>
                        <a:t>arte</a:t>
                      </a:r>
                      <a:r>
                        <a:rPr dirty="0" sz="900" spc="1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65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dirty="0" sz="900" spc="1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65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dirty="0" sz="900" spc="1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40">
                          <a:latin typeface="Arial Narrow"/>
                          <a:cs typeface="Arial Narrow"/>
                        </a:rPr>
                        <a:t>flora</a:t>
                      </a:r>
                      <a:r>
                        <a:rPr dirty="0" sz="900" spc="1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45">
                          <a:latin typeface="Arial Narrow"/>
                          <a:cs typeface="Arial Narrow"/>
                        </a:rPr>
                        <a:t>rupestre</a:t>
                      </a:r>
                      <a:r>
                        <a:rPr dirty="0" sz="900" spc="1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95">
                          <a:latin typeface="Arial Narrow"/>
                          <a:cs typeface="Arial Narrow"/>
                        </a:rPr>
                        <a:t>como</a:t>
                      </a:r>
                      <a:r>
                        <a:rPr dirty="0" sz="900" spc="1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50">
                          <a:latin typeface="Arial Narrow"/>
                          <a:cs typeface="Arial Narrow"/>
                        </a:rPr>
                        <a:t>factor</a:t>
                      </a:r>
                      <a:r>
                        <a:rPr dirty="0" sz="900" spc="-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65">
                          <a:latin typeface="Arial Narrow"/>
                          <a:cs typeface="Arial Narrow"/>
                        </a:rPr>
                        <a:t>de</a:t>
                      </a:r>
                      <a:r>
                        <a:rPr dirty="0" sz="900" spc="1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55">
                          <a:latin typeface="Arial Narrow"/>
                          <a:cs typeface="Arial Narrow"/>
                        </a:rPr>
                        <a:t>distinção</a:t>
                      </a:r>
                      <a:r>
                        <a:rPr dirty="0" sz="900" spc="1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65">
                          <a:latin typeface="Arial Narrow"/>
                          <a:cs typeface="Arial Narrow"/>
                        </a:rPr>
                        <a:t>na</a:t>
                      </a:r>
                      <a:r>
                        <a:rPr dirty="0" sz="900" spc="1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80">
                          <a:latin typeface="Arial Narrow"/>
                          <a:cs typeface="Arial Narrow"/>
                        </a:rPr>
                        <a:t>promoção</a:t>
                      </a:r>
                      <a:r>
                        <a:rPr dirty="0" sz="900" spc="1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65">
                          <a:latin typeface="Arial Narrow"/>
                          <a:cs typeface="Arial Narrow"/>
                        </a:rPr>
                        <a:t>do</a:t>
                      </a:r>
                      <a:r>
                        <a:rPr dirty="0" sz="900" spc="1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35">
                          <a:latin typeface="Arial Narrow"/>
                          <a:cs typeface="Arial Narrow"/>
                        </a:rPr>
                        <a:t>vale</a:t>
                      </a:r>
                      <a:endParaRPr sz="900">
                        <a:latin typeface="Arial Narrow"/>
                        <a:cs typeface="Arial Narrow"/>
                      </a:endParaRPr>
                    </a:p>
                    <a:p>
                      <a:pPr marL="21590">
                        <a:lnSpc>
                          <a:spcPts val="1010"/>
                        </a:lnSpc>
                        <a:spcBef>
                          <a:spcPts val="235"/>
                        </a:spcBef>
                      </a:pPr>
                      <a:r>
                        <a:rPr dirty="0" sz="900" spc="65">
                          <a:latin typeface="Arial Narrow"/>
                          <a:cs typeface="Arial Narrow"/>
                        </a:rPr>
                        <a:t>do</a:t>
                      </a:r>
                      <a:r>
                        <a:rPr dirty="0" sz="900" spc="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60">
                          <a:latin typeface="Arial Narrow"/>
                          <a:cs typeface="Arial Narrow"/>
                        </a:rPr>
                        <a:t>Sabor</a:t>
                      </a:r>
                      <a:endParaRPr sz="9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dirty="0" sz="900" spc="60">
                          <a:latin typeface="Arial Narrow"/>
                          <a:cs typeface="Arial Narrow"/>
                        </a:rPr>
                        <a:t>ICETA-UP</a:t>
                      </a:r>
                      <a:r>
                        <a:rPr dirty="0" sz="900" spc="-2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45">
                          <a:latin typeface="Arial Narrow"/>
                          <a:cs typeface="Arial Narrow"/>
                        </a:rPr>
                        <a:t>(CIBIO)</a:t>
                      </a:r>
                      <a:endParaRPr sz="900">
                        <a:latin typeface="Arial Narrow"/>
                        <a:cs typeface="Arial Narrow"/>
                      </a:endParaRPr>
                    </a:p>
                  </a:txBody>
                  <a:tcPr marL="0" marR="0" marB="0" marT="7937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dirty="0" sz="900" spc="65">
                          <a:latin typeface="Arial Narrow"/>
                          <a:cs typeface="Arial Narrow"/>
                        </a:rPr>
                        <a:t>43 </a:t>
                      </a:r>
                      <a:r>
                        <a:rPr dirty="0" sz="900" spc="55">
                          <a:latin typeface="Arial Narrow"/>
                          <a:cs typeface="Arial Narrow"/>
                        </a:rPr>
                        <a:t>939,06</a:t>
                      </a:r>
                      <a:r>
                        <a:rPr dirty="0" sz="900" spc="-7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65">
                          <a:latin typeface="Arial Narrow"/>
                          <a:cs typeface="Arial Narrow"/>
                        </a:rPr>
                        <a:t>€</a:t>
                      </a:r>
                      <a:endParaRPr sz="900">
                        <a:latin typeface="Arial Narrow"/>
                        <a:cs typeface="Arial Narrow"/>
                      </a:endParaRPr>
                    </a:p>
                  </a:txBody>
                  <a:tcPr marL="0" marR="0" marB="0" marT="7937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10489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dirty="0" sz="900" spc="65">
                          <a:latin typeface="Arial Narrow"/>
                          <a:cs typeface="Arial Narrow"/>
                        </a:rPr>
                        <a:t>43 </a:t>
                      </a:r>
                      <a:r>
                        <a:rPr dirty="0" sz="900" spc="55">
                          <a:latin typeface="Arial Narrow"/>
                          <a:cs typeface="Arial Narrow"/>
                        </a:rPr>
                        <a:t>939,06</a:t>
                      </a:r>
                      <a:r>
                        <a:rPr dirty="0" sz="900" spc="-7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65">
                          <a:latin typeface="Arial Narrow"/>
                          <a:cs typeface="Arial Narrow"/>
                        </a:rPr>
                        <a:t>€</a:t>
                      </a:r>
                      <a:endParaRPr sz="900">
                        <a:latin typeface="Arial Narrow"/>
                        <a:cs typeface="Arial Narrow"/>
                      </a:endParaRPr>
                    </a:p>
                  </a:txBody>
                  <a:tcPr marL="0" marR="0" marB="0" marT="7937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0160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dirty="0" sz="900" spc="65">
                          <a:latin typeface="Arial Narrow"/>
                          <a:cs typeface="Arial Narrow"/>
                        </a:rPr>
                        <a:t>39 </a:t>
                      </a:r>
                      <a:r>
                        <a:rPr dirty="0" sz="900" spc="55">
                          <a:latin typeface="Arial Narrow"/>
                          <a:cs typeface="Arial Narrow"/>
                        </a:rPr>
                        <a:t>545,15</a:t>
                      </a:r>
                      <a:r>
                        <a:rPr dirty="0" sz="900" spc="-7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65">
                          <a:latin typeface="Arial Narrow"/>
                          <a:cs typeface="Arial Narrow"/>
                        </a:rPr>
                        <a:t>€</a:t>
                      </a:r>
                      <a:endParaRPr sz="900">
                        <a:latin typeface="Arial Narrow"/>
                        <a:cs typeface="Arial Narrow"/>
                      </a:endParaRPr>
                    </a:p>
                  </a:txBody>
                  <a:tcPr marL="0" marR="0" marB="0" marT="79375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304485">
                <a:tc>
                  <a:txBody>
                    <a:bodyPr/>
                    <a:lstStyle/>
                    <a:p>
                      <a:pPr marL="21590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dirty="0" sz="900" spc="65">
                          <a:latin typeface="Arial Narrow"/>
                          <a:cs typeface="Arial Narrow"/>
                        </a:rPr>
                        <a:t>Melhoria </a:t>
                      </a:r>
                      <a:r>
                        <a:rPr dirty="0" sz="900" spc="40">
                          <a:latin typeface="Arial Narrow"/>
                          <a:cs typeface="Arial Narrow"/>
                        </a:rPr>
                        <a:t>Produtiva</a:t>
                      </a:r>
                      <a:r>
                        <a:rPr dirty="0" sz="900" spc="-5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50">
                          <a:latin typeface="Arial Narrow"/>
                          <a:cs typeface="Arial Narrow"/>
                        </a:rPr>
                        <a:t>Apícola</a:t>
                      </a:r>
                      <a:endParaRPr sz="900">
                        <a:latin typeface="Arial Narrow"/>
                        <a:cs typeface="Arial Narrow"/>
                      </a:endParaRPr>
                    </a:p>
                  </a:txBody>
                  <a:tcPr marL="0" marR="0" marB="0" marT="7937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ts val="1050"/>
                        </a:lnSpc>
                      </a:pPr>
                      <a:r>
                        <a:rPr dirty="0" sz="900" spc="60">
                          <a:latin typeface="Arial Narrow"/>
                          <a:cs typeface="Arial Narrow"/>
                        </a:rPr>
                        <a:t>Associação</a:t>
                      </a:r>
                      <a:r>
                        <a:rPr dirty="0" sz="900" spc="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65">
                          <a:latin typeface="Arial Narrow"/>
                          <a:cs typeface="Arial Narrow"/>
                        </a:rPr>
                        <a:t>de</a:t>
                      </a:r>
                      <a:r>
                        <a:rPr dirty="0" sz="900" spc="1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50">
                          <a:latin typeface="Arial Narrow"/>
                          <a:cs typeface="Arial Narrow"/>
                        </a:rPr>
                        <a:t>Apicultores</a:t>
                      </a:r>
                      <a:r>
                        <a:rPr dirty="0" sz="900" spc="-1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65">
                          <a:latin typeface="Arial Narrow"/>
                          <a:cs typeface="Arial Narrow"/>
                        </a:rPr>
                        <a:t>de</a:t>
                      </a:r>
                      <a:r>
                        <a:rPr dirty="0" sz="900" spc="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80">
                          <a:latin typeface="Arial Narrow"/>
                          <a:cs typeface="Arial Narrow"/>
                        </a:rPr>
                        <a:t>Montemé</a:t>
                      </a:r>
                      <a:r>
                        <a:rPr dirty="0" sz="900" spc="1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35">
                          <a:latin typeface="Arial Narrow"/>
                          <a:cs typeface="Arial Narrow"/>
                        </a:rPr>
                        <a:t>-</a:t>
                      </a:r>
                      <a:r>
                        <a:rPr dirty="0" sz="900" spc="-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65">
                          <a:latin typeface="Arial Narrow"/>
                          <a:cs typeface="Arial Narrow"/>
                        </a:rPr>
                        <a:t>a</a:t>
                      </a:r>
                      <a:endParaRPr sz="900">
                        <a:latin typeface="Arial Narrow"/>
                        <a:cs typeface="Arial Narrow"/>
                      </a:endParaRPr>
                    </a:p>
                    <a:p>
                      <a:pPr marL="21590">
                        <a:lnSpc>
                          <a:spcPts val="1010"/>
                        </a:lnSpc>
                        <a:spcBef>
                          <a:spcPts val="235"/>
                        </a:spcBef>
                      </a:pPr>
                      <a:r>
                        <a:rPr dirty="0" sz="900" spc="45">
                          <a:latin typeface="Arial Narrow"/>
                          <a:cs typeface="Arial Narrow"/>
                        </a:rPr>
                        <a:t>Seita </a:t>
                      </a:r>
                      <a:r>
                        <a:rPr dirty="0" sz="900" spc="65">
                          <a:latin typeface="Arial Narrow"/>
                          <a:cs typeface="Arial Narrow"/>
                        </a:rPr>
                        <a:t>da</a:t>
                      </a:r>
                      <a:r>
                        <a:rPr dirty="0" sz="900" spc="-3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50">
                          <a:latin typeface="Arial Narrow"/>
                          <a:cs typeface="Arial Narrow"/>
                        </a:rPr>
                        <a:t>Abelha</a:t>
                      </a:r>
                      <a:endParaRPr sz="9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dirty="0" sz="900" spc="65">
                          <a:latin typeface="Arial Narrow"/>
                          <a:cs typeface="Arial Narrow"/>
                        </a:rPr>
                        <a:t>26 </a:t>
                      </a:r>
                      <a:r>
                        <a:rPr dirty="0" sz="900" spc="55">
                          <a:latin typeface="Arial Narrow"/>
                          <a:cs typeface="Arial Narrow"/>
                        </a:rPr>
                        <a:t>661,32</a:t>
                      </a:r>
                      <a:r>
                        <a:rPr dirty="0" sz="900" spc="-7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65">
                          <a:latin typeface="Arial Narrow"/>
                          <a:cs typeface="Arial Narrow"/>
                        </a:rPr>
                        <a:t>€</a:t>
                      </a:r>
                      <a:endParaRPr sz="900">
                        <a:latin typeface="Arial Narrow"/>
                        <a:cs typeface="Arial Narrow"/>
                      </a:endParaRPr>
                    </a:p>
                  </a:txBody>
                  <a:tcPr marL="0" marR="0" marB="0" marT="7937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10489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dirty="0" sz="900" spc="65">
                          <a:latin typeface="Arial Narrow"/>
                          <a:cs typeface="Arial Narrow"/>
                        </a:rPr>
                        <a:t>23 </a:t>
                      </a:r>
                      <a:r>
                        <a:rPr dirty="0" sz="900" spc="55">
                          <a:latin typeface="Arial Narrow"/>
                          <a:cs typeface="Arial Narrow"/>
                        </a:rPr>
                        <a:t>225,50</a:t>
                      </a:r>
                      <a:r>
                        <a:rPr dirty="0" sz="900" spc="-7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65">
                          <a:latin typeface="Arial Narrow"/>
                          <a:cs typeface="Arial Narrow"/>
                        </a:rPr>
                        <a:t>€</a:t>
                      </a:r>
                      <a:endParaRPr sz="900">
                        <a:latin typeface="Arial Narrow"/>
                        <a:cs typeface="Arial Narrow"/>
                      </a:endParaRPr>
                    </a:p>
                  </a:txBody>
                  <a:tcPr marL="0" marR="0" marB="0" marT="7937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0160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dirty="0" sz="900" spc="65">
                          <a:latin typeface="Arial Narrow"/>
                          <a:cs typeface="Arial Narrow"/>
                        </a:rPr>
                        <a:t>20 </a:t>
                      </a:r>
                      <a:r>
                        <a:rPr dirty="0" sz="900" spc="55">
                          <a:latin typeface="Arial Narrow"/>
                          <a:cs typeface="Arial Narrow"/>
                        </a:rPr>
                        <a:t>902,95</a:t>
                      </a:r>
                      <a:r>
                        <a:rPr dirty="0" sz="900" spc="-7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65">
                          <a:latin typeface="Arial Narrow"/>
                          <a:cs typeface="Arial Narrow"/>
                        </a:rPr>
                        <a:t>€</a:t>
                      </a:r>
                      <a:endParaRPr sz="900">
                        <a:latin typeface="Arial Narrow"/>
                        <a:cs typeface="Arial Narrow"/>
                      </a:endParaRPr>
                    </a:p>
                  </a:txBody>
                  <a:tcPr marL="0" marR="0" marB="0" marT="79375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304501">
                <a:tc>
                  <a:txBody>
                    <a:bodyPr/>
                    <a:lstStyle/>
                    <a:p>
                      <a:pPr marL="21590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dirty="0" sz="900" spc="60">
                          <a:latin typeface="Arial Narrow"/>
                          <a:cs typeface="Arial Narrow"/>
                        </a:rPr>
                        <a:t>Construção </a:t>
                      </a:r>
                      <a:r>
                        <a:rPr dirty="0" sz="900" spc="65">
                          <a:latin typeface="Arial Narrow"/>
                          <a:cs typeface="Arial Narrow"/>
                        </a:rPr>
                        <a:t>de </a:t>
                      </a:r>
                      <a:r>
                        <a:rPr dirty="0" sz="900" spc="80">
                          <a:latin typeface="Arial Narrow"/>
                          <a:cs typeface="Arial Narrow"/>
                        </a:rPr>
                        <a:t>um </a:t>
                      </a:r>
                      <a:r>
                        <a:rPr dirty="0" sz="900" spc="65">
                          <a:latin typeface="Arial Narrow"/>
                          <a:cs typeface="Arial Narrow"/>
                        </a:rPr>
                        <a:t>Forno</a:t>
                      </a:r>
                      <a:r>
                        <a:rPr dirty="0" sz="900" spc="8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60">
                          <a:latin typeface="Arial Narrow"/>
                          <a:cs typeface="Arial Narrow"/>
                        </a:rPr>
                        <a:t>Comunitário</a:t>
                      </a:r>
                      <a:endParaRPr sz="900">
                        <a:latin typeface="Arial Narrow"/>
                        <a:cs typeface="Arial Narrow"/>
                      </a:endParaRPr>
                    </a:p>
                  </a:txBody>
                  <a:tcPr marL="0" marR="0" marB="0" marT="7937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dirty="0" sz="900" spc="50">
                          <a:latin typeface="Arial Narrow"/>
                          <a:cs typeface="Arial Narrow"/>
                        </a:rPr>
                        <a:t>Junta </a:t>
                      </a:r>
                      <a:r>
                        <a:rPr dirty="0" sz="900" spc="65">
                          <a:latin typeface="Arial Narrow"/>
                          <a:cs typeface="Arial Narrow"/>
                        </a:rPr>
                        <a:t>de </a:t>
                      </a:r>
                      <a:r>
                        <a:rPr dirty="0" sz="900" spc="60">
                          <a:latin typeface="Arial Narrow"/>
                          <a:cs typeface="Arial Narrow"/>
                        </a:rPr>
                        <a:t>Freguesia </a:t>
                      </a:r>
                      <a:r>
                        <a:rPr dirty="0" sz="900" spc="65">
                          <a:latin typeface="Arial Narrow"/>
                          <a:cs typeface="Arial Narrow"/>
                        </a:rPr>
                        <a:t>de</a:t>
                      </a:r>
                      <a:r>
                        <a:rPr dirty="0" sz="900" spc="-14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55">
                          <a:latin typeface="Arial Narrow"/>
                          <a:cs typeface="Arial Narrow"/>
                        </a:rPr>
                        <a:t>Paradela</a:t>
                      </a:r>
                      <a:endParaRPr sz="900">
                        <a:latin typeface="Arial Narrow"/>
                        <a:cs typeface="Arial Narrow"/>
                      </a:endParaRPr>
                    </a:p>
                  </a:txBody>
                  <a:tcPr marL="0" marR="0" marB="0" marT="7937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dirty="0" sz="900" spc="65">
                          <a:latin typeface="Arial Narrow"/>
                          <a:cs typeface="Arial Narrow"/>
                        </a:rPr>
                        <a:t>88 </a:t>
                      </a:r>
                      <a:r>
                        <a:rPr dirty="0" sz="900" spc="55">
                          <a:latin typeface="Arial Narrow"/>
                          <a:cs typeface="Arial Narrow"/>
                        </a:rPr>
                        <a:t>351,50</a:t>
                      </a:r>
                      <a:r>
                        <a:rPr dirty="0" sz="900" spc="-7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65">
                          <a:latin typeface="Arial Narrow"/>
                          <a:cs typeface="Arial Narrow"/>
                        </a:rPr>
                        <a:t>€</a:t>
                      </a:r>
                      <a:endParaRPr sz="900">
                        <a:latin typeface="Arial Narrow"/>
                        <a:cs typeface="Arial Narrow"/>
                      </a:endParaRPr>
                    </a:p>
                  </a:txBody>
                  <a:tcPr marL="0" marR="0" marB="0" marT="7937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10489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dirty="0" sz="900" spc="65">
                          <a:latin typeface="Arial Narrow"/>
                          <a:cs typeface="Arial Narrow"/>
                        </a:rPr>
                        <a:t>88 </a:t>
                      </a:r>
                      <a:r>
                        <a:rPr dirty="0" sz="900" spc="55">
                          <a:latin typeface="Arial Narrow"/>
                          <a:cs typeface="Arial Narrow"/>
                        </a:rPr>
                        <a:t>351,50</a:t>
                      </a:r>
                      <a:r>
                        <a:rPr dirty="0" sz="900" spc="-7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65">
                          <a:latin typeface="Arial Narrow"/>
                          <a:cs typeface="Arial Narrow"/>
                        </a:rPr>
                        <a:t>€</a:t>
                      </a:r>
                      <a:endParaRPr sz="900">
                        <a:latin typeface="Arial Narrow"/>
                        <a:cs typeface="Arial Narrow"/>
                      </a:endParaRPr>
                    </a:p>
                  </a:txBody>
                  <a:tcPr marL="0" marR="0" marB="0" marT="7937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0160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dirty="0" sz="900" spc="65">
                          <a:latin typeface="Arial Narrow"/>
                          <a:cs typeface="Arial Narrow"/>
                        </a:rPr>
                        <a:t>79 </a:t>
                      </a:r>
                      <a:r>
                        <a:rPr dirty="0" sz="900" spc="55">
                          <a:latin typeface="Arial Narrow"/>
                          <a:cs typeface="Arial Narrow"/>
                        </a:rPr>
                        <a:t>516,35</a:t>
                      </a:r>
                      <a:r>
                        <a:rPr dirty="0" sz="900" spc="-7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00" spc="65">
                          <a:latin typeface="Arial Narrow"/>
                          <a:cs typeface="Arial Narrow"/>
                        </a:rPr>
                        <a:t>€</a:t>
                      </a:r>
                      <a:endParaRPr sz="900">
                        <a:latin typeface="Arial Narrow"/>
                        <a:cs typeface="Arial Narrow"/>
                      </a:endParaRPr>
                    </a:p>
                  </a:txBody>
                  <a:tcPr marL="0" marR="0" marB="0" marT="79375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335010">
                <a:tc>
                  <a:txBody>
                    <a:bodyPr/>
                    <a:lstStyle/>
                    <a:p>
                      <a:pPr marL="21590" marR="310515">
                        <a:lnSpc>
                          <a:spcPts val="1260"/>
                        </a:lnSpc>
                        <a:spcBef>
                          <a:spcPts val="40"/>
                        </a:spcBef>
                      </a:pPr>
                      <a:r>
                        <a:rPr dirty="0" sz="950" spc="90">
                          <a:latin typeface="Arial Narrow"/>
                          <a:cs typeface="Arial Narrow"/>
                        </a:rPr>
                        <a:t>Macedo </a:t>
                      </a:r>
                      <a:r>
                        <a:rPr dirty="0" sz="950" spc="95">
                          <a:latin typeface="Arial Narrow"/>
                          <a:cs typeface="Arial Narrow"/>
                        </a:rPr>
                        <a:t>de </a:t>
                      </a:r>
                      <a:r>
                        <a:rPr dirty="0" sz="950" spc="60">
                          <a:latin typeface="Arial Narrow"/>
                          <a:cs typeface="Arial Narrow"/>
                        </a:rPr>
                        <a:t>Cavaleiros </a:t>
                      </a:r>
                      <a:r>
                        <a:rPr dirty="0" sz="950" spc="55">
                          <a:latin typeface="Arial Narrow"/>
                          <a:cs typeface="Arial Narrow"/>
                        </a:rPr>
                        <a:t>2030 </a:t>
                      </a:r>
                      <a:r>
                        <a:rPr dirty="0" sz="950" spc="40">
                          <a:latin typeface="Arial Narrow"/>
                          <a:cs typeface="Arial Narrow"/>
                        </a:rPr>
                        <a:t>- </a:t>
                      </a:r>
                      <a:r>
                        <a:rPr dirty="0" sz="950" spc="55">
                          <a:latin typeface="Arial Narrow"/>
                          <a:cs typeface="Arial Narrow"/>
                        </a:rPr>
                        <a:t>Estratégia </a:t>
                      </a:r>
                      <a:r>
                        <a:rPr dirty="0" sz="950" spc="60">
                          <a:latin typeface="Arial Narrow"/>
                          <a:cs typeface="Arial Narrow"/>
                        </a:rPr>
                        <a:t>para </a:t>
                      </a:r>
                      <a:r>
                        <a:rPr dirty="0" sz="950" spc="70">
                          <a:latin typeface="Arial Narrow"/>
                          <a:cs typeface="Arial Narrow"/>
                        </a:rPr>
                        <a:t>a </a:t>
                      </a:r>
                      <a:r>
                        <a:rPr dirty="0" sz="950" spc="60">
                          <a:latin typeface="Arial Narrow"/>
                          <a:cs typeface="Arial Narrow"/>
                        </a:rPr>
                        <a:t>Dinamização  </a:t>
                      </a:r>
                      <a:r>
                        <a:rPr dirty="0" sz="950" spc="85">
                          <a:latin typeface="Arial Narrow"/>
                          <a:cs typeface="Arial Narrow"/>
                        </a:rPr>
                        <a:t>Económica </a:t>
                      </a:r>
                      <a:r>
                        <a:rPr dirty="0" sz="950" spc="70">
                          <a:latin typeface="Arial Narrow"/>
                          <a:cs typeface="Arial Narrow"/>
                        </a:rPr>
                        <a:t>e </a:t>
                      </a:r>
                      <a:r>
                        <a:rPr dirty="0" sz="950" spc="50">
                          <a:latin typeface="Arial Narrow"/>
                          <a:cs typeface="Arial Narrow"/>
                        </a:rPr>
                        <a:t>Turismo</a:t>
                      </a:r>
                      <a:r>
                        <a:rPr dirty="0" sz="950" spc="8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50" spc="60">
                          <a:latin typeface="Arial Narrow"/>
                          <a:cs typeface="Arial Narrow"/>
                        </a:rPr>
                        <a:t>Sustentável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</a:txBody>
                  <a:tcPr marL="0" marR="0" marB="0" marT="508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dirty="0" sz="950" spc="60">
                          <a:latin typeface="Arial Narrow"/>
                          <a:cs typeface="Arial Narrow"/>
                        </a:rPr>
                        <a:t>Município </a:t>
                      </a:r>
                      <a:r>
                        <a:rPr dirty="0" sz="950" spc="95">
                          <a:latin typeface="Arial Narrow"/>
                          <a:cs typeface="Arial Narrow"/>
                        </a:rPr>
                        <a:t>de </a:t>
                      </a:r>
                      <a:r>
                        <a:rPr dirty="0" sz="950" spc="90">
                          <a:latin typeface="Arial Narrow"/>
                          <a:cs typeface="Arial Narrow"/>
                        </a:rPr>
                        <a:t>Macedo </a:t>
                      </a:r>
                      <a:r>
                        <a:rPr dirty="0" sz="950" spc="95">
                          <a:latin typeface="Arial Narrow"/>
                          <a:cs typeface="Arial Narrow"/>
                        </a:rPr>
                        <a:t>de</a:t>
                      </a:r>
                      <a:r>
                        <a:rPr dirty="0" sz="950" spc="16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50" spc="60">
                          <a:latin typeface="Arial Narrow"/>
                          <a:cs typeface="Arial Narrow"/>
                        </a:rPr>
                        <a:t>Cavaleiros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</a:txBody>
                  <a:tcPr marL="0" marR="0" marB="0" marT="8890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dirty="0" sz="950" spc="60">
                          <a:latin typeface="Arial Narrow"/>
                          <a:cs typeface="Arial Narrow"/>
                        </a:rPr>
                        <a:t>36 </a:t>
                      </a:r>
                      <a:r>
                        <a:rPr dirty="0" sz="950" spc="50">
                          <a:latin typeface="Arial Narrow"/>
                          <a:cs typeface="Arial Narrow"/>
                        </a:rPr>
                        <a:t>900,00</a:t>
                      </a:r>
                      <a:r>
                        <a:rPr dirty="0" sz="950" spc="-2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50" spc="70">
                          <a:latin typeface="Arial Narrow"/>
                          <a:cs typeface="Arial Narrow"/>
                        </a:rPr>
                        <a:t>€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</a:txBody>
                  <a:tcPr marL="0" marR="0" marB="0" marT="8890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dirty="0" sz="950" spc="60">
                          <a:latin typeface="Arial Narrow"/>
                          <a:cs typeface="Arial Narrow"/>
                        </a:rPr>
                        <a:t>36 </a:t>
                      </a:r>
                      <a:r>
                        <a:rPr dirty="0" sz="950" spc="50">
                          <a:latin typeface="Arial Narrow"/>
                          <a:cs typeface="Arial Narrow"/>
                        </a:rPr>
                        <a:t>900,00</a:t>
                      </a:r>
                      <a:r>
                        <a:rPr dirty="0" sz="950" spc="-2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50" spc="70">
                          <a:latin typeface="Arial Narrow"/>
                          <a:cs typeface="Arial Narrow"/>
                        </a:rPr>
                        <a:t>€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</a:txBody>
                  <a:tcPr marL="0" marR="0" marB="0" marT="8890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dirty="0" sz="950" spc="60">
                          <a:latin typeface="Arial Narrow"/>
                          <a:cs typeface="Arial Narrow"/>
                        </a:rPr>
                        <a:t>33 </a:t>
                      </a:r>
                      <a:r>
                        <a:rPr dirty="0" sz="950" spc="50">
                          <a:latin typeface="Arial Narrow"/>
                          <a:cs typeface="Arial Narrow"/>
                        </a:rPr>
                        <a:t>210,00</a:t>
                      </a:r>
                      <a:r>
                        <a:rPr dirty="0" sz="950" spc="-2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50" spc="70">
                          <a:latin typeface="Arial Narrow"/>
                          <a:cs typeface="Arial Narrow"/>
                        </a:rPr>
                        <a:t>€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</a:txBody>
                  <a:tcPr marL="0" marR="0" marB="0" marT="8890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304485">
                <a:tc>
                  <a:txBody>
                    <a:bodyPr/>
                    <a:lstStyle/>
                    <a:p>
                      <a:pPr marL="21590">
                        <a:lnSpc>
                          <a:spcPts val="1120"/>
                        </a:lnSpc>
                      </a:pPr>
                      <a:r>
                        <a:rPr dirty="0" sz="950" spc="55">
                          <a:latin typeface="Arial Narrow"/>
                          <a:cs typeface="Arial Narrow"/>
                        </a:rPr>
                        <a:t>Festival </a:t>
                      </a:r>
                      <a:r>
                        <a:rPr dirty="0" sz="950" spc="95">
                          <a:latin typeface="Arial Narrow"/>
                          <a:cs typeface="Arial Narrow"/>
                        </a:rPr>
                        <a:t>da </a:t>
                      </a:r>
                      <a:r>
                        <a:rPr dirty="0" sz="950" spc="75">
                          <a:latin typeface="Arial Narrow"/>
                          <a:cs typeface="Arial Narrow"/>
                        </a:rPr>
                        <a:t>Migas </a:t>
                      </a:r>
                      <a:r>
                        <a:rPr dirty="0" sz="950" spc="70">
                          <a:latin typeface="Arial Narrow"/>
                          <a:cs typeface="Arial Narrow"/>
                        </a:rPr>
                        <a:t>e </a:t>
                      </a:r>
                      <a:r>
                        <a:rPr dirty="0" sz="950" spc="95">
                          <a:latin typeface="Arial Narrow"/>
                          <a:cs typeface="Arial Narrow"/>
                        </a:rPr>
                        <a:t>do </a:t>
                      </a:r>
                      <a:r>
                        <a:rPr dirty="0" sz="950" spc="80">
                          <a:latin typeface="Arial Narrow"/>
                          <a:cs typeface="Arial Narrow"/>
                        </a:rPr>
                        <a:t>Peixe </a:t>
                      </a:r>
                      <a:r>
                        <a:rPr dirty="0" sz="950" spc="95">
                          <a:latin typeface="Arial Narrow"/>
                          <a:cs typeface="Arial Narrow"/>
                        </a:rPr>
                        <a:t>do </a:t>
                      </a:r>
                      <a:r>
                        <a:rPr dirty="0" sz="950" spc="55">
                          <a:latin typeface="Arial Narrow"/>
                          <a:cs typeface="Arial Narrow"/>
                        </a:rPr>
                        <a:t>Rio </a:t>
                      </a:r>
                      <a:r>
                        <a:rPr dirty="0" sz="950" spc="70">
                          <a:latin typeface="Arial Narrow"/>
                          <a:cs typeface="Arial Narrow"/>
                        </a:rPr>
                        <a:t>e </a:t>
                      </a:r>
                      <a:r>
                        <a:rPr dirty="0" sz="950" spc="55">
                          <a:latin typeface="Arial Narrow"/>
                          <a:cs typeface="Arial Narrow"/>
                        </a:rPr>
                        <a:t>Requalificação</a:t>
                      </a:r>
                      <a:r>
                        <a:rPr dirty="0" sz="950" spc="24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50" spc="70">
                          <a:latin typeface="Arial Narrow"/>
                          <a:cs typeface="Arial Narrow"/>
                        </a:rPr>
                        <a:t>e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  <a:p>
                      <a:pPr marL="21590">
                        <a:lnSpc>
                          <a:spcPts val="1060"/>
                        </a:lnSpc>
                        <a:spcBef>
                          <a:spcPts val="114"/>
                        </a:spcBef>
                      </a:pPr>
                      <a:r>
                        <a:rPr dirty="0" sz="950" spc="75">
                          <a:latin typeface="Arial Narrow"/>
                          <a:cs typeface="Arial Narrow"/>
                        </a:rPr>
                        <a:t>Recuperação das </a:t>
                      </a:r>
                      <a:r>
                        <a:rPr dirty="0" sz="950" spc="85">
                          <a:latin typeface="Arial Narrow"/>
                          <a:cs typeface="Arial Narrow"/>
                        </a:rPr>
                        <a:t>embarcações </a:t>
                      </a:r>
                      <a:r>
                        <a:rPr dirty="0" sz="950" spc="95">
                          <a:latin typeface="Arial Narrow"/>
                          <a:cs typeface="Arial Narrow"/>
                        </a:rPr>
                        <a:t>de pesca</a:t>
                      </a:r>
                      <a:r>
                        <a:rPr dirty="0" sz="950" spc="8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50" spc="50">
                          <a:latin typeface="Arial Narrow"/>
                          <a:cs typeface="Arial Narrow"/>
                        </a:rPr>
                        <a:t>tradicional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ts val="1120"/>
                        </a:lnSpc>
                      </a:pPr>
                      <a:r>
                        <a:rPr dirty="0" sz="950" spc="60">
                          <a:latin typeface="Arial Narrow"/>
                          <a:cs typeface="Arial Narrow"/>
                        </a:rPr>
                        <a:t>ACIM </a:t>
                      </a:r>
                      <a:r>
                        <a:rPr dirty="0" sz="950" spc="40">
                          <a:latin typeface="Arial Narrow"/>
                          <a:cs typeface="Arial Narrow"/>
                        </a:rPr>
                        <a:t>- </a:t>
                      </a:r>
                      <a:r>
                        <a:rPr dirty="0" sz="950" spc="75">
                          <a:latin typeface="Arial Narrow"/>
                          <a:cs typeface="Arial Narrow"/>
                        </a:rPr>
                        <a:t>Associação </a:t>
                      </a:r>
                      <a:r>
                        <a:rPr dirty="0" sz="950" spc="100">
                          <a:latin typeface="Arial Narrow"/>
                          <a:cs typeface="Arial Narrow"/>
                        </a:rPr>
                        <a:t>dos </a:t>
                      </a:r>
                      <a:r>
                        <a:rPr dirty="0" sz="950" spc="65">
                          <a:latin typeface="Arial Narrow"/>
                          <a:cs typeface="Arial Narrow"/>
                        </a:rPr>
                        <a:t>Comerciantes</a:t>
                      </a:r>
                      <a:r>
                        <a:rPr dirty="0" sz="950" spc="9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50" spc="70">
                          <a:latin typeface="Arial Narrow"/>
                          <a:cs typeface="Arial Narrow"/>
                        </a:rPr>
                        <a:t>e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  <a:p>
                      <a:pPr marL="21590">
                        <a:lnSpc>
                          <a:spcPts val="1060"/>
                        </a:lnSpc>
                        <a:spcBef>
                          <a:spcPts val="114"/>
                        </a:spcBef>
                      </a:pPr>
                      <a:r>
                        <a:rPr dirty="0" sz="950" spc="40">
                          <a:latin typeface="Arial Narrow"/>
                          <a:cs typeface="Arial Narrow"/>
                        </a:rPr>
                        <a:t>Industriais </a:t>
                      </a:r>
                      <a:r>
                        <a:rPr dirty="0" sz="950" spc="95">
                          <a:latin typeface="Arial Narrow"/>
                          <a:cs typeface="Arial Narrow"/>
                        </a:rPr>
                        <a:t>do </a:t>
                      </a:r>
                      <a:r>
                        <a:rPr dirty="0" sz="950" spc="70">
                          <a:latin typeface="Arial Narrow"/>
                          <a:cs typeface="Arial Narrow"/>
                        </a:rPr>
                        <a:t>Concelho </a:t>
                      </a:r>
                      <a:r>
                        <a:rPr dirty="0" sz="950" spc="95">
                          <a:latin typeface="Arial Narrow"/>
                          <a:cs typeface="Arial Narrow"/>
                        </a:rPr>
                        <a:t>de</a:t>
                      </a:r>
                      <a:r>
                        <a:rPr dirty="0" sz="950" spc="19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50" spc="80">
                          <a:latin typeface="Arial Narrow"/>
                          <a:cs typeface="Arial Narrow"/>
                        </a:rPr>
                        <a:t>Moncorvo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0160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950" spc="55">
                          <a:latin typeface="Arial Narrow"/>
                          <a:cs typeface="Arial Narrow"/>
                        </a:rPr>
                        <a:t>108 </a:t>
                      </a:r>
                      <a:r>
                        <a:rPr dirty="0" sz="950" spc="50">
                          <a:latin typeface="Arial Narrow"/>
                          <a:cs typeface="Arial Narrow"/>
                        </a:rPr>
                        <a:t>395,09</a:t>
                      </a:r>
                      <a:r>
                        <a:rPr dirty="0" sz="950" spc="-2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50" spc="70">
                          <a:latin typeface="Arial Narrow"/>
                          <a:cs typeface="Arial Narrow"/>
                        </a:rPr>
                        <a:t>€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</a:txBody>
                  <a:tcPr marL="0" marR="0" marB="0" marT="730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950" spc="60">
                          <a:latin typeface="Arial Narrow"/>
                          <a:cs typeface="Arial Narrow"/>
                        </a:rPr>
                        <a:t>88 </a:t>
                      </a:r>
                      <a:r>
                        <a:rPr dirty="0" sz="950" spc="50">
                          <a:latin typeface="Arial Narrow"/>
                          <a:cs typeface="Arial Narrow"/>
                        </a:rPr>
                        <a:t>135,00</a:t>
                      </a:r>
                      <a:r>
                        <a:rPr dirty="0" sz="950" spc="-2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50" spc="70">
                          <a:latin typeface="Arial Narrow"/>
                          <a:cs typeface="Arial Narrow"/>
                        </a:rPr>
                        <a:t>€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</a:txBody>
                  <a:tcPr marL="0" marR="0" marB="0" marT="730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950" spc="60">
                          <a:latin typeface="Arial Narrow"/>
                          <a:cs typeface="Arial Narrow"/>
                        </a:rPr>
                        <a:t>79 </a:t>
                      </a:r>
                      <a:r>
                        <a:rPr dirty="0" sz="950" spc="50">
                          <a:latin typeface="Arial Narrow"/>
                          <a:cs typeface="Arial Narrow"/>
                        </a:rPr>
                        <a:t>321,50</a:t>
                      </a:r>
                      <a:r>
                        <a:rPr dirty="0" sz="950" spc="-2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z="950" spc="70">
                          <a:latin typeface="Arial Narrow"/>
                          <a:cs typeface="Arial Narrow"/>
                        </a:rPr>
                        <a:t>€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</a:txBody>
                  <a:tcPr marL="0" marR="0" marB="0" marT="73025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262516">
                <a:tc gridSpan="2">
                  <a:txBody>
                    <a:bodyPr/>
                    <a:lstStyle/>
                    <a:p>
                      <a:pPr algn="ctr" marR="63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950" spc="75" b="1">
                          <a:latin typeface="Arial Narrow"/>
                          <a:cs typeface="Arial Narrow"/>
                        </a:rPr>
                        <a:t>TOTAL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</a:txBody>
                  <a:tcPr marL="0" marR="0" marB="0" marT="5080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dirty="0" sz="900" spc="70" b="1">
                          <a:latin typeface="Calibri"/>
                          <a:cs typeface="Calibri"/>
                        </a:rPr>
                        <a:t>2</a:t>
                      </a:r>
                      <a:r>
                        <a:rPr dirty="0" sz="900" spc="-6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 spc="40" b="1">
                          <a:latin typeface="Calibri"/>
                          <a:cs typeface="Calibri"/>
                        </a:rPr>
                        <a:t>185</a:t>
                      </a:r>
                      <a:r>
                        <a:rPr dirty="0" sz="900" spc="-5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 spc="35" b="1">
                          <a:latin typeface="Calibri"/>
                          <a:cs typeface="Calibri"/>
                        </a:rPr>
                        <a:t>462,30</a:t>
                      </a:r>
                      <a:r>
                        <a:rPr dirty="0" sz="900" spc="-6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 spc="70" b="1">
                          <a:latin typeface="Calibri"/>
                          <a:cs typeface="Calibri"/>
                        </a:rPr>
                        <a:t>€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5715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r" marR="889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dirty="0" sz="900" spc="70" b="1">
                          <a:latin typeface="Calibri"/>
                          <a:cs typeface="Calibri"/>
                        </a:rPr>
                        <a:t>1</a:t>
                      </a:r>
                      <a:r>
                        <a:rPr dirty="0" sz="900" spc="-6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 spc="40" b="1">
                          <a:latin typeface="Calibri"/>
                          <a:cs typeface="Calibri"/>
                        </a:rPr>
                        <a:t>950</a:t>
                      </a:r>
                      <a:r>
                        <a:rPr dirty="0" sz="900" spc="-6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 spc="35" b="1">
                          <a:latin typeface="Calibri"/>
                          <a:cs typeface="Calibri"/>
                        </a:rPr>
                        <a:t>132,33</a:t>
                      </a:r>
                      <a:r>
                        <a:rPr dirty="0" sz="900" spc="-6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 spc="70" b="1">
                          <a:latin typeface="Calibri"/>
                          <a:cs typeface="Calibri"/>
                        </a:rPr>
                        <a:t>€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5715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778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dirty="0" sz="900" spc="70" b="1">
                          <a:latin typeface="Calibri"/>
                          <a:cs typeface="Calibri"/>
                        </a:rPr>
                        <a:t>1</a:t>
                      </a:r>
                      <a:r>
                        <a:rPr dirty="0" sz="900" spc="-6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 spc="40" b="1">
                          <a:latin typeface="Calibri"/>
                          <a:cs typeface="Calibri"/>
                        </a:rPr>
                        <a:t>754</a:t>
                      </a:r>
                      <a:r>
                        <a:rPr dirty="0" sz="900" spc="-6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 spc="35" b="1">
                          <a:latin typeface="Calibri"/>
                          <a:cs typeface="Calibri"/>
                        </a:rPr>
                        <a:t>419,10</a:t>
                      </a:r>
                      <a:r>
                        <a:rPr dirty="0" sz="900" spc="-5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 spc="70" b="1">
                          <a:latin typeface="Calibri"/>
                          <a:cs typeface="Calibri"/>
                        </a:rPr>
                        <a:t>€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5715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  <p:grpSp>
        <p:nvGrpSpPr>
          <p:cNvPr id="5" name="object 5"/>
          <p:cNvGrpSpPr/>
          <p:nvPr/>
        </p:nvGrpSpPr>
        <p:grpSpPr>
          <a:xfrm>
            <a:off x="8906002" y="2002282"/>
            <a:ext cx="2797175" cy="4473575"/>
            <a:chOff x="8906002" y="2002282"/>
            <a:chExt cx="2797175" cy="4473575"/>
          </a:xfrm>
        </p:grpSpPr>
        <p:sp>
          <p:nvSpPr>
            <p:cNvPr id="6" name="object 6"/>
            <p:cNvSpPr/>
            <p:nvPr/>
          </p:nvSpPr>
          <p:spPr>
            <a:xfrm>
              <a:off x="8912352" y="2008632"/>
              <a:ext cx="2784475" cy="4460875"/>
            </a:xfrm>
            <a:custGeom>
              <a:avLst/>
              <a:gdLst/>
              <a:ahLst/>
              <a:cxnLst/>
              <a:rect l="l" t="t" r="r" b="b"/>
              <a:pathLst>
                <a:path w="2784475" h="4460875">
                  <a:moveTo>
                    <a:pt x="1392174" y="0"/>
                  </a:moveTo>
                  <a:lnTo>
                    <a:pt x="0" y="4460747"/>
                  </a:lnTo>
                  <a:lnTo>
                    <a:pt x="2784348" y="4460747"/>
                  </a:lnTo>
                  <a:lnTo>
                    <a:pt x="1392174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8912352" y="2008632"/>
              <a:ext cx="2784475" cy="4460875"/>
            </a:xfrm>
            <a:custGeom>
              <a:avLst/>
              <a:gdLst/>
              <a:ahLst/>
              <a:cxnLst/>
              <a:rect l="l" t="t" r="r" b="b"/>
              <a:pathLst>
                <a:path w="2784475" h="4460875">
                  <a:moveTo>
                    <a:pt x="0" y="4460747"/>
                  </a:moveTo>
                  <a:lnTo>
                    <a:pt x="1392174" y="0"/>
                  </a:lnTo>
                  <a:lnTo>
                    <a:pt x="2784348" y="4460747"/>
                  </a:lnTo>
                  <a:lnTo>
                    <a:pt x="0" y="4460747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9115044" y="2508504"/>
              <a:ext cx="2369820" cy="1146175"/>
            </a:xfrm>
            <a:custGeom>
              <a:avLst/>
              <a:gdLst/>
              <a:ahLst/>
              <a:cxnLst/>
              <a:rect l="l" t="t" r="r" b="b"/>
              <a:pathLst>
                <a:path w="2369820" h="1146175">
                  <a:moveTo>
                    <a:pt x="2178811" y="0"/>
                  </a:moveTo>
                  <a:lnTo>
                    <a:pt x="191007" y="0"/>
                  </a:lnTo>
                  <a:lnTo>
                    <a:pt x="147197" y="5042"/>
                  </a:lnTo>
                  <a:lnTo>
                    <a:pt x="106987" y="19406"/>
                  </a:lnTo>
                  <a:lnTo>
                    <a:pt x="71522" y="41947"/>
                  </a:lnTo>
                  <a:lnTo>
                    <a:pt x="41947" y="71522"/>
                  </a:lnTo>
                  <a:lnTo>
                    <a:pt x="19406" y="106987"/>
                  </a:lnTo>
                  <a:lnTo>
                    <a:pt x="5042" y="147197"/>
                  </a:lnTo>
                  <a:lnTo>
                    <a:pt x="0" y="191008"/>
                  </a:lnTo>
                  <a:lnTo>
                    <a:pt x="0" y="955040"/>
                  </a:lnTo>
                  <a:lnTo>
                    <a:pt x="5042" y="998850"/>
                  </a:lnTo>
                  <a:lnTo>
                    <a:pt x="19406" y="1039060"/>
                  </a:lnTo>
                  <a:lnTo>
                    <a:pt x="41947" y="1074525"/>
                  </a:lnTo>
                  <a:lnTo>
                    <a:pt x="71522" y="1104100"/>
                  </a:lnTo>
                  <a:lnTo>
                    <a:pt x="106987" y="1126641"/>
                  </a:lnTo>
                  <a:lnTo>
                    <a:pt x="147197" y="1141005"/>
                  </a:lnTo>
                  <a:lnTo>
                    <a:pt x="191007" y="1146048"/>
                  </a:lnTo>
                  <a:lnTo>
                    <a:pt x="2178811" y="1146048"/>
                  </a:lnTo>
                  <a:lnTo>
                    <a:pt x="2222622" y="1141005"/>
                  </a:lnTo>
                  <a:lnTo>
                    <a:pt x="2262832" y="1126641"/>
                  </a:lnTo>
                  <a:lnTo>
                    <a:pt x="2298297" y="1104100"/>
                  </a:lnTo>
                  <a:lnTo>
                    <a:pt x="2327872" y="1074525"/>
                  </a:lnTo>
                  <a:lnTo>
                    <a:pt x="2350413" y="1039060"/>
                  </a:lnTo>
                  <a:lnTo>
                    <a:pt x="2364777" y="998850"/>
                  </a:lnTo>
                  <a:lnTo>
                    <a:pt x="2369820" y="955040"/>
                  </a:lnTo>
                  <a:lnTo>
                    <a:pt x="2369820" y="191008"/>
                  </a:lnTo>
                  <a:lnTo>
                    <a:pt x="2364777" y="147197"/>
                  </a:lnTo>
                  <a:lnTo>
                    <a:pt x="2350413" y="106987"/>
                  </a:lnTo>
                  <a:lnTo>
                    <a:pt x="2327872" y="71522"/>
                  </a:lnTo>
                  <a:lnTo>
                    <a:pt x="2298297" y="41947"/>
                  </a:lnTo>
                  <a:lnTo>
                    <a:pt x="2262832" y="19406"/>
                  </a:lnTo>
                  <a:lnTo>
                    <a:pt x="2222622" y="5042"/>
                  </a:lnTo>
                  <a:lnTo>
                    <a:pt x="2178811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9115044" y="2508504"/>
              <a:ext cx="2369820" cy="1146175"/>
            </a:xfrm>
            <a:custGeom>
              <a:avLst/>
              <a:gdLst/>
              <a:ahLst/>
              <a:cxnLst/>
              <a:rect l="l" t="t" r="r" b="b"/>
              <a:pathLst>
                <a:path w="2369820" h="1146175">
                  <a:moveTo>
                    <a:pt x="0" y="191008"/>
                  </a:moveTo>
                  <a:lnTo>
                    <a:pt x="5042" y="147197"/>
                  </a:lnTo>
                  <a:lnTo>
                    <a:pt x="19406" y="106987"/>
                  </a:lnTo>
                  <a:lnTo>
                    <a:pt x="41947" y="71522"/>
                  </a:lnTo>
                  <a:lnTo>
                    <a:pt x="71522" y="41947"/>
                  </a:lnTo>
                  <a:lnTo>
                    <a:pt x="106987" y="19406"/>
                  </a:lnTo>
                  <a:lnTo>
                    <a:pt x="147197" y="5042"/>
                  </a:lnTo>
                  <a:lnTo>
                    <a:pt x="191007" y="0"/>
                  </a:lnTo>
                  <a:lnTo>
                    <a:pt x="2178811" y="0"/>
                  </a:lnTo>
                  <a:lnTo>
                    <a:pt x="2222622" y="5042"/>
                  </a:lnTo>
                  <a:lnTo>
                    <a:pt x="2262832" y="19406"/>
                  </a:lnTo>
                  <a:lnTo>
                    <a:pt x="2298297" y="41947"/>
                  </a:lnTo>
                  <a:lnTo>
                    <a:pt x="2327872" y="71522"/>
                  </a:lnTo>
                  <a:lnTo>
                    <a:pt x="2350413" y="106987"/>
                  </a:lnTo>
                  <a:lnTo>
                    <a:pt x="2364777" y="147197"/>
                  </a:lnTo>
                  <a:lnTo>
                    <a:pt x="2369820" y="191008"/>
                  </a:lnTo>
                  <a:lnTo>
                    <a:pt x="2369820" y="955040"/>
                  </a:lnTo>
                  <a:lnTo>
                    <a:pt x="2364777" y="998850"/>
                  </a:lnTo>
                  <a:lnTo>
                    <a:pt x="2350413" y="1039060"/>
                  </a:lnTo>
                  <a:lnTo>
                    <a:pt x="2327872" y="1074525"/>
                  </a:lnTo>
                  <a:lnTo>
                    <a:pt x="2298297" y="1104100"/>
                  </a:lnTo>
                  <a:lnTo>
                    <a:pt x="2262832" y="1126641"/>
                  </a:lnTo>
                  <a:lnTo>
                    <a:pt x="2222622" y="1141005"/>
                  </a:lnTo>
                  <a:lnTo>
                    <a:pt x="2178811" y="1146048"/>
                  </a:lnTo>
                  <a:lnTo>
                    <a:pt x="191007" y="1146048"/>
                  </a:lnTo>
                  <a:lnTo>
                    <a:pt x="147197" y="1141005"/>
                  </a:lnTo>
                  <a:lnTo>
                    <a:pt x="106987" y="1126641"/>
                  </a:lnTo>
                  <a:lnTo>
                    <a:pt x="71522" y="1104100"/>
                  </a:lnTo>
                  <a:lnTo>
                    <a:pt x="41947" y="1074525"/>
                  </a:lnTo>
                  <a:lnTo>
                    <a:pt x="19406" y="1039060"/>
                  </a:lnTo>
                  <a:lnTo>
                    <a:pt x="5042" y="998850"/>
                  </a:lnTo>
                  <a:lnTo>
                    <a:pt x="0" y="955040"/>
                  </a:lnTo>
                  <a:lnTo>
                    <a:pt x="0" y="191008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9608566" y="2512516"/>
            <a:ext cx="1384935" cy="11131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latin typeface="Calibri"/>
                <a:cs typeface="Calibri"/>
              </a:rPr>
              <a:t>47</a:t>
            </a:r>
            <a:r>
              <a:rPr dirty="0" sz="1800" spc="-75" b="1">
                <a:latin typeface="Calibri"/>
                <a:cs typeface="Calibri"/>
              </a:rPr>
              <a:t> </a:t>
            </a:r>
            <a:r>
              <a:rPr dirty="0" sz="1800" spc="-15" b="1">
                <a:latin typeface="Calibri"/>
                <a:cs typeface="Calibri"/>
              </a:rPr>
              <a:t>PROJECTOS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65"/>
              </a:spcBef>
            </a:pPr>
            <a:r>
              <a:rPr dirty="0" sz="1200" b="1">
                <a:latin typeface="Calibri"/>
                <a:cs typeface="Calibri"/>
              </a:rPr>
              <a:t>FINANCIADOS</a:t>
            </a:r>
            <a:endParaRPr sz="1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005"/>
              </a:spcBef>
            </a:pPr>
            <a:r>
              <a:rPr dirty="0" sz="1200" spc="-10">
                <a:latin typeface="Calibri"/>
                <a:cs typeface="Calibri"/>
              </a:rPr>
              <a:t>INVESTIMENTO</a:t>
            </a:r>
            <a:endParaRPr sz="1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90"/>
              </a:spcBef>
            </a:pPr>
            <a:r>
              <a:rPr dirty="0" sz="1800" spc="-5" b="1">
                <a:latin typeface="Calibri"/>
                <a:cs typeface="Calibri"/>
              </a:rPr>
              <a:t>3.560.517€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9043161" y="3866134"/>
            <a:ext cx="2461895" cy="1131570"/>
            <a:chOff x="9043161" y="3866134"/>
            <a:chExt cx="2461895" cy="1131570"/>
          </a:xfrm>
        </p:grpSpPr>
        <p:sp>
          <p:nvSpPr>
            <p:cNvPr id="12" name="object 12"/>
            <p:cNvSpPr/>
            <p:nvPr/>
          </p:nvSpPr>
          <p:spPr>
            <a:xfrm>
              <a:off x="9049511" y="3872484"/>
              <a:ext cx="2449195" cy="1118870"/>
            </a:xfrm>
            <a:custGeom>
              <a:avLst/>
              <a:gdLst/>
              <a:ahLst/>
              <a:cxnLst/>
              <a:rect l="l" t="t" r="r" b="b"/>
              <a:pathLst>
                <a:path w="2449195" h="1118870">
                  <a:moveTo>
                    <a:pt x="2262632" y="0"/>
                  </a:moveTo>
                  <a:lnTo>
                    <a:pt x="186436" y="0"/>
                  </a:lnTo>
                  <a:lnTo>
                    <a:pt x="136863" y="6657"/>
                  </a:lnTo>
                  <a:lnTo>
                    <a:pt x="92324" y="25447"/>
                  </a:lnTo>
                  <a:lnTo>
                    <a:pt x="54594" y="54594"/>
                  </a:lnTo>
                  <a:lnTo>
                    <a:pt x="25447" y="92324"/>
                  </a:lnTo>
                  <a:lnTo>
                    <a:pt x="6657" y="136863"/>
                  </a:lnTo>
                  <a:lnTo>
                    <a:pt x="0" y="186436"/>
                  </a:lnTo>
                  <a:lnTo>
                    <a:pt x="0" y="932180"/>
                  </a:lnTo>
                  <a:lnTo>
                    <a:pt x="6657" y="981752"/>
                  </a:lnTo>
                  <a:lnTo>
                    <a:pt x="25447" y="1026291"/>
                  </a:lnTo>
                  <a:lnTo>
                    <a:pt x="54594" y="1064021"/>
                  </a:lnTo>
                  <a:lnTo>
                    <a:pt x="92324" y="1093168"/>
                  </a:lnTo>
                  <a:lnTo>
                    <a:pt x="136863" y="1111958"/>
                  </a:lnTo>
                  <a:lnTo>
                    <a:pt x="186436" y="1118616"/>
                  </a:lnTo>
                  <a:lnTo>
                    <a:pt x="2262632" y="1118616"/>
                  </a:lnTo>
                  <a:lnTo>
                    <a:pt x="2312204" y="1111958"/>
                  </a:lnTo>
                  <a:lnTo>
                    <a:pt x="2356743" y="1093168"/>
                  </a:lnTo>
                  <a:lnTo>
                    <a:pt x="2394473" y="1064021"/>
                  </a:lnTo>
                  <a:lnTo>
                    <a:pt x="2423620" y="1026291"/>
                  </a:lnTo>
                  <a:lnTo>
                    <a:pt x="2442410" y="981752"/>
                  </a:lnTo>
                  <a:lnTo>
                    <a:pt x="2449068" y="932180"/>
                  </a:lnTo>
                  <a:lnTo>
                    <a:pt x="2449068" y="186436"/>
                  </a:lnTo>
                  <a:lnTo>
                    <a:pt x="2442410" y="136863"/>
                  </a:lnTo>
                  <a:lnTo>
                    <a:pt x="2423620" y="92324"/>
                  </a:lnTo>
                  <a:lnTo>
                    <a:pt x="2394473" y="54594"/>
                  </a:lnTo>
                  <a:lnTo>
                    <a:pt x="2356743" y="25447"/>
                  </a:lnTo>
                  <a:lnTo>
                    <a:pt x="2312204" y="6657"/>
                  </a:lnTo>
                  <a:lnTo>
                    <a:pt x="2262632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9049511" y="3872484"/>
              <a:ext cx="2449195" cy="1118870"/>
            </a:xfrm>
            <a:custGeom>
              <a:avLst/>
              <a:gdLst/>
              <a:ahLst/>
              <a:cxnLst/>
              <a:rect l="l" t="t" r="r" b="b"/>
              <a:pathLst>
                <a:path w="2449195" h="1118870">
                  <a:moveTo>
                    <a:pt x="0" y="186436"/>
                  </a:moveTo>
                  <a:lnTo>
                    <a:pt x="6657" y="136863"/>
                  </a:lnTo>
                  <a:lnTo>
                    <a:pt x="25447" y="92324"/>
                  </a:lnTo>
                  <a:lnTo>
                    <a:pt x="54594" y="54594"/>
                  </a:lnTo>
                  <a:lnTo>
                    <a:pt x="92324" y="25447"/>
                  </a:lnTo>
                  <a:lnTo>
                    <a:pt x="136863" y="6657"/>
                  </a:lnTo>
                  <a:lnTo>
                    <a:pt x="186436" y="0"/>
                  </a:lnTo>
                  <a:lnTo>
                    <a:pt x="2262632" y="0"/>
                  </a:lnTo>
                  <a:lnTo>
                    <a:pt x="2312204" y="6657"/>
                  </a:lnTo>
                  <a:lnTo>
                    <a:pt x="2356743" y="25447"/>
                  </a:lnTo>
                  <a:lnTo>
                    <a:pt x="2394473" y="54594"/>
                  </a:lnTo>
                  <a:lnTo>
                    <a:pt x="2423620" y="92324"/>
                  </a:lnTo>
                  <a:lnTo>
                    <a:pt x="2442410" y="136863"/>
                  </a:lnTo>
                  <a:lnTo>
                    <a:pt x="2449068" y="186436"/>
                  </a:lnTo>
                  <a:lnTo>
                    <a:pt x="2449068" y="932180"/>
                  </a:lnTo>
                  <a:lnTo>
                    <a:pt x="2442410" y="981752"/>
                  </a:lnTo>
                  <a:lnTo>
                    <a:pt x="2423620" y="1026291"/>
                  </a:lnTo>
                  <a:lnTo>
                    <a:pt x="2394473" y="1064021"/>
                  </a:lnTo>
                  <a:lnTo>
                    <a:pt x="2356743" y="1093168"/>
                  </a:lnTo>
                  <a:lnTo>
                    <a:pt x="2312204" y="1111958"/>
                  </a:lnTo>
                  <a:lnTo>
                    <a:pt x="2262632" y="1118616"/>
                  </a:lnTo>
                  <a:lnTo>
                    <a:pt x="186436" y="1118616"/>
                  </a:lnTo>
                  <a:lnTo>
                    <a:pt x="136863" y="1111958"/>
                  </a:lnTo>
                  <a:lnTo>
                    <a:pt x="92324" y="1093168"/>
                  </a:lnTo>
                  <a:lnTo>
                    <a:pt x="54594" y="1064021"/>
                  </a:lnTo>
                  <a:lnTo>
                    <a:pt x="25447" y="1026291"/>
                  </a:lnTo>
                  <a:lnTo>
                    <a:pt x="6657" y="981752"/>
                  </a:lnTo>
                  <a:lnTo>
                    <a:pt x="0" y="932180"/>
                  </a:lnTo>
                  <a:lnTo>
                    <a:pt x="0" y="186436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/>
          <p:nvPr/>
        </p:nvSpPr>
        <p:spPr>
          <a:xfrm>
            <a:off x="9219056" y="4068826"/>
            <a:ext cx="2109470" cy="6870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ts val="1380"/>
              </a:lnSpc>
              <a:spcBef>
                <a:spcPts val="100"/>
              </a:spcBef>
            </a:pPr>
            <a:r>
              <a:rPr dirty="0" sz="1200" spc="-10">
                <a:latin typeface="Calibri"/>
                <a:cs typeface="Calibri"/>
              </a:rPr>
              <a:t>POSTOS </a:t>
            </a:r>
            <a:r>
              <a:rPr dirty="0" sz="1200">
                <a:latin typeface="Calibri"/>
                <a:cs typeface="Calibri"/>
              </a:rPr>
              <a:t>DE </a:t>
            </a:r>
            <a:r>
              <a:rPr dirty="0" sz="1200" spc="-5">
                <a:latin typeface="Calibri"/>
                <a:cs typeface="Calibri"/>
              </a:rPr>
              <a:t>TRABALHO CRIADOS</a:t>
            </a:r>
            <a:r>
              <a:rPr dirty="0" sz="1200" spc="-6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/</a:t>
            </a:r>
            <a:endParaRPr sz="1200">
              <a:latin typeface="Calibri"/>
              <a:cs typeface="Calibri"/>
            </a:endParaRPr>
          </a:p>
          <a:p>
            <a:pPr algn="ctr" marL="1270">
              <a:lnSpc>
                <a:spcPts val="1380"/>
              </a:lnSpc>
            </a:pPr>
            <a:r>
              <a:rPr dirty="0" sz="1200" spc="-5">
                <a:latin typeface="Calibri"/>
                <a:cs typeface="Calibri"/>
              </a:rPr>
              <a:t>Construção </a:t>
            </a:r>
            <a:r>
              <a:rPr dirty="0" sz="1200">
                <a:latin typeface="Calibri"/>
                <a:cs typeface="Calibri"/>
              </a:rPr>
              <a:t>e</a:t>
            </a:r>
            <a:r>
              <a:rPr dirty="0" sz="1200" spc="229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Exploração</a:t>
            </a:r>
            <a:endParaRPr sz="1200">
              <a:latin typeface="Calibri"/>
              <a:cs typeface="Calibri"/>
            </a:endParaRPr>
          </a:p>
          <a:p>
            <a:pPr algn="ctr" marL="1270">
              <a:lnSpc>
                <a:spcPct val="100000"/>
              </a:lnSpc>
              <a:spcBef>
                <a:spcPts val="285"/>
              </a:spcBef>
            </a:pPr>
            <a:r>
              <a:rPr dirty="0" sz="1800" spc="-5" b="1">
                <a:latin typeface="Calibri"/>
                <a:cs typeface="Calibri"/>
              </a:rPr>
              <a:t>296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9029445" y="5222494"/>
            <a:ext cx="2521585" cy="986790"/>
            <a:chOff x="9029445" y="5222494"/>
            <a:chExt cx="2521585" cy="986790"/>
          </a:xfrm>
        </p:grpSpPr>
        <p:sp>
          <p:nvSpPr>
            <p:cNvPr id="16" name="object 16"/>
            <p:cNvSpPr/>
            <p:nvPr/>
          </p:nvSpPr>
          <p:spPr>
            <a:xfrm>
              <a:off x="9035795" y="5228844"/>
              <a:ext cx="2508885" cy="974090"/>
            </a:xfrm>
            <a:custGeom>
              <a:avLst/>
              <a:gdLst/>
              <a:ahLst/>
              <a:cxnLst/>
              <a:rect l="l" t="t" r="r" b="b"/>
              <a:pathLst>
                <a:path w="2508884" h="974089">
                  <a:moveTo>
                    <a:pt x="2346198" y="0"/>
                  </a:moveTo>
                  <a:lnTo>
                    <a:pt x="162305" y="0"/>
                  </a:lnTo>
                  <a:lnTo>
                    <a:pt x="119150" y="5796"/>
                  </a:lnTo>
                  <a:lnTo>
                    <a:pt x="80376" y="22154"/>
                  </a:lnTo>
                  <a:lnTo>
                    <a:pt x="47529" y="47529"/>
                  </a:lnTo>
                  <a:lnTo>
                    <a:pt x="22154" y="80376"/>
                  </a:lnTo>
                  <a:lnTo>
                    <a:pt x="5796" y="119150"/>
                  </a:lnTo>
                  <a:lnTo>
                    <a:pt x="0" y="162305"/>
                  </a:lnTo>
                  <a:lnTo>
                    <a:pt x="0" y="811529"/>
                  </a:lnTo>
                  <a:lnTo>
                    <a:pt x="5796" y="854676"/>
                  </a:lnTo>
                  <a:lnTo>
                    <a:pt x="22154" y="893447"/>
                  </a:lnTo>
                  <a:lnTo>
                    <a:pt x="47529" y="926296"/>
                  </a:lnTo>
                  <a:lnTo>
                    <a:pt x="80376" y="951675"/>
                  </a:lnTo>
                  <a:lnTo>
                    <a:pt x="119150" y="968038"/>
                  </a:lnTo>
                  <a:lnTo>
                    <a:pt x="162305" y="973835"/>
                  </a:lnTo>
                  <a:lnTo>
                    <a:pt x="2346198" y="973835"/>
                  </a:lnTo>
                  <a:lnTo>
                    <a:pt x="2389353" y="968038"/>
                  </a:lnTo>
                  <a:lnTo>
                    <a:pt x="2428127" y="951675"/>
                  </a:lnTo>
                  <a:lnTo>
                    <a:pt x="2460974" y="926296"/>
                  </a:lnTo>
                  <a:lnTo>
                    <a:pt x="2486349" y="893447"/>
                  </a:lnTo>
                  <a:lnTo>
                    <a:pt x="2502707" y="854676"/>
                  </a:lnTo>
                  <a:lnTo>
                    <a:pt x="2508504" y="811529"/>
                  </a:lnTo>
                  <a:lnTo>
                    <a:pt x="2508504" y="162305"/>
                  </a:lnTo>
                  <a:lnTo>
                    <a:pt x="2502707" y="119150"/>
                  </a:lnTo>
                  <a:lnTo>
                    <a:pt x="2486349" y="80376"/>
                  </a:lnTo>
                  <a:lnTo>
                    <a:pt x="2460974" y="47529"/>
                  </a:lnTo>
                  <a:lnTo>
                    <a:pt x="2428127" y="22154"/>
                  </a:lnTo>
                  <a:lnTo>
                    <a:pt x="2389353" y="5796"/>
                  </a:lnTo>
                  <a:lnTo>
                    <a:pt x="2346198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9035795" y="5228844"/>
              <a:ext cx="2508885" cy="974090"/>
            </a:xfrm>
            <a:custGeom>
              <a:avLst/>
              <a:gdLst/>
              <a:ahLst/>
              <a:cxnLst/>
              <a:rect l="l" t="t" r="r" b="b"/>
              <a:pathLst>
                <a:path w="2508884" h="974089">
                  <a:moveTo>
                    <a:pt x="0" y="162305"/>
                  </a:moveTo>
                  <a:lnTo>
                    <a:pt x="5796" y="119150"/>
                  </a:lnTo>
                  <a:lnTo>
                    <a:pt x="22154" y="80376"/>
                  </a:lnTo>
                  <a:lnTo>
                    <a:pt x="47529" y="47529"/>
                  </a:lnTo>
                  <a:lnTo>
                    <a:pt x="80376" y="22154"/>
                  </a:lnTo>
                  <a:lnTo>
                    <a:pt x="119150" y="5796"/>
                  </a:lnTo>
                  <a:lnTo>
                    <a:pt x="162305" y="0"/>
                  </a:lnTo>
                  <a:lnTo>
                    <a:pt x="2346198" y="0"/>
                  </a:lnTo>
                  <a:lnTo>
                    <a:pt x="2389353" y="5796"/>
                  </a:lnTo>
                  <a:lnTo>
                    <a:pt x="2428127" y="22154"/>
                  </a:lnTo>
                  <a:lnTo>
                    <a:pt x="2460974" y="47529"/>
                  </a:lnTo>
                  <a:lnTo>
                    <a:pt x="2486349" y="80376"/>
                  </a:lnTo>
                  <a:lnTo>
                    <a:pt x="2502707" y="119150"/>
                  </a:lnTo>
                  <a:lnTo>
                    <a:pt x="2508504" y="162305"/>
                  </a:lnTo>
                  <a:lnTo>
                    <a:pt x="2508504" y="811529"/>
                  </a:lnTo>
                  <a:lnTo>
                    <a:pt x="2502707" y="854676"/>
                  </a:lnTo>
                  <a:lnTo>
                    <a:pt x="2486349" y="893447"/>
                  </a:lnTo>
                  <a:lnTo>
                    <a:pt x="2460974" y="926296"/>
                  </a:lnTo>
                  <a:lnTo>
                    <a:pt x="2428127" y="951675"/>
                  </a:lnTo>
                  <a:lnTo>
                    <a:pt x="2389353" y="968038"/>
                  </a:lnTo>
                  <a:lnTo>
                    <a:pt x="2346198" y="973835"/>
                  </a:lnTo>
                  <a:lnTo>
                    <a:pt x="162305" y="973835"/>
                  </a:lnTo>
                  <a:lnTo>
                    <a:pt x="119150" y="968038"/>
                  </a:lnTo>
                  <a:lnTo>
                    <a:pt x="80376" y="951675"/>
                  </a:lnTo>
                  <a:lnTo>
                    <a:pt x="47529" y="926296"/>
                  </a:lnTo>
                  <a:lnTo>
                    <a:pt x="22154" y="893447"/>
                  </a:lnTo>
                  <a:lnTo>
                    <a:pt x="5796" y="854676"/>
                  </a:lnTo>
                  <a:lnTo>
                    <a:pt x="0" y="811529"/>
                  </a:lnTo>
                  <a:lnTo>
                    <a:pt x="0" y="162305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/>
          <p:cNvSpPr txBox="1"/>
          <p:nvPr/>
        </p:nvSpPr>
        <p:spPr>
          <a:xfrm>
            <a:off x="9212071" y="5411927"/>
            <a:ext cx="2157095" cy="544195"/>
          </a:xfrm>
          <a:prstGeom prst="rect">
            <a:avLst/>
          </a:prstGeom>
        </p:spPr>
        <p:txBody>
          <a:bodyPr wrap="square" lIns="0" tIns="3683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90"/>
              </a:spcBef>
            </a:pPr>
            <a:r>
              <a:rPr dirty="0" sz="1200" spc="-10">
                <a:latin typeface="Calibri"/>
                <a:cs typeface="Calibri"/>
              </a:rPr>
              <a:t>POSTOS </a:t>
            </a:r>
            <a:r>
              <a:rPr dirty="0" sz="1200">
                <a:latin typeface="Calibri"/>
                <a:cs typeface="Calibri"/>
              </a:rPr>
              <a:t>DE </a:t>
            </a:r>
            <a:r>
              <a:rPr dirty="0" sz="1200" spc="-5">
                <a:latin typeface="Calibri"/>
                <a:cs typeface="Calibri"/>
              </a:rPr>
              <a:t>TRABALHO</a:t>
            </a:r>
            <a:r>
              <a:rPr dirty="0" sz="1200" spc="-5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MANTIDOS</a:t>
            </a:r>
            <a:endParaRPr sz="1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95"/>
              </a:spcBef>
            </a:pPr>
            <a:r>
              <a:rPr dirty="0" sz="1800" b="1">
                <a:latin typeface="Calibri"/>
                <a:cs typeface="Calibri"/>
              </a:rPr>
              <a:t>+</a:t>
            </a:r>
            <a:r>
              <a:rPr dirty="0" sz="1800" spc="-15" b="1">
                <a:latin typeface="Calibri"/>
                <a:cs typeface="Calibri"/>
              </a:rPr>
              <a:t> </a:t>
            </a:r>
            <a:r>
              <a:rPr dirty="0" sz="1800" b="1">
                <a:latin typeface="Calibri"/>
                <a:cs typeface="Calibri"/>
              </a:rPr>
              <a:t>700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0" y="117347"/>
            <a:ext cx="12191999" cy="11460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6387" y="1088263"/>
            <a:ext cx="1311275" cy="42227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600" spc="-285" b="0">
                <a:solidFill>
                  <a:srgbClr val="525252"/>
                </a:solidFill>
                <a:latin typeface="Arial"/>
                <a:cs typeface="Arial"/>
              </a:rPr>
              <a:t>T</a:t>
            </a:r>
            <a:r>
              <a:rPr dirty="0" sz="2600" b="0">
                <a:solidFill>
                  <a:srgbClr val="525252"/>
                </a:solidFill>
                <a:latin typeface="Arial"/>
                <a:cs typeface="Arial"/>
              </a:rPr>
              <a:t>erri</a:t>
            </a:r>
            <a:r>
              <a:rPr dirty="0" sz="2600" spc="-10" b="0">
                <a:solidFill>
                  <a:srgbClr val="525252"/>
                </a:solidFill>
                <a:latin typeface="Arial"/>
                <a:cs typeface="Arial"/>
              </a:rPr>
              <a:t>t</a:t>
            </a:r>
            <a:r>
              <a:rPr dirty="0" sz="2600" b="0">
                <a:solidFill>
                  <a:srgbClr val="525252"/>
                </a:solidFill>
                <a:latin typeface="Arial"/>
                <a:cs typeface="Arial"/>
              </a:rPr>
              <a:t>ório</a:t>
            </a:r>
            <a:endParaRPr sz="2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2887" y="1673098"/>
            <a:ext cx="2938145" cy="470598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76200">
              <a:lnSpc>
                <a:spcPct val="100000"/>
              </a:lnSpc>
              <a:spcBef>
                <a:spcPts val="105"/>
              </a:spcBef>
            </a:pPr>
            <a:r>
              <a:rPr dirty="0" sz="1400" spc="-10" b="1">
                <a:latin typeface="Calibri"/>
                <a:cs typeface="Calibri"/>
              </a:rPr>
              <a:t>Integra </a:t>
            </a:r>
            <a:r>
              <a:rPr dirty="0" sz="1400" b="1">
                <a:latin typeface="Calibri"/>
                <a:cs typeface="Calibri"/>
              </a:rPr>
              <a:t>4</a:t>
            </a:r>
            <a:r>
              <a:rPr dirty="0" sz="1400" spc="-35" b="1">
                <a:latin typeface="Calibri"/>
                <a:cs typeface="Calibri"/>
              </a:rPr>
              <a:t> </a:t>
            </a:r>
            <a:r>
              <a:rPr dirty="0" sz="1400" b="1">
                <a:latin typeface="Calibri"/>
                <a:cs typeface="Calibri"/>
              </a:rPr>
              <a:t>Municípios: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Calibri"/>
              <a:cs typeface="Calibri"/>
            </a:endParaRPr>
          </a:p>
          <a:p>
            <a:pPr marL="76200" marR="1220470">
              <a:lnSpc>
                <a:spcPct val="129700"/>
              </a:lnSpc>
            </a:pPr>
            <a:r>
              <a:rPr dirty="0" sz="1400" spc="-10">
                <a:latin typeface="Calibri"/>
                <a:cs typeface="Calibri"/>
              </a:rPr>
              <a:t>Alfandega </a:t>
            </a:r>
            <a:r>
              <a:rPr dirty="0" sz="1400" spc="-5">
                <a:latin typeface="Calibri"/>
                <a:cs typeface="Calibri"/>
              </a:rPr>
              <a:t>da </a:t>
            </a:r>
            <a:r>
              <a:rPr dirty="0" sz="1400" spc="-10">
                <a:latin typeface="Calibri"/>
                <a:cs typeface="Calibri"/>
              </a:rPr>
              <a:t>Fé;  </a:t>
            </a:r>
            <a:r>
              <a:rPr dirty="0" sz="1400" spc="-5">
                <a:latin typeface="Calibri"/>
                <a:cs typeface="Calibri"/>
              </a:rPr>
              <a:t>Macedo de </a:t>
            </a:r>
            <a:r>
              <a:rPr dirty="0" sz="1400" spc="-10">
                <a:latin typeface="Calibri"/>
                <a:cs typeface="Calibri"/>
              </a:rPr>
              <a:t>Cavaleiros;  </a:t>
            </a:r>
            <a:r>
              <a:rPr dirty="0" sz="1400" spc="-5">
                <a:latin typeface="Calibri"/>
                <a:cs typeface="Calibri"/>
              </a:rPr>
              <a:t>Mogadouro;</a:t>
            </a:r>
            <a:endParaRPr sz="1400">
              <a:latin typeface="Calibri"/>
              <a:cs typeface="Calibri"/>
            </a:endParaRPr>
          </a:p>
          <a:p>
            <a:pPr marL="76200">
              <a:lnSpc>
                <a:spcPct val="100000"/>
              </a:lnSpc>
              <a:spcBef>
                <a:spcPts val="495"/>
              </a:spcBef>
            </a:pPr>
            <a:r>
              <a:rPr dirty="0" sz="1400" spc="-30">
                <a:latin typeface="Calibri"/>
                <a:cs typeface="Calibri"/>
              </a:rPr>
              <a:t>Torre </a:t>
            </a:r>
            <a:r>
              <a:rPr dirty="0" sz="1400" spc="-5">
                <a:latin typeface="Calibri"/>
                <a:cs typeface="Calibri"/>
              </a:rPr>
              <a:t>de</a:t>
            </a:r>
            <a:r>
              <a:rPr dirty="0" sz="1400" spc="5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Moncorvo.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750">
              <a:latin typeface="Calibri"/>
              <a:cs typeface="Calibri"/>
            </a:endParaRPr>
          </a:p>
          <a:p>
            <a:pPr marL="76200" marR="443230">
              <a:lnSpc>
                <a:spcPct val="129299"/>
              </a:lnSpc>
              <a:spcBef>
                <a:spcPts val="5"/>
              </a:spcBef>
            </a:pPr>
            <a:r>
              <a:rPr dirty="0" sz="1400" spc="-5" b="1">
                <a:latin typeface="Calibri"/>
                <a:cs typeface="Calibri"/>
              </a:rPr>
              <a:t>Área </a:t>
            </a:r>
            <a:r>
              <a:rPr dirty="0" sz="1400" spc="-10" b="1">
                <a:latin typeface="Calibri"/>
                <a:cs typeface="Calibri"/>
              </a:rPr>
              <a:t>geográfica </a:t>
            </a:r>
            <a:r>
              <a:rPr dirty="0" sz="1400" b="1">
                <a:latin typeface="Calibri"/>
                <a:cs typeface="Calibri"/>
              </a:rPr>
              <a:t>de </a:t>
            </a:r>
            <a:r>
              <a:rPr dirty="0" sz="1400" spc="-5" b="1">
                <a:latin typeface="Calibri"/>
                <a:cs typeface="Calibri"/>
              </a:rPr>
              <a:t>intervenção </a:t>
            </a:r>
            <a:r>
              <a:rPr dirty="0" sz="1400" b="1">
                <a:latin typeface="Calibri"/>
                <a:cs typeface="Calibri"/>
              </a:rPr>
              <a:t>:  2 </a:t>
            </a:r>
            <a:r>
              <a:rPr dirty="0" sz="1400" spc="-5" b="1">
                <a:latin typeface="Calibri"/>
                <a:cs typeface="Calibri"/>
              </a:rPr>
              <a:t>313</a:t>
            </a:r>
            <a:r>
              <a:rPr dirty="0" sz="1400" b="1">
                <a:latin typeface="Calibri"/>
                <a:cs typeface="Calibri"/>
              </a:rPr>
              <a:t> km</a:t>
            </a:r>
            <a:r>
              <a:rPr dirty="0" baseline="24691" sz="1350" b="1">
                <a:latin typeface="Calibri"/>
                <a:cs typeface="Calibri"/>
              </a:rPr>
              <a:t>2</a:t>
            </a:r>
            <a:endParaRPr baseline="24691" sz="135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>
              <a:latin typeface="Calibri"/>
              <a:cs typeface="Calibri"/>
            </a:endParaRPr>
          </a:p>
          <a:p>
            <a:pPr marL="76200">
              <a:lnSpc>
                <a:spcPct val="100000"/>
              </a:lnSpc>
              <a:spcBef>
                <a:spcPts val="965"/>
              </a:spcBef>
            </a:pPr>
            <a:r>
              <a:rPr dirty="0" sz="1400" b="1">
                <a:latin typeface="Calibri"/>
                <a:cs typeface="Calibri"/>
              </a:rPr>
              <a:t>Em </a:t>
            </a:r>
            <a:r>
              <a:rPr dirty="0" sz="1400" spc="-5" b="1">
                <a:latin typeface="Calibri"/>
                <a:cs typeface="Calibri"/>
              </a:rPr>
              <a:t>termos administrativos</a:t>
            </a:r>
            <a:r>
              <a:rPr dirty="0" sz="1400" spc="-65" b="1">
                <a:latin typeface="Calibri"/>
                <a:cs typeface="Calibri"/>
              </a:rPr>
              <a:t> </a:t>
            </a:r>
            <a:r>
              <a:rPr dirty="0" sz="1400" b="1"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 algn="just" marL="76200" marR="30480">
              <a:lnSpc>
                <a:spcPct val="70000"/>
              </a:lnSpc>
              <a:spcBef>
                <a:spcPts val="994"/>
              </a:spcBef>
            </a:pPr>
            <a:r>
              <a:rPr dirty="0" sz="1400" spc="-25">
                <a:latin typeface="Calibri"/>
                <a:cs typeface="Calibri"/>
              </a:rPr>
              <a:t>Todos </a:t>
            </a:r>
            <a:r>
              <a:rPr dirty="0" sz="1400" spc="-10">
                <a:latin typeface="Calibri"/>
                <a:cs typeface="Calibri"/>
              </a:rPr>
              <a:t>estes </a:t>
            </a:r>
            <a:r>
              <a:rPr dirty="0" sz="1400" spc="-5">
                <a:latin typeface="Calibri"/>
                <a:cs typeface="Calibri"/>
              </a:rPr>
              <a:t>municípios </a:t>
            </a:r>
            <a:r>
              <a:rPr dirty="0" sz="1400" spc="-15">
                <a:latin typeface="Calibri"/>
                <a:cs typeface="Calibri"/>
              </a:rPr>
              <a:t>fazem </a:t>
            </a:r>
            <a:r>
              <a:rPr dirty="0" sz="1400" spc="-5">
                <a:latin typeface="Calibri"/>
                <a:cs typeface="Calibri"/>
              </a:rPr>
              <a:t>parte </a:t>
            </a:r>
            <a:r>
              <a:rPr dirty="0" sz="1400" spc="-10">
                <a:latin typeface="Calibri"/>
                <a:cs typeface="Calibri"/>
              </a:rPr>
              <a:t>da  </a:t>
            </a:r>
            <a:r>
              <a:rPr dirty="0" sz="1400">
                <a:latin typeface="Calibri"/>
                <a:cs typeface="Calibri"/>
              </a:rPr>
              <a:t>NUT </a:t>
            </a:r>
            <a:r>
              <a:rPr dirty="0" sz="1400" spc="-5">
                <a:latin typeface="Calibri"/>
                <a:cs typeface="Calibri"/>
              </a:rPr>
              <a:t>II Norte </a:t>
            </a:r>
            <a:r>
              <a:rPr dirty="0" sz="1400">
                <a:latin typeface="Calibri"/>
                <a:cs typeface="Calibri"/>
              </a:rPr>
              <a:t>e </a:t>
            </a:r>
            <a:r>
              <a:rPr dirty="0" sz="1400" spc="-5">
                <a:latin typeface="Calibri"/>
                <a:cs typeface="Calibri"/>
              </a:rPr>
              <a:t>de duas </a:t>
            </a:r>
            <a:r>
              <a:rPr dirty="0" sz="1400">
                <a:latin typeface="Calibri"/>
                <a:cs typeface="Calibri"/>
              </a:rPr>
              <a:t>NUT </a:t>
            </a:r>
            <a:r>
              <a:rPr dirty="0" sz="1400" spc="-10">
                <a:latin typeface="Calibri"/>
                <a:cs typeface="Calibri"/>
              </a:rPr>
              <a:t>III, </a:t>
            </a:r>
            <a:r>
              <a:rPr dirty="0" sz="1400" spc="-5">
                <a:latin typeface="Calibri"/>
                <a:cs typeface="Calibri"/>
              </a:rPr>
              <a:t>Alto  </a:t>
            </a:r>
            <a:r>
              <a:rPr dirty="0" sz="1400" spc="-10">
                <a:latin typeface="Calibri"/>
                <a:cs typeface="Calibri"/>
              </a:rPr>
              <a:t>Trás-os-Montes (Alfândega </a:t>
            </a:r>
            <a:r>
              <a:rPr dirty="0" sz="1400" spc="-5">
                <a:latin typeface="Calibri"/>
                <a:cs typeface="Calibri"/>
              </a:rPr>
              <a:t>da </a:t>
            </a:r>
            <a:r>
              <a:rPr dirty="0" sz="1400" spc="-10">
                <a:latin typeface="Calibri"/>
                <a:cs typeface="Calibri"/>
              </a:rPr>
              <a:t>Fé,  </a:t>
            </a:r>
            <a:r>
              <a:rPr dirty="0" sz="1400" spc="-5">
                <a:latin typeface="Calibri"/>
                <a:cs typeface="Calibri"/>
              </a:rPr>
              <a:t>Macedo de Cavaleiros </a:t>
            </a:r>
            <a:r>
              <a:rPr dirty="0" sz="1400">
                <a:latin typeface="Calibri"/>
                <a:cs typeface="Calibri"/>
              </a:rPr>
              <a:t>e </a:t>
            </a:r>
            <a:r>
              <a:rPr dirty="0" sz="1400" spc="-10">
                <a:latin typeface="Calibri"/>
                <a:cs typeface="Calibri"/>
              </a:rPr>
              <a:t>Mogadouro) </a:t>
            </a:r>
            <a:r>
              <a:rPr dirty="0" sz="1400">
                <a:latin typeface="Calibri"/>
                <a:cs typeface="Calibri"/>
              </a:rPr>
              <a:t>e  </a:t>
            </a:r>
            <a:r>
              <a:rPr dirty="0" sz="1400" spc="-10">
                <a:latin typeface="Calibri"/>
                <a:cs typeface="Calibri"/>
              </a:rPr>
              <a:t>Douro </a:t>
            </a:r>
            <a:r>
              <a:rPr dirty="0" sz="1400" spc="-25">
                <a:latin typeface="Calibri"/>
                <a:cs typeface="Calibri"/>
              </a:rPr>
              <a:t>(Torre </a:t>
            </a:r>
            <a:r>
              <a:rPr dirty="0" sz="1400" spc="-5">
                <a:latin typeface="Calibri"/>
                <a:cs typeface="Calibri"/>
              </a:rPr>
              <a:t>de</a:t>
            </a:r>
            <a:r>
              <a:rPr dirty="0" sz="1400" spc="5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Moncorvo).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>
              <a:latin typeface="Calibri"/>
              <a:cs typeface="Calibri"/>
            </a:endParaRPr>
          </a:p>
          <a:p>
            <a:pPr marL="76200">
              <a:lnSpc>
                <a:spcPct val="100000"/>
              </a:lnSpc>
              <a:spcBef>
                <a:spcPts val="965"/>
              </a:spcBef>
            </a:pPr>
            <a:r>
              <a:rPr dirty="0" sz="1400" spc="-5" b="1">
                <a:latin typeface="Calibri"/>
                <a:cs typeface="Calibri"/>
              </a:rPr>
              <a:t>População </a:t>
            </a:r>
            <a:r>
              <a:rPr dirty="0" sz="1400" b="1">
                <a:latin typeface="Calibri"/>
                <a:cs typeface="Calibri"/>
              </a:rPr>
              <a:t>dos 4</a:t>
            </a:r>
            <a:r>
              <a:rPr dirty="0" sz="1400" spc="-95" b="1">
                <a:latin typeface="Calibri"/>
                <a:cs typeface="Calibri"/>
              </a:rPr>
              <a:t> </a:t>
            </a:r>
            <a:r>
              <a:rPr dirty="0" sz="1400" b="1">
                <a:latin typeface="Calibri"/>
                <a:cs typeface="Calibri"/>
              </a:rPr>
              <a:t>concelhos:</a:t>
            </a:r>
            <a:endParaRPr sz="1400">
              <a:latin typeface="Calibri"/>
              <a:cs typeface="Calibri"/>
            </a:endParaRPr>
          </a:p>
          <a:p>
            <a:pPr marL="76200">
              <a:lnSpc>
                <a:spcPct val="100000"/>
              </a:lnSpc>
              <a:spcBef>
                <a:spcPts val="495"/>
              </a:spcBef>
            </a:pPr>
            <a:r>
              <a:rPr dirty="0" sz="1400" spc="-5" b="1">
                <a:latin typeface="Calibri"/>
                <a:cs typeface="Calibri"/>
              </a:rPr>
              <a:t>38.994 </a:t>
            </a:r>
            <a:r>
              <a:rPr dirty="0" sz="1400" b="1">
                <a:latin typeface="Calibri"/>
                <a:cs typeface="Calibri"/>
              </a:rPr>
              <a:t>hab.</a:t>
            </a:r>
            <a:r>
              <a:rPr dirty="0" sz="1400" spc="-5" b="1">
                <a:latin typeface="Calibri"/>
                <a:cs typeface="Calibri"/>
              </a:rPr>
              <a:t> (2011)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549396" y="1897379"/>
            <a:ext cx="3107690" cy="3980815"/>
            <a:chOff x="3549396" y="1897379"/>
            <a:chExt cx="3107690" cy="3980815"/>
          </a:xfrm>
        </p:grpSpPr>
        <p:sp>
          <p:nvSpPr>
            <p:cNvPr id="5" name="object 5"/>
            <p:cNvSpPr/>
            <p:nvPr/>
          </p:nvSpPr>
          <p:spPr>
            <a:xfrm>
              <a:off x="3549396" y="1897379"/>
              <a:ext cx="3107436" cy="398068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3585972" y="1933955"/>
              <a:ext cx="2985516" cy="385876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581146" y="1929193"/>
              <a:ext cx="2995295" cy="3868420"/>
            </a:xfrm>
            <a:custGeom>
              <a:avLst/>
              <a:gdLst/>
              <a:ahLst/>
              <a:cxnLst/>
              <a:rect l="l" t="t" r="r" b="b"/>
              <a:pathLst>
                <a:path w="2995295" h="3868420">
                  <a:moveTo>
                    <a:pt x="0" y="3868292"/>
                  </a:moveTo>
                  <a:lnTo>
                    <a:pt x="2995041" y="3868292"/>
                  </a:lnTo>
                  <a:lnTo>
                    <a:pt x="2995041" y="0"/>
                  </a:lnTo>
                  <a:lnTo>
                    <a:pt x="0" y="0"/>
                  </a:lnTo>
                  <a:lnTo>
                    <a:pt x="0" y="3868292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/>
          <p:nvPr/>
        </p:nvSpPr>
        <p:spPr>
          <a:xfrm>
            <a:off x="0" y="117347"/>
            <a:ext cx="12191999" cy="11460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010400" y="1933955"/>
            <a:ext cx="4803647" cy="38587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6971" y="1464563"/>
            <a:ext cx="3436620" cy="1937385"/>
            <a:chOff x="156971" y="1464563"/>
            <a:chExt cx="3436620" cy="1937385"/>
          </a:xfrm>
        </p:grpSpPr>
        <p:sp>
          <p:nvSpPr>
            <p:cNvPr id="3" name="object 3"/>
            <p:cNvSpPr/>
            <p:nvPr/>
          </p:nvSpPr>
          <p:spPr>
            <a:xfrm>
              <a:off x="156971" y="1574292"/>
              <a:ext cx="708660" cy="8839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865631" y="1464563"/>
              <a:ext cx="2727960" cy="193700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/>
          <p:nvPr/>
        </p:nvSpPr>
        <p:spPr>
          <a:xfrm>
            <a:off x="2895600" y="6231635"/>
            <a:ext cx="6400800" cy="6263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17347"/>
            <a:ext cx="12191999" cy="11460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199888" y="3942588"/>
            <a:ext cx="6746748" cy="210769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10540" y="3599688"/>
            <a:ext cx="4047744" cy="227685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485631" y="1452372"/>
            <a:ext cx="3654552" cy="204673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274564" y="1466088"/>
            <a:ext cx="3070860" cy="204520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6181725" y="6035751"/>
            <a:ext cx="429768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 b="1">
                <a:latin typeface="Century Gothic"/>
                <a:cs typeface="Century Gothic"/>
              </a:rPr>
              <a:t>Reserva da Biosfera da Meseta</a:t>
            </a:r>
            <a:r>
              <a:rPr dirty="0" sz="1800" spc="-60" b="1">
                <a:latin typeface="Century Gothic"/>
                <a:cs typeface="Century Gothic"/>
              </a:rPr>
              <a:t> </a:t>
            </a:r>
            <a:r>
              <a:rPr dirty="0" sz="1800" spc="-5" b="1">
                <a:latin typeface="Century Gothic"/>
                <a:cs typeface="Century Gothic"/>
              </a:rPr>
              <a:t>Ibérica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89889" y="5962599"/>
            <a:ext cx="18796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 b="1">
                <a:latin typeface="Century Gothic"/>
                <a:cs typeface="Century Gothic"/>
              </a:rPr>
              <a:t>Douro</a:t>
            </a:r>
            <a:r>
              <a:rPr dirty="0" sz="1800" spc="-85" b="1">
                <a:latin typeface="Century Gothic"/>
                <a:cs typeface="Century Gothic"/>
              </a:rPr>
              <a:t> </a:t>
            </a:r>
            <a:r>
              <a:rPr dirty="0" sz="1800" spc="-5" b="1">
                <a:latin typeface="Century Gothic"/>
                <a:cs typeface="Century Gothic"/>
              </a:rPr>
              <a:t>Vinhateiro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472931" y="3488182"/>
            <a:ext cx="362839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latin typeface="Century Gothic"/>
                <a:cs typeface="Century Gothic"/>
              </a:rPr>
              <a:t>Geoparque Terras </a:t>
            </a:r>
            <a:r>
              <a:rPr dirty="0" sz="1800" spc="-5" b="1">
                <a:latin typeface="Century Gothic"/>
                <a:cs typeface="Century Gothic"/>
              </a:rPr>
              <a:t>de</a:t>
            </a:r>
            <a:r>
              <a:rPr dirty="0" sz="1800" spc="-145" b="1">
                <a:latin typeface="Century Gothic"/>
                <a:cs typeface="Century Gothic"/>
              </a:rPr>
              <a:t> </a:t>
            </a:r>
            <a:r>
              <a:rPr dirty="0" sz="1800" b="1">
                <a:latin typeface="Century Gothic"/>
                <a:cs typeface="Century Gothic"/>
              </a:rPr>
              <a:t>Cavaleiros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279263" y="3541903"/>
            <a:ext cx="23139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latin typeface="Century Gothic"/>
                <a:cs typeface="Century Gothic"/>
              </a:rPr>
              <a:t>Caretos </a:t>
            </a:r>
            <a:r>
              <a:rPr dirty="0" sz="1800" spc="-5" b="1">
                <a:latin typeface="Century Gothic"/>
                <a:cs typeface="Century Gothic"/>
              </a:rPr>
              <a:t>de</a:t>
            </a:r>
            <a:r>
              <a:rPr dirty="0" sz="1800" spc="-114" b="1">
                <a:latin typeface="Century Gothic"/>
                <a:cs typeface="Century Gothic"/>
              </a:rPr>
              <a:t> </a:t>
            </a:r>
            <a:r>
              <a:rPr dirty="0" sz="1800" spc="-5" b="1">
                <a:latin typeface="Century Gothic"/>
                <a:cs typeface="Century Gothic"/>
              </a:rPr>
              <a:t>Podence</a:t>
            </a:r>
            <a:endParaRPr sz="18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05612" y="1676400"/>
            <a:ext cx="3078479" cy="43510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553711" y="1676400"/>
            <a:ext cx="3084576" cy="43510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117347"/>
            <a:ext cx="12191999" cy="11460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8204454" y="2115438"/>
            <a:ext cx="3386454" cy="3380104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latin typeface="Calibri"/>
                <a:cs typeface="Calibri"/>
              </a:rPr>
              <a:t>O </a:t>
            </a:r>
            <a:r>
              <a:rPr dirty="0" sz="2000" spc="-10">
                <a:latin typeface="Calibri"/>
                <a:cs typeface="Calibri"/>
              </a:rPr>
              <a:t>Circuito Panorâmico </a:t>
            </a:r>
            <a:r>
              <a:rPr dirty="0" sz="2000">
                <a:latin typeface="Calibri"/>
                <a:cs typeface="Calibri"/>
              </a:rPr>
              <a:t>dos </a:t>
            </a:r>
            <a:r>
              <a:rPr dirty="0" sz="2000" spc="-10">
                <a:latin typeface="Calibri"/>
                <a:cs typeface="Calibri"/>
              </a:rPr>
              <a:t>Lagos  </a:t>
            </a:r>
            <a:r>
              <a:rPr dirty="0" sz="2000">
                <a:latin typeface="Calibri"/>
                <a:cs typeface="Calibri"/>
              </a:rPr>
              <a:t>do </a:t>
            </a:r>
            <a:r>
              <a:rPr dirty="0" sz="2000" spc="-5">
                <a:latin typeface="Calibri"/>
                <a:cs typeface="Calibri"/>
              </a:rPr>
              <a:t>Sabor são </a:t>
            </a:r>
            <a:r>
              <a:rPr dirty="0" sz="2000" spc="-10">
                <a:latin typeface="Calibri"/>
                <a:cs typeface="Calibri"/>
              </a:rPr>
              <a:t>dezenas </a:t>
            </a:r>
            <a:r>
              <a:rPr dirty="0" sz="2000">
                <a:latin typeface="Calibri"/>
                <a:cs typeface="Calibri"/>
              </a:rPr>
              <a:t>de km </a:t>
            </a:r>
            <a:r>
              <a:rPr dirty="0" sz="2000" spc="-5">
                <a:latin typeface="Calibri"/>
                <a:cs typeface="Calibri"/>
              </a:rPr>
              <a:t>de  </a:t>
            </a:r>
            <a:r>
              <a:rPr dirty="0" sz="2000">
                <a:latin typeface="Calibri"/>
                <a:cs typeface="Calibri"/>
              </a:rPr>
              <a:t>água </a:t>
            </a:r>
            <a:r>
              <a:rPr dirty="0" sz="2000" spc="-10">
                <a:latin typeface="Calibri"/>
                <a:cs typeface="Calibri"/>
              </a:rPr>
              <a:t>cristalina, </a:t>
            </a:r>
            <a:r>
              <a:rPr dirty="0" sz="2000" spc="-5">
                <a:latin typeface="Calibri"/>
                <a:cs typeface="Calibri"/>
              </a:rPr>
              <a:t>desde </a:t>
            </a:r>
            <a:r>
              <a:rPr dirty="0" sz="2000">
                <a:latin typeface="Calibri"/>
                <a:cs typeface="Calibri"/>
              </a:rPr>
              <a:t>a  </a:t>
            </a:r>
            <a:r>
              <a:rPr dirty="0" sz="2000" spc="-10">
                <a:latin typeface="Calibri"/>
                <a:cs typeface="Calibri"/>
              </a:rPr>
              <a:t>barragem </a:t>
            </a:r>
            <a:r>
              <a:rPr dirty="0" sz="2000" spc="-5">
                <a:latin typeface="Calibri"/>
                <a:cs typeface="Calibri"/>
              </a:rPr>
              <a:t>do </a:t>
            </a:r>
            <a:r>
              <a:rPr dirty="0" sz="2000" spc="-15">
                <a:latin typeface="Calibri"/>
                <a:cs typeface="Calibri"/>
              </a:rPr>
              <a:t>Baixo </a:t>
            </a:r>
            <a:r>
              <a:rPr dirty="0" sz="2000" spc="-5">
                <a:latin typeface="Calibri"/>
                <a:cs typeface="Calibri"/>
              </a:rPr>
              <a:t>Sabor </a:t>
            </a:r>
            <a:r>
              <a:rPr dirty="0" sz="2000" spc="-15">
                <a:latin typeface="Calibri"/>
                <a:cs typeface="Calibri"/>
              </a:rPr>
              <a:t>até </a:t>
            </a:r>
            <a:r>
              <a:rPr dirty="0" sz="2000">
                <a:latin typeface="Calibri"/>
                <a:cs typeface="Calibri"/>
              </a:rPr>
              <a:t>à  </a:t>
            </a:r>
            <a:r>
              <a:rPr dirty="0" sz="2000" spc="-20">
                <a:latin typeface="Calibri"/>
                <a:cs typeface="Calibri"/>
              </a:rPr>
              <a:t>foz </a:t>
            </a:r>
            <a:r>
              <a:rPr dirty="0" sz="2000" spc="-5">
                <a:latin typeface="Calibri"/>
                <a:cs typeface="Calibri"/>
              </a:rPr>
              <a:t>do Azibo, com grandes lagos,  ligados </a:t>
            </a:r>
            <a:r>
              <a:rPr dirty="0" sz="2000" spc="-10">
                <a:latin typeface="Calibri"/>
                <a:cs typeface="Calibri"/>
              </a:rPr>
              <a:t>entre </a:t>
            </a:r>
            <a:r>
              <a:rPr dirty="0" sz="2000" spc="-5">
                <a:latin typeface="Calibri"/>
                <a:cs typeface="Calibri"/>
              </a:rPr>
              <a:t>si por </a:t>
            </a:r>
            <a:r>
              <a:rPr dirty="0" sz="2000" spc="-15">
                <a:latin typeface="Calibri"/>
                <a:cs typeface="Calibri"/>
              </a:rPr>
              <a:t>gargantas </a:t>
            </a:r>
            <a:r>
              <a:rPr dirty="0" sz="2000">
                <a:latin typeface="Calibri"/>
                <a:cs typeface="Calibri"/>
              </a:rPr>
              <a:t>e  </a:t>
            </a:r>
            <a:r>
              <a:rPr dirty="0" sz="2000" spc="-5">
                <a:latin typeface="Calibri"/>
                <a:cs typeface="Calibri"/>
              </a:rPr>
              <a:t>penhascos, </a:t>
            </a:r>
            <a:r>
              <a:rPr dirty="0" sz="2000">
                <a:latin typeface="Calibri"/>
                <a:cs typeface="Calibri"/>
              </a:rPr>
              <a:t>que </a:t>
            </a:r>
            <a:r>
              <a:rPr dirty="0" sz="2000" spc="-10">
                <a:latin typeface="Calibri"/>
                <a:cs typeface="Calibri"/>
              </a:rPr>
              <a:t>formam </a:t>
            </a:r>
            <a:r>
              <a:rPr dirty="0" sz="2000" spc="-5">
                <a:latin typeface="Calibri"/>
                <a:cs typeface="Calibri"/>
              </a:rPr>
              <a:t>um  </a:t>
            </a:r>
            <a:r>
              <a:rPr dirty="0" sz="2000" spc="-10">
                <a:latin typeface="Calibri"/>
                <a:cs typeface="Calibri"/>
              </a:rPr>
              <a:t>verdadeiro </a:t>
            </a:r>
            <a:r>
              <a:rPr dirty="0" sz="2000" spc="-5">
                <a:latin typeface="Calibri"/>
                <a:cs typeface="Calibri"/>
              </a:rPr>
              <a:t>santuário da vida  </a:t>
            </a:r>
            <a:r>
              <a:rPr dirty="0" sz="2000" spc="-10">
                <a:latin typeface="Calibri"/>
                <a:cs typeface="Calibri"/>
              </a:rPr>
              <a:t>selvagem </a:t>
            </a:r>
            <a:r>
              <a:rPr dirty="0" sz="2000">
                <a:latin typeface="Calibri"/>
                <a:cs typeface="Calibri"/>
              </a:rPr>
              <a:t>e </a:t>
            </a:r>
            <a:r>
              <a:rPr dirty="0" sz="2000" spc="-10">
                <a:latin typeface="Calibri"/>
                <a:cs typeface="Calibri"/>
              </a:rPr>
              <a:t>oferecem </a:t>
            </a:r>
            <a:r>
              <a:rPr dirty="0" sz="2000">
                <a:latin typeface="Calibri"/>
                <a:cs typeface="Calibri"/>
              </a:rPr>
              <a:t>aos  </a:t>
            </a:r>
            <a:r>
              <a:rPr dirty="0" sz="2000" spc="-10">
                <a:latin typeface="Calibri"/>
                <a:cs typeface="Calibri"/>
              </a:rPr>
              <a:t>visitantes </a:t>
            </a:r>
            <a:r>
              <a:rPr dirty="0" sz="2000">
                <a:latin typeface="Calibri"/>
                <a:cs typeface="Calibri"/>
              </a:rPr>
              <a:t>um céu </a:t>
            </a:r>
            <a:r>
              <a:rPr dirty="0" sz="2000" spc="-5">
                <a:latin typeface="Calibri"/>
                <a:cs typeface="Calibri"/>
              </a:rPr>
              <a:t>azul </a:t>
            </a:r>
            <a:r>
              <a:rPr dirty="0" sz="2000">
                <a:latin typeface="Calibri"/>
                <a:cs typeface="Calibri"/>
              </a:rPr>
              <a:t>e </a:t>
            </a:r>
            <a:r>
              <a:rPr dirty="0" sz="2000" spc="-5">
                <a:latin typeface="Calibri"/>
                <a:cs typeface="Calibri"/>
              </a:rPr>
              <a:t>um  </a:t>
            </a:r>
            <a:r>
              <a:rPr dirty="0" sz="2000" spc="-15">
                <a:latin typeface="Calibri"/>
                <a:cs typeface="Calibri"/>
              </a:rPr>
              <a:t>horizonte </a:t>
            </a:r>
            <a:r>
              <a:rPr dirty="0" sz="2000" spc="-5">
                <a:latin typeface="Calibri"/>
                <a:cs typeface="Calibri"/>
              </a:rPr>
              <a:t>de </a:t>
            </a:r>
            <a:r>
              <a:rPr dirty="0" sz="2000" spc="-10">
                <a:latin typeface="Calibri"/>
                <a:cs typeface="Calibri"/>
              </a:rPr>
              <a:t>cortar </a:t>
            </a:r>
            <a:r>
              <a:rPr dirty="0" sz="2000">
                <a:latin typeface="Calibri"/>
                <a:cs typeface="Calibri"/>
              </a:rPr>
              <a:t>a </a:t>
            </a:r>
            <a:r>
              <a:rPr dirty="0" sz="2000" spc="-10">
                <a:latin typeface="Calibri"/>
                <a:cs typeface="Calibri"/>
              </a:rPr>
              <a:t>respiração.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05200" y="2859023"/>
            <a:ext cx="5181600" cy="37398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43636" y="1460485"/>
            <a:ext cx="10802620" cy="1214120"/>
          </a:xfrm>
          <a:prstGeom prst="rect">
            <a:avLst/>
          </a:prstGeom>
        </p:spPr>
        <p:txBody>
          <a:bodyPr wrap="square" lIns="0" tIns="47625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375"/>
              </a:spcBef>
              <a:buFont typeface="Arial"/>
              <a:buChar char="•"/>
              <a:tabLst>
                <a:tab pos="241300" algn="l"/>
              </a:tabLst>
            </a:pPr>
            <a:r>
              <a:rPr dirty="0" sz="2800" spc="-35">
                <a:latin typeface="Calibri"/>
                <a:cs typeface="Calibri"/>
              </a:rPr>
              <a:t>Valores </a:t>
            </a:r>
            <a:r>
              <a:rPr dirty="0" sz="2800" spc="-5">
                <a:latin typeface="Calibri"/>
                <a:cs typeface="Calibri"/>
              </a:rPr>
              <a:t>do</a:t>
            </a:r>
            <a:r>
              <a:rPr dirty="0" sz="2800" spc="40">
                <a:latin typeface="Calibri"/>
                <a:cs typeface="Calibri"/>
              </a:rPr>
              <a:t> </a:t>
            </a:r>
            <a:r>
              <a:rPr dirty="0" sz="2800" spc="-15">
                <a:latin typeface="Calibri"/>
                <a:cs typeface="Calibri"/>
              </a:rPr>
              <a:t>território</a:t>
            </a:r>
            <a:endParaRPr sz="2800">
              <a:latin typeface="Calibri"/>
              <a:cs typeface="Calibri"/>
            </a:endParaRPr>
          </a:p>
          <a:p>
            <a:pPr lvl="1" marL="698500" indent="-228600">
              <a:lnSpc>
                <a:spcPts val="2735"/>
              </a:lnSpc>
              <a:spcBef>
                <a:spcPts val="245"/>
              </a:spcBef>
              <a:buFont typeface="Arial"/>
              <a:buChar char="•"/>
              <a:tabLst>
                <a:tab pos="698500" algn="l"/>
              </a:tabLst>
            </a:pPr>
            <a:r>
              <a:rPr dirty="0" sz="2400">
                <a:latin typeface="Calibri"/>
                <a:cs typeface="Calibri"/>
              </a:rPr>
              <a:t>O </a:t>
            </a:r>
            <a:r>
              <a:rPr dirty="0" sz="2400" spc="-15">
                <a:latin typeface="Calibri"/>
                <a:cs typeface="Calibri"/>
              </a:rPr>
              <a:t>projeto </a:t>
            </a:r>
            <a:r>
              <a:rPr dirty="0" sz="2400" spc="-10">
                <a:latin typeface="Calibri"/>
                <a:cs typeface="Calibri"/>
              </a:rPr>
              <a:t>pretendeu valorizar </a:t>
            </a:r>
            <a:r>
              <a:rPr dirty="0" sz="2400">
                <a:latin typeface="Calibri"/>
                <a:cs typeface="Calibri"/>
              </a:rPr>
              <a:t>e </a:t>
            </a:r>
            <a:r>
              <a:rPr dirty="0" sz="2400" spc="-5">
                <a:latin typeface="Calibri"/>
                <a:cs typeface="Calibri"/>
              </a:rPr>
              <a:t>potencializar os </a:t>
            </a:r>
            <a:r>
              <a:rPr dirty="0" sz="2400" spc="-15">
                <a:latin typeface="Calibri"/>
                <a:cs typeface="Calibri"/>
              </a:rPr>
              <a:t>valores </a:t>
            </a:r>
            <a:r>
              <a:rPr dirty="0" sz="2400">
                <a:latin typeface="Calibri"/>
                <a:cs typeface="Calibri"/>
              </a:rPr>
              <a:t>do </a:t>
            </a:r>
            <a:r>
              <a:rPr dirty="0" sz="2400" spc="-15">
                <a:latin typeface="Calibri"/>
                <a:cs typeface="Calibri"/>
              </a:rPr>
              <a:t>território, tanto </a:t>
            </a:r>
            <a:r>
              <a:rPr dirty="0" sz="2400" spc="-5">
                <a:latin typeface="Calibri"/>
                <a:cs typeface="Calibri"/>
              </a:rPr>
              <a:t>na</a:t>
            </a:r>
            <a:r>
              <a:rPr dirty="0" sz="2400" spc="2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sua</a:t>
            </a:r>
            <a:endParaRPr sz="2400">
              <a:latin typeface="Calibri"/>
              <a:cs typeface="Calibri"/>
            </a:endParaRPr>
          </a:p>
          <a:p>
            <a:pPr marL="698500">
              <a:lnSpc>
                <a:spcPts val="2735"/>
              </a:lnSpc>
            </a:pPr>
            <a:r>
              <a:rPr dirty="0" sz="2400" spc="-5">
                <a:latin typeface="Calibri"/>
                <a:cs typeface="Calibri"/>
              </a:rPr>
              <a:t>dimensão </a:t>
            </a:r>
            <a:r>
              <a:rPr dirty="0" sz="2400" spc="-15">
                <a:latin typeface="Calibri"/>
                <a:cs typeface="Calibri"/>
              </a:rPr>
              <a:t>natural </a:t>
            </a:r>
            <a:r>
              <a:rPr dirty="0" sz="2400" spc="-10">
                <a:latin typeface="Calibri"/>
                <a:cs typeface="Calibri"/>
              </a:rPr>
              <a:t>como</a:t>
            </a:r>
            <a:r>
              <a:rPr dirty="0" sz="2400" spc="-2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cultural.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117347"/>
            <a:ext cx="12191999" cy="11460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3727" y="1225041"/>
            <a:ext cx="1104836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20" b="0">
                <a:latin typeface="Calibri Light"/>
                <a:cs typeface="Calibri Light"/>
              </a:rPr>
              <a:t>Infopontos </a:t>
            </a:r>
            <a:r>
              <a:rPr dirty="0" sz="3600" b="0">
                <a:latin typeface="Calibri Light"/>
                <a:cs typeface="Calibri Light"/>
              </a:rPr>
              <a:t>e </a:t>
            </a:r>
            <a:r>
              <a:rPr dirty="0" sz="3600" spc="-5" b="0">
                <a:latin typeface="Calibri Light"/>
                <a:cs typeface="Calibri Light"/>
              </a:rPr>
              <a:t>Mesas </a:t>
            </a:r>
            <a:r>
              <a:rPr dirty="0" sz="3600" spc="-25" b="0">
                <a:latin typeface="Calibri Light"/>
                <a:cs typeface="Calibri Light"/>
              </a:rPr>
              <a:t>Interpretativas </a:t>
            </a:r>
            <a:r>
              <a:rPr dirty="0" sz="3600" spc="-10" b="0">
                <a:latin typeface="Calibri Light"/>
                <a:cs typeface="Calibri Light"/>
              </a:rPr>
              <a:t>com </a:t>
            </a:r>
            <a:r>
              <a:rPr dirty="0" sz="3600" spc="-20" b="0">
                <a:latin typeface="Calibri Light"/>
                <a:cs typeface="Calibri Light"/>
              </a:rPr>
              <a:t>valores </a:t>
            </a:r>
            <a:r>
              <a:rPr dirty="0" sz="3600" b="0">
                <a:latin typeface="Calibri Light"/>
                <a:cs typeface="Calibri Light"/>
              </a:rPr>
              <a:t>do</a:t>
            </a:r>
            <a:r>
              <a:rPr dirty="0" sz="3600" spc="65" b="0">
                <a:latin typeface="Calibri Light"/>
                <a:cs typeface="Calibri Light"/>
              </a:rPr>
              <a:t> </a:t>
            </a:r>
            <a:r>
              <a:rPr dirty="0" sz="3600" spc="-15" b="0">
                <a:latin typeface="Calibri Light"/>
                <a:cs typeface="Calibri Light"/>
              </a:rPr>
              <a:t>território</a:t>
            </a:r>
            <a:endParaRPr sz="3600">
              <a:latin typeface="Calibri Light"/>
              <a:cs typeface="Calibri Ligh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2051304"/>
            <a:ext cx="2901695" cy="23286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022092" y="2051304"/>
            <a:ext cx="2901696" cy="23286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17347"/>
            <a:ext cx="12191999" cy="11460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103620" y="2051304"/>
            <a:ext cx="2901696" cy="23286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9095231" y="2046732"/>
            <a:ext cx="2901696" cy="233019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0" y="4658867"/>
            <a:ext cx="3076955" cy="17038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189732" y="4658867"/>
            <a:ext cx="3076956" cy="17038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402323" y="4657344"/>
            <a:ext cx="3076955" cy="17038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9614916" y="4646676"/>
            <a:ext cx="2286000" cy="17145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70682" y="5315203"/>
            <a:ext cx="5847080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5">
                <a:solidFill>
                  <a:srgbClr val="385622"/>
                </a:solidFill>
                <a:latin typeface="Calibri"/>
                <a:cs typeface="Calibri"/>
              </a:rPr>
              <a:t>Miradouros </a:t>
            </a:r>
            <a:r>
              <a:rPr dirty="0" sz="3600" spc="-5">
                <a:solidFill>
                  <a:srgbClr val="385622"/>
                </a:solidFill>
                <a:latin typeface="Calibri"/>
                <a:cs typeface="Calibri"/>
              </a:rPr>
              <a:t>dos </a:t>
            </a:r>
            <a:r>
              <a:rPr dirty="0" sz="3600" spc="-10">
                <a:solidFill>
                  <a:srgbClr val="385622"/>
                </a:solidFill>
                <a:latin typeface="Calibri"/>
                <a:cs typeface="Calibri"/>
              </a:rPr>
              <a:t>Lagos </a:t>
            </a:r>
            <a:r>
              <a:rPr dirty="0" sz="3600">
                <a:solidFill>
                  <a:srgbClr val="385622"/>
                </a:solidFill>
                <a:latin typeface="Calibri"/>
                <a:cs typeface="Calibri"/>
              </a:rPr>
              <a:t>do</a:t>
            </a:r>
            <a:r>
              <a:rPr dirty="0" sz="3600" spc="-75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dirty="0" sz="3600" spc="-5">
                <a:solidFill>
                  <a:srgbClr val="385622"/>
                </a:solidFill>
                <a:latin typeface="Calibri"/>
                <a:cs typeface="Calibri"/>
              </a:rPr>
              <a:t>Sabor</a:t>
            </a:r>
            <a:endParaRPr sz="3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2220467"/>
            <a:ext cx="12192000" cy="2740660"/>
            <a:chOff x="0" y="2220467"/>
            <a:chExt cx="12192000" cy="2740660"/>
          </a:xfrm>
        </p:grpSpPr>
        <p:sp>
          <p:nvSpPr>
            <p:cNvPr id="4" name="object 4"/>
            <p:cNvSpPr/>
            <p:nvPr/>
          </p:nvSpPr>
          <p:spPr>
            <a:xfrm>
              <a:off x="8153400" y="2247899"/>
              <a:ext cx="4038600" cy="269290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0" y="2220467"/>
              <a:ext cx="4114799" cy="27401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4062983" y="2234183"/>
              <a:ext cx="4090416" cy="27264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/>
          <p:nvPr/>
        </p:nvSpPr>
        <p:spPr>
          <a:xfrm>
            <a:off x="0" y="117347"/>
            <a:ext cx="12191999" cy="11460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1502155"/>
            <a:ext cx="432689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5" b="0">
                <a:latin typeface="Calibri Light"/>
                <a:cs typeface="Calibri Light"/>
              </a:rPr>
              <a:t>Lagos </a:t>
            </a:r>
            <a:r>
              <a:rPr dirty="0" sz="3600" b="0">
                <a:latin typeface="Calibri Light"/>
                <a:cs typeface="Calibri Light"/>
              </a:rPr>
              <a:t>do Sabor |</a:t>
            </a:r>
            <a:r>
              <a:rPr dirty="0" sz="3600" spc="-100" b="0">
                <a:latin typeface="Calibri Light"/>
                <a:cs typeface="Calibri Light"/>
              </a:rPr>
              <a:t> </a:t>
            </a:r>
            <a:r>
              <a:rPr dirty="0" sz="3600" spc="-5" b="0">
                <a:latin typeface="Calibri Light"/>
                <a:cs typeface="Calibri Light"/>
              </a:rPr>
              <a:t>CIARA</a:t>
            </a:r>
            <a:endParaRPr sz="3600">
              <a:latin typeface="Calibri Light"/>
              <a:cs typeface="Calibri 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178552" y="1677923"/>
            <a:ext cx="4082796" cy="23027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-10566" y="2216658"/>
            <a:ext cx="4999355" cy="4023995"/>
          </a:xfrm>
          <a:prstGeom prst="rect">
            <a:avLst/>
          </a:prstGeom>
        </p:spPr>
        <p:txBody>
          <a:bodyPr wrap="square" lIns="0" tIns="81280" rIns="0" bIns="0" rtlCol="0" vert="horz">
            <a:spAutoFit/>
          </a:bodyPr>
          <a:lstStyle/>
          <a:p>
            <a:pPr marL="241300" marR="114935" indent="-228600">
              <a:lnSpc>
                <a:spcPct val="70000"/>
              </a:lnSpc>
              <a:spcBef>
                <a:spcPts val="64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dirty="0" sz="1500" spc="-5">
                <a:latin typeface="Calibri"/>
                <a:cs typeface="Calibri"/>
              </a:rPr>
              <a:t>Os </a:t>
            </a:r>
            <a:r>
              <a:rPr dirty="0" sz="1500" spc="-10">
                <a:latin typeface="Calibri"/>
                <a:cs typeface="Calibri"/>
              </a:rPr>
              <a:t>objetivos </a:t>
            </a:r>
            <a:r>
              <a:rPr dirty="0" sz="1500">
                <a:latin typeface="Calibri"/>
                <a:cs typeface="Calibri"/>
              </a:rPr>
              <a:t>do </a:t>
            </a:r>
            <a:r>
              <a:rPr dirty="0" sz="1500" spc="-5">
                <a:latin typeface="Calibri"/>
                <a:cs typeface="Calibri"/>
              </a:rPr>
              <a:t>CIARA (Centro </a:t>
            </a:r>
            <a:r>
              <a:rPr dirty="0" sz="1500">
                <a:latin typeface="Calibri"/>
                <a:cs typeface="Calibri"/>
              </a:rPr>
              <a:t>de </a:t>
            </a:r>
            <a:r>
              <a:rPr dirty="0" sz="1500" spc="-10">
                <a:latin typeface="Calibri"/>
                <a:cs typeface="Calibri"/>
              </a:rPr>
              <a:t>Interpretação </a:t>
            </a:r>
            <a:r>
              <a:rPr dirty="0" sz="1500" spc="-5">
                <a:latin typeface="Calibri"/>
                <a:cs typeface="Calibri"/>
              </a:rPr>
              <a:t>Ambiental </a:t>
            </a:r>
            <a:r>
              <a:rPr dirty="0" sz="1500">
                <a:latin typeface="Calibri"/>
                <a:cs typeface="Calibri"/>
              </a:rPr>
              <a:t>e  </a:t>
            </a:r>
            <a:r>
              <a:rPr dirty="0" sz="1500" spc="-10">
                <a:latin typeface="Calibri"/>
                <a:cs typeface="Calibri"/>
              </a:rPr>
              <a:t>Recuperação </a:t>
            </a:r>
            <a:r>
              <a:rPr dirty="0" sz="1500" spc="-5">
                <a:latin typeface="Calibri"/>
                <a:cs typeface="Calibri"/>
              </a:rPr>
              <a:t>Ambiental)</a:t>
            </a:r>
            <a:r>
              <a:rPr dirty="0" sz="1500" spc="-25">
                <a:latin typeface="Calibri"/>
                <a:cs typeface="Calibri"/>
              </a:rPr>
              <a:t> </a:t>
            </a:r>
            <a:r>
              <a:rPr dirty="0" sz="1500" spc="-5">
                <a:latin typeface="Calibri"/>
                <a:cs typeface="Calibri"/>
              </a:rPr>
              <a:t>são:</a:t>
            </a:r>
            <a:endParaRPr sz="1500">
              <a:latin typeface="Calibri"/>
              <a:cs typeface="Calibri"/>
            </a:endParaRPr>
          </a:p>
          <a:p>
            <a:pPr marL="241300" indent="-228600">
              <a:lnSpc>
                <a:spcPts val="1530"/>
              </a:lnSpc>
              <a:spcBef>
                <a:spcPts val="45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dirty="0" sz="1500">
                <a:latin typeface="Calibri"/>
                <a:cs typeface="Calibri"/>
              </a:rPr>
              <a:t>a) </a:t>
            </a:r>
            <a:r>
              <a:rPr dirty="0" sz="1500" spc="-10">
                <a:latin typeface="Calibri"/>
                <a:cs typeface="Calibri"/>
              </a:rPr>
              <a:t>Divulgar informações sobre </a:t>
            </a:r>
            <a:r>
              <a:rPr dirty="0" sz="1500" spc="-5">
                <a:latin typeface="Calibri"/>
                <a:cs typeface="Calibri"/>
              </a:rPr>
              <a:t>todas </a:t>
            </a:r>
            <a:r>
              <a:rPr dirty="0" sz="1500">
                <a:latin typeface="Calibri"/>
                <a:cs typeface="Calibri"/>
              </a:rPr>
              <a:t>as medidas e</a:t>
            </a:r>
            <a:r>
              <a:rPr dirty="0" sz="1500" spc="-55">
                <a:latin typeface="Calibri"/>
                <a:cs typeface="Calibri"/>
              </a:rPr>
              <a:t> </a:t>
            </a:r>
            <a:r>
              <a:rPr dirty="0" sz="1500" spc="-5">
                <a:latin typeface="Calibri"/>
                <a:cs typeface="Calibri"/>
              </a:rPr>
              <a:t>planos</a:t>
            </a:r>
            <a:endParaRPr sz="1500">
              <a:latin typeface="Calibri"/>
              <a:cs typeface="Calibri"/>
            </a:endParaRPr>
          </a:p>
          <a:p>
            <a:pPr marL="241300">
              <a:lnSpc>
                <a:spcPts val="1530"/>
              </a:lnSpc>
            </a:pPr>
            <a:r>
              <a:rPr dirty="0" sz="1500" spc="-5">
                <a:latin typeface="Calibri"/>
                <a:cs typeface="Calibri"/>
              </a:rPr>
              <a:t>ambientais implementados no </a:t>
            </a:r>
            <a:r>
              <a:rPr dirty="0" sz="1500" spc="-10">
                <a:latin typeface="Calibri"/>
                <a:cs typeface="Calibri"/>
              </a:rPr>
              <a:t>Baixo</a:t>
            </a:r>
            <a:r>
              <a:rPr dirty="0" sz="1500" spc="-5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Sabor;</a:t>
            </a:r>
            <a:endParaRPr sz="1500">
              <a:latin typeface="Calibri"/>
              <a:cs typeface="Calibri"/>
            </a:endParaRPr>
          </a:p>
          <a:p>
            <a:pPr marL="241300" indent="-228600">
              <a:lnSpc>
                <a:spcPts val="1530"/>
              </a:lnSpc>
              <a:spcBef>
                <a:spcPts val="459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dirty="0" sz="1500">
                <a:latin typeface="Calibri"/>
                <a:cs typeface="Calibri"/>
              </a:rPr>
              <a:t>b) </a:t>
            </a:r>
            <a:r>
              <a:rPr dirty="0" sz="1500" spc="-5">
                <a:latin typeface="Calibri"/>
                <a:cs typeface="Calibri"/>
              </a:rPr>
              <a:t>Apoiar </a:t>
            </a:r>
            <a:r>
              <a:rPr dirty="0" sz="1500">
                <a:latin typeface="Calibri"/>
                <a:cs typeface="Calibri"/>
              </a:rPr>
              <a:t>as </a:t>
            </a:r>
            <a:r>
              <a:rPr dirty="0" sz="1500" spc="-5">
                <a:latin typeface="Calibri"/>
                <a:cs typeface="Calibri"/>
              </a:rPr>
              <a:t>atividades </a:t>
            </a:r>
            <a:r>
              <a:rPr dirty="0" sz="1500">
                <a:latin typeface="Calibri"/>
                <a:cs typeface="Calibri"/>
              </a:rPr>
              <a:t>de </a:t>
            </a:r>
            <a:r>
              <a:rPr dirty="0" sz="1500" spc="-10">
                <a:latin typeface="Calibri"/>
                <a:cs typeface="Calibri"/>
              </a:rPr>
              <a:t>monitoramento </a:t>
            </a:r>
            <a:r>
              <a:rPr dirty="0" sz="1500">
                <a:latin typeface="Calibri"/>
                <a:cs typeface="Calibri"/>
              </a:rPr>
              <a:t>e </a:t>
            </a:r>
            <a:r>
              <a:rPr dirty="0" sz="1500" spc="-5">
                <a:latin typeface="Calibri"/>
                <a:cs typeface="Calibri"/>
              </a:rPr>
              <a:t>manutenção</a:t>
            </a:r>
            <a:r>
              <a:rPr dirty="0" sz="1500" spc="-10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de</a:t>
            </a:r>
            <a:endParaRPr sz="1500">
              <a:latin typeface="Calibri"/>
              <a:cs typeface="Calibri"/>
            </a:endParaRPr>
          </a:p>
          <a:p>
            <a:pPr marL="241300" marR="919480">
              <a:lnSpc>
                <a:spcPct val="70000"/>
              </a:lnSpc>
              <a:spcBef>
                <a:spcPts val="270"/>
              </a:spcBef>
            </a:pPr>
            <a:r>
              <a:rPr dirty="0" sz="1500" spc="-5">
                <a:latin typeface="Calibri"/>
                <a:cs typeface="Calibri"/>
              </a:rPr>
              <a:t>todas </a:t>
            </a:r>
            <a:r>
              <a:rPr dirty="0" sz="1500">
                <a:latin typeface="Calibri"/>
                <a:cs typeface="Calibri"/>
              </a:rPr>
              <a:t>as medidas de </a:t>
            </a:r>
            <a:r>
              <a:rPr dirty="0" sz="1500" spc="-5">
                <a:latin typeface="Calibri"/>
                <a:cs typeface="Calibri"/>
              </a:rPr>
              <a:t>minimização </a:t>
            </a:r>
            <a:r>
              <a:rPr dirty="0" sz="1500">
                <a:latin typeface="Calibri"/>
                <a:cs typeface="Calibri"/>
              </a:rPr>
              <a:t>e</a:t>
            </a:r>
            <a:r>
              <a:rPr dirty="0" sz="1500" spc="-110">
                <a:latin typeface="Calibri"/>
                <a:cs typeface="Calibri"/>
              </a:rPr>
              <a:t> </a:t>
            </a:r>
            <a:r>
              <a:rPr dirty="0" sz="1500" spc="-5">
                <a:latin typeface="Calibri"/>
                <a:cs typeface="Calibri"/>
              </a:rPr>
              <a:t>compensação  implementadas;</a:t>
            </a:r>
            <a:endParaRPr sz="1500">
              <a:latin typeface="Calibri"/>
              <a:cs typeface="Calibri"/>
            </a:endParaRPr>
          </a:p>
          <a:p>
            <a:pPr marL="241300" indent="-228600">
              <a:lnSpc>
                <a:spcPts val="1530"/>
              </a:lnSpc>
              <a:spcBef>
                <a:spcPts val="46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dirty="0" sz="1500">
                <a:latin typeface="Calibri"/>
                <a:cs typeface="Calibri"/>
              </a:rPr>
              <a:t>c) </a:t>
            </a:r>
            <a:r>
              <a:rPr dirty="0" sz="1500" spc="-5">
                <a:latin typeface="Calibri"/>
                <a:cs typeface="Calibri"/>
              </a:rPr>
              <a:t>Constituir </a:t>
            </a:r>
            <a:r>
              <a:rPr dirty="0" sz="1500">
                <a:latin typeface="Calibri"/>
                <a:cs typeface="Calibri"/>
              </a:rPr>
              <a:t>um </a:t>
            </a:r>
            <a:r>
              <a:rPr dirty="0" sz="1500" spc="-10">
                <a:latin typeface="Calibri"/>
                <a:cs typeface="Calibri"/>
              </a:rPr>
              <a:t>centro </a:t>
            </a:r>
            <a:r>
              <a:rPr dirty="0" sz="1500">
                <a:latin typeface="Calibri"/>
                <a:cs typeface="Calibri"/>
              </a:rPr>
              <a:t>de </a:t>
            </a:r>
            <a:r>
              <a:rPr dirty="0" sz="1500" spc="-5">
                <a:latin typeface="Calibri"/>
                <a:cs typeface="Calibri"/>
              </a:rPr>
              <a:t>acolhimento temporário</a:t>
            </a:r>
            <a:r>
              <a:rPr dirty="0" sz="1500" spc="-9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de</a:t>
            </a:r>
            <a:endParaRPr sz="1500">
              <a:latin typeface="Calibri"/>
              <a:cs typeface="Calibri"/>
            </a:endParaRPr>
          </a:p>
          <a:p>
            <a:pPr marL="241300">
              <a:lnSpc>
                <a:spcPts val="1260"/>
              </a:lnSpc>
            </a:pPr>
            <a:r>
              <a:rPr dirty="0" sz="1500">
                <a:latin typeface="Calibri"/>
                <a:cs typeface="Calibri"/>
              </a:rPr>
              <a:t>animais </a:t>
            </a:r>
            <a:r>
              <a:rPr dirty="0" sz="1500" spc="-10">
                <a:latin typeface="Calibri"/>
                <a:cs typeface="Calibri"/>
              </a:rPr>
              <a:t>feridos </a:t>
            </a:r>
            <a:r>
              <a:rPr dirty="0" sz="1500">
                <a:latin typeface="Calibri"/>
                <a:cs typeface="Calibri"/>
              </a:rPr>
              <a:t>e </a:t>
            </a:r>
            <a:r>
              <a:rPr dirty="0" sz="1500" spc="-10">
                <a:latin typeface="Calibri"/>
                <a:cs typeface="Calibri"/>
              </a:rPr>
              <a:t>recuperação </a:t>
            </a:r>
            <a:r>
              <a:rPr dirty="0" sz="1500">
                <a:latin typeface="Calibri"/>
                <a:cs typeface="Calibri"/>
              </a:rPr>
              <a:t>em </a:t>
            </a:r>
            <a:r>
              <a:rPr dirty="0" sz="1500" spc="-10">
                <a:latin typeface="Calibri"/>
                <a:cs typeface="Calibri"/>
              </a:rPr>
              <a:t>cooperação com </a:t>
            </a:r>
            <a:r>
              <a:rPr dirty="0" sz="1500">
                <a:latin typeface="Calibri"/>
                <a:cs typeface="Calibri"/>
              </a:rPr>
              <a:t>o </a:t>
            </a:r>
            <a:r>
              <a:rPr dirty="0" sz="1500" spc="-5">
                <a:latin typeface="Calibri"/>
                <a:cs typeface="Calibri"/>
              </a:rPr>
              <a:t>Hospital</a:t>
            </a:r>
            <a:endParaRPr sz="1500">
              <a:latin typeface="Calibri"/>
              <a:cs typeface="Calibri"/>
            </a:endParaRPr>
          </a:p>
          <a:p>
            <a:pPr marL="241300">
              <a:lnSpc>
                <a:spcPts val="1260"/>
              </a:lnSpc>
            </a:pPr>
            <a:r>
              <a:rPr dirty="0" sz="1500" spc="-10">
                <a:latin typeface="Calibri"/>
                <a:cs typeface="Calibri"/>
              </a:rPr>
              <a:t>Veterinário </a:t>
            </a:r>
            <a:r>
              <a:rPr dirty="0" sz="1500" spc="-5">
                <a:latin typeface="Calibri"/>
                <a:cs typeface="Calibri"/>
              </a:rPr>
              <a:t>da </a:t>
            </a:r>
            <a:r>
              <a:rPr dirty="0" sz="1500" spc="-35">
                <a:latin typeface="Calibri"/>
                <a:cs typeface="Calibri"/>
              </a:rPr>
              <a:t>UTAD, </a:t>
            </a:r>
            <a:r>
              <a:rPr dirty="0" sz="1500" spc="-5">
                <a:latin typeface="Calibri"/>
                <a:cs typeface="Calibri"/>
              </a:rPr>
              <a:t>visando posterior </a:t>
            </a:r>
            <a:r>
              <a:rPr dirty="0" sz="1500" spc="-10">
                <a:latin typeface="Calibri"/>
                <a:cs typeface="Calibri"/>
              </a:rPr>
              <a:t>liberação para</a:t>
            </a:r>
            <a:r>
              <a:rPr dirty="0" sz="1500" spc="-4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a</a:t>
            </a:r>
            <a:endParaRPr sz="1500">
              <a:latin typeface="Calibri"/>
              <a:cs typeface="Calibri"/>
            </a:endParaRPr>
          </a:p>
          <a:p>
            <a:pPr marL="241300">
              <a:lnSpc>
                <a:spcPts val="1530"/>
              </a:lnSpc>
            </a:pPr>
            <a:r>
              <a:rPr dirty="0" sz="1500" spc="-10">
                <a:latin typeface="Calibri"/>
                <a:cs typeface="Calibri"/>
              </a:rPr>
              <a:t>natureza;</a:t>
            </a:r>
            <a:endParaRPr sz="1500">
              <a:latin typeface="Calibri"/>
              <a:cs typeface="Calibri"/>
            </a:endParaRPr>
          </a:p>
          <a:p>
            <a:pPr marL="241300" indent="-228600">
              <a:lnSpc>
                <a:spcPts val="1530"/>
              </a:lnSpc>
              <a:spcBef>
                <a:spcPts val="45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dirty="0" sz="1500">
                <a:latin typeface="Calibri"/>
                <a:cs typeface="Calibri"/>
              </a:rPr>
              <a:t>d) </a:t>
            </a:r>
            <a:r>
              <a:rPr dirty="0" sz="1500" spc="-5">
                <a:latin typeface="Calibri"/>
                <a:cs typeface="Calibri"/>
              </a:rPr>
              <a:t>Estabelecer </a:t>
            </a:r>
            <a:r>
              <a:rPr dirty="0" sz="1500">
                <a:latin typeface="Calibri"/>
                <a:cs typeface="Calibri"/>
              </a:rPr>
              <a:t>um </a:t>
            </a:r>
            <a:r>
              <a:rPr dirty="0" sz="1500" spc="-10">
                <a:latin typeface="Calibri"/>
                <a:cs typeface="Calibri"/>
              </a:rPr>
              <a:t>novo </a:t>
            </a:r>
            <a:r>
              <a:rPr dirty="0" sz="1500" spc="-5">
                <a:latin typeface="Calibri"/>
                <a:cs typeface="Calibri"/>
              </a:rPr>
              <a:t>relacionamento </a:t>
            </a:r>
            <a:r>
              <a:rPr dirty="0" sz="1500" spc="-10">
                <a:latin typeface="Calibri"/>
                <a:cs typeface="Calibri"/>
              </a:rPr>
              <a:t>com </a:t>
            </a:r>
            <a:r>
              <a:rPr dirty="0" sz="1500">
                <a:latin typeface="Calibri"/>
                <a:cs typeface="Calibri"/>
              </a:rPr>
              <a:t>o </a:t>
            </a:r>
            <a:r>
              <a:rPr dirty="0" sz="1500" spc="-5">
                <a:latin typeface="Calibri"/>
                <a:cs typeface="Calibri"/>
              </a:rPr>
              <a:t>público local</a:t>
            </a:r>
            <a:r>
              <a:rPr dirty="0" sz="1500" spc="-5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e</a:t>
            </a:r>
            <a:endParaRPr sz="1500">
              <a:latin typeface="Calibri"/>
              <a:cs typeface="Calibri"/>
            </a:endParaRPr>
          </a:p>
          <a:p>
            <a:pPr marL="241300" marR="621030">
              <a:lnSpc>
                <a:spcPct val="70000"/>
              </a:lnSpc>
              <a:spcBef>
                <a:spcPts val="270"/>
              </a:spcBef>
            </a:pPr>
            <a:r>
              <a:rPr dirty="0" sz="1500" spc="-10">
                <a:latin typeface="Calibri"/>
                <a:cs typeface="Calibri"/>
              </a:rPr>
              <a:t>geral, </a:t>
            </a:r>
            <a:r>
              <a:rPr dirty="0" sz="1500">
                <a:latin typeface="Calibri"/>
                <a:cs typeface="Calibri"/>
              </a:rPr>
              <a:t>em </a:t>
            </a:r>
            <a:r>
              <a:rPr dirty="0" sz="1500" spc="-5">
                <a:latin typeface="Calibri"/>
                <a:cs typeface="Calibri"/>
              </a:rPr>
              <a:t>termos de </a:t>
            </a:r>
            <a:r>
              <a:rPr dirty="0" sz="1500" spc="-10">
                <a:latin typeface="Calibri"/>
                <a:cs typeface="Calibri"/>
              </a:rPr>
              <a:t>questões </a:t>
            </a:r>
            <a:r>
              <a:rPr dirty="0" sz="1500">
                <a:latin typeface="Calibri"/>
                <a:cs typeface="Calibri"/>
              </a:rPr>
              <a:t>de </a:t>
            </a:r>
            <a:r>
              <a:rPr dirty="0" sz="1500" spc="-5">
                <a:latin typeface="Calibri"/>
                <a:cs typeface="Calibri"/>
              </a:rPr>
              <a:t>educação ambiental  relacionadas </a:t>
            </a:r>
            <a:r>
              <a:rPr dirty="0" sz="1500">
                <a:latin typeface="Calibri"/>
                <a:cs typeface="Calibri"/>
              </a:rPr>
              <a:t>ao </a:t>
            </a:r>
            <a:r>
              <a:rPr dirty="0" sz="1500" spc="-10">
                <a:latin typeface="Calibri"/>
                <a:cs typeface="Calibri"/>
              </a:rPr>
              <a:t>Baixo</a:t>
            </a:r>
            <a:r>
              <a:rPr dirty="0" sz="1500" spc="-55">
                <a:latin typeface="Calibri"/>
                <a:cs typeface="Calibri"/>
              </a:rPr>
              <a:t> </a:t>
            </a:r>
            <a:r>
              <a:rPr dirty="0" sz="1500" spc="-30">
                <a:latin typeface="Calibri"/>
                <a:cs typeface="Calibri"/>
              </a:rPr>
              <a:t>Sabor.</a:t>
            </a:r>
            <a:endParaRPr sz="1500">
              <a:latin typeface="Calibri"/>
              <a:cs typeface="Calibri"/>
            </a:endParaRPr>
          </a:p>
          <a:p>
            <a:pPr marL="241300" indent="-228600">
              <a:lnSpc>
                <a:spcPts val="1530"/>
              </a:lnSpc>
              <a:spcBef>
                <a:spcPts val="459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dirty="0" sz="1500">
                <a:latin typeface="Calibri"/>
                <a:cs typeface="Calibri"/>
              </a:rPr>
              <a:t>e) </a:t>
            </a:r>
            <a:r>
              <a:rPr dirty="0" sz="1500" spc="-5">
                <a:latin typeface="Calibri"/>
                <a:cs typeface="Calibri"/>
              </a:rPr>
              <a:t>Melhorar </a:t>
            </a:r>
            <a:r>
              <a:rPr dirty="0" sz="1500">
                <a:latin typeface="Calibri"/>
                <a:cs typeface="Calibri"/>
              </a:rPr>
              <a:t>e </a:t>
            </a:r>
            <a:r>
              <a:rPr dirty="0" sz="1500" spc="-10">
                <a:latin typeface="Calibri"/>
                <a:cs typeface="Calibri"/>
              </a:rPr>
              <a:t>promover </a:t>
            </a:r>
            <a:r>
              <a:rPr dirty="0" sz="1500">
                <a:latin typeface="Calibri"/>
                <a:cs typeface="Calibri"/>
              </a:rPr>
              <a:t>o </a:t>
            </a:r>
            <a:r>
              <a:rPr dirty="0" sz="1500" spc="-5">
                <a:latin typeface="Calibri"/>
                <a:cs typeface="Calibri"/>
              </a:rPr>
              <a:t>património ambiental </a:t>
            </a:r>
            <a:r>
              <a:rPr dirty="0" sz="1500">
                <a:latin typeface="Calibri"/>
                <a:cs typeface="Calibri"/>
              </a:rPr>
              <a:t>e </a:t>
            </a:r>
            <a:r>
              <a:rPr dirty="0" sz="1500" spc="-5">
                <a:latin typeface="Calibri"/>
                <a:cs typeface="Calibri"/>
              </a:rPr>
              <a:t>cultural</a:t>
            </a:r>
            <a:r>
              <a:rPr dirty="0" sz="1500" spc="-9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do</a:t>
            </a:r>
            <a:endParaRPr sz="1500">
              <a:latin typeface="Calibri"/>
              <a:cs typeface="Calibri"/>
            </a:endParaRPr>
          </a:p>
          <a:p>
            <a:pPr marL="241300">
              <a:lnSpc>
                <a:spcPts val="1530"/>
              </a:lnSpc>
            </a:pPr>
            <a:r>
              <a:rPr dirty="0" sz="1500" spc="-5">
                <a:latin typeface="Calibri"/>
                <a:cs typeface="Calibri"/>
              </a:rPr>
              <a:t>território.</a:t>
            </a:r>
            <a:endParaRPr sz="15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47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dirty="0" sz="1500" spc="10">
                <a:latin typeface="Calibri"/>
                <a:cs typeface="Calibri"/>
              </a:rPr>
              <a:t>f) </a:t>
            </a:r>
            <a:r>
              <a:rPr dirty="0" sz="1500" spc="-5">
                <a:latin typeface="Calibri"/>
                <a:cs typeface="Calibri"/>
              </a:rPr>
              <a:t>4.600 visitas </a:t>
            </a:r>
            <a:r>
              <a:rPr dirty="0" sz="1500">
                <a:latin typeface="Calibri"/>
                <a:cs typeface="Calibri"/>
              </a:rPr>
              <a:t>em 4</a:t>
            </a:r>
            <a:r>
              <a:rPr dirty="0" sz="1500" spc="-10">
                <a:latin typeface="Calibri"/>
                <a:cs typeface="Calibri"/>
              </a:rPr>
              <a:t> </a:t>
            </a:r>
            <a:r>
              <a:rPr dirty="0" sz="1500" spc="-5">
                <a:latin typeface="Calibri"/>
                <a:cs typeface="Calibri"/>
              </a:rPr>
              <a:t>anos</a:t>
            </a:r>
            <a:endParaRPr sz="1500">
              <a:latin typeface="Calibri"/>
              <a:cs typeface="Calibri"/>
            </a:endParaRPr>
          </a:p>
          <a:p>
            <a:pPr marL="241300" marR="260350" indent="-228600">
              <a:lnSpc>
                <a:spcPct val="70000"/>
              </a:lnSpc>
              <a:spcBef>
                <a:spcPts val="994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dirty="0" sz="1500">
                <a:latin typeface="Calibri"/>
                <a:cs typeface="Calibri"/>
              </a:rPr>
              <a:t>g) </a:t>
            </a:r>
            <a:r>
              <a:rPr dirty="0" sz="1500" spc="-5">
                <a:latin typeface="Calibri"/>
                <a:cs typeface="Calibri"/>
              </a:rPr>
              <a:t>Em </a:t>
            </a:r>
            <a:r>
              <a:rPr dirty="0" sz="1500">
                <a:latin typeface="Calibri"/>
                <a:cs typeface="Calibri"/>
              </a:rPr>
              <a:t>4 anos </a:t>
            </a:r>
            <a:r>
              <a:rPr dirty="0" sz="1500" spc="-10">
                <a:latin typeface="Calibri"/>
                <a:cs typeface="Calibri"/>
              </a:rPr>
              <a:t>deram entrada </a:t>
            </a:r>
            <a:r>
              <a:rPr dirty="0" sz="1500">
                <a:latin typeface="Calibri"/>
                <a:cs typeface="Calibri"/>
              </a:rPr>
              <a:t>no </a:t>
            </a:r>
            <a:r>
              <a:rPr dirty="0" sz="1500" spc="-5">
                <a:latin typeface="Calibri"/>
                <a:cs typeface="Calibri"/>
              </a:rPr>
              <a:t>CIARA 257 animais, destes  76% </a:t>
            </a:r>
            <a:r>
              <a:rPr dirty="0" sz="1500" spc="-20">
                <a:latin typeface="Calibri"/>
                <a:cs typeface="Calibri"/>
              </a:rPr>
              <a:t>foram </a:t>
            </a:r>
            <a:r>
              <a:rPr dirty="0" sz="1500" spc="-10">
                <a:latin typeface="Calibri"/>
                <a:cs typeface="Calibri"/>
              </a:rPr>
              <a:t>devolvidos </a:t>
            </a:r>
            <a:r>
              <a:rPr dirty="0" sz="1500">
                <a:latin typeface="Calibri"/>
                <a:cs typeface="Calibri"/>
              </a:rPr>
              <a:t>à</a:t>
            </a:r>
            <a:r>
              <a:rPr dirty="0" sz="1500" spc="30">
                <a:latin typeface="Calibri"/>
                <a:cs typeface="Calibri"/>
              </a:rPr>
              <a:t> </a:t>
            </a:r>
            <a:r>
              <a:rPr dirty="0" sz="1500" spc="-10">
                <a:latin typeface="Calibri"/>
                <a:cs typeface="Calibri"/>
              </a:rPr>
              <a:t>Natureza.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406128" y="1670304"/>
            <a:ext cx="2785872" cy="22951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0058400" y="4126991"/>
            <a:ext cx="2133600" cy="21214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327392" y="4160520"/>
            <a:ext cx="2606040" cy="200863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192267" y="4116323"/>
            <a:ext cx="2072639" cy="209702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0" y="117347"/>
            <a:ext cx="12191999" cy="114604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1019" y="1796795"/>
            <a:ext cx="3590544" cy="17480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58488" y="1133602"/>
            <a:ext cx="345186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0" b="0">
                <a:solidFill>
                  <a:srgbClr val="385622"/>
                </a:solidFill>
                <a:latin typeface="Calibri"/>
                <a:cs typeface="Calibri"/>
              </a:rPr>
              <a:t>Atividades </a:t>
            </a:r>
            <a:r>
              <a:rPr dirty="0" sz="2400" b="0">
                <a:solidFill>
                  <a:srgbClr val="385622"/>
                </a:solidFill>
                <a:latin typeface="Calibri"/>
                <a:cs typeface="Calibri"/>
              </a:rPr>
              <a:t>| </a:t>
            </a:r>
            <a:r>
              <a:rPr dirty="0" sz="2400" spc="-10" b="0">
                <a:solidFill>
                  <a:srgbClr val="385622"/>
                </a:solidFill>
                <a:latin typeface="Calibri"/>
                <a:cs typeface="Calibri"/>
              </a:rPr>
              <a:t>Lagos </a:t>
            </a:r>
            <a:r>
              <a:rPr dirty="0" sz="2400" spc="-5" b="0">
                <a:solidFill>
                  <a:srgbClr val="385622"/>
                </a:solidFill>
                <a:latin typeface="Calibri"/>
                <a:cs typeface="Calibri"/>
              </a:rPr>
              <a:t>do</a:t>
            </a:r>
            <a:r>
              <a:rPr dirty="0" sz="2400" spc="-55" b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dirty="0" sz="2400" spc="-5" b="0">
                <a:solidFill>
                  <a:srgbClr val="385622"/>
                </a:solidFill>
                <a:latin typeface="Calibri"/>
                <a:cs typeface="Calibri"/>
              </a:rPr>
              <a:t>Sabor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241291" y="3954779"/>
            <a:ext cx="3285744" cy="24262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941564" y="3954779"/>
            <a:ext cx="3285744" cy="24262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15112" y="3954779"/>
            <a:ext cx="3287267" cy="24262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547615" y="1676400"/>
            <a:ext cx="2900172" cy="19339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116823" y="1606296"/>
            <a:ext cx="3137916" cy="206654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0" y="117347"/>
            <a:ext cx="12191999" cy="114604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619455" y="3480003"/>
            <a:ext cx="317627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latin typeface="Calibri"/>
                <a:cs typeface="Calibri"/>
              </a:rPr>
              <a:t>Imaginário </a:t>
            </a:r>
            <a:r>
              <a:rPr dirty="0" sz="1800" spc="-10">
                <a:latin typeface="Calibri"/>
                <a:cs typeface="Calibri"/>
              </a:rPr>
              <a:t>Infantil </a:t>
            </a:r>
            <a:r>
              <a:rPr dirty="0" sz="1800" spc="-5">
                <a:latin typeface="Calibri"/>
                <a:cs typeface="Calibri"/>
              </a:rPr>
              <a:t>Lagos do</a:t>
            </a:r>
            <a:r>
              <a:rPr dirty="0" sz="180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Sabor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741290" y="3664661"/>
            <a:ext cx="1720214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60">
                <a:latin typeface="Calibri"/>
                <a:cs typeface="Calibri"/>
              </a:rPr>
              <a:t>JAT </a:t>
            </a:r>
            <a:r>
              <a:rPr dirty="0" sz="1800">
                <a:latin typeface="Calibri"/>
                <a:cs typeface="Calibri"/>
              </a:rPr>
              <a:t>| </a:t>
            </a:r>
            <a:r>
              <a:rPr dirty="0" sz="1800" spc="-5">
                <a:latin typeface="Calibri"/>
                <a:cs typeface="Calibri"/>
              </a:rPr>
              <a:t>Junto </a:t>
            </a:r>
            <a:r>
              <a:rPr dirty="0" sz="1800">
                <a:latin typeface="Calibri"/>
                <a:cs typeface="Calibri"/>
              </a:rPr>
              <a:t>à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 spc="-40">
                <a:latin typeface="Calibri"/>
                <a:cs typeface="Calibri"/>
              </a:rPr>
              <a:t>Terra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07273" y="3664661"/>
            <a:ext cx="3443604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Calibri"/>
                <a:cs typeface="Calibri"/>
              </a:rPr>
              <a:t>Concurso </a:t>
            </a:r>
            <a:r>
              <a:rPr dirty="0" sz="1800" spc="-15">
                <a:latin typeface="Calibri"/>
                <a:cs typeface="Calibri"/>
              </a:rPr>
              <a:t>Fotográfico </a:t>
            </a:r>
            <a:r>
              <a:rPr dirty="0" sz="1800" spc="-5">
                <a:latin typeface="Calibri"/>
                <a:cs typeface="Calibri"/>
              </a:rPr>
              <a:t>Lagos do</a:t>
            </a:r>
            <a:r>
              <a:rPr dirty="0" sz="180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Sabor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143247" y="6383528"/>
            <a:ext cx="398399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30">
                <a:latin typeface="Calibri"/>
                <a:cs typeface="Calibri"/>
              </a:rPr>
              <a:t>Tentativa </a:t>
            </a:r>
            <a:r>
              <a:rPr dirty="0" sz="1800" spc="-5">
                <a:latin typeface="Calibri"/>
                <a:cs typeface="Calibri"/>
              </a:rPr>
              <a:t>do </a:t>
            </a:r>
            <a:r>
              <a:rPr dirty="0" sz="1800" spc="-15">
                <a:latin typeface="Calibri"/>
                <a:cs typeface="Calibri"/>
              </a:rPr>
              <a:t>Recorde </a:t>
            </a:r>
            <a:r>
              <a:rPr dirty="0" sz="1800" spc="-5">
                <a:latin typeface="Calibri"/>
                <a:cs typeface="Calibri"/>
              </a:rPr>
              <a:t>do Guiness de</a:t>
            </a:r>
            <a:r>
              <a:rPr dirty="0" sz="1800" spc="5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Selfies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49325" y="6383528"/>
            <a:ext cx="128397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Calibri"/>
                <a:cs typeface="Calibri"/>
              </a:rPr>
              <a:t>1.º</a:t>
            </a:r>
            <a:r>
              <a:rPr dirty="0" sz="1800" spc="-75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Caminhão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647938" y="6391757"/>
            <a:ext cx="150939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latin typeface="Calibri"/>
                <a:cs typeface="Calibri"/>
              </a:rPr>
              <a:t>Sabor </a:t>
            </a:r>
            <a:r>
              <a:rPr dirty="0" sz="1800" spc="-10">
                <a:latin typeface="Calibri"/>
                <a:cs typeface="Calibri"/>
              </a:rPr>
              <a:t>Food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 spc="-15">
                <a:latin typeface="Calibri"/>
                <a:cs typeface="Calibri"/>
              </a:rPr>
              <a:t>Fest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Toshiba</dc:creator>
  <dc:title>Apresentação do PowerPoint</dc:title>
  <dcterms:created xsi:type="dcterms:W3CDTF">2021-01-28T13:40:14Z</dcterms:created>
  <dcterms:modified xsi:type="dcterms:W3CDTF">2021-01-28T13:40:14Z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2020-11-19T00:00:00Z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2021-01-28T00:00:00Z</vt:filetime>
  </property>
</Properties>
</file>