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9308" y="1466850"/>
            <a:ext cx="9533382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119" y="2008583"/>
            <a:ext cx="8156575" cy="446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5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5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0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83664"/>
            <a:ext cx="12179807" cy="457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751" y="1197355"/>
            <a:ext cx="114757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solidFill>
                  <a:srgbClr val="385622"/>
                </a:solidFill>
                <a:latin typeface="Calibri"/>
                <a:cs typeface="Calibri"/>
              </a:rPr>
              <a:t>Lagos </a:t>
            </a:r>
            <a:r>
              <a:rPr dirty="0" sz="2400" spc="-5" b="0">
                <a:solidFill>
                  <a:srgbClr val="385622"/>
                </a:solidFill>
                <a:latin typeface="Calibri"/>
                <a:cs typeface="Calibri"/>
              </a:rPr>
              <a:t>do Sabor </a:t>
            </a:r>
            <a:r>
              <a:rPr dirty="0" sz="2400" b="0">
                <a:solidFill>
                  <a:srgbClr val="385622"/>
                </a:solidFill>
                <a:latin typeface="Calibri"/>
                <a:cs typeface="Calibri"/>
              </a:rPr>
              <a:t>| </a:t>
            </a:r>
            <a:r>
              <a:rPr dirty="0" sz="2400" spc="-20" b="0">
                <a:solidFill>
                  <a:srgbClr val="385622"/>
                </a:solidFill>
                <a:latin typeface="Calibri"/>
                <a:cs typeface="Calibri"/>
              </a:rPr>
              <a:t>Navegar </a:t>
            </a:r>
            <a:r>
              <a:rPr dirty="0" sz="2400" spc="-5" b="0">
                <a:solidFill>
                  <a:srgbClr val="385622"/>
                </a:solidFill>
                <a:latin typeface="Calibri"/>
                <a:cs typeface="Calibri"/>
              </a:rPr>
              <a:t>na </a:t>
            </a:r>
            <a:r>
              <a:rPr dirty="0" sz="2400" spc="-10" b="0">
                <a:solidFill>
                  <a:srgbClr val="385622"/>
                </a:solidFill>
                <a:latin typeface="Calibri"/>
                <a:cs typeface="Calibri"/>
              </a:rPr>
              <a:t>Montanha </a:t>
            </a:r>
            <a:r>
              <a:rPr dirty="0" sz="2400" b="0">
                <a:solidFill>
                  <a:srgbClr val="385622"/>
                </a:solidFill>
                <a:latin typeface="Calibri"/>
                <a:cs typeface="Calibri"/>
              </a:rPr>
              <a:t>| </a:t>
            </a:r>
            <a:r>
              <a:rPr dirty="0" sz="2400" spc="-10" b="0">
                <a:solidFill>
                  <a:srgbClr val="385622"/>
                </a:solidFill>
                <a:latin typeface="Calibri"/>
                <a:cs typeface="Calibri"/>
              </a:rPr>
              <a:t>Candidatura </a:t>
            </a:r>
            <a:r>
              <a:rPr dirty="0" sz="2400" b="0">
                <a:solidFill>
                  <a:srgbClr val="385622"/>
                </a:solidFill>
                <a:latin typeface="Calibri"/>
                <a:cs typeface="Calibri"/>
              </a:rPr>
              <a:t>ao </a:t>
            </a:r>
            <a:r>
              <a:rPr dirty="0" sz="2400" spc="-10" b="0">
                <a:solidFill>
                  <a:srgbClr val="385622"/>
                </a:solidFill>
                <a:latin typeface="Calibri"/>
                <a:cs typeface="Calibri"/>
              </a:rPr>
              <a:t>Prémio </a:t>
            </a:r>
            <a:r>
              <a:rPr dirty="0" sz="2400" b="0">
                <a:solidFill>
                  <a:srgbClr val="385622"/>
                </a:solidFill>
                <a:latin typeface="Calibri"/>
                <a:cs typeface="Calibri"/>
              </a:rPr>
              <a:t>Nacional </a:t>
            </a:r>
            <a:r>
              <a:rPr dirty="0" sz="2400" spc="-5" b="0">
                <a:solidFill>
                  <a:srgbClr val="385622"/>
                </a:solidFill>
                <a:latin typeface="Calibri"/>
                <a:cs typeface="Calibri"/>
              </a:rPr>
              <a:t>de </a:t>
            </a:r>
            <a:r>
              <a:rPr dirty="0" sz="2400" spc="-10" b="0">
                <a:solidFill>
                  <a:srgbClr val="385622"/>
                </a:solidFill>
                <a:latin typeface="Calibri"/>
                <a:cs typeface="Calibri"/>
              </a:rPr>
              <a:t>Paisagem</a:t>
            </a:r>
            <a:r>
              <a:rPr dirty="0" sz="2400" spc="-40" b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2400" spc="-5" b="0">
                <a:solidFill>
                  <a:srgbClr val="385622"/>
                </a:solidFill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6031"/>
            <a:ext cx="12191999" cy="774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999" y="1518666"/>
            <a:ext cx="84181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latin typeface="Calibri"/>
                <a:cs typeface="Calibri"/>
              </a:rPr>
              <a:t>AÇÕES </a:t>
            </a:r>
            <a:r>
              <a:rPr dirty="0" sz="1600" spc="-5" b="1">
                <a:latin typeface="Calibri"/>
                <a:cs typeface="Calibri"/>
              </a:rPr>
              <a:t>E </a:t>
            </a:r>
            <a:r>
              <a:rPr dirty="0" sz="1600" spc="-10" b="1">
                <a:latin typeface="Calibri"/>
                <a:cs typeface="Calibri"/>
              </a:rPr>
              <a:t>MEDIDAS </a:t>
            </a:r>
            <a:r>
              <a:rPr dirty="0" sz="1600" spc="-30" b="1">
                <a:latin typeface="Calibri"/>
                <a:cs typeface="Calibri"/>
              </a:rPr>
              <a:t>PARA </a:t>
            </a:r>
            <a:r>
              <a:rPr dirty="0" sz="1600" spc="-5" b="1">
                <a:latin typeface="Calibri"/>
                <a:cs typeface="Calibri"/>
              </a:rPr>
              <a:t>A </a:t>
            </a:r>
            <a:r>
              <a:rPr dirty="0" sz="1600" spc="-20" b="1">
                <a:latin typeface="Calibri"/>
                <a:cs typeface="Calibri"/>
              </a:rPr>
              <a:t>CONSERVAÇÃO DA </a:t>
            </a:r>
            <a:r>
              <a:rPr dirty="0" sz="1600" spc="-25" b="1">
                <a:latin typeface="Calibri"/>
                <a:cs typeface="Calibri"/>
              </a:rPr>
              <a:t>PAISAGEM</a:t>
            </a:r>
            <a:r>
              <a:rPr dirty="0" sz="1600" spc="8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APOIADAS </a:t>
            </a:r>
            <a:r>
              <a:rPr dirty="0" sz="1600" spc="-15" b="1">
                <a:latin typeface="Calibri"/>
                <a:cs typeface="Calibri"/>
              </a:rPr>
              <a:t>PELO </a:t>
            </a:r>
            <a:r>
              <a:rPr dirty="0" sz="1600" spc="-5" b="1">
                <a:latin typeface="Calibri"/>
                <a:cs typeface="Calibri"/>
              </a:rPr>
              <a:t>FUNDO </a:t>
            </a:r>
            <a:r>
              <a:rPr dirty="0" sz="1600" spc="-10" b="1">
                <a:latin typeface="Calibri"/>
                <a:cs typeface="Calibri"/>
              </a:rPr>
              <a:t>DO </a:t>
            </a:r>
            <a:r>
              <a:rPr dirty="0" sz="1600" spc="-20" b="1">
                <a:latin typeface="Calibri"/>
                <a:cs typeface="Calibri"/>
              </a:rPr>
              <a:t>BAIXO </a:t>
            </a:r>
            <a:r>
              <a:rPr dirty="0" sz="1600" spc="-10" b="1">
                <a:latin typeface="Calibri"/>
                <a:cs typeface="Calibri"/>
              </a:rPr>
              <a:t>SABOR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056245">
              <a:lnSpc>
                <a:spcPct val="100000"/>
              </a:lnSpc>
              <a:spcBef>
                <a:spcPts val="105"/>
              </a:spcBef>
            </a:pPr>
            <a:r>
              <a:rPr dirty="0" sz="2000" spc="-15"/>
              <a:t>D</a:t>
            </a:r>
            <a:r>
              <a:rPr dirty="0" spc="-15"/>
              <a:t>ADOS</a:t>
            </a:r>
            <a:r>
              <a:rPr dirty="0" spc="35"/>
              <a:t> </a:t>
            </a:r>
            <a:r>
              <a:rPr dirty="0" sz="2000" spc="-10"/>
              <a:t>G</a:t>
            </a:r>
            <a:r>
              <a:rPr dirty="0" spc="-10"/>
              <a:t>LOBAIS</a:t>
            </a:r>
            <a:endParaRPr sz="2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9119" y="2008583"/>
          <a:ext cx="8156575" cy="4460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4565"/>
                <a:gridCol w="2277110"/>
                <a:gridCol w="785495"/>
                <a:gridCol w="785495"/>
                <a:gridCol w="781050"/>
              </a:tblGrid>
              <a:tr h="174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75" b="1">
                          <a:latin typeface="Arial Narrow"/>
                          <a:cs typeface="Arial Narrow"/>
                        </a:rPr>
                        <a:t>INVESTIMENTO </a:t>
                      </a:r>
                      <a:r>
                        <a:rPr dirty="0" sz="900" spc="30" b="1">
                          <a:latin typeface="Arial Narrow"/>
                          <a:cs typeface="Arial Narrow"/>
                        </a:rPr>
                        <a:t>/</a:t>
                      </a:r>
                      <a:r>
                        <a:rPr dirty="0" sz="900" spc="-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90" b="1">
                          <a:latin typeface="Arial Narrow"/>
                          <a:cs typeface="Arial Narrow"/>
                        </a:rPr>
                        <a:t>FINANCIAMENTO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684">
                <a:tc>
                  <a:txBody>
                    <a:bodyPr/>
                    <a:lstStyle/>
                    <a:p>
                      <a:pPr marL="1001394">
                        <a:lnSpc>
                          <a:spcPts val="1050"/>
                        </a:lnSpc>
                      </a:pPr>
                      <a:r>
                        <a:rPr dirty="0" sz="900" spc="80" b="1">
                          <a:latin typeface="Arial Narrow"/>
                          <a:cs typeface="Arial Narrow"/>
                        </a:rPr>
                        <a:t>DESIGNAÇÃO </a:t>
                      </a:r>
                      <a:r>
                        <a:rPr dirty="0" sz="900" spc="90" b="1">
                          <a:latin typeface="Arial Narrow"/>
                          <a:cs typeface="Arial Narrow"/>
                        </a:rPr>
                        <a:t>DO</a:t>
                      </a:r>
                      <a:r>
                        <a:rPr dirty="0" sz="9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80" b="1">
                          <a:latin typeface="Arial Narrow"/>
                          <a:cs typeface="Arial Narrow"/>
                        </a:rPr>
                        <a:t>PROJETO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736600">
                        <a:lnSpc>
                          <a:spcPts val="1050"/>
                        </a:lnSpc>
                      </a:pPr>
                      <a:r>
                        <a:rPr dirty="0" sz="900" spc="80" b="1">
                          <a:latin typeface="Arial Narrow"/>
                          <a:cs typeface="Arial Narrow"/>
                        </a:rPr>
                        <a:t>BENEFICIÁRIO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 spc="65" b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900" spc="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85" b="1">
                          <a:latin typeface="Arial Narrow"/>
                          <a:cs typeface="Arial Narrow"/>
                        </a:rPr>
                        <a:t>do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  <a:p>
                      <a:pPr marL="198120">
                        <a:lnSpc>
                          <a:spcPts val="1070"/>
                        </a:lnSpc>
                        <a:spcBef>
                          <a:spcPts val="235"/>
                        </a:spcBef>
                      </a:pPr>
                      <a:r>
                        <a:rPr dirty="0" sz="900" spc="65" b="1">
                          <a:latin typeface="Arial Narrow"/>
                          <a:cs typeface="Arial Narrow"/>
                        </a:rPr>
                        <a:t>Projeto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 spc="65" b="1">
                          <a:latin typeface="Arial Narrow"/>
                          <a:cs typeface="Arial Narrow"/>
                        </a:rPr>
                        <a:t>Inv.</a:t>
                      </a:r>
                      <a:r>
                        <a:rPr dirty="0" sz="9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 b="1">
                          <a:latin typeface="Arial Narrow"/>
                          <a:cs typeface="Arial Narrow"/>
                        </a:rPr>
                        <a:t>Total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  <a:p>
                      <a:pPr marL="180975">
                        <a:lnSpc>
                          <a:spcPts val="1070"/>
                        </a:lnSpc>
                        <a:spcBef>
                          <a:spcPts val="235"/>
                        </a:spcBef>
                      </a:pPr>
                      <a:r>
                        <a:rPr dirty="0" sz="900" spc="65" b="1">
                          <a:latin typeface="Arial Narrow"/>
                          <a:cs typeface="Arial Narrow"/>
                        </a:rPr>
                        <a:t>Elegível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spc="90" b="1">
                          <a:latin typeface="Arial Narrow"/>
                          <a:cs typeface="Arial Narrow"/>
                        </a:rPr>
                        <a:t>FBS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8763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304612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900" spc="70">
                          <a:latin typeface="Arial Narrow"/>
                          <a:cs typeface="Arial Narrow"/>
                        </a:rPr>
                        <a:t>Geoparque Terras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-1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Cavaleiros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800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900" spc="60">
                          <a:latin typeface="Arial Narrow"/>
                          <a:cs typeface="Arial Narrow"/>
                        </a:rPr>
                        <a:t>Associação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70">
                          <a:latin typeface="Arial Narrow"/>
                          <a:cs typeface="Arial Narrow"/>
                        </a:rPr>
                        <a:t>Geoparque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70">
                          <a:latin typeface="Arial Narrow"/>
                          <a:cs typeface="Arial Narrow"/>
                        </a:rPr>
                        <a:t>Terras</a:t>
                      </a:r>
                      <a:r>
                        <a:rPr dirty="0" sz="9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Cavaleiros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800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228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417,23</a:t>
                      </a:r>
                      <a:r>
                        <a:rPr dirty="0" sz="900" spc="-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800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217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589,82</a:t>
                      </a:r>
                      <a:r>
                        <a:rPr dirty="0" sz="900" spc="-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800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195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830,84</a:t>
                      </a:r>
                      <a:r>
                        <a:rPr dirty="0" sz="900" spc="-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8001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511">
                <a:tc>
                  <a:txBody>
                    <a:bodyPr/>
                    <a:lstStyle/>
                    <a:p>
                      <a:pPr marL="21590">
                        <a:lnSpc>
                          <a:spcPts val="1050"/>
                        </a:lnSpc>
                      </a:pPr>
                      <a:r>
                        <a:rPr dirty="0" sz="900" spc="75">
                          <a:latin typeface="Arial Narrow"/>
                          <a:cs typeface="Arial Narrow"/>
                        </a:rPr>
                        <a:t>Recuperação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dos</a:t>
                      </a:r>
                      <a:r>
                        <a:rPr dirty="0" sz="9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edificios</a:t>
                      </a:r>
                      <a:r>
                        <a:rPr dirty="0" sz="9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linha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75">
                          <a:latin typeface="Arial Narrow"/>
                          <a:cs typeface="Arial Narrow"/>
                        </a:rPr>
                        <a:t>embalamento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Cooperativa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10"/>
                        </a:lnSpc>
                        <a:spcBef>
                          <a:spcPts val="235"/>
                        </a:spcBef>
                      </a:pPr>
                      <a:r>
                        <a:rPr dirty="0" sz="900" spc="45">
                          <a:latin typeface="Arial Narrow"/>
                          <a:cs typeface="Arial Narrow"/>
                        </a:rPr>
                        <a:t>Agrícola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Alfandega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dirty="0" sz="900" spc="-1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80">
                          <a:latin typeface="Arial Narrow"/>
                          <a:cs typeface="Arial Narrow"/>
                        </a:rPr>
                        <a:t>Fé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50">
                          <a:latin typeface="Arial Narrow"/>
                          <a:cs typeface="Arial Narrow"/>
                        </a:rPr>
                        <a:t>Cooperativa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45">
                          <a:latin typeface="Arial Narrow"/>
                          <a:cs typeface="Arial Narrow"/>
                        </a:rPr>
                        <a:t>Agrícola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Alfandega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80">
                          <a:latin typeface="Arial Narrow"/>
                          <a:cs typeface="Arial Narrow"/>
                        </a:rPr>
                        <a:t>Fé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440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093,37</a:t>
                      </a:r>
                      <a:r>
                        <a:rPr dirty="0" sz="900" spc="-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316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483,22</a:t>
                      </a:r>
                      <a:r>
                        <a:rPr dirty="0" sz="900" spc="-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284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134,90</a:t>
                      </a:r>
                      <a:r>
                        <a:rPr dirty="0" sz="900" spc="-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587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5">
                          <a:latin typeface="Arial Narrow"/>
                          <a:cs typeface="Arial Narrow"/>
                        </a:rPr>
                        <a:t>Parque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Verde </a:t>
                      </a:r>
                      <a:r>
                        <a:rPr dirty="0" sz="950" spc="45">
                          <a:latin typeface="Arial Narrow"/>
                          <a:cs typeface="Arial Narrow"/>
                        </a:rPr>
                        <a:t>Quinta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dirty="0" sz="950" spc="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Judite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5">
                          <a:latin typeface="Arial Narrow"/>
                          <a:cs typeface="Arial Narrow"/>
                        </a:rPr>
                        <a:t>Municipio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50" spc="45">
                          <a:latin typeface="Arial Narrow"/>
                          <a:cs typeface="Arial Narrow"/>
                        </a:rPr>
                        <a:t>Torre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50" spc="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80">
                          <a:latin typeface="Arial Narrow"/>
                          <a:cs typeface="Arial Narrow"/>
                        </a:rPr>
                        <a:t>Moncorvo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602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738,55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576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451,30</a:t>
                      </a:r>
                      <a:r>
                        <a:rPr dirty="0" sz="95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518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806,17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485">
                <a:tc>
                  <a:txBody>
                    <a:bodyPr/>
                    <a:lstStyle/>
                    <a:p>
                      <a:pPr marL="21590">
                        <a:lnSpc>
                          <a:spcPts val="1120"/>
                        </a:lnSpc>
                      </a:pPr>
                      <a:r>
                        <a:rPr dirty="0" sz="950" spc="90">
                          <a:latin typeface="Arial Narrow"/>
                          <a:cs typeface="Arial Narrow"/>
                        </a:rPr>
                        <a:t>Rede </a:t>
                      </a:r>
                      <a:r>
                        <a:rPr dirty="0" sz="950" spc="100">
                          <a:latin typeface="Arial Narrow"/>
                          <a:cs typeface="Arial Narrow"/>
                        </a:rPr>
                        <a:t>dos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Centros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50" spc="65">
                          <a:latin typeface="Arial Narrow"/>
                          <a:cs typeface="Arial Narrow"/>
                        </a:rPr>
                        <a:t>Acolhimento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 </a:t>
                      </a:r>
                      <a:r>
                        <a:rPr dirty="0" sz="950" spc="75">
                          <a:latin typeface="Arial Narrow"/>
                          <a:cs typeface="Arial Narrow"/>
                        </a:rPr>
                        <a:t>apoio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ao </a:t>
                      </a:r>
                      <a:r>
                        <a:rPr dirty="0" sz="950" spc="40">
                          <a:latin typeface="Arial Narrow"/>
                          <a:cs typeface="Arial Narrow"/>
                        </a:rPr>
                        <a:t>visitante -</a:t>
                      </a:r>
                      <a:r>
                        <a:rPr dirty="0" sz="950" spc="1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Turismo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60"/>
                        </a:lnSpc>
                        <a:spcBef>
                          <a:spcPts val="120"/>
                        </a:spcBef>
                      </a:pPr>
                      <a:r>
                        <a:rPr dirty="0" sz="950" spc="75">
                          <a:latin typeface="Arial Narrow"/>
                          <a:cs typeface="Arial Narrow"/>
                        </a:rPr>
                        <a:t>Sénior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Sabor </a:t>
                      </a:r>
                      <a:r>
                        <a:rPr dirty="0" sz="950" spc="40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Parada,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Gebelim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9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65">
                          <a:latin typeface="Arial Narrow"/>
                          <a:cs typeface="Arial Narrow"/>
                        </a:rPr>
                        <a:t>Meirinhos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20"/>
                        </a:lnSpc>
                      </a:pPr>
                      <a:r>
                        <a:rPr dirty="0" sz="950" spc="75">
                          <a:latin typeface="Arial Narrow"/>
                          <a:cs typeface="Arial Narrow"/>
                        </a:rPr>
                        <a:t>Associação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para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o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Apoio </a:t>
                      </a:r>
                      <a:r>
                        <a:rPr dirty="0" sz="950" spc="65">
                          <a:latin typeface="Arial Narrow"/>
                          <a:cs typeface="Arial Narrow"/>
                        </a:rPr>
                        <a:t>Social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950" spc="1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30">
                          <a:latin typeface="Arial Narrow"/>
                          <a:cs typeface="Arial Narrow"/>
                        </a:rPr>
                        <a:t>Cultural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60"/>
                        </a:lnSpc>
                        <a:spcBef>
                          <a:spcPts val="120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Parada,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Gebelim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65">
                          <a:latin typeface="Arial Narrow"/>
                          <a:cs typeface="Arial Narrow"/>
                        </a:rPr>
                        <a:t>Meirinhos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374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196,28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338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712,73</a:t>
                      </a:r>
                      <a:r>
                        <a:rPr dirty="0" sz="95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304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841,46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48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85">
                          <a:latin typeface="Arial Narrow"/>
                          <a:cs typeface="Arial Narrow"/>
                        </a:rPr>
                        <a:t>Espaço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Mais </a:t>
                      </a:r>
                      <a:r>
                        <a:rPr dirty="0" sz="950" spc="40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Mogadouro </a:t>
                      </a:r>
                      <a:r>
                        <a:rPr dirty="0" sz="950" spc="75">
                          <a:latin typeface="Arial Narrow"/>
                          <a:cs typeface="Arial Narrow"/>
                        </a:rPr>
                        <a:t>apoia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Inclusão</a:t>
                      </a:r>
                      <a:r>
                        <a:rPr dirty="0" sz="950" spc="1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65">
                          <a:latin typeface="Arial Narrow"/>
                          <a:cs typeface="Arial Narrow"/>
                        </a:rPr>
                        <a:t>Social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Município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50" spc="1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Mogadouro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50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400,00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40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000,00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36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000,00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2085">
                <a:tc>
                  <a:txBody>
                    <a:bodyPr/>
                    <a:lstStyle/>
                    <a:p>
                      <a:pPr marL="21590">
                        <a:lnSpc>
                          <a:spcPts val="1120"/>
                        </a:lnSpc>
                      </a:pPr>
                      <a:r>
                        <a:rPr dirty="0" sz="950" spc="50">
                          <a:latin typeface="Arial Narrow"/>
                          <a:cs typeface="Arial Narrow"/>
                        </a:rPr>
                        <a:t>Centro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Estudo e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Investigação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Património </a:t>
                      </a:r>
                      <a:r>
                        <a:rPr dirty="0" sz="950" spc="80">
                          <a:latin typeface="Arial Narrow"/>
                          <a:cs typeface="Arial Narrow"/>
                        </a:rPr>
                        <a:t>Arqueológico</a:t>
                      </a:r>
                      <a:r>
                        <a:rPr dirty="0" sz="950" spc="3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120"/>
                        </a:lnSpc>
                        <a:spcBef>
                          <a:spcPts val="114"/>
                        </a:spcBef>
                      </a:pPr>
                      <a:r>
                        <a:rPr dirty="0" sz="950" spc="30">
                          <a:latin typeface="Arial Narrow"/>
                          <a:cs typeface="Arial Narrow"/>
                        </a:rPr>
                        <a:t>Cultural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do</a:t>
                      </a:r>
                      <a:r>
                        <a:rPr dirty="0" sz="950" spc="1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Sabor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120"/>
                        </a:lnSpc>
                      </a:pPr>
                      <a:r>
                        <a:rPr dirty="0" sz="950" spc="65">
                          <a:latin typeface="Arial Narrow"/>
                          <a:cs typeface="Arial Narrow"/>
                        </a:rPr>
                        <a:t>Projecto </a:t>
                      </a:r>
                      <a:r>
                        <a:rPr dirty="0" sz="950" spc="80">
                          <a:latin typeface="Arial Narrow"/>
                          <a:cs typeface="Arial Narrow"/>
                        </a:rPr>
                        <a:t>Arqueológico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da </a:t>
                      </a:r>
                      <a:r>
                        <a:rPr dirty="0" sz="950" spc="75">
                          <a:latin typeface="Arial Narrow"/>
                          <a:cs typeface="Arial Narrow"/>
                        </a:rPr>
                        <a:t>Região</a:t>
                      </a:r>
                      <a:r>
                        <a:rPr dirty="0" sz="950" spc="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120"/>
                        </a:lnSpc>
                        <a:spcBef>
                          <a:spcPts val="114"/>
                        </a:spcBef>
                      </a:pPr>
                      <a:r>
                        <a:rPr dirty="0" sz="950" spc="80">
                          <a:latin typeface="Arial Narrow"/>
                          <a:cs typeface="Arial Narrow"/>
                        </a:rPr>
                        <a:t>Moncorvo</a:t>
                      </a:r>
                      <a:r>
                        <a:rPr dirty="0" sz="950" spc="1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(PARM)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26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876,60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21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850,90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19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665,81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485">
                <a:tc>
                  <a:txBody>
                    <a:bodyPr/>
                    <a:lstStyle/>
                    <a:p>
                      <a:pPr marL="21590">
                        <a:lnSpc>
                          <a:spcPts val="1120"/>
                        </a:lnSpc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Requalificação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Caminho Municipal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1157 </a:t>
                      </a:r>
                      <a:r>
                        <a:rPr dirty="0" sz="950" spc="105">
                          <a:latin typeface="Arial Narrow"/>
                          <a:cs typeface="Arial Narrow"/>
                        </a:rPr>
                        <a:t>com </a:t>
                      </a:r>
                      <a:r>
                        <a:rPr dirty="0" sz="950" spc="65">
                          <a:latin typeface="Arial Narrow"/>
                          <a:cs typeface="Arial Narrow"/>
                        </a:rPr>
                        <a:t>Ligação</a:t>
                      </a:r>
                      <a:r>
                        <a:rPr dirty="0" sz="950" spc="1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5">
                          <a:latin typeface="Arial Narrow"/>
                          <a:cs typeface="Arial Narrow"/>
                        </a:rPr>
                        <a:t>aos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60"/>
                        </a:lnSpc>
                        <a:spcBef>
                          <a:spcPts val="120"/>
                        </a:spcBef>
                      </a:pPr>
                      <a:r>
                        <a:rPr dirty="0" sz="950" spc="65">
                          <a:latin typeface="Arial Narrow"/>
                          <a:cs typeface="Arial Narrow"/>
                        </a:rPr>
                        <a:t>Caminhos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do</a:t>
                      </a:r>
                      <a:r>
                        <a:rPr dirty="0" sz="950" spc="1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Sabor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20"/>
                        </a:lnSpc>
                      </a:pPr>
                      <a:r>
                        <a:rPr dirty="0" sz="950" spc="50">
                          <a:latin typeface="Arial Narrow"/>
                          <a:cs typeface="Arial Narrow"/>
                        </a:rPr>
                        <a:t>União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Freguesias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Eucísia,</a:t>
                      </a:r>
                      <a:r>
                        <a:rPr dirty="0" sz="950" spc="1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80">
                          <a:latin typeface="Arial Narrow"/>
                          <a:cs typeface="Arial Narrow"/>
                        </a:rPr>
                        <a:t>Gouveia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60"/>
                        </a:lnSpc>
                        <a:spcBef>
                          <a:spcPts val="120"/>
                        </a:spcBef>
                      </a:pPr>
                      <a:r>
                        <a:rPr dirty="0" sz="950" spc="70">
                          <a:latin typeface="Arial Narrow"/>
                          <a:cs typeface="Arial Narrow"/>
                        </a:rPr>
                        <a:t>e </a:t>
                      </a:r>
                      <a:r>
                        <a:rPr dirty="0" sz="950" spc="75">
                          <a:latin typeface="Arial Narrow"/>
                          <a:cs typeface="Arial Narrow"/>
                        </a:rPr>
                        <a:t>Valverde/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Mun.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Alfândega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dirty="0" sz="95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5">
                          <a:latin typeface="Arial Narrow"/>
                          <a:cs typeface="Arial Narrow"/>
                        </a:rPr>
                        <a:t>Fé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158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493,30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158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493,30</a:t>
                      </a:r>
                      <a:r>
                        <a:rPr dirty="0" sz="95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142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643,97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485">
                <a:tc>
                  <a:txBody>
                    <a:bodyPr/>
                    <a:lstStyle/>
                    <a:p>
                      <a:pPr marL="21590">
                        <a:lnSpc>
                          <a:spcPts val="1050"/>
                        </a:lnSpc>
                      </a:pPr>
                      <a:r>
                        <a:rPr dirty="0" sz="900" spc="7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900" spc="-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40">
                          <a:latin typeface="Arial Narrow"/>
                          <a:cs typeface="Arial Narrow"/>
                        </a:rPr>
                        <a:t>arte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9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40">
                          <a:latin typeface="Arial Narrow"/>
                          <a:cs typeface="Arial Narrow"/>
                        </a:rPr>
                        <a:t>flora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45">
                          <a:latin typeface="Arial Narrow"/>
                          <a:cs typeface="Arial Narrow"/>
                        </a:rPr>
                        <a:t>rupestre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95">
                          <a:latin typeface="Arial Narrow"/>
                          <a:cs typeface="Arial Narrow"/>
                        </a:rPr>
                        <a:t>como</a:t>
                      </a:r>
                      <a:r>
                        <a:rPr dirty="0" sz="9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factor</a:t>
                      </a:r>
                      <a:r>
                        <a:rPr dirty="0" sz="9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distinção</a:t>
                      </a:r>
                      <a:r>
                        <a:rPr dirty="0" sz="9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80">
                          <a:latin typeface="Arial Narrow"/>
                          <a:cs typeface="Arial Narrow"/>
                        </a:rPr>
                        <a:t>promoção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do</a:t>
                      </a:r>
                      <a:r>
                        <a:rPr dirty="0" sz="9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35">
                          <a:latin typeface="Arial Narrow"/>
                          <a:cs typeface="Arial Narrow"/>
                        </a:rPr>
                        <a:t>vale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10"/>
                        </a:lnSpc>
                        <a:spcBef>
                          <a:spcPts val="23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do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0">
                          <a:latin typeface="Arial Narrow"/>
                          <a:cs typeface="Arial Narrow"/>
                        </a:rPr>
                        <a:t>Sabor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0">
                          <a:latin typeface="Arial Narrow"/>
                          <a:cs typeface="Arial Narrow"/>
                        </a:rPr>
                        <a:t>ICETA-UP</a:t>
                      </a:r>
                      <a:r>
                        <a:rPr dirty="0" sz="9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45">
                          <a:latin typeface="Arial Narrow"/>
                          <a:cs typeface="Arial Narrow"/>
                        </a:rPr>
                        <a:t>(CIBIO)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43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939,06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43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939,06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39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545,15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48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Melhoria </a:t>
                      </a:r>
                      <a:r>
                        <a:rPr dirty="0" sz="900" spc="40">
                          <a:latin typeface="Arial Narrow"/>
                          <a:cs typeface="Arial Narrow"/>
                        </a:rPr>
                        <a:t>Produtiva</a:t>
                      </a:r>
                      <a:r>
                        <a:rPr dirty="0" sz="9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Apícola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050"/>
                        </a:lnSpc>
                      </a:pPr>
                      <a:r>
                        <a:rPr dirty="0" sz="900" spc="60">
                          <a:latin typeface="Arial Narrow"/>
                          <a:cs typeface="Arial Narrow"/>
                        </a:rPr>
                        <a:t>Associação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Apicultores</a:t>
                      </a:r>
                      <a:r>
                        <a:rPr dirty="0" sz="9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80">
                          <a:latin typeface="Arial Narrow"/>
                          <a:cs typeface="Arial Narrow"/>
                        </a:rPr>
                        <a:t>Montemé</a:t>
                      </a:r>
                      <a:r>
                        <a:rPr dirty="0" sz="9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35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9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10"/>
                        </a:lnSpc>
                        <a:spcBef>
                          <a:spcPts val="235"/>
                        </a:spcBef>
                      </a:pPr>
                      <a:r>
                        <a:rPr dirty="0" sz="900" spc="45">
                          <a:latin typeface="Arial Narrow"/>
                          <a:cs typeface="Arial Narrow"/>
                        </a:rPr>
                        <a:t>Seita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dirty="0" sz="9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0">
                          <a:latin typeface="Arial Narrow"/>
                          <a:cs typeface="Arial Narrow"/>
                        </a:rPr>
                        <a:t>Abelha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26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661,32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23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225,50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20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902,95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501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0">
                          <a:latin typeface="Arial Narrow"/>
                          <a:cs typeface="Arial Narrow"/>
                        </a:rPr>
                        <a:t>Construção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00" spc="80">
                          <a:latin typeface="Arial Narrow"/>
                          <a:cs typeface="Arial Narrow"/>
                        </a:rPr>
                        <a:t>um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Forno</a:t>
                      </a:r>
                      <a:r>
                        <a:rPr dirty="0" sz="900" spc="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0">
                          <a:latin typeface="Arial Narrow"/>
                          <a:cs typeface="Arial Narrow"/>
                        </a:rPr>
                        <a:t>Comunitário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50">
                          <a:latin typeface="Arial Narrow"/>
                          <a:cs typeface="Arial Narrow"/>
                        </a:rPr>
                        <a:t>Junta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00" spc="60">
                          <a:latin typeface="Arial Narrow"/>
                          <a:cs typeface="Arial Narrow"/>
                        </a:rPr>
                        <a:t>Freguesia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00" spc="-1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Paradela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88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351,50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88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351,50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900" spc="65">
                          <a:latin typeface="Arial Narrow"/>
                          <a:cs typeface="Arial Narrow"/>
                        </a:rPr>
                        <a:t>79 </a:t>
                      </a:r>
                      <a:r>
                        <a:rPr dirty="0" sz="900" spc="55">
                          <a:latin typeface="Arial Narrow"/>
                          <a:cs typeface="Arial Narrow"/>
                        </a:rPr>
                        <a:t>516,35</a:t>
                      </a:r>
                      <a:r>
                        <a:rPr dirty="0" sz="9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65">
                          <a:latin typeface="Arial Narrow"/>
                          <a:cs typeface="Arial Narrow"/>
                        </a:rPr>
                        <a:t>€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35010">
                <a:tc>
                  <a:txBody>
                    <a:bodyPr/>
                    <a:lstStyle/>
                    <a:p>
                      <a:pPr marL="21590" marR="310515">
                        <a:lnSpc>
                          <a:spcPts val="1260"/>
                        </a:lnSpc>
                        <a:spcBef>
                          <a:spcPts val="40"/>
                        </a:spcBef>
                      </a:pPr>
                      <a:r>
                        <a:rPr dirty="0" sz="950" spc="90">
                          <a:latin typeface="Arial Narrow"/>
                          <a:cs typeface="Arial Narrow"/>
                        </a:rPr>
                        <a:t>Macedo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Cavaleiros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2030 </a:t>
                      </a:r>
                      <a:r>
                        <a:rPr dirty="0" sz="950" spc="40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Estratégia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para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a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Dinamização 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Económica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Turismo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Sustentável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Município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dirty="0" sz="950" spc="90">
                          <a:latin typeface="Arial Narrow"/>
                          <a:cs typeface="Arial Narrow"/>
                        </a:rPr>
                        <a:t>Macedo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50" spc="1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60">
                          <a:latin typeface="Arial Narrow"/>
                          <a:cs typeface="Arial Narrow"/>
                        </a:rPr>
                        <a:t>Cavaleiros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889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36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900,00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889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36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900,00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889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33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210,00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8890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485">
                <a:tc>
                  <a:txBody>
                    <a:bodyPr/>
                    <a:lstStyle/>
                    <a:p>
                      <a:pPr marL="21590">
                        <a:lnSpc>
                          <a:spcPts val="1120"/>
                        </a:lnSpc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Festival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da </a:t>
                      </a:r>
                      <a:r>
                        <a:rPr dirty="0" sz="950" spc="75">
                          <a:latin typeface="Arial Narrow"/>
                          <a:cs typeface="Arial Narrow"/>
                        </a:rPr>
                        <a:t>Migas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dirty="0" sz="950" spc="80">
                          <a:latin typeface="Arial Narrow"/>
                          <a:cs typeface="Arial Narrow"/>
                        </a:rPr>
                        <a:t>Peixe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Rio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 </a:t>
                      </a:r>
                      <a:r>
                        <a:rPr dirty="0" sz="950" spc="55">
                          <a:latin typeface="Arial Narrow"/>
                          <a:cs typeface="Arial Narrow"/>
                        </a:rPr>
                        <a:t>Requalificação</a:t>
                      </a:r>
                      <a:r>
                        <a:rPr dirty="0" sz="950" spc="2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60"/>
                        </a:lnSpc>
                        <a:spcBef>
                          <a:spcPts val="114"/>
                        </a:spcBef>
                      </a:pPr>
                      <a:r>
                        <a:rPr dirty="0" sz="950" spc="75">
                          <a:latin typeface="Arial Narrow"/>
                          <a:cs typeface="Arial Narrow"/>
                        </a:rPr>
                        <a:t>Recuperação das </a:t>
                      </a:r>
                      <a:r>
                        <a:rPr dirty="0" sz="950" spc="85">
                          <a:latin typeface="Arial Narrow"/>
                          <a:cs typeface="Arial Narrow"/>
                        </a:rPr>
                        <a:t>embarcações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 pesca</a:t>
                      </a:r>
                      <a:r>
                        <a:rPr dirty="0" sz="950" spc="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tradicional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20"/>
                        </a:lnSpc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ACIM </a:t>
                      </a:r>
                      <a:r>
                        <a:rPr dirty="0" sz="950" spc="40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dirty="0" sz="950" spc="75">
                          <a:latin typeface="Arial Narrow"/>
                          <a:cs typeface="Arial Narrow"/>
                        </a:rPr>
                        <a:t>Associação </a:t>
                      </a:r>
                      <a:r>
                        <a:rPr dirty="0" sz="950" spc="100">
                          <a:latin typeface="Arial Narrow"/>
                          <a:cs typeface="Arial Narrow"/>
                        </a:rPr>
                        <a:t>dos </a:t>
                      </a:r>
                      <a:r>
                        <a:rPr dirty="0" sz="950" spc="65">
                          <a:latin typeface="Arial Narrow"/>
                          <a:cs typeface="Arial Narrow"/>
                        </a:rPr>
                        <a:t>Comerciantes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e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  <a:p>
                      <a:pPr marL="21590">
                        <a:lnSpc>
                          <a:spcPts val="1060"/>
                        </a:lnSpc>
                        <a:spcBef>
                          <a:spcPts val="114"/>
                        </a:spcBef>
                      </a:pPr>
                      <a:r>
                        <a:rPr dirty="0" sz="950" spc="40">
                          <a:latin typeface="Arial Narrow"/>
                          <a:cs typeface="Arial Narrow"/>
                        </a:rPr>
                        <a:t>Industriais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Concelho </a:t>
                      </a:r>
                      <a:r>
                        <a:rPr dirty="0" sz="950" spc="95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dirty="0" sz="950" spc="1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80">
                          <a:latin typeface="Arial Narrow"/>
                          <a:cs typeface="Arial Narrow"/>
                        </a:rPr>
                        <a:t>Moncorvo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55">
                          <a:latin typeface="Arial Narrow"/>
                          <a:cs typeface="Arial Narrow"/>
                        </a:rPr>
                        <a:t>108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395,09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88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135,00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spc="60">
                          <a:latin typeface="Arial Narrow"/>
                          <a:cs typeface="Arial Narrow"/>
                        </a:rPr>
                        <a:t>79 </a:t>
                      </a:r>
                      <a:r>
                        <a:rPr dirty="0" sz="950" spc="50">
                          <a:latin typeface="Arial Narrow"/>
                          <a:cs typeface="Arial Narrow"/>
                        </a:rPr>
                        <a:t>321,50</a:t>
                      </a:r>
                      <a:r>
                        <a:rPr dirty="0" sz="95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50" spc="70">
                          <a:latin typeface="Arial Narrow"/>
                          <a:cs typeface="Arial Narrow"/>
                        </a:rPr>
                        <a:t>€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62516">
                <a:tc gridSpan="2"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950" spc="75" b="1">
                          <a:latin typeface="Arial Narrow"/>
                          <a:cs typeface="Arial Narrow"/>
                        </a:rPr>
                        <a:t>TOTAL</a:t>
                      </a:r>
                      <a:endParaRPr sz="950">
                        <a:latin typeface="Arial Narrow"/>
                        <a:cs typeface="Arial Narrow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 spc="7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40" b="1">
                          <a:latin typeface="Calibri"/>
                          <a:cs typeface="Calibri"/>
                        </a:rPr>
                        <a:t>185</a:t>
                      </a:r>
                      <a:r>
                        <a:rPr dirty="0" sz="9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35" b="1">
                          <a:latin typeface="Calibri"/>
                          <a:cs typeface="Calibri"/>
                        </a:rPr>
                        <a:t>462,30</a:t>
                      </a:r>
                      <a:r>
                        <a:rPr dirty="0" sz="9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70" b="1">
                          <a:latin typeface="Calibri"/>
                          <a:cs typeface="Calibri"/>
                        </a:rPr>
                        <a:t>€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9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 spc="70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40" b="1">
                          <a:latin typeface="Calibri"/>
                          <a:cs typeface="Calibri"/>
                        </a:rPr>
                        <a:t>950</a:t>
                      </a:r>
                      <a:r>
                        <a:rPr dirty="0" sz="9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35" b="1">
                          <a:latin typeface="Calibri"/>
                          <a:cs typeface="Calibri"/>
                        </a:rPr>
                        <a:t>132,33</a:t>
                      </a:r>
                      <a:r>
                        <a:rPr dirty="0" sz="9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70" b="1">
                          <a:latin typeface="Calibri"/>
                          <a:cs typeface="Calibri"/>
                        </a:rPr>
                        <a:t>€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 spc="70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40" b="1">
                          <a:latin typeface="Calibri"/>
                          <a:cs typeface="Calibri"/>
                        </a:rPr>
                        <a:t>754</a:t>
                      </a:r>
                      <a:r>
                        <a:rPr dirty="0" sz="9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35" b="1">
                          <a:latin typeface="Calibri"/>
                          <a:cs typeface="Calibri"/>
                        </a:rPr>
                        <a:t>419,10</a:t>
                      </a:r>
                      <a:r>
                        <a:rPr dirty="0" sz="9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70" b="1">
                          <a:latin typeface="Calibri"/>
                          <a:cs typeface="Calibri"/>
                        </a:rPr>
                        <a:t>€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906002" y="2002282"/>
            <a:ext cx="2797175" cy="4473575"/>
            <a:chOff x="8906002" y="2002282"/>
            <a:chExt cx="2797175" cy="4473575"/>
          </a:xfrm>
        </p:grpSpPr>
        <p:sp>
          <p:nvSpPr>
            <p:cNvPr id="6" name="object 6"/>
            <p:cNvSpPr/>
            <p:nvPr/>
          </p:nvSpPr>
          <p:spPr>
            <a:xfrm>
              <a:off x="8912352" y="2008632"/>
              <a:ext cx="2784475" cy="4460875"/>
            </a:xfrm>
            <a:custGeom>
              <a:avLst/>
              <a:gdLst/>
              <a:ahLst/>
              <a:cxnLst/>
              <a:rect l="l" t="t" r="r" b="b"/>
              <a:pathLst>
                <a:path w="2784475" h="4460875">
                  <a:moveTo>
                    <a:pt x="1392174" y="0"/>
                  </a:moveTo>
                  <a:lnTo>
                    <a:pt x="0" y="4460747"/>
                  </a:lnTo>
                  <a:lnTo>
                    <a:pt x="2784348" y="4460747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12352" y="2008632"/>
              <a:ext cx="2784475" cy="4460875"/>
            </a:xfrm>
            <a:custGeom>
              <a:avLst/>
              <a:gdLst/>
              <a:ahLst/>
              <a:cxnLst/>
              <a:rect l="l" t="t" r="r" b="b"/>
              <a:pathLst>
                <a:path w="2784475" h="4460875">
                  <a:moveTo>
                    <a:pt x="0" y="4460747"/>
                  </a:moveTo>
                  <a:lnTo>
                    <a:pt x="1392174" y="0"/>
                  </a:lnTo>
                  <a:lnTo>
                    <a:pt x="2784348" y="4460747"/>
                  </a:lnTo>
                  <a:lnTo>
                    <a:pt x="0" y="44607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115044" y="2508504"/>
              <a:ext cx="2369820" cy="1146175"/>
            </a:xfrm>
            <a:custGeom>
              <a:avLst/>
              <a:gdLst/>
              <a:ahLst/>
              <a:cxnLst/>
              <a:rect l="l" t="t" r="r" b="b"/>
              <a:pathLst>
                <a:path w="2369820" h="1146175">
                  <a:moveTo>
                    <a:pt x="2178811" y="0"/>
                  </a:moveTo>
                  <a:lnTo>
                    <a:pt x="191007" y="0"/>
                  </a:lnTo>
                  <a:lnTo>
                    <a:pt x="147197" y="5042"/>
                  </a:lnTo>
                  <a:lnTo>
                    <a:pt x="106987" y="19406"/>
                  </a:lnTo>
                  <a:lnTo>
                    <a:pt x="71522" y="41947"/>
                  </a:lnTo>
                  <a:lnTo>
                    <a:pt x="41947" y="71522"/>
                  </a:lnTo>
                  <a:lnTo>
                    <a:pt x="19406" y="106987"/>
                  </a:lnTo>
                  <a:lnTo>
                    <a:pt x="5042" y="147197"/>
                  </a:lnTo>
                  <a:lnTo>
                    <a:pt x="0" y="191008"/>
                  </a:lnTo>
                  <a:lnTo>
                    <a:pt x="0" y="955040"/>
                  </a:lnTo>
                  <a:lnTo>
                    <a:pt x="5042" y="998850"/>
                  </a:lnTo>
                  <a:lnTo>
                    <a:pt x="19406" y="1039060"/>
                  </a:lnTo>
                  <a:lnTo>
                    <a:pt x="41947" y="1074525"/>
                  </a:lnTo>
                  <a:lnTo>
                    <a:pt x="71522" y="1104100"/>
                  </a:lnTo>
                  <a:lnTo>
                    <a:pt x="106987" y="1126641"/>
                  </a:lnTo>
                  <a:lnTo>
                    <a:pt x="147197" y="1141005"/>
                  </a:lnTo>
                  <a:lnTo>
                    <a:pt x="191007" y="1146048"/>
                  </a:lnTo>
                  <a:lnTo>
                    <a:pt x="2178811" y="1146048"/>
                  </a:lnTo>
                  <a:lnTo>
                    <a:pt x="2222622" y="1141005"/>
                  </a:lnTo>
                  <a:lnTo>
                    <a:pt x="2262832" y="1126641"/>
                  </a:lnTo>
                  <a:lnTo>
                    <a:pt x="2298297" y="1104100"/>
                  </a:lnTo>
                  <a:lnTo>
                    <a:pt x="2327872" y="1074525"/>
                  </a:lnTo>
                  <a:lnTo>
                    <a:pt x="2350413" y="1039060"/>
                  </a:lnTo>
                  <a:lnTo>
                    <a:pt x="2364777" y="998850"/>
                  </a:lnTo>
                  <a:lnTo>
                    <a:pt x="2369820" y="955040"/>
                  </a:lnTo>
                  <a:lnTo>
                    <a:pt x="2369820" y="191008"/>
                  </a:lnTo>
                  <a:lnTo>
                    <a:pt x="2364777" y="147197"/>
                  </a:lnTo>
                  <a:lnTo>
                    <a:pt x="2350413" y="106987"/>
                  </a:lnTo>
                  <a:lnTo>
                    <a:pt x="2327872" y="71522"/>
                  </a:lnTo>
                  <a:lnTo>
                    <a:pt x="2298297" y="41947"/>
                  </a:lnTo>
                  <a:lnTo>
                    <a:pt x="2262832" y="19406"/>
                  </a:lnTo>
                  <a:lnTo>
                    <a:pt x="2222622" y="5042"/>
                  </a:lnTo>
                  <a:lnTo>
                    <a:pt x="21788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115044" y="2508504"/>
              <a:ext cx="2369820" cy="1146175"/>
            </a:xfrm>
            <a:custGeom>
              <a:avLst/>
              <a:gdLst/>
              <a:ahLst/>
              <a:cxnLst/>
              <a:rect l="l" t="t" r="r" b="b"/>
              <a:pathLst>
                <a:path w="2369820" h="1146175">
                  <a:moveTo>
                    <a:pt x="0" y="191008"/>
                  </a:moveTo>
                  <a:lnTo>
                    <a:pt x="5042" y="147197"/>
                  </a:lnTo>
                  <a:lnTo>
                    <a:pt x="19406" y="106987"/>
                  </a:lnTo>
                  <a:lnTo>
                    <a:pt x="41947" y="71522"/>
                  </a:lnTo>
                  <a:lnTo>
                    <a:pt x="71522" y="41947"/>
                  </a:lnTo>
                  <a:lnTo>
                    <a:pt x="106987" y="19406"/>
                  </a:lnTo>
                  <a:lnTo>
                    <a:pt x="147197" y="5042"/>
                  </a:lnTo>
                  <a:lnTo>
                    <a:pt x="191007" y="0"/>
                  </a:lnTo>
                  <a:lnTo>
                    <a:pt x="2178811" y="0"/>
                  </a:lnTo>
                  <a:lnTo>
                    <a:pt x="2222622" y="5042"/>
                  </a:lnTo>
                  <a:lnTo>
                    <a:pt x="2262832" y="19406"/>
                  </a:lnTo>
                  <a:lnTo>
                    <a:pt x="2298297" y="41947"/>
                  </a:lnTo>
                  <a:lnTo>
                    <a:pt x="2327872" y="71522"/>
                  </a:lnTo>
                  <a:lnTo>
                    <a:pt x="2350413" y="106987"/>
                  </a:lnTo>
                  <a:lnTo>
                    <a:pt x="2364777" y="147197"/>
                  </a:lnTo>
                  <a:lnTo>
                    <a:pt x="2369820" y="191008"/>
                  </a:lnTo>
                  <a:lnTo>
                    <a:pt x="2369820" y="955040"/>
                  </a:lnTo>
                  <a:lnTo>
                    <a:pt x="2364777" y="998850"/>
                  </a:lnTo>
                  <a:lnTo>
                    <a:pt x="2350413" y="1039060"/>
                  </a:lnTo>
                  <a:lnTo>
                    <a:pt x="2327872" y="1074525"/>
                  </a:lnTo>
                  <a:lnTo>
                    <a:pt x="2298297" y="1104100"/>
                  </a:lnTo>
                  <a:lnTo>
                    <a:pt x="2262832" y="1126641"/>
                  </a:lnTo>
                  <a:lnTo>
                    <a:pt x="2222622" y="1141005"/>
                  </a:lnTo>
                  <a:lnTo>
                    <a:pt x="2178811" y="1146048"/>
                  </a:lnTo>
                  <a:lnTo>
                    <a:pt x="191007" y="1146048"/>
                  </a:lnTo>
                  <a:lnTo>
                    <a:pt x="147197" y="1141005"/>
                  </a:lnTo>
                  <a:lnTo>
                    <a:pt x="106987" y="1126641"/>
                  </a:lnTo>
                  <a:lnTo>
                    <a:pt x="71522" y="1104100"/>
                  </a:lnTo>
                  <a:lnTo>
                    <a:pt x="41947" y="1074525"/>
                  </a:lnTo>
                  <a:lnTo>
                    <a:pt x="19406" y="1039060"/>
                  </a:lnTo>
                  <a:lnTo>
                    <a:pt x="5042" y="998850"/>
                  </a:lnTo>
                  <a:lnTo>
                    <a:pt x="0" y="955040"/>
                  </a:lnTo>
                  <a:lnTo>
                    <a:pt x="0" y="19100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608566" y="2512516"/>
            <a:ext cx="1384935" cy="1113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47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PROJECTOS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200" b="1">
                <a:latin typeface="Calibri"/>
                <a:cs typeface="Calibri"/>
              </a:rPr>
              <a:t>FINANCIADOS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dirty="0" sz="1200" spc="-10">
                <a:latin typeface="Calibri"/>
                <a:cs typeface="Calibri"/>
              </a:rPr>
              <a:t>INVESTIMENTO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800" spc="-5" b="1">
                <a:latin typeface="Calibri"/>
                <a:cs typeface="Calibri"/>
              </a:rPr>
              <a:t>3.560.517€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43161" y="3866134"/>
            <a:ext cx="2461895" cy="1131570"/>
            <a:chOff x="9043161" y="3866134"/>
            <a:chExt cx="2461895" cy="1131570"/>
          </a:xfrm>
        </p:grpSpPr>
        <p:sp>
          <p:nvSpPr>
            <p:cNvPr id="12" name="object 12"/>
            <p:cNvSpPr/>
            <p:nvPr/>
          </p:nvSpPr>
          <p:spPr>
            <a:xfrm>
              <a:off x="9049511" y="3872484"/>
              <a:ext cx="2449195" cy="1118870"/>
            </a:xfrm>
            <a:custGeom>
              <a:avLst/>
              <a:gdLst/>
              <a:ahLst/>
              <a:cxnLst/>
              <a:rect l="l" t="t" r="r" b="b"/>
              <a:pathLst>
                <a:path w="2449195" h="1118870">
                  <a:moveTo>
                    <a:pt x="2262632" y="0"/>
                  </a:moveTo>
                  <a:lnTo>
                    <a:pt x="186436" y="0"/>
                  </a:lnTo>
                  <a:lnTo>
                    <a:pt x="136863" y="6657"/>
                  </a:lnTo>
                  <a:lnTo>
                    <a:pt x="92324" y="25447"/>
                  </a:lnTo>
                  <a:lnTo>
                    <a:pt x="54594" y="54594"/>
                  </a:lnTo>
                  <a:lnTo>
                    <a:pt x="25447" y="92324"/>
                  </a:lnTo>
                  <a:lnTo>
                    <a:pt x="6657" y="136863"/>
                  </a:lnTo>
                  <a:lnTo>
                    <a:pt x="0" y="186436"/>
                  </a:lnTo>
                  <a:lnTo>
                    <a:pt x="0" y="932180"/>
                  </a:lnTo>
                  <a:lnTo>
                    <a:pt x="6657" y="981752"/>
                  </a:lnTo>
                  <a:lnTo>
                    <a:pt x="25447" y="1026291"/>
                  </a:lnTo>
                  <a:lnTo>
                    <a:pt x="54594" y="1064021"/>
                  </a:lnTo>
                  <a:lnTo>
                    <a:pt x="92324" y="1093168"/>
                  </a:lnTo>
                  <a:lnTo>
                    <a:pt x="136863" y="1111958"/>
                  </a:lnTo>
                  <a:lnTo>
                    <a:pt x="186436" y="1118616"/>
                  </a:lnTo>
                  <a:lnTo>
                    <a:pt x="2262632" y="1118616"/>
                  </a:lnTo>
                  <a:lnTo>
                    <a:pt x="2312204" y="1111958"/>
                  </a:lnTo>
                  <a:lnTo>
                    <a:pt x="2356743" y="1093168"/>
                  </a:lnTo>
                  <a:lnTo>
                    <a:pt x="2394473" y="1064021"/>
                  </a:lnTo>
                  <a:lnTo>
                    <a:pt x="2423620" y="1026291"/>
                  </a:lnTo>
                  <a:lnTo>
                    <a:pt x="2442410" y="981752"/>
                  </a:lnTo>
                  <a:lnTo>
                    <a:pt x="2449068" y="932180"/>
                  </a:lnTo>
                  <a:lnTo>
                    <a:pt x="2449068" y="186436"/>
                  </a:lnTo>
                  <a:lnTo>
                    <a:pt x="2442410" y="136863"/>
                  </a:lnTo>
                  <a:lnTo>
                    <a:pt x="2423620" y="92324"/>
                  </a:lnTo>
                  <a:lnTo>
                    <a:pt x="2394473" y="54594"/>
                  </a:lnTo>
                  <a:lnTo>
                    <a:pt x="2356743" y="25447"/>
                  </a:lnTo>
                  <a:lnTo>
                    <a:pt x="2312204" y="6657"/>
                  </a:lnTo>
                  <a:lnTo>
                    <a:pt x="22626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49511" y="3872484"/>
              <a:ext cx="2449195" cy="1118870"/>
            </a:xfrm>
            <a:custGeom>
              <a:avLst/>
              <a:gdLst/>
              <a:ahLst/>
              <a:cxnLst/>
              <a:rect l="l" t="t" r="r" b="b"/>
              <a:pathLst>
                <a:path w="2449195" h="1118870">
                  <a:moveTo>
                    <a:pt x="0" y="186436"/>
                  </a:moveTo>
                  <a:lnTo>
                    <a:pt x="6657" y="136863"/>
                  </a:lnTo>
                  <a:lnTo>
                    <a:pt x="25447" y="92324"/>
                  </a:lnTo>
                  <a:lnTo>
                    <a:pt x="54594" y="54594"/>
                  </a:lnTo>
                  <a:lnTo>
                    <a:pt x="92324" y="25447"/>
                  </a:lnTo>
                  <a:lnTo>
                    <a:pt x="136863" y="6657"/>
                  </a:lnTo>
                  <a:lnTo>
                    <a:pt x="186436" y="0"/>
                  </a:lnTo>
                  <a:lnTo>
                    <a:pt x="2262632" y="0"/>
                  </a:lnTo>
                  <a:lnTo>
                    <a:pt x="2312204" y="6657"/>
                  </a:lnTo>
                  <a:lnTo>
                    <a:pt x="2356743" y="25447"/>
                  </a:lnTo>
                  <a:lnTo>
                    <a:pt x="2394473" y="54594"/>
                  </a:lnTo>
                  <a:lnTo>
                    <a:pt x="2423620" y="92324"/>
                  </a:lnTo>
                  <a:lnTo>
                    <a:pt x="2442410" y="136863"/>
                  </a:lnTo>
                  <a:lnTo>
                    <a:pt x="2449068" y="186436"/>
                  </a:lnTo>
                  <a:lnTo>
                    <a:pt x="2449068" y="932180"/>
                  </a:lnTo>
                  <a:lnTo>
                    <a:pt x="2442410" y="981752"/>
                  </a:lnTo>
                  <a:lnTo>
                    <a:pt x="2423620" y="1026291"/>
                  </a:lnTo>
                  <a:lnTo>
                    <a:pt x="2394473" y="1064021"/>
                  </a:lnTo>
                  <a:lnTo>
                    <a:pt x="2356743" y="1093168"/>
                  </a:lnTo>
                  <a:lnTo>
                    <a:pt x="2312204" y="1111958"/>
                  </a:lnTo>
                  <a:lnTo>
                    <a:pt x="2262632" y="1118616"/>
                  </a:lnTo>
                  <a:lnTo>
                    <a:pt x="186436" y="1118616"/>
                  </a:lnTo>
                  <a:lnTo>
                    <a:pt x="136863" y="1111958"/>
                  </a:lnTo>
                  <a:lnTo>
                    <a:pt x="92324" y="1093168"/>
                  </a:lnTo>
                  <a:lnTo>
                    <a:pt x="54594" y="1064021"/>
                  </a:lnTo>
                  <a:lnTo>
                    <a:pt x="25447" y="1026291"/>
                  </a:lnTo>
                  <a:lnTo>
                    <a:pt x="6657" y="981752"/>
                  </a:lnTo>
                  <a:lnTo>
                    <a:pt x="0" y="932180"/>
                  </a:lnTo>
                  <a:lnTo>
                    <a:pt x="0" y="18643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219056" y="4068826"/>
            <a:ext cx="2109470" cy="68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POSTOS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TRABALHO CRIADOS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/</a:t>
            </a:r>
            <a:endParaRPr sz="1200">
              <a:latin typeface="Calibri"/>
              <a:cs typeface="Calibri"/>
            </a:endParaRPr>
          </a:p>
          <a:p>
            <a:pPr algn="ctr" marL="1270">
              <a:lnSpc>
                <a:spcPts val="1380"/>
              </a:lnSpc>
            </a:pPr>
            <a:r>
              <a:rPr dirty="0" sz="1200" spc="-5">
                <a:latin typeface="Calibri"/>
                <a:cs typeface="Calibri"/>
              </a:rPr>
              <a:t>Construção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Exploração</a:t>
            </a:r>
            <a:endParaRPr sz="12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285"/>
              </a:spcBef>
            </a:pPr>
            <a:r>
              <a:rPr dirty="0" sz="1800" spc="-5" b="1">
                <a:latin typeface="Calibri"/>
                <a:cs typeface="Calibri"/>
              </a:rPr>
              <a:t>296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029445" y="5222494"/>
            <a:ext cx="2521585" cy="986790"/>
            <a:chOff x="9029445" y="5222494"/>
            <a:chExt cx="2521585" cy="986790"/>
          </a:xfrm>
        </p:grpSpPr>
        <p:sp>
          <p:nvSpPr>
            <p:cNvPr id="16" name="object 16"/>
            <p:cNvSpPr/>
            <p:nvPr/>
          </p:nvSpPr>
          <p:spPr>
            <a:xfrm>
              <a:off x="9035795" y="5228844"/>
              <a:ext cx="2508885" cy="974090"/>
            </a:xfrm>
            <a:custGeom>
              <a:avLst/>
              <a:gdLst/>
              <a:ahLst/>
              <a:cxnLst/>
              <a:rect l="l" t="t" r="r" b="b"/>
              <a:pathLst>
                <a:path w="2508884" h="974089">
                  <a:moveTo>
                    <a:pt x="2346198" y="0"/>
                  </a:moveTo>
                  <a:lnTo>
                    <a:pt x="162305" y="0"/>
                  </a:lnTo>
                  <a:lnTo>
                    <a:pt x="119150" y="5796"/>
                  </a:lnTo>
                  <a:lnTo>
                    <a:pt x="80376" y="22154"/>
                  </a:lnTo>
                  <a:lnTo>
                    <a:pt x="47529" y="47529"/>
                  </a:lnTo>
                  <a:lnTo>
                    <a:pt x="22154" y="80376"/>
                  </a:lnTo>
                  <a:lnTo>
                    <a:pt x="5796" y="119150"/>
                  </a:lnTo>
                  <a:lnTo>
                    <a:pt x="0" y="162305"/>
                  </a:lnTo>
                  <a:lnTo>
                    <a:pt x="0" y="811529"/>
                  </a:lnTo>
                  <a:lnTo>
                    <a:pt x="5796" y="854676"/>
                  </a:lnTo>
                  <a:lnTo>
                    <a:pt x="22154" y="893447"/>
                  </a:lnTo>
                  <a:lnTo>
                    <a:pt x="47529" y="926296"/>
                  </a:lnTo>
                  <a:lnTo>
                    <a:pt x="80376" y="951675"/>
                  </a:lnTo>
                  <a:lnTo>
                    <a:pt x="119150" y="968038"/>
                  </a:lnTo>
                  <a:lnTo>
                    <a:pt x="162305" y="973835"/>
                  </a:lnTo>
                  <a:lnTo>
                    <a:pt x="2346198" y="973835"/>
                  </a:lnTo>
                  <a:lnTo>
                    <a:pt x="2389353" y="968038"/>
                  </a:lnTo>
                  <a:lnTo>
                    <a:pt x="2428127" y="951675"/>
                  </a:lnTo>
                  <a:lnTo>
                    <a:pt x="2460974" y="926296"/>
                  </a:lnTo>
                  <a:lnTo>
                    <a:pt x="2486349" y="893447"/>
                  </a:lnTo>
                  <a:lnTo>
                    <a:pt x="2502707" y="854676"/>
                  </a:lnTo>
                  <a:lnTo>
                    <a:pt x="2508504" y="811529"/>
                  </a:lnTo>
                  <a:lnTo>
                    <a:pt x="2508504" y="162305"/>
                  </a:lnTo>
                  <a:lnTo>
                    <a:pt x="2502707" y="119150"/>
                  </a:lnTo>
                  <a:lnTo>
                    <a:pt x="2486349" y="80376"/>
                  </a:lnTo>
                  <a:lnTo>
                    <a:pt x="2460974" y="47529"/>
                  </a:lnTo>
                  <a:lnTo>
                    <a:pt x="2428127" y="22154"/>
                  </a:lnTo>
                  <a:lnTo>
                    <a:pt x="2389353" y="5796"/>
                  </a:lnTo>
                  <a:lnTo>
                    <a:pt x="23461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35795" y="5228844"/>
              <a:ext cx="2508885" cy="974090"/>
            </a:xfrm>
            <a:custGeom>
              <a:avLst/>
              <a:gdLst/>
              <a:ahLst/>
              <a:cxnLst/>
              <a:rect l="l" t="t" r="r" b="b"/>
              <a:pathLst>
                <a:path w="2508884" h="974089">
                  <a:moveTo>
                    <a:pt x="0" y="162305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5" y="0"/>
                  </a:lnTo>
                  <a:lnTo>
                    <a:pt x="2346198" y="0"/>
                  </a:lnTo>
                  <a:lnTo>
                    <a:pt x="2389353" y="5796"/>
                  </a:lnTo>
                  <a:lnTo>
                    <a:pt x="2428127" y="22154"/>
                  </a:lnTo>
                  <a:lnTo>
                    <a:pt x="2460974" y="47529"/>
                  </a:lnTo>
                  <a:lnTo>
                    <a:pt x="2486349" y="80376"/>
                  </a:lnTo>
                  <a:lnTo>
                    <a:pt x="2502707" y="119150"/>
                  </a:lnTo>
                  <a:lnTo>
                    <a:pt x="2508504" y="162305"/>
                  </a:lnTo>
                  <a:lnTo>
                    <a:pt x="2508504" y="811529"/>
                  </a:lnTo>
                  <a:lnTo>
                    <a:pt x="2502707" y="854676"/>
                  </a:lnTo>
                  <a:lnTo>
                    <a:pt x="2486349" y="893447"/>
                  </a:lnTo>
                  <a:lnTo>
                    <a:pt x="2460974" y="926296"/>
                  </a:lnTo>
                  <a:lnTo>
                    <a:pt x="2428127" y="951675"/>
                  </a:lnTo>
                  <a:lnTo>
                    <a:pt x="2389353" y="968038"/>
                  </a:lnTo>
                  <a:lnTo>
                    <a:pt x="2346198" y="973835"/>
                  </a:lnTo>
                  <a:lnTo>
                    <a:pt x="162305" y="973835"/>
                  </a:lnTo>
                  <a:lnTo>
                    <a:pt x="119150" y="968038"/>
                  </a:lnTo>
                  <a:lnTo>
                    <a:pt x="80376" y="951675"/>
                  </a:lnTo>
                  <a:lnTo>
                    <a:pt x="47529" y="926296"/>
                  </a:lnTo>
                  <a:lnTo>
                    <a:pt x="22154" y="893447"/>
                  </a:lnTo>
                  <a:lnTo>
                    <a:pt x="5796" y="854676"/>
                  </a:lnTo>
                  <a:lnTo>
                    <a:pt x="0" y="811529"/>
                  </a:lnTo>
                  <a:lnTo>
                    <a:pt x="0" y="162305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212071" y="5411927"/>
            <a:ext cx="2157095" cy="54419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200" spc="-10">
                <a:latin typeface="Calibri"/>
                <a:cs typeface="Calibri"/>
              </a:rPr>
              <a:t>POSTOS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TRABALHO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MANTIDOS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1800" b="1">
                <a:latin typeface="Calibri"/>
                <a:cs typeface="Calibri"/>
              </a:rPr>
              <a:t>+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700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387" y="1088263"/>
            <a:ext cx="131127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85" b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dirty="0" sz="2600" b="0">
                <a:solidFill>
                  <a:srgbClr val="525252"/>
                </a:solidFill>
                <a:latin typeface="Arial"/>
                <a:cs typeface="Arial"/>
              </a:rPr>
              <a:t>erri</a:t>
            </a:r>
            <a:r>
              <a:rPr dirty="0" sz="2600" spc="-10" b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dirty="0" sz="2600" b="0">
                <a:solidFill>
                  <a:srgbClr val="525252"/>
                </a:solidFill>
                <a:latin typeface="Arial"/>
                <a:cs typeface="Arial"/>
              </a:rPr>
              <a:t>ório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887" y="1673098"/>
            <a:ext cx="2938145" cy="4705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Integra </a:t>
            </a:r>
            <a:r>
              <a:rPr dirty="0" sz="1400" b="1">
                <a:latin typeface="Calibri"/>
                <a:cs typeface="Calibri"/>
              </a:rPr>
              <a:t>4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Municípios: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76200" marR="1220470">
              <a:lnSpc>
                <a:spcPct val="129700"/>
              </a:lnSpc>
            </a:pPr>
            <a:r>
              <a:rPr dirty="0" sz="1400" spc="-10">
                <a:latin typeface="Calibri"/>
                <a:cs typeface="Calibri"/>
              </a:rPr>
              <a:t>Alfandega </a:t>
            </a:r>
            <a:r>
              <a:rPr dirty="0" sz="1400" spc="-5">
                <a:latin typeface="Calibri"/>
                <a:cs typeface="Calibri"/>
              </a:rPr>
              <a:t>da </a:t>
            </a:r>
            <a:r>
              <a:rPr dirty="0" sz="1400" spc="-10">
                <a:latin typeface="Calibri"/>
                <a:cs typeface="Calibri"/>
              </a:rPr>
              <a:t>Fé;  </a:t>
            </a:r>
            <a:r>
              <a:rPr dirty="0" sz="1400" spc="-5">
                <a:latin typeface="Calibri"/>
                <a:cs typeface="Calibri"/>
              </a:rPr>
              <a:t>Macedo de </a:t>
            </a:r>
            <a:r>
              <a:rPr dirty="0" sz="1400" spc="-10">
                <a:latin typeface="Calibri"/>
                <a:cs typeface="Calibri"/>
              </a:rPr>
              <a:t>Cavaleiros;  </a:t>
            </a:r>
            <a:r>
              <a:rPr dirty="0" sz="1400" spc="-5">
                <a:latin typeface="Calibri"/>
                <a:cs typeface="Calibri"/>
              </a:rPr>
              <a:t>Mogadouro;</a:t>
            </a:r>
            <a:endParaRPr sz="1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495"/>
              </a:spcBef>
            </a:pPr>
            <a:r>
              <a:rPr dirty="0" sz="1400" spc="-30">
                <a:latin typeface="Calibri"/>
                <a:cs typeface="Calibri"/>
              </a:rPr>
              <a:t>Torre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Moncorvo.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76200" marR="443230">
              <a:lnSpc>
                <a:spcPct val="129299"/>
              </a:lnSpc>
              <a:spcBef>
                <a:spcPts val="5"/>
              </a:spcBef>
            </a:pPr>
            <a:r>
              <a:rPr dirty="0" sz="1400" spc="-5" b="1">
                <a:latin typeface="Calibri"/>
                <a:cs typeface="Calibri"/>
              </a:rPr>
              <a:t>Área </a:t>
            </a:r>
            <a:r>
              <a:rPr dirty="0" sz="1400" spc="-10" b="1">
                <a:latin typeface="Calibri"/>
                <a:cs typeface="Calibri"/>
              </a:rPr>
              <a:t>geográfica </a:t>
            </a:r>
            <a:r>
              <a:rPr dirty="0" sz="1400" b="1">
                <a:latin typeface="Calibri"/>
                <a:cs typeface="Calibri"/>
              </a:rPr>
              <a:t>de </a:t>
            </a:r>
            <a:r>
              <a:rPr dirty="0" sz="1400" spc="-5" b="1">
                <a:latin typeface="Calibri"/>
                <a:cs typeface="Calibri"/>
              </a:rPr>
              <a:t>intervenção </a:t>
            </a:r>
            <a:r>
              <a:rPr dirty="0" sz="1400" b="1">
                <a:latin typeface="Calibri"/>
                <a:cs typeface="Calibri"/>
              </a:rPr>
              <a:t>:  2 </a:t>
            </a:r>
            <a:r>
              <a:rPr dirty="0" sz="1400" spc="-5" b="1">
                <a:latin typeface="Calibri"/>
                <a:cs typeface="Calibri"/>
              </a:rPr>
              <a:t>313</a:t>
            </a:r>
            <a:r>
              <a:rPr dirty="0" sz="1400" b="1">
                <a:latin typeface="Calibri"/>
                <a:cs typeface="Calibri"/>
              </a:rPr>
              <a:t> km</a:t>
            </a:r>
            <a:r>
              <a:rPr dirty="0" baseline="24691" sz="1350" b="1">
                <a:latin typeface="Calibri"/>
                <a:cs typeface="Calibri"/>
              </a:rPr>
              <a:t>2</a:t>
            </a:r>
            <a:endParaRPr baseline="24691"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965"/>
              </a:spcBef>
            </a:pPr>
            <a:r>
              <a:rPr dirty="0" sz="1400" b="1">
                <a:latin typeface="Calibri"/>
                <a:cs typeface="Calibri"/>
              </a:rPr>
              <a:t>Em </a:t>
            </a:r>
            <a:r>
              <a:rPr dirty="0" sz="1400" spc="-5" b="1">
                <a:latin typeface="Calibri"/>
                <a:cs typeface="Calibri"/>
              </a:rPr>
              <a:t>termos administrativos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algn="just" marL="76200" marR="30480">
              <a:lnSpc>
                <a:spcPct val="70000"/>
              </a:lnSpc>
              <a:spcBef>
                <a:spcPts val="994"/>
              </a:spcBef>
            </a:pPr>
            <a:r>
              <a:rPr dirty="0" sz="1400" spc="-25">
                <a:latin typeface="Calibri"/>
                <a:cs typeface="Calibri"/>
              </a:rPr>
              <a:t>Todos </a:t>
            </a:r>
            <a:r>
              <a:rPr dirty="0" sz="1400" spc="-10">
                <a:latin typeface="Calibri"/>
                <a:cs typeface="Calibri"/>
              </a:rPr>
              <a:t>estes </a:t>
            </a:r>
            <a:r>
              <a:rPr dirty="0" sz="1400" spc="-5">
                <a:latin typeface="Calibri"/>
                <a:cs typeface="Calibri"/>
              </a:rPr>
              <a:t>municípios </a:t>
            </a:r>
            <a:r>
              <a:rPr dirty="0" sz="1400" spc="-15">
                <a:latin typeface="Calibri"/>
                <a:cs typeface="Calibri"/>
              </a:rPr>
              <a:t>fazem </a:t>
            </a:r>
            <a:r>
              <a:rPr dirty="0" sz="1400" spc="-5">
                <a:latin typeface="Calibri"/>
                <a:cs typeface="Calibri"/>
              </a:rPr>
              <a:t>parte </a:t>
            </a:r>
            <a:r>
              <a:rPr dirty="0" sz="1400" spc="-10">
                <a:latin typeface="Calibri"/>
                <a:cs typeface="Calibri"/>
              </a:rPr>
              <a:t>da  </a:t>
            </a:r>
            <a:r>
              <a:rPr dirty="0" sz="1400">
                <a:latin typeface="Calibri"/>
                <a:cs typeface="Calibri"/>
              </a:rPr>
              <a:t>NUT </a:t>
            </a:r>
            <a:r>
              <a:rPr dirty="0" sz="1400" spc="-5">
                <a:latin typeface="Calibri"/>
                <a:cs typeface="Calibri"/>
              </a:rPr>
              <a:t>II Norte </a:t>
            </a:r>
            <a:r>
              <a:rPr dirty="0" sz="1400">
                <a:latin typeface="Calibri"/>
                <a:cs typeface="Calibri"/>
              </a:rPr>
              <a:t>e </a:t>
            </a:r>
            <a:r>
              <a:rPr dirty="0" sz="1400" spc="-5">
                <a:latin typeface="Calibri"/>
                <a:cs typeface="Calibri"/>
              </a:rPr>
              <a:t>de duas </a:t>
            </a:r>
            <a:r>
              <a:rPr dirty="0" sz="1400">
                <a:latin typeface="Calibri"/>
                <a:cs typeface="Calibri"/>
              </a:rPr>
              <a:t>NUT </a:t>
            </a:r>
            <a:r>
              <a:rPr dirty="0" sz="1400" spc="-10">
                <a:latin typeface="Calibri"/>
                <a:cs typeface="Calibri"/>
              </a:rPr>
              <a:t>III, </a:t>
            </a:r>
            <a:r>
              <a:rPr dirty="0" sz="1400" spc="-5">
                <a:latin typeface="Calibri"/>
                <a:cs typeface="Calibri"/>
              </a:rPr>
              <a:t>Alto  </a:t>
            </a:r>
            <a:r>
              <a:rPr dirty="0" sz="1400" spc="-10">
                <a:latin typeface="Calibri"/>
                <a:cs typeface="Calibri"/>
              </a:rPr>
              <a:t>Trás-os-Montes (Alfândega </a:t>
            </a:r>
            <a:r>
              <a:rPr dirty="0" sz="1400" spc="-5">
                <a:latin typeface="Calibri"/>
                <a:cs typeface="Calibri"/>
              </a:rPr>
              <a:t>da </a:t>
            </a:r>
            <a:r>
              <a:rPr dirty="0" sz="1400" spc="-10">
                <a:latin typeface="Calibri"/>
                <a:cs typeface="Calibri"/>
              </a:rPr>
              <a:t>Fé,  </a:t>
            </a:r>
            <a:r>
              <a:rPr dirty="0" sz="1400" spc="-5">
                <a:latin typeface="Calibri"/>
                <a:cs typeface="Calibri"/>
              </a:rPr>
              <a:t>Macedo de Cavaleiros </a:t>
            </a:r>
            <a:r>
              <a:rPr dirty="0" sz="1400">
                <a:latin typeface="Calibri"/>
                <a:cs typeface="Calibri"/>
              </a:rPr>
              <a:t>e </a:t>
            </a:r>
            <a:r>
              <a:rPr dirty="0" sz="1400" spc="-10">
                <a:latin typeface="Calibri"/>
                <a:cs typeface="Calibri"/>
              </a:rPr>
              <a:t>Mogadouro) </a:t>
            </a:r>
            <a:r>
              <a:rPr dirty="0" sz="1400">
                <a:latin typeface="Calibri"/>
                <a:cs typeface="Calibri"/>
              </a:rPr>
              <a:t>e  </a:t>
            </a:r>
            <a:r>
              <a:rPr dirty="0" sz="1400" spc="-10">
                <a:latin typeface="Calibri"/>
                <a:cs typeface="Calibri"/>
              </a:rPr>
              <a:t>Douro </a:t>
            </a:r>
            <a:r>
              <a:rPr dirty="0" sz="1400" spc="-25">
                <a:latin typeface="Calibri"/>
                <a:cs typeface="Calibri"/>
              </a:rPr>
              <a:t>(Torre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Moncorvo).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965"/>
              </a:spcBef>
            </a:pPr>
            <a:r>
              <a:rPr dirty="0" sz="1400" spc="-5" b="1">
                <a:latin typeface="Calibri"/>
                <a:cs typeface="Calibri"/>
              </a:rPr>
              <a:t>População </a:t>
            </a:r>
            <a:r>
              <a:rPr dirty="0" sz="1400" b="1">
                <a:latin typeface="Calibri"/>
                <a:cs typeface="Calibri"/>
              </a:rPr>
              <a:t>dos 4</a:t>
            </a:r>
            <a:r>
              <a:rPr dirty="0" sz="1400" spc="-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concelhos:</a:t>
            </a:r>
            <a:endParaRPr sz="1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495"/>
              </a:spcBef>
            </a:pPr>
            <a:r>
              <a:rPr dirty="0" sz="1400" spc="-5" b="1">
                <a:latin typeface="Calibri"/>
                <a:cs typeface="Calibri"/>
              </a:rPr>
              <a:t>38.994 </a:t>
            </a:r>
            <a:r>
              <a:rPr dirty="0" sz="1400" b="1">
                <a:latin typeface="Calibri"/>
                <a:cs typeface="Calibri"/>
              </a:rPr>
              <a:t>hab.</a:t>
            </a:r>
            <a:r>
              <a:rPr dirty="0" sz="1400" spc="-5" b="1">
                <a:latin typeface="Calibri"/>
                <a:cs typeface="Calibri"/>
              </a:rPr>
              <a:t> (2011)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49396" y="1897379"/>
            <a:ext cx="3107690" cy="3980815"/>
            <a:chOff x="3549396" y="1897379"/>
            <a:chExt cx="3107690" cy="3980815"/>
          </a:xfrm>
        </p:grpSpPr>
        <p:sp>
          <p:nvSpPr>
            <p:cNvPr id="5" name="object 5"/>
            <p:cNvSpPr/>
            <p:nvPr/>
          </p:nvSpPr>
          <p:spPr>
            <a:xfrm>
              <a:off x="3549396" y="1897379"/>
              <a:ext cx="3107436" cy="3980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85972" y="1933955"/>
              <a:ext cx="2985516" cy="38587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81146" y="1929193"/>
              <a:ext cx="2995295" cy="3868420"/>
            </a:xfrm>
            <a:custGeom>
              <a:avLst/>
              <a:gdLst/>
              <a:ahLst/>
              <a:cxnLst/>
              <a:rect l="l" t="t" r="r" b="b"/>
              <a:pathLst>
                <a:path w="2995295" h="3868420">
                  <a:moveTo>
                    <a:pt x="0" y="3868292"/>
                  </a:moveTo>
                  <a:lnTo>
                    <a:pt x="2995041" y="3868292"/>
                  </a:lnTo>
                  <a:lnTo>
                    <a:pt x="2995041" y="0"/>
                  </a:lnTo>
                  <a:lnTo>
                    <a:pt x="0" y="0"/>
                  </a:lnTo>
                  <a:lnTo>
                    <a:pt x="0" y="386829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10400" y="1933955"/>
            <a:ext cx="4803647" cy="3858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971" y="1464563"/>
            <a:ext cx="3436620" cy="1937385"/>
            <a:chOff x="156971" y="1464563"/>
            <a:chExt cx="3436620" cy="1937385"/>
          </a:xfrm>
        </p:grpSpPr>
        <p:sp>
          <p:nvSpPr>
            <p:cNvPr id="3" name="object 3"/>
            <p:cNvSpPr/>
            <p:nvPr/>
          </p:nvSpPr>
          <p:spPr>
            <a:xfrm>
              <a:off x="156971" y="1574292"/>
              <a:ext cx="708660" cy="883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5631" y="1464563"/>
              <a:ext cx="2727960" cy="1937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2895600" y="6231635"/>
            <a:ext cx="6400800" cy="626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99888" y="3942588"/>
            <a:ext cx="6746748" cy="2107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0540" y="3599688"/>
            <a:ext cx="4047744" cy="2276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85631" y="1452372"/>
            <a:ext cx="3654552" cy="2046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74564" y="1466088"/>
            <a:ext cx="3070860" cy="2045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81725" y="6035751"/>
            <a:ext cx="42976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entury Gothic"/>
                <a:cs typeface="Century Gothic"/>
              </a:rPr>
              <a:t>Reserva da Biosfera da Meseta</a:t>
            </a:r>
            <a:r>
              <a:rPr dirty="0" sz="1800" spc="-60" b="1">
                <a:latin typeface="Century Gothic"/>
                <a:cs typeface="Century Gothic"/>
              </a:rPr>
              <a:t> </a:t>
            </a:r>
            <a:r>
              <a:rPr dirty="0" sz="1800" spc="-5" b="1">
                <a:latin typeface="Century Gothic"/>
                <a:cs typeface="Century Gothic"/>
              </a:rPr>
              <a:t>Ibérica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889" y="5962599"/>
            <a:ext cx="1879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entury Gothic"/>
                <a:cs typeface="Century Gothic"/>
              </a:rPr>
              <a:t>Douro</a:t>
            </a:r>
            <a:r>
              <a:rPr dirty="0" sz="1800" spc="-85" b="1">
                <a:latin typeface="Century Gothic"/>
                <a:cs typeface="Century Gothic"/>
              </a:rPr>
              <a:t> </a:t>
            </a:r>
            <a:r>
              <a:rPr dirty="0" sz="1800" spc="-5" b="1">
                <a:latin typeface="Century Gothic"/>
                <a:cs typeface="Century Gothic"/>
              </a:rPr>
              <a:t>Vinhateiro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2931" y="3488182"/>
            <a:ext cx="3628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entury Gothic"/>
                <a:cs typeface="Century Gothic"/>
              </a:rPr>
              <a:t>Geoparque Terras </a:t>
            </a:r>
            <a:r>
              <a:rPr dirty="0" sz="1800" spc="-5" b="1">
                <a:latin typeface="Century Gothic"/>
                <a:cs typeface="Century Gothic"/>
              </a:rPr>
              <a:t>de</a:t>
            </a:r>
            <a:r>
              <a:rPr dirty="0" sz="1800" spc="-145" b="1">
                <a:latin typeface="Century Gothic"/>
                <a:cs typeface="Century Gothic"/>
              </a:rPr>
              <a:t> </a:t>
            </a:r>
            <a:r>
              <a:rPr dirty="0" sz="1800" b="1">
                <a:latin typeface="Century Gothic"/>
                <a:cs typeface="Century Gothic"/>
              </a:rPr>
              <a:t>Cavaleiros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9263" y="3541903"/>
            <a:ext cx="2313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entury Gothic"/>
                <a:cs typeface="Century Gothic"/>
              </a:rPr>
              <a:t>Caretos </a:t>
            </a:r>
            <a:r>
              <a:rPr dirty="0" sz="1800" spc="-5" b="1">
                <a:latin typeface="Century Gothic"/>
                <a:cs typeface="Century Gothic"/>
              </a:rPr>
              <a:t>de</a:t>
            </a:r>
            <a:r>
              <a:rPr dirty="0" sz="1800" spc="-114" b="1">
                <a:latin typeface="Century Gothic"/>
                <a:cs typeface="Century Gothic"/>
              </a:rPr>
              <a:t> </a:t>
            </a:r>
            <a:r>
              <a:rPr dirty="0" sz="1800" spc="-5" b="1">
                <a:latin typeface="Century Gothic"/>
                <a:cs typeface="Century Gothic"/>
              </a:rPr>
              <a:t>Podence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612" y="1676400"/>
            <a:ext cx="3078479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53711" y="1676400"/>
            <a:ext cx="3084576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04454" y="2115438"/>
            <a:ext cx="3386454" cy="33801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O </a:t>
            </a:r>
            <a:r>
              <a:rPr dirty="0" sz="2000" spc="-10">
                <a:latin typeface="Calibri"/>
                <a:cs typeface="Calibri"/>
              </a:rPr>
              <a:t>Circuito Panorâmico </a:t>
            </a:r>
            <a:r>
              <a:rPr dirty="0" sz="2000">
                <a:latin typeface="Calibri"/>
                <a:cs typeface="Calibri"/>
              </a:rPr>
              <a:t>dos </a:t>
            </a:r>
            <a:r>
              <a:rPr dirty="0" sz="2000" spc="-10">
                <a:latin typeface="Calibri"/>
                <a:cs typeface="Calibri"/>
              </a:rPr>
              <a:t>Lagos  </a:t>
            </a:r>
            <a:r>
              <a:rPr dirty="0" sz="2000">
                <a:latin typeface="Calibri"/>
                <a:cs typeface="Calibri"/>
              </a:rPr>
              <a:t>do </a:t>
            </a:r>
            <a:r>
              <a:rPr dirty="0" sz="2000" spc="-5">
                <a:latin typeface="Calibri"/>
                <a:cs typeface="Calibri"/>
              </a:rPr>
              <a:t>Sabor são </a:t>
            </a:r>
            <a:r>
              <a:rPr dirty="0" sz="2000" spc="-10">
                <a:latin typeface="Calibri"/>
                <a:cs typeface="Calibri"/>
              </a:rPr>
              <a:t>dezenas </a:t>
            </a:r>
            <a:r>
              <a:rPr dirty="0" sz="2000">
                <a:latin typeface="Calibri"/>
                <a:cs typeface="Calibri"/>
              </a:rPr>
              <a:t>de km </a:t>
            </a:r>
            <a:r>
              <a:rPr dirty="0" sz="2000" spc="-5">
                <a:latin typeface="Calibri"/>
                <a:cs typeface="Calibri"/>
              </a:rPr>
              <a:t>de  </a:t>
            </a:r>
            <a:r>
              <a:rPr dirty="0" sz="2000">
                <a:latin typeface="Calibri"/>
                <a:cs typeface="Calibri"/>
              </a:rPr>
              <a:t>água </a:t>
            </a:r>
            <a:r>
              <a:rPr dirty="0" sz="2000" spc="-10">
                <a:latin typeface="Calibri"/>
                <a:cs typeface="Calibri"/>
              </a:rPr>
              <a:t>cristalina, </a:t>
            </a:r>
            <a:r>
              <a:rPr dirty="0" sz="2000" spc="-5">
                <a:latin typeface="Calibri"/>
                <a:cs typeface="Calibri"/>
              </a:rPr>
              <a:t>desde </a:t>
            </a:r>
            <a:r>
              <a:rPr dirty="0" sz="2000">
                <a:latin typeface="Calibri"/>
                <a:cs typeface="Calibri"/>
              </a:rPr>
              <a:t>a  </a:t>
            </a:r>
            <a:r>
              <a:rPr dirty="0" sz="2000" spc="-10">
                <a:latin typeface="Calibri"/>
                <a:cs typeface="Calibri"/>
              </a:rPr>
              <a:t>barragem </a:t>
            </a:r>
            <a:r>
              <a:rPr dirty="0" sz="2000" spc="-5">
                <a:latin typeface="Calibri"/>
                <a:cs typeface="Calibri"/>
              </a:rPr>
              <a:t>do </a:t>
            </a:r>
            <a:r>
              <a:rPr dirty="0" sz="2000" spc="-15">
                <a:latin typeface="Calibri"/>
                <a:cs typeface="Calibri"/>
              </a:rPr>
              <a:t>Baixo </a:t>
            </a:r>
            <a:r>
              <a:rPr dirty="0" sz="2000" spc="-5">
                <a:latin typeface="Calibri"/>
                <a:cs typeface="Calibri"/>
              </a:rPr>
              <a:t>Sabor </a:t>
            </a:r>
            <a:r>
              <a:rPr dirty="0" sz="2000" spc="-15">
                <a:latin typeface="Calibri"/>
                <a:cs typeface="Calibri"/>
              </a:rPr>
              <a:t>até </a:t>
            </a:r>
            <a:r>
              <a:rPr dirty="0" sz="2000">
                <a:latin typeface="Calibri"/>
                <a:cs typeface="Calibri"/>
              </a:rPr>
              <a:t>à  </a:t>
            </a:r>
            <a:r>
              <a:rPr dirty="0" sz="2000" spc="-20">
                <a:latin typeface="Calibri"/>
                <a:cs typeface="Calibri"/>
              </a:rPr>
              <a:t>foz </a:t>
            </a:r>
            <a:r>
              <a:rPr dirty="0" sz="2000" spc="-5">
                <a:latin typeface="Calibri"/>
                <a:cs typeface="Calibri"/>
              </a:rPr>
              <a:t>do Azibo, com grandes lagos,  ligados </a:t>
            </a:r>
            <a:r>
              <a:rPr dirty="0" sz="2000" spc="-10">
                <a:latin typeface="Calibri"/>
                <a:cs typeface="Calibri"/>
              </a:rPr>
              <a:t>entre </a:t>
            </a:r>
            <a:r>
              <a:rPr dirty="0" sz="2000" spc="-5">
                <a:latin typeface="Calibri"/>
                <a:cs typeface="Calibri"/>
              </a:rPr>
              <a:t>si por </a:t>
            </a:r>
            <a:r>
              <a:rPr dirty="0" sz="2000" spc="-15">
                <a:latin typeface="Calibri"/>
                <a:cs typeface="Calibri"/>
              </a:rPr>
              <a:t>gargantas </a:t>
            </a:r>
            <a:r>
              <a:rPr dirty="0" sz="2000">
                <a:latin typeface="Calibri"/>
                <a:cs typeface="Calibri"/>
              </a:rPr>
              <a:t>e  </a:t>
            </a:r>
            <a:r>
              <a:rPr dirty="0" sz="2000" spc="-5">
                <a:latin typeface="Calibri"/>
                <a:cs typeface="Calibri"/>
              </a:rPr>
              <a:t>penhascos, </a:t>
            </a:r>
            <a:r>
              <a:rPr dirty="0" sz="2000">
                <a:latin typeface="Calibri"/>
                <a:cs typeface="Calibri"/>
              </a:rPr>
              <a:t>que </a:t>
            </a:r>
            <a:r>
              <a:rPr dirty="0" sz="2000" spc="-10">
                <a:latin typeface="Calibri"/>
                <a:cs typeface="Calibri"/>
              </a:rPr>
              <a:t>formam </a:t>
            </a:r>
            <a:r>
              <a:rPr dirty="0" sz="2000" spc="-5">
                <a:latin typeface="Calibri"/>
                <a:cs typeface="Calibri"/>
              </a:rPr>
              <a:t>um  </a:t>
            </a:r>
            <a:r>
              <a:rPr dirty="0" sz="2000" spc="-10">
                <a:latin typeface="Calibri"/>
                <a:cs typeface="Calibri"/>
              </a:rPr>
              <a:t>verdadeiro </a:t>
            </a:r>
            <a:r>
              <a:rPr dirty="0" sz="2000" spc="-5">
                <a:latin typeface="Calibri"/>
                <a:cs typeface="Calibri"/>
              </a:rPr>
              <a:t>santuário da vida  </a:t>
            </a:r>
            <a:r>
              <a:rPr dirty="0" sz="2000" spc="-10">
                <a:latin typeface="Calibri"/>
                <a:cs typeface="Calibri"/>
              </a:rPr>
              <a:t>selvagem 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10">
                <a:latin typeface="Calibri"/>
                <a:cs typeface="Calibri"/>
              </a:rPr>
              <a:t>oferecem </a:t>
            </a:r>
            <a:r>
              <a:rPr dirty="0" sz="2000">
                <a:latin typeface="Calibri"/>
                <a:cs typeface="Calibri"/>
              </a:rPr>
              <a:t>aos  </a:t>
            </a:r>
            <a:r>
              <a:rPr dirty="0" sz="2000" spc="-10">
                <a:latin typeface="Calibri"/>
                <a:cs typeface="Calibri"/>
              </a:rPr>
              <a:t>visitantes </a:t>
            </a:r>
            <a:r>
              <a:rPr dirty="0" sz="2000">
                <a:latin typeface="Calibri"/>
                <a:cs typeface="Calibri"/>
              </a:rPr>
              <a:t>um céu </a:t>
            </a:r>
            <a:r>
              <a:rPr dirty="0" sz="2000" spc="-5">
                <a:latin typeface="Calibri"/>
                <a:cs typeface="Calibri"/>
              </a:rPr>
              <a:t>azul 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5">
                <a:latin typeface="Calibri"/>
                <a:cs typeface="Calibri"/>
              </a:rPr>
              <a:t>um  </a:t>
            </a:r>
            <a:r>
              <a:rPr dirty="0" sz="2000" spc="-15">
                <a:latin typeface="Calibri"/>
                <a:cs typeface="Calibri"/>
              </a:rPr>
              <a:t>horizonte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cortar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10">
                <a:latin typeface="Calibri"/>
                <a:cs typeface="Calibri"/>
              </a:rPr>
              <a:t>respiração.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2859023"/>
            <a:ext cx="5181600" cy="3739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636" y="1460485"/>
            <a:ext cx="10802620" cy="121412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35">
                <a:latin typeface="Calibri"/>
                <a:cs typeface="Calibri"/>
              </a:rPr>
              <a:t>Valores </a:t>
            </a:r>
            <a:r>
              <a:rPr dirty="0" sz="2800" spc="-5">
                <a:latin typeface="Calibri"/>
                <a:cs typeface="Calibri"/>
              </a:rPr>
              <a:t>do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território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ts val="2735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O </a:t>
            </a:r>
            <a:r>
              <a:rPr dirty="0" sz="2400" spc="-15">
                <a:latin typeface="Calibri"/>
                <a:cs typeface="Calibri"/>
              </a:rPr>
              <a:t>projeto </a:t>
            </a:r>
            <a:r>
              <a:rPr dirty="0" sz="2400" spc="-10">
                <a:latin typeface="Calibri"/>
                <a:cs typeface="Calibri"/>
              </a:rPr>
              <a:t>pretendeu valorizar </a:t>
            </a:r>
            <a:r>
              <a:rPr dirty="0" sz="2400">
                <a:latin typeface="Calibri"/>
                <a:cs typeface="Calibri"/>
              </a:rPr>
              <a:t>e </a:t>
            </a:r>
            <a:r>
              <a:rPr dirty="0" sz="2400" spc="-5">
                <a:latin typeface="Calibri"/>
                <a:cs typeface="Calibri"/>
              </a:rPr>
              <a:t>potencializar os </a:t>
            </a:r>
            <a:r>
              <a:rPr dirty="0" sz="2400" spc="-15">
                <a:latin typeface="Calibri"/>
                <a:cs typeface="Calibri"/>
              </a:rPr>
              <a:t>valores </a:t>
            </a:r>
            <a:r>
              <a:rPr dirty="0" sz="2400">
                <a:latin typeface="Calibri"/>
                <a:cs typeface="Calibri"/>
              </a:rPr>
              <a:t>do </a:t>
            </a:r>
            <a:r>
              <a:rPr dirty="0" sz="2400" spc="-15">
                <a:latin typeface="Calibri"/>
                <a:cs typeface="Calibri"/>
              </a:rPr>
              <a:t>território, tanto </a:t>
            </a:r>
            <a:r>
              <a:rPr dirty="0" sz="2400" spc="-5">
                <a:latin typeface="Calibri"/>
                <a:cs typeface="Calibri"/>
              </a:rPr>
              <a:t>na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sua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dirty="0" sz="2400" spc="-5">
                <a:latin typeface="Calibri"/>
                <a:cs typeface="Calibri"/>
              </a:rPr>
              <a:t>dimensão </a:t>
            </a:r>
            <a:r>
              <a:rPr dirty="0" sz="2400" spc="-15">
                <a:latin typeface="Calibri"/>
                <a:cs typeface="Calibri"/>
              </a:rPr>
              <a:t>natural </a:t>
            </a:r>
            <a:r>
              <a:rPr dirty="0" sz="2400" spc="-10">
                <a:latin typeface="Calibri"/>
                <a:cs typeface="Calibri"/>
              </a:rPr>
              <a:t>como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cultural.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727" y="1225041"/>
            <a:ext cx="110483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 b="0">
                <a:latin typeface="Calibri Light"/>
                <a:cs typeface="Calibri Light"/>
              </a:rPr>
              <a:t>Infopontos </a:t>
            </a:r>
            <a:r>
              <a:rPr dirty="0" sz="3600" b="0">
                <a:latin typeface="Calibri Light"/>
                <a:cs typeface="Calibri Light"/>
              </a:rPr>
              <a:t>e </a:t>
            </a:r>
            <a:r>
              <a:rPr dirty="0" sz="3600" spc="-5" b="0">
                <a:latin typeface="Calibri Light"/>
                <a:cs typeface="Calibri Light"/>
              </a:rPr>
              <a:t>Mesas </a:t>
            </a:r>
            <a:r>
              <a:rPr dirty="0" sz="3600" spc="-25" b="0">
                <a:latin typeface="Calibri Light"/>
                <a:cs typeface="Calibri Light"/>
              </a:rPr>
              <a:t>Interpretativas </a:t>
            </a:r>
            <a:r>
              <a:rPr dirty="0" sz="3600" spc="-10" b="0">
                <a:latin typeface="Calibri Light"/>
                <a:cs typeface="Calibri Light"/>
              </a:rPr>
              <a:t>com </a:t>
            </a:r>
            <a:r>
              <a:rPr dirty="0" sz="3600" spc="-20" b="0">
                <a:latin typeface="Calibri Light"/>
                <a:cs typeface="Calibri Light"/>
              </a:rPr>
              <a:t>valores </a:t>
            </a:r>
            <a:r>
              <a:rPr dirty="0" sz="3600" b="0">
                <a:latin typeface="Calibri Light"/>
                <a:cs typeface="Calibri Light"/>
              </a:rPr>
              <a:t>do</a:t>
            </a:r>
            <a:r>
              <a:rPr dirty="0" sz="3600" spc="65" b="0">
                <a:latin typeface="Calibri Light"/>
                <a:cs typeface="Calibri Light"/>
              </a:rPr>
              <a:t> </a:t>
            </a:r>
            <a:r>
              <a:rPr dirty="0" sz="3600" spc="-15" b="0">
                <a:latin typeface="Calibri Light"/>
                <a:cs typeface="Calibri Light"/>
              </a:rPr>
              <a:t>território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51304"/>
            <a:ext cx="2901695" cy="232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092" y="2051304"/>
            <a:ext cx="2901696" cy="2328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03620" y="2051304"/>
            <a:ext cx="2901696" cy="2328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5231" y="2046732"/>
            <a:ext cx="2901696" cy="2330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658867"/>
            <a:ext cx="3076955" cy="1703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89732" y="4658867"/>
            <a:ext cx="3076956" cy="1703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2323" y="4657344"/>
            <a:ext cx="3076955" cy="1703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14916" y="4646676"/>
            <a:ext cx="2286000" cy="1714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0682" y="5315203"/>
            <a:ext cx="58470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>
                <a:solidFill>
                  <a:srgbClr val="385622"/>
                </a:solidFill>
                <a:latin typeface="Calibri"/>
                <a:cs typeface="Calibri"/>
              </a:rPr>
              <a:t>Miradouros </a:t>
            </a:r>
            <a:r>
              <a:rPr dirty="0" sz="3600" spc="-5">
                <a:solidFill>
                  <a:srgbClr val="385622"/>
                </a:solidFill>
                <a:latin typeface="Calibri"/>
                <a:cs typeface="Calibri"/>
              </a:rPr>
              <a:t>dos </a:t>
            </a:r>
            <a:r>
              <a:rPr dirty="0" sz="3600" spc="-10">
                <a:solidFill>
                  <a:srgbClr val="385622"/>
                </a:solidFill>
                <a:latin typeface="Calibri"/>
                <a:cs typeface="Calibri"/>
              </a:rPr>
              <a:t>Lagos </a:t>
            </a:r>
            <a:r>
              <a:rPr dirty="0" sz="3600">
                <a:solidFill>
                  <a:srgbClr val="385622"/>
                </a:solidFill>
                <a:latin typeface="Calibri"/>
                <a:cs typeface="Calibri"/>
              </a:rPr>
              <a:t>do</a:t>
            </a:r>
            <a:r>
              <a:rPr dirty="0" sz="3600" spc="-75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385622"/>
                </a:solidFill>
                <a:latin typeface="Calibri"/>
                <a:cs typeface="Calibri"/>
              </a:rPr>
              <a:t>Sabor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20467"/>
            <a:ext cx="12192000" cy="2740660"/>
            <a:chOff x="0" y="2220467"/>
            <a:chExt cx="12192000" cy="2740660"/>
          </a:xfrm>
        </p:grpSpPr>
        <p:sp>
          <p:nvSpPr>
            <p:cNvPr id="4" name="object 4"/>
            <p:cNvSpPr/>
            <p:nvPr/>
          </p:nvSpPr>
          <p:spPr>
            <a:xfrm>
              <a:off x="8153400" y="2247899"/>
              <a:ext cx="4038600" cy="269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220467"/>
              <a:ext cx="4114799" cy="2740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62983" y="2234183"/>
              <a:ext cx="4090416" cy="2726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502155"/>
            <a:ext cx="43268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latin typeface="Calibri Light"/>
                <a:cs typeface="Calibri Light"/>
              </a:rPr>
              <a:t>Lagos </a:t>
            </a:r>
            <a:r>
              <a:rPr dirty="0" sz="3600" b="0">
                <a:latin typeface="Calibri Light"/>
                <a:cs typeface="Calibri Light"/>
              </a:rPr>
              <a:t>do Sabor |</a:t>
            </a:r>
            <a:r>
              <a:rPr dirty="0" sz="3600" spc="-100" b="0">
                <a:latin typeface="Calibri Light"/>
                <a:cs typeface="Calibri Light"/>
              </a:rPr>
              <a:t> </a:t>
            </a:r>
            <a:r>
              <a:rPr dirty="0" sz="3600" spc="-5" b="0">
                <a:latin typeface="Calibri Light"/>
                <a:cs typeface="Calibri Light"/>
              </a:rPr>
              <a:t>CIARA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8552" y="1677923"/>
            <a:ext cx="4082796" cy="230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-10566" y="2216658"/>
            <a:ext cx="4999355" cy="402399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41300" marR="114935" indent="-228600">
              <a:lnSpc>
                <a:spcPct val="7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 spc="-5">
                <a:latin typeface="Calibri"/>
                <a:cs typeface="Calibri"/>
              </a:rPr>
              <a:t>Os </a:t>
            </a:r>
            <a:r>
              <a:rPr dirty="0" sz="1500" spc="-10">
                <a:latin typeface="Calibri"/>
                <a:cs typeface="Calibri"/>
              </a:rPr>
              <a:t>objetivos </a:t>
            </a:r>
            <a:r>
              <a:rPr dirty="0" sz="1500">
                <a:latin typeface="Calibri"/>
                <a:cs typeface="Calibri"/>
              </a:rPr>
              <a:t>do </a:t>
            </a:r>
            <a:r>
              <a:rPr dirty="0" sz="1500" spc="-5">
                <a:latin typeface="Calibri"/>
                <a:cs typeface="Calibri"/>
              </a:rPr>
              <a:t>CIARA (Centro </a:t>
            </a:r>
            <a:r>
              <a:rPr dirty="0" sz="1500">
                <a:latin typeface="Calibri"/>
                <a:cs typeface="Calibri"/>
              </a:rPr>
              <a:t>de </a:t>
            </a:r>
            <a:r>
              <a:rPr dirty="0" sz="1500" spc="-10">
                <a:latin typeface="Calibri"/>
                <a:cs typeface="Calibri"/>
              </a:rPr>
              <a:t>Interpretação </a:t>
            </a:r>
            <a:r>
              <a:rPr dirty="0" sz="1500" spc="-5">
                <a:latin typeface="Calibri"/>
                <a:cs typeface="Calibri"/>
              </a:rPr>
              <a:t>Ambiental </a:t>
            </a:r>
            <a:r>
              <a:rPr dirty="0" sz="1500">
                <a:latin typeface="Calibri"/>
                <a:cs typeface="Calibri"/>
              </a:rPr>
              <a:t>e  </a:t>
            </a:r>
            <a:r>
              <a:rPr dirty="0" sz="1500" spc="-10">
                <a:latin typeface="Calibri"/>
                <a:cs typeface="Calibri"/>
              </a:rPr>
              <a:t>Recuperação </a:t>
            </a:r>
            <a:r>
              <a:rPr dirty="0" sz="1500" spc="-5">
                <a:latin typeface="Calibri"/>
                <a:cs typeface="Calibri"/>
              </a:rPr>
              <a:t>Ambiental)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são: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ts val="1530"/>
              </a:lnSpc>
              <a:spcBef>
                <a:spcPts val="4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>
                <a:latin typeface="Calibri"/>
                <a:cs typeface="Calibri"/>
              </a:rPr>
              <a:t>a) </a:t>
            </a:r>
            <a:r>
              <a:rPr dirty="0" sz="1500" spc="-10">
                <a:latin typeface="Calibri"/>
                <a:cs typeface="Calibri"/>
              </a:rPr>
              <a:t>Divulgar informações sobre </a:t>
            </a:r>
            <a:r>
              <a:rPr dirty="0" sz="1500" spc="-5">
                <a:latin typeface="Calibri"/>
                <a:cs typeface="Calibri"/>
              </a:rPr>
              <a:t>todas </a:t>
            </a:r>
            <a:r>
              <a:rPr dirty="0" sz="1500">
                <a:latin typeface="Calibri"/>
                <a:cs typeface="Calibri"/>
              </a:rPr>
              <a:t>as medidas e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planos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530"/>
              </a:lnSpc>
            </a:pPr>
            <a:r>
              <a:rPr dirty="0" sz="1500" spc="-5">
                <a:latin typeface="Calibri"/>
                <a:cs typeface="Calibri"/>
              </a:rPr>
              <a:t>ambientais implementados no </a:t>
            </a:r>
            <a:r>
              <a:rPr dirty="0" sz="1500" spc="-10">
                <a:latin typeface="Calibri"/>
                <a:cs typeface="Calibri"/>
              </a:rPr>
              <a:t>Baixo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Sabor;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ts val="1530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>
                <a:latin typeface="Calibri"/>
                <a:cs typeface="Calibri"/>
              </a:rPr>
              <a:t>b) </a:t>
            </a:r>
            <a:r>
              <a:rPr dirty="0" sz="1500" spc="-5">
                <a:latin typeface="Calibri"/>
                <a:cs typeface="Calibri"/>
              </a:rPr>
              <a:t>Apoiar </a:t>
            </a:r>
            <a:r>
              <a:rPr dirty="0" sz="1500">
                <a:latin typeface="Calibri"/>
                <a:cs typeface="Calibri"/>
              </a:rPr>
              <a:t>as </a:t>
            </a:r>
            <a:r>
              <a:rPr dirty="0" sz="1500" spc="-5">
                <a:latin typeface="Calibri"/>
                <a:cs typeface="Calibri"/>
              </a:rPr>
              <a:t>atividades </a:t>
            </a:r>
            <a:r>
              <a:rPr dirty="0" sz="1500">
                <a:latin typeface="Calibri"/>
                <a:cs typeface="Calibri"/>
              </a:rPr>
              <a:t>de </a:t>
            </a:r>
            <a:r>
              <a:rPr dirty="0" sz="1500" spc="-10">
                <a:latin typeface="Calibri"/>
                <a:cs typeface="Calibri"/>
              </a:rPr>
              <a:t>monitoramento 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5">
                <a:latin typeface="Calibri"/>
                <a:cs typeface="Calibri"/>
              </a:rPr>
              <a:t>manutenção</a:t>
            </a:r>
            <a:r>
              <a:rPr dirty="0" sz="1500" spc="-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</a:t>
            </a:r>
            <a:endParaRPr sz="1500">
              <a:latin typeface="Calibri"/>
              <a:cs typeface="Calibri"/>
            </a:endParaRPr>
          </a:p>
          <a:p>
            <a:pPr marL="241300" marR="919480">
              <a:lnSpc>
                <a:spcPct val="70000"/>
              </a:lnSpc>
              <a:spcBef>
                <a:spcPts val="270"/>
              </a:spcBef>
            </a:pPr>
            <a:r>
              <a:rPr dirty="0" sz="1500" spc="-5">
                <a:latin typeface="Calibri"/>
                <a:cs typeface="Calibri"/>
              </a:rPr>
              <a:t>todas </a:t>
            </a:r>
            <a:r>
              <a:rPr dirty="0" sz="1500">
                <a:latin typeface="Calibri"/>
                <a:cs typeface="Calibri"/>
              </a:rPr>
              <a:t>as medidas de </a:t>
            </a:r>
            <a:r>
              <a:rPr dirty="0" sz="1500" spc="-5">
                <a:latin typeface="Calibri"/>
                <a:cs typeface="Calibri"/>
              </a:rPr>
              <a:t>minimização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compensação  implementadas;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ts val="153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>
                <a:latin typeface="Calibri"/>
                <a:cs typeface="Calibri"/>
              </a:rPr>
              <a:t>c) </a:t>
            </a:r>
            <a:r>
              <a:rPr dirty="0" sz="1500" spc="-5">
                <a:latin typeface="Calibri"/>
                <a:cs typeface="Calibri"/>
              </a:rPr>
              <a:t>Constituir </a:t>
            </a:r>
            <a:r>
              <a:rPr dirty="0" sz="1500">
                <a:latin typeface="Calibri"/>
                <a:cs typeface="Calibri"/>
              </a:rPr>
              <a:t>um </a:t>
            </a:r>
            <a:r>
              <a:rPr dirty="0" sz="1500" spc="-10">
                <a:latin typeface="Calibri"/>
                <a:cs typeface="Calibri"/>
              </a:rPr>
              <a:t>centro </a:t>
            </a:r>
            <a:r>
              <a:rPr dirty="0" sz="1500">
                <a:latin typeface="Calibri"/>
                <a:cs typeface="Calibri"/>
              </a:rPr>
              <a:t>de </a:t>
            </a:r>
            <a:r>
              <a:rPr dirty="0" sz="1500" spc="-5">
                <a:latin typeface="Calibri"/>
                <a:cs typeface="Calibri"/>
              </a:rPr>
              <a:t>acolhimento temporário</a:t>
            </a:r>
            <a:r>
              <a:rPr dirty="0" sz="1500" spc="-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260"/>
              </a:lnSpc>
            </a:pPr>
            <a:r>
              <a:rPr dirty="0" sz="1500">
                <a:latin typeface="Calibri"/>
                <a:cs typeface="Calibri"/>
              </a:rPr>
              <a:t>animais </a:t>
            </a:r>
            <a:r>
              <a:rPr dirty="0" sz="1500" spc="-10">
                <a:latin typeface="Calibri"/>
                <a:cs typeface="Calibri"/>
              </a:rPr>
              <a:t>feridos 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10">
                <a:latin typeface="Calibri"/>
                <a:cs typeface="Calibri"/>
              </a:rPr>
              <a:t>recuperação </a:t>
            </a:r>
            <a:r>
              <a:rPr dirty="0" sz="1500">
                <a:latin typeface="Calibri"/>
                <a:cs typeface="Calibri"/>
              </a:rPr>
              <a:t>em </a:t>
            </a:r>
            <a:r>
              <a:rPr dirty="0" sz="1500" spc="-10">
                <a:latin typeface="Calibri"/>
                <a:cs typeface="Calibri"/>
              </a:rPr>
              <a:t>cooperação com </a:t>
            </a:r>
            <a:r>
              <a:rPr dirty="0" sz="1500">
                <a:latin typeface="Calibri"/>
                <a:cs typeface="Calibri"/>
              </a:rPr>
              <a:t>o </a:t>
            </a:r>
            <a:r>
              <a:rPr dirty="0" sz="1500" spc="-5">
                <a:latin typeface="Calibri"/>
                <a:cs typeface="Calibri"/>
              </a:rPr>
              <a:t>Hospital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260"/>
              </a:lnSpc>
            </a:pPr>
            <a:r>
              <a:rPr dirty="0" sz="1500" spc="-10">
                <a:latin typeface="Calibri"/>
                <a:cs typeface="Calibri"/>
              </a:rPr>
              <a:t>Veterinário </a:t>
            </a:r>
            <a:r>
              <a:rPr dirty="0" sz="1500" spc="-5">
                <a:latin typeface="Calibri"/>
                <a:cs typeface="Calibri"/>
              </a:rPr>
              <a:t>da </a:t>
            </a:r>
            <a:r>
              <a:rPr dirty="0" sz="1500" spc="-35">
                <a:latin typeface="Calibri"/>
                <a:cs typeface="Calibri"/>
              </a:rPr>
              <a:t>UTAD, </a:t>
            </a:r>
            <a:r>
              <a:rPr dirty="0" sz="1500" spc="-5">
                <a:latin typeface="Calibri"/>
                <a:cs typeface="Calibri"/>
              </a:rPr>
              <a:t>visando posterior </a:t>
            </a:r>
            <a:r>
              <a:rPr dirty="0" sz="1500" spc="-10">
                <a:latin typeface="Calibri"/>
                <a:cs typeface="Calibri"/>
              </a:rPr>
              <a:t>liberação para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530"/>
              </a:lnSpc>
            </a:pPr>
            <a:r>
              <a:rPr dirty="0" sz="1500" spc="-10">
                <a:latin typeface="Calibri"/>
                <a:cs typeface="Calibri"/>
              </a:rPr>
              <a:t>natureza;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ts val="1530"/>
              </a:lnSpc>
              <a:spcBef>
                <a:spcPts val="4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>
                <a:latin typeface="Calibri"/>
                <a:cs typeface="Calibri"/>
              </a:rPr>
              <a:t>d) </a:t>
            </a:r>
            <a:r>
              <a:rPr dirty="0" sz="1500" spc="-5">
                <a:latin typeface="Calibri"/>
                <a:cs typeface="Calibri"/>
              </a:rPr>
              <a:t>Estabelecer </a:t>
            </a:r>
            <a:r>
              <a:rPr dirty="0" sz="1500">
                <a:latin typeface="Calibri"/>
                <a:cs typeface="Calibri"/>
              </a:rPr>
              <a:t>um </a:t>
            </a:r>
            <a:r>
              <a:rPr dirty="0" sz="1500" spc="-10">
                <a:latin typeface="Calibri"/>
                <a:cs typeface="Calibri"/>
              </a:rPr>
              <a:t>novo </a:t>
            </a:r>
            <a:r>
              <a:rPr dirty="0" sz="1500" spc="-5">
                <a:latin typeface="Calibri"/>
                <a:cs typeface="Calibri"/>
              </a:rPr>
              <a:t>relacionamento </a:t>
            </a:r>
            <a:r>
              <a:rPr dirty="0" sz="1500" spc="-10">
                <a:latin typeface="Calibri"/>
                <a:cs typeface="Calibri"/>
              </a:rPr>
              <a:t>com </a:t>
            </a:r>
            <a:r>
              <a:rPr dirty="0" sz="1500">
                <a:latin typeface="Calibri"/>
                <a:cs typeface="Calibri"/>
              </a:rPr>
              <a:t>o </a:t>
            </a:r>
            <a:r>
              <a:rPr dirty="0" sz="1500" spc="-5">
                <a:latin typeface="Calibri"/>
                <a:cs typeface="Calibri"/>
              </a:rPr>
              <a:t>público local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241300" marR="621030">
              <a:lnSpc>
                <a:spcPct val="70000"/>
              </a:lnSpc>
              <a:spcBef>
                <a:spcPts val="270"/>
              </a:spcBef>
            </a:pPr>
            <a:r>
              <a:rPr dirty="0" sz="1500" spc="-10">
                <a:latin typeface="Calibri"/>
                <a:cs typeface="Calibri"/>
              </a:rPr>
              <a:t>geral, </a:t>
            </a:r>
            <a:r>
              <a:rPr dirty="0" sz="1500">
                <a:latin typeface="Calibri"/>
                <a:cs typeface="Calibri"/>
              </a:rPr>
              <a:t>em </a:t>
            </a:r>
            <a:r>
              <a:rPr dirty="0" sz="1500" spc="-5">
                <a:latin typeface="Calibri"/>
                <a:cs typeface="Calibri"/>
              </a:rPr>
              <a:t>termos de </a:t>
            </a:r>
            <a:r>
              <a:rPr dirty="0" sz="1500" spc="-10">
                <a:latin typeface="Calibri"/>
                <a:cs typeface="Calibri"/>
              </a:rPr>
              <a:t>questões </a:t>
            </a:r>
            <a:r>
              <a:rPr dirty="0" sz="1500">
                <a:latin typeface="Calibri"/>
                <a:cs typeface="Calibri"/>
              </a:rPr>
              <a:t>de </a:t>
            </a:r>
            <a:r>
              <a:rPr dirty="0" sz="1500" spc="-5">
                <a:latin typeface="Calibri"/>
                <a:cs typeface="Calibri"/>
              </a:rPr>
              <a:t>educação ambiental  relacionadas </a:t>
            </a:r>
            <a:r>
              <a:rPr dirty="0" sz="1500">
                <a:latin typeface="Calibri"/>
                <a:cs typeface="Calibri"/>
              </a:rPr>
              <a:t>ao </a:t>
            </a:r>
            <a:r>
              <a:rPr dirty="0" sz="1500" spc="-10">
                <a:latin typeface="Calibri"/>
                <a:cs typeface="Calibri"/>
              </a:rPr>
              <a:t>Baixo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Sabor.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ts val="1530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>
                <a:latin typeface="Calibri"/>
                <a:cs typeface="Calibri"/>
              </a:rPr>
              <a:t>e) </a:t>
            </a:r>
            <a:r>
              <a:rPr dirty="0" sz="1500" spc="-5">
                <a:latin typeface="Calibri"/>
                <a:cs typeface="Calibri"/>
              </a:rPr>
              <a:t>Melhorar 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10">
                <a:latin typeface="Calibri"/>
                <a:cs typeface="Calibri"/>
              </a:rPr>
              <a:t>promover </a:t>
            </a:r>
            <a:r>
              <a:rPr dirty="0" sz="1500">
                <a:latin typeface="Calibri"/>
                <a:cs typeface="Calibri"/>
              </a:rPr>
              <a:t>o </a:t>
            </a:r>
            <a:r>
              <a:rPr dirty="0" sz="1500" spc="-5">
                <a:latin typeface="Calibri"/>
                <a:cs typeface="Calibri"/>
              </a:rPr>
              <a:t>património ambiental 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5">
                <a:latin typeface="Calibri"/>
                <a:cs typeface="Calibri"/>
              </a:rPr>
              <a:t>cultural</a:t>
            </a:r>
            <a:r>
              <a:rPr dirty="0" sz="1500" spc="-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do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530"/>
              </a:lnSpc>
            </a:pPr>
            <a:r>
              <a:rPr dirty="0" sz="1500" spc="-5">
                <a:latin typeface="Calibri"/>
                <a:cs typeface="Calibri"/>
              </a:rPr>
              <a:t>território.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 spc="10">
                <a:latin typeface="Calibri"/>
                <a:cs typeface="Calibri"/>
              </a:rPr>
              <a:t>f) </a:t>
            </a:r>
            <a:r>
              <a:rPr dirty="0" sz="1500" spc="-5">
                <a:latin typeface="Calibri"/>
                <a:cs typeface="Calibri"/>
              </a:rPr>
              <a:t>4.600 visitas </a:t>
            </a:r>
            <a:r>
              <a:rPr dirty="0" sz="1500">
                <a:latin typeface="Calibri"/>
                <a:cs typeface="Calibri"/>
              </a:rPr>
              <a:t>em 4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anos</a:t>
            </a:r>
            <a:endParaRPr sz="1500">
              <a:latin typeface="Calibri"/>
              <a:cs typeface="Calibri"/>
            </a:endParaRPr>
          </a:p>
          <a:p>
            <a:pPr marL="241300" marR="26035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>
                <a:latin typeface="Calibri"/>
                <a:cs typeface="Calibri"/>
              </a:rPr>
              <a:t>g) </a:t>
            </a:r>
            <a:r>
              <a:rPr dirty="0" sz="1500" spc="-5">
                <a:latin typeface="Calibri"/>
                <a:cs typeface="Calibri"/>
              </a:rPr>
              <a:t>Em </a:t>
            </a:r>
            <a:r>
              <a:rPr dirty="0" sz="1500">
                <a:latin typeface="Calibri"/>
                <a:cs typeface="Calibri"/>
              </a:rPr>
              <a:t>4 anos </a:t>
            </a:r>
            <a:r>
              <a:rPr dirty="0" sz="1500" spc="-10">
                <a:latin typeface="Calibri"/>
                <a:cs typeface="Calibri"/>
              </a:rPr>
              <a:t>deram entrada </a:t>
            </a:r>
            <a:r>
              <a:rPr dirty="0" sz="1500">
                <a:latin typeface="Calibri"/>
                <a:cs typeface="Calibri"/>
              </a:rPr>
              <a:t>no </a:t>
            </a:r>
            <a:r>
              <a:rPr dirty="0" sz="1500" spc="-5">
                <a:latin typeface="Calibri"/>
                <a:cs typeface="Calibri"/>
              </a:rPr>
              <a:t>CIARA 257 animais, destes  76% </a:t>
            </a:r>
            <a:r>
              <a:rPr dirty="0" sz="1500" spc="-20">
                <a:latin typeface="Calibri"/>
                <a:cs typeface="Calibri"/>
              </a:rPr>
              <a:t>foram </a:t>
            </a:r>
            <a:r>
              <a:rPr dirty="0" sz="1500" spc="-10">
                <a:latin typeface="Calibri"/>
                <a:cs typeface="Calibri"/>
              </a:rPr>
              <a:t>devolvidos </a:t>
            </a:r>
            <a:r>
              <a:rPr dirty="0" sz="1500">
                <a:latin typeface="Calibri"/>
                <a:cs typeface="Calibri"/>
              </a:rPr>
              <a:t>à</a:t>
            </a:r>
            <a:r>
              <a:rPr dirty="0" sz="1500" spc="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Natureza.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06128" y="1670304"/>
            <a:ext cx="2785872" cy="229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58400" y="4126991"/>
            <a:ext cx="2133600" cy="2121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27392" y="4160520"/>
            <a:ext cx="2606040" cy="2008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92267" y="4116323"/>
            <a:ext cx="2072639" cy="2097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9" y="1796795"/>
            <a:ext cx="3590544" cy="1748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8488" y="1133602"/>
            <a:ext cx="3451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solidFill>
                  <a:srgbClr val="385622"/>
                </a:solidFill>
                <a:latin typeface="Calibri"/>
                <a:cs typeface="Calibri"/>
              </a:rPr>
              <a:t>Atividades </a:t>
            </a:r>
            <a:r>
              <a:rPr dirty="0" sz="2400" b="0">
                <a:solidFill>
                  <a:srgbClr val="385622"/>
                </a:solidFill>
                <a:latin typeface="Calibri"/>
                <a:cs typeface="Calibri"/>
              </a:rPr>
              <a:t>| </a:t>
            </a:r>
            <a:r>
              <a:rPr dirty="0" sz="2400" spc="-10" b="0">
                <a:solidFill>
                  <a:srgbClr val="385622"/>
                </a:solidFill>
                <a:latin typeface="Calibri"/>
                <a:cs typeface="Calibri"/>
              </a:rPr>
              <a:t>Lagos </a:t>
            </a:r>
            <a:r>
              <a:rPr dirty="0" sz="2400" spc="-5" b="0">
                <a:solidFill>
                  <a:srgbClr val="385622"/>
                </a:solidFill>
                <a:latin typeface="Calibri"/>
                <a:cs typeface="Calibri"/>
              </a:rPr>
              <a:t>do</a:t>
            </a:r>
            <a:r>
              <a:rPr dirty="0" sz="2400" spc="-55" b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2400" spc="-5" b="0">
                <a:solidFill>
                  <a:srgbClr val="385622"/>
                </a:solidFill>
                <a:latin typeface="Calibri"/>
                <a:cs typeface="Calibri"/>
              </a:rPr>
              <a:t>Sabor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41291" y="3954779"/>
            <a:ext cx="3285744" cy="2426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41564" y="3954779"/>
            <a:ext cx="3285744" cy="2426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5112" y="3954779"/>
            <a:ext cx="3287267" cy="2426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47615" y="1676400"/>
            <a:ext cx="2900172" cy="1933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16823" y="1606296"/>
            <a:ext cx="3137916" cy="2066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117347"/>
            <a:ext cx="12191999" cy="1146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9455" y="3480003"/>
            <a:ext cx="31762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Imaginário </a:t>
            </a:r>
            <a:r>
              <a:rPr dirty="0" sz="1800" spc="-10">
                <a:latin typeface="Calibri"/>
                <a:cs typeface="Calibri"/>
              </a:rPr>
              <a:t>Infantil </a:t>
            </a:r>
            <a:r>
              <a:rPr dirty="0" sz="1800" spc="-5">
                <a:latin typeface="Calibri"/>
                <a:cs typeface="Calibri"/>
              </a:rPr>
              <a:t>Lagos do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Sabor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1290" y="3664661"/>
            <a:ext cx="172021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latin typeface="Calibri"/>
                <a:cs typeface="Calibri"/>
              </a:rPr>
              <a:t>JAT </a:t>
            </a:r>
            <a:r>
              <a:rPr dirty="0" sz="1800">
                <a:latin typeface="Calibri"/>
                <a:cs typeface="Calibri"/>
              </a:rPr>
              <a:t>| </a:t>
            </a:r>
            <a:r>
              <a:rPr dirty="0" sz="1800" spc="-5">
                <a:latin typeface="Calibri"/>
                <a:cs typeface="Calibri"/>
              </a:rPr>
              <a:t>Junto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Terra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07273" y="3664661"/>
            <a:ext cx="344360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Concurso </a:t>
            </a:r>
            <a:r>
              <a:rPr dirty="0" sz="1800" spc="-15">
                <a:latin typeface="Calibri"/>
                <a:cs typeface="Calibri"/>
              </a:rPr>
              <a:t>Fotográfico </a:t>
            </a:r>
            <a:r>
              <a:rPr dirty="0" sz="1800" spc="-5">
                <a:latin typeface="Calibri"/>
                <a:cs typeface="Calibri"/>
              </a:rPr>
              <a:t>Lagos do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Sabor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3247" y="6383528"/>
            <a:ext cx="3983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Calibri"/>
                <a:cs typeface="Calibri"/>
              </a:rPr>
              <a:t>Tentativa </a:t>
            </a:r>
            <a:r>
              <a:rPr dirty="0" sz="1800" spc="-5">
                <a:latin typeface="Calibri"/>
                <a:cs typeface="Calibri"/>
              </a:rPr>
              <a:t>do </a:t>
            </a:r>
            <a:r>
              <a:rPr dirty="0" sz="1800" spc="-15">
                <a:latin typeface="Calibri"/>
                <a:cs typeface="Calibri"/>
              </a:rPr>
              <a:t>Recorde </a:t>
            </a:r>
            <a:r>
              <a:rPr dirty="0" sz="1800" spc="-5">
                <a:latin typeface="Calibri"/>
                <a:cs typeface="Calibri"/>
              </a:rPr>
              <a:t>do Guiness de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Selfies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9325" y="6383528"/>
            <a:ext cx="1283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1.º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Caminhão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7938" y="6391757"/>
            <a:ext cx="1509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Sabor </a:t>
            </a:r>
            <a:r>
              <a:rPr dirty="0" sz="1800" spc="-10">
                <a:latin typeface="Calibri"/>
                <a:cs typeface="Calibri"/>
              </a:rPr>
              <a:t>Food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Fest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Apresentação do PowerPoint</dc:title>
  <dcterms:created xsi:type="dcterms:W3CDTF">2021-01-28T13:40:14Z</dcterms:created>
  <dcterms:modified xsi:type="dcterms:W3CDTF">2021-01-28T13:40:14Z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2021-01-28T00:00:00Z</vt:filetime>
  </property>
</Properties>
</file>