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308" r:id="rId3"/>
    <p:sldId id="309" r:id="rId4"/>
    <p:sldId id="310" r:id="rId5"/>
    <p:sldId id="257" r:id="rId6"/>
    <p:sldId id="302" r:id="rId7"/>
    <p:sldId id="303" r:id="rId8"/>
    <p:sldId id="304" r:id="rId9"/>
    <p:sldId id="305" r:id="rId10"/>
    <p:sldId id="306" r:id="rId11"/>
    <p:sldId id="307" r:id="rId12"/>
    <p:sldId id="264" r:id="rId13"/>
  </p:sldIdLst>
  <p:sldSz cx="9144000" cy="6858000" type="screen4x3"/>
  <p:notesSz cx="6735763" cy="9866313"/>
  <p:defaultTextStyle>
    <a:defPPr>
      <a:defRPr lang="en-US"/>
    </a:defPPr>
    <a:lvl1pPr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68313" indent="-111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38213" indent="-238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408113" indent="-365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78013" indent="-492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23" d="100"/>
          <a:sy n="123" d="100"/>
        </p:scale>
        <p:origin x="-61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8F4BCDA-7708-4BD6-960D-045302179F06}" type="datetimeFigureOut">
              <a:rPr lang="en-US"/>
              <a:pPr>
                <a:defRPr/>
              </a:pPr>
              <a:t>11/29/2018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850A2D5-9281-4DBC-8922-8926631B7F3F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1835653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7B3C1DF-E870-41F5-859D-B3A3A9AB05B7}" type="datetimeFigureOut">
              <a:rPr lang="lv-LV"/>
              <a:pPr>
                <a:defRPr/>
              </a:pPr>
              <a:t>2018.11.29.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100" y="4686300"/>
            <a:ext cx="5389563" cy="44402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lv-LV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fld id="{9B68BAF8-35E7-437B-8255-14D4798D8D1D}" type="slidenum">
              <a:rPr lang="lv-LV" altLang="en-US"/>
              <a:pPr/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33619413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398322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fld id="{9B80C498-6C05-4D5B-B005-46C3BDD5308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882323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657600"/>
            <a:ext cx="6096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381000"/>
            <a:ext cx="6096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fld id="{2344A357-2572-48AE-8DDC-8C0D88CF8B9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45894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1752600"/>
            <a:ext cx="28956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752600"/>
            <a:ext cx="29718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fld id="{37E4E096-3C7A-4E6D-A1AD-60E08AD12A0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964410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2386940"/>
            <a:ext cx="28956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386940"/>
            <a:ext cx="29718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0" y="1852613"/>
            <a:ext cx="28956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851953"/>
            <a:ext cx="2971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Slide Number Placeholder 22"/>
          <p:cNvSpPr>
            <a:spLocks noGrp="1"/>
          </p:cNvSpPr>
          <p:nvPr>
            <p:ph type="sldNum" sz="quarter" idx="18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fld id="{801E124A-EA2F-40C5-ADFF-85E9A1CC197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830697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fld id="{3AF12C0F-B524-42E4-A415-537D74D13C3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943016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fld id="{EE1793AC-4DFA-4D09-AF69-F81D5C8C3C2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867621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2975"/>
            <a:ext cx="2751026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7" y="273054"/>
            <a:ext cx="3269672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0" y="1435119"/>
            <a:ext cx="2751026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fld id="{EAE4E6DB-0FA2-41D4-9148-07CC8CE8D3E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791592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065394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 smtClean="0"/>
              <a:t>Click to edit Master text styles</a:t>
            </a:r>
          </a:p>
          <a:p>
            <a:pPr lvl="1"/>
            <a:r>
              <a:rPr lang="en-US" altLang="lv-LV" smtClean="0"/>
              <a:t>Second level</a:t>
            </a:r>
          </a:p>
          <a:p>
            <a:pPr lvl="2"/>
            <a:r>
              <a:rPr lang="en-US" altLang="lv-LV" smtClean="0"/>
              <a:t>Third level</a:t>
            </a:r>
          </a:p>
          <a:p>
            <a:pPr lvl="3"/>
            <a:r>
              <a:rPr lang="en-US" altLang="lv-LV" smtClean="0"/>
              <a:t>Fourth level</a:t>
            </a:r>
          </a:p>
          <a:p>
            <a:pPr lvl="4"/>
            <a:r>
              <a:rPr lang="en-US" altLang="lv-LV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185A695-4A52-4A65-959C-D0134DAB66B6}" type="datetime1">
              <a:rPr lang="en-US"/>
              <a:pPr>
                <a:defRPr/>
              </a:pPr>
              <a:t>11/29/2018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F9A11163-1CFB-4EA6-8847-76548AF49473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17" r:id="rId1"/>
    <p:sldLayoutId id="2147484118" r:id="rId2"/>
    <p:sldLayoutId id="2147484119" r:id="rId3"/>
    <p:sldLayoutId id="2147484120" r:id="rId4"/>
    <p:sldLayoutId id="2147484121" r:id="rId5"/>
    <p:sldLayoutId id="2147484122" r:id="rId6"/>
    <p:sldLayoutId id="2147484123" r:id="rId7"/>
    <p:sldLayoutId id="2147484124" r:id="rId8"/>
    <p:sldLayoutId id="2147484125" r:id="rId9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mailto:Kristine.Kedo@varam.gov.lv" TargetMode="Externa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685800" y="5089525"/>
            <a:ext cx="7772400" cy="1185863"/>
          </a:xfrm>
        </p:spPr>
        <p:txBody>
          <a:bodyPr/>
          <a:lstStyle/>
          <a:p>
            <a:r>
              <a:rPr lang="en-US" altLang="en-US" sz="1600" b="1" dirty="0" smtClean="0"/>
              <a:t>Mrs </a:t>
            </a:r>
            <a:r>
              <a:rPr lang="lv-LV" altLang="en-US" sz="1600" b="1" dirty="0" smtClean="0"/>
              <a:t>Dace Granta</a:t>
            </a:r>
            <a:r>
              <a:rPr lang="en-US" altLang="en-US" sz="1600" b="1" dirty="0" smtClean="0"/>
              <a:t>				</a:t>
            </a:r>
          </a:p>
          <a:p>
            <a:r>
              <a:rPr lang="en-US" altLang="en-US" dirty="0" smtClean="0"/>
              <a:t>					</a:t>
            </a:r>
          </a:p>
          <a:p>
            <a:r>
              <a:rPr lang="en-US" altLang="en-US" dirty="0" smtClean="0"/>
              <a:t>Spatial Planning Policy Division</a:t>
            </a:r>
          </a:p>
          <a:p>
            <a:r>
              <a:rPr lang="en-US" altLang="en-US" dirty="0" smtClean="0"/>
              <a:t>Department of Spatial Planning</a:t>
            </a:r>
          </a:p>
        </p:txBody>
      </p:sp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38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lv-LV" sz="31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National selection </a:t>
            </a:r>
            <a:r>
              <a:rPr lang="lv-LV" sz="31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of </a:t>
            </a:r>
            <a:r>
              <a:rPr lang="lv-LV" sz="31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the </a:t>
            </a:r>
            <a:r>
              <a:rPr lang="fr-CA" sz="31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fr-CA" sz="31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GB" sz="31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Landscape </a:t>
            </a:r>
            <a:r>
              <a:rPr lang="lv-LV" sz="31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Award</a:t>
            </a:r>
            <a:r>
              <a:rPr lang="lv-LV" sz="31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lv-LV" sz="31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in</a:t>
            </a:r>
            <a:r>
              <a:rPr lang="lv-LV" sz="31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Latvia</a:t>
            </a:r>
            <a:endParaRPr lang="en-GB" altLang="en-US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3316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685800" y="6240463"/>
            <a:ext cx="7772400" cy="434975"/>
          </a:xfrm>
        </p:spPr>
        <p:txBody>
          <a:bodyPr/>
          <a:lstStyle/>
          <a:p>
            <a:r>
              <a:rPr lang="lv-LV" altLang="en-US" smtClean="0"/>
              <a:t>Daugavpils, 2018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xfrm>
            <a:off x="2159431" y="652221"/>
            <a:ext cx="6374969" cy="1036638"/>
          </a:xfrm>
        </p:spPr>
        <p:txBody>
          <a:bodyPr>
            <a:normAutofit fontScale="90000"/>
          </a:bodyPr>
          <a:lstStyle/>
          <a:p>
            <a:r>
              <a:rPr lang="lv-LV" altLang="en-US" sz="2200" b="0" dirty="0" smtClean="0"/>
              <a:t>A</a:t>
            </a:r>
            <a:r>
              <a:rPr lang="en-US" altLang="en-US" sz="2200" b="0" dirty="0" err="1" smtClean="0"/>
              <a:t>pplication</a:t>
            </a:r>
            <a:r>
              <a:rPr lang="en-US" altLang="en-US" sz="2200" b="0" dirty="0" smtClean="0"/>
              <a:t> for national selection in </a:t>
            </a:r>
            <a:r>
              <a:rPr lang="en-US" altLang="en-US" sz="2200" b="0" dirty="0" smtClean="0"/>
              <a:t>2018</a:t>
            </a:r>
            <a:r>
              <a:rPr lang="en-US" altLang="en-US" sz="1800" b="0" dirty="0" smtClean="0"/>
              <a:t/>
            </a:r>
            <a:br>
              <a:rPr lang="en-US" altLang="en-US" sz="1800" b="0" dirty="0" smtClean="0"/>
            </a:br>
            <a:r>
              <a:rPr lang="lv-LV" altLang="en-US" sz="1800" dirty="0" smtClean="0"/>
              <a:t/>
            </a:r>
            <a:br>
              <a:rPr lang="lv-LV" altLang="en-US" sz="1800" dirty="0" smtClean="0"/>
            </a:br>
            <a:r>
              <a:rPr lang="en-US" altLang="en-US" sz="1800" dirty="0" smtClean="0"/>
              <a:t>Water tourism development </a:t>
            </a:r>
            <a:r>
              <a:rPr lang="en-US" altLang="en-US" sz="1800" dirty="0" smtClean="0"/>
              <a:t>centre </a:t>
            </a:r>
            <a:r>
              <a:rPr lang="en-US" altLang="en-US" sz="1800" dirty="0" smtClean="0"/>
              <a:t>“</a:t>
            </a:r>
            <a:r>
              <a:rPr lang="en-US" altLang="en-US" sz="1800" dirty="0" err="1" smtClean="0"/>
              <a:t>Bāka</a:t>
            </a:r>
            <a:r>
              <a:rPr lang="en-US" altLang="en-US" sz="1800" dirty="0" smtClean="0"/>
              <a:t>”</a:t>
            </a:r>
            <a:r>
              <a:rPr lang="en-GB" altLang="en-US" sz="1800" dirty="0" smtClean="0"/>
              <a:t/>
            </a:r>
            <a:br>
              <a:rPr lang="en-GB" altLang="en-US" sz="1800" dirty="0" smtClean="0"/>
            </a:br>
            <a:r>
              <a:rPr lang="lv-LV" altLang="en-US" sz="1600" dirty="0" smtClean="0"/>
              <a:t>Rēzekne municipality</a:t>
            </a:r>
            <a:r>
              <a:rPr lang="en-GB" altLang="en-US" sz="1600" dirty="0" smtClean="0"/>
              <a:t>/</a:t>
            </a:r>
            <a:r>
              <a:rPr lang="lv-LV" altLang="en-US" sz="1600" dirty="0" smtClean="0"/>
              <a:t>La</a:t>
            </a:r>
            <a:r>
              <a:rPr lang="fr-CA" altLang="en-US" sz="1600" dirty="0" smtClean="0"/>
              <a:t>t</a:t>
            </a:r>
            <a:r>
              <a:rPr lang="lv-LV" altLang="en-US" sz="1600" dirty="0" smtClean="0"/>
              <a:t>gale</a:t>
            </a:r>
            <a:r>
              <a:rPr lang="en-GB" altLang="en-US" sz="1600" dirty="0" smtClean="0"/>
              <a:t> </a:t>
            </a:r>
            <a:r>
              <a:rPr lang="en-GB" altLang="en-US" sz="1600" dirty="0" smtClean="0"/>
              <a:t>planning region</a:t>
            </a:r>
          </a:p>
        </p:txBody>
      </p:sp>
      <p:sp>
        <p:nvSpPr>
          <p:cNvPr id="22533" name="Slide Number Placeholder 5"/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fld id="{60DD0708-26B6-47E1-87A6-A4E4012A1E69}" type="slidenum">
              <a:rPr lang="en-US" altLang="en-US" sz="1000">
                <a:solidFill>
                  <a:srgbClr val="898989"/>
                </a:solidFill>
                <a:latin typeface="Verdana" pitchFamily="34" charset="0"/>
              </a:rPr>
              <a:pPr/>
              <a:t>10</a:t>
            </a:fld>
            <a:endParaRPr lang="en-US" altLang="en-US" sz="1000">
              <a:solidFill>
                <a:srgbClr val="898989"/>
              </a:solidFill>
              <a:latin typeface="Verdana" pitchFamily="34" charset="0"/>
            </a:endParaRPr>
          </a:p>
        </p:txBody>
      </p:sp>
      <p:pic>
        <p:nvPicPr>
          <p:cNvPr id="22534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9013" y="1920875"/>
            <a:ext cx="6884987" cy="362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2286000" y="591519"/>
            <a:ext cx="6248400" cy="1117062"/>
          </a:xfrm>
        </p:spPr>
        <p:txBody>
          <a:bodyPr>
            <a:normAutofit fontScale="90000"/>
          </a:bodyPr>
          <a:lstStyle/>
          <a:p>
            <a:r>
              <a:rPr lang="lv-LV" altLang="en-US" sz="2200" b="0" dirty="0" smtClean="0"/>
              <a:t>A</a:t>
            </a:r>
            <a:r>
              <a:rPr lang="en-US" altLang="en-US" sz="2200" b="0" dirty="0" err="1" smtClean="0"/>
              <a:t>pplication</a:t>
            </a:r>
            <a:r>
              <a:rPr lang="en-US" altLang="en-US" sz="2200" b="0" dirty="0" smtClean="0"/>
              <a:t> for national selection in 2018 </a:t>
            </a:r>
            <a:r>
              <a:rPr lang="en-US" altLang="en-US" sz="1800" b="0" dirty="0" smtClean="0"/>
              <a:t/>
            </a:r>
            <a:br>
              <a:rPr lang="en-US" altLang="en-US" sz="1800" b="0" dirty="0" smtClean="0"/>
            </a:br>
            <a:r>
              <a:rPr lang="lv-LV" altLang="en-US" sz="1800" b="0" dirty="0" smtClean="0"/>
              <a:t/>
            </a:r>
            <a:br>
              <a:rPr lang="lv-LV" altLang="en-US" sz="1800" b="0" dirty="0" smtClean="0"/>
            </a:br>
            <a:r>
              <a:rPr lang="lv-LV" altLang="en-US" sz="1800" dirty="0" smtClean="0"/>
              <a:t>Rest</a:t>
            </a:r>
            <a:r>
              <a:rPr lang="fr-CA" altLang="en-US" sz="1800" dirty="0" smtClean="0"/>
              <a:t>o</a:t>
            </a:r>
            <a:r>
              <a:rPr lang="lv-LV" altLang="en-US" sz="1800" dirty="0" smtClean="0"/>
              <a:t>ration </a:t>
            </a:r>
            <a:r>
              <a:rPr lang="en-US" altLang="en-US" sz="1800" dirty="0" smtClean="0"/>
              <a:t>of </a:t>
            </a:r>
            <a:r>
              <a:rPr lang="en-US" altLang="en-US" sz="1800" dirty="0" err="1" smtClean="0"/>
              <a:t>Kraslava</a:t>
            </a:r>
            <a:r>
              <a:rPr lang="en-US" altLang="en-US" sz="1800" dirty="0" smtClean="0"/>
              <a:t> castle complex</a:t>
            </a:r>
            <a:r>
              <a:rPr lang="en-GB" altLang="en-US" sz="1800" dirty="0" smtClean="0"/>
              <a:t/>
            </a:r>
            <a:br>
              <a:rPr lang="en-GB" altLang="en-US" sz="1800" dirty="0" smtClean="0"/>
            </a:br>
            <a:r>
              <a:rPr lang="lv-LV" altLang="en-US" sz="1600" dirty="0" smtClean="0"/>
              <a:t>Krāslava municipality</a:t>
            </a:r>
            <a:r>
              <a:rPr lang="en-GB" altLang="en-US" sz="1600" dirty="0" smtClean="0"/>
              <a:t>/</a:t>
            </a:r>
            <a:r>
              <a:rPr lang="lv-LV" altLang="en-US" sz="1600" dirty="0" smtClean="0"/>
              <a:t>La</a:t>
            </a:r>
            <a:r>
              <a:rPr lang="fr-CA" altLang="en-US" sz="1600" dirty="0" smtClean="0"/>
              <a:t>t</a:t>
            </a:r>
            <a:r>
              <a:rPr lang="lv-LV" altLang="en-US" sz="1600" dirty="0" smtClean="0"/>
              <a:t>gale</a:t>
            </a:r>
            <a:r>
              <a:rPr lang="en-GB" altLang="en-US" sz="1600" dirty="0" smtClean="0"/>
              <a:t> </a:t>
            </a:r>
            <a:r>
              <a:rPr lang="en-GB" altLang="en-US" sz="1600" dirty="0" smtClean="0"/>
              <a:t>planning region</a:t>
            </a:r>
          </a:p>
        </p:txBody>
      </p:sp>
      <p:sp>
        <p:nvSpPr>
          <p:cNvPr id="23557" name="Slide Number Placeholder 5"/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fld id="{96A54BB2-CE18-4F1A-B6D5-D7BEB10A0ACB}" type="slidenum">
              <a:rPr lang="en-US" altLang="en-US" sz="1000">
                <a:solidFill>
                  <a:srgbClr val="898989"/>
                </a:solidFill>
                <a:latin typeface="Verdana" pitchFamily="34" charset="0"/>
              </a:rPr>
              <a:pPr/>
              <a:t>11</a:t>
            </a:fld>
            <a:endParaRPr lang="en-US" altLang="en-US" sz="1000">
              <a:solidFill>
                <a:srgbClr val="898989"/>
              </a:solidFill>
              <a:latin typeface="Verdana" pitchFamily="34" charset="0"/>
            </a:endParaRPr>
          </a:p>
        </p:txBody>
      </p:sp>
      <p:pic>
        <p:nvPicPr>
          <p:cNvPr id="23558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5452" y="1722788"/>
            <a:ext cx="6246812" cy="416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85800" y="3813175"/>
            <a:ext cx="7772400" cy="914400"/>
          </a:xfrm>
        </p:spPr>
        <p:txBody>
          <a:bodyPr/>
          <a:lstStyle/>
          <a:p>
            <a:r>
              <a:rPr lang="en-US" altLang="en-US" sz="2000" smtClean="0"/>
              <a:t/>
            </a:r>
            <a:br>
              <a:rPr lang="en-US" altLang="en-US" sz="2000" smtClean="0"/>
            </a:br>
            <a:r>
              <a:rPr lang="en-US" altLang="en-US" sz="2000" b="1" smtClean="0"/>
              <a:t>Thank you very much for your attention</a:t>
            </a:r>
            <a:r>
              <a:rPr lang="lv-LV" altLang="en-US" sz="2000" b="1" smtClean="0"/>
              <a:t>!</a:t>
            </a:r>
          </a:p>
        </p:txBody>
      </p:sp>
      <p:sp>
        <p:nvSpPr>
          <p:cNvPr id="24579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854200" y="5761038"/>
            <a:ext cx="7772400" cy="639762"/>
          </a:xfrm>
        </p:spPr>
        <p:txBody>
          <a:bodyPr/>
          <a:lstStyle/>
          <a:p>
            <a:r>
              <a:rPr lang="lv-LV" altLang="en-US" smtClean="0">
                <a:hlinkClick r:id="rId2"/>
              </a:rPr>
              <a:t>Dace.Granta@varam.gov.lv</a:t>
            </a:r>
            <a:r>
              <a:rPr lang="lv-LV" altLang="en-US" smtClean="0"/>
              <a:t>		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2438400" y="735792"/>
            <a:ext cx="6096000" cy="1036638"/>
          </a:xfrm>
        </p:spPr>
        <p:txBody>
          <a:bodyPr/>
          <a:lstStyle/>
          <a:p>
            <a:r>
              <a:rPr lang="lv-LV" altLang="en-US" dirty="0" smtClean="0"/>
              <a:t>Basis </a:t>
            </a:r>
            <a:endParaRPr lang="en-US" altLang="en-US" dirty="0" smtClean="0"/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2347993" y="1752600"/>
            <a:ext cx="6338807" cy="4373563"/>
          </a:xfrm>
        </p:spPr>
        <p:txBody>
          <a:bodyPr/>
          <a:lstStyle/>
          <a:p>
            <a:r>
              <a:rPr lang="lv-LV" altLang="lv-LV" dirty="0" smtClean="0"/>
              <a:t>The Ministry of Environmental Protection and Regional Development has organi</a:t>
            </a:r>
            <a:r>
              <a:rPr lang="fr-CA" altLang="lv-LV" dirty="0" smtClean="0"/>
              <a:t>s</a:t>
            </a:r>
            <a:r>
              <a:rPr lang="lv-LV" altLang="lv-LV" dirty="0" smtClean="0"/>
              <a:t>ed the National Selection of the Landscape Award of the European Council since 2010</a:t>
            </a:r>
            <a:r>
              <a:rPr lang="fr-CA" altLang="lv-LV" dirty="0" smtClean="0"/>
              <a:t>.</a:t>
            </a:r>
            <a:endParaRPr lang="lv-LV" altLang="lv-LV" dirty="0" smtClean="0"/>
          </a:p>
          <a:p>
            <a:endParaRPr lang="lv-LV" altLang="en-US" dirty="0" smtClean="0"/>
          </a:p>
          <a:p>
            <a:r>
              <a:rPr lang="en-US" altLang="en-US" dirty="0" smtClean="0"/>
              <a:t>There have been four national selections.</a:t>
            </a:r>
            <a:endParaRPr lang="lv-LV" altLang="en-US" dirty="0" smtClean="0"/>
          </a:p>
          <a:p>
            <a:endParaRPr lang="lv-LV" altLang="en-US" dirty="0" smtClean="0"/>
          </a:p>
          <a:p>
            <a:r>
              <a:rPr lang="lv-LV" altLang="en-US" dirty="0" smtClean="0"/>
              <a:t>The national </a:t>
            </a:r>
            <a:r>
              <a:rPr lang="lv-LV" altLang="en-US" dirty="0" smtClean="0"/>
              <a:t>selection</a:t>
            </a:r>
            <a:r>
              <a:rPr lang="fr-CA" altLang="en-US" dirty="0" smtClean="0"/>
              <a:t>,</a:t>
            </a:r>
            <a:r>
              <a:rPr lang="lv-LV" altLang="en-US" dirty="0" smtClean="0"/>
              <a:t> </a:t>
            </a:r>
            <a:r>
              <a:rPr lang="en-US" altLang="en-US" dirty="0" smtClean="0"/>
              <a:t>ending </a:t>
            </a:r>
            <a:r>
              <a:rPr lang="en-US" altLang="en-US" dirty="0" smtClean="0"/>
              <a:t>in October </a:t>
            </a:r>
            <a:r>
              <a:rPr lang="en-US" altLang="en-US" dirty="0" smtClean="0"/>
              <a:t>2018, </a:t>
            </a:r>
            <a:r>
              <a:rPr lang="lv-LV" altLang="en-US" dirty="0" smtClean="0"/>
              <a:t>is currently taking place for </a:t>
            </a:r>
            <a:r>
              <a:rPr lang="lv-LV" altLang="en-US" dirty="0" smtClean="0"/>
              <a:t>the fift</a:t>
            </a:r>
            <a:r>
              <a:rPr lang="fr-CA" altLang="en-US" dirty="0" smtClean="0"/>
              <a:t>h</a:t>
            </a:r>
            <a:r>
              <a:rPr lang="lv-LV" altLang="en-US" dirty="0" smtClean="0"/>
              <a:t> time</a:t>
            </a:r>
            <a:r>
              <a:rPr lang="fr-CA" altLang="en-US" dirty="0" smtClean="0"/>
              <a:t>.</a:t>
            </a:r>
            <a:endParaRPr lang="en-US" altLang="en-US" dirty="0" smtClean="0"/>
          </a:p>
        </p:txBody>
      </p:sp>
      <p:sp>
        <p:nvSpPr>
          <p:cNvPr id="14342" name="Slide Number Placeholder 5"/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FA8B5660-8C6C-43DB-9F10-56CB55B0403A}" type="slidenum">
              <a:rPr lang="en-US" altLang="en-US"/>
              <a:pPr/>
              <a:t>2</a:t>
            </a:fld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2490063" y="714212"/>
            <a:ext cx="5336583" cy="610893"/>
          </a:xfrm>
        </p:spPr>
        <p:txBody>
          <a:bodyPr/>
          <a:lstStyle/>
          <a:p>
            <a:r>
              <a:rPr lang="lv-LV" altLang="lv-LV" dirty="0" smtClean="0"/>
              <a:t>E</a:t>
            </a:r>
            <a:r>
              <a:rPr lang="en-US" altLang="lv-LV" dirty="0" smtClean="0"/>
              <a:t>valuation of applications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xfrm>
            <a:off x="2490063" y="1752601"/>
            <a:ext cx="6096000" cy="3718302"/>
          </a:xfrm>
        </p:spPr>
        <p:txBody>
          <a:bodyPr/>
          <a:lstStyle/>
          <a:p>
            <a:r>
              <a:rPr lang="en-US" altLang="lv-LV" dirty="0" smtClean="0"/>
              <a:t>In order to make the applications available to the general public, all submitted applications have been published on the website of our Ministry.</a:t>
            </a:r>
          </a:p>
          <a:p>
            <a:endParaRPr lang="en-US" altLang="lv-LV" dirty="0" smtClean="0"/>
          </a:p>
          <a:p>
            <a:r>
              <a:rPr lang="en-US" altLang="lv-LV" dirty="0" smtClean="0"/>
              <a:t>Since 2014, applications have been evaluated by an inter-institutional evaluation committee that includes representatives from different ministries and NGOs (for example, the Association of Latvian Local Governments and the Latvian Landscape Architects’ Association)</a:t>
            </a:r>
          </a:p>
          <a:p>
            <a:endParaRPr lang="en-US" altLang="lv-LV" dirty="0" smtClean="0"/>
          </a:p>
        </p:txBody>
      </p:sp>
      <p:sp>
        <p:nvSpPr>
          <p:cNvPr id="15366" name="Slide Number Placeholder 5"/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B5844BC1-C604-4FCD-95FE-6E9B3068669F}" type="slidenum">
              <a:rPr lang="en-US" altLang="en-US"/>
              <a:pPr/>
              <a:t>3</a:t>
            </a:fld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2513308" y="721962"/>
            <a:ext cx="4406685" cy="510153"/>
          </a:xfrm>
        </p:spPr>
        <p:txBody>
          <a:bodyPr/>
          <a:lstStyle/>
          <a:p>
            <a:r>
              <a:rPr lang="lv-LV" altLang="lv-LV" dirty="0" smtClean="0"/>
              <a:t>Criteria of evaluation </a:t>
            </a:r>
            <a:endParaRPr lang="en-US" altLang="lv-LV" dirty="0" smtClean="0"/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2513308" y="1667361"/>
            <a:ext cx="6096000" cy="4373563"/>
          </a:xfrm>
        </p:spPr>
        <p:txBody>
          <a:bodyPr>
            <a:normAutofit lnSpcReduction="10000"/>
          </a:bodyPr>
          <a:lstStyle/>
          <a:p>
            <a:r>
              <a:rPr lang="lv-LV" altLang="lv-LV" dirty="0" smtClean="0"/>
              <a:t>Each project is </a:t>
            </a:r>
            <a:r>
              <a:rPr lang="lv-LV" altLang="lv-LV" dirty="0" smtClean="0"/>
              <a:t>first </a:t>
            </a:r>
            <a:r>
              <a:rPr lang="lv-LV" altLang="lv-LV" dirty="0" smtClean="0"/>
              <a:t>evaluated in accordance with the four criteria set out in the Resolution of </a:t>
            </a:r>
            <a:r>
              <a:rPr lang="fr-CA" altLang="lv-LV" dirty="0" smtClean="0"/>
              <a:t>the </a:t>
            </a:r>
            <a:r>
              <a:rPr lang="lv-LV" altLang="lv-LV" dirty="0" smtClean="0"/>
              <a:t>Council </a:t>
            </a:r>
            <a:r>
              <a:rPr lang="lv-LV" altLang="lv-LV" dirty="0" smtClean="0"/>
              <a:t>of Europe</a:t>
            </a:r>
            <a:r>
              <a:rPr lang="fr-CA" altLang="lv-LV" dirty="0" smtClean="0"/>
              <a:t>.</a:t>
            </a:r>
            <a:endParaRPr lang="lv-LV" altLang="lv-LV" dirty="0" smtClean="0"/>
          </a:p>
          <a:p>
            <a:r>
              <a:rPr lang="lv-LV" altLang="lv-LV" dirty="0" smtClean="0"/>
              <a:t>The National evaluation committee </a:t>
            </a:r>
            <a:r>
              <a:rPr lang="fr-CA" altLang="lv-LV" dirty="0" smtClean="0"/>
              <a:t>has </a:t>
            </a:r>
            <a:r>
              <a:rPr lang="lv-LV" altLang="lv-LV" dirty="0" smtClean="0"/>
              <a:t>decided </a:t>
            </a:r>
            <a:r>
              <a:rPr lang="lv-LV" altLang="lv-LV" dirty="0" smtClean="0"/>
              <a:t>that these criteria should be supplemented by specific criteria for Latvia: </a:t>
            </a:r>
            <a:r>
              <a:rPr lang="lv-LV" altLang="lv-LV" dirty="0"/>
              <a:t>from this </a:t>
            </a:r>
            <a:r>
              <a:rPr lang="fr-CA" altLang="lv-LV" dirty="0" smtClean="0"/>
              <a:t>2018 </a:t>
            </a:r>
            <a:r>
              <a:rPr lang="lv-LV" altLang="lv-LV" dirty="0" smtClean="0"/>
              <a:t>all </a:t>
            </a:r>
            <a:r>
              <a:rPr lang="lv-LV" altLang="lv-LV" dirty="0" smtClean="0"/>
              <a:t>applications will be evaluated in the context of landscape </a:t>
            </a:r>
            <a:r>
              <a:rPr lang="lv-LV" altLang="lv-LV" dirty="0" smtClean="0"/>
              <a:t>planning</a:t>
            </a:r>
            <a:r>
              <a:rPr lang="fr-CA" altLang="lv-LV" dirty="0" smtClean="0"/>
              <a:t>.</a:t>
            </a:r>
            <a:endParaRPr lang="lv-LV" altLang="lv-LV" dirty="0" smtClean="0"/>
          </a:p>
          <a:p>
            <a:r>
              <a:rPr lang="lv-LV" altLang="lv-LV" dirty="0" smtClean="0"/>
              <a:t>Each member of the evaluation committee has the right to assign one additional point to the project with a specific contribution in the field represented by the member of the commission</a:t>
            </a:r>
            <a:r>
              <a:rPr lang="fr-CA" altLang="lv-LV" dirty="0" smtClean="0"/>
              <a:t>.</a:t>
            </a:r>
            <a:endParaRPr lang="en-US" altLang="lv-LV" dirty="0" smtClean="0"/>
          </a:p>
        </p:txBody>
      </p:sp>
      <p:sp>
        <p:nvSpPr>
          <p:cNvPr id="16390" name="Slide Number Placeholder 5"/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3F2C3153-0F81-4D98-BEF0-189FB80364B3}" type="slidenum">
              <a:rPr lang="en-US" altLang="en-US"/>
              <a:pPr/>
              <a:t>4</a:t>
            </a:fld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2590800" y="605720"/>
            <a:ext cx="5809281" cy="1292821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lv-LV" altLang="en-US" sz="2200" b="0" dirty="0"/>
              <a:t>A</a:t>
            </a:r>
            <a:r>
              <a:rPr lang="en-US" altLang="en-US" sz="2200" b="0" dirty="0" err="1" smtClean="0"/>
              <a:t>pplication</a:t>
            </a:r>
            <a:r>
              <a:rPr lang="en-US" altLang="en-US" sz="2200" b="0" dirty="0" smtClean="0"/>
              <a:t> </a:t>
            </a:r>
            <a:r>
              <a:rPr lang="en-US" altLang="en-US" sz="2200" b="0" dirty="0"/>
              <a:t>for national selection in </a:t>
            </a:r>
            <a:r>
              <a:rPr lang="en-US" altLang="en-US" sz="2200" b="0" dirty="0" smtClean="0"/>
              <a:t>2018</a:t>
            </a:r>
            <a:br>
              <a:rPr lang="en-US" altLang="en-US" sz="2200" b="0" dirty="0" smtClean="0"/>
            </a:br>
            <a:r>
              <a:rPr lang="lv-LV" altLang="en-US" sz="2200" b="0" dirty="0" smtClean="0"/>
              <a:t/>
            </a:r>
            <a:br>
              <a:rPr lang="lv-LV" altLang="en-US" sz="2200" b="0" dirty="0" smtClean="0"/>
            </a:br>
            <a:r>
              <a:rPr lang="en-GB" altLang="en-US" sz="1800" dirty="0" smtClean="0"/>
              <a:t>Pasta island reconstruction</a:t>
            </a:r>
            <a:br>
              <a:rPr lang="en-GB" altLang="en-US" sz="1800" dirty="0" smtClean="0"/>
            </a:br>
            <a:r>
              <a:rPr lang="en-GB" altLang="en-US" sz="1600" dirty="0" err="1" smtClean="0"/>
              <a:t>Jelgava</a:t>
            </a:r>
            <a:r>
              <a:rPr lang="en-GB" altLang="en-US" sz="1600" dirty="0" smtClean="0"/>
              <a:t>/</a:t>
            </a:r>
            <a:r>
              <a:rPr lang="en-GB" altLang="en-US" sz="1600" dirty="0" err="1" smtClean="0"/>
              <a:t>Zemgale</a:t>
            </a:r>
            <a:r>
              <a:rPr lang="en-GB" altLang="en-US" sz="1600" dirty="0" smtClean="0"/>
              <a:t> </a:t>
            </a:r>
            <a:r>
              <a:rPr lang="en-GB" altLang="en-US" sz="1600" dirty="0" smtClean="0"/>
              <a:t>planning region</a:t>
            </a:r>
          </a:p>
        </p:txBody>
      </p:sp>
      <p:pic>
        <p:nvPicPr>
          <p:cNvPr id="17411" name="Content Placeholder 1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88"/>
          <a:stretch/>
        </p:blipFill>
        <p:spPr>
          <a:xfrm>
            <a:off x="3910013" y="1992313"/>
            <a:ext cx="5233987" cy="3140075"/>
          </a:xfrm>
        </p:spPr>
      </p:pic>
      <p:sp>
        <p:nvSpPr>
          <p:cNvPr id="17414" name="Slide Number Placeholder 5"/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fld id="{B1D39EF3-5DAA-492F-9945-A5EE8B1FF098}" type="slidenum">
              <a:rPr lang="en-US" altLang="en-US" sz="1000">
                <a:solidFill>
                  <a:srgbClr val="898989"/>
                </a:solidFill>
                <a:latin typeface="Verdana" pitchFamily="34" charset="0"/>
              </a:rPr>
              <a:pPr/>
              <a:t>5</a:t>
            </a:fld>
            <a:endParaRPr lang="en-US" altLang="en-US" sz="1000">
              <a:solidFill>
                <a:srgbClr val="898989"/>
              </a:solidFill>
              <a:latin typeface="Verdana" pitchFamily="34" charset="0"/>
            </a:endParaRPr>
          </a:p>
        </p:txBody>
      </p:sp>
      <p:pic>
        <p:nvPicPr>
          <p:cNvPr id="1741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92313"/>
            <a:ext cx="4191000" cy="314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2327328" y="683217"/>
            <a:ext cx="6511872" cy="1230824"/>
          </a:xfrm>
        </p:spPr>
        <p:txBody>
          <a:bodyPr>
            <a:normAutofit fontScale="90000"/>
          </a:bodyPr>
          <a:lstStyle/>
          <a:p>
            <a:r>
              <a:rPr lang="lv-LV" altLang="en-US" sz="2200" b="0" dirty="0" smtClean="0"/>
              <a:t>A</a:t>
            </a:r>
            <a:r>
              <a:rPr lang="en-US" altLang="en-US" sz="2200" b="0" dirty="0" err="1" smtClean="0"/>
              <a:t>pplication</a:t>
            </a:r>
            <a:r>
              <a:rPr lang="en-US" altLang="en-US" sz="2200" b="0" dirty="0" smtClean="0"/>
              <a:t> for national selection in </a:t>
            </a:r>
            <a:r>
              <a:rPr lang="en-US" altLang="en-US" sz="2200" b="0" dirty="0" smtClean="0"/>
              <a:t>2018</a:t>
            </a:r>
            <a:r>
              <a:rPr lang="en-US" altLang="en-US" sz="1400" b="0" dirty="0" smtClean="0"/>
              <a:t/>
            </a:r>
            <a:br>
              <a:rPr lang="en-US" altLang="en-US" sz="1400" b="0" dirty="0" smtClean="0"/>
            </a:br>
            <a:r>
              <a:rPr lang="lv-LV" altLang="en-US" sz="1400" dirty="0" smtClean="0"/>
              <a:t/>
            </a:r>
            <a:br>
              <a:rPr lang="lv-LV" altLang="en-US" sz="1400" dirty="0" smtClean="0"/>
            </a:br>
            <a:r>
              <a:rPr lang="en-US" altLang="en-US" sz="1800" dirty="0" smtClean="0"/>
              <a:t>Improvement of the right bank of the </a:t>
            </a:r>
            <a:r>
              <a:rPr lang="en-US" altLang="en-US" sz="1800" dirty="0" err="1" smtClean="0"/>
              <a:t>Bērze</a:t>
            </a:r>
            <a:r>
              <a:rPr lang="en-US" altLang="en-US" sz="1800" dirty="0" smtClean="0"/>
              <a:t> river </a:t>
            </a:r>
            <a:r>
              <a:rPr lang="lv-LV" altLang="en-US" sz="1800" dirty="0" smtClean="0"/>
              <a:t/>
            </a:r>
            <a:br>
              <a:rPr lang="lv-LV" altLang="en-US" sz="1800" dirty="0" smtClean="0"/>
            </a:br>
            <a:r>
              <a:rPr lang="lv-LV" altLang="en-US" sz="1800" dirty="0" smtClean="0"/>
              <a:t>next to</a:t>
            </a:r>
            <a:r>
              <a:rPr lang="en-US" altLang="en-US" sz="1800" dirty="0" smtClean="0"/>
              <a:t> the Livonian Order </a:t>
            </a:r>
            <a:r>
              <a:rPr lang="lv-LV" altLang="en-US" sz="1800" dirty="0" smtClean="0"/>
              <a:t>c</a:t>
            </a:r>
            <a:r>
              <a:rPr lang="en-US" altLang="en-US" sz="1800" dirty="0" err="1" smtClean="0"/>
              <a:t>astle</a:t>
            </a:r>
            <a:r>
              <a:rPr lang="en-US" altLang="en-US" sz="1800" dirty="0" smtClean="0"/>
              <a:t> ruins</a:t>
            </a:r>
            <a:r>
              <a:rPr lang="en-GB" altLang="en-US" sz="1800" dirty="0" smtClean="0"/>
              <a:t/>
            </a:r>
            <a:br>
              <a:rPr lang="en-GB" altLang="en-US" sz="1800" dirty="0" smtClean="0"/>
            </a:br>
            <a:r>
              <a:rPr lang="lv-LV" altLang="en-US" sz="1600" dirty="0" smtClean="0"/>
              <a:t>Dobele</a:t>
            </a:r>
            <a:r>
              <a:rPr lang="en-GB" altLang="en-US" sz="1600" dirty="0" smtClean="0"/>
              <a:t>/</a:t>
            </a:r>
            <a:r>
              <a:rPr lang="en-GB" altLang="en-US" sz="1600" dirty="0" err="1" smtClean="0"/>
              <a:t>Zemgale</a:t>
            </a:r>
            <a:r>
              <a:rPr lang="en-GB" altLang="en-US" sz="1600" dirty="0" smtClean="0"/>
              <a:t> </a:t>
            </a:r>
            <a:r>
              <a:rPr lang="en-GB" altLang="en-US" sz="1600" dirty="0" smtClean="0"/>
              <a:t>planning region</a:t>
            </a:r>
            <a:endParaRPr lang="en-GB" altLang="en-US" sz="1800" dirty="0" smtClean="0"/>
          </a:p>
        </p:txBody>
      </p:sp>
      <p:sp>
        <p:nvSpPr>
          <p:cNvPr id="18437" name="Slide Number Placeholder 5"/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fld id="{CFED1992-90FD-4961-95A4-6FDC33EB3A53}" type="slidenum">
              <a:rPr lang="en-US" altLang="en-US" sz="1000">
                <a:solidFill>
                  <a:srgbClr val="898989"/>
                </a:solidFill>
                <a:latin typeface="Verdana" pitchFamily="34" charset="0"/>
              </a:rPr>
              <a:pPr/>
              <a:t>6</a:t>
            </a:fld>
            <a:endParaRPr lang="en-US" altLang="en-US" sz="1000">
              <a:solidFill>
                <a:srgbClr val="898989"/>
              </a:solidFill>
              <a:latin typeface="Verdana" pitchFamily="34" charset="0"/>
            </a:endParaRPr>
          </a:p>
        </p:txBody>
      </p:sp>
      <p:pic>
        <p:nvPicPr>
          <p:cNvPr id="18438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8073" y="1992313"/>
            <a:ext cx="5711127" cy="3458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Content Placeholder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16267" y="1992313"/>
            <a:ext cx="6096000" cy="3411537"/>
          </a:xfrm>
        </p:spPr>
      </p:pic>
      <p:sp>
        <p:nvSpPr>
          <p:cNvPr id="17411" name="Title 1"/>
          <p:cNvSpPr>
            <a:spLocks noGrp="1"/>
          </p:cNvSpPr>
          <p:nvPr>
            <p:ph type="title"/>
          </p:nvPr>
        </p:nvSpPr>
        <p:spPr>
          <a:xfrm>
            <a:off x="2155825" y="674176"/>
            <a:ext cx="5407348" cy="1107672"/>
          </a:xfrm>
        </p:spPr>
        <p:txBody>
          <a:bodyPr>
            <a:normAutofit/>
          </a:bodyPr>
          <a:lstStyle/>
          <a:p>
            <a:r>
              <a:rPr lang="lv-LV" altLang="en-US" sz="2000" b="0" dirty="0" smtClean="0"/>
              <a:t>A</a:t>
            </a:r>
            <a:r>
              <a:rPr lang="en-US" altLang="en-US" sz="2000" b="0" dirty="0" err="1" smtClean="0"/>
              <a:t>pplication</a:t>
            </a:r>
            <a:r>
              <a:rPr lang="en-US" altLang="en-US" sz="2000" b="0" dirty="0" smtClean="0"/>
              <a:t> for national selection in 2018 </a:t>
            </a:r>
            <a:r>
              <a:rPr lang="en-US" altLang="en-US" sz="1400" b="0" dirty="0" smtClean="0"/>
              <a:t/>
            </a:r>
            <a:br>
              <a:rPr lang="en-US" altLang="en-US" sz="1400" b="0" dirty="0" smtClean="0"/>
            </a:br>
            <a:r>
              <a:rPr lang="lv-LV" altLang="en-US" sz="1400" b="0" dirty="0" smtClean="0"/>
              <a:t/>
            </a:r>
            <a:br>
              <a:rPr lang="lv-LV" altLang="en-US" sz="1400" b="0" dirty="0" smtClean="0"/>
            </a:br>
            <a:r>
              <a:rPr lang="en-US" altLang="en-US" sz="1600" dirty="0" smtClean="0"/>
              <a:t>N</a:t>
            </a:r>
            <a:r>
              <a:rPr lang="lv-LV" altLang="en-US" sz="1600" dirty="0" smtClean="0"/>
              <a:t>ei</a:t>
            </a:r>
            <a:r>
              <a:rPr lang="en-US" altLang="en-US" sz="1600" dirty="0" err="1" smtClean="0"/>
              <a:t>kena</a:t>
            </a:r>
            <a:r>
              <a:rPr lang="en-US" altLang="en-US" sz="1600" dirty="0" smtClean="0"/>
              <a:t> Nature Concert Hall</a:t>
            </a:r>
            <a:r>
              <a:rPr lang="en-GB" altLang="en-US" sz="1600" dirty="0" smtClean="0"/>
              <a:t/>
            </a:r>
            <a:br>
              <a:rPr lang="en-GB" altLang="en-US" sz="1600" dirty="0" smtClean="0"/>
            </a:br>
            <a:r>
              <a:rPr lang="lv-LV" altLang="en-US" sz="1400" dirty="0" smtClean="0"/>
              <a:t>Kocēni</a:t>
            </a:r>
            <a:r>
              <a:rPr lang="en-GB" altLang="en-US" sz="1400" dirty="0" smtClean="0"/>
              <a:t>/</a:t>
            </a:r>
            <a:r>
              <a:rPr lang="lv-LV" altLang="en-US" sz="1400" dirty="0" smtClean="0"/>
              <a:t>Vidzeme</a:t>
            </a:r>
            <a:r>
              <a:rPr lang="en-GB" altLang="en-US" sz="1400" dirty="0" smtClean="0"/>
              <a:t> </a:t>
            </a:r>
            <a:r>
              <a:rPr lang="en-GB" altLang="en-US" sz="1400" dirty="0" smtClean="0"/>
              <a:t>planning region</a:t>
            </a:r>
          </a:p>
        </p:txBody>
      </p:sp>
      <p:sp>
        <p:nvSpPr>
          <p:cNvPr id="19462" name="Slide Number Placeholder 5"/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fld id="{1B50AE69-9281-43D8-9AAC-A9A9F94EA45B}" type="slidenum">
              <a:rPr lang="en-US" altLang="en-US" sz="1000">
                <a:solidFill>
                  <a:srgbClr val="898989"/>
                </a:solidFill>
                <a:latin typeface="Verdana" pitchFamily="34" charset="0"/>
              </a:rPr>
              <a:pPr/>
              <a:t>7</a:t>
            </a:fld>
            <a:endParaRPr lang="en-US" altLang="en-US" sz="1000">
              <a:solidFill>
                <a:srgbClr val="898989"/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482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0430668"/>
              </p:ext>
            </p:extLst>
          </p:nvPr>
        </p:nvGraphicFramePr>
        <p:xfrm>
          <a:off x="2986008" y="1839913"/>
          <a:ext cx="6096000" cy="4081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0" name="Bitmap Image" r:id="rId3" imgW="8032176" imgH="5372566" progId="Paint.Picture">
                  <p:embed/>
                </p:oleObj>
              </mc:Choice>
              <mc:Fallback>
                <p:oleObj name="Bitmap Image" r:id="rId3" imgW="8032176" imgH="5372566" progId="Paint.Picture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6008" y="1839913"/>
                        <a:ext cx="6096000" cy="40814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35" name="Title 1"/>
          <p:cNvSpPr>
            <a:spLocks noGrp="1"/>
          </p:cNvSpPr>
          <p:nvPr>
            <p:ph type="title"/>
          </p:nvPr>
        </p:nvSpPr>
        <p:spPr>
          <a:xfrm>
            <a:off x="2169763" y="380999"/>
            <a:ext cx="6625525" cy="1378059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lv-LV" altLang="en-US" sz="2200" b="0" dirty="0"/>
              <a:t>A</a:t>
            </a:r>
            <a:r>
              <a:rPr lang="en-US" altLang="en-US" sz="2200" b="0" dirty="0" err="1"/>
              <a:t>pplication</a:t>
            </a:r>
            <a:r>
              <a:rPr lang="en-US" altLang="en-US" sz="2200" b="0" dirty="0"/>
              <a:t> for national selection in </a:t>
            </a:r>
            <a:r>
              <a:rPr lang="en-US" altLang="en-US" sz="2200" b="0" dirty="0" smtClean="0"/>
              <a:t>2018</a:t>
            </a:r>
            <a:r>
              <a:rPr lang="en-US" altLang="en-US" sz="1800" b="0" dirty="0" smtClean="0"/>
              <a:t/>
            </a:r>
            <a:br>
              <a:rPr lang="en-US" altLang="en-US" sz="1800" b="0" dirty="0" smtClean="0"/>
            </a:br>
            <a:r>
              <a:rPr lang="lv-LV" altLang="en-US" sz="1800" dirty="0" smtClean="0"/>
              <a:t/>
            </a:r>
            <a:br>
              <a:rPr lang="lv-LV" altLang="en-US" sz="1800" dirty="0" smtClean="0"/>
            </a:br>
            <a:r>
              <a:rPr lang="en-US" altLang="en-US" sz="1800" dirty="0" smtClean="0"/>
              <a:t>Restoration of the </a:t>
            </a:r>
            <a:r>
              <a:rPr lang="en-US" altLang="en-US" sz="1800" dirty="0" err="1" smtClean="0"/>
              <a:t>Kandava</a:t>
            </a:r>
            <a:r>
              <a:rPr lang="en-US" altLang="en-US" sz="1800" dirty="0" smtClean="0"/>
              <a:t> </a:t>
            </a:r>
            <a:r>
              <a:rPr lang="lv-LV" altLang="en-US" sz="1800" dirty="0" smtClean="0"/>
              <a:t>o</a:t>
            </a:r>
            <a:r>
              <a:rPr lang="en-US" altLang="en-US" sz="1800" dirty="0" err="1" smtClean="0"/>
              <a:t>ld</a:t>
            </a:r>
            <a:r>
              <a:rPr lang="en-US" altLang="en-US" sz="1800" dirty="0" smtClean="0"/>
              <a:t> </a:t>
            </a:r>
            <a:r>
              <a:rPr lang="lv-LV" altLang="en-US" sz="1800" dirty="0" smtClean="0"/>
              <a:t>t</a:t>
            </a:r>
            <a:r>
              <a:rPr lang="en-US" altLang="en-US" sz="1800" dirty="0" smtClean="0"/>
              <a:t>own </a:t>
            </a:r>
            <a:r>
              <a:rPr lang="lv-LV" altLang="en-US" sz="1800" dirty="0" smtClean="0"/>
              <a:t>c</a:t>
            </a:r>
            <a:r>
              <a:rPr lang="en-US" altLang="en-US" sz="1800" dirty="0" smtClean="0"/>
              <a:t>entre and the development of infrastructure</a:t>
            </a:r>
            <a:r>
              <a:rPr lang="en-GB" altLang="en-US" sz="1800" dirty="0" smtClean="0"/>
              <a:t/>
            </a:r>
            <a:br>
              <a:rPr lang="en-GB" altLang="en-US" sz="1800" dirty="0" smtClean="0"/>
            </a:br>
            <a:r>
              <a:rPr lang="lv-LV" altLang="en-US" sz="1600" dirty="0" smtClean="0"/>
              <a:t>Kandava</a:t>
            </a:r>
            <a:r>
              <a:rPr lang="en-GB" altLang="en-US" sz="1600" dirty="0" smtClean="0"/>
              <a:t>/</a:t>
            </a:r>
            <a:r>
              <a:rPr lang="lv-LV" altLang="en-US" sz="1600" dirty="0" smtClean="0"/>
              <a:t>Riga</a:t>
            </a:r>
            <a:r>
              <a:rPr lang="en-GB" altLang="en-US" sz="1600" dirty="0" smtClean="0"/>
              <a:t> </a:t>
            </a:r>
            <a:r>
              <a:rPr lang="en-GB" altLang="en-US" sz="1600" dirty="0" smtClean="0"/>
              <a:t>planning region</a:t>
            </a:r>
          </a:p>
        </p:txBody>
      </p:sp>
      <p:sp>
        <p:nvSpPr>
          <p:cNvPr id="20486" name="Slide Number Placeholder 5"/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fld id="{8DCBCCF6-E7B0-4433-9F3F-49CA2B000DF3}" type="slidenum">
              <a:rPr lang="en-US" altLang="en-US" sz="1000">
                <a:solidFill>
                  <a:srgbClr val="898989"/>
                </a:solidFill>
                <a:latin typeface="Verdana" pitchFamily="34" charset="0"/>
              </a:rPr>
              <a:pPr/>
              <a:t>8</a:t>
            </a:fld>
            <a:endParaRPr lang="en-US" altLang="en-US" sz="1000">
              <a:solidFill>
                <a:srgbClr val="898989"/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/>
          <p:cNvSpPr>
            <a:spLocks noChangeArrowheads="1"/>
          </p:cNvSpPr>
          <p:nvPr/>
        </p:nvSpPr>
        <p:spPr bwMode="auto">
          <a:xfrm flipV="1">
            <a:off x="3048000" y="1062038"/>
            <a:ext cx="8035925" cy="49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lv-LV" altLang="en-US"/>
          </a:p>
        </p:txBody>
      </p:sp>
      <p:sp>
        <p:nvSpPr>
          <p:cNvPr id="21507" name="Title 1"/>
          <p:cNvSpPr>
            <a:spLocks noGrp="1"/>
          </p:cNvSpPr>
          <p:nvPr>
            <p:ph type="title"/>
          </p:nvPr>
        </p:nvSpPr>
        <p:spPr>
          <a:xfrm>
            <a:off x="2368274" y="683150"/>
            <a:ext cx="5901083" cy="1036638"/>
          </a:xfrm>
        </p:spPr>
        <p:txBody>
          <a:bodyPr>
            <a:normAutofit fontScale="90000"/>
          </a:bodyPr>
          <a:lstStyle/>
          <a:p>
            <a:r>
              <a:rPr lang="lv-LV" altLang="en-US" sz="2200" b="0" dirty="0" smtClean="0"/>
              <a:t>A</a:t>
            </a:r>
            <a:r>
              <a:rPr lang="en-US" altLang="en-US" sz="2200" b="0" dirty="0" err="1" smtClean="0"/>
              <a:t>pplication</a:t>
            </a:r>
            <a:r>
              <a:rPr lang="en-US" altLang="en-US" sz="2200" b="0" dirty="0" smtClean="0"/>
              <a:t> for national selection in </a:t>
            </a:r>
            <a:r>
              <a:rPr lang="en-US" altLang="en-US" sz="2200" b="0" dirty="0" smtClean="0"/>
              <a:t>2018</a:t>
            </a:r>
            <a:r>
              <a:rPr lang="en-US" altLang="en-US" sz="1800" b="0" dirty="0" smtClean="0"/>
              <a:t/>
            </a:r>
            <a:br>
              <a:rPr lang="en-US" altLang="en-US" sz="1800" b="0" dirty="0" smtClean="0"/>
            </a:br>
            <a:r>
              <a:rPr lang="lv-LV" altLang="en-US" sz="1800" dirty="0" smtClean="0"/>
              <a:t/>
            </a:r>
            <a:br>
              <a:rPr lang="lv-LV" altLang="en-US" sz="1800" dirty="0" smtClean="0"/>
            </a:br>
            <a:r>
              <a:rPr lang="lv-LV" altLang="en-US" sz="1800" dirty="0" smtClean="0"/>
              <a:t>Jaunauce park improvement</a:t>
            </a:r>
            <a:r>
              <a:rPr lang="en-GB" altLang="en-US" sz="1800" dirty="0" smtClean="0"/>
              <a:t/>
            </a:r>
            <a:br>
              <a:rPr lang="en-GB" altLang="en-US" sz="1800" dirty="0" smtClean="0"/>
            </a:br>
            <a:r>
              <a:rPr lang="lv-LV" altLang="en-US" sz="1600" dirty="0" smtClean="0"/>
              <a:t>Jaunauce</a:t>
            </a:r>
            <a:r>
              <a:rPr lang="en-GB" altLang="en-US" sz="1600" dirty="0" smtClean="0"/>
              <a:t>/</a:t>
            </a:r>
            <a:r>
              <a:rPr lang="lv-LV" altLang="en-US" sz="1600" dirty="0" smtClean="0"/>
              <a:t>Kurzeme</a:t>
            </a:r>
            <a:r>
              <a:rPr lang="en-GB" altLang="en-US" sz="1600" dirty="0" smtClean="0"/>
              <a:t> </a:t>
            </a:r>
            <a:r>
              <a:rPr lang="en-GB" altLang="en-US" sz="1600" dirty="0" smtClean="0"/>
              <a:t>planning region</a:t>
            </a:r>
          </a:p>
        </p:txBody>
      </p:sp>
      <p:sp>
        <p:nvSpPr>
          <p:cNvPr id="21510" name="Slide Number Placeholder 5"/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fld id="{844736CD-5B2D-4E56-ABA5-F1E515EC1079}" type="slidenum">
              <a:rPr lang="en-US" altLang="en-US" sz="1000">
                <a:solidFill>
                  <a:srgbClr val="898989"/>
                </a:solidFill>
                <a:latin typeface="Verdana" pitchFamily="34" charset="0"/>
              </a:rPr>
              <a:pPr/>
              <a:t>9</a:t>
            </a:fld>
            <a:endParaRPr lang="en-US" altLang="en-US" sz="1000">
              <a:solidFill>
                <a:srgbClr val="898989"/>
              </a:solidFill>
              <a:latin typeface="Verdana" pitchFamily="34" charset="0"/>
            </a:endParaRPr>
          </a:p>
        </p:txBody>
      </p:sp>
      <p:pic>
        <p:nvPicPr>
          <p:cNvPr id="21511" name="Picture 4" descr="DJI_014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0812" y="1839913"/>
            <a:ext cx="5364162" cy="4081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89_Prezentacija_templateLV</Template>
  <TotalTime>1029</TotalTime>
  <Words>280</Words>
  <Application>Microsoft Office PowerPoint</Application>
  <PresentationFormat>On-screen Show (4:3)</PresentationFormat>
  <Paragraphs>39</Paragraphs>
  <Slides>12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89_Prezentacija_templateLV</vt:lpstr>
      <vt:lpstr>Bitmap Image</vt:lpstr>
      <vt:lpstr>National selection of the  Landscape Award in Latvia</vt:lpstr>
      <vt:lpstr>Basis </vt:lpstr>
      <vt:lpstr>Evaluation of applications</vt:lpstr>
      <vt:lpstr>Criteria of evaluation </vt:lpstr>
      <vt:lpstr>Application for national selection in 2018  Pasta island reconstruction Jelgava/Zemgale planning region</vt:lpstr>
      <vt:lpstr>Application for national selection in 2018  Improvement of the right bank of the Bērze river  next to the Livonian Order castle ruins Dobele/Zemgale planning region</vt:lpstr>
      <vt:lpstr>Application for national selection in 2018   Neikena Nature Concert Hall Kocēni/Vidzeme planning region</vt:lpstr>
      <vt:lpstr>Application for national selection in 2018  Restoration of the Kandava old town centre and the development of infrastructure Kandava/Riga planning region</vt:lpstr>
      <vt:lpstr>Application for national selection in 2018  Jaunauce park improvement Jaunauce/Kurzeme planning region</vt:lpstr>
      <vt:lpstr>Application for national selection in 2018  Water tourism development centre “Bāka” Rēzekne municipality/Latgale planning region</vt:lpstr>
      <vt:lpstr>Application for national selection in 2018   Restoration of Kraslava castle complex Krāslava municipality/Latgale planning region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Dagnija</dc:creator>
  <cp:lastModifiedBy>MOLLER Susan</cp:lastModifiedBy>
  <cp:revision>98</cp:revision>
  <cp:lastPrinted>2018-06-27T15:31:38Z</cp:lastPrinted>
  <dcterms:created xsi:type="dcterms:W3CDTF">2014-11-20T14:46:47Z</dcterms:created>
  <dcterms:modified xsi:type="dcterms:W3CDTF">2018-11-29T14:57:11Z</dcterms:modified>
</cp:coreProperties>
</file>