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66" r:id="rId3"/>
    <p:sldId id="268" r:id="rId4"/>
    <p:sldId id="300" r:id="rId5"/>
    <p:sldId id="302" r:id="rId6"/>
    <p:sldId id="303" r:id="rId7"/>
    <p:sldId id="304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87" r:id="rId16"/>
    <p:sldId id="295" r:id="rId17"/>
    <p:sldId id="297" r:id="rId18"/>
    <p:sldId id="293" r:id="rId19"/>
    <p:sldId id="298" r:id="rId20"/>
    <p:sldId id="294" r:id="rId21"/>
    <p:sldId id="314" r:id="rId22"/>
    <p:sldId id="315" r:id="rId23"/>
    <p:sldId id="320" r:id="rId24"/>
    <p:sldId id="316" r:id="rId25"/>
    <p:sldId id="317" r:id="rId26"/>
    <p:sldId id="31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3190" autoAdjust="0"/>
  </p:normalViewPr>
  <p:slideViewPr>
    <p:cSldViewPr>
      <p:cViewPr>
        <p:scale>
          <a:sx n="89" d="100"/>
          <a:sy n="89" d="100"/>
        </p:scale>
        <p:origin x="-768" y="-7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B73A4-D2DE-4DA6-9D1D-DA722671BA9D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1ADCC-0254-4DAE-9D0F-942AB6F8E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35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1ADCC-0254-4DAE-9D0F-942AB6F8ED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9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2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9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6582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76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4117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9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85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5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9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6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0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97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9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685800"/>
            <a:ext cx="8267700" cy="274319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Special Nature Reserve “</a:t>
            </a:r>
            <a:r>
              <a:rPr lang="en-US" sz="3600" b="1" dirty="0" err="1"/>
              <a:t>Zasavica</a:t>
            </a:r>
            <a:r>
              <a:rPr lang="en-US" sz="3600" b="1" dirty="0" smtClean="0"/>
              <a:t>”</a:t>
            </a:r>
            <a:br>
              <a:rPr lang="en-US" sz="3600" b="1" dirty="0" smtClean="0"/>
            </a:br>
            <a:r>
              <a:rPr lang="en-US" sz="3600" b="1" dirty="0" smtClean="0"/>
              <a:t>Serbia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886200"/>
            <a:ext cx="6705600" cy="2133600"/>
          </a:xfrm>
        </p:spPr>
        <p:txBody>
          <a:bodyPr>
            <a:normAutofit/>
          </a:bodyPr>
          <a:lstStyle/>
          <a:p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Slobodan Simi</a:t>
            </a:r>
            <a:r>
              <a:rPr lang="sr-Latn-RS" sz="2800" dirty="0" smtClean="0">
                <a:solidFill>
                  <a:schemeClr val="tx1"/>
                </a:solidFill>
              </a:rPr>
              <a:t>ć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Nature Conservation </a:t>
            </a:r>
            <a:r>
              <a:rPr lang="en-US" sz="2800" dirty="0" smtClean="0">
                <a:solidFill>
                  <a:schemeClr val="tx1"/>
                </a:solidFill>
              </a:rPr>
              <a:t>Movement SM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28230"/>
            <a:ext cx="3479831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31" y="3962400"/>
            <a:ext cx="4168106" cy="255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8768"/>
            <a:ext cx="4770201" cy="357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45114"/>
            <a:ext cx="3498206" cy="262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958432"/>
            <a:ext cx="3869551" cy="280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5" y="3962400"/>
            <a:ext cx="2815365" cy="211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066800"/>
            <a:ext cx="7171266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Protection </a:t>
            </a:r>
            <a:r>
              <a:rPr lang="en-US" dirty="0" smtClean="0"/>
              <a:t>of genetic resources of old domestic species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7334" y="2367627"/>
            <a:ext cx="3589866" cy="75657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 smtClean="0"/>
              <a:t>Magulitsta</a:t>
            </a:r>
            <a:r>
              <a:rPr lang="en-US" sz="2400" dirty="0" smtClean="0"/>
              <a:t> pig</a:t>
            </a:r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074" name="Picture 2" descr="D:\Zasavica\Slike\odabrane fotke\DSC01605-30x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7146037" cy="476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Zasavica\F.B\Fotomonografija za f.b\Imre-Zasavica 2048\+IMG_64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7" y="3493791"/>
            <a:ext cx="4420163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8128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Protection of genetic resources of old domestic species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534" y="2236789"/>
            <a:ext cx="2370666" cy="582611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Podolian</a:t>
            </a:r>
            <a:r>
              <a:rPr lang="en-US" sz="2400" dirty="0" smtClean="0"/>
              <a:t> cow    </a:t>
            </a:r>
            <a:endParaRPr lang="en-US" sz="2400" dirty="0"/>
          </a:p>
        </p:txBody>
      </p:sp>
      <p:pic>
        <p:nvPicPr>
          <p:cNvPr id="4" name="Picture 3" descr="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438400"/>
            <a:ext cx="5257800" cy="3947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8128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Protection of genetic resources of old domestic species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534" y="2312989"/>
            <a:ext cx="3530834" cy="582611"/>
          </a:xfrm>
        </p:spPr>
        <p:txBody>
          <a:bodyPr>
            <a:noAutofit/>
          </a:bodyPr>
          <a:lstStyle/>
          <a:p>
            <a:r>
              <a:rPr lang="en-US" sz="2400" dirty="0" smtClean="0"/>
              <a:t>Balkan donkey  </a:t>
            </a:r>
            <a:endParaRPr lang="en-US" sz="2400" dirty="0"/>
          </a:p>
        </p:txBody>
      </p:sp>
      <p:pic>
        <p:nvPicPr>
          <p:cNvPr id="4" name="Picture 3" descr="0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2811" y="2643191"/>
            <a:ext cx="4643964" cy="3482973"/>
          </a:xfrm>
          <a:prstGeom prst="rect">
            <a:avLst/>
          </a:prstGeom>
        </p:spPr>
      </p:pic>
      <p:pic>
        <p:nvPicPr>
          <p:cNvPr id="5" name="Picture 4" descr="magarac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218" y="2643190"/>
            <a:ext cx="2475625" cy="3482973"/>
          </a:xfrm>
          <a:prstGeom prst="rect">
            <a:avLst/>
          </a:prstGeom>
        </p:spPr>
      </p:pic>
      <p:pic>
        <p:nvPicPr>
          <p:cNvPr id="6" name="Picture 5" descr="magarac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993250"/>
            <a:ext cx="3903368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6934200" cy="8382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Eco-tourism </a:t>
            </a:r>
            <a:r>
              <a:rPr lang="en-US" sz="4000" dirty="0" smtClean="0"/>
              <a:t>development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42866" cy="2487611"/>
          </a:xfrm>
        </p:spPr>
        <p:txBody>
          <a:bodyPr/>
          <a:lstStyle/>
          <a:p>
            <a:r>
              <a:rPr lang="en-US" sz="2400" b="1" dirty="0" smtClean="0"/>
              <a:t>What </a:t>
            </a:r>
            <a:r>
              <a:rPr lang="en-US" sz="2400" b="1" dirty="0" smtClean="0"/>
              <a:t>does Zasavica offer?</a:t>
            </a:r>
            <a:endParaRPr lang="en-US" sz="2400" b="1" dirty="0" smtClean="0"/>
          </a:p>
          <a:p>
            <a:pPr>
              <a:buNone/>
            </a:pPr>
            <a:r>
              <a:rPr lang="en-US" sz="2400" dirty="0" smtClean="0"/>
              <a:t>Unique and complete touristic destination:</a:t>
            </a:r>
          </a:p>
          <a:p>
            <a:pPr>
              <a:buFontTx/>
              <a:buChar char="-"/>
            </a:pPr>
            <a:r>
              <a:rPr lang="en-US" sz="2400" dirty="0" smtClean="0"/>
              <a:t>preserved authentic landscape, flora and fauna, old domestic animal </a:t>
            </a:r>
            <a:r>
              <a:rPr lang="en-US" sz="2400" dirty="0" smtClean="0"/>
              <a:t>species; </a:t>
            </a: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preserved folklore and cultural-historical </a:t>
            </a:r>
            <a:r>
              <a:rPr lang="en-US" sz="2400" dirty="0" smtClean="0"/>
              <a:t>heritage.</a:t>
            </a:r>
            <a:endParaRPr lang="en-US" sz="2400" dirty="0" smtClean="0"/>
          </a:p>
          <a:p>
            <a:pPr>
              <a:buFontTx/>
              <a:buChar char="-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812800"/>
            <a:ext cx="8596668" cy="1320800"/>
          </a:xfrm>
        </p:spPr>
        <p:txBody>
          <a:bodyPr/>
          <a:lstStyle/>
          <a:p>
            <a:r>
              <a:rPr lang="en-US" dirty="0" smtClean="0"/>
              <a:t>Visitor centre</a:t>
            </a:r>
            <a:endParaRPr lang="en-US" dirty="0"/>
          </a:p>
        </p:txBody>
      </p:sp>
      <p:pic>
        <p:nvPicPr>
          <p:cNvPr id="5122" name="Picture 2" descr="D:\Zasavica\F.B\Fotomonografija za f.b\NOVO\jos dodato\Foto Igor Colak (6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691829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anwi\Desktop\DJI_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17998"/>
            <a:ext cx="5017851" cy="49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41400"/>
            <a:ext cx="8610600" cy="863600"/>
          </a:xfrm>
        </p:spPr>
        <p:txBody>
          <a:bodyPr/>
          <a:lstStyle/>
          <a:p>
            <a:r>
              <a:rPr lang="en-US" dirty="0" smtClean="0"/>
              <a:t>What is included in </a:t>
            </a:r>
            <a:r>
              <a:rPr lang="en-US" dirty="0" smtClean="0"/>
              <a:t>the tourist </a:t>
            </a:r>
            <a:r>
              <a:rPr lang="en-US" dirty="0" smtClean="0"/>
              <a:t>offer?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Walking in </a:t>
            </a:r>
            <a:r>
              <a:rPr lang="en-US" sz="2400" dirty="0" smtClean="0"/>
              <a:t>nature (</a:t>
            </a:r>
            <a:r>
              <a:rPr lang="fr-CA" sz="2400" dirty="0" smtClean="0"/>
              <a:t>six</a:t>
            </a:r>
            <a:r>
              <a:rPr lang="en-US" sz="2400" dirty="0" smtClean="0"/>
              <a:t> </a:t>
            </a:r>
            <a:r>
              <a:rPr lang="en-US" sz="2400" dirty="0" smtClean="0"/>
              <a:t>types of eco paths)</a:t>
            </a:r>
          </a:p>
          <a:p>
            <a:r>
              <a:rPr lang="en-US" sz="2400" dirty="0" smtClean="0"/>
              <a:t>Boat tours</a:t>
            </a:r>
          </a:p>
          <a:p>
            <a:r>
              <a:rPr lang="en-US" sz="2400" dirty="0" smtClean="0"/>
              <a:t>Bird watching</a:t>
            </a:r>
          </a:p>
          <a:p>
            <a:r>
              <a:rPr lang="en-US" sz="2400" dirty="0" smtClean="0"/>
              <a:t>Research and education</a:t>
            </a:r>
          </a:p>
          <a:p>
            <a:r>
              <a:rPr lang="en-US" sz="2400" dirty="0" smtClean="0"/>
              <a:t>Fishing</a:t>
            </a:r>
          </a:p>
          <a:p>
            <a:r>
              <a:rPr lang="sr-Latn-RS" sz="2400" dirty="0" smtClean="0"/>
              <a:t>C</a:t>
            </a:r>
            <a:r>
              <a:rPr lang="en-US" sz="2400" dirty="0" smtClean="0"/>
              <a:t>amp</a:t>
            </a:r>
            <a:r>
              <a:rPr lang="sr-Latn-RS" sz="2400" dirty="0" smtClean="0"/>
              <a:t>ing</a:t>
            </a:r>
            <a:r>
              <a:rPr lang="en-US" sz="2400" dirty="0" smtClean="0"/>
              <a:t> </a:t>
            </a:r>
            <a:r>
              <a:rPr lang="sr-Latn-RS" sz="2400" dirty="0" smtClean="0"/>
              <a:t>site </a:t>
            </a:r>
          </a:p>
          <a:p>
            <a:r>
              <a:rPr lang="en-US" sz="2400" dirty="0" smtClean="0"/>
              <a:t>Traditional domestic food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Walking paths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7239000" cy="4993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208866" cy="762000"/>
          </a:xfrm>
        </p:spPr>
        <p:txBody>
          <a:bodyPr/>
          <a:lstStyle/>
          <a:p>
            <a:r>
              <a:rPr lang="en-US" dirty="0" smtClean="0"/>
              <a:t>Tourist </a:t>
            </a:r>
            <a:r>
              <a:rPr lang="en-US" dirty="0" smtClean="0"/>
              <a:t>boat</a:t>
            </a:r>
            <a:endParaRPr lang="en-US" dirty="0"/>
          </a:p>
        </p:txBody>
      </p:sp>
      <p:pic>
        <p:nvPicPr>
          <p:cNvPr id="5" name="Picture 4" descr="brod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747" y="3346015"/>
            <a:ext cx="4750453" cy="3338513"/>
          </a:xfrm>
          <a:prstGeom prst="rect">
            <a:avLst/>
          </a:prstGeom>
        </p:spPr>
      </p:pic>
      <p:pic>
        <p:nvPicPr>
          <p:cNvPr id="1026" name="Picture 2" descr="D:\Zasavica\Slike\brod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96165"/>
            <a:ext cx="5562600" cy="3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rdwatching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9400" y="3405039"/>
            <a:ext cx="3962400" cy="297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3124200" cy="838200"/>
          </a:xfrm>
        </p:spPr>
        <p:txBody>
          <a:bodyPr/>
          <a:lstStyle/>
          <a:p>
            <a:r>
              <a:rPr lang="en-US" dirty="0" smtClean="0"/>
              <a:t>Bird watching</a:t>
            </a:r>
            <a:endParaRPr lang="en-US" dirty="0"/>
          </a:p>
        </p:txBody>
      </p:sp>
      <p:pic>
        <p:nvPicPr>
          <p:cNvPr id="4" name="Content Placeholder 3" descr="liflet birdwoch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24400" y="1066800"/>
            <a:ext cx="5029200" cy="2895600"/>
          </a:xfrm>
        </p:spPr>
      </p:pic>
      <p:pic>
        <p:nvPicPr>
          <p:cNvPr id="5" name="Picture 4" descr="Birdwatching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429000"/>
            <a:ext cx="4419600" cy="2947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9228666" cy="271621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Nature Conservation Movement </a:t>
            </a:r>
            <a:r>
              <a:rPr lang="en-US" sz="2800" b="1" dirty="0" smtClean="0"/>
              <a:t>of </a:t>
            </a:r>
            <a:r>
              <a:rPr lang="en-US" sz="2800" b="1" dirty="0" err="1" smtClean="0"/>
              <a:t>Sremska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Mitrovica</a:t>
            </a:r>
            <a:endParaRPr lang="en-US" sz="2800" b="1" dirty="0" smtClean="0"/>
          </a:p>
          <a:p>
            <a:pPr>
              <a:buNone/>
            </a:pPr>
            <a:endParaRPr lang="en-US" b="1" dirty="0" smtClean="0"/>
          </a:p>
          <a:p>
            <a:r>
              <a:rPr lang="en-US" sz="2800" dirty="0"/>
              <a:t>Managing authority of the </a:t>
            </a:r>
            <a:r>
              <a:rPr lang="en-US" sz="2800" dirty="0" smtClean="0"/>
              <a:t>Special </a:t>
            </a:r>
            <a:r>
              <a:rPr lang="en-US" sz="2800" dirty="0"/>
              <a:t>Nature Reserve “Zasavica</a:t>
            </a:r>
            <a:r>
              <a:rPr lang="en-US" sz="2800" dirty="0" smtClean="0"/>
              <a:t>”, </a:t>
            </a:r>
            <a:r>
              <a:rPr lang="en-US" sz="2800" dirty="0"/>
              <a:t>officially appointed by the Government </a:t>
            </a:r>
            <a:r>
              <a:rPr lang="en-US" sz="2800" dirty="0" smtClean="0"/>
              <a:t>by </a:t>
            </a:r>
            <a:r>
              <a:rPr lang="en-US" sz="2800" dirty="0" smtClean="0"/>
              <a:t>Decree, Protection </a:t>
            </a:r>
            <a:r>
              <a:rPr lang="en-US" sz="2800" dirty="0"/>
              <a:t>of </a:t>
            </a:r>
            <a:r>
              <a:rPr lang="en-US" sz="2800" dirty="0" smtClean="0"/>
              <a:t>an </a:t>
            </a:r>
            <a:r>
              <a:rPr lang="en-US" sz="2800" dirty="0" smtClean="0"/>
              <a:t>SNR, </a:t>
            </a:r>
            <a:r>
              <a:rPr lang="en-US" sz="2800" dirty="0"/>
              <a:t>in </a:t>
            </a:r>
            <a:r>
              <a:rPr lang="en-US" sz="2800" dirty="0" smtClean="0"/>
              <a:t>1997.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42435"/>
            <a:ext cx="8596668" cy="1320800"/>
          </a:xfrm>
        </p:spPr>
        <p:txBody>
          <a:bodyPr/>
          <a:lstStyle/>
          <a:p>
            <a:r>
              <a:rPr lang="en-US" dirty="0" smtClean="0"/>
              <a:t>Fishing</a:t>
            </a:r>
            <a:endParaRPr lang="en-US" dirty="0"/>
          </a:p>
        </p:txBody>
      </p:sp>
      <p:pic>
        <p:nvPicPr>
          <p:cNvPr id="5" name="Picture 4" descr="turizam04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02835"/>
            <a:ext cx="7620000" cy="5355167"/>
          </a:xfrm>
          <a:prstGeom prst="rect">
            <a:avLst/>
          </a:prstGeom>
        </p:spPr>
      </p:pic>
      <p:pic>
        <p:nvPicPr>
          <p:cNvPr id="8" name="Picture 7" descr="ribolov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962400"/>
            <a:ext cx="3942324" cy="2743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10" y="753925"/>
            <a:ext cx="8596668" cy="1320800"/>
          </a:xfrm>
        </p:spPr>
        <p:txBody>
          <a:bodyPr/>
          <a:lstStyle/>
          <a:p>
            <a:r>
              <a:rPr lang="en-US" dirty="0" smtClean="0"/>
              <a:t>Camp</a:t>
            </a:r>
            <a:r>
              <a:rPr lang="sr-Latn-RS" dirty="0" smtClean="0"/>
              <a:t>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578" y="1414325"/>
            <a:ext cx="5715000" cy="428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336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Traditional domestic food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146" name="Picture 2" descr="D:\Zasavica\Proizvodi\Meso\MESO NA STOLU MANGULICA\Tabla 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7848600" cy="560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Zasavica\Slike\odabrane fotke\_MG_9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657600"/>
            <a:ext cx="4000501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65200"/>
            <a:ext cx="8596668" cy="1320800"/>
          </a:xfrm>
        </p:spPr>
        <p:txBody>
          <a:bodyPr/>
          <a:lstStyle/>
          <a:p>
            <a:r>
              <a:rPr lang="en-US" dirty="0" smtClean="0"/>
              <a:t>Number of tourists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9228666" cy="294481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From </a:t>
            </a:r>
            <a:r>
              <a:rPr lang="en-US" sz="2400" dirty="0" smtClean="0"/>
              <a:t>1997-2007, </a:t>
            </a:r>
            <a:r>
              <a:rPr lang="en-US" sz="2400" dirty="0" smtClean="0"/>
              <a:t>the number of visitors increased from 600 to </a:t>
            </a:r>
            <a:r>
              <a:rPr lang="en-US" sz="2400" dirty="0" smtClean="0"/>
              <a:t>4,000;</a:t>
            </a:r>
            <a:endParaRPr lang="en-US" sz="2400" dirty="0" smtClean="0"/>
          </a:p>
          <a:p>
            <a:r>
              <a:rPr lang="en-US" sz="2400" dirty="0" smtClean="0"/>
              <a:t>In 2008, the number reached </a:t>
            </a:r>
            <a:r>
              <a:rPr lang="en-US" sz="2400" dirty="0" smtClean="0"/>
              <a:t>11,000;</a:t>
            </a:r>
            <a:endParaRPr lang="en-US" sz="2400" dirty="0" smtClean="0"/>
          </a:p>
          <a:p>
            <a:r>
              <a:rPr lang="en-US" sz="2400" dirty="0" smtClean="0"/>
              <a:t>In 2009, </a:t>
            </a:r>
            <a:r>
              <a:rPr lang="en-US" sz="2400" dirty="0" smtClean="0"/>
              <a:t>there were 14,000 visitors (6.4</a:t>
            </a:r>
            <a:r>
              <a:rPr lang="en-US" sz="2400" dirty="0" smtClean="0"/>
              <a:t>% </a:t>
            </a:r>
            <a:r>
              <a:rPr lang="en-US" sz="2400" dirty="0" smtClean="0"/>
              <a:t>were </a:t>
            </a:r>
            <a:r>
              <a:rPr lang="en-US" sz="2400" dirty="0" smtClean="0"/>
              <a:t>foreign tourists</a:t>
            </a:r>
            <a:r>
              <a:rPr lang="en-US" sz="2400" dirty="0" smtClean="0"/>
              <a:t>);</a:t>
            </a:r>
            <a:endParaRPr lang="en-US" sz="2400" dirty="0" smtClean="0"/>
          </a:p>
          <a:p>
            <a:r>
              <a:rPr lang="en-US" sz="2400" dirty="0" smtClean="0"/>
              <a:t>By the </a:t>
            </a:r>
            <a:r>
              <a:rPr lang="en-US" sz="2400" dirty="0" smtClean="0"/>
              <a:t>2017, </a:t>
            </a:r>
            <a:r>
              <a:rPr lang="en-US" sz="2400" dirty="0" smtClean="0"/>
              <a:t>Zasavica had its </a:t>
            </a:r>
            <a:r>
              <a:rPr lang="en-US" sz="2400" dirty="0" smtClean="0"/>
              <a:t>500,000th visitor.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17600"/>
            <a:ext cx="4123266" cy="711200"/>
          </a:xfrm>
        </p:spPr>
        <p:txBody>
          <a:bodyPr/>
          <a:lstStyle/>
          <a:p>
            <a:r>
              <a:rPr lang="en-US" dirty="0" smtClean="0"/>
              <a:t>Awards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86000"/>
            <a:ext cx="4724400" cy="2971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“White Angels” award for protection of nature and sustainable tourism development in Serbia in 2005 </a:t>
            </a:r>
          </a:p>
          <a:p>
            <a:r>
              <a:rPr lang="en-US" sz="2400" dirty="0" smtClean="0"/>
              <a:t>Award given by </a:t>
            </a:r>
            <a:r>
              <a:rPr lang="en-US" sz="2400" dirty="0" smtClean="0"/>
              <a:t>the Ministry </a:t>
            </a:r>
            <a:r>
              <a:rPr lang="en-US" sz="2400" dirty="0" smtClean="0"/>
              <a:t>of </a:t>
            </a:r>
            <a:r>
              <a:rPr lang="en-US" sz="2400" dirty="0" smtClean="0"/>
              <a:t>Tourism</a:t>
            </a:r>
            <a:endParaRPr lang="en-US" sz="2400" dirty="0"/>
          </a:p>
        </p:txBody>
      </p:sp>
      <p:pic>
        <p:nvPicPr>
          <p:cNvPr id="4" name="Picture 3" descr="dipl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066800"/>
            <a:ext cx="345309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Awards</a:t>
            </a:r>
            <a:endParaRPr lang="en-US" dirty="0"/>
          </a:p>
        </p:txBody>
      </p:sp>
      <p:pic>
        <p:nvPicPr>
          <p:cNvPr id="7" name="Content Placeholder 6" descr="maslinova gran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0762" y="3073399"/>
            <a:ext cx="2590800" cy="3454401"/>
          </a:xfrm>
        </p:spPr>
      </p:pic>
      <p:pic>
        <p:nvPicPr>
          <p:cNvPr id="5" name="Picture 4" descr="maslinova simk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066800"/>
            <a:ext cx="3860800" cy="28956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62000" y="2133600"/>
            <a:ext cx="37338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“Olive </a:t>
            </a:r>
            <a:r>
              <a:rPr lang="en-US" sz="2800" dirty="0">
                <a:latin typeface="+mj-lt"/>
                <a:ea typeface="+mj-ea"/>
                <a:cs typeface="+mj-cs"/>
              </a:rPr>
              <a:t>Branch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” - an award </a:t>
            </a:r>
            <a:r>
              <a:rPr lang="en-US" sz="2800" dirty="0">
                <a:latin typeface="+mj-lt"/>
                <a:ea typeface="+mj-ea"/>
                <a:cs typeface="+mj-cs"/>
              </a:rPr>
              <a:t>for a good act dedicated to 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nature</a:t>
            </a:r>
            <a:r>
              <a:rPr lang="en-US" sz="2800" dirty="0">
                <a:latin typeface="+mj-lt"/>
                <a:ea typeface="+mj-ea"/>
                <a:cs typeface="+mj-cs"/>
              </a:rPr>
              <a:t>, given by Radio Belgrade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3772"/>
            <a:ext cx="8596668" cy="1320800"/>
          </a:xfrm>
        </p:spPr>
        <p:txBody>
          <a:bodyPr/>
          <a:lstStyle/>
          <a:p>
            <a:r>
              <a:rPr lang="en-US" dirty="0" smtClean="0"/>
              <a:t>Awards</a:t>
            </a:r>
            <a:endParaRPr lang="en-US" dirty="0"/>
          </a:p>
        </p:txBody>
      </p:sp>
      <p:pic>
        <p:nvPicPr>
          <p:cNvPr id="5" name="Content Placeholder 4" descr="sajam eko etn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8400" y="959476"/>
            <a:ext cx="3124200" cy="5091447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371600" y="2057400"/>
            <a:ext cx="48006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/>
              <a:t>Belgrade </a:t>
            </a:r>
            <a:r>
              <a:rPr lang="en-US" sz="2800" dirty="0" smtClean="0"/>
              <a:t>Fair </a:t>
            </a:r>
            <a:r>
              <a:rPr lang="en-US" sz="2800" dirty="0"/>
              <a:t>award for development of eco-ethno tourism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01725"/>
            <a:ext cx="5334000" cy="9556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SNR “Zasavica</a:t>
            </a:r>
            <a:r>
              <a:rPr lang="en-US" dirty="0" smtClean="0"/>
              <a:t>”?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14600"/>
            <a:ext cx="5029200" cy="40687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Mosaic of aquatic and wetland ecosystems with fragments of flooded forests, situated </a:t>
            </a:r>
            <a:r>
              <a:rPr lang="en-US" sz="2400" dirty="0" smtClean="0"/>
              <a:t>beside </a:t>
            </a:r>
            <a:r>
              <a:rPr lang="en-US" sz="2400" dirty="0" smtClean="0"/>
              <a:t>the Sava </a:t>
            </a:r>
            <a:r>
              <a:rPr lang="en-US" sz="2400" dirty="0" smtClean="0"/>
              <a:t>River;</a:t>
            </a:r>
            <a:endParaRPr lang="en-US" sz="2400" dirty="0" smtClean="0"/>
          </a:p>
          <a:p>
            <a:r>
              <a:rPr lang="en-US" sz="2400" dirty="0" smtClean="0"/>
              <a:t>Protected by the Ramsar </a:t>
            </a:r>
            <a:r>
              <a:rPr lang="en-US" sz="2400" dirty="0" smtClean="0"/>
              <a:t>Convention.</a:t>
            </a:r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dolap 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5240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695192"/>
            <a:ext cx="4572000" cy="3046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0"/>
            <a:ext cx="2743200" cy="685800"/>
          </a:xfrm>
        </p:spPr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4" name="Content Placeholder 3" descr="Balkan.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600200"/>
            <a:ext cx="4409775" cy="3810000"/>
          </a:xfrm>
        </p:spPr>
      </p:pic>
      <p:pic>
        <p:nvPicPr>
          <p:cNvPr id="5" name="Picture 4" descr="SRBIJ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057400"/>
            <a:ext cx="5035598" cy="4350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2294466" cy="685800"/>
          </a:xfrm>
        </p:spPr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4" name="Content Placeholder 3" descr="ZASAVIC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600200"/>
            <a:ext cx="6421672" cy="46030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Zasavica\Slike\odabrane fotke\DJI_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430"/>
            <a:ext cx="8610600" cy="64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Zasavica\Slike\_MG_13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9368026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9200"/>
            <a:ext cx="3962400" cy="685800"/>
          </a:xfrm>
        </p:spPr>
        <p:txBody>
          <a:bodyPr/>
          <a:lstStyle/>
          <a:p>
            <a:r>
              <a:rPr lang="en-US" dirty="0" smtClean="0"/>
              <a:t>What do we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362200"/>
            <a:ext cx="8390466" cy="1676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Protect biodiversity</a:t>
            </a:r>
            <a:endParaRPr lang="en-US" sz="2400" dirty="0" smtClean="0"/>
          </a:p>
          <a:p>
            <a:r>
              <a:rPr lang="en-US" sz="2400" dirty="0" smtClean="0"/>
              <a:t>Protect genetic </a:t>
            </a:r>
            <a:r>
              <a:rPr lang="en-US" sz="2400" dirty="0" smtClean="0"/>
              <a:t>resources of old domestic species </a:t>
            </a:r>
          </a:p>
          <a:p>
            <a:r>
              <a:rPr lang="en-US" sz="2400" dirty="0" smtClean="0"/>
              <a:t>Develop eco-tourism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Biodiversity protection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923866" cy="3880773"/>
          </a:xfrm>
        </p:spPr>
        <p:txBody>
          <a:bodyPr/>
          <a:lstStyle/>
          <a:p>
            <a:pPr lvl="1"/>
            <a:r>
              <a:rPr lang="en-US" sz="2400" b="1" dirty="0" smtClean="0"/>
              <a:t>European beaver </a:t>
            </a:r>
            <a:r>
              <a:rPr lang="en-US" sz="2400" dirty="0" smtClean="0"/>
              <a:t>(Castor fiber L. 1758)</a:t>
            </a:r>
          </a:p>
          <a:p>
            <a:pPr lvl="1"/>
            <a:r>
              <a:rPr lang="en-US" sz="2400" b="1" dirty="0" smtClean="0"/>
              <a:t>Umbra</a:t>
            </a:r>
            <a:r>
              <a:rPr lang="en-US" sz="2400" b="1" i="1" dirty="0" smtClean="0"/>
              <a:t> (Umbra </a:t>
            </a:r>
            <a:r>
              <a:rPr lang="en-US" sz="2400" b="1" i="1" dirty="0" err="1" smtClean="0"/>
              <a:t>krameri</a:t>
            </a:r>
            <a:r>
              <a:rPr lang="en-US" sz="2400" b="1" i="1" dirty="0" smtClean="0"/>
              <a:t>): </a:t>
            </a:r>
            <a:r>
              <a:rPr lang="en-US" sz="2400" dirty="0" smtClean="0"/>
              <a:t>endangered species (EN),  under strict regime of protection natural rarity of Serbia</a:t>
            </a:r>
          </a:p>
          <a:p>
            <a:pPr lvl="1"/>
            <a:r>
              <a:rPr lang="en-US" sz="2400" dirty="0" smtClean="0"/>
              <a:t>680 plant species</a:t>
            </a:r>
          </a:p>
          <a:p>
            <a:pPr lvl="1"/>
            <a:r>
              <a:rPr lang="en-US" sz="2400" dirty="0" smtClean="0"/>
              <a:t>215 </a:t>
            </a:r>
            <a:r>
              <a:rPr lang="en-US" sz="2400" dirty="0" smtClean="0"/>
              <a:t>bird </a:t>
            </a:r>
            <a:r>
              <a:rPr lang="en-US" sz="2400" dirty="0" smtClean="0"/>
              <a:t>species have been registered and confirmed  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643</TotalTime>
  <Words>324</Words>
  <Application>Microsoft Office PowerPoint</Application>
  <PresentationFormat>Custom</PresentationFormat>
  <Paragraphs>63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Facet</vt:lpstr>
      <vt:lpstr>Special Nature Reserve “Zasavica” Serbia</vt:lpstr>
      <vt:lpstr>PowerPoint Presentation</vt:lpstr>
      <vt:lpstr>What is SNR “Zasavica”? </vt:lpstr>
      <vt:lpstr>Location</vt:lpstr>
      <vt:lpstr>Location</vt:lpstr>
      <vt:lpstr>PowerPoint Presentation</vt:lpstr>
      <vt:lpstr>PowerPoint Presentation</vt:lpstr>
      <vt:lpstr>What do we do?</vt:lpstr>
      <vt:lpstr> Biodiversity protection </vt:lpstr>
      <vt:lpstr>PowerPoint Presentation</vt:lpstr>
      <vt:lpstr>Protection of genetic resources of old domestic species  </vt:lpstr>
      <vt:lpstr>Protection of genetic resources of old domestic species</vt:lpstr>
      <vt:lpstr>Protection of genetic resources of old domestic species</vt:lpstr>
      <vt:lpstr>Eco-tourism development </vt:lpstr>
      <vt:lpstr>Visitor centre</vt:lpstr>
      <vt:lpstr>What is included in the tourist offer?</vt:lpstr>
      <vt:lpstr>Walking paths</vt:lpstr>
      <vt:lpstr>Tourist boat</vt:lpstr>
      <vt:lpstr>Bird watching</vt:lpstr>
      <vt:lpstr>Fishing</vt:lpstr>
      <vt:lpstr>Camping</vt:lpstr>
      <vt:lpstr>Traditional domestic food  </vt:lpstr>
      <vt:lpstr>Number of tourists</vt:lpstr>
      <vt:lpstr>Awards</vt:lpstr>
      <vt:lpstr>Awards</vt:lpstr>
      <vt:lpstr>Awards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Ecotourism in Serbia Republic</dc:title>
  <dc:creator>Mirjana</dc:creator>
  <cp:lastModifiedBy>MOLLER Susan</cp:lastModifiedBy>
  <cp:revision>87</cp:revision>
  <dcterms:created xsi:type="dcterms:W3CDTF">2006-08-16T00:00:00Z</dcterms:created>
  <dcterms:modified xsi:type="dcterms:W3CDTF">2018-11-29T13:32:12Z</dcterms:modified>
</cp:coreProperties>
</file>