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3cdc8e3b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3cdc8e3b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3cdc8e3b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3cdc8e3b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13cdc8e3b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13cdc8e3b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13cdc8e3b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13cdc8e3b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13cdc8e3b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13cdc8e3b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3cdc8e3b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13cdc8e3bf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1257a0be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1257a0be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2" descr="Brookes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3306" y="207119"/>
            <a:ext cx="2224517" cy="887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8" name="Google Shape;5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715125"/>
            <a:ext cx="9144000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" name="Google Shape;17;p3" descr="Brookes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33306" y="207119"/>
            <a:ext cx="2224517" cy="887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8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2" name="Google Shape;22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715125"/>
            <a:ext cx="9144000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715125"/>
            <a:ext cx="9144000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2" name="Google Shape;32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715125"/>
            <a:ext cx="9144000" cy="14287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6"/>
          <p:cNvSpPr>
            <a:spLocks noGrp="1"/>
          </p:cNvSpPr>
          <p:nvPr>
            <p:ph type="pic" idx="2"/>
          </p:nvPr>
        </p:nvSpPr>
        <p:spPr>
          <a:xfrm>
            <a:off x="311151" y="1539875"/>
            <a:ext cx="8521150" cy="467836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8" name="Google Shape;3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715125"/>
            <a:ext cx="9144000" cy="142875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7"/>
          <p:cNvSpPr>
            <a:spLocks noGrp="1"/>
          </p:cNvSpPr>
          <p:nvPr>
            <p:ph type="pic" idx="2"/>
          </p:nvPr>
        </p:nvSpPr>
        <p:spPr>
          <a:xfrm>
            <a:off x="3551238" y="741363"/>
            <a:ext cx="5262562" cy="5351462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>
                <a:solidFill>
                  <a:srgbClr val="FFFFFF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45" name="Google Shape;45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715125"/>
            <a:ext cx="9144000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49" name="Google Shape;49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715125"/>
            <a:ext cx="9144000" cy="14287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9"/>
          <p:cNvSpPr>
            <a:spLocks noGrp="1"/>
          </p:cNvSpPr>
          <p:nvPr>
            <p:ph type="pic" idx="2"/>
          </p:nvPr>
        </p:nvSpPr>
        <p:spPr>
          <a:xfrm>
            <a:off x="262273" y="694746"/>
            <a:ext cx="8521150" cy="467836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5" name="Google Shape;55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715125"/>
            <a:ext cx="9144000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424A5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8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-GB"/>
              <a:t>Legislating for Online Hate Speech</a:t>
            </a:r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Chara Bakalis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Oxford Brookes University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3600" b="1"/>
              <a:t>Overview</a:t>
            </a:r>
            <a:endParaRPr sz="3600" b="1"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8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2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Two competing values:</a:t>
            </a:r>
            <a:endParaRPr sz="2900"/>
          </a:p>
          <a:p>
            <a:pPr marL="914400" lvl="1" indent="-412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Char char="○"/>
            </a:pPr>
            <a:r>
              <a:rPr lang="en-GB" sz="2900"/>
              <a:t>Protection from Hate Speech</a:t>
            </a:r>
            <a:endParaRPr sz="2900"/>
          </a:p>
          <a:p>
            <a:pPr marL="914400" lvl="1" indent="-412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Char char="○"/>
            </a:pPr>
            <a:r>
              <a:rPr lang="en-GB" sz="2900"/>
              <a:t>Freedom of expression</a:t>
            </a:r>
            <a:endParaRPr sz="2900"/>
          </a:p>
          <a:p>
            <a:pPr marL="91440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900"/>
          </a:p>
          <a:p>
            <a:pPr marL="457200" lvl="0" indent="-412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Entirely possible to reconcile the two</a:t>
            </a:r>
            <a:endParaRPr sz="2900"/>
          </a:p>
          <a:p>
            <a:pPr marL="914400" lvl="1" indent="-412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Char char="○"/>
            </a:pPr>
            <a:r>
              <a:rPr lang="en-GB" sz="2900"/>
              <a:t>Will consider how to achieve balance</a:t>
            </a:r>
            <a:endParaRPr sz="2900"/>
          </a:p>
          <a:p>
            <a:pPr marL="914400" lvl="1" indent="-412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900"/>
              <a:buChar char="○"/>
            </a:pPr>
            <a:r>
              <a:rPr lang="en-GB" sz="2900"/>
              <a:t>Also focus on online hate speech</a:t>
            </a:r>
            <a:endParaRPr sz="29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900"/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900" b="1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b="1">
                <a:solidFill>
                  <a:schemeClr val="lt1"/>
                </a:solidFill>
              </a:rPr>
              <a:t>Legislating for Online Hate Speech</a:t>
            </a:r>
            <a:endParaRPr b="1"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8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Distinction between hate crime and pure hate speech offences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Pure Hate </a:t>
            </a:r>
            <a:r>
              <a:rPr lang="en-GB" sz="2500" b="1" i="1"/>
              <a:t>Speech </a:t>
            </a:r>
            <a:r>
              <a:rPr lang="en-GB" sz="2500"/>
              <a:t>offences criminalise generalised comments about a group</a:t>
            </a:r>
            <a:endParaRPr sz="250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GB" sz="2500"/>
              <a:t>E.g. general derogatory comments about Roma people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GB" sz="2500"/>
              <a:t>Hace </a:t>
            </a:r>
            <a:r>
              <a:rPr lang="en-GB" sz="2500" b="1" i="1"/>
              <a:t>Crime</a:t>
            </a:r>
            <a:r>
              <a:rPr lang="en-GB" sz="2500"/>
              <a:t> offences punish someone more for demonstration of hatred</a:t>
            </a:r>
            <a:endParaRPr sz="250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GB" sz="2500"/>
              <a:t>E.g. threat towards football player which includes racist comments</a:t>
            </a:r>
            <a:endParaRPr sz="2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lt1"/>
                </a:solidFill>
              </a:rPr>
              <a:t>Legislating for Online Hate Speech</a:t>
            </a:r>
            <a:endParaRPr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8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1600"/>
              </a:spcBef>
              <a:spcAft>
                <a:spcPts val="0"/>
              </a:spcAft>
              <a:buSzPts val="2700"/>
              <a:buChar char="●"/>
            </a:pPr>
            <a:r>
              <a:rPr lang="en-GB" sz="3100">
                <a:solidFill>
                  <a:schemeClr val="lt1"/>
                </a:solidFill>
              </a:rPr>
              <a:t>In hate </a:t>
            </a:r>
            <a:r>
              <a:rPr lang="en-GB" sz="3100" b="1" i="1">
                <a:solidFill>
                  <a:schemeClr val="lt1"/>
                </a:solidFill>
              </a:rPr>
              <a:t>crimes</a:t>
            </a:r>
            <a:r>
              <a:rPr lang="en-GB" sz="3100">
                <a:solidFill>
                  <a:schemeClr val="lt1"/>
                </a:solidFill>
              </a:rPr>
              <a:t>, hate is </a:t>
            </a:r>
            <a:r>
              <a:rPr lang="en-GB" sz="3100" i="1">
                <a:solidFill>
                  <a:schemeClr val="lt1"/>
                </a:solidFill>
              </a:rPr>
              <a:t>not </a:t>
            </a:r>
            <a:r>
              <a:rPr lang="en-GB" sz="3100">
                <a:solidFill>
                  <a:schemeClr val="lt1"/>
                </a:solidFill>
              </a:rPr>
              <a:t>criminalised - it merely increases the punishment for an offence</a:t>
            </a:r>
            <a:endParaRPr sz="3100">
              <a:solidFill>
                <a:schemeClr val="lt1"/>
              </a:solidFill>
            </a:endParaRPr>
          </a:p>
          <a:p>
            <a:pPr marL="914400" lvl="1" indent="-425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Char char="○"/>
            </a:pPr>
            <a:r>
              <a:rPr lang="en-GB" sz="3100">
                <a:solidFill>
                  <a:schemeClr val="lt1"/>
                </a:solidFill>
              </a:rPr>
              <a:t>Therefore FoE concerns are weaker</a:t>
            </a:r>
            <a:endParaRPr sz="3100">
              <a:solidFill>
                <a:schemeClr val="lt1"/>
              </a:solidFill>
            </a:endParaRPr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Char char="●"/>
            </a:pPr>
            <a:r>
              <a:rPr lang="en-GB" sz="3100"/>
              <a:t>In hate </a:t>
            </a:r>
            <a:r>
              <a:rPr lang="en-GB" sz="3100" b="1" i="1"/>
              <a:t>speech</a:t>
            </a:r>
            <a:r>
              <a:rPr lang="en-GB" sz="3100"/>
              <a:t> offences, the hate </a:t>
            </a:r>
            <a:r>
              <a:rPr lang="en-GB" sz="3100" i="1"/>
              <a:t>is </a:t>
            </a:r>
            <a:r>
              <a:rPr lang="en-GB" sz="3100"/>
              <a:t>criminalised</a:t>
            </a:r>
            <a:endParaRPr sz="3100"/>
          </a:p>
          <a:p>
            <a:pPr marL="914400" lvl="1" indent="-425450" algn="l" rtl="0">
              <a:spcBef>
                <a:spcPts val="0"/>
              </a:spcBef>
              <a:spcAft>
                <a:spcPts val="0"/>
              </a:spcAft>
              <a:buSzPts val="3100"/>
              <a:buChar char="○"/>
            </a:pPr>
            <a:r>
              <a:rPr lang="en-GB" sz="3100"/>
              <a:t>Therefore FoE concerns are valid and we need to be more careful to ensure FoE is respected.  But how?</a:t>
            </a:r>
            <a:endParaRPr sz="31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Legislating for Online Hate Speech</a:t>
            </a:r>
            <a:endParaRPr b="1"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8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GB" sz="2300"/>
              <a:t>Criminal law the most problematic - should be used sparingly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GB" sz="2300"/>
              <a:t>Intrinsic to the Additional Protocol</a:t>
            </a:r>
            <a:endParaRPr sz="2300"/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-GB" sz="2300"/>
              <a:t>All 4 offences criminalise only ‘intentional’ behaviour</a:t>
            </a:r>
            <a:endParaRPr sz="2300"/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-GB" sz="2300"/>
              <a:t>Can include defences</a:t>
            </a:r>
            <a:endParaRPr sz="2300"/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-GB" sz="2300"/>
              <a:t>Ladder of offences</a:t>
            </a:r>
            <a:endParaRPr sz="230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GB" sz="2300"/>
              <a:t>Article 4 - criminalises ‘threats’</a:t>
            </a:r>
            <a:endParaRPr sz="230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GB" sz="2300"/>
              <a:t>Article 5 - deals with ‘insult’</a:t>
            </a:r>
            <a:endParaRPr sz="230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GB" sz="2300"/>
              <a:t>Reservation for Article 5 but not Article 4</a:t>
            </a:r>
            <a:endParaRPr sz="230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GB" sz="2300"/>
              <a:t>Non-criminal tools encouraged under Art3(2)</a:t>
            </a:r>
            <a:endParaRPr sz="2300"/>
          </a:p>
          <a:p>
            <a:pPr marL="1828800" lvl="3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GB" sz="2300"/>
              <a:t>Hatred and violence should be criminalised</a:t>
            </a:r>
            <a:endParaRPr sz="2300"/>
          </a:p>
          <a:p>
            <a:pPr marL="1828800" lvl="3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GB" sz="2300"/>
              <a:t>But incitement to discrimination need not be</a:t>
            </a:r>
            <a:endParaRPr sz="230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GB" sz="2300"/>
              <a:t>Only criminalise ‘public’ speech</a:t>
            </a:r>
            <a:endParaRPr sz="2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Legislating for Online Hate speech</a:t>
            </a:r>
            <a:endParaRPr b="1"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8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GB" sz="2100"/>
              <a:t>What is different about online hate speech?  Factors that might affect the balancing act</a:t>
            </a:r>
            <a:endParaRPr sz="21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GB" sz="1700"/>
              <a:t>Publicness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GB" sz="1700"/>
              <a:t>Reach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GB" sz="1700"/>
              <a:t>Permanency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GB" sz="1700"/>
              <a:t>BUT people behave differently online and social media is now a site of democratic public debate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GB" sz="2100"/>
              <a:t>Algorithms determine most of what we see</a:t>
            </a:r>
            <a:endParaRPr sz="21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GB" sz="1700"/>
              <a:t>70% of what you see on youtube has been recommended by the algorithm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GB" sz="1700"/>
              <a:t>Not really to do  with freedom of expression!</a:t>
            </a:r>
            <a:endParaRPr sz="17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GB" sz="2100"/>
              <a:t>Children have easy access to online material</a:t>
            </a:r>
            <a:endParaRPr sz="21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GB" sz="1700"/>
              <a:t>Freedom of expression doesn’t include the right to have a platform of millions or for your speech to be accessible by everyone - including children</a:t>
            </a:r>
            <a:endParaRPr sz="1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Legislating for Online Hate Speech</a:t>
            </a:r>
            <a:endParaRPr b="1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8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Distinguish between:</a:t>
            </a:r>
            <a:endParaRPr sz="2900"/>
          </a:p>
          <a:p>
            <a:pPr marL="914400" lvl="1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○"/>
            </a:pPr>
            <a:r>
              <a:rPr lang="en-GB" sz="2900"/>
              <a:t>Holding individuals liable for hateful speech</a:t>
            </a:r>
            <a:endParaRPr sz="2900"/>
          </a:p>
          <a:p>
            <a:pPr marL="914400" lvl="1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○"/>
            </a:pPr>
            <a:r>
              <a:rPr lang="en-GB" sz="2900"/>
              <a:t>Holding distributors liable</a:t>
            </a:r>
            <a:endParaRPr sz="2900"/>
          </a:p>
          <a:p>
            <a:pPr marL="1371600" lvl="2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■"/>
            </a:pPr>
            <a:r>
              <a:rPr lang="en-GB" sz="2900"/>
              <a:t>FoE concerns much weaker as you are not criminalising an individual but simply preventing the spread of ideas</a:t>
            </a:r>
            <a:endParaRPr sz="2900"/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Article 3 of the Protocol focuses on distribution…but 20 years later we need a new approach</a:t>
            </a:r>
            <a:endParaRPr sz="2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Legislating for Online Hate Speech</a:t>
            </a:r>
            <a:endParaRPr b="1"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8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GB" sz="2600"/>
              <a:t>FoE concerns vary depending on form of liability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GB" sz="2600"/>
              <a:t>Article 3 criminalises intentional distribution of ‘racist and xenophobic material’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GB" sz="2600"/>
              <a:t>But criminalisation should be the last resort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GB" sz="2600"/>
              <a:t>Other ways of holding social media platforms liable such as regulation and the imposition of fines</a:t>
            </a:r>
            <a:endParaRPr sz="26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GB" sz="2600"/>
              <a:t>E.g. German NetzDG law 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GB" sz="2600"/>
              <a:t>Focuses on removal of material that reaches the criminal threshold for hate speech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GB" sz="2600"/>
              <a:t>FoE concerns are low as material is already illegal</a:t>
            </a:r>
            <a:endParaRPr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Legislating for Online Hate Speech</a:t>
            </a:r>
            <a:endParaRPr b="1"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8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GB" sz="2600"/>
              <a:t>These sorts of measures still limited as rely on material:</a:t>
            </a:r>
            <a:endParaRPr sz="26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GB" sz="2600"/>
              <a:t>Being illegal (reaching high criminal threshold)</a:t>
            </a:r>
            <a:endParaRPr sz="26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GB" sz="2600"/>
              <a:t>Being brought to attention of social media company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GB" sz="2600"/>
              <a:t>BUT we need to focus on algorithms - go beyond Article 3 and NetzDG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GB" sz="2600"/>
              <a:t>UK’s Online Safety Bill attempts to do this - but is facing great difficulty being passed</a:t>
            </a:r>
            <a:endParaRPr sz="260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GB" sz="2600"/>
              <a:t>But this is now the heart of the challenge…</a:t>
            </a:r>
            <a:endParaRPr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Brookes (Dark-Pink)">
  <a:themeElements>
    <a:clrScheme name="Custom 10">
      <a:dk1>
        <a:srgbClr val="000000"/>
      </a:dk1>
      <a:lt1>
        <a:srgbClr val="FFFFFF"/>
      </a:lt1>
      <a:dk2>
        <a:srgbClr val="000000"/>
      </a:dk2>
      <a:lt2>
        <a:srgbClr val="EEEEEE"/>
      </a:lt2>
      <a:accent1>
        <a:srgbClr val="D10373"/>
      </a:accent1>
      <a:accent2>
        <a:srgbClr val="212121"/>
      </a:accent2>
      <a:accent3>
        <a:srgbClr val="78909C"/>
      </a:accent3>
      <a:accent4>
        <a:srgbClr val="F49103"/>
      </a:accent4>
      <a:accent5>
        <a:srgbClr val="0085A1"/>
      </a:accent5>
      <a:accent6>
        <a:srgbClr val="E3BA12"/>
      </a:accent6>
      <a:hlink>
        <a:srgbClr val="E9B9D6"/>
      </a:hlink>
      <a:folHlink>
        <a:srgbClr val="E9B9D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Brookes (Dark-Pink)</vt:lpstr>
      <vt:lpstr>Legislating for Online Hate Speech</vt:lpstr>
      <vt:lpstr>Overview</vt:lpstr>
      <vt:lpstr>Legislating for Online Hate Speech</vt:lpstr>
      <vt:lpstr>Legislating for Online Hate Speech  </vt:lpstr>
      <vt:lpstr>Legislating for Online Hate Speech</vt:lpstr>
      <vt:lpstr>Legislating for Online Hate speech</vt:lpstr>
      <vt:lpstr>Legislating for Online Hate Speech</vt:lpstr>
      <vt:lpstr>Legislating for Online Hate Speech</vt:lpstr>
      <vt:lpstr>Legislating for Online Hate Speech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Legislating for Online Hate Speech</dc:title>
  <dc:creator>chara bakalis</dc:creator>
  <cp:lastModifiedBy>Thomas Dent</cp:lastModifiedBy>
  <cp:revision>1</cp:revision>
  <dcterms:modified xsi:type="dcterms:W3CDTF">2023-02-28T09:52:05Z</dcterms:modified>
</cp:coreProperties>
</file>