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8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1446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309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1" name="Google Shape;6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7" name="Google Shape;67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g113cdc8e3bf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309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3" name="Google Shape;73;g113cdc8e3bf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g113cdc8e3bf_0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309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9" name="Google Shape;79;g113cdc8e3bf_0_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g113cdc8e3bf_0_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309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5" name="Google Shape;85;g113cdc8e3bf_0_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g113cdc8e3bf_0_2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309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1" name="Google Shape;91;g113cdc8e3bf_0_2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g113cdc8e3bf_0_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309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7" name="Google Shape;97;g113cdc8e3bf_0_3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g113cdc8e3bf_0_3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309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3" name="Google Shape;103;g113cdc8e3bf_0_3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g21257a0be7f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309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9" name="Google Shape;109;g21257a0be7f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992767"/>
            <a:ext cx="8520600" cy="273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3778833"/>
            <a:ext cx="8520600" cy="105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pic>
        <p:nvPicPr>
          <p:cNvPr id="13" name="Google Shape;13;p2" descr="Brookes Logo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6733306" y="207119"/>
            <a:ext cx="2224517" cy="88737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11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pic>
        <p:nvPicPr>
          <p:cNvPr id="58" name="Google Shape;58;p11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6715125"/>
            <a:ext cx="9144000" cy="142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bg>
      <p:bgPr>
        <a:solidFill>
          <a:schemeClr val="accent1"/>
        </a:solidFill>
        <a:effectLst/>
      </p:bgPr>
    </p:bg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3"/>
          <p:cNvSpPr txBox="1">
            <a:spLocks noGrp="1"/>
          </p:cNvSpPr>
          <p:nvPr>
            <p:ph type="title"/>
          </p:nvPr>
        </p:nvSpPr>
        <p:spPr>
          <a:xfrm>
            <a:off x="311700" y="2867800"/>
            <a:ext cx="8520600" cy="112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600"/>
              <a:buNone/>
              <a:defRPr sz="3600">
                <a:solidFill>
                  <a:srgbClr val="FFFFFF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600"/>
              <a:buNone/>
              <a:defRPr sz="3600">
                <a:solidFill>
                  <a:srgbClr val="FFFFFF"/>
                </a:solidFill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600"/>
              <a:buNone/>
              <a:defRPr sz="3600">
                <a:solidFill>
                  <a:srgbClr val="FFFFFF"/>
                </a:solidFill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600"/>
              <a:buNone/>
              <a:defRPr sz="3600">
                <a:solidFill>
                  <a:srgbClr val="FFFFFF"/>
                </a:solidFill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600"/>
              <a:buNone/>
              <a:defRPr sz="3600">
                <a:solidFill>
                  <a:srgbClr val="FFFFFF"/>
                </a:solidFill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600"/>
              <a:buNone/>
              <a:defRPr sz="3600">
                <a:solidFill>
                  <a:srgbClr val="FFFFFF"/>
                </a:solidFill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600"/>
              <a:buNone/>
              <a:defRPr sz="3600">
                <a:solidFill>
                  <a:srgbClr val="FFFFFF"/>
                </a:solidFill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600"/>
              <a:buNone/>
              <a:defRPr sz="3600">
                <a:solidFill>
                  <a:srgbClr val="FFFFFF"/>
                </a:solidFill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600"/>
              <a:buNone/>
              <a:defRPr sz="3600">
                <a:solidFill>
                  <a:srgbClr val="FFFFFF"/>
                </a:solidFill>
              </a:defRPr>
            </a:lvl9pPr>
          </a:lstStyle>
          <a:p>
            <a:endParaRPr/>
          </a:p>
        </p:txBody>
      </p:sp>
      <p:sp>
        <p:nvSpPr>
          <p:cNvPr id="16" name="Google Shape;16;p3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pic>
        <p:nvPicPr>
          <p:cNvPr id="17" name="Google Shape;17;p3" descr="Brookes Logo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6733306" y="207119"/>
            <a:ext cx="2224517" cy="88737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4"/>
          <p:cNvSpPr txBox="1">
            <a:spLocks noGrp="1"/>
          </p:cNvSpPr>
          <p:nvPr>
            <p:ph type="title"/>
          </p:nvPr>
        </p:nvSpPr>
        <p:spPr>
          <a:xfrm>
            <a:off x="311700" y="593367"/>
            <a:ext cx="8520600" cy="7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4"/>
          <p:cNvSpPr txBox="1">
            <a:spLocks noGrp="1"/>
          </p:cNvSpPr>
          <p:nvPr>
            <p:ph type="body" idx="1"/>
          </p:nvPr>
        </p:nvSpPr>
        <p:spPr>
          <a:xfrm>
            <a:off x="311700" y="1536633"/>
            <a:ext cx="8520600" cy="483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21" name="Google Shape;21;p4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pic>
        <p:nvPicPr>
          <p:cNvPr id="22" name="Google Shape;22;p4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6715125"/>
            <a:ext cx="9144000" cy="142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5"/>
          <p:cNvSpPr txBox="1">
            <a:spLocks noGrp="1"/>
          </p:cNvSpPr>
          <p:nvPr>
            <p:ph type="title"/>
          </p:nvPr>
        </p:nvSpPr>
        <p:spPr>
          <a:xfrm>
            <a:off x="311700" y="593367"/>
            <a:ext cx="8520600" cy="7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5"/>
          <p:cNvSpPr txBox="1">
            <a:spLocks noGrp="1"/>
          </p:cNvSpPr>
          <p:nvPr>
            <p:ph type="body" idx="1"/>
          </p:nvPr>
        </p:nvSpPr>
        <p:spPr>
          <a:xfrm>
            <a:off x="311700" y="1536633"/>
            <a:ext cx="3999900" cy="45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6" name="Google Shape;26;p5"/>
          <p:cNvSpPr txBox="1">
            <a:spLocks noGrp="1"/>
          </p:cNvSpPr>
          <p:nvPr>
            <p:ph type="body" idx="2"/>
          </p:nvPr>
        </p:nvSpPr>
        <p:spPr>
          <a:xfrm>
            <a:off x="4832400" y="1536633"/>
            <a:ext cx="3999900" cy="45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7" name="Google Shape;27;p5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pic>
        <p:nvPicPr>
          <p:cNvPr id="28" name="Google Shape;28;p5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6715125"/>
            <a:ext cx="9144000" cy="142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6"/>
          <p:cNvSpPr txBox="1">
            <a:spLocks noGrp="1"/>
          </p:cNvSpPr>
          <p:nvPr>
            <p:ph type="title"/>
          </p:nvPr>
        </p:nvSpPr>
        <p:spPr>
          <a:xfrm>
            <a:off x="311700" y="593367"/>
            <a:ext cx="8520600" cy="7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6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pic>
        <p:nvPicPr>
          <p:cNvPr id="32" name="Google Shape;32;p6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6715125"/>
            <a:ext cx="9144000" cy="142875"/>
          </a:xfrm>
          <a:prstGeom prst="rect">
            <a:avLst/>
          </a:prstGeom>
          <a:noFill/>
          <a:ln>
            <a:noFill/>
          </a:ln>
        </p:spPr>
      </p:pic>
      <p:sp>
        <p:nvSpPr>
          <p:cNvPr id="33" name="Google Shape;33;p6"/>
          <p:cNvSpPr>
            <a:spLocks noGrp="1"/>
          </p:cNvSpPr>
          <p:nvPr>
            <p:ph type="pic" idx="2"/>
          </p:nvPr>
        </p:nvSpPr>
        <p:spPr>
          <a:xfrm>
            <a:off x="311151" y="1539875"/>
            <a:ext cx="8521150" cy="4678363"/>
          </a:xfrm>
          <a:prstGeom prst="rect">
            <a:avLst/>
          </a:prstGeom>
          <a:noFill/>
          <a:ln>
            <a:noFill/>
          </a:ln>
        </p:spPr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7"/>
          <p:cNvSpPr txBox="1">
            <a:spLocks noGrp="1"/>
          </p:cNvSpPr>
          <p:nvPr>
            <p:ph type="title"/>
          </p:nvPr>
        </p:nvSpPr>
        <p:spPr>
          <a:xfrm>
            <a:off x="311700" y="740800"/>
            <a:ext cx="2808000" cy="1007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6" name="Google Shape;36;p7"/>
          <p:cNvSpPr txBox="1">
            <a:spLocks noGrp="1"/>
          </p:cNvSpPr>
          <p:nvPr>
            <p:ph type="body" idx="1"/>
          </p:nvPr>
        </p:nvSpPr>
        <p:spPr>
          <a:xfrm>
            <a:off x="311700" y="1852800"/>
            <a:ext cx="2808000" cy="423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7" name="Google Shape;37;p7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pic>
        <p:nvPicPr>
          <p:cNvPr id="38" name="Google Shape;38;p7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6715125"/>
            <a:ext cx="9144000" cy="142875"/>
          </a:xfrm>
          <a:prstGeom prst="rect">
            <a:avLst/>
          </a:prstGeom>
          <a:noFill/>
          <a:ln>
            <a:noFill/>
          </a:ln>
        </p:spPr>
      </p:pic>
      <p:sp>
        <p:nvSpPr>
          <p:cNvPr id="39" name="Google Shape;39;p7"/>
          <p:cNvSpPr>
            <a:spLocks noGrp="1"/>
          </p:cNvSpPr>
          <p:nvPr>
            <p:ph type="pic" idx="2"/>
          </p:nvPr>
        </p:nvSpPr>
        <p:spPr>
          <a:xfrm>
            <a:off x="3551238" y="741363"/>
            <a:ext cx="5262562" cy="5351462"/>
          </a:xfrm>
          <a:prstGeom prst="rect">
            <a:avLst/>
          </a:prstGeom>
          <a:noFill/>
          <a:ln>
            <a:noFill/>
          </a:ln>
        </p:spPr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8"/>
          <p:cNvSpPr txBox="1">
            <a:spLocks noGrp="1"/>
          </p:cNvSpPr>
          <p:nvPr>
            <p:ph type="title"/>
          </p:nvPr>
        </p:nvSpPr>
        <p:spPr>
          <a:xfrm>
            <a:off x="265500" y="1644233"/>
            <a:ext cx="4045200" cy="197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42" name="Google Shape;42;p8"/>
          <p:cNvSpPr txBox="1">
            <a:spLocks noGrp="1"/>
          </p:cNvSpPr>
          <p:nvPr>
            <p:ph type="subTitle" idx="1"/>
          </p:nvPr>
        </p:nvSpPr>
        <p:spPr>
          <a:xfrm>
            <a:off x="265500" y="3737433"/>
            <a:ext cx="4045200" cy="1646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43" name="Google Shape;43;p8"/>
          <p:cNvSpPr txBox="1">
            <a:spLocks noGrp="1"/>
          </p:cNvSpPr>
          <p:nvPr>
            <p:ph type="body" idx="2"/>
          </p:nvPr>
        </p:nvSpPr>
        <p:spPr>
          <a:xfrm>
            <a:off x="4939500" y="965433"/>
            <a:ext cx="3837000" cy="492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Char char="●"/>
              <a:defRPr>
                <a:solidFill>
                  <a:srgbClr val="FFFFFF"/>
                </a:solidFill>
              </a:defRPr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FFFFFF"/>
              </a:buClr>
              <a:buSzPts val="1400"/>
              <a:buChar char="○"/>
              <a:defRPr>
                <a:solidFill>
                  <a:srgbClr val="FFFFFF"/>
                </a:solidFill>
              </a:defRPr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FFFFFF"/>
              </a:buClr>
              <a:buSzPts val="1400"/>
              <a:buChar char="■"/>
              <a:defRPr>
                <a:solidFill>
                  <a:srgbClr val="FFFFFF"/>
                </a:solidFill>
              </a:defRPr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FFFFFF"/>
              </a:buClr>
              <a:buSzPts val="1400"/>
              <a:buChar char="●"/>
              <a:defRPr>
                <a:solidFill>
                  <a:srgbClr val="FFFFFF"/>
                </a:solidFill>
              </a:defRPr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FFFFFF"/>
              </a:buClr>
              <a:buSzPts val="1400"/>
              <a:buChar char="○"/>
              <a:defRPr>
                <a:solidFill>
                  <a:srgbClr val="FFFFFF"/>
                </a:solidFill>
              </a:defRPr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FFFFFF"/>
              </a:buClr>
              <a:buSzPts val="1400"/>
              <a:buChar char="■"/>
              <a:defRPr>
                <a:solidFill>
                  <a:srgbClr val="FFFFFF"/>
                </a:solidFill>
              </a:defRPr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FFFFFF"/>
              </a:buClr>
              <a:buSzPts val="1400"/>
              <a:buChar char="●"/>
              <a:defRPr>
                <a:solidFill>
                  <a:srgbClr val="FFFFFF"/>
                </a:solidFill>
              </a:defRPr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FFFFFF"/>
              </a:buClr>
              <a:buSzPts val="1400"/>
              <a:buChar char="○"/>
              <a:defRPr>
                <a:solidFill>
                  <a:srgbClr val="FFFFFF"/>
                </a:solidFill>
              </a:defRPr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rgbClr val="FFFFFF"/>
              </a:buClr>
              <a:buSzPts val="1400"/>
              <a:buChar char="■"/>
              <a:defRPr>
                <a:solidFill>
                  <a:srgbClr val="FFFFFF"/>
                </a:solidFill>
              </a:defRPr>
            </a:lvl9pPr>
          </a:lstStyle>
          <a:p>
            <a:endParaRPr/>
          </a:p>
        </p:txBody>
      </p:sp>
      <p:sp>
        <p:nvSpPr>
          <p:cNvPr id="44" name="Google Shape;44;p8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pic>
        <p:nvPicPr>
          <p:cNvPr id="45" name="Google Shape;45;p8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6715125"/>
            <a:ext cx="9144000" cy="142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9"/>
          <p:cNvSpPr txBox="1">
            <a:spLocks noGrp="1"/>
          </p:cNvSpPr>
          <p:nvPr>
            <p:ph type="body" idx="1"/>
          </p:nvPr>
        </p:nvSpPr>
        <p:spPr>
          <a:xfrm>
            <a:off x="311700" y="5640767"/>
            <a:ext cx="5998800" cy="806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8" name="Google Shape;48;p9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pic>
        <p:nvPicPr>
          <p:cNvPr id="49" name="Google Shape;49;p9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6715125"/>
            <a:ext cx="9144000" cy="142875"/>
          </a:xfrm>
          <a:prstGeom prst="rect">
            <a:avLst/>
          </a:prstGeom>
          <a:noFill/>
          <a:ln>
            <a:noFill/>
          </a:ln>
        </p:spPr>
      </p:pic>
      <p:sp>
        <p:nvSpPr>
          <p:cNvPr id="50" name="Google Shape;50;p9"/>
          <p:cNvSpPr>
            <a:spLocks noGrp="1"/>
          </p:cNvSpPr>
          <p:nvPr>
            <p:ph type="pic" idx="2"/>
          </p:nvPr>
        </p:nvSpPr>
        <p:spPr>
          <a:xfrm>
            <a:off x="262273" y="694746"/>
            <a:ext cx="8521150" cy="4678363"/>
          </a:xfrm>
          <a:prstGeom prst="rect">
            <a:avLst/>
          </a:prstGeom>
          <a:noFill/>
          <a:ln>
            <a:noFill/>
          </a:ln>
        </p:spPr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10"/>
          <p:cNvSpPr txBox="1">
            <a:spLocks noGrp="1"/>
          </p:cNvSpPr>
          <p:nvPr>
            <p:ph type="title" hasCustomPrompt="1"/>
          </p:nvPr>
        </p:nvSpPr>
        <p:spPr>
          <a:xfrm>
            <a:off x="311700" y="1474833"/>
            <a:ext cx="8520600" cy="2618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53" name="Google Shape;53;p10"/>
          <p:cNvSpPr txBox="1">
            <a:spLocks noGrp="1"/>
          </p:cNvSpPr>
          <p:nvPr>
            <p:ph type="body" idx="1"/>
          </p:nvPr>
        </p:nvSpPr>
        <p:spPr>
          <a:xfrm>
            <a:off x="311700" y="4202967"/>
            <a:ext cx="8520600" cy="1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54" name="Google Shape;54;p10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pic>
        <p:nvPicPr>
          <p:cNvPr id="55" name="Google Shape;55;p10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6715125"/>
            <a:ext cx="9144000" cy="142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rgbClr val="424A52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593367"/>
            <a:ext cx="8520600" cy="7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Arial"/>
              <a:buNone/>
              <a:defRPr sz="28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Arial"/>
              <a:buNone/>
              <a:defRPr sz="28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Arial"/>
              <a:buNone/>
              <a:defRPr sz="28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Arial"/>
              <a:buNone/>
              <a:defRPr sz="28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Arial"/>
              <a:buNone/>
              <a:defRPr sz="28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Arial"/>
              <a:buNone/>
              <a:defRPr sz="28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Arial"/>
              <a:buNone/>
              <a:defRPr sz="28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Arial"/>
              <a:buNone/>
              <a:defRPr sz="28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Arial"/>
              <a:buNone/>
              <a:defRPr sz="28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536633"/>
            <a:ext cx="8520600" cy="483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Char char="●"/>
              <a:defRPr sz="18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rgbClr val="FFFFFF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2"/>
          <p:cNvSpPr txBox="1">
            <a:spLocks noGrp="1"/>
          </p:cNvSpPr>
          <p:nvPr>
            <p:ph type="ctrTitle"/>
          </p:nvPr>
        </p:nvSpPr>
        <p:spPr>
          <a:xfrm>
            <a:off x="311708" y="992767"/>
            <a:ext cx="8520600" cy="273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</a:pPr>
            <a:r>
              <a:rPr lang="en-GB"/>
              <a:t>Legislating for Online Hate Speech</a:t>
            </a:r>
            <a:endParaRPr/>
          </a:p>
        </p:txBody>
      </p:sp>
      <p:sp>
        <p:nvSpPr>
          <p:cNvPr id="64" name="Google Shape;64;p12"/>
          <p:cNvSpPr txBox="1">
            <a:spLocks noGrp="1"/>
          </p:cNvSpPr>
          <p:nvPr>
            <p:ph type="subTitle" idx="1"/>
          </p:nvPr>
        </p:nvSpPr>
        <p:spPr>
          <a:xfrm>
            <a:off x="311700" y="3778833"/>
            <a:ext cx="8520600" cy="105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lang="en-GB"/>
              <a:t>Chara Bakalis</a:t>
            </a:r>
            <a:endParaRPr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lang="en-GB"/>
              <a:t>Oxford Brookes University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3"/>
          <p:cNvSpPr txBox="1">
            <a:spLocks noGrp="1"/>
          </p:cNvSpPr>
          <p:nvPr>
            <p:ph type="title"/>
          </p:nvPr>
        </p:nvSpPr>
        <p:spPr>
          <a:xfrm>
            <a:off x="311700" y="593367"/>
            <a:ext cx="8520600" cy="7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lang="en-GB" sz="3600" b="1"/>
              <a:t>Overview</a:t>
            </a:r>
            <a:endParaRPr sz="3600" b="1"/>
          </a:p>
        </p:txBody>
      </p:sp>
      <p:sp>
        <p:nvSpPr>
          <p:cNvPr id="70" name="Google Shape;70;p13"/>
          <p:cNvSpPr txBox="1">
            <a:spLocks noGrp="1"/>
          </p:cNvSpPr>
          <p:nvPr>
            <p:ph type="body" idx="1"/>
          </p:nvPr>
        </p:nvSpPr>
        <p:spPr>
          <a:xfrm>
            <a:off x="311700" y="1536633"/>
            <a:ext cx="8520600" cy="483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4127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900"/>
              <a:buChar char="●"/>
            </a:pPr>
            <a:r>
              <a:rPr lang="en-GB" sz="2900"/>
              <a:t>Two competing values:</a:t>
            </a:r>
            <a:endParaRPr sz="2900"/>
          </a:p>
          <a:p>
            <a:pPr marL="914400" lvl="1" indent="-4127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900"/>
              <a:buChar char="○"/>
            </a:pPr>
            <a:r>
              <a:rPr lang="en-GB" sz="2900"/>
              <a:t>Protection from Hate Speech</a:t>
            </a:r>
            <a:endParaRPr sz="2900"/>
          </a:p>
          <a:p>
            <a:pPr marL="914400" lvl="1" indent="-4127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900"/>
              <a:buChar char="○"/>
            </a:pPr>
            <a:r>
              <a:rPr lang="en-GB" sz="2900"/>
              <a:t>Freedom of expression</a:t>
            </a:r>
            <a:endParaRPr sz="2900"/>
          </a:p>
          <a:p>
            <a:pPr marL="914400" lvl="0" indent="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None/>
            </a:pPr>
            <a:endParaRPr sz="2900"/>
          </a:p>
          <a:p>
            <a:pPr marL="457200" lvl="0" indent="-41275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2900"/>
              <a:buChar char="●"/>
            </a:pPr>
            <a:r>
              <a:rPr lang="en-GB" sz="2900"/>
              <a:t>Entirely possible to reconcile the two</a:t>
            </a:r>
            <a:endParaRPr sz="2900"/>
          </a:p>
          <a:p>
            <a:pPr marL="914400" lvl="1" indent="-4127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900"/>
              <a:buChar char="○"/>
            </a:pPr>
            <a:r>
              <a:rPr lang="en-GB" sz="2900"/>
              <a:t>Will consider how to achieve balance</a:t>
            </a:r>
            <a:endParaRPr sz="2900"/>
          </a:p>
          <a:p>
            <a:pPr marL="914400" lvl="1" indent="-4127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900"/>
              <a:buChar char="○"/>
            </a:pPr>
            <a:r>
              <a:rPr lang="en-GB" sz="2900"/>
              <a:t>Also focus on online hate speech</a:t>
            </a:r>
            <a:endParaRPr sz="2900"/>
          </a:p>
          <a:p>
            <a:pPr marL="0" lvl="0" indent="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None/>
            </a:pPr>
            <a:endParaRPr sz="2900"/>
          </a:p>
          <a:p>
            <a:pPr marL="0" lvl="0" indent="0" algn="ctr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None/>
            </a:pPr>
            <a:endParaRPr sz="2900" b="1"/>
          </a:p>
          <a:p>
            <a:pPr marL="0" lvl="0" indent="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None/>
            </a:pPr>
            <a:endParaRPr sz="29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4"/>
          <p:cNvSpPr txBox="1">
            <a:spLocks noGrp="1"/>
          </p:cNvSpPr>
          <p:nvPr>
            <p:ph type="title"/>
          </p:nvPr>
        </p:nvSpPr>
        <p:spPr>
          <a:xfrm>
            <a:off x="311700" y="593367"/>
            <a:ext cx="8520600" cy="763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b="1">
                <a:solidFill>
                  <a:schemeClr val="lt1"/>
                </a:solidFill>
              </a:rPr>
              <a:t>Legislating for Online Hate Speech</a:t>
            </a:r>
            <a:endParaRPr b="1"/>
          </a:p>
        </p:txBody>
      </p:sp>
      <p:sp>
        <p:nvSpPr>
          <p:cNvPr id="76" name="Google Shape;76;p14"/>
          <p:cNvSpPr txBox="1">
            <a:spLocks noGrp="1"/>
          </p:cNvSpPr>
          <p:nvPr>
            <p:ph type="body" idx="1"/>
          </p:nvPr>
        </p:nvSpPr>
        <p:spPr>
          <a:xfrm>
            <a:off x="311700" y="1536633"/>
            <a:ext cx="8520600" cy="483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87350" algn="l" rtl="0">
              <a:spcBef>
                <a:spcPts val="0"/>
              </a:spcBef>
              <a:spcAft>
                <a:spcPts val="0"/>
              </a:spcAft>
              <a:buSzPts val="2500"/>
              <a:buChar char="●"/>
            </a:pPr>
            <a:r>
              <a:rPr lang="en-GB" sz="2500"/>
              <a:t>Distinction between hate crime and pure hate speech offences</a:t>
            </a:r>
            <a:endParaRPr sz="2500"/>
          </a:p>
          <a:p>
            <a:pPr marL="457200" lvl="0" indent="-387350" algn="l" rtl="0">
              <a:spcBef>
                <a:spcPts val="0"/>
              </a:spcBef>
              <a:spcAft>
                <a:spcPts val="0"/>
              </a:spcAft>
              <a:buSzPts val="2500"/>
              <a:buChar char="●"/>
            </a:pPr>
            <a:r>
              <a:rPr lang="en-GB" sz="2500"/>
              <a:t>Pure Hate </a:t>
            </a:r>
            <a:r>
              <a:rPr lang="en-GB" sz="2500" b="1" i="1"/>
              <a:t>Speech </a:t>
            </a:r>
            <a:r>
              <a:rPr lang="en-GB" sz="2500"/>
              <a:t>offences criminalise generalised comments about a group</a:t>
            </a:r>
            <a:endParaRPr sz="2500"/>
          </a:p>
          <a:p>
            <a:pPr marL="914400" lvl="1" indent="-387350" algn="l" rtl="0">
              <a:spcBef>
                <a:spcPts val="0"/>
              </a:spcBef>
              <a:spcAft>
                <a:spcPts val="0"/>
              </a:spcAft>
              <a:buSzPts val="2500"/>
              <a:buChar char="○"/>
            </a:pPr>
            <a:r>
              <a:rPr lang="en-GB" sz="2500"/>
              <a:t>E.g. general derogatory comments about Roma people</a:t>
            </a:r>
            <a:endParaRPr sz="2500"/>
          </a:p>
          <a:p>
            <a:pPr marL="457200" lvl="0" indent="-387350" algn="l" rtl="0">
              <a:spcBef>
                <a:spcPts val="0"/>
              </a:spcBef>
              <a:spcAft>
                <a:spcPts val="0"/>
              </a:spcAft>
              <a:buSzPts val="2500"/>
              <a:buChar char="●"/>
            </a:pPr>
            <a:r>
              <a:rPr lang="en-GB" sz="2500"/>
              <a:t>Hace </a:t>
            </a:r>
            <a:r>
              <a:rPr lang="en-GB" sz="2500" b="1" i="1"/>
              <a:t>Crime</a:t>
            </a:r>
            <a:r>
              <a:rPr lang="en-GB" sz="2500"/>
              <a:t> offences punish someone more for demonstration of hatred</a:t>
            </a:r>
            <a:endParaRPr sz="2500"/>
          </a:p>
          <a:p>
            <a:pPr marL="914400" lvl="1" indent="-387350" algn="l" rtl="0">
              <a:spcBef>
                <a:spcPts val="0"/>
              </a:spcBef>
              <a:spcAft>
                <a:spcPts val="0"/>
              </a:spcAft>
              <a:buSzPts val="2500"/>
              <a:buChar char="○"/>
            </a:pPr>
            <a:r>
              <a:rPr lang="en-GB" sz="2500"/>
              <a:t>E.g. threat towards football player which includes racist comments</a:t>
            </a:r>
            <a:endParaRPr sz="250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5"/>
          <p:cNvSpPr txBox="1">
            <a:spLocks noGrp="1"/>
          </p:cNvSpPr>
          <p:nvPr>
            <p:ph type="title"/>
          </p:nvPr>
        </p:nvSpPr>
        <p:spPr>
          <a:xfrm>
            <a:off x="311700" y="593367"/>
            <a:ext cx="8520600" cy="763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b="1">
                <a:solidFill>
                  <a:schemeClr val="lt1"/>
                </a:solidFill>
              </a:rPr>
              <a:t>Legislating for Online Hate Speech</a:t>
            </a:r>
            <a:endParaRPr b="1">
              <a:solidFill>
                <a:schemeClr val="lt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b="1">
              <a:solidFill>
                <a:schemeClr val="lt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b="1"/>
          </a:p>
        </p:txBody>
      </p:sp>
      <p:sp>
        <p:nvSpPr>
          <p:cNvPr id="82" name="Google Shape;82;p15"/>
          <p:cNvSpPr txBox="1">
            <a:spLocks noGrp="1"/>
          </p:cNvSpPr>
          <p:nvPr>
            <p:ph type="body" idx="1"/>
          </p:nvPr>
        </p:nvSpPr>
        <p:spPr>
          <a:xfrm>
            <a:off x="311700" y="1536633"/>
            <a:ext cx="8520600" cy="483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400050" algn="l" rtl="0">
              <a:spcBef>
                <a:spcPts val="1600"/>
              </a:spcBef>
              <a:spcAft>
                <a:spcPts val="0"/>
              </a:spcAft>
              <a:buSzPts val="2700"/>
              <a:buChar char="●"/>
            </a:pPr>
            <a:r>
              <a:rPr lang="en-GB" sz="3100">
                <a:solidFill>
                  <a:schemeClr val="lt1"/>
                </a:solidFill>
              </a:rPr>
              <a:t>In hate </a:t>
            </a:r>
            <a:r>
              <a:rPr lang="en-GB" sz="3100" b="1" i="1">
                <a:solidFill>
                  <a:schemeClr val="lt1"/>
                </a:solidFill>
              </a:rPr>
              <a:t>crimes</a:t>
            </a:r>
            <a:r>
              <a:rPr lang="en-GB" sz="3100">
                <a:solidFill>
                  <a:schemeClr val="lt1"/>
                </a:solidFill>
              </a:rPr>
              <a:t>, hate is </a:t>
            </a:r>
            <a:r>
              <a:rPr lang="en-GB" sz="3100" i="1">
                <a:solidFill>
                  <a:schemeClr val="lt1"/>
                </a:solidFill>
              </a:rPr>
              <a:t>not </a:t>
            </a:r>
            <a:r>
              <a:rPr lang="en-GB" sz="3100">
                <a:solidFill>
                  <a:schemeClr val="lt1"/>
                </a:solidFill>
              </a:rPr>
              <a:t>criminalised - it merely increases the punishment for an offence</a:t>
            </a:r>
            <a:endParaRPr sz="3100">
              <a:solidFill>
                <a:schemeClr val="lt1"/>
              </a:solidFill>
            </a:endParaRPr>
          </a:p>
          <a:p>
            <a:pPr marL="914400" lvl="1" indent="-42545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100"/>
              <a:buChar char="○"/>
            </a:pPr>
            <a:r>
              <a:rPr lang="en-GB" sz="3100">
                <a:solidFill>
                  <a:schemeClr val="lt1"/>
                </a:solidFill>
              </a:rPr>
              <a:t>Therefore FoE concerns are weaker</a:t>
            </a:r>
            <a:endParaRPr sz="3100">
              <a:solidFill>
                <a:schemeClr val="lt1"/>
              </a:solidFill>
            </a:endParaRPr>
          </a:p>
          <a:p>
            <a:pPr marL="457200" lvl="0" indent="-42545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100"/>
              <a:buChar char="●"/>
            </a:pPr>
            <a:r>
              <a:rPr lang="en-GB" sz="3100"/>
              <a:t>In hate </a:t>
            </a:r>
            <a:r>
              <a:rPr lang="en-GB" sz="3100" b="1" i="1"/>
              <a:t>speech</a:t>
            </a:r>
            <a:r>
              <a:rPr lang="en-GB" sz="3100"/>
              <a:t> offences, the hate </a:t>
            </a:r>
            <a:r>
              <a:rPr lang="en-GB" sz="3100" i="1"/>
              <a:t>is </a:t>
            </a:r>
            <a:r>
              <a:rPr lang="en-GB" sz="3100"/>
              <a:t>criminalised</a:t>
            </a:r>
            <a:endParaRPr sz="3100"/>
          </a:p>
          <a:p>
            <a:pPr marL="914400" lvl="1" indent="-425450" algn="l" rtl="0">
              <a:spcBef>
                <a:spcPts val="0"/>
              </a:spcBef>
              <a:spcAft>
                <a:spcPts val="0"/>
              </a:spcAft>
              <a:buSzPts val="3100"/>
              <a:buChar char="○"/>
            </a:pPr>
            <a:r>
              <a:rPr lang="en-GB" sz="3100"/>
              <a:t>Therefore FoE concerns are valid and we need to be more careful to ensure FoE is respected.  But how?</a:t>
            </a:r>
            <a:endParaRPr sz="3100"/>
          </a:p>
          <a:p>
            <a:pPr marL="45720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10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16"/>
          <p:cNvSpPr txBox="1">
            <a:spLocks noGrp="1"/>
          </p:cNvSpPr>
          <p:nvPr>
            <p:ph type="title"/>
          </p:nvPr>
        </p:nvSpPr>
        <p:spPr>
          <a:xfrm>
            <a:off x="311700" y="593367"/>
            <a:ext cx="8520600" cy="763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b="1"/>
              <a:t>Legislating for Online Hate Speech</a:t>
            </a:r>
            <a:endParaRPr b="1"/>
          </a:p>
        </p:txBody>
      </p:sp>
      <p:sp>
        <p:nvSpPr>
          <p:cNvPr id="88" name="Google Shape;88;p16"/>
          <p:cNvSpPr txBox="1">
            <a:spLocks noGrp="1"/>
          </p:cNvSpPr>
          <p:nvPr>
            <p:ph type="body" idx="1"/>
          </p:nvPr>
        </p:nvSpPr>
        <p:spPr>
          <a:xfrm>
            <a:off x="311700" y="1536633"/>
            <a:ext cx="8520600" cy="483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74650" algn="l" rtl="0">
              <a:spcBef>
                <a:spcPts val="0"/>
              </a:spcBef>
              <a:spcAft>
                <a:spcPts val="0"/>
              </a:spcAft>
              <a:buSzPts val="2300"/>
              <a:buChar char="●"/>
            </a:pPr>
            <a:r>
              <a:rPr lang="en-GB" sz="2300"/>
              <a:t>Criminal law the most problematic - should be used sparingly</a:t>
            </a:r>
            <a:endParaRPr sz="2300"/>
          </a:p>
          <a:p>
            <a:pPr marL="457200" lvl="0" indent="-374650" algn="l" rtl="0">
              <a:spcBef>
                <a:spcPts val="0"/>
              </a:spcBef>
              <a:spcAft>
                <a:spcPts val="0"/>
              </a:spcAft>
              <a:buSzPts val="2300"/>
              <a:buChar char="●"/>
            </a:pPr>
            <a:r>
              <a:rPr lang="en-GB" sz="2300"/>
              <a:t>Intrinsic to the Additional Protocol</a:t>
            </a:r>
            <a:endParaRPr sz="2300"/>
          </a:p>
          <a:p>
            <a:pPr marL="914400" lvl="1" indent="-374650" algn="l" rtl="0">
              <a:spcBef>
                <a:spcPts val="0"/>
              </a:spcBef>
              <a:spcAft>
                <a:spcPts val="0"/>
              </a:spcAft>
              <a:buSzPts val="2300"/>
              <a:buChar char="○"/>
            </a:pPr>
            <a:r>
              <a:rPr lang="en-GB" sz="2300"/>
              <a:t>All 4 offences criminalise only ‘intentional’ behaviour</a:t>
            </a:r>
            <a:endParaRPr sz="2300"/>
          </a:p>
          <a:p>
            <a:pPr marL="914400" lvl="1" indent="-374650" algn="l" rtl="0">
              <a:spcBef>
                <a:spcPts val="0"/>
              </a:spcBef>
              <a:spcAft>
                <a:spcPts val="0"/>
              </a:spcAft>
              <a:buSzPts val="2300"/>
              <a:buChar char="○"/>
            </a:pPr>
            <a:r>
              <a:rPr lang="en-GB" sz="2300"/>
              <a:t>Can include defences</a:t>
            </a:r>
            <a:endParaRPr sz="2300"/>
          </a:p>
          <a:p>
            <a:pPr marL="914400" lvl="1" indent="-374650" algn="l" rtl="0">
              <a:spcBef>
                <a:spcPts val="0"/>
              </a:spcBef>
              <a:spcAft>
                <a:spcPts val="0"/>
              </a:spcAft>
              <a:buSzPts val="2300"/>
              <a:buChar char="○"/>
            </a:pPr>
            <a:r>
              <a:rPr lang="en-GB" sz="2300"/>
              <a:t>Ladder of offences</a:t>
            </a:r>
            <a:endParaRPr sz="2300"/>
          </a:p>
          <a:p>
            <a:pPr marL="1371600" lvl="2" indent="-374650" algn="l" rtl="0">
              <a:spcBef>
                <a:spcPts val="0"/>
              </a:spcBef>
              <a:spcAft>
                <a:spcPts val="0"/>
              </a:spcAft>
              <a:buSzPts val="2300"/>
              <a:buChar char="■"/>
            </a:pPr>
            <a:r>
              <a:rPr lang="en-GB" sz="2300"/>
              <a:t>Article 4 - criminalises ‘threats’</a:t>
            </a:r>
            <a:endParaRPr sz="2300"/>
          </a:p>
          <a:p>
            <a:pPr marL="1371600" lvl="2" indent="-374650" algn="l" rtl="0">
              <a:spcBef>
                <a:spcPts val="0"/>
              </a:spcBef>
              <a:spcAft>
                <a:spcPts val="0"/>
              </a:spcAft>
              <a:buSzPts val="2300"/>
              <a:buChar char="■"/>
            </a:pPr>
            <a:r>
              <a:rPr lang="en-GB" sz="2300"/>
              <a:t>Article 5 - deals with ‘insult’</a:t>
            </a:r>
            <a:endParaRPr sz="2300"/>
          </a:p>
          <a:p>
            <a:pPr marL="1371600" lvl="2" indent="-374650" algn="l" rtl="0">
              <a:spcBef>
                <a:spcPts val="0"/>
              </a:spcBef>
              <a:spcAft>
                <a:spcPts val="0"/>
              </a:spcAft>
              <a:buSzPts val="2300"/>
              <a:buChar char="■"/>
            </a:pPr>
            <a:r>
              <a:rPr lang="en-GB" sz="2300"/>
              <a:t>Reservation for Article 5 but not Article 4</a:t>
            </a:r>
            <a:endParaRPr sz="2300"/>
          </a:p>
          <a:p>
            <a:pPr marL="1371600" lvl="2" indent="-374650" algn="l" rtl="0">
              <a:spcBef>
                <a:spcPts val="0"/>
              </a:spcBef>
              <a:spcAft>
                <a:spcPts val="0"/>
              </a:spcAft>
              <a:buSzPts val="2300"/>
              <a:buChar char="■"/>
            </a:pPr>
            <a:r>
              <a:rPr lang="en-GB" sz="2300"/>
              <a:t>Non-criminal tools encouraged under Art3(2)</a:t>
            </a:r>
            <a:endParaRPr sz="2300"/>
          </a:p>
          <a:p>
            <a:pPr marL="1828800" lvl="3" indent="-374650" algn="l" rtl="0">
              <a:spcBef>
                <a:spcPts val="0"/>
              </a:spcBef>
              <a:spcAft>
                <a:spcPts val="0"/>
              </a:spcAft>
              <a:buSzPts val="2300"/>
              <a:buChar char="●"/>
            </a:pPr>
            <a:r>
              <a:rPr lang="en-GB" sz="2300"/>
              <a:t>Hatred and violence should be criminalised</a:t>
            </a:r>
            <a:endParaRPr sz="2300"/>
          </a:p>
          <a:p>
            <a:pPr marL="1828800" lvl="3" indent="-374650" algn="l" rtl="0">
              <a:spcBef>
                <a:spcPts val="0"/>
              </a:spcBef>
              <a:spcAft>
                <a:spcPts val="0"/>
              </a:spcAft>
              <a:buSzPts val="2300"/>
              <a:buChar char="●"/>
            </a:pPr>
            <a:r>
              <a:rPr lang="en-GB" sz="2300"/>
              <a:t>But incitement to discrimination need not be</a:t>
            </a:r>
            <a:endParaRPr sz="2300"/>
          </a:p>
          <a:p>
            <a:pPr marL="1371600" lvl="2" indent="-374650" algn="l" rtl="0">
              <a:spcBef>
                <a:spcPts val="0"/>
              </a:spcBef>
              <a:spcAft>
                <a:spcPts val="0"/>
              </a:spcAft>
              <a:buSzPts val="2300"/>
              <a:buChar char="■"/>
            </a:pPr>
            <a:r>
              <a:rPr lang="en-GB" sz="2300"/>
              <a:t>Only criminalise ‘public’ speech</a:t>
            </a:r>
            <a:endParaRPr sz="230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17"/>
          <p:cNvSpPr txBox="1">
            <a:spLocks noGrp="1"/>
          </p:cNvSpPr>
          <p:nvPr>
            <p:ph type="title"/>
          </p:nvPr>
        </p:nvSpPr>
        <p:spPr>
          <a:xfrm>
            <a:off x="311700" y="593367"/>
            <a:ext cx="8520600" cy="763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b="1"/>
              <a:t>Legislating for Online Hate speech</a:t>
            </a:r>
            <a:endParaRPr b="1"/>
          </a:p>
        </p:txBody>
      </p:sp>
      <p:sp>
        <p:nvSpPr>
          <p:cNvPr id="94" name="Google Shape;94;p17"/>
          <p:cNvSpPr txBox="1">
            <a:spLocks noGrp="1"/>
          </p:cNvSpPr>
          <p:nvPr>
            <p:ph type="body" idx="1"/>
          </p:nvPr>
        </p:nvSpPr>
        <p:spPr>
          <a:xfrm>
            <a:off x="311700" y="1536633"/>
            <a:ext cx="8520600" cy="483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74650" algn="l" rtl="0">
              <a:spcBef>
                <a:spcPts val="0"/>
              </a:spcBef>
              <a:spcAft>
                <a:spcPts val="0"/>
              </a:spcAft>
              <a:buSzPts val="2300"/>
              <a:buChar char="●"/>
            </a:pPr>
            <a:r>
              <a:rPr lang="en-GB" sz="2100"/>
              <a:t>What is different about online hate speech?  Factors that might affect the balancing act</a:t>
            </a:r>
            <a:endParaRPr sz="2100"/>
          </a:p>
          <a:p>
            <a:pPr marL="914400" lvl="1" indent="-336550" algn="l" rtl="0">
              <a:spcBef>
                <a:spcPts val="0"/>
              </a:spcBef>
              <a:spcAft>
                <a:spcPts val="0"/>
              </a:spcAft>
              <a:buSzPts val="1700"/>
              <a:buChar char="○"/>
            </a:pPr>
            <a:r>
              <a:rPr lang="en-GB" sz="1700"/>
              <a:t>Publicness</a:t>
            </a:r>
            <a:endParaRPr sz="1700"/>
          </a:p>
          <a:p>
            <a:pPr marL="914400" lvl="1" indent="-336550" algn="l" rtl="0">
              <a:spcBef>
                <a:spcPts val="0"/>
              </a:spcBef>
              <a:spcAft>
                <a:spcPts val="0"/>
              </a:spcAft>
              <a:buSzPts val="1700"/>
              <a:buChar char="○"/>
            </a:pPr>
            <a:r>
              <a:rPr lang="en-GB" sz="1700"/>
              <a:t>Reach</a:t>
            </a:r>
            <a:endParaRPr sz="1700"/>
          </a:p>
          <a:p>
            <a:pPr marL="914400" lvl="1" indent="-336550" algn="l" rtl="0">
              <a:spcBef>
                <a:spcPts val="0"/>
              </a:spcBef>
              <a:spcAft>
                <a:spcPts val="0"/>
              </a:spcAft>
              <a:buSzPts val="1700"/>
              <a:buChar char="○"/>
            </a:pPr>
            <a:r>
              <a:rPr lang="en-GB" sz="1700"/>
              <a:t>Permanency</a:t>
            </a:r>
            <a:endParaRPr sz="1700"/>
          </a:p>
          <a:p>
            <a:pPr marL="914400" lvl="1" indent="-336550" algn="l" rtl="0">
              <a:spcBef>
                <a:spcPts val="0"/>
              </a:spcBef>
              <a:spcAft>
                <a:spcPts val="0"/>
              </a:spcAft>
              <a:buSzPts val="1700"/>
              <a:buChar char="○"/>
            </a:pPr>
            <a:r>
              <a:rPr lang="en-GB" sz="1700"/>
              <a:t>BUT people behave differently online and social media is now a site of democratic public debate</a:t>
            </a:r>
            <a:endParaRPr sz="2100"/>
          </a:p>
          <a:p>
            <a:pPr marL="457200" lvl="0" indent="-361950" algn="l" rtl="0">
              <a:spcBef>
                <a:spcPts val="0"/>
              </a:spcBef>
              <a:spcAft>
                <a:spcPts val="0"/>
              </a:spcAft>
              <a:buSzPts val="2100"/>
              <a:buChar char="●"/>
            </a:pPr>
            <a:r>
              <a:rPr lang="en-GB" sz="2100"/>
              <a:t>Algorithms determine most of what we see</a:t>
            </a:r>
            <a:endParaRPr sz="2100"/>
          </a:p>
          <a:p>
            <a:pPr marL="914400" lvl="1" indent="-336550" algn="l" rtl="0">
              <a:spcBef>
                <a:spcPts val="0"/>
              </a:spcBef>
              <a:spcAft>
                <a:spcPts val="0"/>
              </a:spcAft>
              <a:buSzPts val="1700"/>
              <a:buChar char="○"/>
            </a:pPr>
            <a:r>
              <a:rPr lang="en-GB" sz="1700"/>
              <a:t>70% of what you see on youtube has been recommended by the algorithm</a:t>
            </a:r>
            <a:endParaRPr sz="1700"/>
          </a:p>
          <a:p>
            <a:pPr marL="914400" lvl="1" indent="-336550" algn="l" rtl="0">
              <a:spcBef>
                <a:spcPts val="0"/>
              </a:spcBef>
              <a:spcAft>
                <a:spcPts val="0"/>
              </a:spcAft>
              <a:buSzPts val="1700"/>
              <a:buChar char="○"/>
            </a:pPr>
            <a:r>
              <a:rPr lang="en-GB" sz="1700"/>
              <a:t>Not really to do  with freedom of expression!</a:t>
            </a:r>
            <a:endParaRPr sz="1700"/>
          </a:p>
          <a:p>
            <a:pPr marL="457200" lvl="0" indent="-361950" algn="l" rtl="0">
              <a:spcBef>
                <a:spcPts val="0"/>
              </a:spcBef>
              <a:spcAft>
                <a:spcPts val="0"/>
              </a:spcAft>
              <a:buSzPts val="2100"/>
              <a:buChar char="●"/>
            </a:pPr>
            <a:r>
              <a:rPr lang="en-GB" sz="2100"/>
              <a:t>Children have easy access to online material</a:t>
            </a:r>
            <a:endParaRPr sz="2100"/>
          </a:p>
          <a:p>
            <a:pPr marL="914400" lvl="1" indent="-336550" algn="l" rtl="0">
              <a:spcBef>
                <a:spcPts val="0"/>
              </a:spcBef>
              <a:spcAft>
                <a:spcPts val="0"/>
              </a:spcAft>
              <a:buSzPts val="1700"/>
              <a:buChar char="○"/>
            </a:pPr>
            <a:r>
              <a:rPr lang="en-GB" sz="1700"/>
              <a:t>Freedom of expression doesn’t include the right to have a platform of millions or for your speech to be accessible by everyone - including children</a:t>
            </a:r>
            <a:endParaRPr sz="170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18"/>
          <p:cNvSpPr txBox="1">
            <a:spLocks noGrp="1"/>
          </p:cNvSpPr>
          <p:nvPr>
            <p:ph type="title"/>
          </p:nvPr>
        </p:nvSpPr>
        <p:spPr>
          <a:xfrm>
            <a:off x="311700" y="593367"/>
            <a:ext cx="8520600" cy="763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b="1"/>
              <a:t>Legislating for Online Hate Speech</a:t>
            </a:r>
            <a:endParaRPr b="1"/>
          </a:p>
        </p:txBody>
      </p:sp>
      <p:sp>
        <p:nvSpPr>
          <p:cNvPr id="100" name="Google Shape;100;p18"/>
          <p:cNvSpPr txBox="1">
            <a:spLocks noGrp="1"/>
          </p:cNvSpPr>
          <p:nvPr>
            <p:ph type="body" idx="1"/>
          </p:nvPr>
        </p:nvSpPr>
        <p:spPr>
          <a:xfrm>
            <a:off x="311700" y="1536633"/>
            <a:ext cx="8520600" cy="483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412750" algn="l" rtl="0">
              <a:spcBef>
                <a:spcPts val="0"/>
              </a:spcBef>
              <a:spcAft>
                <a:spcPts val="0"/>
              </a:spcAft>
              <a:buSzPts val="2900"/>
              <a:buChar char="●"/>
            </a:pPr>
            <a:r>
              <a:rPr lang="en-GB" sz="2900"/>
              <a:t>Distinguish between:</a:t>
            </a:r>
            <a:endParaRPr sz="2900"/>
          </a:p>
          <a:p>
            <a:pPr marL="914400" lvl="1" indent="-412750" algn="l" rtl="0">
              <a:spcBef>
                <a:spcPts val="0"/>
              </a:spcBef>
              <a:spcAft>
                <a:spcPts val="0"/>
              </a:spcAft>
              <a:buSzPts val="2900"/>
              <a:buChar char="○"/>
            </a:pPr>
            <a:r>
              <a:rPr lang="en-GB" sz="2900"/>
              <a:t>Holding individuals liable for hateful speech</a:t>
            </a:r>
            <a:endParaRPr sz="2900"/>
          </a:p>
          <a:p>
            <a:pPr marL="914400" lvl="1" indent="-412750" algn="l" rtl="0">
              <a:spcBef>
                <a:spcPts val="0"/>
              </a:spcBef>
              <a:spcAft>
                <a:spcPts val="0"/>
              </a:spcAft>
              <a:buSzPts val="2900"/>
              <a:buChar char="○"/>
            </a:pPr>
            <a:r>
              <a:rPr lang="en-GB" sz="2900"/>
              <a:t>Holding distributors liable</a:t>
            </a:r>
            <a:endParaRPr sz="2900"/>
          </a:p>
          <a:p>
            <a:pPr marL="1371600" lvl="2" indent="-412750" algn="l" rtl="0">
              <a:spcBef>
                <a:spcPts val="0"/>
              </a:spcBef>
              <a:spcAft>
                <a:spcPts val="0"/>
              </a:spcAft>
              <a:buSzPts val="2900"/>
              <a:buChar char="■"/>
            </a:pPr>
            <a:r>
              <a:rPr lang="en-GB" sz="2900"/>
              <a:t>FoE concerns much weaker as you are not criminalising an individual but simply preventing the spread of ideas</a:t>
            </a:r>
            <a:endParaRPr sz="2900"/>
          </a:p>
          <a:p>
            <a:pPr marL="457200" lvl="0" indent="-412750" algn="l" rtl="0">
              <a:spcBef>
                <a:spcPts val="0"/>
              </a:spcBef>
              <a:spcAft>
                <a:spcPts val="0"/>
              </a:spcAft>
              <a:buSzPts val="2900"/>
              <a:buChar char="●"/>
            </a:pPr>
            <a:r>
              <a:rPr lang="en-GB" sz="2900"/>
              <a:t>Article 3 of the Protocol focuses on distribution…but 20 years later we need a new approach</a:t>
            </a:r>
            <a:endParaRPr sz="290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19"/>
          <p:cNvSpPr txBox="1">
            <a:spLocks noGrp="1"/>
          </p:cNvSpPr>
          <p:nvPr>
            <p:ph type="title"/>
          </p:nvPr>
        </p:nvSpPr>
        <p:spPr>
          <a:xfrm>
            <a:off x="311700" y="593367"/>
            <a:ext cx="8520600" cy="763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b="1"/>
              <a:t>Legislating for Online Hate Speech</a:t>
            </a:r>
            <a:endParaRPr b="1"/>
          </a:p>
        </p:txBody>
      </p:sp>
      <p:sp>
        <p:nvSpPr>
          <p:cNvPr id="106" name="Google Shape;106;p19"/>
          <p:cNvSpPr txBox="1">
            <a:spLocks noGrp="1"/>
          </p:cNvSpPr>
          <p:nvPr>
            <p:ph type="body" idx="1"/>
          </p:nvPr>
        </p:nvSpPr>
        <p:spPr>
          <a:xfrm>
            <a:off x="311700" y="1536633"/>
            <a:ext cx="8520600" cy="483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93700" algn="l" rtl="0">
              <a:spcBef>
                <a:spcPts val="0"/>
              </a:spcBef>
              <a:spcAft>
                <a:spcPts val="0"/>
              </a:spcAft>
              <a:buSzPts val="2600"/>
              <a:buChar char="●"/>
            </a:pPr>
            <a:r>
              <a:rPr lang="en-GB" sz="2600"/>
              <a:t>FoE concerns vary depending on form of liability</a:t>
            </a:r>
            <a:endParaRPr sz="2600"/>
          </a:p>
          <a:p>
            <a:pPr marL="457200" lvl="0" indent="-393700" algn="l" rtl="0">
              <a:spcBef>
                <a:spcPts val="0"/>
              </a:spcBef>
              <a:spcAft>
                <a:spcPts val="0"/>
              </a:spcAft>
              <a:buSzPts val="2600"/>
              <a:buChar char="●"/>
            </a:pPr>
            <a:r>
              <a:rPr lang="en-GB" sz="2600"/>
              <a:t>Article 3 criminalises intentional distribution of ‘racist and xenophobic material’</a:t>
            </a:r>
            <a:endParaRPr sz="2600"/>
          </a:p>
          <a:p>
            <a:pPr marL="457200" lvl="0" indent="-393700" algn="l" rtl="0">
              <a:spcBef>
                <a:spcPts val="0"/>
              </a:spcBef>
              <a:spcAft>
                <a:spcPts val="0"/>
              </a:spcAft>
              <a:buSzPts val="2600"/>
              <a:buChar char="●"/>
            </a:pPr>
            <a:r>
              <a:rPr lang="en-GB" sz="2600"/>
              <a:t>But criminalisation should be the last resort</a:t>
            </a:r>
            <a:endParaRPr sz="2600"/>
          </a:p>
          <a:p>
            <a:pPr marL="457200" lvl="0" indent="-393700" algn="l" rtl="0">
              <a:spcBef>
                <a:spcPts val="0"/>
              </a:spcBef>
              <a:spcAft>
                <a:spcPts val="0"/>
              </a:spcAft>
              <a:buSzPts val="2600"/>
              <a:buChar char="●"/>
            </a:pPr>
            <a:r>
              <a:rPr lang="en-GB" sz="2600"/>
              <a:t>Other ways of holding social media platforms liable such as regulation and the imposition of fines</a:t>
            </a:r>
            <a:endParaRPr sz="2600"/>
          </a:p>
          <a:p>
            <a:pPr marL="914400" lvl="1" indent="-393700" algn="l" rtl="0">
              <a:spcBef>
                <a:spcPts val="0"/>
              </a:spcBef>
              <a:spcAft>
                <a:spcPts val="0"/>
              </a:spcAft>
              <a:buSzPts val="2600"/>
              <a:buChar char="○"/>
            </a:pPr>
            <a:r>
              <a:rPr lang="en-GB" sz="2600"/>
              <a:t>E.g. German NetzDG law </a:t>
            </a:r>
            <a:endParaRPr sz="2600"/>
          </a:p>
          <a:p>
            <a:pPr marL="457200" lvl="0" indent="-393700" algn="l" rtl="0">
              <a:spcBef>
                <a:spcPts val="0"/>
              </a:spcBef>
              <a:spcAft>
                <a:spcPts val="0"/>
              </a:spcAft>
              <a:buSzPts val="2600"/>
              <a:buChar char="●"/>
            </a:pPr>
            <a:r>
              <a:rPr lang="en-GB" sz="2600"/>
              <a:t>Focuses on removal of material that reaches the criminal threshold for hate speech</a:t>
            </a:r>
            <a:endParaRPr sz="2600"/>
          </a:p>
          <a:p>
            <a:pPr marL="457200" lvl="0" indent="-393700" algn="l" rtl="0">
              <a:spcBef>
                <a:spcPts val="0"/>
              </a:spcBef>
              <a:spcAft>
                <a:spcPts val="0"/>
              </a:spcAft>
              <a:buSzPts val="2600"/>
              <a:buChar char="●"/>
            </a:pPr>
            <a:r>
              <a:rPr lang="en-GB" sz="2600"/>
              <a:t>FoE concerns are low as material is already illegal</a:t>
            </a:r>
            <a:endParaRPr sz="260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20"/>
          <p:cNvSpPr txBox="1">
            <a:spLocks noGrp="1"/>
          </p:cNvSpPr>
          <p:nvPr>
            <p:ph type="title"/>
          </p:nvPr>
        </p:nvSpPr>
        <p:spPr>
          <a:xfrm>
            <a:off x="311700" y="593367"/>
            <a:ext cx="8520600" cy="763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b="1"/>
              <a:t>Legislating for Online Hate Speech</a:t>
            </a:r>
            <a:endParaRPr b="1"/>
          </a:p>
        </p:txBody>
      </p:sp>
      <p:sp>
        <p:nvSpPr>
          <p:cNvPr id="112" name="Google Shape;112;p20"/>
          <p:cNvSpPr txBox="1">
            <a:spLocks noGrp="1"/>
          </p:cNvSpPr>
          <p:nvPr>
            <p:ph type="body" idx="1"/>
          </p:nvPr>
        </p:nvSpPr>
        <p:spPr>
          <a:xfrm>
            <a:off x="311700" y="1536633"/>
            <a:ext cx="8520600" cy="483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93700" algn="l" rtl="0">
              <a:spcBef>
                <a:spcPts val="0"/>
              </a:spcBef>
              <a:spcAft>
                <a:spcPts val="0"/>
              </a:spcAft>
              <a:buSzPts val="2600"/>
              <a:buChar char="●"/>
            </a:pPr>
            <a:r>
              <a:rPr lang="en-GB" sz="2600"/>
              <a:t>These sorts of measures still limited as rely on material:</a:t>
            </a:r>
            <a:endParaRPr sz="2600"/>
          </a:p>
          <a:p>
            <a:pPr marL="914400" lvl="1" indent="-393700" algn="l" rtl="0">
              <a:spcBef>
                <a:spcPts val="0"/>
              </a:spcBef>
              <a:spcAft>
                <a:spcPts val="0"/>
              </a:spcAft>
              <a:buSzPts val="2600"/>
              <a:buChar char="○"/>
            </a:pPr>
            <a:r>
              <a:rPr lang="en-GB" sz="2600"/>
              <a:t>Being illegal (reaching high criminal threshold)</a:t>
            </a:r>
            <a:endParaRPr sz="2600"/>
          </a:p>
          <a:p>
            <a:pPr marL="914400" lvl="1" indent="-393700" algn="l" rtl="0">
              <a:spcBef>
                <a:spcPts val="0"/>
              </a:spcBef>
              <a:spcAft>
                <a:spcPts val="0"/>
              </a:spcAft>
              <a:buSzPts val="2600"/>
              <a:buChar char="○"/>
            </a:pPr>
            <a:r>
              <a:rPr lang="en-GB" sz="2600"/>
              <a:t>Being brought to attention of social media company</a:t>
            </a:r>
            <a:endParaRPr sz="2600"/>
          </a:p>
          <a:p>
            <a:pPr marL="457200" lvl="0" indent="-393700" algn="l" rtl="0">
              <a:spcBef>
                <a:spcPts val="0"/>
              </a:spcBef>
              <a:spcAft>
                <a:spcPts val="0"/>
              </a:spcAft>
              <a:buSzPts val="2600"/>
              <a:buChar char="●"/>
            </a:pPr>
            <a:r>
              <a:rPr lang="en-GB" sz="2600"/>
              <a:t>BUT we need to focus on algorithms - go beyond Article 3 and NetzDG</a:t>
            </a:r>
            <a:endParaRPr sz="2600"/>
          </a:p>
          <a:p>
            <a:pPr marL="457200" lvl="0" indent="-393700" algn="l" rtl="0">
              <a:spcBef>
                <a:spcPts val="0"/>
              </a:spcBef>
              <a:spcAft>
                <a:spcPts val="0"/>
              </a:spcAft>
              <a:buSzPts val="2600"/>
              <a:buChar char="●"/>
            </a:pPr>
            <a:r>
              <a:rPr lang="en-GB" sz="2600"/>
              <a:t>UK’s Online Safety Bill attempts to do this - but is facing great difficulty being passed</a:t>
            </a:r>
            <a:endParaRPr sz="2600"/>
          </a:p>
          <a:p>
            <a:pPr marL="457200" lvl="0" indent="-393700" algn="l" rtl="0">
              <a:spcBef>
                <a:spcPts val="0"/>
              </a:spcBef>
              <a:spcAft>
                <a:spcPts val="0"/>
              </a:spcAft>
              <a:buSzPts val="2600"/>
              <a:buChar char="●"/>
            </a:pPr>
            <a:r>
              <a:rPr lang="en-GB" sz="2600"/>
              <a:t>But this is now the heart of the challenge…</a:t>
            </a:r>
            <a:endParaRPr sz="26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Brookes (Dark-Pink)">
  <a:themeElements>
    <a:clrScheme name="Custom 10">
      <a:dk1>
        <a:srgbClr val="000000"/>
      </a:dk1>
      <a:lt1>
        <a:srgbClr val="FFFFFF"/>
      </a:lt1>
      <a:dk2>
        <a:srgbClr val="000000"/>
      </a:dk2>
      <a:lt2>
        <a:srgbClr val="EEEEEE"/>
      </a:lt2>
      <a:accent1>
        <a:srgbClr val="D10373"/>
      </a:accent1>
      <a:accent2>
        <a:srgbClr val="212121"/>
      </a:accent2>
      <a:accent3>
        <a:srgbClr val="78909C"/>
      </a:accent3>
      <a:accent4>
        <a:srgbClr val="F49103"/>
      </a:accent4>
      <a:accent5>
        <a:srgbClr val="0085A1"/>
      </a:accent5>
      <a:accent6>
        <a:srgbClr val="E3BA12"/>
      </a:accent6>
      <a:hlink>
        <a:srgbClr val="E9B9D6"/>
      </a:hlink>
      <a:folHlink>
        <a:srgbClr val="E9B9D6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539</Words>
  <Application>Microsoft Office PowerPoint</Application>
  <PresentationFormat>On-screen Show (4:3)</PresentationFormat>
  <Paragraphs>68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1" baseType="lpstr">
      <vt:lpstr>Arial</vt:lpstr>
      <vt:lpstr>Simple Brookes (Dark-Pink)</vt:lpstr>
      <vt:lpstr>Legislating for Online Hate Speech</vt:lpstr>
      <vt:lpstr>Overview</vt:lpstr>
      <vt:lpstr>Legislating for Online Hate Speech</vt:lpstr>
      <vt:lpstr>Legislating for Online Hate Speech  </vt:lpstr>
      <vt:lpstr>Legislating for Online Hate Speech</vt:lpstr>
      <vt:lpstr>Legislating for Online Hate speech</vt:lpstr>
      <vt:lpstr>Legislating for Online Hate Speech</vt:lpstr>
      <vt:lpstr>Legislating for Online Hate Speech</vt:lpstr>
      <vt:lpstr>Legislating for Online Hate Speech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Legislating for Online Hate Speech</dc:title>
  <dc:creator>chara bakalis</dc:creator>
  <cp:lastModifiedBy>Thomas Dent</cp:lastModifiedBy>
  <cp:revision>1</cp:revision>
  <dcterms:modified xsi:type="dcterms:W3CDTF">2023-02-28T09:52:05Z</dcterms:modified>
</cp:coreProperties>
</file>