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4"/>
  </p:sldMasterIdLst>
  <p:notesMasterIdLst>
    <p:notesMasterId r:id="rId37"/>
  </p:notesMasterIdLst>
  <p:handoutMasterIdLst>
    <p:handoutMasterId r:id="rId38"/>
  </p:handoutMasterIdLst>
  <p:sldIdLst>
    <p:sldId id="316" r:id="rId5"/>
    <p:sldId id="314" r:id="rId6"/>
    <p:sldId id="287" r:id="rId7"/>
    <p:sldId id="272" r:id="rId8"/>
    <p:sldId id="334" r:id="rId9"/>
    <p:sldId id="274" r:id="rId10"/>
    <p:sldId id="321" r:id="rId11"/>
    <p:sldId id="322" r:id="rId12"/>
    <p:sldId id="323" r:id="rId13"/>
    <p:sldId id="324" r:id="rId14"/>
    <p:sldId id="326" r:id="rId15"/>
    <p:sldId id="327" r:id="rId16"/>
    <p:sldId id="338" r:id="rId17"/>
    <p:sldId id="329" r:id="rId18"/>
    <p:sldId id="330" r:id="rId19"/>
    <p:sldId id="331" r:id="rId20"/>
    <p:sldId id="319" r:id="rId21"/>
    <p:sldId id="279" r:id="rId22"/>
    <p:sldId id="318" r:id="rId23"/>
    <p:sldId id="283" r:id="rId24"/>
    <p:sldId id="275" r:id="rId25"/>
    <p:sldId id="278" r:id="rId26"/>
    <p:sldId id="284" r:id="rId27"/>
    <p:sldId id="315" r:id="rId28"/>
    <p:sldId id="317" r:id="rId29"/>
    <p:sldId id="332" r:id="rId30"/>
    <p:sldId id="336" r:id="rId31"/>
    <p:sldId id="337" r:id="rId32"/>
    <p:sldId id="285" r:id="rId33"/>
    <p:sldId id="333" r:id="rId34"/>
    <p:sldId id="286" r:id="rId35"/>
    <p:sldId id="335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718" autoAdjust="0"/>
  </p:normalViewPr>
  <p:slideViewPr>
    <p:cSldViewPr snapToGrid="0" snapToObjects="1">
      <p:cViewPr>
        <p:scale>
          <a:sx n="98" d="100"/>
          <a:sy n="98" d="100"/>
        </p:scale>
        <p:origin x="-192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BC14-9CF4-D745-B1E3-99BC750883A3}" type="datetime1">
              <a:rPr lang="fr-FR" smtClean="0"/>
              <a:t>25/11/2019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9C85A-57D5-8A4F-99FC-2D92FC0E0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858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3B22E-49FC-4D42-9450-30EDEBC4A827}" type="datetime1">
              <a:rPr lang="fr-FR" smtClean="0"/>
              <a:t>25/11/2019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CDFE4-71C1-484F-8171-B5A3FA2C1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5623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CDFE4-71C1-484F-8171-B5A3FA2C18D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91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CDFE4-71C1-484F-8171-B5A3FA2C18D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91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hème2_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LLE ET VILAINE GABARIT GRIS-58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1718" y="1314310"/>
            <a:ext cx="4941482" cy="2326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 u="sng"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Titre de </a:t>
            </a:r>
            <a:br>
              <a:rPr lang="fr-FR" dirty="0" smtClean="0"/>
            </a:br>
            <a:r>
              <a:rPr lang="fr-FR" dirty="0" smtClean="0"/>
              <a:t>la présentation</a:t>
            </a:r>
            <a:br>
              <a:rPr lang="fr-FR" dirty="0" smtClean="0"/>
            </a:br>
            <a:r>
              <a:rPr lang="fr-FR" dirty="0" smtClean="0"/>
              <a:t>sur 3 lignes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1313" y="3641725"/>
            <a:ext cx="4941887" cy="16065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Sous-titre </a:t>
            </a:r>
            <a:br>
              <a:rPr lang="fr-FR" dirty="0" smtClean="0"/>
            </a:br>
            <a:r>
              <a:rPr lang="fr-FR" dirty="0" smtClean="0"/>
              <a:t>de la présentation </a:t>
            </a:r>
            <a:br>
              <a:rPr lang="fr-FR" dirty="0" smtClean="0"/>
            </a:br>
            <a:r>
              <a:rPr lang="fr-FR" dirty="0" smtClean="0"/>
              <a:t>si besoin</a:t>
            </a:r>
          </a:p>
        </p:txBody>
      </p:sp>
    </p:spTree>
    <p:extLst>
      <p:ext uri="{BB962C8B-B14F-4D97-AF65-F5344CB8AC3E}">
        <p14:creationId xmlns:p14="http://schemas.microsoft.com/office/powerpoint/2010/main" val="71545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Apla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6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647242" y="1376477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47825" y="2201743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83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Fond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LLE ET VILAINE GABARIT GRIS-68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647242" y="1376477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47825" y="2201743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48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Demi motif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6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830587" y="2664165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31170" y="3516074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</p:spTree>
    <p:extLst>
      <p:ext uri="{BB962C8B-B14F-4D97-AF65-F5344CB8AC3E}">
        <p14:creationId xmlns:p14="http://schemas.microsoft.com/office/powerpoint/2010/main" val="3023941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Demi motif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LLE ET VILAINE GABARIT GRIS-70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830587" y="2664165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31170" y="3516074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</p:spTree>
    <p:extLst>
      <p:ext uri="{BB962C8B-B14F-4D97-AF65-F5344CB8AC3E}">
        <p14:creationId xmlns:p14="http://schemas.microsoft.com/office/powerpoint/2010/main" val="4261765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ie_thème2_Demi motif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7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830587" y="2664165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31170" y="3516074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</p:spTree>
    <p:extLst>
      <p:ext uri="{BB962C8B-B14F-4D97-AF65-F5344CB8AC3E}">
        <p14:creationId xmlns:p14="http://schemas.microsoft.com/office/powerpoint/2010/main" val="2741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hèm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6" name="Ellipse 5"/>
          <p:cNvSpPr/>
          <p:nvPr userDrawn="1"/>
        </p:nvSpPr>
        <p:spPr>
          <a:xfrm>
            <a:off x="457200" y="346342"/>
            <a:ext cx="1021304" cy="94133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06079" y="629866"/>
            <a:ext cx="8229600" cy="480202"/>
          </a:xfrm>
          <a:prstGeom prst="rect">
            <a:avLst/>
          </a:prstGeom>
        </p:spPr>
        <p:txBody>
          <a:bodyPr vert="horz"/>
          <a:lstStyle>
            <a:lvl1pPr algn="l">
              <a:defRPr sz="24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</a:t>
            </a:r>
            <a:r>
              <a:rPr lang="fr-FR" dirty="0" err="1" smtClean="0"/>
              <a:t>slide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05794" y="1002836"/>
            <a:ext cx="8229600" cy="57789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Sous-titre éventuel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083470" y="2157963"/>
            <a:ext cx="17762" cy="3587740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157413"/>
            <a:ext cx="7745413" cy="35877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aseline="0">
                <a:solidFill>
                  <a:srgbClr val="000000"/>
                </a:solidFill>
              </a:defRPr>
            </a:lvl1pPr>
            <a:lvl2pPr algn="l">
              <a:defRPr sz="1200">
                <a:solidFill>
                  <a:srgbClr val="000000"/>
                </a:solidFill>
              </a:defRPr>
            </a:lvl2pPr>
            <a:lvl3pPr algn="l">
              <a:defRPr sz="1200">
                <a:solidFill>
                  <a:srgbClr val="000000"/>
                </a:solidFill>
              </a:defRPr>
            </a:lvl3pPr>
            <a:lvl4pPr algn="l">
              <a:defRPr sz="1200">
                <a:solidFill>
                  <a:srgbClr val="000000"/>
                </a:solidFill>
              </a:defRPr>
            </a:lvl4pPr>
            <a:lvl5pPr algn="l"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Insérez ici votre texte, n’hésitez pas à faire ressortir certains éléments en gras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5134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hème2_avec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6" name="Ellipse 5"/>
          <p:cNvSpPr/>
          <p:nvPr userDrawn="1"/>
        </p:nvSpPr>
        <p:spPr>
          <a:xfrm>
            <a:off x="457200" y="346342"/>
            <a:ext cx="1021304" cy="94133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06079" y="629866"/>
            <a:ext cx="8229600" cy="480202"/>
          </a:xfrm>
          <a:prstGeom prst="rect">
            <a:avLst/>
          </a:prstGeom>
        </p:spPr>
        <p:txBody>
          <a:bodyPr vert="horz"/>
          <a:lstStyle>
            <a:lvl1pPr algn="l">
              <a:defRPr sz="24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</a:t>
            </a:r>
            <a:r>
              <a:rPr lang="fr-FR" dirty="0" err="1" smtClean="0"/>
              <a:t>slide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05794" y="1002836"/>
            <a:ext cx="8229600" cy="57789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Sous-titre éventuel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083470" y="2157963"/>
            <a:ext cx="17762" cy="3587740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157413"/>
            <a:ext cx="3898133" cy="35877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aseline="0">
                <a:solidFill>
                  <a:srgbClr val="000000"/>
                </a:solidFill>
              </a:defRPr>
            </a:lvl1pPr>
            <a:lvl2pPr algn="l">
              <a:defRPr sz="1200">
                <a:solidFill>
                  <a:srgbClr val="000000"/>
                </a:solidFill>
              </a:defRPr>
            </a:lvl2pPr>
            <a:lvl3pPr algn="l">
              <a:defRPr sz="1200">
                <a:solidFill>
                  <a:srgbClr val="000000"/>
                </a:solidFill>
              </a:defRPr>
            </a:lvl3pPr>
            <a:lvl4pPr algn="l">
              <a:defRPr sz="1200">
                <a:solidFill>
                  <a:srgbClr val="000000"/>
                </a:solidFill>
              </a:defRPr>
            </a:lvl4pPr>
            <a:lvl5pPr algn="l"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Insérez ici votre texte, n’hésitez pas à faire ressortir certains éléments en gras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6002038" y="2157963"/>
            <a:ext cx="17762" cy="3587740"/>
          </a:xfrm>
          <a:prstGeom prst="line">
            <a:avLst/>
          </a:prstGeom>
          <a:ln w="9525" cmpd="sng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pour une image  8"/>
          <p:cNvSpPr>
            <a:spLocks noGrp="1"/>
          </p:cNvSpPr>
          <p:nvPr>
            <p:ph type="pic" sz="quarter" idx="15" hasCustomPrompt="1"/>
          </p:nvPr>
        </p:nvSpPr>
        <p:spPr>
          <a:xfrm>
            <a:off x="6483060" y="2246218"/>
            <a:ext cx="1900514" cy="9507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Insérez un visuel ou un </a:t>
            </a:r>
            <a:r>
              <a:rPr lang="fr-FR" dirty="0" err="1" smtClean="0"/>
              <a:t>picto</a:t>
            </a:r>
            <a:endParaRPr lang="fr-FR" dirty="0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83541" y="3402013"/>
            <a:ext cx="1900047" cy="76296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TITRE EN MAJUSCULE ET EN GRAS</a:t>
            </a:r>
            <a:endParaRPr lang="fr-FR" dirty="0"/>
          </a:p>
        </p:txBody>
      </p:sp>
      <p:sp>
        <p:nvSpPr>
          <p:cNvPr id="14" name="Espace réservé du texte 15"/>
          <p:cNvSpPr>
            <a:spLocks noGrp="1"/>
          </p:cNvSpPr>
          <p:nvPr>
            <p:ph type="body" sz="quarter" idx="17" hasCustomPrompt="1"/>
          </p:nvPr>
        </p:nvSpPr>
        <p:spPr>
          <a:xfrm>
            <a:off x="6483541" y="4165600"/>
            <a:ext cx="1900047" cy="10826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Texte d’accompagnement en minuscule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026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thème2_Motif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5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1718" y="1314310"/>
            <a:ext cx="4941482" cy="2326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 u="sng"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Titre de </a:t>
            </a:r>
            <a:br>
              <a:rPr lang="fr-FR" dirty="0" smtClean="0"/>
            </a:br>
            <a:r>
              <a:rPr lang="fr-FR" dirty="0" smtClean="0"/>
              <a:t>la présentation</a:t>
            </a:r>
            <a:br>
              <a:rPr lang="fr-FR" dirty="0" smtClean="0"/>
            </a:br>
            <a:r>
              <a:rPr lang="fr-FR" dirty="0" smtClean="0"/>
              <a:t>sur 3 lignes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1313" y="3641725"/>
            <a:ext cx="4941887" cy="16065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Sous-titre </a:t>
            </a:r>
            <a:br>
              <a:rPr lang="fr-FR" dirty="0" smtClean="0"/>
            </a:br>
            <a:r>
              <a:rPr lang="fr-FR" dirty="0" smtClean="0"/>
              <a:t>de la présentation </a:t>
            </a:r>
            <a:br>
              <a:rPr lang="fr-FR" dirty="0" smtClean="0"/>
            </a:br>
            <a:r>
              <a:rPr lang="fr-FR" dirty="0" smtClean="0"/>
              <a:t>si besoin</a:t>
            </a:r>
          </a:p>
        </p:txBody>
      </p:sp>
    </p:spTree>
    <p:extLst>
      <p:ext uri="{BB962C8B-B14F-4D97-AF65-F5344CB8AC3E}">
        <p14:creationId xmlns:p14="http://schemas.microsoft.com/office/powerpoint/2010/main" val="59435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hème2_Motif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LLE ET VILAINE GABARIT GRIS-60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1718" y="1314310"/>
            <a:ext cx="4941482" cy="2326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 u="sng"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Titre de </a:t>
            </a:r>
            <a:br>
              <a:rPr lang="fr-FR" dirty="0" smtClean="0"/>
            </a:br>
            <a:r>
              <a:rPr lang="fr-FR" dirty="0" smtClean="0"/>
              <a:t>la présentation</a:t>
            </a:r>
            <a:br>
              <a:rPr lang="fr-FR" dirty="0" smtClean="0"/>
            </a:br>
            <a:r>
              <a:rPr lang="fr-FR" dirty="0" smtClean="0"/>
              <a:t>sur 3 lignes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1313" y="3641725"/>
            <a:ext cx="4941887" cy="16065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Sous-titre </a:t>
            </a:r>
            <a:br>
              <a:rPr lang="fr-FR" dirty="0" smtClean="0"/>
            </a:br>
            <a:r>
              <a:rPr lang="fr-FR" dirty="0" smtClean="0"/>
              <a:t>de la présentation </a:t>
            </a:r>
            <a:br>
              <a:rPr lang="fr-FR" dirty="0" smtClean="0"/>
            </a:br>
            <a:r>
              <a:rPr lang="fr-FR" dirty="0" smtClean="0"/>
              <a:t>si besoin</a:t>
            </a:r>
          </a:p>
        </p:txBody>
      </p:sp>
    </p:spTree>
    <p:extLst>
      <p:ext uri="{BB962C8B-B14F-4D97-AF65-F5344CB8AC3E}">
        <p14:creationId xmlns:p14="http://schemas.microsoft.com/office/powerpoint/2010/main" val="95984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hème2_Motif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6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1718" y="1314310"/>
            <a:ext cx="4941482" cy="2326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 u="sng"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Titre de </a:t>
            </a:r>
            <a:br>
              <a:rPr lang="fr-FR" dirty="0" smtClean="0"/>
            </a:br>
            <a:r>
              <a:rPr lang="fr-FR" dirty="0" smtClean="0"/>
              <a:t>la présentation</a:t>
            </a:r>
            <a:br>
              <a:rPr lang="fr-FR" dirty="0" smtClean="0"/>
            </a:br>
            <a:r>
              <a:rPr lang="fr-FR" dirty="0" smtClean="0"/>
              <a:t>sur 3 lignes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1313" y="3641725"/>
            <a:ext cx="4941887" cy="16065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Sous-titre </a:t>
            </a:r>
            <a:br>
              <a:rPr lang="fr-FR" dirty="0" smtClean="0"/>
            </a:br>
            <a:r>
              <a:rPr lang="fr-FR" dirty="0" smtClean="0"/>
              <a:t>de la présentation </a:t>
            </a:r>
            <a:br>
              <a:rPr lang="fr-FR" dirty="0" smtClean="0"/>
            </a:br>
            <a:r>
              <a:rPr lang="fr-FR" dirty="0" smtClean="0"/>
              <a:t>si besoin</a:t>
            </a:r>
          </a:p>
        </p:txBody>
      </p:sp>
    </p:spTree>
    <p:extLst>
      <p:ext uri="{BB962C8B-B14F-4D97-AF65-F5344CB8AC3E}">
        <p14:creationId xmlns:p14="http://schemas.microsoft.com/office/powerpoint/2010/main" val="228533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hème2_Apla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LLE ET VILAINE GABARIT GRIS-6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1718" y="1314310"/>
            <a:ext cx="4941482" cy="2326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 u="sng"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Titre de </a:t>
            </a:r>
            <a:br>
              <a:rPr lang="fr-FR" dirty="0" smtClean="0"/>
            </a:br>
            <a:r>
              <a:rPr lang="fr-FR" dirty="0" smtClean="0"/>
              <a:t>la présentation</a:t>
            </a:r>
            <a:br>
              <a:rPr lang="fr-FR" dirty="0" smtClean="0"/>
            </a:br>
            <a:r>
              <a:rPr lang="fr-FR" dirty="0" smtClean="0"/>
              <a:t>sur 3 lignes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1313" y="3641725"/>
            <a:ext cx="4941887" cy="16065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Sous-titre </a:t>
            </a:r>
            <a:br>
              <a:rPr lang="fr-FR" dirty="0" smtClean="0"/>
            </a:br>
            <a:r>
              <a:rPr lang="fr-FR" dirty="0" smtClean="0"/>
              <a:t>de la présentation </a:t>
            </a:r>
            <a:br>
              <a:rPr lang="fr-FR" dirty="0" smtClean="0"/>
            </a:br>
            <a:r>
              <a:rPr lang="fr-FR" dirty="0" smtClean="0"/>
              <a:t>si besoin</a:t>
            </a:r>
          </a:p>
        </p:txBody>
      </p:sp>
    </p:spTree>
    <p:extLst>
      <p:ext uri="{BB962C8B-B14F-4D97-AF65-F5344CB8AC3E}">
        <p14:creationId xmlns:p14="http://schemas.microsoft.com/office/powerpoint/2010/main" val="30899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6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647242" y="1376477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47825" y="2201743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98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Motif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LLE ET VILAINE GABARIT GRIS-6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647242" y="1376477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47825" y="2201743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33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Motif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E ET VILAINE GABARIT GRIS-6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647242" y="1376477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47825" y="2201743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9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_thème2_Motif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LLE ET VILAINE GABARIT GRIS-6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647242" y="1376477"/>
            <a:ext cx="494148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u="sng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Titre de la partie 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47825" y="2201743"/>
            <a:ext cx="4940300" cy="147478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 dirty="0" smtClean="0"/>
              <a:t>Sur trois ou quatre</a:t>
            </a:r>
            <a:br>
              <a:rPr lang="fr-FR" dirty="0" smtClean="0"/>
            </a:br>
            <a:r>
              <a:rPr lang="fr-FR" dirty="0" smtClean="0"/>
              <a:t>lignes selon la longueur du texte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Ille-et-Vilaine, le Département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78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fld id="{6304EBC8-8251-FB42-A7CE-47DAED60873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1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&amp;url=https://public.tableau.com/profile/gipbe.oeb&amp;psig=AOvVaw3gy3Gu3YC_30iQif2401l0&amp;ust=1574246016608546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om/url?sa=i&amp;rct=j&amp;q=&amp;esrc=s&amp;source=images&amp;cd=&amp;cad=rja&amp;uact=8&amp;ved=2ahUKEwjn2uCutPTeAhWyyYUKHXm2BpEQjRx6BAgBEAU&amp;url=https://www.envam.org/mooc-dynamiques-des-paysages&amp;psig=AOvVaw2UOD5R5wLmRK5cgSsJbk1v&amp;ust=1543402459141765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D:\ProfilDomaine\aandrieu\Bureau\MOOC%20ENVAM%20-%20TEASER%20(2019)%20V4.mov" TargetMode="External"/><Relationship Id="rId2" Type="http://schemas.openxmlformats.org/officeDocument/2006/relationships/hyperlink" Target="file:///D:\ProfilDomaine\aandrieu\Downloads\MOOC%20ENVAM%20-%20TEASER%20(2019)%20V4.mov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com/url?sa=i&amp;rct=j&amp;q=&amp;esrc=s&amp;source=images&amp;cd=&amp;ved=&amp;url=https://public.tableau.com/profile/gipbe.oeb&amp;psig=AOvVaw3gy3Gu3YC_30iQif2401l0&amp;ust=1574246016608546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com/url?sa=i&amp;rct=j&amp;q=&amp;esrc=s&amp;source=images&amp;cd=&amp;ved=&amp;url=https://public.tableau.com/profile/gipbe.oeb&amp;psig=AOvVaw3gy3Gu3YC_30iQif2401l0&amp;ust=1574246016608546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48" y="1785406"/>
            <a:ext cx="6777368" cy="2326701"/>
          </a:xfrm>
        </p:spPr>
        <p:txBody>
          <a:bodyPr>
            <a:normAutofit fontScale="90000"/>
          </a:bodyPr>
          <a:lstStyle/>
          <a:p>
            <a:r>
              <a:rPr lang="fr-FR" dirty="0"/>
              <a:t>De la mise en réseau</a:t>
            </a:r>
            <a:br>
              <a:rPr lang="fr-FR" dirty="0"/>
            </a:br>
            <a:r>
              <a:rPr lang="fr-FR" dirty="0"/>
              <a:t>régionale à l’organisation</a:t>
            </a:r>
            <a:br>
              <a:rPr lang="fr-FR" dirty="0"/>
            </a:br>
            <a:r>
              <a:rPr lang="fr-FR" dirty="0"/>
              <a:t>d’ateliers intercommunaux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94139" y="4252150"/>
            <a:ext cx="8387254" cy="1606550"/>
          </a:xfrm>
        </p:spPr>
        <p:txBody>
          <a:bodyPr/>
          <a:lstStyle/>
          <a:p>
            <a:pPr algn="just"/>
            <a:r>
              <a:rPr lang="fr-FR" sz="2400" dirty="0"/>
              <a:t>Les </a:t>
            </a:r>
            <a:r>
              <a:rPr lang="fr-FR" sz="2400" b="1" dirty="0"/>
              <a:t>missions Paysages du Département </a:t>
            </a:r>
            <a:r>
              <a:rPr lang="fr-FR" sz="2400" b="1" dirty="0" smtClean="0"/>
              <a:t>d’Ille-et-Vilaine </a:t>
            </a:r>
            <a:r>
              <a:rPr lang="fr-FR" sz="2400" dirty="0" smtClean="0"/>
              <a:t>e</a:t>
            </a:r>
            <a:r>
              <a:rPr lang="fr-FR" sz="2400" kern="0" dirty="0" smtClean="0"/>
              <a:t>n faveur de l’intégration des </a:t>
            </a:r>
            <a:r>
              <a:rPr lang="fr-FR" sz="2400" kern="0" dirty="0"/>
              <a:t>approches paysagères dans l’aménagement du territoire</a:t>
            </a:r>
            <a:endParaRPr lang="fr-FR" sz="2400" dirty="0"/>
          </a:p>
          <a:p>
            <a:pPr algn="just"/>
            <a:endParaRPr lang="fr-FR" sz="2400" dirty="0"/>
          </a:p>
        </p:txBody>
      </p:sp>
      <p:sp>
        <p:nvSpPr>
          <p:cNvPr id="4" name="Titre 4"/>
          <p:cNvSpPr txBox="1">
            <a:spLocks/>
          </p:cNvSpPr>
          <p:nvPr/>
        </p:nvSpPr>
        <p:spPr>
          <a:xfrm>
            <a:off x="2024110" y="3135500"/>
            <a:ext cx="2734322" cy="102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u="sng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86432" y="5769275"/>
            <a:ext cx="7444078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 Mise en œuvre de la Convention européenne du paysage</a:t>
            </a:r>
          </a:p>
          <a:p>
            <a:r>
              <a:rPr lang="fr-FR" dirty="0"/>
              <a:t>Strasbourg, 26 novembre 2019 </a:t>
            </a:r>
            <a:r>
              <a:rPr lang="fr-FR" dirty="0" smtClean="0"/>
              <a:t> - Thibaut GABORIT et Armelle ANDRIEU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8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L’Atlas des paysages d’Ille-et-Vilaine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57413"/>
            <a:ext cx="774541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OPP à l’échelle des Espaces Naturels Sensibles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 </a:t>
            </a:r>
            <a:r>
              <a:rPr lang="fr-FR" sz="2000" b="1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OPP à l’échelle du département et en lien avec l’atlas des paysages d’Ille-et-Vilaine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OPP participatif </a:t>
            </a:r>
            <a:r>
              <a:rPr lang="fr-FR" sz="2000" kern="0" dirty="0">
                <a:cs typeface="Lucida Sans Unicode"/>
              </a:rPr>
              <a:t>à l’échelle du </a:t>
            </a:r>
            <a:r>
              <a:rPr lang="fr-FR" sz="2000" kern="0" dirty="0" smtClean="0">
                <a:cs typeface="Lucida Sans Unicode"/>
              </a:rPr>
              <a:t>département</a:t>
            </a:r>
            <a:endParaRPr lang="fr-FR" sz="1800" u="sng" kern="0" dirty="0"/>
          </a:p>
          <a:p>
            <a:pPr>
              <a:buClr>
                <a:srgbClr val="336666"/>
              </a:buClr>
              <a:defRPr/>
            </a:pPr>
            <a:endParaRPr lang="fr-FR" sz="1800" b="1" kern="0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5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28/11/2018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OPP </a:t>
            </a:r>
            <a:r>
              <a:rPr lang="fr-FR" kern="0" dirty="0" smtClean="0">
                <a:cs typeface="Lucida Sans Unicode"/>
              </a:rPr>
              <a:t>départemental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21874"/>
            <a:ext cx="774505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400" u="sng" kern="0" dirty="0">
                <a:cs typeface="Lucida Sans Unicode"/>
              </a:rPr>
              <a:t> </a:t>
            </a:r>
            <a:r>
              <a:rPr lang="fr-FR" sz="2400" u="sng" kern="0" dirty="0" smtClean="0">
                <a:cs typeface="Lucida Sans Unicode"/>
              </a:rPr>
              <a:t>Quelques exemples de la campagne de prise de vue automnale</a:t>
            </a:r>
            <a:endParaRPr lang="fr-FR" sz="1600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6DDD49A-F90E-4958-B6F2-4D72313C53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45738"/>
            <a:ext cx="8280000" cy="55270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3450DA8-CF1F-4A4A-98C8-BD7A095FABEE}"/>
              </a:ext>
            </a:extLst>
          </p:cNvPr>
          <p:cNvSpPr txBox="1"/>
          <p:nvPr/>
        </p:nvSpPr>
        <p:spPr>
          <a:xfrm>
            <a:off x="450796" y="5884005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Rôle de la main d’œuvre saisonnière dans les cultures légumières, 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Roz-sur-Couesnon</a:t>
            </a:r>
          </a:p>
        </p:txBody>
      </p:sp>
    </p:spTree>
    <p:extLst>
      <p:ext uri="{BB962C8B-B14F-4D97-AF65-F5344CB8AC3E}">
        <p14:creationId xmlns:p14="http://schemas.microsoft.com/office/powerpoint/2010/main" val="207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28/11/2018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OPP </a:t>
            </a:r>
            <a:r>
              <a:rPr lang="fr-FR" kern="0" dirty="0" smtClean="0">
                <a:cs typeface="Lucida Sans Unicode"/>
              </a:rPr>
              <a:t>départemental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21874"/>
            <a:ext cx="774505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400" u="sng" kern="0" dirty="0">
                <a:cs typeface="Lucida Sans Unicode"/>
              </a:rPr>
              <a:t> </a:t>
            </a:r>
            <a:r>
              <a:rPr lang="fr-FR" sz="2400" u="sng" kern="0" dirty="0" smtClean="0">
                <a:cs typeface="Lucida Sans Unicode"/>
              </a:rPr>
              <a:t>Quelques exemples de la campagne de prise de vue automnale</a:t>
            </a:r>
            <a:endParaRPr lang="fr-FR" sz="1600" kern="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0980D05-17C0-4BFE-B0A1-BE51E82226D6}"/>
              </a:ext>
            </a:extLst>
          </p:cNvPr>
          <p:cNvSpPr txBox="1"/>
          <p:nvPr/>
        </p:nvSpPr>
        <p:spPr>
          <a:xfrm>
            <a:off x="457200" y="587432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Lisibilité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et accessibilité du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réseau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hydrographique, 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Saint-Germain-sur-Ille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 descr="D:\ProfilDomaine\aandrieu\Downloads\Saint-Germain-sur-Ill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00" y="347427"/>
            <a:ext cx="8280000" cy="55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28/11/2018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OPP </a:t>
            </a:r>
            <a:r>
              <a:rPr lang="fr-FR" kern="0" dirty="0" smtClean="0">
                <a:cs typeface="Lucida Sans Unicode"/>
              </a:rPr>
              <a:t>départemental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21874"/>
            <a:ext cx="774505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400" u="sng" kern="0" dirty="0">
                <a:cs typeface="Lucida Sans Unicode"/>
              </a:rPr>
              <a:t> </a:t>
            </a:r>
            <a:r>
              <a:rPr lang="fr-FR" sz="2400" u="sng" kern="0" dirty="0" smtClean="0">
                <a:cs typeface="Lucida Sans Unicode"/>
              </a:rPr>
              <a:t>Quelques exemples de la campagne de prise de vue automnale</a:t>
            </a:r>
            <a:endParaRPr lang="fr-FR" sz="1600" kern="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0980D05-17C0-4BFE-B0A1-BE51E82226D6}"/>
              </a:ext>
            </a:extLst>
          </p:cNvPr>
          <p:cNvSpPr txBox="1"/>
          <p:nvPr/>
        </p:nvSpPr>
        <p:spPr>
          <a:xfrm>
            <a:off x="457200" y="587432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Aménagement paysager d'un lotissement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Pleumeleuc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 descr="D:\ProfilDomaine\aandrieu\Downloads\Pleumeleu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00" y="347428"/>
            <a:ext cx="8280000" cy="55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L’Atlas des paysages d’Ille-et-Vilaine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57413"/>
            <a:ext cx="774541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OPP à l’échelle des Espaces Naturels Sensibles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>
                <a:cs typeface="Lucida Sans Unicode"/>
              </a:rPr>
              <a:t> </a:t>
            </a:r>
            <a:r>
              <a:rPr lang="fr-FR" sz="2000" kern="0" dirty="0" smtClean="0">
                <a:cs typeface="Lucida Sans Unicode"/>
              </a:rPr>
              <a:t>OPP à l’échelle du département et en lien avec l’atlas des paysages d’Ille-et-Vilaine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solidFill>
                <a:schemeClr val="accent4">
                  <a:lumMod val="75000"/>
                </a:schemeClr>
              </a:solidFill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 </a:t>
            </a:r>
            <a:r>
              <a:rPr lang="fr-FR" sz="2000" b="1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OPP participatif </a:t>
            </a:r>
            <a:r>
              <a:rPr lang="fr-FR" sz="2000" b="1" kern="0" dirty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à l’échelle du </a:t>
            </a:r>
            <a:r>
              <a:rPr lang="fr-FR" sz="2000" b="1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département</a:t>
            </a:r>
            <a:endParaRPr lang="fr-FR" sz="1800" b="1" kern="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1800" u="sng" kern="0" dirty="0"/>
          </a:p>
          <a:p>
            <a:pPr>
              <a:buClr>
                <a:srgbClr val="336666"/>
              </a:buClr>
              <a:defRPr/>
            </a:pPr>
            <a:endParaRPr lang="fr-FR" sz="1800" b="1" kern="0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1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L’Atlas des paysages d’Ille-et-Vilaine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57413"/>
            <a:ext cx="774541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 </a:t>
            </a:r>
            <a:r>
              <a:rPr lang="fr-FR" sz="2000" b="1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OPP participatif </a:t>
            </a:r>
            <a:r>
              <a:rPr lang="fr-FR" sz="2000" b="1" kern="0" dirty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à l’échelle du </a:t>
            </a:r>
            <a:r>
              <a:rPr lang="fr-FR" sz="2000" b="1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département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b="1" kern="0" dirty="0" smtClean="0">
              <a:solidFill>
                <a:schemeClr val="accent4">
                  <a:lumMod val="75000"/>
                </a:schemeClr>
              </a:solidFill>
              <a:cs typeface="Lucida Sans Unicode"/>
            </a:endParaRPr>
          </a:p>
          <a:p>
            <a:pPr>
              <a:spcAft>
                <a:spcPts val="600"/>
              </a:spcAft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600" kern="0" dirty="0" smtClean="0"/>
              <a:t>Trois catégories – 10 gagnants dont la majorité a accepté d’adopter les paysages en vue de la reconduction des séries photographiques</a:t>
            </a:r>
          </a:p>
          <a:p>
            <a:pPr lvl="1">
              <a:spcAft>
                <a:spcPts val="6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Paysage en Danger</a:t>
            </a:r>
          </a:p>
          <a:p>
            <a:pPr lvl="1">
              <a:spcAft>
                <a:spcPts val="6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Paysage familier</a:t>
            </a:r>
          </a:p>
          <a:p>
            <a:pPr lvl="1">
              <a:spcAft>
                <a:spcPts val="6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Paysage insolite</a:t>
            </a:r>
            <a:endParaRPr lang="fr-FR" sz="1600" kern="0" dirty="0"/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b="1" kern="0" dirty="0" smtClean="0">
              <a:solidFill>
                <a:schemeClr val="accent4">
                  <a:lumMod val="75000"/>
                </a:schemeClr>
              </a:solidFill>
              <a:cs typeface="Lucida Sans Unicode"/>
            </a:endParaRPr>
          </a:p>
          <a:p>
            <a:pPr lvl="1"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1800" b="1" kern="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1800" u="sng" kern="0" dirty="0"/>
          </a:p>
          <a:p>
            <a:pPr>
              <a:buClr>
                <a:srgbClr val="336666"/>
              </a:buClr>
              <a:defRPr/>
            </a:pPr>
            <a:endParaRPr lang="fr-FR" sz="1800" b="1" kern="0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4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2051587" y="249382"/>
            <a:ext cx="5161915" cy="3419475"/>
            <a:chOff x="9842" y="19050"/>
            <a:chExt cx="5161915" cy="3419475"/>
          </a:xfrm>
        </p:grpSpPr>
        <p:pic>
          <p:nvPicPr>
            <p:cNvPr id="7" name="Image 6" descr="D:\ProfilDomaine\aandrieu\Bureau\Photos\OPP participatif\En danger\Retenues\Catégorie danger - photo 36-2.JP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" y="19050"/>
              <a:ext cx="5161915" cy="341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902255" y="3053172"/>
              <a:ext cx="42695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Paysage en Danger - © </a:t>
              </a:r>
              <a:r>
                <a:rPr lang="fr-FR" dirty="0"/>
                <a:t>Michel Coquelle 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550138" y="3817007"/>
            <a:ext cx="4696167" cy="3051992"/>
            <a:chOff x="4576173" y="3455889"/>
            <a:chExt cx="4696167" cy="305199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173" y="3455889"/>
              <a:ext cx="4567828" cy="3042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555873" y="6138549"/>
              <a:ext cx="3716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Paysage insolite - © Quentin </a:t>
              </a:r>
              <a:r>
                <a:rPr lang="fr-FR" dirty="0" err="1"/>
                <a:t>Salic</a:t>
              </a:r>
              <a:r>
                <a:rPr lang="fr-FR" dirty="0"/>
                <a:t> 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-1" y="3817006"/>
            <a:ext cx="4559727" cy="3040994"/>
            <a:chOff x="-1" y="3817006"/>
            <a:chExt cx="4559727" cy="30409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817006"/>
              <a:ext cx="4559727" cy="3040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0" y="6479866"/>
              <a:ext cx="4103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Paysage familier - © Philippe </a:t>
              </a:r>
              <a:r>
                <a:rPr lang="fr-FR" dirty="0"/>
                <a:t>PEDARD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3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</a:t>
            </a:r>
            <a:r>
              <a:rPr lang="fr-FR" kern="0" dirty="0" smtClean="0">
                <a:cs typeface="Lucida Sans Unicode"/>
              </a:rPr>
              <a:t>’Atlas </a:t>
            </a:r>
            <a:r>
              <a:rPr lang="fr-FR" kern="0" dirty="0">
                <a:cs typeface="Lucida Sans Unicode"/>
              </a:rPr>
              <a:t>des paysages d’Ille-et-Vilaine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66781"/>
            <a:ext cx="7745413" cy="4163372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Un comité technique de l’atlas des paysages pour mieux animer et valoriser l’atlas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>
                <a:cs typeface="Lucida Sans Unicode"/>
              </a:rPr>
              <a:t> </a:t>
            </a:r>
            <a:r>
              <a:rPr lang="fr-FR" sz="2000" kern="0" dirty="0" smtClean="0">
                <a:cs typeface="Lucida Sans Unicode"/>
              </a:rPr>
              <a:t>Un programme </a:t>
            </a:r>
            <a:r>
              <a:rPr lang="fr-FR" sz="2000" kern="0" dirty="0">
                <a:cs typeface="Lucida Sans Unicode"/>
              </a:rPr>
              <a:t>d’actions </a:t>
            </a:r>
            <a:r>
              <a:rPr lang="fr-FR" sz="2000" kern="0" dirty="0" smtClean="0">
                <a:cs typeface="Lucida Sans Unicode"/>
              </a:rPr>
              <a:t>réfléchi pour :</a:t>
            </a:r>
          </a:p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 lvl="1"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 Assurer </a:t>
            </a:r>
            <a:r>
              <a:rPr lang="fr-FR" sz="1600" kern="0" dirty="0"/>
              <a:t>un suivi scientifique de l’évolution et de la dynamique des paysages en </a:t>
            </a:r>
            <a:r>
              <a:rPr lang="fr-FR" sz="1600" kern="0" dirty="0" smtClean="0"/>
              <a:t>Ille-et-Vilaine</a:t>
            </a:r>
          </a:p>
          <a:p>
            <a:pPr lvl="1"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1600" kern="0" dirty="0"/>
          </a:p>
          <a:p>
            <a:pPr lvl="1"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 Diffuser </a:t>
            </a:r>
            <a:r>
              <a:rPr lang="fr-FR" sz="1600" kern="0" dirty="0"/>
              <a:t>la connaissance autour des paysages </a:t>
            </a:r>
            <a:r>
              <a:rPr lang="fr-FR" sz="1600" kern="0" dirty="0" smtClean="0"/>
              <a:t>auprès </a:t>
            </a:r>
            <a:r>
              <a:rPr lang="fr-FR" sz="1600" kern="0" dirty="0"/>
              <a:t>d’un large public</a:t>
            </a: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1600" kern="0" dirty="0"/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/>
              <a:t> Obtention de </a:t>
            </a:r>
            <a:r>
              <a:rPr lang="fr-FR" sz="2000" kern="0" dirty="0"/>
              <a:t>financements </a:t>
            </a:r>
            <a:r>
              <a:rPr lang="fr-FR" sz="2000" kern="0" dirty="0" smtClean="0"/>
              <a:t>via </a:t>
            </a:r>
            <a:r>
              <a:rPr lang="fr-FR" sz="2000" kern="0" dirty="0"/>
              <a:t>fonds européens </a:t>
            </a:r>
            <a:r>
              <a:rPr lang="fr-FR" sz="2000" kern="0" dirty="0" smtClean="0"/>
              <a:t>FEDER</a:t>
            </a:r>
            <a:endParaRPr lang="fr-FR" sz="2000" kern="0" dirty="0" smtClean="0">
              <a:cs typeface="Lucida Sans Unicode"/>
            </a:endParaRPr>
          </a:p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>
                <a:cs typeface="Lucida Sans Unicode"/>
              </a:rPr>
              <a:t>	</a:t>
            </a:r>
            <a:endParaRPr lang="fr-FR" sz="2400" kern="0" dirty="0">
              <a:solidFill>
                <a:srgbClr val="64787F"/>
              </a:solidFill>
              <a:cs typeface="Lucida Sans Unicode"/>
            </a:endParaRPr>
          </a:p>
          <a:p>
            <a:endParaRPr lang="fr-FR" dirty="0"/>
          </a:p>
        </p:txBody>
      </p:sp>
      <p:pic>
        <p:nvPicPr>
          <p:cNvPr id="1026" name="Picture 2" descr="D:\ProfilDomaine\aandrieu\Bureau\FEDER_logoRV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466" y="5332413"/>
            <a:ext cx="2118518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4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442882" y="6356350"/>
            <a:ext cx="2895600" cy="365125"/>
          </a:xfrm>
        </p:spPr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61766"/>
            <a:ext cx="7745413" cy="3574016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/>
              <a:t>Deux cibles prioritaires : 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800" b="1" kern="0" dirty="0" smtClean="0"/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1800" b="1" kern="0" dirty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Le grand public : pour une acculturation des paysages 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1600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 </a:t>
            </a:r>
            <a:r>
              <a:rPr lang="fr-FR" sz="1600" kern="0" dirty="0"/>
              <a:t>Volet 1 </a:t>
            </a:r>
            <a:r>
              <a:rPr lang="fr-FR" sz="1600" kern="0" dirty="0" smtClean="0"/>
              <a:t>- </a:t>
            </a:r>
            <a:r>
              <a:rPr lang="fr-FR" sz="1600" kern="0" dirty="0"/>
              <a:t>Diffusion de la connaissance sur les paysages </a:t>
            </a:r>
            <a:r>
              <a:rPr lang="fr-FR" sz="1600" kern="0" dirty="0" smtClean="0"/>
              <a:t>d’Ille-et-Vilaine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endParaRPr lang="fr-FR" sz="800" kern="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r>
              <a:rPr lang="fr-FR" sz="1800" b="1" kern="0" dirty="0">
                <a:solidFill>
                  <a:srgbClr val="139EB3"/>
                </a:solidFill>
              </a:rPr>
              <a:t>&gt; </a:t>
            </a:r>
            <a:r>
              <a:rPr lang="fr-FR" sz="1800" b="1" kern="0" dirty="0" smtClean="0">
                <a:solidFill>
                  <a:srgbClr val="139EB3"/>
                </a:solidFill>
              </a:rPr>
              <a:t>Les collectivités locales : élus, techniciens des communes, communautés de communes…</a:t>
            </a:r>
            <a:endParaRPr lang="fr-FR" sz="1600" kern="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/>
              <a:t> Volet 2 </a:t>
            </a:r>
            <a:r>
              <a:rPr lang="fr-FR" sz="1600" kern="0" dirty="0" smtClean="0"/>
              <a:t>- </a:t>
            </a:r>
            <a:r>
              <a:rPr lang="fr-FR" sz="1600" kern="0" dirty="0"/>
              <a:t>Aide à la décision pour les collectivités et les acteurs socio-professionnels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grpSp>
        <p:nvGrpSpPr>
          <p:cNvPr id="7" name="Groupe 6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2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442882" y="6356350"/>
            <a:ext cx="2895600" cy="365125"/>
          </a:xfrm>
        </p:spPr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</a:t>
            </a:r>
            <a:r>
              <a:rPr lang="fr-FR" sz="1800" b="1" kern="0" dirty="0">
                <a:solidFill>
                  <a:srgbClr val="139EB3"/>
                </a:solidFill>
              </a:rPr>
              <a:t>1 : Diffusion de la connaissance </a:t>
            </a:r>
            <a:r>
              <a:rPr lang="fr-FR" sz="1800" b="1" kern="0" dirty="0" smtClean="0">
                <a:solidFill>
                  <a:srgbClr val="139EB3"/>
                </a:solidFill>
              </a:rPr>
              <a:t>sur </a:t>
            </a:r>
            <a:r>
              <a:rPr lang="fr-FR" sz="1800" b="1" kern="0" dirty="0">
                <a:solidFill>
                  <a:srgbClr val="139EB3"/>
                </a:solidFill>
              </a:rPr>
              <a:t>les paysages </a:t>
            </a:r>
            <a:r>
              <a:rPr lang="fr-FR" sz="1800" b="1" kern="0" dirty="0" smtClean="0">
                <a:solidFill>
                  <a:srgbClr val="139EB3"/>
                </a:solidFill>
              </a:rPr>
              <a:t>d’Ille-et-Vilaine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/>
              <a:t>Plateforme d’échange, pour une meilleure appropriation de la thématique paysage par le grand public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endParaRPr lang="fr-FR" kern="0" dirty="0"/>
          </a:p>
        </p:txBody>
      </p:sp>
      <p:sp>
        <p:nvSpPr>
          <p:cNvPr id="9" name="Rectangle 8"/>
          <p:cNvSpPr/>
          <p:nvPr/>
        </p:nvSpPr>
        <p:spPr>
          <a:xfrm>
            <a:off x="1190624" y="3049018"/>
            <a:ext cx="7496175" cy="2339102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Sur le site de l’atlas des paysages d’Ille-et-Vilaine, création d’une plateforme d’échanges multi-entrées : </a:t>
            </a:r>
            <a:endParaRPr lang="fr-FR" sz="12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grand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public et enseignants pour le téléchargement des ressources pédagogiques </a:t>
            </a:r>
            <a:endParaRPr lang="fr-FR" sz="12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partenaires associatifs et/ou techniques pour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accéder à des outils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pédagogiques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et techniques et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favoriser les échanges techniques entre les structures travaillant sur la valorisation des paysages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bretilliens.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Lancement du marché et prestation réalisée en 2020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573" y="4102846"/>
            <a:ext cx="3568522" cy="272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8077200" y="4733364"/>
            <a:ext cx="564777" cy="1434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Plateforme</a:t>
            </a:r>
            <a:endParaRPr lang="fr-FR" sz="5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2" name="Pentagone 11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3" name="Pentagone 12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5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L’Atlas des paysages d’Ille-et-Vilaine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u="sng" kern="0" dirty="0">
                <a:cs typeface="Lucida Sans Unicode"/>
              </a:rPr>
              <a:t> S’insère dans la politique départementale Espaces Naturels Sensibles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400" u="sng" kern="0" dirty="0">
              <a:cs typeface="Lucida Sans Unicode"/>
            </a:endParaRP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/>
              <a:t> Le </a:t>
            </a:r>
            <a:r>
              <a:rPr lang="fr-FR" sz="1800" u="sng" kern="0" dirty="0"/>
              <a:t>Code de l’Urbanisme </a:t>
            </a:r>
            <a:r>
              <a:rPr lang="fr-FR" sz="1800" kern="0" dirty="0"/>
              <a:t>prévoit que les Départements sont compétents </a:t>
            </a:r>
            <a:r>
              <a:rPr lang="fr-FR" sz="1800" kern="0" dirty="0" smtClean="0"/>
              <a:t>pour élaborer </a:t>
            </a:r>
            <a:r>
              <a:rPr lang="fr-FR" sz="1800" kern="0" dirty="0"/>
              <a:t>et mettre en </a:t>
            </a:r>
            <a:r>
              <a:rPr lang="fr-FR" sz="1800" kern="0" dirty="0" smtClean="0"/>
              <a:t>œuvre </a:t>
            </a:r>
            <a:r>
              <a:rPr lang="fr-FR" sz="1800" kern="0" dirty="0"/>
              <a:t>une politique en faveur de la préservation des sites, </a:t>
            </a:r>
            <a:r>
              <a:rPr lang="fr-FR" sz="1800" kern="0" dirty="0" smtClean="0"/>
              <a:t>des </a:t>
            </a:r>
            <a:r>
              <a:rPr lang="fr-FR" sz="1800" b="1" kern="0" dirty="0" smtClean="0">
                <a:solidFill>
                  <a:schemeClr val="accent4">
                    <a:lumMod val="75000"/>
                  </a:schemeClr>
                </a:solidFill>
              </a:rPr>
              <a:t>paysages</a:t>
            </a:r>
            <a:r>
              <a:rPr lang="fr-FR" sz="1800" kern="0" dirty="0" smtClean="0"/>
              <a:t> </a:t>
            </a:r>
            <a:r>
              <a:rPr lang="fr-FR" sz="1800" kern="0" dirty="0"/>
              <a:t>et des espaces naturels (article L. 142-1</a:t>
            </a:r>
            <a:r>
              <a:rPr lang="fr-FR" sz="1800" kern="0" dirty="0" smtClean="0"/>
              <a:t>). </a:t>
            </a: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900" kern="0" dirty="0" smtClean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/>
              <a:t> </a:t>
            </a:r>
            <a:r>
              <a:rPr lang="fr-FR" sz="1800" kern="0" dirty="0" smtClean="0"/>
              <a:t>La </a:t>
            </a:r>
            <a:r>
              <a:rPr lang="fr-FR" sz="1800" u="sng" kern="0" dirty="0" smtClean="0"/>
              <a:t>loi biodiversité et paysage </a:t>
            </a:r>
            <a:r>
              <a:rPr lang="fr-FR" sz="1800" kern="0" dirty="0" smtClean="0"/>
              <a:t>de 2016 : </a:t>
            </a:r>
          </a:p>
          <a:p>
            <a:pPr lvl="1"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dirty="0" smtClean="0"/>
              <a:t>L’échelle départementale est la plus pertinente pour développer des atlas de paysages</a:t>
            </a:r>
            <a:endParaRPr lang="fr-FR" sz="1600" kern="0" dirty="0" smtClean="0"/>
          </a:p>
          <a:p>
            <a:pPr marL="457200" lvl="1" indent="0">
              <a:buClr>
                <a:srgbClr val="336666"/>
              </a:buClr>
              <a:buNone/>
              <a:defRPr/>
            </a:pPr>
            <a:endParaRPr lang="fr-FR" sz="1600" kern="0" dirty="0" smtClean="0"/>
          </a:p>
        </p:txBody>
      </p:sp>
      <p:grpSp>
        <p:nvGrpSpPr>
          <p:cNvPr id="13" name="Groupe 12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2" name="Pentagone 11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1" name="Pentagone 10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6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90624" y="2871458"/>
            <a:ext cx="7496175" cy="2348605"/>
          </a:xfrm>
          <a:prstGeom prst="rect">
            <a:avLst/>
          </a:prstGeom>
        </p:spPr>
        <p:txBody>
          <a:bodyPr wrap="square" numCol="2" spcCol="180000">
            <a:no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Association partenaires du Département (CPIE Forêt de Brocéliande et Val de Vilaine, Bretagne Vivante, LPO, REEPPF) :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Animations grand public sur tout le département (en plus des animations sur les ENS)  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Projet pédagogiques auprès des scolaires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12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Année 2019 – programme d’animation sur le thème des paysages (15 animations)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</a:t>
            </a:r>
            <a:r>
              <a:rPr lang="fr-FR" sz="1800" b="1" kern="0" dirty="0">
                <a:solidFill>
                  <a:srgbClr val="139EB3"/>
                </a:solidFill>
              </a:rPr>
              <a:t>1 : Diffusion de la connaissance </a:t>
            </a:r>
            <a:r>
              <a:rPr lang="fr-FR" sz="1800" b="1" kern="0" dirty="0" smtClean="0">
                <a:solidFill>
                  <a:srgbClr val="139EB3"/>
                </a:solidFill>
              </a:rPr>
              <a:t>sur </a:t>
            </a:r>
            <a:r>
              <a:rPr lang="fr-FR" sz="1800" b="1" kern="0" dirty="0">
                <a:solidFill>
                  <a:srgbClr val="139EB3"/>
                </a:solidFill>
              </a:rPr>
              <a:t>les paysages </a:t>
            </a:r>
            <a:r>
              <a:rPr lang="fr-FR" sz="1800" b="1" kern="0" dirty="0" smtClean="0">
                <a:solidFill>
                  <a:srgbClr val="139EB3"/>
                </a:solidFill>
              </a:rPr>
              <a:t>d’Ille-et-Vilaine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/>
              <a:t>Programme pédagogique et animation auprès des scolaires et du grand public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185" y="3780063"/>
            <a:ext cx="146577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753" y="3780063"/>
            <a:ext cx="146424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6079" y="5730581"/>
            <a:ext cx="488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000000"/>
                </a:solidFill>
              </a:rPr>
              <a:t>Animations programmées cette année ; reconductions en 2020</a:t>
            </a:r>
            <a:endParaRPr lang="fr-FR" sz="1600" b="1" dirty="0">
              <a:solidFill>
                <a:srgbClr val="00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2" name="Pentagone 11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Pentagone 12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4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</a:t>
            </a:r>
            <a:r>
              <a:rPr lang="fr-FR" sz="1800" b="1" kern="0" dirty="0">
                <a:solidFill>
                  <a:srgbClr val="139EB3"/>
                </a:solidFill>
              </a:rPr>
              <a:t>1 : Diffusion de la connaissance </a:t>
            </a:r>
            <a:r>
              <a:rPr lang="fr-FR" sz="1800" b="1" kern="0" dirty="0" smtClean="0">
                <a:solidFill>
                  <a:srgbClr val="139EB3"/>
                </a:solidFill>
              </a:rPr>
              <a:t>sur </a:t>
            </a:r>
            <a:r>
              <a:rPr lang="fr-FR" sz="1800" b="1" kern="0" dirty="0">
                <a:solidFill>
                  <a:srgbClr val="139EB3"/>
                </a:solidFill>
              </a:rPr>
              <a:t>les paysages </a:t>
            </a:r>
            <a:r>
              <a:rPr lang="fr-FR" sz="1800" b="1" kern="0" dirty="0" smtClean="0">
                <a:solidFill>
                  <a:srgbClr val="139EB3"/>
                </a:solidFill>
              </a:rPr>
              <a:t>d’Ille-et-Vilaine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 smtClean="0"/>
              <a:t>Outil numérique innovant permettant une diffusion régionale de l’information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endParaRPr lang="fr-FR" kern="0" dirty="0"/>
          </a:p>
        </p:txBody>
      </p:sp>
      <p:sp>
        <p:nvSpPr>
          <p:cNvPr id="6" name="Rectangle 5"/>
          <p:cNvSpPr/>
          <p:nvPr/>
        </p:nvSpPr>
        <p:spPr>
          <a:xfrm>
            <a:off x="1190624" y="2951360"/>
            <a:ext cx="7496175" cy="2400657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entrées qui feront chacune l'objet d'un traitement scénographique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spécifique : 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800" b="1" kern="0" dirty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Création de contenus virtuels autour de la notion de paysages et de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l’OPP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d’Ille-et-Vilaine,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un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module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sur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les paysages « sonores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»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un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module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sur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les points de vue remarquables du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département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un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module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présentant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des visites virtuelles des paysages présents et observables sur et à partir des Espaces Naturels Sensibles du Département.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Lancement du marché en 2020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Visuel de l'application ePatrimoines   Briançonnais © 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246" y="3863975"/>
            <a:ext cx="2552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56230" y="5213478"/>
            <a:ext cx="12877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kern="0" dirty="0" smtClean="0">
                <a:solidFill>
                  <a:schemeClr val="bg1">
                    <a:lumMod val="50000"/>
                  </a:schemeClr>
                </a:solidFill>
              </a:rPr>
              <a:t>Application e-patrimoine</a:t>
            </a:r>
            <a:endParaRPr lang="fr-FR" sz="14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1" name="Pentagone 10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2" name="Pentagone 11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1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90624" y="2773800"/>
            <a:ext cx="7496175" cy="2348605"/>
          </a:xfrm>
          <a:prstGeom prst="rect">
            <a:avLst/>
          </a:prstGeom>
        </p:spPr>
        <p:txBody>
          <a:bodyPr wrap="square" numCol="2" spcCol="180000">
            <a:no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Création d’une exposition en différents modules compatibles et interchangeables sous forme de Kakémono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Présentation des paysages (</a:t>
            </a:r>
            <a:r>
              <a:rPr lang="fr-FR" sz="1200" b="1" kern="0" dirty="0" err="1" smtClean="0">
                <a:solidFill>
                  <a:schemeClr val="bg1">
                    <a:lumMod val="50000"/>
                  </a:schemeClr>
                </a:solidFill>
              </a:rPr>
              <a:t>s.l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.) 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Présentation de la démarche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d’atlas des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paysages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en particulier d’Ille-et-Vilaine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Présenteront de l’évolution des paysages observés avec les premières séries de l’OPP 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Exposition mobile (visible sur l’espace public) réalisée en 2020 - 2021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</a:t>
            </a:r>
            <a:r>
              <a:rPr lang="fr-FR" sz="1800" b="1" kern="0" dirty="0">
                <a:solidFill>
                  <a:srgbClr val="139EB3"/>
                </a:solidFill>
              </a:rPr>
              <a:t>1 : Diffusion de la connaissance </a:t>
            </a:r>
            <a:r>
              <a:rPr lang="fr-FR" sz="1800" b="1" kern="0" dirty="0" smtClean="0">
                <a:solidFill>
                  <a:srgbClr val="139EB3"/>
                </a:solidFill>
              </a:rPr>
              <a:t>sur </a:t>
            </a:r>
            <a:r>
              <a:rPr lang="fr-FR" sz="1800" b="1" kern="0" dirty="0">
                <a:solidFill>
                  <a:srgbClr val="139EB3"/>
                </a:solidFill>
              </a:rPr>
              <a:t>les paysages </a:t>
            </a:r>
            <a:r>
              <a:rPr lang="fr-FR" sz="1800" b="1" kern="0" dirty="0" smtClean="0">
                <a:solidFill>
                  <a:srgbClr val="139EB3"/>
                </a:solidFill>
              </a:rPr>
              <a:t>d’Ille-et-Vilaine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/>
              <a:t>Exposition </a:t>
            </a:r>
            <a:r>
              <a:rPr lang="fr-FR" sz="1600" kern="0" dirty="0" smtClean="0"/>
              <a:t>sur les </a:t>
            </a:r>
            <a:r>
              <a:rPr lang="fr-FR" sz="1600" kern="0" dirty="0"/>
              <a:t>paysages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039" y="3539995"/>
            <a:ext cx="2858610" cy="331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6079" y="5730581"/>
            <a:ext cx="488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000000"/>
                </a:solidFill>
              </a:rPr>
              <a:t>Lancement 2020 pour finalisation 2021 (en lien avec OPP)</a:t>
            </a:r>
            <a:endParaRPr lang="fr-FR" sz="1600" b="1" dirty="0">
              <a:solidFill>
                <a:srgbClr val="00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2" name="Pentagone 11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Pentagone 12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6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2</a:t>
            </a:r>
            <a:r>
              <a:rPr lang="fr-FR" sz="1800" b="1" kern="0" dirty="0">
                <a:solidFill>
                  <a:srgbClr val="139EB3"/>
                </a:solidFill>
              </a:rPr>
              <a:t>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/>
              <a:t>Formations / Ateliers techniques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sz="1600" kern="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sp>
        <p:nvSpPr>
          <p:cNvPr id="9" name="Rectangle 8"/>
          <p:cNvSpPr/>
          <p:nvPr/>
        </p:nvSpPr>
        <p:spPr>
          <a:xfrm>
            <a:off x="1190624" y="2871458"/>
            <a:ext cx="7496175" cy="3209746"/>
          </a:xfrm>
          <a:prstGeom prst="rect">
            <a:avLst/>
          </a:prstGeom>
        </p:spPr>
        <p:txBody>
          <a:bodyPr wrap="square" numCol="2" spcCol="180000">
            <a:no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Publics cibles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: élus locaux; techniciens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des collectivités territoriales en charge de l’urbanisme, des documents de planification, du développement économique, des continuités écologiques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…; entreprises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, opérateurs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économiques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: sensibilisation à la prise en compte des notions et enjeux des paysages dans les documents de planification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territoriale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7 ateliers techniques ( 1 par Pays)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12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Marché attribué aux paysagistes Passeurs – réalisation des ateliers techniques au printemps 2019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10" name="Picture 2" descr="D:\ProfilDomaine\aandrieu\Bureau\Photos\Paysage\Ateliers techniques\20190611_1122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010" y="3948820"/>
            <a:ext cx="3237480" cy="242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2" name="Pentagone 11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                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Pentagone 12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3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1190625" y="1694288"/>
            <a:ext cx="7745413" cy="358775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</a:t>
            </a:r>
            <a:r>
              <a:rPr lang="fr-FR" sz="1800" b="1" kern="0" dirty="0">
                <a:solidFill>
                  <a:srgbClr val="139EB3"/>
                </a:solidFill>
              </a:rPr>
              <a:t>Volet 2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/>
              <a:t> Formations / Ateliers techniques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sz="1600" dirty="0" smtClean="0"/>
              <a:t>Plus de 80 personnes inscrites sur 6 ateliers </a:t>
            </a: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025" y="2908032"/>
            <a:ext cx="6369112" cy="237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ésultat de recherche d'images pour &quot;logo observatoire de l'environnement en bretagne&quo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68" y="5268709"/>
            <a:ext cx="535021" cy="5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0" name="Pentagone 9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Pentagone 10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6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2</a:t>
            </a:r>
            <a:r>
              <a:rPr lang="fr-FR" sz="1800" b="1" kern="0" dirty="0">
                <a:solidFill>
                  <a:srgbClr val="139EB3"/>
                </a:solidFill>
              </a:rPr>
              <a:t>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/>
              <a:t>Formations / Ateliers </a:t>
            </a:r>
            <a:r>
              <a:rPr lang="fr-FR" sz="1600" kern="0" dirty="0" smtClean="0"/>
              <a:t>techniques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/>
              <a:t>Détail des ateliers : </a:t>
            </a:r>
            <a:endParaRPr lang="fr-FR" sz="1600" kern="0" dirty="0" smtClean="0"/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TEMPS 1 - Notions </a:t>
            </a:r>
            <a:r>
              <a:rPr lang="fr-FR" sz="1600" kern="0" dirty="0"/>
              <a:t>de paysage et documents de planification territoriale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TEMPS 2 – lecture de paysages sur les 6 enjeux de l’atlas des paysages</a:t>
            </a:r>
            <a:endParaRPr lang="fr-FR" sz="1600" kern="0" dirty="0"/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TEMPS 3 - Application </a:t>
            </a:r>
            <a:r>
              <a:rPr lang="fr-FR" sz="1600" kern="0" dirty="0"/>
              <a:t>des connaissances pour l’action </a:t>
            </a:r>
            <a:r>
              <a:rPr lang="fr-FR" sz="1600" kern="0" dirty="0" smtClean="0"/>
              <a:t>opérationnelle - Utilisation </a:t>
            </a:r>
            <a:r>
              <a:rPr lang="fr-FR" sz="1600" kern="0" dirty="0"/>
              <a:t>de la « boîte à outils paysage </a:t>
            </a:r>
            <a:r>
              <a:rPr lang="fr-FR" sz="1600" kern="0" dirty="0" smtClean="0"/>
              <a:t>»</a:t>
            </a:r>
            <a:endParaRPr lang="fr-FR" sz="1600" kern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26/11/2019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12" name="Picture 3" descr="D:\ProfilDomaine\aandrieu\Bureau\Photos\Paysage\Ateliers techniques\20190627_112438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510" y="5304654"/>
            <a:ext cx="2071128" cy="155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0" name="Pentagone 9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                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Pentagone 12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1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2</a:t>
            </a:r>
            <a:r>
              <a:rPr lang="fr-FR" sz="1800" b="1" kern="0" dirty="0">
                <a:solidFill>
                  <a:srgbClr val="139EB3"/>
                </a:solidFill>
              </a:rPr>
              <a:t>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/>
              <a:t>Formations / Ateliers </a:t>
            </a:r>
            <a:r>
              <a:rPr lang="fr-FR" sz="1600" kern="0" dirty="0" smtClean="0"/>
              <a:t>techniques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Objectifs : 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Permettre une meilleure appropriation du paysage dans les documents d’urbanisme et </a:t>
            </a:r>
            <a:r>
              <a:rPr lang="fr-FR" sz="1600" kern="0" dirty="0"/>
              <a:t>la planification territoriale </a:t>
            </a:r>
            <a:endParaRPr lang="fr-FR" sz="1600" kern="0" dirty="0" smtClean="0"/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 smtClean="0"/>
              <a:t>Sensibiliser les élus à l’approche </a:t>
            </a:r>
            <a:r>
              <a:rPr lang="fr-FR" sz="1600" kern="0" dirty="0"/>
              <a:t>transversale et sensible du paysage </a:t>
            </a:r>
            <a:r>
              <a:rPr lang="fr-FR" sz="1600" kern="0" dirty="0" smtClean="0"/>
              <a:t>(levier </a:t>
            </a:r>
            <a:r>
              <a:rPr lang="fr-FR" sz="1600" kern="0" dirty="0"/>
              <a:t>dans la concertation </a:t>
            </a:r>
            <a:r>
              <a:rPr lang="fr-FR" sz="1600" kern="0" dirty="0" smtClean="0"/>
              <a:t>locale)</a:t>
            </a:r>
            <a:endParaRPr lang="fr-FR" sz="1600" kern="0" dirty="0"/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endParaRPr lang="fr-FR" sz="1600" kern="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sz="1600" kern="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26/11/2019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3077" name="Picture 5" descr="D:\ProfilDomaine\aandrieu\Bureau\Photos\Paysage\Ateliers techniques\20190627_1645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6574" y="4764024"/>
            <a:ext cx="2715040" cy="20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0" name="Pentagone 9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                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Pentagone 10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26/11/2019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0" name="Pentagone 9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                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Pentagone 10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502" y="1517515"/>
            <a:ext cx="7490298" cy="529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 smtClean="0"/>
              <a:t>26/11/2019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0" name="Pentagone 9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                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Pentagone 10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053" y="1556272"/>
            <a:ext cx="7462659" cy="52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3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2</a:t>
            </a:r>
            <a:r>
              <a:rPr lang="fr-FR" sz="1800" b="1" kern="0" dirty="0">
                <a:solidFill>
                  <a:srgbClr val="139EB3"/>
                </a:solidFill>
              </a:rPr>
              <a:t>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 smtClean="0"/>
              <a:t>Outils de formation et de communication sur la dynamique des paysages </a:t>
            </a:r>
            <a:endParaRPr lang="fr-FR" kern="0" dirty="0"/>
          </a:p>
        </p:txBody>
      </p:sp>
      <p:sp>
        <p:nvSpPr>
          <p:cNvPr id="9" name="Rectangle 8"/>
          <p:cNvSpPr/>
          <p:nvPr/>
        </p:nvSpPr>
        <p:spPr>
          <a:xfrm>
            <a:off x="1190624" y="2871458"/>
            <a:ext cx="7496175" cy="3209746"/>
          </a:xfrm>
          <a:prstGeom prst="rect">
            <a:avLst/>
          </a:prstGeom>
        </p:spPr>
        <p:txBody>
          <a:bodyPr wrap="square" numCol="2" spcCol="180000">
            <a:no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Convention de partenariats avec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l’Université 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de Rennes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Réalisation d’un teaser d’engagement à destination des élus. Courte vidéo de 2/3 min qui sera disponible sur le site internet de l’atlas des paysages d’Ille-et-Vilaine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 Réalisation d’une étude de cas balayant tous les aspects </a:t>
            </a:r>
            <a:r>
              <a:rPr lang="fr-FR" sz="1200" b="1" kern="0" dirty="0" err="1" smtClean="0">
                <a:solidFill>
                  <a:schemeClr val="bg1">
                    <a:lumMod val="50000"/>
                  </a:schemeClr>
                </a:solidFill>
              </a:rPr>
              <a:t>transdimensionnels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 des paysages. A partir d’un exemple concret et universel de </a:t>
            </a:r>
            <a:r>
              <a:rPr lang="fr-FR" sz="1200" b="1" kern="0" dirty="0" err="1" smtClean="0">
                <a:solidFill>
                  <a:schemeClr val="bg1">
                    <a:lumMod val="50000"/>
                  </a:schemeClr>
                </a:solidFill>
              </a:rPr>
              <a:t>péri-urbanisation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 objectif d’opérationnaliser la prise en compte du paysage à destination des élus et agents territoriaux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1200" b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Réalisation du teaser et du cas pratique fin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29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8194" name="Picture 2" descr="Résultat de recherche d'images pour &quot;mooc MOOC « dynamique des paysages »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537" y="3988059"/>
            <a:ext cx="3729221" cy="138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6079" y="5891945"/>
            <a:ext cx="488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000000"/>
                </a:solidFill>
              </a:rPr>
              <a:t>Travail en cours de finalisation</a:t>
            </a:r>
            <a:endParaRPr lang="fr-FR" sz="1600" b="1" dirty="0">
              <a:solidFill>
                <a:srgbClr val="00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2" name="Pentagone 11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                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Pentagone 12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Echelle </a:t>
              </a:r>
              <a:r>
                <a:rPr lang="fr-FR" sz="1600" dirty="0" smtClean="0">
                  <a:solidFill>
                    <a:schemeClr val="bg1"/>
                  </a:solidFill>
                </a:rPr>
                <a:t>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6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</a:t>
            </a:r>
            <a:r>
              <a:rPr lang="fr-FR" kern="0" dirty="0" smtClean="0">
                <a:cs typeface="Lucida Sans Unicode"/>
              </a:rPr>
              <a:t>’Atlas </a:t>
            </a:r>
            <a:r>
              <a:rPr lang="fr-FR" kern="0" dirty="0">
                <a:cs typeface="Lucida Sans Unicode"/>
              </a:rPr>
              <a:t>des paysages </a:t>
            </a:r>
            <a:r>
              <a:rPr lang="fr-FR" kern="0" dirty="0" smtClean="0">
                <a:cs typeface="Lucida Sans Unicode"/>
              </a:rPr>
              <a:t>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266" y="2073413"/>
            <a:ext cx="7745413" cy="3587750"/>
          </a:xfrm>
        </p:spPr>
        <p:txBody>
          <a:bodyPr/>
          <a:lstStyle/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 smtClean="0"/>
              <a:t> Elaboré en </a:t>
            </a:r>
            <a:r>
              <a:rPr lang="fr-FR" sz="1800" kern="0" dirty="0" err="1" smtClean="0"/>
              <a:t>co</a:t>
            </a:r>
            <a:r>
              <a:rPr lang="fr-FR" sz="1800" kern="0" dirty="0" smtClean="0"/>
              <a:t>-maitrise d’ouvrage avec les services de l’Etat</a:t>
            </a: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900" kern="0" dirty="0" smtClean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 smtClean="0"/>
              <a:t> Mis en ligne </a:t>
            </a:r>
            <a:r>
              <a:rPr lang="fr-FR" sz="1800" kern="0" dirty="0"/>
              <a:t>en </a:t>
            </a:r>
            <a:r>
              <a:rPr lang="fr-FR" sz="1800" kern="0" dirty="0" smtClean="0"/>
              <a:t>2014</a:t>
            </a: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900" kern="0" dirty="0" smtClean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 smtClean="0"/>
              <a:t> Volet sociologique - </a:t>
            </a:r>
            <a:r>
              <a:rPr lang="fr-FR" sz="1800" dirty="0" smtClean="0"/>
              <a:t>prise </a:t>
            </a:r>
            <a:r>
              <a:rPr lang="fr-FR" sz="1800" dirty="0"/>
              <a:t>en compte de la perception des </a:t>
            </a:r>
            <a:r>
              <a:rPr lang="fr-FR" sz="1800" dirty="0" smtClean="0"/>
              <a:t>habitants</a:t>
            </a:r>
            <a:endParaRPr lang="fr-FR" sz="1800" kern="0" dirty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900" kern="0" dirty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 smtClean="0"/>
              <a:t> Projet </a:t>
            </a:r>
            <a:r>
              <a:rPr lang="fr-FR" sz="1800" kern="0" dirty="0"/>
              <a:t>concerté et multi-partenarial :</a:t>
            </a:r>
          </a:p>
          <a:p>
            <a:pPr marL="457200" lvl="1" indent="0">
              <a:buClr>
                <a:srgbClr val="336666"/>
              </a:buClr>
              <a:buFont typeface="Wingdings" pitchFamily="2" charset="2"/>
              <a:buNone/>
              <a:defRPr/>
            </a:pPr>
            <a:r>
              <a:rPr lang="fr-FR" sz="1800" kern="0" dirty="0"/>
              <a:t>Services de l’état, chercheurs, élus / collectivités territoriales, acteurs locaux, paysagistes, sociologues,…</a:t>
            </a:r>
          </a:p>
          <a:p>
            <a:endParaRPr lang="fr-FR" sz="11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 10" descr="Description : Résultat de recherche d'images pour &quot;logo Préfet d'Ille-et-Vilaine&quot;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80"/>
          <a:stretch>
            <a:fillRect/>
          </a:stretch>
        </p:blipFill>
        <p:spPr bwMode="auto">
          <a:xfrm>
            <a:off x="169321" y="2073413"/>
            <a:ext cx="828675" cy="7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2</a:t>
            </a:r>
            <a:r>
              <a:rPr lang="fr-FR" sz="1800" b="1" kern="0" dirty="0">
                <a:solidFill>
                  <a:srgbClr val="139EB3"/>
                </a:solidFill>
              </a:rPr>
              <a:t>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 smtClean="0"/>
              <a:t>Outils de formation et de communication sur la dynamique des paysages </a:t>
            </a:r>
            <a:endParaRPr lang="fr-FR" kern="0" dirty="0"/>
          </a:p>
        </p:txBody>
      </p:sp>
      <p:sp>
        <p:nvSpPr>
          <p:cNvPr id="9" name="Rectangle 8"/>
          <p:cNvSpPr/>
          <p:nvPr/>
        </p:nvSpPr>
        <p:spPr>
          <a:xfrm>
            <a:off x="1190624" y="2871458"/>
            <a:ext cx="7496175" cy="3209746"/>
          </a:xfrm>
          <a:prstGeom prst="rect">
            <a:avLst/>
          </a:prstGeom>
        </p:spPr>
        <p:txBody>
          <a:bodyPr wrap="square" numCol="1" spcCol="180000">
            <a:no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30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1" name="Pentagone 10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Pentagone 11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Echelle </a:t>
              </a:r>
              <a:r>
                <a:rPr lang="fr-FR" sz="1600" dirty="0" smtClean="0">
                  <a:solidFill>
                    <a:schemeClr val="bg1"/>
                  </a:solidFill>
                </a:rPr>
                <a:t>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Bouton d'action : Vidéo 5">
            <a:hlinkClick r:id="rId2" action="ppaction://hlinkfile" highlightClick="1"/>
          </p:cNvPr>
          <p:cNvSpPr/>
          <p:nvPr/>
        </p:nvSpPr>
        <p:spPr>
          <a:xfrm>
            <a:off x="4486375" y="4083164"/>
            <a:ext cx="904672" cy="786333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463" y="3429000"/>
            <a:ext cx="25050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22391"/>
            <a:ext cx="7745413" cy="994160"/>
          </a:xfrm>
        </p:spPr>
        <p:txBody>
          <a:bodyPr/>
          <a:lstStyle/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800" b="1" kern="0" dirty="0" smtClean="0">
                <a:solidFill>
                  <a:srgbClr val="139EB3"/>
                </a:solidFill>
              </a:rPr>
              <a:t>&gt; Volet 2</a:t>
            </a:r>
            <a:r>
              <a:rPr lang="fr-FR" sz="1800" b="1" kern="0" dirty="0">
                <a:solidFill>
                  <a:srgbClr val="139EB3"/>
                </a:solidFill>
              </a:rPr>
              <a:t> : Aide à la décision pour les collectivités et les acteurs socio-professionnels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 smtClean="0"/>
              <a:t> </a:t>
            </a:r>
            <a:r>
              <a:rPr lang="fr-FR" sz="1600" kern="0" dirty="0" smtClean="0"/>
              <a:t>Développement </a:t>
            </a:r>
            <a:r>
              <a:rPr lang="fr-FR" sz="1600" kern="0" dirty="0"/>
              <a:t>d’outils </a:t>
            </a:r>
            <a:r>
              <a:rPr lang="fr-FR" sz="1600" kern="0" dirty="0" smtClean="0"/>
              <a:t>d’accompagnement pour les collectivités </a:t>
            </a:r>
            <a:endParaRPr lang="fr-FR" sz="1600" kern="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endParaRPr lang="fr-FR" sz="1600" kern="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sz="1600" kern="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sp>
        <p:nvSpPr>
          <p:cNvPr id="9" name="Rectangle 8"/>
          <p:cNvSpPr/>
          <p:nvPr/>
        </p:nvSpPr>
        <p:spPr>
          <a:xfrm>
            <a:off x="1190624" y="2871458"/>
            <a:ext cx="7496175" cy="3209746"/>
          </a:xfrm>
          <a:prstGeom prst="rect">
            <a:avLst/>
          </a:prstGeom>
        </p:spPr>
        <p:txBody>
          <a:bodyPr wrap="square" numCol="2" spcCol="180000">
            <a:noAutofit/>
          </a:bodyPr>
          <a:lstStyle/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Détail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Convention de partenariats avec le laboratoire Eso de l’Université de Rennes 2 dans le cadre de la thèse « Paysage en Bretagne : actions et acteurs à l’échelle locale » encadrée par Mme Laurence Le Du - </a:t>
            </a:r>
            <a:r>
              <a:rPr lang="fr-FR" sz="1200" b="1" kern="0" dirty="0" err="1">
                <a:solidFill>
                  <a:schemeClr val="bg1">
                    <a:lumMod val="50000"/>
                  </a:schemeClr>
                </a:solidFill>
              </a:rPr>
              <a:t>Blayo</a:t>
            </a: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 smtClean="0">
              <a:solidFill>
                <a:srgbClr val="139EB3"/>
              </a:solidFill>
            </a:endParaRPr>
          </a:p>
          <a:p>
            <a:pPr algn="just">
              <a:spcBef>
                <a:spcPts val="0"/>
              </a:spcBef>
              <a:buClr>
                <a:srgbClr val="336666"/>
              </a:buClr>
              <a:defRPr/>
            </a:pPr>
            <a:endParaRPr lang="fr-FR" sz="4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 Développement de documents d’accompagnement et d’outils dédiés à porter à connaissance les enjeux paysagers du territoire pour assurer leur prise en compte par les décideurs dans le cadre des politiques publiques (PLU, SCOT…) et des projets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socio-économiques</a:t>
            </a: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b="1" kern="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sz="1200" b="1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336666"/>
              </a:buClr>
              <a:defRPr/>
            </a:pPr>
            <a:endParaRPr lang="fr-FR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b="1" kern="0" dirty="0" smtClean="0">
                <a:solidFill>
                  <a:srgbClr val="139EB3"/>
                </a:solidFill>
              </a:rPr>
              <a:t>Calendrier</a:t>
            </a: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endParaRPr lang="fr-FR" sz="1050" b="1" kern="0" dirty="0" smtClean="0">
              <a:solidFill>
                <a:srgbClr val="139EB3"/>
              </a:solidFill>
            </a:endParaRPr>
          </a:p>
          <a:p>
            <a:pPr algn="ctr">
              <a:spcBef>
                <a:spcPts val="0"/>
              </a:spcBef>
              <a:buClr>
                <a:srgbClr val="336666"/>
              </a:buClr>
              <a:defRPr/>
            </a:pPr>
            <a:r>
              <a:rPr lang="fr-FR" sz="1200" b="1" kern="0" dirty="0" smtClean="0">
                <a:solidFill>
                  <a:prstClr val="white">
                    <a:lumMod val="50000"/>
                  </a:prstClr>
                </a:solidFill>
              </a:rPr>
              <a:t>2019 - 2020</a:t>
            </a:r>
            <a:endParaRPr lang="fr-FR" sz="400" b="1" kern="0" dirty="0" smtClean="0">
              <a:solidFill>
                <a:srgbClr val="139EB3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31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Programme d’actions en faveur des paysages 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pic>
        <p:nvPicPr>
          <p:cNvPr id="7169" name="Imag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699" y="4265165"/>
            <a:ext cx="14668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ag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450" y="4265165"/>
            <a:ext cx="952500" cy="95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1" name="Pentagone 10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Pentagone 11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3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40680"/>
            <a:ext cx="7745413" cy="9941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kern="0" dirty="0"/>
              <a:t> </a:t>
            </a:r>
            <a:r>
              <a:rPr lang="fr-FR" sz="1600" kern="0" dirty="0" smtClean="0"/>
              <a:t>Via les OPP : poursuivre l’analyse des </a:t>
            </a:r>
            <a:r>
              <a:rPr lang="fr-FR" sz="1600" kern="0" dirty="0"/>
              <a:t>dynamiques et les pressions qui les </a:t>
            </a:r>
            <a:r>
              <a:rPr lang="fr-FR" sz="1600" kern="0" dirty="0" smtClean="0"/>
              <a:t>modifient en lien avec les décisions </a:t>
            </a:r>
            <a:r>
              <a:rPr lang="fr-FR" sz="1600" kern="0" dirty="0"/>
              <a:t>d’aménagement pour une meilleure préservation des </a:t>
            </a:r>
            <a:r>
              <a:rPr lang="fr-FR" sz="1600" kern="0" dirty="0" smtClean="0"/>
              <a:t>paysages (indicateurs régionaux du paysage)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/>
              <a:t> </a:t>
            </a:r>
            <a:r>
              <a:rPr lang="fr-FR" sz="1600" kern="0" dirty="0" smtClean="0"/>
              <a:t>Accompagner les collectivités dans la prise en compte des paysages dans la planification territoriale par le renforcement de l’ingénierie territoriale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buFont typeface="Wingdings" pitchFamily="2" charset="2"/>
              <a:buChar char="§"/>
              <a:defRPr/>
            </a:pPr>
            <a:r>
              <a:rPr lang="fr-FR" sz="1600" kern="0" dirty="0"/>
              <a:t> </a:t>
            </a:r>
            <a:r>
              <a:rPr lang="fr-FR" sz="1600" kern="0" dirty="0" smtClean="0"/>
              <a:t>Mieux identifier les facteurs influençant l’intégration du paysage à l’échelle communale et intercommunale et agir sur ces mécanismes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sz="1600" kern="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39EB3"/>
              </a:buClr>
              <a:defRPr/>
            </a:pPr>
            <a:endParaRPr lang="fr-FR" kern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32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 smtClean="0">
                <a:cs typeface="Lucida Sans Unicode"/>
              </a:rPr>
              <a:t>Perspectives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1" name="Pentagone 10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r>
                <a:rPr lang="fr-FR" sz="1600" dirty="0" smtClean="0">
                  <a:solidFill>
                    <a:schemeClr val="accent4">
                      <a:lumMod val="50000"/>
                    </a:schemeClr>
                  </a:solidFill>
                </a:rPr>
                <a:t>Echelle locale</a:t>
              </a:r>
              <a:endParaRPr lang="fr-FR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Pentagone 11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Résultat de recherche d'images pour &quot;logo observatoire de l'environnement en bretag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36" y="2369866"/>
            <a:ext cx="535021" cy="5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06079" y="1514216"/>
            <a:ext cx="4386262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336666"/>
              </a:buClr>
              <a:buFont typeface="Wingdings" pitchFamily="2" charset="2"/>
              <a:buNone/>
              <a:defRPr/>
            </a:pPr>
            <a:r>
              <a:rPr lang="fr-FR" sz="1600" b="1" kern="0" dirty="0" smtClean="0">
                <a:solidFill>
                  <a:srgbClr val="000000"/>
                </a:solidFill>
              </a:rPr>
              <a:t>Site internet</a:t>
            </a:r>
          </a:p>
          <a:p>
            <a:pPr marL="0" indent="0" algn="ctr">
              <a:spcBef>
                <a:spcPts val="0"/>
              </a:spcBef>
              <a:buClr>
                <a:srgbClr val="336666"/>
              </a:buClr>
              <a:buFont typeface="Wingdings" pitchFamily="2" charset="2"/>
              <a:buNone/>
              <a:defRPr/>
            </a:pPr>
            <a:r>
              <a:rPr lang="fr-FR" sz="1800" dirty="0">
                <a:solidFill>
                  <a:schemeClr val="bg1">
                    <a:lumMod val="50000"/>
                  </a:schemeClr>
                </a:solidFill>
              </a:rPr>
              <a:t>www.paysages-ille-et-vilaine.fr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79" y="2192618"/>
            <a:ext cx="4386262" cy="36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416" y="1876706"/>
            <a:ext cx="2325688" cy="398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120122" y="1481063"/>
            <a:ext cx="3724275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336666"/>
              </a:buClr>
              <a:buFont typeface="Wingdings" pitchFamily="2" charset="2"/>
              <a:buNone/>
              <a:defRPr/>
            </a:pPr>
            <a:r>
              <a:rPr lang="fr-FR" sz="1600" b="1" kern="0" dirty="0" smtClean="0">
                <a:solidFill>
                  <a:srgbClr val="000000"/>
                </a:solidFill>
              </a:rPr>
              <a:t>Livret de synthèse</a:t>
            </a:r>
          </a:p>
        </p:txBody>
      </p:sp>
      <p:sp>
        <p:nvSpPr>
          <p:cNvPr id="13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 smtClean="0">
                <a:cs typeface="Lucida Sans Unicode"/>
              </a:rPr>
              <a:t>L’Atlas </a:t>
            </a:r>
            <a:r>
              <a:rPr lang="fr-FR" kern="0" dirty="0">
                <a:cs typeface="Lucida Sans Unicode"/>
              </a:rPr>
              <a:t>des paysages </a:t>
            </a:r>
            <a:r>
              <a:rPr lang="fr-FR" kern="0" dirty="0" smtClean="0">
                <a:cs typeface="Lucida Sans Unicode"/>
              </a:rPr>
              <a:t>d’Ille-et-Vilaine</a:t>
            </a:r>
            <a:r>
              <a:rPr lang="fr-FR" kern="0" dirty="0">
                <a:solidFill>
                  <a:srgbClr val="64787F"/>
                </a:solidFill>
                <a:cs typeface="Lucida Sans Unicode"/>
              </a:rPr>
              <a:t/>
            </a:r>
            <a:br>
              <a:rPr lang="fr-FR" kern="0" dirty="0">
                <a:solidFill>
                  <a:srgbClr val="64787F"/>
                </a:solidFill>
                <a:cs typeface="Lucida Sans Unicode"/>
              </a:rPr>
            </a:b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4" name="Pentagone 13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5" name="Pentagone 14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5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865" y="5483"/>
            <a:ext cx="5110270" cy="684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8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26/11/2019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</a:t>
            </a:r>
            <a:r>
              <a:rPr lang="fr-FR" kern="0" dirty="0" smtClean="0">
                <a:cs typeface="Lucida Sans Unicode"/>
              </a:rPr>
              <a:t>’Atlas </a:t>
            </a:r>
            <a:r>
              <a:rPr lang="fr-FR" kern="0" dirty="0">
                <a:cs typeface="Lucida Sans Unicode"/>
              </a:rPr>
              <a:t>des paysages d’Ille-et-Vilaine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1766781"/>
            <a:ext cx="7745413" cy="4163372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Mise en place de trois </a:t>
            </a:r>
            <a:r>
              <a:rPr lang="fr-FR" sz="2000" b="1" kern="0" dirty="0" smtClean="0">
                <a:cs typeface="Lucida Sans Unicode"/>
              </a:rPr>
              <a:t>Observatoires photographiques des paysages</a:t>
            </a:r>
            <a:r>
              <a:rPr lang="fr-FR" sz="2000" kern="0" dirty="0" smtClean="0">
                <a:cs typeface="Lucida Sans Unicode"/>
              </a:rPr>
              <a:t> ayant pour objectif : 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 lvl="1">
              <a:spcAft>
                <a:spcPts val="12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 d’</a:t>
            </a:r>
            <a:r>
              <a:rPr lang="fr-FR" sz="1800" kern="0" dirty="0" smtClean="0"/>
              <a:t>analyser les </a:t>
            </a:r>
            <a:r>
              <a:rPr lang="fr-FR" sz="1800" kern="0" dirty="0"/>
              <a:t>caractéristiques </a:t>
            </a:r>
            <a:r>
              <a:rPr lang="fr-FR" sz="1800" kern="0" dirty="0" smtClean="0"/>
              <a:t>des paysages ainsi </a:t>
            </a:r>
            <a:r>
              <a:rPr lang="fr-FR" sz="1800" kern="0" dirty="0"/>
              <a:t>que les dynamiques et les pressions qui les modifient </a:t>
            </a:r>
          </a:p>
          <a:p>
            <a:pPr lvl="1">
              <a:spcAft>
                <a:spcPts val="12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 smtClean="0"/>
              <a:t>de </a:t>
            </a:r>
            <a:r>
              <a:rPr lang="fr-FR" sz="1800" kern="0" dirty="0"/>
              <a:t>suivre les transformations </a:t>
            </a:r>
            <a:r>
              <a:rPr lang="fr-FR" sz="1800" kern="0" dirty="0" smtClean="0"/>
              <a:t>des paysages </a:t>
            </a:r>
          </a:p>
          <a:p>
            <a:pPr lvl="1">
              <a:spcAft>
                <a:spcPts val="12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/>
              <a:t>Aider aux décisions d’aménagement pour une meilleure préservation des </a:t>
            </a:r>
            <a:r>
              <a:rPr lang="fr-FR" sz="1800" kern="0" dirty="0" smtClean="0"/>
              <a:t>paysages</a:t>
            </a:r>
            <a:endParaRPr lang="fr-FR" sz="1800" kern="0" dirty="0"/>
          </a:p>
          <a:p>
            <a:pPr lvl="1">
              <a:spcAft>
                <a:spcPts val="1200"/>
              </a:spcAft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800" kern="0" dirty="0"/>
              <a:t>Être un support de sensibilisation et d’animation autour de la question du paysage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/>
              <a:t> Lien entre ces OPP et la </a:t>
            </a:r>
            <a:r>
              <a:rPr lang="fr-FR" sz="2000" kern="0" dirty="0" err="1" smtClean="0"/>
              <a:t>Popp</a:t>
            </a:r>
            <a:r>
              <a:rPr lang="fr-FR" sz="2000" kern="0" dirty="0" smtClean="0"/>
              <a:t> Breizh</a:t>
            </a:r>
            <a:endParaRPr lang="fr-FR" dirty="0"/>
          </a:p>
        </p:txBody>
      </p:sp>
      <p:pic>
        <p:nvPicPr>
          <p:cNvPr id="1026" name="Picture 2" descr="Résultat de recherche d'images pour &quot;logo observatoire de l'environnement en bretag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42" y="5364857"/>
            <a:ext cx="662960" cy="6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L’Atlas des paysages d’Ille-et-Vilaine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57413"/>
            <a:ext cx="774541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OPP à l’échelle des Espaces Naturels Sensibles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>
                <a:cs typeface="Lucida Sans Unicode"/>
              </a:rPr>
              <a:t> </a:t>
            </a:r>
            <a:r>
              <a:rPr lang="fr-FR" sz="2000" kern="0" dirty="0" smtClean="0">
                <a:cs typeface="Lucida Sans Unicode"/>
              </a:rPr>
              <a:t>OPP à l’échelle du département et en lien avec l’atlas des paysages d’Ille-et-Vilaine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OPP participatif </a:t>
            </a:r>
            <a:r>
              <a:rPr lang="fr-FR" sz="2000" kern="0" dirty="0">
                <a:cs typeface="Lucida Sans Unicode"/>
              </a:rPr>
              <a:t>à l’échelle du département </a:t>
            </a:r>
            <a:r>
              <a:rPr lang="fr-FR" sz="2000" kern="0" dirty="0" smtClean="0">
                <a:cs typeface="Lucida Sans Unicode"/>
              </a:rPr>
              <a:t>(volonté des élus)</a:t>
            </a:r>
            <a:endParaRPr lang="fr-FR" sz="1800" kern="0" dirty="0" smtClean="0"/>
          </a:p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1800" u="sng" kern="0" dirty="0"/>
          </a:p>
          <a:p>
            <a:pPr>
              <a:buClr>
                <a:srgbClr val="336666"/>
              </a:buClr>
              <a:defRPr/>
            </a:pPr>
            <a:endParaRPr lang="fr-FR" sz="1800" b="1" kern="0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8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L’Atlas des paysages d’Ille-et-Vilaine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5" y="2157413"/>
            <a:ext cx="7745413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</a:t>
            </a:r>
            <a:r>
              <a:rPr lang="fr-FR" sz="2000" b="1" kern="0" dirty="0" smtClean="0">
                <a:solidFill>
                  <a:schemeClr val="accent4">
                    <a:lumMod val="75000"/>
                  </a:schemeClr>
                </a:solidFill>
                <a:cs typeface="Lucida Sans Unicode"/>
              </a:rPr>
              <a:t>OPP à l’échelle des Espaces Naturels Sensibles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>
                <a:cs typeface="Lucida Sans Unicode"/>
              </a:rPr>
              <a:t> </a:t>
            </a:r>
            <a:r>
              <a:rPr lang="fr-FR" sz="2000" kern="0" dirty="0" smtClean="0">
                <a:cs typeface="Lucida Sans Unicode"/>
              </a:rPr>
              <a:t>OPP à l’échelle du département et en lien avec l’atlas des paysages d’Ille-et-Vilaine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kern="0" dirty="0" smtClean="0">
              <a:cs typeface="Lucida Sans Unicode"/>
            </a:endParaRP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000" kern="0" dirty="0" smtClean="0">
                <a:cs typeface="Lucida Sans Unicode"/>
              </a:rPr>
              <a:t> OPP participatif </a:t>
            </a:r>
            <a:r>
              <a:rPr lang="fr-FR" sz="2000" kern="0" dirty="0">
                <a:cs typeface="Lucida Sans Unicode"/>
              </a:rPr>
              <a:t>à l’échelle du </a:t>
            </a:r>
            <a:r>
              <a:rPr lang="fr-FR" sz="2000" kern="0" dirty="0" smtClean="0">
                <a:cs typeface="Lucida Sans Unicode"/>
              </a:rPr>
              <a:t>département</a:t>
            </a:r>
            <a:endParaRPr lang="fr-FR" sz="1800" u="sng" kern="0" dirty="0"/>
          </a:p>
          <a:p>
            <a:pPr>
              <a:buClr>
                <a:srgbClr val="336666"/>
              </a:buClr>
              <a:defRPr/>
            </a:pPr>
            <a:endParaRPr lang="fr-FR" sz="1800" b="1" kern="0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9" name="Pentagone 8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Pentagone 9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81DE-85CB-114F-86F1-0B06C6BCC8C1}" type="slidenum">
              <a:rPr lang="fr-FR" smtClean="0"/>
              <a:t>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Ille-et-Vilaine, le Département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/>
              <a:t>28/11/2018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>
                <a:cs typeface="Lucida Sans Unicode"/>
              </a:rPr>
              <a:t> L’Atlas des paysages d’Ille-et-Vilaine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190626" y="1411661"/>
            <a:ext cx="4375674" cy="3587750"/>
          </a:xfrm>
        </p:spPr>
        <p:txBody>
          <a:bodyPr/>
          <a:lstStyle/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400" u="sng" kern="0" dirty="0">
                <a:cs typeface="Lucida Sans Unicode"/>
              </a:rPr>
              <a:t> </a:t>
            </a:r>
            <a:r>
              <a:rPr lang="fr-FR" sz="2000" u="sng" kern="0" dirty="0" smtClean="0">
                <a:cs typeface="Lucida Sans Unicode"/>
              </a:rPr>
              <a:t>Mise </a:t>
            </a:r>
            <a:r>
              <a:rPr lang="fr-FR" sz="2000" u="sng" kern="0" dirty="0">
                <a:cs typeface="Lucida Sans Unicode"/>
              </a:rPr>
              <a:t>en place d’un OPP – sur les ENS</a:t>
            </a:r>
          </a:p>
          <a:p>
            <a:pPr>
              <a:buFont typeface="Arial" charset="0"/>
              <a:buChar char="&gt;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000" u="sng" kern="0" dirty="0">
              <a:cs typeface="Lucida Sans Unicode"/>
            </a:endParaRP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 Lancement </a:t>
            </a:r>
            <a:r>
              <a:rPr lang="fr-FR" sz="1600" kern="0" dirty="0"/>
              <a:t>en </a:t>
            </a:r>
            <a:r>
              <a:rPr lang="fr-FR" sz="1600" kern="0" dirty="0" smtClean="0"/>
              <a:t>2016</a:t>
            </a: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sz="1600" kern="0" dirty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r>
              <a:rPr lang="fr-FR" sz="1600" kern="0" dirty="0" smtClean="0"/>
              <a:t> Prises </a:t>
            </a:r>
            <a:r>
              <a:rPr lang="fr-FR" sz="1600" kern="0" dirty="0"/>
              <a:t>de vues et reconductions réalisées en régie </a:t>
            </a:r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kern="0" dirty="0"/>
          </a:p>
          <a:p>
            <a:pPr>
              <a:buClr>
                <a:srgbClr val="336666"/>
              </a:buClr>
              <a:buFont typeface="Arial Narrow" pitchFamily="34" charset="0"/>
              <a:buChar char="•"/>
              <a:defRPr/>
            </a:pPr>
            <a:endParaRPr lang="fr-FR" kern="0" dirty="0"/>
          </a:p>
          <a:p>
            <a:endParaRPr lang="fr-FR" dirty="0"/>
          </a:p>
        </p:txBody>
      </p:sp>
      <p:pic>
        <p:nvPicPr>
          <p:cNvPr id="9" name="Picture 2" descr="\\ruche2\DavWWWRoot\sites\PDT-DED\PatNaturel\S9ProgTerritoriaux\D20-Paysages\OPP_ENS\Fiches_ENS\Pays_de_Broceliande\Paimpont_Serie2_2016-2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291" y="4108345"/>
            <a:ext cx="52927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4"/>
          <p:cNvSpPr txBox="1">
            <a:spLocks/>
          </p:cNvSpPr>
          <p:nvPr/>
        </p:nvSpPr>
        <p:spPr>
          <a:xfrm>
            <a:off x="5499162" y="6011214"/>
            <a:ext cx="3600450" cy="48020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u="sng" kern="120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fr-FR" sz="1200" kern="0" dirty="0" smtClean="0">
                <a:solidFill>
                  <a:schemeClr val="bg1"/>
                </a:solidFill>
                <a:cs typeface="Lucida Sans Unicode"/>
              </a:rPr>
              <a:t>Parc du château des pères – </a:t>
            </a:r>
            <a:r>
              <a:rPr lang="fr-FR" sz="1200" kern="0" dirty="0" err="1" smtClean="0">
                <a:solidFill>
                  <a:schemeClr val="bg1"/>
                </a:solidFill>
                <a:cs typeface="Lucida Sans Unicode"/>
              </a:rPr>
              <a:t>Piré</a:t>
            </a:r>
            <a:r>
              <a:rPr lang="fr-FR" sz="1200" kern="0" dirty="0" smtClean="0">
                <a:solidFill>
                  <a:schemeClr val="bg1"/>
                </a:solidFill>
                <a:cs typeface="Lucida Sans Unicode"/>
              </a:rPr>
              <a:t>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Titre 4"/>
          <p:cNvSpPr txBox="1">
            <a:spLocks/>
          </p:cNvSpPr>
          <p:nvPr/>
        </p:nvSpPr>
        <p:spPr>
          <a:xfrm>
            <a:off x="1133224" y="5430732"/>
            <a:ext cx="4129439" cy="48020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u="sng" kern="120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fr-FR" sz="1200" kern="0" dirty="0" smtClean="0">
                <a:cs typeface="Lucida Sans Unicode"/>
              </a:rPr>
              <a:t>Etang de l’Abbaye – Paimpont 2016 – 2017 - 2018</a:t>
            </a:r>
            <a:endParaRPr lang="fr-FR" sz="12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-1" y="0"/>
            <a:ext cx="9144001" cy="306026"/>
            <a:chOff x="-1" y="0"/>
            <a:chExt cx="9144001" cy="306026"/>
          </a:xfrm>
        </p:grpSpPr>
        <p:sp>
          <p:nvSpPr>
            <p:cNvPr id="13" name="Pentagone 12"/>
            <p:cNvSpPr/>
            <p:nvPr/>
          </p:nvSpPr>
          <p:spPr>
            <a:xfrm>
              <a:off x="2879835" y="0"/>
              <a:ext cx="6264165" cy="306026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accent3">
                      <a:lumMod val="75000"/>
                    </a:schemeClr>
                  </a:solidFill>
                </a:rPr>
                <a:t>                </a:t>
              </a:r>
              <a:endParaRPr lang="fr-FR" sz="1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4" name="Pentagone 13"/>
            <p:cNvSpPr/>
            <p:nvPr/>
          </p:nvSpPr>
          <p:spPr>
            <a:xfrm>
              <a:off x="-1" y="0"/>
              <a:ext cx="4682359" cy="306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Echelle départementale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1" name="Picture 3" descr="\\ruche2\DavWWWRoot\sites\PDT-DED\PatNaturel\S9ProgTerritoriaux\D20-Paysages\OPP_ENS\0. Fiches_ENS\Pays_des_Vallons_de_Vilaine\La_vallee_du_Canut\Vallee_du_Canut_Serie3_2016_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514" y="1300940"/>
            <a:ext cx="3054485" cy="171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ruche2\DavWWWRoot\sites\PDT-DED\PatNaturel\S9ProgTerritoriaux\D20-Paysages\OPP_ENS\0. Fiches_ENS\Pays_des_Vallons_de_Vilaine\La_vallee_du_Canut\Vallee_du_Canut_Serie3_2018_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5" y="3013785"/>
            <a:ext cx="24001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5" y="4816374"/>
            <a:ext cx="24001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re 4"/>
          <p:cNvSpPr txBox="1">
            <a:spLocks/>
          </p:cNvSpPr>
          <p:nvPr/>
        </p:nvSpPr>
        <p:spPr>
          <a:xfrm>
            <a:off x="6384035" y="6601424"/>
            <a:ext cx="2850204" cy="24010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u="sng" kern="120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fr-FR" sz="1200" kern="0" dirty="0" smtClean="0">
                <a:cs typeface="Lucida Sans Unicode"/>
              </a:rPr>
              <a:t>Vallée du Canut 2016 – 2018 -2019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640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épartement d'Ille et Vilaine_Thème2">
  <a:themeElements>
    <a:clrScheme name="Nouveau - Département d'Ille et Vilaine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D616"/>
      </a:accent1>
      <a:accent2>
        <a:srgbClr val="9D264D"/>
      </a:accent2>
      <a:accent3>
        <a:srgbClr val="64787F"/>
      </a:accent3>
      <a:accent4>
        <a:srgbClr val="00A6BA"/>
      </a:accent4>
      <a:accent5>
        <a:srgbClr val="B1C800"/>
      </a:accent5>
      <a:accent6>
        <a:srgbClr val="D5C7A1"/>
      </a:accent6>
      <a:hlink>
        <a:srgbClr val="DEE4E7"/>
      </a:hlink>
      <a:folHlink>
        <a:srgbClr val="F3EEE2"/>
      </a:folHlink>
    </a:clrScheme>
    <a:fontScheme name="Ré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iblioDocDept35" ma:contentTypeID="0x01010012BA04338A824911AB08351CEEE47C6500DF2BEED9C3EBC94E979CF6B23C855CBF" ma:contentTypeVersion="2" ma:contentTypeDescription="Type de contenu BiblioDocDept35" ma:contentTypeScope="" ma:versionID="db9e28cec644c3a2fbb9440fc33558f3">
  <xsd:schema xmlns:xsd="http://www.w3.org/2001/XMLSchema" xmlns:xs="http://www.w3.org/2001/XMLSchema" xmlns:p="http://schemas.microsoft.com/office/2006/metadata/properties" xmlns:ns2="0c688a26-9520-481a-a97d-5ccc3d7491e4" xmlns:ns3="c6743689-ae56-49ce-b338-31c41d979753" targetNamespace="http://schemas.microsoft.com/office/2006/metadata/properties" ma:root="true" ma:fieldsID="29fd60e9735613bb7c41e8dfc49c15c6" ns2:_="" ns3:_="">
    <xsd:import namespace="0c688a26-9520-481a-a97d-5ccc3d7491e4"/>
    <xsd:import namespace="c6743689-ae56-49ce-b338-31c41d979753"/>
    <xsd:element name="properties">
      <xsd:complexType>
        <xsd:sequence>
          <xsd:element name="documentManagement">
            <xsd:complexType>
              <xsd:all>
                <xsd:element ref="ns2:MotCle" minOccurs="0"/>
                <xsd:element ref="ns2:TypologieFiel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88a26-9520-481a-a97d-5ccc3d7491e4" elementFormDefault="qualified">
    <xsd:import namespace="http://schemas.microsoft.com/office/2006/documentManagement/types"/>
    <xsd:import namespace="http://schemas.microsoft.com/office/infopath/2007/PartnerControls"/>
    <xsd:element name="MotCle" ma:index="8" nillable="true" ma:displayName="Mot-clé" ma:internalName="MotCle">
      <xsd:simpleType>
        <xsd:restriction base="dms:Text"/>
      </xsd:simpleType>
    </xsd:element>
    <xsd:element name="TypologieField" ma:index="10" ma:taxonomy="true" ma:internalName="TypologieField" ma:taxonomyFieldName="Typologie" ma:displayName="Typologie" ma:default="1;#Document de travail (brouillons, notes)|9688cebd-89d4-4f5e-8820-dbffe1313d7e" ma:fieldId="{0af04d78-ea08-4456-85f6-96214c6e3488}" ma:sspId="7dc392d7-09f2-4996-8b5b-bc6eefa3b932" ma:termSetId="63367ad3-03a2-4500-b8d6-fbc5ee6d801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43689-ae56-49ce-b338-31c41d979753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Colonne Attraper tout de Taxonomie" ma:description="" ma:hidden="true" ma:list="{bbd4a482-3752-4c6b-bcdf-ab34d5686d86}" ma:internalName="TaxCatchAll" ma:showField="CatchAllData" ma:web="c6743689-ae56-49ce-b338-31c41d9797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tCle xmlns="0c688a26-9520-481a-a97d-5ccc3d7491e4" xsi:nil="true"/>
    <TaxCatchAll xmlns="c6743689-ae56-49ce-b338-31c41d979753">
      <Value>1</Value>
    </TaxCatchAll>
    <TypologieField xmlns="0c688a26-9520-481a-a97d-5ccc3d7491e4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Document de travail (brouillons, notes)</TermName>
          <TermId xmlns="http://schemas.microsoft.com/office/infopath/2007/PartnerControls">9688cebd-89d4-4f5e-8820-dbffe1313d7e</TermId>
        </TermInfo>
      </Terms>
    </TypologieField>
  </documentManagement>
</p:properties>
</file>

<file path=customXml/itemProps1.xml><?xml version="1.0" encoding="utf-8"?>
<ds:datastoreItem xmlns:ds="http://schemas.openxmlformats.org/officeDocument/2006/customXml" ds:itemID="{E9C71A45-7FDB-42CB-BCD2-C669FE254A70}"/>
</file>

<file path=customXml/itemProps2.xml><?xml version="1.0" encoding="utf-8"?>
<ds:datastoreItem xmlns:ds="http://schemas.openxmlformats.org/officeDocument/2006/customXml" ds:itemID="{AC4866AE-2D26-4F53-8C67-C788EDFE6ECF}"/>
</file>

<file path=customXml/itemProps3.xml><?xml version="1.0" encoding="utf-8"?>
<ds:datastoreItem xmlns:ds="http://schemas.openxmlformats.org/officeDocument/2006/customXml" ds:itemID="{71114885-ABC5-42DC-8403-1398C1CB565A}"/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1966</Words>
  <Application>Microsoft Office PowerPoint</Application>
  <PresentationFormat>Affichage à l'écran (4:3)</PresentationFormat>
  <Paragraphs>408</Paragraphs>
  <Slides>32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Département d'Ille et Vilaine_Thème2</vt:lpstr>
      <vt:lpstr>De la mise en réseau régionale à l’organisation d’ateliers intercommunaux </vt:lpstr>
      <vt:lpstr>L’Atlas des paysages d’Ille-et-Vilaine</vt:lpstr>
      <vt:lpstr>L’Atlas des paysages d’Ille-et-Vilaine </vt:lpstr>
      <vt:lpstr>L’Atlas des paysages d’Ille-et-Vilaine </vt:lpstr>
      <vt:lpstr>Présentation PowerPoint</vt:lpstr>
      <vt:lpstr>L’Atlas des paysages d’Ille-et-Vilaine</vt:lpstr>
      <vt:lpstr>L’Atlas des paysages d’Ille-et-Vilaine</vt:lpstr>
      <vt:lpstr>L’Atlas des paysages d’Ille-et-Vilaine</vt:lpstr>
      <vt:lpstr> L’Atlas des paysages d’Ille-et-Vilaine</vt:lpstr>
      <vt:lpstr>L’Atlas des paysages d’Ille-et-Vilaine</vt:lpstr>
      <vt:lpstr>OPP départemental</vt:lpstr>
      <vt:lpstr>OPP départemental</vt:lpstr>
      <vt:lpstr>OPP départemental</vt:lpstr>
      <vt:lpstr>L’Atlas des paysages d’Ille-et-Vilaine</vt:lpstr>
      <vt:lpstr>L’Atlas des paysages d’Ille-et-Vilaine</vt:lpstr>
      <vt:lpstr>Présentation PowerPoint</vt:lpstr>
      <vt:lpstr>L’Atlas des paysages d’Ille-et-Vilaine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Programme d’actions en faveur des paysages d’Ille-et-Vilaine </vt:lpstr>
      <vt:lpstr>Perspectives</vt:lpstr>
    </vt:vector>
  </TitlesOfParts>
  <Company>Liner Communication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Guibart</dc:creator>
  <cp:lastModifiedBy>ANDRIEU Armelle</cp:lastModifiedBy>
  <cp:revision>170</cp:revision>
  <cp:lastPrinted>2019-11-21T18:29:47Z</cp:lastPrinted>
  <dcterms:created xsi:type="dcterms:W3CDTF">2017-10-26T13:47:47Z</dcterms:created>
  <dcterms:modified xsi:type="dcterms:W3CDTF">2019-11-25T11:09:45Z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0x01010012BA04338A824911AB08351CEEE47C6500DF2BEED9C3EBC94E979CF6B23C855CBF</vt:lpwstr>
  </property>
  <property fmtid="{D5CDD505-2E9C-101B-9397-08002B2CF9AE}" pid="3" name="Typologie">
    <vt:lpwstr>1;#Document de travail (brouillons, notes)|9688cebd-89d4-4f5e-8820-dbffe1313d7e</vt:lpwstr>
  </property>
</Properties>
</file>