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303" r:id="rId2"/>
    <p:sldId id="280" r:id="rId3"/>
    <p:sldId id="304" r:id="rId4"/>
    <p:sldId id="278" r:id="rId5"/>
    <p:sldId id="284" r:id="rId6"/>
    <p:sldId id="305" r:id="rId7"/>
    <p:sldId id="306" r:id="rId8"/>
    <p:sldId id="287" r:id="rId9"/>
    <p:sldId id="286" r:id="rId10"/>
    <p:sldId id="28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30A"/>
    <a:srgbClr val="EE54AC"/>
    <a:srgbClr val="71D1D1"/>
    <a:srgbClr val="AB4390"/>
    <a:srgbClr val="C4DF3F"/>
    <a:srgbClr val="943F38"/>
    <a:srgbClr val="0FA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9" autoAdjust="0"/>
    <p:restoredTop sz="76460" autoAdjust="0"/>
  </p:normalViewPr>
  <p:slideViewPr>
    <p:cSldViewPr snapToGrid="0">
      <p:cViewPr varScale="1">
        <p:scale>
          <a:sx n="75" d="100"/>
          <a:sy n="75" d="100"/>
        </p:scale>
        <p:origin x="66" y="414"/>
      </p:cViewPr>
      <p:guideLst>
        <p:guide orient="horz" pos="913"/>
        <p:guide pos="1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D4CE-AED5-43CA-AC53-6BFAD3DFF1F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D63CA-8B5A-47E2-A8BD-9ACA6315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9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Expériences avec des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 DE MÉTHODE REPRODUCTIBLES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matière de développement local durable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REGARDS FOCALISÉS SUR LA DIMENSION DU PAYSAGE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son apport dans les processus de transitions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paysage n’est pas la seule manière de bien faire &gt; nous souhaitons montrer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QUOI IL PERMET DE FAIRE MIEUX</a:t>
            </a:r>
            <a:endParaRPr lang="fr-FR" b="1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42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 SENSIBLE, AFFECTIVE ET LIÉE AU VÉCU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change la façon d’appréhender un territoire et son devenir &gt; peut jouer un rôle beaucoup plus central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 le paysage,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NOTIONS DE BEAUTÉ, D’ESTHÉTIQUE, DE PLAISIR RETROUVENT UNE PLACE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existe rarement dans les approches sectorielles plus techniques</a:t>
            </a: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CONNEXIONS ENTRE LE LIEU, LA FAÇON DONT ON L’HABITE ET LES ENJEUX PLANÉTAIRES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partant du réel, en agissant sur des éléments qui se perçoivent et se vivent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paysage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RÉVÈLE LES RESSOURCES IDENTITAIRES ET MATÉRIELLES LOCALES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susceptibles de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)devenir support de développement local. Importance de la plus-value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économique qui reste localement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4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paysage ne peut être réduit à une seule dimension et cette transversalité endémique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 UNE COMPLEXITÉ, DONC UNE RICHESSE</a:t>
            </a:r>
            <a:endParaRPr lang="fr-FR" b="1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Avec l’entrée paysagère, les connexions entre tous ces domaines deviennent plus évidentes car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LISIBLES DANS LE TERRITOIRE ET COMPRÉHENSIBLES À TRAVERS L’EXPÉRIENCE DE TERRAIN, PAR TOUS</a:t>
            </a:r>
            <a:endParaRPr lang="fr-FR" b="1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personnes et des sujets qui n’ont pas l’habitude de se rencontrer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VONT ÊTRE AMENÉS À TRAVAILLER ENSEMBLE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donc se connaître et se comprendre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CROISEMENT DES REGARDS FAIT ÉMERGER DES MÉTHODES DIFFÉRENTES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solutions plus simples et utiles à plusieurs niveaux, donc plus économes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82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L’APPROCHE PAYSAGÈRE FAIT PRENDRE CONSCIENCE AUX HABITANTS ET AUX ÉLUS QU’ILS VIVENT DANS UN ESPACE PARTICULIER</a:t>
            </a:r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même lorsqu’il n’est pas valorisé économiquement ni touristiquement</a:t>
            </a:r>
            <a:endParaRPr lang="fr-FR" sz="4000" dirty="0">
              <a:effectLst/>
            </a:endParaRPr>
          </a:p>
          <a:p>
            <a:pPr rtl="0"/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Tous les habitants, même sans compétence spécifique, peuvent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CONTRIBUER </a:t>
            </a:r>
            <a:r>
              <a:rPr lang="fr-FR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DÉBAT ET PARLER DES PAYSAGES DANS LESQUELS ILS VIVENT</a:t>
            </a:r>
            <a:endParaRPr lang="fr-FR" sz="4000" b="1" dirty="0">
              <a:effectLst/>
            </a:endParaRPr>
          </a:p>
          <a:p>
            <a:pPr rtl="0"/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changement de système se construit progressivement &gt; à chaque étape, il montre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VOLONTÉ, LA TÉNACITÉ ET LA FERMETÉ DE LA PART DES DÉCIDEURS. </a:t>
            </a:r>
            <a:r>
              <a:rPr lang="fr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Nécessite beaucoup de travail et de courage</a:t>
            </a:r>
            <a:endParaRPr lang="fr-FR" sz="4000" b="1" dirty="0">
              <a:effectLst/>
            </a:endParaRPr>
          </a:p>
          <a:p>
            <a:pPr rtl="0"/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Ces notions de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RESPONSABILISATION, VALEURS, FIERTÉ ET DE BIEN COMMUN SONT DÉFENDUES </a:t>
            </a:r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l’ensemble des territoires analysés</a:t>
            </a:r>
            <a:endParaRPr lang="fr-FR" sz="4000" dirty="0">
              <a:effectLst/>
            </a:endParaRPr>
          </a:p>
          <a:p>
            <a:pPr rtl="0"/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Dans ce processus qui </a:t>
            </a:r>
            <a:r>
              <a:rPr lang="fr-FR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LES RAPPORTS DE POUVOIR ET D’INITIATIVE</a:t>
            </a:r>
            <a:r>
              <a:rPr lang="fr-FR" sz="4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rôles de tous (élus, professionnels, associations, administrations...) sont bien identifiés et complémentaires</a:t>
            </a:r>
            <a:endParaRPr lang="fr-FR" sz="4000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3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RÈGLES CONSTRUITES SUR MESURE PAR LES ACTEURS LOCAUX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répondent aux besoins réels du territoire, à partir des spécificités et des ressources humaines et physiques disponibles localement</a:t>
            </a:r>
            <a:endParaRPr lang="fr-FR" sz="4000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Sur base des réalisations, les politiques supra (régionales, nationales...) viennent ensuite appuyer, conforter, donner des outils et des moyens à ces volontés issues du terrain,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 SE SUBSTITUER À ELLES, DANS UNE LOGIQUE DE COOPÉRATION</a:t>
            </a:r>
            <a:endParaRPr lang="fr-FR" sz="4000" b="1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 départ par la très petite échelle est accessible et convaincant, il permet ensuite d’aller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À PAS VERS DES PROJETS DE PLUS GRANDE ENVERGURE OU TOUCHANT DES TERRITOIRES PLUS VASTES</a:t>
            </a:r>
            <a:endParaRPr lang="fr-FR" sz="4000" b="1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Fonctionnement selon une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 DE RÉSEAU À DIMENSIONS VARIABLES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la nature des projets</a:t>
            </a:r>
            <a:endParaRPr lang="fr-FR" sz="4000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ENJEUX TRÈS PARTAGÉS ET DES RÉPONSES TOUJOURS ORIGINALES</a:t>
            </a:r>
            <a:endParaRPr lang="fr-FR" sz="4000" b="1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Cette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BOUCLE VERTUEUSE PARTAGÉE PAR DES PERSONNES TOUJOURS PLUS NOMBREUSES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aide à oser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 N’EST JAMAIS ABOUTI, PARFAIT NI ABSOLU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parcours reste à construire et inventer sans cesse. Grande modestie</a:t>
            </a:r>
            <a:endParaRPr lang="fr-FR" dirty="0">
              <a:effectLst/>
            </a:endParaRPr>
          </a:p>
          <a:p>
            <a:pPr rtl="0"/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BON SENS, LA SIMPLICITÉ ET LA FRUGALITÉ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au rendez-vous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Redonner un sens commun aux actions, aux projets, à la participation crée un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BIEN-ÊTRE, DU PLAISIR, UN PLUS GRAND RESPECT.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pas se prendre trop au sérieux, importance de la convivialité (faire la fête)</a:t>
            </a:r>
            <a:endParaRPr lang="fr-FR" b="1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9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 NE PRÉDESTINAIT CES TERRITOIRES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l’excellence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S’APPUIENT FORTEMENT SUR LE PAYSAGE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fédérateur, évidence partagée, facilitateur</a:t>
            </a:r>
            <a:endParaRPr lang="fr-FR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Rapport au territoire plus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ANCRÉ ET SOLIDE, FAISANT CONFIANCE À L’HUMAIN</a:t>
            </a:r>
            <a:endParaRPr lang="fr-FR" b="1" dirty="0">
              <a:effectLst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Expériences pas isolées ni anecdotiques, fleurissent un peu partout dans les territoires indépendamment des pays et des cultures &gt;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TÉMOIGNAGE D'UNE TRANSITION DE LA SOCIÉTÉ À GRANDE ÉCHELLE</a:t>
            </a:r>
            <a:endParaRPr lang="fr-FR" b="1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3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ces territoires se sont rencontrés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3CA-8B5A-47E2-A8BD-9ACA6315273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20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80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4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2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9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5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2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C556-DAF9-4C3F-9D1A-ECD0907AEAE8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AEC3-28B8-40E2-A432-D5A0545ED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5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3466" y="3277088"/>
            <a:ext cx="550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  <a:latin typeface="OCR A Std" panose="020F0609000104060307" pitchFamily="49" charset="0"/>
              </a:rPr>
              <a:t>SEQUENCE CONCLUSIVE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75" y="465413"/>
            <a:ext cx="1802130" cy="10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988"/>
            <a:ext cx="9144000" cy="38054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5214" y="1339057"/>
            <a:ext cx="769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Plus d’informations : www.paysages-apres-petrole.org/etude-de-cas-europeens</a:t>
            </a:r>
          </a:p>
        </p:txBody>
      </p:sp>
    </p:spTree>
    <p:extLst>
      <p:ext uri="{BB962C8B-B14F-4D97-AF65-F5344CB8AC3E}">
        <p14:creationId xmlns:p14="http://schemas.microsoft.com/office/powerpoint/2010/main" val="298996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27" y="751668"/>
            <a:ext cx="6176706" cy="6106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26725"/>
            <a:ext cx="9144000" cy="131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7817" y="190124"/>
            <a:ext cx="379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OCR A Std" panose="020F0609000104060307" pitchFamily="49" charset="0"/>
              </a:rPr>
              <a:t>Regards croisés</a:t>
            </a:r>
          </a:p>
        </p:txBody>
      </p:sp>
    </p:spTree>
    <p:extLst>
      <p:ext uri="{BB962C8B-B14F-4D97-AF65-F5344CB8AC3E}">
        <p14:creationId xmlns:p14="http://schemas.microsoft.com/office/powerpoint/2010/main" val="20337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817" y="199455"/>
            <a:ext cx="88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CR A Std" panose="020F0609000104060307" pitchFamily="49" charset="0"/>
              </a:rPr>
              <a:t>Regards croisés - </a:t>
            </a:r>
            <a:r>
              <a:rPr lang="fr-FR" dirty="0">
                <a:solidFill>
                  <a:schemeClr val="accent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Ce que la notion de paysage apporte en plus du développement local durable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-11559" y="1224957"/>
            <a:ext cx="3036114" cy="3195844"/>
            <a:chOff x="-11559" y="1207703"/>
            <a:chExt cx="3036114" cy="3207453"/>
          </a:xfrm>
        </p:grpSpPr>
        <p:sp>
          <p:nvSpPr>
            <p:cNvPr id="3" name="ZoneTexte 2"/>
            <p:cNvSpPr txBox="1"/>
            <p:nvPr/>
          </p:nvSpPr>
          <p:spPr>
            <a:xfrm>
              <a:off x="4145" y="3891936"/>
              <a:ext cx="2831123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Le paysage porte une dimension sensible, affective et liée au vécu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8" r="14753"/>
            <a:stretch/>
          </p:blipFill>
          <p:spPr>
            <a:xfrm>
              <a:off x="-11559" y="1207703"/>
              <a:ext cx="3036114" cy="269340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-2596" y="1207703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Beckerich (L)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017814" y="1218807"/>
            <a:ext cx="5815142" cy="2693404"/>
            <a:chOff x="3017814" y="1201554"/>
            <a:chExt cx="5815142" cy="2693404"/>
          </a:xfrm>
        </p:grpSpPr>
        <p:sp>
          <p:nvSpPr>
            <p:cNvPr id="5" name="ZoneTexte 4"/>
            <p:cNvSpPr txBox="1"/>
            <p:nvPr/>
          </p:nvSpPr>
          <p:spPr>
            <a:xfrm>
              <a:off x="6038224" y="1201554"/>
              <a:ext cx="2794732" cy="74114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Les notions de beauté, d’esthétique, de plaisir retrouvent une place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0"/>
            <a:stretch/>
          </p:blipFill>
          <p:spPr>
            <a:xfrm>
              <a:off x="3017814" y="1207703"/>
              <a:ext cx="3027151" cy="268725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627464" y="1216907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Sud Milan (I)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00261" y="3918360"/>
            <a:ext cx="5349089" cy="2811158"/>
            <a:chOff x="700261" y="3901107"/>
            <a:chExt cx="5349089" cy="2811158"/>
          </a:xfrm>
        </p:grpSpPr>
        <p:sp>
          <p:nvSpPr>
            <p:cNvPr id="4" name="ZoneTexte 3"/>
            <p:cNvSpPr txBox="1"/>
            <p:nvPr/>
          </p:nvSpPr>
          <p:spPr>
            <a:xfrm>
              <a:off x="700261" y="5542714"/>
              <a:ext cx="2312244" cy="116955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400" dirty="0"/>
                <a:t>Des connexions se créent entre le lieu, la façon dont on l’habite et les enjeux planétaires en partant du réel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" r="17019"/>
            <a:stretch/>
          </p:blipFill>
          <p:spPr>
            <a:xfrm>
              <a:off x="3019245" y="3901107"/>
              <a:ext cx="3030105" cy="277054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4615130" y="3905347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/>
                <a:t>Vorderwald</a:t>
              </a:r>
              <a:r>
                <a:rPr lang="fr-FR" sz="1200" dirty="0"/>
                <a:t> (A)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038224" y="3432135"/>
            <a:ext cx="3112515" cy="3231896"/>
            <a:chOff x="6038224" y="3414882"/>
            <a:chExt cx="3112515" cy="3231896"/>
          </a:xfrm>
        </p:grpSpPr>
        <p:sp>
          <p:nvSpPr>
            <p:cNvPr id="6" name="Rectangle 5"/>
            <p:cNvSpPr/>
            <p:nvPr/>
          </p:nvSpPr>
          <p:spPr>
            <a:xfrm>
              <a:off x="6038224" y="3414882"/>
              <a:ext cx="29201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Le paysage est révélateur des ressources identitaires et matérielles locales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72"/>
            <a:stretch/>
          </p:blipFill>
          <p:spPr>
            <a:xfrm>
              <a:off x="6044964" y="3894958"/>
              <a:ext cx="3099035" cy="275182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724275" y="3918214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Priorat (E)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29741" y="6664941"/>
            <a:ext cx="9173741" cy="210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817" y="199455"/>
            <a:ext cx="88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CR A Std" panose="020F0609000104060307" pitchFamily="49" charset="0"/>
              </a:rPr>
              <a:t>Regards croisés - </a:t>
            </a:r>
            <a:r>
              <a:rPr lang="fr-FR" dirty="0">
                <a:solidFill>
                  <a:schemeClr val="accent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Le paysage comme méthode pour porter un regard transversal sur le territoire et dans les actions 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-5506" y="1224956"/>
            <a:ext cx="3018358" cy="3207453"/>
            <a:chOff x="-5506" y="1224956"/>
            <a:chExt cx="3018358" cy="320745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73"/>
            <a:stretch/>
          </p:blipFill>
          <p:spPr>
            <a:xfrm>
              <a:off x="-5506" y="1231200"/>
              <a:ext cx="3018358" cy="268922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4145" y="3909189"/>
              <a:ext cx="2831123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Le paysage, complexe, ne peut être réduit à une seule dimension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-2596" y="1224956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Vorderwald</a:t>
              </a:r>
              <a:r>
                <a:rPr lang="fr-FR" sz="1200" dirty="0"/>
                <a:t> (A)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012852" y="1218807"/>
            <a:ext cx="5820104" cy="2701091"/>
            <a:chOff x="3012852" y="1218807"/>
            <a:chExt cx="5820104" cy="2701091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90" b="1505"/>
            <a:stretch/>
          </p:blipFill>
          <p:spPr>
            <a:xfrm>
              <a:off x="3012852" y="1228701"/>
              <a:ext cx="3013213" cy="269119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038224" y="1218807"/>
              <a:ext cx="279473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Des personnes qui n’ont pas l’habitude de se rencontrer vont travailler ensemble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27464" y="1234160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Bassin Minier (F)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930192" y="3909189"/>
            <a:ext cx="5111402" cy="2756276"/>
            <a:chOff x="930192" y="3909189"/>
            <a:chExt cx="5111402" cy="275627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7" t="5734" r="-1" b="-1"/>
            <a:stretch/>
          </p:blipFill>
          <p:spPr>
            <a:xfrm>
              <a:off x="3016427" y="3909189"/>
              <a:ext cx="3009638" cy="2756276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930192" y="5920128"/>
              <a:ext cx="208905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400" dirty="0"/>
                <a:t>Des connexions sont lisibles par tous à partir du terrain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15130" y="3922600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Sud Milan (I)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019800" y="3196803"/>
            <a:ext cx="3130939" cy="3468662"/>
            <a:chOff x="6019800" y="3196803"/>
            <a:chExt cx="3130939" cy="3468662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0"/>
            <a:stretch/>
          </p:blipFill>
          <p:spPr>
            <a:xfrm>
              <a:off x="6019800" y="3931499"/>
              <a:ext cx="3130939" cy="273396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38224" y="3196803"/>
              <a:ext cx="29201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Le croisement des regards amène à des solutions plus simples et plus économes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724275" y="3935467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Bassin Minier (F)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9741" y="6664941"/>
            <a:ext cx="9173741" cy="210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817" y="199455"/>
            <a:ext cx="88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CR A Std" panose="020F0609000104060307" pitchFamily="49" charset="0"/>
              </a:rPr>
              <a:t>Regards croisés - </a:t>
            </a:r>
            <a:r>
              <a:rPr lang="fr-FR" dirty="0">
                <a:solidFill>
                  <a:schemeClr val="accent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Une implication et une appropriation des projets facilitées par le paysage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5966" y="1228700"/>
            <a:ext cx="3038982" cy="3877719"/>
            <a:chOff x="-15966" y="1228700"/>
            <a:chExt cx="3038982" cy="387771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9" r="9064" b="752"/>
            <a:stretch/>
          </p:blipFill>
          <p:spPr>
            <a:xfrm>
              <a:off x="-9296" y="1228700"/>
              <a:ext cx="3032312" cy="2670947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-15966" y="3906090"/>
              <a:ext cx="1525908" cy="120032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200" dirty="0"/>
                <a:t>L’approche paysagère fait prendre conscience aux habitants et aux élus qu’ils vivent dans un espace particulier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9046" y="1231191"/>
              <a:ext cx="170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Mt-Soleil Mt-</a:t>
              </a:r>
              <a:r>
                <a:rPr lang="fr-FR" sz="1200" dirty="0" err="1"/>
                <a:t>Crosin</a:t>
              </a:r>
              <a:r>
                <a:rPr lang="fr-FR" sz="1200" dirty="0"/>
                <a:t> (CH)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932836" y="828170"/>
            <a:ext cx="3197646" cy="3073156"/>
            <a:chOff x="2932836" y="828170"/>
            <a:chExt cx="3197646" cy="307315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62"/>
            <a:stretch/>
          </p:blipFill>
          <p:spPr>
            <a:xfrm>
              <a:off x="3018434" y="1223193"/>
              <a:ext cx="2999126" cy="267813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932836" y="828170"/>
              <a:ext cx="3197646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200" dirty="0"/>
                <a:t>Le changement progressif de système demande une forte volonté de la part des décideurs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572000" y="1222762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/>
                <a:t>Vorderwald</a:t>
              </a:r>
              <a:r>
                <a:rPr lang="fr-FR" sz="1200" dirty="0"/>
                <a:t> (A)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6444" y="3897313"/>
            <a:ext cx="4447992" cy="2774805"/>
            <a:chOff x="76444" y="3897313"/>
            <a:chExt cx="4447992" cy="277480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4"/>
            <a:stretch/>
          </p:blipFill>
          <p:spPr>
            <a:xfrm>
              <a:off x="1512794" y="3897313"/>
              <a:ext cx="3011642" cy="276758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6444" y="5656455"/>
              <a:ext cx="1453609" cy="101566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200" dirty="0"/>
                <a:t>Chacun peut contribuer au débat et parler des paysages dans lesquels il vit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506372" y="3905731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Priorat (E)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524935" y="3897313"/>
            <a:ext cx="4541964" cy="2774805"/>
            <a:chOff x="4524935" y="3897313"/>
            <a:chExt cx="4541964" cy="27748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7"/>
            <a:stretch/>
          </p:blipFill>
          <p:spPr>
            <a:xfrm>
              <a:off x="4524935" y="3897314"/>
              <a:ext cx="3135966" cy="276411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660769" y="5656455"/>
              <a:ext cx="1406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Les notions de responsabilisation, valeurs, fierté et de bien commun sont centrales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27566" y="3897313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Sud Milan (I)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010835" y="1207116"/>
            <a:ext cx="3156567" cy="3345305"/>
            <a:chOff x="6010835" y="1207116"/>
            <a:chExt cx="3156567" cy="334530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2" r="3198"/>
            <a:stretch/>
          </p:blipFill>
          <p:spPr>
            <a:xfrm>
              <a:off x="6010835" y="1214258"/>
              <a:ext cx="3133165" cy="268469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7720205" y="1207116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Bassin Minier (F)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547179" y="3906090"/>
              <a:ext cx="1620223" cy="64633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200" dirty="0"/>
                <a:t>Les rôles de tous sont bien identifiés et complémentaires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9741" y="6664941"/>
            <a:ext cx="9173741" cy="210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817" y="199455"/>
            <a:ext cx="88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CR A Std" panose="020F0609000104060307" pitchFamily="49" charset="0"/>
              </a:rPr>
              <a:t>Regards croisés - </a:t>
            </a:r>
            <a:r>
              <a:rPr lang="fr-FR" dirty="0">
                <a:solidFill>
                  <a:schemeClr val="accent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Une initiative responsable et autonome, ancrée dans les paysages locaux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-15966" y="1211182"/>
            <a:ext cx="3051878" cy="3525905"/>
            <a:chOff x="-15966" y="1211182"/>
            <a:chExt cx="3051878" cy="352590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7" r="11925"/>
            <a:stretch/>
          </p:blipFill>
          <p:spPr>
            <a:xfrm>
              <a:off x="-6220" y="1218740"/>
              <a:ext cx="3030431" cy="268735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-15966" y="3906090"/>
              <a:ext cx="1525908" cy="83099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200" dirty="0"/>
                <a:t>Des règles construites sur mesure par les acteurs locaux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33954" y="1211182"/>
              <a:ext cx="170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/>
                <a:t>Anthisnes</a:t>
              </a:r>
              <a:r>
                <a:rPr lang="fr-FR" sz="1200" dirty="0"/>
                <a:t> (B)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932836" y="828170"/>
            <a:ext cx="3197646" cy="3073155"/>
            <a:chOff x="2932836" y="828170"/>
            <a:chExt cx="3197646" cy="307315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24"/>
            <a:stretch/>
          </p:blipFill>
          <p:spPr>
            <a:xfrm>
              <a:off x="3018434" y="1218740"/>
              <a:ext cx="3007804" cy="268258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932836" y="828170"/>
              <a:ext cx="3197646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200" dirty="0"/>
                <a:t>Un départ par la petite échelle, qui monte en puissance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57129" y="1223163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bg1"/>
                  </a:solidFill>
                </a:rPr>
                <a:t>Priorat (E)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6444" y="3899646"/>
            <a:ext cx="4433352" cy="2772471"/>
            <a:chOff x="76444" y="3899646"/>
            <a:chExt cx="4433352" cy="277247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8" r="15037"/>
            <a:stretch/>
          </p:blipFill>
          <p:spPr>
            <a:xfrm>
              <a:off x="1524000" y="3899646"/>
              <a:ext cx="2985796" cy="2772471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6444" y="5656455"/>
              <a:ext cx="1453609" cy="83099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200" dirty="0"/>
                <a:t>Les politiques supra donnent ensuite des outils et des moyens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520619" y="3906090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Sud Milan (I)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486395" y="3891757"/>
            <a:ext cx="4580504" cy="2839633"/>
            <a:chOff x="4486395" y="3891758"/>
            <a:chExt cx="4580504" cy="278036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3"/>
            <a:stretch/>
          </p:blipFill>
          <p:spPr>
            <a:xfrm>
              <a:off x="4509796" y="3900399"/>
              <a:ext cx="3153504" cy="275977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660769" y="5656455"/>
              <a:ext cx="14061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Une logique de réseau à dimensions variables selon la nature des projets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86395" y="3891758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Bassin Minier (F)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124625" y="1218740"/>
            <a:ext cx="4042777" cy="3518347"/>
            <a:chOff x="5124625" y="1218740"/>
            <a:chExt cx="4042777" cy="351834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461" r="1"/>
            <a:stretch/>
          </p:blipFill>
          <p:spPr>
            <a:xfrm>
              <a:off x="5124625" y="1221741"/>
              <a:ext cx="4019376" cy="267958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048865" y="1218740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Vorderwald</a:t>
              </a:r>
              <a:r>
                <a:rPr lang="fr-FR" sz="1200" dirty="0"/>
                <a:t> (A)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547179" y="3906090"/>
              <a:ext cx="1620223" cy="83099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200" dirty="0"/>
                <a:t>Des enjeux très partagés et des réponses toujours originales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9741" y="6664941"/>
            <a:ext cx="9173741" cy="210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9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817" y="199455"/>
            <a:ext cx="88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CR A Std" panose="020F0609000104060307" pitchFamily="49" charset="0"/>
              </a:rPr>
              <a:t>Regards croisés - </a:t>
            </a:r>
            <a:r>
              <a:rPr lang="fr-FR" dirty="0">
                <a:solidFill>
                  <a:schemeClr val="accent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Le paysage, accélérateur de nouvelles ambitions au service du bien commun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-14068" y="1224956"/>
            <a:ext cx="3038622" cy="3207453"/>
            <a:chOff x="-14068" y="1224956"/>
            <a:chExt cx="3038622" cy="320745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2" r="12911"/>
            <a:stretch/>
          </p:blipFill>
          <p:spPr>
            <a:xfrm>
              <a:off x="-14068" y="1233636"/>
              <a:ext cx="3038622" cy="266356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145" y="3909189"/>
              <a:ext cx="2831123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Une boucle vertueuse qui aide à oser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-2596" y="1224956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Beckerich (L)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024554" y="1218807"/>
            <a:ext cx="5808402" cy="2678505"/>
            <a:chOff x="3024554" y="1218807"/>
            <a:chExt cx="5808402" cy="267850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4"/>
            <a:stretch/>
          </p:blipFill>
          <p:spPr>
            <a:xfrm>
              <a:off x="3024554" y="1233635"/>
              <a:ext cx="3025372" cy="266367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038224" y="1218807"/>
              <a:ext cx="2794732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fr-FR" sz="1400" dirty="0"/>
                <a:t>Le bon sens, la simplicité et la frugalité sont au rendez-vous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27464" y="1234160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>
                  <a:solidFill>
                    <a:schemeClr val="bg1"/>
                  </a:solidFill>
                </a:rPr>
                <a:t>Anthisnes</a:t>
              </a:r>
              <a:r>
                <a:rPr lang="fr-FR" sz="1200" dirty="0">
                  <a:solidFill>
                    <a:schemeClr val="bg1"/>
                  </a:solidFill>
                </a:rPr>
                <a:t> (CH)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935500" y="3897200"/>
            <a:ext cx="5114426" cy="2967159"/>
            <a:chOff x="935500" y="3897200"/>
            <a:chExt cx="5114426" cy="296715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3"/>
            <a:stretch/>
          </p:blipFill>
          <p:spPr>
            <a:xfrm>
              <a:off x="3024553" y="3897200"/>
              <a:ext cx="3025373" cy="296715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935500" y="5915383"/>
              <a:ext cx="208905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fr-FR" sz="1400" dirty="0"/>
                <a:t>Un parcours qui se construit et s’invente sans cesse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256544" y="3912617"/>
              <a:ext cx="1772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/>
                <a:t>Mt-Soleil Mt-</a:t>
              </a:r>
              <a:r>
                <a:rPr lang="fr-FR" sz="1200" dirty="0" err="1"/>
                <a:t>Crosin</a:t>
              </a:r>
              <a:r>
                <a:rPr lang="fr-FR" sz="1200" dirty="0"/>
                <a:t> (CH)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015799" y="3187340"/>
            <a:ext cx="3134940" cy="3677019"/>
            <a:chOff x="6015799" y="3187340"/>
            <a:chExt cx="3134940" cy="3677019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/>
            <a:stretch/>
          </p:blipFill>
          <p:spPr>
            <a:xfrm>
              <a:off x="6049108" y="3897200"/>
              <a:ext cx="3101631" cy="296715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015799" y="3187340"/>
              <a:ext cx="29201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Redonner un sens commun crée un bien-être, du plaisir, un plus grand respect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724275" y="3907331"/>
              <a:ext cx="1426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bg1"/>
                  </a:solidFill>
                </a:rPr>
                <a:t>Milan Sud (I)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-29741" y="6664941"/>
            <a:ext cx="9173741" cy="210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7818" y="618391"/>
            <a:ext cx="806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OCR A Std" panose="020F0609000104060307" pitchFamily="49" charset="0"/>
              </a:rPr>
              <a:t>Les paysages de l'après-pétrole sont déjà là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3172"/>
          <a:stretch/>
        </p:blipFill>
        <p:spPr>
          <a:xfrm>
            <a:off x="19050" y="2514600"/>
            <a:ext cx="91249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3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1169</Words>
  <Application>Microsoft Office PowerPoint</Application>
  <PresentationFormat>Affichage à l'écran (4:3)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Nirmala UI</vt:lpstr>
      <vt:lpstr>OCR A Std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Mathilde Kempf &amp; Armelle Lagadec</cp:lastModifiedBy>
  <cp:revision>171</cp:revision>
  <dcterms:created xsi:type="dcterms:W3CDTF">2019-02-26T11:08:23Z</dcterms:created>
  <dcterms:modified xsi:type="dcterms:W3CDTF">2019-11-14T11:26:57Z</dcterms:modified>
</cp:coreProperties>
</file>