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2"/>
  </p:notesMasterIdLst>
  <p:sldIdLst>
    <p:sldId id="303" r:id="rId2"/>
    <p:sldId id="280" r:id="rId3"/>
    <p:sldId id="304" r:id="rId4"/>
    <p:sldId id="278" r:id="rId5"/>
    <p:sldId id="284" r:id="rId6"/>
    <p:sldId id="305" r:id="rId7"/>
    <p:sldId id="306" r:id="rId8"/>
    <p:sldId id="287" r:id="rId9"/>
    <p:sldId id="286" r:id="rId10"/>
    <p:sldId id="288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 userDrawn="1">
          <p15:clr>
            <a:srgbClr val="A4A3A4"/>
          </p15:clr>
        </p15:guide>
        <p15:guide id="2" pos="19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130A"/>
    <a:srgbClr val="EE54AC"/>
    <a:srgbClr val="71D1D1"/>
    <a:srgbClr val="AB4390"/>
    <a:srgbClr val="C4DF3F"/>
    <a:srgbClr val="943F38"/>
    <a:srgbClr val="0FA4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09" autoAdjust="0"/>
    <p:restoredTop sz="76460" autoAdjust="0"/>
  </p:normalViewPr>
  <p:slideViewPr>
    <p:cSldViewPr snapToGrid="0">
      <p:cViewPr varScale="1">
        <p:scale>
          <a:sx n="75" d="100"/>
          <a:sy n="75" d="100"/>
        </p:scale>
        <p:origin x="66" y="414"/>
      </p:cViewPr>
      <p:guideLst>
        <p:guide orient="horz" pos="913"/>
        <p:guide pos="19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FD4CE-AED5-43CA-AC53-6BFAD3DFF1F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D63CA-8B5A-47E2-A8BD-9ACA631527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5540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D63CA-8B5A-47E2-A8BD-9ACA6315273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193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D63CA-8B5A-47E2-A8BD-9ACA6315273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9955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Expériences avec des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ÉLÉMENTS DE MÉTHODE REPRODUCTIBLES 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matière de développement local durable</a:t>
            </a:r>
            <a:endParaRPr lang="fr-FR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REGARDS FOCALISÉS SUR LA DIMENSION DU PAYSAGE 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son apport dans les processus de transitions</a:t>
            </a:r>
            <a:endParaRPr lang="fr-FR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Le paysage n’est pas la seule manière de bien faire &gt; nous souhaitons montrer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QUOI IL PERMET DE FAIRE MIEUX</a:t>
            </a:r>
            <a:endParaRPr lang="fr-FR" b="1" dirty="0">
              <a:effectLst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D63CA-8B5A-47E2-A8BD-9ACA6315273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421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DIMENSION SENSIBLE, AFFECTIVE ET LIÉE AU VÉCU 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 change la façon d’appréhender un territoire et son devenir &gt; peut jouer un rôle beaucoup plus central</a:t>
            </a:r>
            <a:endParaRPr lang="fr-FR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Par le paysage,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NOTIONS DE BEAUTÉ, D’ESTHÉTIQUE, DE PLAISIR RETROUVENT UNE PLACE 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 existe rarement dans les approches sectorielles plus techniques</a:t>
            </a: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CONNEXIONS ENTRE LE LIEU, LA FAÇON DONT ON L’HABITE ET LES ENJEUX PLANÉTAIRES 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partant du réel, en agissant sur des éléments qui se perçoivent et se vivent</a:t>
            </a:r>
            <a:endParaRPr lang="fr-FR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Le paysage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RÉVÈLE LES RESSOURCES IDENTITAIRES ET MATÉRIELLES LOCALES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susceptibles de (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)devenir support de développement local. Importance de la plus-value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économique qui reste localement</a:t>
            </a:r>
            <a:endParaRPr lang="fr-FR" dirty="0">
              <a:effectLst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D63CA-8B5A-47E2-A8BD-9ACA6315273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942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Le paysage ne peut être réduit à une seule dimension et cette transversalité endémique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CRÉE UNE COMPLEXITÉ, DONC UNE RICHESSE</a:t>
            </a:r>
            <a:endParaRPr lang="fr-FR" b="1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Avec l’entrée paysagère, les connexions entre tous ces domaines deviennent plus évidentes car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LISIBLES DANS LE TERRITOIRE ET COMPRÉHENSIBLES À TRAVERS L’EXPÉRIENCE DE TERRAIN, PAR TOUS</a:t>
            </a:r>
            <a:endParaRPr lang="fr-FR" b="1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Des personnes et des sujets qui n’ont pas l’habitude de se rencontrer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VONT ÊTRE AMENÉS À TRAVAILLER ENSEMBLE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donc se connaître et se comprendre</a:t>
            </a:r>
            <a:endParaRPr lang="fr-FR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CROISEMENT DES REGARDS FAIT ÉMERGER DES MÉTHODES DIFFÉRENTES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des solutions plus simples et utiles à plusieurs niveaux, donc plus économes</a:t>
            </a:r>
            <a:endParaRPr lang="fr-FR" dirty="0">
              <a:effectLst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D63CA-8B5A-47E2-A8BD-9ACA6315273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822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fr-FR" sz="4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40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L’APPROCHE PAYSAGÈRE FAIT PRENDRE CONSCIENCE AUX HABITANTS ET AUX ÉLUS QU’ILS VIVENT DANS UN ESPACE PARTICULIER</a:t>
            </a:r>
            <a:r>
              <a:rPr lang="fr-FR" sz="4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même lorsqu’il n’est pas valorisé économiquement ni touristiquement</a:t>
            </a:r>
            <a:endParaRPr lang="fr-FR" sz="4000" dirty="0">
              <a:effectLst/>
            </a:endParaRPr>
          </a:p>
          <a:p>
            <a:pPr rtl="0"/>
            <a:r>
              <a:rPr lang="fr-FR" sz="4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Tous les habitants, même sans compétence spécifique, peuvent </a:t>
            </a:r>
            <a:r>
              <a:rPr lang="fr-FR" sz="40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CONTRIBUER </a:t>
            </a:r>
            <a:r>
              <a:rPr lang="fr-FR" sz="14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 </a:t>
            </a:r>
            <a:r>
              <a:rPr lang="fr-FR" sz="40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DÉBAT ET PARLER DES PAYSAGES DANS LESQUELS ILS VIVENT</a:t>
            </a:r>
            <a:endParaRPr lang="fr-FR" sz="4000" b="1" dirty="0">
              <a:effectLst/>
            </a:endParaRPr>
          </a:p>
          <a:p>
            <a:pPr rtl="0"/>
            <a:r>
              <a:rPr lang="fr-FR" sz="4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Le changement de système se construit progressivement &gt; à chaque étape, il montre </a:t>
            </a:r>
            <a:r>
              <a:rPr lang="fr-FR" sz="40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VOLONTÉ, LA TÉNACITÉ ET LA FERMETÉ DE LA PART DES DÉCIDEURS. </a:t>
            </a:r>
            <a:r>
              <a:rPr lang="fr-B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Nécessite beaucoup de travail et de courage</a:t>
            </a:r>
            <a:endParaRPr lang="fr-FR" sz="4000" b="1" dirty="0">
              <a:effectLst/>
            </a:endParaRPr>
          </a:p>
          <a:p>
            <a:pPr rtl="0"/>
            <a:r>
              <a:rPr lang="fr-FR" sz="4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Ces notions de </a:t>
            </a:r>
            <a:r>
              <a:rPr lang="fr-FR" sz="40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RESPONSABILISATION, VALEURS, FIERTÉ ET DE BIEN COMMUN SONT DÉFENDUES </a:t>
            </a:r>
            <a:r>
              <a:rPr lang="fr-FR" sz="4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 l’ensemble des territoires analysés</a:t>
            </a:r>
            <a:endParaRPr lang="fr-FR" sz="4000" dirty="0">
              <a:effectLst/>
            </a:endParaRPr>
          </a:p>
          <a:p>
            <a:pPr rtl="0"/>
            <a:r>
              <a:rPr lang="fr-FR" sz="4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Dans ce processus qui </a:t>
            </a:r>
            <a:r>
              <a:rPr lang="fr-FR" sz="40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LES RAPPORTS DE POUVOIR ET D’INITIATIVE</a:t>
            </a:r>
            <a:r>
              <a:rPr lang="fr-FR" sz="4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les rôles de tous (élus, professionnels, associations, administrations...) sont bien identifiés et complémentaires</a:t>
            </a:r>
            <a:endParaRPr lang="fr-FR" sz="4000" dirty="0">
              <a:effectLst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D63CA-8B5A-47E2-A8BD-9ACA6315273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933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DES RÈGLES CONSTRUITES SUR MESURE PAR LES ACTEURS LOCAUX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&gt; répondent aux besoins réels du territoire, à partir des spécificités et des ressources humaines et physiques disponibles localement</a:t>
            </a:r>
            <a:endParaRPr lang="fr-FR" sz="4000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Sur base des réalisations, les politiques supra (régionales, nationales...) viennent ensuite appuyer, conforter, donner des outils et des moyens à ces volontés issues du terrain,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SANS SE SUBSTITUER À ELLES, DANS UNE LOGIQUE DE COOPÉRATION</a:t>
            </a:r>
            <a:endParaRPr lang="fr-FR" sz="4000" b="1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Ce départ par la très petite échelle est accessible et convaincant, il permet ensuite d’aller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 À PAS VERS DES PROJETS DE PLUS GRANDE ENVERGURE OU TOUCHANT DES TERRITOIRES PLUS VASTES</a:t>
            </a:r>
            <a:endParaRPr lang="fr-FR" sz="4000" b="1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Fonctionnement selon une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LOGIQUE DE RÉSEAU À DIMENSIONS VARIABLES 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selon la nature des projets</a:t>
            </a:r>
            <a:endParaRPr lang="fr-FR" sz="4000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 ENJEUX TRÈS PARTAGÉS ET DES RÉPONSES TOUJOURS ORIGINALES</a:t>
            </a:r>
            <a:endParaRPr lang="fr-FR" sz="4000" b="1" dirty="0">
              <a:effectLst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D63CA-8B5A-47E2-A8BD-9ACA6315273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8679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Cette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BOUCLE VERTUEUSE PARTAGÉE PAR DES PERSONNES TOUJOURS PLUS NOMBREUSES 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aide à oser</a:t>
            </a:r>
            <a:endParaRPr lang="fr-FR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RIEN N’EST JAMAIS ABOUTI, PARFAIT NI ABSOLU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 parcours reste à construire et inventer sans cesse. Grande modestie</a:t>
            </a:r>
            <a:endParaRPr lang="fr-FR" dirty="0">
              <a:effectLst/>
            </a:endParaRPr>
          </a:p>
          <a:p>
            <a:pPr rtl="0"/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LE BON SENS, LA SIMPLICITÉ ET LA FRUGALITÉ 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sont au rendez-vous</a:t>
            </a:r>
            <a:endParaRPr lang="fr-FR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Redonner un sens commun aux actions, aux projets, à la participation crée un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BIEN-ÊTRE, DU PLAISIR, UN PLUS GRAND RESPECT.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 pas se prendre trop au sérieux, importance de la convivialité (faire la fête)</a:t>
            </a:r>
            <a:endParaRPr lang="fr-FR" b="1" dirty="0">
              <a:effectLst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D63CA-8B5A-47E2-A8BD-9ACA6315273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1792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RIEN NE PRÉDESTINAIT CES TERRITOIRES 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 l’excellence</a:t>
            </a:r>
            <a:endParaRPr lang="fr-FR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TOUS S’APPUIENT FORTEMENT SUR LE PAYSAGE 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 fédérateur, évidence partagée, facilitateur</a:t>
            </a:r>
            <a:endParaRPr lang="fr-FR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Rapport au territoire plus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ANCRÉ ET SOLIDE, FAISANT CONFIANCE À L’HUMAIN</a:t>
            </a:r>
            <a:endParaRPr lang="fr-FR" b="1" dirty="0">
              <a:effectLst/>
            </a:endParaRPr>
          </a:p>
          <a:p>
            <a:pPr rtl="0"/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Expériences pas isolées ni anecdotiques, fleurissent un peu partout dans les territoires indépendamment des pays et des cultures &gt; 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TÉMOIGNAGE D'UNE TRANSITION DE LA SOCIÉTÉ À GRANDE ÉCHELLE</a:t>
            </a:r>
            <a:endParaRPr lang="fr-FR" b="1" dirty="0">
              <a:effectLst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D63CA-8B5A-47E2-A8BD-9ACA6315273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2138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Tous ces territoires se sont rencontrés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D63CA-8B5A-47E2-A8BD-9ACA6315273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73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21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20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334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80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4246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505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523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98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9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550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452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0C556-DAF9-4C3F-9D1A-ECD0907AEAE8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CAEC3-28B8-40E2-A432-D5A0545ED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913466" y="3277088"/>
            <a:ext cx="5503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/>
                </a:solidFill>
                <a:latin typeface="OCR A Std" panose="020F0609000104060307" pitchFamily="49" charset="0"/>
              </a:rPr>
              <a:t>SEQUENCE CONCLUSIVE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375" y="465413"/>
            <a:ext cx="1802130" cy="107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29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3988"/>
            <a:ext cx="9144000" cy="380540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25214" y="1339057"/>
            <a:ext cx="7693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2"/>
                </a:solidFill>
              </a:rPr>
              <a:t>Plus d’informations : www.paysages-apres-petrole.org/etude-de-cas-europeens</a:t>
            </a:r>
          </a:p>
        </p:txBody>
      </p:sp>
    </p:spTree>
    <p:extLst>
      <p:ext uri="{BB962C8B-B14F-4D97-AF65-F5344CB8AC3E}">
        <p14:creationId xmlns:p14="http://schemas.microsoft.com/office/powerpoint/2010/main" val="298996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727" y="751668"/>
            <a:ext cx="6176706" cy="610633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6726725"/>
            <a:ext cx="9144000" cy="1312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307817" y="190124"/>
            <a:ext cx="3797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  <a:latin typeface="OCR A Std" panose="020F0609000104060307" pitchFamily="49" charset="0"/>
              </a:rPr>
              <a:t>Regards croisés</a:t>
            </a:r>
          </a:p>
        </p:txBody>
      </p:sp>
    </p:spTree>
    <p:extLst>
      <p:ext uri="{BB962C8B-B14F-4D97-AF65-F5344CB8AC3E}">
        <p14:creationId xmlns:p14="http://schemas.microsoft.com/office/powerpoint/2010/main" val="203374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07817" y="199455"/>
            <a:ext cx="883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OCR A Std" panose="020F0609000104060307" pitchFamily="49" charset="0"/>
              </a:rPr>
              <a:t>Regards croisés - </a:t>
            </a:r>
            <a:r>
              <a:rPr lang="fr-FR" dirty="0">
                <a:solidFill>
                  <a:schemeClr val="accent1"/>
                </a:solidFill>
                <a:latin typeface="Nirmala UI" panose="020B0502040204020203" pitchFamily="34" charset="0"/>
                <a:cs typeface="Nirmala UI" panose="020B0502040204020203" pitchFamily="34" charset="0"/>
              </a:rPr>
              <a:t>Ce que la notion de paysage apporte en plus du développement local durable</a:t>
            </a:r>
          </a:p>
        </p:txBody>
      </p:sp>
      <p:grpSp>
        <p:nvGrpSpPr>
          <p:cNvPr id="22" name="Groupe 21"/>
          <p:cNvGrpSpPr/>
          <p:nvPr/>
        </p:nvGrpSpPr>
        <p:grpSpPr>
          <a:xfrm>
            <a:off x="-11559" y="1224957"/>
            <a:ext cx="3036114" cy="3195844"/>
            <a:chOff x="-11559" y="1207703"/>
            <a:chExt cx="3036114" cy="3207453"/>
          </a:xfrm>
        </p:grpSpPr>
        <p:sp>
          <p:nvSpPr>
            <p:cNvPr id="3" name="ZoneTexte 2"/>
            <p:cNvSpPr txBox="1"/>
            <p:nvPr/>
          </p:nvSpPr>
          <p:spPr>
            <a:xfrm>
              <a:off x="4145" y="3891936"/>
              <a:ext cx="2831123" cy="52322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fr-FR" sz="1400" dirty="0"/>
                <a:t>Le paysage porte une dimension sensible, affective et liée au vécu</a:t>
              </a:r>
            </a:p>
          </p:txBody>
        </p:sp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48" r="14753"/>
            <a:stretch/>
          </p:blipFill>
          <p:spPr>
            <a:xfrm>
              <a:off x="-11559" y="1207703"/>
              <a:ext cx="3036114" cy="2693404"/>
            </a:xfrm>
            <a:prstGeom prst="rect">
              <a:avLst/>
            </a:prstGeom>
          </p:spPr>
        </p:pic>
        <p:sp>
          <p:nvSpPr>
            <p:cNvPr id="9" name="ZoneTexte 8"/>
            <p:cNvSpPr txBox="1"/>
            <p:nvPr/>
          </p:nvSpPr>
          <p:spPr>
            <a:xfrm>
              <a:off x="-2596" y="1207703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Beckerich (L)</a:t>
              </a:r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3017814" y="1218807"/>
            <a:ext cx="5815142" cy="2693404"/>
            <a:chOff x="3017814" y="1201554"/>
            <a:chExt cx="5815142" cy="2693404"/>
          </a:xfrm>
        </p:grpSpPr>
        <p:sp>
          <p:nvSpPr>
            <p:cNvPr id="5" name="ZoneTexte 4"/>
            <p:cNvSpPr txBox="1"/>
            <p:nvPr/>
          </p:nvSpPr>
          <p:spPr>
            <a:xfrm>
              <a:off x="6038224" y="1201554"/>
              <a:ext cx="2794732" cy="74114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fr-FR" sz="1400" dirty="0"/>
                <a:t>Les notions de beauté, d’esthétique, de plaisir retrouvent une place</a:t>
              </a:r>
            </a:p>
          </p:txBody>
        </p:sp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990"/>
            <a:stretch/>
          </p:blipFill>
          <p:spPr>
            <a:xfrm>
              <a:off x="3017814" y="1207703"/>
              <a:ext cx="3027151" cy="2687255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4627464" y="1216907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Sud Milan (I)</a:t>
              </a:r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700261" y="3918360"/>
            <a:ext cx="5349089" cy="2811158"/>
            <a:chOff x="700261" y="3901107"/>
            <a:chExt cx="5349089" cy="2811158"/>
          </a:xfrm>
        </p:grpSpPr>
        <p:sp>
          <p:nvSpPr>
            <p:cNvPr id="4" name="ZoneTexte 3"/>
            <p:cNvSpPr txBox="1"/>
            <p:nvPr/>
          </p:nvSpPr>
          <p:spPr>
            <a:xfrm>
              <a:off x="700261" y="5542714"/>
              <a:ext cx="2312244" cy="1169551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r"/>
              <a:r>
                <a:rPr lang="fr-FR" sz="1400" dirty="0"/>
                <a:t>Des connexions se créent entre le lieu, la façon dont on l’habite et les enjeux planétaires en partant du réel</a:t>
              </a:r>
            </a:p>
          </p:txBody>
        </p:sp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7" r="17019"/>
            <a:stretch/>
          </p:blipFill>
          <p:spPr>
            <a:xfrm>
              <a:off x="3019245" y="3901107"/>
              <a:ext cx="3030105" cy="2770545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4615130" y="3905347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 err="1"/>
                <a:t>Vorderwald</a:t>
              </a:r>
              <a:r>
                <a:rPr lang="fr-FR" sz="1200" dirty="0"/>
                <a:t> (A)</a:t>
              </a: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6038224" y="3432135"/>
            <a:ext cx="3112515" cy="3231896"/>
            <a:chOff x="6038224" y="3414882"/>
            <a:chExt cx="3112515" cy="3231896"/>
          </a:xfrm>
        </p:grpSpPr>
        <p:sp>
          <p:nvSpPr>
            <p:cNvPr id="6" name="Rectangle 5"/>
            <p:cNvSpPr/>
            <p:nvPr/>
          </p:nvSpPr>
          <p:spPr>
            <a:xfrm>
              <a:off x="6038224" y="3414882"/>
              <a:ext cx="292014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dirty="0"/>
                <a:t>Le paysage est révélateur des ressources identitaires et matérielles locales</a:t>
              </a:r>
            </a:p>
          </p:txBody>
        </p:sp>
        <p:pic>
          <p:nvPicPr>
            <p:cNvPr id="14" name="Image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972"/>
            <a:stretch/>
          </p:blipFill>
          <p:spPr>
            <a:xfrm>
              <a:off x="6044964" y="3894958"/>
              <a:ext cx="3099035" cy="2751820"/>
            </a:xfrm>
            <a:prstGeom prst="rect">
              <a:avLst/>
            </a:prstGeom>
          </p:spPr>
        </p:pic>
        <p:sp>
          <p:nvSpPr>
            <p:cNvPr id="15" name="ZoneTexte 14"/>
            <p:cNvSpPr txBox="1"/>
            <p:nvPr/>
          </p:nvSpPr>
          <p:spPr>
            <a:xfrm>
              <a:off x="7724275" y="3918214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Priorat (E)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-29741" y="6664941"/>
            <a:ext cx="9173741" cy="21031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9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07817" y="199455"/>
            <a:ext cx="883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OCR A Std" panose="020F0609000104060307" pitchFamily="49" charset="0"/>
              </a:rPr>
              <a:t>Regards croisés - </a:t>
            </a:r>
            <a:r>
              <a:rPr lang="fr-FR" dirty="0">
                <a:solidFill>
                  <a:schemeClr val="accent1"/>
                </a:solidFill>
                <a:latin typeface="Nirmala UI" panose="020B0502040204020203" pitchFamily="34" charset="0"/>
                <a:cs typeface="Nirmala UI" panose="020B0502040204020203" pitchFamily="34" charset="0"/>
              </a:rPr>
              <a:t>Le paysage comme méthode pour porter un regard transversal sur le territoire et dans les actions  </a:t>
            </a:r>
          </a:p>
        </p:txBody>
      </p:sp>
      <p:grpSp>
        <p:nvGrpSpPr>
          <p:cNvPr id="24" name="Groupe 23"/>
          <p:cNvGrpSpPr/>
          <p:nvPr/>
        </p:nvGrpSpPr>
        <p:grpSpPr>
          <a:xfrm>
            <a:off x="-5506" y="1224956"/>
            <a:ext cx="3018358" cy="3207453"/>
            <a:chOff x="-5506" y="1224956"/>
            <a:chExt cx="3018358" cy="3207453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373"/>
            <a:stretch/>
          </p:blipFill>
          <p:spPr>
            <a:xfrm>
              <a:off x="-5506" y="1231200"/>
              <a:ext cx="3018358" cy="2689222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/>
          </p:nvSpPr>
          <p:spPr>
            <a:xfrm>
              <a:off x="4145" y="3909189"/>
              <a:ext cx="2831123" cy="52322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fr-FR" sz="1400" dirty="0"/>
                <a:t>Le paysage, complexe, ne peut être réduit à une seule dimension</a:t>
              </a: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-2596" y="1224956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err="1"/>
                <a:t>Vorderwald</a:t>
              </a:r>
              <a:r>
                <a:rPr lang="fr-FR" sz="1200" dirty="0"/>
                <a:t> (A)</a:t>
              </a: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3012852" y="1218807"/>
            <a:ext cx="5820104" cy="2701091"/>
            <a:chOff x="3012852" y="1218807"/>
            <a:chExt cx="5820104" cy="2701091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490" b="1505"/>
            <a:stretch/>
          </p:blipFill>
          <p:spPr>
            <a:xfrm>
              <a:off x="3012852" y="1228701"/>
              <a:ext cx="3013213" cy="2691197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6038224" y="1218807"/>
              <a:ext cx="2794732" cy="738664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fr-FR" sz="1400" dirty="0"/>
                <a:t>Des personnes qui n’ont pas l’habitude de se rencontrer vont travailler ensemble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4627464" y="1234160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Bassin Minier (F)</a:t>
              </a:r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930192" y="3909189"/>
            <a:ext cx="5111402" cy="2756276"/>
            <a:chOff x="930192" y="3909189"/>
            <a:chExt cx="5111402" cy="2756276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37" t="5734" r="-1" b="-1"/>
            <a:stretch/>
          </p:blipFill>
          <p:spPr>
            <a:xfrm>
              <a:off x="3016427" y="3909189"/>
              <a:ext cx="3009638" cy="2756276"/>
            </a:xfrm>
            <a:prstGeom prst="rect">
              <a:avLst/>
            </a:prstGeom>
          </p:spPr>
        </p:pic>
        <p:sp>
          <p:nvSpPr>
            <p:cNvPr id="12" name="ZoneTexte 11"/>
            <p:cNvSpPr txBox="1"/>
            <p:nvPr/>
          </p:nvSpPr>
          <p:spPr>
            <a:xfrm>
              <a:off x="930192" y="5920128"/>
              <a:ext cx="2089052" cy="738664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r"/>
              <a:r>
                <a:rPr lang="fr-FR" sz="1400" dirty="0"/>
                <a:t>Des connexions sont lisibles par tous à partir du terrain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4615130" y="3922600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Sud Milan (I)</a:t>
              </a: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6019800" y="3196803"/>
            <a:ext cx="3130939" cy="3468662"/>
            <a:chOff x="6019800" y="3196803"/>
            <a:chExt cx="3130939" cy="3468662"/>
          </a:xfrm>
        </p:grpSpPr>
        <p:pic>
          <p:nvPicPr>
            <p:cNvPr id="23" name="Image 2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10"/>
            <a:stretch/>
          </p:blipFill>
          <p:spPr>
            <a:xfrm>
              <a:off x="6019800" y="3931499"/>
              <a:ext cx="3130939" cy="2733966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6038224" y="3196803"/>
              <a:ext cx="292014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dirty="0"/>
                <a:t>Le croisement des regards amène à des solutions plus simples et plus économes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7724275" y="3935467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Bassin Minier (F)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-29741" y="6664941"/>
            <a:ext cx="9173741" cy="21031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333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07817" y="199455"/>
            <a:ext cx="883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OCR A Std" panose="020F0609000104060307" pitchFamily="49" charset="0"/>
              </a:rPr>
              <a:t>Regards croisés - </a:t>
            </a:r>
            <a:r>
              <a:rPr lang="fr-FR" dirty="0">
                <a:solidFill>
                  <a:schemeClr val="accent1"/>
                </a:solidFill>
                <a:latin typeface="Nirmala UI" panose="020B0502040204020203" pitchFamily="34" charset="0"/>
                <a:cs typeface="Nirmala UI" panose="020B0502040204020203" pitchFamily="34" charset="0"/>
              </a:rPr>
              <a:t>Une implication et une appropriation des projets facilitées par le paysage</a:t>
            </a:r>
          </a:p>
        </p:txBody>
      </p:sp>
      <p:grpSp>
        <p:nvGrpSpPr>
          <p:cNvPr id="13" name="Groupe 12"/>
          <p:cNvGrpSpPr/>
          <p:nvPr/>
        </p:nvGrpSpPr>
        <p:grpSpPr>
          <a:xfrm>
            <a:off x="-15966" y="1228700"/>
            <a:ext cx="3038982" cy="3877719"/>
            <a:chOff x="-15966" y="1228700"/>
            <a:chExt cx="3038982" cy="3877719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19" r="9064" b="752"/>
            <a:stretch/>
          </p:blipFill>
          <p:spPr>
            <a:xfrm>
              <a:off x="-9296" y="1228700"/>
              <a:ext cx="3032312" cy="2670947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/>
          </p:nvSpPr>
          <p:spPr>
            <a:xfrm>
              <a:off x="-15966" y="3906090"/>
              <a:ext cx="1525908" cy="1200329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fr-FR" sz="1200" dirty="0"/>
                <a:t>L’approche paysagère fait prendre conscience aux habitants et aux élus qu’ils vivent dans un espace particulier</a:t>
              </a: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59046" y="1231191"/>
              <a:ext cx="170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Mt-Soleil Mt-</a:t>
              </a:r>
              <a:r>
                <a:rPr lang="fr-FR" sz="1200" dirty="0" err="1"/>
                <a:t>Crosin</a:t>
              </a:r>
              <a:r>
                <a:rPr lang="fr-FR" sz="1200" dirty="0"/>
                <a:t> (CH)</a:t>
              </a: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2932836" y="828170"/>
            <a:ext cx="3197646" cy="3073156"/>
            <a:chOff x="2932836" y="828170"/>
            <a:chExt cx="3197646" cy="3073156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362"/>
            <a:stretch/>
          </p:blipFill>
          <p:spPr>
            <a:xfrm>
              <a:off x="3018434" y="1223193"/>
              <a:ext cx="2999126" cy="2678133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2932836" y="828170"/>
              <a:ext cx="3197646" cy="461665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fr-FR" sz="1200" dirty="0"/>
                <a:t>Le changement progressif de système demande une forte volonté de la part des décideurs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4572000" y="1222762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 err="1"/>
                <a:t>Vorderwald</a:t>
              </a:r>
              <a:r>
                <a:rPr lang="fr-FR" sz="1200" dirty="0"/>
                <a:t> (A)</a:t>
              </a:r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76444" y="3897313"/>
            <a:ext cx="4447992" cy="2774805"/>
            <a:chOff x="76444" y="3897313"/>
            <a:chExt cx="4447992" cy="2774805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94"/>
            <a:stretch/>
          </p:blipFill>
          <p:spPr>
            <a:xfrm>
              <a:off x="1512794" y="3897313"/>
              <a:ext cx="3011642" cy="2767589"/>
            </a:xfrm>
            <a:prstGeom prst="rect">
              <a:avLst/>
            </a:prstGeom>
          </p:spPr>
        </p:pic>
        <p:sp>
          <p:nvSpPr>
            <p:cNvPr id="12" name="ZoneTexte 11"/>
            <p:cNvSpPr txBox="1"/>
            <p:nvPr/>
          </p:nvSpPr>
          <p:spPr>
            <a:xfrm>
              <a:off x="76444" y="5656455"/>
              <a:ext cx="1453609" cy="1015663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r"/>
              <a:r>
                <a:rPr lang="fr-FR" sz="1200" dirty="0"/>
                <a:t>Chacun peut contribuer au débat et parler des paysages dans lesquels il vit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1506372" y="3905731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>
                  <a:solidFill>
                    <a:schemeClr val="bg1"/>
                  </a:solidFill>
                </a:rPr>
                <a:t>Priorat (E)</a:t>
              </a: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4524935" y="3897313"/>
            <a:ext cx="4541964" cy="2774805"/>
            <a:chOff x="4524935" y="3897313"/>
            <a:chExt cx="4541964" cy="2774805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87"/>
            <a:stretch/>
          </p:blipFill>
          <p:spPr>
            <a:xfrm>
              <a:off x="4524935" y="3897314"/>
              <a:ext cx="3135966" cy="2764110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7660769" y="5656455"/>
              <a:ext cx="140613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200" dirty="0"/>
                <a:t>Les notions de responsabilisation, valeurs, fierté et de bien commun sont centrales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6227566" y="3897313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Sud Milan (I)</a:t>
              </a: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6010835" y="1207116"/>
            <a:ext cx="3156567" cy="3345305"/>
            <a:chOff x="6010835" y="1207116"/>
            <a:chExt cx="3156567" cy="3345305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92" r="3198"/>
            <a:stretch/>
          </p:blipFill>
          <p:spPr>
            <a:xfrm>
              <a:off x="6010835" y="1214258"/>
              <a:ext cx="3133165" cy="2684690"/>
            </a:xfrm>
            <a:prstGeom prst="rect">
              <a:avLst/>
            </a:prstGeom>
          </p:spPr>
        </p:pic>
        <p:sp>
          <p:nvSpPr>
            <p:cNvPr id="30" name="ZoneTexte 29"/>
            <p:cNvSpPr txBox="1"/>
            <p:nvPr/>
          </p:nvSpPr>
          <p:spPr>
            <a:xfrm>
              <a:off x="7720205" y="1207116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Bassin Minier (F)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7547179" y="3906090"/>
              <a:ext cx="1620223" cy="646331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r"/>
              <a:r>
                <a:rPr lang="fr-FR" sz="1200" dirty="0"/>
                <a:t>Les rôles de tous sont bien identifiés et complémentaires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-29741" y="6664941"/>
            <a:ext cx="9173741" cy="21031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74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07817" y="199455"/>
            <a:ext cx="883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OCR A Std" panose="020F0609000104060307" pitchFamily="49" charset="0"/>
              </a:rPr>
              <a:t>Regards croisés - </a:t>
            </a:r>
            <a:r>
              <a:rPr lang="fr-FR" dirty="0">
                <a:solidFill>
                  <a:schemeClr val="accent1"/>
                </a:solidFill>
                <a:latin typeface="Nirmala UI" panose="020B0502040204020203" pitchFamily="34" charset="0"/>
                <a:cs typeface="Nirmala UI" panose="020B0502040204020203" pitchFamily="34" charset="0"/>
              </a:rPr>
              <a:t>Une initiative responsable et autonome, ancrée dans les paysages locaux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-15966" y="1211182"/>
            <a:ext cx="3051878" cy="3525905"/>
            <a:chOff x="-15966" y="1211182"/>
            <a:chExt cx="3051878" cy="3525905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57" r="11925"/>
            <a:stretch/>
          </p:blipFill>
          <p:spPr>
            <a:xfrm>
              <a:off x="-6220" y="1218740"/>
              <a:ext cx="3030431" cy="2687350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/>
          </p:nvSpPr>
          <p:spPr>
            <a:xfrm>
              <a:off x="-15966" y="3906090"/>
              <a:ext cx="1525908" cy="83099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fr-FR" sz="1200" dirty="0"/>
                <a:t>Des règles construites sur mesure par les acteurs locaux</a:t>
              </a: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1333954" y="1211182"/>
              <a:ext cx="170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 err="1"/>
                <a:t>Anthisnes</a:t>
              </a:r>
              <a:r>
                <a:rPr lang="fr-FR" sz="1200" dirty="0"/>
                <a:t> (B)</a:t>
              </a: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2932836" y="828170"/>
            <a:ext cx="3197646" cy="3073155"/>
            <a:chOff x="2932836" y="828170"/>
            <a:chExt cx="3197646" cy="3073155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224"/>
            <a:stretch/>
          </p:blipFill>
          <p:spPr>
            <a:xfrm>
              <a:off x="3018434" y="1218740"/>
              <a:ext cx="3007804" cy="2682585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2932836" y="828170"/>
              <a:ext cx="3197646" cy="461665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fr-FR" sz="1200" dirty="0"/>
                <a:t>Un départ par la petite échelle, qui monte en puissance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4557129" y="1223163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>
                  <a:solidFill>
                    <a:schemeClr val="bg1"/>
                  </a:solidFill>
                </a:rPr>
                <a:t>Priorat (E)</a:t>
              </a: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76444" y="3899646"/>
            <a:ext cx="4433352" cy="2772471"/>
            <a:chOff x="76444" y="3899646"/>
            <a:chExt cx="4433352" cy="2772471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38" r="15037"/>
            <a:stretch/>
          </p:blipFill>
          <p:spPr>
            <a:xfrm>
              <a:off x="1524000" y="3899646"/>
              <a:ext cx="2985796" cy="2772471"/>
            </a:xfrm>
            <a:prstGeom prst="rect">
              <a:avLst/>
            </a:prstGeom>
          </p:spPr>
        </p:pic>
        <p:sp>
          <p:nvSpPr>
            <p:cNvPr id="12" name="ZoneTexte 11"/>
            <p:cNvSpPr txBox="1"/>
            <p:nvPr/>
          </p:nvSpPr>
          <p:spPr>
            <a:xfrm>
              <a:off x="76444" y="5656455"/>
              <a:ext cx="1453609" cy="83099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r"/>
              <a:r>
                <a:rPr lang="fr-FR" sz="1200" dirty="0"/>
                <a:t>Les politiques supra donnent ensuite des outils et des moyens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1520619" y="3906090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Sud Milan (I)</a:t>
              </a: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4486395" y="3891757"/>
            <a:ext cx="4580504" cy="2839633"/>
            <a:chOff x="4486395" y="3891758"/>
            <a:chExt cx="4580504" cy="2780360"/>
          </a:xfrm>
        </p:grpSpPr>
        <p:pic>
          <p:nvPicPr>
            <p:cNvPr id="23" name="Image 2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13"/>
            <a:stretch/>
          </p:blipFill>
          <p:spPr>
            <a:xfrm>
              <a:off x="4509796" y="3900399"/>
              <a:ext cx="3153504" cy="2759777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7660769" y="5656455"/>
              <a:ext cx="140613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200" dirty="0"/>
                <a:t>Une logique de réseau à dimensions variables selon la nature des projets</a:t>
              </a: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4486395" y="3891758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Bassin Minier (F)</a:t>
              </a: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5124625" y="1218740"/>
            <a:ext cx="4042777" cy="3518347"/>
            <a:chOff x="5124625" y="1218740"/>
            <a:chExt cx="4042777" cy="3518347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8461" r="1"/>
            <a:stretch/>
          </p:blipFill>
          <p:spPr>
            <a:xfrm>
              <a:off x="5124625" y="1221741"/>
              <a:ext cx="4019376" cy="2679584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6048865" y="1218740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err="1"/>
                <a:t>Vorderwald</a:t>
              </a:r>
              <a:r>
                <a:rPr lang="fr-FR" sz="1200" dirty="0"/>
                <a:t> (A)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7547179" y="3906090"/>
              <a:ext cx="1620223" cy="83099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r"/>
              <a:r>
                <a:rPr lang="fr-FR" sz="1200" dirty="0"/>
                <a:t>Des enjeux très partagés et des réponses toujours originales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-29741" y="6664941"/>
            <a:ext cx="9173741" cy="21031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93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07817" y="199455"/>
            <a:ext cx="883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OCR A Std" panose="020F0609000104060307" pitchFamily="49" charset="0"/>
              </a:rPr>
              <a:t>Regards croisés - </a:t>
            </a:r>
            <a:r>
              <a:rPr lang="fr-FR" dirty="0">
                <a:solidFill>
                  <a:schemeClr val="accent1"/>
                </a:solidFill>
                <a:latin typeface="Nirmala UI" panose="020B0502040204020203" pitchFamily="34" charset="0"/>
                <a:cs typeface="Nirmala UI" panose="020B0502040204020203" pitchFamily="34" charset="0"/>
              </a:rPr>
              <a:t>Le paysage, accélérateur de nouvelles ambitions au service du bien commun</a:t>
            </a:r>
          </a:p>
        </p:txBody>
      </p:sp>
      <p:grpSp>
        <p:nvGrpSpPr>
          <p:cNvPr id="23" name="Groupe 22"/>
          <p:cNvGrpSpPr/>
          <p:nvPr/>
        </p:nvGrpSpPr>
        <p:grpSpPr>
          <a:xfrm>
            <a:off x="-14068" y="1224956"/>
            <a:ext cx="3038622" cy="3207453"/>
            <a:chOff x="-14068" y="1224956"/>
            <a:chExt cx="3038622" cy="3207453"/>
          </a:xfrm>
        </p:grpSpPr>
        <p:pic>
          <p:nvPicPr>
            <p:cNvPr id="19" name="Image 1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82" r="12911"/>
            <a:stretch/>
          </p:blipFill>
          <p:spPr>
            <a:xfrm>
              <a:off x="-14068" y="1233636"/>
              <a:ext cx="3038622" cy="2663564"/>
            </a:xfrm>
            <a:prstGeom prst="rect">
              <a:avLst/>
            </a:prstGeom>
          </p:spPr>
        </p:pic>
        <p:sp>
          <p:nvSpPr>
            <p:cNvPr id="5" name="ZoneTexte 4"/>
            <p:cNvSpPr txBox="1"/>
            <p:nvPr/>
          </p:nvSpPr>
          <p:spPr>
            <a:xfrm>
              <a:off x="4145" y="3909189"/>
              <a:ext cx="2831123" cy="52322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fr-FR" sz="1400" dirty="0"/>
                <a:t>Une boucle vertueuse qui aide à oser</a:t>
              </a: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-2596" y="1224956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>
                  <a:solidFill>
                    <a:schemeClr val="bg1"/>
                  </a:solidFill>
                </a:rPr>
                <a:t>Beckerich (L)</a:t>
              </a: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3024554" y="1218807"/>
            <a:ext cx="5808402" cy="2678505"/>
            <a:chOff x="3024554" y="1218807"/>
            <a:chExt cx="5808402" cy="2678505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84"/>
            <a:stretch/>
          </p:blipFill>
          <p:spPr>
            <a:xfrm>
              <a:off x="3024554" y="1233635"/>
              <a:ext cx="3025372" cy="2663677"/>
            </a:xfrm>
            <a:prstGeom prst="rect">
              <a:avLst/>
            </a:prstGeom>
          </p:spPr>
        </p:pic>
        <p:sp>
          <p:nvSpPr>
            <p:cNvPr id="9" name="ZoneTexte 8"/>
            <p:cNvSpPr txBox="1"/>
            <p:nvPr/>
          </p:nvSpPr>
          <p:spPr>
            <a:xfrm>
              <a:off x="6038224" y="1218807"/>
              <a:ext cx="2794732" cy="52322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fr-FR" sz="1400" dirty="0"/>
                <a:t>Le bon sens, la simplicité et la frugalité sont au rendez-vous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4627464" y="1234160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 err="1">
                  <a:solidFill>
                    <a:schemeClr val="bg1"/>
                  </a:solidFill>
                </a:rPr>
                <a:t>Anthisnes</a:t>
              </a:r>
              <a:r>
                <a:rPr lang="fr-FR" sz="1200" dirty="0">
                  <a:solidFill>
                    <a:schemeClr val="bg1"/>
                  </a:solidFill>
                </a:rPr>
                <a:t> (CH)</a:t>
              </a:r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935500" y="3897200"/>
            <a:ext cx="5114426" cy="2967159"/>
            <a:chOff x="935500" y="3897200"/>
            <a:chExt cx="5114426" cy="296715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23"/>
            <a:stretch/>
          </p:blipFill>
          <p:spPr>
            <a:xfrm>
              <a:off x="3024553" y="3897200"/>
              <a:ext cx="3025373" cy="2967159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935500" y="5915383"/>
              <a:ext cx="2089052" cy="738664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r"/>
              <a:r>
                <a:rPr lang="fr-FR" sz="1400" dirty="0"/>
                <a:t>Un parcours qui se construit et s’invente sans cesse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4256544" y="3912617"/>
              <a:ext cx="17720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Mt-Soleil Mt-</a:t>
              </a:r>
              <a:r>
                <a:rPr lang="fr-FR" sz="1200" dirty="0" err="1"/>
                <a:t>Crosin</a:t>
              </a:r>
              <a:r>
                <a:rPr lang="fr-FR" sz="1200" dirty="0"/>
                <a:t> (CH)</a:t>
              </a: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6015799" y="3187340"/>
            <a:ext cx="3134940" cy="3677019"/>
            <a:chOff x="6015799" y="3187340"/>
            <a:chExt cx="3134940" cy="3677019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65"/>
            <a:stretch/>
          </p:blipFill>
          <p:spPr>
            <a:xfrm>
              <a:off x="6049108" y="3897200"/>
              <a:ext cx="3101631" cy="2967159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6015799" y="3187340"/>
              <a:ext cx="292014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dirty="0"/>
                <a:t>Redonner un sens commun crée un bien-être, du plaisir, un plus grand respect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7724275" y="3907331"/>
              <a:ext cx="142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>
                  <a:solidFill>
                    <a:schemeClr val="bg1"/>
                  </a:solidFill>
                </a:rPr>
                <a:t>Milan Sud (I)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-29741" y="6664941"/>
            <a:ext cx="9173741" cy="21031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50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07818" y="618391"/>
            <a:ext cx="8064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2"/>
                </a:solidFill>
                <a:latin typeface="OCR A Std" panose="020F0609000104060307" pitchFamily="49" charset="0"/>
              </a:rPr>
              <a:t>Les paysages de l'après-pétrole sont déjà là !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" r="3172"/>
          <a:stretch/>
        </p:blipFill>
        <p:spPr>
          <a:xfrm>
            <a:off x="19050" y="2514600"/>
            <a:ext cx="912495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41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308" y="0"/>
            <a:ext cx="48496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238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3286</TotalTime>
  <Words>1169</Words>
  <Application>Microsoft Office PowerPoint</Application>
  <PresentationFormat>Affichage à l'écran (4:3)</PresentationFormat>
  <Paragraphs>93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Nirmala UI</vt:lpstr>
      <vt:lpstr>OCR A Std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Mathilde Kempf &amp; Armelle Lagadec</cp:lastModifiedBy>
  <cp:revision>171</cp:revision>
  <dcterms:created xsi:type="dcterms:W3CDTF">2019-02-26T11:08:23Z</dcterms:created>
  <dcterms:modified xsi:type="dcterms:W3CDTF">2019-11-14T11:26:57Z</dcterms:modified>
</cp:coreProperties>
</file>