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8" r:id="rId1"/>
  </p:sldMasterIdLst>
  <p:notesMasterIdLst>
    <p:notesMasterId r:id="rId26"/>
  </p:notesMasterIdLst>
  <p:sldIdLst>
    <p:sldId id="256" r:id="rId2"/>
    <p:sldId id="257" r:id="rId3"/>
    <p:sldId id="289" r:id="rId4"/>
    <p:sldId id="290" r:id="rId5"/>
    <p:sldId id="291" r:id="rId6"/>
    <p:sldId id="258" r:id="rId7"/>
    <p:sldId id="292" r:id="rId8"/>
    <p:sldId id="294" r:id="rId9"/>
    <p:sldId id="295" r:id="rId10"/>
    <p:sldId id="293" r:id="rId11"/>
    <p:sldId id="296" r:id="rId12"/>
    <p:sldId id="297" r:id="rId13"/>
    <p:sldId id="298" r:id="rId14"/>
    <p:sldId id="299" r:id="rId15"/>
    <p:sldId id="300" r:id="rId16"/>
    <p:sldId id="301" r:id="rId17"/>
    <p:sldId id="302" r:id="rId18"/>
    <p:sldId id="303" r:id="rId19"/>
    <p:sldId id="304" r:id="rId20"/>
    <p:sldId id="305" r:id="rId21"/>
    <p:sldId id="306" r:id="rId22"/>
    <p:sldId id="307" r:id="rId23"/>
    <p:sldId id="308" r:id="rId24"/>
    <p:sldId id="309" r:id="rId25"/>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3" userDrawn="1">
          <p15:clr>
            <a:srgbClr val="A4A3A4"/>
          </p15:clr>
        </p15:guide>
        <p15:guide id="2" pos="190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7130A"/>
    <a:srgbClr val="EE54AC"/>
    <a:srgbClr val="71D1D1"/>
    <a:srgbClr val="AB4390"/>
    <a:srgbClr val="C4DF3F"/>
    <a:srgbClr val="943F38"/>
    <a:srgbClr val="0FA4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09" autoAdjust="0"/>
    <p:restoredTop sz="76460" autoAdjust="0"/>
  </p:normalViewPr>
  <p:slideViewPr>
    <p:cSldViewPr snapToGrid="0">
      <p:cViewPr varScale="1">
        <p:scale>
          <a:sx n="86" d="100"/>
          <a:sy n="86" d="100"/>
        </p:scale>
        <p:origin x="1482" y="84"/>
      </p:cViewPr>
      <p:guideLst>
        <p:guide orient="horz" pos="913"/>
        <p:guide pos="190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EFD4CE-AED5-43CA-AC53-6BFAD3DFF1F8}" type="datetimeFigureOut">
              <a:rPr lang="fr-FR" smtClean="0"/>
              <a:t>09/12/2019</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1D63CA-8B5A-47E2-A8BD-9ACA63152733}" type="slidenum">
              <a:rPr lang="fr-FR" smtClean="0"/>
              <a:t>‹N°›</a:t>
            </a:fld>
            <a:endParaRPr lang="fr-FR"/>
          </a:p>
        </p:txBody>
      </p:sp>
    </p:spTree>
    <p:extLst>
      <p:ext uri="{BB962C8B-B14F-4D97-AF65-F5344CB8AC3E}">
        <p14:creationId xmlns:p14="http://schemas.microsoft.com/office/powerpoint/2010/main" val="2345540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A1D63CA-8B5A-47E2-A8BD-9ACA63152733}" type="slidenum">
              <a:rPr lang="fr-FR" smtClean="0"/>
              <a:t>1</a:t>
            </a:fld>
            <a:endParaRPr lang="fr-FR"/>
          </a:p>
        </p:txBody>
      </p:sp>
    </p:spTree>
    <p:extLst>
      <p:ext uri="{BB962C8B-B14F-4D97-AF65-F5344CB8AC3E}">
        <p14:creationId xmlns:p14="http://schemas.microsoft.com/office/powerpoint/2010/main" val="806639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dirty="0">
                <a:solidFill>
                  <a:schemeClr val="tx1"/>
                </a:solidFill>
                <a:effectLst/>
                <a:latin typeface="+mn-lt"/>
                <a:ea typeface="+mn-ea"/>
                <a:cs typeface="+mn-cs"/>
              </a:rPr>
              <a:t>PAYSAGE</a:t>
            </a:r>
            <a:r>
              <a:rPr lang="fr-FR" sz="1200" b="0" i="0" u="none" strike="noStrike" kern="1200" dirty="0">
                <a:solidFill>
                  <a:schemeClr val="tx1"/>
                </a:solidFill>
                <a:effectLst/>
                <a:latin typeface="+mn-lt"/>
                <a:ea typeface="+mn-ea"/>
                <a:cs typeface="+mn-cs"/>
              </a:rPr>
              <a:t> : tous n’en parlent pas mais tous s’en soucient &gt; rôle majeur dans les processus de transitions</a:t>
            </a:r>
            <a:endParaRPr lang="fr-FR" dirty="0">
              <a:effectLst/>
            </a:endParaRPr>
          </a:p>
          <a:p>
            <a:endParaRPr lang="fr-FR" dirty="0"/>
          </a:p>
        </p:txBody>
      </p:sp>
      <p:sp>
        <p:nvSpPr>
          <p:cNvPr id="4" name="Espace réservé du numéro de diapositive 3"/>
          <p:cNvSpPr>
            <a:spLocks noGrp="1"/>
          </p:cNvSpPr>
          <p:nvPr>
            <p:ph type="sldNum" sz="quarter" idx="10"/>
          </p:nvPr>
        </p:nvSpPr>
        <p:spPr/>
        <p:txBody>
          <a:bodyPr/>
          <a:lstStyle/>
          <a:p>
            <a:fld id="{4A1D63CA-8B5A-47E2-A8BD-9ACA63152733}" type="slidenum">
              <a:rPr lang="fr-FR" smtClean="0"/>
              <a:t>10</a:t>
            </a:fld>
            <a:endParaRPr lang="fr-FR"/>
          </a:p>
        </p:txBody>
      </p:sp>
    </p:spTree>
    <p:extLst>
      <p:ext uri="{BB962C8B-B14F-4D97-AF65-F5344CB8AC3E}">
        <p14:creationId xmlns:p14="http://schemas.microsoft.com/office/powerpoint/2010/main" val="1436596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A1D63CA-8B5A-47E2-A8BD-9ACA63152733}" type="slidenum">
              <a:rPr lang="fr-FR" smtClean="0"/>
              <a:t>11</a:t>
            </a:fld>
            <a:endParaRPr lang="fr-FR"/>
          </a:p>
        </p:txBody>
      </p:sp>
    </p:spTree>
    <p:extLst>
      <p:ext uri="{BB962C8B-B14F-4D97-AF65-F5344CB8AC3E}">
        <p14:creationId xmlns:p14="http://schemas.microsoft.com/office/powerpoint/2010/main" val="3126973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A1D63CA-8B5A-47E2-A8BD-9ACA63152733}" type="slidenum">
              <a:rPr lang="fr-FR" smtClean="0"/>
              <a:t>12</a:t>
            </a:fld>
            <a:endParaRPr lang="fr-FR"/>
          </a:p>
        </p:txBody>
      </p:sp>
    </p:spTree>
    <p:extLst>
      <p:ext uri="{BB962C8B-B14F-4D97-AF65-F5344CB8AC3E}">
        <p14:creationId xmlns:p14="http://schemas.microsoft.com/office/powerpoint/2010/main" val="2560571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Avant pétrole</a:t>
            </a:r>
            <a:r>
              <a:rPr lang="fr-FR" sz="2800" b="1" dirty="0"/>
              <a:t> </a:t>
            </a:r>
          </a:p>
          <a:p>
            <a:pPr rtl="0"/>
            <a:r>
              <a:rPr lang="fr-FR" sz="1200" b="0" kern="1200" dirty="0">
                <a:solidFill>
                  <a:schemeClr val="tx1"/>
                </a:solidFill>
                <a:latin typeface="+mn-lt"/>
                <a:ea typeface="+mn-ea"/>
                <a:cs typeface="+mn-cs"/>
              </a:rPr>
              <a:t>Un territoire de moyenne montagne méditerranéenne fort d’une riche culture sarrasine puis chrétienne. Une économie agricole vivrière de proximité s’y développe de longue date, adaptée aux reliefs très marqués.</a:t>
            </a:r>
          </a:p>
          <a:p>
            <a:endParaRPr lang="fr-FR" sz="1200" b="0" kern="1200" dirty="0">
              <a:solidFill>
                <a:schemeClr val="tx1"/>
              </a:solidFill>
              <a:latin typeface="+mn-lt"/>
              <a:ea typeface="+mn-ea"/>
              <a:cs typeface="+mn-cs"/>
            </a:endParaRPr>
          </a:p>
          <a:p>
            <a:r>
              <a:rPr lang="fr-FR" b="1" dirty="0"/>
              <a:t>Pétrole</a:t>
            </a:r>
            <a:endParaRPr lang="fr-FR" sz="2800" b="1" dirty="0"/>
          </a:p>
          <a:p>
            <a:pPr rtl="0"/>
            <a:r>
              <a:rPr lang="fr-FR" sz="1200" b="0" kern="1200" dirty="0">
                <a:solidFill>
                  <a:schemeClr val="tx1"/>
                </a:solidFill>
                <a:latin typeface="+mn-lt"/>
                <a:ea typeface="+mn-ea"/>
                <a:cs typeface="+mn-cs"/>
              </a:rPr>
              <a:t>Le développement industriel marque modestement le territoire, qui s’est rapidement dépeuplé au profit des villes et industries de la côte. La difficulté d’accès liée aux reliefs le protège d’un développement débridé mais contribue aussi à son abandon progressif, entraînant une fermeture des paysages et une perte de dynamisme et de savoir-faire.</a:t>
            </a:r>
          </a:p>
          <a:p>
            <a:pPr rtl="0"/>
            <a:endParaRPr lang="fr-FR" sz="1200" b="0" kern="1200" dirty="0">
              <a:solidFill>
                <a:schemeClr val="tx1"/>
              </a:solidFill>
              <a:latin typeface="+mn-lt"/>
              <a:ea typeface="+mn-ea"/>
              <a:cs typeface="+mn-cs"/>
            </a:endParaRPr>
          </a:p>
          <a:p>
            <a:pPr rtl="0"/>
            <a:r>
              <a:rPr lang="fr-FR" b="1" dirty="0"/>
              <a:t>Après pétrole</a:t>
            </a:r>
          </a:p>
          <a:p>
            <a:pPr rtl="0"/>
            <a:r>
              <a:rPr lang="fr-FR" sz="1200" b="0" kern="1200" dirty="0">
                <a:solidFill>
                  <a:schemeClr val="tx1"/>
                </a:solidFill>
                <a:latin typeface="+mn-lt"/>
                <a:ea typeface="+mn-ea"/>
                <a:cs typeface="+mn-cs"/>
              </a:rPr>
              <a:t>Quelques jeunes viticulteurs décident de réinvestir le territoire pour y développer des produits de qualité. La population, les acteurs locaux et les élus, d’abord réunis contre un projet éolien industriel, accompagnent le projet de reconquête en se mobilisant et redéfinissant de nouvelles valeurs partagées pour bien vivre ensemble et dans son environnement. De nouveaux paysages apparaissent, vivants et revendiquant l’idée de mosaïque.</a:t>
            </a:r>
          </a:p>
        </p:txBody>
      </p:sp>
      <p:sp>
        <p:nvSpPr>
          <p:cNvPr id="4" name="Espace réservé du numéro de diapositive 3"/>
          <p:cNvSpPr>
            <a:spLocks noGrp="1"/>
          </p:cNvSpPr>
          <p:nvPr>
            <p:ph type="sldNum" sz="quarter" idx="10"/>
          </p:nvPr>
        </p:nvSpPr>
        <p:spPr/>
        <p:txBody>
          <a:bodyPr/>
          <a:lstStyle/>
          <a:p>
            <a:fld id="{4A1D63CA-8B5A-47E2-A8BD-9ACA63152733}" type="slidenum">
              <a:rPr lang="fr-FR" smtClean="0"/>
              <a:t>13</a:t>
            </a:fld>
            <a:endParaRPr lang="fr-FR"/>
          </a:p>
        </p:txBody>
      </p:sp>
    </p:spTree>
    <p:extLst>
      <p:ext uri="{BB962C8B-B14F-4D97-AF65-F5344CB8AC3E}">
        <p14:creationId xmlns:p14="http://schemas.microsoft.com/office/powerpoint/2010/main" val="1654875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fr-FR" sz="1200" b="1" i="0" u="none" strike="noStrike" kern="1200" dirty="0">
                <a:solidFill>
                  <a:schemeClr val="tx1"/>
                </a:solidFill>
                <a:effectLst/>
                <a:latin typeface="+mn-lt"/>
                <a:ea typeface="+mn-ea"/>
                <a:cs typeface="+mn-cs"/>
              </a:rPr>
              <a:t> </a:t>
            </a:r>
            <a:endParaRPr lang="fr-FR" dirty="0">
              <a:effectLst/>
            </a:endParaRPr>
          </a:p>
          <a:p>
            <a:endParaRPr lang="fr-FR" dirty="0"/>
          </a:p>
        </p:txBody>
      </p:sp>
      <p:sp>
        <p:nvSpPr>
          <p:cNvPr id="4" name="Espace réservé du numéro de diapositive 3"/>
          <p:cNvSpPr>
            <a:spLocks noGrp="1"/>
          </p:cNvSpPr>
          <p:nvPr>
            <p:ph type="sldNum" sz="quarter" idx="10"/>
          </p:nvPr>
        </p:nvSpPr>
        <p:spPr/>
        <p:txBody>
          <a:bodyPr/>
          <a:lstStyle/>
          <a:p>
            <a:fld id="{4A1D63CA-8B5A-47E2-A8BD-9ACA63152733}" type="slidenum">
              <a:rPr lang="fr-FR" smtClean="0"/>
              <a:t>14</a:t>
            </a:fld>
            <a:endParaRPr lang="fr-FR"/>
          </a:p>
        </p:txBody>
      </p:sp>
    </p:spTree>
    <p:extLst>
      <p:ext uri="{BB962C8B-B14F-4D97-AF65-F5344CB8AC3E}">
        <p14:creationId xmlns:p14="http://schemas.microsoft.com/office/powerpoint/2010/main" val="1861194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A1D63CA-8B5A-47E2-A8BD-9ACA63152733}" type="slidenum">
              <a:rPr lang="fr-FR" smtClean="0"/>
              <a:t>15</a:t>
            </a:fld>
            <a:endParaRPr lang="fr-FR"/>
          </a:p>
        </p:txBody>
      </p:sp>
    </p:spTree>
    <p:extLst>
      <p:ext uri="{BB962C8B-B14F-4D97-AF65-F5344CB8AC3E}">
        <p14:creationId xmlns:p14="http://schemas.microsoft.com/office/powerpoint/2010/main" val="4069021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Avant pétrole</a:t>
            </a:r>
            <a:r>
              <a:rPr lang="fr-FR" sz="2800" b="1" dirty="0"/>
              <a:t> </a:t>
            </a:r>
          </a:p>
          <a:p>
            <a:pPr rtl="0"/>
            <a:r>
              <a:rPr lang="fr-FR" sz="1200" b="0" kern="1200" dirty="0">
                <a:solidFill>
                  <a:schemeClr val="tx1"/>
                </a:solidFill>
                <a:latin typeface="+mn-lt"/>
                <a:ea typeface="+mn-ea"/>
                <a:cs typeface="+mn-cs"/>
              </a:rPr>
              <a:t>La ville, délimitée par des remparts et ceinturée par l’agriculture, s’installe dans la plaine du Pô, à proximité des Alpes. De petites parcelles cultivées par des propriétaires modestes occupent la moitié nord du territoire. La partie sud, plus fertile et irriguée grâce à des systèmes de canaux complexes, est exploitée par de grandes fermes, des abbayes...  La polyculture et l’élevage dominent.</a:t>
            </a:r>
          </a:p>
          <a:p>
            <a:endParaRPr lang="fr-FR" sz="1200" b="0" kern="1200" dirty="0">
              <a:solidFill>
                <a:schemeClr val="tx1"/>
              </a:solidFill>
              <a:latin typeface="+mn-lt"/>
              <a:ea typeface="+mn-ea"/>
              <a:cs typeface="+mn-cs"/>
            </a:endParaRPr>
          </a:p>
          <a:p>
            <a:r>
              <a:rPr lang="fr-FR" b="1" dirty="0"/>
              <a:t>Pétrole</a:t>
            </a:r>
            <a:endParaRPr lang="fr-FR" sz="2800" b="1" dirty="0"/>
          </a:p>
          <a:p>
            <a:pPr rtl="0"/>
            <a:r>
              <a:rPr lang="fr-FR" sz="1200" b="0" kern="1200" dirty="0">
                <a:solidFill>
                  <a:schemeClr val="tx1"/>
                </a:solidFill>
                <a:latin typeface="+mn-lt"/>
                <a:ea typeface="+mn-ea"/>
                <a:cs typeface="+mn-cs"/>
              </a:rPr>
              <a:t>Située à un carrefour européen, la métropole industrielle accueille un nombre toujours croissant d’habitants. Les terres agricoles du nord disparaissent presque toutes pour être urbanisées. La rentabilité économique du terroir du sud les protège de l’urbanisation mais les transformations de pratiques agricoles ont des incidences paysagères : disparition de haies, augmentation de la taille des parcelles pour développer majoritairement la riziculture, perte de la multifonctionnalité des fermes...</a:t>
            </a:r>
          </a:p>
          <a:p>
            <a:pPr rtl="0"/>
            <a:endParaRPr lang="fr-FR" sz="1200" b="0" kern="1200" dirty="0">
              <a:solidFill>
                <a:schemeClr val="tx1"/>
              </a:solidFill>
              <a:latin typeface="+mn-lt"/>
              <a:ea typeface="+mn-ea"/>
              <a:cs typeface="+mn-cs"/>
            </a:endParaRPr>
          </a:p>
          <a:p>
            <a:pPr rtl="0"/>
            <a:r>
              <a:rPr lang="fr-FR" b="1" dirty="0"/>
              <a:t>Après pétrole</a:t>
            </a:r>
          </a:p>
          <a:p>
            <a:pPr rtl="0"/>
            <a:r>
              <a:rPr lang="fr-FR" sz="1200" b="0" kern="1200" dirty="0">
                <a:solidFill>
                  <a:schemeClr val="tx1"/>
                </a:solidFill>
                <a:latin typeface="+mn-lt"/>
                <a:ea typeface="+mn-ea"/>
                <a:cs typeface="+mn-cs"/>
              </a:rPr>
              <a:t>Les règlements protègent les terres prospères du sud en limitant l’urbanisation. Parallèlement, les citadins et les agriculteurs redonnent une valeur sociale et culturelle à ces espaces cultivés aux portes de la ville, qu’ils se réapproprient ensemble. Des aménagements traduisent ces interférences retrouvées entre monde agricole et urbain : plantations de haies et de rangées d’arbres, pistes cyclables, lieux culturels, économie de proximité, valorisation du patrimoine bâti et technique, loisirs et espaces de récréation...</a:t>
            </a:r>
          </a:p>
          <a:p>
            <a:endParaRPr lang="fr-FR" dirty="0"/>
          </a:p>
        </p:txBody>
      </p:sp>
      <p:sp>
        <p:nvSpPr>
          <p:cNvPr id="4" name="Espace réservé du numéro de diapositive 3"/>
          <p:cNvSpPr>
            <a:spLocks noGrp="1"/>
          </p:cNvSpPr>
          <p:nvPr>
            <p:ph type="sldNum" sz="quarter" idx="10"/>
          </p:nvPr>
        </p:nvSpPr>
        <p:spPr/>
        <p:txBody>
          <a:bodyPr/>
          <a:lstStyle/>
          <a:p>
            <a:fld id="{4A1D63CA-8B5A-47E2-A8BD-9ACA63152733}" type="slidenum">
              <a:rPr lang="fr-FR" smtClean="0"/>
              <a:t>16</a:t>
            </a:fld>
            <a:endParaRPr lang="fr-FR"/>
          </a:p>
        </p:txBody>
      </p:sp>
    </p:spTree>
    <p:extLst>
      <p:ext uri="{BB962C8B-B14F-4D97-AF65-F5344CB8AC3E}">
        <p14:creationId xmlns:p14="http://schemas.microsoft.com/office/powerpoint/2010/main" val="327745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fr-FR" sz="1200" b="1" i="0" u="none" strike="noStrike" kern="1200" dirty="0">
                <a:solidFill>
                  <a:schemeClr val="tx1"/>
                </a:solidFill>
                <a:effectLst/>
                <a:latin typeface="+mn-lt"/>
                <a:ea typeface="+mn-ea"/>
                <a:cs typeface="+mn-cs"/>
              </a:rPr>
              <a:t> </a:t>
            </a:r>
            <a:endParaRPr lang="fr-FR" dirty="0">
              <a:effectLst/>
            </a:endParaRPr>
          </a:p>
          <a:p>
            <a:endParaRPr lang="fr-FR" dirty="0"/>
          </a:p>
        </p:txBody>
      </p:sp>
      <p:sp>
        <p:nvSpPr>
          <p:cNvPr id="4" name="Espace réservé du numéro de diapositive 3"/>
          <p:cNvSpPr>
            <a:spLocks noGrp="1"/>
          </p:cNvSpPr>
          <p:nvPr>
            <p:ph type="sldNum" sz="quarter" idx="10"/>
          </p:nvPr>
        </p:nvSpPr>
        <p:spPr/>
        <p:txBody>
          <a:bodyPr/>
          <a:lstStyle/>
          <a:p>
            <a:fld id="{4A1D63CA-8B5A-47E2-A8BD-9ACA63152733}" type="slidenum">
              <a:rPr lang="fr-FR" smtClean="0"/>
              <a:t>17</a:t>
            </a:fld>
            <a:endParaRPr lang="fr-FR"/>
          </a:p>
        </p:txBody>
      </p:sp>
    </p:spTree>
    <p:extLst>
      <p:ext uri="{BB962C8B-B14F-4D97-AF65-F5344CB8AC3E}">
        <p14:creationId xmlns:p14="http://schemas.microsoft.com/office/powerpoint/2010/main" val="19932254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A1D63CA-8B5A-47E2-A8BD-9ACA63152733}" type="slidenum">
              <a:rPr lang="fr-FR" smtClean="0"/>
              <a:t>18</a:t>
            </a:fld>
            <a:endParaRPr lang="fr-FR"/>
          </a:p>
        </p:txBody>
      </p:sp>
    </p:spTree>
    <p:extLst>
      <p:ext uri="{BB962C8B-B14F-4D97-AF65-F5344CB8AC3E}">
        <p14:creationId xmlns:p14="http://schemas.microsoft.com/office/powerpoint/2010/main" val="3623430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A1D63CA-8B5A-47E2-A8BD-9ACA63152733}" type="slidenum">
              <a:rPr lang="fr-FR" smtClean="0"/>
              <a:t>19</a:t>
            </a:fld>
            <a:endParaRPr lang="fr-FR"/>
          </a:p>
        </p:txBody>
      </p:sp>
    </p:spTree>
    <p:extLst>
      <p:ext uri="{BB962C8B-B14F-4D97-AF65-F5344CB8AC3E}">
        <p14:creationId xmlns:p14="http://schemas.microsoft.com/office/powerpoint/2010/main" val="1999836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pPr rtl="0"/>
            <a:r>
              <a:rPr lang="fr-FR" sz="1600" b="1" i="0" u="none" strike="noStrike" kern="1200" dirty="0">
                <a:solidFill>
                  <a:schemeClr val="tx1"/>
                </a:solidFill>
                <a:effectLst/>
                <a:latin typeface="+mn-lt"/>
                <a:ea typeface="+mn-ea"/>
                <a:cs typeface="+mn-cs"/>
              </a:rPr>
              <a:t> Une</a:t>
            </a:r>
            <a:r>
              <a:rPr lang="fr-FR" sz="1600" b="1" i="0" u="none" strike="noStrike" kern="1200" baseline="0" dirty="0">
                <a:solidFill>
                  <a:schemeClr val="tx1"/>
                </a:solidFill>
                <a:effectLst/>
                <a:latin typeface="+mn-lt"/>
                <a:ea typeface="+mn-ea"/>
                <a:cs typeface="+mn-cs"/>
              </a:rPr>
              <a:t> étude portée par le collectif PAP, soutenue par la FPH et le MTES</a:t>
            </a:r>
            <a:endParaRPr lang="fr-FR" sz="1600" dirty="0">
              <a:effectLst/>
            </a:endParaRPr>
          </a:p>
          <a:p>
            <a:endParaRPr lang="fr-FR" dirty="0"/>
          </a:p>
        </p:txBody>
      </p:sp>
      <p:sp>
        <p:nvSpPr>
          <p:cNvPr id="4" name="Espace réservé du numéro de diapositive 3"/>
          <p:cNvSpPr>
            <a:spLocks noGrp="1"/>
          </p:cNvSpPr>
          <p:nvPr>
            <p:ph type="sldNum" sz="quarter" idx="10"/>
          </p:nvPr>
        </p:nvSpPr>
        <p:spPr/>
        <p:txBody>
          <a:bodyPr/>
          <a:lstStyle/>
          <a:p>
            <a:fld id="{4A1D63CA-8B5A-47E2-A8BD-9ACA63152733}" type="slidenum">
              <a:rPr lang="fr-FR" smtClean="0"/>
              <a:t>2</a:t>
            </a:fld>
            <a:endParaRPr lang="fr-FR"/>
          </a:p>
        </p:txBody>
      </p:sp>
    </p:spTree>
    <p:extLst>
      <p:ext uri="{BB962C8B-B14F-4D97-AF65-F5344CB8AC3E}">
        <p14:creationId xmlns:p14="http://schemas.microsoft.com/office/powerpoint/2010/main" val="1084334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Avant pétrole</a:t>
            </a:r>
            <a:r>
              <a:rPr lang="fr-FR" sz="2800" b="1" dirty="0"/>
              <a:t> </a:t>
            </a:r>
          </a:p>
          <a:p>
            <a:pPr rtl="0"/>
            <a:r>
              <a:rPr lang="fr-FR" sz="1200" b="0" kern="1200" dirty="0">
                <a:solidFill>
                  <a:schemeClr val="tx1"/>
                </a:solidFill>
                <a:latin typeface="+mn-lt"/>
                <a:ea typeface="+mn-ea"/>
                <a:cs typeface="+mn-cs"/>
              </a:rPr>
              <a:t>Un territoire rural dans un relief vallonné, productif, riche en ressources, habité de longue date (de nombreux vestiges romains en témoignent), dominé par l’activité agricole jusqu’à la fin du XIXe siècle. Les premières mentions du nom de Beckerich remontent à l’an 1235.</a:t>
            </a:r>
          </a:p>
          <a:p>
            <a:endParaRPr lang="fr-FR" sz="1200" b="0" kern="1200" dirty="0">
              <a:solidFill>
                <a:schemeClr val="tx1"/>
              </a:solidFill>
              <a:latin typeface="+mn-lt"/>
              <a:ea typeface="+mn-ea"/>
              <a:cs typeface="+mn-cs"/>
            </a:endParaRPr>
          </a:p>
          <a:p>
            <a:r>
              <a:rPr lang="fr-FR" b="1" dirty="0"/>
              <a:t>Pétrole</a:t>
            </a:r>
            <a:endParaRPr lang="fr-FR" sz="2800" b="1" dirty="0"/>
          </a:p>
          <a:p>
            <a:pPr marL="0" algn="l" defTabSz="914400" rtl="0" eaLnBrk="1" latinLnBrk="0" hangingPunct="1"/>
            <a:r>
              <a:rPr lang="fr-FR" sz="1200" b="0" kern="1200" dirty="0">
                <a:solidFill>
                  <a:schemeClr val="tx1"/>
                </a:solidFill>
                <a:latin typeface="+mn-lt"/>
                <a:ea typeface="+mn-ea"/>
                <a:cs typeface="+mn-cs"/>
              </a:rPr>
              <a:t>À partir de 1860, Beckerich perd son caractère exclusivement rural et développe des carrières, la vannerie puis le chemin de fer qui permet à la commune d’accueillir des ouvriers travaillant dans la sidérurgie. Après guerre, une période de déclin s’entame, avec un exode rural important, accentué par la fermeture des lignes ferrées. L’agriculture recule, les habitants ne travaillent plus sur place, la voiture domine, les infrastructures se dégradent. La commune perd progressivement son caractère. </a:t>
            </a:r>
          </a:p>
          <a:p>
            <a:pPr rtl="0"/>
            <a:endParaRPr lang="fr-FR" sz="1200" b="0" kern="1200" dirty="0">
              <a:solidFill>
                <a:schemeClr val="tx1"/>
              </a:solidFill>
              <a:latin typeface="+mn-lt"/>
              <a:ea typeface="+mn-ea"/>
              <a:cs typeface="+mn-cs"/>
            </a:endParaRPr>
          </a:p>
          <a:p>
            <a:pPr rtl="0"/>
            <a:r>
              <a:rPr lang="fr-FR" b="1" dirty="0"/>
              <a:t>Après pétrole</a:t>
            </a:r>
          </a:p>
          <a:p>
            <a:pPr rtl="0"/>
            <a:r>
              <a:rPr lang="fr-FR" sz="1200" b="0" kern="1200" dirty="0">
                <a:solidFill>
                  <a:schemeClr val="tx1"/>
                </a:solidFill>
                <a:latin typeface="+mn-lt"/>
                <a:ea typeface="+mn-ea"/>
                <a:cs typeface="+mn-cs"/>
              </a:rPr>
              <a:t>La commune redevient dynamique grâce à la valorisation de ses ressources propres, notamment l’eau minérale. Les villages et les espaces publics sont réinvestis, restaurés et retrouvent une qualité. L’adhésion à l’Alliance internationale pour le Climat et la volonté d’atteindre une autonomie énergétique amènent la commune à se développer autour des thématiques du développement durable. De nouvelles économies émergent, des paysages agricoles et bâtis contemporains sont créés avec une participation active des habitants. Ce dynamisme retrouvé attire une population sensible à ces enjeux de société.</a:t>
            </a:r>
          </a:p>
          <a:p>
            <a:endParaRPr lang="fr-FR" dirty="0"/>
          </a:p>
        </p:txBody>
      </p:sp>
      <p:sp>
        <p:nvSpPr>
          <p:cNvPr id="4" name="Espace réservé du numéro de diapositive 3"/>
          <p:cNvSpPr>
            <a:spLocks noGrp="1"/>
          </p:cNvSpPr>
          <p:nvPr>
            <p:ph type="sldNum" sz="quarter" idx="10"/>
          </p:nvPr>
        </p:nvSpPr>
        <p:spPr/>
        <p:txBody>
          <a:bodyPr/>
          <a:lstStyle/>
          <a:p>
            <a:fld id="{4A1D63CA-8B5A-47E2-A8BD-9ACA63152733}" type="slidenum">
              <a:rPr lang="fr-FR" smtClean="0"/>
              <a:t>20</a:t>
            </a:fld>
            <a:endParaRPr lang="fr-FR"/>
          </a:p>
        </p:txBody>
      </p:sp>
    </p:spTree>
    <p:extLst>
      <p:ext uri="{BB962C8B-B14F-4D97-AF65-F5344CB8AC3E}">
        <p14:creationId xmlns:p14="http://schemas.microsoft.com/office/powerpoint/2010/main" val="357574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fr-FR" sz="1200" b="1" i="0" u="none" strike="noStrike" kern="1200" dirty="0">
                <a:solidFill>
                  <a:schemeClr val="tx1"/>
                </a:solidFill>
                <a:effectLst/>
                <a:latin typeface="+mn-lt"/>
                <a:ea typeface="+mn-ea"/>
                <a:cs typeface="+mn-cs"/>
              </a:rPr>
              <a:t> </a:t>
            </a:r>
            <a:endParaRPr lang="fr-FR" dirty="0">
              <a:effectLst/>
            </a:endParaRPr>
          </a:p>
          <a:p>
            <a:endParaRPr lang="fr-FR" dirty="0"/>
          </a:p>
        </p:txBody>
      </p:sp>
      <p:sp>
        <p:nvSpPr>
          <p:cNvPr id="4" name="Espace réservé du numéro de diapositive 3"/>
          <p:cNvSpPr>
            <a:spLocks noGrp="1"/>
          </p:cNvSpPr>
          <p:nvPr>
            <p:ph type="sldNum" sz="quarter" idx="10"/>
          </p:nvPr>
        </p:nvSpPr>
        <p:spPr/>
        <p:txBody>
          <a:bodyPr/>
          <a:lstStyle/>
          <a:p>
            <a:fld id="{4A1D63CA-8B5A-47E2-A8BD-9ACA63152733}" type="slidenum">
              <a:rPr lang="fr-FR" smtClean="0"/>
              <a:t>21</a:t>
            </a:fld>
            <a:endParaRPr lang="fr-FR"/>
          </a:p>
        </p:txBody>
      </p:sp>
    </p:spTree>
    <p:extLst>
      <p:ext uri="{BB962C8B-B14F-4D97-AF65-F5344CB8AC3E}">
        <p14:creationId xmlns:p14="http://schemas.microsoft.com/office/powerpoint/2010/main" val="197279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A1D63CA-8B5A-47E2-A8BD-9ACA63152733}" type="slidenum">
              <a:rPr lang="fr-FR" smtClean="0"/>
              <a:t>22</a:t>
            </a:fld>
            <a:endParaRPr lang="fr-FR"/>
          </a:p>
        </p:txBody>
      </p:sp>
    </p:spTree>
    <p:extLst>
      <p:ext uri="{BB962C8B-B14F-4D97-AF65-F5344CB8AC3E}">
        <p14:creationId xmlns:p14="http://schemas.microsoft.com/office/powerpoint/2010/main" val="6065824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Avant pétrole</a:t>
            </a:r>
            <a:r>
              <a:rPr lang="fr-FR" sz="2800" b="1" dirty="0"/>
              <a:t> </a:t>
            </a:r>
          </a:p>
          <a:p>
            <a:pPr rtl="0"/>
            <a:r>
              <a:rPr lang="fr-FR" sz="1200" b="0" kern="1200" dirty="0">
                <a:solidFill>
                  <a:schemeClr val="tx1"/>
                </a:solidFill>
                <a:latin typeface="+mn-lt"/>
                <a:ea typeface="+mn-ea"/>
                <a:cs typeface="+mn-cs"/>
              </a:rPr>
              <a:t>Un territoire de moyenne montagne, caractéristique du Jura plissé avec des vallées occupées par l’agriculture, les voies de communication routières et ferrées, les industries ; des versants raides et boisés ; des hauteurs pâturées en été.</a:t>
            </a:r>
          </a:p>
          <a:p>
            <a:endParaRPr lang="fr-FR" sz="1200" b="0" kern="1200" dirty="0">
              <a:solidFill>
                <a:schemeClr val="tx1"/>
              </a:solidFill>
              <a:latin typeface="+mn-lt"/>
              <a:ea typeface="+mn-ea"/>
              <a:cs typeface="+mn-cs"/>
            </a:endParaRPr>
          </a:p>
          <a:p>
            <a:r>
              <a:rPr lang="fr-FR" b="1" dirty="0"/>
              <a:t>Pétrole</a:t>
            </a:r>
            <a:endParaRPr lang="fr-FR" sz="2800" b="1" dirty="0"/>
          </a:p>
          <a:p>
            <a:pPr rtl="0"/>
            <a:r>
              <a:rPr lang="fr-FR" sz="1200" b="0" kern="1200" dirty="0">
                <a:solidFill>
                  <a:schemeClr val="tx1"/>
                </a:solidFill>
                <a:latin typeface="+mn-lt"/>
                <a:ea typeface="+mn-ea"/>
                <a:cs typeface="+mn-cs"/>
              </a:rPr>
              <a:t>Une économie touristique se développe sur les hauteurs pour profiter de la vue, des paysages et de la qualité de l’air. L’urbanisation et l’activité industrielle (mécanique de précision) se développent en restant denses, préservant l’agriculture, qui s’intensifie. Les liaisons ferrées sont maintenues.</a:t>
            </a:r>
          </a:p>
          <a:p>
            <a:pPr rtl="0"/>
            <a:endParaRPr lang="fr-FR" sz="1200" b="0" kern="1200" dirty="0">
              <a:solidFill>
                <a:schemeClr val="tx1"/>
              </a:solidFill>
              <a:latin typeface="+mn-lt"/>
              <a:ea typeface="+mn-ea"/>
              <a:cs typeface="+mn-cs"/>
            </a:endParaRPr>
          </a:p>
          <a:p>
            <a:pPr rtl="0"/>
            <a:r>
              <a:rPr lang="fr-FR" b="1" dirty="0"/>
              <a:t>Après pétrole</a:t>
            </a:r>
          </a:p>
          <a:p>
            <a:pPr rtl="0"/>
            <a:r>
              <a:rPr lang="fr-FR" sz="1200" b="0" kern="1200" dirty="0">
                <a:solidFill>
                  <a:schemeClr val="tx1"/>
                </a:solidFill>
                <a:latin typeface="+mn-lt"/>
                <a:ea typeface="+mn-ea"/>
                <a:cs typeface="+mn-cs"/>
              </a:rPr>
              <a:t>Un opérateur énergétique implante, en partenariat avec les collectivités, les acteurs économiques locaux et les habitants, un parc solaire expérimental puis un parc éolien construit en concertation et en tenant compte des spécificités paysagères. La dynamique énergétique devient le support de développement local et de tourisme.</a:t>
            </a:r>
          </a:p>
          <a:p>
            <a:endParaRPr lang="fr-FR" dirty="0"/>
          </a:p>
        </p:txBody>
      </p:sp>
      <p:sp>
        <p:nvSpPr>
          <p:cNvPr id="4" name="Espace réservé du numéro de diapositive 3"/>
          <p:cNvSpPr>
            <a:spLocks noGrp="1"/>
          </p:cNvSpPr>
          <p:nvPr>
            <p:ph type="sldNum" sz="quarter" idx="10"/>
          </p:nvPr>
        </p:nvSpPr>
        <p:spPr/>
        <p:txBody>
          <a:bodyPr/>
          <a:lstStyle/>
          <a:p>
            <a:fld id="{4A1D63CA-8B5A-47E2-A8BD-9ACA63152733}" type="slidenum">
              <a:rPr lang="fr-FR" smtClean="0"/>
              <a:t>23</a:t>
            </a:fld>
            <a:endParaRPr lang="fr-FR"/>
          </a:p>
        </p:txBody>
      </p:sp>
    </p:spTree>
    <p:extLst>
      <p:ext uri="{BB962C8B-B14F-4D97-AF65-F5344CB8AC3E}">
        <p14:creationId xmlns:p14="http://schemas.microsoft.com/office/powerpoint/2010/main" val="12234758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A1D63CA-8B5A-47E2-A8BD-9ACA63152733}" type="slidenum">
              <a:rPr lang="fr-FR" smtClean="0"/>
              <a:t>24</a:t>
            </a:fld>
            <a:endParaRPr lang="fr-FR"/>
          </a:p>
        </p:txBody>
      </p:sp>
    </p:spTree>
    <p:extLst>
      <p:ext uri="{BB962C8B-B14F-4D97-AF65-F5344CB8AC3E}">
        <p14:creationId xmlns:p14="http://schemas.microsoft.com/office/powerpoint/2010/main" val="3118667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fr-FR" sz="1200" b="1" i="0" u="none" strike="noStrike" kern="1200" dirty="0">
                <a:solidFill>
                  <a:schemeClr val="tx1"/>
                </a:solidFill>
                <a:effectLst/>
                <a:latin typeface="+mn-lt"/>
                <a:ea typeface="+mn-ea"/>
                <a:cs typeface="+mn-cs"/>
              </a:rPr>
              <a:t>Pourquoi cette étude :</a:t>
            </a:r>
            <a:endParaRPr lang="fr-FR" sz="1200" b="1" dirty="0">
              <a:effectLst/>
            </a:endParaRPr>
          </a:p>
          <a:p>
            <a:pPr rtl="0"/>
            <a:r>
              <a:rPr lang="fr-FR" sz="1200" b="0" i="0" u="none" strike="noStrike" kern="1200" dirty="0">
                <a:solidFill>
                  <a:schemeClr val="tx1"/>
                </a:solidFill>
                <a:effectLst/>
                <a:latin typeface="+mn-lt"/>
                <a:ea typeface="+mn-ea"/>
                <a:cs typeface="+mn-cs"/>
              </a:rPr>
              <a:t>- </a:t>
            </a:r>
            <a:r>
              <a:rPr lang="fr-FR" sz="1200" b="1" i="0" u="none" strike="noStrike" kern="1200" dirty="0">
                <a:solidFill>
                  <a:schemeClr val="tx1"/>
                </a:solidFill>
                <a:effectLst/>
                <a:latin typeface="+mn-lt"/>
                <a:ea typeface="+mn-ea"/>
                <a:cs typeface="+mn-cs"/>
              </a:rPr>
              <a:t>DÉCOUVRIR</a:t>
            </a:r>
            <a:r>
              <a:rPr lang="fr-FR" sz="1200" b="0" i="0" u="none" strike="noStrike" kern="1200" dirty="0">
                <a:solidFill>
                  <a:schemeClr val="tx1"/>
                </a:solidFill>
                <a:effectLst/>
                <a:latin typeface="+mn-lt"/>
                <a:ea typeface="+mn-ea"/>
                <a:cs typeface="+mn-cs"/>
              </a:rPr>
              <a:t> des pratiques différentes : autres fonctionnements culturels, politiques, réglementaires</a:t>
            </a:r>
            <a:endParaRPr lang="fr-FR" sz="1200" dirty="0">
              <a:effectLst/>
            </a:endParaRPr>
          </a:p>
          <a:p>
            <a:pPr rtl="0"/>
            <a:r>
              <a:rPr lang="fr-FR" sz="1200" b="0" i="0" u="none" strike="noStrike" kern="1200" dirty="0">
                <a:solidFill>
                  <a:schemeClr val="tx1"/>
                </a:solidFill>
                <a:effectLst/>
                <a:latin typeface="+mn-lt"/>
                <a:ea typeface="+mn-ea"/>
                <a:cs typeface="+mn-cs"/>
              </a:rPr>
              <a:t>- </a:t>
            </a:r>
            <a:r>
              <a:rPr lang="fr-FR" sz="1200" b="1" i="0" u="none" strike="noStrike" kern="1200" dirty="0">
                <a:solidFill>
                  <a:schemeClr val="tx1"/>
                </a:solidFill>
                <a:effectLst/>
                <a:latin typeface="+mn-lt"/>
                <a:ea typeface="+mn-ea"/>
                <a:cs typeface="+mn-cs"/>
              </a:rPr>
              <a:t>RENCONTRER</a:t>
            </a:r>
            <a:r>
              <a:rPr lang="fr-FR" sz="1200" b="0" i="0" u="none" strike="noStrike" kern="1200" dirty="0">
                <a:solidFill>
                  <a:schemeClr val="tx1"/>
                </a:solidFill>
                <a:effectLst/>
                <a:latin typeface="+mn-lt"/>
                <a:ea typeface="+mn-ea"/>
                <a:cs typeface="+mn-cs"/>
              </a:rPr>
              <a:t> les acteurs de ces changements chez eux pour comprendre</a:t>
            </a:r>
            <a:endParaRPr lang="fr-FR" sz="1200" dirty="0">
              <a:effectLst/>
            </a:endParaRPr>
          </a:p>
          <a:p>
            <a:endParaRPr lang="fr-FR" dirty="0"/>
          </a:p>
        </p:txBody>
      </p:sp>
      <p:sp>
        <p:nvSpPr>
          <p:cNvPr id="4" name="Espace réservé du numéro de diapositive 3"/>
          <p:cNvSpPr>
            <a:spLocks noGrp="1"/>
          </p:cNvSpPr>
          <p:nvPr>
            <p:ph type="sldNum" sz="quarter" idx="10"/>
          </p:nvPr>
        </p:nvSpPr>
        <p:spPr/>
        <p:txBody>
          <a:bodyPr/>
          <a:lstStyle/>
          <a:p>
            <a:fld id="{4A1D63CA-8B5A-47E2-A8BD-9ACA63152733}" type="slidenum">
              <a:rPr lang="fr-FR" smtClean="0"/>
              <a:t>3</a:t>
            </a:fld>
            <a:endParaRPr lang="fr-FR"/>
          </a:p>
        </p:txBody>
      </p:sp>
    </p:spTree>
    <p:extLst>
      <p:ext uri="{BB962C8B-B14F-4D97-AF65-F5344CB8AC3E}">
        <p14:creationId xmlns:p14="http://schemas.microsoft.com/office/powerpoint/2010/main" val="2090131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200" b="1" i="0" u="none" strike="noStrike" kern="1200" dirty="0">
                <a:solidFill>
                  <a:schemeClr val="tx1"/>
                </a:solidFill>
                <a:effectLst/>
                <a:latin typeface="+mn-lt"/>
                <a:ea typeface="+mn-ea"/>
                <a:cs typeface="+mn-cs"/>
              </a:rPr>
              <a:t>ILLUSTRER</a:t>
            </a:r>
            <a:r>
              <a:rPr lang="fr-FR" sz="1200" b="0" i="0" u="none" strike="noStrike" kern="1200" dirty="0">
                <a:solidFill>
                  <a:schemeClr val="tx1"/>
                </a:solidFill>
                <a:effectLst/>
                <a:latin typeface="+mn-lt"/>
                <a:ea typeface="+mn-ea"/>
                <a:cs typeface="+mn-cs"/>
              </a:rPr>
              <a:t> les principes des paysages de l’après-pétrole par des cas concrets :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dirty="0">
                <a:solidFill>
                  <a:schemeClr val="tx1"/>
                </a:solidFill>
                <a:effectLst/>
                <a:latin typeface="+mn-lt"/>
                <a:ea typeface="+mn-ea"/>
                <a:cs typeface="+mn-cs"/>
              </a:rPr>
              <a:t>3 THÉMATIQUES IMPORTANTES </a:t>
            </a:r>
            <a:r>
              <a:rPr lang="fr-FR" sz="1200" b="0" i="0" u="none" strike="noStrike" kern="1200" dirty="0">
                <a:solidFill>
                  <a:schemeClr val="tx1"/>
                </a:solidFill>
                <a:effectLst/>
                <a:latin typeface="+mn-lt"/>
                <a:ea typeface="+mn-ea"/>
                <a:cs typeface="+mn-cs"/>
              </a:rPr>
              <a:t>: urbanisme soucieux des territoires et du bien vivre / économies et innovations énergétiques / mise en œuvre de l’</a:t>
            </a:r>
            <a:r>
              <a:rPr lang="fr-FR" sz="1200" b="0" i="0" u="none" strike="noStrike" kern="1200" dirty="0" err="1">
                <a:solidFill>
                  <a:schemeClr val="tx1"/>
                </a:solidFill>
                <a:effectLst/>
                <a:latin typeface="+mn-lt"/>
                <a:ea typeface="+mn-ea"/>
                <a:cs typeface="+mn-cs"/>
              </a:rPr>
              <a:t>agro-écologie</a:t>
            </a:r>
            <a:endParaRPr lang="fr-FR"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dirty="0">
                <a:solidFill>
                  <a:schemeClr val="tx1"/>
                </a:solidFill>
                <a:effectLst/>
                <a:latin typeface="+mn-lt"/>
                <a:ea typeface="+mn-ea"/>
                <a:cs typeface="+mn-cs"/>
              </a:rPr>
              <a:t>UN FIL CONDUCTEUR </a:t>
            </a:r>
            <a:r>
              <a:rPr lang="fr-FR" sz="1200" b="0" i="0" u="none" strike="noStrike" kern="1200" dirty="0">
                <a:solidFill>
                  <a:schemeClr val="tx1"/>
                </a:solidFill>
                <a:effectLst/>
                <a:latin typeface="+mn-lt"/>
                <a:ea typeface="+mn-ea"/>
                <a:cs typeface="+mn-cs"/>
              </a:rPr>
              <a:t>: association et implication des habitants, notion de progrès social</a:t>
            </a:r>
            <a:endParaRPr lang="fr-FR" sz="1200"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a:effectLst/>
            </a:endParaRPr>
          </a:p>
          <a:p>
            <a:endParaRPr lang="fr-FR" dirty="0"/>
          </a:p>
        </p:txBody>
      </p:sp>
      <p:sp>
        <p:nvSpPr>
          <p:cNvPr id="4" name="Espace réservé du numéro de diapositive 3"/>
          <p:cNvSpPr>
            <a:spLocks noGrp="1"/>
          </p:cNvSpPr>
          <p:nvPr>
            <p:ph type="sldNum" sz="quarter" idx="10"/>
          </p:nvPr>
        </p:nvSpPr>
        <p:spPr/>
        <p:txBody>
          <a:bodyPr/>
          <a:lstStyle/>
          <a:p>
            <a:fld id="{4A1D63CA-8B5A-47E2-A8BD-9ACA63152733}" type="slidenum">
              <a:rPr lang="fr-FR" smtClean="0"/>
              <a:t>4</a:t>
            </a:fld>
            <a:endParaRPr lang="fr-FR"/>
          </a:p>
        </p:txBody>
      </p:sp>
    </p:spTree>
    <p:extLst>
      <p:ext uri="{BB962C8B-B14F-4D97-AF65-F5344CB8AC3E}">
        <p14:creationId xmlns:p14="http://schemas.microsoft.com/office/powerpoint/2010/main" val="2855578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fr-FR" sz="1200" b="0" i="0" u="none" strike="noStrike" kern="1200" dirty="0">
                <a:solidFill>
                  <a:schemeClr val="tx1"/>
                </a:solidFill>
                <a:effectLst/>
                <a:latin typeface="+mn-lt"/>
                <a:ea typeface="+mn-ea"/>
                <a:cs typeface="+mn-cs"/>
              </a:rPr>
              <a:t>- </a:t>
            </a:r>
            <a:r>
              <a:rPr lang="fr-FR" sz="1200" b="1" i="0" u="none" strike="noStrike" kern="1200" dirty="0">
                <a:solidFill>
                  <a:schemeClr val="tx1"/>
                </a:solidFill>
                <a:effectLst/>
                <a:latin typeface="+mn-lt"/>
                <a:ea typeface="+mn-ea"/>
                <a:cs typeface="+mn-cs"/>
              </a:rPr>
              <a:t>CROISER LES REGARDS </a:t>
            </a:r>
            <a:r>
              <a:rPr lang="fr-FR" sz="1200" b="0" i="0" u="none" strike="noStrike" kern="1200" dirty="0">
                <a:solidFill>
                  <a:schemeClr val="tx1"/>
                </a:solidFill>
                <a:effectLst/>
                <a:latin typeface="+mn-lt"/>
                <a:ea typeface="+mn-ea"/>
                <a:cs typeface="+mn-cs"/>
              </a:rPr>
              <a:t>pour voir les méthodes, les invariants, les spécificités</a:t>
            </a:r>
            <a:endParaRPr lang="fr-FR" sz="1200" dirty="0">
              <a:effectLst/>
            </a:endParaRPr>
          </a:p>
          <a:p>
            <a:pPr rtl="0"/>
            <a:r>
              <a:rPr lang="fr-FR" sz="1200" b="0" i="0" u="none" strike="noStrike" kern="1200" dirty="0">
                <a:solidFill>
                  <a:schemeClr val="tx1"/>
                </a:solidFill>
                <a:effectLst/>
                <a:latin typeface="+mn-lt"/>
                <a:ea typeface="+mn-ea"/>
                <a:cs typeface="+mn-cs"/>
              </a:rPr>
              <a:t>- </a:t>
            </a:r>
            <a:r>
              <a:rPr lang="fr-FR" sz="1200" b="1" i="0" u="none" strike="noStrike" kern="1200" dirty="0">
                <a:solidFill>
                  <a:schemeClr val="tx1"/>
                </a:solidFill>
                <a:effectLst/>
                <a:latin typeface="+mn-lt"/>
                <a:ea typeface="+mn-ea"/>
                <a:cs typeface="+mn-cs"/>
              </a:rPr>
              <a:t>ALIMENTER</a:t>
            </a:r>
            <a:r>
              <a:rPr lang="fr-FR" sz="1200" b="0" i="0" u="none" strike="noStrike" kern="1200" dirty="0">
                <a:solidFill>
                  <a:schemeClr val="tx1"/>
                </a:solidFill>
                <a:effectLst/>
                <a:latin typeface="+mn-lt"/>
                <a:ea typeface="+mn-ea"/>
                <a:cs typeface="+mn-cs"/>
              </a:rPr>
              <a:t> les initiatives locales ou nationales de développement durable par le paysage,</a:t>
            </a:r>
            <a:r>
              <a:rPr lang="fr-FR" sz="1200" b="0" i="0" u="none" strike="noStrike" kern="1200" baseline="0" dirty="0">
                <a:solidFill>
                  <a:schemeClr val="tx1"/>
                </a:solidFill>
                <a:effectLst/>
                <a:latin typeface="+mn-lt"/>
                <a:ea typeface="+mn-ea"/>
                <a:cs typeface="+mn-cs"/>
              </a:rPr>
              <a:t> </a:t>
            </a:r>
            <a:r>
              <a:rPr lang="fr-FR" sz="1200" b="1" i="0" u="none" strike="noStrike" kern="1200" dirty="0">
                <a:solidFill>
                  <a:schemeClr val="tx1"/>
                </a:solidFill>
                <a:effectLst/>
                <a:latin typeface="+mn-lt"/>
                <a:ea typeface="+mn-ea"/>
                <a:cs typeface="+mn-cs"/>
              </a:rPr>
              <a:t>montrer</a:t>
            </a:r>
            <a:r>
              <a:rPr lang="fr-FR" sz="1200" b="0" i="0" u="none" strike="noStrike" kern="1200" dirty="0">
                <a:solidFill>
                  <a:schemeClr val="tx1"/>
                </a:solidFill>
                <a:effectLst/>
                <a:latin typeface="+mn-lt"/>
                <a:ea typeface="+mn-ea"/>
                <a:cs typeface="+mn-cs"/>
              </a:rPr>
              <a:t> que le paysage peut être facilitateur pour s’engager dans les transitions</a:t>
            </a:r>
            <a:endParaRPr lang="fr-FR" sz="1200" dirty="0">
              <a:effectLst/>
            </a:endParaRPr>
          </a:p>
          <a:p>
            <a:endParaRPr lang="fr-FR" dirty="0"/>
          </a:p>
        </p:txBody>
      </p:sp>
      <p:sp>
        <p:nvSpPr>
          <p:cNvPr id="4" name="Espace réservé du numéro de diapositive 3"/>
          <p:cNvSpPr>
            <a:spLocks noGrp="1"/>
          </p:cNvSpPr>
          <p:nvPr>
            <p:ph type="sldNum" sz="quarter" idx="10"/>
          </p:nvPr>
        </p:nvSpPr>
        <p:spPr/>
        <p:txBody>
          <a:bodyPr/>
          <a:lstStyle/>
          <a:p>
            <a:fld id="{4A1D63CA-8B5A-47E2-A8BD-9ACA63152733}" type="slidenum">
              <a:rPr lang="fr-FR" smtClean="0"/>
              <a:t>5</a:t>
            </a:fld>
            <a:endParaRPr lang="fr-FR"/>
          </a:p>
        </p:txBody>
      </p:sp>
    </p:spTree>
    <p:extLst>
      <p:ext uri="{BB962C8B-B14F-4D97-AF65-F5344CB8AC3E}">
        <p14:creationId xmlns:p14="http://schemas.microsoft.com/office/powerpoint/2010/main" val="15960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pPr rtl="0"/>
            <a:r>
              <a:rPr lang="fr-FR" sz="1200" b="0" i="0" u="none" strike="noStrike" kern="1200" dirty="0">
                <a:solidFill>
                  <a:schemeClr val="tx1"/>
                </a:solidFill>
                <a:effectLst/>
                <a:latin typeface="+mn-lt"/>
                <a:ea typeface="+mn-ea"/>
                <a:cs typeface="+mn-cs"/>
              </a:rPr>
              <a:t>- </a:t>
            </a:r>
            <a:r>
              <a:rPr lang="fr-FR" sz="1200" b="1" i="0" u="none" strike="noStrike" kern="1200" dirty="0">
                <a:solidFill>
                  <a:schemeClr val="tx1"/>
                </a:solidFill>
                <a:effectLst/>
                <a:latin typeface="+mn-lt"/>
                <a:ea typeface="+mn-ea"/>
                <a:cs typeface="+mn-cs"/>
              </a:rPr>
              <a:t>7 TERRITOIRES </a:t>
            </a:r>
            <a:r>
              <a:rPr lang="fr-FR" sz="1200" b="0" i="0" u="none" strike="noStrike" kern="1200" dirty="0">
                <a:solidFill>
                  <a:schemeClr val="tx1"/>
                </a:solidFill>
                <a:effectLst/>
                <a:latin typeface="+mn-lt"/>
                <a:ea typeface="+mn-ea"/>
                <a:cs typeface="+mn-cs"/>
              </a:rPr>
              <a:t>européens</a:t>
            </a:r>
            <a:endParaRPr lang="fr-FR" dirty="0">
              <a:effectLst/>
            </a:endParaRPr>
          </a:p>
          <a:p>
            <a:pPr rtl="0"/>
            <a:r>
              <a:rPr lang="fr-FR" sz="1200" b="0" i="0" u="none" strike="noStrike" kern="1200" dirty="0">
                <a:solidFill>
                  <a:schemeClr val="tx1"/>
                </a:solidFill>
                <a:effectLst/>
                <a:latin typeface="+mn-lt"/>
                <a:ea typeface="+mn-ea"/>
                <a:cs typeface="+mn-cs"/>
              </a:rPr>
              <a:t>- </a:t>
            </a:r>
            <a:r>
              <a:rPr lang="fr-FR" sz="1200" b="1" i="0" u="none" strike="noStrike" kern="1200" dirty="0">
                <a:solidFill>
                  <a:schemeClr val="tx1"/>
                </a:solidFill>
                <a:effectLst/>
                <a:latin typeface="+mn-lt"/>
                <a:ea typeface="+mn-ea"/>
                <a:cs typeface="+mn-cs"/>
              </a:rPr>
              <a:t>ENGAGÉS DE LONGUE DATE </a:t>
            </a:r>
            <a:r>
              <a:rPr lang="fr-FR" sz="1200" b="0" i="0" u="none" strike="noStrike" kern="1200" dirty="0">
                <a:solidFill>
                  <a:schemeClr val="tx1"/>
                </a:solidFill>
                <a:effectLst/>
                <a:latin typeface="+mn-lt"/>
                <a:ea typeface="+mn-ea"/>
                <a:cs typeface="+mn-cs"/>
              </a:rPr>
              <a:t>dans les transitions et les paysages</a:t>
            </a:r>
            <a:endParaRPr lang="fr-FR" dirty="0">
              <a:effectLst/>
            </a:endParaRPr>
          </a:p>
          <a:p>
            <a:pPr marL="0" indent="0" rtl="0">
              <a:buFontTx/>
              <a:buNone/>
            </a:pPr>
            <a:r>
              <a:rPr lang="fr-FR" sz="1200" b="0" i="0" u="none" strike="noStrike" kern="1200" dirty="0">
                <a:solidFill>
                  <a:schemeClr val="tx1"/>
                </a:solidFill>
                <a:effectLst/>
                <a:latin typeface="+mn-lt"/>
                <a:ea typeface="+mn-ea"/>
                <a:cs typeface="+mn-cs"/>
              </a:rPr>
              <a:t>- </a:t>
            </a:r>
            <a:r>
              <a:rPr lang="fr-FR" sz="1200" b="1" i="0" u="none" strike="noStrike" kern="1200" dirty="0">
                <a:solidFill>
                  <a:schemeClr val="tx1"/>
                </a:solidFill>
                <a:effectLst/>
                <a:latin typeface="+mn-lt"/>
                <a:ea typeface="+mn-ea"/>
                <a:cs typeface="+mn-cs"/>
              </a:rPr>
              <a:t>REPÉRÉS, VISITÉS ET ANALYSÉS </a:t>
            </a:r>
            <a:r>
              <a:rPr lang="fr-FR" sz="1200" b="0" i="0" u="none" strike="noStrike" kern="1200" dirty="0">
                <a:solidFill>
                  <a:schemeClr val="tx1"/>
                </a:solidFill>
                <a:effectLst/>
                <a:latin typeface="+mn-lt"/>
                <a:ea typeface="+mn-ea"/>
                <a:cs typeface="+mn-cs"/>
              </a:rPr>
              <a:t>pour partir du réel et du vécu</a:t>
            </a:r>
          </a:p>
          <a:p>
            <a:pPr marL="0" indent="0" rtl="0">
              <a:buFontTx/>
              <a:buNone/>
            </a:pPr>
            <a:r>
              <a:rPr lang="fr-FR" sz="1200" b="0" i="0" u="none" strike="noStrike" kern="1200" dirty="0">
                <a:solidFill>
                  <a:schemeClr val="tx1"/>
                </a:solidFill>
                <a:effectLst/>
                <a:latin typeface="+mn-lt"/>
                <a:ea typeface="+mn-ea"/>
                <a:cs typeface="+mn-cs"/>
              </a:rPr>
              <a:t>-</a:t>
            </a:r>
            <a:r>
              <a:rPr lang="fr-FR" sz="1200" b="1" i="0" u="none" strike="noStrike" kern="1200" dirty="0">
                <a:solidFill>
                  <a:schemeClr val="tx1"/>
                </a:solidFill>
                <a:effectLst/>
                <a:latin typeface="+mn-lt"/>
                <a:ea typeface="+mn-ea"/>
                <a:cs typeface="+mn-cs"/>
              </a:rPr>
              <a:t> EXPERIENCES PAS EMBLEMATIQUES DU PAYS</a:t>
            </a:r>
            <a:r>
              <a:rPr lang="fr-FR" sz="1200" b="0" i="0" u="none" strike="noStrike" kern="1200" dirty="0">
                <a:solidFill>
                  <a:schemeClr val="tx1"/>
                </a:solidFill>
                <a:effectLst/>
                <a:latin typeface="+mn-lt"/>
                <a:ea typeface="+mn-ea"/>
                <a:cs typeface="+mn-cs"/>
              </a:rPr>
              <a:t>, elles se passent juste dans le pays et apportent une contribution intéressante sur les questions de paysage et de transitions </a:t>
            </a:r>
          </a:p>
        </p:txBody>
      </p:sp>
      <p:sp>
        <p:nvSpPr>
          <p:cNvPr id="4" name="Espace réservé du numéro de diapositive 3"/>
          <p:cNvSpPr>
            <a:spLocks noGrp="1"/>
          </p:cNvSpPr>
          <p:nvPr>
            <p:ph type="sldNum" sz="quarter" idx="10"/>
          </p:nvPr>
        </p:nvSpPr>
        <p:spPr/>
        <p:txBody>
          <a:bodyPr/>
          <a:lstStyle/>
          <a:p>
            <a:fld id="{4A1D63CA-8B5A-47E2-A8BD-9ACA63152733}" type="slidenum">
              <a:rPr lang="fr-FR" smtClean="0"/>
              <a:t>6</a:t>
            </a:fld>
            <a:endParaRPr lang="fr-FR"/>
          </a:p>
        </p:txBody>
      </p:sp>
    </p:spTree>
    <p:extLst>
      <p:ext uri="{BB962C8B-B14F-4D97-AF65-F5344CB8AC3E}">
        <p14:creationId xmlns:p14="http://schemas.microsoft.com/office/powerpoint/2010/main" val="3280660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fr-FR" sz="1200" b="0" i="0" u="none" strike="noStrike" kern="1200" dirty="0">
                <a:solidFill>
                  <a:schemeClr val="tx1"/>
                </a:solidFill>
                <a:effectLst/>
                <a:latin typeface="+mn-lt"/>
                <a:ea typeface="+mn-ea"/>
                <a:cs typeface="+mn-cs"/>
              </a:rPr>
              <a:t> </a:t>
            </a:r>
            <a:endParaRPr lang="fr-FR" dirty="0">
              <a:effectLst/>
            </a:endParaRPr>
          </a:p>
          <a:p>
            <a:pPr rtl="0"/>
            <a:endParaRPr lang="fr-FR" dirty="0">
              <a:effectLst/>
            </a:endParaRPr>
          </a:p>
          <a:p>
            <a:endParaRPr lang="fr-FR" dirty="0"/>
          </a:p>
        </p:txBody>
      </p:sp>
      <p:sp>
        <p:nvSpPr>
          <p:cNvPr id="4" name="Espace réservé du numéro de diapositive 3"/>
          <p:cNvSpPr>
            <a:spLocks noGrp="1"/>
          </p:cNvSpPr>
          <p:nvPr>
            <p:ph type="sldNum" sz="quarter" idx="10"/>
          </p:nvPr>
        </p:nvSpPr>
        <p:spPr/>
        <p:txBody>
          <a:bodyPr/>
          <a:lstStyle/>
          <a:p>
            <a:fld id="{4A1D63CA-8B5A-47E2-A8BD-9ACA63152733}" type="slidenum">
              <a:rPr lang="fr-FR" smtClean="0"/>
              <a:t>7</a:t>
            </a:fld>
            <a:endParaRPr lang="fr-FR"/>
          </a:p>
        </p:txBody>
      </p:sp>
    </p:spTree>
    <p:extLst>
      <p:ext uri="{BB962C8B-B14F-4D97-AF65-F5344CB8AC3E}">
        <p14:creationId xmlns:p14="http://schemas.microsoft.com/office/powerpoint/2010/main" val="2491243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 </a:t>
            </a:r>
            <a:r>
              <a:rPr lang="fr-FR" sz="1200" b="1" i="0" u="none" strike="noStrike" kern="1200" dirty="0">
                <a:solidFill>
                  <a:schemeClr val="tx1"/>
                </a:solidFill>
                <a:effectLst/>
                <a:latin typeface="+mn-lt"/>
                <a:ea typeface="+mn-ea"/>
                <a:cs typeface="+mn-cs"/>
              </a:rPr>
              <a:t>ÉCHELLES DIFFÉRENTES </a:t>
            </a:r>
            <a:r>
              <a:rPr lang="fr-FR" sz="1200" b="0" i="0" u="none" strike="noStrike" kern="1200" dirty="0">
                <a:solidFill>
                  <a:schemeClr val="tx1"/>
                </a:solidFill>
                <a:effectLst/>
                <a:latin typeface="+mn-lt"/>
                <a:ea typeface="+mn-ea"/>
                <a:cs typeface="+mn-cs"/>
              </a:rPr>
              <a:t>: commune, intercommunalité, région, groupement volontaire de collectivités et d’acteurs locaux autour d’un paysage identitaire </a:t>
            </a:r>
            <a:endParaRPr lang="fr-FR" dirty="0">
              <a:effectLst/>
            </a:endParaRPr>
          </a:p>
          <a:p>
            <a:endParaRPr lang="fr-FR" dirty="0"/>
          </a:p>
        </p:txBody>
      </p:sp>
      <p:sp>
        <p:nvSpPr>
          <p:cNvPr id="4" name="Espace réservé du numéro de diapositive 3"/>
          <p:cNvSpPr>
            <a:spLocks noGrp="1"/>
          </p:cNvSpPr>
          <p:nvPr>
            <p:ph type="sldNum" sz="quarter" idx="10"/>
          </p:nvPr>
        </p:nvSpPr>
        <p:spPr/>
        <p:txBody>
          <a:bodyPr/>
          <a:lstStyle/>
          <a:p>
            <a:fld id="{4A1D63CA-8B5A-47E2-A8BD-9ACA63152733}" type="slidenum">
              <a:rPr lang="fr-FR" smtClean="0"/>
              <a:t>8</a:t>
            </a:fld>
            <a:endParaRPr lang="fr-FR"/>
          </a:p>
        </p:txBody>
      </p:sp>
    </p:spTree>
    <p:extLst>
      <p:ext uri="{BB962C8B-B14F-4D97-AF65-F5344CB8AC3E}">
        <p14:creationId xmlns:p14="http://schemas.microsoft.com/office/powerpoint/2010/main" val="361939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u="none" strike="noStrike" kern="1200" dirty="0">
                <a:solidFill>
                  <a:schemeClr val="tx1"/>
                </a:solidFill>
                <a:effectLst/>
                <a:latin typeface="+mn-lt"/>
                <a:ea typeface="+mn-ea"/>
                <a:cs typeface="+mn-cs"/>
              </a:rPr>
              <a:t>- </a:t>
            </a:r>
            <a:r>
              <a:rPr lang="fr-FR" sz="1200" b="1" i="0" u="none" strike="noStrike" kern="1200" dirty="0">
                <a:solidFill>
                  <a:schemeClr val="tx1"/>
                </a:solidFill>
                <a:effectLst/>
                <a:latin typeface="+mn-lt"/>
                <a:ea typeface="+mn-ea"/>
                <a:cs typeface="+mn-cs"/>
              </a:rPr>
              <a:t>PORTAGE DIVERS </a:t>
            </a:r>
            <a:r>
              <a:rPr lang="fr-FR" sz="1200" b="0" i="0" u="none" strike="noStrike" kern="1200" dirty="0">
                <a:solidFill>
                  <a:schemeClr val="tx1"/>
                </a:solidFill>
                <a:effectLst/>
                <a:latin typeface="+mn-lt"/>
                <a:ea typeface="+mn-ea"/>
                <a:cs typeface="+mn-cs"/>
              </a:rPr>
              <a:t>: collectivités, entreprises privées, société civile, partenariat de ces différents acteurs</a:t>
            </a:r>
            <a:endParaRPr lang="fr-FR" dirty="0"/>
          </a:p>
        </p:txBody>
      </p:sp>
      <p:sp>
        <p:nvSpPr>
          <p:cNvPr id="4" name="Espace réservé du numéro de diapositive 3"/>
          <p:cNvSpPr>
            <a:spLocks noGrp="1"/>
          </p:cNvSpPr>
          <p:nvPr>
            <p:ph type="sldNum" sz="quarter" idx="10"/>
          </p:nvPr>
        </p:nvSpPr>
        <p:spPr/>
        <p:txBody>
          <a:bodyPr/>
          <a:lstStyle/>
          <a:p>
            <a:fld id="{4A1D63CA-8B5A-47E2-A8BD-9ACA63152733}" type="slidenum">
              <a:rPr lang="fr-FR" smtClean="0"/>
              <a:t>9</a:t>
            </a:fld>
            <a:endParaRPr lang="fr-FR"/>
          </a:p>
        </p:txBody>
      </p:sp>
    </p:spTree>
    <p:extLst>
      <p:ext uri="{BB962C8B-B14F-4D97-AF65-F5344CB8AC3E}">
        <p14:creationId xmlns:p14="http://schemas.microsoft.com/office/powerpoint/2010/main" val="2639822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ADE0C556-DAF9-4C3F-9D1A-ECD0907AEAE8}" type="datetimeFigureOut">
              <a:rPr lang="fr-FR" smtClean="0"/>
              <a:t>09/12/2019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A8CAEC3-28B8-40E2-A432-D5A0545EDA7B}" type="slidenum">
              <a:rPr lang="fr-FR" smtClean="0"/>
              <a:t>‹N°›</a:t>
            </a:fld>
            <a:endParaRPr lang="fr-FR"/>
          </a:p>
        </p:txBody>
      </p:sp>
    </p:spTree>
    <p:extLst>
      <p:ext uri="{BB962C8B-B14F-4D97-AF65-F5344CB8AC3E}">
        <p14:creationId xmlns:p14="http://schemas.microsoft.com/office/powerpoint/2010/main" val="101121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DE0C556-DAF9-4C3F-9D1A-ECD0907AEAE8}" type="datetimeFigureOut">
              <a:rPr lang="fr-FR" smtClean="0"/>
              <a:t>09/12/2019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A8CAEC3-28B8-40E2-A432-D5A0545EDA7B}" type="slidenum">
              <a:rPr lang="fr-FR" smtClean="0"/>
              <a:t>‹N°›</a:t>
            </a:fld>
            <a:endParaRPr lang="fr-FR"/>
          </a:p>
        </p:txBody>
      </p:sp>
    </p:spTree>
    <p:extLst>
      <p:ext uri="{BB962C8B-B14F-4D97-AF65-F5344CB8AC3E}">
        <p14:creationId xmlns:p14="http://schemas.microsoft.com/office/powerpoint/2010/main" val="2972207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28650" y="365125"/>
            <a:ext cx="5800725"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DE0C556-DAF9-4C3F-9D1A-ECD0907AEAE8}" type="datetimeFigureOut">
              <a:rPr lang="fr-FR" smtClean="0"/>
              <a:t>09/12/2019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A8CAEC3-28B8-40E2-A432-D5A0545EDA7B}" type="slidenum">
              <a:rPr lang="fr-FR" smtClean="0"/>
              <a:t>‹N°›</a:t>
            </a:fld>
            <a:endParaRPr lang="fr-FR"/>
          </a:p>
        </p:txBody>
      </p:sp>
    </p:spTree>
    <p:extLst>
      <p:ext uri="{BB962C8B-B14F-4D97-AF65-F5344CB8AC3E}">
        <p14:creationId xmlns:p14="http://schemas.microsoft.com/office/powerpoint/2010/main" val="2676334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DE0C556-DAF9-4C3F-9D1A-ECD0907AEAE8}" type="datetimeFigureOut">
              <a:rPr lang="fr-FR" smtClean="0"/>
              <a:t>09/12/2019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A8CAEC3-28B8-40E2-A432-D5A0545EDA7B}" type="slidenum">
              <a:rPr lang="fr-FR" smtClean="0"/>
              <a:t>‹N°›</a:t>
            </a:fld>
            <a:endParaRPr lang="fr-FR"/>
          </a:p>
        </p:txBody>
      </p:sp>
    </p:spTree>
    <p:extLst>
      <p:ext uri="{BB962C8B-B14F-4D97-AF65-F5344CB8AC3E}">
        <p14:creationId xmlns:p14="http://schemas.microsoft.com/office/powerpoint/2010/main" val="1597801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9"/>
            <a:ext cx="7886700" cy="2852737"/>
          </a:xfrm>
        </p:spPr>
        <p:txBody>
          <a:bodyPr anchor="b"/>
          <a:lstStyle>
            <a:lvl1pPr>
              <a:defRPr sz="4500"/>
            </a:lvl1pPr>
          </a:lstStyle>
          <a:p>
            <a:r>
              <a:rPr lang="fr-FR"/>
              <a:t>Modifiez le style du titre</a:t>
            </a:r>
          </a:p>
        </p:txBody>
      </p:sp>
      <p:sp>
        <p:nvSpPr>
          <p:cNvPr id="3" name="Espace réservé du texte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ADE0C556-DAF9-4C3F-9D1A-ECD0907AEAE8}" type="datetimeFigureOut">
              <a:rPr lang="fr-FR" smtClean="0"/>
              <a:t>09/12/2019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A8CAEC3-28B8-40E2-A432-D5A0545EDA7B}" type="slidenum">
              <a:rPr lang="fr-FR" smtClean="0"/>
              <a:t>‹N°›</a:t>
            </a:fld>
            <a:endParaRPr lang="fr-FR"/>
          </a:p>
        </p:txBody>
      </p:sp>
    </p:spTree>
    <p:extLst>
      <p:ext uri="{BB962C8B-B14F-4D97-AF65-F5344CB8AC3E}">
        <p14:creationId xmlns:p14="http://schemas.microsoft.com/office/powerpoint/2010/main" val="3844246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286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291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ADE0C556-DAF9-4C3F-9D1A-ECD0907AEAE8}" type="datetimeFigureOut">
              <a:rPr lang="fr-FR" smtClean="0"/>
              <a:t>09/12/2019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A8CAEC3-28B8-40E2-A432-D5A0545EDA7B}" type="slidenum">
              <a:rPr lang="fr-FR" smtClean="0"/>
              <a:t>‹N°›</a:t>
            </a:fld>
            <a:endParaRPr lang="fr-FR"/>
          </a:p>
        </p:txBody>
      </p:sp>
    </p:spTree>
    <p:extLst>
      <p:ext uri="{BB962C8B-B14F-4D97-AF65-F5344CB8AC3E}">
        <p14:creationId xmlns:p14="http://schemas.microsoft.com/office/powerpoint/2010/main" val="2055056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841" y="365126"/>
            <a:ext cx="7886700" cy="1325563"/>
          </a:xfrm>
        </p:spPr>
        <p:txBody>
          <a:bodyPr/>
          <a:lstStyle/>
          <a:p>
            <a:r>
              <a:rPr lang="fr-FR"/>
              <a:t>Modifiez le style du titre</a:t>
            </a:r>
          </a:p>
        </p:txBody>
      </p:sp>
      <p:sp>
        <p:nvSpPr>
          <p:cNvPr id="3" name="Espace réservé du texte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4" name="Espace réservé du contenu 3"/>
          <p:cNvSpPr>
            <a:spLocks noGrp="1"/>
          </p:cNvSpPr>
          <p:nvPr>
            <p:ph sz="half" idx="2"/>
          </p:nvPr>
        </p:nvSpPr>
        <p:spPr>
          <a:xfrm>
            <a:off x="629842" y="2505075"/>
            <a:ext cx="3868340"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6" name="Espace réservé du contenu 5"/>
          <p:cNvSpPr>
            <a:spLocks noGrp="1"/>
          </p:cNvSpPr>
          <p:nvPr>
            <p:ph sz="quarter" idx="4"/>
          </p:nvPr>
        </p:nvSpPr>
        <p:spPr>
          <a:xfrm>
            <a:off x="4629150" y="2505075"/>
            <a:ext cx="3887391"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ADE0C556-DAF9-4C3F-9D1A-ECD0907AEAE8}" type="datetimeFigureOut">
              <a:rPr lang="fr-FR" smtClean="0"/>
              <a:t>09/12/2019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AA8CAEC3-28B8-40E2-A432-D5A0545EDA7B}" type="slidenum">
              <a:rPr lang="fr-FR" smtClean="0"/>
              <a:t>‹N°›</a:t>
            </a:fld>
            <a:endParaRPr lang="fr-FR"/>
          </a:p>
        </p:txBody>
      </p:sp>
    </p:spTree>
    <p:extLst>
      <p:ext uri="{BB962C8B-B14F-4D97-AF65-F5344CB8AC3E}">
        <p14:creationId xmlns:p14="http://schemas.microsoft.com/office/powerpoint/2010/main" val="3318523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ADE0C556-DAF9-4C3F-9D1A-ECD0907AEAE8}" type="datetimeFigureOut">
              <a:rPr lang="fr-FR" smtClean="0"/>
              <a:t>09/12/2019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AA8CAEC3-28B8-40E2-A432-D5A0545EDA7B}" type="slidenum">
              <a:rPr lang="fr-FR" smtClean="0"/>
              <a:t>‹N°›</a:t>
            </a:fld>
            <a:endParaRPr lang="fr-FR"/>
          </a:p>
        </p:txBody>
      </p:sp>
    </p:spTree>
    <p:extLst>
      <p:ext uri="{BB962C8B-B14F-4D97-AF65-F5344CB8AC3E}">
        <p14:creationId xmlns:p14="http://schemas.microsoft.com/office/powerpoint/2010/main" val="550986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DE0C556-DAF9-4C3F-9D1A-ECD0907AEAE8}" type="datetimeFigureOut">
              <a:rPr lang="fr-FR" smtClean="0"/>
              <a:t>09/12/2019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A8CAEC3-28B8-40E2-A432-D5A0545EDA7B}" type="slidenum">
              <a:rPr lang="fr-FR" smtClean="0"/>
              <a:t>‹N°›</a:t>
            </a:fld>
            <a:endParaRPr lang="fr-FR"/>
          </a:p>
        </p:txBody>
      </p:sp>
    </p:spTree>
    <p:extLst>
      <p:ext uri="{BB962C8B-B14F-4D97-AF65-F5344CB8AC3E}">
        <p14:creationId xmlns:p14="http://schemas.microsoft.com/office/powerpoint/2010/main" val="69291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du conten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ADE0C556-DAF9-4C3F-9D1A-ECD0907AEAE8}" type="datetimeFigureOut">
              <a:rPr lang="fr-FR" smtClean="0"/>
              <a:t>09/12/2019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A8CAEC3-28B8-40E2-A432-D5A0545EDA7B}" type="slidenum">
              <a:rPr lang="fr-FR" smtClean="0"/>
              <a:t>‹N°›</a:t>
            </a:fld>
            <a:endParaRPr lang="fr-FR"/>
          </a:p>
        </p:txBody>
      </p:sp>
    </p:spTree>
    <p:extLst>
      <p:ext uri="{BB962C8B-B14F-4D97-AF65-F5344CB8AC3E}">
        <p14:creationId xmlns:p14="http://schemas.microsoft.com/office/powerpoint/2010/main" val="4255550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pour une imag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ADE0C556-DAF9-4C3F-9D1A-ECD0907AEAE8}" type="datetimeFigureOut">
              <a:rPr lang="fr-FR" smtClean="0"/>
              <a:t>09/12/2019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A8CAEC3-28B8-40E2-A432-D5A0545EDA7B}" type="slidenum">
              <a:rPr lang="fr-FR" smtClean="0"/>
              <a:t>‹N°›</a:t>
            </a:fld>
            <a:endParaRPr lang="fr-FR"/>
          </a:p>
        </p:txBody>
      </p:sp>
    </p:spTree>
    <p:extLst>
      <p:ext uri="{BB962C8B-B14F-4D97-AF65-F5344CB8AC3E}">
        <p14:creationId xmlns:p14="http://schemas.microsoft.com/office/powerpoint/2010/main" val="3684521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DE0C556-DAF9-4C3F-9D1A-ECD0907AEAE8}" type="datetimeFigureOut">
              <a:rPr lang="fr-FR" smtClean="0"/>
              <a:t>09/12/2019</a:t>
            </a:fld>
            <a:endParaRPr lang="fr-FR"/>
          </a:p>
        </p:txBody>
      </p:sp>
      <p:sp>
        <p:nvSpPr>
          <p:cNvPr id="5" name="Espace réservé du pied de page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A8CAEC3-28B8-40E2-A432-D5A0545EDA7B}" type="slidenum">
              <a:rPr lang="fr-FR" smtClean="0"/>
              <a:t>‹N°›</a:t>
            </a:fld>
            <a:endParaRPr lang="fr-FR"/>
          </a:p>
        </p:txBody>
      </p:sp>
    </p:spTree>
    <p:extLst>
      <p:ext uri="{BB962C8B-B14F-4D97-AF65-F5344CB8AC3E}">
        <p14:creationId xmlns:p14="http://schemas.microsoft.com/office/powerpoint/2010/main" val="2640050026"/>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39.jpe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67014" y="2362688"/>
            <a:ext cx="7011918" cy="1938992"/>
          </a:xfrm>
          <a:prstGeom prst="rect">
            <a:avLst/>
          </a:prstGeom>
          <a:noFill/>
        </p:spPr>
        <p:txBody>
          <a:bodyPr wrap="square" rtlCol="0">
            <a:spAutoFit/>
          </a:bodyPr>
          <a:lstStyle/>
          <a:p>
            <a:pPr algn="ctr"/>
            <a:r>
              <a:rPr lang="fr-FR" sz="2400" dirty="0">
                <a:solidFill>
                  <a:schemeClr val="accent2"/>
                </a:solidFill>
                <a:latin typeface="OCR A Std" panose="020F0609000104060307" pitchFamily="49" charset="0"/>
              </a:rPr>
              <a:t> </a:t>
            </a:r>
            <a:r>
              <a:rPr lang="fr-FR" sz="2400" dirty="0" smtClean="0">
                <a:solidFill>
                  <a:schemeClr val="accent2"/>
                </a:solidFill>
                <a:latin typeface="OCR A Std" panose="020F0609000104060307" pitchFamily="49" charset="0"/>
              </a:rPr>
              <a:t>Paysages d’ici et d’ailleurs : regards croisés sur quelques démarches paysagères à différentes échelles, de part et d’autre des frontières</a:t>
            </a:r>
            <a:endParaRPr lang="fr-FR" sz="2400" dirty="0">
              <a:solidFill>
                <a:schemeClr val="accent2"/>
              </a:solidFill>
              <a:latin typeface="OCR A Std" panose="020F0609000104060307" pitchFamily="49" charset="0"/>
            </a:endParaRPr>
          </a:p>
        </p:txBody>
      </p:sp>
      <p:sp>
        <p:nvSpPr>
          <p:cNvPr id="3" name="ZoneTexte 2"/>
          <p:cNvSpPr txBox="1"/>
          <p:nvPr/>
        </p:nvSpPr>
        <p:spPr>
          <a:xfrm>
            <a:off x="2609230" y="4595057"/>
            <a:ext cx="3665220" cy="276999"/>
          </a:xfrm>
          <a:prstGeom prst="rect">
            <a:avLst/>
          </a:prstGeom>
          <a:noFill/>
        </p:spPr>
        <p:txBody>
          <a:bodyPr wrap="square" rtlCol="0">
            <a:spAutoFit/>
          </a:bodyPr>
          <a:lstStyle/>
          <a:p>
            <a:pPr algn="ctr"/>
            <a:r>
              <a:rPr lang="fr-FR" sz="1200" dirty="0" smtClean="0">
                <a:solidFill>
                  <a:schemeClr val="bg2">
                    <a:lumMod val="50000"/>
                  </a:schemeClr>
                </a:solidFill>
              </a:rPr>
              <a:t>26 novembre 2019</a:t>
            </a:r>
            <a:endParaRPr lang="fr-FR" sz="1200" dirty="0">
              <a:solidFill>
                <a:schemeClr val="bg2">
                  <a:lumMod val="50000"/>
                </a:schemeClr>
              </a:solidFill>
            </a:endParaRPr>
          </a:p>
        </p:txBody>
      </p:sp>
      <p:sp>
        <p:nvSpPr>
          <p:cNvPr id="5" name="ZoneTexte 4"/>
          <p:cNvSpPr txBox="1"/>
          <p:nvPr/>
        </p:nvSpPr>
        <p:spPr>
          <a:xfrm>
            <a:off x="2370243" y="6346156"/>
            <a:ext cx="4709160" cy="307777"/>
          </a:xfrm>
          <a:prstGeom prst="rect">
            <a:avLst/>
          </a:prstGeom>
          <a:noFill/>
        </p:spPr>
        <p:txBody>
          <a:bodyPr wrap="square" rtlCol="0">
            <a:spAutoFit/>
          </a:bodyPr>
          <a:lstStyle/>
          <a:p>
            <a:r>
              <a:rPr lang="fr-FR" sz="1400" dirty="0">
                <a:solidFill>
                  <a:schemeClr val="bg2">
                    <a:lumMod val="50000"/>
                  </a:schemeClr>
                </a:solidFill>
              </a:rPr>
              <a:t>Intervenantes : Mathilde Kempf &amp; Armelle </a:t>
            </a:r>
            <a:r>
              <a:rPr lang="fr-FR" sz="1400" dirty="0" smtClean="0">
                <a:solidFill>
                  <a:schemeClr val="bg2">
                    <a:lumMod val="50000"/>
                  </a:schemeClr>
                </a:solidFill>
              </a:rPr>
              <a:t>Lagadec</a:t>
            </a:r>
            <a:endParaRPr lang="fr-FR" sz="1400" dirty="0">
              <a:solidFill>
                <a:schemeClr val="bg2">
                  <a:lumMod val="50000"/>
                </a:schemeClr>
              </a:solidFill>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375" y="465413"/>
            <a:ext cx="1802130" cy="1070969"/>
          </a:xfrm>
          <a:prstGeom prst="rect">
            <a:avLst/>
          </a:prstGeom>
        </p:spPr>
      </p:pic>
    </p:spTree>
    <p:extLst>
      <p:ext uri="{BB962C8B-B14F-4D97-AF65-F5344CB8AC3E}">
        <p14:creationId xmlns:p14="http://schemas.microsoft.com/office/powerpoint/2010/main" val="219592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1755"/>
            <a:ext cx="9144000" cy="6466245"/>
          </a:xfrm>
          <a:prstGeom prst="rect">
            <a:avLst/>
          </a:prstGeom>
        </p:spPr>
      </p:pic>
      <p:sp>
        <p:nvSpPr>
          <p:cNvPr id="5" name="Rectangle 4"/>
          <p:cNvSpPr/>
          <p:nvPr/>
        </p:nvSpPr>
        <p:spPr>
          <a:xfrm>
            <a:off x="591583" y="532717"/>
            <a:ext cx="8236533" cy="646331"/>
          </a:xfrm>
          <a:prstGeom prst="rect">
            <a:avLst/>
          </a:prstGeom>
        </p:spPr>
        <p:txBody>
          <a:bodyPr wrap="square">
            <a:spAutoFit/>
          </a:bodyPr>
          <a:lstStyle/>
          <a:p>
            <a:r>
              <a:rPr lang="fr-FR" b="1" dirty="0">
                <a:solidFill>
                  <a:schemeClr val="accent2"/>
                </a:solidFill>
                <a:latin typeface="OCR A Std" panose="020F0609000104060307" pitchFamily="49" charset="0"/>
              </a:rPr>
              <a:t>Le paysage, tous n’en parlent pas mais tous s’en soucient</a:t>
            </a:r>
          </a:p>
        </p:txBody>
      </p:sp>
      <p:sp>
        <p:nvSpPr>
          <p:cNvPr id="4" name="Rectangle 3"/>
          <p:cNvSpPr/>
          <p:nvPr/>
        </p:nvSpPr>
        <p:spPr>
          <a:xfrm>
            <a:off x="0" y="1859810"/>
            <a:ext cx="9143999" cy="369332"/>
          </a:xfrm>
          <a:prstGeom prst="rect">
            <a:avLst/>
          </a:prstGeom>
        </p:spPr>
        <p:txBody>
          <a:bodyPr wrap="square">
            <a:spAutoFit/>
          </a:bodyPr>
          <a:lstStyle/>
          <a:p>
            <a:pPr algn="ctr"/>
            <a:r>
              <a:rPr lang="fr-FR" b="1" dirty="0">
                <a:latin typeface="OCR A Std" panose="020F0609000104060307" pitchFamily="49" charset="0"/>
              </a:rPr>
              <a:t>Plongée dans les territoires…</a:t>
            </a:r>
          </a:p>
        </p:txBody>
      </p:sp>
    </p:spTree>
    <p:extLst>
      <p:ext uri="{BB962C8B-B14F-4D97-AF65-F5344CB8AC3E}">
        <p14:creationId xmlns:p14="http://schemas.microsoft.com/office/powerpoint/2010/main" val="230087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913466" y="3277088"/>
            <a:ext cx="5503333" cy="1384995"/>
          </a:xfrm>
          <a:prstGeom prst="rect">
            <a:avLst/>
          </a:prstGeom>
          <a:noFill/>
        </p:spPr>
        <p:txBody>
          <a:bodyPr wrap="square" rtlCol="0">
            <a:spAutoFit/>
          </a:bodyPr>
          <a:lstStyle/>
          <a:p>
            <a:pPr algn="ctr"/>
            <a:r>
              <a:rPr lang="fr-FR" sz="2800" dirty="0" smtClean="0">
                <a:solidFill>
                  <a:schemeClr val="accent2"/>
                </a:solidFill>
                <a:latin typeface="OCR A Std" panose="020F0609000104060307" pitchFamily="49" charset="0"/>
              </a:rPr>
              <a:t>TISSER DES LIENS ENTRE PAYSAGE ET AGRICULTURE</a:t>
            </a:r>
            <a:endParaRPr lang="fr-FR" sz="2800" dirty="0">
              <a:solidFill>
                <a:schemeClr val="accent2"/>
              </a:solidFill>
              <a:latin typeface="OCR A Std" panose="020F0609000104060307" pitchFamily="49" charset="0"/>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375" y="465413"/>
            <a:ext cx="1802130" cy="1070969"/>
          </a:xfrm>
          <a:prstGeom prst="rect">
            <a:avLst/>
          </a:prstGeom>
        </p:spPr>
      </p:pic>
    </p:spTree>
    <p:extLst>
      <p:ext uri="{BB962C8B-B14F-4D97-AF65-F5344CB8AC3E}">
        <p14:creationId xmlns:p14="http://schemas.microsoft.com/office/powerpoint/2010/main" val="2655116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print">
            <a:extLst>
              <a:ext uri="{28A0092B-C50C-407E-A947-70E740481C1C}">
                <a14:useLocalDpi xmlns:a14="http://schemas.microsoft.com/office/drawing/2010/main" val="0"/>
              </a:ext>
            </a:extLst>
          </a:blip>
          <a:srcRect r="5049"/>
          <a:stretch/>
        </p:blipFill>
        <p:spPr>
          <a:xfrm>
            <a:off x="0" y="383225"/>
            <a:ext cx="8682273" cy="6091549"/>
          </a:xfrm>
          <a:prstGeom prst="rect">
            <a:avLst/>
          </a:prstGeom>
        </p:spPr>
      </p:pic>
    </p:spTree>
    <p:extLst>
      <p:ext uri="{BB962C8B-B14F-4D97-AF65-F5344CB8AC3E}">
        <p14:creationId xmlns:p14="http://schemas.microsoft.com/office/powerpoint/2010/main" val="3213395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0520" y="358141"/>
            <a:ext cx="8389620" cy="369332"/>
          </a:xfrm>
          <a:prstGeom prst="rect">
            <a:avLst/>
          </a:prstGeom>
        </p:spPr>
        <p:txBody>
          <a:bodyPr wrap="square">
            <a:spAutoFit/>
          </a:bodyPr>
          <a:lstStyle/>
          <a:p>
            <a:r>
              <a:rPr lang="fr-FR" sz="1600" dirty="0">
                <a:solidFill>
                  <a:schemeClr val="accent2"/>
                </a:solidFill>
                <a:latin typeface="OCR A Std" panose="020F0609000104060307" pitchFamily="49" charset="0"/>
              </a:rPr>
              <a:t>ÉVOLUTION SCHÉMATIQUE DES PAYSAGES </a:t>
            </a:r>
            <a:r>
              <a:rPr lang="fr-FR" dirty="0">
                <a:latin typeface="Nirmala UI" panose="020B0502040204020203" pitchFamily="34" charset="0"/>
                <a:cs typeface="Nirmala UI" panose="020B0502040204020203" pitchFamily="34" charset="0"/>
              </a:rPr>
              <a:t>DANS LE PRIORAT (E)</a:t>
            </a:r>
          </a:p>
        </p:txBody>
      </p:sp>
      <p:sp>
        <p:nvSpPr>
          <p:cNvPr id="4" name="Rectangle 3"/>
          <p:cNvSpPr/>
          <p:nvPr/>
        </p:nvSpPr>
        <p:spPr>
          <a:xfrm>
            <a:off x="549325" y="1684887"/>
            <a:ext cx="1622560" cy="276999"/>
          </a:xfrm>
          <a:prstGeom prst="rect">
            <a:avLst/>
          </a:prstGeom>
        </p:spPr>
        <p:txBody>
          <a:bodyPr wrap="none">
            <a:spAutoFit/>
          </a:bodyPr>
          <a:lstStyle/>
          <a:p>
            <a:r>
              <a:rPr lang="fr-FR" sz="1200" dirty="0">
                <a:solidFill>
                  <a:schemeClr val="accent2"/>
                </a:solidFill>
                <a:latin typeface="OCR A Std" panose="020F0609000104060307" pitchFamily="49" charset="0"/>
              </a:rPr>
              <a:t>Avant pétrole</a:t>
            </a:r>
            <a:endParaRPr lang="fr-FR" sz="1200" dirty="0">
              <a:solidFill>
                <a:schemeClr val="accent2"/>
              </a:solidFill>
            </a:endParaRPr>
          </a:p>
        </p:txBody>
      </p:sp>
      <p:sp>
        <p:nvSpPr>
          <p:cNvPr id="5" name="Rectangle 4"/>
          <p:cNvSpPr/>
          <p:nvPr/>
        </p:nvSpPr>
        <p:spPr>
          <a:xfrm>
            <a:off x="3729386" y="1688932"/>
            <a:ext cx="958917" cy="276999"/>
          </a:xfrm>
          <a:prstGeom prst="rect">
            <a:avLst/>
          </a:prstGeom>
        </p:spPr>
        <p:txBody>
          <a:bodyPr wrap="none">
            <a:spAutoFit/>
          </a:bodyPr>
          <a:lstStyle/>
          <a:p>
            <a:r>
              <a:rPr lang="fr-FR" sz="1200" dirty="0">
                <a:solidFill>
                  <a:schemeClr val="accent2"/>
                </a:solidFill>
                <a:latin typeface="OCR A Std" panose="020F0609000104060307" pitchFamily="49" charset="0"/>
              </a:rPr>
              <a:t>Pétrole</a:t>
            </a:r>
            <a:endParaRPr lang="fr-FR" sz="1200" dirty="0">
              <a:solidFill>
                <a:schemeClr val="accent2"/>
              </a:solidFill>
            </a:endParaRPr>
          </a:p>
        </p:txBody>
      </p:sp>
      <p:sp>
        <p:nvSpPr>
          <p:cNvPr id="6" name="Rectangle 5"/>
          <p:cNvSpPr/>
          <p:nvPr/>
        </p:nvSpPr>
        <p:spPr>
          <a:xfrm>
            <a:off x="6454825" y="1688932"/>
            <a:ext cx="1622560" cy="276999"/>
          </a:xfrm>
          <a:prstGeom prst="rect">
            <a:avLst/>
          </a:prstGeom>
        </p:spPr>
        <p:txBody>
          <a:bodyPr wrap="none">
            <a:spAutoFit/>
          </a:bodyPr>
          <a:lstStyle/>
          <a:p>
            <a:r>
              <a:rPr lang="fr-FR" sz="1200" dirty="0">
                <a:solidFill>
                  <a:schemeClr val="accent2"/>
                </a:solidFill>
                <a:latin typeface="OCR A Std" panose="020F0609000104060307" pitchFamily="49" charset="0"/>
              </a:rPr>
              <a:t>Après pétrole</a:t>
            </a:r>
            <a:endParaRPr lang="fr-FR" sz="1200" dirty="0">
              <a:solidFill>
                <a:schemeClr val="accent2"/>
              </a:solidFill>
            </a:endParaRP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50" y="1965931"/>
            <a:ext cx="2837309" cy="2112740"/>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8159" y="1965931"/>
            <a:ext cx="3006331" cy="2214022"/>
          </a:xfrm>
          <a:prstGeom prst="rect">
            <a:avLst/>
          </a:prstGeom>
        </p:spPr>
      </p:pic>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8658" y="1965931"/>
            <a:ext cx="2785650" cy="2082859"/>
          </a:xfrm>
          <a:prstGeom prst="rect">
            <a:avLst/>
          </a:prstGeom>
        </p:spPr>
      </p:pic>
      <p:sp>
        <p:nvSpPr>
          <p:cNvPr id="10" name="Rectangle 9"/>
          <p:cNvSpPr/>
          <p:nvPr/>
        </p:nvSpPr>
        <p:spPr>
          <a:xfrm>
            <a:off x="264563" y="4206892"/>
            <a:ext cx="1848177" cy="1384995"/>
          </a:xfrm>
          <a:prstGeom prst="rect">
            <a:avLst/>
          </a:prstGeom>
        </p:spPr>
        <p:txBody>
          <a:bodyPr wrap="square">
            <a:spAutoFit/>
          </a:bodyPr>
          <a:lstStyle/>
          <a:p>
            <a:pPr algn="ctr"/>
            <a:r>
              <a:rPr lang="fr-FR" sz="1200" dirty="0"/>
              <a:t>Cette moyenne montagne méditerranéenne aux reliefs marqués porte une culture </a:t>
            </a:r>
            <a:r>
              <a:rPr lang="fr-FR" sz="1200" dirty="0" err="1"/>
              <a:t>sarrazine</a:t>
            </a:r>
            <a:r>
              <a:rPr lang="fr-FR" sz="1200" dirty="0"/>
              <a:t> puis chrétienne, et vit d’une économie vivrière de proximité.</a:t>
            </a:r>
          </a:p>
        </p:txBody>
      </p:sp>
      <p:sp>
        <p:nvSpPr>
          <p:cNvPr id="11" name="Rectangle 10"/>
          <p:cNvSpPr/>
          <p:nvPr/>
        </p:nvSpPr>
        <p:spPr>
          <a:xfrm>
            <a:off x="3235770" y="4300112"/>
            <a:ext cx="1904990" cy="1015663"/>
          </a:xfrm>
          <a:prstGeom prst="rect">
            <a:avLst/>
          </a:prstGeom>
        </p:spPr>
        <p:txBody>
          <a:bodyPr wrap="square">
            <a:spAutoFit/>
          </a:bodyPr>
          <a:lstStyle/>
          <a:p>
            <a:pPr algn="ctr"/>
            <a:r>
              <a:rPr lang="fr-FR" sz="1200" dirty="0"/>
              <a:t>L’industrialisation est inadaptable à la géographie trop complexe du territoire, qui se vide de ses habitants et activités.</a:t>
            </a:r>
          </a:p>
        </p:txBody>
      </p:sp>
      <p:sp>
        <p:nvSpPr>
          <p:cNvPr id="12" name="Rectangle 11"/>
          <p:cNvSpPr/>
          <p:nvPr/>
        </p:nvSpPr>
        <p:spPr>
          <a:xfrm>
            <a:off x="6262698" y="4509202"/>
            <a:ext cx="1901691" cy="1754326"/>
          </a:xfrm>
          <a:prstGeom prst="rect">
            <a:avLst/>
          </a:prstGeom>
        </p:spPr>
        <p:txBody>
          <a:bodyPr wrap="square">
            <a:spAutoFit/>
          </a:bodyPr>
          <a:lstStyle/>
          <a:p>
            <a:pPr algn="ctr"/>
            <a:r>
              <a:rPr lang="fr-FR" sz="1200" dirty="0"/>
              <a:t>Des jeunes viticulteurs font le pari (réussi) de créer du bon vin en s’appuyant sur les savoir-faire et les paysages locaux. La société civile s’empare de ce mouvement pour redéfinir collectivement les valeurs du territoire.</a:t>
            </a:r>
          </a:p>
        </p:txBody>
      </p:sp>
      <p:pic>
        <p:nvPicPr>
          <p:cNvPr id="15" name="Imag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46199" y="5585450"/>
            <a:ext cx="421245" cy="1232073"/>
          </a:xfrm>
          <a:prstGeom prst="rect">
            <a:avLst/>
          </a:prstGeom>
        </p:spPr>
      </p:pic>
      <p:pic>
        <p:nvPicPr>
          <p:cNvPr id="16" name="Imag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34688" y="5591887"/>
            <a:ext cx="479755" cy="1188773"/>
          </a:xfrm>
          <a:prstGeom prst="rect">
            <a:avLst/>
          </a:prstGeom>
        </p:spPr>
      </p:pic>
      <p:pic>
        <p:nvPicPr>
          <p:cNvPr id="17" name="Imag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63164" y="5591887"/>
            <a:ext cx="577596" cy="1219200"/>
          </a:xfrm>
          <a:prstGeom prst="rect">
            <a:avLst/>
          </a:prstGeom>
        </p:spPr>
      </p:pic>
      <p:sp>
        <p:nvSpPr>
          <p:cNvPr id="14" name="Rectangle 13"/>
          <p:cNvSpPr/>
          <p:nvPr/>
        </p:nvSpPr>
        <p:spPr>
          <a:xfrm>
            <a:off x="0" y="6726725"/>
            <a:ext cx="9144000" cy="131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C4DF3F"/>
              </a:solidFill>
            </a:endParaRPr>
          </a:p>
        </p:txBody>
      </p:sp>
      <p:cxnSp>
        <p:nvCxnSpPr>
          <p:cNvPr id="19" name="Connecteur droit 18"/>
          <p:cNvCxnSpPr/>
          <p:nvPr/>
        </p:nvCxnSpPr>
        <p:spPr>
          <a:xfrm>
            <a:off x="2013284" y="5217554"/>
            <a:ext cx="391041" cy="27611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a:stCxn id="16" idx="0"/>
            <a:endCxn id="11" idx="2"/>
          </p:cNvCxnSpPr>
          <p:nvPr/>
        </p:nvCxnSpPr>
        <p:spPr>
          <a:xfrm flipV="1">
            <a:off x="4174566" y="5315775"/>
            <a:ext cx="13699" cy="27611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V="1">
            <a:off x="5053263" y="5149516"/>
            <a:ext cx="1254741" cy="51334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772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05180" y="218117"/>
            <a:ext cx="9125432" cy="369332"/>
          </a:xfrm>
          <a:prstGeom prst="rect">
            <a:avLst/>
          </a:prstGeom>
          <a:noFill/>
        </p:spPr>
        <p:txBody>
          <a:bodyPr wrap="square" rtlCol="0">
            <a:spAutoFit/>
          </a:bodyPr>
          <a:lstStyle/>
          <a:p>
            <a:r>
              <a:rPr lang="fr-FR" b="1" dirty="0">
                <a:solidFill>
                  <a:schemeClr val="tx1">
                    <a:lumMod val="65000"/>
                    <a:lumOff val="35000"/>
                  </a:schemeClr>
                </a:solidFill>
                <a:latin typeface="OCR A Std" panose="020F0609000104060307" pitchFamily="49" charset="0"/>
              </a:rPr>
              <a:t>Morceaux choisis </a:t>
            </a:r>
            <a:r>
              <a:rPr lang="fr-FR" dirty="0">
                <a:solidFill>
                  <a:schemeClr val="accent2"/>
                </a:solidFill>
                <a:latin typeface="Nirmala UI" panose="020B0502040204020203" pitchFamily="34" charset="0"/>
                <a:cs typeface="Nirmala UI" panose="020B0502040204020203" pitchFamily="34" charset="0"/>
              </a:rPr>
              <a:t>sur l’agriculture dans le Priorat (E)</a:t>
            </a:r>
          </a:p>
        </p:txBody>
      </p:sp>
      <p:grpSp>
        <p:nvGrpSpPr>
          <p:cNvPr id="9" name="Groupe 8"/>
          <p:cNvGrpSpPr/>
          <p:nvPr/>
        </p:nvGrpSpPr>
        <p:grpSpPr>
          <a:xfrm>
            <a:off x="-1" y="1449388"/>
            <a:ext cx="5833242" cy="5408612"/>
            <a:chOff x="-1" y="1449388"/>
            <a:chExt cx="5833242" cy="5408612"/>
          </a:xfrm>
        </p:grpSpPr>
        <p:sp>
          <p:nvSpPr>
            <p:cNvPr id="2" name="ZoneTexte 1"/>
            <p:cNvSpPr txBox="1"/>
            <p:nvPr/>
          </p:nvSpPr>
          <p:spPr>
            <a:xfrm>
              <a:off x="3605742" y="4380680"/>
              <a:ext cx="2227499" cy="830997"/>
            </a:xfrm>
            <a:prstGeom prst="rect">
              <a:avLst/>
            </a:prstGeom>
            <a:noFill/>
          </p:spPr>
          <p:txBody>
            <a:bodyPr wrap="square" rtlCol="0">
              <a:spAutoFit/>
            </a:bodyPr>
            <a:lstStyle/>
            <a:p>
              <a:r>
                <a:rPr lang="fr-FR" sz="1600" dirty="0"/>
                <a:t>Un renouveau construit à partir d’un choc paysager et viticole</a:t>
              </a: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01436" y="2350823"/>
              <a:ext cx="5408612" cy="3605742"/>
            </a:xfrm>
            <a:prstGeom prst="rect">
              <a:avLst/>
            </a:prstGeom>
          </p:spPr>
        </p:pic>
      </p:grpSp>
      <p:grpSp>
        <p:nvGrpSpPr>
          <p:cNvPr id="10" name="Groupe 9"/>
          <p:cNvGrpSpPr/>
          <p:nvPr/>
        </p:nvGrpSpPr>
        <p:grpSpPr>
          <a:xfrm>
            <a:off x="3605742" y="1449388"/>
            <a:ext cx="5538258" cy="2803066"/>
            <a:chOff x="3605742" y="1449388"/>
            <a:chExt cx="5538258" cy="2803066"/>
          </a:xfrm>
        </p:grpSpPr>
        <p:sp>
          <p:nvSpPr>
            <p:cNvPr id="4" name="ZoneTexte 3"/>
            <p:cNvSpPr txBox="1"/>
            <p:nvPr/>
          </p:nvSpPr>
          <p:spPr>
            <a:xfrm>
              <a:off x="7841412" y="1464611"/>
              <a:ext cx="1302588" cy="1077218"/>
            </a:xfrm>
            <a:prstGeom prst="rect">
              <a:avLst/>
            </a:prstGeom>
            <a:noFill/>
          </p:spPr>
          <p:txBody>
            <a:bodyPr wrap="square" rtlCol="0">
              <a:spAutoFit/>
            </a:bodyPr>
            <a:lstStyle/>
            <a:p>
              <a:r>
                <a:rPr lang="fr-FR" sz="1600" dirty="0"/>
                <a:t>La création de nouveaux paysages agricoles</a:t>
              </a:r>
              <a:endParaRPr lang="fr-FR" dirty="0"/>
            </a:p>
          </p:txBody>
        </p:sp>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5742" y="1449388"/>
              <a:ext cx="4235669" cy="2803066"/>
            </a:xfrm>
            <a:prstGeom prst="rect">
              <a:avLst/>
            </a:prstGeom>
          </p:spPr>
        </p:pic>
      </p:grpSp>
      <p:grpSp>
        <p:nvGrpSpPr>
          <p:cNvPr id="11" name="Groupe 10"/>
          <p:cNvGrpSpPr/>
          <p:nvPr/>
        </p:nvGrpSpPr>
        <p:grpSpPr>
          <a:xfrm>
            <a:off x="4519448" y="3151662"/>
            <a:ext cx="4624551" cy="3706338"/>
            <a:chOff x="4519448" y="3151662"/>
            <a:chExt cx="4624551" cy="3706338"/>
          </a:xfrm>
        </p:grpSpPr>
        <p:sp>
          <p:nvSpPr>
            <p:cNvPr id="5" name="ZoneTexte 4"/>
            <p:cNvSpPr txBox="1"/>
            <p:nvPr/>
          </p:nvSpPr>
          <p:spPr>
            <a:xfrm>
              <a:off x="4519448" y="5389781"/>
              <a:ext cx="1555531" cy="1323439"/>
            </a:xfrm>
            <a:prstGeom prst="rect">
              <a:avLst/>
            </a:prstGeom>
            <a:noFill/>
          </p:spPr>
          <p:txBody>
            <a:bodyPr wrap="square" rtlCol="0">
              <a:spAutoFit/>
            </a:bodyPr>
            <a:lstStyle/>
            <a:p>
              <a:pPr algn="r"/>
              <a:r>
                <a:rPr lang="fr-FR" sz="1600" dirty="0"/>
                <a:t>La valorisation des produits grâce aux dénominations d’origine</a:t>
              </a:r>
            </a:p>
          </p:txBody>
        </p:sp>
        <p:pic>
          <p:nvPicPr>
            <p:cNvPr id="8" name="Image 7"/>
            <p:cNvPicPr>
              <a:picLocks noChangeAspect="1"/>
            </p:cNvPicPr>
            <p:nvPr/>
          </p:nvPicPr>
          <p:blipFill rotWithShape="1">
            <a:blip r:embed="rId5" cstate="print">
              <a:extLst>
                <a:ext uri="{28A0092B-C50C-407E-A947-70E740481C1C}">
                  <a14:useLocalDpi xmlns:a14="http://schemas.microsoft.com/office/drawing/2010/main" val="0"/>
                </a:ext>
              </a:extLst>
            </a:blip>
            <a:srcRect l="3817"/>
            <a:stretch/>
          </p:blipFill>
          <p:spPr>
            <a:xfrm>
              <a:off x="6074979" y="3151662"/>
              <a:ext cx="3069020" cy="3706338"/>
            </a:xfrm>
            <a:prstGeom prst="rect">
              <a:avLst/>
            </a:prstGeom>
          </p:spPr>
        </p:pic>
      </p:grpSp>
    </p:spTree>
    <p:extLst>
      <p:ext uri="{BB962C8B-B14F-4D97-AF65-F5344CB8AC3E}">
        <p14:creationId xmlns:p14="http://schemas.microsoft.com/office/powerpoint/2010/main" val="205873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8213"/>
            <a:ext cx="9144000" cy="5781573"/>
          </a:xfrm>
          <a:prstGeom prst="rect">
            <a:avLst/>
          </a:prstGeom>
        </p:spPr>
      </p:pic>
      <p:sp>
        <p:nvSpPr>
          <p:cNvPr id="3" name="Rectangle 2"/>
          <p:cNvSpPr/>
          <p:nvPr/>
        </p:nvSpPr>
        <p:spPr>
          <a:xfrm>
            <a:off x="8618899" y="5984341"/>
            <a:ext cx="425513" cy="244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60423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71835"/>
            <a:ext cx="3042912" cy="3098586"/>
          </a:xfrm>
          <a:prstGeom prst="rect">
            <a:avLst/>
          </a:prstGeom>
        </p:spPr>
      </p:pic>
      <p:sp>
        <p:nvSpPr>
          <p:cNvPr id="3" name="Rectangle 2"/>
          <p:cNvSpPr/>
          <p:nvPr/>
        </p:nvSpPr>
        <p:spPr>
          <a:xfrm>
            <a:off x="8546471" y="6319319"/>
            <a:ext cx="452674" cy="225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p:nvSpPr>
        <p:spPr>
          <a:xfrm>
            <a:off x="377190" y="350437"/>
            <a:ext cx="8389620" cy="369332"/>
          </a:xfrm>
          <a:prstGeom prst="rect">
            <a:avLst/>
          </a:prstGeom>
        </p:spPr>
        <p:txBody>
          <a:bodyPr wrap="square">
            <a:spAutoFit/>
          </a:bodyPr>
          <a:lstStyle/>
          <a:p>
            <a:r>
              <a:rPr lang="fr-FR" sz="1600" dirty="0">
                <a:solidFill>
                  <a:srgbClr val="EE54AC"/>
                </a:solidFill>
                <a:latin typeface="OCR A Std" panose="020F0609000104060307" pitchFamily="49" charset="0"/>
              </a:rPr>
              <a:t>ÉVOLUTION SCHÉMATIQUE DES PAYSAGES </a:t>
            </a:r>
            <a:r>
              <a:rPr lang="fr-FR" dirty="0">
                <a:latin typeface="Nirmala UI" panose="020B0502040204020203" pitchFamily="34" charset="0"/>
                <a:cs typeface="Nirmala UI" panose="020B0502040204020203" pitchFamily="34" charset="0"/>
              </a:rPr>
              <a:t>DANS LE SUD DE MILAN (I)</a:t>
            </a:r>
          </a:p>
        </p:txBody>
      </p:sp>
      <p:sp>
        <p:nvSpPr>
          <p:cNvPr id="5" name="Rectangle 4"/>
          <p:cNvSpPr/>
          <p:nvPr/>
        </p:nvSpPr>
        <p:spPr>
          <a:xfrm>
            <a:off x="284631" y="1234941"/>
            <a:ext cx="1622560" cy="276999"/>
          </a:xfrm>
          <a:prstGeom prst="rect">
            <a:avLst/>
          </a:prstGeom>
        </p:spPr>
        <p:txBody>
          <a:bodyPr wrap="none">
            <a:spAutoFit/>
          </a:bodyPr>
          <a:lstStyle/>
          <a:p>
            <a:r>
              <a:rPr lang="fr-FR" sz="1200" dirty="0">
                <a:solidFill>
                  <a:srgbClr val="EE54AC"/>
                </a:solidFill>
                <a:latin typeface="OCR A Std" panose="020F0609000104060307" pitchFamily="49" charset="0"/>
              </a:rPr>
              <a:t>Avant pétrole</a:t>
            </a:r>
            <a:endParaRPr lang="fr-FR" sz="1200" dirty="0">
              <a:solidFill>
                <a:srgbClr val="EE54AC"/>
              </a:solidFill>
            </a:endParaRPr>
          </a:p>
        </p:txBody>
      </p:sp>
      <p:sp>
        <p:nvSpPr>
          <p:cNvPr id="7" name="Rectangle 6"/>
          <p:cNvSpPr/>
          <p:nvPr/>
        </p:nvSpPr>
        <p:spPr>
          <a:xfrm>
            <a:off x="6520912" y="1234941"/>
            <a:ext cx="1622560" cy="276999"/>
          </a:xfrm>
          <a:prstGeom prst="rect">
            <a:avLst/>
          </a:prstGeom>
        </p:spPr>
        <p:txBody>
          <a:bodyPr wrap="none">
            <a:spAutoFit/>
          </a:bodyPr>
          <a:lstStyle/>
          <a:p>
            <a:r>
              <a:rPr lang="fr-FR" sz="1200" dirty="0">
                <a:solidFill>
                  <a:srgbClr val="EE54AC"/>
                </a:solidFill>
                <a:latin typeface="OCR A Std" panose="020F0609000104060307" pitchFamily="49" charset="0"/>
              </a:rPr>
              <a:t>Après pétrole</a:t>
            </a:r>
            <a:endParaRPr lang="fr-FR" sz="1200" dirty="0">
              <a:solidFill>
                <a:srgbClr val="EE54AC"/>
              </a:solidFill>
            </a:endParaRPr>
          </a:p>
        </p:txBody>
      </p:sp>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5294" y="971987"/>
            <a:ext cx="3135993" cy="3250651"/>
          </a:xfrm>
          <a:prstGeom prst="rect">
            <a:avLst/>
          </a:prstGeom>
        </p:spPr>
      </p:pic>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7995" y="1511940"/>
            <a:ext cx="2915135" cy="2530742"/>
          </a:xfrm>
          <a:prstGeom prst="rect">
            <a:avLst/>
          </a:prstGeom>
        </p:spPr>
      </p:pic>
      <p:sp>
        <p:nvSpPr>
          <p:cNvPr id="11" name="Rectangle 10"/>
          <p:cNvSpPr/>
          <p:nvPr/>
        </p:nvSpPr>
        <p:spPr>
          <a:xfrm>
            <a:off x="3635352" y="1250682"/>
            <a:ext cx="958917" cy="276999"/>
          </a:xfrm>
          <a:prstGeom prst="rect">
            <a:avLst/>
          </a:prstGeom>
        </p:spPr>
        <p:txBody>
          <a:bodyPr wrap="none">
            <a:spAutoFit/>
          </a:bodyPr>
          <a:lstStyle/>
          <a:p>
            <a:r>
              <a:rPr lang="fr-FR" sz="1200" dirty="0">
                <a:solidFill>
                  <a:srgbClr val="EE54AC"/>
                </a:solidFill>
                <a:latin typeface="OCR A Std" panose="020F0609000104060307" pitchFamily="49" charset="0"/>
              </a:rPr>
              <a:t>Pétrole</a:t>
            </a:r>
            <a:endParaRPr lang="fr-FR" sz="1200" dirty="0">
              <a:solidFill>
                <a:srgbClr val="EE54AC"/>
              </a:solidFill>
            </a:endParaRPr>
          </a:p>
        </p:txBody>
      </p:sp>
      <p:sp>
        <p:nvSpPr>
          <p:cNvPr id="12" name="Rectangle 11"/>
          <p:cNvSpPr/>
          <p:nvPr/>
        </p:nvSpPr>
        <p:spPr>
          <a:xfrm>
            <a:off x="873594" y="4144841"/>
            <a:ext cx="1946465" cy="1407315"/>
          </a:xfrm>
          <a:prstGeom prst="rect">
            <a:avLst/>
          </a:prstGeom>
        </p:spPr>
        <p:txBody>
          <a:bodyPr wrap="square">
            <a:spAutoFit/>
          </a:bodyPr>
          <a:lstStyle/>
          <a:p>
            <a:pPr algn="ctr"/>
            <a:r>
              <a:rPr lang="fr-FR" sz="1200" dirty="0"/>
              <a:t>La ville est contenue dans ses remparts. La partie nord est cultivée par de petits propriétaires alors que le sud, fertile et irrigué, se compose de grands domaines.</a:t>
            </a:r>
          </a:p>
        </p:txBody>
      </p:sp>
      <p:sp>
        <p:nvSpPr>
          <p:cNvPr id="13" name="Rectangle 12"/>
          <p:cNvSpPr/>
          <p:nvPr/>
        </p:nvSpPr>
        <p:spPr>
          <a:xfrm>
            <a:off x="6211741" y="4011244"/>
            <a:ext cx="2072658" cy="1589546"/>
          </a:xfrm>
          <a:prstGeom prst="rect">
            <a:avLst/>
          </a:prstGeom>
        </p:spPr>
        <p:txBody>
          <a:bodyPr wrap="square">
            <a:spAutoFit/>
          </a:bodyPr>
          <a:lstStyle/>
          <a:p>
            <a:pPr algn="ctr"/>
            <a:r>
              <a:rPr lang="fr-FR" sz="1200" dirty="0"/>
              <a:t>Un règlement drastique protège les terres fertiles du sud. Parallèlement, citadins et agriculteurs nouent des pactes et redonnent une valeur sociale, culturelle et productive à ces espaces périurbains.</a:t>
            </a:r>
          </a:p>
        </p:txBody>
      </p:sp>
      <p:sp>
        <p:nvSpPr>
          <p:cNvPr id="14" name="Rectangle 13"/>
          <p:cNvSpPr/>
          <p:nvPr/>
        </p:nvSpPr>
        <p:spPr>
          <a:xfrm>
            <a:off x="3109026" y="3809268"/>
            <a:ext cx="2051049" cy="1384995"/>
          </a:xfrm>
          <a:prstGeom prst="rect">
            <a:avLst/>
          </a:prstGeom>
        </p:spPr>
        <p:txBody>
          <a:bodyPr wrap="square">
            <a:spAutoFit/>
          </a:bodyPr>
          <a:lstStyle/>
          <a:p>
            <a:pPr algn="ctr"/>
            <a:r>
              <a:rPr lang="fr-FR" sz="1200" dirty="0"/>
              <a:t>Située à un carrefour européen, la ville accueille toujours plus d’habitants et d’activités. Les terres du nord sont urbanisées, celles du sud restent agricoles mais sont intensifiées.</a:t>
            </a:r>
          </a:p>
        </p:txBody>
      </p:sp>
      <p:pic>
        <p:nvPicPr>
          <p:cNvPr id="2" name="Imag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707" y="5649983"/>
            <a:ext cx="380788" cy="1119964"/>
          </a:xfrm>
          <a:prstGeom prst="rect">
            <a:avLst/>
          </a:prstGeom>
        </p:spPr>
      </p:pic>
      <p:pic>
        <p:nvPicPr>
          <p:cNvPr id="17" name="Imag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36287" y="5525686"/>
            <a:ext cx="592222" cy="1242747"/>
          </a:xfrm>
          <a:prstGeom prst="rect">
            <a:avLst/>
          </a:prstGeom>
        </p:spPr>
      </p:pic>
      <p:pic>
        <p:nvPicPr>
          <p:cNvPr id="18" name="Imag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62626" y="5600790"/>
            <a:ext cx="471454" cy="1257210"/>
          </a:xfrm>
          <a:prstGeom prst="rect">
            <a:avLst/>
          </a:prstGeom>
        </p:spPr>
      </p:pic>
      <p:sp>
        <p:nvSpPr>
          <p:cNvPr id="16" name="Rectangle 15"/>
          <p:cNvSpPr/>
          <p:nvPr/>
        </p:nvSpPr>
        <p:spPr>
          <a:xfrm>
            <a:off x="0" y="6726725"/>
            <a:ext cx="9144000" cy="131275"/>
          </a:xfrm>
          <a:prstGeom prst="rect">
            <a:avLst/>
          </a:prstGeom>
          <a:solidFill>
            <a:srgbClr val="EE5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C4DF3F"/>
              </a:solidFill>
            </a:endParaRPr>
          </a:p>
        </p:txBody>
      </p:sp>
      <p:cxnSp>
        <p:nvCxnSpPr>
          <p:cNvPr id="20" name="Connecteur droit 19"/>
          <p:cNvCxnSpPr/>
          <p:nvPr/>
        </p:nvCxnSpPr>
        <p:spPr>
          <a:xfrm flipH="1">
            <a:off x="649705" y="4989095"/>
            <a:ext cx="352927" cy="520549"/>
          </a:xfrm>
          <a:prstGeom prst="line">
            <a:avLst/>
          </a:prstGeom>
          <a:ln w="12700">
            <a:solidFill>
              <a:srgbClr val="EE54AC"/>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a:stCxn id="14" idx="2"/>
            <a:endCxn id="17" idx="0"/>
          </p:cNvCxnSpPr>
          <p:nvPr/>
        </p:nvCxnSpPr>
        <p:spPr>
          <a:xfrm flipH="1">
            <a:off x="4132398" y="5194263"/>
            <a:ext cx="2153" cy="331423"/>
          </a:xfrm>
          <a:prstGeom prst="line">
            <a:avLst/>
          </a:prstGeom>
          <a:ln w="12700">
            <a:solidFill>
              <a:srgbClr val="EE54AC"/>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H="1">
            <a:off x="5435378" y="5194263"/>
            <a:ext cx="941359" cy="357893"/>
          </a:xfrm>
          <a:prstGeom prst="line">
            <a:avLst/>
          </a:prstGeom>
          <a:ln w="12700">
            <a:solidFill>
              <a:srgbClr val="EE54A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356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e 16"/>
          <p:cNvGrpSpPr/>
          <p:nvPr/>
        </p:nvGrpSpPr>
        <p:grpSpPr>
          <a:xfrm>
            <a:off x="0" y="0"/>
            <a:ext cx="4202584" cy="6858000"/>
            <a:chOff x="0" y="0"/>
            <a:chExt cx="4202584" cy="685800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202584" cy="6858000"/>
            </a:xfrm>
            <a:prstGeom prst="rect">
              <a:avLst/>
            </a:prstGeom>
          </p:spPr>
        </p:pic>
        <p:sp>
          <p:nvSpPr>
            <p:cNvPr id="5" name="ZoneTexte 4"/>
            <p:cNvSpPr txBox="1"/>
            <p:nvPr/>
          </p:nvSpPr>
          <p:spPr>
            <a:xfrm>
              <a:off x="1250732" y="1405605"/>
              <a:ext cx="2470884" cy="1077218"/>
            </a:xfrm>
            <a:prstGeom prst="rect">
              <a:avLst/>
            </a:prstGeom>
            <a:noFill/>
          </p:spPr>
          <p:txBody>
            <a:bodyPr wrap="square" rtlCol="0">
              <a:spAutoFit/>
            </a:bodyPr>
            <a:lstStyle/>
            <a:p>
              <a:r>
                <a:rPr lang="fr-FR" sz="1600" dirty="0"/>
                <a:t>Le Parc agricole sud de Milan pour la nature, l’agriculture, la culture et le temps libre</a:t>
              </a:r>
            </a:p>
          </p:txBody>
        </p:sp>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9394" y="5352860"/>
              <a:ext cx="1497286" cy="1122965"/>
            </a:xfrm>
            <a:prstGeom prst="rect">
              <a:avLst/>
            </a:prstGeom>
          </p:spPr>
        </p:pic>
      </p:grpSp>
      <p:grpSp>
        <p:nvGrpSpPr>
          <p:cNvPr id="18" name="Groupe 17"/>
          <p:cNvGrpSpPr/>
          <p:nvPr/>
        </p:nvGrpSpPr>
        <p:grpSpPr>
          <a:xfrm>
            <a:off x="4202232" y="1449388"/>
            <a:ext cx="4941767" cy="5348080"/>
            <a:chOff x="4202232" y="1449388"/>
            <a:chExt cx="4941767" cy="5348080"/>
          </a:xfrm>
        </p:grpSpPr>
        <p:sp>
          <p:nvSpPr>
            <p:cNvPr id="8" name="ZoneTexte 7"/>
            <p:cNvSpPr txBox="1"/>
            <p:nvPr/>
          </p:nvSpPr>
          <p:spPr>
            <a:xfrm>
              <a:off x="4221796" y="5966471"/>
              <a:ext cx="2678122" cy="830997"/>
            </a:xfrm>
            <a:prstGeom prst="rect">
              <a:avLst/>
            </a:prstGeom>
            <a:noFill/>
          </p:spPr>
          <p:txBody>
            <a:bodyPr wrap="square" rtlCol="0">
              <a:spAutoFit/>
            </a:bodyPr>
            <a:lstStyle/>
            <a:p>
              <a:r>
                <a:rPr lang="fr-FR" sz="1600" dirty="0"/>
                <a:t>Le Parc des rizières et ses </a:t>
              </a:r>
              <a:r>
                <a:rPr lang="fr-FR" sz="1600" i="1" dirty="0" err="1"/>
                <a:t>cascine</a:t>
              </a:r>
              <a:r>
                <a:rPr lang="fr-FR" sz="1600" dirty="0"/>
                <a:t>, un pacte entre agriculteurs et citadins</a:t>
              </a:r>
            </a:p>
          </p:txBody>
        </p:sp>
        <p:pic>
          <p:nvPicPr>
            <p:cNvPr id="11" name="Image 10"/>
            <p:cNvPicPr>
              <a:picLocks noChangeAspect="1"/>
            </p:cNvPicPr>
            <p:nvPr/>
          </p:nvPicPr>
          <p:blipFill rotWithShape="1">
            <a:blip r:embed="rId5" cstate="print">
              <a:extLst>
                <a:ext uri="{28A0092B-C50C-407E-A947-70E740481C1C}">
                  <a14:useLocalDpi xmlns:a14="http://schemas.microsoft.com/office/drawing/2010/main" val="0"/>
                </a:ext>
              </a:extLst>
            </a:blip>
            <a:srcRect t="9300" b="13312"/>
            <a:stretch/>
          </p:blipFill>
          <p:spPr>
            <a:xfrm>
              <a:off x="4202232" y="1449388"/>
              <a:ext cx="4941767" cy="2659117"/>
            </a:xfrm>
            <a:prstGeom prst="rect">
              <a:avLst/>
            </a:prstGeom>
          </p:spPr>
        </p:pic>
        <p:pic>
          <p:nvPicPr>
            <p:cNvPr id="12" name="Imag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2232" y="4092449"/>
              <a:ext cx="2472639" cy="1856405"/>
            </a:xfrm>
            <a:prstGeom prst="rect">
              <a:avLst/>
            </a:prstGeom>
          </p:spPr>
        </p:pic>
      </p:grpSp>
      <p:grpSp>
        <p:nvGrpSpPr>
          <p:cNvPr id="19" name="Groupe 18"/>
          <p:cNvGrpSpPr/>
          <p:nvPr/>
        </p:nvGrpSpPr>
        <p:grpSpPr>
          <a:xfrm>
            <a:off x="6526905" y="4092449"/>
            <a:ext cx="2617095" cy="2711850"/>
            <a:chOff x="6526905" y="4092449"/>
            <a:chExt cx="2617095" cy="2711850"/>
          </a:xfrm>
        </p:grpSpPr>
        <p:sp>
          <p:nvSpPr>
            <p:cNvPr id="9" name="ZoneTexte 8"/>
            <p:cNvSpPr txBox="1"/>
            <p:nvPr/>
          </p:nvSpPr>
          <p:spPr>
            <a:xfrm>
              <a:off x="6526905" y="5973302"/>
              <a:ext cx="2617094" cy="830997"/>
            </a:xfrm>
            <a:prstGeom prst="rect">
              <a:avLst/>
            </a:prstGeom>
            <a:noFill/>
          </p:spPr>
          <p:txBody>
            <a:bodyPr wrap="square" rtlCol="0">
              <a:spAutoFit/>
            </a:bodyPr>
            <a:lstStyle/>
            <a:p>
              <a:pPr algn="r"/>
              <a:r>
                <a:rPr lang="fr-FR" sz="1600" dirty="0"/>
                <a:t>Le MUSA, un espace au croisement de la culture, la formation et le tourisme</a:t>
              </a:r>
            </a:p>
          </p:txBody>
        </p:sp>
        <p:pic>
          <p:nvPicPr>
            <p:cNvPr id="13" name="Image 12"/>
            <p:cNvPicPr>
              <a:picLocks noChangeAspect="1"/>
            </p:cNvPicPr>
            <p:nvPr/>
          </p:nvPicPr>
          <p:blipFill rotWithShape="1">
            <a:blip r:embed="rId7" cstate="print">
              <a:extLst>
                <a:ext uri="{28A0092B-C50C-407E-A947-70E740481C1C}">
                  <a14:useLocalDpi xmlns:a14="http://schemas.microsoft.com/office/drawing/2010/main" val="0"/>
                </a:ext>
              </a:extLst>
            </a:blip>
            <a:srcRect r="5989" b="6649"/>
            <a:stretch/>
          </p:blipFill>
          <p:spPr>
            <a:xfrm>
              <a:off x="6674871" y="4092449"/>
              <a:ext cx="2469129" cy="1856405"/>
            </a:xfrm>
            <a:prstGeom prst="rect">
              <a:avLst/>
            </a:prstGeom>
          </p:spPr>
        </p:pic>
        <p:pic>
          <p:nvPicPr>
            <p:cNvPr id="14" name="Imag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13379" y="4200805"/>
              <a:ext cx="398439" cy="532341"/>
            </a:xfrm>
            <a:prstGeom prst="rect">
              <a:avLst/>
            </a:prstGeom>
          </p:spPr>
        </p:pic>
      </p:grpSp>
      <p:sp>
        <p:nvSpPr>
          <p:cNvPr id="3" name="ZoneTexte 2"/>
          <p:cNvSpPr txBox="1"/>
          <p:nvPr/>
        </p:nvSpPr>
        <p:spPr>
          <a:xfrm>
            <a:off x="205180" y="218117"/>
            <a:ext cx="9125432" cy="369332"/>
          </a:xfrm>
          <a:prstGeom prst="rect">
            <a:avLst/>
          </a:prstGeom>
          <a:noFill/>
        </p:spPr>
        <p:txBody>
          <a:bodyPr wrap="square" rtlCol="0">
            <a:spAutoFit/>
          </a:bodyPr>
          <a:lstStyle/>
          <a:p>
            <a:r>
              <a:rPr lang="fr-FR" b="1" dirty="0">
                <a:solidFill>
                  <a:schemeClr val="tx1">
                    <a:lumMod val="65000"/>
                    <a:lumOff val="35000"/>
                  </a:schemeClr>
                </a:solidFill>
                <a:latin typeface="OCR A Std" panose="020F0609000104060307" pitchFamily="49" charset="0"/>
              </a:rPr>
              <a:t>Morceaux choisis </a:t>
            </a:r>
            <a:r>
              <a:rPr lang="fr-FR" dirty="0">
                <a:solidFill>
                  <a:srgbClr val="EE54AC"/>
                </a:solidFill>
                <a:latin typeface="Nirmala UI" panose="020B0502040204020203" pitchFamily="34" charset="0"/>
                <a:cs typeface="Nirmala UI" panose="020B0502040204020203" pitchFamily="34" charset="0"/>
              </a:rPr>
              <a:t>sur les liens urbains / ruraux dans le Sud de Milan (I)</a:t>
            </a:r>
          </a:p>
        </p:txBody>
      </p:sp>
    </p:spTree>
    <p:extLst>
      <p:ext uri="{BB962C8B-B14F-4D97-AF65-F5344CB8AC3E}">
        <p14:creationId xmlns:p14="http://schemas.microsoft.com/office/powerpoint/2010/main" val="352902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913466" y="3277088"/>
            <a:ext cx="5503333" cy="954107"/>
          </a:xfrm>
          <a:prstGeom prst="rect">
            <a:avLst/>
          </a:prstGeom>
          <a:noFill/>
        </p:spPr>
        <p:txBody>
          <a:bodyPr wrap="square" rtlCol="0">
            <a:spAutoFit/>
          </a:bodyPr>
          <a:lstStyle/>
          <a:p>
            <a:pPr algn="ctr"/>
            <a:r>
              <a:rPr lang="fr-FR" sz="2800" dirty="0" smtClean="0">
                <a:solidFill>
                  <a:schemeClr val="accent2"/>
                </a:solidFill>
                <a:latin typeface="OCR A Std" panose="020F0609000104060307" pitchFamily="49" charset="0"/>
              </a:rPr>
              <a:t>METTRE EN RESEAU LES ACTEURS DU PAYSAGE</a:t>
            </a:r>
            <a:endParaRPr lang="fr-FR" sz="2800" dirty="0">
              <a:solidFill>
                <a:schemeClr val="accent2"/>
              </a:solidFill>
              <a:latin typeface="OCR A Std" panose="020F0609000104060307" pitchFamily="49" charset="0"/>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375" y="465413"/>
            <a:ext cx="1802130" cy="1070969"/>
          </a:xfrm>
          <a:prstGeom prst="rect">
            <a:avLst/>
          </a:prstGeom>
        </p:spPr>
      </p:pic>
    </p:spTree>
    <p:extLst>
      <p:ext uri="{BB962C8B-B14F-4D97-AF65-F5344CB8AC3E}">
        <p14:creationId xmlns:p14="http://schemas.microsoft.com/office/powerpoint/2010/main" val="3480078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5773"/>
            <a:ext cx="9144000" cy="5646453"/>
          </a:xfrm>
          <a:prstGeom prst="rect">
            <a:avLst/>
          </a:prstGeom>
        </p:spPr>
      </p:pic>
      <p:sp>
        <p:nvSpPr>
          <p:cNvPr id="3" name="Rectangle 2"/>
          <p:cNvSpPr/>
          <p:nvPr/>
        </p:nvSpPr>
        <p:spPr>
          <a:xfrm>
            <a:off x="8501204" y="6011501"/>
            <a:ext cx="344032" cy="240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81800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5B4BA00-1184-4301-B32D-FC86E39292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9148"/>
            <a:ext cx="9144000" cy="6468852"/>
          </a:xfrm>
          <a:prstGeom prst="rect">
            <a:avLst/>
          </a:prstGeom>
        </p:spPr>
      </p:pic>
    </p:spTree>
    <p:extLst>
      <p:ext uri="{BB962C8B-B14F-4D97-AF65-F5344CB8AC3E}">
        <p14:creationId xmlns:p14="http://schemas.microsoft.com/office/powerpoint/2010/main" val="2727170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691327" y="6355533"/>
            <a:ext cx="362138" cy="244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p:nvSpPr>
        <p:spPr>
          <a:xfrm>
            <a:off x="350520" y="358141"/>
            <a:ext cx="8389620" cy="369332"/>
          </a:xfrm>
          <a:prstGeom prst="rect">
            <a:avLst/>
          </a:prstGeom>
        </p:spPr>
        <p:txBody>
          <a:bodyPr wrap="square">
            <a:spAutoFit/>
          </a:bodyPr>
          <a:lstStyle/>
          <a:p>
            <a:r>
              <a:rPr lang="fr-FR" sz="1600" dirty="0">
                <a:solidFill>
                  <a:srgbClr val="71D1D1"/>
                </a:solidFill>
                <a:latin typeface="OCR A Std" panose="020F0609000104060307" pitchFamily="49" charset="0"/>
              </a:rPr>
              <a:t>ÉVOLUTION SCHÉMATIQUE DES PAYSAGES </a:t>
            </a:r>
            <a:r>
              <a:rPr lang="fr-FR" dirty="0">
                <a:latin typeface="Nirmala UI" panose="020B0502040204020203" pitchFamily="34" charset="0"/>
                <a:cs typeface="Nirmala UI" panose="020B0502040204020203" pitchFamily="34" charset="0"/>
              </a:rPr>
              <a:t>À BECKERICH (L)</a:t>
            </a:r>
          </a:p>
        </p:txBody>
      </p:sp>
      <p:sp>
        <p:nvSpPr>
          <p:cNvPr id="5" name="Rectangle 4"/>
          <p:cNvSpPr/>
          <p:nvPr/>
        </p:nvSpPr>
        <p:spPr>
          <a:xfrm>
            <a:off x="757873" y="871835"/>
            <a:ext cx="1622560" cy="276999"/>
          </a:xfrm>
          <a:prstGeom prst="rect">
            <a:avLst/>
          </a:prstGeom>
        </p:spPr>
        <p:txBody>
          <a:bodyPr wrap="none">
            <a:spAutoFit/>
          </a:bodyPr>
          <a:lstStyle/>
          <a:p>
            <a:r>
              <a:rPr lang="fr-FR" sz="1200" dirty="0">
                <a:solidFill>
                  <a:srgbClr val="71D1D1"/>
                </a:solidFill>
                <a:latin typeface="OCR A Std" panose="020F0609000104060307" pitchFamily="49" charset="0"/>
              </a:rPr>
              <a:t>Avant pétrole</a:t>
            </a:r>
            <a:endParaRPr lang="fr-FR" sz="1200" dirty="0">
              <a:solidFill>
                <a:srgbClr val="71D1D1"/>
              </a:solidFill>
            </a:endParaRPr>
          </a:p>
        </p:txBody>
      </p:sp>
      <p:sp>
        <p:nvSpPr>
          <p:cNvPr id="7" name="Rectangle 6"/>
          <p:cNvSpPr/>
          <p:nvPr/>
        </p:nvSpPr>
        <p:spPr>
          <a:xfrm>
            <a:off x="6077835" y="985211"/>
            <a:ext cx="1622560" cy="276999"/>
          </a:xfrm>
          <a:prstGeom prst="rect">
            <a:avLst/>
          </a:prstGeom>
        </p:spPr>
        <p:txBody>
          <a:bodyPr wrap="none">
            <a:spAutoFit/>
          </a:bodyPr>
          <a:lstStyle/>
          <a:p>
            <a:r>
              <a:rPr lang="fr-FR" sz="1200" dirty="0">
                <a:solidFill>
                  <a:srgbClr val="71D1D1"/>
                </a:solidFill>
                <a:latin typeface="OCR A Std" panose="020F0609000104060307" pitchFamily="49" charset="0"/>
              </a:rPr>
              <a:t>Après pétrole</a:t>
            </a:r>
            <a:endParaRPr lang="fr-FR" sz="1200" dirty="0">
              <a:solidFill>
                <a:srgbClr val="71D1D1"/>
              </a:solidFill>
            </a:endParaRPr>
          </a:p>
        </p:txBody>
      </p:sp>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6238" y="1239646"/>
            <a:ext cx="3777227" cy="2230069"/>
          </a:xfrm>
          <a:prstGeom prst="rect">
            <a:avLst/>
          </a:prstGeom>
        </p:spPr>
      </p:pic>
      <p:sp>
        <p:nvSpPr>
          <p:cNvPr id="11" name="Rectangle 10"/>
          <p:cNvSpPr/>
          <p:nvPr/>
        </p:nvSpPr>
        <p:spPr>
          <a:xfrm>
            <a:off x="532257" y="4038980"/>
            <a:ext cx="1601344" cy="1054811"/>
          </a:xfrm>
          <a:prstGeom prst="rect">
            <a:avLst/>
          </a:prstGeom>
        </p:spPr>
        <p:txBody>
          <a:bodyPr wrap="square">
            <a:spAutoFit/>
          </a:bodyPr>
          <a:lstStyle/>
          <a:p>
            <a:pPr algn="ctr"/>
            <a:r>
              <a:rPr lang="fr-FR" sz="1200" dirty="0"/>
              <a:t>Ce territoire rural vallonné, productif et riche en ressources, est habité et travaillé de longue date.</a:t>
            </a:r>
          </a:p>
        </p:txBody>
      </p:sp>
      <p:sp>
        <p:nvSpPr>
          <p:cNvPr id="13" name="Rectangle 12"/>
          <p:cNvSpPr/>
          <p:nvPr/>
        </p:nvSpPr>
        <p:spPr>
          <a:xfrm>
            <a:off x="7162835" y="3515282"/>
            <a:ext cx="1901691" cy="1569660"/>
          </a:xfrm>
          <a:prstGeom prst="rect">
            <a:avLst/>
          </a:prstGeom>
        </p:spPr>
        <p:txBody>
          <a:bodyPr wrap="square">
            <a:spAutoFit/>
          </a:bodyPr>
          <a:lstStyle/>
          <a:p>
            <a:pPr algn="ctr"/>
            <a:r>
              <a:rPr lang="fr-FR" sz="1200" dirty="0"/>
              <a:t>La valorisation économique de l’eau de source, le souci du patrimoine et l’adhésion à l’Alliance pour le climat transforment la commune, qui travaille étroitement avec les acteurs locaux et les habitants.</a:t>
            </a:r>
          </a:p>
        </p:txBody>
      </p:sp>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547" y="1148834"/>
            <a:ext cx="3553327" cy="2165366"/>
          </a:xfrm>
          <a:prstGeom prst="rect">
            <a:avLst/>
          </a:prstGeom>
        </p:spPr>
      </p:pic>
      <p:sp>
        <p:nvSpPr>
          <p:cNvPr id="6" name="Rectangle 5"/>
          <p:cNvSpPr/>
          <p:nvPr/>
        </p:nvSpPr>
        <p:spPr>
          <a:xfrm>
            <a:off x="3586413" y="2760035"/>
            <a:ext cx="958917" cy="276999"/>
          </a:xfrm>
          <a:prstGeom prst="rect">
            <a:avLst/>
          </a:prstGeom>
        </p:spPr>
        <p:txBody>
          <a:bodyPr wrap="none">
            <a:spAutoFit/>
          </a:bodyPr>
          <a:lstStyle/>
          <a:p>
            <a:r>
              <a:rPr lang="fr-FR" sz="1200" dirty="0">
                <a:solidFill>
                  <a:srgbClr val="71D1D1"/>
                </a:solidFill>
                <a:latin typeface="OCR A Std" panose="020F0609000104060307" pitchFamily="49" charset="0"/>
              </a:rPr>
              <a:t>Pétrole</a:t>
            </a:r>
            <a:endParaRPr lang="fr-FR" sz="1200" dirty="0">
              <a:solidFill>
                <a:srgbClr val="71D1D1"/>
              </a:solidFill>
            </a:endParaRPr>
          </a:p>
        </p:txBody>
      </p:sp>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0440" y="3140139"/>
            <a:ext cx="3927065" cy="2319946"/>
          </a:xfrm>
          <a:prstGeom prst="rect">
            <a:avLst/>
          </a:prstGeom>
        </p:spPr>
      </p:pic>
      <p:sp>
        <p:nvSpPr>
          <p:cNvPr id="12" name="Rectangle 11"/>
          <p:cNvSpPr/>
          <p:nvPr/>
        </p:nvSpPr>
        <p:spPr>
          <a:xfrm>
            <a:off x="3103345" y="5093791"/>
            <a:ext cx="1904990" cy="1569660"/>
          </a:xfrm>
          <a:prstGeom prst="rect">
            <a:avLst/>
          </a:prstGeom>
        </p:spPr>
        <p:txBody>
          <a:bodyPr wrap="square">
            <a:spAutoFit/>
          </a:bodyPr>
          <a:lstStyle/>
          <a:p>
            <a:pPr algn="ctr"/>
            <a:r>
              <a:rPr lang="fr-FR" sz="1200" dirty="0"/>
              <a:t>Le développement de carrières et de la sidérurgie à proximité gomme le caractère rural, accentué par un fort exode après guerre. Les villages deviennent des dortoirs et se dégradent.</a:t>
            </a:r>
          </a:p>
        </p:txBody>
      </p:sp>
      <p:pic>
        <p:nvPicPr>
          <p:cNvPr id="16" name="Imag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1047" y="5698782"/>
            <a:ext cx="414528" cy="1088136"/>
          </a:xfrm>
          <a:prstGeom prst="rect">
            <a:avLst/>
          </a:prstGeom>
        </p:spPr>
      </p:pic>
      <p:pic>
        <p:nvPicPr>
          <p:cNvPr id="17" name="Imag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74089" y="5637902"/>
            <a:ext cx="338865" cy="1109014"/>
          </a:xfrm>
          <a:prstGeom prst="rect">
            <a:avLst/>
          </a:prstGeom>
        </p:spPr>
      </p:pic>
      <p:pic>
        <p:nvPicPr>
          <p:cNvPr id="18" name="Imag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81771" y="5632427"/>
            <a:ext cx="393501" cy="1119964"/>
          </a:xfrm>
          <a:prstGeom prst="rect">
            <a:avLst/>
          </a:prstGeom>
        </p:spPr>
      </p:pic>
      <p:sp>
        <p:nvSpPr>
          <p:cNvPr id="15" name="Rectangle 14"/>
          <p:cNvSpPr/>
          <p:nvPr/>
        </p:nvSpPr>
        <p:spPr>
          <a:xfrm>
            <a:off x="0" y="6726725"/>
            <a:ext cx="9144000" cy="131275"/>
          </a:xfrm>
          <a:prstGeom prst="rect">
            <a:avLst/>
          </a:prstGeom>
          <a:solidFill>
            <a:srgbClr val="71D1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C4DF3F"/>
              </a:solidFill>
            </a:endParaRPr>
          </a:p>
        </p:txBody>
      </p:sp>
      <p:cxnSp>
        <p:nvCxnSpPr>
          <p:cNvPr id="20" name="Connecteur droit 19"/>
          <p:cNvCxnSpPr>
            <a:endCxn id="11" idx="2"/>
          </p:cNvCxnSpPr>
          <p:nvPr/>
        </p:nvCxnSpPr>
        <p:spPr>
          <a:xfrm flipH="1" flipV="1">
            <a:off x="1332929" y="5093791"/>
            <a:ext cx="134924" cy="472209"/>
          </a:xfrm>
          <a:prstGeom prst="line">
            <a:avLst/>
          </a:prstGeom>
          <a:ln w="12700">
            <a:solidFill>
              <a:srgbClr val="71D1D1"/>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flipH="1">
            <a:off x="2412954" y="5627700"/>
            <a:ext cx="789903" cy="71082"/>
          </a:xfrm>
          <a:prstGeom prst="line">
            <a:avLst/>
          </a:prstGeom>
          <a:ln w="12700">
            <a:solidFill>
              <a:srgbClr val="71D1D1"/>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a:stCxn id="13" idx="2"/>
          </p:cNvCxnSpPr>
          <p:nvPr/>
        </p:nvCxnSpPr>
        <p:spPr>
          <a:xfrm flipH="1">
            <a:off x="7611979" y="5084942"/>
            <a:ext cx="501702" cy="478248"/>
          </a:xfrm>
          <a:prstGeom prst="line">
            <a:avLst/>
          </a:prstGeom>
          <a:ln w="12700">
            <a:solidFill>
              <a:srgbClr val="71D1D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994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P spid="13" grpId="0"/>
      <p:bldP spid="6"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05180" y="218117"/>
            <a:ext cx="9125432" cy="369332"/>
          </a:xfrm>
          <a:prstGeom prst="rect">
            <a:avLst/>
          </a:prstGeom>
          <a:noFill/>
        </p:spPr>
        <p:txBody>
          <a:bodyPr wrap="square" rtlCol="0">
            <a:spAutoFit/>
          </a:bodyPr>
          <a:lstStyle/>
          <a:p>
            <a:r>
              <a:rPr lang="fr-FR" b="1" dirty="0">
                <a:solidFill>
                  <a:schemeClr val="tx1">
                    <a:lumMod val="65000"/>
                    <a:lumOff val="35000"/>
                  </a:schemeClr>
                </a:solidFill>
                <a:latin typeface="OCR A Std" panose="020F0609000104060307" pitchFamily="49" charset="0"/>
              </a:rPr>
              <a:t>Morceaux choisis </a:t>
            </a:r>
            <a:r>
              <a:rPr lang="fr-FR" dirty="0">
                <a:solidFill>
                  <a:srgbClr val="71D1D1"/>
                </a:solidFill>
                <a:latin typeface="Nirmala UI" panose="020B0502040204020203" pitchFamily="34" charset="0"/>
                <a:cs typeface="Nirmala UI" panose="020B0502040204020203" pitchFamily="34" charset="0"/>
              </a:rPr>
              <a:t>sur la gouvernance à Beckerich (L) </a:t>
            </a:r>
          </a:p>
        </p:txBody>
      </p:sp>
      <p:grpSp>
        <p:nvGrpSpPr>
          <p:cNvPr id="16" name="Groupe 15"/>
          <p:cNvGrpSpPr/>
          <p:nvPr/>
        </p:nvGrpSpPr>
        <p:grpSpPr>
          <a:xfrm>
            <a:off x="0" y="2154621"/>
            <a:ext cx="5192110" cy="4703379"/>
            <a:chOff x="0" y="2154621"/>
            <a:chExt cx="5192110" cy="4703379"/>
          </a:xfrm>
        </p:grpSpPr>
        <p:sp>
          <p:nvSpPr>
            <p:cNvPr id="3" name="ZoneTexte 2"/>
            <p:cNvSpPr txBox="1"/>
            <p:nvPr/>
          </p:nvSpPr>
          <p:spPr>
            <a:xfrm>
              <a:off x="3525772" y="4422702"/>
              <a:ext cx="1666338" cy="1815882"/>
            </a:xfrm>
            <a:prstGeom prst="rect">
              <a:avLst/>
            </a:prstGeom>
            <a:noFill/>
          </p:spPr>
          <p:txBody>
            <a:bodyPr wrap="square" rtlCol="0">
              <a:spAutoFit/>
            </a:bodyPr>
            <a:lstStyle/>
            <a:p>
              <a:r>
                <a:rPr lang="fr-FR" sz="1600" dirty="0"/>
                <a:t>Des commissions consultatives en appui aux décisions des élus, qui créent un foisonnement d’initiatives</a:t>
              </a: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54621"/>
              <a:ext cx="3525772" cy="4703379"/>
            </a:xfrm>
            <a:prstGeom prst="rect">
              <a:avLst/>
            </a:prstGeom>
          </p:spPr>
        </p:pic>
      </p:grpSp>
      <p:grpSp>
        <p:nvGrpSpPr>
          <p:cNvPr id="17" name="Groupe 16"/>
          <p:cNvGrpSpPr/>
          <p:nvPr/>
        </p:nvGrpSpPr>
        <p:grpSpPr>
          <a:xfrm>
            <a:off x="-14683" y="1377729"/>
            <a:ext cx="6850583" cy="2528315"/>
            <a:chOff x="-14683" y="1377729"/>
            <a:chExt cx="6850583" cy="2528315"/>
          </a:xfrm>
        </p:grpSpPr>
        <p:sp>
          <p:nvSpPr>
            <p:cNvPr id="4" name="ZoneTexte 3"/>
            <p:cNvSpPr txBox="1"/>
            <p:nvPr/>
          </p:nvSpPr>
          <p:spPr>
            <a:xfrm>
              <a:off x="-14683" y="1377729"/>
              <a:ext cx="3540455" cy="584775"/>
            </a:xfrm>
            <a:prstGeom prst="rect">
              <a:avLst/>
            </a:prstGeom>
            <a:noFill/>
          </p:spPr>
          <p:txBody>
            <a:bodyPr wrap="square" rtlCol="0">
              <a:spAutoFit/>
            </a:bodyPr>
            <a:lstStyle/>
            <a:p>
              <a:pPr algn="r"/>
              <a:r>
                <a:rPr lang="fr-FR" sz="1600" dirty="0"/>
                <a:t>Des installations solaires en copropriété (communes, entreprises et habitants)</a:t>
              </a:r>
            </a:p>
          </p:txBody>
        </p:sp>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5772" y="1455452"/>
              <a:ext cx="3310128" cy="2450592"/>
            </a:xfrm>
            <a:prstGeom prst="rect">
              <a:avLst/>
            </a:prstGeom>
          </p:spPr>
        </p:pic>
      </p:grpSp>
      <p:grpSp>
        <p:nvGrpSpPr>
          <p:cNvPr id="18" name="Groupe 17"/>
          <p:cNvGrpSpPr/>
          <p:nvPr/>
        </p:nvGrpSpPr>
        <p:grpSpPr>
          <a:xfrm>
            <a:off x="5507420" y="1486982"/>
            <a:ext cx="3636580" cy="5386588"/>
            <a:chOff x="5507420" y="1486982"/>
            <a:chExt cx="3636580" cy="5386588"/>
          </a:xfrm>
        </p:grpSpPr>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8623" y="1486982"/>
              <a:ext cx="917160" cy="2604602"/>
            </a:xfrm>
            <a:prstGeom prst="rect">
              <a:avLst/>
            </a:prstGeom>
          </p:spPr>
        </p:pic>
        <p:sp>
          <p:nvSpPr>
            <p:cNvPr id="5" name="ZoneTexte 4"/>
            <p:cNvSpPr txBox="1"/>
            <p:nvPr/>
          </p:nvSpPr>
          <p:spPr>
            <a:xfrm>
              <a:off x="6778272" y="1864961"/>
              <a:ext cx="1477235" cy="2062103"/>
            </a:xfrm>
            <a:prstGeom prst="rect">
              <a:avLst/>
            </a:prstGeom>
            <a:noFill/>
          </p:spPr>
          <p:txBody>
            <a:bodyPr wrap="square" rtlCol="0">
              <a:spAutoFit/>
            </a:bodyPr>
            <a:lstStyle/>
            <a:p>
              <a:pPr algn="r"/>
              <a:r>
                <a:rPr lang="fr-FR" sz="1600" dirty="0"/>
                <a:t>Un moulin </a:t>
              </a:r>
              <a:r>
                <a:rPr lang="fr-FR" sz="1600" dirty="0" err="1"/>
                <a:t>écorénové</a:t>
              </a:r>
              <a:r>
                <a:rPr lang="fr-FR" sz="1600" dirty="0"/>
                <a:t> pour créer un lieu de rencontres et d’accueil culturel et touristique</a:t>
              </a:r>
            </a:p>
          </p:txBody>
        </p:sp>
        <p:pic>
          <p:nvPicPr>
            <p:cNvPr id="8" name="Image 7"/>
            <p:cNvPicPr>
              <a:picLocks noChangeAspect="1"/>
            </p:cNvPicPr>
            <p:nvPr/>
          </p:nvPicPr>
          <p:blipFill rotWithShape="1">
            <a:blip r:embed="rId6" cstate="print">
              <a:extLst>
                <a:ext uri="{28A0092B-C50C-407E-A947-70E740481C1C}">
                  <a14:useLocalDpi xmlns:a14="http://schemas.microsoft.com/office/drawing/2010/main" val="0"/>
                </a:ext>
              </a:extLst>
            </a:blip>
            <a:srcRect l="10138" r="8468"/>
            <a:stretch/>
          </p:blipFill>
          <p:spPr>
            <a:xfrm>
              <a:off x="5507420" y="3906044"/>
              <a:ext cx="3636580" cy="2967526"/>
            </a:xfrm>
            <a:prstGeom prst="rect">
              <a:avLst/>
            </a:prstGeom>
          </p:spPr>
        </p:pic>
      </p:grpSp>
    </p:spTree>
    <p:extLst>
      <p:ext uri="{BB962C8B-B14F-4D97-AF65-F5344CB8AC3E}">
        <p14:creationId xmlns:p14="http://schemas.microsoft.com/office/powerpoint/2010/main" val="170718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4979"/>
            <a:ext cx="9144000" cy="5708041"/>
          </a:xfrm>
          <a:prstGeom prst="rect">
            <a:avLst/>
          </a:prstGeom>
        </p:spPr>
      </p:pic>
      <p:sp>
        <p:nvSpPr>
          <p:cNvPr id="5" name="Rectangle 4"/>
          <p:cNvSpPr/>
          <p:nvPr/>
        </p:nvSpPr>
        <p:spPr>
          <a:xfrm>
            <a:off x="8383509" y="6002448"/>
            <a:ext cx="561315" cy="2805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22112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0520" y="358142"/>
            <a:ext cx="8793480" cy="646331"/>
          </a:xfrm>
          <a:prstGeom prst="rect">
            <a:avLst/>
          </a:prstGeom>
        </p:spPr>
        <p:txBody>
          <a:bodyPr wrap="square">
            <a:spAutoFit/>
          </a:bodyPr>
          <a:lstStyle/>
          <a:p>
            <a:pPr algn="r"/>
            <a:r>
              <a:rPr lang="fr-FR" sz="1600" dirty="0">
                <a:solidFill>
                  <a:srgbClr val="AB4390"/>
                </a:solidFill>
                <a:latin typeface="OCR A Std" panose="020F0609000104060307" pitchFamily="49" charset="0"/>
              </a:rPr>
              <a:t>ÉVOLUTION SCHÉMATIQUE DES PAYSAGES À </a:t>
            </a:r>
            <a:r>
              <a:rPr lang="fr-FR" dirty="0">
                <a:latin typeface="Nirmala UI" panose="020B0502040204020203" pitchFamily="34" charset="0"/>
                <a:cs typeface="Nirmala UI" panose="020B0502040204020203" pitchFamily="34" charset="0"/>
              </a:rPr>
              <a:t>MONT-SOLEIL MONT-CROSIN (CH)</a:t>
            </a:r>
          </a:p>
        </p:txBody>
      </p:sp>
      <p:sp>
        <p:nvSpPr>
          <p:cNvPr id="4" name="Rectangle 3"/>
          <p:cNvSpPr/>
          <p:nvPr/>
        </p:nvSpPr>
        <p:spPr>
          <a:xfrm>
            <a:off x="549325" y="1688932"/>
            <a:ext cx="1622560" cy="276999"/>
          </a:xfrm>
          <a:prstGeom prst="rect">
            <a:avLst/>
          </a:prstGeom>
        </p:spPr>
        <p:txBody>
          <a:bodyPr wrap="none">
            <a:spAutoFit/>
          </a:bodyPr>
          <a:lstStyle/>
          <a:p>
            <a:r>
              <a:rPr lang="fr-FR" sz="1200" dirty="0">
                <a:solidFill>
                  <a:srgbClr val="AB4390"/>
                </a:solidFill>
                <a:latin typeface="OCR A Std" panose="020F0609000104060307" pitchFamily="49" charset="0"/>
              </a:rPr>
              <a:t>Avant pétrole</a:t>
            </a:r>
            <a:endParaRPr lang="fr-FR" sz="1200" dirty="0">
              <a:solidFill>
                <a:srgbClr val="AB4390"/>
              </a:solidFill>
            </a:endParaRPr>
          </a:p>
        </p:txBody>
      </p:sp>
      <p:sp>
        <p:nvSpPr>
          <p:cNvPr id="5" name="Rectangle 4"/>
          <p:cNvSpPr/>
          <p:nvPr/>
        </p:nvSpPr>
        <p:spPr>
          <a:xfrm>
            <a:off x="3729386" y="1688932"/>
            <a:ext cx="958917" cy="276999"/>
          </a:xfrm>
          <a:prstGeom prst="rect">
            <a:avLst/>
          </a:prstGeom>
        </p:spPr>
        <p:txBody>
          <a:bodyPr wrap="none">
            <a:spAutoFit/>
          </a:bodyPr>
          <a:lstStyle/>
          <a:p>
            <a:r>
              <a:rPr lang="fr-FR" sz="1200" dirty="0">
                <a:solidFill>
                  <a:srgbClr val="AB4390"/>
                </a:solidFill>
                <a:latin typeface="OCR A Std" panose="020F0609000104060307" pitchFamily="49" charset="0"/>
              </a:rPr>
              <a:t>Pétrole</a:t>
            </a:r>
            <a:endParaRPr lang="fr-FR" sz="1200" dirty="0">
              <a:solidFill>
                <a:srgbClr val="AB4390"/>
              </a:solidFill>
            </a:endParaRPr>
          </a:p>
        </p:txBody>
      </p:sp>
      <p:sp>
        <p:nvSpPr>
          <p:cNvPr id="6" name="Rectangle 5"/>
          <p:cNvSpPr/>
          <p:nvPr/>
        </p:nvSpPr>
        <p:spPr>
          <a:xfrm>
            <a:off x="6454825" y="1688932"/>
            <a:ext cx="1622560" cy="276999"/>
          </a:xfrm>
          <a:prstGeom prst="rect">
            <a:avLst/>
          </a:prstGeom>
        </p:spPr>
        <p:txBody>
          <a:bodyPr wrap="none">
            <a:spAutoFit/>
          </a:bodyPr>
          <a:lstStyle/>
          <a:p>
            <a:r>
              <a:rPr lang="fr-FR" sz="1200" dirty="0">
                <a:solidFill>
                  <a:srgbClr val="AB4390"/>
                </a:solidFill>
                <a:latin typeface="OCR A Std" panose="020F0609000104060307" pitchFamily="49" charset="0"/>
              </a:rPr>
              <a:t>Après pétrole</a:t>
            </a:r>
            <a:endParaRPr lang="fr-FR" sz="1200" dirty="0">
              <a:solidFill>
                <a:srgbClr val="AB4390"/>
              </a:solidFill>
            </a:endParaRP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735" y="2094074"/>
            <a:ext cx="2988257" cy="1974078"/>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8992" y="2094074"/>
            <a:ext cx="2955660" cy="1974222"/>
          </a:xfrm>
          <a:prstGeom prst="rect">
            <a:avLst/>
          </a:prstGeom>
        </p:spPr>
      </p:pic>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4543" y="1918659"/>
            <a:ext cx="2881068" cy="2141183"/>
          </a:xfrm>
          <a:prstGeom prst="rect">
            <a:avLst/>
          </a:prstGeom>
        </p:spPr>
      </p:pic>
      <p:sp>
        <p:nvSpPr>
          <p:cNvPr id="10" name="Rectangle 9"/>
          <p:cNvSpPr/>
          <p:nvPr/>
        </p:nvSpPr>
        <p:spPr>
          <a:xfrm>
            <a:off x="1001175" y="4384538"/>
            <a:ext cx="1848177" cy="1200329"/>
          </a:xfrm>
          <a:prstGeom prst="rect">
            <a:avLst/>
          </a:prstGeom>
        </p:spPr>
        <p:txBody>
          <a:bodyPr wrap="square">
            <a:spAutoFit/>
          </a:bodyPr>
          <a:lstStyle/>
          <a:p>
            <a:pPr algn="ctr"/>
            <a:r>
              <a:rPr lang="fr-FR" sz="1200" dirty="0"/>
              <a:t>Des paysages de moyenne montagne du Jura plissé, avec habitat et activités en plaine, boisements sur les versants et pâturages sur les hauteurs.</a:t>
            </a:r>
          </a:p>
        </p:txBody>
      </p:sp>
      <p:sp>
        <p:nvSpPr>
          <p:cNvPr id="11" name="Rectangle 10"/>
          <p:cNvSpPr/>
          <p:nvPr/>
        </p:nvSpPr>
        <p:spPr>
          <a:xfrm>
            <a:off x="3794327" y="4167726"/>
            <a:ext cx="1904990" cy="1015663"/>
          </a:xfrm>
          <a:prstGeom prst="rect">
            <a:avLst/>
          </a:prstGeom>
        </p:spPr>
        <p:txBody>
          <a:bodyPr wrap="square">
            <a:spAutoFit/>
          </a:bodyPr>
          <a:lstStyle/>
          <a:p>
            <a:pPr algn="ctr"/>
            <a:r>
              <a:rPr lang="fr-FR" sz="1200" dirty="0"/>
              <a:t>Le tourisme se développe sur les hauteurs (vues, qualité de l’air…), l’industrie se maintient, les équilibres restent en place.</a:t>
            </a:r>
          </a:p>
        </p:txBody>
      </p:sp>
      <p:sp>
        <p:nvSpPr>
          <p:cNvPr id="12" name="Rectangle 11"/>
          <p:cNvSpPr/>
          <p:nvPr/>
        </p:nvSpPr>
        <p:spPr>
          <a:xfrm>
            <a:off x="6262698" y="4509202"/>
            <a:ext cx="1901691" cy="1384995"/>
          </a:xfrm>
          <a:prstGeom prst="rect">
            <a:avLst/>
          </a:prstGeom>
        </p:spPr>
        <p:txBody>
          <a:bodyPr wrap="square">
            <a:spAutoFit/>
          </a:bodyPr>
          <a:lstStyle/>
          <a:p>
            <a:pPr algn="ctr"/>
            <a:r>
              <a:rPr lang="fr-FR" sz="1200" dirty="0"/>
              <a:t>Un opérateur énergétique développe les énergies solaires et éoliennes, qui deviennent support d’éducation, de développement local et de tourisme vert.</a:t>
            </a:r>
          </a:p>
        </p:txBody>
      </p:sp>
      <p:pic>
        <p:nvPicPr>
          <p:cNvPr id="2" name="Imag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7970" y="5572980"/>
            <a:ext cx="562831" cy="1279986"/>
          </a:xfrm>
          <a:prstGeom prst="rect">
            <a:avLst/>
          </a:prstGeom>
        </p:spPr>
      </p:pic>
      <p:pic>
        <p:nvPicPr>
          <p:cNvPr id="15" name="Imag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80515" y="5582919"/>
            <a:ext cx="356751" cy="1153568"/>
          </a:xfrm>
          <a:prstGeom prst="rect">
            <a:avLst/>
          </a:prstGeom>
        </p:spPr>
      </p:pic>
      <p:pic>
        <p:nvPicPr>
          <p:cNvPr id="16" name="Imag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51415" y="5578329"/>
            <a:ext cx="466102" cy="1214033"/>
          </a:xfrm>
          <a:prstGeom prst="rect">
            <a:avLst/>
          </a:prstGeom>
        </p:spPr>
      </p:pic>
      <p:sp>
        <p:nvSpPr>
          <p:cNvPr id="14" name="Rectangle 13"/>
          <p:cNvSpPr/>
          <p:nvPr/>
        </p:nvSpPr>
        <p:spPr>
          <a:xfrm>
            <a:off x="0" y="6726725"/>
            <a:ext cx="9144000" cy="131275"/>
          </a:xfrm>
          <a:prstGeom prst="rect">
            <a:avLst/>
          </a:prstGeom>
          <a:solidFill>
            <a:srgbClr val="AB43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C4DF3F"/>
              </a:solidFill>
            </a:endParaRPr>
          </a:p>
        </p:txBody>
      </p:sp>
      <p:cxnSp>
        <p:nvCxnSpPr>
          <p:cNvPr id="18" name="Connecteur droit 17"/>
          <p:cNvCxnSpPr/>
          <p:nvPr/>
        </p:nvCxnSpPr>
        <p:spPr>
          <a:xfrm>
            <a:off x="2609363" y="5457355"/>
            <a:ext cx="854138" cy="221550"/>
          </a:xfrm>
          <a:prstGeom prst="line">
            <a:avLst/>
          </a:prstGeom>
          <a:ln w="12700">
            <a:solidFill>
              <a:srgbClr val="AB4390"/>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flipV="1">
            <a:off x="4309124" y="5145916"/>
            <a:ext cx="128142" cy="333053"/>
          </a:xfrm>
          <a:prstGeom prst="line">
            <a:avLst/>
          </a:prstGeom>
          <a:ln w="12700">
            <a:solidFill>
              <a:srgbClr val="AB4390"/>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a:stCxn id="16" idx="0"/>
          </p:cNvCxnSpPr>
          <p:nvPr/>
        </p:nvCxnSpPr>
        <p:spPr>
          <a:xfrm flipV="1">
            <a:off x="5284466" y="5216692"/>
            <a:ext cx="1123161" cy="361637"/>
          </a:xfrm>
          <a:prstGeom prst="line">
            <a:avLst/>
          </a:prstGeom>
          <a:ln w="12700">
            <a:solidFill>
              <a:srgbClr val="AB439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698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0"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rotWithShape="1">
          <a:blip r:embed="rId3" cstate="print">
            <a:extLst>
              <a:ext uri="{28A0092B-C50C-407E-A947-70E740481C1C}">
                <a14:useLocalDpi xmlns:a14="http://schemas.microsoft.com/office/drawing/2010/main" val="0"/>
              </a:ext>
            </a:extLst>
          </a:blip>
          <a:srcRect r="11351"/>
          <a:stretch/>
        </p:blipFill>
        <p:spPr>
          <a:xfrm>
            <a:off x="5378637" y="1449387"/>
            <a:ext cx="3765363" cy="2831667"/>
          </a:xfrm>
          <a:prstGeom prst="rect">
            <a:avLst/>
          </a:prstGeom>
        </p:spPr>
      </p:pic>
      <p:pic>
        <p:nvPicPr>
          <p:cNvPr id="9" name="Image 8"/>
          <p:cNvPicPr>
            <a:picLocks noChangeAspect="1"/>
          </p:cNvPicPr>
          <p:nvPr/>
        </p:nvPicPr>
        <p:blipFill rotWithShape="1">
          <a:blip r:embed="rId4" cstate="print">
            <a:extLst>
              <a:ext uri="{28A0092B-C50C-407E-A947-70E740481C1C}">
                <a14:useLocalDpi xmlns:a14="http://schemas.microsoft.com/office/drawing/2010/main" val="0"/>
              </a:ext>
            </a:extLst>
          </a:blip>
          <a:srcRect l="4823" r="1"/>
          <a:stretch/>
        </p:blipFill>
        <p:spPr>
          <a:xfrm>
            <a:off x="5453148" y="4281055"/>
            <a:ext cx="3690851" cy="2585258"/>
          </a:xfrm>
          <a:prstGeom prst="rect">
            <a:avLst/>
          </a:prstGeom>
        </p:spPr>
      </p:pic>
      <p:sp>
        <p:nvSpPr>
          <p:cNvPr id="2" name="ZoneTexte 1"/>
          <p:cNvSpPr txBox="1"/>
          <p:nvPr/>
        </p:nvSpPr>
        <p:spPr>
          <a:xfrm>
            <a:off x="205180" y="218116"/>
            <a:ext cx="8938820" cy="646331"/>
          </a:xfrm>
          <a:prstGeom prst="rect">
            <a:avLst/>
          </a:prstGeom>
          <a:noFill/>
        </p:spPr>
        <p:txBody>
          <a:bodyPr wrap="square" rtlCol="0">
            <a:spAutoFit/>
          </a:bodyPr>
          <a:lstStyle/>
          <a:p>
            <a:pPr algn="r"/>
            <a:r>
              <a:rPr lang="fr-FR" b="1" dirty="0">
                <a:solidFill>
                  <a:schemeClr val="tx1">
                    <a:lumMod val="65000"/>
                    <a:lumOff val="35000"/>
                  </a:schemeClr>
                </a:solidFill>
                <a:latin typeface="OCR A Std" panose="020F0609000104060307" pitchFamily="49" charset="0"/>
              </a:rPr>
              <a:t>Morceaux choisis </a:t>
            </a:r>
            <a:r>
              <a:rPr lang="fr-FR" dirty="0">
                <a:solidFill>
                  <a:srgbClr val="AB4390"/>
                </a:solidFill>
                <a:latin typeface="Nirmala UI" panose="020B0502040204020203" pitchFamily="34" charset="0"/>
                <a:cs typeface="Nirmala UI" panose="020B0502040204020203" pitchFamily="34" charset="0"/>
              </a:rPr>
              <a:t>sur le tourisme et l’éducation à Mont-Soleil Mont-</a:t>
            </a:r>
            <a:r>
              <a:rPr lang="fr-FR" dirty="0" err="1">
                <a:solidFill>
                  <a:srgbClr val="AB4390"/>
                </a:solidFill>
                <a:latin typeface="Nirmala UI" panose="020B0502040204020203" pitchFamily="34" charset="0"/>
                <a:cs typeface="Nirmala UI" panose="020B0502040204020203" pitchFamily="34" charset="0"/>
              </a:rPr>
              <a:t>Crosin</a:t>
            </a:r>
            <a:r>
              <a:rPr lang="fr-FR" dirty="0">
                <a:solidFill>
                  <a:srgbClr val="AB4390"/>
                </a:solidFill>
                <a:latin typeface="Nirmala UI" panose="020B0502040204020203" pitchFamily="34" charset="0"/>
                <a:cs typeface="Nirmala UI" panose="020B0502040204020203" pitchFamily="34" charset="0"/>
              </a:rPr>
              <a:t> 			   (CH) </a:t>
            </a:r>
          </a:p>
        </p:txBody>
      </p:sp>
      <p:sp>
        <p:nvSpPr>
          <p:cNvPr id="5" name="ZoneTexte 4"/>
          <p:cNvSpPr txBox="1"/>
          <p:nvPr/>
        </p:nvSpPr>
        <p:spPr>
          <a:xfrm>
            <a:off x="3786783" y="5354083"/>
            <a:ext cx="1589405" cy="1384995"/>
          </a:xfrm>
          <a:prstGeom prst="rect">
            <a:avLst/>
          </a:prstGeom>
          <a:noFill/>
        </p:spPr>
        <p:txBody>
          <a:bodyPr wrap="square" rtlCol="0">
            <a:spAutoFit/>
          </a:bodyPr>
          <a:lstStyle/>
          <a:p>
            <a:pPr algn="r"/>
            <a:r>
              <a:rPr lang="fr-FR" sz="1400" dirty="0"/>
              <a:t>Des aménagements pour ouvrir le site aux pratiques de loisir et de promenades</a:t>
            </a:r>
          </a:p>
        </p:txBody>
      </p:sp>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449388"/>
            <a:ext cx="3564486" cy="5408612"/>
          </a:xfrm>
          <a:prstGeom prst="rect">
            <a:avLst/>
          </a:prstGeom>
        </p:spPr>
      </p:pic>
      <p:sp>
        <p:nvSpPr>
          <p:cNvPr id="3" name="ZoneTexte 2"/>
          <p:cNvSpPr txBox="1"/>
          <p:nvPr/>
        </p:nvSpPr>
        <p:spPr>
          <a:xfrm>
            <a:off x="-222297" y="1408346"/>
            <a:ext cx="3630997" cy="731571"/>
          </a:xfrm>
          <a:prstGeom prst="rect">
            <a:avLst/>
          </a:prstGeom>
          <a:noFill/>
        </p:spPr>
        <p:txBody>
          <a:bodyPr wrap="square" rtlCol="0">
            <a:spAutoFit/>
          </a:bodyPr>
          <a:lstStyle/>
          <a:p>
            <a:pPr lvl="1"/>
            <a:r>
              <a:rPr lang="fr-FR" sz="1400" dirty="0"/>
              <a:t>Des actions pédagogiques proposées par l’Espace Découverte Énergie pour tous les publics</a:t>
            </a:r>
          </a:p>
        </p:txBody>
      </p:sp>
      <p:sp>
        <p:nvSpPr>
          <p:cNvPr id="4" name="ZoneTexte 3"/>
          <p:cNvSpPr txBox="1"/>
          <p:nvPr/>
        </p:nvSpPr>
        <p:spPr>
          <a:xfrm>
            <a:off x="3568107" y="4281054"/>
            <a:ext cx="1839474" cy="954107"/>
          </a:xfrm>
          <a:prstGeom prst="rect">
            <a:avLst/>
          </a:prstGeom>
          <a:noFill/>
        </p:spPr>
        <p:txBody>
          <a:bodyPr wrap="square" rtlCol="0">
            <a:spAutoFit/>
          </a:bodyPr>
          <a:lstStyle/>
          <a:p>
            <a:pPr algn="r"/>
            <a:r>
              <a:rPr lang="fr-FR" sz="1400" dirty="0"/>
              <a:t>Des temps forts d’accueil grand public pour se rencontrer, découvrir, questionner</a:t>
            </a:r>
          </a:p>
        </p:txBody>
      </p:sp>
      <p:pic>
        <p:nvPicPr>
          <p:cNvPr id="12" name="Imag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089679" y="1924194"/>
            <a:ext cx="2831668" cy="1882055"/>
          </a:xfrm>
          <a:prstGeom prst="rect">
            <a:avLst/>
          </a:prstGeom>
        </p:spPr>
      </p:pic>
    </p:spTree>
    <p:extLst>
      <p:ext uri="{BB962C8B-B14F-4D97-AF65-F5344CB8AC3E}">
        <p14:creationId xmlns:p14="http://schemas.microsoft.com/office/powerpoint/2010/main" val="333621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360170" y="6627168"/>
            <a:ext cx="6678930" cy="230832"/>
          </a:xfrm>
          <a:prstGeom prst="rect">
            <a:avLst/>
          </a:prstGeom>
          <a:noFill/>
        </p:spPr>
        <p:txBody>
          <a:bodyPr wrap="square" rtlCol="0">
            <a:spAutoFit/>
          </a:bodyPr>
          <a:lstStyle/>
          <a:p>
            <a:pPr algn="ctr"/>
            <a:r>
              <a:rPr lang="fr-FR" sz="900" dirty="0" smtClean="0">
                <a:solidFill>
                  <a:schemeClr val="bg1">
                    <a:lumMod val="75000"/>
                  </a:schemeClr>
                </a:solidFill>
              </a:rPr>
              <a:t>Journées des Paysages - MTES , Conseil de l’Europe </a:t>
            </a:r>
            <a:r>
              <a:rPr lang="fr-FR" sz="900" dirty="0">
                <a:solidFill>
                  <a:schemeClr val="bg1">
                    <a:lumMod val="75000"/>
                  </a:schemeClr>
                </a:solidFill>
              </a:rPr>
              <a:t>– </a:t>
            </a:r>
            <a:r>
              <a:rPr lang="fr-FR" sz="900" dirty="0" smtClean="0">
                <a:solidFill>
                  <a:schemeClr val="bg1">
                    <a:lumMod val="75000"/>
                  </a:schemeClr>
                </a:solidFill>
              </a:rPr>
              <a:t>26 novembre 2019 </a:t>
            </a:r>
            <a:r>
              <a:rPr lang="fr-FR" sz="900" dirty="0">
                <a:solidFill>
                  <a:schemeClr val="bg1">
                    <a:lumMod val="75000"/>
                  </a:schemeClr>
                </a:solidFill>
              </a:rPr>
              <a:t>- Collectif Paysages de l’après-pétrole </a:t>
            </a: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090" y="2003263"/>
            <a:ext cx="3184141" cy="3091710"/>
          </a:xfrm>
          <a:prstGeom prst="rect">
            <a:avLst/>
          </a:prstGeom>
        </p:spPr>
      </p:pic>
      <p:sp>
        <p:nvSpPr>
          <p:cNvPr id="5" name="Rectangle 4"/>
          <p:cNvSpPr/>
          <p:nvPr/>
        </p:nvSpPr>
        <p:spPr>
          <a:xfrm>
            <a:off x="1179195" y="5314605"/>
            <a:ext cx="3177540" cy="461665"/>
          </a:xfrm>
          <a:prstGeom prst="rect">
            <a:avLst/>
          </a:prstGeom>
        </p:spPr>
        <p:txBody>
          <a:bodyPr wrap="square">
            <a:spAutoFit/>
          </a:bodyPr>
          <a:lstStyle/>
          <a:p>
            <a:r>
              <a:rPr lang="fr-FR" sz="1200" b="1" dirty="0">
                <a:solidFill>
                  <a:schemeClr val="accent6">
                    <a:lumMod val="50000"/>
                  </a:schemeClr>
                </a:solidFill>
                <a:latin typeface="OCR A Std" panose="020F0609000104060307" pitchFamily="49" charset="0"/>
              </a:rPr>
              <a:t>Découvrir des pratiques différentes</a:t>
            </a:r>
          </a:p>
        </p:txBody>
      </p:sp>
      <p:sp>
        <p:nvSpPr>
          <p:cNvPr id="7" name="Rectangle 6"/>
          <p:cNvSpPr/>
          <p:nvPr/>
        </p:nvSpPr>
        <p:spPr>
          <a:xfrm>
            <a:off x="4699635" y="5314605"/>
            <a:ext cx="2935605" cy="461665"/>
          </a:xfrm>
          <a:prstGeom prst="rect">
            <a:avLst/>
          </a:prstGeom>
        </p:spPr>
        <p:txBody>
          <a:bodyPr wrap="square" numCol="1">
            <a:spAutoFit/>
          </a:bodyPr>
          <a:lstStyle/>
          <a:p>
            <a:r>
              <a:rPr lang="fr-FR" sz="1200" b="1" dirty="0">
                <a:solidFill>
                  <a:schemeClr val="accent6">
                    <a:lumMod val="50000"/>
                  </a:schemeClr>
                </a:solidFill>
                <a:latin typeface="OCR A Std" panose="020F0609000104060307" pitchFamily="49" charset="0"/>
              </a:rPr>
              <a:t>Rencontrer les acteurs de ces changements</a:t>
            </a:r>
          </a:p>
        </p:txBody>
      </p:sp>
      <p:sp>
        <p:nvSpPr>
          <p:cNvPr id="8" name="Rectangle 7"/>
          <p:cNvSpPr/>
          <p:nvPr/>
        </p:nvSpPr>
        <p:spPr>
          <a:xfrm>
            <a:off x="591583" y="532718"/>
            <a:ext cx="4881739" cy="369332"/>
          </a:xfrm>
          <a:prstGeom prst="rect">
            <a:avLst/>
          </a:prstGeom>
        </p:spPr>
        <p:txBody>
          <a:bodyPr wrap="square">
            <a:spAutoFit/>
          </a:bodyPr>
          <a:lstStyle/>
          <a:p>
            <a:r>
              <a:rPr lang="fr-FR" b="1" dirty="0">
                <a:solidFill>
                  <a:schemeClr val="accent2"/>
                </a:solidFill>
                <a:latin typeface="OCR A Std" panose="020F0609000104060307" pitchFamily="49" charset="0"/>
              </a:rPr>
              <a:t>Pourquoi cette étude</a:t>
            </a:r>
          </a:p>
        </p:txBody>
      </p:sp>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4734" y="2107717"/>
            <a:ext cx="3030465" cy="2882801"/>
          </a:xfrm>
          <a:prstGeom prst="rect">
            <a:avLst/>
          </a:prstGeom>
        </p:spPr>
      </p:pic>
    </p:spTree>
    <p:extLst>
      <p:ext uri="{BB962C8B-B14F-4D97-AF65-F5344CB8AC3E}">
        <p14:creationId xmlns:p14="http://schemas.microsoft.com/office/powerpoint/2010/main" val="353404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99503" y="5022543"/>
            <a:ext cx="2599373" cy="600164"/>
          </a:xfrm>
          <a:prstGeom prst="rect">
            <a:avLst/>
          </a:prstGeom>
        </p:spPr>
        <p:txBody>
          <a:bodyPr wrap="square">
            <a:spAutoFit/>
          </a:bodyPr>
          <a:lstStyle/>
          <a:p>
            <a:r>
              <a:rPr lang="fr-FR" sz="1100" b="1" dirty="0">
                <a:solidFill>
                  <a:schemeClr val="accent6">
                    <a:lumMod val="50000"/>
                  </a:schemeClr>
                </a:solidFill>
                <a:latin typeface="OCR A Std" panose="020F0609000104060307" pitchFamily="49" charset="0"/>
              </a:rPr>
              <a:t>Un urbanisme soucieux des territoires et du bien vivre</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896" y="1992509"/>
            <a:ext cx="2887980" cy="2887980"/>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2264" y="1992509"/>
            <a:ext cx="2887980" cy="2887980"/>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6580" y="1992509"/>
            <a:ext cx="2887980" cy="2887980"/>
          </a:xfrm>
          <a:prstGeom prst="rect">
            <a:avLst/>
          </a:prstGeom>
        </p:spPr>
      </p:pic>
      <p:sp>
        <p:nvSpPr>
          <p:cNvPr id="9" name="Rectangle 8"/>
          <p:cNvSpPr/>
          <p:nvPr/>
        </p:nvSpPr>
        <p:spPr>
          <a:xfrm>
            <a:off x="6066567" y="5022544"/>
            <a:ext cx="2743677" cy="430887"/>
          </a:xfrm>
          <a:prstGeom prst="rect">
            <a:avLst/>
          </a:prstGeom>
        </p:spPr>
        <p:txBody>
          <a:bodyPr wrap="square">
            <a:spAutoFit/>
          </a:bodyPr>
          <a:lstStyle/>
          <a:p>
            <a:r>
              <a:rPr lang="fr-FR" sz="1100" b="1" dirty="0">
                <a:solidFill>
                  <a:schemeClr val="accent6">
                    <a:lumMod val="50000"/>
                  </a:schemeClr>
                </a:solidFill>
                <a:latin typeface="OCR A Std" panose="020F0609000104060307" pitchFamily="49" charset="0"/>
              </a:rPr>
              <a:t>Une mise en œuvre de l’</a:t>
            </a:r>
            <a:r>
              <a:rPr lang="fr-FR" sz="1100" b="1" dirty="0" err="1">
                <a:solidFill>
                  <a:schemeClr val="accent6">
                    <a:lumMod val="50000"/>
                  </a:schemeClr>
                </a:solidFill>
                <a:latin typeface="OCR A Std" panose="020F0609000104060307" pitchFamily="49" charset="0"/>
              </a:rPr>
              <a:t>agro-écologie</a:t>
            </a:r>
            <a:endParaRPr lang="fr-FR" sz="1100" b="1" dirty="0">
              <a:solidFill>
                <a:schemeClr val="accent6">
                  <a:lumMod val="50000"/>
                </a:schemeClr>
              </a:solidFill>
              <a:latin typeface="OCR A Std" panose="020F0609000104060307" pitchFamily="49" charset="0"/>
            </a:endParaRPr>
          </a:p>
        </p:txBody>
      </p:sp>
      <p:sp>
        <p:nvSpPr>
          <p:cNvPr id="10" name="Rectangle 9"/>
          <p:cNvSpPr/>
          <p:nvPr/>
        </p:nvSpPr>
        <p:spPr>
          <a:xfrm>
            <a:off x="3261931" y="5022543"/>
            <a:ext cx="2743676" cy="430887"/>
          </a:xfrm>
          <a:prstGeom prst="rect">
            <a:avLst/>
          </a:prstGeom>
        </p:spPr>
        <p:txBody>
          <a:bodyPr wrap="square">
            <a:spAutoFit/>
          </a:bodyPr>
          <a:lstStyle/>
          <a:p>
            <a:r>
              <a:rPr lang="fr-FR" sz="1100" b="1" dirty="0">
                <a:solidFill>
                  <a:schemeClr val="accent6">
                    <a:lumMod val="50000"/>
                  </a:schemeClr>
                </a:solidFill>
                <a:latin typeface="OCR A Std" panose="020F0609000104060307" pitchFamily="49" charset="0"/>
              </a:rPr>
              <a:t>Des économies et innovations énergétiques</a:t>
            </a:r>
          </a:p>
        </p:txBody>
      </p:sp>
      <p:sp>
        <p:nvSpPr>
          <p:cNvPr id="11" name="Rectangle 10"/>
          <p:cNvSpPr/>
          <p:nvPr/>
        </p:nvSpPr>
        <p:spPr>
          <a:xfrm>
            <a:off x="591583" y="1211071"/>
            <a:ext cx="8614151" cy="307777"/>
          </a:xfrm>
          <a:prstGeom prst="rect">
            <a:avLst/>
          </a:prstGeom>
        </p:spPr>
        <p:txBody>
          <a:bodyPr wrap="square">
            <a:spAutoFit/>
          </a:bodyPr>
          <a:lstStyle/>
          <a:p>
            <a:r>
              <a:rPr lang="fr-FR" sz="1400" b="1" dirty="0">
                <a:solidFill>
                  <a:schemeClr val="accent6">
                    <a:lumMod val="50000"/>
                  </a:schemeClr>
                </a:solidFill>
                <a:latin typeface="OCR A Std" panose="020F0609000104060307" pitchFamily="49" charset="0"/>
              </a:rPr>
              <a:t>Illustrer les principes des paysages de l’après-pétrole</a:t>
            </a:r>
          </a:p>
        </p:txBody>
      </p:sp>
      <p:sp>
        <p:nvSpPr>
          <p:cNvPr id="12" name="Rectangle 11"/>
          <p:cNvSpPr/>
          <p:nvPr/>
        </p:nvSpPr>
        <p:spPr>
          <a:xfrm>
            <a:off x="1195969" y="5970948"/>
            <a:ext cx="6943824" cy="307777"/>
          </a:xfrm>
          <a:prstGeom prst="rect">
            <a:avLst/>
          </a:prstGeom>
        </p:spPr>
        <p:txBody>
          <a:bodyPr wrap="square">
            <a:spAutoFit/>
          </a:bodyPr>
          <a:lstStyle/>
          <a:p>
            <a:r>
              <a:rPr lang="fr-FR" sz="1400" b="1" dirty="0">
                <a:solidFill>
                  <a:schemeClr val="accent6">
                    <a:lumMod val="50000"/>
                  </a:schemeClr>
                </a:solidFill>
                <a:latin typeface="OCR A Std" panose="020F0609000104060307" pitchFamily="49" charset="0"/>
              </a:rPr>
              <a:t>En s’intéressant de près à la place des habitants</a:t>
            </a:r>
          </a:p>
        </p:txBody>
      </p:sp>
      <p:sp>
        <p:nvSpPr>
          <p:cNvPr id="14" name="Rectangle 13"/>
          <p:cNvSpPr/>
          <p:nvPr/>
        </p:nvSpPr>
        <p:spPr>
          <a:xfrm>
            <a:off x="591583" y="532718"/>
            <a:ext cx="4881739" cy="369332"/>
          </a:xfrm>
          <a:prstGeom prst="rect">
            <a:avLst/>
          </a:prstGeom>
        </p:spPr>
        <p:txBody>
          <a:bodyPr wrap="square">
            <a:spAutoFit/>
          </a:bodyPr>
          <a:lstStyle/>
          <a:p>
            <a:r>
              <a:rPr lang="fr-FR" b="1" dirty="0">
                <a:solidFill>
                  <a:schemeClr val="accent2"/>
                </a:solidFill>
                <a:latin typeface="OCR A Std" panose="020F0609000104060307" pitchFamily="49" charset="0"/>
              </a:rPr>
              <a:t>Pourquoi cette étude</a:t>
            </a:r>
          </a:p>
        </p:txBody>
      </p:sp>
      <p:sp>
        <p:nvSpPr>
          <p:cNvPr id="13" name="ZoneTexte 12"/>
          <p:cNvSpPr txBox="1"/>
          <p:nvPr/>
        </p:nvSpPr>
        <p:spPr>
          <a:xfrm>
            <a:off x="1360170" y="6627168"/>
            <a:ext cx="6678930" cy="230832"/>
          </a:xfrm>
          <a:prstGeom prst="rect">
            <a:avLst/>
          </a:prstGeom>
          <a:noFill/>
        </p:spPr>
        <p:txBody>
          <a:bodyPr wrap="square" rtlCol="0">
            <a:spAutoFit/>
          </a:bodyPr>
          <a:lstStyle/>
          <a:p>
            <a:pPr algn="ctr"/>
            <a:r>
              <a:rPr lang="fr-FR" sz="900" dirty="0" smtClean="0">
                <a:solidFill>
                  <a:schemeClr val="bg1">
                    <a:lumMod val="75000"/>
                  </a:schemeClr>
                </a:solidFill>
              </a:rPr>
              <a:t>Journées des Paysages - MTES , Conseil de l’Europe </a:t>
            </a:r>
            <a:r>
              <a:rPr lang="fr-FR" sz="900" dirty="0">
                <a:solidFill>
                  <a:schemeClr val="bg1">
                    <a:lumMod val="75000"/>
                  </a:schemeClr>
                </a:solidFill>
              </a:rPr>
              <a:t>– </a:t>
            </a:r>
            <a:r>
              <a:rPr lang="fr-FR" sz="900" dirty="0" smtClean="0">
                <a:solidFill>
                  <a:schemeClr val="bg1">
                    <a:lumMod val="75000"/>
                  </a:schemeClr>
                </a:solidFill>
              </a:rPr>
              <a:t>26 novembre 2019 </a:t>
            </a:r>
            <a:r>
              <a:rPr lang="fr-FR" sz="900" dirty="0">
                <a:solidFill>
                  <a:schemeClr val="bg1">
                    <a:lumMod val="75000"/>
                  </a:schemeClr>
                </a:solidFill>
              </a:rPr>
              <a:t>- Collectif Paysages de l’après-pétrole </a:t>
            </a:r>
          </a:p>
        </p:txBody>
      </p:sp>
    </p:spTree>
    <p:extLst>
      <p:ext uri="{BB962C8B-B14F-4D97-AF65-F5344CB8AC3E}">
        <p14:creationId xmlns:p14="http://schemas.microsoft.com/office/powerpoint/2010/main" val="175097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79195" y="5330647"/>
            <a:ext cx="3177540" cy="276999"/>
          </a:xfrm>
          <a:prstGeom prst="rect">
            <a:avLst/>
          </a:prstGeom>
        </p:spPr>
        <p:txBody>
          <a:bodyPr wrap="square">
            <a:spAutoFit/>
          </a:bodyPr>
          <a:lstStyle/>
          <a:p>
            <a:r>
              <a:rPr lang="fr-FR" sz="1200" b="1" dirty="0">
                <a:solidFill>
                  <a:schemeClr val="accent6">
                    <a:lumMod val="50000"/>
                  </a:schemeClr>
                </a:solidFill>
                <a:latin typeface="OCR A Std" panose="020F0609000104060307" pitchFamily="49" charset="0"/>
              </a:rPr>
              <a:t>Croiser les regards</a:t>
            </a:r>
          </a:p>
        </p:txBody>
      </p:sp>
      <p:sp>
        <p:nvSpPr>
          <p:cNvPr id="4" name="Rectangle 3"/>
          <p:cNvSpPr/>
          <p:nvPr/>
        </p:nvSpPr>
        <p:spPr>
          <a:xfrm>
            <a:off x="4486275" y="5330647"/>
            <a:ext cx="3171825" cy="276999"/>
          </a:xfrm>
          <a:prstGeom prst="rect">
            <a:avLst/>
          </a:prstGeom>
        </p:spPr>
        <p:txBody>
          <a:bodyPr wrap="square" numCol="1">
            <a:spAutoFit/>
          </a:bodyPr>
          <a:lstStyle/>
          <a:p>
            <a:r>
              <a:rPr lang="fr-FR" sz="1200" b="1" dirty="0">
                <a:solidFill>
                  <a:schemeClr val="accent6">
                    <a:lumMod val="50000"/>
                  </a:schemeClr>
                </a:solidFill>
                <a:latin typeface="OCR A Std" panose="020F0609000104060307" pitchFamily="49" charset="0"/>
              </a:rPr>
              <a:t>Alimenter les initiatives</a:t>
            </a: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980" y="2052411"/>
            <a:ext cx="3048000" cy="2956560"/>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6734" y="1994498"/>
            <a:ext cx="3240405" cy="3201559"/>
          </a:xfrm>
          <a:prstGeom prst="rect">
            <a:avLst/>
          </a:prstGeom>
        </p:spPr>
      </p:pic>
      <p:sp>
        <p:nvSpPr>
          <p:cNvPr id="9" name="Rectangle 8"/>
          <p:cNvSpPr/>
          <p:nvPr/>
        </p:nvSpPr>
        <p:spPr>
          <a:xfrm>
            <a:off x="1023364" y="6001038"/>
            <a:ext cx="6634736" cy="523220"/>
          </a:xfrm>
          <a:prstGeom prst="rect">
            <a:avLst/>
          </a:prstGeom>
        </p:spPr>
        <p:txBody>
          <a:bodyPr wrap="square">
            <a:spAutoFit/>
          </a:bodyPr>
          <a:lstStyle/>
          <a:p>
            <a:pPr algn="ctr"/>
            <a:r>
              <a:rPr lang="fr-FR" sz="1400" b="1" dirty="0">
                <a:solidFill>
                  <a:schemeClr val="accent6">
                    <a:lumMod val="50000"/>
                  </a:schemeClr>
                </a:solidFill>
                <a:latin typeface="OCR A Std" panose="020F0609000104060307" pitchFamily="49" charset="0"/>
              </a:rPr>
              <a:t>Montrer que le paysage peut être facilitateur pour les transitions !</a:t>
            </a:r>
          </a:p>
        </p:txBody>
      </p:sp>
      <p:sp>
        <p:nvSpPr>
          <p:cNvPr id="10" name="Rectangle 9"/>
          <p:cNvSpPr/>
          <p:nvPr/>
        </p:nvSpPr>
        <p:spPr>
          <a:xfrm>
            <a:off x="591583" y="532718"/>
            <a:ext cx="4881739" cy="369332"/>
          </a:xfrm>
          <a:prstGeom prst="rect">
            <a:avLst/>
          </a:prstGeom>
        </p:spPr>
        <p:txBody>
          <a:bodyPr wrap="square">
            <a:spAutoFit/>
          </a:bodyPr>
          <a:lstStyle/>
          <a:p>
            <a:r>
              <a:rPr lang="fr-FR" b="1" dirty="0">
                <a:solidFill>
                  <a:schemeClr val="accent2"/>
                </a:solidFill>
                <a:latin typeface="OCR A Std" panose="020F0609000104060307" pitchFamily="49" charset="0"/>
              </a:rPr>
              <a:t>Pourquoi cette étude</a:t>
            </a:r>
          </a:p>
        </p:txBody>
      </p:sp>
      <p:sp>
        <p:nvSpPr>
          <p:cNvPr id="12" name="ZoneTexte 11"/>
          <p:cNvSpPr txBox="1"/>
          <p:nvPr/>
        </p:nvSpPr>
        <p:spPr>
          <a:xfrm>
            <a:off x="1360170" y="6627168"/>
            <a:ext cx="6678930" cy="230832"/>
          </a:xfrm>
          <a:prstGeom prst="rect">
            <a:avLst/>
          </a:prstGeom>
          <a:noFill/>
        </p:spPr>
        <p:txBody>
          <a:bodyPr wrap="square" rtlCol="0">
            <a:spAutoFit/>
          </a:bodyPr>
          <a:lstStyle/>
          <a:p>
            <a:pPr algn="ctr"/>
            <a:r>
              <a:rPr lang="fr-FR" sz="900" dirty="0" smtClean="0">
                <a:solidFill>
                  <a:schemeClr val="bg1">
                    <a:lumMod val="75000"/>
                  </a:schemeClr>
                </a:solidFill>
              </a:rPr>
              <a:t>Journées des Paysages - MTES , Conseil de l’Europe </a:t>
            </a:r>
            <a:r>
              <a:rPr lang="fr-FR" sz="900" dirty="0">
                <a:solidFill>
                  <a:schemeClr val="bg1">
                    <a:lumMod val="75000"/>
                  </a:schemeClr>
                </a:solidFill>
              </a:rPr>
              <a:t>– </a:t>
            </a:r>
            <a:r>
              <a:rPr lang="fr-FR" sz="900" dirty="0" smtClean="0">
                <a:solidFill>
                  <a:schemeClr val="bg1">
                    <a:lumMod val="75000"/>
                  </a:schemeClr>
                </a:solidFill>
              </a:rPr>
              <a:t>26 novembre 2019 </a:t>
            </a:r>
            <a:r>
              <a:rPr lang="fr-FR" sz="900" dirty="0">
                <a:solidFill>
                  <a:schemeClr val="bg1">
                    <a:lumMod val="75000"/>
                  </a:schemeClr>
                </a:solidFill>
              </a:rPr>
              <a:t>- Collectif Paysages de l’après-pétrole </a:t>
            </a:r>
          </a:p>
        </p:txBody>
      </p:sp>
    </p:spTree>
    <p:extLst>
      <p:ext uri="{BB962C8B-B14F-4D97-AF65-F5344CB8AC3E}">
        <p14:creationId xmlns:p14="http://schemas.microsoft.com/office/powerpoint/2010/main" val="291553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916" y="6264"/>
            <a:ext cx="9349857" cy="6851735"/>
          </a:xfrm>
          <a:prstGeom prst="rect">
            <a:avLst/>
          </a:prstGeom>
        </p:spPr>
      </p:pic>
      <p:sp>
        <p:nvSpPr>
          <p:cNvPr id="4" name="Rectangle 3"/>
          <p:cNvSpPr/>
          <p:nvPr/>
        </p:nvSpPr>
        <p:spPr>
          <a:xfrm>
            <a:off x="591583" y="246968"/>
            <a:ext cx="4881739" cy="369332"/>
          </a:xfrm>
          <a:prstGeom prst="rect">
            <a:avLst/>
          </a:prstGeom>
        </p:spPr>
        <p:txBody>
          <a:bodyPr wrap="square">
            <a:spAutoFit/>
          </a:bodyPr>
          <a:lstStyle/>
          <a:p>
            <a:r>
              <a:rPr lang="fr-FR" b="1" dirty="0">
                <a:solidFill>
                  <a:schemeClr val="accent2"/>
                </a:solidFill>
                <a:latin typeface="OCR A Std" panose="020F0609000104060307" pitchFamily="49" charset="0"/>
              </a:rPr>
              <a:t>Sept territoires européens</a:t>
            </a:r>
          </a:p>
        </p:txBody>
      </p:sp>
    </p:spTree>
    <p:extLst>
      <p:ext uri="{BB962C8B-B14F-4D97-AF65-F5344CB8AC3E}">
        <p14:creationId xmlns:p14="http://schemas.microsoft.com/office/powerpoint/2010/main" val="1347825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492" y="2084270"/>
            <a:ext cx="3008376" cy="2636520"/>
          </a:xfrm>
          <a:prstGeom prst="rect">
            <a:avLst/>
          </a:prstGeom>
        </p:spPr>
      </p:pic>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4388" y="2084270"/>
            <a:ext cx="3008376" cy="2636520"/>
          </a:xfrm>
          <a:prstGeom prst="rect">
            <a:avLst/>
          </a:prstGeom>
        </p:spPr>
      </p:pic>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0092" y="2084270"/>
            <a:ext cx="3008376" cy="2636520"/>
          </a:xfrm>
          <a:prstGeom prst="rect">
            <a:avLst/>
          </a:prstGeom>
        </p:spPr>
      </p:pic>
      <p:sp>
        <p:nvSpPr>
          <p:cNvPr id="6" name="Rectangle 5"/>
          <p:cNvSpPr/>
          <p:nvPr/>
        </p:nvSpPr>
        <p:spPr>
          <a:xfrm>
            <a:off x="241935" y="5002731"/>
            <a:ext cx="2127885" cy="276999"/>
          </a:xfrm>
          <a:prstGeom prst="rect">
            <a:avLst/>
          </a:prstGeom>
        </p:spPr>
        <p:txBody>
          <a:bodyPr wrap="square">
            <a:spAutoFit/>
          </a:bodyPr>
          <a:lstStyle/>
          <a:p>
            <a:r>
              <a:rPr lang="fr-FR" sz="1200" b="1" dirty="0">
                <a:solidFill>
                  <a:schemeClr val="accent6">
                    <a:lumMod val="50000"/>
                  </a:schemeClr>
                </a:solidFill>
                <a:latin typeface="OCR A Std" panose="020F0609000104060307" pitchFamily="49" charset="0"/>
              </a:rPr>
              <a:t>Rural</a:t>
            </a:r>
          </a:p>
        </p:txBody>
      </p:sp>
      <p:sp>
        <p:nvSpPr>
          <p:cNvPr id="7" name="Rectangle 6"/>
          <p:cNvSpPr/>
          <p:nvPr/>
        </p:nvSpPr>
        <p:spPr>
          <a:xfrm>
            <a:off x="3236595" y="5002731"/>
            <a:ext cx="2127885" cy="276999"/>
          </a:xfrm>
          <a:prstGeom prst="rect">
            <a:avLst/>
          </a:prstGeom>
        </p:spPr>
        <p:txBody>
          <a:bodyPr wrap="square">
            <a:spAutoFit/>
          </a:bodyPr>
          <a:lstStyle/>
          <a:p>
            <a:r>
              <a:rPr lang="fr-FR" sz="1200" b="1" dirty="0">
                <a:solidFill>
                  <a:schemeClr val="accent6">
                    <a:lumMod val="50000"/>
                  </a:schemeClr>
                </a:solidFill>
                <a:latin typeface="OCR A Std" panose="020F0609000104060307" pitchFamily="49" charset="0"/>
              </a:rPr>
              <a:t>Périurbain</a:t>
            </a:r>
          </a:p>
        </p:txBody>
      </p:sp>
      <p:sp>
        <p:nvSpPr>
          <p:cNvPr id="8" name="Rectangle 7"/>
          <p:cNvSpPr/>
          <p:nvPr/>
        </p:nvSpPr>
        <p:spPr>
          <a:xfrm>
            <a:off x="6185535" y="5002731"/>
            <a:ext cx="2127885" cy="276999"/>
          </a:xfrm>
          <a:prstGeom prst="rect">
            <a:avLst/>
          </a:prstGeom>
        </p:spPr>
        <p:txBody>
          <a:bodyPr wrap="square">
            <a:spAutoFit/>
          </a:bodyPr>
          <a:lstStyle/>
          <a:p>
            <a:r>
              <a:rPr lang="fr-FR" sz="1200" b="1" dirty="0">
                <a:solidFill>
                  <a:schemeClr val="accent6">
                    <a:lumMod val="50000"/>
                  </a:schemeClr>
                </a:solidFill>
                <a:latin typeface="OCR A Std" panose="020F0609000104060307" pitchFamily="49" charset="0"/>
              </a:rPr>
              <a:t>Urbain</a:t>
            </a:r>
          </a:p>
        </p:txBody>
      </p:sp>
      <p:sp>
        <p:nvSpPr>
          <p:cNvPr id="9" name="Rectangle 8"/>
          <p:cNvSpPr/>
          <p:nvPr/>
        </p:nvSpPr>
        <p:spPr>
          <a:xfrm>
            <a:off x="591583" y="532718"/>
            <a:ext cx="4881739" cy="369332"/>
          </a:xfrm>
          <a:prstGeom prst="rect">
            <a:avLst/>
          </a:prstGeom>
        </p:spPr>
        <p:txBody>
          <a:bodyPr wrap="square">
            <a:spAutoFit/>
          </a:bodyPr>
          <a:lstStyle/>
          <a:p>
            <a:r>
              <a:rPr lang="fr-FR" b="1" dirty="0">
                <a:solidFill>
                  <a:schemeClr val="accent2"/>
                </a:solidFill>
                <a:latin typeface="OCR A Std" panose="020F0609000104060307" pitchFamily="49" charset="0"/>
              </a:rPr>
              <a:t>Des contextes variés</a:t>
            </a:r>
          </a:p>
        </p:txBody>
      </p:sp>
      <p:sp>
        <p:nvSpPr>
          <p:cNvPr id="11" name="ZoneTexte 10"/>
          <p:cNvSpPr txBox="1"/>
          <p:nvPr/>
        </p:nvSpPr>
        <p:spPr>
          <a:xfrm>
            <a:off x="1360170" y="6627168"/>
            <a:ext cx="6678930" cy="230832"/>
          </a:xfrm>
          <a:prstGeom prst="rect">
            <a:avLst/>
          </a:prstGeom>
          <a:noFill/>
        </p:spPr>
        <p:txBody>
          <a:bodyPr wrap="square" rtlCol="0">
            <a:spAutoFit/>
          </a:bodyPr>
          <a:lstStyle/>
          <a:p>
            <a:pPr algn="ctr"/>
            <a:r>
              <a:rPr lang="fr-FR" sz="900" dirty="0" smtClean="0">
                <a:solidFill>
                  <a:schemeClr val="bg1">
                    <a:lumMod val="75000"/>
                  </a:schemeClr>
                </a:solidFill>
              </a:rPr>
              <a:t>Journées des Paysages - MTES , Conseil de l’Europe </a:t>
            </a:r>
            <a:r>
              <a:rPr lang="fr-FR" sz="900" dirty="0">
                <a:solidFill>
                  <a:schemeClr val="bg1">
                    <a:lumMod val="75000"/>
                  </a:schemeClr>
                </a:solidFill>
              </a:rPr>
              <a:t>– </a:t>
            </a:r>
            <a:r>
              <a:rPr lang="fr-FR" sz="900" dirty="0" smtClean="0">
                <a:solidFill>
                  <a:schemeClr val="bg1">
                    <a:lumMod val="75000"/>
                  </a:schemeClr>
                </a:solidFill>
              </a:rPr>
              <a:t>26 novembre 2019 </a:t>
            </a:r>
            <a:r>
              <a:rPr lang="fr-FR" sz="900" dirty="0">
                <a:solidFill>
                  <a:schemeClr val="bg1">
                    <a:lumMod val="75000"/>
                  </a:schemeClr>
                </a:solidFill>
              </a:rPr>
              <a:t>- Collectif Paysages de l’après-pétrole </a:t>
            </a:r>
          </a:p>
        </p:txBody>
      </p:sp>
    </p:spTree>
    <p:extLst>
      <p:ext uri="{BB962C8B-B14F-4D97-AF65-F5344CB8AC3E}">
        <p14:creationId xmlns:p14="http://schemas.microsoft.com/office/powerpoint/2010/main" val="26806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802" y="3376253"/>
            <a:ext cx="2127885" cy="276999"/>
          </a:xfrm>
          <a:prstGeom prst="rect">
            <a:avLst/>
          </a:prstGeom>
        </p:spPr>
        <p:txBody>
          <a:bodyPr wrap="square">
            <a:spAutoFit/>
          </a:bodyPr>
          <a:lstStyle/>
          <a:p>
            <a:r>
              <a:rPr lang="fr-FR" sz="1200" b="1" dirty="0">
                <a:solidFill>
                  <a:schemeClr val="accent6">
                    <a:lumMod val="50000"/>
                  </a:schemeClr>
                </a:solidFill>
                <a:latin typeface="OCR A Std" panose="020F0609000104060307" pitchFamily="49" charset="0"/>
              </a:rPr>
              <a:t>Commune</a:t>
            </a:r>
          </a:p>
        </p:txBody>
      </p:sp>
      <p:sp>
        <p:nvSpPr>
          <p:cNvPr id="4" name="Rectangle 3"/>
          <p:cNvSpPr/>
          <p:nvPr/>
        </p:nvSpPr>
        <p:spPr>
          <a:xfrm>
            <a:off x="5448670" y="5743675"/>
            <a:ext cx="2811896" cy="646331"/>
          </a:xfrm>
          <a:prstGeom prst="rect">
            <a:avLst/>
          </a:prstGeom>
        </p:spPr>
        <p:txBody>
          <a:bodyPr wrap="square">
            <a:spAutoFit/>
          </a:bodyPr>
          <a:lstStyle/>
          <a:p>
            <a:r>
              <a:rPr lang="fr-FR" sz="1200" b="1" dirty="0">
                <a:solidFill>
                  <a:schemeClr val="accent6">
                    <a:lumMod val="50000"/>
                  </a:schemeClr>
                </a:solidFill>
                <a:latin typeface="OCR A Std" panose="020F0609000104060307" pitchFamily="49" charset="0"/>
              </a:rPr>
              <a:t>Groupement volontaire de collectivités et d’acteurs locaux</a:t>
            </a:r>
          </a:p>
        </p:txBody>
      </p:sp>
      <p:sp>
        <p:nvSpPr>
          <p:cNvPr id="5" name="Rectangle 4"/>
          <p:cNvSpPr/>
          <p:nvPr/>
        </p:nvSpPr>
        <p:spPr>
          <a:xfrm>
            <a:off x="6132681" y="2986082"/>
            <a:ext cx="2127885" cy="276999"/>
          </a:xfrm>
          <a:prstGeom prst="rect">
            <a:avLst/>
          </a:prstGeom>
        </p:spPr>
        <p:txBody>
          <a:bodyPr wrap="square">
            <a:spAutoFit/>
          </a:bodyPr>
          <a:lstStyle/>
          <a:p>
            <a:r>
              <a:rPr lang="fr-FR" sz="1200" b="1" dirty="0">
                <a:solidFill>
                  <a:schemeClr val="accent6">
                    <a:lumMod val="50000"/>
                  </a:schemeClr>
                </a:solidFill>
                <a:latin typeface="OCR A Std" panose="020F0609000104060307" pitchFamily="49" charset="0"/>
              </a:rPr>
              <a:t>Région</a:t>
            </a: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802" y="1093940"/>
            <a:ext cx="2352181" cy="2228923"/>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3297" y="2523961"/>
            <a:ext cx="2352181" cy="2228923"/>
          </a:xfrm>
          <a:prstGeom prst="rect">
            <a:avLst/>
          </a:prstGeom>
        </p:spPr>
      </p:pic>
      <p:sp>
        <p:nvSpPr>
          <p:cNvPr id="9" name="Rectangle 8"/>
          <p:cNvSpPr/>
          <p:nvPr/>
        </p:nvSpPr>
        <p:spPr>
          <a:xfrm>
            <a:off x="591583" y="532718"/>
            <a:ext cx="4881739" cy="369332"/>
          </a:xfrm>
          <a:prstGeom prst="rect">
            <a:avLst/>
          </a:prstGeom>
        </p:spPr>
        <p:txBody>
          <a:bodyPr wrap="square">
            <a:spAutoFit/>
          </a:bodyPr>
          <a:lstStyle/>
          <a:p>
            <a:r>
              <a:rPr lang="fr-FR" b="1" dirty="0">
                <a:solidFill>
                  <a:schemeClr val="accent2"/>
                </a:solidFill>
                <a:latin typeface="OCR A Std" panose="020F0609000104060307" pitchFamily="49" charset="0"/>
              </a:rPr>
              <a:t>Des échelles différentes</a:t>
            </a:r>
          </a:p>
        </p:txBody>
      </p:sp>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73322" y="3514752"/>
            <a:ext cx="2352181" cy="2228923"/>
          </a:xfrm>
          <a:prstGeom prst="rect">
            <a:avLst/>
          </a:prstGeom>
        </p:spPr>
      </p:pic>
      <p:pic>
        <p:nvPicPr>
          <p:cNvPr id="11" name="Imag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0842" y="644904"/>
            <a:ext cx="2470644" cy="2341178"/>
          </a:xfrm>
          <a:prstGeom prst="rect">
            <a:avLst/>
          </a:prstGeom>
        </p:spPr>
      </p:pic>
      <p:sp>
        <p:nvSpPr>
          <p:cNvPr id="13" name="Rectangle 12"/>
          <p:cNvSpPr/>
          <p:nvPr/>
        </p:nvSpPr>
        <p:spPr>
          <a:xfrm>
            <a:off x="2855406" y="4782514"/>
            <a:ext cx="2127885" cy="276999"/>
          </a:xfrm>
          <a:prstGeom prst="rect">
            <a:avLst/>
          </a:prstGeom>
        </p:spPr>
        <p:txBody>
          <a:bodyPr wrap="square">
            <a:spAutoFit/>
          </a:bodyPr>
          <a:lstStyle/>
          <a:p>
            <a:r>
              <a:rPr lang="fr-FR" sz="1200" b="1" dirty="0">
                <a:solidFill>
                  <a:schemeClr val="accent6">
                    <a:lumMod val="50000"/>
                  </a:schemeClr>
                </a:solidFill>
                <a:latin typeface="OCR A Std" panose="020F0609000104060307" pitchFamily="49" charset="0"/>
              </a:rPr>
              <a:t>Intercommunalité</a:t>
            </a:r>
          </a:p>
        </p:txBody>
      </p:sp>
      <p:sp>
        <p:nvSpPr>
          <p:cNvPr id="14" name="ZoneTexte 13"/>
          <p:cNvSpPr txBox="1"/>
          <p:nvPr/>
        </p:nvSpPr>
        <p:spPr>
          <a:xfrm>
            <a:off x="1360170" y="6627168"/>
            <a:ext cx="6678930" cy="230832"/>
          </a:xfrm>
          <a:prstGeom prst="rect">
            <a:avLst/>
          </a:prstGeom>
          <a:noFill/>
        </p:spPr>
        <p:txBody>
          <a:bodyPr wrap="square" rtlCol="0">
            <a:spAutoFit/>
          </a:bodyPr>
          <a:lstStyle/>
          <a:p>
            <a:pPr algn="ctr"/>
            <a:r>
              <a:rPr lang="fr-FR" sz="900" dirty="0" smtClean="0">
                <a:solidFill>
                  <a:schemeClr val="bg1">
                    <a:lumMod val="75000"/>
                  </a:schemeClr>
                </a:solidFill>
              </a:rPr>
              <a:t>Journées des Paysages - MTES , Conseil de l’Europe </a:t>
            </a:r>
            <a:r>
              <a:rPr lang="fr-FR" sz="900" dirty="0">
                <a:solidFill>
                  <a:schemeClr val="bg1">
                    <a:lumMod val="75000"/>
                  </a:schemeClr>
                </a:solidFill>
              </a:rPr>
              <a:t>– </a:t>
            </a:r>
            <a:r>
              <a:rPr lang="fr-FR" sz="900" dirty="0" smtClean="0">
                <a:solidFill>
                  <a:schemeClr val="bg1">
                    <a:lumMod val="75000"/>
                  </a:schemeClr>
                </a:solidFill>
              </a:rPr>
              <a:t>26 novembre 2019 </a:t>
            </a:r>
            <a:r>
              <a:rPr lang="fr-FR" sz="900" dirty="0">
                <a:solidFill>
                  <a:schemeClr val="bg1">
                    <a:lumMod val="75000"/>
                  </a:schemeClr>
                </a:solidFill>
              </a:rPr>
              <a:t>- Collectif Paysages de l’après-pétrole </a:t>
            </a:r>
          </a:p>
        </p:txBody>
      </p:sp>
    </p:spTree>
    <p:extLst>
      <p:ext uri="{BB962C8B-B14F-4D97-AF65-F5344CB8AC3E}">
        <p14:creationId xmlns:p14="http://schemas.microsoft.com/office/powerpoint/2010/main" val="276414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9987" y="1948801"/>
            <a:ext cx="3638325" cy="3353682"/>
          </a:xfrm>
          <a:prstGeom prst="rect">
            <a:avLst/>
          </a:prstGeom>
        </p:spPr>
      </p:pic>
      <p:sp>
        <p:nvSpPr>
          <p:cNvPr id="4" name="Rectangle 3"/>
          <p:cNvSpPr/>
          <p:nvPr/>
        </p:nvSpPr>
        <p:spPr>
          <a:xfrm>
            <a:off x="591583" y="532718"/>
            <a:ext cx="4881739" cy="369332"/>
          </a:xfrm>
          <a:prstGeom prst="rect">
            <a:avLst/>
          </a:prstGeom>
        </p:spPr>
        <p:txBody>
          <a:bodyPr wrap="square">
            <a:spAutoFit/>
          </a:bodyPr>
          <a:lstStyle/>
          <a:p>
            <a:r>
              <a:rPr lang="fr-FR" b="1" dirty="0">
                <a:solidFill>
                  <a:schemeClr val="accent2"/>
                </a:solidFill>
                <a:latin typeface="OCR A Std" panose="020F0609000104060307" pitchFamily="49" charset="0"/>
              </a:rPr>
              <a:t>Des portages divers</a:t>
            </a:r>
          </a:p>
        </p:txBody>
      </p:sp>
      <p:sp>
        <p:nvSpPr>
          <p:cNvPr id="6" name="ZoneTexte 5"/>
          <p:cNvSpPr txBox="1"/>
          <p:nvPr/>
        </p:nvSpPr>
        <p:spPr>
          <a:xfrm>
            <a:off x="1360170" y="6627168"/>
            <a:ext cx="6678930" cy="230832"/>
          </a:xfrm>
          <a:prstGeom prst="rect">
            <a:avLst/>
          </a:prstGeom>
          <a:noFill/>
        </p:spPr>
        <p:txBody>
          <a:bodyPr wrap="square" rtlCol="0">
            <a:spAutoFit/>
          </a:bodyPr>
          <a:lstStyle/>
          <a:p>
            <a:pPr algn="ctr"/>
            <a:r>
              <a:rPr lang="fr-FR" sz="900" dirty="0" smtClean="0">
                <a:solidFill>
                  <a:schemeClr val="bg1">
                    <a:lumMod val="75000"/>
                  </a:schemeClr>
                </a:solidFill>
              </a:rPr>
              <a:t>Journées des Paysages - MTES , Conseil de l’Europe </a:t>
            </a:r>
            <a:r>
              <a:rPr lang="fr-FR" sz="900" dirty="0">
                <a:solidFill>
                  <a:schemeClr val="bg1">
                    <a:lumMod val="75000"/>
                  </a:schemeClr>
                </a:solidFill>
              </a:rPr>
              <a:t>– </a:t>
            </a:r>
            <a:r>
              <a:rPr lang="fr-FR" sz="900" dirty="0" smtClean="0">
                <a:solidFill>
                  <a:schemeClr val="bg1">
                    <a:lumMod val="75000"/>
                  </a:schemeClr>
                </a:solidFill>
              </a:rPr>
              <a:t>26 novembre 2019 </a:t>
            </a:r>
            <a:r>
              <a:rPr lang="fr-FR" sz="900" dirty="0">
                <a:solidFill>
                  <a:schemeClr val="bg1">
                    <a:lumMod val="75000"/>
                  </a:schemeClr>
                </a:solidFill>
              </a:rPr>
              <a:t>- Collectif Paysages de l’après-pétrole </a:t>
            </a:r>
          </a:p>
        </p:txBody>
      </p:sp>
    </p:spTree>
    <p:extLst>
      <p:ext uri="{BB962C8B-B14F-4D97-AF65-F5344CB8AC3E}">
        <p14:creationId xmlns:p14="http://schemas.microsoft.com/office/powerpoint/2010/main" val="223647178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3292</TotalTime>
  <Words>1902</Words>
  <Application>Microsoft Office PowerPoint</Application>
  <PresentationFormat>Affichage à l'écran (4:3)</PresentationFormat>
  <Paragraphs>157</Paragraphs>
  <Slides>24</Slides>
  <Notes>24</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24</vt:i4>
      </vt:variant>
    </vt:vector>
  </HeadingPairs>
  <TitlesOfParts>
    <vt:vector size="30" baseType="lpstr">
      <vt:lpstr>Arial</vt:lpstr>
      <vt:lpstr>Calibri</vt:lpstr>
      <vt:lpstr>Calibri Light</vt:lpstr>
      <vt:lpstr>Nirmala UI</vt:lpstr>
      <vt:lpstr>OCR A Std</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Windows</dc:creator>
  <cp:lastModifiedBy>TRANSY Julien</cp:lastModifiedBy>
  <cp:revision>171</cp:revision>
  <dcterms:created xsi:type="dcterms:W3CDTF">2019-02-26T11:08:23Z</dcterms:created>
  <dcterms:modified xsi:type="dcterms:W3CDTF">2019-12-09T09:26:56Z</dcterms:modified>
</cp:coreProperties>
</file>