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8288000" cy="10287000"/>
  <p:notesSz cx="6858000" cy="9144000"/>
  <p:embeddedFontLst>
    <p:embeddedFont>
      <p:font typeface="Myriad" panose="020B0604020202020204" charset="0"/>
      <p:regular r:id="rId4"/>
    </p:embeddedFont>
    <p:embeddedFont>
      <p:font typeface="Myriad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689166-7C3A-4631-ECB6-0C5AA1BDEE29}" name="DAFFERN Hayley" initials="HD" userId="S::hayley.daffern@coe.int::4f8b3300-33f6-4a05-93dd-86b78ce8bba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4395"/>
    <a:srgbClr val="234495"/>
    <a:srgbClr val="41B75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9" autoAdjust="0"/>
    <p:restoredTop sz="94622" autoAdjust="0"/>
  </p:normalViewPr>
  <p:slideViewPr>
    <p:cSldViewPr>
      <p:cViewPr varScale="1">
        <p:scale>
          <a:sx n="52" d="100"/>
          <a:sy n="52" d="100"/>
        </p:scale>
        <p:origin x="144" y="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microsoft.com/office/2018/10/relationships/authors" Target="authors.xml"/><Relationship Id="rId4" Type="http://schemas.openxmlformats.org/officeDocument/2006/relationships/font" Target="fonts/font1.fntdata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3E82BF-F8A4-4070-B963-4C7D432C9D53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FB6CB-110E-48F6-BC4F-3142B535F6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46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206043"/>
            <a:chOff x="0" y="0"/>
            <a:chExt cx="9225716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225716" cy="812800"/>
            </a:xfrm>
            <a:custGeom>
              <a:avLst/>
              <a:gdLst/>
              <a:ahLst/>
              <a:cxnLst/>
              <a:rect l="l" t="t" r="r" b="b"/>
              <a:pathLst>
                <a:path w="9225716" h="812800">
                  <a:moveTo>
                    <a:pt x="0" y="0"/>
                  </a:moveTo>
                  <a:lnTo>
                    <a:pt x="9225716" y="0"/>
                  </a:lnTo>
                  <a:lnTo>
                    <a:pt x="9225716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9225716" cy="841375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883" y="326424"/>
            <a:ext cx="7772400" cy="4977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2400" b="1" dirty="0">
                <a:solidFill>
                  <a:srgbClr val="FFFFFF"/>
                </a:solidFill>
                <a:latin typeface="Myriad Bold"/>
                <a:ea typeface="Myriad Bold"/>
                <a:cs typeface="Myriad Bold"/>
                <a:sym typeface="Myriad Bold"/>
              </a:rPr>
              <a:t>CONGRESS OF LOCAL AND REGIONAL AUTHORITIES</a:t>
            </a:r>
          </a:p>
        </p:txBody>
      </p:sp>
      <p:sp>
        <p:nvSpPr>
          <p:cNvPr id="6" name="Freeform 6"/>
          <p:cNvSpPr/>
          <p:nvPr/>
        </p:nvSpPr>
        <p:spPr>
          <a:xfrm>
            <a:off x="15238369" y="36319"/>
            <a:ext cx="2693838" cy="1091004"/>
          </a:xfrm>
          <a:custGeom>
            <a:avLst/>
            <a:gdLst/>
            <a:ahLst/>
            <a:cxnLst/>
            <a:rect l="l" t="t" r="r" b="b"/>
            <a:pathLst>
              <a:path w="2693838" h="1091004">
                <a:moveTo>
                  <a:pt x="0" y="0"/>
                </a:moveTo>
                <a:lnTo>
                  <a:pt x="2693838" y="0"/>
                </a:lnTo>
                <a:lnTo>
                  <a:pt x="2693838" y="1091004"/>
                </a:lnTo>
                <a:lnTo>
                  <a:pt x="0" y="1091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0" y="9770167"/>
            <a:ext cx="18288000" cy="516833"/>
            <a:chOff x="0" y="0"/>
            <a:chExt cx="9225716" cy="2607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225716" cy="260726"/>
            </a:xfrm>
            <a:custGeom>
              <a:avLst/>
              <a:gdLst/>
              <a:ahLst/>
              <a:cxnLst/>
              <a:rect l="l" t="t" r="r" b="b"/>
              <a:pathLst>
                <a:path w="9225716" h="260726">
                  <a:moveTo>
                    <a:pt x="0" y="0"/>
                  </a:moveTo>
                  <a:lnTo>
                    <a:pt x="9225716" y="0"/>
                  </a:lnTo>
                  <a:lnTo>
                    <a:pt x="9225716" y="260726"/>
                  </a:lnTo>
                  <a:lnTo>
                    <a:pt x="0" y="260726"/>
                  </a:lnTo>
                  <a:close/>
                </a:path>
              </a:pathLst>
            </a:custGeom>
            <a:solidFill>
              <a:srgbClr val="23449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9225716" cy="289301"/>
            </a:xfrm>
            <a:prstGeom prst="rect">
              <a:avLst/>
            </a:prstGeom>
          </p:spPr>
          <p:txBody>
            <a:bodyPr lIns="17394" tIns="17394" rIns="17394" bIns="17394" rtlCol="0" anchor="ctr"/>
            <a:lstStyle/>
            <a:p>
              <a:pPr algn="ctr">
                <a:lnSpc>
                  <a:spcPts val="91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472385" y="9636817"/>
            <a:ext cx="13343230" cy="108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dirty="0">
                <a:solidFill>
                  <a:srgbClr val="FFFFFF"/>
                </a:solidFill>
                <a:latin typeface="Myriad"/>
                <a:ea typeface="Myriad"/>
                <a:cs typeface="Myriad"/>
                <a:sym typeface="Myriad"/>
              </a:rPr>
              <a:t>www.coe.int/congress</a:t>
            </a:r>
          </a:p>
          <a:p>
            <a:pPr algn="ctr">
              <a:lnSpc>
                <a:spcPts val="4434"/>
              </a:lnSpc>
              <a:spcBef>
                <a:spcPct val="0"/>
              </a:spcBef>
            </a:pPr>
            <a:endParaRPr lang="en-US" sz="3167" dirty="0">
              <a:solidFill>
                <a:srgbClr val="FFFFFF"/>
              </a:solidFill>
              <a:latin typeface="Myriad"/>
              <a:ea typeface="Myriad"/>
              <a:cs typeface="Myriad"/>
              <a:sym typeface="Myriad"/>
            </a:endParaRPr>
          </a:p>
        </p:txBody>
      </p:sp>
      <p:sp>
        <p:nvSpPr>
          <p:cNvPr id="16" name="Rectangle 20">
            <a:extLst>
              <a:ext uri="{FF2B5EF4-FFF2-40B4-BE49-F238E27FC236}">
                <a16:creationId xmlns:a16="http://schemas.microsoft.com/office/drawing/2014/main" id="{30E37AAF-1229-906B-5865-45B5E9D32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476500"/>
            <a:ext cx="13716000" cy="646330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ELECTION OF THE </a:t>
            </a:r>
            <a:r>
              <a:rPr lang="en-US" sz="5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5400" b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en-US" sz="5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VICE-CHAIR</a:t>
            </a:r>
            <a:br>
              <a:rPr lang="en-US" sz="5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5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ÉLECTION DU/DE LA </a:t>
            </a:r>
          </a:p>
          <a:p>
            <a:pPr algn="ctr">
              <a:defRPr/>
            </a:pPr>
            <a:r>
              <a:rPr lang="fr-FR" sz="54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fr-FR" sz="5400" b="1" i="1" baseline="30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.er.e</a:t>
            </a:r>
            <a:r>
              <a:rPr lang="fr-FR" sz="54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VICE-PRÉSIDENT</a:t>
            </a:r>
            <a:r>
              <a:rPr lang="fr-FR" sz="5400" b="1" i="1" dirty="0">
                <a:latin typeface="Arial" charset="0"/>
                <a:cs typeface="Arial" charset="0"/>
              </a:rPr>
              <a:t>·E</a:t>
            </a:r>
            <a:br>
              <a:rPr lang="fr-FR" sz="5400" b="1" i="1" dirty="0">
                <a:solidFill>
                  <a:srgbClr val="214395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fr-FR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2800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Social Inclusion </a:t>
            </a:r>
            <a:r>
              <a:rPr lang="fr-FR" sz="2800" spc="-1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Committee</a:t>
            </a:r>
            <a:r>
              <a:rPr lang="fr-FR" sz="2800" spc="-1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Commission de l’Inclusion Sociale</a:t>
            </a:r>
            <a:r>
              <a:rPr lang="fr-F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br>
              <a:rPr lang="fr-F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fr-F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 October 2026 – 27 octobre 2026</a:t>
            </a:r>
          </a:p>
          <a:p>
            <a:pPr marL="342900" indent="-342900" algn="ctr">
              <a:buFont typeface="Arial" pitchFamily="34" charset="0"/>
              <a:buChar char="•"/>
              <a:defRPr/>
            </a:pPr>
            <a:endParaRPr lang="fr-FR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fr-FR" sz="2800" b="1" dirty="0" err="1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Results</a:t>
            </a:r>
            <a:r>
              <a:rPr lang="fr-FR" sz="2800" b="1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/ Résultats</a:t>
            </a:r>
            <a:br>
              <a:rPr lang="fr-F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fr-FR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fr-FR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 algn="ctr">
              <a:buFont typeface="Arial" pitchFamily="34" charset="0"/>
              <a:buChar char="•"/>
              <a:defRPr/>
            </a:pPr>
            <a:r>
              <a:rPr lang="fr-FR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GIHLEMOEN Truls, Norway, ECR / GIHLEMOEN Truls, Norvège, CRE</a:t>
            </a:r>
          </a:p>
          <a:p>
            <a:pPr algn="ctr">
              <a:defRPr/>
            </a:pPr>
            <a:br>
              <a:rPr lang="fr-FR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fr-FR" sz="1400" dirty="0">
              <a:solidFill>
                <a:srgbClr val="201780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</TotalTime>
  <Words>68</Words>
  <Application>Microsoft Office PowerPoint</Application>
  <PresentationFormat>Custom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Myriad</vt:lpstr>
      <vt:lpstr>Calibri</vt:lpstr>
      <vt:lpstr>Arial</vt:lpstr>
      <vt:lpstr>Myriad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CONGRESS OF LOCAL AND REGIONAL AUTHORITIES</dc:title>
  <dc:creator>NANIA Cassandra</dc:creator>
  <cp:lastModifiedBy>JAFFORY Pascale</cp:lastModifiedBy>
  <cp:revision>29</cp:revision>
  <dcterms:created xsi:type="dcterms:W3CDTF">2006-08-16T00:00:00Z</dcterms:created>
  <dcterms:modified xsi:type="dcterms:W3CDTF">2026-10-26T16:38:48Z</dcterms:modified>
  <dc:identifier>DAGhhcP2g9Y</dc:identifier>
</cp:coreProperties>
</file>