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85" r:id="rId4"/>
    <p:sldId id="270" r:id="rId5"/>
    <p:sldId id="269" r:id="rId6"/>
    <p:sldId id="286" r:id="rId7"/>
    <p:sldId id="264" r:id="rId8"/>
    <p:sldId id="287" r:id="rId9"/>
    <p:sldId id="265" r:id="rId10"/>
    <p:sldId id="266" r:id="rId11"/>
    <p:sldId id="267" r:id="rId12"/>
    <p:sldId id="268" r:id="rId13"/>
    <p:sldId id="278" r:id="rId14"/>
    <p:sldId id="271" r:id="rId15"/>
    <p:sldId id="282" r:id="rId16"/>
    <p:sldId id="258" r:id="rId17"/>
  </p:sldIdLst>
  <p:sldSz cx="18288000" cy="10287000"/>
  <p:notesSz cx="6858000" cy="9144000"/>
  <p:embeddedFontLst>
    <p:embeddedFont>
      <p:font typeface="Myriad" panose="020B0604020202020204" charset="0"/>
      <p:regular r:id="rId19"/>
    </p:embeddedFont>
    <p:embeddedFont>
      <p:font typeface="Myriad Bold" panose="020B0604020202020204" charset="0"/>
      <p:regular r:id="rId20"/>
    </p:embeddedFont>
    <p:embeddedFont>
      <p:font typeface="Poppins" panose="00000500000000000000" pitchFamily="2" charset="0"/>
      <p:regular r:id="rId21"/>
      <p:bold r:id="rId22"/>
      <p:italic r:id="rId23"/>
      <p:boldItalic r:id="rId24"/>
    </p:embeddedFont>
    <p:embeddedFont>
      <p:font typeface="Poppins Black" panose="00000A00000000000000" pitchFamily="2" charset="0"/>
      <p:bold r:id="rId25"/>
      <p:boldItalic r:id="rId26"/>
    </p:embeddedFont>
    <p:embeddedFont>
      <p:font typeface="Poppins Bold" panose="00000800000000000000" charset="0"/>
      <p:bold r:id="rId27"/>
    </p:embeddedFont>
    <p:embeddedFont>
      <p:font typeface="Trebuchet MS" panose="020B0603020202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CD1CAB-8A1C-4744-9B3D-20D3334FBE25}">
          <p14:sldIdLst>
            <p14:sldId id="256"/>
            <p14:sldId id="257"/>
            <p14:sldId id="285"/>
            <p14:sldId id="270"/>
            <p14:sldId id="269"/>
            <p14:sldId id="286"/>
            <p14:sldId id="264"/>
            <p14:sldId id="287"/>
            <p14:sldId id="265"/>
            <p14:sldId id="266"/>
            <p14:sldId id="267"/>
            <p14:sldId id="268"/>
            <p14:sldId id="278"/>
            <p14:sldId id="271"/>
            <p14:sldId id="282"/>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689166-7C3A-4631-ECB6-0C5AA1BDEE29}" name="DAFFERN Hayley" initials="HD" userId="S::hayley.daffern@coe.int::4f8b3300-33f6-4a05-93dd-86b78ce8bb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495"/>
    <a:srgbClr val="214395"/>
    <a:srgbClr val="41B7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9" autoAdjust="0"/>
    <p:restoredTop sz="94622" autoAdjust="0"/>
  </p:normalViewPr>
  <p:slideViewPr>
    <p:cSldViewPr>
      <p:cViewPr varScale="1">
        <p:scale>
          <a:sx n="70" d="100"/>
          <a:sy n="70"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A7E4F-FA52-47CE-8871-9D6E51314A0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F7CF5D5-14FE-4BAD-A57E-83EB7D3DF54B}">
      <dgm:prSet/>
      <dgm:spPr/>
      <dgm:t>
        <a:bodyPr/>
        <a:lstStyle/>
        <a:p>
          <a:pPr>
            <a:defRPr b="1"/>
          </a:pPr>
          <a:r>
            <a:rPr lang="en-US"/>
            <a:t>1952</a:t>
          </a:r>
        </a:p>
      </dgm:t>
    </dgm:pt>
    <dgm:pt modelId="{2B7A8044-A8F1-43B2-A2FF-610B65989310}" type="parTrans" cxnId="{E66D62BF-0C53-4B3C-A40A-AC81763846AB}">
      <dgm:prSet/>
      <dgm:spPr/>
      <dgm:t>
        <a:bodyPr/>
        <a:lstStyle/>
        <a:p>
          <a:endParaRPr lang="en-US"/>
        </a:p>
      </dgm:t>
    </dgm:pt>
    <dgm:pt modelId="{9FEB7014-2D32-4214-8C59-888DB99C9AF5}" type="sibTrans" cxnId="{E66D62BF-0C53-4B3C-A40A-AC81763846AB}">
      <dgm:prSet/>
      <dgm:spPr/>
      <dgm:t>
        <a:bodyPr/>
        <a:lstStyle/>
        <a:p>
          <a:endParaRPr lang="en-US"/>
        </a:p>
      </dgm:t>
    </dgm:pt>
    <dgm:pt modelId="{92666498-80D3-4899-A04B-628566F2BE41}">
      <dgm:prSet/>
      <dgm:spPr/>
      <dgm:t>
        <a:bodyPr/>
        <a:lstStyle/>
        <a:p>
          <a:r>
            <a:rPr lang="en-US" dirty="0"/>
            <a:t>| </a:t>
          </a:r>
          <a:r>
            <a:rPr lang="en-US" b="1" dirty="0"/>
            <a:t>26 September </a:t>
          </a:r>
          <a:r>
            <a:rPr lang="en-US" dirty="0"/>
            <a:t>– Creation of a Special Committee on Municipal and Regional Affairs within the Parliamentary Assembly</a:t>
          </a:r>
          <a:br>
            <a:rPr lang="en-US" dirty="0"/>
          </a:br>
          <a:endParaRPr lang="en-US" dirty="0"/>
        </a:p>
      </dgm:t>
    </dgm:pt>
    <dgm:pt modelId="{7BC3401C-D293-4BE8-A7A3-4CC509CEB8C4}" type="parTrans" cxnId="{B56B7A3A-389F-4DD3-AF96-A19C075BBA97}">
      <dgm:prSet/>
      <dgm:spPr/>
      <dgm:t>
        <a:bodyPr/>
        <a:lstStyle/>
        <a:p>
          <a:endParaRPr lang="en-US"/>
        </a:p>
      </dgm:t>
    </dgm:pt>
    <dgm:pt modelId="{E4370672-01B9-41A3-8230-A66503B63800}" type="sibTrans" cxnId="{B56B7A3A-389F-4DD3-AF96-A19C075BBA97}">
      <dgm:prSet/>
      <dgm:spPr/>
      <dgm:t>
        <a:bodyPr/>
        <a:lstStyle/>
        <a:p>
          <a:endParaRPr lang="en-US"/>
        </a:p>
      </dgm:t>
    </dgm:pt>
    <dgm:pt modelId="{63C07095-0550-42CB-B379-47F673033398}">
      <dgm:prSet/>
      <dgm:spPr/>
      <dgm:t>
        <a:bodyPr/>
        <a:lstStyle/>
        <a:p>
          <a:pPr>
            <a:defRPr b="1"/>
          </a:pPr>
          <a:r>
            <a:rPr lang="en-US"/>
            <a:t>1957</a:t>
          </a:r>
        </a:p>
      </dgm:t>
    </dgm:pt>
    <dgm:pt modelId="{C6CCBBC7-6DC0-46B1-8089-513764BC11AF}" type="parTrans" cxnId="{B15563C3-F700-4C70-A81F-49F87E9383CC}">
      <dgm:prSet/>
      <dgm:spPr/>
      <dgm:t>
        <a:bodyPr/>
        <a:lstStyle/>
        <a:p>
          <a:endParaRPr lang="en-US"/>
        </a:p>
      </dgm:t>
    </dgm:pt>
    <dgm:pt modelId="{B54592E4-E835-414E-8DAD-333C9FD9A32E}" type="sibTrans" cxnId="{B15563C3-F700-4C70-A81F-49F87E9383CC}">
      <dgm:prSet/>
      <dgm:spPr/>
      <dgm:t>
        <a:bodyPr/>
        <a:lstStyle/>
        <a:p>
          <a:endParaRPr lang="en-US"/>
        </a:p>
      </dgm:t>
    </dgm:pt>
    <dgm:pt modelId="{F9DBE02B-E468-4744-A62B-9D5E25B9AE8F}">
      <dgm:prSet/>
      <dgm:spPr/>
      <dgm:t>
        <a:bodyPr/>
        <a:lstStyle/>
        <a:p>
          <a:r>
            <a:rPr lang="en-US" dirty="0"/>
            <a:t>| </a:t>
          </a:r>
          <a:r>
            <a:rPr lang="en-US" b="1" dirty="0"/>
            <a:t>12 January </a:t>
          </a:r>
          <a:r>
            <a:rPr lang="en-US" dirty="0"/>
            <a:t>– 1st session of the "European Conference of Local Authorities" in Strasbourg</a:t>
          </a:r>
        </a:p>
      </dgm:t>
    </dgm:pt>
    <dgm:pt modelId="{FEDCA33F-EEC2-42BD-998C-99352A9281C0}" type="parTrans" cxnId="{F4122DEE-1E80-4542-AC72-9F67225F35AA}">
      <dgm:prSet/>
      <dgm:spPr/>
      <dgm:t>
        <a:bodyPr/>
        <a:lstStyle/>
        <a:p>
          <a:endParaRPr lang="en-US"/>
        </a:p>
      </dgm:t>
    </dgm:pt>
    <dgm:pt modelId="{2535629E-C8E9-4586-B9B0-005FE6B8A5F4}" type="sibTrans" cxnId="{F4122DEE-1E80-4542-AC72-9F67225F35AA}">
      <dgm:prSet/>
      <dgm:spPr/>
      <dgm:t>
        <a:bodyPr/>
        <a:lstStyle/>
        <a:p>
          <a:endParaRPr lang="en-US"/>
        </a:p>
      </dgm:t>
    </dgm:pt>
    <dgm:pt modelId="{1DF387C3-4D07-416C-B76E-08567EB7FB17}">
      <dgm:prSet/>
      <dgm:spPr/>
      <dgm:t>
        <a:bodyPr/>
        <a:lstStyle/>
        <a:p>
          <a:pPr>
            <a:defRPr b="1"/>
          </a:pPr>
          <a:r>
            <a:rPr lang="en-US"/>
            <a:t>1975</a:t>
          </a:r>
        </a:p>
      </dgm:t>
    </dgm:pt>
    <dgm:pt modelId="{308C8FF9-AEAA-4A9B-86ED-43D2A20CACE4}" type="parTrans" cxnId="{8F31131A-4188-4DFB-AE9D-182CA6729BC7}">
      <dgm:prSet/>
      <dgm:spPr/>
      <dgm:t>
        <a:bodyPr/>
        <a:lstStyle/>
        <a:p>
          <a:endParaRPr lang="en-US"/>
        </a:p>
      </dgm:t>
    </dgm:pt>
    <dgm:pt modelId="{ED6AF0DB-F10F-4F40-B6C1-C3E42444AA65}" type="sibTrans" cxnId="{8F31131A-4188-4DFB-AE9D-182CA6729BC7}">
      <dgm:prSet/>
      <dgm:spPr/>
      <dgm:t>
        <a:bodyPr/>
        <a:lstStyle/>
        <a:p>
          <a:endParaRPr lang="en-US"/>
        </a:p>
      </dgm:t>
    </dgm:pt>
    <dgm:pt modelId="{31BFEE0B-ABDE-4213-B095-85EE406A5773}">
      <dgm:prSet/>
      <dgm:spPr/>
      <dgm:t>
        <a:bodyPr/>
        <a:lstStyle/>
        <a:p>
          <a:r>
            <a:rPr lang="en-US" dirty="0"/>
            <a:t>| </a:t>
          </a:r>
          <a:r>
            <a:rPr lang="en-US" b="1" dirty="0"/>
            <a:t>19 February </a:t>
          </a:r>
          <a:r>
            <a:rPr lang="en-US" dirty="0"/>
            <a:t>– Becoming the "Conference of Local and Regional Authorities of Europe”</a:t>
          </a:r>
        </a:p>
      </dgm:t>
    </dgm:pt>
    <dgm:pt modelId="{0197D3C9-A297-4D9F-8672-BA1D470C5CA3}" type="parTrans" cxnId="{9DEE8801-91AD-4B33-AB85-E4E48B81B366}">
      <dgm:prSet/>
      <dgm:spPr/>
      <dgm:t>
        <a:bodyPr/>
        <a:lstStyle/>
        <a:p>
          <a:endParaRPr lang="en-US"/>
        </a:p>
      </dgm:t>
    </dgm:pt>
    <dgm:pt modelId="{FD58BE1A-7084-4D8D-BB51-245924BBA8EE}" type="sibTrans" cxnId="{9DEE8801-91AD-4B33-AB85-E4E48B81B366}">
      <dgm:prSet/>
      <dgm:spPr/>
      <dgm:t>
        <a:bodyPr/>
        <a:lstStyle/>
        <a:p>
          <a:endParaRPr lang="en-US"/>
        </a:p>
      </dgm:t>
    </dgm:pt>
    <dgm:pt modelId="{AB6BDF41-075B-4FC5-8FF8-8AF4B3DB1BFD}">
      <dgm:prSet/>
      <dgm:spPr/>
      <dgm:t>
        <a:bodyPr/>
        <a:lstStyle/>
        <a:p>
          <a:pPr>
            <a:defRPr b="1"/>
          </a:pPr>
          <a:r>
            <a:rPr lang="en-US"/>
            <a:t>1985</a:t>
          </a:r>
        </a:p>
      </dgm:t>
    </dgm:pt>
    <dgm:pt modelId="{6F7A630D-BD20-4AC7-ABF2-B929D9AD6D01}" type="parTrans" cxnId="{D0928D0B-CC49-466C-8C07-E6D0F4BA933C}">
      <dgm:prSet/>
      <dgm:spPr/>
      <dgm:t>
        <a:bodyPr/>
        <a:lstStyle/>
        <a:p>
          <a:endParaRPr lang="en-US"/>
        </a:p>
      </dgm:t>
    </dgm:pt>
    <dgm:pt modelId="{98D3770D-F3C7-4A04-A151-E4380132B20C}" type="sibTrans" cxnId="{D0928D0B-CC49-466C-8C07-E6D0F4BA933C}">
      <dgm:prSet/>
      <dgm:spPr/>
      <dgm:t>
        <a:bodyPr/>
        <a:lstStyle/>
        <a:p>
          <a:endParaRPr lang="en-US"/>
        </a:p>
      </dgm:t>
    </dgm:pt>
    <dgm:pt modelId="{8E3429F3-4E36-4661-A3A9-09995A28D7C4}">
      <dgm:prSet/>
      <dgm:spPr/>
      <dgm:t>
        <a:bodyPr/>
        <a:lstStyle/>
        <a:p>
          <a:r>
            <a:rPr lang="en-US" dirty="0"/>
            <a:t>| </a:t>
          </a:r>
          <a:r>
            <a:rPr lang="en-US" b="1" dirty="0"/>
            <a:t>15 October</a:t>
          </a:r>
          <a:r>
            <a:rPr lang="en-US" dirty="0"/>
            <a:t> – Opening for signature of the  European Charter of Local Self-Government</a:t>
          </a:r>
          <a:br>
            <a:rPr lang="en-US" dirty="0"/>
          </a:br>
          <a:endParaRPr lang="en-US" dirty="0"/>
        </a:p>
      </dgm:t>
    </dgm:pt>
    <dgm:pt modelId="{FFA47E3E-FB4E-40F6-B144-6E33CAB2A5E6}" type="parTrans" cxnId="{1FB2ED4A-DA77-4C4A-B0F6-AB7892395A36}">
      <dgm:prSet/>
      <dgm:spPr/>
      <dgm:t>
        <a:bodyPr/>
        <a:lstStyle/>
        <a:p>
          <a:endParaRPr lang="en-US"/>
        </a:p>
      </dgm:t>
    </dgm:pt>
    <dgm:pt modelId="{E7A4007E-40D8-41E7-81AA-7727ABAA6C3D}" type="sibTrans" cxnId="{1FB2ED4A-DA77-4C4A-B0F6-AB7892395A36}">
      <dgm:prSet/>
      <dgm:spPr/>
      <dgm:t>
        <a:bodyPr/>
        <a:lstStyle/>
        <a:p>
          <a:endParaRPr lang="en-US"/>
        </a:p>
      </dgm:t>
    </dgm:pt>
    <dgm:pt modelId="{BEA904C5-F0B3-4F56-BD28-A54A2BD9B6F0}">
      <dgm:prSet/>
      <dgm:spPr/>
      <dgm:t>
        <a:bodyPr/>
        <a:lstStyle/>
        <a:p>
          <a:pPr>
            <a:defRPr b="1"/>
          </a:pPr>
          <a:r>
            <a:rPr lang="en-US"/>
            <a:t>1994</a:t>
          </a:r>
        </a:p>
      </dgm:t>
    </dgm:pt>
    <dgm:pt modelId="{C0104A73-F671-423F-852E-D68C10D8A855}" type="parTrans" cxnId="{3E06AE22-E7E2-4C91-904D-2129E44EB4E3}">
      <dgm:prSet/>
      <dgm:spPr/>
      <dgm:t>
        <a:bodyPr/>
        <a:lstStyle/>
        <a:p>
          <a:endParaRPr lang="en-US"/>
        </a:p>
      </dgm:t>
    </dgm:pt>
    <dgm:pt modelId="{CE6177C6-1C0E-4D16-B8CB-C0AC28C7FB45}" type="sibTrans" cxnId="{3E06AE22-E7E2-4C91-904D-2129E44EB4E3}">
      <dgm:prSet/>
      <dgm:spPr/>
      <dgm:t>
        <a:bodyPr/>
        <a:lstStyle/>
        <a:p>
          <a:endParaRPr lang="en-US"/>
        </a:p>
      </dgm:t>
    </dgm:pt>
    <dgm:pt modelId="{2BBCD69E-7994-4CF4-87B8-FD6DCBB03D7C}">
      <dgm:prSet/>
      <dgm:spPr/>
      <dgm:t>
        <a:bodyPr/>
        <a:lstStyle/>
        <a:p>
          <a:r>
            <a:rPr lang="en-US" dirty="0"/>
            <a:t>| </a:t>
          </a:r>
          <a:r>
            <a:rPr lang="en-US" b="1" dirty="0"/>
            <a:t>14 January </a:t>
          </a:r>
          <a:r>
            <a:rPr lang="en-US" dirty="0"/>
            <a:t>– Set up of Congress of Local and Regional Authorities in current format</a:t>
          </a:r>
        </a:p>
      </dgm:t>
    </dgm:pt>
    <dgm:pt modelId="{247BCA8C-91DC-43E5-B49A-05B311A505B7}" type="parTrans" cxnId="{1C516DCD-272C-4BF3-A609-1661173FFC80}">
      <dgm:prSet/>
      <dgm:spPr/>
      <dgm:t>
        <a:bodyPr/>
        <a:lstStyle/>
        <a:p>
          <a:endParaRPr lang="en-US"/>
        </a:p>
      </dgm:t>
    </dgm:pt>
    <dgm:pt modelId="{73FF7A7D-7C8D-41D0-9850-B4CA44402C5E}" type="sibTrans" cxnId="{1C516DCD-272C-4BF3-A609-1661173FFC80}">
      <dgm:prSet/>
      <dgm:spPr/>
      <dgm:t>
        <a:bodyPr/>
        <a:lstStyle/>
        <a:p>
          <a:endParaRPr lang="en-US"/>
        </a:p>
      </dgm:t>
    </dgm:pt>
    <dgm:pt modelId="{24A81A71-B425-464E-A201-027444E3282F}">
      <dgm:prSet/>
      <dgm:spPr/>
      <dgm:t>
        <a:bodyPr/>
        <a:lstStyle/>
        <a:p>
          <a:pPr>
            <a:defRPr b="1"/>
          </a:pPr>
          <a:r>
            <a:rPr lang="en-US" dirty="0"/>
            <a:t>2003</a:t>
          </a:r>
        </a:p>
      </dgm:t>
    </dgm:pt>
    <dgm:pt modelId="{F7A17847-4F51-4DED-8747-0FBE6657F69C}" type="parTrans" cxnId="{E62B0A10-8308-4C91-B64E-A164DC167C71}">
      <dgm:prSet/>
      <dgm:spPr/>
      <dgm:t>
        <a:bodyPr/>
        <a:lstStyle/>
        <a:p>
          <a:endParaRPr lang="en-US"/>
        </a:p>
      </dgm:t>
    </dgm:pt>
    <dgm:pt modelId="{C550DBCB-1507-4D03-9499-D40224AAA623}" type="sibTrans" cxnId="{E62B0A10-8308-4C91-B64E-A164DC167C71}">
      <dgm:prSet/>
      <dgm:spPr/>
      <dgm:t>
        <a:bodyPr/>
        <a:lstStyle/>
        <a:p>
          <a:endParaRPr lang="en-US"/>
        </a:p>
      </dgm:t>
    </dgm:pt>
    <dgm:pt modelId="{79909A81-DF8B-4CC4-9593-5092E0C22712}">
      <dgm:prSet/>
      <dgm:spPr/>
      <dgm:t>
        <a:bodyPr/>
        <a:lstStyle/>
        <a:p>
          <a:r>
            <a:rPr lang="en-US" dirty="0"/>
            <a:t>| </a:t>
          </a:r>
          <a:r>
            <a:rPr lang="en-US" b="1" dirty="0"/>
            <a:t>21 May </a:t>
          </a:r>
          <a:r>
            <a:rPr lang="en-US" dirty="0"/>
            <a:t>– Adoption of the Revised European Charter on the Participation of Young People in Local and Regional Life.</a:t>
          </a:r>
        </a:p>
      </dgm:t>
    </dgm:pt>
    <dgm:pt modelId="{1E256741-E645-439C-8E4E-11F9C928B881}" type="parTrans" cxnId="{4886E183-281D-45B4-9EA7-BA67C0148EC4}">
      <dgm:prSet/>
      <dgm:spPr/>
      <dgm:t>
        <a:bodyPr/>
        <a:lstStyle/>
        <a:p>
          <a:endParaRPr lang="en-US"/>
        </a:p>
      </dgm:t>
    </dgm:pt>
    <dgm:pt modelId="{A2D6A9A4-2B6E-484E-AF56-D7917F4972E5}" type="sibTrans" cxnId="{4886E183-281D-45B4-9EA7-BA67C0148EC4}">
      <dgm:prSet/>
      <dgm:spPr/>
      <dgm:t>
        <a:bodyPr/>
        <a:lstStyle/>
        <a:p>
          <a:endParaRPr lang="en-US"/>
        </a:p>
      </dgm:t>
    </dgm:pt>
    <dgm:pt modelId="{3CE79477-EEC6-45EE-BC45-8D44CB215117}">
      <dgm:prSet/>
      <dgm:spPr/>
      <dgm:t>
        <a:bodyPr/>
        <a:lstStyle/>
        <a:p>
          <a:pPr>
            <a:defRPr b="1"/>
          </a:pPr>
          <a:r>
            <a:rPr lang="en-US" dirty="0"/>
            <a:t>2013</a:t>
          </a:r>
        </a:p>
      </dgm:t>
    </dgm:pt>
    <dgm:pt modelId="{50F1918A-5B3B-4C8B-AAC3-DF2DF9C4F178}" type="parTrans" cxnId="{3EFB820F-C70B-467F-9BF6-B9A874057C27}">
      <dgm:prSet/>
      <dgm:spPr/>
      <dgm:t>
        <a:bodyPr/>
        <a:lstStyle/>
        <a:p>
          <a:endParaRPr lang="en-US"/>
        </a:p>
      </dgm:t>
    </dgm:pt>
    <dgm:pt modelId="{2C4574C1-D35D-4E45-9308-46D41BC20890}" type="sibTrans" cxnId="{3EFB820F-C70B-467F-9BF6-B9A874057C27}">
      <dgm:prSet/>
      <dgm:spPr/>
      <dgm:t>
        <a:bodyPr/>
        <a:lstStyle/>
        <a:p>
          <a:endParaRPr lang="en-US"/>
        </a:p>
      </dgm:t>
    </dgm:pt>
    <dgm:pt modelId="{25E64971-0C8B-4FFA-9E80-427A77B338B2}">
      <dgm:prSet/>
      <dgm:spPr/>
      <dgm:t>
        <a:bodyPr/>
        <a:lstStyle/>
        <a:p>
          <a:r>
            <a:rPr lang="en-US" dirty="0"/>
            <a:t>| </a:t>
          </a:r>
          <a:r>
            <a:rPr lang="en-US" b="1" dirty="0"/>
            <a:t>23 October </a:t>
          </a:r>
          <a:r>
            <a:rPr lang="en-US" dirty="0"/>
            <a:t>– Ratification by the European Charter of Local Self-Government by all Council of Europe member States.</a:t>
          </a:r>
        </a:p>
      </dgm:t>
    </dgm:pt>
    <dgm:pt modelId="{9FA3C107-5725-45D0-94DF-8B2F0BB892A0}" type="parTrans" cxnId="{F7260CF4-3FF9-4FBF-9F42-210C540E3599}">
      <dgm:prSet/>
      <dgm:spPr/>
      <dgm:t>
        <a:bodyPr/>
        <a:lstStyle/>
        <a:p>
          <a:endParaRPr lang="en-US"/>
        </a:p>
      </dgm:t>
    </dgm:pt>
    <dgm:pt modelId="{7749D3EF-CE8F-433F-87F5-53373389D78C}" type="sibTrans" cxnId="{F7260CF4-3FF9-4FBF-9F42-210C540E3599}">
      <dgm:prSet/>
      <dgm:spPr/>
      <dgm:t>
        <a:bodyPr/>
        <a:lstStyle/>
        <a:p>
          <a:endParaRPr lang="en-US"/>
        </a:p>
      </dgm:t>
    </dgm:pt>
    <dgm:pt modelId="{4EA6F253-FD39-4D47-9208-5327FD4C401E}">
      <dgm:prSet/>
      <dgm:spPr/>
      <dgm:t>
        <a:bodyPr/>
        <a:lstStyle/>
        <a:p>
          <a:pPr>
            <a:defRPr b="1"/>
          </a:pPr>
          <a:r>
            <a:rPr lang="en-US" dirty="0"/>
            <a:t>2023</a:t>
          </a:r>
          <a:br>
            <a:rPr lang="en-US" dirty="0"/>
          </a:br>
          <a:endParaRPr lang="en-US" dirty="0"/>
        </a:p>
      </dgm:t>
    </dgm:pt>
    <dgm:pt modelId="{F698060E-C633-499B-AECA-4CAB5613785A}" type="parTrans" cxnId="{A1EDE205-244C-4AF7-B5C7-281C8B539E25}">
      <dgm:prSet/>
      <dgm:spPr/>
      <dgm:t>
        <a:bodyPr/>
        <a:lstStyle/>
        <a:p>
          <a:endParaRPr lang="fr-FR"/>
        </a:p>
      </dgm:t>
    </dgm:pt>
    <dgm:pt modelId="{04F58F14-DAA9-485B-B635-70B0526E4376}" type="sibTrans" cxnId="{A1EDE205-244C-4AF7-B5C7-281C8B539E25}">
      <dgm:prSet/>
      <dgm:spPr/>
      <dgm:t>
        <a:bodyPr/>
        <a:lstStyle/>
        <a:p>
          <a:endParaRPr lang="fr-FR"/>
        </a:p>
      </dgm:t>
    </dgm:pt>
    <dgm:pt modelId="{902AE6F3-8C78-4CB1-9356-D4631F070E6E}">
      <dgm:prSet/>
      <dgm:spPr/>
      <dgm:t>
        <a:bodyPr/>
        <a:lstStyle/>
        <a:p>
          <a:r>
            <a:rPr lang="en-US" dirty="0">
              <a:latin typeface="+mj-lt"/>
            </a:rPr>
            <a:t>| </a:t>
          </a:r>
          <a:r>
            <a:rPr lang="en-US" b="1" dirty="0">
              <a:latin typeface="+mj-lt"/>
            </a:rPr>
            <a:t>16 – 17 May </a:t>
          </a:r>
          <a:r>
            <a:rPr lang="en-US" dirty="0">
              <a:solidFill>
                <a:srgbClr val="000000"/>
              </a:solidFill>
              <a:latin typeface="+mj-lt"/>
              <a:cs typeface="Poppins" panose="00000500000000000000" pitchFamily="2" charset="0"/>
              <a:sym typeface="Poppins"/>
            </a:rPr>
            <a:t>The Council of Europe Summit in Reykjavik gives a renewed and stronger mandate to the Congress</a:t>
          </a:r>
          <a:endParaRPr lang="fr-FR" dirty="0">
            <a:latin typeface="+mj-lt"/>
          </a:endParaRPr>
        </a:p>
      </dgm:t>
    </dgm:pt>
    <dgm:pt modelId="{67B79700-AF7A-4AC4-9856-22E1E56F86C9}" type="parTrans" cxnId="{706A40F6-AE95-4272-81FA-67205C8F3397}">
      <dgm:prSet/>
      <dgm:spPr/>
      <dgm:t>
        <a:bodyPr/>
        <a:lstStyle/>
        <a:p>
          <a:endParaRPr lang="fr-FR"/>
        </a:p>
      </dgm:t>
    </dgm:pt>
    <dgm:pt modelId="{CA1FA9F5-2962-483B-9EBD-19CCC7B01CDC}" type="sibTrans" cxnId="{706A40F6-AE95-4272-81FA-67205C8F3397}">
      <dgm:prSet/>
      <dgm:spPr/>
      <dgm:t>
        <a:bodyPr/>
        <a:lstStyle/>
        <a:p>
          <a:endParaRPr lang="fr-FR"/>
        </a:p>
      </dgm:t>
    </dgm:pt>
    <dgm:pt modelId="{36C738CB-2D25-46FB-87CC-B0DD77230494}">
      <dgm:prSet/>
      <dgm:spPr/>
      <dgm:t>
        <a:bodyPr/>
        <a:lstStyle/>
        <a:p>
          <a:pPr>
            <a:defRPr b="1"/>
          </a:pPr>
          <a:r>
            <a:rPr lang="en-US" dirty="0"/>
            <a:t>2009</a:t>
          </a:r>
        </a:p>
      </dgm:t>
    </dgm:pt>
    <dgm:pt modelId="{00EF9B8C-8AAC-42DF-BA5D-054FB9E60C1A}" type="parTrans" cxnId="{7B3C8D7E-BB13-4E65-82F1-DAA5C306F27C}">
      <dgm:prSet/>
      <dgm:spPr/>
      <dgm:t>
        <a:bodyPr/>
        <a:lstStyle/>
        <a:p>
          <a:endParaRPr lang="fr-FR"/>
        </a:p>
      </dgm:t>
    </dgm:pt>
    <dgm:pt modelId="{19080C38-554D-4DC6-AD75-BC5A17111D2D}" type="sibTrans" cxnId="{7B3C8D7E-BB13-4E65-82F1-DAA5C306F27C}">
      <dgm:prSet/>
      <dgm:spPr/>
      <dgm:t>
        <a:bodyPr/>
        <a:lstStyle/>
        <a:p>
          <a:endParaRPr lang="fr-FR"/>
        </a:p>
      </dgm:t>
    </dgm:pt>
    <dgm:pt modelId="{6FCE485C-27E5-4966-AE2E-F0338F278048}">
      <dgm:prSet/>
      <dgm:spPr/>
      <dgm:t>
        <a:bodyPr/>
        <a:lstStyle/>
        <a:p>
          <a:r>
            <a:rPr lang="en-US" dirty="0">
              <a:latin typeface="+mj-lt"/>
              <a:cs typeface="Poppins" panose="00000500000000000000" pitchFamily="2" charset="0"/>
              <a:sym typeface="Poppins"/>
            </a:rPr>
            <a:t>| </a:t>
          </a:r>
          <a:r>
            <a:rPr lang="en-US" b="1" dirty="0">
              <a:latin typeface="+mj-lt"/>
              <a:cs typeface="Poppins" panose="00000500000000000000" pitchFamily="2" charset="0"/>
              <a:sym typeface="Poppins"/>
            </a:rPr>
            <a:t>16 November</a:t>
          </a:r>
          <a:endParaRPr lang="fr-FR" b="1" dirty="0"/>
        </a:p>
      </dgm:t>
    </dgm:pt>
    <dgm:pt modelId="{18C4F068-F342-4633-AA14-B24B0BD3B7DD}" type="parTrans" cxnId="{DFCB9F14-275C-4824-905F-4A8F6815DBA3}">
      <dgm:prSet/>
      <dgm:spPr/>
      <dgm:t>
        <a:bodyPr/>
        <a:lstStyle/>
        <a:p>
          <a:endParaRPr lang="fr-FR"/>
        </a:p>
      </dgm:t>
    </dgm:pt>
    <dgm:pt modelId="{754BBB1A-1BE1-4C57-99D4-76E5BDD6FD66}" type="sibTrans" cxnId="{DFCB9F14-275C-4824-905F-4A8F6815DBA3}">
      <dgm:prSet/>
      <dgm:spPr/>
      <dgm:t>
        <a:bodyPr/>
        <a:lstStyle/>
        <a:p>
          <a:endParaRPr lang="fr-FR"/>
        </a:p>
      </dgm:t>
    </dgm:pt>
    <dgm:pt modelId="{4F764E93-49D5-4F6E-B561-19CAB2D038AF}">
      <dgm:prSet/>
      <dgm:spPr/>
      <dgm:t>
        <a:bodyPr/>
        <a:lstStyle/>
        <a:p>
          <a:r>
            <a:rPr lang="en-US" dirty="0">
              <a:latin typeface="+mj-lt"/>
              <a:cs typeface="Poppins" panose="00000500000000000000" pitchFamily="2" charset="0"/>
              <a:sym typeface="Poppins"/>
            </a:rPr>
            <a:t>The Additional Protocol on the right of citizens to participate in the affairs of local authorities is opened for signature</a:t>
          </a:r>
          <a:endParaRPr lang="fr-FR" dirty="0"/>
        </a:p>
      </dgm:t>
    </dgm:pt>
    <dgm:pt modelId="{5F935A23-C30E-4AEA-A149-4B9981CCE113}" type="parTrans" cxnId="{EA411BCB-3C46-4776-8064-3F660547F6E4}">
      <dgm:prSet/>
      <dgm:spPr/>
      <dgm:t>
        <a:bodyPr/>
        <a:lstStyle/>
        <a:p>
          <a:endParaRPr lang="fr-FR"/>
        </a:p>
      </dgm:t>
    </dgm:pt>
    <dgm:pt modelId="{2BC0DBBB-06B6-4408-BA16-F47D8336DAEB}" type="sibTrans" cxnId="{EA411BCB-3C46-4776-8064-3F660547F6E4}">
      <dgm:prSet/>
      <dgm:spPr/>
      <dgm:t>
        <a:bodyPr/>
        <a:lstStyle/>
        <a:p>
          <a:endParaRPr lang="fr-FR"/>
        </a:p>
      </dgm:t>
    </dgm:pt>
    <dgm:pt modelId="{375AD291-116A-4378-8080-3BE46D048C9A}" type="pres">
      <dgm:prSet presAssocID="{772A7E4F-FA52-47CE-8871-9D6E51314A0E}" presName="root" presStyleCnt="0">
        <dgm:presLayoutVars>
          <dgm:chMax/>
          <dgm:chPref/>
          <dgm:animLvl val="lvl"/>
        </dgm:presLayoutVars>
      </dgm:prSet>
      <dgm:spPr/>
    </dgm:pt>
    <dgm:pt modelId="{622602C0-A16A-441D-B994-3BC1EE412C82}" type="pres">
      <dgm:prSet presAssocID="{772A7E4F-FA52-47CE-8871-9D6E51314A0E}" presName="divider" presStyleLbl="node1" presStyleIdx="0" presStyleCnt="1"/>
      <dgm:spPr/>
    </dgm:pt>
    <dgm:pt modelId="{9C3019E4-AF06-4590-83A3-FD8254E06AC3}" type="pres">
      <dgm:prSet presAssocID="{772A7E4F-FA52-47CE-8871-9D6E51314A0E}" presName="nodes" presStyleCnt="0">
        <dgm:presLayoutVars>
          <dgm:chMax/>
          <dgm:chPref/>
          <dgm:animLvl val="lvl"/>
        </dgm:presLayoutVars>
      </dgm:prSet>
      <dgm:spPr/>
    </dgm:pt>
    <dgm:pt modelId="{6D17FBD6-C7F5-48C9-B77B-498BC9590F07}" type="pres">
      <dgm:prSet presAssocID="{FF7CF5D5-14FE-4BAD-A57E-83EB7D3DF54B}" presName="composite" presStyleCnt="0"/>
      <dgm:spPr/>
    </dgm:pt>
    <dgm:pt modelId="{1AFE2E5F-AB38-401E-A9C9-221E48C1309C}" type="pres">
      <dgm:prSet presAssocID="{FF7CF5D5-14FE-4BAD-A57E-83EB7D3DF54B}" presName="L1TextContainer" presStyleLbl="revTx" presStyleIdx="0" presStyleCnt="9">
        <dgm:presLayoutVars>
          <dgm:chMax val="1"/>
          <dgm:chPref val="1"/>
          <dgm:bulletEnabled val="1"/>
        </dgm:presLayoutVars>
      </dgm:prSet>
      <dgm:spPr/>
    </dgm:pt>
    <dgm:pt modelId="{581C59A4-515D-42BF-AC07-E8C790E90F3F}" type="pres">
      <dgm:prSet presAssocID="{FF7CF5D5-14FE-4BAD-A57E-83EB7D3DF54B}" presName="L2TextContainerWrapper" presStyleCnt="0">
        <dgm:presLayoutVars>
          <dgm:chMax val="0"/>
          <dgm:chPref val="0"/>
          <dgm:bulletEnabled val="1"/>
        </dgm:presLayoutVars>
      </dgm:prSet>
      <dgm:spPr/>
    </dgm:pt>
    <dgm:pt modelId="{11CFF8C6-FBAF-4CDB-914F-61A55E28F621}" type="pres">
      <dgm:prSet presAssocID="{FF7CF5D5-14FE-4BAD-A57E-83EB7D3DF54B}" presName="L2TextContainer" presStyleLbl="bgAccFollowNode1" presStyleIdx="0" presStyleCnt="9"/>
      <dgm:spPr/>
    </dgm:pt>
    <dgm:pt modelId="{8C4244C3-AD0D-40A3-A3AE-4C603928A8A7}" type="pres">
      <dgm:prSet presAssocID="{FF7CF5D5-14FE-4BAD-A57E-83EB7D3DF54B}" presName="FlexibleEmptyPlaceHolder" presStyleCnt="0"/>
      <dgm:spPr/>
    </dgm:pt>
    <dgm:pt modelId="{C1F4FC84-D278-43EF-8184-C41F8D104B6B}" type="pres">
      <dgm:prSet presAssocID="{FF7CF5D5-14FE-4BAD-A57E-83EB7D3DF54B}" presName="ConnectLine" presStyleLbl="alignNode1" presStyleIdx="0"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AFA4073-282C-4D85-AF1B-D791A28985BF}" type="pres">
      <dgm:prSet presAssocID="{FF7CF5D5-14FE-4BAD-A57E-83EB7D3DF54B}" presName="ConnectorPoint" presStyleLbl="fgAcc1" presStyleIdx="0" presStyleCnt="9"/>
      <dgm:spPr>
        <a:solidFill>
          <a:schemeClr val="lt1">
            <a:alpha val="90000"/>
            <a:hueOff val="0"/>
            <a:satOff val="0"/>
            <a:lumOff val="0"/>
            <a:alphaOff val="0"/>
          </a:schemeClr>
        </a:solidFill>
        <a:ln w="25400" cap="flat" cmpd="sng" algn="ctr">
          <a:noFill/>
          <a:prstDash val="solid"/>
        </a:ln>
        <a:effectLst/>
      </dgm:spPr>
    </dgm:pt>
    <dgm:pt modelId="{7A3D94D6-174A-4BEC-9D96-3E5EB163A1B4}" type="pres">
      <dgm:prSet presAssocID="{FF7CF5D5-14FE-4BAD-A57E-83EB7D3DF54B}" presName="EmptyPlaceHolder" presStyleCnt="0"/>
      <dgm:spPr/>
    </dgm:pt>
    <dgm:pt modelId="{AC983683-C2E5-4557-8182-B75F51259473}" type="pres">
      <dgm:prSet presAssocID="{9FEB7014-2D32-4214-8C59-888DB99C9AF5}" presName="spaceBetweenRectangles" presStyleCnt="0"/>
      <dgm:spPr/>
    </dgm:pt>
    <dgm:pt modelId="{413215D8-E606-4C2F-B0CB-9ADD25A4DD10}" type="pres">
      <dgm:prSet presAssocID="{63C07095-0550-42CB-B379-47F673033398}" presName="composite" presStyleCnt="0"/>
      <dgm:spPr/>
    </dgm:pt>
    <dgm:pt modelId="{3D61EE9D-CCE8-4E15-BFFB-D8BD2A96A8EE}" type="pres">
      <dgm:prSet presAssocID="{63C07095-0550-42CB-B379-47F673033398}" presName="L1TextContainer" presStyleLbl="revTx" presStyleIdx="1" presStyleCnt="9">
        <dgm:presLayoutVars>
          <dgm:chMax val="1"/>
          <dgm:chPref val="1"/>
          <dgm:bulletEnabled val="1"/>
        </dgm:presLayoutVars>
      </dgm:prSet>
      <dgm:spPr/>
    </dgm:pt>
    <dgm:pt modelId="{BEBF1C01-91B1-48C8-8D47-13E3802399AE}" type="pres">
      <dgm:prSet presAssocID="{63C07095-0550-42CB-B379-47F673033398}" presName="L2TextContainerWrapper" presStyleCnt="0">
        <dgm:presLayoutVars>
          <dgm:chMax val="0"/>
          <dgm:chPref val="0"/>
          <dgm:bulletEnabled val="1"/>
        </dgm:presLayoutVars>
      </dgm:prSet>
      <dgm:spPr/>
    </dgm:pt>
    <dgm:pt modelId="{05E3385D-A0A3-4187-934D-F2881D79E5E8}" type="pres">
      <dgm:prSet presAssocID="{63C07095-0550-42CB-B379-47F673033398}" presName="L2TextContainer" presStyleLbl="bgAccFollowNode1" presStyleIdx="1" presStyleCnt="9"/>
      <dgm:spPr/>
    </dgm:pt>
    <dgm:pt modelId="{896CC62C-1CEB-4A81-9159-8764F25FA302}" type="pres">
      <dgm:prSet presAssocID="{63C07095-0550-42CB-B379-47F673033398}" presName="FlexibleEmptyPlaceHolder" presStyleCnt="0"/>
      <dgm:spPr/>
    </dgm:pt>
    <dgm:pt modelId="{C1D16B41-DFA2-4B9F-A505-4E2BFF15B059}" type="pres">
      <dgm:prSet presAssocID="{63C07095-0550-42CB-B379-47F673033398}" presName="ConnectLine" presStyleLbl="alignNode1" presStyleIdx="1"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FEDA530-0F0F-44E7-9674-02D362A8651E}" type="pres">
      <dgm:prSet presAssocID="{63C07095-0550-42CB-B379-47F673033398}" presName="ConnectorPoint" presStyleLbl="fgAcc1" presStyleIdx="1" presStyleCnt="9"/>
      <dgm:spPr>
        <a:solidFill>
          <a:schemeClr val="lt1">
            <a:alpha val="90000"/>
            <a:hueOff val="0"/>
            <a:satOff val="0"/>
            <a:lumOff val="0"/>
            <a:alphaOff val="0"/>
          </a:schemeClr>
        </a:solidFill>
        <a:ln w="25400" cap="flat" cmpd="sng" algn="ctr">
          <a:noFill/>
          <a:prstDash val="solid"/>
        </a:ln>
        <a:effectLst/>
      </dgm:spPr>
    </dgm:pt>
    <dgm:pt modelId="{ACFA04BE-7934-4FB3-96F8-73EA1C534491}" type="pres">
      <dgm:prSet presAssocID="{63C07095-0550-42CB-B379-47F673033398}" presName="EmptyPlaceHolder" presStyleCnt="0"/>
      <dgm:spPr/>
    </dgm:pt>
    <dgm:pt modelId="{1C2A66B0-98F6-4B76-916C-F6B7B9B30E09}" type="pres">
      <dgm:prSet presAssocID="{B54592E4-E835-414E-8DAD-333C9FD9A32E}" presName="spaceBetweenRectangles" presStyleCnt="0"/>
      <dgm:spPr/>
    </dgm:pt>
    <dgm:pt modelId="{1347D534-8DF6-4E7D-8A99-17A14426B38C}" type="pres">
      <dgm:prSet presAssocID="{1DF387C3-4D07-416C-B76E-08567EB7FB17}" presName="composite" presStyleCnt="0"/>
      <dgm:spPr/>
    </dgm:pt>
    <dgm:pt modelId="{274D305B-9801-4B8E-8A24-29D217B29A02}" type="pres">
      <dgm:prSet presAssocID="{1DF387C3-4D07-416C-B76E-08567EB7FB17}" presName="L1TextContainer" presStyleLbl="revTx" presStyleIdx="2" presStyleCnt="9">
        <dgm:presLayoutVars>
          <dgm:chMax val="1"/>
          <dgm:chPref val="1"/>
          <dgm:bulletEnabled val="1"/>
        </dgm:presLayoutVars>
      </dgm:prSet>
      <dgm:spPr/>
    </dgm:pt>
    <dgm:pt modelId="{910302D2-B0B8-4A48-A3FB-F137E3D1D5E7}" type="pres">
      <dgm:prSet presAssocID="{1DF387C3-4D07-416C-B76E-08567EB7FB17}" presName="L2TextContainerWrapper" presStyleCnt="0">
        <dgm:presLayoutVars>
          <dgm:chMax val="0"/>
          <dgm:chPref val="0"/>
          <dgm:bulletEnabled val="1"/>
        </dgm:presLayoutVars>
      </dgm:prSet>
      <dgm:spPr/>
    </dgm:pt>
    <dgm:pt modelId="{6FE57118-43C6-4FA1-B08C-C1439A0F6D79}" type="pres">
      <dgm:prSet presAssocID="{1DF387C3-4D07-416C-B76E-08567EB7FB17}" presName="L2TextContainer" presStyleLbl="bgAccFollowNode1" presStyleIdx="2" presStyleCnt="9"/>
      <dgm:spPr/>
    </dgm:pt>
    <dgm:pt modelId="{DA572788-4BC0-46BD-8604-6C23001BD8D3}" type="pres">
      <dgm:prSet presAssocID="{1DF387C3-4D07-416C-B76E-08567EB7FB17}" presName="FlexibleEmptyPlaceHolder" presStyleCnt="0"/>
      <dgm:spPr/>
    </dgm:pt>
    <dgm:pt modelId="{FDF155D6-725D-472C-82D6-6F6D8A3B49E7}" type="pres">
      <dgm:prSet presAssocID="{1DF387C3-4D07-416C-B76E-08567EB7FB17}" presName="ConnectLine" presStyleLbl="alignNode1" presStyleIdx="2"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A653BA31-A4B8-45DE-98A4-D29D4CC14E83}" type="pres">
      <dgm:prSet presAssocID="{1DF387C3-4D07-416C-B76E-08567EB7FB17}" presName="ConnectorPoint" presStyleLbl="fgAcc1" presStyleIdx="2" presStyleCnt="9"/>
      <dgm:spPr>
        <a:solidFill>
          <a:schemeClr val="lt1">
            <a:alpha val="90000"/>
            <a:hueOff val="0"/>
            <a:satOff val="0"/>
            <a:lumOff val="0"/>
            <a:alphaOff val="0"/>
          </a:schemeClr>
        </a:solidFill>
        <a:ln w="25400" cap="flat" cmpd="sng" algn="ctr">
          <a:noFill/>
          <a:prstDash val="solid"/>
        </a:ln>
        <a:effectLst/>
      </dgm:spPr>
    </dgm:pt>
    <dgm:pt modelId="{145F5399-5F39-4DFA-B2C8-F57BE13043B8}" type="pres">
      <dgm:prSet presAssocID="{1DF387C3-4D07-416C-B76E-08567EB7FB17}" presName="EmptyPlaceHolder" presStyleCnt="0"/>
      <dgm:spPr/>
    </dgm:pt>
    <dgm:pt modelId="{372618DA-BB6C-435F-A58D-D2D04F58656F}" type="pres">
      <dgm:prSet presAssocID="{ED6AF0DB-F10F-4F40-B6C1-C3E42444AA65}" presName="spaceBetweenRectangles" presStyleCnt="0"/>
      <dgm:spPr/>
    </dgm:pt>
    <dgm:pt modelId="{741E5C21-B363-43BA-9F39-DFDFFF27F2C0}" type="pres">
      <dgm:prSet presAssocID="{AB6BDF41-075B-4FC5-8FF8-8AF4B3DB1BFD}" presName="composite" presStyleCnt="0"/>
      <dgm:spPr/>
    </dgm:pt>
    <dgm:pt modelId="{985F0DB7-AD86-4B2E-857F-DAB93C75EEE9}" type="pres">
      <dgm:prSet presAssocID="{AB6BDF41-075B-4FC5-8FF8-8AF4B3DB1BFD}" presName="L1TextContainer" presStyleLbl="revTx" presStyleIdx="3" presStyleCnt="9">
        <dgm:presLayoutVars>
          <dgm:chMax val="1"/>
          <dgm:chPref val="1"/>
          <dgm:bulletEnabled val="1"/>
        </dgm:presLayoutVars>
      </dgm:prSet>
      <dgm:spPr/>
    </dgm:pt>
    <dgm:pt modelId="{327F1315-ACF7-4340-89A8-73D5E035CA5D}" type="pres">
      <dgm:prSet presAssocID="{AB6BDF41-075B-4FC5-8FF8-8AF4B3DB1BFD}" presName="L2TextContainerWrapper" presStyleCnt="0">
        <dgm:presLayoutVars>
          <dgm:chMax val="0"/>
          <dgm:chPref val="0"/>
          <dgm:bulletEnabled val="1"/>
        </dgm:presLayoutVars>
      </dgm:prSet>
      <dgm:spPr/>
    </dgm:pt>
    <dgm:pt modelId="{901ACDFF-4670-4539-8426-E9461262818A}" type="pres">
      <dgm:prSet presAssocID="{AB6BDF41-075B-4FC5-8FF8-8AF4B3DB1BFD}" presName="L2TextContainer" presStyleLbl="bgAccFollowNode1" presStyleIdx="3" presStyleCnt="9"/>
      <dgm:spPr/>
    </dgm:pt>
    <dgm:pt modelId="{442FCC80-6321-441C-BD21-56F275E6E3ED}" type="pres">
      <dgm:prSet presAssocID="{AB6BDF41-075B-4FC5-8FF8-8AF4B3DB1BFD}" presName="FlexibleEmptyPlaceHolder" presStyleCnt="0"/>
      <dgm:spPr/>
    </dgm:pt>
    <dgm:pt modelId="{92358785-7BF0-479B-B3B8-1A905685E8BB}" type="pres">
      <dgm:prSet presAssocID="{AB6BDF41-075B-4FC5-8FF8-8AF4B3DB1BFD}" presName="ConnectLine" presStyleLbl="alignNode1" presStyleIdx="3"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252EC92-F224-41EB-89A7-50A942D43AC0}" type="pres">
      <dgm:prSet presAssocID="{AB6BDF41-075B-4FC5-8FF8-8AF4B3DB1BFD}" presName="ConnectorPoint" presStyleLbl="fgAcc1" presStyleIdx="3" presStyleCnt="9"/>
      <dgm:spPr>
        <a:solidFill>
          <a:schemeClr val="lt1">
            <a:alpha val="90000"/>
            <a:hueOff val="0"/>
            <a:satOff val="0"/>
            <a:lumOff val="0"/>
            <a:alphaOff val="0"/>
          </a:schemeClr>
        </a:solidFill>
        <a:ln w="25400" cap="flat" cmpd="sng" algn="ctr">
          <a:noFill/>
          <a:prstDash val="solid"/>
        </a:ln>
        <a:effectLst/>
      </dgm:spPr>
    </dgm:pt>
    <dgm:pt modelId="{3C7B4CD2-9DA0-4D95-A0BA-4D74C3EE4393}" type="pres">
      <dgm:prSet presAssocID="{AB6BDF41-075B-4FC5-8FF8-8AF4B3DB1BFD}" presName="EmptyPlaceHolder" presStyleCnt="0"/>
      <dgm:spPr/>
    </dgm:pt>
    <dgm:pt modelId="{18C3C6C5-329C-4077-9F1C-ECB15E27BF74}" type="pres">
      <dgm:prSet presAssocID="{98D3770D-F3C7-4A04-A151-E4380132B20C}" presName="spaceBetweenRectangles" presStyleCnt="0"/>
      <dgm:spPr/>
    </dgm:pt>
    <dgm:pt modelId="{E409E4B8-873D-4E63-AFB6-722D6EC2712F}" type="pres">
      <dgm:prSet presAssocID="{BEA904C5-F0B3-4F56-BD28-A54A2BD9B6F0}" presName="composite" presStyleCnt="0"/>
      <dgm:spPr/>
    </dgm:pt>
    <dgm:pt modelId="{09C50D50-6749-40A1-927F-898CF3834004}" type="pres">
      <dgm:prSet presAssocID="{BEA904C5-F0B3-4F56-BD28-A54A2BD9B6F0}" presName="L1TextContainer" presStyleLbl="revTx" presStyleIdx="4" presStyleCnt="9">
        <dgm:presLayoutVars>
          <dgm:chMax val="1"/>
          <dgm:chPref val="1"/>
          <dgm:bulletEnabled val="1"/>
        </dgm:presLayoutVars>
      </dgm:prSet>
      <dgm:spPr/>
    </dgm:pt>
    <dgm:pt modelId="{38691F32-D7E7-4620-98B1-125EEA2AE463}" type="pres">
      <dgm:prSet presAssocID="{BEA904C5-F0B3-4F56-BD28-A54A2BD9B6F0}" presName="L2TextContainerWrapper" presStyleCnt="0">
        <dgm:presLayoutVars>
          <dgm:chMax val="0"/>
          <dgm:chPref val="0"/>
          <dgm:bulletEnabled val="1"/>
        </dgm:presLayoutVars>
      </dgm:prSet>
      <dgm:spPr/>
    </dgm:pt>
    <dgm:pt modelId="{DC09F90C-D6AC-4223-B1F3-5425CA2EE36E}" type="pres">
      <dgm:prSet presAssocID="{BEA904C5-F0B3-4F56-BD28-A54A2BD9B6F0}" presName="L2TextContainer" presStyleLbl="bgAccFollowNode1" presStyleIdx="4" presStyleCnt="9"/>
      <dgm:spPr/>
    </dgm:pt>
    <dgm:pt modelId="{C5E36E88-F59E-48EB-BEBE-C1D4A42C4306}" type="pres">
      <dgm:prSet presAssocID="{BEA904C5-F0B3-4F56-BD28-A54A2BD9B6F0}" presName="FlexibleEmptyPlaceHolder" presStyleCnt="0"/>
      <dgm:spPr/>
    </dgm:pt>
    <dgm:pt modelId="{6EA6CEB7-5A05-48D5-A3E8-C079174A2AAA}" type="pres">
      <dgm:prSet presAssocID="{BEA904C5-F0B3-4F56-BD28-A54A2BD9B6F0}" presName="ConnectLine" presStyleLbl="alignNode1" presStyleIdx="4"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F2D914D-EA01-4ED3-B0C8-C6D47E57BE28}" type="pres">
      <dgm:prSet presAssocID="{BEA904C5-F0B3-4F56-BD28-A54A2BD9B6F0}" presName="ConnectorPoint" presStyleLbl="fgAcc1" presStyleIdx="4" presStyleCnt="9"/>
      <dgm:spPr>
        <a:solidFill>
          <a:schemeClr val="lt1">
            <a:alpha val="90000"/>
            <a:hueOff val="0"/>
            <a:satOff val="0"/>
            <a:lumOff val="0"/>
            <a:alphaOff val="0"/>
          </a:schemeClr>
        </a:solidFill>
        <a:ln w="25400" cap="flat" cmpd="sng" algn="ctr">
          <a:noFill/>
          <a:prstDash val="solid"/>
        </a:ln>
        <a:effectLst/>
      </dgm:spPr>
    </dgm:pt>
    <dgm:pt modelId="{F40636A1-EC01-41C5-8A14-9760E9BB5A62}" type="pres">
      <dgm:prSet presAssocID="{BEA904C5-F0B3-4F56-BD28-A54A2BD9B6F0}" presName="EmptyPlaceHolder" presStyleCnt="0"/>
      <dgm:spPr/>
    </dgm:pt>
    <dgm:pt modelId="{9631067F-7E04-4083-A6DE-C92169F6A81C}" type="pres">
      <dgm:prSet presAssocID="{CE6177C6-1C0E-4D16-B8CB-C0AC28C7FB45}" presName="spaceBetweenRectangles" presStyleCnt="0"/>
      <dgm:spPr/>
    </dgm:pt>
    <dgm:pt modelId="{BCABF8BB-80B2-4EB6-AF44-FE63B3D08074}" type="pres">
      <dgm:prSet presAssocID="{24A81A71-B425-464E-A201-027444E3282F}" presName="composite" presStyleCnt="0"/>
      <dgm:spPr/>
    </dgm:pt>
    <dgm:pt modelId="{1B834778-4BEB-4BCA-AA29-E5FEFDD74ED8}" type="pres">
      <dgm:prSet presAssocID="{24A81A71-B425-464E-A201-027444E3282F}" presName="L1TextContainer" presStyleLbl="revTx" presStyleIdx="5" presStyleCnt="9">
        <dgm:presLayoutVars>
          <dgm:chMax val="1"/>
          <dgm:chPref val="1"/>
          <dgm:bulletEnabled val="1"/>
        </dgm:presLayoutVars>
      </dgm:prSet>
      <dgm:spPr/>
    </dgm:pt>
    <dgm:pt modelId="{2B0DF364-4722-4A91-91D5-32B563A6A002}" type="pres">
      <dgm:prSet presAssocID="{24A81A71-B425-464E-A201-027444E3282F}" presName="L2TextContainerWrapper" presStyleCnt="0">
        <dgm:presLayoutVars>
          <dgm:chMax val="0"/>
          <dgm:chPref val="0"/>
          <dgm:bulletEnabled val="1"/>
        </dgm:presLayoutVars>
      </dgm:prSet>
      <dgm:spPr/>
    </dgm:pt>
    <dgm:pt modelId="{7FE670C1-2259-447A-A6F6-54E08D26BC85}" type="pres">
      <dgm:prSet presAssocID="{24A81A71-B425-464E-A201-027444E3282F}" presName="L2TextContainer" presStyleLbl="bgAccFollowNode1" presStyleIdx="5" presStyleCnt="9"/>
      <dgm:spPr/>
    </dgm:pt>
    <dgm:pt modelId="{BE46AD40-A7F0-43B3-BBAC-A6DC942FDEF1}" type="pres">
      <dgm:prSet presAssocID="{24A81A71-B425-464E-A201-027444E3282F}" presName="FlexibleEmptyPlaceHolder" presStyleCnt="0"/>
      <dgm:spPr/>
    </dgm:pt>
    <dgm:pt modelId="{16061610-DBF1-4E3C-8002-96687F52C4E9}" type="pres">
      <dgm:prSet presAssocID="{24A81A71-B425-464E-A201-027444E3282F}" presName="ConnectLine" presStyleLbl="alignNode1" presStyleIdx="5"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D662CF9-08E7-4F46-8B3C-7F737FD440A3}" type="pres">
      <dgm:prSet presAssocID="{24A81A71-B425-464E-A201-027444E3282F}" presName="ConnectorPoint" presStyleLbl="fgAcc1" presStyleIdx="5" presStyleCnt="9"/>
      <dgm:spPr>
        <a:solidFill>
          <a:schemeClr val="lt1">
            <a:alpha val="90000"/>
            <a:hueOff val="0"/>
            <a:satOff val="0"/>
            <a:lumOff val="0"/>
            <a:alphaOff val="0"/>
          </a:schemeClr>
        </a:solidFill>
        <a:ln w="25400" cap="flat" cmpd="sng" algn="ctr">
          <a:noFill/>
          <a:prstDash val="solid"/>
        </a:ln>
        <a:effectLst/>
      </dgm:spPr>
    </dgm:pt>
    <dgm:pt modelId="{BC75ED92-0BF3-4448-B509-39A4C187C36F}" type="pres">
      <dgm:prSet presAssocID="{24A81A71-B425-464E-A201-027444E3282F}" presName="EmptyPlaceHolder" presStyleCnt="0"/>
      <dgm:spPr/>
    </dgm:pt>
    <dgm:pt modelId="{3E69E11B-F5B8-489C-A685-FC1B1D1E42FA}" type="pres">
      <dgm:prSet presAssocID="{C550DBCB-1507-4D03-9499-D40224AAA623}" presName="spaceBetweenRectangles" presStyleCnt="0"/>
      <dgm:spPr/>
    </dgm:pt>
    <dgm:pt modelId="{C298F3DA-A31B-43C4-97FE-B251FAE63ABD}" type="pres">
      <dgm:prSet presAssocID="{36C738CB-2D25-46FB-87CC-B0DD77230494}" presName="composite" presStyleCnt="0"/>
      <dgm:spPr/>
    </dgm:pt>
    <dgm:pt modelId="{9EE40F59-29A5-4D59-8F39-207A8503306D}" type="pres">
      <dgm:prSet presAssocID="{36C738CB-2D25-46FB-87CC-B0DD77230494}" presName="L1TextContainer" presStyleLbl="revTx" presStyleIdx="6" presStyleCnt="9">
        <dgm:presLayoutVars>
          <dgm:chMax val="1"/>
          <dgm:chPref val="1"/>
          <dgm:bulletEnabled val="1"/>
        </dgm:presLayoutVars>
      </dgm:prSet>
      <dgm:spPr/>
    </dgm:pt>
    <dgm:pt modelId="{1F25BF8D-7E59-4BC7-BA9B-19815477E1BB}" type="pres">
      <dgm:prSet presAssocID="{36C738CB-2D25-46FB-87CC-B0DD77230494}" presName="L2TextContainerWrapper" presStyleCnt="0">
        <dgm:presLayoutVars>
          <dgm:chMax val="0"/>
          <dgm:chPref val="0"/>
          <dgm:bulletEnabled val="1"/>
        </dgm:presLayoutVars>
      </dgm:prSet>
      <dgm:spPr/>
    </dgm:pt>
    <dgm:pt modelId="{A5BAD3A8-92E0-47E3-928B-C6306BCEA787}" type="pres">
      <dgm:prSet presAssocID="{36C738CB-2D25-46FB-87CC-B0DD77230494}" presName="L2TextContainer" presStyleLbl="bgAccFollowNode1" presStyleIdx="6" presStyleCnt="9"/>
      <dgm:spPr/>
    </dgm:pt>
    <dgm:pt modelId="{C0D35305-86A1-414F-8810-63E31B1BF7A2}" type="pres">
      <dgm:prSet presAssocID="{36C738CB-2D25-46FB-87CC-B0DD77230494}" presName="FlexibleEmptyPlaceHolder" presStyleCnt="0"/>
      <dgm:spPr/>
    </dgm:pt>
    <dgm:pt modelId="{2D7FFCF1-73FC-4F16-94E7-2015ED4A7E9B}" type="pres">
      <dgm:prSet presAssocID="{36C738CB-2D25-46FB-87CC-B0DD77230494}" presName="ConnectLine" presStyleLbl="alignNode1" presStyleIdx="6"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B841ACB-35F8-41C6-AEAF-6BB0B28FEDD4}" type="pres">
      <dgm:prSet presAssocID="{36C738CB-2D25-46FB-87CC-B0DD77230494}" presName="ConnectorPoint" presStyleLbl="fgAcc1" presStyleIdx="6" presStyleCnt="9"/>
      <dgm:spPr>
        <a:solidFill>
          <a:schemeClr val="lt1">
            <a:alpha val="90000"/>
            <a:hueOff val="0"/>
            <a:satOff val="0"/>
            <a:lumOff val="0"/>
            <a:alphaOff val="0"/>
          </a:schemeClr>
        </a:solidFill>
        <a:ln w="25400" cap="flat" cmpd="sng" algn="ctr">
          <a:noFill/>
          <a:prstDash val="solid"/>
        </a:ln>
        <a:effectLst/>
      </dgm:spPr>
    </dgm:pt>
    <dgm:pt modelId="{504F421A-EAA1-43ED-AE4C-A0FE8ABC0346}" type="pres">
      <dgm:prSet presAssocID="{36C738CB-2D25-46FB-87CC-B0DD77230494}" presName="EmptyPlaceHolder" presStyleCnt="0"/>
      <dgm:spPr/>
    </dgm:pt>
    <dgm:pt modelId="{F51938AE-172F-4645-A226-245F905E3BCC}" type="pres">
      <dgm:prSet presAssocID="{19080C38-554D-4DC6-AD75-BC5A17111D2D}" presName="spaceBetweenRectangles" presStyleCnt="0"/>
      <dgm:spPr/>
    </dgm:pt>
    <dgm:pt modelId="{1EC8B2EE-FD1A-41CE-93BC-B6EFBB104222}" type="pres">
      <dgm:prSet presAssocID="{3CE79477-EEC6-45EE-BC45-8D44CB215117}" presName="composite" presStyleCnt="0"/>
      <dgm:spPr/>
    </dgm:pt>
    <dgm:pt modelId="{DBB435DC-67A4-44B0-A5EC-FFDDF080918D}" type="pres">
      <dgm:prSet presAssocID="{3CE79477-EEC6-45EE-BC45-8D44CB215117}" presName="L1TextContainer" presStyleLbl="revTx" presStyleIdx="7" presStyleCnt="9">
        <dgm:presLayoutVars>
          <dgm:chMax val="1"/>
          <dgm:chPref val="1"/>
          <dgm:bulletEnabled val="1"/>
        </dgm:presLayoutVars>
      </dgm:prSet>
      <dgm:spPr/>
    </dgm:pt>
    <dgm:pt modelId="{07380F64-64E4-41BD-BA8A-EF31A7DA4C93}" type="pres">
      <dgm:prSet presAssocID="{3CE79477-EEC6-45EE-BC45-8D44CB215117}" presName="L2TextContainerWrapper" presStyleCnt="0">
        <dgm:presLayoutVars>
          <dgm:chMax val="0"/>
          <dgm:chPref val="0"/>
          <dgm:bulletEnabled val="1"/>
        </dgm:presLayoutVars>
      </dgm:prSet>
      <dgm:spPr/>
    </dgm:pt>
    <dgm:pt modelId="{756200A0-24C8-4352-8A53-9101732E12A8}" type="pres">
      <dgm:prSet presAssocID="{3CE79477-EEC6-45EE-BC45-8D44CB215117}" presName="L2TextContainer" presStyleLbl="bgAccFollowNode1" presStyleIdx="7" presStyleCnt="9"/>
      <dgm:spPr/>
    </dgm:pt>
    <dgm:pt modelId="{EC874809-D3A8-4963-9626-5EEC90F6C2C7}" type="pres">
      <dgm:prSet presAssocID="{3CE79477-EEC6-45EE-BC45-8D44CB215117}" presName="FlexibleEmptyPlaceHolder" presStyleCnt="0"/>
      <dgm:spPr/>
    </dgm:pt>
    <dgm:pt modelId="{706A9B89-C996-4237-B725-80ED8C663C3F}" type="pres">
      <dgm:prSet presAssocID="{3CE79477-EEC6-45EE-BC45-8D44CB215117}" presName="ConnectLine" presStyleLbl="alignNode1" presStyleIdx="7"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828C6056-8016-4C1E-89BB-B3F739D4F0C7}" type="pres">
      <dgm:prSet presAssocID="{3CE79477-EEC6-45EE-BC45-8D44CB215117}" presName="ConnectorPoint" presStyleLbl="fgAcc1" presStyleIdx="7" presStyleCnt="9"/>
      <dgm:spPr>
        <a:solidFill>
          <a:schemeClr val="lt1">
            <a:alpha val="90000"/>
            <a:hueOff val="0"/>
            <a:satOff val="0"/>
            <a:lumOff val="0"/>
            <a:alphaOff val="0"/>
          </a:schemeClr>
        </a:solidFill>
        <a:ln w="25400" cap="flat" cmpd="sng" algn="ctr">
          <a:noFill/>
          <a:prstDash val="solid"/>
        </a:ln>
        <a:effectLst/>
      </dgm:spPr>
    </dgm:pt>
    <dgm:pt modelId="{1BA90F13-DCB4-4827-8884-BB5A000DB760}" type="pres">
      <dgm:prSet presAssocID="{3CE79477-EEC6-45EE-BC45-8D44CB215117}" presName="EmptyPlaceHolder" presStyleCnt="0"/>
      <dgm:spPr/>
    </dgm:pt>
    <dgm:pt modelId="{B58D8643-6046-42C0-AF15-044B57BA2FF9}" type="pres">
      <dgm:prSet presAssocID="{2C4574C1-D35D-4E45-9308-46D41BC20890}" presName="spaceBetweenRectangles" presStyleCnt="0"/>
      <dgm:spPr/>
    </dgm:pt>
    <dgm:pt modelId="{10D08D70-A7D4-483C-99FC-636FC65AC485}" type="pres">
      <dgm:prSet presAssocID="{4EA6F253-FD39-4D47-9208-5327FD4C401E}" presName="composite" presStyleCnt="0"/>
      <dgm:spPr/>
    </dgm:pt>
    <dgm:pt modelId="{259B2D02-D604-41BA-84FC-2220EC1FF94A}" type="pres">
      <dgm:prSet presAssocID="{4EA6F253-FD39-4D47-9208-5327FD4C401E}" presName="L1TextContainer" presStyleLbl="revTx" presStyleIdx="8" presStyleCnt="9">
        <dgm:presLayoutVars>
          <dgm:chMax val="1"/>
          <dgm:chPref val="1"/>
          <dgm:bulletEnabled val="1"/>
        </dgm:presLayoutVars>
      </dgm:prSet>
      <dgm:spPr/>
    </dgm:pt>
    <dgm:pt modelId="{7DE5E56E-A28E-4C3B-8780-EAE95635C387}" type="pres">
      <dgm:prSet presAssocID="{4EA6F253-FD39-4D47-9208-5327FD4C401E}" presName="L2TextContainerWrapper" presStyleCnt="0">
        <dgm:presLayoutVars>
          <dgm:chMax val="0"/>
          <dgm:chPref val="0"/>
          <dgm:bulletEnabled val="1"/>
        </dgm:presLayoutVars>
      </dgm:prSet>
      <dgm:spPr/>
    </dgm:pt>
    <dgm:pt modelId="{1030CD65-9B58-47E9-A47F-D434874BAE08}" type="pres">
      <dgm:prSet presAssocID="{4EA6F253-FD39-4D47-9208-5327FD4C401E}" presName="L2TextContainer" presStyleLbl="bgAccFollowNode1" presStyleIdx="8" presStyleCnt="9"/>
      <dgm:spPr/>
    </dgm:pt>
    <dgm:pt modelId="{54446B6D-225C-4F89-B378-687714847B74}" type="pres">
      <dgm:prSet presAssocID="{4EA6F253-FD39-4D47-9208-5327FD4C401E}" presName="FlexibleEmptyPlaceHolder" presStyleCnt="0"/>
      <dgm:spPr/>
    </dgm:pt>
    <dgm:pt modelId="{5040C898-73DB-424C-B39F-8E12EEDC658A}" type="pres">
      <dgm:prSet presAssocID="{4EA6F253-FD39-4D47-9208-5327FD4C401E}" presName="ConnectLine" presStyleLbl="alignNode1" presStyleIdx="8" presStyleCnt="9"/>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0206F0C-05B1-4BB3-BECF-1C08151954CB}" type="pres">
      <dgm:prSet presAssocID="{4EA6F253-FD39-4D47-9208-5327FD4C401E}" presName="ConnectorPoint" presStyleLbl="fgAcc1" presStyleIdx="8" presStyleCnt="9"/>
      <dgm:spPr>
        <a:solidFill>
          <a:schemeClr val="lt1">
            <a:alpha val="90000"/>
            <a:hueOff val="0"/>
            <a:satOff val="0"/>
            <a:lumOff val="0"/>
            <a:alphaOff val="0"/>
          </a:schemeClr>
        </a:solidFill>
        <a:ln w="25400" cap="flat" cmpd="sng" algn="ctr">
          <a:noFill/>
          <a:prstDash val="solid"/>
        </a:ln>
        <a:effectLst/>
      </dgm:spPr>
    </dgm:pt>
    <dgm:pt modelId="{81DF829D-F429-4BA3-BDC0-84E83948FE9B}" type="pres">
      <dgm:prSet presAssocID="{4EA6F253-FD39-4D47-9208-5327FD4C401E}" presName="EmptyPlaceHolder" presStyleCnt="0"/>
      <dgm:spPr/>
    </dgm:pt>
  </dgm:ptLst>
  <dgm:cxnLst>
    <dgm:cxn modelId="{9DEE8801-91AD-4B33-AB85-E4E48B81B366}" srcId="{1DF387C3-4D07-416C-B76E-08567EB7FB17}" destId="{31BFEE0B-ABDE-4213-B095-85EE406A5773}" srcOrd="0" destOrd="0" parTransId="{0197D3C9-A297-4D9F-8672-BA1D470C5CA3}" sibTransId="{FD58BE1A-7084-4D8D-BB51-245924BBA8EE}"/>
    <dgm:cxn modelId="{EFC42005-D9AC-492E-9C2D-B4341153A9FF}" type="presOf" srcId="{8E3429F3-4E36-4661-A3A9-09995A28D7C4}" destId="{901ACDFF-4670-4539-8426-E9461262818A}" srcOrd="0" destOrd="0" presId="urn:microsoft.com/office/officeart/2017/3/layout/HorizontalPathTimeline"/>
    <dgm:cxn modelId="{A1EDE205-244C-4AF7-B5C7-281C8B539E25}" srcId="{772A7E4F-FA52-47CE-8871-9D6E51314A0E}" destId="{4EA6F253-FD39-4D47-9208-5327FD4C401E}" srcOrd="8" destOrd="0" parTransId="{F698060E-C633-499B-AECA-4CAB5613785A}" sibTransId="{04F58F14-DAA9-485B-B635-70B0526E4376}"/>
    <dgm:cxn modelId="{E7AB4806-97BF-4AB5-94BE-ABF6EC1B01AC}" type="presOf" srcId="{25E64971-0C8B-4FFA-9E80-427A77B338B2}" destId="{756200A0-24C8-4352-8A53-9101732E12A8}" srcOrd="0" destOrd="0" presId="urn:microsoft.com/office/officeart/2017/3/layout/HorizontalPathTimeline"/>
    <dgm:cxn modelId="{5B61BC08-DCD4-439E-90F7-0021382902D9}" type="presOf" srcId="{F9DBE02B-E468-4744-A62B-9D5E25B9AE8F}" destId="{05E3385D-A0A3-4187-934D-F2881D79E5E8}" srcOrd="0" destOrd="0" presId="urn:microsoft.com/office/officeart/2017/3/layout/HorizontalPathTimeline"/>
    <dgm:cxn modelId="{249FB90A-2057-4989-84A8-CEA60D3907BC}" type="presOf" srcId="{4F764E93-49D5-4F6E-B561-19CAB2D038AF}" destId="{A5BAD3A8-92E0-47E3-928B-C6306BCEA787}" srcOrd="0" destOrd="1" presId="urn:microsoft.com/office/officeart/2017/3/layout/HorizontalPathTimeline"/>
    <dgm:cxn modelId="{D0928D0B-CC49-466C-8C07-E6D0F4BA933C}" srcId="{772A7E4F-FA52-47CE-8871-9D6E51314A0E}" destId="{AB6BDF41-075B-4FC5-8FF8-8AF4B3DB1BFD}" srcOrd="3" destOrd="0" parTransId="{6F7A630D-BD20-4AC7-ABF2-B929D9AD6D01}" sibTransId="{98D3770D-F3C7-4A04-A151-E4380132B20C}"/>
    <dgm:cxn modelId="{11F16E0E-AD07-4BD2-9CF0-5D924879ACB7}" type="presOf" srcId="{24A81A71-B425-464E-A201-027444E3282F}" destId="{1B834778-4BEB-4BCA-AA29-E5FEFDD74ED8}" srcOrd="0" destOrd="0" presId="urn:microsoft.com/office/officeart/2017/3/layout/HorizontalPathTimeline"/>
    <dgm:cxn modelId="{3EFB820F-C70B-467F-9BF6-B9A874057C27}" srcId="{772A7E4F-FA52-47CE-8871-9D6E51314A0E}" destId="{3CE79477-EEC6-45EE-BC45-8D44CB215117}" srcOrd="7" destOrd="0" parTransId="{50F1918A-5B3B-4C8B-AAC3-DF2DF9C4F178}" sibTransId="{2C4574C1-D35D-4E45-9308-46D41BC20890}"/>
    <dgm:cxn modelId="{E62B0A10-8308-4C91-B64E-A164DC167C71}" srcId="{772A7E4F-FA52-47CE-8871-9D6E51314A0E}" destId="{24A81A71-B425-464E-A201-027444E3282F}" srcOrd="5" destOrd="0" parTransId="{F7A17847-4F51-4DED-8747-0FBE6657F69C}" sibTransId="{C550DBCB-1507-4D03-9499-D40224AAA623}"/>
    <dgm:cxn modelId="{DFCB9F14-275C-4824-905F-4A8F6815DBA3}" srcId="{36C738CB-2D25-46FB-87CC-B0DD77230494}" destId="{6FCE485C-27E5-4966-AE2E-F0338F278048}" srcOrd="0" destOrd="0" parTransId="{18C4F068-F342-4633-AA14-B24B0BD3B7DD}" sibTransId="{754BBB1A-1BE1-4C57-99D4-76E5BDD6FD66}"/>
    <dgm:cxn modelId="{8F31131A-4188-4DFB-AE9D-182CA6729BC7}" srcId="{772A7E4F-FA52-47CE-8871-9D6E51314A0E}" destId="{1DF387C3-4D07-416C-B76E-08567EB7FB17}" srcOrd="2" destOrd="0" parTransId="{308C8FF9-AEAA-4A9B-86ED-43D2A20CACE4}" sibTransId="{ED6AF0DB-F10F-4F40-B6C1-C3E42444AA65}"/>
    <dgm:cxn modelId="{A2629B1F-1B4C-48E0-BB82-27EF4EA57C0F}" type="presOf" srcId="{3CE79477-EEC6-45EE-BC45-8D44CB215117}" destId="{DBB435DC-67A4-44B0-A5EC-FFDDF080918D}" srcOrd="0" destOrd="0" presId="urn:microsoft.com/office/officeart/2017/3/layout/HorizontalPathTimeline"/>
    <dgm:cxn modelId="{3E06AE22-E7E2-4C91-904D-2129E44EB4E3}" srcId="{772A7E4F-FA52-47CE-8871-9D6E51314A0E}" destId="{BEA904C5-F0B3-4F56-BD28-A54A2BD9B6F0}" srcOrd="4" destOrd="0" parTransId="{C0104A73-F671-423F-852E-D68C10D8A855}" sibTransId="{CE6177C6-1C0E-4D16-B8CB-C0AC28C7FB45}"/>
    <dgm:cxn modelId="{62B9BE27-5562-4957-A3D6-389B4EC4DE09}" type="presOf" srcId="{AB6BDF41-075B-4FC5-8FF8-8AF4B3DB1BFD}" destId="{985F0DB7-AD86-4B2E-857F-DAB93C75EEE9}" srcOrd="0" destOrd="0" presId="urn:microsoft.com/office/officeart/2017/3/layout/HorizontalPathTimeline"/>
    <dgm:cxn modelId="{1F753E34-F7F6-40D0-8051-81528D699D7B}" type="presOf" srcId="{902AE6F3-8C78-4CB1-9356-D4631F070E6E}" destId="{1030CD65-9B58-47E9-A47F-D434874BAE08}" srcOrd="0" destOrd="0" presId="urn:microsoft.com/office/officeart/2017/3/layout/HorizontalPathTimeline"/>
    <dgm:cxn modelId="{B56B7A3A-389F-4DD3-AF96-A19C075BBA97}" srcId="{FF7CF5D5-14FE-4BAD-A57E-83EB7D3DF54B}" destId="{92666498-80D3-4899-A04B-628566F2BE41}" srcOrd="0" destOrd="0" parTransId="{7BC3401C-D293-4BE8-A7A3-4CC509CEB8C4}" sibTransId="{E4370672-01B9-41A3-8230-A66503B63800}"/>
    <dgm:cxn modelId="{CB4F3F42-891F-4B5E-8654-B80571AD5455}" type="presOf" srcId="{BEA904C5-F0B3-4F56-BD28-A54A2BD9B6F0}" destId="{09C50D50-6749-40A1-927F-898CF3834004}" srcOrd="0" destOrd="0" presId="urn:microsoft.com/office/officeart/2017/3/layout/HorizontalPathTimeline"/>
    <dgm:cxn modelId="{5837F666-F5F8-4C02-8774-18BAE4C8693A}" type="presOf" srcId="{63C07095-0550-42CB-B379-47F673033398}" destId="{3D61EE9D-CCE8-4E15-BFFB-D8BD2A96A8EE}" srcOrd="0" destOrd="0" presId="urn:microsoft.com/office/officeart/2017/3/layout/HorizontalPathTimeline"/>
    <dgm:cxn modelId="{1FB2ED4A-DA77-4C4A-B0F6-AB7892395A36}" srcId="{AB6BDF41-075B-4FC5-8FF8-8AF4B3DB1BFD}" destId="{8E3429F3-4E36-4661-A3A9-09995A28D7C4}" srcOrd="0" destOrd="0" parTransId="{FFA47E3E-FB4E-40F6-B144-6E33CAB2A5E6}" sibTransId="{E7A4007E-40D8-41E7-81AA-7727ABAA6C3D}"/>
    <dgm:cxn modelId="{4AC2B76B-0049-4B5E-A860-A6D511BA3C2A}" type="presOf" srcId="{2BBCD69E-7994-4CF4-87B8-FD6DCBB03D7C}" destId="{DC09F90C-D6AC-4223-B1F3-5425CA2EE36E}" srcOrd="0" destOrd="0" presId="urn:microsoft.com/office/officeart/2017/3/layout/HorizontalPathTimeline"/>
    <dgm:cxn modelId="{7D814572-BD51-42AE-8758-3CFF6CEC6756}" type="presOf" srcId="{772A7E4F-FA52-47CE-8871-9D6E51314A0E}" destId="{375AD291-116A-4378-8080-3BE46D048C9A}" srcOrd="0" destOrd="0" presId="urn:microsoft.com/office/officeart/2017/3/layout/HorizontalPathTimeline"/>
    <dgm:cxn modelId="{7B3C8D7E-BB13-4E65-82F1-DAA5C306F27C}" srcId="{772A7E4F-FA52-47CE-8871-9D6E51314A0E}" destId="{36C738CB-2D25-46FB-87CC-B0DD77230494}" srcOrd="6" destOrd="0" parTransId="{00EF9B8C-8AAC-42DF-BA5D-054FB9E60C1A}" sibTransId="{19080C38-554D-4DC6-AD75-BC5A17111D2D}"/>
    <dgm:cxn modelId="{4886E183-281D-45B4-9EA7-BA67C0148EC4}" srcId="{24A81A71-B425-464E-A201-027444E3282F}" destId="{79909A81-DF8B-4CC4-9593-5092E0C22712}" srcOrd="0" destOrd="0" parTransId="{1E256741-E645-439C-8E4E-11F9C928B881}" sibTransId="{A2D6A9A4-2B6E-484E-AF56-D7917F4972E5}"/>
    <dgm:cxn modelId="{C9BEE19D-B0B3-4A5D-B267-DE444725A5C9}" type="presOf" srcId="{79909A81-DF8B-4CC4-9593-5092E0C22712}" destId="{7FE670C1-2259-447A-A6F6-54E08D26BC85}" srcOrd="0" destOrd="0" presId="urn:microsoft.com/office/officeart/2017/3/layout/HorizontalPathTimeline"/>
    <dgm:cxn modelId="{9CEB8BA7-4294-4827-A912-6DA031A967DD}" type="presOf" srcId="{FF7CF5D5-14FE-4BAD-A57E-83EB7D3DF54B}" destId="{1AFE2E5F-AB38-401E-A9C9-221E48C1309C}" srcOrd="0" destOrd="0" presId="urn:microsoft.com/office/officeart/2017/3/layout/HorizontalPathTimeline"/>
    <dgm:cxn modelId="{F44228AA-39BB-41A9-BBEF-45E1991AE5B7}" type="presOf" srcId="{92666498-80D3-4899-A04B-628566F2BE41}" destId="{11CFF8C6-FBAF-4CDB-914F-61A55E28F621}" srcOrd="0" destOrd="0" presId="urn:microsoft.com/office/officeart/2017/3/layout/HorizontalPathTimeline"/>
    <dgm:cxn modelId="{69B994AD-341F-4501-AC8E-E8322886FBD7}" type="presOf" srcId="{1DF387C3-4D07-416C-B76E-08567EB7FB17}" destId="{274D305B-9801-4B8E-8A24-29D217B29A02}" srcOrd="0" destOrd="0" presId="urn:microsoft.com/office/officeart/2017/3/layout/HorizontalPathTimeline"/>
    <dgm:cxn modelId="{E66D62BF-0C53-4B3C-A40A-AC81763846AB}" srcId="{772A7E4F-FA52-47CE-8871-9D6E51314A0E}" destId="{FF7CF5D5-14FE-4BAD-A57E-83EB7D3DF54B}" srcOrd="0" destOrd="0" parTransId="{2B7A8044-A8F1-43B2-A2FF-610B65989310}" sibTransId="{9FEB7014-2D32-4214-8C59-888DB99C9AF5}"/>
    <dgm:cxn modelId="{B15563C3-F700-4C70-A81F-49F87E9383CC}" srcId="{772A7E4F-FA52-47CE-8871-9D6E51314A0E}" destId="{63C07095-0550-42CB-B379-47F673033398}" srcOrd="1" destOrd="0" parTransId="{C6CCBBC7-6DC0-46B1-8089-513764BC11AF}" sibTransId="{B54592E4-E835-414E-8DAD-333C9FD9A32E}"/>
    <dgm:cxn modelId="{EA411BCB-3C46-4776-8064-3F660547F6E4}" srcId="{36C738CB-2D25-46FB-87CC-B0DD77230494}" destId="{4F764E93-49D5-4F6E-B561-19CAB2D038AF}" srcOrd="1" destOrd="0" parTransId="{5F935A23-C30E-4AEA-A149-4B9981CCE113}" sibTransId="{2BC0DBBB-06B6-4408-BA16-F47D8336DAEB}"/>
    <dgm:cxn modelId="{F756D0CC-E47B-4B26-A146-5F1AC0BFDF10}" type="presOf" srcId="{31BFEE0B-ABDE-4213-B095-85EE406A5773}" destId="{6FE57118-43C6-4FA1-B08C-C1439A0F6D79}" srcOrd="0" destOrd="0" presId="urn:microsoft.com/office/officeart/2017/3/layout/HorizontalPathTimeline"/>
    <dgm:cxn modelId="{1C516DCD-272C-4BF3-A609-1661173FFC80}" srcId="{BEA904C5-F0B3-4F56-BD28-A54A2BD9B6F0}" destId="{2BBCD69E-7994-4CF4-87B8-FD6DCBB03D7C}" srcOrd="0" destOrd="0" parTransId="{247BCA8C-91DC-43E5-B49A-05B311A505B7}" sibTransId="{73FF7A7D-7C8D-41D0-9850-B4CA44402C5E}"/>
    <dgm:cxn modelId="{2B49B9D0-0D12-45D8-82F8-9B0BE698ABBA}" type="presOf" srcId="{36C738CB-2D25-46FB-87CC-B0DD77230494}" destId="{9EE40F59-29A5-4D59-8F39-207A8503306D}" srcOrd="0" destOrd="0" presId="urn:microsoft.com/office/officeart/2017/3/layout/HorizontalPathTimeline"/>
    <dgm:cxn modelId="{4D122AD4-FAD1-4746-BBC5-6007702E1AFA}" type="presOf" srcId="{6FCE485C-27E5-4966-AE2E-F0338F278048}" destId="{A5BAD3A8-92E0-47E3-928B-C6306BCEA787}" srcOrd="0" destOrd="0" presId="urn:microsoft.com/office/officeart/2017/3/layout/HorizontalPathTimeline"/>
    <dgm:cxn modelId="{F4122DEE-1E80-4542-AC72-9F67225F35AA}" srcId="{63C07095-0550-42CB-B379-47F673033398}" destId="{F9DBE02B-E468-4744-A62B-9D5E25B9AE8F}" srcOrd="0" destOrd="0" parTransId="{FEDCA33F-EEC2-42BD-998C-99352A9281C0}" sibTransId="{2535629E-C8E9-4586-B9B0-005FE6B8A5F4}"/>
    <dgm:cxn modelId="{F7260CF4-3FF9-4FBF-9F42-210C540E3599}" srcId="{3CE79477-EEC6-45EE-BC45-8D44CB215117}" destId="{25E64971-0C8B-4FFA-9E80-427A77B338B2}" srcOrd="0" destOrd="0" parTransId="{9FA3C107-5725-45D0-94DF-8B2F0BB892A0}" sibTransId="{7749D3EF-CE8F-433F-87F5-53373389D78C}"/>
    <dgm:cxn modelId="{706A40F6-AE95-4272-81FA-67205C8F3397}" srcId="{4EA6F253-FD39-4D47-9208-5327FD4C401E}" destId="{902AE6F3-8C78-4CB1-9356-D4631F070E6E}" srcOrd="0" destOrd="0" parTransId="{67B79700-AF7A-4AC4-9856-22E1E56F86C9}" sibTransId="{CA1FA9F5-2962-483B-9EBD-19CCC7B01CDC}"/>
    <dgm:cxn modelId="{D73AF7F6-0370-4259-959F-20AB2A7B7AEE}" type="presOf" srcId="{4EA6F253-FD39-4D47-9208-5327FD4C401E}" destId="{259B2D02-D604-41BA-84FC-2220EC1FF94A}" srcOrd="0" destOrd="0" presId="urn:microsoft.com/office/officeart/2017/3/layout/HorizontalPathTimeline"/>
    <dgm:cxn modelId="{18B094EE-8173-4FF7-9C9C-D756882D1344}" type="presParOf" srcId="{375AD291-116A-4378-8080-3BE46D048C9A}" destId="{622602C0-A16A-441D-B994-3BC1EE412C82}" srcOrd="0" destOrd="0" presId="urn:microsoft.com/office/officeart/2017/3/layout/HorizontalPathTimeline"/>
    <dgm:cxn modelId="{525590B2-357D-4289-8546-785BA4E7E3E6}" type="presParOf" srcId="{375AD291-116A-4378-8080-3BE46D048C9A}" destId="{9C3019E4-AF06-4590-83A3-FD8254E06AC3}" srcOrd="1" destOrd="0" presId="urn:microsoft.com/office/officeart/2017/3/layout/HorizontalPathTimeline"/>
    <dgm:cxn modelId="{9A2470AA-38DA-433D-99DF-977D59B638D2}" type="presParOf" srcId="{9C3019E4-AF06-4590-83A3-FD8254E06AC3}" destId="{6D17FBD6-C7F5-48C9-B77B-498BC9590F07}" srcOrd="0" destOrd="0" presId="urn:microsoft.com/office/officeart/2017/3/layout/HorizontalPathTimeline"/>
    <dgm:cxn modelId="{322D6E56-56AD-45E1-8C42-9C22D2B3B3B5}" type="presParOf" srcId="{6D17FBD6-C7F5-48C9-B77B-498BC9590F07}" destId="{1AFE2E5F-AB38-401E-A9C9-221E48C1309C}" srcOrd="0" destOrd="0" presId="urn:microsoft.com/office/officeart/2017/3/layout/HorizontalPathTimeline"/>
    <dgm:cxn modelId="{92877D5A-470E-42AA-8359-382722E6E5BD}" type="presParOf" srcId="{6D17FBD6-C7F5-48C9-B77B-498BC9590F07}" destId="{581C59A4-515D-42BF-AC07-E8C790E90F3F}" srcOrd="1" destOrd="0" presId="urn:microsoft.com/office/officeart/2017/3/layout/HorizontalPathTimeline"/>
    <dgm:cxn modelId="{38C7427E-D83D-469A-A0A0-54426B025296}" type="presParOf" srcId="{581C59A4-515D-42BF-AC07-E8C790E90F3F}" destId="{11CFF8C6-FBAF-4CDB-914F-61A55E28F621}" srcOrd="0" destOrd="0" presId="urn:microsoft.com/office/officeart/2017/3/layout/HorizontalPathTimeline"/>
    <dgm:cxn modelId="{F4D10A38-51DD-4BBB-9A91-479EE326B360}" type="presParOf" srcId="{581C59A4-515D-42BF-AC07-E8C790E90F3F}" destId="{8C4244C3-AD0D-40A3-A3AE-4C603928A8A7}" srcOrd="1" destOrd="0" presId="urn:microsoft.com/office/officeart/2017/3/layout/HorizontalPathTimeline"/>
    <dgm:cxn modelId="{6389F0C9-F308-4889-8A23-AD010FEDF1E9}" type="presParOf" srcId="{6D17FBD6-C7F5-48C9-B77B-498BC9590F07}" destId="{C1F4FC84-D278-43EF-8184-C41F8D104B6B}" srcOrd="2" destOrd="0" presId="urn:microsoft.com/office/officeart/2017/3/layout/HorizontalPathTimeline"/>
    <dgm:cxn modelId="{2711DAB9-71E2-4634-84E1-F620C687F80A}" type="presParOf" srcId="{6D17FBD6-C7F5-48C9-B77B-498BC9590F07}" destId="{EAFA4073-282C-4D85-AF1B-D791A28985BF}" srcOrd="3" destOrd="0" presId="urn:microsoft.com/office/officeart/2017/3/layout/HorizontalPathTimeline"/>
    <dgm:cxn modelId="{A3B8A6B9-60A7-4304-8959-D6D516C2AB61}" type="presParOf" srcId="{6D17FBD6-C7F5-48C9-B77B-498BC9590F07}" destId="{7A3D94D6-174A-4BEC-9D96-3E5EB163A1B4}" srcOrd="4" destOrd="0" presId="urn:microsoft.com/office/officeart/2017/3/layout/HorizontalPathTimeline"/>
    <dgm:cxn modelId="{3FD2A017-2FF8-45BA-B6B0-2531126D6ACE}" type="presParOf" srcId="{9C3019E4-AF06-4590-83A3-FD8254E06AC3}" destId="{AC983683-C2E5-4557-8182-B75F51259473}" srcOrd="1" destOrd="0" presId="urn:microsoft.com/office/officeart/2017/3/layout/HorizontalPathTimeline"/>
    <dgm:cxn modelId="{246AC69D-1438-44DF-BB66-DEC9EE55DE0F}" type="presParOf" srcId="{9C3019E4-AF06-4590-83A3-FD8254E06AC3}" destId="{413215D8-E606-4C2F-B0CB-9ADD25A4DD10}" srcOrd="2" destOrd="0" presId="urn:microsoft.com/office/officeart/2017/3/layout/HorizontalPathTimeline"/>
    <dgm:cxn modelId="{D8B154C7-83A0-4BE7-A5A1-60175055D95B}" type="presParOf" srcId="{413215D8-E606-4C2F-B0CB-9ADD25A4DD10}" destId="{3D61EE9D-CCE8-4E15-BFFB-D8BD2A96A8EE}" srcOrd="0" destOrd="0" presId="urn:microsoft.com/office/officeart/2017/3/layout/HorizontalPathTimeline"/>
    <dgm:cxn modelId="{DDE5455F-89AE-44E5-BD26-05EB2B75584A}" type="presParOf" srcId="{413215D8-E606-4C2F-B0CB-9ADD25A4DD10}" destId="{BEBF1C01-91B1-48C8-8D47-13E3802399AE}" srcOrd="1" destOrd="0" presId="urn:microsoft.com/office/officeart/2017/3/layout/HorizontalPathTimeline"/>
    <dgm:cxn modelId="{6AC89CC8-F287-4CF4-BA1C-5A8720BDD416}" type="presParOf" srcId="{BEBF1C01-91B1-48C8-8D47-13E3802399AE}" destId="{05E3385D-A0A3-4187-934D-F2881D79E5E8}" srcOrd="0" destOrd="0" presId="urn:microsoft.com/office/officeart/2017/3/layout/HorizontalPathTimeline"/>
    <dgm:cxn modelId="{4306D165-4483-4BC0-B768-F17F3B8A6D34}" type="presParOf" srcId="{BEBF1C01-91B1-48C8-8D47-13E3802399AE}" destId="{896CC62C-1CEB-4A81-9159-8764F25FA302}" srcOrd="1" destOrd="0" presId="urn:microsoft.com/office/officeart/2017/3/layout/HorizontalPathTimeline"/>
    <dgm:cxn modelId="{3F3A79EF-2B71-4B48-B515-327C9A236189}" type="presParOf" srcId="{413215D8-E606-4C2F-B0CB-9ADD25A4DD10}" destId="{C1D16B41-DFA2-4B9F-A505-4E2BFF15B059}" srcOrd="2" destOrd="0" presId="urn:microsoft.com/office/officeart/2017/3/layout/HorizontalPathTimeline"/>
    <dgm:cxn modelId="{49183959-C574-46C2-8C2C-850D94D4B705}" type="presParOf" srcId="{413215D8-E606-4C2F-B0CB-9ADD25A4DD10}" destId="{0FEDA530-0F0F-44E7-9674-02D362A8651E}" srcOrd="3" destOrd="0" presId="urn:microsoft.com/office/officeart/2017/3/layout/HorizontalPathTimeline"/>
    <dgm:cxn modelId="{50653906-7664-4EC2-9ECF-1DE52814EC4C}" type="presParOf" srcId="{413215D8-E606-4C2F-B0CB-9ADD25A4DD10}" destId="{ACFA04BE-7934-4FB3-96F8-73EA1C534491}" srcOrd="4" destOrd="0" presId="urn:microsoft.com/office/officeart/2017/3/layout/HorizontalPathTimeline"/>
    <dgm:cxn modelId="{C626073D-3E28-4CEE-9EC2-28A1CD6CB59B}" type="presParOf" srcId="{9C3019E4-AF06-4590-83A3-FD8254E06AC3}" destId="{1C2A66B0-98F6-4B76-916C-F6B7B9B30E09}" srcOrd="3" destOrd="0" presId="urn:microsoft.com/office/officeart/2017/3/layout/HorizontalPathTimeline"/>
    <dgm:cxn modelId="{A4141F9F-4785-4110-B2F7-B56C1268BC4A}" type="presParOf" srcId="{9C3019E4-AF06-4590-83A3-FD8254E06AC3}" destId="{1347D534-8DF6-4E7D-8A99-17A14426B38C}" srcOrd="4" destOrd="0" presId="urn:microsoft.com/office/officeart/2017/3/layout/HorizontalPathTimeline"/>
    <dgm:cxn modelId="{AE1F4813-0FBB-4A64-BB3A-AE217FE88DC1}" type="presParOf" srcId="{1347D534-8DF6-4E7D-8A99-17A14426B38C}" destId="{274D305B-9801-4B8E-8A24-29D217B29A02}" srcOrd="0" destOrd="0" presId="urn:microsoft.com/office/officeart/2017/3/layout/HorizontalPathTimeline"/>
    <dgm:cxn modelId="{794E93E8-9577-46B8-B98D-C4F7B2837115}" type="presParOf" srcId="{1347D534-8DF6-4E7D-8A99-17A14426B38C}" destId="{910302D2-B0B8-4A48-A3FB-F137E3D1D5E7}" srcOrd="1" destOrd="0" presId="urn:microsoft.com/office/officeart/2017/3/layout/HorizontalPathTimeline"/>
    <dgm:cxn modelId="{6AAFC45D-1740-4D95-8F64-FCFF2AAFB2CA}" type="presParOf" srcId="{910302D2-B0B8-4A48-A3FB-F137E3D1D5E7}" destId="{6FE57118-43C6-4FA1-B08C-C1439A0F6D79}" srcOrd="0" destOrd="0" presId="urn:microsoft.com/office/officeart/2017/3/layout/HorizontalPathTimeline"/>
    <dgm:cxn modelId="{2373A003-57EF-4967-B427-3C821E1999CA}" type="presParOf" srcId="{910302D2-B0B8-4A48-A3FB-F137E3D1D5E7}" destId="{DA572788-4BC0-46BD-8604-6C23001BD8D3}" srcOrd="1" destOrd="0" presId="urn:microsoft.com/office/officeart/2017/3/layout/HorizontalPathTimeline"/>
    <dgm:cxn modelId="{24A8DCC7-6AD9-447C-B95E-3A88E984958F}" type="presParOf" srcId="{1347D534-8DF6-4E7D-8A99-17A14426B38C}" destId="{FDF155D6-725D-472C-82D6-6F6D8A3B49E7}" srcOrd="2" destOrd="0" presId="urn:microsoft.com/office/officeart/2017/3/layout/HorizontalPathTimeline"/>
    <dgm:cxn modelId="{40CC6784-0993-4B8F-BAAB-5CC7A6F02354}" type="presParOf" srcId="{1347D534-8DF6-4E7D-8A99-17A14426B38C}" destId="{A653BA31-A4B8-45DE-98A4-D29D4CC14E83}" srcOrd="3" destOrd="0" presId="urn:microsoft.com/office/officeart/2017/3/layout/HorizontalPathTimeline"/>
    <dgm:cxn modelId="{3052A44D-7441-417D-B7EA-A7F77736EC9E}" type="presParOf" srcId="{1347D534-8DF6-4E7D-8A99-17A14426B38C}" destId="{145F5399-5F39-4DFA-B2C8-F57BE13043B8}" srcOrd="4" destOrd="0" presId="urn:microsoft.com/office/officeart/2017/3/layout/HorizontalPathTimeline"/>
    <dgm:cxn modelId="{9EBBD771-6F02-4CA4-81D3-D85141A0F760}" type="presParOf" srcId="{9C3019E4-AF06-4590-83A3-FD8254E06AC3}" destId="{372618DA-BB6C-435F-A58D-D2D04F58656F}" srcOrd="5" destOrd="0" presId="urn:microsoft.com/office/officeart/2017/3/layout/HorizontalPathTimeline"/>
    <dgm:cxn modelId="{F9423703-903C-4BA3-B690-3C826231F175}" type="presParOf" srcId="{9C3019E4-AF06-4590-83A3-FD8254E06AC3}" destId="{741E5C21-B363-43BA-9F39-DFDFFF27F2C0}" srcOrd="6" destOrd="0" presId="urn:microsoft.com/office/officeart/2017/3/layout/HorizontalPathTimeline"/>
    <dgm:cxn modelId="{D669BE60-E65C-4A10-916B-565D90E0AA42}" type="presParOf" srcId="{741E5C21-B363-43BA-9F39-DFDFFF27F2C0}" destId="{985F0DB7-AD86-4B2E-857F-DAB93C75EEE9}" srcOrd="0" destOrd="0" presId="urn:microsoft.com/office/officeart/2017/3/layout/HorizontalPathTimeline"/>
    <dgm:cxn modelId="{69A7073B-1D2B-45F0-A51F-E792E3122305}" type="presParOf" srcId="{741E5C21-B363-43BA-9F39-DFDFFF27F2C0}" destId="{327F1315-ACF7-4340-89A8-73D5E035CA5D}" srcOrd="1" destOrd="0" presId="urn:microsoft.com/office/officeart/2017/3/layout/HorizontalPathTimeline"/>
    <dgm:cxn modelId="{74C713C4-D2D2-4A85-9299-B842AA17C4FF}" type="presParOf" srcId="{327F1315-ACF7-4340-89A8-73D5E035CA5D}" destId="{901ACDFF-4670-4539-8426-E9461262818A}" srcOrd="0" destOrd="0" presId="urn:microsoft.com/office/officeart/2017/3/layout/HorizontalPathTimeline"/>
    <dgm:cxn modelId="{983F30F5-D087-48DA-A07A-F108B430E773}" type="presParOf" srcId="{327F1315-ACF7-4340-89A8-73D5E035CA5D}" destId="{442FCC80-6321-441C-BD21-56F275E6E3ED}" srcOrd="1" destOrd="0" presId="urn:microsoft.com/office/officeart/2017/3/layout/HorizontalPathTimeline"/>
    <dgm:cxn modelId="{2CE59947-A490-4E65-A002-BE43331B27F9}" type="presParOf" srcId="{741E5C21-B363-43BA-9F39-DFDFFF27F2C0}" destId="{92358785-7BF0-479B-B3B8-1A905685E8BB}" srcOrd="2" destOrd="0" presId="urn:microsoft.com/office/officeart/2017/3/layout/HorizontalPathTimeline"/>
    <dgm:cxn modelId="{B3916B45-155D-4D75-B3AF-6E40E44E0895}" type="presParOf" srcId="{741E5C21-B363-43BA-9F39-DFDFFF27F2C0}" destId="{3252EC92-F224-41EB-89A7-50A942D43AC0}" srcOrd="3" destOrd="0" presId="urn:microsoft.com/office/officeart/2017/3/layout/HorizontalPathTimeline"/>
    <dgm:cxn modelId="{BB496C90-C976-4AD4-B32F-9E82C19222A8}" type="presParOf" srcId="{741E5C21-B363-43BA-9F39-DFDFFF27F2C0}" destId="{3C7B4CD2-9DA0-4D95-A0BA-4D74C3EE4393}" srcOrd="4" destOrd="0" presId="urn:microsoft.com/office/officeart/2017/3/layout/HorizontalPathTimeline"/>
    <dgm:cxn modelId="{1E6A7C73-3AA5-49CD-8921-3C03A665C314}" type="presParOf" srcId="{9C3019E4-AF06-4590-83A3-FD8254E06AC3}" destId="{18C3C6C5-329C-4077-9F1C-ECB15E27BF74}" srcOrd="7" destOrd="0" presId="urn:microsoft.com/office/officeart/2017/3/layout/HorizontalPathTimeline"/>
    <dgm:cxn modelId="{ED1BC903-BAD8-4DBD-AFD4-543708552352}" type="presParOf" srcId="{9C3019E4-AF06-4590-83A3-FD8254E06AC3}" destId="{E409E4B8-873D-4E63-AFB6-722D6EC2712F}" srcOrd="8" destOrd="0" presId="urn:microsoft.com/office/officeart/2017/3/layout/HorizontalPathTimeline"/>
    <dgm:cxn modelId="{75385B8A-968A-4658-8DC7-FC50A4A7C9F0}" type="presParOf" srcId="{E409E4B8-873D-4E63-AFB6-722D6EC2712F}" destId="{09C50D50-6749-40A1-927F-898CF3834004}" srcOrd="0" destOrd="0" presId="urn:microsoft.com/office/officeart/2017/3/layout/HorizontalPathTimeline"/>
    <dgm:cxn modelId="{6D73B6B5-B9C9-45A0-B25D-C9E2493C55C5}" type="presParOf" srcId="{E409E4B8-873D-4E63-AFB6-722D6EC2712F}" destId="{38691F32-D7E7-4620-98B1-125EEA2AE463}" srcOrd="1" destOrd="0" presId="urn:microsoft.com/office/officeart/2017/3/layout/HorizontalPathTimeline"/>
    <dgm:cxn modelId="{B5EF3183-1826-4ACE-9F47-637910961247}" type="presParOf" srcId="{38691F32-D7E7-4620-98B1-125EEA2AE463}" destId="{DC09F90C-D6AC-4223-B1F3-5425CA2EE36E}" srcOrd="0" destOrd="0" presId="urn:microsoft.com/office/officeart/2017/3/layout/HorizontalPathTimeline"/>
    <dgm:cxn modelId="{E307D9F1-B7CC-4483-B83A-9E9C6268F720}" type="presParOf" srcId="{38691F32-D7E7-4620-98B1-125EEA2AE463}" destId="{C5E36E88-F59E-48EB-BEBE-C1D4A42C4306}" srcOrd="1" destOrd="0" presId="urn:microsoft.com/office/officeart/2017/3/layout/HorizontalPathTimeline"/>
    <dgm:cxn modelId="{8A24F5B0-5F39-4351-B0D4-5D7EFFB31419}" type="presParOf" srcId="{E409E4B8-873D-4E63-AFB6-722D6EC2712F}" destId="{6EA6CEB7-5A05-48D5-A3E8-C079174A2AAA}" srcOrd="2" destOrd="0" presId="urn:microsoft.com/office/officeart/2017/3/layout/HorizontalPathTimeline"/>
    <dgm:cxn modelId="{2739F0B9-362B-446C-9807-240815D5726A}" type="presParOf" srcId="{E409E4B8-873D-4E63-AFB6-722D6EC2712F}" destId="{CF2D914D-EA01-4ED3-B0C8-C6D47E57BE28}" srcOrd="3" destOrd="0" presId="urn:microsoft.com/office/officeart/2017/3/layout/HorizontalPathTimeline"/>
    <dgm:cxn modelId="{91BEF772-1BD4-41C1-AF96-46E5F2B5EA04}" type="presParOf" srcId="{E409E4B8-873D-4E63-AFB6-722D6EC2712F}" destId="{F40636A1-EC01-41C5-8A14-9760E9BB5A62}" srcOrd="4" destOrd="0" presId="urn:microsoft.com/office/officeart/2017/3/layout/HorizontalPathTimeline"/>
    <dgm:cxn modelId="{A5DFD055-66A4-41C3-9E7F-A5B31349586A}" type="presParOf" srcId="{9C3019E4-AF06-4590-83A3-FD8254E06AC3}" destId="{9631067F-7E04-4083-A6DE-C92169F6A81C}" srcOrd="9" destOrd="0" presId="urn:microsoft.com/office/officeart/2017/3/layout/HorizontalPathTimeline"/>
    <dgm:cxn modelId="{EBFD135D-A521-4EC1-90AA-1432D1EA93DD}" type="presParOf" srcId="{9C3019E4-AF06-4590-83A3-FD8254E06AC3}" destId="{BCABF8BB-80B2-4EB6-AF44-FE63B3D08074}" srcOrd="10" destOrd="0" presId="urn:microsoft.com/office/officeart/2017/3/layout/HorizontalPathTimeline"/>
    <dgm:cxn modelId="{B40989D3-C2DF-4797-B6A3-7FDD91762586}" type="presParOf" srcId="{BCABF8BB-80B2-4EB6-AF44-FE63B3D08074}" destId="{1B834778-4BEB-4BCA-AA29-E5FEFDD74ED8}" srcOrd="0" destOrd="0" presId="urn:microsoft.com/office/officeart/2017/3/layout/HorizontalPathTimeline"/>
    <dgm:cxn modelId="{C83B30BE-3D28-4CF8-A37F-127FE97A585F}" type="presParOf" srcId="{BCABF8BB-80B2-4EB6-AF44-FE63B3D08074}" destId="{2B0DF364-4722-4A91-91D5-32B563A6A002}" srcOrd="1" destOrd="0" presId="urn:microsoft.com/office/officeart/2017/3/layout/HorizontalPathTimeline"/>
    <dgm:cxn modelId="{CF3E5B43-1AAF-432B-884D-01BA85C90C3E}" type="presParOf" srcId="{2B0DF364-4722-4A91-91D5-32B563A6A002}" destId="{7FE670C1-2259-447A-A6F6-54E08D26BC85}" srcOrd="0" destOrd="0" presId="urn:microsoft.com/office/officeart/2017/3/layout/HorizontalPathTimeline"/>
    <dgm:cxn modelId="{85D3A22A-2EC5-4055-A4D6-81E61581AC0A}" type="presParOf" srcId="{2B0DF364-4722-4A91-91D5-32B563A6A002}" destId="{BE46AD40-A7F0-43B3-BBAC-A6DC942FDEF1}" srcOrd="1" destOrd="0" presId="urn:microsoft.com/office/officeart/2017/3/layout/HorizontalPathTimeline"/>
    <dgm:cxn modelId="{53091898-35CD-42B7-B62C-CEFECDF8BA0D}" type="presParOf" srcId="{BCABF8BB-80B2-4EB6-AF44-FE63B3D08074}" destId="{16061610-DBF1-4E3C-8002-96687F52C4E9}" srcOrd="2" destOrd="0" presId="urn:microsoft.com/office/officeart/2017/3/layout/HorizontalPathTimeline"/>
    <dgm:cxn modelId="{2C248E9B-CB1B-4324-8EFC-35BC3DFD8F36}" type="presParOf" srcId="{BCABF8BB-80B2-4EB6-AF44-FE63B3D08074}" destId="{3D662CF9-08E7-4F46-8B3C-7F737FD440A3}" srcOrd="3" destOrd="0" presId="urn:microsoft.com/office/officeart/2017/3/layout/HorizontalPathTimeline"/>
    <dgm:cxn modelId="{45110E5A-A482-4E82-9FCC-7B8D332CACAE}" type="presParOf" srcId="{BCABF8BB-80B2-4EB6-AF44-FE63B3D08074}" destId="{BC75ED92-0BF3-4448-B509-39A4C187C36F}" srcOrd="4" destOrd="0" presId="urn:microsoft.com/office/officeart/2017/3/layout/HorizontalPathTimeline"/>
    <dgm:cxn modelId="{A81DE1AC-748F-416E-A343-DB293EF60788}" type="presParOf" srcId="{9C3019E4-AF06-4590-83A3-FD8254E06AC3}" destId="{3E69E11B-F5B8-489C-A685-FC1B1D1E42FA}" srcOrd="11" destOrd="0" presId="urn:microsoft.com/office/officeart/2017/3/layout/HorizontalPathTimeline"/>
    <dgm:cxn modelId="{3EAFE766-174E-481E-8CFD-E7A034DD73B4}" type="presParOf" srcId="{9C3019E4-AF06-4590-83A3-FD8254E06AC3}" destId="{C298F3DA-A31B-43C4-97FE-B251FAE63ABD}" srcOrd="12" destOrd="0" presId="urn:microsoft.com/office/officeart/2017/3/layout/HorizontalPathTimeline"/>
    <dgm:cxn modelId="{673B927E-DBFE-4C3B-A30A-289A5D443BDB}" type="presParOf" srcId="{C298F3DA-A31B-43C4-97FE-B251FAE63ABD}" destId="{9EE40F59-29A5-4D59-8F39-207A8503306D}" srcOrd="0" destOrd="0" presId="urn:microsoft.com/office/officeart/2017/3/layout/HorizontalPathTimeline"/>
    <dgm:cxn modelId="{7CAD718F-895A-4F26-BB0D-140B32E648CA}" type="presParOf" srcId="{C298F3DA-A31B-43C4-97FE-B251FAE63ABD}" destId="{1F25BF8D-7E59-4BC7-BA9B-19815477E1BB}" srcOrd="1" destOrd="0" presId="urn:microsoft.com/office/officeart/2017/3/layout/HorizontalPathTimeline"/>
    <dgm:cxn modelId="{FE8C4446-7FFF-4B26-9C0B-5E082CA72670}" type="presParOf" srcId="{1F25BF8D-7E59-4BC7-BA9B-19815477E1BB}" destId="{A5BAD3A8-92E0-47E3-928B-C6306BCEA787}" srcOrd="0" destOrd="0" presId="urn:microsoft.com/office/officeart/2017/3/layout/HorizontalPathTimeline"/>
    <dgm:cxn modelId="{A4DA250B-3196-406F-8175-0B1462543571}" type="presParOf" srcId="{1F25BF8D-7E59-4BC7-BA9B-19815477E1BB}" destId="{C0D35305-86A1-414F-8810-63E31B1BF7A2}" srcOrd="1" destOrd="0" presId="urn:microsoft.com/office/officeart/2017/3/layout/HorizontalPathTimeline"/>
    <dgm:cxn modelId="{1F1658A1-9410-4A1F-929F-9CC5C79DE454}" type="presParOf" srcId="{C298F3DA-A31B-43C4-97FE-B251FAE63ABD}" destId="{2D7FFCF1-73FC-4F16-94E7-2015ED4A7E9B}" srcOrd="2" destOrd="0" presId="urn:microsoft.com/office/officeart/2017/3/layout/HorizontalPathTimeline"/>
    <dgm:cxn modelId="{FE6347BC-9C02-40BB-8B1F-F5062D538903}" type="presParOf" srcId="{C298F3DA-A31B-43C4-97FE-B251FAE63ABD}" destId="{EB841ACB-35F8-41C6-AEAF-6BB0B28FEDD4}" srcOrd="3" destOrd="0" presId="urn:microsoft.com/office/officeart/2017/3/layout/HorizontalPathTimeline"/>
    <dgm:cxn modelId="{5E546DBB-BE3A-4A91-91DC-EAFB79240286}" type="presParOf" srcId="{C298F3DA-A31B-43C4-97FE-B251FAE63ABD}" destId="{504F421A-EAA1-43ED-AE4C-A0FE8ABC0346}" srcOrd="4" destOrd="0" presId="urn:microsoft.com/office/officeart/2017/3/layout/HorizontalPathTimeline"/>
    <dgm:cxn modelId="{38225C19-D9B4-4CCE-B9AD-F4A6A53EEEC2}" type="presParOf" srcId="{9C3019E4-AF06-4590-83A3-FD8254E06AC3}" destId="{F51938AE-172F-4645-A226-245F905E3BCC}" srcOrd="13" destOrd="0" presId="urn:microsoft.com/office/officeart/2017/3/layout/HorizontalPathTimeline"/>
    <dgm:cxn modelId="{BE47351C-21F4-4E3A-BC95-F5BF181F05C7}" type="presParOf" srcId="{9C3019E4-AF06-4590-83A3-FD8254E06AC3}" destId="{1EC8B2EE-FD1A-41CE-93BC-B6EFBB104222}" srcOrd="14" destOrd="0" presId="urn:microsoft.com/office/officeart/2017/3/layout/HorizontalPathTimeline"/>
    <dgm:cxn modelId="{B9A1BC4A-F05B-449A-A467-D88293E12A34}" type="presParOf" srcId="{1EC8B2EE-FD1A-41CE-93BC-B6EFBB104222}" destId="{DBB435DC-67A4-44B0-A5EC-FFDDF080918D}" srcOrd="0" destOrd="0" presId="urn:microsoft.com/office/officeart/2017/3/layout/HorizontalPathTimeline"/>
    <dgm:cxn modelId="{0750FB85-935D-48F2-A7E3-05A85CE5A432}" type="presParOf" srcId="{1EC8B2EE-FD1A-41CE-93BC-B6EFBB104222}" destId="{07380F64-64E4-41BD-BA8A-EF31A7DA4C93}" srcOrd="1" destOrd="0" presId="urn:microsoft.com/office/officeart/2017/3/layout/HorizontalPathTimeline"/>
    <dgm:cxn modelId="{65EF31D4-EA78-4AEC-9D42-EA55D60EED7F}" type="presParOf" srcId="{07380F64-64E4-41BD-BA8A-EF31A7DA4C93}" destId="{756200A0-24C8-4352-8A53-9101732E12A8}" srcOrd="0" destOrd="0" presId="urn:microsoft.com/office/officeart/2017/3/layout/HorizontalPathTimeline"/>
    <dgm:cxn modelId="{40B839A2-3050-4E3F-B3B5-30AEE08750D4}" type="presParOf" srcId="{07380F64-64E4-41BD-BA8A-EF31A7DA4C93}" destId="{EC874809-D3A8-4963-9626-5EEC90F6C2C7}" srcOrd="1" destOrd="0" presId="urn:microsoft.com/office/officeart/2017/3/layout/HorizontalPathTimeline"/>
    <dgm:cxn modelId="{030338E3-AF50-4A16-9519-C529400DC378}" type="presParOf" srcId="{1EC8B2EE-FD1A-41CE-93BC-B6EFBB104222}" destId="{706A9B89-C996-4237-B725-80ED8C663C3F}" srcOrd="2" destOrd="0" presId="urn:microsoft.com/office/officeart/2017/3/layout/HorizontalPathTimeline"/>
    <dgm:cxn modelId="{CDD4C185-8BE3-4494-96AB-5A42FF282016}" type="presParOf" srcId="{1EC8B2EE-FD1A-41CE-93BC-B6EFBB104222}" destId="{828C6056-8016-4C1E-89BB-B3F739D4F0C7}" srcOrd="3" destOrd="0" presId="urn:microsoft.com/office/officeart/2017/3/layout/HorizontalPathTimeline"/>
    <dgm:cxn modelId="{573D0209-8C23-4868-BD5B-6C145A27F395}" type="presParOf" srcId="{1EC8B2EE-FD1A-41CE-93BC-B6EFBB104222}" destId="{1BA90F13-DCB4-4827-8884-BB5A000DB760}" srcOrd="4" destOrd="0" presId="urn:microsoft.com/office/officeart/2017/3/layout/HorizontalPathTimeline"/>
    <dgm:cxn modelId="{5772B3A2-A8A8-41E6-81B2-79E9DF95A465}" type="presParOf" srcId="{9C3019E4-AF06-4590-83A3-FD8254E06AC3}" destId="{B58D8643-6046-42C0-AF15-044B57BA2FF9}" srcOrd="15" destOrd="0" presId="urn:microsoft.com/office/officeart/2017/3/layout/HorizontalPathTimeline"/>
    <dgm:cxn modelId="{F1305BBD-045F-4918-9921-AF8F1579FC7F}" type="presParOf" srcId="{9C3019E4-AF06-4590-83A3-FD8254E06AC3}" destId="{10D08D70-A7D4-483C-99FC-636FC65AC485}" srcOrd="16" destOrd="0" presId="urn:microsoft.com/office/officeart/2017/3/layout/HorizontalPathTimeline"/>
    <dgm:cxn modelId="{79E8476F-3978-4406-8644-63A4674527F6}" type="presParOf" srcId="{10D08D70-A7D4-483C-99FC-636FC65AC485}" destId="{259B2D02-D604-41BA-84FC-2220EC1FF94A}" srcOrd="0" destOrd="0" presId="urn:microsoft.com/office/officeart/2017/3/layout/HorizontalPathTimeline"/>
    <dgm:cxn modelId="{05E87B05-8E07-4376-9C23-34EE01CEF061}" type="presParOf" srcId="{10D08D70-A7D4-483C-99FC-636FC65AC485}" destId="{7DE5E56E-A28E-4C3B-8780-EAE95635C387}" srcOrd="1" destOrd="0" presId="urn:microsoft.com/office/officeart/2017/3/layout/HorizontalPathTimeline"/>
    <dgm:cxn modelId="{88DFBB33-278F-4143-9C67-9781E16BA669}" type="presParOf" srcId="{7DE5E56E-A28E-4C3B-8780-EAE95635C387}" destId="{1030CD65-9B58-47E9-A47F-D434874BAE08}" srcOrd="0" destOrd="0" presId="urn:microsoft.com/office/officeart/2017/3/layout/HorizontalPathTimeline"/>
    <dgm:cxn modelId="{6A4E325F-6739-41FF-963A-0E4DF238EC54}" type="presParOf" srcId="{7DE5E56E-A28E-4C3B-8780-EAE95635C387}" destId="{54446B6D-225C-4F89-B378-687714847B74}" srcOrd="1" destOrd="0" presId="urn:microsoft.com/office/officeart/2017/3/layout/HorizontalPathTimeline"/>
    <dgm:cxn modelId="{C464ED9D-1C67-48E5-BF68-9B577B6A8134}" type="presParOf" srcId="{10D08D70-A7D4-483C-99FC-636FC65AC485}" destId="{5040C898-73DB-424C-B39F-8E12EEDC658A}" srcOrd="2" destOrd="0" presId="urn:microsoft.com/office/officeart/2017/3/layout/HorizontalPathTimeline"/>
    <dgm:cxn modelId="{5263D9B3-7A56-44B1-89D3-BEBA81F0E5EB}" type="presParOf" srcId="{10D08D70-A7D4-483C-99FC-636FC65AC485}" destId="{C0206F0C-05B1-4BB3-BECF-1C08151954CB}" srcOrd="3" destOrd="0" presId="urn:microsoft.com/office/officeart/2017/3/layout/HorizontalPathTimeline"/>
    <dgm:cxn modelId="{EB3EF51A-612C-4C07-9750-B0ED96C04664}" type="presParOf" srcId="{10D08D70-A7D4-483C-99FC-636FC65AC485}" destId="{81DF829D-F429-4BA3-BDC0-84E83948FE9B}"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E2E5F-AB38-401E-A9C9-221E48C1309C}">
      <dsp:nvSpPr>
        <dsp:cNvPr id="0" name=""/>
        <dsp:cNvSpPr/>
      </dsp:nvSpPr>
      <dsp:spPr>
        <a:xfrm>
          <a:off x="260828" y="3562717"/>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1952</a:t>
          </a:r>
        </a:p>
      </dsp:txBody>
      <dsp:txXfrm>
        <a:off x="260828" y="3562717"/>
        <a:ext cx="2073965" cy="749696"/>
      </dsp:txXfrm>
    </dsp:sp>
    <dsp:sp modelId="{622602C0-A16A-441D-B994-3BC1EE412C82}">
      <dsp:nvSpPr>
        <dsp:cNvPr id="0" name=""/>
        <dsp:cNvSpPr/>
      </dsp:nvSpPr>
      <dsp:spPr>
        <a:xfrm>
          <a:off x="0" y="3184551"/>
          <a:ext cx="12965448" cy="265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FF8C6-FBAF-4CDB-914F-61A55E28F621}">
      <dsp:nvSpPr>
        <dsp:cNvPr id="0" name=""/>
        <dsp:cNvSpPr/>
      </dsp:nvSpPr>
      <dsp:spPr>
        <a:xfrm>
          <a:off x="157130" y="292435"/>
          <a:ext cx="2281361" cy="176425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26 September </a:t>
          </a:r>
          <a:r>
            <a:rPr lang="en-US" sz="1500" kern="1200" dirty="0"/>
            <a:t>– Creation of a Special Committee on Municipal and Regional Affairs within the Parliamentary Assembly</a:t>
          </a:r>
          <a:br>
            <a:rPr lang="en-US" sz="1500" kern="1200" dirty="0"/>
          </a:br>
          <a:endParaRPr lang="en-US" sz="1500" kern="1200" dirty="0"/>
        </a:p>
      </dsp:txBody>
      <dsp:txXfrm>
        <a:off x="157130" y="292435"/>
        <a:ext cx="2281361" cy="1764254"/>
      </dsp:txXfrm>
    </dsp:sp>
    <dsp:sp modelId="{C1F4FC84-D278-43EF-8184-C41F8D104B6B}">
      <dsp:nvSpPr>
        <dsp:cNvPr id="0" name=""/>
        <dsp:cNvSpPr/>
      </dsp:nvSpPr>
      <dsp:spPr>
        <a:xfrm>
          <a:off x="1297810" y="2056689"/>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D61EE9D-CCE8-4E15-BFFB-D8BD2A96A8EE}">
      <dsp:nvSpPr>
        <dsp:cNvPr id="0" name=""/>
        <dsp:cNvSpPr/>
      </dsp:nvSpPr>
      <dsp:spPr>
        <a:xfrm>
          <a:off x="1557056" y="2322069"/>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1957</a:t>
          </a:r>
        </a:p>
      </dsp:txBody>
      <dsp:txXfrm>
        <a:off x="1557056" y="2322069"/>
        <a:ext cx="2073965" cy="749696"/>
      </dsp:txXfrm>
    </dsp:sp>
    <dsp:sp modelId="{05E3385D-A0A3-4187-934D-F2881D79E5E8}">
      <dsp:nvSpPr>
        <dsp:cNvPr id="0" name=""/>
        <dsp:cNvSpPr/>
      </dsp:nvSpPr>
      <dsp:spPr>
        <a:xfrm>
          <a:off x="1453358" y="4577793"/>
          <a:ext cx="2281361" cy="13593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12 January </a:t>
          </a:r>
          <a:r>
            <a:rPr lang="en-US" sz="1500" kern="1200" dirty="0"/>
            <a:t>– 1st session of the "European Conference of Local Authorities" in Strasbourg</a:t>
          </a:r>
        </a:p>
      </dsp:txBody>
      <dsp:txXfrm>
        <a:off x="1453358" y="4577793"/>
        <a:ext cx="2281361" cy="1359343"/>
      </dsp:txXfrm>
    </dsp:sp>
    <dsp:sp modelId="{C1D16B41-DFA2-4B9F-A505-4E2BFF15B059}">
      <dsp:nvSpPr>
        <dsp:cNvPr id="0" name=""/>
        <dsp:cNvSpPr/>
      </dsp:nvSpPr>
      <dsp:spPr>
        <a:xfrm>
          <a:off x="2594039" y="3449931"/>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AFA4073-282C-4D85-AF1B-D791A28985BF}">
      <dsp:nvSpPr>
        <dsp:cNvPr id="0" name=""/>
        <dsp:cNvSpPr/>
      </dsp:nvSpPr>
      <dsp:spPr>
        <a:xfrm>
          <a:off x="1214879"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FEDA530-0F0F-44E7-9674-02D362A8651E}">
      <dsp:nvSpPr>
        <dsp:cNvPr id="0" name=""/>
        <dsp:cNvSpPr/>
      </dsp:nvSpPr>
      <dsp:spPr>
        <a:xfrm>
          <a:off x="2511108"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74D305B-9801-4B8E-8A24-29D217B29A02}">
      <dsp:nvSpPr>
        <dsp:cNvPr id="0" name=""/>
        <dsp:cNvSpPr/>
      </dsp:nvSpPr>
      <dsp:spPr>
        <a:xfrm>
          <a:off x="2853284" y="3562717"/>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1975</a:t>
          </a:r>
        </a:p>
      </dsp:txBody>
      <dsp:txXfrm>
        <a:off x="2853284" y="3562717"/>
        <a:ext cx="2073965" cy="749696"/>
      </dsp:txXfrm>
    </dsp:sp>
    <dsp:sp modelId="{6FE57118-43C6-4FA1-B08C-C1439A0F6D79}">
      <dsp:nvSpPr>
        <dsp:cNvPr id="0" name=""/>
        <dsp:cNvSpPr/>
      </dsp:nvSpPr>
      <dsp:spPr>
        <a:xfrm>
          <a:off x="2749586" y="697346"/>
          <a:ext cx="2281361" cy="13593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19 February </a:t>
          </a:r>
          <a:r>
            <a:rPr lang="en-US" sz="1500" kern="1200" dirty="0"/>
            <a:t>– Becoming the "Conference of Local and Regional Authorities of Europe”</a:t>
          </a:r>
        </a:p>
      </dsp:txBody>
      <dsp:txXfrm>
        <a:off x="2749586" y="697346"/>
        <a:ext cx="2281361" cy="1359343"/>
      </dsp:txXfrm>
    </dsp:sp>
    <dsp:sp modelId="{FDF155D6-725D-472C-82D6-6F6D8A3B49E7}">
      <dsp:nvSpPr>
        <dsp:cNvPr id="0" name=""/>
        <dsp:cNvSpPr/>
      </dsp:nvSpPr>
      <dsp:spPr>
        <a:xfrm>
          <a:off x="3890267" y="2056689"/>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85F0DB7-AD86-4B2E-857F-DAB93C75EEE9}">
      <dsp:nvSpPr>
        <dsp:cNvPr id="0" name=""/>
        <dsp:cNvSpPr/>
      </dsp:nvSpPr>
      <dsp:spPr>
        <a:xfrm>
          <a:off x="4149513" y="2322069"/>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1985</a:t>
          </a:r>
        </a:p>
      </dsp:txBody>
      <dsp:txXfrm>
        <a:off x="4149513" y="2322069"/>
        <a:ext cx="2073965" cy="749696"/>
      </dsp:txXfrm>
    </dsp:sp>
    <dsp:sp modelId="{901ACDFF-4670-4539-8426-E9461262818A}">
      <dsp:nvSpPr>
        <dsp:cNvPr id="0" name=""/>
        <dsp:cNvSpPr/>
      </dsp:nvSpPr>
      <dsp:spPr>
        <a:xfrm>
          <a:off x="4045814" y="4577793"/>
          <a:ext cx="2281361" cy="13593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15 October</a:t>
          </a:r>
          <a:r>
            <a:rPr lang="en-US" sz="1500" kern="1200" dirty="0"/>
            <a:t> – Opening for signature of the  European Charter of Local Self-Government</a:t>
          </a:r>
          <a:br>
            <a:rPr lang="en-US" sz="1500" kern="1200" dirty="0"/>
          </a:br>
          <a:endParaRPr lang="en-US" sz="1500" kern="1200" dirty="0"/>
        </a:p>
      </dsp:txBody>
      <dsp:txXfrm>
        <a:off x="4045814" y="4577793"/>
        <a:ext cx="2281361" cy="1359343"/>
      </dsp:txXfrm>
    </dsp:sp>
    <dsp:sp modelId="{92358785-7BF0-479B-B3B8-1A905685E8BB}">
      <dsp:nvSpPr>
        <dsp:cNvPr id="0" name=""/>
        <dsp:cNvSpPr/>
      </dsp:nvSpPr>
      <dsp:spPr>
        <a:xfrm>
          <a:off x="5186495" y="3449931"/>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653BA31-A4B8-45DE-98A4-D29D4CC14E83}">
      <dsp:nvSpPr>
        <dsp:cNvPr id="0" name=""/>
        <dsp:cNvSpPr/>
      </dsp:nvSpPr>
      <dsp:spPr>
        <a:xfrm>
          <a:off x="3807336"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252EC92-F224-41EB-89A7-50A942D43AC0}">
      <dsp:nvSpPr>
        <dsp:cNvPr id="0" name=""/>
        <dsp:cNvSpPr/>
      </dsp:nvSpPr>
      <dsp:spPr>
        <a:xfrm>
          <a:off x="5103564"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9C50D50-6749-40A1-927F-898CF3834004}">
      <dsp:nvSpPr>
        <dsp:cNvPr id="0" name=""/>
        <dsp:cNvSpPr/>
      </dsp:nvSpPr>
      <dsp:spPr>
        <a:xfrm>
          <a:off x="5445741" y="3562717"/>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1994</a:t>
          </a:r>
        </a:p>
      </dsp:txBody>
      <dsp:txXfrm>
        <a:off x="5445741" y="3562717"/>
        <a:ext cx="2073965" cy="749696"/>
      </dsp:txXfrm>
    </dsp:sp>
    <dsp:sp modelId="{DC09F90C-D6AC-4223-B1F3-5425CA2EE36E}">
      <dsp:nvSpPr>
        <dsp:cNvPr id="0" name=""/>
        <dsp:cNvSpPr/>
      </dsp:nvSpPr>
      <dsp:spPr>
        <a:xfrm>
          <a:off x="5342043" y="928723"/>
          <a:ext cx="2281361" cy="11279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14 January </a:t>
          </a:r>
          <a:r>
            <a:rPr lang="en-US" sz="1500" kern="1200" dirty="0"/>
            <a:t>– Set up of Congress of Local and Regional Authorities in current format</a:t>
          </a:r>
        </a:p>
      </dsp:txBody>
      <dsp:txXfrm>
        <a:off x="5342043" y="928723"/>
        <a:ext cx="2281361" cy="1127965"/>
      </dsp:txXfrm>
    </dsp:sp>
    <dsp:sp modelId="{6EA6CEB7-5A05-48D5-A3E8-C079174A2AAA}">
      <dsp:nvSpPr>
        <dsp:cNvPr id="0" name=""/>
        <dsp:cNvSpPr/>
      </dsp:nvSpPr>
      <dsp:spPr>
        <a:xfrm>
          <a:off x="6482724" y="2056689"/>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B834778-4BEB-4BCA-AA29-E5FEFDD74ED8}">
      <dsp:nvSpPr>
        <dsp:cNvPr id="0" name=""/>
        <dsp:cNvSpPr/>
      </dsp:nvSpPr>
      <dsp:spPr>
        <a:xfrm>
          <a:off x="6741969" y="2322069"/>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2003</a:t>
          </a:r>
        </a:p>
      </dsp:txBody>
      <dsp:txXfrm>
        <a:off x="6741969" y="2322069"/>
        <a:ext cx="2073965" cy="749696"/>
      </dsp:txXfrm>
    </dsp:sp>
    <dsp:sp modelId="{7FE670C1-2259-447A-A6F6-54E08D26BC85}">
      <dsp:nvSpPr>
        <dsp:cNvPr id="0" name=""/>
        <dsp:cNvSpPr/>
      </dsp:nvSpPr>
      <dsp:spPr>
        <a:xfrm>
          <a:off x="6638271" y="4577793"/>
          <a:ext cx="2281361" cy="156179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21 May </a:t>
          </a:r>
          <a:r>
            <a:rPr lang="en-US" sz="1500" kern="1200" dirty="0"/>
            <a:t>– Adoption of the Revised European Charter on the Participation of Young People in Local and Regional Life.</a:t>
          </a:r>
        </a:p>
      </dsp:txBody>
      <dsp:txXfrm>
        <a:off x="6638271" y="4577793"/>
        <a:ext cx="2281361" cy="1561798"/>
      </dsp:txXfrm>
    </dsp:sp>
    <dsp:sp modelId="{16061610-DBF1-4E3C-8002-96687F52C4E9}">
      <dsp:nvSpPr>
        <dsp:cNvPr id="0" name=""/>
        <dsp:cNvSpPr/>
      </dsp:nvSpPr>
      <dsp:spPr>
        <a:xfrm>
          <a:off x="7778952" y="3449931"/>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F2D914D-EA01-4ED3-B0C8-C6D47E57BE28}">
      <dsp:nvSpPr>
        <dsp:cNvPr id="0" name=""/>
        <dsp:cNvSpPr/>
      </dsp:nvSpPr>
      <dsp:spPr>
        <a:xfrm>
          <a:off x="6399792"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D662CF9-08E7-4F46-8B3C-7F737FD440A3}">
      <dsp:nvSpPr>
        <dsp:cNvPr id="0" name=""/>
        <dsp:cNvSpPr/>
      </dsp:nvSpPr>
      <dsp:spPr>
        <a:xfrm>
          <a:off x="7696021"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EE40F59-29A5-4D59-8F39-207A8503306D}">
      <dsp:nvSpPr>
        <dsp:cNvPr id="0" name=""/>
        <dsp:cNvSpPr/>
      </dsp:nvSpPr>
      <dsp:spPr>
        <a:xfrm>
          <a:off x="8038197" y="3562717"/>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2009</a:t>
          </a:r>
        </a:p>
      </dsp:txBody>
      <dsp:txXfrm>
        <a:off x="8038197" y="3562717"/>
        <a:ext cx="2073965" cy="749696"/>
      </dsp:txXfrm>
    </dsp:sp>
    <dsp:sp modelId="{A5BAD3A8-92E0-47E3-928B-C6306BCEA787}">
      <dsp:nvSpPr>
        <dsp:cNvPr id="0" name=""/>
        <dsp:cNvSpPr/>
      </dsp:nvSpPr>
      <dsp:spPr>
        <a:xfrm>
          <a:off x="7934499" y="408124"/>
          <a:ext cx="2281361" cy="16485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cs typeface="Poppins" panose="00000500000000000000" pitchFamily="2" charset="0"/>
              <a:sym typeface="Poppins"/>
            </a:rPr>
            <a:t>| </a:t>
          </a:r>
          <a:r>
            <a:rPr lang="en-US" sz="1500" b="1" kern="1200" dirty="0">
              <a:latin typeface="+mj-lt"/>
              <a:cs typeface="Poppins" panose="00000500000000000000" pitchFamily="2" charset="0"/>
              <a:sym typeface="Poppins"/>
            </a:rPr>
            <a:t>16 November</a:t>
          </a:r>
          <a:endParaRPr lang="fr-FR" sz="1500" b="1" kern="1200" dirty="0"/>
        </a:p>
        <a:p>
          <a:pPr marL="0" lvl="0" indent="0" algn="l" defTabSz="666750">
            <a:lnSpc>
              <a:spcPct val="90000"/>
            </a:lnSpc>
            <a:spcBef>
              <a:spcPct val="0"/>
            </a:spcBef>
            <a:spcAft>
              <a:spcPct val="35000"/>
            </a:spcAft>
            <a:buNone/>
          </a:pPr>
          <a:r>
            <a:rPr lang="en-US" sz="1500" kern="1200" dirty="0">
              <a:latin typeface="+mj-lt"/>
              <a:cs typeface="Poppins" panose="00000500000000000000" pitchFamily="2" charset="0"/>
              <a:sym typeface="Poppins"/>
            </a:rPr>
            <a:t>The Additional Protocol on the right of citizens to participate in the affairs of local authorities is opened for signature</a:t>
          </a:r>
          <a:endParaRPr lang="fr-FR" sz="1500" kern="1200" dirty="0"/>
        </a:p>
      </dsp:txBody>
      <dsp:txXfrm>
        <a:off x="7934499" y="408124"/>
        <a:ext cx="2281361" cy="1648565"/>
      </dsp:txXfrm>
    </dsp:sp>
    <dsp:sp modelId="{2D7FFCF1-73FC-4F16-94E7-2015ED4A7E9B}">
      <dsp:nvSpPr>
        <dsp:cNvPr id="0" name=""/>
        <dsp:cNvSpPr/>
      </dsp:nvSpPr>
      <dsp:spPr>
        <a:xfrm>
          <a:off x="9075180" y="2056689"/>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BB435DC-67A4-44B0-A5EC-FFDDF080918D}">
      <dsp:nvSpPr>
        <dsp:cNvPr id="0" name=""/>
        <dsp:cNvSpPr/>
      </dsp:nvSpPr>
      <dsp:spPr>
        <a:xfrm>
          <a:off x="9334426" y="2322069"/>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2013</a:t>
          </a:r>
        </a:p>
      </dsp:txBody>
      <dsp:txXfrm>
        <a:off x="9334426" y="2322069"/>
        <a:ext cx="2073965" cy="749696"/>
      </dsp:txXfrm>
    </dsp:sp>
    <dsp:sp modelId="{756200A0-24C8-4352-8A53-9101732E12A8}">
      <dsp:nvSpPr>
        <dsp:cNvPr id="0" name=""/>
        <dsp:cNvSpPr/>
      </dsp:nvSpPr>
      <dsp:spPr>
        <a:xfrm>
          <a:off x="9230727" y="4577793"/>
          <a:ext cx="2281361" cy="156179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a:t>
          </a:r>
          <a:r>
            <a:rPr lang="en-US" sz="1500" b="1" kern="1200" dirty="0"/>
            <a:t>23 October </a:t>
          </a:r>
          <a:r>
            <a:rPr lang="en-US" sz="1500" kern="1200" dirty="0"/>
            <a:t>– Ratification by the European Charter of Local Self-Government by all Council of Europe member States.</a:t>
          </a:r>
        </a:p>
      </dsp:txBody>
      <dsp:txXfrm>
        <a:off x="9230727" y="4577793"/>
        <a:ext cx="2281361" cy="1561798"/>
      </dsp:txXfrm>
    </dsp:sp>
    <dsp:sp modelId="{706A9B89-C996-4237-B725-80ED8C663C3F}">
      <dsp:nvSpPr>
        <dsp:cNvPr id="0" name=""/>
        <dsp:cNvSpPr/>
      </dsp:nvSpPr>
      <dsp:spPr>
        <a:xfrm>
          <a:off x="10371408" y="3449931"/>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B841ACB-35F8-41C6-AEAF-6BB0B28FEDD4}">
      <dsp:nvSpPr>
        <dsp:cNvPr id="0" name=""/>
        <dsp:cNvSpPr/>
      </dsp:nvSpPr>
      <dsp:spPr>
        <a:xfrm>
          <a:off x="8992249"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28C6056-8016-4C1E-89BB-B3F739D4F0C7}">
      <dsp:nvSpPr>
        <dsp:cNvPr id="0" name=""/>
        <dsp:cNvSpPr/>
      </dsp:nvSpPr>
      <dsp:spPr>
        <a:xfrm>
          <a:off x="10288477"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59B2D02-D604-41BA-84FC-2220EC1FF94A}">
      <dsp:nvSpPr>
        <dsp:cNvPr id="0" name=""/>
        <dsp:cNvSpPr/>
      </dsp:nvSpPr>
      <dsp:spPr>
        <a:xfrm>
          <a:off x="10630654" y="3562717"/>
          <a:ext cx="2073965" cy="7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2023</a:t>
          </a:r>
          <a:br>
            <a:rPr lang="en-US" sz="2000" kern="1200" dirty="0"/>
          </a:br>
          <a:endParaRPr lang="en-US" sz="2000" kern="1200" dirty="0"/>
        </a:p>
      </dsp:txBody>
      <dsp:txXfrm>
        <a:off x="10630654" y="3562717"/>
        <a:ext cx="2073965" cy="749696"/>
      </dsp:txXfrm>
    </dsp:sp>
    <dsp:sp modelId="{1030CD65-9B58-47E9-A47F-D434874BAE08}">
      <dsp:nvSpPr>
        <dsp:cNvPr id="0" name=""/>
        <dsp:cNvSpPr/>
      </dsp:nvSpPr>
      <dsp:spPr>
        <a:xfrm>
          <a:off x="10526956" y="697346"/>
          <a:ext cx="2281361" cy="13593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rPr>
            <a:t>| </a:t>
          </a:r>
          <a:r>
            <a:rPr lang="en-US" sz="1500" b="1" kern="1200" dirty="0">
              <a:latin typeface="+mj-lt"/>
            </a:rPr>
            <a:t>16 – 17 May </a:t>
          </a:r>
          <a:r>
            <a:rPr lang="en-US" sz="1500" kern="1200" dirty="0">
              <a:solidFill>
                <a:srgbClr val="000000"/>
              </a:solidFill>
              <a:latin typeface="+mj-lt"/>
              <a:cs typeface="Poppins" panose="00000500000000000000" pitchFamily="2" charset="0"/>
              <a:sym typeface="Poppins"/>
            </a:rPr>
            <a:t>The Council of Europe Summit in Reykjavik gives a renewed and stronger mandate to the Congress</a:t>
          </a:r>
          <a:endParaRPr lang="fr-FR" sz="1500" kern="1200" dirty="0">
            <a:latin typeface="+mj-lt"/>
          </a:endParaRPr>
        </a:p>
      </dsp:txBody>
      <dsp:txXfrm>
        <a:off x="10526956" y="697346"/>
        <a:ext cx="2281361" cy="1359343"/>
      </dsp:txXfrm>
    </dsp:sp>
    <dsp:sp modelId="{5040C898-73DB-424C-B39F-8E12EEDC658A}">
      <dsp:nvSpPr>
        <dsp:cNvPr id="0" name=""/>
        <dsp:cNvSpPr/>
      </dsp:nvSpPr>
      <dsp:spPr>
        <a:xfrm>
          <a:off x="11667637" y="2056689"/>
          <a:ext cx="0" cy="112786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0206F0C-05B1-4BB3-BECF-1C08151954CB}">
      <dsp:nvSpPr>
        <dsp:cNvPr id="0" name=""/>
        <dsp:cNvSpPr/>
      </dsp:nvSpPr>
      <dsp:spPr>
        <a:xfrm>
          <a:off x="11584706" y="3234310"/>
          <a:ext cx="165862" cy="16586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E82BF-F8A4-4070-B963-4C7D432C9D53}"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FB6CB-110E-48F6-BC4F-3142B535F62F}" type="slidenum">
              <a:rPr lang="en-GB" smtClean="0"/>
              <a:t>‹#›</a:t>
            </a:fld>
            <a:endParaRPr lang="en-GB"/>
          </a:p>
        </p:txBody>
      </p:sp>
    </p:spTree>
    <p:extLst>
      <p:ext uri="{BB962C8B-B14F-4D97-AF65-F5344CB8AC3E}">
        <p14:creationId xmlns:p14="http://schemas.microsoft.com/office/powerpoint/2010/main" val="25394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Reminder</a:t>
            </a:r>
            <a:endParaRPr lang="de-DE" dirty="0"/>
          </a:p>
          <a:p>
            <a:endParaRPr lang="de-DE" dirty="0"/>
          </a:p>
          <a:p>
            <a:r>
              <a:rPr lang="de-DE" dirty="0" err="1"/>
              <a:t>Social</a:t>
            </a:r>
            <a:r>
              <a:rPr lang="de-DE" dirty="0"/>
              <a:t> and </a:t>
            </a:r>
            <a:r>
              <a:rPr lang="de-DE" dirty="0" err="1"/>
              <a:t>Behaviour</a:t>
            </a:r>
            <a:r>
              <a:rPr lang="de-DE" dirty="0"/>
              <a:t> Change</a:t>
            </a:r>
          </a:p>
          <a:p>
            <a:endParaRPr lang="de-DE" dirty="0"/>
          </a:p>
          <a:p>
            <a:r>
              <a:rPr lang="de-DE" dirty="0" err="1"/>
              <a:t>Artificial</a:t>
            </a:r>
            <a:r>
              <a:rPr lang="de-DE" dirty="0"/>
              <a:t> </a:t>
            </a:r>
            <a:r>
              <a:rPr lang="de-DE" dirty="0" err="1"/>
              <a:t>Intelligence</a:t>
            </a:r>
            <a:endParaRPr lang="de-DE" dirty="0"/>
          </a:p>
          <a:p>
            <a:endParaRPr lang="de-DE" dirty="0"/>
          </a:p>
          <a:p>
            <a:r>
              <a:rPr lang="de-DE" dirty="0"/>
              <a:t>New Democratic </a:t>
            </a:r>
            <a:r>
              <a:rPr lang="de-DE" dirty="0" err="1"/>
              <a:t>Pact</a:t>
            </a:r>
            <a:r>
              <a:rPr lang="de-DE" dirty="0"/>
              <a:t> - Multilevel </a:t>
            </a:r>
            <a:r>
              <a:rPr lang="de-DE" dirty="0" err="1"/>
              <a:t>Governance</a:t>
            </a:r>
            <a:r>
              <a:rPr lang="de-DE" dirty="0"/>
              <a:t> Conference 29 April in </a:t>
            </a:r>
            <a:r>
              <a:rPr lang="de-DE" dirty="0" err="1"/>
              <a:t>Chisinau</a:t>
            </a:r>
            <a:r>
              <a:rPr lang="de-DE" dirty="0"/>
              <a:t>, Moldova </a:t>
            </a:r>
            <a:r>
              <a:rPr lang="de-DE" dirty="0" err="1"/>
              <a:t>mention</a:t>
            </a:r>
            <a:endParaRPr lang="de-DE" dirty="0"/>
          </a:p>
          <a:p>
            <a:r>
              <a:rPr lang="de-DE" dirty="0"/>
              <a:t>ELoGE</a:t>
            </a:r>
          </a:p>
          <a:p>
            <a:endParaRPr lang="de-DE" dirty="0"/>
          </a:p>
          <a:p>
            <a:endParaRPr lang="de-DE" dirty="0"/>
          </a:p>
          <a:p>
            <a:r>
              <a:rPr lang="de-DE" dirty="0"/>
              <a:t>12 </a:t>
            </a:r>
            <a:r>
              <a:rPr lang="de-DE" dirty="0" err="1"/>
              <a:t>Principles</a:t>
            </a:r>
            <a:r>
              <a:rPr lang="de-DE" dirty="0"/>
              <a:t> – </a:t>
            </a:r>
            <a:r>
              <a:rPr lang="de-DE" dirty="0" err="1"/>
              <a:t>Huamn</a:t>
            </a:r>
            <a:r>
              <a:rPr lang="de-DE" dirty="0"/>
              <a:t> Resources</a:t>
            </a:r>
          </a:p>
          <a:p>
            <a:endParaRPr lang="de-DE" dirty="0"/>
          </a:p>
          <a:p>
            <a:r>
              <a:rPr lang="de-DE" dirty="0" err="1"/>
              <a:t>How</a:t>
            </a:r>
            <a:r>
              <a:rPr lang="de-DE" dirty="0"/>
              <a:t> </a:t>
            </a:r>
            <a:r>
              <a:rPr lang="de-DE" dirty="0" err="1"/>
              <a:t>does</a:t>
            </a:r>
            <a:r>
              <a:rPr lang="de-DE" dirty="0"/>
              <a:t> </a:t>
            </a:r>
            <a:r>
              <a:rPr lang="de-DE" dirty="0" err="1"/>
              <a:t>our</a:t>
            </a:r>
            <a:r>
              <a:rPr lang="de-DE" dirty="0"/>
              <a:t> </a:t>
            </a:r>
            <a:r>
              <a:rPr lang="de-DE" dirty="0" err="1"/>
              <a:t>work</a:t>
            </a:r>
            <a:r>
              <a:rPr lang="de-DE" dirty="0"/>
              <a:t> at </a:t>
            </a:r>
            <a:r>
              <a:rPr lang="de-DE" dirty="0" err="1"/>
              <a:t>the</a:t>
            </a:r>
            <a:r>
              <a:rPr lang="de-DE" dirty="0"/>
              <a:t> </a:t>
            </a:r>
            <a:r>
              <a:rPr lang="de-DE" dirty="0" err="1"/>
              <a:t>central</a:t>
            </a:r>
            <a:r>
              <a:rPr lang="de-DE" dirty="0"/>
              <a:t> </a:t>
            </a:r>
            <a:r>
              <a:rPr lang="de-DE" dirty="0" err="1"/>
              <a:t>level</a:t>
            </a:r>
            <a:r>
              <a:rPr lang="de-DE" dirty="0"/>
              <a:t> </a:t>
            </a:r>
            <a:r>
              <a:rPr lang="de-DE" dirty="0" err="1"/>
              <a:t>land</a:t>
            </a:r>
            <a:r>
              <a:rPr lang="de-DE" dirty="0"/>
              <a:t> </a:t>
            </a:r>
          </a:p>
          <a:p>
            <a:r>
              <a:rPr lang="de-DE" dirty="0"/>
              <a:t>Generation </a:t>
            </a:r>
            <a:r>
              <a:rPr lang="de-DE" dirty="0" err="1"/>
              <a:t>change</a:t>
            </a:r>
            <a:r>
              <a:rPr lang="de-DE" dirty="0"/>
              <a:t> in </a:t>
            </a:r>
            <a:r>
              <a:rPr lang="de-DE" dirty="0" err="1"/>
              <a:t>local</a:t>
            </a:r>
            <a:r>
              <a:rPr lang="de-DE" dirty="0"/>
              <a:t> </a:t>
            </a:r>
            <a:r>
              <a:rPr lang="de-DE" dirty="0" err="1"/>
              <a:t>government</a:t>
            </a:r>
            <a:endParaRPr lang="de-DE" dirty="0"/>
          </a:p>
          <a:p>
            <a:r>
              <a:rPr lang="de-DE" dirty="0"/>
              <a:t>Career </a:t>
            </a:r>
            <a:r>
              <a:rPr lang="de-DE" dirty="0" err="1"/>
              <a:t>path</a:t>
            </a:r>
            <a:r>
              <a:rPr lang="de-DE" dirty="0"/>
              <a:t> in </a:t>
            </a:r>
            <a:r>
              <a:rPr lang="de-DE" dirty="0" err="1"/>
              <a:t>public</a:t>
            </a:r>
            <a:r>
              <a:rPr lang="de-DE" dirty="0"/>
              <a:t> </a:t>
            </a:r>
            <a:r>
              <a:rPr lang="de-DE" dirty="0" err="1"/>
              <a:t>adminisatrtion</a:t>
            </a:r>
            <a:endParaRPr lang="de-DE" dirty="0"/>
          </a:p>
          <a:p>
            <a:endParaRPr lang="de-DE" dirty="0"/>
          </a:p>
          <a:p>
            <a:r>
              <a:rPr lang="de-DE" dirty="0"/>
              <a:t>Also </a:t>
            </a:r>
            <a:r>
              <a:rPr lang="de-DE" dirty="0" err="1"/>
              <a:t>about</a:t>
            </a:r>
            <a:r>
              <a:rPr lang="de-DE" dirty="0"/>
              <a:t> </a:t>
            </a:r>
            <a:r>
              <a:rPr lang="de-DE" dirty="0" err="1"/>
              <a:t>sharing</a:t>
            </a:r>
            <a:r>
              <a:rPr lang="de-DE" dirty="0"/>
              <a:t> </a:t>
            </a:r>
            <a:r>
              <a:rPr lang="de-DE" dirty="0" err="1"/>
              <a:t>with</a:t>
            </a:r>
            <a:r>
              <a:rPr lang="de-DE" dirty="0"/>
              <a:t> </a:t>
            </a:r>
            <a:r>
              <a:rPr lang="de-DE" dirty="0" err="1"/>
              <a:t>others</a:t>
            </a:r>
            <a:r>
              <a:rPr lang="de-DE" dirty="0"/>
              <a:t>, </a:t>
            </a:r>
            <a:r>
              <a:rPr lang="de-DE" dirty="0" err="1"/>
              <a:t>results</a:t>
            </a:r>
            <a:endParaRPr lang="de-DE" dirty="0"/>
          </a:p>
          <a:p>
            <a:endParaRPr lang="de-DE" dirty="0"/>
          </a:p>
          <a:p>
            <a:r>
              <a:rPr lang="fr-FR" dirty="0" err="1"/>
              <a:t>What</a:t>
            </a:r>
            <a:r>
              <a:rPr lang="fr-FR" dirty="0"/>
              <a:t> </a:t>
            </a:r>
            <a:r>
              <a:rPr lang="fr-FR" dirty="0" err="1"/>
              <a:t>we</a:t>
            </a:r>
            <a:r>
              <a:rPr lang="fr-FR" dirty="0"/>
              <a:t> </a:t>
            </a:r>
            <a:r>
              <a:rPr lang="fr-FR" dirty="0" err="1"/>
              <a:t>try</a:t>
            </a:r>
            <a:r>
              <a:rPr lang="fr-FR" dirty="0"/>
              <a:t> to do – </a:t>
            </a:r>
          </a:p>
          <a:p>
            <a:pPr marL="171450" indent="-171450">
              <a:buFontTx/>
              <a:buChar char="-"/>
            </a:pPr>
            <a:r>
              <a:rPr lang="fr-FR" dirty="0"/>
              <a:t>Innovative </a:t>
            </a:r>
          </a:p>
          <a:p>
            <a:pPr marL="171450" indent="-171450">
              <a:buFontTx/>
              <a:buChar char="-"/>
            </a:pPr>
            <a:r>
              <a:rPr lang="fr-FR" dirty="0"/>
              <a:t>Support</a:t>
            </a:r>
          </a:p>
          <a:p>
            <a:pPr marL="171450" indent="-171450">
              <a:buFontTx/>
              <a:buChar char="-"/>
            </a:pPr>
            <a:r>
              <a:rPr lang="fr-FR" dirty="0" err="1"/>
              <a:t>Connect</a:t>
            </a:r>
            <a:r>
              <a:rPr lang="fr-FR" dirty="0"/>
              <a:t> </a:t>
            </a:r>
          </a:p>
          <a:p>
            <a:pPr marL="171450" indent="-171450">
              <a:buFontTx/>
              <a:buChar char="-"/>
            </a:pP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62038-BF41-4A90-BD58-A2D21E62E144}"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999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FB6CB-110E-48F6-BC4F-3142B535F62F}" type="slidenum">
              <a:rPr lang="en-GB" smtClean="0"/>
              <a:t>14</a:t>
            </a:fld>
            <a:endParaRPr lang="en-GB"/>
          </a:p>
        </p:txBody>
      </p:sp>
    </p:spTree>
    <p:extLst>
      <p:ext uri="{BB962C8B-B14F-4D97-AF65-F5344CB8AC3E}">
        <p14:creationId xmlns:p14="http://schemas.microsoft.com/office/powerpoint/2010/main" val="3621047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coe.int/en/web/youth/joint-council-on-youth"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4495"/>
        </a:solidFill>
        <a:effectLst/>
      </p:bgPr>
    </p:bg>
    <p:spTree>
      <p:nvGrpSpPr>
        <p:cNvPr id="1" name=""/>
        <p:cNvGrpSpPr/>
        <p:nvPr/>
      </p:nvGrpSpPr>
      <p:grpSpPr>
        <a:xfrm>
          <a:off x="0" y="0"/>
          <a:ext cx="0" cy="0"/>
          <a:chOff x="0" y="0"/>
          <a:chExt cx="0" cy="0"/>
        </a:xfrm>
      </p:grpSpPr>
      <p:sp>
        <p:nvSpPr>
          <p:cNvPr id="2" name="Freeform 2"/>
          <p:cNvSpPr/>
          <p:nvPr/>
        </p:nvSpPr>
        <p:spPr>
          <a:xfrm>
            <a:off x="-3124200" y="3797488"/>
            <a:ext cx="13248368" cy="7003407"/>
          </a:xfrm>
          <a:custGeom>
            <a:avLst/>
            <a:gdLst/>
            <a:ahLst/>
            <a:cxnLst/>
            <a:rect l="l" t="t" r="r" b="b"/>
            <a:pathLst>
              <a:path w="13248368" h="7003407">
                <a:moveTo>
                  <a:pt x="0" y="0"/>
                </a:moveTo>
                <a:lnTo>
                  <a:pt x="13248368" y="0"/>
                </a:lnTo>
                <a:lnTo>
                  <a:pt x="13248368" y="7003407"/>
                </a:lnTo>
                <a:lnTo>
                  <a:pt x="0" y="7003407"/>
                </a:lnTo>
                <a:lnTo>
                  <a:pt x="0" y="0"/>
                </a:lnTo>
                <a:close/>
              </a:path>
            </a:pathLst>
          </a:custGeom>
          <a:blipFill>
            <a:blip r:embed="rId2">
              <a:alphaModFix amt="40000"/>
            </a:blip>
            <a:stretch>
              <a:fillRect t="-37021" r="-121148" b="-32408"/>
            </a:stretch>
          </a:blipFill>
        </p:spPr>
        <p:txBody>
          <a:bodyPr/>
          <a:lstStyle/>
          <a:p>
            <a:endParaRPr lang="en-US"/>
          </a:p>
        </p:txBody>
      </p:sp>
      <p:sp>
        <p:nvSpPr>
          <p:cNvPr id="3" name="Freeform 3"/>
          <p:cNvSpPr/>
          <p:nvPr/>
        </p:nvSpPr>
        <p:spPr>
          <a:xfrm>
            <a:off x="15064092" y="8801964"/>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447800" y="723900"/>
            <a:ext cx="16161849" cy="2853025"/>
          </a:xfrm>
          <a:prstGeom prst="rect">
            <a:avLst/>
          </a:prstGeom>
        </p:spPr>
        <p:txBody>
          <a:bodyPr wrap="square" lIns="0" tIns="0" rIns="0" bIns="0" rtlCol="0" anchor="t">
            <a:spAutoFit/>
          </a:bodyPr>
          <a:lstStyle/>
          <a:p>
            <a:pPr algn="ctr">
              <a:lnSpc>
                <a:spcPts val="4434"/>
              </a:lnSpc>
            </a:pPr>
            <a:endParaRPr lang="en-US" sz="4400" b="1" dirty="0">
              <a:solidFill>
                <a:srgbClr val="FFFFFF"/>
              </a:solidFill>
              <a:latin typeface="Myriad"/>
              <a:ea typeface="Myriad"/>
              <a:cs typeface="Myriad"/>
              <a:sym typeface="Myriad"/>
            </a:endParaRPr>
          </a:p>
          <a:p>
            <a:pPr algn="ctr">
              <a:lnSpc>
                <a:spcPts val="4434"/>
              </a:lnSpc>
            </a:pPr>
            <a:r>
              <a:rPr lang="en-US" sz="5400" b="1" dirty="0">
                <a:solidFill>
                  <a:srgbClr val="FFFFFF"/>
                </a:solidFill>
                <a:latin typeface="Myriad"/>
                <a:ea typeface="Myriad"/>
                <a:cs typeface="Myriad"/>
                <a:sym typeface="Myriad"/>
              </a:rPr>
              <a:t>CONGRESS OF LOCAL AND REGIONAL AUTHORITIES</a:t>
            </a:r>
          </a:p>
          <a:p>
            <a:pPr algn="ctr">
              <a:lnSpc>
                <a:spcPts val="4434"/>
              </a:lnSpc>
              <a:spcBef>
                <a:spcPct val="0"/>
              </a:spcBef>
            </a:pPr>
            <a:endParaRPr lang="en-US" sz="5400" b="1" spc="47" dirty="0">
              <a:solidFill>
                <a:srgbClr val="FFFFFF"/>
              </a:solidFill>
              <a:latin typeface="Myriad"/>
              <a:ea typeface="Myriad"/>
              <a:cs typeface="Myriad"/>
              <a:sym typeface="Myriad"/>
            </a:endParaRPr>
          </a:p>
          <a:p>
            <a:pPr algn="ctr">
              <a:lnSpc>
                <a:spcPts val="4434"/>
              </a:lnSpc>
              <a:spcBef>
                <a:spcPct val="0"/>
              </a:spcBef>
            </a:pPr>
            <a:endParaRPr lang="en-US" sz="5400" b="1" spc="47" dirty="0">
              <a:solidFill>
                <a:srgbClr val="FFFFFF"/>
              </a:solidFill>
              <a:latin typeface="Myriad"/>
              <a:ea typeface="Myriad"/>
              <a:cs typeface="Myriad"/>
              <a:sym typeface="Myriad"/>
            </a:endParaRPr>
          </a:p>
          <a:p>
            <a:pPr algn="ctr">
              <a:lnSpc>
                <a:spcPts val="4434"/>
              </a:lnSpc>
              <a:spcBef>
                <a:spcPct val="0"/>
              </a:spcBef>
            </a:pPr>
            <a:r>
              <a:rPr lang="en-US" sz="5400" b="1" spc="47" dirty="0">
                <a:solidFill>
                  <a:srgbClr val="FFFFFF"/>
                </a:solidFill>
                <a:latin typeface="Myriad"/>
                <a:ea typeface="Myriad"/>
                <a:cs typeface="Myriad"/>
                <a:sym typeface="Myriad"/>
              </a:rPr>
              <a:t>CONGRÈS DES POUVOIRS LOCAUX ET RÉGIONAUX</a:t>
            </a:r>
            <a:r>
              <a:rPr lang="en-US" sz="5400" spc="47" dirty="0">
                <a:solidFill>
                  <a:srgbClr val="FFFFFF"/>
                </a:solidFill>
                <a:latin typeface="Myriad"/>
                <a:ea typeface="Myriad"/>
                <a:cs typeface="Myriad"/>
                <a:sym typeface="Myriad"/>
              </a:rPr>
              <a:t> </a:t>
            </a:r>
          </a:p>
        </p:txBody>
      </p:sp>
      <p:cxnSp>
        <p:nvCxnSpPr>
          <p:cNvPr id="7" name="Straight Connector 6">
            <a:extLst>
              <a:ext uri="{FF2B5EF4-FFF2-40B4-BE49-F238E27FC236}">
                <a16:creationId xmlns:a16="http://schemas.microsoft.com/office/drawing/2014/main" id="{5C30785B-7AFE-A110-D7A8-5F2B72BE81B8}"/>
              </a:ext>
            </a:extLst>
          </p:cNvPr>
          <p:cNvCxnSpPr/>
          <p:nvPr/>
        </p:nvCxnSpPr>
        <p:spPr>
          <a:xfrm>
            <a:off x="6934200" y="2247900"/>
            <a:ext cx="41148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13">
            <a:extLst>
              <a:ext uri="{FF2B5EF4-FFF2-40B4-BE49-F238E27FC236}">
                <a16:creationId xmlns:a16="http://schemas.microsoft.com/office/drawing/2014/main" id="{7965E531-6AED-A34C-39FB-E337D68153C1}"/>
              </a:ext>
            </a:extLst>
          </p:cNvPr>
          <p:cNvGrpSpPr/>
          <p:nvPr/>
        </p:nvGrpSpPr>
        <p:grpSpPr>
          <a:xfrm>
            <a:off x="2692837" y="6467890"/>
            <a:ext cx="8892943" cy="2700570"/>
            <a:chOff x="0" y="-76096"/>
            <a:chExt cx="2313502" cy="853271"/>
          </a:xfrm>
          <a:solidFill>
            <a:srgbClr val="214395"/>
          </a:solidFill>
        </p:grpSpPr>
        <p:sp>
          <p:nvSpPr>
            <p:cNvPr id="52" name="Freeform 14">
              <a:extLst>
                <a:ext uri="{FF2B5EF4-FFF2-40B4-BE49-F238E27FC236}">
                  <a16:creationId xmlns:a16="http://schemas.microsoft.com/office/drawing/2014/main" id="{3F9ACC65-DEB4-E997-899A-F4FC5A9868ED}"/>
                </a:ext>
              </a:extLst>
            </p:cNvPr>
            <p:cNvSpPr/>
            <p:nvPr/>
          </p:nvSpPr>
          <p:spPr>
            <a:xfrm>
              <a:off x="0" y="-75499"/>
              <a:ext cx="2313502" cy="852674"/>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p:txBody>
        </p:sp>
        <p:sp>
          <p:nvSpPr>
            <p:cNvPr id="53" name="TextBox 15">
              <a:extLst>
                <a:ext uri="{FF2B5EF4-FFF2-40B4-BE49-F238E27FC236}">
                  <a16:creationId xmlns:a16="http://schemas.microsoft.com/office/drawing/2014/main" id="{8B4760DB-8077-DC57-E1F2-AEEA05620F93}"/>
                </a:ext>
              </a:extLst>
            </p:cNvPr>
            <p:cNvSpPr txBox="1"/>
            <p:nvPr/>
          </p:nvSpPr>
          <p:spPr>
            <a:xfrm>
              <a:off x="0" y="-76096"/>
              <a:ext cx="2313502" cy="853271"/>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50800" tIns="50800" rIns="50800" bIns="50800" rtlCol="0" anchor="ctr"/>
            <a:lstStyle/>
            <a:p>
              <a:pPr algn="ctr">
                <a:lnSpc>
                  <a:spcPts val="5000"/>
                </a:lnSpc>
              </a:pPr>
              <a:endParaRPr/>
            </a:p>
          </p:txBody>
        </p:sp>
      </p:grpSp>
      <p:grpSp>
        <p:nvGrpSpPr>
          <p:cNvPr id="48" name="Group 13">
            <a:extLst>
              <a:ext uri="{FF2B5EF4-FFF2-40B4-BE49-F238E27FC236}">
                <a16:creationId xmlns:a16="http://schemas.microsoft.com/office/drawing/2014/main" id="{A0EFD3DE-9F31-E632-C87D-517740E72BF7}"/>
              </a:ext>
            </a:extLst>
          </p:cNvPr>
          <p:cNvGrpSpPr/>
          <p:nvPr/>
        </p:nvGrpSpPr>
        <p:grpSpPr>
          <a:xfrm>
            <a:off x="2692838" y="3591218"/>
            <a:ext cx="8892943" cy="2736776"/>
            <a:chOff x="0" y="-76096"/>
            <a:chExt cx="2313502" cy="853271"/>
          </a:xfrm>
          <a:solidFill>
            <a:schemeClr val="accent1">
              <a:lumMod val="60000"/>
              <a:lumOff val="40000"/>
            </a:schemeClr>
          </a:solidFill>
        </p:grpSpPr>
        <p:sp>
          <p:nvSpPr>
            <p:cNvPr id="49" name="Freeform 14">
              <a:extLst>
                <a:ext uri="{FF2B5EF4-FFF2-40B4-BE49-F238E27FC236}">
                  <a16:creationId xmlns:a16="http://schemas.microsoft.com/office/drawing/2014/main" id="{AB3DAABC-9666-F4BF-C1D3-0457C1795F8E}"/>
                </a:ext>
              </a:extLst>
            </p:cNvPr>
            <p:cNvSpPr/>
            <p:nvPr/>
          </p:nvSpPr>
          <p:spPr>
            <a:xfrm>
              <a:off x="0" y="-75499"/>
              <a:ext cx="2313502" cy="852674"/>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p:txBody>
        </p:sp>
        <p:sp>
          <p:nvSpPr>
            <p:cNvPr id="50" name="TextBox 15">
              <a:extLst>
                <a:ext uri="{FF2B5EF4-FFF2-40B4-BE49-F238E27FC236}">
                  <a16:creationId xmlns:a16="http://schemas.microsoft.com/office/drawing/2014/main" id="{6E269DEC-E2CE-4FEE-122F-ECAFD4950BF3}"/>
                </a:ext>
              </a:extLst>
            </p:cNvPr>
            <p:cNvSpPr txBox="1"/>
            <p:nvPr/>
          </p:nvSpPr>
          <p:spPr>
            <a:xfrm>
              <a:off x="0" y="-76096"/>
              <a:ext cx="2313502" cy="853271"/>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50800" tIns="50800" rIns="50800" bIns="50800" rtlCol="0" anchor="ctr"/>
            <a:lstStyle/>
            <a:p>
              <a:pPr algn="ctr">
                <a:lnSpc>
                  <a:spcPts val="5000"/>
                </a:lnSpc>
              </a:pPr>
              <a:endParaRPr/>
            </a:p>
          </p:txBody>
        </p:sp>
      </p:gr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5860193" y="1936807"/>
            <a:ext cx="7267691"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latin typeface="+mn-lt"/>
                <a:cs typeface="Poppins Bold"/>
                <a:sym typeface="Poppins Bold"/>
              </a:rPr>
              <a:t>STATUTORY ACTIVITIES</a:t>
            </a:r>
            <a:endParaRPr lang="fr-FR" sz="5400" dirty="0">
              <a:solidFill>
                <a:srgbClr val="234495"/>
              </a:solidFill>
              <a:latin typeface="+mn-lt"/>
            </a:endParaRPr>
          </a:p>
        </p:txBody>
      </p:sp>
      <p:grpSp>
        <p:nvGrpSpPr>
          <p:cNvPr id="38" name="Group 16">
            <a:extLst>
              <a:ext uri="{FF2B5EF4-FFF2-40B4-BE49-F238E27FC236}">
                <a16:creationId xmlns:a16="http://schemas.microsoft.com/office/drawing/2014/main" id="{BB6E614A-43A1-A506-435C-DE0A304C639F}"/>
              </a:ext>
            </a:extLst>
          </p:cNvPr>
          <p:cNvGrpSpPr/>
          <p:nvPr/>
        </p:nvGrpSpPr>
        <p:grpSpPr>
          <a:xfrm>
            <a:off x="11717620" y="6455466"/>
            <a:ext cx="3877541" cy="2630711"/>
            <a:chOff x="-13135" y="-27570"/>
            <a:chExt cx="2346629" cy="1782969"/>
          </a:xfrm>
        </p:grpSpPr>
        <p:sp>
          <p:nvSpPr>
            <p:cNvPr id="39" name="Freeform 17">
              <a:extLst>
                <a:ext uri="{FF2B5EF4-FFF2-40B4-BE49-F238E27FC236}">
                  <a16:creationId xmlns:a16="http://schemas.microsoft.com/office/drawing/2014/main" id="{7CD9EED0-2BCF-8FB6-B707-40BBBA8AA9CC}"/>
                </a:ext>
              </a:extLst>
            </p:cNvPr>
            <p:cNvSpPr/>
            <p:nvPr/>
          </p:nvSpPr>
          <p:spPr>
            <a:xfrm>
              <a:off x="-13135" y="-27570"/>
              <a:ext cx="2346629" cy="1782969"/>
            </a:xfrm>
            <a:custGeom>
              <a:avLst/>
              <a:gdLst/>
              <a:ahLst/>
              <a:cxnLst/>
              <a:rect l="l" t="t" r="r" b="b"/>
              <a:pathLst>
                <a:path w="2346629" h="1782969">
                  <a:moveTo>
                    <a:pt x="51000" y="0"/>
                  </a:moveTo>
                  <a:lnTo>
                    <a:pt x="2295630" y="0"/>
                  </a:lnTo>
                  <a:cubicBezTo>
                    <a:pt x="2309156" y="0"/>
                    <a:pt x="2322128" y="5373"/>
                    <a:pt x="2331692" y="14937"/>
                  </a:cubicBezTo>
                  <a:cubicBezTo>
                    <a:pt x="2341256" y="24502"/>
                    <a:pt x="2346629" y="37474"/>
                    <a:pt x="2346629" y="51000"/>
                  </a:cubicBezTo>
                  <a:lnTo>
                    <a:pt x="2346629" y="1731969"/>
                  </a:lnTo>
                  <a:cubicBezTo>
                    <a:pt x="2346629" y="1760136"/>
                    <a:pt x="2323796" y="1782969"/>
                    <a:pt x="2295630" y="1782969"/>
                  </a:cubicBezTo>
                  <a:lnTo>
                    <a:pt x="51000" y="1782969"/>
                  </a:lnTo>
                  <a:cubicBezTo>
                    <a:pt x="22833" y="1782969"/>
                    <a:pt x="0" y="1760136"/>
                    <a:pt x="0" y="1731969"/>
                  </a:cubicBezTo>
                  <a:lnTo>
                    <a:pt x="0" y="51000"/>
                  </a:lnTo>
                  <a:cubicBezTo>
                    <a:pt x="0" y="22833"/>
                    <a:pt x="22833" y="0"/>
                    <a:pt x="51000" y="0"/>
                  </a:cubicBezTo>
                  <a:close/>
                </a:path>
              </a:pathLst>
            </a:custGeom>
            <a:blipFill>
              <a:blip r:embed="rId2"/>
              <a:stretch>
                <a:fillRect l="-31" r="-31"/>
              </a:stretch>
            </a:blipFill>
          </p:spPr>
          <p:txBody>
            <a:bodyPr/>
            <a:lstStyle/>
            <a:p>
              <a:endParaRPr lang="en-US"/>
            </a:p>
          </p:txBody>
        </p:sp>
      </p:grpSp>
      <p:sp>
        <p:nvSpPr>
          <p:cNvPr id="41" name="TextBox 18">
            <a:extLst>
              <a:ext uri="{FF2B5EF4-FFF2-40B4-BE49-F238E27FC236}">
                <a16:creationId xmlns:a16="http://schemas.microsoft.com/office/drawing/2014/main" id="{5D2DB556-2D62-5CCD-F3AC-43D620FF2123}"/>
              </a:ext>
            </a:extLst>
          </p:cNvPr>
          <p:cNvSpPr txBox="1"/>
          <p:nvPr/>
        </p:nvSpPr>
        <p:spPr>
          <a:xfrm>
            <a:off x="2971800" y="3620883"/>
            <a:ext cx="6852671" cy="1060190"/>
          </a:xfrm>
          <a:prstGeom prst="rect">
            <a:avLst/>
          </a:prstGeom>
        </p:spPr>
        <p:txBody>
          <a:bodyPr wrap="square" lIns="0" tIns="0" rIns="0" bIns="0" rtlCol="0" anchor="t">
            <a:spAutoFit/>
          </a:bodyPr>
          <a:lstStyle/>
          <a:p>
            <a:pPr algn="l">
              <a:lnSpc>
                <a:spcPts val="4200"/>
              </a:lnSpc>
            </a:pPr>
            <a:r>
              <a:rPr lang="en-US" sz="2800" b="1" dirty="0">
                <a:solidFill>
                  <a:srgbClr val="FFFFFF"/>
                </a:solidFill>
                <a:ea typeface="Poppins Bold"/>
                <a:cs typeface="Poppins Bold"/>
                <a:sym typeface="Poppins Bold"/>
              </a:rPr>
              <a:t>MONITORING COMMITTEE</a:t>
            </a:r>
          </a:p>
          <a:p>
            <a:pPr algn="l">
              <a:lnSpc>
                <a:spcPts val="4200"/>
              </a:lnSpc>
            </a:pPr>
            <a:endParaRPr lang="en-US" sz="3000" b="1" dirty="0">
              <a:solidFill>
                <a:srgbClr val="FFFFFF"/>
              </a:solidFill>
              <a:latin typeface="Poppins Bold"/>
              <a:ea typeface="Poppins Bold"/>
              <a:cs typeface="Poppins Bold"/>
              <a:sym typeface="Poppins Bold"/>
            </a:endParaRPr>
          </a:p>
        </p:txBody>
      </p:sp>
      <p:sp>
        <p:nvSpPr>
          <p:cNvPr id="42" name="TextBox 19">
            <a:extLst>
              <a:ext uri="{FF2B5EF4-FFF2-40B4-BE49-F238E27FC236}">
                <a16:creationId xmlns:a16="http://schemas.microsoft.com/office/drawing/2014/main" id="{2546338D-1704-A831-3C08-62621C8527ED}"/>
              </a:ext>
            </a:extLst>
          </p:cNvPr>
          <p:cNvSpPr txBox="1"/>
          <p:nvPr/>
        </p:nvSpPr>
        <p:spPr>
          <a:xfrm>
            <a:off x="2971800" y="4138271"/>
            <a:ext cx="8305800" cy="1695721"/>
          </a:xfrm>
          <a:prstGeom prst="rect">
            <a:avLst/>
          </a:prstGeom>
        </p:spPr>
        <p:txBody>
          <a:bodyPr wrap="square" lIns="0" tIns="0" rIns="0" bIns="0" rtlCol="0" anchor="t">
            <a:spAutoFit/>
          </a:bodyPr>
          <a:lstStyle/>
          <a:p>
            <a:pPr marL="285750" indent="-285750" algn="l">
              <a:lnSpc>
                <a:spcPts val="2800"/>
              </a:lnSpc>
              <a:buFont typeface="Arial" panose="020B0604020202020204" pitchFamily="34" charset="0"/>
              <a:buChar char="•"/>
            </a:pPr>
            <a:r>
              <a:rPr lang="en-US" sz="2000" dirty="0">
                <a:solidFill>
                  <a:srgbClr val="FFFFFF"/>
                </a:solidFill>
                <a:ea typeface="Poppins"/>
                <a:cs typeface="Poppins"/>
                <a:sym typeface="Poppins"/>
              </a:rPr>
              <a:t>Regular monitoring visits (approx. every 5 years)</a:t>
            </a:r>
          </a:p>
          <a:p>
            <a:pPr marL="285750" indent="-285750" algn="l">
              <a:lnSpc>
                <a:spcPts val="2800"/>
              </a:lnSpc>
              <a:buFont typeface="Arial" panose="020B0604020202020204" pitchFamily="34" charset="0"/>
              <a:buChar char="•"/>
            </a:pPr>
            <a:r>
              <a:rPr lang="en-US" sz="2000" dirty="0">
                <a:solidFill>
                  <a:srgbClr val="FFFFFF"/>
                </a:solidFill>
                <a:ea typeface="Poppins"/>
                <a:cs typeface="Poppins"/>
                <a:sym typeface="Poppins"/>
              </a:rPr>
              <a:t>Monitoring the situation of local and regional democracy</a:t>
            </a:r>
          </a:p>
          <a:p>
            <a:pPr marL="285750" indent="-285750" algn="l">
              <a:lnSpc>
                <a:spcPts val="2800"/>
              </a:lnSpc>
              <a:buFont typeface="Arial" panose="020B0604020202020204" pitchFamily="34" charset="0"/>
              <a:buChar char="•"/>
            </a:pPr>
            <a:r>
              <a:rPr lang="en-US" sz="2000" dirty="0">
                <a:solidFill>
                  <a:srgbClr val="FFFFFF"/>
                </a:solidFill>
                <a:ea typeface="Poppins"/>
                <a:cs typeface="Poppins"/>
                <a:sym typeface="Poppins"/>
              </a:rPr>
              <a:t>Monitoring the implementation by local and regional authorities of member states of the judgments of the European Court of Human Rights</a:t>
            </a:r>
          </a:p>
          <a:p>
            <a:pPr algn="l">
              <a:lnSpc>
                <a:spcPts val="2100"/>
              </a:lnSpc>
            </a:pPr>
            <a:endParaRPr lang="en-US" sz="1600" dirty="0">
              <a:solidFill>
                <a:srgbClr val="FFFFFF"/>
              </a:solidFill>
              <a:latin typeface="Poppins"/>
              <a:ea typeface="Poppins"/>
              <a:cs typeface="Poppins"/>
              <a:sym typeface="Poppins"/>
            </a:endParaRPr>
          </a:p>
        </p:txBody>
      </p:sp>
      <p:sp>
        <p:nvSpPr>
          <p:cNvPr id="43" name="TextBox 42">
            <a:extLst>
              <a:ext uri="{FF2B5EF4-FFF2-40B4-BE49-F238E27FC236}">
                <a16:creationId xmlns:a16="http://schemas.microsoft.com/office/drawing/2014/main" id="{07597B82-986E-1AA2-1C9C-5FE889A28731}"/>
              </a:ext>
            </a:extLst>
          </p:cNvPr>
          <p:cNvSpPr txBox="1"/>
          <p:nvPr/>
        </p:nvSpPr>
        <p:spPr>
          <a:xfrm>
            <a:off x="2971800" y="6522058"/>
            <a:ext cx="7768108" cy="1033873"/>
          </a:xfrm>
          <a:prstGeom prst="rect">
            <a:avLst/>
          </a:prstGeom>
        </p:spPr>
        <p:txBody>
          <a:bodyPr wrap="square" lIns="0" tIns="0" rIns="0" bIns="0" rtlCol="0" anchor="t">
            <a:spAutoFit/>
          </a:bodyPr>
          <a:lstStyle/>
          <a:p>
            <a:pPr algn="l">
              <a:lnSpc>
                <a:spcPts val="4060"/>
              </a:lnSpc>
            </a:pPr>
            <a:r>
              <a:rPr lang="en-US" sz="2800" b="1" dirty="0">
                <a:solidFill>
                  <a:srgbClr val="FFFFFF"/>
                </a:solidFill>
                <a:ea typeface="Poppins Bold"/>
                <a:cs typeface="Poppins Bold"/>
                <a:sym typeface="Poppins Bold"/>
              </a:rPr>
              <a:t>OBSERVATION OF LOCAL AND REGIONAL ELECTIONS</a:t>
            </a:r>
          </a:p>
          <a:p>
            <a:pPr algn="l">
              <a:lnSpc>
                <a:spcPts val="4200"/>
              </a:lnSpc>
            </a:pPr>
            <a:endParaRPr lang="en-US" sz="2900" b="1" dirty="0">
              <a:solidFill>
                <a:srgbClr val="FFFFFF"/>
              </a:solidFill>
              <a:latin typeface="Poppins Bold"/>
              <a:ea typeface="Poppins Bold"/>
              <a:cs typeface="Poppins Bold"/>
              <a:sym typeface="Poppins Bold"/>
            </a:endParaRPr>
          </a:p>
        </p:txBody>
      </p:sp>
      <p:sp>
        <p:nvSpPr>
          <p:cNvPr id="44" name="TextBox 43">
            <a:extLst>
              <a:ext uri="{FF2B5EF4-FFF2-40B4-BE49-F238E27FC236}">
                <a16:creationId xmlns:a16="http://schemas.microsoft.com/office/drawing/2014/main" id="{D5EF9D5D-3A53-BEAC-1E8F-7FD5589CB803}"/>
              </a:ext>
            </a:extLst>
          </p:cNvPr>
          <p:cNvSpPr txBox="1"/>
          <p:nvPr/>
        </p:nvSpPr>
        <p:spPr>
          <a:xfrm>
            <a:off x="2971800" y="7097151"/>
            <a:ext cx="7768108" cy="1551707"/>
          </a:xfrm>
          <a:prstGeom prst="rect">
            <a:avLst/>
          </a:prstGeom>
        </p:spPr>
        <p:txBody>
          <a:bodyPr wrap="square" lIns="0" tIns="0" rIns="0" bIns="0" rtlCol="0" anchor="t">
            <a:spAutoFit/>
          </a:bodyPr>
          <a:lstStyle/>
          <a:p>
            <a:pPr algn="l">
              <a:lnSpc>
                <a:spcPts val="2800"/>
              </a:lnSpc>
            </a:pPr>
            <a:r>
              <a:rPr lang="en-US" sz="2000" dirty="0">
                <a:solidFill>
                  <a:srgbClr val="FFFFFF"/>
                </a:solidFill>
                <a:ea typeface="Poppins"/>
                <a:cs typeface="Poppins"/>
                <a:sym typeface="Poppins"/>
              </a:rPr>
              <a:t>Complementary activity to the political follow-up process of the Charter</a:t>
            </a:r>
          </a:p>
          <a:p>
            <a:pPr algn="l">
              <a:lnSpc>
                <a:spcPts val="2100"/>
              </a:lnSpc>
            </a:pPr>
            <a:endParaRPr lang="en-US" sz="1600" dirty="0">
              <a:solidFill>
                <a:srgbClr val="FFFFFF"/>
              </a:solidFill>
              <a:ea typeface="Poppins"/>
              <a:cs typeface="Poppins"/>
              <a:sym typeface="Poppins"/>
            </a:endParaRPr>
          </a:p>
          <a:p>
            <a:pPr algn="l"/>
            <a:r>
              <a:rPr lang="en-US" sz="1600" dirty="0">
                <a:solidFill>
                  <a:srgbClr val="FFFFFF"/>
                </a:solidFill>
                <a:ea typeface="Poppins"/>
                <a:cs typeface="Poppins"/>
                <a:sym typeface="Poppins"/>
              </a:rPr>
              <a:t>• </a:t>
            </a:r>
            <a:r>
              <a:rPr lang="en-US" sz="2000" dirty="0">
                <a:solidFill>
                  <a:srgbClr val="FFFFFF"/>
                </a:solidFill>
                <a:ea typeface="Poppins"/>
                <a:cs typeface="Poppins"/>
                <a:sym typeface="Poppins"/>
              </a:rPr>
              <a:t>Observation mission on invitation by member states</a:t>
            </a:r>
          </a:p>
          <a:p>
            <a:pPr algn="l"/>
            <a:r>
              <a:rPr lang="en-US" sz="2000" dirty="0">
                <a:solidFill>
                  <a:srgbClr val="FFFFFF"/>
                </a:solidFill>
                <a:ea typeface="Poppins"/>
                <a:cs typeface="Poppins"/>
                <a:sym typeface="Poppins"/>
              </a:rPr>
              <a:t>• Reports on pre-electoral situation and voting process</a:t>
            </a:r>
          </a:p>
          <a:p>
            <a:pPr algn="l"/>
            <a:r>
              <a:rPr lang="en-US" sz="2000" dirty="0">
                <a:solidFill>
                  <a:srgbClr val="FFFFFF"/>
                </a:solidFill>
                <a:ea typeface="Poppins"/>
                <a:cs typeface="Poppins"/>
                <a:sym typeface="Poppins"/>
              </a:rPr>
              <a:t>• Cooperation with European institutions</a:t>
            </a:r>
          </a:p>
        </p:txBody>
      </p:sp>
      <p:grpSp>
        <p:nvGrpSpPr>
          <p:cNvPr id="45" name="Group 3">
            <a:extLst>
              <a:ext uri="{FF2B5EF4-FFF2-40B4-BE49-F238E27FC236}">
                <a16:creationId xmlns:a16="http://schemas.microsoft.com/office/drawing/2014/main" id="{B55114B7-BFCB-EF1C-4E0E-E36C8EF25080}"/>
              </a:ext>
            </a:extLst>
          </p:cNvPr>
          <p:cNvGrpSpPr/>
          <p:nvPr/>
        </p:nvGrpSpPr>
        <p:grpSpPr>
          <a:xfrm>
            <a:off x="11653544" y="3620883"/>
            <a:ext cx="3941618" cy="2698681"/>
            <a:chOff x="0" y="0"/>
            <a:chExt cx="2346629" cy="1782969"/>
          </a:xfrm>
        </p:grpSpPr>
        <p:sp>
          <p:nvSpPr>
            <p:cNvPr id="46" name="Freeform 4">
              <a:extLst>
                <a:ext uri="{FF2B5EF4-FFF2-40B4-BE49-F238E27FC236}">
                  <a16:creationId xmlns:a16="http://schemas.microsoft.com/office/drawing/2014/main" id="{E2C54A6F-F87D-A3F9-F9B1-AD6034D7C5BB}"/>
                </a:ext>
              </a:extLst>
            </p:cNvPr>
            <p:cNvSpPr/>
            <p:nvPr/>
          </p:nvSpPr>
          <p:spPr>
            <a:xfrm>
              <a:off x="0" y="0"/>
              <a:ext cx="2346629" cy="1782969"/>
            </a:xfrm>
            <a:custGeom>
              <a:avLst/>
              <a:gdLst/>
              <a:ahLst/>
              <a:cxnLst/>
              <a:rect l="l" t="t" r="r" b="b"/>
              <a:pathLst>
                <a:path w="2346629" h="1782969">
                  <a:moveTo>
                    <a:pt x="51000" y="0"/>
                  </a:moveTo>
                  <a:lnTo>
                    <a:pt x="2295630" y="0"/>
                  </a:lnTo>
                  <a:cubicBezTo>
                    <a:pt x="2309156" y="0"/>
                    <a:pt x="2322128" y="5373"/>
                    <a:pt x="2331692" y="14937"/>
                  </a:cubicBezTo>
                  <a:cubicBezTo>
                    <a:pt x="2341256" y="24502"/>
                    <a:pt x="2346629" y="37474"/>
                    <a:pt x="2346629" y="51000"/>
                  </a:cubicBezTo>
                  <a:lnTo>
                    <a:pt x="2346629" y="1731969"/>
                  </a:lnTo>
                  <a:cubicBezTo>
                    <a:pt x="2346629" y="1760136"/>
                    <a:pt x="2323796" y="1782969"/>
                    <a:pt x="2295630" y="1782969"/>
                  </a:cubicBezTo>
                  <a:lnTo>
                    <a:pt x="51000" y="1782969"/>
                  </a:lnTo>
                  <a:cubicBezTo>
                    <a:pt x="22833" y="1782969"/>
                    <a:pt x="0" y="1760136"/>
                    <a:pt x="0" y="1731969"/>
                  </a:cubicBezTo>
                  <a:lnTo>
                    <a:pt x="0" y="51000"/>
                  </a:lnTo>
                  <a:cubicBezTo>
                    <a:pt x="0" y="22833"/>
                    <a:pt x="22833" y="0"/>
                    <a:pt x="51000" y="0"/>
                  </a:cubicBezTo>
                  <a:close/>
                </a:path>
              </a:pathLst>
            </a:custGeom>
            <a:blipFill>
              <a:blip r:embed="rId3"/>
              <a:stretch>
                <a:fillRect l="-201" r="-201"/>
              </a:stretch>
            </a:blipFill>
            <a:ln>
              <a:solidFill>
                <a:srgbClr val="FFFFFF"/>
              </a:solidFill>
            </a:ln>
          </p:spPr>
          <p:txBody>
            <a:bodyPr/>
            <a:lstStyle/>
            <a:p>
              <a:endParaRPr lang="en-US">
                <a:highlight>
                  <a:srgbClr val="00FF00"/>
                </a:highlight>
              </a:endParaRPr>
            </a:p>
          </p:txBody>
        </p:sp>
      </p:grpSp>
      <p:grpSp>
        <p:nvGrpSpPr>
          <p:cNvPr id="11" name="Group 2">
            <a:extLst>
              <a:ext uri="{FF2B5EF4-FFF2-40B4-BE49-F238E27FC236}">
                <a16:creationId xmlns:a16="http://schemas.microsoft.com/office/drawing/2014/main" id="{5E558B09-47B4-BB3C-0F3E-83EA09DCA191}"/>
              </a:ext>
            </a:extLst>
          </p:cNvPr>
          <p:cNvGrpSpPr/>
          <p:nvPr/>
        </p:nvGrpSpPr>
        <p:grpSpPr>
          <a:xfrm>
            <a:off x="0" y="0"/>
            <a:ext cx="18288000" cy="1206043"/>
            <a:chOff x="0" y="0"/>
            <a:chExt cx="9225716" cy="812800"/>
          </a:xfrm>
        </p:grpSpPr>
        <p:sp>
          <p:nvSpPr>
            <p:cNvPr id="12" name="Freeform 3">
              <a:extLst>
                <a:ext uri="{FF2B5EF4-FFF2-40B4-BE49-F238E27FC236}">
                  <a16:creationId xmlns:a16="http://schemas.microsoft.com/office/drawing/2014/main" id="{8783AA64-F9B8-8DF2-6819-43002DCE5EDC}"/>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3" name="TextBox 4">
              <a:extLst>
                <a:ext uri="{FF2B5EF4-FFF2-40B4-BE49-F238E27FC236}">
                  <a16:creationId xmlns:a16="http://schemas.microsoft.com/office/drawing/2014/main" id="{2A6041FE-48EE-6F63-693F-3C3CC0D29696}"/>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4" name="TextBox 5">
            <a:extLst>
              <a:ext uri="{FF2B5EF4-FFF2-40B4-BE49-F238E27FC236}">
                <a16:creationId xmlns:a16="http://schemas.microsoft.com/office/drawing/2014/main" id="{C4FB5EF2-78A9-A630-8C9F-95A712E974A5}"/>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5" name="Freeform 6">
            <a:extLst>
              <a:ext uri="{FF2B5EF4-FFF2-40B4-BE49-F238E27FC236}">
                <a16:creationId xmlns:a16="http://schemas.microsoft.com/office/drawing/2014/main" id="{2AAFF9E7-78A3-0AA8-22F1-367656B878CF}"/>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18024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13">
            <a:extLst>
              <a:ext uri="{FF2B5EF4-FFF2-40B4-BE49-F238E27FC236}">
                <a16:creationId xmlns:a16="http://schemas.microsoft.com/office/drawing/2014/main" id="{7965E531-6AED-A34C-39FB-E337D68153C1}"/>
              </a:ext>
            </a:extLst>
          </p:cNvPr>
          <p:cNvGrpSpPr/>
          <p:nvPr/>
        </p:nvGrpSpPr>
        <p:grpSpPr>
          <a:xfrm>
            <a:off x="2692837" y="6467890"/>
            <a:ext cx="8925426" cy="2927360"/>
            <a:chOff x="0" y="-76096"/>
            <a:chExt cx="2313502" cy="853271"/>
          </a:xfrm>
          <a:solidFill>
            <a:srgbClr val="214395"/>
          </a:solidFill>
        </p:grpSpPr>
        <p:sp>
          <p:nvSpPr>
            <p:cNvPr id="52" name="Freeform 14">
              <a:extLst>
                <a:ext uri="{FF2B5EF4-FFF2-40B4-BE49-F238E27FC236}">
                  <a16:creationId xmlns:a16="http://schemas.microsoft.com/office/drawing/2014/main" id="{3F9ACC65-DEB4-E997-899A-F4FC5A9868ED}"/>
                </a:ext>
              </a:extLst>
            </p:cNvPr>
            <p:cNvSpPr/>
            <p:nvPr/>
          </p:nvSpPr>
          <p:spPr>
            <a:xfrm>
              <a:off x="0" y="-75499"/>
              <a:ext cx="2313502" cy="852674"/>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p:txBody>
        </p:sp>
        <p:sp>
          <p:nvSpPr>
            <p:cNvPr id="53" name="TextBox 15">
              <a:extLst>
                <a:ext uri="{FF2B5EF4-FFF2-40B4-BE49-F238E27FC236}">
                  <a16:creationId xmlns:a16="http://schemas.microsoft.com/office/drawing/2014/main" id="{8B4760DB-8077-DC57-E1F2-AEEA05620F93}"/>
                </a:ext>
              </a:extLst>
            </p:cNvPr>
            <p:cNvSpPr txBox="1"/>
            <p:nvPr/>
          </p:nvSpPr>
          <p:spPr>
            <a:xfrm>
              <a:off x="0" y="-76096"/>
              <a:ext cx="2313502" cy="853271"/>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50800" tIns="50800" rIns="50800" bIns="50800" rtlCol="0" anchor="ctr"/>
            <a:lstStyle/>
            <a:p>
              <a:pPr algn="ctr">
                <a:lnSpc>
                  <a:spcPts val="5000"/>
                </a:lnSpc>
              </a:pPr>
              <a:endParaRPr/>
            </a:p>
          </p:txBody>
        </p:sp>
      </p:grpSp>
      <p:grpSp>
        <p:nvGrpSpPr>
          <p:cNvPr id="48" name="Group 13">
            <a:extLst>
              <a:ext uri="{FF2B5EF4-FFF2-40B4-BE49-F238E27FC236}">
                <a16:creationId xmlns:a16="http://schemas.microsoft.com/office/drawing/2014/main" id="{A0EFD3DE-9F31-E632-C87D-517740E72BF7}"/>
              </a:ext>
            </a:extLst>
          </p:cNvPr>
          <p:cNvGrpSpPr/>
          <p:nvPr/>
        </p:nvGrpSpPr>
        <p:grpSpPr>
          <a:xfrm>
            <a:off x="2692838" y="3591218"/>
            <a:ext cx="8892943" cy="2736776"/>
            <a:chOff x="0" y="-76096"/>
            <a:chExt cx="2313502" cy="853271"/>
          </a:xfrm>
          <a:solidFill>
            <a:schemeClr val="accent1">
              <a:lumMod val="60000"/>
              <a:lumOff val="40000"/>
            </a:schemeClr>
          </a:solidFill>
        </p:grpSpPr>
        <p:sp>
          <p:nvSpPr>
            <p:cNvPr id="49" name="Freeform 14">
              <a:extLst>
                <a:ext uri="{FF2B5EF4-FFF2-40B4-BE49-F238E27FC236}">
                  <a16:creationId xmlns:a16="http://schemas.microsoft.com/office/drawing/2014/main" id="{AB3DAABC-9666-F4BF-C1D3-0457C1795F8E}"/>
                </a:ext>
              </a:extLst>
            </p:cNvPr>
            <p:cNvSpPr/>
            <p:nvPr/>
          </p:nvSpPr>
          <p:spPr>
            <a:xfrm>
              <a:off x="0" y="-75499"/>
              <a:ext cx="2313502" cy="852674"/>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p:txBody>
        </p:sp>
        <p:sp>
          <p:nvSpPr>
            <p:cNvPr id="50" name="TextBox 15">
              <a:extLst>
                <a:ext uri="{FF2B5EF4-FFF2-40B4-BE49-F238E27FC236}">
                  <a16:creationId xmlns:a16="http://schemas.microsoft.com/office/drawing/2014/main" id="{6E269DEC-E2CE-4FEE-122F-ECAFD4950BF3}"/>
                </a:ext>
              </a:extLst>
            </p:cNvPr>
            <p:cNvSpPr txBox="1"/>
            <p:nvPr/>
          </p:nvSpPr>
          <p:spPr>
            <a:xfrm>
              <a:off x="0" y="-76096"/>
              <a:ext cx="2313502" cy="853271"/>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50800" tIns="50800" rIns="50800" bIns="50800" rtlCol="0" anchor="ctr"/>
            <a:lstStyle/>
            <a:p>
              <a:pPr algn="ctr">
                <a:lnSpc>
                  <a:spcPts val="5000"/>
                </a:lnSpc>
              </a:pPr>
              <a:endParaRPr/>
            </a:p>
          </p:txBody>
        </p:sp>
      </p:gr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5860193" y="1936807"/>
            <a:ext cx="7267691"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latin typeface="+mn-lt"/>
                <a:cs typeface="Poppins Bold"/>
                <a:sym typeface="Poppins Bold"/>
              </a:rPr>
              <a:t>STATUTORY ACTIVITIES</a:t>
            </a:r>
            <a:endParaRPr lang="fr-FR" sz="5400" dirty="0">
              <a:solidFill>
                <a:srgbClr val="234495"/>
              </a:solidFill>
              <a:latin typeface="+mn-lt"/>
            </a:endParaRPr>
          </a:p>
        </p:txBody>
      </p:sp>
      <p:sp>
        <p:nvSpPr>
          <p:cNvPr id="41" name="TextBox 18">
            <a:extLst>
              <a:ext uri="{FF2B5EF4-FFF2-40B4-BE49-F238E27FC236}">
                <a16:creationId xmlns:a16="http://schemas.microsoft.com/office/drawing/2014/main" id="{5D2DB556-2D62-5CCD-F3AC-43D620FF2123}"/>
              </a:ext>
            </a:extLst>
          </p:cNvPr>
          <p:cNvSpPr txBox="1"/>
          <p:nvPr/>
        </p:nvSpPr>
        <p:spPr>
          <a:xfrm>
            <a:off x="2971800" y="3620883"/>
            <a:ext cx="6852671" cy="942566"/>
          </a:xfrm>
          <a:prstGeom prst="rect">
            <a:avLst/>
          </a:prstGeom>
        </p:spPr>
        <p:txBody>
          <a:bodyPr wrap="square" lIns="0" tIns="0" rIns="0" bIns="0" rtlCol="0" anchor="t">
            <a:spAutoFit/>
          </a:bodyPr>
          <a:lstStyle/>
          <a:p>
            <a:r>
              <a:rPr lang="en-US" sz="2800" b="1" dirty="0">
                <a:solidFill>
                  <a:srgbClr val="FFFFFF"/>
                </a:solidFill>
                <a:ea typeface="Poppins Bold"/>
                <a:cs typeface="Poppins Bold"/>
                <a:sym typeface="Poppins Bold"/>
              </a:rPr>
              <a:t>GOVERNANCE COMMITTEE</a:t>
            </a:r>
          </a:p>
          <a:p>
            <a:pPr algn="l">
              <a:lnSpc>
                <a:spcPts val="4200"/>
              </a:lnSpc>
            </a:pPr>
            <a:endParaRPr lang="en-US" sz="3000" b="1" dirty="0">
              <a:solidFill>
                <a:srgbClr val="FFFFFF"/>
              </a:solidFill>
              <a:latin typeface="Poppins Bold"/>
              <a:ea typeface="Poppins Bold"/>
              <a:cs typeface="Poppins Bold"/>
              <a:sym typeface="Poppins Bold"/>
            </a:endParaRPr>
          </a:p>
        </p:txBody>
      </p:sp>
      <p:sp>
        <p:nvSpPr>
          <p:cNvPr id="42" name="TextBox 19">
            <a:extLst>
              <a:ext uri="{FF2B5EF4-FFF2-40B4-BE49-F238E27FC236}">
                <a16:creationId xmlns:a16="http://schemas.microsoft.com/office/drawing/2014/main" id="{2546338D-1704-A831-3C08-62621C8527ED}"/>
              </a:ext>
            </a:extLst>
          </p:cNvPr>
          <p:cNvSpPr txBox="1"/>
          <p:nvPr/>
        </p:nvSpPr>
        <p:spPr>
          <a:xfrm>
            <a:off x="3004283" y="4115117"/>
            <a:ext cx="8613980" cy="1923604"/>
          </a:xfrm>
          <a:prstGeom prst="rect">
            <a:avLst/>
          </a:prstGeom>
        </p:spPr>
        <p:txBody>
          <a:bodyPr wrap="square" lIns="0" tIns="0" rIns="0" bIns="0" rtlCol="0" anchor="t">
            <a:spAutoFit/>
          </a:bodyPr>
          <a:lstStyle/>
          <a:p>
            <a:pPr algn="l">
              <a:lnSpc>
                <a:spcPts val="2100"/>
              </a:lnSpc>
            </a:pPr>
            <a:r>
              <a:rPr lang="en-US" dirty="0">
                <a:solidFill>
                  <a:srgbClr val="FFFFFF"/>
                </a:solidFill>
                <a:ea typeface="Poppins"/>
                <a:cs typeface="Poppins"/>
                <a:sym typeface="Poppins"/>
              </a:rPr>
              <a:t>Thematic reports, debates and activities on governance, civic engagement and environment</a:t>
            </a:r>
          </a:p>
          <a:p>
            <a:pPr algn="l">
              <a:lnSpc>
                <a:spcPts val="2100"/>
              </a:lnSpc>
            </a:pPr>
            <a:endParaRPr lang="en-US" sz="1600" dirty="0">
              <a:solidFill>
                <a:srgbClr val="FFFFFF"/>
              </a:solidFill>
              <a:latin typeface="Poppins"/>
              <a:ea typeface="Poppins"/>
              <a:cs typeface="Poppins"/>
              <a:sym typeface="Poppins"/>
            </a:endParaRPr>
          </a:p>
          <a:p>
            <a:pPr marL="285750" indent="-285750" algn="l">
              <a:buFont typeface="Arial" panose="020B0604020202020204" pitchFamily="34" charset="0"/>
              <a:buChar char="•"/>
            </a:pPr>
            <a:r>
              <a:rPr lang="en-US" dirty="0">
                <a:solidFill>
                  <a:srgbClr val="FFFFFF"/>
                </a:solidFill>
                <a:ea typeface="Poppins"/>
                <a:cs typeface="Poppins"/>
                <a:sym typeface="Poppins"/>
              </a:rPr>
              <a:t>Governance and public ethics</a:t>
            </a:r>
          </a:p>
          <a:p>
            <a:pPr marL="285750" indent="-285750">
              <a:buFont typeface="Arial" panose="020B0604020202020204" pitchFamily="34" charset="0"/>
              <a:buChar char="•"/>
            </a:pPr>
            <a:r>
              <a:rPr lang="en-US" dirty="0">
                <a:solidFill>
                  <a:srgbClr val="FFFFFF"/>
                </a:solidFill>
                <a:ea typeface="Poppins"/>
                <a:cs typeface="Poppins"/>
                <a:sym typeface="Poppins"/>
              </a:rPr>
              <a:t>Environment and climate change</a:t>
            </a:r>
          </a:p>
          <a:p>
            <a:pPr marL="285750" indent="-285750" algn="l">
              <a:buFont typeface="Arial" panose="020B0604020202020204" pitchFamily="34" charset="0"/>
              <a:buChar char="•"/>
            </a:pPr>
            <a:r>
              <a:rPr lang="en-US" dirty="0">
                <a:solidFill>
                  <a:srgbClr val="FFFFFF"/>
                </a:solidFill>
                <a:ea typeface="Poppins"/>
                <a:cs typeface="Poppins"/>
                <a:sym typeface="Poppins"/>
              </a:rPr>
              <a:t>Culture, cultural heritage and education</a:t>
            </a:r>
          </a:p>
          <a:p>
            <a:pPr marL="285750" indent="-285750" algn="l">
              <a:buFont typeface="Arial" panose="020B0604020202020204" pitchFamily="34" charset="0"/>
              <a:buChar char="•"/>
            </a:pPr>
            <a:r>
              <a:rPr lang="en-US" dirty="0">
                <a:solidFill>
                  <a:srgbClr val="FFFFFF"/>
                </a:solidFill>
                <a:ea typeface="Poppins"/>
                <a:cs typeface="Poppins"/>
                <a:sym typeface="Poppins"/>
              </a:rPr>
              <a:t>E-democracy</a:t>
            </a:r>
          </a:p>
          <a:p>
            <a:pPr marL="285750" indent="-285750" algn="l">
              <a:buFont typeface="Arial" panose="020B0604020202020204" pitchFamily="34" charset="0"/>
              <a:buChar char="•"/>
            </a:pPr>
            <a:r>
              <a:rPr lang="en-US" dirty="0">
                <a:solidFill>
                  <a:srgbClr val="FFFFFF"/>
                </a:solidFill>
                <a:ea typeface="Poppins"/>
                <a:cs typeface="Poppins"/>
                <a:sym typeface="Poppins"/>
              </a:rPr>
              <a:t>Citizen participation</a:t>
            </a:r>
          </a:p>
        </p:txBody>
      </p:sp>
      <p:sp>
        <p:nvSpPr>
          <p:cNvPr id="43" name="TextBox 42">
            <a:extLst>
              <a:ext uri="{FF2B5EF4-FFF2-40B4-BE49-F238E27FC236}">
                <a16:creationId xmlns:a16="http://schemas.microsoft.com/office/drawing/2014/main" id="{07597B82-986E-1AA2-1C9C-5FE889A28731}"/>
              </a:ext>
            </a:extLst>
          </p:cNvPr>
          <p:cNvSpPr txBox="1"/>
          <p:nvPr/>
        </p:nvSpPr>
        <p:spPr>
          <a:xfrm>
            <a:off x="2971800" y="6522058"/>
            <a:ext cx="7768108" cy="938975"/>
          </a:xfrm>
          <a:prstGeom prst="rect">
            <a:avLst/>
          </a:prstGeom>
        </p:spPr>
        <p:txBody>
          <a:bodyPr wrap="square" lIns="0" tIns="0" rIns="0" bIns="0" rtlCol="0" anchor="t">
            <a:spAutoFit/>
          </a:bodyPr>
          <a:lstStyle/>
          <a:p>
            <a:r>
              <a:rPr lang="en-US" sz="2800" b="1" dirty="0">
                <a:solidFill>
                  <a:srgbClr val="FFFFFF"/>
                </a:solidFill>
                <a:ea typeface="Poppins Bold"/>
                <a:cs typeface="Poppins Bold"/>
                <a:sym typeface="Poppins Bold"/>
              </a:rPr>
              <a:t>SOCIAL INCLUSION COMMITTEE</a:t>
            </a:r>
          </a:p>
          <a:p>
            <a:pPr algn="l">
              <a:lnSpc>
                <a:spcPts val="4200"/>
              </a:lnSpc>
            </a:pPr>
            <a:endParaRPr lang="en-US" sz="2900" b="1" dirty="0">
              <a:solidFill>
                <a:srgbClr val="FFFFFF"/>
              </a:solidFill>
              <a:latin typeface="Poppins Bold"/>
              <a:ea typeface="Poppins Bold"/>
              <a:cs typeface="Poppins Bold"/>
              <a:sym typeface="Poppins Bold"/>
            </a:endParaRPr>
          </a:p>
        </p:txBody>
      </p:sp>
      <p:sp>
        <p:nvSpPr>
          <p:cNvPr id="44" name="TextBox 43">
            <a:extLst>
              <a:ext uri="{FF2B5EF4-FFF2-40B4-BE49-F238E27FC236}">
                <a16:creationId xmlns:a16="http://schemas.microsoft.com/office/drawing/2014/main" id="{D5EF9D5D-3A53-BEAC-1E8F-7FD5589CB803}"/>
              </a:ext>
            </a:extLst>
          </p:cNvPr>
          <p:cNvSpPr txBox="1"/>
          <p:nvPr/>
        </p:nvSpPr>
        <p:spPr>
          <a:xfrm>
            <a:off x="2951747" y="7009982"/>
            <a:ext cx="8681744" cy="2157642"/>
          </a:xfrm>
          <a:prstGeom prst="rect">
            <a:avLst/>
          </a:prstGeom>
        </p:spPr>
        <p:txBody>
          <a:bodyPr wrap="square" lIns="0" tIns="0" rIns="0" bIns="0" rtlCol="0" anchor="t">
            <a:spAutoFit/>
          </a:bodyPr>
          <a:lstStyle/>
          <a:p>
            <a:pPr algn="l"/>
            <a:r>
              <a:rPr lang="en-GB" dirty="0">
                <a:solidFill>
                  <a:srgbClr val="FFFFFF"/>
                </a:solidFill>
                <a:ea typeface="Poppins"/>
                <a:cs typeface="Poppins" panose="00000500000000000000" pitchFamily="2" charset="0"/>
                <a:sym typeface="Poppins"/>
              </a:rPr>
              <a:t>Thematic reports, debates and activities on social </a:t>
            </a:r>
            <a:r>
              <a:rPr lang="en-GB" b="0" i="0" dirty="0">
                <a:solidFill>
                  <a:schemeClr val="bg1"/>
                </a:solidFill>
                <a:effectLst/>
                <a:cs typeface="Poppins" panose="00000500000000000000" pitchFamily="2" charset="0"/>
              </a:rPr>
              <a:t>cohesion, equality and non-discrimination. </a:t>
            </a:r>
          </a:p>
          <a:p>
            <a:pPr algn="l">
              <a:lnSpc>
                <a:spcPts val="2100"/>
              </a:lnSpc>
            </a:pPr>
            <a:endParaRPr lang="en-GB" dirty="0">
              <a:solidFill>
                <a:schemeClr val="bg1"/>
              </a:solidFill>
              <a:ea typeface="Poppins"/>
              <a:cs typeface="Poppins" panose="00000500000000000000" pitchFamily="2" charset="0"/>
              <a:sym typeface="Poppins"/>
            </a:endParaRPr>
          </a:p>
          <a:p>
            <a:pPr marL="285750" indent="-285750" algn="l">
              <a:lnSpc>
                <a:spcPct val="150000"/>
              </a:lnSpc>
              <a:buFont typeface="Arial" panose="020B0604020202020204" pitchFamily="34" charset="0"/>
              <a:buChar char="•"/>
            </a:pPr>
            <a:r>
              <a:rPr lang="en-GB" b="0" i="0" dirty="0">
                <a:solidFill>
                  <a:schemeClr val="bg1"/>
                </a:solidFill>
                <a:effectLst/>
                <a:cs typeface="Poppins" panose="00000500000000000000" pitchFamily="2" charset="0"/>
              </a:rPr>
              <a:t>Safeguarding fundamental rights such as social care, migration, human trafficking, media freedom and access to information, as well as the development of new technologies </a:t>
            </a:r>
          </a:p>
          <a:p>
            <a:pPr marL="285750" indent="-285750" algn="l">
              <a:lnSpc>
                <a:spcPct val="150000"/>
              </a:lnSpc>
              <a:buFont typeface="Arial" panose="020B0604020202020204" pitchFamily="34" charset="0"/>
              <a:buChar char="•"/>
            </a:pPr>
            <a:r>
              <a:rPr lang="en-GB" dirty="0">
                <a:solidFill>
                  <a:schemeClr val="bg1"/>
                </a:solidFill>
                <a:ea typeface="Poppins"/>
                <a:cs typeface="Poppins" panose="00000500000000000000" pitchFamily="2" charset="0"/>
                <a:sym typeface="Poppins"/>
              </a:rPr>
              <a:t>Combating </a:t>
            </a:r>
            <a:r>
              <a:rPr lang="en-GB" b="0" i="0" dirty="0">
                <a:solidFill>
                  <a:schemeClr val="bg1"/>
                </a:solidFill>
                <a:effectLst/>
                <a:cs typeface="Poppins" panose="00000500000000000000" pitchFamily="2" charset="0"/>
              </a:rPr>
              <a:t>various forms of discrimination and violence against vulnerable groups</a:t>
            </a:r>
          </a:p>
          <a:p>
            <a:pPr marL="285750" indent="-285750" algn="l">
              <a:lnSpc>
                <a:spcPct val="150000"/>
              </a:lnSpc>
              <a:buFont typeface="Arial" panose="020B0604020202020204" pitchFamily="34" charset="0"/>
              <a:buChar char="•"/>
            </a:pPr>
            <a:r>
              <a:rPr lang="en-GB" dirty="0">
                <a:solidFill>
                  <a:srgbClr val="FFFFFF"/>
                </a:solidFill>
                <a:ea typeface="Poppins"/>
                <a:cs typeface="Poppins" panose="00000500000000000000" pitchFamily="2" charset="0"/>
                <a:sym typeface="Poppins"/>
              </a:rPr>
              <a:t>Youth participation</a:t>
            </a:r>
          </a:p>
        </p:txBody>
      </p:sp>
      <p:grpSp>
        <p:nvGrpSpPr>
          <p:cNvPr id="11" name="Group 16">
            <a:extLst>
              <a:ext uri="{FF2B5EF4-FFF2-40B4-BE49-F238E27FC236}">
                <a16:creationId xmlns:a16="http://schemas.microsoft.com/office/drawing/2014/main" id="{271A33C2-B585-D5F6-CCB1-DD9D498342F4}"/>
              </a:ext>
            </a:extLst>
          </p:cNvPr>
          <p:cNvGrpSpPr/>
          <p:nvPr/>
        </p:nvGrpSpPr>
        <p:grpSpPr>
          <a:xfrm>
            <a:off x="11653544" y="3571424"/>
            <a:ext cx="4114278" cy="2756570"/>
            <a:chOff x="0" y="0"/>
            <a:chExt cx="2346629" cy="1782969"/>
          </a:xfrm>
        </p:grpSpPr>
        <p:sp>
          <p:nvSpPr>
            <p:cNvPr id="12" name="Freeform 17">
              <a:extLst>
                <a:ext uri="{FF2B5EF4-FFF2-40B4-BE49-F238E27FC236}">
                  <a16:creationId xmlns:a16="http://schemas.microsoft.com/office/drawing/2014/main" id="{6B6CC4BE-C5D9-9F66-2F03-6F57E7408C33}"/>
                </a:ext>
              </a:extLst>
            </p:cNvPr>
            <p:cNvSpPr/>
            <p:nvPr/>
          </p:nvSpPr>
          <p:spPr>
            <a:xfrm>
              <a:off x="0" y="0"/>
              <a:ext cx="2346629" cy="1782969"/>
            </a:xfrm>
            <a:custGeom>
              <a:avLst/>
              <a:gdLst/>
              <a:ahLst/>
              <a:cxnLst/>
              <a:rect l="l" t="t" r="r" b="b"/>
              <a:pathLst>
                <a:path w="2346629" h="1782969">
                  <a:moveTo>
                    <a:pt x="51000" y="0"/>
                  </a:moveTo>
                  <a:lnTo>
                    <a:pt x="2295630" y="0"/>
                  </a:lnTo>
                  <a:cubicBezTo>
                    <a:pt x="2309156" y="0"/>
                    <a:pt x="2322128" y="5373"/>
                    <a:pt x="2331692" y="14937"/>
                  </a:cubicBezTo>
                  <a:cubicBezTo>
                    <a:pt x="2341256" y="24502"/>
                    <a:pt x="2346629" y="37474"/>
                    <a:pt x="2346629" y="51000"/>
                  </a:cubicBezTo>
                  <a:lnTo>
                    <a:pt x="2346629" y="1731969"/>
                  </a:lnTo>
                  <a:cubicBezTo>
                    <a:pt x="2346629" y="1760136"/>
                    <a:pt x="2323796" y="1782969"/>
                    <a:pt x="2295630" y="1782969"/>
                  </a:cubicBezTo>
                  <a:lnTo>
                    <a:pt x="51000" y="1782969"/>
                  </a:lnTo>
                  <a:cubicBezTo>
                    <a:pt x="22833" y="1782969"/>
                    <a:pt x="0" y="1760136"/>
                    <a:pt x="0" y="1731969"/>
                  </a:cubicBezTo>
                  <a:lnTo>
                    <a:pt x="0" y="51000"/>
                  </a:lnTo>
                  <a:cubicBezTo>
                    <a:pt x="0" y="22833"/>
                    <a:pt x="22833" y="0"/>
                    <a:pt x="51000" y="0"/>
                  </a:cubicBezTo>
                  <a:close/>
                </a:path>
              </a:pathLst>
            </a:custGeom>
            <a:blipFill>
              <a:blip r:embed="rId2"/>
              <a:stretch>
                <a:fillRect l="-4633" r="-4633"/>
              </a:stretch>
            </a:blipFill>
          </p:spPr>
          <p:txBody>
            <a:bodyPr/>
            <a:lstStyle/>
            <a:p>
              <a:endParaRPr lang="en-US"/>
            </a:p>
          </p:txBody>
        </p:sp>
      </p:grpSp>
      <p:grpSp>
        <p:nvGrpSpPr>
          <p:cNvPr id="13" name="Group 3">
            <a:extLst>
              <a:ext uri="{FF2B5EF4-FFF2-40B4-BE49-F238E27FC236}">
                <a16:creationId xmlns:a16="http://schemas.microsoft.com/office/drawing/2014/main" id="{AC902B4C-A83B-424D-E45E-D2540527216F}"/>
              </a:ext>
            </a:extLst>
          </p:cNvPr>
          <p:cNvGrpSpPr/>
          <p:nvPr/>
        </p:nvGrpSpPr>
        <p:grpSpPr>
          <a:xfrm>
            <a:off x="11653544" y="6647629"/>
            <a:ext cx="4111272" cy="2341092"/>
            <a:chOff x="0" y="0"/>
            <a:chExt cx="2346629" cy="1782969"/>
          </a:xfrm>
        </p:grpSpPr>
        <p:sp>
          <p:nvSpPr>
            <p:cNvPr id="14" name="Freeform 4">
              <a:extLst>
                <a:ext uri="{FF2B5EF4-FFF2-40B4-BE49-F238E27FC236}">
                  <a16:creationId xmlns:a16="http://schemas.microsoft.com/office/drawing/2014/main" id="{300B390E-6AAD-22E6-D538-775F7BA8ED0B}"/>
                </a:ext>
              </a:extLst>
            </p:cNvPr>
            <p:cNvSpPr/>
            <p:nvPr/>
          </p:nvSpPr>
          <p:spPr>
            <a:xfrm>
              <a:off x="0" y="0"/>
              <a:ext cx="2346629" cy="1782969"/>
            </a:xfrm>
            <a:custGeom>
              <a:avLst/>
              <a:gdLst/>
              <a:ahLst/>
              <a:cxnLst/>
              <a:rect l="l" t="t" r="r" b="b"/>
              <a:pathLst>
                <a:path w="2346629" h="1782969">
                  <a:moveTo>
                    <a:pt x="51000" y="0"/>
                  </a:moveTo>
                  <a:lnTo>
                    <a:pt x="2295630" y="0"/>
                  </a:lnTo>
                  <a:cubicBezTo>
                    <a:pt x="2309156" y="0"/>
                    <a:pt x="2322128" y="5373"/>
                    <a:pt x="2331692" y="14937"/>
                  </a:cubicBezTo>
                  <a:cubicBezTo>
                    <a:pt x="2341256" y="24502"/>
                    <a:pt x="2346629" y="37474"/>
                    <a:pt x="2346629" y="51000"/>
                  </a:cubicBezTo>
                  <a:lnTo>
                    <a:pt x="2346629" y="1731969"/>
                  </a:lnTo>
                  <a:cubicBezTo>
                    <a:pt x="2346629" y="1760136"/>
                    <a:pt x="2323796" y="1782969"/>
                    <a:pt x="2295630" y="1782969"/>
                  </a:cubicBezTo>
                  <a:lnTo>
                    <a:pt x="51000" y="1782969"/>
                  </a:lnTo>
                  <a:cubicBezTo>
                    <a:pt x="22833" y="1782969"/>
                    <a:pt x="0" y="1760136"/>
                    <a:pt x="0" y="1731969"/>
                  </a:cubicBezTo>
                  <a:lnTo>
                    <a:pt x="0" y="51000"/>
                  </a:lnTo>
                  <a:cubicBezTo>
                    <a:pt x="0" y="22833"/>
                    <a:pt x="22833" y="0"/>
                    <a:pt x="51000" y="0"/>
                  </a:cubicBezTo>
                  <a:close/>
                </a:path>
              </a:pathLst>
            </a:custGeom>
            <a:blipFill>
              <a:blip r:embed="rId3"/>
              <a:stretch>
                <a:fillRect l="-9013" r="-9013"/>
              </a:stretch>
            </a:blipFill>
          </p:spPr>
          <p:txBody>
            <a:bodyPr/>
            <a:lstStyle/>
            <a:p>
              <a:endParaRPr lang="en-US"/>
            </a:p>
          </p:txBody>
        </p:sp>
      </p:grpSp>
      <p:grpSp>
        <p:nvGrpSpPr>
          <p:cNvPr id="15" name="Group 2">
            <a:extLst>
              <a:ext uri="{FF2B5EF4-FFF2-40B4-BE49-F238E27FC236}">
                <a16:creationId xmlns:a16="http://schemas.microsoft.com/office/drawing/2014/main" id="{C56BB139-925C-197D-8163-D422C8CE6DA3}"/>
              </a:ext>
            </a:extLst>
          </p:cNvPr>
          <p:cNvGrpSpPr/>
          <p:nvPr/>
        </p:nvGrpSpPr>
        <p:grpSpPr>
          <a:xfrm>
            <a:off x="0" y="0"/>
            <a:ext cx="18288000" cy="1206043"/>
            <a:chOff x="0" y="0"/>
            <a:chExt cx="9225716" cy="812800"/>
          </a:xfrm>
        </p:grpSpPr>
        <p:sp>
          <p:nvSpPr>
            <p:cNvPr id="16" name="Freeform 3">
              <a:extLst>
                <a:ext uri="{FF2B5EF4-FFF2-40B4-BE49-F238E27FC236}">
                  <a16:creationId xmlns:a16="http://schemas.microsoft.com/office/drawing/2014/main" id="{DC1EB5C8-8FF7-4752-8C1D-F11C7DFA0C6C}"/>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7" name="TextBox 4">
              <a:extLst>
                <a:ext uri="{FF2B5EF4-FFF2-40B4-BE49-F238E27FC236}">
                  <a16:creationId xmlns:a16="http://schemas.microsoft.com/office/drawing/2014/main" id="{99C28F0E-7CB5-8FA7-F2DD-D9DEAA1E7166}"/>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8" name="TextBox 5">
            <a:extLst>
              <a:ext uri="{FF2B5EF4-FFF2-40B4-BE49-F238E27FC236}">
                <a16:creationId xmlns:a16="http://schemas.microsoft.com/office/drawing/2014/main" id="{A63A591A-7CD2-71A8-59C8-3DA5603D466F}"/>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9" name="Freeform 6">
            <a:extLst>
              <a:ext uri="{FF2B5EF4-FFF2-40B4-BE49-F238E27FC236}">
                <a16:creationId xmlns:a16="http://schemas.microsoft.com/office/drawing/2014/main" id="{6B39FF10-70D7-1AD4-B27D-DE2B5BA23A97}"/>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5713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5787596" y="1897224"/>
            <a:ext cx="6712807"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latin typeface="+mn-lt"/>
                <a:cs typeface="Poppins Bold" panose="00000800000000000000" charset="0"/>
              </a:rPr>
              <a:t>THEMATIC AND FIELD ACTIVITIES</a:t>
            </a:r>
            <a:endParaRPr lang="fr-FR" sz="5400" dirty="0">
              <a:solidFill>
                <a:srgbClr val="234495"/>
              </a:solidFill>
              <a:latin typeface="+mn-lt"/>
            </a:endParaRPr>
          </a:p>
        </p:txBody>
      </p:sp>
      <p:sp>
        <p:nvSpPr>
          <p:cNvPr id="17" name="TextBox 16">
            <a:extLst>
              <a:ext uri="{FF2B5EF4-FFF2-40B4-BE49-F238E27FC236}">
                <a16:creationId xmlns:a16="http://schemas.microsoft.com/office/drawing/2014/main" id="{E67A07E4-E120-B9E8-A144-587F13DE6C2F}"/>
              </a:ext>
            </a:extLst>
          </p:cNvPr>
          <p:cNvSpPr txBox="1"/>
          <p:nvPr/>
        </p:nvSpPr>
        <p:spPr>
          <a:xfrm>
            <a:off x="7421948" y="7450002"/>
            <a:ext cx="1005704" cy="489108"/>
          </a:xfrm>
          <a:prstGeom prst="rect">
            <a:avLst/>
          </a:prstGeom>
        </p:spPr>
        <p:txBody>
          <a:bodyPr wrap="square" lIns="0" tIns="0" rIns="0" bIns="0" rtlCol="0" anchor="t">
            <a:spAutoFit/>
          </a:bodyPr>
          <a:lstStyle/>
          <a:p>
            <a:pPr algn="ctr">
              <a:lnSpc>
                <a:spcPts val="4050"/>
              </a:lnSpc>
            </a:pPr>
            <a:r>
              <a:rPr lang="en-US" sz="2800" b="1" spc="54" dirty="0" err="1">
                <a:solidFill>
                  <a:srgbClr val="234495"/>
                </a:solidFill>
                <a:cs typeface="Poppins" panose="00000500000000000000" pitchFamily="2" charset="0"/>
                <a:sym typeface="TT Norms Bold"/>
              </a:rPr>
              <a:t>ELoGE</a:t>
            </a:r>
            <a:endParaRPr lang="en-US" sz="2800" b="1" spc="54" dirty="0">
              <a:solidFill>
                <a:srgbClr val="234495"/>
              </a:solidFill>
              <a:cs typeface="Poppins" panose="00000500000000000000" pitchFamily="2" charset="0"/>
              <a:sym typeface="TT Norms Bold"/>
            </a:endParaRPr>
          </a:p>
        </p:txBody>
      </p:sp>
      <p:sp>
        <p:nvSpPr>
          <p:cNvPr id="18" name="TextBox 17">
            <a:extLst>
              <a:ext uri="{FF2B5EF4-FFF2-40B4-BE49-F238E27FC236}">
                <a16:creationId xmlns:a16="http://schemas.microsoft.com/office/drawing/2014/main" id="{DAE095D1-D6EA-6863-07A8-65E7690674A7}"/>
              </a:ext>
            </a:extLst>
          </p:cNvPr>
          <p:cNvSpPr txBox="1"/>
          <p:nvPr/>
        </p:nvSpPr>
        <p:spPr>
          <a:xfrm>
            <a:off x="12925300" y="7511155"/>
            <a:ext cx="3034391" cy="861774"/>
          </a:xfrm>
          <a:prstGeom prst="rect">
            <a:avLst/>
          </a:prstGeom>
        </p:spPr>
        <p:txBody>
          <a:bodyPr wrap="square" lIns="0" tIns="0" rIns="0" bIns="0" rtlCol="0" anchor="t">
            <a:spAutoFit/>
          </a:bodyPr>
          <a:lstStyle/>
          <a:p>
            <a:r>
              <a:rPr lang="en-US" sz="2800" b="1" spc="54" dirty="0">
                <a:solidFill>
                  <a:srgbClr val="234495"/>
                </a:solidFill>
                <a:cs typeface="Poppins" panose="00000500000000000000" pitchFamily="2" charset="0"/>
                <a:sym typeface="TT Norms Bold"/>
              </a:rPr>
              <a:t>Rejuvenating</a:t>
            </a:r>
            <a:r>
              <a:rPr lang="en-US" sz="2800" b="1" spc="54" dirty="0">
                <a:solidFill>
                  <a:srgbClr val="234495"/>
                </a:solidFill>
                <a:ea typeface="TT Norms Bold"/>
                <a:cs typeface="TT Norms Bold"/>
                <a:sym typeface="TT Norms Bold"/>
              </a:rPr>
              <a:t> </a:t>
            </a:r>
            <a:r>
              <a:rPr lang="en-US" sz="2800" b="1" spc="54" dirty="0">
                <a:solidFill>
                  <a:srgbClr val="234495"/>
                </a:solidFill>
                <a:cs typeface="Poppins" panose="00000500000000000000" pitchFamily="2" charset="0"/>
                <a:sym typeface="TT Norms Bold"/>
              </a:rPr>
              <a:t>Politics</a:t>
            </a:r>
          </a:p>
        </p:txBody>
      </p:sp>
      <p:pic>
        <p:nvPicPr>
          <p:cNvPr id="19" name="Picture 2">
            <a:extLst>
              <a:ext uri="{FF2B5EF4-FFF2-40B4-BE49-F238E27FC236}">
                <a16:creationId xmlns:a16="http://schemas.microsoft.com/office/drawing/2014/main" id="{4690D4D6-2184-0682-1AA5-21BBC0672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77" r="5299" b="13808"/>
          <a:stretch/>
        </p:blipFill>
        <p:spPr bwMode="auto">
          <a:xfrm>
            <a:off x="7315200" y="3716416"/>
            <a:ext cx="3918585" cy="3646310"/>
          </a:xfrm>
          <a:prstGeom prst="roundRect">
            <a:avLst>
              <a:gd name="adj" fmla="val 8594"/>
            </a:avLst>
          </a:prstGeom>
          <a:solidFill>
            <a:srgbClr val="FFFFFF">
              <a:shade val="85000"/>
            </a:srgbClr>
          </a:solidFill>
          <a:ln>
            <a:noFill/>
          </a:ln>
          <a:effectLst/>
        </p:spPr>
      </p:pic>
      <p:sp>
        <p:nvSpPr>
          <p:cNvPr id="20" name="TextBox 19">
            <a:extLst>
              <a:ext uri="{FF2B5EF4-FFF2-40B4-BE49-F238E27FC236}">
                <a16:creationId xmlns:a16="http://schemas.microsoft.com/office/drawing/2014/main" id="{2178BA6E-F2EB-E8D0-6194-B228FBC3DFA8}"/>
              </a:ext>
            </a:extLst>
          </p:cNvPr>
          <p:cNvSpPr txBox="1"/>
          <p:nvPr/>
        </p:nvSpPr>
        <p:spPr>
          <a:xfrm>
            <a:off x="3459370" y="5552671"/>
            <a:ext cx="7048830" cy="369332"/>
          </a:xfrm>
          <a:prstGeom prst="rect">
            <a:avLst/>
          </a:prstGeom>
          <a:noFill/>
        </p:spPr>
        <p:txBody>
          <a:bodyPr wrap="square">
            <a:spAutoFit/>
          </a:bodyPr>
          <a:lstStyle/>
          <a:p>
            <a:endParaRPr lang="fr-FR" dirty="0"/>
          </a:p>
        </p:txBody>
      </p:sp>
      <p:pic>
        <p:nvPicPr>
          <p:cNvPr id="21" name="Picture 20">
            <a:extLst>
              <a:ext uri="{FF2B5EF4-FFF2-40B4-BE49-F238E27FC236}">
                <a16:creationId xmlns:a16="http://schemas.microsoft.com/office/drawing/2014/main" id="{3EF0DFFE-61D1-C2E7-0E31-0D1CA18BA30D}"/>
              </a:ext>
            </a:extLst>
          </p:cNvPr>
          <p:cNvPicPr>
            <a:picLocks noChangeAspect="1"/>
          </p:cNvPicPr>
          <p:nvPr/>
        </p:nvPicPr>
        <p:blipFill rotWithShape="1">
          <a:blip r:embed="rId3"/>
          <a:srcRect l="11030" t="29147" r="9943" b="9475"/>
          <a:stretch/>
        </p:blipFill>
        <p:spPr>
          <a:xfrm>
            <a:off x="12720799" y="3746650"/>
            <a:ext cx="3881830" cy="3627499"/>
          </a:xfrm>
          <a:prstGeom prst="roundRect">
            <a:avLst>
              <a:gd name="adj" fmla="val 11111"/>
            </a:avLst>
          </a:prstGeom>
          <a:ln w="190500" cap="rnd">
            <a:noFill/>
            <a:prstDash val="solid"/>
          </a:ln>
          <a:effectLst/>
          <a:scene3d>
            <a:camera prst="perspectiveFront" fov="5400000"/>
            <a:lightRig rig="threePt" dir="t">
              <a:rot lat="0" lon="0" rev="19200000"/>
            </a:lightRig>
          </a:scene3d>
          <a:sp3d extrusionH="25400">
            <a:extrusionClr>
              <a:srgbClr val="FFFFFF"/>
            </a:extrusionClr>
          </a:sp3d>
        </p:spPr>
      </p:pic>
      <p:sp>
        <p:nvSpPr>
          <p:cNvPr id="26" name="TextBox 20">
            <a:extLst>
              <a:ext uri="{FF2B5EF4-FFF2-40B4-BE49-F238E27FC236}">
                <a16:creationId xmlns:a16="http://schemas.microsoft.com/office/drawing/2014/main" id="{5375EA45-67F7-FFAB-E25F-84D997F86AC4}"/>
              </a:ext>
            </a:extLst>
          </p:cNvPr>
          <p:cNvSpPr txBox="1"/>
          <p:nvPr/>
        </p:nvSpPr>
        <p:spPr>
          <a:xfrm>
            <a:off x="1597765" y="7634654"/>
            <a:ext cx="3034391" cy="1292662"/>
          </a:xfrm>
          <a:prstGeom prst="rect">
            <a:avLst/>
          </a:prstGeom>
        </p:spPr>
        <p:txBody>
          <a:bodyPr wrap="square" lIns="0" tIns="0" rIns="0" bIns="0" rtlCol="0" anchor="t">
            <a:spAutoFit/>
          </a:bodyPr>
          <a:lstStyle/>
          <a:p>
            <a:r>
              <a:rPr lang="en-US" sz="2800" b="1" spc="54" dirty="0">
                <a:solidFill>
                  <a:srgbClr val="234495"/>
                </a:solidFill>
                <a:cs typeface="Poppins" panose="00000500000000000000" pitchFamily="2" charset="0"/>
                <a:sym typeface="TT Norms Bold"/>
              </a:rPr>
              <a:t>European</a:t>
            </a:r>
            <a:r>
              <a:rPr lang="en-US" sz="2800" b="1" spc="54" dirty="0">
                <a:solidFill>
                  <a:srgbClr val="234495"/>
                </a:solidFill>
                <a:ea typeface="TT Norms Bold"/>
                <a:cs typeface="Poppins" panose="00000500000000000000" pitchFamily="2" charset="0"/>
                <a:sym typeface="TT Norms Bold"/>
              </a:rPr>
              <a:t> Local  Democracy Action (ELDA)</a:t>
            </a:r>
          </a:p>
        </p:txBody>
      </p:sp>
      <p:grpSp>
        <p:nvGrpSpPr>
          <p:cNvPr id="11" name="Group 2">
            <a:extLst>
              <a:ext uri="{FF2B5EF4-FFF2-40B4-BE49-F238E27FC236}">
                <a16:creationId xmlns:a16="http://schemas.microsoft.com/office/drawing/2014/main" id="{BD93377C-34FA-0CDC-DB79-287C63F5E7BF}"/>
              </a:ext>
            </a:extLst>
          </p:cNvPr>
          <p:cNvGrpSpPr/>
          <p:nvPr/>
        </p:nvGrpSpPr>
        <p:grpSpPr>
          <a:xfrm>
            <a:off x="0" y="0"/>
            <a:ext cx="18288000" cy="1206043"/>
            <a:chOff x="0" y="0"/>
            <a:chExt cx="9225716" cy="812800"/>
          </a:xfrm>
        </p:grpSpPr>
        <p:sp>
          <p:nvSpPr>
            <p:cNvPr id="12" name="Freeform 3">
              <a:extLst>
                <a:ext uri="{FF2B5EF4-FFF2-40B4-BE49-F238E27FC236}">
                  <a16:creationId xmlns:a16="http://schemas.microsoft.com/office/drawing/2014/main" id="{E70E9FEC-D00A-9E8F-59FA-C83AF784E84F}"/>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3" name="TextBox 4">
              <a:extLst>
                <a:ext uri="{FF2B5EF4-FFF2-40B4-BE49-F238E27FC236}">
                  <a16:creationId xmlns:a16="http://schemas.microsoft.com/office/drawing/2014/main" id="{832F3813-B04C-6AF5-5EE9-7F1365498E2D}"/>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4" name="TextBox 5">
            <a:extLst>
              <a:ext uri="{FF2B5EF4-FFF2-40B4-BE49-F238E27FC236}">
                <a16:creationId xmlns:a16="http://schemas.microsoft.com/office/drawing/2014/main" id="{C366C421-B868-C631-8260-D3C5A3B5C642}"/>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5" name="Freeform 6">
            <a:extLst>
              <a:ext uri="{FF2B5EF4-FFF2-40B4-BE49-F238E27FC236}">
                <a16:creationId xmlns:a16="http://schemas.microsoft.com/office/drawing/2014/main" id="{982E6390-1A0F-944F-A7C8-167C7933F5D4}"/>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endParaRPr lang="en-US"/>
          </a:p>
        </p:txBody>
      </p:sp>
      <p:pic>
        <p:nvPicPr>
          <p:cNvPr id="3" name="Image 2" descr="Une image contenant Police, texte, Graphique, logo&#10;&#10;Le contenu généré par l’IA peut être incorrect.">
            <a:extLst>
              <a:ext uri="{FF2B5EF4-FFF2-40B4-BE49-F238E27FC236}">
                <a16:creationId xmlns:a16="http://schemas.microsoft.com/office/drawing/2014/main" id="{0C1A7006-EDD4-E4D2-7C9E-B0497E1C2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270" y="3714710"/>
            <a:ext cx="3145379" cy="3646310"/>
          </a:xfrm>
          <a:prstGeom prst="rect">
            <a:avLst/>
          </a:prstGeom>
        </p:spPr>
      </p:pic>
    </p:spTree>
    <p:extLst>
      <p:ext uri="{BB962C8B-B14F-4D97-AF65-F5344CB8AC3E}">
        <p14:creationId xmlns:p14="http://schemas.microsoft.com/office/powerpoint/2010/main" val="250592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98EBA-153B-FEBA-7960-BA76623C0A1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FB3B8DE-3FB1-BACB-2082-BB1514D08D16}"/>
              </a:ext>
            </a:extLst>
          </p:cNvPr>
          <p:cNvSpPr/>
          <p:nvPr/>
        </p:nvSpPr>
        <p:spPr>
          <a:xfrm rot="16200000">
            <a:off x="13488021" y="4957481"/>
            <a:ext cx="8146261" cy="1453699"/>
          </a:xfrm>
          <a:prstGeom prst="rect">
            <a:avLst/>
          </a:prstGeom>
          <a:solidFill>
            <a:srgbClr val="D7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a:extLst>
              <a:ext uri="{FF2B5EF4-FFF2-40B4-BE49-F238E27FC236}">
                <a16:creationId xmlns:a16="http://schemas.microsoft.com/office/drawing/2014/main" id="{748FC3E6-7DA6-F089-E2B1-85945EAE681A}"/>
              </a:ext>
            </a:extLst>
          </p:cNvPr>
          <p:cNvPicPr>
            <a:picLocks noChangeAspect="1"/>
          </p:cNvPicPr>
          <p:nvPr/>
        </p:nvPicPr>
        <p:blipFill>
          <a:blip r:embed="rId3"/>
          <a:srcRect l="14764"/>
          <a:stretch>
            <a:fillRect/>
          </a:stretch>
        </p:blipFill>
        <p:spPr>
          <a:xfrm>
            <a:off x="3733800" y="495300"/>
            <a:ext cx="13087350" cy="9296400"/>
          </a:xfrm>
          <a:prstGeom prst="rect">
            <a:avLst/>
          </a:prstGeom>
        </p:spPr>
      </p:pic>
      <p:sp>
        <p:nvSpPr>
          <p:cNvPr id="21" name="Rectangle 20">
            <a:extLst>
              <a:ext uri="{FF2B5EF4-FFF2-40B4-BE49-F238E27FC236}">
                <a16:creationId xmlns:a16="http://schemas.microsoft.com/office/drawing/2014/main" id="{B3C3D371-7E8C-B4AB-27DC-F07B8CF003E7}"/>
              </a:ext>
            </a:extLst>
          </p:cNvPr>
          <p:cNvSpPr/>
          <p:nvPr/>
        </p:nvSpPr>
        <p:spPr>
          <a:xfrm>
            <a:off x="4953000" y="7949961"/>
            <a:ext cx="388620" cy="152400"/>
          </a:xfrm>
          <a:prstGeom prst="rect">
            <a:avLst/>
          </a:prstGeom>
          <a:solidFill>
            <a:srgbClr val="A9C8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endParaRPr lang="fr-FR" dirty="0">
              <a:solidFill>
                <a:prstClr val="white"/>
              </a:solidFill>
              <a:latin typeface="Calibri"/>
            </a:endParaRPr>
          </a:p>
        </p:txBody>
      </p:sp>
      <p:sp>
        <p:nvSpPr>
          <p:cNvPr id="16" name="Rectangle 15">
            <a:extLst>
              <a:ext uri="{FF2B5EF4-FFF2-40B4-BE49-F238E27FC236}">
                <a16:creationId xmlns:a16="http://schemas.microsoft.com/office/drawing/2014/main" id="{2A4AD8C4-FFFF-47FB-6537-2ED86386434F}"/>
              </a:ext>
            </a:extLst>
          </p:cNvPr>
          <p:cNvSpPr/>
          <p:nvPr/>
        </p:nvSpPr>
        <p:spPr>
          <a:xfrm>
            <a:off x="-1" y="1611202"/>
            <a:ext cx="3805958" cy="8210870"/>
          </a:xfrm>
          <a:prstGeom prst="rect">
            <a:avLst/>
          </a:prstGeom>
          <a:solidFill>
            <a:srgbClr val="DAEB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endParaRPr lang="fr-FR">
              <a:solidFill>
                <a:prstClr val="white"/>
              </a:solidFill>
              <a:latin typeface="Calibri"/>
            </a:endParaRPr>
          </a:p>
        </p:txBody>
      </p:sp>
      <p:grpSp>
        <p:nvGrpSpPr>
          <p:cNvPr id="2" name="Group 2">
            <a:extLst>
              <a:ext uri="{FF2B5EF4-FFF2-40B4-BE49-F238E27FC236}">
                <a16:creationId xmlns:a16="http://schemas.microsoft.com/office/drawing/2014/main" id="{DE4D319D-9345-62AA-822F-F729055CFBFB}"/>
              </a:ext>
            </a:extLst>
          </p:cNvPr>
          <p:cNvGrpSpPr/>
          <p:nvPr/>
        </p:nvGrpSpPr>
        <p:grpSpPr>
          <a:xfrm>
            <a:off x="0" y="0"/>
            <a:ext cx="18288000" cy="1611201"/>
            <a:chOff x="0" y="0"/>
            <a:chExt cx="9225716" cy="812800"/>
          </a:xfrm>
        </p:grpSpPr>
        <p:sp>
          <p:nvSpPr>
            <p:cNvPr id="3" name="Freeform 3">
              <a:extLst>
                <a:ext uri="{FF2B5EF4-FFF2-40B4-BE49-F238E27FC236}">
                  <a16:creationId xmlns:a16="http://schemas.microsoft.com/office/drawing/2014/main" id="{05551C13-39D8-BF09-74E0-C3CB4C05A89F}"/>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pPr defTabSz="914445"/>
              <a:endParaRPr lang="en-US">
                <a:solidFill>
                  <a:prstClr val="black"/>
                </a:solidFill>
                <a:latin typeface="Calibri"/>
              </a:endParaRPr>
            </a:p>
          </p:txBody>
        </p:sp>
        <p:sp>
          <p:nvSpPr>
            <p:cNvPr id="4" name="TextBox 4">
              <a:extLst>
                <a:ext uri="{FF2B5EF4-FFF2-40B4-BE49-F238E27FC236}">
                  <a16:creationId xmlns:a16="http://schemas.microsoft.com/office/drawing/2014/main" id="{DF67568D-5A48-E34E-D1E0-1B755702E5DB}"/>
                </a:ext>
              </a:extLst>
            </p:cNvPr>
            <p:cNvSpPr txBox="1"/>
            <p:nvPr/>
          </p:nvSpPr>
          <p:spPr>
            <a:xfrm>
              <a:off x="0" y="-28575"/>
              <a:ext cx="9225716" cy="841375"/>
            </a:xfrm>
            <a:prstGeom prst="rect">
              <a:avLst/>
            </a:prstGeom>
          </p:spPr>
          <p:txBody>
            <a:bodyPr lIns="17394" tIns="17394" rIns="17394" bIns="17394" rtlCol="0" anchor="ctr"/>
            <a:lstStyle/>
            <a:p>
              <a:pPr algn="ctr" defTabSz="914445">
                <a:lnSpc>
                  <a:spcPts val="911"/>
                </a:lnSpc>
                <a:spcBef>
                  <a:spcPct val="0"/>
                </a:spcBef>
              </a:pPr>
              <a:endParaRPr>
                <a:solidFill>
                  <a:prstClr val="black"/>
                </a:solidFill>
                <a:latin typeface="Calibri"/>
              </a:endParaRPr>
            </a:p>
          </p:txBody>
        </p:sp>
      </p:grpSp>
      <p:sp>
        <p:nvSpPr>
          <p:cNvPr id="6" name="Freeform 6">
            <a:extLst>
              <a:ext uri="{FF2B5EF4-FFF2-40B4-BE49-F238E27FC236}">
                <a16:creationId xmlns:a16="http://schemas.microsoft.com/office/drawing/2014/main" id="{0085B9E8-D003-E3CF-2E01-7415D6DCF121}"/>
              </a:ext>
            </a:extLst>
          </p:cNvPr>
          <p:cNvSpPr/>
          <p:nvPr/>
        </p:nvSpPr>
        <p:spPr>
          <a:xfrm>
            <a:off x="15087600" y="191088"/>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pPr defTabSz="914445"/>
            <a:endParaRPr lang="en-US">
              <a:solidFill>
                <a:prstClr val="black"/>
              </a:solidFill>
              <a:latin typeface="Calibri"/>
            </a:endParaRPr>
          </a:p>
        </p:txBody>
      </p:sp>
      <p:grpSp>
        <p:nvGrpSpPr>
          <p:cNvPr id="7" name="Group 7">
            <a:extLst>
              <a:ext uri="{FF2B5EF4-FFF2-40B4-BE49-F238E27FC236}">
                <a16:creationId xmlns:a16="http://schemas.microsoft.com/office/drawing/2014/main" id="{558C9D3B-CA69-634C-8DC3-440A707C9EAE}"/>
              </a:ext>
            </a:extLst>
          </p:cNvPr>
          <p:cNvGrpSpPr/>
          <p:nvPr/>
        </p:nvGrpSpPr>
        <p:grpSpPr>
          <a:xfrm>
            <a:off x="0" y="9770168"/>
            <a:ext cx="18288000" cy="516833"/>
            <a:chOff x="0" y="0"/>
            <a:chExt cx="9225716" cy="260726"/>
          </a:xfrm>
        </p:grpSpPr>
        <p:sp>
          <p:nvSpPr>
            <p:cNvPr id="8" name="Freeform 8">
              <a:extLst>
                <a:ext uri="{FF2B5EF4-FFF2-40B4-BE49-F238E27FC236}">
                  <a16:creationId xmlns:a16="http://schemas.microsoft.com/office/drawing/2014/main" id="{3ECE02DA-9DC7-B7B5-8098-DDF3722248DA}"/>
                </a:ext>
              </a:extLst>
            </p:cNvPr>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pPr defTabSz="914445"/>
              <a:endParaRPr lang="en-US">
                <a:solidFill>
                  <a:prstClr val="black"/>
                </a:solidFill>
                <a:latin typeface="Calibri"/>
              </a:endParaRPr>
            </a:p>
          </p:txBody>
        </p:sp>
        <p:sp>
          <p:nvSpPr>
            <p:cNvPr id="9" name="TextBox 9">
              <a:extLst>
                <a:ext uri="{FF2B5EF4-FFF2-40B4-BE49-F238E27FC236}">
                  <a16:creationId xmlns:a16="http://schemas.microsoft.com/office/drawing/2014/main" id="{50807CD7-86EA-9ABA-7D00-0518645AC911}"/>
                </a:ext>
              </a:extLst>
            </p:cNvPr>
            <p:cNvSpPr txBox="1"/>
            <p:nvPr/>
          </p:nvSpPr>
          <p:spPr>
            <a:xfrm>
              <a:off x="0" y="-28575"/>
              <a:ext cx="9225716" cy="289301"/>
            </a:xfrm>
            <a:prstGeom prst="rect">
              <a:avLst/>
            </a:prstGeom>
          </p:spPr>
          <p:txBody>
            <a:bodyPr lIns="17394" tIns="17394" rIns="17394" bIns="17394" rtlCol="0" anchor="ctr"/>
            <a:lstStyle/>
            <a:p>
              <a:pPr algn="ctr" defTabSz="914445">
                <a:lnSpc>
                  <a:spcPts val="911"/>
                </a:lnSpc>
                <a:spcBef>
                  <a:spcPct val="0"/>
                </a:spcBef>
              </a:pPr>
              <a:endParaRPr>
                <a:solidFill>
                  <a:prstClr val="black"/>
                </a:solidFill>
                <a:latin typeface="Calibri"/>
              </a:endParaRPr>
            </a:p>
          </p:txBody>
        </p:sp>
      </p:grpSp>
      <p:sp>
        <p:nvSpPr>
          <p:cNvPr id="10" name="TextBox 10">
            <a:extLst>
              <a:ext uri="{FF2B5EF4-FFF2-40B4-BE49-F238E27FC236}">
                <a16:creationId xmlns:a16="http://schemas.microsoft.com/office/drawing/2014/main" id="{803FA8EA-27A9-5A22-9525-1AE647EC4709}"/>
              </a:ext>
            </a:extLst>
          </p:cNvPr>
          <p:cNvSpPr txBox="1"/>
          <p:nvPr/>
        </p:nvSpPr>
        <p:spPr>
          <a:xfrm>
            <a:off x="2472386" y="9636818"/>
            <a:ext cx="13343231" cy="1088824"/>
          </a:xfrm>
          <a:prstGeom prst="rect">
            <a:avLst/>
          </a:prstGeom>
        </p:spPr>
        <p:txBody>
          <a:bodyPr lIns="0" tIns="0" rIns="0" bIns="0" rtlCol="0" anchor="t">
            <a:spAutoFit/>
          </a:bodyPr>
          <a:lstStyle/>
          <a:p>
            <a:pPr algn="ctr" defTabSz="914445">
              <a:lnSpc>
                <a:spcPts val="4434"/>
              </a:lnSpc>
            </a:pPr>
            <a:r>
              <a:rPr lang="en-US" dirty="0">
                <a:solidFill>
                  <a:srgbClr val="FFFFFF"/>
                </a:solidFill>
                <a:latin typeface="Myriad"/>
                <a:ea typeface="Myriad"/>
                <a:cs typeface="Myriad"/>
                <a:sym typeface="Myriad"/>
              </a:rPr>
              <a:t>www.coe.int/congress</a:t>
            </a:r>
          </a:p>
          <a:p>
            <a:pPr algn="ctr" defTabSz="914445">
              <a:lnSpc>
                <a:spcPts val="4434"/>
              </a:lnSpc>
              <a:spcBef>
                <a:spcPct val="0"/>
              </a:spcBef>
            </a:pPr>
            <a:endParaRPr lang="en-US" sz="3167" dirty="0">
              <a:solidFill>
                <a:srgbClr val="FFFFFF"/>
              </a:solidFill>
              <a:latin typeface="Myriad"/>
              <a:ea typeface="Myriad"/>
              <a:cs typeface="Myriad"/>
              <a:sym typeface="Myriad"/>
            </a:endParaRPr>
          </a:p>
        </p:txBody>
      </p:sp>
      <p:sp>
        <p:nvSpPr>
          <p:cNvPr id="18" name="Rectangle 20">
            <a:extLst>
              <a:ext uri="{FF2B5EF4-FFF2-40B4-BE49-F238E27FC236}">
                <a16:creationId xmlns:a16="http://schemas.microsoft.com/office/drawing/2014/main" id="{03C3E99D-5EE8-CC9F-60B5-BC995F20E52F}"/>
              </a:ext>
            </a:extLst>
          </p:cNvPr>
          <p:cNvSpPr>
            <a:spLocks noChangeArrowheads="1"/>
          </p:cNvSpPr>
          <p:nvPr/>
        </p:nvSpPr>
        <p:spPr bwMode="auto">
          <a:xfrm>
            <a:off x="430659" y="1941755"/>
            <a:ext cx="174266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45">
              <a:defRPr/>
            </a:pPr>
            <a:r>
              <a:rPr lang="en-US" sz="4800" b="1" dirty="0">
                <a:solidFill>
                  <a:srgbClr val="234495"/>
                </a:solidFill>
                <a:ea typeface="Arial" charset="0"/>
                <a:cs typeface="Arial" charset="0"/>
              </a:rPr>
              <a:t>CENTRE OF EXPERTISE FOR MULTILEVEL GOVERNANCE </a:t>
            </a:r>
            <a:r>
              <a:rPr lang="en-US" sz="4400" b="1" dirty="0">
                <a:solidFill>
                  <a:srgbClr val="234495"/>
                </a:solidFill>
                <a:ea typeface="Arial" charset="0"/>
                <a:cs typeface="Arial" charset="0"/>
              </a:rPr>
              <a:t>(CEMG)</a:t>
            </a:r>
          </a:p>
        </p:txBody>
      </p:sp>
      <p:sp>
        <p:nvSpPr>
          <p:cNvPr id="23" name="TextBox 22">
            <a:extLst>
              <a:ext uri="{FF2B5EF4-FFF2-40B4-BE49-F238E27FC236}">
                <a16:creationId xmlns:a16="http://schemas.microsoft.com/office/drawing/2014/main" id="{EAFBF512-242E-6FAD-6F54-238E14721B4E}"/>
              </a:ext>
            </a:extLst>
          </p:cNvPr>
          <p:cNvSpPr txBox="1"/>
          <p:nvPr/>
        </p:nvSpPr>
        <p:spPr>
          <a:xfrm>
            <a:off x="8153400" y="5169166"/>
            <a:ext cx="9144000" cy="299249"/>
          </a:xfrm>
          <a:prstGeom prst="rect">
            <a:avLst/>
          </a:prstGeom>
          <a:noFill/>
        </p:spPr>
        <p:txBody>
          <a:bodyPr wrap="square">
            <a:spAutoFit/>
          </a:bodyPr>
          <a:lstStyle/>
          <a:p>
            <a:pPr algn="ctr" defTabSz="914445">
              <a:lnSpc>
                <a:spcPts val="1601"/>
              </a:lnSpc>
              <a:defRPr/>
            </a:pPr>
            <a:endParaRPr lang="en-US" b="1" dirty="0">
              <a:solidFill>
                <a:srgbClr val="000000"/>
              </a:solidFill>
              <a:latin typeface="Trebuchet MS"/>
            </a:endParaRPr>
          </a:p>
        </p:txBody>
      </p:sp>
      <p:sp>
        <p:nvSpPr>
          <p:cNvPr id="13" name="TextBox 12">
            <a:extLst>
              <a:ext uri="{FF2B5EF4-FFF2-40B4-BE49-F238E27FC236}">
                <a16:creationId xmlns:a16="http://schemas.microsoft.com/office/drawing/2014/main" id="{7DC246B8-3904-368E-D806-4BF5EA9CC1B1}"/>
              </a:ext>
            </a:extLst>
          </p:cNvPr>
          <p:cNvSpPr txBox="1"/>
          <p:nvPr/>
        </p:nvSpPr>
        <p:spPr>
          <a:xfrm>
            <a:off x="298055" y="3397544"/>
            <a:ext cx="3883410" cy="4893647"/>
          </a:xfrm>
          <a:prstGeom prst="rect">
            <a:avLst/>
          </a:prstGeom>
          <a:noFill/>
        </p:spPr>
        <p:txBody>
          <a:bodyPr wrap="square">
            <a:spAutoFit/>
          </a:bodyPr>
          <a:lstStyle/>
          <a:p>
            <a:pPr defTabSz="914445">
              <a:defRPr/>
            </a:pPr>
            <a:r>
              <a:rPr lang="en-US" sz="2400" dirty="0">
                <a:solidFill>
                  <a:srgbClr val="4F81BD"/>
                </a:solidFill>
                <a:ea typeface="Arial" charset="0"/>
                <a:cs typeface="Arial" charset="0"/>
              </a:rPr>
              <a:t>The Centre of Expertise collaborates with local, regional and national authorities, local government associations, parliamentary committees and European experts to strengthen local self-government, reform public administration, and improve multilevel governance and policy responses in Council of Europe member states.</a:t>
            </a:r>
          </a:p>
        </p:txBody>
      </p:sp>
      <p:sp>
        <p:nvSpPr>
          <p:cNvPr id="17" name="TextBox 16">
            <a:extLst>
              <a:ext uri="{FF2B5EF4-FFF2-40B4-BE49-F238E27FC236}">
                <a16:creationId xmlns:a16="http://schemas.microsoft.com/office/drawing/2014/main" id="{87C873F8-7EEF-69BA-FF7B-031A4F3DEBA7}"/>
              </a:ext>
            </a:extLst>
          </p:cNvPr>
          <p:cNvSpPr txBox="1"/>
          <p:nvPr/>
        </p:nvSpPr>
        <p:spPr>
          <a:xfrm>
            <a:off x="12292725" y="4486534"/>
            <a:ext cx="5673501" cy="2862322"/>
          </a:xfrm>
          <a:prstGeom prst="rect">
            <a:avLst/>
          </a:prstGeom>
          <a:noFill/>
        </p:spPr>
        <p:txBody>
          <a:bodyPr wrap="square">
            <a:spAutoFit/>
          </a:bodyPr>
          <a:lstStyle/>
          <a:p>
            <a:pPr algn="r" defTabSz="914445">
              <a:defRPr/>
            </a:pPr>
            <a:r>
              <a:rPr lang="en-US" sz="2000" dirty="0">
                <a:solidFill>
                  <a:srgbClr val="4F81BD"/>
                </a:solidFill>
                <a:ea typeface="Arial" charset="0"/>
                <a:cs typeface="Arial" charset="0"/>
              </a:rPr>
              <a:t>The CEMG provides policy advice, peer reviews, benchmarking tools and technical support, based on European standards.</a:t>
            </a:r>
          </a:p>
          <a:p>
            <a:pPr defTabSz="914445">
              <a:defRPr/>
            </a:pPr>
            <a:endParaRPr lang="en-US" sz="2000" dirty="0">
              <a:solidFill>
                <a:srgbClr val="4F81BD"/>
              </a:solidFill>
              <a:ea typeface="Arial" charset="0"/>
              <a:cs typeface="Arial" charset="0"/>
            </a:endParaRPr>
          </a:p>
          <a:p>
            <a:pPr algn="r" defTabSz="914445">
              <a:defRPr/>
            </a:pPr>
            <a:r>
              <a:rPr lang="en-US" sz="2000" dirty="0">
                <a:solidFill>
                  <a:srgbClr val="4F81BD"/>
                </a:solidFill>
                <a:ea typeface="Arial" charset="0"/>
                <a:cs typeface="Arial" charset="0"/>
              </a:rPr>
              <a:t>Key areas: </a:t>
            </a:r>
            <a:r>
              <a:rPr lang="en-US" sz="2000" dirty="0" err="1">
                <a:solidFill>
                  <a:srgbClr val="4F81BD"/>
                </a:solidFill>
                <a:ea typeface="Arial" charset="0"/>
                <a:cs typeface="Arial" charset="0"/>
              </a:rPr>
              <a:t>Decentralisation</a:t>
            </a:r>
            <a:r>
              <a:rPr lang="en-US" sz="2000" dirty="0">
                <a:solidFill>
                  <a:srgbClr val="4F81BD"/>
                </a:solidFill>
                <a:ea typeface="Arial" charset="0"/>
                <a:cs typeface="Arial" charset="0"/>
              </a:rPr>
              <a:t> and distribution of competences, participatory and deliberative democracy, local finances, public ethics, human resources and professional development, resilience planning </a:t>
            </a:r>
          </a:p>
        </p:txBody>
      </p:sp>
      <p:pic>
        <p:nvPicPr>
          <p:cNvPr id="20" name="Picture 19" descr="A blue and orange logo&#10;&#10;AI-generated content may be incorrect.">
            <a:extLst>
              <a:ext uri="{FF2B5EF4-FFF2-40B4-BE49-F238E27FC236}">
                <a16:creationId xmlns:a16="http://schemas.microsoft.com/office/drawing/2014/main" id="{5AEB2050-664F-5DA9-F386-4A2E89576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60826" y="1785481"/>
            <a:ext cx="1980000" cy="2247905"/>
          </a:xfrm>
          <a:prstGeom prst="rect">
            <a:avLst/>
          </a:prstGeom>
          <a:ln>
            <a:noFill/>
          </a:ln>
          <a:effectLst>
            <a:outerShdw blurRad="292100" dist="139700" dir="2700000" algn="tl" rotWithShape="0">
              <a:srgbClr val="333333">
                <a:alpha val="65000"/>
              </a:srgbClr>
            </a:outerShdw>
          </a:effectLst>
        </p:spPr>
      </p:pic>
      <p:pic>
        <p:nvPicPr>
          <p:cNvPr id="24" name="Picture 23" descr="A blue and orange logo&#10;&#10;AI-generated content may be incorrect.">
            <a:extLst>
              <a:ext uri="{FF2B5EF4-FFF2-40B4-BE49-F238E27FC236}">
                <a16:creationId xmlns:a16="http://schemas.microsoft.com/office/drawing/2014/main" id="{246F5210-4323-9E81-9013-0F8D035AC902}"/>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3844043" y="8180067"/>
            <a:ext cx="375750" cy="306000"/>
          </a:xfrm>
          <a:prstGeom prst="rect">
            <a:avLst/>
          </a:prstGeom>
          <a:ln>
            <a:noFill/>
          </a:ln>
          <a:effectLst>
            <a:outerShdw blurRad="292100" dist="139700" dir="2700000" algn="tl" rotWithShape="0">
              <a:srgbClr val="333333">
                <a:alpha val="65000"/>
              </a:srgbClr>
            </a:outerShdw>
          </a:effectLst>
        </p:spPr>
      </p:pic>
      <p:pic>
        <p:nvPicPr>
          <p:cNvPr id="25" name="Picture 24" descr="A blue and orange logo&#10;&#10;AI-generated content may be incorrect.">
            <a:extLst>
              <a:ext uri="{FF2B5EF4-FFF2-40B4-BE49-F238E27FC236}">
                <a16:creationId xmlns:a16="http://schemas.microsoft.com/office/drawing/2014/main" id="{CB46C2A4-45D3-3A88-4B98-50A6792AFE58}"/>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4731974" y="7589961"/>
            <a:ext cx="375750" cy="306000"/>
          </a:xfrm>
          <a:prstGeom prst="rect">
            <a:avLst/>
          </a:prstGeom>
          <a:ln>
            <a:noFill/>
          </a:ln>
          <a:effectLst>
            <a:outerShdw blurRad="292100" dist="139700" dir="2700000" algn="tl" rotWithShape="0">
              <a:srgbClr val="333333">
                <a:alpha val="65000"/>
              </a:srgbClr>
            </a:outerShdw>
          </a:effectLst>
        </p:spPr>
      </p:pic>
      <p:pic>
        <p:nvPicPr>
          <p:cNvPr id="26" name="Picture 25" descr="A blue and orange logo&#10;&#10;AI-generated content may be incorrect.">
            <a:extLst>
              <a:ext uri="{FF2B5EF4-FFF2-40B4-BE49-F238E27FC236}">
                <a16:creationId xmlns:a16="http://schemas.microsoft.com/office/drawing/2014/main" id="{B3A5E0A5-4471-A5CC-0CD6-46F6CEDBEFC4}"/>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5128835" y="8572289"/>
            <a:ext cx="375750" cy="306000"/>
          </a:xfrm>
          <a:prstGeom prst="rect">
            <a:avLst/>
          </a:prstGeom>
          <a:ln>
            <a:noFill/>
          </a:ln>
          <a:effectLst>
            <a:outerShdw blurRad="292100" dist="139700" dir="2700000" algn="tl" rotWithShape="0">
              <a:srgbClr val="333333">
                <a:alpha val="65000"/>
              </a:srgbClr>
            </a:outerShdw>
          </a:effectLst>
        </p:spPr>
      </p:pic>
      <p:pic>
        <p:nvPicPr>
          <p:cNvPr id="27" name="Picture 26" descr="A blue and orange logo&#10;&#10;AI-generated content may be incorrect.">
            <a:extLst>
              <a:ext uri="{FF2B5EF4-FFF2-40B4-BE49-F238E27FC236}">
                <a16:creationId xmlns:a16="http://schemas.microsoft.com/office/drawing/2014/main" id="{860585A1-72CF-EB68-2978-1A1330D4476D}"/>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5772284" y="6761519"/>
            <a:ext cx="375750" cy="306000"/>
          </a:xfrm>
          <a:prstGeom prst="rect">
            <a:avLst/>
          </a:prstGeom>
          <a:ln>
            <a:noFill/>
          </a:ln>
          <a:effectLst>
            <a:outerShdw blurRad="292100" dist="139700" dir="2700000" algn="tl" rotWithShape="0">
              <a:srgbClr val="333333">
                <a:alpha val="65000"/>
              </a:srgbClr>
            </a:outerShdw>
          </a:effectLst>
        </p:spPr>
      </p:pic>
      <p:pic>
        <p:nvPicPr>
          <p:cNvPr id="28" name="Picture 27" descr="A blue and orange logo&#10;&#10;AI-generated content may be incorrect.">
            <a:extLst>
              <a:ext uri="{FF2B5EF4-FFF2-40B4-BE49-F238E27FC236}">
                <a16:creationId xmlns:a16="http://schemas.microsoft.com/office/drawing/2014/main" id="{54CF0F34-1C72-ADD0-DFE9-76C8CD6F13A2}"/>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591426" y="5348484"/>
            <a:ext cx="375750" cy="306000"/>
          </a:xfrm>
          <a:prstGeom prst="rect">
            <a:avLst/>
          </a:prstGeom>
          <a:ln>
            <a:noFill/>
          </a:ln>
          <a:effectLst>
            <a:outerShdw blurRad="292100" dist="139700" dir="2700000" algn="tl" rotWithShape="0">
              <a:srgbClr val="333333">
                <a:alpha val="65000"/>
              </a:srgbClr>
            </a:outerShdw>
          </a:effectLst>
        </p:spPr>
      </p:pic>
      <p:pic>
        <p:nvPicPr>
          <p:cNvPr id="29" name="Picture 28" descr="A blue and orange logo&#10;&#10;AI-generated content may be incorrect.">
            <a:extLst>
              <a:ext uri="{FF2B5EF4-FFF2-40B4-BE49-F238E27FC236}">
                <a16:creationId xmlns:a16="http://schemas.microsoft.com/office/drawing/2014/main" id="{EE8B3799-8E4E-2355-8D07-61F616818BC8}"/>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4196250" y="5288414"/>
            <a:ext cx="375750" cy="306000"/>
          </a:xfrm>
          <a:prstGeom prst="rect">
            <a:avLst/>
          </a:prstGeom>
          <a:ln>
            <a:noFill/>
          </a:ln>
          <a:effectLst>
            <a:outerShdw blurRad="292100" dist="139700" dir="2700000" algn="tl" rotWithShape="0">
              <a:srgbClr val="333333">
                <a:alpha val="65000"/>
              </a:srgbClr>
            </a:outerShdw>
          </a:effectLst>
        </p:spPr>
      </p:pic>
      <p:pic>
        <p:nvPicPr>
          <p:cNvPr id="30" name="Picture 29" descr="A blue and orange logo&#10;&#10;AI-generated content may be incorrect.">
            <a:extLst>
              <a:ext uri="{FF2B5EF4-FFF2-40B4-BE49-F238E27FC236}">
                <a16:creationId xmlns:a16="http://schemas.microsoft.com/office/drawing/2014/main" id="{A0B48144-53AD-3FF1-B872-35CF9571E0A7}"/>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6667040" y="2752518"/>
            <a:ext cx="375750" cy="306000"/>
          </a:xfrm>
          <a:prstGeom prst="rect">
            <a:avLst/>
          </a:prstGeom>
          <a:ln>
            <a:noFill/>
          </a:ln>
          <a:effectLst>
            <a:outerShdw blurRad="292100" dist="139700" dir="2700000" algn="tl" rotWithShape="0">
              <a:srgbClr val="333333">
                <a:alpha val="65000"/>
              </a:srgbClr>
            </a:outerShdw>
          </a:effectLst>
        </p:spPr>
      </p:pic>
      <p:pic>
        <p:nvPicPr>
          <p:cNvPr id="31" name="Picture 30" descr="A blue and orange logo&#10;&#10;AI-generated content may be incorrect.">
            <a:extLst>
              <a:ext uri="{FF2B5EF4-FFF2-40B4-BE49-F238E27FC236}">
                <a16:creationId xmlns:a16="http://schemas.microsoft.com/office/drawing/2014/main" id="{18BC30C5-D628-70B7-458C-567037E45795}"/>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589760" y="2642310"/>
            <a:ext cx="375750" cy="306000"/>
          </a:xfrm>
          <a:prstGeom prst="rect">
            <a:avLst/>
          </a:prstGeom>
          <a:ln>
            <a:noFill/>
          </a:ln>
          <a:effectLst>
            <a:outerShdw blurRad="292100" dist="139700" dir="2700000" algn="tl" rotWithShape="0">
              <a:srgbClr val="333333">
                <a:alpha val="65000"/>
              </a:srgbClr>
            </a:outerShdw>
          </a:effectLst>
        </p:spPr>
      </p:pic>
      <p:pic>
        <p:nvPicPr>
          <p:cNvPr id="1024" name="Picture 1023" descr="A blue and orange logo&#10;&#10;AI-generated content may be incorrect.">
            <a:extLst>
              <a:ext uri="{FF2B5EF4-FFF2-40B4-BE49-F238E27FC236}">
                <a16:creationId xmlns:a16="http://schemas.microsoft.com/office/drawing/2014/main" id="{B403BFF7-55FA-AE25-6E71-A6A764BEE6AA}"/>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835418" y="4033386"/>
            <a:ext cx="375750" cy="306000"/>
          </a:xfrm>
          <a:prstGeom prst="rect">
            <a:avLst/>
          </a:prstGeom>
          <a:ln>
            <a:noFill/>
          </a:ln>
          <a:effectLst>
            <a:outerShdw blurRad="292100" dist="139700" dir="2700000" algn="tl" rotWithShape="0">
              <a:srgbClr val="333333">
                <a:alpha val="65000"/>
              </a:srgbClr>
            </a:outerShdw>
          </a:effectLst>
        </p:spPr>
      </p:pic>
      <p:pic>
        <p:nvPicPr>
          <p:cNvPr id="1025" name="Picture 1024" descr="A blue and orange logo&#10;&#10;AI-generated content may be incorrect.">
            <a:extLst>
              <a:ext uri="{FF2B5EF4-FFF2-40B4-BE49-F238E27FC236}">
                <a16:creationId xmlns:a16="http://schemas.microsoft.com/office/drawing/2014/main" id="{108C9899-59AE-0AF0-4A34-80A7BD9608F4}"/>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434247" y="4546511"/>
            <a:ext cx="375750" cy="306000"/>
          </a:xfrm>
          <a:prstGeom prst="rect">
            <a:avLst/>
          </a:prstGeom>
          <a:ln>
            <a:noFill/>
          </a:ln>
          <a:effectLst>
            <a:outerShdw blurRad="292100" dist="139700" dir="2700000" algn="tl" rotWithShape="0">
              <a:srgbClr val="333333">
                <a:alpha val="65000"/>
              </a:srgbClr>
            </a:outerShdw>
          </a:effectLst>
        </p:spPr>
      </p:pic>
      <p:pic>
        <p:nvPicPr>
          <p:cNvPr id="1027" name="Picture 1026" descr="A blue and orange logo&#10;&#10;AI-generated content may be incorrect.">
            <a:extLst>
              <a:ext uri="{FF2B5EF4-FFF2-40B4-BE49-F238E27FC236}">
                <a16:creationId xmlns:a16="http://schemas.microsoft.com/office/drawing/2014/main" id="{5C35B566-8D0C-5B15-E659-A766E8B3B6C9}"/>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815893" y="6110921"/>
            <a:ext cx="375750" cy="306000"/>
          </a:xfrm>
          <a:prstGeom prst="rect">
            <a:avLst/>
          </a:prstGeom>
          <a:ln>
            <a:noFill/>
          </a:ln>
          <a:effectLst>
            <a:outerShdw blurRad="292100" dist="139700" dir="2700000" algn="tl" rotWithShape="0">
              <a:srgbClr val="333333">
                <a:alpha val="65000"/>
              </a:srgbClr>
            </a:outerShdw>
          </a:effectLst>
        </p:spPr>
      </p:pic>
      <p:pic>
        <p:nvPicPr>
          <p:cNvPr id="1028" name="Picture 1027" descr="A blue and orange logo&#10;&#10;AI-generated content may be incorrect.">
            <a:extLst>
              <a:ext uri="{FF2B5EF4-FFF2-40B4-BE49-F238E27FC236}">
                <a16:creationId xmlns:a16="http://schemas.microsoft.com/office/drawing/2014/main" id="{0DEBE628-B1FD-A339-C8EC-B94FA9223180}"/>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610600" y="6590100"/>
            <a:ext cx="375750" cy="306000"/>
          </a:xfrm>
          <a:prstGeom prst="rect">
            <a:avLst/>
          </a:prstGeom>
          <a:ln>
            <a:noFill/>
          </a:ln>
          <a:effectLst>
            <a:outerShdw blurRad="292100" dist="139700" dir="2700000" algn="tl" rotWithShape="0">
              <a:srgbClr val="333333">
                <a:alpha val="65000"/>
              </a:srgbClr>
            </a:outerShdw>
          </a:effectLst>
        </p:spPr>
      </p:pic>
      <p:pic>
        <p:nvPicPr>
          <p:cNvPr id="1029" name="Picture 1028" descr="A blue and orange logo&#10;&#10;AI-generated content may be incorrect.">
            <a:extLst>
              <a:ext uri="{FF2B5EF4-FFF2-40B4-BE49-F238E27FC236}">
                <a16:creationId xmlns:a16="http://schemas.microsoft.com/office/drawing/2014/main" id="{1AEABFC0-79E2-65C7-23BB-ECA0BA71BFB0}"/>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017052" y="6941519"/>
            <a:ext cx="375750" cy="306000"/>
          </a:xfrm>
          <a:prstGeom prst="rect">
            <a:avLst/>
          </a:prstGeom>
          <a:ln>
            <a:noFill/>
          </a:ln>
          <a:effectLst>
            <a:outerShdw blurRad="292100" dist="139700" dir="2700000" algn="tl" rotWithShape="0">
              <a:srgbClr val="333333">
                <a:alpha val="65000"/>
              </a:srgbClr>
            </a:outerShdw>
          </a:effectLst>
        </p:spPr>
      </p:pic>
      <p:pic>
        <p:nvPicPr>
          <p:cNvPr id="1030" name="Picture 1029" descr="A blue and orange logo&#10;&#10;AI-generated content may be incorrect.">
            <a:extLst>
              <a:ext uri="{FF2B5EF4-FFF2-40B4-BE49-F238E27FC236}">
                <a16:creationId xmlns:a16="http://schemas.microsoft.com/office/drawing/2014/main" id="{B0E4F26A-81FA-EC53-CD17-7B66047FB8EF}"/>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7473206" y="7589961"/>
            <a:ext cx="375750" cy="306000"/>
          </a:xfrm>
          <a:prstGeom prst="rect">
            <a:avLst/>
          </a:prstGeom>
          <a:ln>
            <a:noFill/>
          </a:ln>
          <a:effectLst>
            <a:outerShdw blurRad="292100" dist="139700" dir="2700000" algn="tl" rotWithShape="0">
              <a:srgbClr val="333333">
                <a:alpha val="65000"/>
              </a:srgbClr>
            </a:outerShdw>
          </a:effectLst>
        </p:spPr>
      </p:pic>
      <p:pic>
        <p:nvPicPr>
          <p:cNvPr id="1031" name="Picture 1030" descr="A blue and orange logo&#10;&#10;AI-generated content may be incorrect.">
            <a:extLst>
              <a:ext uri="{FF2B5EF4-FFF2-40B4-BE49-F238E27FC236}">
                <a16:creationId xmlns:a16="http://schemas.microsoft.com/office/drawing/2014/main" id="{07BD0801-3BDE-2F80-2AB9-5D2D85D2CBED}"/>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144008" y="8654844"/>
            <a:ext cx="375750" cy="306000"/>
          </a:xfrm>
          <a:prstGeom prst="rect">
            <a:avLst/>
          </a:prstGeom>
          <a:ln>
            <a:noFill/>
          </a:ln>
          <a:effectLst>
            <a:outerShdw blurRad="292100" dist="139700" dir="2700000" algn="tl" rotWithShape="0">
              <a:srgbClr val="333333">
                <a:alpha val="65000"/>
              </a:srgbClr>
            </a:outerShdw>
          </a:effectLst>
        </p:spPr>
      </p:pic>
      <p:pic>
        <p:nvPicPr>
          <p:cNvPr id="1032" name="Picture 1031" descr="A blue and orange logo&#10;&#10;AI-generated content may be incorrect.">
            <a:extLst>
              <a:ext uri="{FF2B5EF4-FFF2-40B4-BE49-F238E27FC236}">
                <a16:creationId xmlns:a16="http://schemas.microsoft.com/office/drawing/2014/main" id="{20CC22E6-2BD7-EC8E-DFC6-71BE337F563B}"/>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11049000" y="9257100"/>
            <a:ext cx="375750" cy="306000"/>
          </a:xfrm>
          <a:prstGeom prst="rect">
            <a:avLst/>
          </a:prstGeom>
          <a:ln>
            <a:noFill/>
          </a:ln>
          <a:effectLst>
            <a:outerShdw blurRad="292100" dist="139700" dir="2700000" algn="tl" rotWithShape="0">
              <a:srgbClr val="333333">
                <a:alpha val="65000"/>
              </a:srgbClr>
            </a:outerShdw>
          </a:effectLst>
        </p:spPr>
      </p:pic>
      <p:pic>
        <p:nvPicPr>
          <p:cNvPr id="1033" name="Picture 1032" descr="A blue and orange logo&#10;&#10;AI-generated content may be incorrect.">
            <a:extLst>
              <a:ext uri="{FF2B5EF4-FFF2-40B4-BE49-F238E27FC236}">
                <a16:creationId xmlns:a16="http://schemas.microsoft.com/office/drawing/2014/main" id="{2AD7A17A-323A-C744-97E5-6BAA5E56091E}"/>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10736151" y="8421213"/>
            <a:ext cx="375750" cy="306000"/>
          </a:xfrm>
          <a:prstGeom prst="rect">
            <a:avLst/>
          </a:prstGeom>
          <a:ln>
            <a:noFill/>
          </a:ln>
          <a:effectLst>
            <a:outerShdw blurRad="292100" dist="139700" dir="2700000" algn="tl" rotWithShape="0">
              <a:srgbClr val="333333">
                <a:alpha val="65000"/>
              </a:srgbClr>
            </a:outerShdw>
          </a:effectLst>
        </p:spPr>
      </p:pic>
      <p:pic>
        <p:nvPicPr>
          <p:cNvPr id="1034" name="Picture 1033" descr="A blue and orange logo&#10;&#10;AI-generated content may be incorrect.">
            <a:extLst>
              <a:ext uri="{FF2B5EF4-FFF2-40B4-BE49-F238E27FC236}">
                <a16:creationId xmlns:a16="http://schemas.microsoft.com/office/drawing/2014/main" id="{14D8CE57-2E49-A963-DC19-12518F8D548D}"/>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835416" y="7742361"/>
            <a:ext cx="375750" cy="306000"/>
          </a:xfrm>
          <a:prstGeom prst="rect">
            <a:avLst/>
          </a:prstGeom>
          <a:ln>
            <a:noFill/>
          </a:ln>
          <a:effectLst>
            <a:outerShdw blurRad="292100" dist="139700" dir="2700000" algn="tl" rotWithShape="0">
              <a:srgbClr val="333333">
                <a:alpha val="65000"/>
              </a:srgbClr>
            </a:outerShdw>
          </a:effectLst>
        </p:spPr>
      </p:pic>
      <p:pic>
        <p:nvPicPr>
          <p:cNvPr id="1035" name="Picture 1034" descr="A blue and orange logo&#10;&#10;AI-generated content may be incorrect.">
            <a:extLst>
              <a:ext uri="{FF2B5EF4-FFF2-40B4-BE49-F238E27FC236}">
                <a16:creationId xmlns:a16="http://schemas.microsoft.com/office/drawing/2014/main" id="{AF9D7D3B-AC7D-3539-A26A-3619772A9F84}"/>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479903" y="6887061"/>
            <a:ext cx="375750" cy="306000"/>
          </a:xfrm>
          <a:prstGeom prst="rect">
            <a:avLst/>
          </a:prstGeom>
          <a:ln>
            <a:noFill/>
          </a:ln>
          <a:effectLst>
            <a:outerShdw blurRad="292100" dist="139700" dir="2700000" algn="tl" rotWithShape="0">
              <a:srgbClr val="333333">
                <a:alpha val="65000"/>
              </a:srgbClr>
            </a:outerShdw>
          </a:effectLst>
        </p:spPr>
      </p:pic>
      <p:pic>
        <p:nvPicPr>
          <p:cNvPr id="1036" name="Picture 1035" descr="A blue and orange logo&#10;&#10;AI-generated content may be incorrect.">
            <a:extLst>
              <a:ext uri="{FF2B5EF4-FFF2-40B4-BE49-F238E27FC236}">
                <a16:creationId xmlns:a16="http://schemas.microsoft.com/office/drawing/2014/main" id="{5C6EE32F-9CFF-5A28-11E2-E18009A2FE45}"/>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368566" y="7464803"/>
            <a:ext cx="375750" cy="306000"/>
          </a:xfrm>
          <a:prstGeom prst="rect">
            <a:avLst/>
          </a:prstGeom>
          <a:ln>
            <a:noFill/>
          </a:ln>
          <a:effectLst>
            <a:outerShdw blurRad="292100" dist="139700" dir="2700000" algn="tl" rotWithShape="0">
              <a:srgbClr val="333333">
                <a:alpha val="65000"/>
              </a:srgbClr>
            </a:outerShdw>
          </a:effectLst>
        </p:spPr>
      </p:pic>
      <p:pic>
        <p:nvPicPr>
          <p:cNvPr id="1037" name="Picture 1036" descr="A blue and orange logo&#10;&#10;AI-generated content may be incorrect.">
            <a:extLst>
              <a:ext uri="{FF2B5EF4-FFF2-40B4-BE49-F238E27FC236}">
                <a16:creationId xmlns:a16="http://schemas.microsoft.com/office/drawing/2014/main" id="{B937F478-CBD2-FF7A-1D4E-45E86CEA3389}"/>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8996850" y="7809300"/>
            <a:ext cx="375750" cy="306000"/>
          </a:xfrm>
          <a:prstGeom prst="rect">
            <a:avLst/>
          </a:prstGeom>
          <a:ln>
            <a:noFill/>
          </a:ln>
          <a:effectLst>
            <a:outerShdw blurRad="292100" dist="139700" dir="2700000" algn="tl" rotWithShape="0">
              <a:srgbClr val="333333">
                <a:alpha val="65000"/>
              </a:srgbClr>
            </a:outerShdw>
          </a:effectLst>
        </p:spPr>
      </p:pic>
      <p:pic>
        <p:nvPicPr>
          <p:cNvPr id="1038" name="Picture 1037" descr="A blue and orange logo&#10;&#10;AI-generated content may be incorrect.">
            <a:extLst>
              <a:ext uri="{FF2B5EF4-FFF2-40B4-BE49-F238E27FC236}">
                <a16:creationId xmlns:a16="http://schemas.microsoft.com/office/drawing/2014/main" id="{DA60F392-514F-6AF9-BB9B-77B35832ABBE}"/>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7796019" y="9296373"/>
            <a:ext cx="375750" cy="306000"/>
          </a:xfrm>
          <a:prstGeom prst="rect">
            <a:avLst/>
          </a:prstGeom>
          <a:ln>
            <a:noFill/>
          </a:ln>
          <a:effectLst>
            <a:outerShdw blurRad="292100" dist="139700" dir="2700000" algn="tl" rotWithShape="0">
              <a:srgbClr val="333333">
                <a:alpha val="65000"/>
              </a:srgbClr>
            </a:outerShdw>
          </a:effectLst>
        </p:spPr>
      </p:pic>
      <p:pic>
        <p:nvPicPr>
          <p:cNvPr id="1039" name="Picture 1038" descr="A blue and orange logo&#10;&#10;AI-generated content may be incorrect.">
            <a:extLst>
              <a:ext uri="{FF2B5EF4-FFF2-40B4-BE49-F238E27FC236}">
                <a16:creationId xmlns:a16="http://schemas.microsoft.com/office/drawing/2014/main" id="{71087EA6-6A9C-2B35-FE3B-0986033FDDD7}"/>
              </a:ext>
            </a:extLst>
          </p:cNvPr>
          <p:cNvPicPr>
            <a:picLocks noChangeAspect="1"/>
          </p:cNvPicPr>
          <p:nvPr/>
        </p:nvPicPr>
        <p:blipFill>
          <a:blip r:embed="rId6" cstate="print">
            <a:extLst>
              <a:ext uri="{28A0092B-C50C-407E-A947-70E740481C1C}">
                <a14:useLocalDpi xmlns:a14="http://schemas.microsoft.com/office/drawing/2010/main" val="0"/>
              </a:ext>
            </a:extLst>
          </a:blip>
          <a:srcRect l="24301" t="11827" r="21880" b="39648"/>
          <a:stretch>
            <a:fillRect/>
          </a:stretch>
        </p:blipFill>
        <p:spPr>
          <a:xfrm>
            <a:off x="9067808" y="8191500"/>
            <a:ext cx="375750" cy="306000"/>
          </a:xfrm>
          <a:prstGeom prst="rect">
            <a:avLst/>
          </a:prstGeom>
          <a:ln>
            <a:noFill/>
          </a:ln>
          <a:effectLst>
            <a:outerShdw blurRad="292100" dist="139700" dir="2700000" algn="tl" rotWithShape="0">
              <a:srgbClr val="333333">
                <a:alpha val="65000"/>
              </a:srgbClr>
            </a:outerShdw>
          </a:effectLst>
        </p:spPr>
      </p:pic>
      <p:sp>
        <p:nvSpPr>
          <p:cNvPr id="11" name="TextBox 5">
            <a:extLst>
              <a:ext uri="{FF2B5EF4-FFF2-40B4-BE49-F238E27FC236}">
                <a16:creationId xmlns:a16="http://schemas.microsoft.com/office/drawing/2014/main" id="{426263B6-F545-3B82-70E2-E8F83813713A}"/>
              </a:ext>
            </a:extLst>
          </p:cNvPr>
          <p:cNvSpPr txBox="1"/>
          <p:nvPr/>
        </p:nvSpPr>
        <p:spPr>
          <a:xfrm>
            <a:off x="152399" y="177640"/>
            <a:ext cx="8610158" cy="1061957"/>
          </a:xfrm>
          <a:prstGeom prst="rect">
            <a:avLst/>
          </a:prstGeom>
        </p:spPr>
        <p:txBody>
          <a:bodyPr wrap="square" lIns="0" tIns="0" rIns="0" bIns="0" rtlCol="0" anchor="t">
            <a:spAutoFit/>
          </a:bodyPr>
          <a:lstStyle/>
          <a:p>
            <a:pPr algn="ctr" defTabSz="914445">
              <a:lnSpc>
                <a:spcPts val="4434"/>
              </a:lnSpc>
            </a:pPr>
            <a:r>
              <a:rPr lang="en-US" sz="2400" b="1" dirty="0">
                <a:solidFill>
                  <a:srgbClr val="FFFFFF"/>
                </a:solidFill>
                <a:latin typeface="Myriad Bold"/>
                <a:ea typeface="Myriad Bold"/>
                <a:cs typeface="Myriad Bold"/>
                <a:sym typeface="Myriad Bold"/>
              </a:rPr>
              <a:t>CONGRESS OF LOCAL AND REGIONAL AUTHORITIES</a:t>
            </a:r>
          </a:p>
          <a:p>
            <a:pPr algn="ctr" defTabSz="914445">
              <a:lnSpc>
                <a:spcPts val="4434"/>
              </a:lnSpc>
              <a:spcBef>
                <a:spcPct val="0"/>
              </a:spcBef>
            </a:pPr>
            <a:r>
              <a:rPr lang="en-US" sz="2400" b="1" spc="47" dirty="0">
                <a:solidFill>
                  <a:srgbClr val="FFFFFF"/>
                </a:solidFill>
                <a:latin typeface="Myriad Bold"/>
                <a:ea typeface="Myriad Bold"/>
                <a:cs typeface="Myriad Bold"/>
                <a:sym typeface="Myriad Bold"/>
              </a:rPr>
              <a:t>CONGRÈS DES POUVOIRS LOCAUX ET RÉGIONAUX </a:t>
            </a:r>
          </a:p>
        </p:txBody>
      </p:sp>
      <p:pic>
        <p:nvPicPr>
          <p:cNvPr id="15" name="Image 14" descr="Une image contenant noir, obscurité&#10;&#10;Le contenu généré par l’IA peut être incorrect.">
            <a:extLst>
              <a:ext uri="{FF2B5EF4-FFF2-40B4-BE49-F238E27FC236}">
                <a16:creationId xmlns:a16="http://schemas.microsoft.com/office/drawing/2014/main" id="{45331308-EC1E-63BF-25FD-70E3AB795AF4}"/>
              </a:ext>
            </a:extLst>
          </p:cNvPr>
          <p:cNvPicPr>
            <a:picLocks noChangeAspect="1"/>
          </p:cNvPicPr>
          <p:nvPr/>
        </p:nvPicPr>
        <p:blipFill>
          <a:blip r:embed="rId7" cstate="print">
            <a:extLst>
              <a:ext uri="{28A0092B-C50C-407E-A947-70E740481C1C}">
                <a14:useLocalDpi xmlns:a14="http://schemas.microsoft.com/office/drawing/2010/main" val="0"/>
              </a:ext>
            </a:extLst>
          </a:blip>
          <a:srcRect l="11653" t="23396" r="9003" b="22924"/>
          <a:stretch>
            <a:fillRect/>
          </a:stretch>
        </p:blipFill>
        <p:spPr>
          <a:xfrm>
            <a:off x="16369108" y="7689208"/>
            <a:ext cx="1771718" cy="1695206"/>
          </a:xfrm>
          <a:prstGeom prst="rect">
            <a:avLst/>
          </a:prstGeom>
        </p:spPr>
      </p:pic>
    </p:spTree>
    <p:extLst>
      <p:ext uri="{BB962C8B-B14F-4D97-AF65-F5344CB8AC3E}">
        <p14:creationId xmlns:p14="http://schemas.microsoft.com/office/powerpoint/2010/main" val="34612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5">
            <a:extLst>
              <a:ext uri="{FF2B5EF4-FFF2-40B4-BE49-F238E27FC236}">
                <a16:creationId xmlns:a16="http://schemas.microsoft.com/office/drawing/2014/main" id="{852BFAF6-2E77-1E0E-AEB5-DF384EB2C13E}"/>
              </a:ext>
            </a:extLst>
          </p:cNvPr>
          <p:cNvSpPr/>
          <p:nvPr/>
        </p:nvSpPr>
        <p:spPr>
          <a:xfrm>
            <a:off x="865394" y="3540865"/>
            <a:ext cx="9185043" cy="4762283"/>
          </a:xfrm>
          <a:custGeom>
            <a:avLst/>
            <a:gdLst/>
            <a:ahLst/>
            <a:cxnLst/>
            <a:rect l="l" t="t" r="r" b="b"/>
            <a:pathLst>
              <a:path w="2023178" h="1689873">
                <a:moveTo>
                  <a:pt x="50392" y="0"/>
                </a:moveTo>
                <a:lnTo>
                  <a:pt x="1972787" y="0"/>
                </a:lnTo>
                <a:cubicBezTo>
                  <a:pt x="1986151" y="0"/>
                  <a:pt x="1998969" y="5309"/>
                  <a:pt x="2008419" y="14759"/>
                </a:cubicBezTo>
                <a:cubicBezTo>
                  <a:pt x="2017869" y="24210"/>
                  <a:pt x="2023178" y="37027"/>
                  <a:pt x="2023178" y="50392"/>
                </a:cubicBezTo>
                <a:lnTo>
                  <a:pt x="2023178" y="1639481"/>
                </a:lnTo>
                <a:cubicBezTo>
                  <a:pt x="2023178" y="1652846"/>
                  <a:pt x="2017869" y="1665663"/>
                  <a:pt x="2008419" y="1675114"/>
                </a:cubicBezTo>
                <a:cubicBezTo>
                  <a:pt x="1998969" y="1684564"/>
                  <a:pt x="1986151" y="1689873"/>
                  <a:pt x="1972787" y="1689873"/>
                </a:cubicBezTo>
                <a:lnTo>
                  <a:pt x="50392" y="1689873"/>
                </a:lnTo>
                <a:cubicBezTo>
                  <a:pt x="37027" y="1689873"/>
                  <a:pt x="24210" y="1684564"/>
                  <a:pt x="14759" y="1675114"/>
                </a:cubicBezTo>
                <a:cubicBezTo>
                  <a:pt x="5309" y="1665663"/>
                  <a:pt x="0" y="1652846"/>
                  <a:pt x="0" y="1639481"/>
                </a:cubicBezTo>
                <a:lnTo>
                  <a:pt x="0" y="50392"/>
                </a:lnTo>
                <a:cubicBezTo>
                  <a:pt x="0" y="37027"/>
                  <a:pt x="5309" y="24210"/>
                  <a:pt x="14759" y="14759"/>
                </a:cubicBezTo>
                <a:cubicBezTo>
                  <a:pt x="24210" y="5309"/>
                  <a:pt x="37027" y="0"/>
                  <a:pt x="50392" y="0"/>
                </a:cubicBezTo>
                <a:close/>
              </a:path>
            </a:pathLst>
          </a:custGeom>
          <a:solidFill>
            <a:srgbClr val="234495"/>
          </a:solidFill>
        </p:spPr>
        <p:txBody>
          <a:bodyPr/>
          <a:lstStyle/>
          <a:p>
            <a:endParaRPr lang="en-US" dirty="0"/>
          </a:p>
        </p:txBody>
      </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5056795" y="1795814"/>
            <a:ext cx="7363805"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latin typeface="+mn-lt"/>
                <a:ea typeface="Poppins Bold"/>
                <a:cs typeface="Poppins Bold"/>
                <a:sym typeface="Poppins Bold"/>
              </a:rPr>
              <a:t>YOUTH DELEGATES </a:t>
            </a:r>
            <a:endParaRPr lang="fr-FR" sz="5400" dirty="0">
              <a:solidFill>
                <a:srgbClr val="234495"/>
              </a:solidFill>
              <a:latin typeface="+mn-lt"/>
            </a:endParaRPr>
          </a:p>
        </p:txBody>
      </p:sp>
      <p:sp>
        <p:nvSpPr>
          <p:cNvPr id="27" name="TextBox 32">
            <a:extLst>
              <a:ext uri="{FF2B5EF4-FFF2-40B4-BE49-F238E27FC236}">
                <a16:creationId xmlns:a16="http://schemas.microsoft.com/office/drawing/2014/main" id="{2CC34472-90D9-3536-9BED-F38D6FD16ED8}"/>
              </a:ext>
            </a:extLst>
          </p:cNvPr>
          <p:cNvSpPr txBox="1"/>
          <p:nvPr/>
        </p:nvSpPr>
        <p:spPr>
          <a:xfrm>
            <a:off x="1219200" y="3902071"/>
            <a:ext cx="8610600" cy="4247188"/>
          </a:xfrm>
          <a:prstGeom prst="rect">
            <a:avLst/>
          </a:prstGeom>
        </p:spPr>
        <p:txBody>
          <a:bodyPr wrap="square" lIns="0" tIns="0" rIns="0" bIns="0" rtlCol="0" anchor="t">
            <a:spAutoFit/>
          </a:bodyPr>
          <a:lstStyle/>
          <a:p>
            <a:pPr marL="285750" indent="-285750" algn="l">
              <a:buFont typeface="Arial" panose="020B0604020202020204" pitchFamily="34" charset="0"/>
              <a:buChar char="•"/>
            </a:pPr>
            <a:r>
              <a:rPr lang="en-US" sz="2000" b="0" i="0" dirty="0">
                <a:solidFill>
                  <a:schemeClr val="bg1"/>
                </a:solidFill>
                <a:effectLst/>
                <a:cs typeface="Poppins" panose="00000500000000000000" pitchFamily="2" charset="0"/>
              </a:rPr>
              <a:t>The Congress strongly believes in the power of youth participation for building more </a:t>
            </a:r>
            <a:r>
              <a:rPr lang="en-US" sz="2000" b="1" i="0" dirty="0">
                <a:solidFill>
                  <a:srgbClr val="41B75B"/>
                </a:solidFill>
                <a:effectLst/>
                <a:cs typeface="Poppins" panose="00000500000000000000" pitchFamily="2" charset="0"/>
              </a:rPr>
              <a:t>democratic, inclusive and sustainable </a:t>
            </a:r>
            <a:r>
              <a:rPr lang="en-US" sz="2000" b="0" i="0" dirty="0">
                <a:solidFill>
                  <a:schemeClr val="bg1"/>
                </a:solidFill>
                <a:effectLst/>
                <a:cs typeface="Poppins" panose="00000500000000000000" pitchFamily="2" charset="0"/>
              </a:rPr>
              <a:t>societies.</a:t>
            </a:r>
            <a:endParaRPr lang="en-US" sz="2000" dirty="0">
              <a:solidFill>
                <a:schemeClr val="bg1"/>
              </a:solidFill>
              <a:cs typeface="Poppins" panose="00000500000000000000" pitchFamily="2" charset="0"/>
            </a:endParaRPr>
          </a:p>
          <a:p>
            <a:pPr algn="l"/>
            <a:endParaRPr lang="en-US" sz="2000" b="0" i="0" dirty="0">
              <a:solidFill>
                <a:schemeClr val="bg1"/>
              </a:solidFill>
              <a:effectLst/>
              <a:cs typeface="Poppins" panose="00000500000000000000" pitchFamily="2" charset="0"/>
            </a:endParaRPr>
          </a:p>
          <a:p>
            <a:pPr marL="285750" indent="-285750" algn="l">
              <a:buFont typeface="Arial" panose="020B0604020202020204" pitchFamily="34" charset="0"/>
              <a:buChar char="•"/>
            </a:pPr>
            <a:r>
              <a:rPr lang="en-US" sz="2000" b="0" i="0" dirty="0">
                <a:solidFill>
                  <a:schemeClr val="bg1"/>
                </a:solidFill>
                <a:effectLst/>
                <a:cs typeface="Poppins Black" panose="020B0502040204020203" pitchFamily="2" charset="0"/>
              </a:rPr>
              <a:t>We encourage local and regional elected officials to actively </a:t>
            </a:r>
            <a:r>
              <a:rPr lang="en-US" sz="2000" b="1" i="0" dirty="0">
                <a:solidFill>
                  <a:srgbClr val="41B75B"/>
                </a:solidFill>
                <a:effectLst/>
                <a:cs typeface="Poppins Black" panose="020B0502040204020203" pitchFamily="2" charset="0"/>
              </a:rPr>
              <a:t>include youth in their policy </a:t>
            </a:r>
            <a:r>
              <a:rPr lang="en-US" sz="2000" b="0" i="0" dirty="0">
                <a:solidFill>
                  <a:schemeClr val="bg1"/>
                </a:solidFill>
                <a:effectLst/>
                <a:cs typeface="Poppins Black" panose="020B0502040204020203" pitchFamily="2" charset="0"/>
              </a:rPr>
              <a:t>making and to develop youth participation.</a:t>
            </a:r>
          </a:p>
          <a:p>
            <a:pPr algn="l"/>
            <a:endParaRPr lang="en-US" sz="2000" dirty="0">
              <a:solidFill>
                <a:schemeClr val="bg1"/>
              </a:solidFill>
              <a:cs typeface="Poppins Black" panose="020B0502040204020203" pitchFamily="2" charset="0"/>
            </a:endParaRPr>
          </a:p>
          <a:p>
            <a:pPr marL="285750" indent="-285750" algn="l">
              <a:buFont typeface="Arial" panose="020B0604020202020204" pitchFamily="34" charset="0"/>
              <a:buChar char="•"/>
            </a:pPr>
            <a:r>
              <a:rPr lang="en-US" sz="2000" b="0" i="0" dirty="0">
                <a:solidFill>
                  <a:schemeClr val="bg1"/>
                </a:solidFill>
                <a:effectLst/>
              </a:rPr>
              <a:t>The Congress</a:t>
            </a:r>
            <a:r>
              <a:rPr lang="en-US" sz="2000" dirty="0">
                <a:solidFill>
                  <a:schemeClr val="bg1"/>
                </a:solidFill>
              </a:rPr>
              <a:t>, </a:t>
            </a:r>
            <a:r>
              <a:rPr lang="en-US" sz="2000" b="0" i="0" dirty="0">
                <a:solidFill>
                  <a:schemeClr val="bg1"/>
                </a:solidFill>
                <a:effectLst/>
              </a:rPr>
              <a:t>in collaboration with the youth sector of the Council of Europe, elaborates </a:t>
            </a:r>
            <a:r>
              <a:rPr lang="en-US" sz="2000" b="1" i="0" dirty="0">
                <a:solidFill>
                  <a:srgbClr val="41B75B"/>
                </a:solidFill>
                <a:effectLst/>
              </a:rPr>
              <a:t>guidelines, programs and legal instruments </a:t>
            </a:r>
            <a:r>
              <a:rPr lang="en-US" sz="2000" b="0" i="0" dirty="0">
                <a:solidFill>
                  <a:schemeClr val="bg1"/>
                </a:solidFill>
                <a:effectLst/>
              </a:rPr>
              <a:t>for the development of coherent and effective youth policies at local, national and European levels.</a:t>
            </a:r>
            <a:endParaRPr lang="en-US" sz="2000" b="0" i="0" dirty="0">
              <a:solidFill>
                <a:schemeClr val="bg1"/>
              </a:solidFill>
              <a:effectLst/>
              <a:cs typeface="Poppins Black" panose="020B0502040204020203" pitchFamily="2" charset="0"/>
            </a:endParaRPr>
          </a:p>
          <a:p>
            <a:pPr algn="l"/>
            <a:endParaRPr lang="en-US" sz="2000" dirty="0">
              <a:solidFill>
                <a:schemeClr val="bg1"/>
              </a:solidFill>
              <a:cs typeface="Poppins" panose="00000500000000000000" pitchFamily="2" charset="0"/>
            </a:endParaRPr>
          </a:p>
          <a:p>
            <a:pPr marL="285750" indent="-285750" algn="l">
              <a:buFont typeface="Arial" panose="020B0604020202020204" pitchFamily="34" charset="0"/>
              <a:buChar char="•"/>
            </a:pPr>
            <a:r>
              <a:rPr lang="en-US" sz="2000" dirty="0">
                <a:solidFill>
                  <a:schemeClr val="bg1"/>
                </a:solidFill>
                <a:ea typeface="Poppins"/>
                <a:cs typeface="Poppins"/>
                <a:sym typeface="Poppins"/>
              </a:rPr>
              <a:t>Youth delegates aged between </a:t>
            </a:r>
            <a:r>
              <a:rPr lang="en-US" sz="2000" b="1" dirty="0">
                <a:solidFill>
                  <a:srgbClr val="41B75B"/>
                </a:solidFill>
                <a:ea typeface="Poppins"/>
                <a:cs typeface="Poppins"/>
                <a:sym typeface="Poppins"/>
              </a:rPr>
              <a:t>18 and 30 come from the 46 member states </a:t>
            </a:r>
            <a:r>
              <a:rPr lang="en-US" sz="2000" dirty="0">
                <a:solidFill>
                  <a:schemeClr val="bg1"/>
                </a:solidFill>
                <a:ea typeface="Poppins"/>
                <a:cs typeface="Poppins"/>
                <a:sym typeface="Poppins"/>
              </a:rPr>
              <a:t>of the Council of Europe. They sit alongside local and regional elective representatives. Their mission is to show the perspective of young people.</a:t>
            </a:r>
            <a:endParaRPr lang="en-US" sz="2000" dirty="0">
              <a:solidFill>
                <a:schemeClr val="bg1"/>
              </a:solidFill>
              <a:ea typeface="Poppins"/>
              <a:cs typeface="Poppins" panose="00000500000000000000" pitchFamily="2" charset="0"/>
              <a:sym typeface="Poppins"/>
            </a:endParaRPr>
          </a:p>
          <a:p>
            <a:pPr algn="l"/>
            <a:endParaRPr lang="en-US" sz="1599" dirty="0">
              <a:solidFill>
                <a:schemeClr val="bg1"/>
              </a:solidFill>
              <a:latin typeface="Poppins" panose="00000500000000000000" pitchFamily="2" charset="0"/>
              <a:ea typeface="Poppins"/>
              <a:cs typeface="Poppins" panose="00000500000000000000" pitchFamily="2" charset="0"/>
              <a:sym typeface="Poppins"/>
            </a:endParaRPr>
          </a:p>
        </p:txBody>
      </p:sp>
      <p:pic>
        <p:nvPicPr>
          <p:cNvPr id="14" name="Picture 13" descr="A group of people posing for a photo&#10;&#10;AI-generated content may be incorrect.">
            <a:extLst>
              <a:ext uri="{FF2B5EF4-FFF2-40B4-BE49-F238E27FC236}">
                <a16:creationId xmlns:a16="http://schemas.microsoft.com/office/drawing/2014/main" id="{9392B140-5457-4979-DC0E-F51E227B3902}"/>
              </a:ext>
            </a:extLst>
          </p:cNvPr>
          <p:cNvPicPr>
            <a:picLocks noChangeAspect="1"/>
          </p:cNvPicPr>
          <p:nvPr/>
        </p:nvPicPr>
        <p:blipFill>
          <a:blip r:embed="rId3">
            <a:extLst>
              <a:ext uri="{28A0092B-C50C-407E-A947-70E740481C1C}">
                <a14:useLocalDpi xmlns:a14="http://schemas.microsoft.com/office/drawing/2010/main" val="0"/>
              </a:ext>
            </a:extLst>
          </a:blip>
          <a:srcRect l="9535" r="4937" b="2550"/>
          <a:stretch/>
        </p:blipFill>
        <p:spPr>
          <a:xfrm>
            <a:off x="10652074" y="3728902"/>
            <a:ext cx="6849005" cy="4386211"/>
          </a:xfrm>
          <a:prstGeom prst="roundRect">
            <a:avLst>
              <a:gd name="adj" fmla="val 16667"/>
            </a:avLst>
          </a:prstGeom>
          <a:ln>
            <a:noFill/>
          </a:ln>
          <a:effectLst/>
        </p:spPr>
      </p:pic>
      <p:grpSp>
        <p:nvGrpSpPr>
          <p:cNvPr id="11" name="Group 2">
            <a:extLst>
              <a:ext uri="{FF2B5EF4-FFF2-40B4-BE49-F238E27FC236}">
                <a16:creationId xmlns:a16="http://schemas.microsoft.com/office/drawing/2014/main" id="{3B47645E-97B1-55D6-7D27-B742B502A2D4}"/>
              </a:ext>
            </a:extLst>
          </p:cNvPr>
          <p:cNvGrpSpPr/>
          <p:nvPr/>
        </p:nvGrpSpPr>
        <p:grpSpPr>
          <a:xfrm>
            <a:off x="0" y="0"/>
            <a:ext cx="18288000" cy="1206043"/>
            <a:chOff x="0" y="0"/>
            <a:chExt cx="9225716" cy="812800"/>
          </a:xfrm>
        </p:grpSpPr>
        <p:sp>
          <p:nvSpPr>
            <p:cNvPr id="13" name="Freeform 3">
              <a:extLst>
                <a:ext uri="{FF2B5EF4-FFF2-40B4-BE49-F238E27FC236}">
                  <a16:creationId xmlns:a16="http://schemas.microsoft.com/office/drawing/2014/main" id="{CF03C214-2E20-9CDF-634D-5CE205C548B5}"/>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5" name="TextBox 4">
              <a:extLst>
                <a:ext uri="{FF2B5EF4-FFF2-40B4-BE49-F238E27FC236}">
                  <a16:creationId xmlns:a16="http://schemas.microsoft.com/office/drawing/2014/main" id="{982C1C19-D8B4-FEA8-88A9-10E26CA0120B}"/>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6" name="TextBox 5">
            <a:extLst>
              <a:ext uri="{FF2B5EF4-FFF2-40B4-BE49-F238E27FC236}">
                <a16:creationId xmlns:a16="http://schemas.microsoft.com/office/drawing/2014/main" id="{3CB299C5-044F-A8E7-6168-06585B9B4434}"/>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7" name="Freeform 6">
            <a:extLst>
              <a:ext uri="{FF2B5EF4-FFF2-40B4-BE49-F238E27FC236}">
                <a16:creationId xmlns:a16="http://schemas.microsoft.com/office/drawing/2014/main" id="{434BE0AD-6532-0BA5-F835-0375CC3FCF9A}"/>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4654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6013-32C9-C398-7DA5-1B022AF115BF}"/>
            </a:ext>
          </a:extLst>
        </p:cNvPr>
        <p:cNvGrpSpPr/>
        <p:nvPr/>
      </p:nvGrpSpPr>
      <p:grpSpPr>
        <a:xfrm>
          <a:off x="0" y="0"/>
          <a:ext cx="0" cy="0"/>
          <a:chOff x="0" y="0"/>
          <a:chExt cx="0" cy="0"/>
        </a:xfrm>
      </p:grpSpPr>
      <p:sp>
        <p:nvSpPr>
          <p:cNvPr id="3" name="Freeform 15">
            <a:extLst>
              <a:ext uri="{FF2B5EF4-FFF2-40B4-BE49-F238E27FC236}">
                <a16:creationId xmlns:a16="http://schemas.microsoft.com/office/drawing/2014/main" id="{67C0307D-1E93-4DA2-0C7C-1861008FA421}"/>
              </a:ext>
            </a:extLst>
          </p:cNvPr>
          <p:cNvSpPr/>
          <p:nvPr/>
        </p:nvSpPr>
        <p:spPr>
          <a:xfrm>
            <a:off x="1066800" y="3924671"/>
            <a:ext cx="11201400" cy="4962940"/>
          </a:xfrm>
          <a:custGeom>
            <a:avLst/>
            <a:gdLst/>
            <a:ahLst/>
            <a:cxnLst/>
            <a:rect l="l" t="t" r="r" b="b"/>
            <a:pathLst>
              <a:path w="2023178" h="1689873">
                <a:moveTo>
                  <a:pt x="50392" y="0"/>
                </a:moveTo>
                <a:lnTo>
                  <a:pt x="1972787" y="0"/>
                </a:lnTo>
                <a:cubicBezTo>
                  <a:pt x="1986151" y="0"/>
                  <a:pt x="1998969" y="5309"/>
                  <a:pt x="2008419" y="14759"/>
                </a:cubicBezTo>
                <a:cubicBezTo>
                  <a:pt x="2017869" y="24210"/>
                  <a:pt x="2023178" y="37027"/>
                  <a:pt x="2023178" y="50392"/>
                </a:cubicBezTo>
                <a:lnTo>
                  <a:pt x="2023178" y="1639481"/>
                </a:lnTo>
                <a:cubicBezTo>
                  <a:pt x="2023178" y="1652846"/>
                  <a:pt x="2017869" y="1665663"/>
                  <a:pt x="2008419" y="1675114"/>
                </a:cubicBezTo>
                <a:cubicBezTo>
                  <a:pt x="1998969" y="1684564"/>
                  <a:pt x="1986151" y="1689873"/>
                  <a:pt x="1972787" y="1689873"/>
                </a:cubicBezTo>
                <a:lnTo>
                  <a:pt x="50392" y="1689873"/>
                </a:lnTo>
                <a:cubicBezTo>
                  <a:pt x="37027" y="1689873"/>
                  <a:pt x="24210" y="1684564"/>
                  <a:pt x="14759" y="1675114"/>
                </a:cubicBezTo>
                <a:cubicBezTo>
                  <a:pt x="5309" y="1665663"/>
                  <a:pt x="0" y="1652846"/>
                  <a:pt x="0" y="1639481"/>
                </a:cubicBezTo>
                <a:lnTo>
                  <a:pt x="0" y="50392"/>
                </a:lnTo>
                <a:cubicBezTo>
                  <a:pt x="0" y="37027"/>
                  <a:pt x="5309" y="24210"/>
                  <a:pt x="14759" y="14759"/>
                </a:cubicBezTo>
                <a:cubicBezTo>
                  <a:pt x="24210" y="5309"/>
                  <a:pt x="37027" y="0"/>
                  <a:pt x="50392" y="0"/>
                </a:cubicBezTo>
                <a:close/>
              </a:path>
            </a:pathLst>
          </a:custGeom>
          <a:solidFill>
            <a:srgbClr val="234495"/>
          </a:solidFill>
        </p:spPr>
        <p:txBody>
          <a:bodyPr/>
          <a:lstStyle/>
          <a:p>
            <a:endParaRPr lang="en-US" dirty="0"/>
          </a:p>
        </p:txBody>
      </p:sp>
      <p:grpSp>
        <p:nvGrpSpPr>
          <p:cNvPr id="7" name="Group 7">
            <a:extLst>
              <a:ext uri="{FF2B5EF4-FFF2-40B4-BE49-F238E27FC236}">
                <a16:creationId xmlns:a16="http://schemas.microsoft.com/office/drawing/2014/main" id="{8B657F8B-9CB2-9897-BE57-7FB33A53AD06}"/>
              </a:ext>
            </a:extLst>
          </p:cNvPr>
          <p:cNvGrpSpPr/>
          <p:nvPr/>
        </p:nvGrpSpPr>
        <p:grpSpPr>
          <a:xfrm>
            <a:off x="0" y="9770167"/>
            <a:ext cx="18288000" cy="516833"/>
            <a:chOff x="0" y="0"/>
            <a:chExt cx="9225716" cy="260726"/>
          </a:xfrm>
        </p:grpSpPr>
        <p:sp>
          <p:nvSpPr>
            <p:cNvPr id="8" name="Freeform 8">
              <a:extLst>
                <a:ext uri="{FF2B5EF4-FFF2-40B4-BE49-F238E27FC236}">
                  <a16:creationId xmlns:a16="http://schemas.microsoft.com/office/drawing/2014/main" id="{6F8582B3-9947-BA21-74EF-AA34F055DCBB}"/>
                </a:ext>
              </a:extLst>
            </p:cNvPr>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a:extLst>
                <a:ext uri="{FF2B5EF4-FFF2-40B4-BE49-F238E27FC236}">
                  <a16:creationId xmlns:a16="http://schemas.microsoft.com/office/drawing/2014/main" id="{59AFDE48-B5BF-C9F7-91DB-B080AA45ABC9}"/>
                </a:ext>
              </a:extLst>
            </p:cNvPr>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a:extLst>
              <a:ext uri="{FF2B5EF4-FFF2-40B4-BE49-F238E27FC236}">
                <a16:creationId xmlns:a16="http://schemas.microsoft.com/office/drawing/2014/main" id="{0D9C171D-99F9-6D57-A741-D2D7DA4FD936}"/>
              </a:ext>
            </a:extLst>
          </p:cNvPr>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AF0824F8-CE75-7B3A-8D64-67A0E1B511DF}"/>
              </a:ext>
            </a:extLst>
          </p:cNvPr>
          <p:cNvSpPr>
            <a:spLocks noGrp="1"/>
          </p:cNvSpPr>
          <p:nvPr>
            <p:ph type="title"/>
          </p:nvPr>
        </p:nvSpPr>
        <p:spPr>
          <a:xfrm>
            <a:off x="685800" y="1532467"/>
            <a:ext cx="16230599" cy="1751249"/>
          </a:xfrm>
          <a:prstGeom prst="rect">
            <a:avLst/>
          </a:prstGeom>
        </p:spPr>
        <p:txBody>
          <a:bodyPr vert="horz" lIns="91440" tIns="45720" rIns="91440" bIns="45720" rtlCol="0" anchor="ctr">
            <a:noAutofit/>
          </a:bodyPr>
          <a:lstStyle>
            <a:lvl1pPr algn="ctr">
              <a:defRPr/>
            </a:lvl1pPr>
          </a:lstStyle>
          <a:p>
            <a:pPr>
              <a:spcBef>
                <a:spcPts val="0"/>
              </a:spcBef>
              <a:defRPr/>
            </a:pPr>
            <a:r>
              <a:rPr lang="en-US" sz="4800" b="1" dirty="0">
                <a:solidFill>
                  <a:srgbClr val="214395"/>
                </a:solidFill>
                <a:latin typeface="+mn-lt"/>
                <a:ea typeface="Arial" charset="0"/>
                <a:cs typeface="Arial" charset="0"/>
              </a:rPr>
              <a:t>NEW EUROPEAN CHARTER ON THE PARTICIPATION OF YOUNG PEOPLE IN LOCAL AND REGIONAL LIFE </a:t>
            </a:r>
          </a:p>
        </p:txBody>
      </p:sp>
      <p:pic>
        <p:nvPicPr>
          <p:cNvPr id="22" name="Picture 2" descr="Revised European Charter on the Participation of Young People in Local and  Regional Life - Youth">
            <a:extLst>
              <a:ext uri="{FF2B5EF4-FFF2-40B4-BE49-F238E27FC236}">
                <a16:creationId xmlns:a16="http://schemas.microsoft.com/office/drawing/2014/main" id="{66CFFA73-8D17-E841-1610-DFB35D860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497"/>
          <a:stretch/>
        </p:blipFill>
        <p:spPr bwMode="auto">
          <a:xfrm>
            <a:off x="12753521" y="3924670"/>
            <a:ext cx="3581400" cy="3632460"/>
          </a:xfrm>
          <a:prstGeom prst="roundRect">
            <a:avLst/>
          </a:prstGeom>
          <a:solidFill>
            <a:srgbClr val="FFFFFF">
              <a:shade val="85000"/>
            </a:srgbClr>
          </a:solidFill>
          <a:ln>
            <a:noFill/>
          </a:ln>
          <a:effectLst/>
        </p:spPr>
      </p:pic>
      <p:sp>
        <p:nvSpPr>
          <p:cNvPr id="24" name="TextBox 14">
            <a:extLst>
              <a:ext uri="{FF2B5EF4-FFF2-40B4-BE49-F238E27FC236}">
                <a16:creationId xmlns:a16="http://schemas.microsoft.com/office/drawing/2014/main" id="{ABFBCAB4-DDD9-6649-F810-FDCF53AD1D28}"/>
              </a:ext>
            </a:extLst>
          </p:cNvPr>
          <p:cNvSpPr txBox="1"/>
          <p:nvPr/>
        </p:nvSpPr>
        <p:spPr>
          <a:xfrm>
            <a:off x="13235205" y="7798786"/>
            <a:ext cx="3099716" cy="1088824"/>
          </a:xfrm>
          <a:prstGeom prst="rect">
            <a:avLst/>
          </a:prstGeom>
        </p:spPr>
        <p:txBody>
          <a:bodyPr wrap="square" lIns="0" tIns="0" rIns="0" bIns="0" rtlCol="0" anchor="t">
            <a:spAutoFit/>
          </a:bodyPr>
          <a:lstStyle/>
          <a:p>
            <a:pPr>
              <a:lnSpc>
                <a:spcPts val="2800"/>
              </a:lnSpc>
            </a:pPr>
            <a:r>
              <a:rPr lang="en-US" sz="2000" b="1" spc="10" dirty="0">
                <a:solidFill>
                  <a:srgbClr val="234495"/>
                </a:solidFill>
                <a:ea typeface="TT Norms Bold"/>
                <a:cs typeface="TT Norms Bold"/>
                <a:sym typeface="TT Norms Bold"/>
              </a:rPr>
              <a:t>Enhancing meaningful youth participation at local and regional level</a:t>
            </a:r>
          </a:p>
        </p:txBody>
      </p:sp>
      <p:grpSp>
        <p:nvGrpSpPr>
          <p:cNvPr id="11" name="Group 2">
            <a:extLst>
              <a:ext uri="{FF2B5EF4-FFF2-40B4-BE49-F238E27FC236}">
                <a16:creationId xmlns:a16="http://schemas.microsoft.com/office/drawing/2014/main" id="{2A998D2E-24F0-C3FD-3F12-AF1E23BC9F33}"/>
              </a:ext>
            </a:extLst>
          </p:cNvPr>
          <p:cNvGrpSpPr/>
          <p:nvPr/>
        </p:nvGrpSpPr>
        <p:grpSpPr>
          <a:xfrm>
            <a:off x="0" y="0"/>
            <a:ext cx="18288000" cy="1206043"/>
            <a:chOff x="0" y="0"/>
            <a:chExt cx="9225716" cy="812800"/>
          </a:xfrm>
        </p:grpSpPr>
        <p:sp>
          <p:nvSpPr>
            <p:cNvPr id="12" name="Freeform 3">
              <a:extLst>
                <a:ext uri="{FF2B5EF4-FFF2-40B4-BE49-F238E27FC236}">
                  <a16:creationId xmlns:a16="http://schemas.microsoft.com/office/drawing/2014/main" id="{82E50AF4-424A-3FD8-61D9-9CE4783A1C5A}"/>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3" name="TextBox 4">
              <a:extLst>
                <a:ext uri="{FF2B5EF4-FFF2-40B4-BE49-F238E27FC236}">
                  <a16:creationId xmlns:a16="http://schemas.microsoft.com/office/drawing/2014/main" id="{2CCF042A-8A38-D8A5-3426-03834776AE49}"/>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4" name="TextBox 5">
            <a:extLst>
              <a:ext uri="{FF2B5EF4-FFF2-40B4-BE49-F238E27FC236}">
                <a16:creationId xmlns:a16="http://schemas.microsoft.com/office/drawing/2014/main" id="{933FC005-A408-9A56-61DE-33CA543CAF37}"/>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5" name="Freeform 6">
            <a:extLst>
              <a:ext uri="{FF2B5EF4-FFF2-40B4-BE49-F238E27FC236}">
                <a16:creationId xmlns:a16="http://schemas.microsoft.com/office/drawing/2014/main" id="{E396C30F-C45F-1E17-AB60-B5B17AA8F222}"/>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3"/>
            <a:stretch>
              <a:fillRect/>
            </a:stretch>
          </a:blipFill>
        </p:spPr>
        <p:txBody>
          <a:bodyPr/>
          <a:lstStyle/>
          <a:p>
            <a:endParaRPr lang="en-US"/>
          </a:p>
        </p:txBody>
      </p:sp>
      <p:sp>
        <p:nvSpPr>
          <p:cNvPr id="2" name="TextBox 1">
            <a:extLst>
              <a:ext uri="{FF2B5EF4-FFF2-40B4-BE49-F238E27FC236}">
                <a16:creationId xmlns:a16="http://schemas.microsoft.com/office/drawing/2014/main" id="{9AA3B953-8961-6C9C-2C6E-7474EA4AAB75}"/>
              </a:ext>
            </a:extLst>
          </p:cNvPr>
          <p:cNvSpPr txBox="1"/>
          <p:nvPr/>
        </p:nvSpPr>
        <p:spPr>
          <a:xfrm>
            <a:off x="1295400" y="4413396"/>
            <a:ext cx="9906000" cy="4093428"/>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cs typeface="Poppins" panose="00000500000000000000" pitchFamily="2" charset="0"/>
              </a:rPr>
              <a:t>Youth participation is essential for a sustainable and inclusive democratic future</a:t>
            </a:r>
          </a:p>
          <a:p>
            <a:pPr marL="342900" indent="-342900">
              <a:buFont typeface="Arial" panose="020B0604020202020204" pitchFamily="34" charset="0"/>
              <a:buChar char="•"/>
            </a:pPr>
            <a:endParaRPr lang="en-US" sz="2200" dirty="0">
              <a:solidFill>
                <a:schemeClr val="bg1"/>
              </a:solidFill>
              <a:cs typeface="Poppins" panose="00000500000000000000" pitchFamily="2" charset="0"/>
            </a:endParaRPr>
          </a:p>
          <a:p>
            <a:pPr marL="342900" indent="-342900">
              <a:buFont typeface="Arial" panose="020B0604020202020204" pitchFamily="34" charset="0"/>
              <a:buChar char="•"/>
            </a:pPr>
            <a:r>
              <a:rPr lang="en-US" sz="2200" dirty="0">
                <a:solidFill>
                  <a:schemeClr val="bg1"/>
                </a:solidFill>
                <a:cs typeface="Poppins" panose="00000500000000000000" pitchFamily="2" charset="0"/>
              </a:rPr>
              <a:t>The Charter contains principles, best practices and guidelines to  enhance youth participation at local and regional levels</a:t>
            </a:r>
          </a:p>
          <a:p>
            <a:pPr marL="342900" indent="-342900">
              <a:buFont typeface="Arial" panose="020B0604020202020204" pitchFamily="34" charset="0"/>
              <a:buChar char="•"/>
            </a:pPr>
            <a:endParaRPr lang="en-US" sz="2200" dirty="0">
              <a:solidFill>
                <a:schemeClr val="bg1"/>
              </a:solidFill>
              <a:cs typeface="Poppins" panose="00000500000000000000" pitchFamily="2" charset="0"/>
            </a:endParaRPr>
          </a:p>
          <a:p>
            <a:pPr marL="342900" indent="-342900">
              <a:buFont typeface="Arial" panose="020B0604020202020204" pitchFamily="34" charset="0"/>
              <a:buChar char="•"/>
            </a:pPr>
            <a:r>
              <a:rPr lang="en-US" sz="2200" dirty="0">
                <a:solidFill>
                  <a:schemeClr val="bg1"/>
                </a:solidFill>
                <a:cs typeface="Poppins" panose="00000500000000000000" pitchFamily="2" charset="0"/>
              </a:rPr>
              <a:t>Basic requirements for the youth participation, such as respect for the </a:t>
            </a:r>
            <a:r>
              <a:rPr lang="en-US" sz="2200" b="1" dirty="0">
                <a:solidFill>
                  <a:srgbClr val="00B050"/>
                </a:solidFill>
                <a:cs typeface="Poppins" panose="00000500000000000000" pitchFamily="2" charset="0"/>
              </a:rPr>
              <a:t>freedom of expression</a:t>
            </a:r>
            <a:r>
              <a:rPr lang="en-US" sz="2200" b="1" dirty="0">
                <a:solidFill>
                  <a:schemeClr val="bg1"/>
                </a:solidFill>
                <a:cs typeface="Poppins" panose="00000500000000000000" pitchFamily="2" charset="0"/>
              </a:rPr>
              <a:t>, </a:t>
            </a:r>
            <a:r>
              <a:rPr lang="en-US" sz="2200" dirty="0">
                <a:solidFill>
                  <a:schemeClr val="bg1"/>
                </a:solidFill>
                <a:cs typeface="Poppins" panose="00000500000000000000" pitchFamily="2" charset="0"/>
              </a:rPr>
              <a:t>the</a:t>
            </a:r>
            <a:r>
              <a:rPr lang="en-US" sz="2200" b="1" dirty="0">
                <a:solidFill>
                  <a:schemeClr val="bg1"/>
                </a:solidFill>
                <a:cs typeface="Poppins" panose="00000500000000000000" pitchFamily="2" charset="0"/>
              </a:rPr>
              <a:t> </a:t>
            </a:r>
            <a:r>
              <a:rPr lang="fr-FR" sz="2200" b="1" dirty="0">
                <a:solidFill>
                  <a:srgbClr val="00B050"/>
                </a:solidFill>
                <a:cs typeface="Poppins" panose="00000500000000000000" pitchFamily="2" charset="0"/>
              </a:rPr>
              <a:t>right to privacy, </a:t>
            </a:r>
            <a:r>
              <a:rPr lang="en-US" sz="2200" b="1" dirty="0">
                <a:solidFill>
                  <a:srgbClr val="00B050"/>
                </a:solidFill>
                <a:cs typeface="Poppins" panose="00000500000000000000" pitchFamily="2" charset="0"/>
              </a:rPr>
              <a:t>equal access to fundamental rights, freedom of assembly and association</a:t>
            </a:r>
          </a:p>
          <a:p>
            <a:pPr marL="342900" indent="-342900">
              <a:buFont typeface="Arial" panose="020B0604020202020204" pitchFamily="34" charset="0"/>
              <a:buChar char="•"/>
            </a:pPr>
            <a:endParaRPr lang="en-US" sz="2200" b="1" dirty="0">
              <a:solidFill>
                <a:schemeClr val="bg1"/>
              </a:solidFill>
              <a:cs typeface="Poppins" panose="00000500000000000000" pitchFamily="2" charset="0"/>
            </a:endParaRPr>
          </a:p>
          <a:p>
            <a:pPr marL="342900" indent="-342900">
              <a:buFont typeface="Arial" panose="020B0604020202020204" pitchFamily="34" charset="0"/>
              <a:buChar char="•"/>
            </a:pPr>
            <a:r>
              <a:rPr lang="en-US" sz="2200" dirty="0">
                <a:solidFill>
                  <a:schemeClr val="bg1"/>
                </a:solidFill>
                <a:cs typeface="Poppins" panose="00000500000000000000" pitchFamily="2" charset="0"/>
              </a:rPr>
              <a:t>The revised Charter is a result of a consultative process set up by the Congress and the </a:t>
            </a:r>
            <a:r>
              <a:rPr lang="en-US" sz="2200" b="1" dirty="0">
                <a:solidFill>
                  <a:schemeClr val="bg1"/>
                </a:solidFill>
                <a:cs typeface="Poppins" panose="00000500000000000000" pitchFamily="2" charset="0"/>
                <a:hlinkClick r:id="rId4">
                  <a:extLst>
                    <a:ext uri="{A12FA001-AC4F-418D-AE19-62706E023703}">
                      <ahyp:hlinkClr xmlns:ahyp="http://schemas.microsoft.com/office/drawing/2018/hyperlinkcolor" val="tx"/>
                    </a:ext>
                  </a:extLst>
                </a:hlinkClick>
              </a:rPr>
              <a:t>Joint Council on youth</a:t>
            </a:r>
            <a:endParaRPr lang="en-US" sz="2200" dirty="0">
              <a:solidFill>
                <a:schemeClr val="bg1"/>
              </a:solidFill>
              <a:cs typeface="Poppins" panose="00000500000000000000" pitchFamily="2" charset="0"/>
            </a:endParaRPr>
          </a:p>
          <a:p>
            <a:pPr marL="285750" indent="-285750">
              <a:buFontTx/>
              <a:buChar char="-"/>
            </a:pPr>
            <a:endParaRPr lang="fr-FR" dirty="0"/>
          </a:p>
        </p:txBody>
      </p:sp>
    </p:spTree>
    <p:extLst>
      <p:ext uri="{BB962C8B-B14F-4D97-AF65-F5344CB8AC3E}">
        <p14:creationId xmlns:p14="http://schemas.microsoft.com/office/powerpoint/2010/main" val="266846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1574" y="1091542"/>
            <a:ext cx="18319574" cy="12357758"/>
          </a:xfrm>
          <a:custGeom>
            <a:avLst/>
            <a:gdLst/>
            <a:ahLst/>
            <a:cxnLst/>
            <a:rect l="l" t="t" r="r" b="b"/>
            <a:pathLst>
              <a:path w="18897160" h="11668996">
                <a:moveTo>
                  <a:pt x="0" y="0"/>
                </a:moveTo>
                <a:lnTo>
                  <a:pt x="18897160" y="0"/>
                </a:lnTo>
                <a:lnTo>
                  <a:pt x="18897160" y="11668997"/>
                </a:lnTo>
                <a:lnTo>
                  <a:pt x="0" y="11668997"/>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31573" y="1206043"/>
            <a:ext cx="18319574" cy="12243257"/>
            <a:chOff x="0" y="0"/>
            <a:chExt cx="5035418" cy="2506202"/>
          </a:xfrm>
        </p:grpSpPr>
        <p:sp>
          <p:nvSpPr>
            <p:cNvPr id="7" name="Freeform 7"/>
            <p:cNvSpPr/>
            <p:nvPr/>
          </p:nvSpPr>
          <p:spPr>
            <a:xfrm>
              <a:off x="0" y="0"/>
              <a:ext cx="5035419" cy="2506202"/>
            </a:xfrm>
            <a:custGeom>
              <a:avLst/>
              <a:gdLst/>
              <a:ahLst/>
              <a:cxnLst/>
              <a:rect l="l" t="t" r="r" b="b"/>
              <a:pathLst>
                <a:path w="5035419" h="2506202">
                  <a:moveTo>
                    <a:pt x="0" y="0"/>
                  </a:moveTo>
                  <a:lnTo>
                    <a:pt x="5035419" y="0"/>
                  </a:lnTo>
                  <a:lnTo>
                    <a:pt x="5035419" y="2506202"/>
                  </a:lnTo>
                  <a:lnTo>
                    <a:pt x="0" y="2506202"/>
                  </a:lnTo>
                  <a:close/>
                </a:path>
              </a:pathLst>
            </a:custGeom>
            <a:solidFill>
              <a:srgbClr val="FFFFFF">
                <a:alpha val="80000"/>
              </a:srgbClr>
            </a:solidFill>
          </p:spPr>
          <p:txBody>
            <a:bodyPr/>
            <a:lstStyle/>
            <a:p>
              <a:endParaRPr lang="en-US"/>
            </a:p>
          </p:txBody>
        </p:sp>
        <p:sp>
          <p:nvSpPr>
            <p:cNvPr id="8" name="TextBox 8"/>
            <p:cNvSpPr txBox="1"/>
            <p:nvPr/>
          </p:nvSpPr>
          <p:spPr>
            <a:xfrm>
              <a:off x="0" y="-38100"/>
              <a:ext cx="5035418" cy="2544302"/>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4191000" y="6582740"/>
            <a:ext cx="2498217" cy="2498217"/>
          </a:xfrm>
          <a:custGeom>
            <a:avLst/>
            <a:gdLst/>
            <a:ahLst/>
            <a:cxnLst/>
            <a:rect l="l" t="t" r="r" b="b"/>
            <a:pathLst>
              <a:path w="2498217" h="2498217">
                <a:moveTo>
                  <a:pt x="0" y="0"/>
                </a:moveTo>
                <a:lnTo>
                  <a:pt x="2498217" y="0"/>
                </a:lnTo>
                <a:lnTo>
                  <a:pt x="2498217" y="2498217"/>
                </a:lnTo>
                <a:lnTo>
                  <a:pt x="0" y="2498217"/>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4449430" y="3909320"/>
            <a:ext cx="10294640" cy="992701"/>
          </a:xfrm>
          <a:prstGeom prst="rect">
            <a:avLst/>
          </a:prstGeom>
        </p:spPr>
        <p:txBody>
          <a:bodyPr lIns="0" tIns="0" rIns="0" bIns="0" rtlCol="0" anchor="t">
            <a:spAutoFit/>
          </a:bodyPr>
          <a:lstStyle/>
          <a:p>
            <a:pPr algn="ctr">
              <a:lnSpc>
                <a:spcPts val="7234"/>
              </a:lnSpc>
              <a:spcBef>
                <a:spcPct val="0"/>
              </a:spcBef>
            </a:pPr>
            <a:r>
              <a:rPr lang="en-US" sz="5167" b="1" dirty="0">
                <a:solidFill>
                  <a:srgbClr val="234495"/>
                </a:solidFill>
                <a:latin typeface="Myriad Bold"/>
                <a:ea typeface="Myriad Bold"/>
                <a:cs typeface="Myriad Bold"/>
                <a:sym typeface="Myriad Bold"/>
              </a:rPr>
              <a:t>THANK YOU FOR YOUR ATTENTION!</a:t>
            </a:r>
          </a:p>
        </p:txBody>
      </p:sp>
      <p:sp>
        <p:nvSpPr>
          <p:cNvPr id="18" name="TextBox 18"/>
          <p:cNvSpPr txBox="1"/>
          <p:nvPr/>
        </p:nvSpPr>
        <p:spPr>
          <a:xfrm>
            <a:off x="7355365" y="5105363"/>
            <a:ext cx="4213920" cy="595099"/>
          </a:xfrm>
          <a:prstGeom prst="rect">
            <a:avLst/>
          </a:prstGeom>
        </p:spPr>
        <p:txBody>
          <a:bodyPr lIns="0" tIns="0" rIns="0" bIns="0" rtlCol="0" anchor="t">
            <a:spAutoFit/>
          </a:bodyPr>
          <a:lstStyle/>
          <a:p>
            <a:pPr algn="ctr">
              <a:lnSpc>
                <a:spcPts val="4994"/>
              </a:lnSpc>
              <a:spcBef>
                <a:spcPct val="0"/>
              </a:spcBef>
            </a:pPr>
            <a:r>
              <a:rPr lang="en-US" sz="3567" dirty="0">
                <a:solidFill>
                  <a:srgbClr val="234495"/>
                </a:solidFill>
                <a:latin typeface="Myriad"/>
                <a:ea typeface="Myriad"/>
                <a:cs typeface="Myriad"/>
                <a:sym typeface="Myriad"/>
              </a:rPr>
              <a:t>STAY CONNECTED : </a:t>
            </a:r>
          </a:p>
        </p:txBody>
      </p:sp>
      <p:sp>
        <p:nvSpPr>
          <p:cNvPr id="28" name="Freeform 9">
            <a:extLst>
              <a:ext uri="{FF2B5EF4-FFF2-40B4-BE49-F238E27FC236}">
                <a16:creationId xmlns:a16="http://schemas.microsoft.com/office/drawing/2014/main" id="{2107A928-011B-993A-3734-CE2D4C9A69FE}"/>
              </a:ext>
            </a:extLst>
          </p:cNvPr>
          <p:cNvSpPr/>
          <p:nvPr/>
        </p:nvSpPr>
        <p:spPr>
          <a:xfrm>
            <a:off x="7610396" y="6121151"/>
            <a:ext cx="1466514" cy="826369"/>
          </a:xfrm>
          <a:custGeom>
            <a:avLst/>
            <a:gdLst/>
            <a:ahLst/>
            <a:cxnLst/>
            <a:rect l="l" t="t" r="r" b="b"/>
            <a:pathLst>
              <a:path w="1466514" h="826369">
                <a:moveTo>
                  <a:pt x="0" y="0"/>
                </a:moveTo>
                <a:lnTo>
                  <a:pt x="1466514" y="0"/>
                </a:lnTo>
                <a:lnTo>
                  <a:pt x="1466514" y="826369"/>
                </a:lnTo>
                <a:lnTo>
                  <a:pt x="0" y="826369"/>
                </a:lnTo>
                <a:lnTo>
                  <a:pt x="0" y="0"/>
                </a:lnTo>
                <a:close/>
              </a:path>
            </a:pathLst>
          </a:custGeom>
          <a:blipFill>
            <a:blip r:embed="rId4"/>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10">
            <a:extLst>
              <a:ext uri="{FF2B5EF4-FFF2-40B4-BE49-F238E27FC236}">
                <a16:creationId xmlns:a16="http://schemas.microsoft.com/office/drawing/2014/main" id="{C39DC253-B2CA-B2F1-48E6-1604FC104206}"/>
              </a:ext>
            </a:extLst>
          </p:cNvPr>
          <p:cNvSpPr/>
          <p:nvPr/>
        </p:nvSpPr>
        <p:spPr>
          <a:xfrm>
            <a:off x="7938326" y="7395195"/>
            <a:ext cx="835760" cy="826369"/>
          </a:xfrm>
          <a:custGeom>
            <a:avLst/>
            <a:gdLst/>
            <a:ahLst/>
            <a:cxnLst/>
            <a:rect l="l" t="t" r="r" b="b"/>
            <a:pathLst>
              <a:path w="835760" h="826369">
                <a:moveTo>
                  <a:pt x="0" y="0"/>
                </a:moveTo>
                <a:lnTo>
                  <a:pt x="835760" y="0"/>
                </a:lnTo>
                <a:lnTo>
                  <a:pt x="835760" y="826369"/>
                </a:lnTo>
                <a:lnTo>
                  <a:pt x="0" y="826369"/>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11">
            <a:extLst>
              <a:ext uri="{FF2B5EF4-FFF2-40B4-BE49-F238E27FC236}">
                <a16:creationId xmlns:a16="http://schemas.microsoft.com/office/drawing/2014/main" id="{8EAEDE7F-1F2E-5D57-2C0B-56E565D7E5E0}"/>
              </a:ext>
            </a:extLst>
          </p:cNvPr>
          <p:cNvSpPr/>
          <p:nvPr/>
        </p:nvSpPr>
        <p:spPr>
          <a:xfrm>
            <a:off x="7913221" y="8669239"/>
            <a:ext cx="860865" cy="823436"/>
          </a:xfrm>
          <a:custGeom>
            <a:avLst/>
            <a:gdLst/>
            <a:ahLst/>
            <a:cxnLst/>
            <a:rect l="l" t="t" r="r" b="b"/>
            <a:pathLst>
              <a:path w="860865" h="823436">
                <a:moveTo>
                  <a:pt x="0" y="0"/>
                </a:moveTo>
                <a:lnTo>
                  <a:pt x="860865" y="0"/>
                </a:lnTo>
                <a:lnTo>
                  <a:pt x="860865" y="823436"/>
                </a:lnTo>
                <a:lnTo>
                  <a:pt x="0" y="823436"/>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1" name="Picture 30" descr="A blue butterfly on a black background&#10;&#10;AI-generated content may be incorrect.">
            <a:extLst>
              <a:ext uri="{FF2B5EF4-FFF2-40B4-BE49-F238E27FC236}">
                <a16:creationId xmlns:a16="http://schemas.microsoft.com/office/drawing/2014/main" id="{ED5D1058-0E48-17A8-8AD0-6BC1BB6F19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8106" y="9940350"/>
            <a:ext cx="931094" cy="823436"/>
          </a:xfrm>
          <a:prstGeom prst="rect">
            <a:avLst/>
          </a:prstGeom>
        </p:spPr>
      </p:pic>
      <p:sp>
        <p:nvSpPr>
          <p:cNvPr id="32" name="TextBox 18">
            <a:extLst>
              <a:ext uri="{FF2B5EF4-FFF2-40B4-BE49-F238E27FC236}">
                <a16:creationId xmlns:a16="http://schemas.microsoft.com/office/drawing/2014/main" id="{18E56026-16D5-A707-ADC2-A7E555C87D03}"/>
              </a:ext>
            </a:extLst>
          </p:cNvPr>
          <p:cNvSpPr txBox="1"/>
          <p:nvPr/>
        </p:nvSpPr>
        <p:spPr>
          <a:xfrm>
            <a:off x="9076910" y="6178357"/>
            <a:ext cx="4450666" cy="60510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94"/>
              </a:lnSpc>
              <a:spcBef>
                <a:spcPct val="0"/>
              </a:spcBef>
            </a:pPr>
            <a:r>
              <a:rPr lang="en-US" sz="4000" dirty="0">
                <a:solidFill>
                  <a:srgbClr val="234495"/>
                </a:solidFill>
                <a:latin typeface="Myriad Bold" panose="020B0604020202020204" charset="0"/>
                <a:ea typeface="Myriad"/>
                <a:cs typeface="Myriad"/>
                <a:sym typeface="Myriad"/>
              </a:rPr>
              <a:t>@COECongress</a:t>
            </a:r>
          </a:p>
        </p:txBody>
      </p:sp>
      <p:sp>
        <p:nvSpPr>
          <p:cNvPr id="33" name="TextBox 18">
            <a:extLst>
              <a:ext uri="{FF2B5EF4-FFF2-40B4-BE49-F238E27FC236}">
                <a16:creationId xmlns:a16="http://schemas.microsoft.com/office/drawing/2014/main" id="{2001DB0F-8319-4162-0DEC-5CF37BE1F180}"/>
              </a:ext>
            </a:extLst>
          </p:cNvPr>
          <p:cNvSpPr txBox="1"/>
          <p:nvPr/>
        </p:nvSpPr>
        <p:spPr>
          <a:xfrm>
            <a:off x="9076910" y="7505828"/>
            <a:ext cx="4450666" cy="60510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94"/>
              </a:lnSpc>
              <a:spcBef>
                <a:spcPct val="0"/>
              </a:spcBef>
            </a:pPr>
            <a:r>
              <a:rPr lang="en-US" sz="4000" dirty="0">
                <a:solidFill>
                  <a:srgbClr val="234495"/>
                </a:solidFill>
                <a:latin typeface="Myriad Bold" panose="020B0604020202020204" charset="0"/>
                <a:ea typeface="Myriad"/>
                <a:cs typeface="Myriad"/>
                <a:sym typeface="Myriad"/>
              </a:rPr>
              <a:t>@COECongress</a:t>
            </a:r>
          </a:p>
        </p:txBody>
      </p:sp>
      <p:sp>
        <p:nvSpPr>
          <p:cNvPr id="34" name="TextBox 18">
            <a:extLst>
              <a:ext uri="{FF2B5EF4-FFF2-40B4-BE49-F238E27FC236}">
                <a16:creationId xmlns:a16="http://schemas.microsoft.com/office/drawing/2014/main" id="{F51BC86D-1D63-9C15-FF9E-E8EEA107FD91}"/>
              </a:ext>
            </a:extLst>
          </p:cNvPr>
          <p:cNvSpPr txBox="1"/>
          <p:nvPr/>
        </p:nvSpPr>
        <p:spPr>
          <a:xfrm>
            <a:off x="9184176" y="8778406"/>
            <a:ext cx="4222066" cy="60510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94"/>
              </a:lnSpc>
              <a:spcBef>
                <a:spcPct val="0"/>
              </a:spcBef>
            </a:pPr>
            <a:r>
              <a:rPr lang="en-US" sz="4000" dirty="0">
                <a:solidFill>
                  <a:srgbClr val="234495"/>
                </a:solidFill>
                <a:latin typeface="Myriad Bold" panose="020B0604020202020204" charset="0"/>
                <a:ea typeface="Myriad"/>
                <a:cs typeface="Myriad"/>
                <a:sym typeface="Myriad"/>
              </a:rPr>
              <a:t>@coe-congress</a:t>
            </a:r>
          </a:p>
        </p:txBody>
      </p:sp>
      <p:sp>
        <p:nvSpPr>
          <p:cNvPr id="35" name="TextBox 18">
            <a:extLst>
              <a:ext uri="{FF2B5EF4-FFF2-40B4-BE49-F238E27FC236}">
                <a16:creationId xmlns:a16="http://schemas.microsoft.com/office/drawing/2014/main" id="{D46B206D-37DB-56FF-289B-B7A0BD1D3D8E}"/>
              </a:ext>
            </a:extLst>
          </p:cNvPr>
          <p:cNvSpPr txBox="1"/>
          <p:nvPr/>
        </p:nvSpPr>
        <p:spPr>
          <a:xfrm>
            <a:off x="9565176" y="10049517"/>
            <a:ext cx="4222066" cy="60510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94"/>
              </a:lnSpc>
              <a:spcBef>
                <a:spcPct val="0"/>
              </a:spcBef>
            </a:pPr>
            <a:r>
              <a:rPr lang="en-US" sz="4000" dirty="0">
                <a:solidFill>
                  <a:srgbClr val="234495"/>
                </a:solidFill>
                <a:latin typeface="Myriad Bold" panose="020B0604020202020204" charset="0"/>
                <a:ea typeface="Myriad"/>
                <a:cs typeface="Myriad"/>
                <a:sym typeface="Myriad"/>
              </a:rPr>
              <a:t>@congress.coe.int</a:t>
            </a:r>
          </a:p>
        </p:txBody>
      </p:sp>
      <p:grpSp>
        <p:nvGrpSpPr>
          <p:cNvPr id="9" name="Group 2">
            <a:extLst>
              <a:ext uri="{FF2B5EF4-FFF2-40B4-BE49-F238E27FC236}">
                <a16:creationId xmlns:a16="http://schemas.microsoft.com/office/drawing/2014/main" id="{7711DE5B-5535-1966-81BE-EF1428AA7A08}"/>
              </a:ext>
            </a:extLst>
          </p:cNvPr>
          <p:cNvGrpSpPr/>
          <p:nvPr/>
        </p:nvGrpSpPr>
        <p:grpSpPr>
          <a:xfrm>
            <a:off x="0" y="0"/>
            <a:ext cx="18288000" cy="1206043"/>
            <a:chOff x="0" y="0"/>
            <a:chExt cx="9225716" cy="812800"/>
          </a:xfrm>
        </p:grpSpPr>
        <p:sp>
          <p:nvSpPr>
            <p:cNvPr id="10" name="Freeform 3">
              <a:extLst>
                <a:ext uri="{FF2B5EF4-FFF2-40B4-BE49-F238E27FC236}">
                  <a16:creationId xmlns:a16="http://schemas.microsoft.com/office/drawing/2014/main" id="{D91EFEA6-FC8B-1C27-F1C5-1D8A50160DBB}"/>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1" name="TextBox 4">
              <a:extLst>
                <a:ext uri="{FF2B5EF4-FFF2-40B4-BE49-F238E27FC236}">
                  <a16:creationId xmlns:a16="http://schemas.microsoft.com/office/drawing/2014/main" id="{2E7EDA90-32AA-7437-26FD-81239F86C8CF}"/>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3" name="TextBox 5">
            <a:extLst>
              <a:ext uri="{FF2B5EF4-FFF2-40B4-BE49-F238E27FC236}">
                <a16:creationId xmlns:a16="http://schemas.microsoft.com/office/drawing/2014/main" id="{73251F31-31BF-9383-DA9A-DFD4CC699F86}"/>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4" name="Freeform 6">
            <a:extLst>
              <a:ext uri="{FF2B5EF4-FFF2-40B4-BE49-F238E27FC236}">
                <a16:creationId xmlns:a16="http://schemas.microsoft.com/office/drawing/2014/main" id="{D6690493-383B-B447-FC2F-B7FEEE6B17CF}"/>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206043"/>
            <a:chOff x="0" y="0"/>
            <a:chExt cx="9225716" cy="812800"/>
          </a:xfrm>
        </p:grpSpPr>
        <p:sp>
          <p:nvSpPr>
            <p:cNvPr id="3" name="Freeform 3"/>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4" name="TextBox 4"/>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5" name="TextBox 5"/>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6" name="Freeform 6"/>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13" name="Title 12">
            <a:extLst>
              <a:ext uri="{FF2B5EF4-FFF2-40B4-BE49-F238E27FC236}">
                <a16:creationId xmlns:a16="http://schemas.microsoft.com/office/drawing/2014/main" id="{3E68C35B-A327-65E1-0A28-F6F57B813202}"/>
              </a:ext>
            </a:extLst>
          </p:cNvPr>
          <p:cNvSpPr>
            <a:spLocks noGrp="1"/>
          </p:cNvSpPr>
          <p:nvPr>
            <p:ph type="ctrTitle"/>
          </p:nvPr>
        </p:nvSpPr>
        <p:spPr>
          <a:xfrm>
            <a:off x="2057400" y="1646990"/>
            <a:ext cx="14173200" cy="1950619"/>
          </a:xfrm>
        </p:spPr>
        <p:txBody>
          <a:bodyPr>
            <a:normAutofit/>
          </a:bodyPr>
          <a:lstStyle/>
          <a:p>
            <a:r>
              <a:rPr lang="en-US" sz="5400" b="1" dirty="0">
                <a:solidFill>
                  <a:srgbClr val="234495"/>
                </a:solidFill>
                <a:cs typeface="Poppins Bold" panose="00000800000000000000" charset="0"/>
              </a:rPr>
              <a:t>CONGRESS OF LOCAL </a:t>
            </a:r>
            <a:br>
              <a:rPr lang="en-US" sz="5400" b="1" dirty="0">
                <a:solidFill>
                  <a:srgbClr val="234495"/>
                </a:solidFill>
                <a:cs typeface="Poppins Bold" panose="00000800000000000000" charset="0"/>
              </a:rPr>
            </a:br>
            <a:r>
              <a:rPr lang="en-US" sz="5400" b="1" dirty="0">
                <a:solidFill>
                  <a:srgbClr val="234495"/>
                </a:solidFill>
                <a:cs typeface="Poppins Bold" panose="00000800000000000000" charset="0"/>
              </a:rPr>
              <a:t>AND REGIONAL AUTHORITIES </a:t>
            </a:r>
            <a:endParaRPr lang="fr-FR" sz="5400" dirty="0">
              <a:solidFill>
                <a:srgbClr val="234495"/>
              </a:solidFill>
            </a:endParaRPr>
          </a:p>
        </p:txBody>
      </p:sp>
      <p:sp>
        <p:nvSpPr>
          <p:cNvPr id="11" name="TextBox 11">
            <a:extLst>
              <a:ext uri="{FF2B5EF4-FFF2-40B4-BE49-F238E27FC236}">
                <a16:creationId xmlns:a16="http://schemas.microsoft.com/office/drawing/2014/main" id="{F1F18E2C-B63E-EDD6-FFF3-D3A57D2CB5EA}"/>
              </a:ext>
            </a:extLst>
          </p:cNvPr>
          <p:cNvSpPr txBox="1"/>
          <p:nvPr/>
        </p:nvSpPr>
        <p:spPr>
          <a:xfrm>
            <a:off x="424204" y="3895336"/>
            <a:ext cx="3266391" cy="431400"/>
          </a:xfrm>
          <a:prstGeom prst="rect">
            <a:avLst/>
          </a:prstGeom>
        </p:spPr>
        <p:txBody>
          <a:bodyPr wrap="square" lIns="0" tIns="0" rIns="0" bIns="0" rtlCol="0" anchor="t">
            <a:spAutoFit/>
          </a:bodyPr>
          <a:lstStyle/>
          <a:p>
            <a:pPr algn="ctr">
              <a:lnSpc>
                <a:spcPts val="3500"/>
              </a:lnSpc>
            </a:pPr>
            <a:r>
              <a:rPr lang="en-US" sz="2800" b="1" dirty="0">
                <a:solidFill>
                  <a:srgbClr val="41B75B"/>
                </a:solidFill>
                <a:ea typeface="Poppins Bold"/>
                <a:cs typeface="Poppins Bold"/>
                <a:sym typeface="Poppins Bold"/>
              </a:rPr>
              <a:t>POLITICAL</a:t>
            </a:r>
            <a:r>
              <a:rPr lang="en-US" sz="2800" b="1" dirty="0">
                <a:solidFill>
                  <a:schemeClr val="tx2"/>
                </a:solidFill>
                <a:ea typeface="Poppins Bold"/>
                <a:cs typeface="Poppins Bold"/>
                <a:sym typeface="Poppins Bold"/>
              </a:rPr>
              <a:t> </a:t>
            </a:r>
            <a:r>
              <a:rPr lang="en-US" sz="2800" b="1" dirty="0">
                <a:solidFill>
                  <a:srgbClr val="41B75B"/>
                </a:solidFill>
                <a:ea typeface="Poppins Bold"/>
                <a:cs typeface="Poppins Bold"/>
                <a:sym typeface="Poppins Bold"/>
              </a:rPr>
              <a:t>ASSEMBLY</a:t>
            </a:r>
            <a:r>
              <a:rPr lang="en-US" sz="2800" b="1" dirty="0">
                <a:solidFill>
                  <a:schemeClr val="tx2"/>
                </a:solidFill>
                <a:ea typeface="Poppins Bold"/>
                <a:cs typeface="Poppins Bold"/>
                <a:sym typeface="Poppins Bold"/>
              </a:rPr>
              <a:t> </a:t>
            </a:r>
          </a:p>
        </p:txBody>
      </p:sp>
      <p:sp>
        <p:nvSpPr>
          <p:cNvPr id="12" name="TextBox 12">
            <a:extLst>
              <a:ext uri="{FF2B5EF4-FFF2-40B4-BE49-F238E27FC236}">
                <a16:creationId xmlns:a16="http://schemas.microsoft.com/office/drawing/2014/main" id="{A40BF460-FE49-1714-6041-BA633A890A1B}"/>
              </a:ext>
            </a:extLst>
          </p:cNvPr>
          <p:cNvSpPr txBox="1"/>
          <p:nvPr/>
        </p:nvSpPr>
        <p:spPr>
          <a:xfrm>
            <a:off x="466120" y="4333176"/>
            <a:ext cx="4724400" cy="1077218"/>
          </a:xfrm>
          <a:prstGeom prst="rect">
            <a:avLst/>
          </a:prstGeom>
        </p:spPr>
        <p:txBody>
          <a:bodyPr wrap="square" lIns="0" tIns="0" rIns="0" bIns="0" rtlCol="0" anchor="t">
            <a:spAutoFit/>
          </a:bodyPr>
          <a:lstStyle/>
          <a:p>
            <a:pPr>
              <a:lnSpc>
                <a:spcPts val="2800"/>
              </a:lnSpc>
            </a:pPr>
            <a:r>
              <a:rPr lang="en-US" sz="2000" dirty="0">
                <a:ea typeface="Poppins"/>
                <a:cs typeface="Poppins"/>
                <a:sym typeface="Poppins"/>
              </a:rPr>
              <a:t>612 local and regional elected representatives (mayors, governors, councillors, etc.)</a:t>
            </a:r>
          </a:p>
        </p:txBody>
      </p:sp>
      <p:sp>
        <p:nvSpPr>
          <p:cNvPr id="15" name="TextBox 13">
            <a:extLst>
              <a:ext uri="{FF2B5EF4-FFF2-40B4-BE49-F238E27FC236}">
                <a16:creationId xmlns:a16="http://schemas.microsoft.com/office/drawing/2014/main" id="{BB6616A8-EB65-DDAE-D661-27BDB7E9D6FF}"/>
              </a:ext>
            </a:extLst>
          </p:cNvPr>
          <p:cNvSpPr txBox="1"/>
          <p:nvPr/>
        </p:nvSpPr>
        <p:spPr>
          <a:xfrm>
            <a:off x="9825978" y="3903858"/>
            <a:ext cx="1985022" cy="431400"/>
          </a:xfrm>
          <a:prstGeom prst="rect">
            <a:avLst/>
          </a:prstGeom>
        </p:spPr>
        <p:txBody>
          <a:bodyPr wrap="square" lIns="0" tIns="0" rIns="0" bIns="0" rtlCol="0" anchor="t">
            <a:spAutoFit/>
          </a:bodyPr>
          <a:lstStyle/>
          <a:p>
            <a:pPr algn="ctr">
              <a:lnSpc>
                <a:spcPts val="3500"/>
              </a:lnSpc>
            </a:pPr>
            <a:r>
              <a:rPr lang="en-US" sz="2800" b="1" dirty="0">
                <a:solidFill>
                  <a:srgbClr val="41B75B"/>
                </a:solidFill>
                <a:ea typeface="Poppins Bold"/>
                <a:cs typeface="Poppins Bold"/>
                <a:sym typeface="Poppins Bold"/>
              </a:rPr>
              <a:t>PROMOTING</a:t>
            </a:r>
          </a:p>
        </p:txBody>
      </p:sp>
      <p:sp>
        <p:nvSpPr>
          <p:cNvPr id="16" name="TextBox 14">
            <a:extLst>
              <a:ext uri="{FF2B5EF4-FFF2-40B4-BE49-F238E27FC236}">
                <a16:creationId xmlns:a16="http://schemas.microsoft.com/office/drawing/2014/main" id="{25360E30-8FFF-A93E-DD06-8F2B12F700A3}"/>
              </a:ext>
            </a:extLst>
          </p:cNvPr>
          <p:cNvSpPr txBox="1"/>
          <p:nvPr/>
        </p:nvSpPr>
        <p:spPr>
          <a:xfrm>
            <a:off x="9837121" y="4358311"/>
            <a:ext cx="4416485" cy="1052083"/>
          </a:xfrm>
          <a:prstGeom prst="rect">
            <a:avLst/>
          </a:prstGeom>
        </p:spPr>
        <p:txBody>
          <a:bodyPr wrap="square" lIns="0" tIns="0" rIns="0" bIns="0" rtlCol="0" anchor="t">
            <a:spAutoFit/>
          </a:bodyPr>
          <a:lstStyle/>
          <a:p>
            <a:pPr>
              <a:lnSpc>
                <a:spcPts val="2800"/>
              </a:lnSpc>
            </a:pPr>
            <a:r>
              <a:rPr lang="en-US" dirty="0">
                <a:ea typeface="Poppins"/>
                <a:cs typeface="Poppins"/>
                <a:sym typeface="Poppins"/>
              </a:rPr>
              <a:t>the local and regional dimension of the Council of Europe values: Human Rights, Democracy  and Rule of Law</a:t>
            </a:r>
          </a:p>
        </p:txBody>
      </p:sp>
      <p:sp>
        <p:nvSpPr>
          <p:cNvPr id="17" name="TextBox 15">
            <a:extLst>
              <a:ext uri="{FF2B5EF4-FFF2-40B4-BE49-F238E27FC236}">
                <a16:creationId xmlns:a16="http://schemas.microsoft.com/office/drawing/2014/main" id="{6F717CE0-96B7-3982-C162-1E2A21CFFDA0}"/>
              </a:ext>
            </a:extLst>
          </p:cNvPr>
          <p:cNvSpPr txBox="1"/>
          <p:nvPr/>
        </p:nvSpPr>
        <p:spPr>
          <a:xfrm>
            <a:off x="5529568" y="3881007"/>
            <a:ext cx="2251715" cy="431400"/>
          </a:xfrm>
          <a:prstGeom prst="rect">
            <a:avLst/>
          </a:prstGeom>
        </p:spPr>
        <p:txBody>
          <a:bodyPr wrap="square" lIns="0" tIns="0" rIns="0" bIns="0" rtlCol="0" anchor="t">
            <a:spAutoFit/>
          </a:bodyPr>
          <a:lstStyle/>
          <a:p>
            <a:pPr algn="ctr">
              <a:lnSpc>
                <a:spcPts val="3500"/>
              </a:lnSpc>
            </a:pPr>
            <a:r>
              <a:rPr lang="en-US" sz="2800" b="1" dirty="0">
                <a:solidFill>
                  <a:srgbClr val="41B75B"/>
                </a:solidFill>
                <a:ea typeface="Poppins Bold"/>
                <a:cs typeface="Poppins Bold"/>
                <a:sym typeface="Poppins Bold"/>
              </a:rPr>
              <a:t>REPRESENTING</a:t>
            </a:r>
          </a:p>
        </p:txBody>
      </p:sp>
      <p:sp>
        <p:nvSpPr>
          <p:cNvPr id="18" name="TextBox 16">
            <a:extLst>
              <a:ext uri="{FF2B5EF4-FFF2-40B4-BE49-F238E27FC236}">
                <a16:creationId xmlns:a16="http://schemas.microsoft.com/office/drawing/2014/main" id="{E531200E-1804-1356-CB8B-BBD90CDF0828}"/>
              </a:ext>
            </a:extLst>
          </p:cNvPr>
          <p:cNvSpPr txBox="1"/>
          <p:nvPr/>
        </p:nvSpPr>
        <p:spPr>
          <a:xfrm>
            <a:off x="5510019" y="4358311"/>
            <a:ext cx="3810291" cy="1052083"/>
          </a:xfrm>
          <a:prstGeom prst="rect">
            <a:avLst/>
          </a:prstGeom>
        </p:spPr>
        <p:txBody>
          <a:bodyPr wrap="square" lIns="0" tIns="0" rIns="0" bIns="0" rtlCol="0" anchor="t">
            <a:spAutoFit/>
          </a:bodyPr>
          <a:lstStyle/>
          <a:p>
            <a:pPr>
              <a:lnSpc>
                <a:spcPts val="2800"/>
              </a:lnSpc>
            </a:pPr>
            <a:r>
              <a:rPr lang="en-US" dirty="0">
                <a:ea typeface="Poppins"/>
                <a:cs typeface="Poppins"/>
                <a:sym typeface="Poppins"/>
              </a:rPr>
              <a:t>130 000 local and regional  authorities from all 46 Council of Europe member states</a:t>
            </a:r>
          </a:p>
        </p:txBody>
      </p:sp>
      <p:sp>
        <p:nvSpPr>
          <p:cNvPr id="19" name="TextBox 17">
            <a:extLst>
              <a:ext uri="{FF2B5EF4-FFF2-40B4-BE49-F238E27FC236}">
                <a16:creationId xmlns:a16="http://schemas.microsoft.com/office/drawing/2014/main" id="{79AE215E-9E60-52C7-B933-4C82FD5F7CCF}"/>
              </a:ext>
            </a:extLst>
          </p:cNvPr>
          <p:cNvSpPr txBox="1"/>
          <p:nvPr/>
        </p:nvSpPr>
        <p:spPr>
          <a:xfrm>
            <a:off x="14573105" y="3910259"/>
            <a:ext cx="2397703" cy="431400"/>
          </a:xfrm>
          <a:prstGeom prst="rect">
            <a:avLst/>
          </a:prstGeom>
        </p:spPr>
        <p:txBody>
          <a:bodyPr wrap="square" lIns="0" tIns="0" rIns="0" bIns="0" rtlCol="0" anchor="t">
            <a:spAutoFit/>
          </a:bodyPr>
          <a:lstStyle>
            <a:defPPr>
              <a:defRPr lang="fr-FR"/>
            </a:defPPr>
            <a:lvl1pPr algn="ctr">
              <a:lnSpc>
                <a:spcPts val="3500"/>
              </a:lnSpc>
              <a:defRPr sz="2000" b="1">
                <a:latin typeface="Poppins Bold"/>
                <a:ea typeface="Poppins Bold"/>
                <a:cs typeface="Poppins Bold"/>
              </a:defRPr>
            </a:lvl1pPr>
          </a:lstStyle>
          <a:p>
            <a:r>
              <a:rPr lang="en-US" sz="2800" dirty="0">
                <a:solidFill>
                  <a:srgbClr val="41B75B"/>
                </a:solidFill>
                <a:latin typeface="+mn-lt"/>
                <a:sym typeface="Poppins Bold"/>
              </a:rPr>
              <a:t>CONTRIBUTING</a:t>
            </a:r>
          </a:p>
        </p:txBody>
      </p:sp>
      <p:sp>
        <p:nvSpPr>
          <p:cNvPr id="20" name="TextBox 18">
            <a:extLst>
              <a:ext uri="{FF2B5EF4-FFF2-40B4-BE49-F238E27FC236}">
                <a16:creationId xmlns:a16="http://schemas.microsoft.com/office/drawing/2014/main" id="{639B33A5-B4E9-00E6-CC42-8107D1B3D48D}"/>
              </a:ext>
            </a:extLst>
          </p:cNvPr>
          <p:cNvSpPr txBox="1"/>
          <p:nvPr/>
        </p:nvSpPr>
        <p:spPr>
          <a:xfrm>
            <a:off x="14573105" y="4303815"/>
            <a:ext cx="3359102" cy="1052083"/>
          </a:xfrm>
          <a:prstGeom prst="rect">
            <a:avLst/>
          </a:prstGeom>
        </p:spPr>
        <p:txBody>
          <a:bodyPr wrap="square" lIns="0" tIns="0" rIns="0" bIns="0" rtlCol="0" anchor="t">
            <a:spAutoFit/>
          </a:bodyPr>
          <a:lstStyle/>
          <a:p>
            <a:pPr>
              <a:lnSpc>
                <a:spcPts val="2800"/>
              </a:lnSpc>
            </a:pPr>
            <a:r>
              <a:rPr lang="en-US" dirty="0">
                <a:ea typeface="Poppins"/>
                <a:cs typeface="Poppins"/>
                <a:sym typeface="Poppins"/>
              </a:rPr>
              <a:t>to the development of legal  </a:t>
            </a:r>
            <a:r>
              <a:rPr lang="en-US" dirty="0">
                <a:cs typeface="Poppins"/>
                <a:sym typeface="Poppins"/>
              </a:rPr>
              <a:t>instruments</a:t>
            </a:r>
            <a:r>
              <a:rPr lang="en-US" dirty="0">
                <a:ea typeface="Poppins"/>
                <a:cs typeface="Poppins"/>
                <a:sym typeface="Poppins"/>
              </a:rPr>
              <a:t> in the field of territorial democracy</a:t>
            </a:r>
          </a:p>
        </p:txBody>
      </p:sp>
      <p:pic>
        <p:nvPicPr>
          <p:cNvPr id="1028" name="Picture 4">
            <a:extLst>
              <a:ext uri="{FF2B5EF4-FFF2-40B4-BE49-F238E27FC236}">
                <a16:creationId xmlns:a16="http://schemas.microsoft.com/office/drawing/2014/main" id="{22CA2298-81D2-7616-AD5C-F10E05F001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9" t="40570" r="14233" b="39999"/>
          <a:stretch/>
        </p:blipFill>
        <p:spPr bwMode="auto">
          <a:xfrm>
            <a:off x="0" y="7001630"/>
            <a:ext cx="18288000" cy="2778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1201"/>
            <a:chOff x="0" y="0"/>
            <a:chExt cx="9225716" cy="812800"/>
          </a:xfrm>
        </p:grpSpPr>
        <p:sp>
          <p:nvSpPr>
            <p:cNvPr id="3" name="Freeform 3"/>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4" name="TextBox 4"/>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5" name="TextBox 5"/>
          <p:cNvSpPr txBox="1"/>
          <p:nvPr/>
        </p:nvSpPr>
        <p:spPr>
          <a:xfrm>
            <a:off x="152400" y="177639"/>
            <a:ext cx="7772400" cy="108581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a:p>
            <a:pPr algn="ctr">
              <a:lnSpc>
                <a:spcPts val="4434"/>
              </a:lnSpc>
              <a:spcBef>
                <a:spcPct val="0"/>
              </a:spcBef>
            </a:pPr>
            <a:r>
              <a:rPr lang="en-US" sz="2400" b="1" spc="47" dirty="0">
                <a:solidFill>
                  <a:srgbClr val="FFFFFF"/>
                </a:solidFill>
                <a:latin typeface="Myriad Bold"/>
                <a:ea typeface="Myriad Bold"/>
                <a:cs typeface="Myriad Bold"/>
                <a:sym typeface="Myriad Bold"/>
              </a:rPr>
              <a:t>CONGRÈS DES POUVOIRS LOCAUX ET RÉGIONAUX </a:t>
            </a:r>
          </a:p>
        </p:txBody>
      </p:sp>
      <p:sp>
        <p:nvSpPr>
          <p:cNvPr id="6" name="Freeform 6"/>
          <p:cNvSpPr/>
          <p:nvPr/>
        </p:nvSpPr>
        <p:spPr>
          <a:xfrm>
            <a:off x="15087600" y="191088"/>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13" name="Title 12">
            <a:extLst>
              <a:ext uri="{FF2B5EF4-FFF2-40B4-BE49-F238E27FC236}">
                <a16:creationId xmlns:a16="http://schemas.microsoft.com/office/drawing/2014/main" id="{3E68C35B-A327-65E1-0A28-F6F57B813202}"/>
              </a:ext>
            </a:extLst>
          </p:cNvPr>
          <p:cNvSpPr>
            <a:spLocks noGrp="1"/>
          </p:cNvSpPr>
          <p:nvPr>
            <p:ph type="title"/>
          </p:nvPr>
        </p:nvSpPr>
        <p:spPr>
          <a:xfrm>
            <a:off x="598151" y="1915977"/>
            <a:ext cx="4724400" cy="1143000"/>
          </a:xfrm>
        </p:spPr>
        <p:txBody>
          <a:bodyPr>
            <a:normAutofit/>
          </a:bodyPr>
          <a:lstStyle/>
          <a:p>
            <a:r>
              <a:rPr lang="en-GB" sz="5400" b="1" dirty="0">
                <a:solidFill>
                  <a:srgbClr val="234495"/>
                </a:solidFill>
                <a:cs typeface="Poppins" panose="00000500000000000000" pitchFamily="2" charset="0"/>
              </a:rPr>
              <a:t>TIMELINE</a:t>
            </a:r>
            <a:endParaRPr lang="fr-FR" sz="5400" b="1" dirty="0">
              <a:solidFill>
                <a:srgbClr val="234495"/>
              </a:solidFill>
              <a:cs typeface="Poppins" panose="00000500000000000000" pitchFamily="2" charset="0"/>
            </a:endParaRPr>
          </a:p>
        </p:txBody>
      </p:sp>
      <p:graphicFrame>
        <p:nvGraphicFramePr>
          <p:cNvPr id="26" name="TextBox 11">
            <a:extLst>
              <a:ext uri="{FF2B5EF4-FFF2-40B4-BE49-F238E27FC236}">
                <a16:creationId xmlns:a16="http://schemas.microsoft.com/office/drawing/2014/main" id="{C77171FE-F61C-2F7F-B071-70C2E9922488}"/>
              </a:ext>
            </a:extLst>
          </p:cNvPr>
          <p:cNvGraphicFramePr/>
          <p:nvPr>
            <p:extLst>
              <p:ext uri="{D42A27DB-BD31-4B8C-83A1-F6EECF244321}">
                <p14:modId xmlns:p14="http://schemas.microsoft.com/office/powerpoint/2010/main" val="3962946025"/>
              </p:ext>
            </p:extLst>
          </p:nvPr>
        </p:nvGraphicFramePr>
        <p:xfrm>
          <a:off x="4724400" y="3135682"/>
          <a:ext cx="12965448" cy="6634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reeform 8">
            <a:extLst>
              <a:ext uri="{FF2B5EF4-FFF2-40B4-BE49-F238E27FC236}">
                <a16:creationId xmlns:a16="http://schemas.microsoft.com/office/drawing/2014/main" id="{6C27EF72-777A-BCCC-9788-C6DEBBE9E74A}"/>
              </a:ext>
            </a:extLst>
          </p:cNvPr>
          <p:cNvSpPr/>
          <p:nvPr/>
        </p:nvSpPr>
        <p:spPr>
          <a:xfrm>
            <a:off x="331958" y="6688389"/>
            <a:ext cx="4191000" cy="2367796"/>
          </a:xfrm>
          <a:custGeom>
            <a:avLst/>
            <a:gdLst/>
            <a:ahLst/>
            <a:cxnLst/>
            <a:rect l="l" t="t" r="r" b="b"/>
            <a:pathLst>
              <a:path w="1411588" h="923273">
                <a:moveTo>
                  <a:pt x="38678" y="0"/>
                </a:moveTo>
                <a:lnTo>
                  <a:pt x="1372910" y="0"/>
                </a:lnTo>
                <a:cubicBezTo>
                  <a:pt x="1383168" y="0"/>
                  <a:pt x="1393006" y="4075"/>
                  <a:pt x="1400259" y="11329"/>
                </a:cubicBezTo>
                <a:cubicBezTo>
                  <a:pt x="1407513" y="18582"/>
                  <a:pt x="1411588" y="28420"/>
                  <a:pt x="1411588" y="38678"/>
                </a:cubicBezTo>
                <a:lnTo>
                  <a:pt x="1411588" y="884595"/>
                </a:lnTo>
                <a:cubicBezTo>
                  <a:pt x="1411588" y="894853"/>
                  <a:pt x="1407513" y="904691"/>
                  <a:pt x="1400259" y="911945"/>
                </a:cubicBezTo>
                <a:cubicBezTo>
                  <a:pt x="1393006" y="919198"/>
                  <a:pt x="1383168" y="923273"/>
                  <a:pt x="1372910" y="923273"/>
                </a:cubicBezTo>
                <a:lnTo>
                  <a:pt x="38678" y="923273"/>
                </a:lnTo>
                <a:cubicBezTo>
                  <a:pt x="28420" y="923273"/>
                  <a:pt x="18582" y="919198"/>
                  <a:pt x="11329" y="911945"/>
                </a:cubicBezTo>
                <a:cubicBezTo>
                  <a:pt x="4075" y="904691"/>
                  <a:pt x="0" y="894853"/>
                  <a:pt x="0" y="884595"/>
                </a:cubicBezTo>
                <a:lnTo>
                  <a:pt x="0" y="38678"/>
                </a:lnTo>
                <a:cubicBezTo>
                  <a:pt x="0" y="28420"/>
                  <a:pt x="4075" y="18582"/>
                  <a:pt x="11329" y="11329"/>
                </a:cubicBezTo>
                <a:cubicBezTo>
                  <a:pt x="18582" y="4075"/>
                  <a:pt x="28420" y="0"/>
                  <a:pt x="38678" y="0"/>
                </a:cubicBezTo>
                <a:close/>
              </a:path>
            </a:pathLst>
          </a:custGeom>
          <a:blipFill>
            <a:blip r:embed="rId8"/>
            <a:stretch>
              <a:fillRect t="-87232" b="-42245"/>
            </a:stretch>
          </a:blipFill>
        </p:spPr>
        <p:txBody>
          <a:bodyPr/>
          <a:lstStyle/>
          <a:p>
            <a:endParaRPr lang="en-US" dirty="0"/>
          </a:p>
        </p:txBody>
      </p:sp>
      <p:grpSp>
        <p:nvGrpSpPr>
          <p:cNvPr id="17" name="Group 5">
            <a:extLst>
              <a:ext uri="{FF2B5EF4-FFF2-40B4-BE49-F238E27FC236}">
                <a16:creationId xmlns:a16="http://schemas.microsoft.com/office/drawing/2014/main" id="{788ABE66-7AAF-449B-DF95-ED172B8528DC}"/>
              </a:ext>
            </a:extLst>
          </p:cNvPr>
          <p:cNvGrpSpPr/>
          <p:nvPr/>
        </p:nvGrpSpPr>
        <p:grpSpPr>
          <a:xfrm>
            <a:off x="331958" y="3658418"/>
            <a:ext cx="4191000" cy="2517265"/>
            <a:chOff x="0" y="0"/>
            <a:chExt cx="1411588" cy="923273"/>
          </a:xfrm>
        </p:grpSpPr>
        <p:sp>
          <p:nvSpPr>
            <p:cNvPr id="18" name="Freeform 6">
              <a:extLst>
                <a:ext uri="{FF2B5EF4-FFF2-40B4-BE49-F238E27FC236}">
                  <a16:creationId xmlns:a16="http://schemas.microsoft.com/office/drawing/2014/main" id="{E8C299DD-50F5-C691-7C2A-32CC0047A69A}"/>
                </a:ext>
              </a:extLst>
            </p:cNvPr>
            <p:cNvSpPr/>
            <p:nvPr/>
          </p:nvSpPr>
          <p:spPr>
            <a:xfrm>
              <a:off x="0" y="0"/>
              <a:ext cx="1411588" cy="923273"/>
            </a:xfrm>
            <a:custGeom>
              <a:avLst/>
              <a:gdLst/>
              <a:ahLst/>
              <a:cxnLst/>
              <a:rect l="l" t="t" r="r" b="b"/>
              <a:pathLst>
                <a:path w="1411588" h="923273">
                  <a:moveTo>
                    <a:pt x="38678" y="0"/>
                  </a:moveTo>
                  <a:lnTo>
                    <a:pt x="1372910" y="0"/>
                  </a:lnTo>
                  <a:cubicBezTo>
                    <a:pt x="1383168" y="0"/>
                    <a:pt x="1393006" y="4075"/>
                    <a:pt x="1400259" y="11329"/>
                  </a:cubicBezTo>
                  <a:cubicBezTo>
                    <a:pt x="1407513" y="18582"/>
                    <a:pt x="1411588" y="28420"/>
                    <a:pt x="1411588" y="38678"/>
                  </a:cubicBezTo>
                  <a:lnTo>
                    <a:pt x="1411588" y="884595"/>
                  </a:lnTo>
                  <a:cubicBezTo>
                    <a:pt x="1411588" y="894853"/>
                    <a:pt x="1407513" y="904691"/>
                    <a:pt x="1400259" y="911945"/>
                  </a:cubicBezTo>
                  <a:cubicBezTo>
                    <a:pt x="1393006" y="919198"/>
                    <a:pt x="1383168" y="923273"/>
                    <a:pt x="1372910" y="923273"/>
                  </a:cubicBezTo>
                  <a:lnTo>
                    <a:pt x="38678" y="923273"/>
                  </a:lnTo>
                  <a:cubicBezTo>
                    <a:pt x="28420" y="923273"/>
                    <a:pt x="18582" y="919198"/>
                    <a:pt x="11329" y="911945"/>
                  </a:cubicBezTo>
                  <a:cubicBezTo>
                    <a:pt x="4075" y="904691"/>
                    <a:pt x="0" y="894853"/>
                    <a:pt x="0" y="884595"/>
                  </a:cubicBezTo>
                  <a:lnTo>
                    <a:pt x="0" y="38678"/>
                  </a:lnTo>
                  <a:cubicBezTo>
                    <a:pt x="0" y="28420"/>
                    <a:pt x="4075" y="18582"/>
                    <a:pt x="11329" y="11329"/>
                  </a:cubicBezTo>
                  <a:cubicBezTo>
                    <a:pt x="18582" y="4075"/>
                    <a:pt x="28420" y="0"/>
                    <a:pt x="38678" y="0"/>
                  </a:cubicBezTo>
                  <a:close/>
                </a:path>
              </a:pathLst>
            </a:custGeom>
            <a:blipFill>
              <a:blip r:embed="rId9"/>
              <a:stretch>
                <a:fillRect l="-7646" r="-7646"/>
              </a:stretch>
            </a:blipFill>
          </p:spPr>
          <p:txBody>
            <a:bodyPr/>
            <a:lstStyle/>
            <a:p>
              <a:endParaRPr lang="en-US"/>
            </a:p>
          </p:txBody>
        </p:sp>
      </p:grpSp>
    </p:spTree>
    <p:extLst>
      <p:ext uri="{BB962C8B-B14F-4D97-AF65-F5344CB8AC3E}">
        <p14:creationId xmlns:p14="http://schemas.microsoft.com/office/powerpoint/2010/main" val="92376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4876800" y="1821443"/>
            <a:ext cx="8868953"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cs typeface="Poppins Bold" panose="00000800000000000000" charset="0"/>
              </a:rPr>
              <a:t>POLITICAL ROLE OF THE CONGRESS</a:t>
            </a:r>
            <a:endParaRPr lang="fr-FR" sz="5400" dirty="0">
              <a:solidFill>
                <a:srgbClr val="234495"/>
              </a:solidFill>
            </a:endParaRPr>
          </a:p>
        </p:txBody>
      </p:sp>
      <p:sp>
        <p:nvSpPr>
          <p:cNvPr id="11" name="Rectangle 10">
            <a:extLst>
              <a:ext uri="{FF2B5EF4-FFF2-40B4-BE49-F238E27FC236}">
                <a16:creationId xmlns:a16="http://schemas.microsoft.com/office/drawing/2014/main" id="{C5F121C8-C7C4-C6F1-B625-CC246E7B32FB}"/>
              </a:ext>
            </a:extLst>
          </p:cNvPr>
          <p:cNvSpPr/>
          <p:nvPr/>
        </p:nvSpPr>
        <p:spPr>
          <a:xfrm>
            <a:off x="1907272" y="3150248"/>
            <a:ext cx="5020854" cy="63366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2000" b="1" dirty="0"/>
          </a:p>
          <a:p>
            <a:r>
              <a:rPr lang="en-GB" sz="2000" b="1" dirty="0"/>
              <a:t>Political Dialogue with Council of Europe Institutions</a:t>
            </a:r>
          </a:p>
          <a:p>
            <a:endParaRPr lang="en-GB" sz="2000" dirty="0"/>
          </a:p>
          <a:p>
            <a:pPr marL="285750" indent="-285750">
              <a:buFont typeface="Arial" panose="020B0604020202020204" pitchFamily="34" charset="0"/>
              <a:buChar char="•"/>
            </a:pPr>
            <a:r>
              <a:rPr lang="en-GB" sz="2000" b="1" dirty="0"/>
              <a:t>One of two political assemblies and advisory body </a:t>
            </a:r>
            <a:r>
              <a:rPr lang="en-GB" sz="2000" dirty="0"/>
              <a:t>of the Council of Europe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Giving a voice to the concerns of </a:t>
            </a:r>
            <a:r>
              <a:rPr lang="en-GB" sz="2000" dirty="0"/>
              <a:t>130 000 local and regional authorities and providing them with guidance for responses to topical challenges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Addressing topical challenges </a:t>
            </a:r>
            <a:r>
              <a:rPr lang="en-GB" sz="2000" dirty="0"/>
              <a:t>in plenary debates and other meetings and identifying possible solutions to shared political and societal problems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Implementing standards for good governance and social inclusion </a:t>
            </a:r>
            <a:r>
              <a:rPr lang="en-GB" sz="2000" dirty="0"/>
              <a:t>through co-operation activities and strategic partnerships</a:t>
            </a:r>
          </a:p>
          <a:p>
            <a:pPr algn="ctr"/>
            <a:endParaRPr lang="en-GB" dirty="0"/>
          </a:p>
        </p:txBody>
      </p:sp>
      <p:sp>
        <p:nvSpPr>
          <p:cNvPr id="12" name="Arrow: Quad 11">
            <a:extLst>
              <a:ext uri="{FF2B5EF4-FFF2-40B4-BE49-F238E27FC236}">
                <a16:creationId xmlns:a16="http://schemas.microsoft.com/office/drawing/2014/main" id="{E2AF1DFF-1E2E-74E8-58B2-E825D9F1D49B}"/>
              </a:ext>
            </a:extLst>
          </p:cNvPr>
          <p:cNvSpPr/>
          <p:nvPr/>
        </p:nvSpPr>
        <p:spPr>
          <a:xfrm>
            <a:off x="10952303" y="4605141"/>
            <a:ext cx="3124200" cy="2748159"/>
          </a:xfrm>
          <a:prstGeom prst="quad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5E9C71D-306B-6E64-1FAF-3869872680C4}"/>
              </a:ext>
            </a:extLst>
          </p:cNvPr>
          <p:cNvSpPr txBox="1"/>
          <p:nvPr/>
        </p:nvSpPr>
        <p:spPr>
          <a:xfrm>
            <a:off x="11506200" y="3612681"/>
            <a:ext cx="3200400" cy="954107"/>
          </a:xfrm>
          <a:prstGeom prst="rect">
            <a:avLst/>
          </a:prstGeom>
          <a:noFill/>
        </p:spPr>
        <p:txBody>
          <a:bodyPr wrap="square" rtlCol="0">
            <a:spAutoFit/>
          </a:bodyPr>
          <a:lstStyle/>
          <a:p>
            <a:r>
              <a:rPr lang="en-GB" sz="2800" b="1" dirty="0">
                <a:solidFill>
                  <a:srgbClr val="214395"/>
                </a:solidFill>
              </a:rPr>
              <a:t>National governments</a:t>
            </a:r>
          </a:p>
        </p:txBody>
      </p:sp>
      <p:sp>
        <p:nvSpPr>
          <p:cNvPr id="14" name="TextBox 13">
            <a:extLst>
              <a:ext uri="{FF2B5EF4-FFF2-40B4-BE49-F238E27FC236}">
                <a16:creationId xmlns:a16="http://schemas.microsoft.com/office/drawing/2014/main" id="{0D9F5A5B-7D97-D31C-BBF0-1791730959A1}"/>
              </a:ext>
            </a:extLst>
          </p:cNvPr>
          <p:cNvSpPr txBox="1"/>
          <p:nvPr/>
        </p:nvSpPr>
        <p:spPr>
          <a:xfrm>
            <a:off x="14393454" y="5656054"/>
            <a:ext cx="3352800" cy="954107"/>
          </a:xfrm>
          <a:prstGeom prst="rect">
            <a:avLst/>
          </a:prstGeom>
          <a:noFill/>
        </p:spPr>
        <p:txBody>
          <a:bodyPr wrap="square" rtlCol="0">
            <a:spAutoFit/>
          </a:bodyPr>
          <a:lstStyle/>
          <a:p>
            <a:r>
              <a:rPr lang="en-GB" sz="2800" b="1" dirty="0">
                <a:solidFill>
                  <a:srgbClr val="214395"/>
                </a:solidFill>
              </a:rPr>
              <a:t>Co-operation and capacity-building</a:t>
            </a:r>
          </a:p>
        </p:txBody>
      </p:sp>
      <p:sp>
        <p:nvSpPr>
          <p:cNvPr id="15" name="TextBox 14">
            <a:extLst>
              <a:ext uri="{FF2B5EF4-FFF2-40B4-BE49-F238E27FC236}">
                <a16:creationId xmlns:a16="http://schemas.microsoft.com/office/drawing/2014/main" id="{6CFF3FD6-34D0-7C51-30DE-545E747F1E6D}"/>
              </a:ext>
            </a:extLst>
          </p:cNvPr>
          <p:cNvSpPr txBox="1"/>
          <p:nvPr/>
        </p:nvSpPr>
        <p:spPr>
          <a:xfrm>
            <a:off x="10830042" y="7787172"/>
            <a:ext cx="3352800" cy="1077218"/>
          </a:xfrm>
          <a:prstGeom prst="rect">
            <a:avLst/>
          </a:prstGeom>
          <a:noFill/>
        </p:spPr>
        <p:txBody>
          <a:bodyPr wrap="square" rtlCol="0">
            <a:spAutoFit/>
          </a:bodyPr>
          <a:lstStyle/>
          <a:p>
            <a:pPr algn="ctr"/>
            <a:r>
              <a:rPr lang="en-GB" sz="3200" b="1" dirty="0">
                <a:solidFill>
                  <a:srgbClr val="214395"/>
                </a:solidFill>
              </a:rPr>
              <a:t>Local and regional governments</a:t>
            </a:r>
          </a:p>
        </p:txBody>
      </p:sp>
      <p:sp>
        <p:nvSpPr>
          <p:cNvPr id="16" name="TextBox 15">
            <a:extLst>
              <a:ext uri="{FF2B5EF4-FFF2-40B4-BE49-F238E27FC236}">
                <a16:creationId xmlns:a16="http://schemas.microsoft.com/office/drawing/2014/main" id="{26DA0373-A5B9-4B3A-CEA0-8E70B814DB6F}"/>
              </a:ext>
            </a:extLst>
          </p:cNvPr>
          <p:cNvSpPr txBox="1"/>
          <p:nvPr/>
        </p:nvSpPr>
        <p:spPr>
          <a:xfrm>
            <a:off x="7924802" y="5625277"/>
            <a:ext cx="3124200" cy="954107"/>
          </a:xfrm>
          <a:prstGeom prst="rect">
            <a:avLst/>
          </a:prstGeom>
          <a:noFill/>
        </p:spPr>
        <p:txBody>
          <a:bodyPr wrap="square" rtlCol="0">
            <a:spAutoFit/>
          </a:bodyPr>
          <a:lstStyle/>
          <a:p>
            <a:pPr algn="ctr"/>
            <a:r>
              <a:rPr lang="en-GB" sz="2800" b="1" dirty="0">
                <a:solidFill>
                  <a:srgbClr val="214395"/>
                </a:solidFill>
              </a:rPr>
              <a:t>Debates and guidance</a:t>
            </a:r>
          </a:p>
        </p:txBody>
      </p:sp>
      <p:grpSp>
        <p:nvGrpSpPr>
          <p:cNvPr id="17" name="Group 2">
            <a:extLst>
              <a:ext uri="{FF2B5EF4-FFF2-40B4-BE49-F238E27FC236}">
                <a16:creationId xmlns:a16="http://schemas.microsoft.com/office/drawing/2014/main" id="{FD73AF07-2482-42C4-7E9A-68EC479347A5}"/>
              </a:ext>
            </a:extLst>
          </p:cNvPr>
          <p:cNvGrpSpPr/>
          <p:nvPr/>
        </p:nvGrpSpPr>
        <p:grpSpPr>
          <a:xfrm>
            <a:off x="0" y="0"/>
            <a:ext cx="18288000" cy="1206043"/>
            <a:chOff x="0" y="0"/>
            <a:chExt cx="9225716" cy="812800"/>
          </a:xfrm>
        </p:grpSpPr>
        <p:sp>
          <p:nvSpPr>
            <p:cNvPr id="18" name="Freeform 3">
              <a:extLst>
                <a:ext uri="{FF2B5EF4-FFF2-40B4-BE49-F238E27FC236}">
                  <a16:creationId xmlns:a16="http://schemas.microsoft.com/office/drawing/2014/main" id="{99F69D86-8FCE-6A02-3873-D74EFDCB0A6B}"/>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9" name="TextBox 4">
              <a:extLst>
                <a:ext uri="{FF2B5EF4-FFF2-40B4-BE49-F238E27FC236}">
                  <a16:creationId xmlns:a16="http://schemas.microsoft.com/office/drawing/2014/main" id="{6D1D5B40-A64E-4FA6-77EF-18E0C07D9C64}"/>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20" name="TextBox 5">
            <a:extLst>
              <a:ext uri="{FF2B5EF4-FFF2-40B4-BE49-F238E27FC236}">
                <a16:creationId xmlns:a16="http://schemas.microsoft.com/office/drawing/2014/main" id="{6B4BED90-698F-22AF-C3EE-93C4421C5BEC}"/>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21" name="Freeform 6">
            <a:extLst>
              <a:ext uri="{FF2B5EF4-FFF2-40B4-BE49-F238E27FC236}">
                <a16:creationId xmlns:a16="http://schemas.microsoft.com/office/drawing/2014/main" id="{7D660387-AC7E-1EDC-D6A7-7707C50FFAD2}"/>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35845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1524000" y="1897224"/>
            <a:ext cx="13411200" cy="1328805"/>
          </a:xfrm>
          <a:prstGeom prst="rect">
            <a:avLst/>
          </a:prstGeom>
        </p:spPr>
        <p:txBody>
          <a:bodyPr vert="horz" lIns="91440" tIns="45720" rIns="91440" bIns="45720" rtlCol="0" anchor="ctr">
            <a:noAutofit/>
          </a:bodyPr>
          <a:lstStyle>
            <a:lvl1pPr algn="ctr">
              <a:defRPr/>
            </a:lvl1pPr>
          </a:lstStyle>
          <a:p>
            <a:r>
              <a:rPr lang="en-US" sz="5400" b="1" dirty="0">
                <a:solidFill>
                  <a:srgbClr val="234495"/>
                </a:solidFill>
                <a:latin typeface="+mn-lt"/>
                <a:ea typeface="Poppins"/>
                <a:cs typeface="Poppins"/>
                <a:sym typeface="Poppins"/>
              </a:rPr>
              <a:t>PARTNERSHIPS ACROSS EUROPE</a:t>
            </a:r>
            <a:endParaRPr lang="en-US" sz="5400" b="1" kern="100" dirty="0">
              <a:solidFill>
                <a:srgbClr val="234495"/>
              </a:solidFill>
              <a:latin typeface="+mn-lt"/>
              <a:cs typeface="Poppins"/>
              <a:sym typeface="Poppins"/>
            </a:endParaRPr>
          </a:p>
        </p:txBody>
      </p:sp>
      <p:sp>
        <p:nvSpPr>
          <p:cNvPr id="11" name="Freeform 17">
            <a:extLst>
              <a:ext uri="{FF2B5EF4-FFF2-40B4-BE49-F238E27FC236}">
                <a16:creationId xmlns:a16="http://schemas.microsoft.com/office/drawing/2014/main" id="{5821E622-2E0A-A993-6C43-41B1F4E2AF52}"/>
              </a:ext>
            </a:extLst>
          </p:cNvPr>
          <p:cNvSpPr/>
          <p:nvPr/>
        </p:nvSpPr>
        <p:spPr>
          <a:xfrm>
            <a:off x="11615089" y="7193608"/>
            <a:ext cx="506109" cy="506109"/>
          </a:xfrm>
          <a:custGeom>
            <a:avLst/>
            <a:gdLst/>
            <a:ahLst/>
            <a:cxnLst/>
            <a:rect l="l" t="t" r="r" b="b"/>
            <a:pathLst>
              <a:path w="506109" h="506109">
                <a:moveTo>
                  <a:pt x="0" y="0"/>
                </a:moveTo>
                <a:lnTo>
                  <a:pt x="506109" y="0"/>
                </a:lnTo>
                <a:lnTo>
                  <a:pt x="506109" y="506109"/>
                </a:lnTo>
                <a:lnTo>
                  <a:pt x="0" y="5061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EE8EF74-D843-F1AC-8F9C-F099B7338051}"/>
              </a:ext>
            </a:extLst>
          </p:cNvPr>
          <p:cNvSpPr txBox="1"/>
          <p:nvPr/>
        </p:nvSpPr>
        <p:spPr>
          <a:xfrm>
            <a:off x="3396361" y="7060972"/>
            <a:ext cx="2701775" cy="646331"/>
          </a:xfrm>
          <a:prstGeom prst="rect">
            <a:avLst/>
          </a:prstGeom>
          <a:noFill/>
        </p:spPr>
        <p:txBody>
          <a:bodyPr wrap="square">
            <a:spAutoFit/>
          </a:bodyPr>
          <a:lstStyle/>
          <a:p>
            <a:r>
              <a:rPr lang="en-US" b="1" kern="100" dirty="0">
                <a:solidFill>
                  <a:srgbClr val="FFFFFF"/>
                </a:solidFill>
                <a:ea typeface="Poppins"/>
                <a:cs typeface="Poppins"/>
                <a:sym typeface="Poppins"/>
              </a:rPr>
              <a:t>Committee of Ministers</a:t>
            </a:r>
          </a:p>
          <a:p>
            <a:r>
              <a:rPr lang="en-US" kern="100" dirty="0">
                <a:solidFill>
                  <a:srgbClr val="FFFFFF"/>
                </a:solidFill>
                <a:ea typeface="Poppins"/>
                <a:cs typeface="Poppins"/>
                <a:sym typeface="Poppins"/>
              </a:rPr>
              <a:t>Decision-making body</a:t>
            </a:r>
          </a:p>
        </p:txBody>
      </p:sp>
      <p:sp>
        <p:nvSpPr>
          <p:cNvPr id="16" name="TextBox 15">
            <a:extLst>
              <a:ext uri="{FF2B5EF4-FFF2-40B4-BE49-F238E27FC236}">
                <a16:creationId xmlns:a16="http://schemas.microsoft.com/office/drawing/2014/main" id="{4C073E83-1E99-7A46-1A30-34295B47D705}"/>
              </a:ext>
            </a:extLst>
          </p:cNvPr>
          <p:cNvSpPr txBox="1"/>
          <p:nvPr/>
        </p:nvSpPr>
        <p:spPr>
          <a:xfrm>
            <a:off x="6096000" y="7060972"/>
            <a:ext cx="2701775" cy="1169551"/>
          </a:xfrm>
          <a:prstGeom prst="rect">
            <a:avLst/>
          </a:prstGeom>
          <a:noFill/>
        </p:spPr>
        <p:txBody>
          <a:bodyPr wrap="square">
            <a:spAutoFit/>
          </a:bodyPr>
          <a:lstStyle/>
          <a:p>
            <a:r>
              <a:rPr lang="en-US" b="1" kern="100" dirty="0">
                <a:solidFill>
                  <a:srgbClr val="FFFFFF"/>
                </a:solidFill>
                <a:ea typeface="Poppins"/>
                <a:cs typeface="Poppins"/>
                <a:sym typeface="Poppins"/>
              </a:rPr>
              <a:t>Parliamentary Assembly</a:t>
            </a:r>
          </a:p>
          <a:p>
            <a:r>
              <a:rPr lang="en-US" kern="100" dirty="0">
                <a:solidFill>
                  <a:srgbClr val="FFFFFF"/>
                </a:solidFill>
                <a:ea typeface="Poppins"/>
                <a:cs typeface="Poppins"/>
                <a:sym typeface="Poppins"/>
              </a:rPr>
              <a:t>Forum for debates and proposals</a:t>
            </a:r>
          </a:p>
          <a:p>
            <a:pPr algn="l"/>
            <a:endParaRPr lang="en-US" sz="1600" kern="100" dirty="0">
              <a:solidFill>
                <a:srgbClr val="FFFFFF"/>
              </a:solidFill>
              <a:latin typeface="Poppins"/>
              <a:ea typeface="Poppins"/>
              <a:cs typeface="Poppins"/>
              <a:sym typeface="Poppins"/>
            </a:endParaRPr>
          </a:p>
        </p:txBody>
      </p:sp>
      <p:sp>
        <p:nvSpPr>
          <p:cNvPr id="24" name="Freeform 15">
            <a:extLst>
              <a:ext uri="{FF2B5EF4-FFF2-40B4-BE49-F238E27FC236}">
                <a16:creationId xmlns:a16="http://schemas.microsoft.com/office/drawing/2014/main" id="{9565D833-5717-4250-9D7B-36E467262A17}"/>
              </a:ext>
            </a:extLst>
          </p:cNvPr>
          <p:cNvSpPr/>
          <p:nvPr/>
        </p:nvSpPr>
        <p:spPr>
          <a:xfrm>
            <a:off x="1895139" y="3730337"/>
            <a:ext cx="13343230" cy="4406668"/>
          </a:xfrm>
          <a:prstGeom prst="roundRect">
            <a:avLst/>
          </a:prstGeom>
          <a:solidFill>
            <a:srgbClr val="234495"/>
          </a:solidFill>
          <a:ln>
            <a:solidFill>
              <a:srgbClr val="234495"/>
            </a:solidFill>
          </a:ln>
        </p:spPr>
        <p:txBody>
          <a:bodyPr/>
          <a:lstStyle/>
          <a:p>
            <a:endParaRPr lang="en-US" dirty="0"/>
          </a:p>
        </p:txBody>
      </p:sp>
      <p:sp>
        <p:nvSpPr>
          <p:cNvPr id="27" name="TextBox 26">
            <a:extLst>
              <a:ext uri="{FF2B5EF4-FFF2-40B4-BE49-F238E27FC236}">
                <a16:creationId xmlns:a16="http://schemas.microsoft.com/office/drawing/2014/main" id="{1303C9E0-BDB0-8D16-E15F-CEF37B1FE9A2}"/>
              </a:ext>
            </a:extLst>
          </p:cNvPr>
          <p:cNvSpPr txBox="1"/>
          <p:nvPr/>
        </p:nvSpPr>
        <p:spPr>
          <a:xfrm>
            <a:off x="3505200" y="4305300"/>
            <a:ext cx="10820399" cy="3874843"/>
          </a:xfrm>
          <a:prstGeom prst="rect">
            <a:avLst/>
          </a:prstGeom>
        </p:spPr>
        <p:txBody>
          <a:bodyPr wrap="square" lIns="0" tIns="0" rIns="0" bIns="0" rtlCol="0" anchor="t">
            <a:spAutoFit/>
          </a:bodyPr>
          <a:lstStyle/>
          <a:p>
            <a:pPr marL="285750" indent="-285750" algn="l">
              <a:lnSpc>
                <a:spcPts val="2660"/>
              </a:lnSpc>
              <a:spcBef>
                <a:spcPct val="0"/>
              </a:spcBef>
              <a:buFont typeface="Arial" panose="020B0604020202020204" pitchFamily="34" charset="0"/>
              <a:buChar char="•"/>
            </a:pPr>
            <a:r>
              <a:rPr lang="en-US" sz="3600" dirty="0">
                <a:solidFill>
                  <a:schemeClr val="bg1"/>
                </a:solidFill>
                <a:ea typeface="Poppins"/>
                <a:cs typeface="Poppins"/>
                <a:sym typeface="Poppins"/>
              </a:rPr>
              <a:t>The Committee of the Regions of the European Union</a:t>
            </a:r>
          </a:p>
          <a:p>
            <a:pPr marL="285750" indent="-285750" algn="l">
              <a:lnSpc>
                <a:spcPts val="2660"/>
              </a:lnSpc>
              <a:spcBef>
                <a:spcPct val="0"/>
              </a:spcBef>
              <a:buFont typeface="Arial" panose="020B0604020202020204" pitchFamily="34" charset="0"/>
              <a:buChar char="•"/>
            </a:pPr>
            <a:endParaRPr lang="en-US" sz="3600" dirty="0">
              <a:solidFill>
                <a:schemeClr val="bg1"/>
              </a:solidFill>
              <a:ea typeface="Poppins"/>
              <a:cs typeface="Poppins"/>
              <a:sym typeface="Poppins"/>
            </a:endParaRPr>
          </a:p>
          <a:p>
            <a:pPr algn="l">
              <a:lnSpc>
                <a:spcPts val="2660"/>
              </a:lnSpc>
              <a:spcBef>
                <a:spcPct val="0"/>
              </a:spcBef>
            </a:pPr>
            <a:endParaRPr lang="en-US" sz="3600" dirty="0">
              <a:solidFill>
                <a:schemeClr val="bg1"/>
              </a:solidFill>
              <a:ea typeface="Poppins"/>
              <a:cs typeface="Poppins"/>
              <a:sym typeface="Poppins"/>
            </a:endParaRPr>
          </a:p>
          <a:p>
            <a:pPr marL="285750" indent="-285750" algn="l">
              <a:lnSpc>
                <a:spcPts val="2660"/>
              </a:lnSpc>
              <a:spcBef>
                <a:spcPct val="0"/>
              </a:spcBef>
              <a:buFont typeface="Arial" panose="020B0604020202020204" pitchFamily="34" charset="0"/>
              <a:buChar char="•"/>
            </a:pPr>
            <a:r>
              <a:rPr lang="en-US" sz="3600" dirty="0">
                <a:solidFill>
                  <a:schemeClr val="bg1"/>
                </a:solidFill>
                <a:ea typeface="Poppins"/>
                <a:cs typeface="Poppins"/>
                <a:sym typeface="Poppins"/>
              </a:rPr>
              <a:t>National associations of local and regional authorities</a:t>
            </a:r>
          </a:p>
          <a:p>
            <a:pPr marL="285750" indent="-285750" algn="l">
              <a:lnSpc>
                <a:spcPts val="2660"/>
              </a:lnSpc>
              <a:spcBef>
                <a:spcPct val="0"/>
              </a:spcBef>
              <a:buFont typeface="Arial" panose="020B0604020202020204" pitchFamily="34" charset="0"/>
              <a:buChar char="•"/>
            </a:pPr>
            <a:endParaRPr lang="en-US" sz="3600" dirty="0">
              <a:solidFill>
                <a:schemeClr val="bg1"/>
              </a:solidFill>
              <a:ea typeface="Poppins"/>
              <a:cs typeface="Poppins"/>
              <a:sym typeface="Poppins"/>
            </a:endParaRPr>
          </a:p>
          <a:p>
            <a:pPr algn="l">
              <a:lnSpc>
                <a:spcPts val="2380"/>
              </a:lnSpc>
              <a:spcBef>
                <a:spcPct val="0"/>
              </a:spcBef>
            </a:pPr>
            <a:endParaRPr lang="en-US" sz="3600" dirty="0">
              <a:solidFill>
                <a:schemeClr val="bg1"/>
              </a:solidFill>
              <a:ea typeface="Poppins"/>
              <a:cs typeface="Poppins"/>
              <a:sym typeface="Poppins"/>
            </a:endParaRPr>
          </a:p>
          <a:p>
            <a:pPr marL="285750" indent="-285750" algn="l">
              <a:spcBef>
                <a:spcPct val="0"/>
              </a:spcBef>
              <a:buFont typeface="Arial" panose="020B0604020202020204" pitchFamily="34" charset="0"/>
              <a:buChar char="•"/>
            </a:pPr>
            <a:r>
              <a:rPr lang="en-US" sz="3600" dirty="0">
                <a:solidFill>
                  <a:schemeClr val="bg1"/>
                </a:solidFill>
                <a:ea typeface="Poppins"/>
                <a:cs typeface="Poppins"/>
                <a:sym typeface="Poppins"/>
              </a:rPr>
              <a:t>International associations of local and regional authorities</a:t>
            </a:r>
          </a:p>
          <a:p>
            <a:pPr marL="285750" indent="-285750" algn="l">
              <a:lnSpc>
                <a:spcPts val="2660"/>
              </a:lnSpc>
              <a:spcBef>
                <a:spcPct val="0"/>
              </a:spcBef>
              <a:buFont typeface="Arial" panose="020B0604020202020204" pitchFamily="34" charset="0"/>
              <a:buChar char="•"/>
            </a:pPr>
            <a:endParaRPr lang="en-US" sz="3600" dirty="0">
              <a:solidFill>
                <a:schemeClr val="bg1"/>
              </a:solidFill>
              <a:ea typeface="Poppins"/>
              <a:cs typeface="Poppins"/>
              <a:sym typeface="Poppins"/>
            </a:endParaRPr>
          </a:p>
          <a:p>
            <a:pPr marL="285750" indent="-285750" algn="l">
              <a:lnSpc>
                <a:spcPts val="2660"/>
              </a:lnSpc>
              <a:spcBef>
                <a:spcPct val="0"/>
              </a:spcBef>
              <a:buFont typeface="Arial" panose="020B0604020202020204" pitchFamily="34" charset="0"/>
              <a:buChar char="•"/>
            </a:pPr>
            <a:endParaRPr lang="en-US" sz="3600" dirty="0">
              <a:solidFill>
                <a:schemeClr val="bg1"/>
              </a:solidFill>
              <a:ea typeface="Poppins"/>
              <a:cs typeface="Poppins"/>
              <a:sym typeface="Poppins"/>
            </a:endParaRPr>
          </a:p>
        </p:txBody>
      </p:sp>
      <p:grpSp>
        <p:nvGrpSpPr>
          <p:cNvPr id="17" name="Group 2">
            <a:extLst>
              <a:ext uri="{FF2B5EF4-FFF2-40B4-BE49-F238E27FC236}">
                <a16:creationId xmlns:a16="http://schemas.microsoft.com/office/drawing/2014/main" id="{9D75450F-F241-8F4B-EBBE-DABC869EB32E}"/>
              </a:ext>
            </a:extLst>
          </p:cNvPr>
          <p:cNvGrpSpPr/>
          <p:nvPr/>
        </p:nvGrpSpPr>
        <p:grpSpPr>
          <a:xfrm>
            <a:off x="0" y="0"/>
            <a:ext cx="18288000" cy="1206043"/>
            <a:chOff x="0" y="0"/>
            <a:chExt cx="9225716" cy="812800"/>
          </a:xfrm>
        </p:grpSpPr>
        <p:sp>
          <p:nvSpPr>
            <p:cNvPr id="18" name="Freeform 3">
              <a:extLst>
                <a:ext uri="{FF2B5EF4-FFF2-40B4-BE49-F238E27FC236}">
                  <a16:creationId xmlns:a16="http://schemas.microsoft.com/office/drawing/2014/main" id="{4EC5DDF2-6A97-8CFC-C0FD-ACC0241BE069}"/>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9" name="TextBox 4">
              <a:extLst>
                <a:ext uri="{FF2B5EF4-FFF2-40B4-BE49-F238E27FC236}">
                  <a16:creationId xmlns:a16="http://schemas.microsoft.com/office/drawing/2014/main" id="{485B48A1-C9ED-D871-4F3A-86D348D086CD}"/>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20" name="TextBox 5">
            <a:extLst>
              <a:ext uri="{FF2B5EF4-FFF2-40B4-BE49-F238E27FC236}">
                <a16:creationId xmlns:a16="http://schemas.microsoft.com/office/drawing/2014/main" id="{5291814E-AC9C-C9C5-495F-EC49DA2CB7E5}"/>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21" name="Freeform 6">
            <a:extLst>
              <a:ext uri="{FF2B5EF4-FFF2-40B4-BE49-F238E27FC236}">
                <a16:creationId xmlns:a16="http://schemas.microsoft.com/office/drawing/2014/main" id="{7AEF0F71-2B01-6AB8-6CFD-91CF3F9E945C}"/>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46293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1201"/>
            <a:chOff x="0" y="0"/>
            <a:chExt cx="9225716" cy="812800"/>
          </a:xfrm>
        </p:grpSpPr>
        <p:sp>
          <p:nvSpPr>
            <p:cNvPr id="3" name="Freeform 3"/>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4" name="TextBox 4"/>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5" name="TextBox 5"/>
          <p:cNvSpPr txBox="1"/>
          <p:nvPr/>
        </p:nvSpPr>
        <p:spPr>
          <a:xfrm>
            <a:off x="152400" y="177639"/>
            <a:ext cx="7772400" cy="108581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a:p>
            <a:pPr algn="ctr">
              <a:lnSpc>
                <a:spcPts val="4434"/>
              </a:lnSpc>
              <a:spcBef>
                <a:spcPct val="0"/>
              </a:spcBef>
            </a:pPr>
            <a:r>
              <a:rPr lang="en-US" sz="2400" b="1" spc="47" dirty="0">
                <a:solidFill>
                  <a:srgbClr val="FFFFFF"/>
                </a:solidFill>
                <a:latin typeface="Myriad Bold"/>
                <a:ea typeface="Myriad Bold"/>
                <a:cs typeface="Myriad Bold"/>
                <a:sym typeface="Myriad Bold"/>
              </a:rPr>
              <a:t>CONGRÈS DES POUVOIRS LOCAUX ET RÉGIONAUX </a:t>
            </a:r>
          </a:p>
        </p:txBody>
      </p:sp>
      <p:sp>
        <p:nvSpPr>
          <p:cNvPr id="6" name="Freeform 6"/>
          <p:cNvSpPr/>
          <p:nvPr/>
        </p:nvSpPr>
        <p:spPr>
          <a:xfrm>
            <a:off x="15087600" y="191088"/>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13" name="Title 12">
            <a:extLst>
              <a:ext uri="{FF2B5EF4-FFF2-40B4-BE49-F238E27FC236}">
                <a16:creationId xmlns:a16="http://schemas.microsoft.com/office/drawing/2014/main" id="{3E68C35B-A327-65E1-0A28-F6F57B813202}"/>
              </a:ext>
            </a:extLst>
          </p:cNvPr>
          <p:cNvSpPr>
            <a:spLocks noGrp="1"/>
          </p:cNvSpPr>
          <p:nvPr>
            <p:ph type="title"/>
          </p:nvPr>
        </p:nvSpPr>
        <p:spPr>
          <a:xfrm>
            <a:off x="1135977" y="1921106"/>
            <a:ext cx="15316200" cy="1143000"/>
          </a:xfrm>
        </p:spPr>
        <p:txBody>
          <a:bodyPr>
            <a:normAutofit/>
          </a:bodyPr>
          <a:lstStyle/>
          <a:p>
            <a:pPr algn="ctr" eaLnBrk="1" fontAlgn="auto" hangingPunct="1">
              <a:spcBef>
                <a:spcPts val="0"/>
              </a:spcBef>
              <a:spcAft>
                <a:spcPts val="0"/>
              </a:spcAft>
              <a:defRPr/>
            </a:pPr>
            <a:r>
              <a:rPr lang="fr-FR" sz="5400" b="1" dirty="0">
                <a:solidFill>
                  <a:srgbClr val="234495"/>
                </a:solidFill>
                <a:ea typeface="Arial" charset="0"/>
                <a:cs typeface="Arial" charset="0"/>
              </a:rPr>
              <a:t>STRUCTURE OF CONGRESS BODIES</a:t>
            </a:r>
          </a:p>
        </p:txBody>
      </p:sp>
      <p:grpSp>
        <p:nvGrpSpPr>
          <p:cNvPr id="14" name="Gruppierung 24">
            <a:extLst>
              <a:ext uri="{FF2B5EF4-FFF2-40B4-BE49-F238E27FC236}">
                <a16:creationId xmlns:a16="http://schemas.microsoft.com/office/drawing/2014/main" id="{47CEFD52-BB67-05F0-A369-C9B4124A1CED}"/>
              </a:ext>
            </a:extLst>
          </p:cNvPr>
          <p:cNvGrpSpPr/>
          <p:nvPr/>
        </p:nvGrpSpPr>
        <p:grpSpPr>
          <a:xfrm>
            <a:off x="4038600" y="3588343"/>
            <a:ext cx="10130728" cy="5815528"/>
            <a:chOff x="356443" y="2464411"/>
            <a:chExt cx="8731180" cy="3442950"/>
          </a:xfrm>
        </p:grpSpPr>
        <p:sp>
          <p:nvSpPr>
            <p:cNvPr id="17" name="Rectangle 16">
              <a:extLst>
                <a:ext uri="{FF2B5EF4-FFF2-40B4-BE49-F238E27FC236}">
                  <a16:creationId xmlns:a16="http://schemas.microsoft.com/office/drawing/2014/main" id="{F6548B2D-F060-5344-4999-8E4DEA3AE899}"/>
                </a:ext>
              </a:extLst>
            </p:cNvPr>
            <p:cNvSpPr/>
            <p:nvPr/>
          </p:nvSpPr>
          <p:spPr>
            <a:xfrm>
              <a:off x="3176204" y="2570915"/>
              <a:ext cx="2610507" cy="565565"/>
            </a:xfrm>
            <a:prstGeom prst="rect">
              <a:avLst/>
            </a:prstGeom>
            <a:solidFill>
              <a:schemeClr val="accent1">
                <a:lumMod val="40000"/>
                <a:lumOff val="60000"/>
              </a:schemeClr>
            </a:solidFill>
            <a:ln w="38100" cap="flat" cmpd="sng" algn="ctr">
              <a:solidFill>
                <a:srgbClr val="0070C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ea typeface="+mn-ea"/>
                  <a:cs typeface="+mn-cs"/>
                </a:rPr>
                <a:t>THE</a:t>
              </a:r>
              <a:r>
                <a:rPr kumimoji="0" lang="en-GB" sz="3200" b="1" i="0" u="none" strike="noStrike" kern="0" cap="none" spc="0" normalizeH="0" baseline="0" noProof="0" dirty="0">
                  <a:ln>
                    <a:noFill/>
                  </a:ln>
                  <a:solidFill>
                    <a:srgbClr val="002060"/>
                  </a:solidFill>
                  <a:effectLst/>
                  <a:uLnTx/>
                  <a:uFillTx/>
                  <a:ea typeface="+mn-ea"/>
                  <a:cs typeface="+mn-cs"/>
                </a:rPr>
                <a:t> CONGRESS</a:t>
              </a:r>
            </a:p>
          </p:txBody>
        </p:sp>
        <p:sp>
          <p:nvSpPr>
            <p:cNvPr id="18" name="Rectangle 8">
              <a:extLst>
                <a:ext uri="{FF2B5EF4-FFF2-40B4-BE49-F238E27FC236}">
                  <a16:creationId xmlns:a16="http://schemas.microsoft.com/office/drawing/2014/main" id="{440214EF-DF88-8DE4-A80F-252CB24334B6}"/>
                </a:ext>
              </a:extLst>
            </p:cNvPr>
            <p:cNvSpPr/>
            <p:nvPr/>
          </p:nvSpPr>
          <p:spPr>
            <a:xfrm>
              <a:off x="6707328" y="2464411"/>
              <a:ext cx="1792575" cy="510086"/>
            </a:xfrm>
            <a:prstGeom prst="rect">
              <a:avLst/>
            </a:prstGeom>
            <a:solidFill>
              <a:schemeClr val="accent1">
                <a:lumMod val="40000"/>
                <a:lumOff val="60000"/>
              </a:scheme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ea typeface="+mn-ea"/>
                  <a:cs typeface="+mn-cs"/>
                </a:rPr>
                <a:t>THE BUREAU</a:t>
              </a:r>
            </a:p>
            <a:p>
              <a:pPr marL="0" marR="0" lvl="0" indent="0" algn="ctr" defTabSz="914400" eaLnBrk="1" fontAlgn="auto" latinLnBrk="0" hangingPunct="1">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ea typeface="+mn-ea"/>
                  <a:cs typeface="+mn-cs"/>
                </a:rPr>
                <a:t>Executive Body</a:t>
              </a:r>
            </a:p>
          </p:txBody>
        </p:sp>
        <p:sp>
          <p:nvSpPr>
            <p:cNvPr id="19" name="Flèche droite 9">
              <a:extLst>
                <a:ext uri="{FF2B5EF4-FFF2-40B4-BE49-F238E27FC236}">
                  <a16:creationId xmlns:a16="http://schemas.microsoft.com/office/drawing/2014/main" id="{79E59F51-B529-DD6D-F3D3-E7F64A7DCA8F}"/>
                </a:ext>
              </a:extLst>
            </p:cNvPr>
            <p:cNvSpPr/>
            <p:nvPr/>
          </p:nvSpPr>
          <p:spPr>
            <a:xfrm>
              <a:off x="6018175" y="2650401"/>
              <a:ext cx="457688" cy="194712"/>
            </a:xfrm>
            <a:prstGeom prst="rightArrow">
              <a:avLst/>
            </a:prstGeom>
            <a:solidFill>
              <a:schemeClr val="accent1">
                <a:lumMod val="20000"/>
                <a:lumOff val="80000"/>
              </a:schemeClr>
            </a:solidFill>
            <a:ln w="9525" cap="flat" cmpd="sng" algn="ctr">
              <a:solidFill>
                <a:srgbClr val="0070C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Trebuchet MS"/>
                <a:ea typeface="+mn-ea"/>
                <a:cs typeface="+mn-cs"/>
              </a:endParaRPr>
            </a:p>
          </p:txBody>
        </p:sp>
        <p:sp>
          <p:nvSpPr>
            <p:cNvPr id="20" name="Rectangle 11">
              <a:extLst>
                <a:ext uri="{FF2B5EF4-FFF2-40B4-BE49-F238E27FC236}">
                  <a16:creationId xmlns:a16="http://schemas.microsoft.com/office/drawing/2014/main" id="{ABAC02C2-58C1-B4D3-4225-90DD09BAF181}"/>
                </a:ext>
              </a:extLst>
            </p:cNvPr>
            <p:cNvSpPr/>
            <p:nvPr/>
          </p:nvSpPr>
          <p:spPr>
            <a:xfrm>
              <a:off x="1210193" y="3834656"/>
              <a:ext cx="2770034" cy="644547"/>
            </a:xfrm>
            <a:prstGeom prst="rect">
              <a:avLst/>
            </a:prstGeom>
            <a:solidFill>
              <a:schemeClr val="accent1">
                <a:lumMod val="75000"/>
              </a:schemeClr>
            </a:solidFill>
            <a:ln>
              <a:noFill/>
            </a:ln>
            <a:effectLst/>
          </p:spPr>
          <p:txBody>
            <a:bodyPr rtlCol="0" anchor="ctr"/>
            <a:lstStyle/>
            <a:p>
              <a:pPr marL="0" marR="0" lvl="0" indent="0" algn="ctr" defTabSz="914400" eaLnBrk="1" fontAlgn="auto" latinLnBrk="0" hangingPunct="1">
                <a:spcBef>
                  <a:spcPts val="600"/>
                </a:spcBef>
                <a:spcAft>
                  <a:spcPts val="600"/>
                </a:spcAft>
                <a:buClrTx/>
                <a:buSzTx/>
                <a:buFontTx/>
                <a:buNone/>
                <a:tabLst/>
                <a:defRPr/>
              </a:pPr>
              <a:r>
                <a:rPr kumimoji="0" lang="en-GB" sz="2400" b="1" i="0" u="none" strike="noStrike" kern="0" cap="none" spc="0" normalizeH="0" baseline="0" noProof="0" dirty="0">
                  <a:ln>
                    <a:noFill/>
                  </a:ln>
                  <a:solidFill>
                    <a:srgbClr val="FFFFFF"/>
                  </a:solidFill>
                  <a:effectLst/>
                  <a:uLnTx/>
                  <a:uFillTx/>
                  <a:ea typeface="+mn-ea"/>
                  <a:cs typeface="+mn-cs"/>
                </a:rPr>
                <a:t>CHAMBER OF LOCAL AUTHORITIES</a:t>
              </a:r>
            </a:p>
          </p:txBody>
        </p:sp>
        <p:sp>
          <p:nvSpPr>
            <p:cNvPr id="21" name="Rectangle 13">
              <a:extLst>
                <a:ext uri="{FF2B5EF4-FFF2-40B4-BE49-F238E27FC236}">
                  <a16:creationId xmlns:a16="http://schemas.microsoft.com/office/drawing/2014/main" id="{2F4F5D9D-7CFB-41F4-7440-F2C7DC9E466D}"/>
                </a:ext>
              </a:extLst>
            </p:cNvPr>
            <p:cNvSpPr/>
            <p:nvPr/>
          </p:nvSpPr>
          <p:spPr>
            <a:xfrm>
              <a:off x="3019519" y="5251214"/>
              <a:ext cx="2870875" cy="656147"/>
            </a:xfrm>
            <a:prstGeom prst="rect">
              <a:avLst/>
            </a:prstGeom>
            <a:solidFill>
              <a:schemeClr val="accent1">
                <a:lumMod val="60000"/>
                <a:lumOff val="40000"/>
                <a:alpha val="50000"/>
              </a:schemeClr>
            </a:solidFill>
            <a:ln>
              <a:solidFill>
                <a:srgbClr val="0070C0"/>
              </a:solidFill>
            </a:ln>
            <a:effectLst/>
          </p:spPr>
          <p:txBody>
            <a:bodyPr rtlCol="0" anchor="ctr"/>
            <a:lstStyle/>
            <a:p>
              <a:pPr marL="74250" marR="0" lvl="0" indent="0" algn="ctr" defTabSz="914400" eaLnBrk="1" fontAlgn="auto" latinLnBrk="0" hangingPunct="1">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ea typeface="+mn-ea"/>
                  <a:cs typeface="+mn-cs"/>
                </a:rPr>
                <a:t>The </a:t>
              </a:r>
              <a:r>
                <a:rPr kumimoji="0" lang="en-GB" sz="2400" b="1" i="0" u="none" strike="noStrike" kern="0" cap="none" spc="0" normalizeH="0" baseline="0" noProof="0" dirty="0">
                  <a:ln>
                    <a:noFill/>
                  </a:ln>
                  <a:solidFill>
                    <a:srgbClr val="002060"/>
                  </a:solidFill>
                  <a:effectLst/>
                  <a:uLnTx/>
                  <a:uFillTx/>
                  <a:ea typeface="+mn-ea"/>
                  <a:cs typeface="+mn-cs"/>
                </a:rPr>
                <a:t>GOVERNANCE COMMITTEE</a:t>
              </a:r>
            </a:p>
          </p:txBody>
        </p:sp>
        <p:sp>
          <p:nvSpPr>
            <p:cNvPr id="22" name="Rectangle 21">
              <a:extLst>
                <a:ext uri="{FF2B5EF4-FFF2-40B4-BE49-F238E27FC236}">
                  <a16:creationId xmlns:a16="http://schemas.microsoft.com/office/drawing/2014/main" id="{583727F8-51F4-F4F8-B630-20FB67C1DB27}"/>
                </a:ext>
              </a:extLst>
            </p:cNvPr>
            <p:cNvSpPr/>
            <p:nvPr/>
          </p:nvSpPr>
          <p:spPr>
            <a:xfrm>
              <a:off x="356443" y="5251214"/>
              <a:ext cx="2592288" cy="656147"/>
            </a:xfrm>
            <a:prstGeom prst="rect">
              <a:avLst/>
            </a:prstGeom>
            <a:solidFill>
              <a:schemeClr val="accent1">
                <a:lumMod val="60000"/>
                <a:lumOff val="40000"/>
                <a:alpha val="50000"/>
              </a:schemeClr>
            </a:solidFill>
            <a:ln>
              <a:solidFill>
                <a:srgbClr val="0070C0"/>
              </a:solidFill>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ea typeface="+mn-ea"/>
                  <a:cs typeface="+mn-cs"/>
                </a:rPr>
                <a:t>The </a:t>
              </a:r>
              <a:r>
                <a:rPr kumimoji="0" lang="en-GB" sz="2400" b="1" i="0" u="none" strike="noStrike" kern="0" cap="none" spc="0" normalizeH="0" baseline="0" noProof="0" dirty="0">
                  <a:ln>
                    <a:noFill/>
                  </a:ln>
                  <a:solidFill>
                    <a:srgbClr val="002060"/>
                  </a:solidFill>
                  <a:effectLst/>
                  <a:uLnTx/>
                  <a:uFillTx/>
                  <a:ea typeface="+mn-ea"/>
                  <a:cs typeface="+mn-cs"/>
                </a:rPr>
                <a:t>MONITORING COMMITEE</a:t>
              </a:r>
            </a:p>
          </p:txBody>
        </p:sp>
        <p:sp>
          <p:nvSpPr>
            <p:cNvPr id="23" name="Rectangle 22">
              <a:extLst>
                <a:ext uri="{FF2B5EF4-FFF2-40B4-BE49-F238E27FC236}">
                  <a16:creationId xmlns:a16="http://schemas.microsoft.com/office/drawing/2014/main" id="{BFFFBA96-F6C1-0303-9600-48EE112CF412}"/>
                </a:ext>
              </a:extLst>
            </p:cNvPr>
            <p:cNvSpPr/>
            <p:nvPr/>
          </p:nvSpPr>
          <p:spPr>
            <a:xfrm>
              <a:off x="5988707" y="5250921"/>
              <a:ext cx="2870874" cy="656147"/>
            </a:xfrm>
            <a:prstGeom prst="rect">
              <a:avLst/>
            </a:prstGeom>
            <a:solidFill>
              <a:schemeClr val="accent1">
                <a:lumMod val="60000"/>
                <a:lumOff val="40000"/>
                <a:alpha val="50000"/>
              </a:schemeClr>
            </a:solidFill>
            <a:ln>
              <a:solidFill>
                <a:srgbClr val="0070C0"/>
              </a:solidFill>
            </a:ln>
            <a:effectLst/>
          </p:spPr>
          <p:txBody>
            <a:bodyPr rtlCol="0" anchor="ctr"/>
            <a:lstStyle/>
            <a:p>
              <a:pPr marL="74250" marR="0" lvl="0" indent="0" algn="ctr" defTabSz="914400" eaLnBrk="1" fontAlgn="auto" latinLnBrk="0" hangingPunct="1">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ea typeface="+mn-ea"/>
                  <a:cs typeface="+mn-cs"/>
                </a:rPr>
                <a:t>The </a:t>
              </a:r>
              <a:r>
                <a:rPr lang="en-GB" sz="2400" b="1" kern="0" dirty="0">
                  <a:solidFill>
                    <a:srgbClr val="002060"/>
                  </a:solidFill>
                </a:rPr>
                <a:t>SOCIAL INCLUSION </a:t>
              </a:r>
              <a:r>
                <a:rPr kumimoji="0" lang="en-GB" sz="2400" b="1" i="0" u="none" strike="noStrike" kern="0" cap="none" spc="0" normalizeH="0" baseline="0" noProof="0" dirty="0">
                  <a:ln>
                    <a:noFill/>
                  </a:ln>
                  <a:solidFill>
                    <a:srgbClr val="002060"/>
                  </a:solidFill>
                  <a:effectLst/>
                  <a:uLnTx/>
                  <a:uFillTx/>
                  <a:ea typeface="+mn-ea"/>
                  <a:cs typeface="+mn-cs"/>
                </a:rPr>
                <a:t>COMMITTEE</a:t>
              </a:r>
            </a:p>
          </p:txBody>
        </p:sp>
        <p:sp>
          <p:nvSpPr>
            <p:cNvPr id="24" name="Rectangle 10">
              <a:extLst>
                <a:ext uri="{FF2B5EF4-FFF2-40B4-BE49-F238E27FC236}">
                  <a16:creationId xmlns:a16="http://schemas.microsoft.com/office/drawing/2014/main" id="{024DFB65-D74C-9868-7EC8-CFA5F82163FE}"/>
                </a:ext>
              </a:extLst>
            </p:cNvPr>
            <p:cNvSpPr/>
            <p:nvPr/>
          </p:nvSpPr>
          <p:spPr>
            <a:xfrm>
              <a:off x="6707328" y="3264697"/>
              <a:ext cx="2380295" cy="352135"/>
            </a:xfrm>
            <a:prstGeom prst="rect">
              <a:avLst/>
            </a:prstGeom>
            <a:solidFill>
              <a:schemeClr val="accent1">
                <a:lumMod val="40000"/>
                <a:lumOff val="60000"/>
              </a:schemeClr>
            </a:solidFill>
            <a:ln w="38100"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ea typeface="+mn-ea"/>
                  <a:cs typeface="+mn-cs"/>
                </a:rPr>
                <a:t>THE STATUTORY FORUM</a:t>
              </a:r>
            </a:p>
          </p:txBody>
        </p:sp>
        <p:sp>
          <p:nvSpPr>
            <p:cNvPr id="25" name="Rectangle 12">
              <a:extLst>
                <a:ext uri="{FF2B5EF4-FFF2-40B4-BE49-F238E27FC236}">
                  <a16:creationId xmlns:a16="http://schemas.microsoft.com/office/drawing/2014/main" id="{1E14D54E-016A-7E3B-5837-6CBB77018155}"/>
                </a:ext>
              </a:extLst>
            </p:cNvPr>
            <p:cNvSpPr/>
            <p:nvPr/>
          </p:nvSpPr>
          <p:spPr>
            <a:xfrm>
              <a:off x="5322310" y="3834656"/>
              <a:ext cx="2770035" cy="644546"/>
            </a:xfrm>
            <a:prstGeom prst="rect">
              <a:avLst/>
            </a:prstGeom>
            <a:solidFill>
              <a:schemeClr val="accent1">
                <a:lumMod val="75000"/>
              </a:scheme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Trebuchet MS"/>
                  <a:ea typeface="+mn-ea"/>
                  <a:cs typeface="+mn-cs"/>
                </a:rPr>
                <a:t>CHAMBER OF REGIONS</a:t>
              </a:r>
            </a:p>
          </p:txBody>
        </p:sp>
      </p:grpSp>
    </p:spTree>
    <p:extLst>
      <p:ext uri="{BB962C8B-B14F-4D97-AF65-F5344CB8AC3E}">
        <p14:creationId xmlns:p14="http://schemas.microsoft.com/office/powerpoint/2010/main" val="225686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4061426" y="1659456"/>
            <a:ext cx="10491481" cy="1328805"/>
          </a:xfrm>
          <a:prstGeom prst="rect">
            <a:avLst/>
          </a:prstGeom>
        </p:spPr>
        <p:txBody>
          <a:bodyPr vert="horz" lIns="91440" tIns="45720" rIns="91440" bIns="45720" rtlCol="0" anchor="ctr">
            <a:noAutofit/>
          </a:bodyPr>
          <a:lstStyle>
            <a:lvl1pPr algn="ctr">
              <a:defRPr/>
            </a:lvl1pPr>
          </a:lstStyle>
          <a:p>
            <a:pPr>
              <a:lnSpc>
                <a:spcPct val="100000"/>
              </a:lnSpc>
            </a:pPr>
            <a:r>
              <a:rPr lang="en-US" sz="6000" b="1" dirty="0">
                <a:solidFill>
                  <a:srgbClr val="234495"/>
                </a:solidFill>
                <a:latin typeface="+mn-lt"/>
                <a:cs typeface="Poppins Bold" panose="00000800000000000000" charset="0"/>
              </a:rPr>
              <a:t>CONGRESS STRUCTURE</a:t>
            </a:r>
            <a:endParaRPr lang="fr-FR" sz="6000" dirty="0">
              <a:solidFill>
                <a:srgbClr val="234495"/>
              </a:solidFill>
              <a:latin typeface="+mn-lt"/>
            </a:endParaRPr>
          </a:p>
        </p:txBody>
      </p:sp>
      <p:sp>
        <p:nvSpPr>
          <p:cNvPr id="69" name="Star: 5 Points 68">
            <a:extLst>
              <a:ext uri="{FF2B5EF4-FFF2-40B4-BE49-F238E27FC236}">
                <a16:creationId xmlns:a16="http://schemas.microsoft.com/office/drawing/2014/main" id="{E6B0A4EE-4AE2-D414-2544-9723AE2DA69E}"/>
              </a:ext>
            </a:extLst>
          </p:cNvPr>
          <p:cNvSpPr/>
          <p:nvPr/>
        </p:nvSpPr>
        <p:spPr>
          <a:xfrm rot="19680227">
            <a:off x="1291181" y="3504748"/>
            <a:ext cx="948138" cy="842789"/>
          </a:xfrm>
          <a:prstGeom prst="star5">
            <a:avLst/>
          </a:prstGeom>
          <a:solidFill>
            <a:schemeClr val="bg1"/>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dirty="0">
              <a:solidFill>
                <a:schemeClr val="tx1"/>
              </a:solidFill>
            </a:endParaRPr>
          </a:p>
        </p:txBody>
      </p:sp>
      <p:pic>
        <p:nvPicPr>
          <p:cNvPr id="39" name="Picture 14">
            <a:extLst>
              <a:ext uri="{FF2B5EF4-FFF2-40B4-BE49-F238E27FC236}">
                <a16:creationId xmlns:a16="http://schemas.microsoft.com/office/drawing/2014/main" id="{86DF8C45-5B94-93B5-D116-04AD33B24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333" y="4169109"/>
            <a:ext cx="5469665" cy="31542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E0371E9-ACEC-B4FB-A3F6-76FDF0831AF9}"/>
              </a:ext>
            </a:extLst>
          </p:cNvPr>
          <p:cNvSpPr/>
          <p:nvPr/>
        </p:nvSpPr>
        <p:spPr>
          <a:xfrm>
            <a:off x="2150400" y="2963705"/>
            <a:ext cx="3743132" cy="2521320"/>
          </a:xfrm>
          <a:prstGeom prst="rect">
            <a:avLst/>
          </a:prstGeom>
          <a:ln w="76200">
            <a:solidFill>
              <a:srgbClr val="1A4476"/>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rgbClr val="41B75B"/>
                </a:solidFill>
                <a:latin typeface="Poppins "/>
              </a:rPr>
              <a:t>              </a:t>
            </a:r>
            <a:r>
              <a:rPr lang="en-GB" sz="2000" b="1" dirty="0">
                <a:solidFill>
                  <a:srgbClr val="41B75B"/>
                </a:solidFill>
              </a:rPr>
              <a:t>306 representatives</a:t>
            </a:r>
          </a:p>
          <a:p>
            <a:pPr algn="ctr"/>
            <a:r>
              <a:rPr lang="en-GB" sz="2000" b="1" dirty="0">
                <a:solidFill>
                  <a:srgbClr val="41B75B"/>
                </a:solidFill>
              </a:rPr>
              <a:t>   306 substitutes</a:t>
            </a:r>
          </a:p>
          <a:p>
            <a:pPr algn="ctr"/>
            <a:endParaRPr lang="en-GB" sz="2000" b="1" dirty="0">
              <a:solidFill>
                <a:srgbClr val="41B75B"/>
              </a:solidFill>
            </a:endParaRPr>
          </a:p>
          <a:p>
            <a:pPr algn="ctr"/>
            <a:r>
              <a:rPr lang="en-GB" sz="2000" dirty="0">
                <a:solidFill>
                  <a:srgbClr val="1A4476"/>
                </a:solidFill>
              </a:rPr>
              <a:t>2 chambers: </a:t>
            </a:r>
          </a:p>
          <a:p>
            <a:pPr algn="ctr"/>
            <a:r>
              <a:rPr lang="en-GB" sz="2000" dirty="0">
                <a:solidFill>
                  <a:srgbClr val="1A4476"/>
                </a:solidFill>
              </a:rPr>
              <a:t>Chamber of Local Authorities </a:t>
            </a:r>
          </a:p>
          <a:p>
            <a:pPr algn="ctr"/>
            <a:r>
              <a:rPr lang="en-GB" sz="2000" dirty="0">
                <a:solidFill>
                  <a:srgbClr val="1A4476"/>
                </a:solidFill>
              </a:rPr>
              <a:t>Chamber of regions</a:t>
            </a:r>
          </a:p>
        </p:txBody>
      </p:sp>
      <p:pic>
        <p:nvPicPr>
          <p:cNvPr id="12" name="Picture 18">
            <a:extLst>
              <a:ext uri="{FF2B5EF4-FFF2-40B4-BE49-F238E27FC236}">
                <a16:creationId xmlns:a16="http://schemas.microsoft.com/office/drawing/2014/main" id="{7420E3BB-8CA6-DD91-AFCB-2F0315026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7" t="4574" r="73653" b="71886"/>
          <a:stretch/>
        </p:blipFill>
        <p:spPr bwMode="auto">
          <a:xfrm>
            <a:off x="2326506" y="3264149"/>
            <a:ext cx="838200" cy="609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5E11ADB-96E8-8ACD-B4AE-F79E367FB30C}"/>
              </a:ext>
            </a:extLst>
          </p:cNvPr>
          <p:cNvSpPr/>
          <p:nvPr/>
        </p:nvSpPr>
        <p:spPr>
          <a:xfrm>
            <a:off x="2148594" y="6241083"/>
            <a:ext cx="3743132" cy="2521320"/>
          </a:xfrm>
          <a:prstGeom prst="rect">
            <a:avLst/>
          </a:prstGeom>
          <a:ln w="76200">
            <a:solidFill>
              <a:srgbClr val="1A4476"/>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rgbClr val="41B75B"/>
                </a:solidFill>
                <a:latin typeface="Poppins "/>
              </a:rPr>
              <a:t> </a:t>
            </a:r>
            <a:r>
              <a:rPr lang="en-GB" sz="2000" b="1" dirty="0">
                <a:solidFill>
                  <a:srgbClr val="41B75B"/>
                </a:solidFill>
              </a:rPr>
              <a:t>46 Delegations</a:t>
            </a:r>
          </a:p>
          <a:p>
            <a:pPr algn="ctr"/>
            <a:endParaRPr lang="en-GB" sz="2000" b="1" dirty="0">
              <a:solidFill>
                <a:srgbClr val="41B75B"/>
              </a:solidFill>
            </a:endParaRPr>
          </a:p>
          <a:p>
            <a:pPr algn="ctr"/>
            <a:r>
              <a:rPr lang="en-GB" sz="2000" dirty="0">
                <a:solidFill>
                  <a:srgbClr val="1A4476"/>
                </a:solidFill>
              </a:rPr>
              <a:t>46 member states</a:t>
            </a:r>
          </a:p>
        </p:txBody>
      </p:sp>
      <p:pic>
        <p:nvPicPr>
          <p:cNvPr id="14" name="Picture 12">
            <a:extLst>
              <a:ext uri="{FF2B5EF4-FFF2-40B4-BE49-F238E27FC236}">
                <a16:creationId xmlns:a16="http://schemas.microsoft.com/office/drawing/2014/main" id="{E761AC68-13E9-90C2-EC43-A739D35D34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34" t="5490" r="78664" b="71765"/>
          <a:stretch/>
        </p:blipFill>
        <p:spPr bwMode="auto">
          <a:xfrm>
            <a:off x="2388251" y="6514913"/>
            <a:ext cx="657419" cy="57347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6D8BB4E-026B-F369-08D6-9A6882E50872}"/>
              </a:ext>
            </a:extLst>
          </p:cNvPr>
          <p:cNvSpPr/>
          <p:nvPr/>
        </p:nvSpPr>
        <p:spPr>
          <a:xfrm>
            <a:off x="12877799" y="6258125"/>
            <a:ext cx="3743132" cy="2521320"/>
          </a:xfrm>
          <a:prstGeom prst="rect">
            <a:avLst/>
          </a:prstGeom>
          <a:ln w="76200">
            <a:solidFill>
              <a:srgbClr val="1A4476"/>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rgbClr val="41B75B"/>
                </a:solidFill>
              </a:rPr>
              <a:t> 3 Committees</a:t>
            </a:r>
          </a:p>
          <a:p>
            <a:pPr algn="ctr"/>
            <a:endParaRPr lang="en-GB" b="1" dirty="0">
              <a:solidFill>
                <a:srgbClr val="41B75B"/>
              </a:solidFill>
              <a:latin typeface="Poppins "/>
            </a:endParaRPr>
          </a:p>
          <a:p>
            <a:pPr algn="ctr"/>
            <a:r>
              <a:rPr lang="en-GB" sz="2000" dirty="0">
                <a:solidFill>
                  <a:srgbClr val="1A4476"/>
                </a:solidFill>
              </a:rPr>
              <a:t>Monitoring Committee</a:t>
            </a:r>
          </a:p>
          <a:p>
            <a:pPr algn="ctr"/>
            <a:r>
              <a:rPr lang="en-GB" sz="2000" dirty="0">
                <a:solidFill>
                  <a:srgbClr val="1A4476"/>
                </a:solidFill>
              </a:rPr>
              <a:t>Governance Committee</a:t>
            </a:r>
          </a:p>
          <a:p>
            <a:pPr algn="ctr"/>
            <a:r>
              <a:rPr lang="en-GB" sz="2000" dirty="0">
                <a:solidFill>
                  <a:srgbClr val="1A4476"/>
                </a:solidFill>
              </a:rPr>
              <a:t>Social Inclusion Committee</a:t>
            </a:r>
          </a:p>
        </p:txBody>
      </p:sp>
      <p:pic>
        <p:nvPicPr>
          <p:cNvPr id="16" name="Picture 10">
            <a:extLst>
              <a:ext uri="{FF2B5EF4-FFF2-40B4-BE49-F238E27FC236}">
                <a16:creationId xmlns:a16="http://schemas.microsoft.com/office/drawing/2014/main" id="{79B46CD2-DAE7-40C4-AB6C-311E199CD0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4" t="6876" r="77484" b="74234"/>
          <a:stretch/>
        </p:blipFill>
        <p:spPr bwMode="auto">
          <a:xfrm>
            <a:off x="13059074" y="6540232"/>
            <a:ext cx="685800" cy="4755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A71CCEC-29B8-43BF-2D59-378B10AF8D99}"/>
              </a:ext>
            </a:extLst>
          </p:cNvPr>
          <p:cNvSpPr/>
          <p:nvPr/>
        </p:nvSpPr>
        <p:spPr>
          <a:xfrm>
            <a:off x="12877800" y="2988261"/>
            <a:ext cx="3743132" cy="2521320"/>
          </a:xfrm>
          <a:prstGeom prst="rect">
            <a:avLst/>
          </a:prstGeom>
          <a:ln w="76200">
            <a:solidFill>
              <a:srgbClr val="1A4476"/>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rgbClr val="41B75B"/>
                </a:solidFill>
                <a:latin typeface="Poppins "/>
              </a:rPr>
              <a:t>    </a:t>
            </a:r>
            <a:r>
              <a:rPr lang="en-GB" sz="2000" b="1" dirty="0">
                <a:solidFill>
                  <a:srgbClr val="41B75B"/>
                </a:solidFill>
              </a:rPr>
              <a:t>5 Political Groups</a:t>
            </a:r>
          </a:p>
          <a:p>
            <a:pPr algn="ctr"/>
            <a:endParaRPr lang="en-GB" b="1" dirty="0">
              <a:solidFill>
                <a:srgbClr val="41B75B"/>
              </a:solidFill>
              <a:latin typeface="Poppins "/>
            </a:endParaRPr>
          </a:p>
          <a:p>
            <a:pPr algn="ctr"/>
            <a:endParaRPr lang="en-GB" b="1" dirty="0">
              <a:solidFill>
                <a:srgbClr val="41B75B"/>
              </a:solidFill>
              <a:latin typeface="Poppins "/>
            </a:endParaRPr>
          </a:p>
          <a:p>
            <a:pPr algn="ctr"/>
            <a:endParaRPr lang="en-GB" b="1" dirty="0">
              <a:solidFill>
                <a:srgbClr val="41B75B"/>
              </a:solidFill>
              <a:latin typeface="Poppins "/>
            </a:endParaRPr>
          </a:p>
          <a:p>
            <a:pPr algn="ctr"/>
            <a:endParaRPr lang="en-GB" b="1" dirty="0">
              <a:solidFill>
                <a:srgbClr val="41B75B"/>
              </a:solidFill>
              <a:latin typeface="Poppins "/>
            </a:endParaRPr>
          </a:p>
          <a:p>
            <a:pPr algn="ctr"/>
            <a:endParaRPr lang="en-GB" b="1" dirty="0">
              <a:solidFill>
                <a:srgbClr val="41B75B"/>
              </a:solidFill>
              <a:latin typeface="Poppins "/>
            </a:endParaRPr>
          </a:p>
          <a:p>
            <a:pPr algn="ctr"/>
            <a:endParaRPr lang="en-GB" b="1" dirty="0">
              <a:solidFill>
                <a:srgbClr val="41B75B"/>
              </a:solidFill>
              <a:latin typeface="Poppins "/>
            </a:endParaRPr>
          </a:p>
        </p:txBody>
      </p:sp>
      <p:pic>
        <p:nvPicPr>
          <p:cNvPr id="18" name="Picture 16">
            <a:extLst>
              <a:ext uri="{FF2B5EF4-FFF2-40B4-BE49-F238E27FC236}">
                <a16:creationId xmlns:a16="http://schemas.microsoft.com/office/drawing/2014/main" id="{049DAF50-97CE-2FAC-A077-459D23680A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0" t="4095" r="76777" b="73285"/>
          <a:stretch/>
        </p:blipFill>
        <p:spPr bwMode="auto">
          <a:xfrm>
            <a:off x="12968437" y="3114733"/>
            <a:ext cx="776437" cy="56697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2">
            <a:extLst>
              <a:ext uri="{FF2B5EF4-FFF2-40B4-BE49-F238E27FC236}">
                <a16:creationId xmlns:a16="http://schemas.microsoft.com/office/drawing/2014/main" id="{3E158983-A320-D32E-8DD4-4BB6979E2389}"/>
              </a:ext>
            </a:extLst>
          </p:cNvPr>
          <p:cNvGrpSpPr/>
          <p:nvPr/>
        </p:nvGrpSpPr>
        <p:grpSpPr>
          <a:xfrm>
            <a:off x="0" y="0"/>
            <a:ext cx="18288000" cy="1206043"/>
            <a:chOff x="0" y="0"/>
            <a:chExt cx="9225716" cy="812800"/>
          </a:xfrm>
        </p:grpSpPr>
        <p:sp>
          <p:nvSpPr>
            <p:cNvPr id="21" name="Freeform 3">
              <a:extLst>
                <a:ext uri="{FF2B5EF4-FFF2-40B4-BE49-F238E27FC236}">
                  <a16:creationId xmlns:a16="http://schemas.microsoft.com/office/drawing/2014/main" id="{F7476B1A-E761-32E7-E63C-AAC1F469791B}"/>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22" name="TextBox 4">
              <a:extLst>
                <a:ext uri="{FF2B5EF4-FFF2-40B4-BE49-F238E27FC236}">
                  <a16:creationId xmlns:a16="http://schemas.microsoft.com/office/drawing/2014/main" id="{0C03544C-3921-7A30-6829-01AC24573B52}"/>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23" name="TextBox 5">
            <a:extLst>
              <a:ext uri="{FF2B5EF4-FFF2-40B4-BE49-F238E27FC236}">
                <a16:creationId xmlns:a16="http://schemas.microsoft.com/office/drawing/2014/main" id="{A328354B-7C0E-056D-70A2-CC22C1C226F3}"/>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24" name="Freeform 6">
            <a:extLst>
              <a:ext uri="{FF2B5EF4-FFF2-40B4-BE49-F238E27FC236}">
                <a16:creationId xmlns:a16="http://schemas.microsoft.com/office/drawing/2014/main" id="{7B16AEFA-39C2-BEFF-FF85-66E6866473C8}"/>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7"/>
            <a:stretch>
              <a:fillRect/>
            </a:stretch>
          </a:blipFill>
        </p:spPr>
        <p:txBody>
          <a:bodyPr/>
          <a:lstStyle/>
          <a:p>
            <a:endParaRPr lang="en-US"/>
          </a:p>
        </p:txBody>
      </p:sp>
      <p:sp>
        <p:nvSpPr>
          <p:cNvPr id="2" name="Rectangle 1">
            <a:extLst>
              <a:ext uri="{FF2B5EF4-FFF2-40B4-BE49-F238E27FC236}">
                <a16:creationId xmlns:a16="http://schemas.microsoft.com/office/drawing/2014/main" id="{22E81782-6F0B-B5D8-1F9E-C77DE2728549}"/>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4" name="Picture 33" descr="A close-up of a logo&#10;&#10;AI-generated content may be incorrect.">
            <a:extLst>
              <a:ext uri="{FF2B5EF4-FFF2-40B4-BE49-F238E27FC236}">
                <a16:creationId xmlns:a16="http://schemas.microsoft.com/office/drawing/2014/main" id="{A385DA87-F6FD-270C-BA6A-46D26BBD5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4687" y="4520424"/>
            <a:ext cx="952381" cy="952381"/>
          </a:xfrm>
          <a:prstGeom prst="rect">
            <a:avLst/>
          </a:prstGeom>
        </p:spPr>
      </p:pic>
      <p:pic>
        <p:nvPicPr>
          <p:cNvPr id="36" name="Picture 35" descr="A blue circle with white text&#10;&#10;AI-generated content may be incorrect.">
            <a:extLst>
              <a:ext uri="{FF2B5EF4-FFF2-40B4-BE49-F238E27FC236}">
                <a16:creationId xmlns:a16="http://schemas.microsoft.com/office/drawing/2014/main" id="{A6FB8018-D645-214A-9854-0A1E16AAFA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71927" y="3555592"/>
            <a:ext cx="952381" cy="952381"/>
          </a:xfrm>
          <a:prstGeom prst="rect">
            <a:avLst/>
          </a:prstGeom>
        </p:spPr>
      </p:pic>
      <p:pic>
        <p:nvPicPr>
          <p:cNvPr id="38" name="Picture 37" descr="A logo with a heart and text&#10;&#10;AI-generated content may be incorrect.">
            <a:extLst>
              <a:ext uri="{FF2B5EF4-FFF2-40B4-BE49-F238E27FC236}">
                <a16:creationId xmlns:a16="http://schemas.microsoft.com/office/drawing/2014/main" id="{7BBA08EE-9CD8-6614-AE60-0BA47F5243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2850" y="3555592"/>
            <a:ext cx="1134661" cy="1134661"/>
          </a:xfrm>
          <a:prstGeom prst="rect">
            <a:avLst/>
          </a:prstGeom>
        </p:spPr>
      </p:pic>
      <p:pic>
        <p:nvPicPr>
          <p:cNvPr id="42" name="Picture 41" descr="A logo with blue text and yellow stars&#10;&#10;AI-generated content may be incorrect.">
            <a:extLst>
              <a:ext uri="{FF2B5EF4-FFF2-40B4-BE49-F238E27FC236}">
                <a16:creationId xmlns:a16="http://schemas.microsoft.com/office/drawing/2014/main" id="{812BE94C-A5DC-E4C0-60CB-1CA621F0EC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07992" y="3636254"/>
            <a:ext cx="1015245" cy="1015245"/>
          </a:xfrm>
          <a:prstGeom prst="rect">
            <a:avLst/>
          </a:prstGeom>
        </p:spPr>
      </p:pic>
      <p:pic>
        <p:nvPicPr>
          <p:cNvPr id="46" name="Picture 45" descr="A logo for a political party&#10;&#10;AI-generated content may be incorrect.">
            <a:extLst>
              <a:ext uri="{FF2B5EF4-FFF2-40B4-BE49-F238E27FC236}">
                <a16:creationId xmlns:a16="http://schemas.microsoft.com/office/drawing/2014/main" id="{6E4DD142-6859-D68A-8278-E908E81B48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71927" y="4206096"/>
            <a:ext cx="2374146" cy="1228445"/>
          </a:xfrm>
          <a:prstGeom prst="rect">
            <a:avLst/>
          </a:prstGeom>
        </p:spPr>
      </p:pic>
    </p:spTree>
    <p:extLst>
      <p:ext uri="{BB962C8B-B14F-4D97-AF65-F5344CB8AC3E}">
        <p14:creationId xmlns:p14="http://schemas.microsoft.com/office/powerpoint/2010/main" val="324601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1201"/>
            <a:chOff x="0" y="0"/>
            <a:chExt cx="9225716" cy="812800"/>
          </a:xfrm>
        </p:grpSpPr>
        <p:sp>
          <p:nvSpPr>
            <p:cNvPr id="3" name="Freeform 3"/>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4" name="TextBox 4"/>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5" name="TextBox 5"/>
          <p:cNvSpPr txBox="1"/>
          <p:nvPr/>
        </p:nvSpPr>
        <p:spPr>
          <a:xfrm>
            <a:off x="152400" y="177639"/>
            <a:ext cx="7772400" cy="108581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a:p>
            <a:pPr algn="ctr">
              <a:lnSpc>
                <a:spcPts val="4434"/>
              </a:lnSpc>
              <a:spcBef>
                <a:spcPct val="0"/>
              </a:spcBef>
            </a:pPr>
            <a:r>
              <a:rPr lang="en-US" sz="2400" b="1" spc="47" dirty="0">
                <a:solidFill>
                  <a:srgbClr val="FFFFFF"/>
                </a:solidFill>
                <a:latin typeface="Myriad Bold"/>
                <a:ea typeface="Myriad Bold"/>
                <a:cs typeface="Myriad Bold"/>
                <a:sym typeface="Myriad Bold"/>
              </a:rPr>
              <a:t>CONGRÈS DES POUVOIRS LOCAUX ET RÉGIONAUX </a:t>
            </a:r>
          </a:p>
        </p:txBody>
      </p:sp>
      <p:sp>
        <p:nvSpPr>
          <p:cNvPr id="6" name="Freeform 6"/>
          <p:cNvSpPr/>
          <p:nvPr/>
        </p:nvSpPr>
        <p:spPr>
          <a:xfrm>
            <a:off x="15087600" y="191088"/>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13" name="Title 12">
            <a:extLst>
              <a:ext uri="{FF2B5EF4-FFF2-40B4-BE49-F238E27FC236}">
                <a16:creationId xmlns:a16="http://schemas.microsoft.com/office/drawing/2014/main" id="{3E68C35B-A327-65E1-0A28-F6F57B813202}"/>
              </a:ext>
            </a:extLst>
          </p:cNvPr>
          <p:cNvSpPr>
            <a:spLocks noGrp="1"/>
          </p:cNvSpPr>
          <p:nvPr>
            <p:ph type="title"/>
          </p:nvPr>
        </p:nvSpPr>
        <p:spPr>
          <a:xfrm>
            <a:off x="908145" y="1646430"/>
            <a:ext cx="16867038" cy="1143000"/>
          </a:xfrm>
        </p:spPr>
        <p:txBody>
          <a:bodyPr>
            <a:normAutofit/>
          </a:bodyPr>
          <a:lstStyle/>
          <a:p>
            <a:pPr algn="ctr" eaLnBrk="1" fontAlgn="auto" hangingPunct="1">
              <a:spcBef>
                <a:spcPts val="0"/>
              </a:spcBef>
              <a:spcAft>
                <a:spcPts val="0"/>
              </a:spcAft>
              <a:defRPr/>
            </a:pPr>
            <a:r>
              <a:rPr lang="fr-FR" sz="5400" b="1" dirty="0">
                <a:solidFill>
                  <a:srgbClr val="214395"/>
                </a:solidFill>
                <a:latin typeface="+mn-lt"/>
                <a:ea typeface="Arial" charset="0"/>
                <a:cs typeface="Arial" charset="0"/>
              </a:rPr>
              <a:t>STRUCTURE OF CONGRESS SECRETARIAT</a:t>
            </a:r>
          </a:p>
        </p:txBody>
      </p:sp>
      <p:sp>
        <p:nvSpPr>
          <p:cNvPr id="11" name="Rectangle 11">
            <a:extLst>
              <a:ext uri="{FF2B5EF4-FFF2-40B4-BE49-F238E27FC236}">
                <a16:creationId xmlns:a16="http://schemas.microsoft.com/office/drawing/2014/main" id="{B65993AF-7064-034C-65E9-6FA06D0919C1}"/>
              </a:ext>
            </a:extLst>
          </p:cNvPr>
          <p:cNvSpPr/>
          <p:nvPr/>
        </p:nvSpPr>
        <p:spPr>
          <a:xfrm>
            <a:off x="5102171" y="5199072"/>
            <a:ext cx="3434953" cy="523221"/>
          </a:xfrm>
          <a:prstGeom prst="rect">
            <a:avLst/>
          </a:prstGeom>
          <a:solidFill>
            <a:schemeClr val="accent1">
              <a:lumMod val="60000"/>
              <a:lumOff val="40000"/>
            </a:schemeClr>
          </a:solidFill>
          <a:ln>
            <a:solidFill>
              <a:srgbClr val="0070C0"/>
            </a:solidFill>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ea typeface="+mn-ea"/>
                <a:cs typeface="+mn-cs"/>
              </a:rPr>
              <a:t>Executive Secretary</a:t>
            </a:r>
          </a:p>
          <a:p>
            <a:pPr marL="0" marR="0" lvl="0" indent="0" algn="ctr" defTabSz="914400" eaLnBrk="1" fontAlgn="auto" latinLnBrk="0" hangingPunct="1">
              <a:lnSpc>
                <a:spcPts val="18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ea typeface="+mn-ea"/>
                <a:cs typeface="+mn-cs"/>
              </a:rPr>
              <a:t>CHAMBER OF LOCAL AUTHORITIES</a:t>
            </a:r>
          </a:p>
        </p:txBody>
      </p:sp>
      <p:sp>
        <p:nvSpPr>
          <p:cNvPr id="12" name="Rectangle 12">
            <a:extLst>
              <a:ext uri="{FF2B5EF4-FFF2-40B4-BE49-F238E27FC236}">
                <a16:creationId xmlns:a16="http://schemas.microsoft.com/office/drawing/2014/main" id="{D16F27D2-E1A4-5FA8-96F2-1341FC9672BA}"/>
              </a:ext>
            </a:extLst>
          </p:cNvPr>
          <p:cNvSpPr/>
          <p:nvPr/>
        </p:nvSpPr>
        <p:spPr>
          <a:xfrm>
            <a:off x="9678666" y="5220544"/>
            <a:ext cx="3667753" cy="586773"/>
          </a:xfrm>
          <a:prstGeom prst="rect">
            <a:avLst/>
          </a:prstGeom>
          <a:solidFill>
            <a:schemeClr val="accent1">
              <a:lumMod val="60000"/>
              <a:lumOff val="40000"/>
            </a:schemeClr>
          </a:solidFill>
          <a:ln>
            <a:solidFill>
              <a:srgbClr val="0070C0"/>
            </a:solidFill>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ea typeface="+mn-ea"/>
                <a:cs typeface="+mn-cs"/>
              </a:rPr>
              <a:t>Executive Secretary</a:t>
            </a:r>
          </a:p>
          <a:p>
            <a:pPr marL="0" marR="0" lvl="0" indent="0" algn="ctr" defTabSz="914400" eaLnBrk="1" fontAlgn="auto" latinLnBrk="0" hangingPunct="1">
              <a:lnSpc>
                <a:spcPts val="18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ea typeface="+mn-ea"/>
                <a:cs typeface="+mn-cs"/>
              </a:rPr>
              <a:t>CHAMBER OF REGIONS</a:t>
            </a:r>
          </a:p>
        </p:txBody>
      </p:sp>
      <p:sp>
        <p:nvSpPr>
          <p:cNvPr id="15" name="Rectangle 14">
            <a:extLst>
              <a:ext uri="{FF2B5EF4-FFF2-40B4-BE49-F238E27FC236}">
                <a16:creationId xmlns:a16="http://schemas.microsoft.com/office/drawing/2014/main" id="{A61A0422-2677-B9A5-19C1-C1839845C242}"/>
              </a:ext>
            </a:extLst>
          </p:cNvPr>
          <p:cNvSpPr/>
          <p:nvPr/>
        </p:nvSpPr>
        <p:spPr>
          <a:xfrm>
            <a:off x="5060772" y="6134218"/>
            <a:ext cx="3528356" cy="422833"/>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a:solidFill>
              <a:srgbClr val="000000"/>
            </a:solid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Trebuchet MS"/>
                <a:ea typeface="+mn-ea"/>
                <a:cs typeface="+mn-cs"/>
              </a:rPr>
              <a:t> </a:t>
            </a:r>
            <a:r>
              <a:rPr kumimoji="0" lang="en-GB" sz="1600" b="1" i="0" u="none" strike="noStrike" kern="1200" cap="none" spc="0" normalizeH="0" baseline="0" noProof="0" dirty="0">
                <a:ln>
                  <a:noFill/>
                </a:ln>
                <a:solidFill>
                  <a:srgbClr val="FFFFFF"/>
                </a:solidFill>
                <a:effectLst/>
                <a:uLnTx/>
                <a:uFillTx/>
                <a:ea typeface="+mn-ea"/>
                <a:cs typeface="+mn-cs"/>
              </a:rPr>
              <a:t>PROTECTING LOCAL DEMOCRACY</a:t>
            </a:r>
          </a:p>
        </p:txBody>
      </p:sp>
      <p:sp>
        <p:nvSpPr>
          <p:cNvPr id="16" name="Rectangle 15">
            <a:extLst>
              <a:ext uri="{FF2B5EF4-FFF2-40B4-BE49-F238E27FC236}">
                <a16:creationId xmlns:a16="http://schemas.microsoft.com/office/drawing/2014/main" id="{35346638-E172-F842-A7AA-00EDF135384E}"/>
              </a:ext>
            </a:extLst>
          </p:cNvPr>
          <p:cNvSpPr/>
          <p:nvPr/>
        </p:nvSpPr>
        <p:spPr>
          <a:xfrm>
            <a:off x="7682369" y="2846016"/>
            <a:ext cx="4034158" cy="943763"/>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solidFill>
              <a:srgbClr val="0070C0"/>
            </a:solid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all" spc="0" normalizeH="0" baseline="0" noProof="0" dirty="0">
                <a:ln>
                  <a:noFill/>
                </a:ln>
                <a:solidFill>
                  <a:srgbClr val="FFFFFF"/>
                </a:solidFill>
                <a:effectLst/>
                <a:uLnTx/>
                <a:uFillTx/>
                <a:ea typeface="+mn-ea"/>
                <a:cs typeface="+mn-cs"/>
              </a:rPr>
              <a:t>SECRETARY GENERAL</a:t>
            </a:r>
          </a:p>
        </p:txBody>
      </p:sp>
      <p:sp>
        <p:nvSpPr>
          <p:cNvPr id="26" name="Rectangle 25">
            <a:extLst>
              <a:ext uri="{FF2B5EF4-FFF2-40B4-BE49-F238E27FC236}">
                <a16:creationId xmlns:a16="http://schemas.microsoft.com/office/drawing/2014/main" id="{810B28F1-679F-D310-98EF-CAAB72F51D22}"/>
              </a:ext>
            </a:extLst>
          </p:cNvPr>
          <p:cNvSpPr/>
          <p:nvPr/>
        </p:nvSpPr>
        <p:spPr>
          <a:xfrm>
            <a:off x="8115540" y="3961553"/>
            <a:ext cx="3312220" cy="810409"/>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all" spc="0" normalizeH="0" baseline="0" noProof="0" dirty="0">
                <a:ln>
                  <a:noFill/>
                </a:ln>
                <a:solidFill>
                  <a:srgbClr val="FFFFFF"/>
                </a:solidFill>
                <a:effectLst/>
                <a:uLnTx/>
                <a:uFillTx/>
                <a:ea typeface="+mn-ea"/>
                <a:cs typeface="+mn-cs"/>
              </a:rPr>
              <a:t>DIRECTOR</a:t>
            </a:r>
            <a:endParaRPr kumimoji="0" lang="fr-FR" sz="2000" b="0" i="0" u="none" strike="noStrike" kern="1200" cap="none" spc="0" normalizeH="0" baseline="0" noProof="0" dirty="0">
              <a:ln>
                <a:noFill/>
              </a:ln>
              <a:solidFill>
                <a:srgbClr val="FFFFFF"/>
              </a:solidFill>
              <a:effectLst/>
              <a:uLnTx/>
              <a:uFillTx/>
              <a:ea typeface="+mn-ea"/>
              <a:cs typeface="+mn-cs"/>
            </a:endParaRPr>
          </a:p>
        </p:txBody>
      </p:sp>
      <p:sp>
        <p:nvSpPr>
          <p:cNvPr id="27" name="Rectangle 26">
            <a:extLst>
              <a:ext uri="{FF2B5EF4-FFF2-40B4-BE49-F238E27FC236}">
                <a16:creationId xmlns:a16="http://schemas.microsoft.com/office/drawing/2014/main" id="{6E4F49C1-6BD9-206E-8093-2A6A3497627C}"/>
              </a:ext>
            </a:extLst>
          </p:cNvPr>
          <p:cNvSpPr/>
          <p:nvPr/>
        </p:nvSpPr>
        <p:spPr>
          <a:xfrm>
            <a:off x="4960224" y="3923357"/>
            <a:ext cx="2214242" cy="876158"/>
          </a:xfrm>
          <a:prstGeom prst="rect">
            <a:avLst/>
          </a:prstGeom>
          <a:noFill/>
          <a:ln w="9525" cap="flat" cmpd="sng" algn="ctr">
            <a:solidFill>
              <a:srgbClr val="000000"/>
            </a:solidFill>
            <a:prstDash val="solid"/>
            <a:round/>
            <a:headEnd type="none" w="med" len="med"/>
            <a:tailEnd type="none" w="med" len="med"/>
          </a:ln>
          <a:effectLst/>
        </p:spPr>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b="0" i="0" u="none" strike="noStrike" kern="1200" cap="none" spc="0" normalizeH="0" baseline="0" noProof="0" dirty="0">
                <a:ln>
                  <a:noFill/>
                </a:ln>
                <a:solidFill>
                  <a:srgbClr val="000000"/>
                </a:solidFill>
                <a:effectLst/>
                <a:uLnTx/>
                <a:uFillTx/>
                <a:ea typeface="+mn-ea"/>
                <a:cs typeface="+mn-cs"/>
              </a:rPr>
              <a:t>Administration</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ea typeface="+mn-ea"/>
                <a:cs typeface="+mn-cs"/>
              </a:rPr>
              <a:t>communication</a:t>
            </a:r>
          </a:p>
        </p:txBody>
      </p:sp>
      <p:sp>
        <p:nvSpPr>
          <p:cNvPr id="28" name="Rectangle 27">
            <a:extLst>
              <a:ext uri="{FF2B5EF4-FFF2-40B4-BE49-F238E27FC236}">
                <a16:creationId xmlns:a16="http://schemas.microsoft.com/office/drawing/2014/main" id="{551DAB39-BDF8-31FD-E3D4-4ED5B94CBD8F}"/>
              </a:ext>
            </a:extLst>
          </p:cNvPr>
          <p:cNvSpPr/>
          <p:nvPr/>
        </p:nvSpPr>
        <p:spPr>
          <a:xfrm>
            <a:off x="9485800" y="6134219"/>
            <a:ext cx="3860619" cy="422832"/>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a:solidFill>
              <a:srgbClr val="0070C0"/>
            </a:solid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ea typeface="+mn-ea"/>
                <a:cs typeface="+mn-cs"/>
              </a:rPr>
              <a:t>PROMOTING LOCAL DEMOCRACY</a:t>
            </a:r>
          </a:p>
        </p:txBody>
      </p:sp>
      <p:cxnSp>
        <p:nvCxnSpPr>
          <p:cNvPr id="29" name="Connecteur droit 59">
            <a:extLst>
              <a:ext uri="{FF2B5EF4-FFF2-40B4-BE49-F238E27FC236}">
                <a16:creationId xmlns:a16="http://schemas.microsoft.com/office/drawing/2014/main" id="{D27BBA23-DAD6-2044-E0B8-ECDDADCB80BA}"/>
              </a:ext>
            </a:extLst>
          </p:cNvPr>
          <p:cNvCxnSpPr>
            <a:cxnSpLocks/>
          </p:cNvCxnSpPr>
          <p:nvPr/>
        </p:nvCxnSpPr>
        <p:spPr>
          <a:xfrm>
            <a:off x="9210734" y="4761454"/>
            <a:ext cx="1" cy="1299314"/>
          </a:xfrm>
          <a:prstGeom prst="line">
            <a:avLst/>
          </a:prstGeom>
          <a:noFill/>
          <a:ln w="9525" cap="flat" cmpd="sng" algn="ctr">
            <a:solidFill>
              <a:srgbClr val="000000">
                <a:shade val="95000"/>
                <a:satMod val="105000"/>
              </a:srgbClr>
            </a:solidFill>
            <a:prstDash val="solid"/>
          </a:ln>
          <a:effectLst/>
        </p:spPr>
      </p:cxnSp>
      <p:cxnSp>
        <p:nvCxnSpPr>
          <p:cNvPr id="30" name="Connecteur droit 70">
            <a:extLst>
              <a:ext uri="{FF2B5EF4-FFF2-40B4-BE49-F238E27FC236}">
                <a16:creationId xmlns:a16="http://schemas.microsoft.com/office/drawing/2014/main" id="{02AFF2A7-9B01-ED50-001F-9E390774B53A}"/>
              </a:ext>
            </a:extLst>
          </p:cNvPr>
          <p:cNvCxnSpPr>
            <a:cxnSpLocks/>
          </p:cNvCxnSpPr>
          <p:nvPr/>
        </p:nvCxnSpPr>
        <p:spPr>
          <a:xfrm>
            <a:off x="6764078" y="5143500"/>
            <a:ext cx="4759843" cy="0"/>
          </a:xfrm>
          <a:prstGeom prst="line">
            <a:avLst/>
          </a:prstGeom>
          <a:noFill/>
          <a:ln w="9525" cap="flat" cmpd="sng" algn="ctr">
            <a:solidFill>
              <a:srgbClr val="000000">
                <a:shade val="95000"/>
                <a:satMod val="105000"/>
              </a:srgbClr>
            </a:solidFill>
            <a:prstDash val="solid"/>
          </a:ln>
          <a:effectLst/>
        </p:spPr>
      </p:cxnSp>
      <p:cxnSp>
        <p:nvCxnSpPr>
          <p:cNvPr id="31" name="Connecteur droit 71">
            <a:extLst>
              <a:ext uri="{FF2B5EF4-FFF2-40B4-BE49-F238E27FC236}">
                <a16:creationId xmlns:a16="http://schemas.microsoft.com/office/drawing/2014/main" id="{4D7C1F46-EC27-84C3-E71F-705102EDE01C}"/>
              </a:ext>
            </a:extLst>
          </p:cNvPr>
          <p:cNvCxnSpPr>
            <a:cxnSpLocks/>
            <a:stCxn id="11" idx="0"/>
          </p:cNvCxnSpPr>
          <p:nvPr/>
        </p:nvCxnSpPr>
        <p:spPr>
          <a:xfrm flipV="1">
            <a:off x="6819648" y="5128852"/>
            <a:ext cx="0" cy="70220"/>
          </a:xfrm>
          <a:prstGeom prst="line">
            <a:avLst/>
          </a:prstGeom>
          <a:noFill/>
          <a:ln w="9525" cap="flat" cmpd="sng" algn="ctr">
            <a:solidFill>
              <a:srgbClr val="000000">
                <a:shade val="95000"/>
                <a:satMod val="105000"/>
              </a:srgbClr>
            </a:solidFill>
            <a:prstDash val="solid"/>
          </a:ln>
          <a:effectLst/>
        </p:spPr>
      </p:cxnSp>
      <p:cxnSp>
        <p:nvCxnSpPr>
          <p:cNvPr id="32" name="Connecteur droit 72">
            <a:extLst>
              <a:ext uri="{FF2B5EF4-FFF2-40B4-BE49-F238E27FC236}">
                <a16:creationId xmlns:a16="http://schemas.microsoft.com/office/drawing/2014/main" id="{23AD89F9-847C-A470-14CF-08967E3BDB7F}"/>
              </a:ext>
            </a:extLst>
          </p:cNvPr>
          <p:cNvCxnSpPr>
            <a:cxnSpLocks/>
            <a:stCxn id="12" idx="0"/>
          </p:cNvCxnSpPr>
          <p:nvPr/>
        </p:nvCxnSpPr>
        <p:spPr>
          <a:xfrm flipV="1">
            <a:off x="11512543" y="5155523"/>
            <a:ext cx="0" cy="65021"/>
          </a:xfrm>
          <a:prstGeom prst="line">
            <a:avLst/>
          </a:prstGeom>
          <a:noFill/>
          <a:ln w="9525" cap="flat" cmpd="sng" algn="ctr">
            <a:solidFill>
              <a:srgbClr val="000000">
                <a:shade val="95000"/>
                <a:satMod val="105000"/>
              </a:srgbClr>
            </a:solidFill>
            <a:prstDash val="solid"/>
          </a:ln>
          <a:effectLst/>
        </p:spPr>
      </p:cxnSp>
      <p:cxnSp>
        <p:nvCxnSpPr>
          <p:cNvPr id="33" name="Straight Connector 32">
            <a:extLst>
              <a:ext uri="{FF2B5EF4-FFF2-40B4-BE49-F238E27FC236}">
                <a16:creationId xmlns:a16="http://schemas.microsoft.com/office/drawing/2014/main" id="{30E8318E-9B49-760C-DB84-2DBDB853B60C}"/>
              </a:ext>
            </a:extLst>
          </p:cNvPr>
          <p:cNvCxnSpPr>
            <a:cxnSpLocks/>
            <a:stCxn id="27" idx="3"/>
            <a:endCxn id="26" idx="1"/>
          </p:cNvCxnSpPr>
          <p:nvPr/>
        </p:nvCxnSpPr>
        <p:spPr>
          <a:xfrm>
            <a:off x="7174466" y="4361436"/>
            <a:ext cx="941074" cy="5322"/>
          </a:xfrm>
          <a:prstGeom prst="line">
            <a:avLst/>
          </a:prstGeom>
          <a:noFill/>
          <a:ln w="9525" cap="flat" cmpd="sng" algn="ctr">
            <a:solidFill>
              <a:srgbClr val="000000">
                <a:shade val="95000"/>
                <a:satMod val="105000"/>
              </a:srgbClr>
            </a:solidFill>
            <a:prstDash val="solid"/>
          </a:ln>
          <a:effectLst/>
        </p:spPr>
      </p:cxnSp>
      <p:sp>
        <p:nvSpPr>
          <p:cNvPr id="34" name="Rectangle 33">
            <a:extLst>
              <a:ext uri="{FF2B5EF4-FFF2-40B4-BE49-F238E27FC236}">
                <a16:creationId xmlns:a16="http://schemas.microsoft.com/office/drawing/2014/main" id="{926F5C5F-1F74-A872-B797-2BD9A2A2828F}"/>
              </a:ext>
            </a:extLst>
          </p:cNvPr>
          <p:cNvSpPr/>
          <p:nvPr/>
        </p:nvSpPr>
        <p:spPr>
          <a:xfrm>
            <a:off x="12161810" y="3836438"/>
            <a:ext cx="2221505" cy="894313"/>
          </a:xfrm>
          <a:prstGeom prst="rect">
            <a:avLst/>
          </a:prstGeom>
          <a:noFill/>
          <a:ln w="9525" cap="flat" cmpd="sng" algn="ctr">
            <a:solidFill>
              <a:srgbClr val="000000"/>
            </a:solidFill>
            <a:prstDash val="solid"/>
            <a:round/>
            <a:headEnd type="none" w="med" len="med"/>
            <a:tailEnd type="none" w="med" len="med"/>
          </a:ln>
          <a:effectLst/>
        </p:spPr>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fr-FR" sz="1600" b="0" i="0" u="none" strike="noStrike" kern="1200" cap="all" spc="0" normalizeH="0" baseline="0" noProof="0" dirty="0">
                <a:ln>
                  <a:noFill/>
                </a:ln>
                <a:solidFill>
                  <a:srgbClr val="000000"/>
                </a:solidFill>
                <a:effectLst/>
                <a:uLnTx/>
                <a:uFillTx/>
                <a:latin typeface="Trebuchet MS"/>
                <a:ea typeface="+mn-ea"/>
                <a:cs typeface="+mn-cs"/>
              </a:rPr>
              <a:t>T</a:t>
            </a:r>
            <a:r>
              <a:rPr kumimoji="0" lang="fr-FR" sz="1600" b="0" i="0" u="none" strike="noStrike" kern="1200" cap="none" spc="0" normalizeH="0" baseline="0" noProof="0" dirty="0">
                <a:ln>
                  <a:noFill/>
                </a:ln>
                <a:solidFill>
                  <a:srgbClr val="000000"/>
                </a:solidFill>
                <a:effectLst/>
                <a:uLnTx/>
                <a:uFillTx/>
                <a:latin typeface="Trebuchet MS"/>
                <a:ea typeface="+mn-ea"/>
                <a:cs typeface="+mn-cs"/>
              </a:rPr>
              <a:t>able Office</a:t>
            </a:r>
          </a:p>
        </p:txBody>
      </p:sp>
      <p:sp>
        <p:nvSpPr>
          <p:cNvPr id="35" name="Rectangle 34">
            <a:extLst>
              <a:ext uri="{FF2B5EF4-FFF2-40B4-BE49-F238E27FC236}">
                <a16:creationId xmlns:a16="http://schemas.microsoft.com/office/drawing/2014/main" id="{435CB642-1C89-8200-508B-5696C417BFD0}"/>
              </a:ext>
            </a:extLst>
          </p:cNvPr>
          <p:cNvSpPr/>
          <p:nvPr/>
        </p:nvSpPr>
        <p:spPr>
          <a:xfrm>
            <a:off x="5054695" y="6651670"/>
            <a:ext cx="1709383" cy="923330"/>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Monitoring committee</a:t>
            </a:r>
          </a:p>
        </p:txBody>
      </p:sp>
      <p:sp>
        <p:nvSpPr>
          <p:cNvPr id="36" name="Rectangle 35">
            <a:extLst>
              <a:ext uri="{FF2B5EF4-FFF2-40B4-BE49-F238E27FC236}">
                <a16:creationId xmlns:a16="http://schemas.microsoft.com/office/drawing/2014/main" id="{AB32F424-02AD-9851-4694-423B1C98FBFA}"/>
              </a:ext>
            </a:extLst>
          </p:cNvPr>
          <p:cNvSpPr/>
          <p:nvPr/>
        </p:nvSpPr>
        <p:spPr>
          <a:xfrm>
            <a:off x="6879745" y="7779437"/>
            <a:ext cx="1709383" cy="1193564"/>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Committee on governance, civic engagement and the environment</a:t>
            </a:r>
          </a:p>
        </p:txBody>
      </p:sp>
      <p:sp>
        <p:nvSpPr>
          <p:cNvPr id="37" name="Rectangle 36">
            <a:extLst>
              <a:ext uri="{FF2B5EF4-FFF2-40B4-BE49-F238E27FC236}">
                <a16:creationId xmlns:a16="http://schemas.microsoft.com/office/drawing/2014/main" id="{7BB86F83-F376-FEEE-6DC1-36F23F67B8A1}"/>
              </a:ext>
            </a:extLst>
          </p:cNvPr>
          <p:cNvSpPr/>
          <p:nvPr/>
        </p:nvSpPr>
        <p:spPr>
          <a:xfrm>
            <a:off x="5028226" y="7790604"/>
            <a:ext cx="1709383" cy="1193564"/>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ts val="1600"/>
              </a:lnSpc>
            </a:pPr>
            <a:r>
              <a:rPr kumimoji="0" lang="en-GB" sz="1600" b="0" i="0" u="none" strike="noStrike" kern="1200" cap="none" spc="0" normalizeH="0" baseline="0" noProof="0" dirty="0">
                <a:ln>
                  <a:noFill/>
                </a:ln>
                <a:solidFill>
                  <a:srgbClr val="000000"/>
                </a:solidFill>
                <a:effectLst/>
                <a:uLnTx/>
                <a:uFillTx/>
                <a:ea typeface="+mn-ea"/>
                <a:cs typeface="+mn-cs"/>
              </a:rPr>
              <a:t>Committee on </a:t>
            </a:r>
            <a:r>
              <a:rPr lang="en-GB" sz="1600" dirty="0">
                <a:solidFill>
                  <a:srgbClr val="000000"/>
                </a:solidFill>
              </a:rPr>
              <a:t>social inclusion and </a:t>
            </a:r>
          </a:p>
          <a:p>
            <a:pPr lvl="0" algn="ctr">
              <a:lnSpc>
                <a:spcPts val="1600"/>
              </a:lnSpc>
            </a:pPr>
            <a:r>
              <a:rPr lang="en-GB" sz="1600" dirty="0">
                <a:solidFill>
                  <a:srgbClr val="000000"/>
                </a:solidFill>
              </a:rPr>
              <a:t>human dignity</a:t>
            </a:r>
            <a:endParaRPr kumimoji="0" lang="en-GB" sz="1600" b="0" i="0" u="none" strike="noStrike" kern="1200" cap="none" spc="0" normalizeH="0" baseline="0" noProof="0" dirty="0">
              <a:ln>
                <a:noFill/>
              </a:ln>
              <a:solidFill>
                <a:srgbClr val="000000"/>
              </a:solidFill>
              <a:effectLst/>
              <a:uLnTx/>
              <a:uFillTx/>
              <a:ea typeface="+mn-ea"/>
              <a:cs typeface="+mn-cs"/>
            </a:endParaRPr>
          </a:p>
        </p:txBody>
      </p:sp>
      <p:sp>
        <p:nvSpPr>
          <p:cNvPr id="38" name="Rectangle 37">
            <a:extLst>
              <a:ext uri="{FF2B5EF4-FFF2-40B4-BE49-F238E27FC236}">
                <a16:creationId xmlns:a16="http://schemas.microsoft.com/office/drawing/2014/main" id="{0C587EAD-76E4-D102-BB3E-B25768BA483E}"/>
              </a:ext>
            </a:extLst>
          </p:cNvPr>
          <p:cNvSpPr/>
          <p:nvPr/>
        </p:nvSpPr>
        <p:spPr>
          <a:xfrm>
            <a:off x="6879745" y="6651670"/>
            <a:ext cx="1709383" cy="923330"/>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Observation of local and regional elections</a:t>
            </a:r>
          </a:p>
        </p:txBody>
      </p:sp>
      <p:sp>
        <p:nvSpPr>
          <p:cNvPr id="39" name="Rectangle 38">
            <a:extLst>
              <a:ext uri="{FF2B5EF4-FFF2-40B4-BE49-F238E27FC236}">
                <a16:creationId xmlns:a16="http://schemas.microsoft.com/office/drawing/2014/main" id="{8810A954-28EC-B945-4807-1ACDB873D0AE}"/>
              </a:ext>
            </a:extLst>
          </p:cNvPr>
          <p:cNvSpPr/>
          <p:nvPr/>
        </p:nvSpPr>
        <p:spPr>
          <a:xfrm>
            <a:off x="11620085" y="6613695"/>
            <a:ext cx="1726333" cy="929105"/>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Institutional partnerships and non-member states</a:t>
            </a:r>
          </a:p>
        </p:txBody>
      </p:sp>
      <p:sp>
        <p:nvSpPr>
          <p:cNvPr id="40" name="Rectangle 39">
            <a:extLst>
              <a:ext uri="{FF2B5EF4-FFF2-40B4-BE49-F238E27FC236}">
                <a16:creationId xmlns:a16="http://schemas.microsoft.com/office/drawing/2014/main" id="{0FC36B34-2CFF-9DD9-2C57-61A1200D87E2}"/>
              </a:ext>
            </a:extLst>
          </p:cNvPr>
          <p:cNvSpPr/>
          <p:nvPr/>
        </p:nvSpPr>
        <p:spPr>
          <a:xfrm>
            <a:off x="14583076" y="3644750"/>
            <a:ext cx="2057400" cy="801149"/>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European Local Democracy </a:t>
            </a:r>
            <a:r>
              <a:rPr lang="en-GB" sz="1600" dirty="0">
                <a:solidFill>
                  <a:srgbClr val="000000"/>
                </a:solidFill>
              </a:rPr>
              <a:t>A</a:t>
            </a:r>
            <a:r>
              <a:rPr kumimoji="0" lang="en-GB" sz="1600" b="0" i="0" u="none" strike="noStrike" kern="1200" cap="none" spc="0" normalizeH="0" baseline="0" noProof="0" dirty="0" err="1">
                <a:ln>
                  <a:noFill/>
                </a:ln>
                <a:solidFill>
                  <a:srgbClr val="000000"/>
                </a:solidFill>
                <a:effectLst/>
                <a:uLnTx/>
                <a:uFillTx/>
                <a:ea typeface="+mn-ea"/>
                <a:cs typeface="+mn-cs"/>
              </a:rPr>
              <a:t>ction</a:t>
            </a:r>
            <a:r>
              <a:rPr kumimoji="0" lang="en-GB" sz="1600" b="0" i="0" u="none" strike="noStrike" kern="1200" cap="none" spc="0" normalizeH="0" baseline="0" noProof="0" dirty="0">
                <a:ln>
                  <a:noFill/>
                </a:ln>
                <a:solidFill>
                  <a:srgbClr val="000000"/>
                </a:solidFill>
                <a:effectLst/>
                <a:uLnTx/>
                <a:uFillTx/>
                <a:ea typeface="+mn-ea"/>
                <a:cs typeface="+mn-cs"/>
              </a:rPr>
              <a:t> (ELDA)</a:t>
            </a:r>
          </a:p>
        </p:txBody>
      </p:sp>
      <p:sp>
        <p:nvSpPr>
          <p:cNvPr id="41" name="Rectangle 40">
            <a:extLst>
              <a:ext uri="{FF2B5EF4-FFF2-40B4-BE49-F238E27FC236}">
                <a16:creationId xmlns:a16="http://schemas.microsoft.com/office/drawing/2014/main" id="{1C10398E-B2BC-CAE9-277A-1BB1F04E5ACE}"/>
              </a:ext>
            </a:extLst>
          </p:cNvPr>
          <p:cNvSpPr/>
          <p:nvPr/>
        </p:nvSpPr>
        <p:spPr>
          <a:xfrm>
            <a:off x="14583076" y="4534720"/>
            <a:ext cx="2057400" cy="892552"/>
          </a:xfrm>
          <a:prstGeom prst="rect">
            <a:avLst/>
          </a:prstGeom>
          <a:solidFill>
            <a:schemeClr val="accent1">
              <a:lumMod val="40000"/>
              <a:lumOff val="60000"/>
              <a:alpha val="50000"/>
            </a:schemeClr>
          </a:solidFill>
          <a:ln>
            <a:noFill/>
          </a:ln>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161616"/>
              </a:solidFill>
              <a:effectLst/>
              <a:uLnTx/>
              <a:uFillTx/>
              <a:latin typeface="Trebuchet MS"/>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161616"/>
                </a:solidFill>
                <a:effectLst/>
                <a:uLnTx/>
                <a:uFillTx/>
                <a:ea typeface="+mn-ea"/>
                <a:cs typeface="+mn-cs"/>
              </a:rPr>
              <a:t>Civil society and national associations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srgbClr val="161616"/>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33599551-931C-43ED-EA3C-01CBFB55F70A}"/>
              </a:ext>
            </a:extLst>
          </p:cNvPr>
          <p:cNvSpPr/>
          <p:nvPr/>
        </p:nvSpPr>
        <p:spPr>
          <a:xfrm>
            <a:off x="9485800" y="6652370"/>
            <a:ext cx="1941960" cy="954107"/>
          </a:xfrm>
          <a:prstGeom prst="rect">
            <a:avLst/>
          </a:prstGeom>
          <a:solidFill>
            <a:schemeClr val="accent1">
              <a:lumMod val="40000"/>
              <a:lumOff val="60000"/>
              <a:alpha val="50000"/>
            </a:schemeClr>
          </a:solidFill>
          <a:ln>
            <a:noFill/>
          </a:ln>
          <a:effectLst/>
        </p:spPr>
        <p:txBody>
          <a:bodyPr wrap="square">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Centre of </a:t>
            </a:r>
            <a:r>
              <a:rPr lang="en-GB" sz="1600" dirty="0">
                <a:solidFill>
                  <a:srgbClr val="000000"/>
                </a:solidFill>
              </a:rPr>
              <a:t>E</a:t>
            </a:r>
            <a:r>
              <a:rPr kumimoji="0" lang="en-GB" sz="1600" b="0" i="0" u="none" strike="noStrike" kern="1200" cap="none" spc="0" normalizeH="0" baseline="0" noProof="0" dirty="0" err="1">
                <a:ln>
                  <a:noFill/>
                </a:ln>
                <a:solidFill>
                  <a:srgbClr val="000000"/>
                </a:solidFill>
                <a:effectLst/>
                <a:uLnTx/>
                <a:uFillTx/>
                <a:ea typeface="+mn-ea"/>
                <a:cs typeface="+mn-cs"/>
              </a:rPr>
              <a:t>xpertise</a:t>
            </a:r>
            <a:endParaRPr kumimoji="0" lang="en-GB" sz="1600" b="0" i="0" u="none" strike="noStrike" kern="1200" cap="none" spc="0" normalizeH="0" baseline="0" noProof="0" dirty="0">
              <a:ln>
                <a:noFill/>
              </a:ln>
              <a:solidFill>
                <a:srgbClr val="0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dirty="0">
              <a:solidFill>
                <a:srgbClr val="000000"/>
              </a:solidFill>
              <a:latin typeface="Trebuchet M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0000"/>
              </a:solidFill>
              <a:effectLst/>
              <a:uLnTx/>
              <a:uFillTx/>
              <a:latin typeface="Trebuchet MS"/>
              <a:ea typeface="+mn-ea"/>
              <a:cs typeface="+mn-cs"/>
            </a:endParaRPr>
          </a:p>
        </p:txBody>
      </p:sp>
      <p:cxnSp>
        <p:nvCxnSpPr>
          <p:cNvPr id="43" name="Connecteur droit 62">
            <a:extLst>
              <a:ext uri="{FF2B5EF4-FFF2-40B4-BE49-F238E27FC236}">
                <a16:creationId xmlns:a16="http://schemas.microsoft.com/office/drawing/2014/main" id="{BF1D1F5F-C6FA-6C1B-DDC2-F6EFD54C3999}"/>
              </a:ext>
            </a:extLst>
          </p:cNvPr>
          <p:cNvCxnSpPr>
            <a:cxnSpLocks/>
          </p:cNvCxnSpPr>
          <p:nvPr/>
        </p:nvCxnSpPr>
        <p:spPr>
          <a:xfrm flipV="1">
            <a:off x="6819648" y="6048945"/>
            <a:ext cx="0" cy="85273"/>
          </a:xfrm>
          <a:prstGeom prst="line">
            <a:avLst/>
          </a:prstGeom>
          <a:noFill/>
          <a:ln w="9525" cap="flat" cmpd="sng" algn="ctr">
            <a:solidFill>
              <a:srgbClr val="000000">
                <a:shade val="95000"/>
                <a:satMod val="105000"/>
              </a:srgbClr>
            </a:solidFill>
            <a:prstDash val="solid"/>
          </a:ln>
          <a:effectLst/>
        </p:spPr>
      </p:cxnSp>
      <p:cxnSp>
        <p:nvCxnSpPr>
          <p:cNvPr id="44" name="Connecteur droit 64">
            <a:extLst>
              <a:ext uri="{FF2B5EF4-FFF2-40B4-BE49-F238E27FC236}">
                <a16:creationId xmlns:a16="http://schemas.microsoft.com/office/drawing/2014/main" id="{1637BD83-2DEC-8DBB-EF1C-8932E577BF8A}"/>
              </a:ext>
            </a:extLst>
          </p:cNvPr>
          <p:cNvCxnSpPr>
            <a:cxnSpLocks/>
          </p:cNvCxnSpPr>
          <p:nvPr/>
        </p:nvCxnSpPr>
        <p:spPr>
          <a:xfrm flipV="1">
            <a:off x="11416110" y="6048945"/>
            <a:ext cx="738" cy="85274"/>
          </a:xfrm>
          <a:prstGeom prst="line">
            <a:avLst/>
          </a:prstGeom>
          <a:noFill/>
          <a:ln w="9525" cap="flat" cmpd="sng" algn="ctr">
            <a:solidFill>
              <a:srgbClr val="000000">
                <a:shade val="95000"/>
                <a:satMod val="105000"/>
              </a:srgbClr>
            </a:solidFill>
            <a:prstDash val="solid"/>
          </a:ln>
          <a:effectLst/>
        </p:spPr>
      </p:cxnSp>
      <p:cxnSp>
        <p:nvCxnSpPr>
          <p:cNvPr id="45" name="Connecteur droit 67">
            <a:extLst>
              <a:ext uri="{FF2B5EF4-FFF2-40B4-BE49-F238E27FC236}">
                <a16:creationId xmlns:a16="http://schemas.microsoft.com/office/drawing/2014/main" id="{65840D26-A239-EF96-61AC-8235E40ED896}"/>
              </a:ext>
            </a:extLst>
          </p:cNvPr>
          <p:cNvCxnSpPr>
            <a:cxnSpLocks/>
          </p:cNvCxnSpPr>
          <p:nvPr/>
        </p:nvCxnSpPr>
        <p:spPr>
          <a:xfrm>
            <a:off x="6819648" y="6048945"/>
            <a:ext cx="4597200" cy="0"/>
          </a:xfrm>
          <a:prstGeom prst="line">
            <a:avLst/>
          </a:prstGeom>
          <a:noFill/>
          <a:ln w="9525" cap="flat" cmpd="sng" algn="ctr">
            <a:solidFill>
              <a:srgbClr val="000000">
                <a:shade val="95000"/>
                <a:satMod val="105000"/>
              </a:srgbClr>
            </a:solidFill>
            <a:prstDash val="solid"/>
          </a:ln>
          <a:effectLst/>
        </p:spPr>
      </p:cxnSp>
      <p:cxnSp>
        <p:nvCxnSpPr>
          <p:cNvPr id="46" name="Straight Connector 45">
            <a:extLst>
              <a:ext uri="{FF2B5EF4-FFF2-40B4-BE49-F238E27FC236}">
                <a16:creationId xmlns:a16="http://schemas.microsoft.com/office/drawing/2014/main" id="{1915A02B-B668-000E-DF15-5AEA650DB708}"/>
              </a:ext>
            </a:extLst>
          </p:cNvPr>
          <p:cNvCxnSpPr>
            <a:cxnSpLocks/>
          </p:cNvCxnSpPr>
          <p:nvPr/>
        </p:nvCxnSpPr>
        <p:spPr>
          <a:xfrm>
            <a:off x="11416109" y="4373084"/>
            <a:ext cx="745701" cy="0"/>
          </a:xfrm>
          <a:prstGeom prst="line">
            <a:avLst/>
          </a:prstGeom>
          <a:noFill/>
          <a:ln w="9525" cap="flat" cmpd="sng" algn="ctr">
            <a:solidFill>
              <a:srgbClr val="000000">
                <a:shade val="95000"/>
                <a:satMod val="105000"/>
              </a:srgbClr>
            </a:solidFill>
            <a:prstDash val="solid"/>
          </a:ln>
          <a:effectLst/>
        </p:spPr>
      </p:cxnSp>
      <p:sp>
        <p:nvSpPr>
          <p:cNvPr id="14" name="Rectangle 13">
            <a:extLst>
              <a:ext uri="{FF2B5EF4-FFF2-40B4-BE49-F238E27FC236}">
                <a16:creationId xmlns:a16="http://schemas.microsoft.com/office/drawing/2014/main" id="{81AAC24B-A4EF-9E00-0788-DFD5095678B6}"/>
              </a:ext>
            </a:extLst>
          </p:cNvPr>
          <p:cNvSpPr/>
          <p:nvPr/>
        </p:nvSpPr>
        <p:spPr>
          <a:xfrm>
            <a:off x="14568328" y="2852927"/>
            <a:ext cx="2057400" cy="687281"/>
          </a:xfrm>
          <a:prstGeom prst="rect">
            <a:avLst/>
          </a:prstGeom>
          <a:solidFill>
            <a:schemeClr val="accent1">
              <a:lumMod val="40000"/>
              <a:lumOff val="60000"/>
              <a:alpha val="50000"/>
            </a:schemeClr>
          </a:solidFill>
          <a:ln>
            <a:noFill/>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mn-ea"/>
                <a:cs typeface="+mn-cs"/>
              </a:rPr>
              <a:t>Youth delegates programme</a:t>
            </a:r>
          </a:p>
        </p:txBody>
      </p:sp>
    </p:spTree>
    <p:extLst>
      <p:ext uri="{BB962C8B-B14F-4D97-AF65-F5344CB8AC3E}">
        <p14:creationId xmlns:p14="http://schemas.microsoft.com/office/powerpoint/2010/main" val="170629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a:extLst>
              <a:ext uri="{FF2B5EF4-FFF2-40B4-BE49-F238E27FC236}">
                <a16:creationId xmlns:a16="http://schemas.microsoft.com/office/drawing/2014/main" id="{E0ED9543-9D5C-8070-66BF-FB5BC4A09DAC}"/>
              </a:ext>
            </a:extLst>
          </p:cNvPr>
          <p:cNvGrpSpPr/>
          <p:nvPr/>
        </p:nvGrpSpPr>
        <p:grpSpPr>
          <a:xfrm>
            <a:off x="6248400" y="3494520"/>
            <a:ext cx="9666172" cy="4282014"/>
            <a:chOff x="0" y="-76096"/>
            <a:chExt cx="2313502" cy="853271"/>
          </a:xfrm>
          <a:solidFill>
            <a:srgbClr val="214395"/>
          </a:solidFill>
        </p:grpSpPr>
        <p:sp>
          <p:nvSpPr>
            <p:cNvPr id="4" name="Freeform 14">
              <a:extLst>
                <a:ext uri="{FF2B5EF4-FFF2-40B4-BE49-F238E27FC236}">
                  <a16:creationId xmlns:a16="http://schemas.microsoft.com/office/drawing/2014/main" id="{F3C1937E-6791-CD36-B396-109671D1654A}"/>
                </a:ext>
              </a:extLst>
            </p:cNvPr>
            <p:cNvSpPr/>
            <p:nvPr/>
          </p:nvSpPr>
          <p:spPr>
            <a:xfrm>
              <a:off x="0" y="-75499"/>
              <a:ext cx="2313502" cy="852674"/>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p:txBody>
        </p:sp>
        <p:sp>
          <p:nvSpPr>
            <p:cNvPr id="5" name="TextBox 15">
              <a:extLst>
                <a:ext uri="{FF2B5EF4-FFF2-40B4-BE49-F238E27FC236}">
                  <a16:creationId xmlns:a16="http://schemas.microsoft.com/office/drawing/2014/main" id="{83A32776-4BCE-6AE2-EA78-6A0269A399D8}"/>
                </a:ext>
              </a:extLst>
            </p:cNvPr>
            <p:cNvSpPr txBox="1"/>
            <p:nvPr/>
          </p:nvSpPr>
          <p:spPr>
            <a:xfrm>
              <a:off x="0" y="-76096"/>
              <a:ext cx="2313502" cy="853271"/>
            </a:xfrm>
            <a:prstGeom prst="roundRect">
              <a:avLst/>
            </a:prstGeom>
            <a:gr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50800" tIns="50800" rIns="50800" bIns="50800" rtlCol="0" anchor="ctr"/>
            <a:lstStyle/>
            <a:p>
              <a:pPr algn="ctr">
                <a:lnSpc>
                  <a:spcPts val="5000"/>
                </a:lnSpc>
              </a:pPr>
              <a:endParaRPr dirty="0"/>
            </a:p>
          </p:txBody>
        </p:sp>
      </p:grpSp>
      <p:grpSp>
        <p:nvGrpSpPr>
          <p:cNvPr id="7" name="Group 7"/>
          <p:cNvGrpSpPr/>
          <p:nvPr/>
        </p:nvGrpSpPr>
        <p:grpSpPr>
          <a:xfrm>
            <a:off x="0" y="9770167"/>
            <a:ext cx="18288000" cy="516833"/>
            <a:chOff x="0" y="0"/>
            <a:chExt cx="9225716" cy="260726"/>
          </a:xfrm>
        </p:grpSpPr>
        <p:sp>
          <p:nvSpPr>
            <p:cNvPr id="8" name="Freeform 8"/>
            <p:cNvSpPr/>
            <p:nvPr/>
          </p:nvSpPr>
          <p:spPr>
            <a:xfrm>
              <a:off x="0" y="0"/>
              <a:ext cx="9225716" cy="260726"/>
            </a:xfrm>
            <a:custGeom>
              <a:avLst/>
              <a:gdLst/>
              <a:ahLst/>
              <a:cxnLst/>
              <a:rect l="l" t="t" r="r" b="b"/>
              <a:pathLst>
                <a:path w="9225716" h="260726">
                  <a:moveTo>
                    <a:pt x="0" y="0"/>
                  </a:moveTo>
                  <a:lnTo>
                    <a:pt x="9225716" y="0"/>
                  </a:lnTo>
                  <a:lnTo>
                    <a:pt x="9225716" y="260726"/>
                  </a:lnTo>
                  <a:lnTo>
                    <a:pt x="0" y="260726"/>
                  </a:lnTo>
                  <a:close/>
                </a:path>
              </a:pathLst>
            </a:custGeom>
            <a:solidFill>
              <a:srgbClr val="234495"/>
            </a:solidFill>
          </p:spPr>
          <p:txBody>
            <a:bodyPr/>
            <a:lstStyle/>
            <a:p>
              <a:endParaRPr lang="en-US"/>
            </a:p>
          </p:txBody>
        </p:sp>
        <p:sp>
          <p:nvSpPr>
            <p:cNvPr id="9" name="TextBox 9"/>
            <p:cNvSpPr txBox="1"/>
            <p:nvPr/>
          </p:nvSpPr>
          <p:spPr>
            <a:xfrm>
              <a:off x="0" y="-28575"/>
              <a:ext cx="9225716" cy="289301"/>
            </a:xfrm>
            <a:prstGeom prst="rect">
              <a:avLst/>
            </a:prstGeom>
          </p:spPr>
          <p:txBody>
            <a:bodyPr lIns="17394" tIns="17394" rIns="17394" bIns="17394" rtlCol="0" anchor="ctr"/>
            <a:lstStyle/>
            <a:p>
              <a:pPr algn="ctr">
                <a:lnSpc>
                  <a:spcPts val="910"/>
                </a:lnSpc>
                <a:spcBef>
                  <a:spcPct val="0"/>
                </a:spcBef>
              </a:pPr>
              <a:endParaRPr/>
            </a:p>
          </p:txBody>
        </p:sp>
      </p:grpSp>
      <p:sp>
        <p:nvSpPr>
          <p:cNvPr id="10" name="TextBox 10"/>
          <p:cNvSpPr txBox="1"/>
          <p:nvPr/>
        </p:nvSpPr>
        <p:spPr>
          <a:xfrm>
            <a:off x="2472385" y="9636817"/>
            <a:ext cx="13343230" cy="1088824"/>
          </a:xfrm>
          <a:prstGeom prst="rect">
            <a:avLst/>
          </a:prstGeom>
        </p:spPr>
        <p:txBody>
          <a:bodyPr lIns="0" tIns="0" rIns="0" bIns="0" rtlCol="0" anchor="t">
            <a:spAutoFit/>
          </a:bodyPr>
          <a:lstStyle/>
          <a:p>
            <a:pPr algn="ctr">
              <a:lnSpc>
                <a:spcPts val="4434"/>
              </a:lnSpc>
            </a:pPr>
            <a:r>
              <a:rPr lang="en-US" dirty="0">
                <a:solidFill>
                  <a:srgbClr val="FFFFFF"/>
                </a:solidFill>
                <a:latin typeface="Myriad"/>
                <a:ea typeface="Myriad"/>
                <a:cs typeface="Myriad"/>
                <a:sym typeface="Myriad"/>
              </a:rPr>
              <a:t>www.coe.int/congress</a:t>
            </a:r>
          </a:p>
          <a:p>
            <a:pPr algn="ctr">
              <a:lnSpc>
                <a:spcPts val="4434"/>
              </a:lnSpc>
              <a:spcBef>
                <a:spcPct val="0"/>
              </a:spcBef>
            </a:pPr>
            <a:endParaRPr lang="en-US" sz="3167" dirty="0">
              <a:solidFill>
                <a:srgbClr val="FFFFFF"/>
              </a:solidFill>
              <a:latin typeface="Myriad"/>
              <a:ea typeface="Myriad"/>
              <a:cs typeface="Myriad"/>
              <a:sym typeface="Myriad"/>
            </a:endParaRPr>
          </a:p>
        </p:txBody>
      </p:sp>
      <p:sp>
        <p:nvSpPr>
          <p:cNvPr id="40" name="Title Placeholder 1">
            <a:extLst>
              <a:ext uri="{FF2B5EF4-FFF2-40B4-BE49-F238E27FC236}">
                <a16:creationId xmlns:a16="http://schemas.microsoft.com/office/drawing/2014/main" id="{D3316E5B-A1D7-321C-9184-A416BF5A2C2A}"/>
              </a:ext>
            </a:extLst>
          </p:cNvPr>
          <p:cNvSpPr>
            <a:spLocks noGrp="1"/>
          </p:cNvSpPr>
          <p:nvPr>
            <p:ph type="title"/>
          </p:nvPr>
        </p:nvSpPr>
        <p:spPr>
          <a:xfrm>
            <a:off x="4385853" y="1954911"/>
            <a:ext cx="10491481" cy="1328805"/>
          </a:xfrm>
          <a:prstGeom prst="rect">
            <a:avLst/>
          </a:prstGeom>
        </p:spPr>
        <p:txBody>
          <a:bodyPr vert="horz" lIns="91440" tIns="45720" rIns="91440" bIns="45720" rtlCol="0" anchor="ctr">
            <a:noAutofit/>
          </a:bodyPr>
          <a:lstStyle>
            <a:lvl1pPr algn="ctr">
              <a:defRPr/>
            </a:lvl1pPr>
          </a:lstStyle>
          <a:p>
            <a:pPr>
              <a:lnSpc>
                <a:spcPct val="100000"/>
              </a:lnSpc>
            </a:pPr>
            <a:r>
              <a:rPr lang="en-US" sz="5400" b="1" dirty="0">
                <a:solidFill>
                  <a:srgbClr val="234495"/>
                </a:solidFill>
                <a:latin typeface="+mn-lt"/>
              </a:rPr>
              <a:t>MAIN LEGAL INSTRUMENT</a:t>
            </a:r>
            <a:endParaRPr lang="fr-FR" sz="5400" dirty="0">
              <a:solidFill>
                <a:srgbClr val="234495"/>
              </a:solidFill>
              <a:latin typeface="+mn-lt"/>
            </a:endParaRPr>
          </a:p>
        </p:txBody>
      </p:sp>
      <p:grpSp>
        <p:nvGrpSpPr>
          <p:cNvPr id="19" name="Group 5">
            <a:extLst>
              <a:ext uri="{FF2B5EF4-FFF2-40B4-BE49-F238E27FC236}">
                <a16:creationId xmlns:a16="http://schemas.microsoft.com/office/drawing/2014/main" id="{CB3D8884-5981-AED2-767A-1AB9B3E9258D}"/>
              </a:ext>
            </a:extLst>
          </p:cNvPr>
          <p:cNvGrpSpPr/>
          <p:nvPr/>
        </p:nvGrpSpPr>
        <p:grpSpPr>
          <a:xfrm>
            <a:off x="1276285" y="3629194"/>
            <a:ext cx="3899945" cy="4012671"/>
            <a:chOff x="0" y="0"/>
            <a:chExt cx="1020244" cy="976731"/>
          </a:xfrm>
        </p:grpSpPr>
        <p:sp>
          <p:nvSpPr>
            <p:cNvPr id="20" name="Freeform 6">
              <a:extLst>
                <a:ext uri="{FF2B5EF4-FFF2-40B4-BE49-F238E27FC236}">
                  <a16:creationId xmlns:a16="http://schemas.microsoft.com/office/drawing/2014/main" id="{60E44D4A-56E9-C32E-CF0B-7FE4549E4182}"/>
                </a:ext>
              </a:extLst>
            </p:cNvPr>
            <p:cNvSpPr/>
            <p:nvPr/>
          </p:nvSpPr>
          <p:spPr>
            <a:xfrm>
              <a:off x="0" y="0"/>
              <a:ext cx="1020244" cy="976730"/>
            </a:xfrm>
            <a:prstGeom prst="roundRect">
              <a:avLst/>
            </a:prstGeom>
            <a:blipFill>
              <a:blip r:embed="rId2"/>
              <a:stretch>
                <a:fillRect l="-1986" r="-1986"/>
              </a:stretch>
            </a:blipFill>
            <a:ln>
              <a:noFill/>
            </a:ln>
          </p:spPr>
          <p:txBody>
            <a:bodyPr/>
            <a:lstStyle/>
            <a:p>
              <a:endParaRPr lang="en-US" dirty="0"/>
            </a:p>
          </p:txBody>
        </p:sp>
      </p:grpSp>
      <p:sp>
        <p:nvSpPr>
          <p:cNvPr id="21" name="TextBox 14">
            <a:extLst>
              <a:ext uri="{FF2B5EF4-FFF2-40B4-BE49-F238E27FC236}">
                <a16:creationId xmlns:a16="http://schemas.microsoft.com/office/drawing/2014/main" id="{547F4683-E7B7-B7EB-02EB-5F5F824AF07E}"/>
              </a:ext>
            </a:extLst>
          </p:cNvPr>
          <p:cNvSpPr txBox="1"/>
          <p:nvPr/>
        </p:nvSpPr>
        <p:spPr>
          <a:xfrm>
            <a:off x="1676400" y="7946613"/>
            <a:ext cx="3099716" cy="1055161"/>
          </a:xfrm>
          <a:prstGeom prst="rect">
            <a:avLst/>
          </a:prstGeom>
        </p:spPr>
        <p:txBody>
          <a:bodyPr wrap="square" lIns="0" tIns="0" rIns="0" bIns="0" rtlCol="0" anchor="t">
            <a:spAutoFit/>
          </a:bodyPr>
          <a:lstStyle/>
          <a:p>
            <a:pPr>
              <a:lnSpc>
                <a:spcPts val="2800"/>
              </a:lnSpc>
            </a:pPr>
            <a:r>
              <a:rPr lang="en-US" sz="2000" b="1" spc="10" dirty="0">
                <a:solidFill>
                  <a:srgbClr val="234495"/>
                </a:solidFill>
                <a:latin typeface="TT Norms Bold"/>
                <a:ea typeface="TT Norms Bold"/>
                <a:cs typeface="TT Norms Bold"/>
                <a:sym typeface="TT Norms Bold"/>
              </a:rPr>
              <a:t>Standards for protecting the rights of local  authorities</a:t>
            </a:r>
          </a:p>
          <a:p>
            <a:pPr>
              <a:lnSpc>
                <a:spcPts val="2800"/>
              </a:lnSpc>
            </a:pPr>
            <a:endParaRPr lang="en-US" sz="2000" b="1" spc="10" dirty="0">
              <a:latin typeface="TT Norms Bold"/>
              <a:ea typeface="TT Norms Bold"/>
              <a:cs typeface="TT Norms Bold"/>
              <a:sym typeface="TT Norms Bold"/>
            </a:endParaRPr>
          </a:p>
        </p:txBody>
      </p:sp>
      <p:grpSp>
        <p:nvGrpSpPr>
          <p:cNvPr id="11" name="Group 2">
            <a:extLst>
              <a:ext uri="{FF2B5EF4-FFF2-40B4-BE49-F238E27FC236}">
                <a16:creationId xmlns:a16="http://schemas.microsoft.com/office/drawing/2014/main" id="{AAFBAEFD-C4C5-ED54-8DE0-A73BAD6013DE}"/>
              </a:ext>
            </a:extLst>
          </p:cNvPr>
          <p:cNvGrpSpPr/>
          <p:nvPr/>
        </p:nvGrpSpPr>
        <p:grpSpPr>
          <a:xfrm>
            <a:off x="0" y="0"/>
            <a:ext cx="18288000" cy="1206043"/>
            <a:chOff x="0" y="0"/>
            <a:chExt cx="9225716" cy="812800"/>
          </a:xfrm>
        </p:grpSpPr>
        <p:sp>
          <p:nvSpPr>
            <p:cNvPr id="12" name="Freeform 3">
              <a:extLst>
                <a:ext uri="{FF2B5EF4-FFF2-40B4-BE49-F238E27FC236}">
                  <a16:creationId xmlns:a16="http://schemas.microsoft.com/office/drawing/2014/main" id="{35CEFFDD-00BA-63B7-7187-CA33D831C097}"/>
                </a:ext>
              </a:extLst>
            </p:cNvPr>
            <p:cNvSpPr/>
            <p:nvPr/>
          </p:nvSpPr>
          <p:spPr>
            <a:xfrm>
              <a:off x="0" y="0"/>
              <a:ext cx="9225716" cy="812800"/>
            </a:xfrm>
            <a:custGeom>
              <a:avLst/>
              <a:gdLst/>
              <a:ahLst/>
              <a:cxnLst/>
              <a:rect l="l" t="t" r="r" b="b"/>
              <a:pathLst>
                <a:path w="9225716" h="812800">
                  <a:moveTo>
                    <a:pt x="0" y="0"/>
                  </a:moveTo>
                  <a:lnTo>
                    <a:pt x="9225716" y="0"/>
                  </a:lnTo>
                  <a:lnTo>
                    <a:pt x="9225716" y="812800"/>
                  </a:lnTo>
                  <a:lnTo>
                    <a:pt x="0" y="812800"/>
                  </a:lnTo>
                  <a:close/>
                </a:path>
              </a:pathLst>
            </a:custGeom>
            <a:solidFill>
              <a:srgbClr val="234495"/>
            </a:solidFill>
          </p:spPr>
          <p:txBody>
            <a:bodyPr/>
            <a:lstStyle/>
            <a:p>
              <a:endParaRPr lang="en-US"/>
            </a:p>
          </p:txBody>
        </p:sp>
        <p:sp>
          <p:nvSpPr>
            <p:cNvPr id="13" name="TextBox 4">
              <a:extLst>
                <a:ext uri="{FF2B5EF4-FFF2-40B4-BE49-F238E27FC236}">
                  <a16:creationId xmlns:a16="http://schemas.microsoft.com/office/drawing/2014/main" id="{7E92656B-3C0E-F455-55F8-4B7A1B0251AF}"/>
                </a:ext>
              </a:extLst>
            </p:cNvPr>
            <p:cNvSpPr txBox="1"/>
            <p:nvPr/>
          </p:nvSpPr>
          <p:spPr>
            <a:xfrm>
              <a:off x="0" y="-28575"/>
              <a:ext cx="9225716" cy="841375"/>
            </a:xfrm>
            <a:prstGeom prst="rect">
              <a:avLst/>
            </a:prstGeom>
          </p:spPr>
          <p:txBody>
            <a:bodyPr lIns="17394" tIns="17394" rIns="17394" bIns="17394" rtlCol="0" anchor="ctr"/>
            <a:lstStyle/>
            <a:p>
              <a:pPr algn="ctr">
                <a:lnSpc>
                  <a:spcPts val="910"/>
                </a:lnSpc>
                <a:spcBef>
                  <a:spcPct val="0"/>
                </a:spcBef>
              </a:pPr>
              <a:endParaRPr/>
            </a:p>
          </p:txBody>
        </p:sp>
      </p:grpSp>
      <p:sp>
        <p:nvSpPr>
          <p:cNvPr id="14" name="TextBox 5">
            <a:extLst>
              <a:ext uri="{FF2B5EF4-FFF2-40B4-BE49-F238E27FC236}">
                <a16:creationId xmlns:a16="http://schemas.microsoft.com/office/drawing/2014/main" id="{895B0D9E-BFE6-2C94-A4D1-035CE73B3521}"/>
              </a:ext>
            </a:extLst>
          </p:cNvPr>
          <p:cNvSpPr txBox="1"/>
          <p:nvPr/>
        </p:nvSpPr>
        <p:spPr>
          <a:xfrm>
            <a:off x="8883" y="326424"/>
            <a:ext cx="7772400" cy="497700"/>
          </a:xfrm>
          <a:prstGeom prst="rect">
            <a:avLst/>
          </a:prstGeom>
        </p:spPr>
        <p:txBody>
          <a:bodyPr wrap="square" lIns="0" tIns="0" rIns="0" bIns="0" rtlCol="0" anchor="t">
            <a:spAutoFit/>
          </a:bodyPr>
          <a:lstStyle/>
          <a:p>
            <a:pPr algn="ctr">
              <a:lnSpc>
                <a:spcPts val="4434"/>
              </a:lnSpc>
            </a:pPr>
            <a:r>
              <a:rPr lang="en-US" sz="2400" b="1" dirty="0">
                <a:solidFill>
                  <a:srgbClr val="FFFFFF"/>
                </a:solidFill>
                <a:latin typeface="Myriad Bold"/>
                <a:ea typeface="Myriad Bold"/>
                <a:cs typeface="Myriad Bold"/>
                <a:sym typeface="Myriad Bold"/>
              </a:rPr>
              <a:t>CONGRESS OF LOCAL AND REGIONAL AUTHORITIES</a:t>
            </a:r>
          </a:p>
        </p:txBody>
      </p:sp>
      <p:sp>
        <p:nvSpPr>
          <p:cNvPr id="15" name="Freeform 6">
            <a:extLst>
              <a:ext uri="{FF2B5EF4-FFF2-40B4-BE49-F238E27FC236}">
                <a16:creationId xmlns:a16="http://schemas.microsoft.com/office/drawing/2014/main" id="{BE8E5ABF-EAAB-4098-5EB6-FB36E1FB4B85}"/>
              </a:ext>
            </a:extLst>
          </p:cNvPr>
          <p:cNvSpPr/>
          <p:nvPr/>
        </p:nvSpPr>
        <p:spPr>
          <a:xfrm>
            <a:off x="15238369" y="36319"/>
            <a:ext cx="2693838" cy="1091004"/>
          </a:xfrm>
          <a:custGeom>
            <a:avLst/>
            <a:gdLst/>
            <a:ahLst/>
            <a:cxnLst/>
            <a:rect l="l" t="t" r="r" b="b"/>
            <a:pathLst>
              <a:path w="2693838" h="1091004">
                <a:moveTo>
                  <a:pt x="0" y="0"/>
                </a:moveTo>
                <a:lnTo>
                  <a:pt x="2693838" y="0"/>
                </a:lnTo>
                <a:lnTo>
                  <a:pt x="2693838" y="1091004"/>
                </a:lnTo>
                <a:lnTo>
                  <a:pt x="0" y="1091004"/>
                </a:lnTo>
                <a:lnTo>
                  <a:pt x="0" y="0"/>
                </a:lnTo>
                <a:close/>
              </a:path>
            </a:pathLst>
          </a:custGeom>
          <a:blipFill>
            <a:blip r:embed="rId3"/>
            <a:stretch>
              <a:fillRect/>
            </a:stretch>
          </a:blipFill>
        </p:spPr>
        <p:txBody>
          <a:bodyPr/>
          <a:lstStyle/>
          <a:p>
            <a:endParaRPr lang="en-US"/>
          </a:p>
        </p:txBody>
      </p:sp>
      <p:sp>
        <p:nvSpPr>
          <p:cNvPr id="2" name="Title Placeholder 1">
            <a:extLst>
              <a:ext uri="{FF2B5EF4-FFF2-40B4-BE49-F238E27FC236}">
                <a16:creationId xmlns:a16="http://schemas.microsoft.com/office/drawing/2014/main" id="{6CBFC6F6-82B8-1191-D00A-16656BBEB42B}"/>
              </a:ext>
            </a:extLst>
          </p:cNvPr>
          <p:cNvSpPr txBox="1">
            <a:spLocks/>
          </p:cNvSpPr>
          <p:nvPr/>
        </p:nvSpPr>
        <p:spPr>
          <a:xfrm>
            <a:off x="6928586" y="4032584"/>
            <a:ext cx="8534400" cy="35770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solidFill>
                  <a:schemeClr val="bg1"/>
                </a:solidFill>
                <a:latin typeface="+mn-lt"/>
              </a:rPr>
              <a:t>Ratified by all 46 Council of Europe member states</a:t>
            </a:r>
          </a:p>
          <a:p>
            <a:pPr marL="342900" indent="-342900" algn="l">
              <a:buFont typeface="Arial" panose="020B0604020202020204" pitchFamily="34" charset="0"/>
              <a:buChar char="•"/>
            </a:pPr>
            <a:endParaRPr lang="en-US" sz="2000" dirty="0">
              <a:solidFill>
                <a:schemeClr val="bg1"/>
              </a:solidFill>
              <a:latin typeface="+mn-lt"/>
            </a:endParaRPr>
          </a:p>
          <a:p>
            <a:pPr marL="342900" indent="-342900" algn="l">
              <a:buFont typeface="Arial" panose="020B0604020202020204" pitchFamily="34" charset="0"/>
              <a:buChar char="•"/>
            </a:pPr>
            <a:r>
              <a:rPr lang="en-US" sz="2000" dirty="0">
                <a:solidFill>
                  <a:schemeClr val="bg1"/>
                </a:solidFill>
                <a:latin typeface="+mn-lt"/>
              </a:rPr>
              <a:t>first treaty to lay down the principle of the transfer of competences to local communities, which must be accompanied by a transfer of financial resources </a:t>
            </a:r>
            <a:r>
              <a:rPr lang="en-US" sz="2000" dirty="0">
                <a:solidFill>
                  <a:schemeClr val="bg1"/>
                </a:solidFill>
                <a:latin typeface="+mn-lt"/>
                <a:sym typeface="Wingdings" panose="05000000000000000000" pitchFamily="2" charset="2"/>
              </a:rPr>
              <a:t> </a:t>
            </a:r>
            <a:r>
              <a:rPr lang="en-US" sz="2000" b="1" dirty="0">
                <a:solidFill>
                  <a:srgbClr val="00B050"/>
                </a:solidFill>
                <a:latin typeface="+mn-lt"/>
                <a:sym typeface="Wingdings" panose="05000000000000000000" pitchFamily="2" charset="2"/>
              </a:rPr>
              <a:t>principle of subsidiarity</a:t>
            </a:r>
          </a:p>
          <a:p>
            <a:pPr marL="342900" indent="-342900" algn="l">
              <a:buFont typeface="Arial" panose="020B0604020202020204" pitchFamily="34" charset="0"/>
              <a:buChar char="•"/>
            </a:pPr>
            <a:endParaRPr lang="en-US" sz="2000" b="1" dirty="0">
              <a:solidFill>
                <a:srgbClr val="00B050"/>
              </a:solidFill>
              <a:latin typeface="+mn-lt"/>
              <a:sym typeface="Wingdings" panose="05000000000000000000" pitchFamily="2" charset="2"/>
            </a:endParaRPr>
          </a:p>
          <a:p>
            <a:pPr marL="342900" indent="-342900" algn="l">
              <a:buFont typeface="Arial" panose="020B0604020202020204" pitchFamily="34" charset="0"/>
              <a:buChar char="•"/>
            </a:pPr>
            <a:r>
              <a:rPr lang="en-US" sz="2000" dirty="0">
                <a:solidFill>
                  <a:schemeClr val="bg1"/>
                </a:solidFill>
              </a:rPr>
              <a:t>Monitoring visits country-by-country every five years</a:t>
            </a:r>
          </a:p>
          <a:p>
            <a:pPr marL="342900" indent="-342900" algn="l">
              <a:buFont typeface="Arial" panose="020B0604020202020204" pitchFamily="34" charset="0"/>
              <a:buChar char="•"/>
            </a:pPr>
            <a:endParaRPr lang="en-US" sz="2000" dirty="0">
              <a:solidFill>
                <a:schemeClr val="bg1"/>
              </a:solidFill>
            </a:endParaRPr>
          </a:p>
          <a:p>
            <a:pPr marL="342900" indent="-342900" algn="l">
              <a:buFont typeface="Arial" panose="020B0604020202020204" pitchFamily="34" charset="0"/>
              <a:buChar char="•"/>
            </a:pPr>
            <a:r>
              <a:rPr lang="en-US" sz="2000" dirty="0">
                <a:solidFill>
                  <a:schemeClr val="bg1"/>
                </a:solidFill>
                <a:latin typeface="+mn-lt"/>
              </a:rPr>
              <a:t>The Congress engages in regular, open, and constructive dialogue with Ministers and national authorities to follow up on its recommendations</a:t>
            </a:r>
          </a:p>
          <a:p>
            <a:pPr algn="l"/>
            <a:endParaRPr lang="en-US" sz="2000" dirty="0">
              <a:solidFill>
                <a:schemeClr val="bg1"/>
              </a:solidFill>
              <a:latin typeface="+mn-lt"/>
            </a:endParaRPr>
          </a:p>
          <a:p>
            <a:pPr marL="342900" indent="-342900" algn="l">
              <a:buFontTx/>
              <a:buChar char="-"/>
            </a:pPr>
            <a:endParaRPr lang="fr-FR" sz="2000" dirty="0">
              <a:solidFill>
                <a:schemeClr val="bg1"/>
              </a:solidFill>
              <a:latin typeface="+mn-lt"/>
            </a:endParaRPr>
          </a:p>
        </p:txBody>
      </p:sp>
    </p:spTree>
    <p:extLst>
      <p:ext uri="{BB962C8B-B14F-4D97-AF65-F5344CB8AC3E}">
        <p14:creationId xmlns:p14="http://schemas.microsoft.com/office/powerpoint/2010/main" val="301628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2076</TotalTime>
  <Words>1428</Words>
  <Application>Microsoft Office PowerPoint</Application>
  <PresentationFormat>Custom</PresentationFormat>
  <Paragraphs>240</Paragraphs>
  <Slides>16</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Poppins</vt:lpstr>
      <vt:lpstr>Myriad Bold</vt:lpstr>
      <vt:lpstr>Aptos</vt:lpstr>
      <vt:lpstr>Myriad</vt:lpstr>
      <vt:lpstr>Poppins Black</vt:lpstr>
      <vt:lpstr>Arial</vt:lpstr>
      <vt:lpstr>TT Norms Bold</vt:lpstr>
      <vt:lpstr>Poppins Bold</vt:lpstr>
      <vt:lpstr>Poppins </vt:lpstr>
      <vt:lpstr>Calibri</vt:lpstr>
      <vt:lpstr>Trebuchet MS</vt:lpstr>
      <vt:lpstr>Office Theme</vt:lpstr>
      <vt:lpstr>PowerPoint Presentation</vt:lpstr>
      <vt:lpstr>CONGRESS OF LOCAL  AND REGIONAL AUTHORITIES </vt:lpstr>
      <vt:lpstr>TIMELINE</vt:lpstr>
      <vt:lpstr>POLITICAL ROLE OF THE CONGRESS</vt:lpstr>
      <vt:lpstr>PARTNERSHIPS ACROSS EUROPE</vt:lpstr>
      <vt:lpstr>STRUCTURE OF CONGRESS BODIES</vt:lpstr>
      <vt:lpstr>CONGRESS STRUCTURE</vt:lpstr>
      <vt:lpstr>STRUCTURE OF CONGRESS SECRETARIAT</vt:lpstr>
      <vt:lpstr>MAIN LEGAL INSTRUMENT</vt:lpstr>
      <vt:lpstr>STATUTORY ACTIVITIES</vt:lpstr>
      <vt:lpstr>STATUTORY ACTIVITIES</vt:lpstr>
      <vt:lpstr>THEMATIC AND FIELD ACTIVITIES</vt:lpstr>
      <vt:lpstr>PowerPoint Presentation</vt:lpstr>
      <vt:lpstr>YOUTH DELEGATES </vt:lpstr>
      <vt:lpstr>NEW EUROPEAN CHARTER ON THE PARTICIPATION OF YOUNG PEOPLE IN LOCAL AND REGIONAL LIFE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CONGRESS OF LOCAL AND REGIONAL AUTHORITIES</dc:title>
  <dc:creator>NANIA Cassandra</dc:creator>
  <cp:lastModifiedBy>KURENT Mirjam</cp:lastModifiedBy>
  <cp:revision>41</cp:revision>
  <dcterms:created xsi:type="dcterms:W3CDTF">2006-08-16T00:00:00Z</dcterms:created>
  <dcterms:modified xsi:type="dcterms:W3CDTF">2026-06-08T08:24:00Z</dcterms:modified>
  <dc:identifier>DAGhhcP2g9Y</dc:identifier>
</cp:coreProperties>
</file>