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22"/>
  </p:notesMasterIdLst>
  <p:sldIdLst>
    <p:sldId id="256" r:id="rId2"/>
    <p:sldId id="275" r:id="rId3"/>
    <p:sldId id="268" r:id="rId4"/>
    <p:sldId id="276" r:id="rId5"/>
    <p:sldId id="277" r:id="rId6"/>
    <p:sldId id="278" r:id="rId7"/>
    <p:sldId id="261" r:id="rId8"/>
    <p:sldId id="284" r:id="rId9"/>
    <p:sldId id="271" r:id="rId10"/>
    <p:sldId id="280" r:id="rId11"/>
    <p:sldId id="279" r:id="rId12"/>
    <p:sldId id="262" r:id="rId13"/>
    <p:sldId id="272" r:id="rId14"/>
    <p:sldId id="281" r:id="rId15"/>
    <p:sldId id="263" r:id="rId16"/>
    <p:sldId id="285" r:id="rId17"/>
    <p:sldId id="273" r:id="rId18"/>
    <p:sldId id="282" r:id="rId19"/>
    <p:sldId id="264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577" autoAdjust="0"/>
  </p:normalViewPr>
  <p:slideViewPr>
    <p:cSldViewPr snapToGrid="0" snapToObjects="1">
      <p:cViewPr>
        <p:scale>
          <a:sx n="60" d="100"/>
          <a:sy n="60" d="100"/>
        </p:scale>
        <p:origin x="-1656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BAC62-904B-494C-832B-CBCABD6AD9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2C7A8-ED7A-D44B-A7D9-4483BE2B44F6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16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Added value</a:t>
            </a:r>
            <a:r>
              <a:rPr lang="en-GB" baseline="0" dirty="0" smtClean="0"/>
              <a:t> </a:t>
            </a:r>
            <a:r>
              <a:rPr lang="en-US" baseline="0" dirty="0" smtClean="0"/>
              <a:t>–</a:t>
            </a:r>
            <a:r>
              <a:rPr lang="en-GB" baseline="0" dirty="0" smtClean="0"/>
              <a:t> not contained in previous COE international cooperation instruments</a:t>
            </a:r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Mandator</a:t>
            </a:r>
            <a:r>
              <a:rPr lang="en-GB" baseline="0" dirty="0" smtClean="0"/>
              <a:t>y and discretionary provisions</a:t>
            </a:r>
            <a:endParaRPr lang="en-GB" dirty="0" smtClean="0"/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What is the point of this article? </a:t>
            </a:r>
            <a:r>
              <a:rPr lang="en-GB" baseline="0" dirty="0" smtClean="0"/>
              <a:t> </a:t>
            </a:r>
            <a:r>
              <a:rPr lang="en-GB" dirty="0" smtClean="0"/>
              <a:t>Having</a:t>
            </a:r>
            <a:r>
              <a:rPr lang="en-GB" baseline="0" dirty="0" smtClean="0"/>
              <a:t> t</a:t>
            </a:r>
            <a:r>
              <a:rPr lang="en-US" baseline="0" dirty="0" smtClean="0"/>
              <a:t>he</a:t>
            </a:r>
            <a:r>
              <a:rPr lang="en-GB" baseline="0" dirty="0" smtClean="0"/>
              <a:t> ability to be able to identify accounts of natural or legal persons who under investigation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which would seem obvious in the anti-money laundering arena 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As this is an international cooperation article focus on the provision of assistance  </a:t>
            </a:r>
            <a:r>
              <a:rPr lang="en-US" baseline="0" dirty="0" smtClean="0"/>
              <a:t>N</a:t>
            </a:r>
            <a:r>
              <a:rPr lang="en-GB" baseline="0" dirty="0" smtClean="0"/>
              <a:t>o interest in the mechanisms of how this is done, so long as it can be done (efficiency)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Given the intrusive nature of this article, parties are allowed to import the standard MLA requirements used for search and seizure </a:t>
            </a:r>
            <a:r>
              <a:rPr lang="en-US" baseline="0" dirty="0" smtClean="0"/>
              <a:t>–</a:t>
            </a:r>
            <a:r>
              <a:rPr lang="en-GB" baseline="0" dirty="0" smtClean="0"/>
              <a:t> link back to COE conventions on MLA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e.g. foreign exchange accounts not held in banks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14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“Limited</a:t>
            </a:r>
            <a:r>
              <a:rPr lang="en-US" baseline="0" dirty="0" smtClean="0"/>
              <a:t>” </a:t>
            </a:r>
            <a:r>
              <a:rPr lang="en-US" dirty="0" smtClean="0"/>
              <a:t>M</a:t>
            </a:r>
            <a:r>
              <a:rPr lang="en-GB" dirty="0" smtClean="0"/>
              <a:t>andatory </a:t>
            </a:r>
            <a:r>
              <a:rPr lang="en-US" dirty="0" smtClean="0"/>
              <a:t>–</a:t>
            </a:r>
            <a:r>
              <a:rPr lang="en-GB" dirty="0" smtClean="0"/>
              <a:t> it</a:t>
            </a:r>
            <a:r>
              <a:rPr lang="en-GB" baseline="0" dirty="0" smtClean="0"/>
              <a:t> has a qualification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but remember on t</a:t>
            </a:r>
            <a:r>
              <a:rPr lang="en-US" baseline="0" dirty="0" smtClean="0"/>
              <a:t>he template that it does not have an asterisk</a:t>
            </a:r>
            <a:endParaRPr lang="en-GB" dirty="0" smtClean="0"/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Asset</a:t>
            </a:r>
            <a:r>
              <a:rPr lang="en-GB" baseline="0" dirty="0" smtClean="0"/>
              <a:t> sharing - discretionary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206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“Limited</a:t>
            </a:r>
            <a:r>
              <a:rPr lang="en-US" baseline="0" dirty="0" smtClean="0"/>
              <a:t>” </a:t>
            </a:r>
            <a:r>
              <a:rPr lang="en-US" dirty="0" smtClean="0"/>
              <a:t>M</a:t>
            </a:r>
            <a:r>
              <a:rPr lang="en-GB" dirty="0" smtClean="0"/>
              <a:t>andatory </a:t>
            </a:r>
            <a:r>
              <a:rPr lang="en-US" dirty="0" smtClean="0"/>
              <a:t>–</a:t>
            </a:r>
            <a:r>
              <a:rPr lang="en-GB" dirty="0" smtClean="0"/>
              <a:t> it</a:t>
            </a:r>
            <a:r>
              <a:rPr lang="en-GB" baseline="0" dirty="0" smtClean="0"/>
              <a:t> has a qualification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but remember on t</a:t>
            </a:r>
            <a:r>
              <a:rPr lang="en-US" baseline="0" dirty="0" smtClean="0"/>
              <a:t>he template that it does not have an asterisk</a:t>
            </a:r>
            <a:endParaRPr lang="en-GB" dirty="0" smtClean="0"/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Asset</a:t>
            </a:r>
            <a:r>
              <a:rPr lang="en-GB" baseline="0" dirty="0" smtClean="0"/>
              <a:t> sharing - discretionary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206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Discretionary</a:t>
            </a:r>
          </a:p>
          <a:p>
            <a:endParaRPr lang="en-US" dirty="0" smtClean="0"/>
          </a:p>
          <a:p>
            <a:r>
              <a:rPr lang="en-US" dirty="0" smtClean="0"/>
              <a:t>F</a:t>
            </a:r>
            <a:r>
              <a:rPr lang="en-GB" dirty="0" smtClean="0"/>
              <a:t>iscal and </a:t>
            </a:r>
            <a:r>
              <a:rPr lang="en-US" dirty="0" smtClean="0"/>
              <a:t>political</a:t>
            </a:r>
            <a:r>
              <a:rPr lang="en-GB" dirty="0" smtClean="0"/>
              <a:t> offences</a:t>
            </a:r>
            <a:r>
              <a:rPr lang="en-GB" baseline="0" dirty="0" smtClean="0"/>
              <a:t> </a:t>
            </a:r>
            <a:r>
              <a:rPr lang="en-US" baseline="0" dirty="0" smtClean="0"/>
              <a:t>–</a:t>
            </a:r>
            <a:r>
              <a:rPr lang="en-GB" baseline="0" dirty="0" smtClean="0"/>
              <a:t> go back to COE MLA/Extradition convention</a:t>
            </a:r>
          </a:p>
          <a:p>
            <a:endParaRPr lang="en-GB" baseline="0" dirty="0" smtClean="0"/>
          </a:p>
          <a:p>
            <a:r>
              <a:rPr lang="en-US" baseline="0" dirty="0" smtClean="0"/>
              <a:t>B</a:t>
            </a:r>
            <a:r>
              <a:rPr lang="en-GB" baseline="0" dirty="0" smtClean="0"/>
              <a:t>ut ML cannot be considered a fiscal offence or </a:t>
            </a:r>
            <a:r>
              <a:rPr lang="en-US" baseline="0" dirty="0" smtClean="0"/>
              <a:t>political</a:t>
            </a:r>
            <a:r>
              <a:rPr lang="en-GB" baseline="0" dirty="0" smtClean="0"/>
              <a:t> offence </a:t>
            </a:r>
          </a:p>
          <a:p>
            <a:endParaRPr lang="en-GB" baseline="0" dirty="0" smtClean="0"/>
          </a:p>
          <a:p>
            <a:r>
              <a:rPr lang="en-US" baseline="0" dirty="0" smtClean="0"/>
              <a:t>F</a:t>
            </a:r>
            <a:r>
              <a:rPr lang="en-GB" baseline="0" dirty="0" smtClean="0"/>
              <a:t>urther erosion is financing of terrorism </a:t>
            </a:r>
            <a:r>
              <a:rPr lang="en-US" baseline="0" dirty="0" smtClean="0"/>
              <a:t>–</a:t>
            </a:r>
            <a:r>
              <a:rPr lang="en-GB" baseline="0" dirty="0" smtClean="0"/>
              <a:t> so that cannot be considered a fiscal or political offence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7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Discretionary</a:t>
            </a:r>
          </a:p>
          <a:p>
            <a:endParaRPr lang="en-US" dirty="0" smtClean="0"/>
          </a:p>
          <a:p>
            <a:r>
              <a:rPr lang="en-US" dirty="0" smtClean="0"/>
              <a:t>F</a:t>
            </a:r>
            <a:r>
              <a:rPr lang="en-GB" dirty="0" smtClean="0"/>
              <a:t>iscal and </a:t>
            </a:r>
            <a:r>
              <a:rPr lang="en-US" dirty="0" smtClean="0"/>
              <a:t>political</a:t>
            </a:r>
            <a:r>
              <a:rPr lang="en-GB" dirty="0" smtClean="0"/>
              <a:t> offences</a:t>
            </a:r>
            <a:r>
              <a:rPr lang="en-GB" baseline="0" dirty="0" smtClean="0"/>
              <a:t> </a:t>
            </a:r>
            <a:r>
              <a:rPr lang="en-US" baseline="0" dirty="0" smtClean="0"/>
              <a:t>–</a:t>
            </a:r>
            <a:r>
              <a:rPr lang="en-GB" baseline="0" dirty="0" smtClean="0"/>
              <a:t> go back to COE MLA/Extradition convention</a:t>
            </a:r>
          </a:p>
          <a:p>
            <a:endParaRPr lang="en-GB" baseline="0" dirty="0" smtClean="0"/>
          </a:p>
          <a:p>
            <a:r>
              <a:rPr lang="en-US" baseline="0" dirty="0" smtClean="0"/>
              <a:t>B</a:t>
            </a:r>
            <a:r>
              <a:rPr lang="en-GB" baseline="0" dirty="0" smtClean="0"/>
              <a:t>ut ML cannot be considered a fiscal offence or </a:t>
            </a:r>
            <a:r>
              <a:rPr lang="en-US" baseline="0" dirty="0" smtClean="0"/>
              <a:t>political</a:t>
            </a:r>
            <a:r>
              <a:rPr lang="en-GB" baseline="0" dirty="0" smtClean="0"/>
              <a:t> offence </a:t>
            </a:r>
          </a:p>
          <a:p>
            <a:endParaRPr lang="en-GB" baseline="0" dirty="0" smtClean="0"/>
          </a:p>
          <a:p>
            <a:r>
              <a:rPr lang="en-US" baseline="0" dirty="0" smtClean="0"/>
              <a:t>F</a:t>
            </a:r>
            <a:r>
              <a:rPr lang="en-GB" baseline="0" dirty="0" smtClean="0"/>
              <a:t>urther erosion is financing of terrorism </a:t>
            </a:r>
            <a:r>
              <a:rPr lang="en-US" baseline="0" dirty="0" smtClean="0"/>
              <a:t>–</a:t>
            </a:r>
            <a:r>
              <a:rPr lang="en-GB" baseline="0" dirty="0" smtClean="0"/>
              <a:t> so that cannot be considered a fiscal or political offence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7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Added value</a:t>
            </a:r>
            <a:r>
              <a:rPr lang="en-GB" baseline="0" dirty="0" smtClean="0"/>
              <a:t> </a:t>
            </a:r>
            <a:r>
              <a:rPr lang="en-US" baseline="0" dirty="0" smtClean="0"/>
              <a:t>–</a:t>
            </a:r>
            <a:r>
              <a:rPr lang="en-GB" baseline="0" dirty="0" smtClean="0"/>
              <a:t> not contained in previous COE international cooperation instruments</a:t>
            </a:r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Mandator</a:t>
            </a:r>
            <a:r>
              <a:rPr lang="en-GB" baseline="0" dirty="0" smtClean="0"/>
              <a:t>y and discretionary provisions</a:t>
            </a:r>
            <a:endParaRPr lang="en-GB" dirty="0" smtClean="0"/>
          </a:p>
          <a:p>
            <a:pPr marL="171450" indent="-171450">
              <a:buFont typeface="Arial"/>
              <a:buChar char="•"/>
            </a:pPr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dirty="0" smtClean="0"/>
              <a:t>What is the point of this article? </a:t>
            </a:r>
            <a:r>
              <a:rPr lang="en-GB" baseline="0" dirty="0" smtClean="0"/>
              <a:t> </a:t>
            </a:r>
            <a:r>
              <a:rPr lang="en-GB" dirty="0" smtClean="0"/>
              <a:t>Having</a:t>
            </a:r>
            <a:r>
              <a:rPr lang="en-GB" baseline="0" dirty="0" smtClean="0"/>
              <a:t> t</a:t>
            </a:r>
            <a:r>
              <a:rPr lang="en-US" baseline="0" dirty="0" smtClean="0"/>
              <a:t>he</a:t>
            </a:r>
            <a:r>
              <a:rPr lang="en-GB" baseline="0" dirty="0" smtClean="0"/>
              <a:t> ability to be able to identify accounts of natural or legal persons who under investigation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which would seem obvious in the anti-money laundering arena 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As this is an international cooperation article focus on the provision of assistance  </a:t>
            </a:r>
            <a:r>
              <a:rPr lang="en-US" baseline="0" dirty="0" smtClean="0"/>
              <a:t>N</a:t>
            </a:r>
            <a:r>
              <a:rPr lang="en-GB" baseline="0" dirty="0" smtClean="0"/>
              <a:t>o interest in the mechanisms of how this is done, so long as it can be done (efficiency)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Given the intrusive nature of this article, parties are allowed to import the standard MLA requirements used for search and seizure </a:t>
            </a:r>
            <a:r>
              <a:rPr lang="en-US" baseline="0" dirty="0" smtClean="0"/>
              <a:t>–</a:t>
            </a:r>
            <a:r>
              <a:rPr lang="en-GB" baseline="0" dirty="0" smtClean="0"/>
              <a:t> link back to COE conventions on MLA</a:t>
            </a:r>
          </a:p>
          <a:p>
            <a:pPr marL="171450" indent="-171450">
              <a:buFont typeface="Arial"/>
              <a:buChar char="•"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GB" baseline="0" dirty="0" smtClean="0"/>
              <a:t>e.g. foreign exchange accounts not held in banks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14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Can</a:t>
            </a:r>
            <a:r>
              <a:rPr lang="en-US" baseline="0" dirty="0" smtClean="0"/>
              <a:t> be seen as a follow-up to Art 17</a:t>
            </a:r>
          </a:p>
          <a:p>
            <a:pPr marL="171450" indent="-171450">
              <a:buFont typeface="Arial"/>
              <a:buChar char="•"/>
            </a:pPr>
            <a:endParaRPr lang="en-US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You have the bank details and now you want the substantive evidence and importantly </a:t>
            </a:r>
            <a:r>
              <a:rPr lang="en-US" baseline="0" noProof="0" dirty="0" smtClean="0"/>
              <a:t>information</a:t>
            </a:r>
            <a:r>
              <a:rPr lang="en-US" baseline="0" dirty="0" smtClean="0"/>
              <a:t> about onward movements</a:t>
            </a:r>
          </a:p>
          <a:p>
            <a:pPr marL="171450" indent="-171450">
              <a:buFont typeface="Arial"/>
              <a:buChar char="•"/>
            </a:pPr>
            <a:endParaRPr lang="en-US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Mandatory and discretionary provisions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79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GB" dirty="0" smtClean="0"/>
              <a:t>eal</a:t>
            </a:r>
            <a:r>
              <a:rPr lang="en-GB" baseline="0" dirty="0" smtClean="0"/>
              <a:t> time surveillance of bank accounts </a:t>
            </a:r>
            <a:r>
              <a:rPr lang="en-US" baseline="0" dirty="0" smtClean="0"/>
              <a:t>–</a:t>
            </a:r>
            <a:r>
              <a:rPr lang="en-GB" baseline="0" dirty="0" smtClean="0"/>
              <a:t> but will be time limited</a:t>
            </a:r>
          </a:p>
          <a:p>
            <a:endParaRPr lang="en-GB" baseline="0" dirty="0" smtClean="0"/>
          </a:p>
          <a:p>
            <a:r>
              <a:rPr lang="en-US" baseline="0" dirty="0" smtClean="0"/>
              <a:t>M</a:t>
            </a:r>
            <a:r>
              <a:rPr lang="en-GB" baseline="0" dirty="0" smtClean="0"/>
              <a:t>andatory and discretionary provisions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68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96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N</a:t>
            </a:r>
            <a:r>
              <a:rPr lang="en-GB" dirty="0" smtClean="0"/>
              <a:t>on</a:t>
            </a:r>
            <a:r>
              <a:rPr lang="en-GB" baseline="0" dirty="0" smtClean="0"/>
              <a:t>-conviction based confiscation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much more a common law tradition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imited mandatory provision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ink back to Art 5 </a:t>
            </a:r>
          </a:p>
          <a:p>
            <a:pPr marL="171450" indent="-171450">
              <a:buFont typeface="Arial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85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N</a:t>
            </a:r>
            <a:r>
              <a:rPr lang="en-GB" dirty="0" smtClean="0"/>
              <a:t>on</a:t>
            </a:r>
            <a:r>
              <a:rPr lang="en-GB" baseline="0" dirty="0" smtClean="0"/>
              <a:t>-conviction based confiscation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much more a common law tradition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imited mandatory provision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ink back to Art 5 </a:t>
            </a:r>
          </a:p>
          <a:p>
            <a:pPr marL="171450" indent="-171450">
              <a:buFont typeface="Arial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85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N</a:t>
            </a:r>
            <a:r>
              <a:rPr lang="en-GB" dirty="0" smtClean="0"/>
              <a:t>on</a:t>
            </a:r>
            <a:r>
              <a:rPr lang="en-GB" baseline="0" dirty="0" smtClean="0"/>
              <a:t>-conviction based confiscation </a:t>
            </a:r>
            <a:r>
              <a:rPr lang="en-US" baseline="0" dirty="0" smtClean="0"/>
              <a:t>–</a:t>
            </a:r>
            <a:r>
              <a:rPr lang="en-GB" baseline="0" dirty="0" smtClean="0"/>
              <a:t> much more a common law tradition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imited mandatory provision </a:t>
            </a:r>
          </a:p>
          <a:p>
            <a:pPr marL="0" indent="0">
              <a:buFont typeface="Arial"/>
              <a:buNone/>
            </a:pPr>
            <a:endParaRPr lang="en-GB" baseline="0" dirty="0" smtClean="0"/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L</a:t>
            </a:r>
            <a:r>
              <a:rPr lang="en-GB" baseline="0" dirty="0" smtClean="0"/>
              <a:t>ink back to Art 5 </a:t>
            </a:r>
          </a:p>
          <a:p>
            <a:pPr marL="171450" indent="-171450">
              <a:buFont typeface="Arial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285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Limited</a:t>
            </a:r>
            <a:r>
              <a:rPr lang="en-US" baseline="0" dirty="0" smtClean="0"/>
              <a:t> mandatory provision – can allow for refusal/rejection of assistance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2C7A8-ED7A-D44B-A7D9-4483BE2B44F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456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E38E4D-051A-41E1-86A4-E56916468FD0}" type="datetimeFigureOut">
              <a:rPr lang="en-US" smtClean="0"/>
              <a:pPr/>
              <a:t>7/10/2015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6BB73A-582F-4420-9A14-CB10A2B2E5E8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1288499"/>
            <a:ext cx="8307387" cy="35629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latin typeface="Calibri"/>
                <a:cs typeface="Calibri"/>
              </a:rPr>
              <a:t>Conference of the Parties </a:t>
            </a:r>
            <a:br>
              <a:rPr lang="en-US" sz="4400" dirty="0" smtClean="0">
                <a:latin typeface="Calibri"/>
                <a:cs typeface="Calibri"/>
              </a:rPr>
            </a:br>
            <a:r>
              <a:rPr lang="en-US" sz="4400" dirty="0" smtClean="0">
                <a:latin typeface="Calibri"/>
                <a:cs typeface="Calibri"/>
              </a:rPr>
              <a:t>to CETS 198 </a:t>
            </a:r>
            <a:br>
              <a:rPr lang="en-US" sz="4400" dirty="0" smtClean="0">
                <a:latin typeface="Calibri"/>
                <a:cs typeface="Calibri"/>
              </a:rPr>
            </a:br>
            <a:r>
              <a:rPr lang="en-US" sz="4400" dirty="0" smtClean="0">
                <a:latin typeface="Calibri"/>
                <a:cs typeface="Calibri"/>
              </a:rPr>
              <a:t>Training for Rapporteurs</a:t>
            </a:r>
            <a:br>
              <a:rPr lang="en-US" sz="4400" dirty="0" smtClean="0">
                <a:latin typeface="Calibri"/>
                <a:cs typeface="Calibri"/>
              </a:rPr>
            </a:br>
            <a:r>
              <a:rPr lang="en-US" sz="4400" dirty="0" smtClean="0">
                <a:latin typeface="Calibri"/>
                <a:cs typeface="Calibri"/>
              </a:rPr>
              <a:t/>
            </a:r>
            <a:br>
              <a:rPr lang="en-US" sz="4400" dirty="0" smtClean="0">
                <a:latin typeface="Calibri"/>
                <a:cs typeface="Calibri"/>
              </a:rPr>
            </a:br>
            <a:r>
              <a:rPr lang="en-US" sz="4400" dirty="0" smtClean="0">
                <a:latin typeface="Calibri"/>
                <a:cs typeface="Calibri"/>
              </a:rPr>
              <a:t>International Cooperation </a:t>
            </a:r>
            <a:r>
              <a:rPr lang="en-US" sz="4000" dirty="0" smtClean="0">
                <a:latin typeface="Calibri"/>
                <a:cs typeface="Calibri"/>
              </a:rPr>
              <a:t/>
            </a:r>
            <a:br>
              <a:rPr lang="en-US" sz="4000" dirty="0" smtClean="0">
                <a:latin typeface="Calibri"/>
                <a:cs typeface="Calibri"/>
              </a:rPr>
            </a:b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4851433"/>
            <a:ext cx="8307387" cy="1369815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Calibri"/>
                <a:cs typeface="Calibri"/>
              </a:rPr>
              <a:t>B. Verhelst</a:t>
            </a:r>
          </a:p>
          <a:p>
            <a:pPr algn="l"/>
            <a:r>
              <a:rPr lang="en-US" dirty="0" smtClean="0">
                <a:latin typeface="Calibri"/>
                <a:cs typeface="Calibri"/>
              </a:rPr>
              <a:t>Moneyval LE expert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93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23 – Obligation to confiscate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18786" cy="43891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23.3 : Enforcement equivalent value confiscation	</a:t>
            </a:r>
          </a:p>
          <a:p>
            <a:pPr algn="just">
              <a:buNone/>
            </a:pPr>
            <a:endParaRPr lang="en-GB" sz="2000" dirty="0" smtClean="0"/>
          </a:p>
          <a:p>
            <a:pPr algn="just"/>
            <a:r>
              <a:rPr lang="en-GB" sz="2000" dirty="0" smtClean="0"/>
              <a:t>See 1990 Convention </a:t>
            </a:r>
          </a:p>
          <a:p>
            <a:pPr algn="just"/>
            <a:r>
              <a:rPr lang="en-GB" sz="2000" dirty="0" smtClean="0"/>
              <a:t>Property (any nature) located in requested Party</a:t>
            </a:r>
          </a:p>
          <a:p>
            <a:pPr algn="just"/>
            <a:r>
              <a:rPr lang="en-GB" sz="2000" dirty="0" smtClean="0"/>
              <a:t>If no payment: claim to be executed on any available property</a:t>
            </a:r>
          </a:p>
          <a:p>
            <a:pPr algn="just"/>
            <a:endParaRPr lang="en-GB" sz="2000" dirty="0" smtClean="0"/>
          </a:p>
          <a:p>
            <a:pPr algn="just">
              <a:buNone/>
            </a:pPr>
            <a:r>
              <a:rPr lang="en-GB" sz="2000" dirty="0" smtClean="0"/>
              <a:t>23.4: Confiscation request related specific item</a:t>
            </a:r>
          </a:p>
          <a:p>
            <a:pPr algn="just">
              <a:buNone/>
            </a:pPr>
            <a:endParaRPr lang="en-GB" sz="2000" dirty="0" smtClean="0"/>
          </a:p>
          <a:p>
            <a:pPr algn="just"/>
            <a:r>
              <a:rPr lang="en-GB" sz="2000" dirty="0" smtClean="0"/>
              <a:t>See 1990 Convention </a:t>
            </a:r>
          </a:p>
          <a:p>
            <a:pPr algn="just"/>
            <a:r>
              <a:rPr lang="en-GB" sz="2000" dirty="0" smtClean="0"/>
              <a:t>Possibility to enforce in the form of equivalent value</a:t>
            </a:r>
          </a:p>
          <a:p>
            <a:pPr algn="just"/>
            <a:r>
              <a:rPr lang="en-GB" sz="2000" dirty="0" smtClean="0"/>
              <a:t>Discretionary : if both Parties agree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48117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23 – Obligation to confiscate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50109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23.5	</a:t>
            </a:r>
            <a:r>
              <a:rPr lang="en-GB" sz="2000" i="1" dirty="0"/>
              <a:t>The Parties </a:t>
            </a:r>
            <a:r>
              <a:rPr lang="en-GB" sz="2000" b="1" i="1" u="sng" dirty="0"/>
              <a:t>shall co‑operate to the widest extent possible under </a:t>
            </a:r>
            <a:r>
              <a:rPr lang="en-GB" sz="2000" b="1" i="1" u="sng" dirty="0" smtClean="0"/>
              <a:t>their domestic </a:t>
            </a:r>
            <a:r>
              <a:rPr lang="en-GB" sz="2000" b="1" i="1" u="sng" dirty="0"/>
              <a:t>law</a:t>
            </a:r>
            <a:r>
              <a:rPr lang="en-GB" sz="2000" b="1" i="1" dirty="0"/>
              <a:t> </a:t>
            </a:r>
            <a:r>
              <a:rPr lang="en-GB" sz="2000" i="1" dirty="0"/>
              <a:t>with those Parties which request the execution of </a:t>
            </a:r>
            <a:r>
              <a:rPr lang="en-GB" sz="2000" i="1" dirty="0" smtClean="0"/>
              <a:t>measures </a:t>
            </a:r>
            <a:r>
              <a:rPr lang="en-GB" sz="2000" b="1" i="1" u="sng" dirty="0"/>
              <a:t>equivalent to confiscation</a:t>
            </a:r>
            <a:r>
              <a:rPr lang="en-GB" sz="2000" b="1" i="1" dirty="0"/>
              <a:t> </a:t>
            </a:r>
            <a:r>
              <a:rPr lang="en-GB" sz="2000" i="1" dirty="0"/>
              <a:t>leading to the deprivation </a:t>
            </a:r>
            <a:r>
              <a:rPr lang="en-GB" sz="2000" i="1" dirty="0" smtClean="0"/>
              <a:t>of property</a:t>
            </a:r>
            <a:r>
              <a:rPr lang="en-GB" sz="2000" i="1" dirty="0"/>
              <a:t>, </a:t>
            </a:r>
            <a:r>
              <a:rPr lang="en-GB" sz="2000" b="1" i="1" u="sng" dirty="0"/>
              <a:t>which are not criminal sanctions</a:t>
            </a:r>
            <a:r>
              <a:rPr lang="en-GB" sz="2000" i="1" dirty="0"/>
              <a:t>, in so far as such measures </a:t>
            </a:r>
            <a:r>
              <a:rPr lang="en-GB" sz="2000" i="1" dirty="0" smtClean="0"/>
              <a:t>are </a:t>
            </a:r>
            <a:r>
              <a:rPr lang="en-GB" sz="2000" i="1" dirty="0"/>
              <a:t>ordered by </a:t>
            </a:r>
            <a:r>
              <a:rPr lang="en-GB" sz="2000" b="1" i="1" u="sng" dirty="0"/>
              <a:t>a judicial authority</a:t>
            </a:r>
            <a:r>
              <a:rPr lang="en-GB" sz="2000" b="1" i="1" dirty="0"/>
              <a:t> </a:t>
            </a:r>
            <a:r>
              <a:rPr lang="en-GB" sz="2000" i="1" dirty="0"/>
              <a:t>of the requesting Party in relation </a:t>
            </a:r>
            <a:r>
              <a:rPr lang="en-GB" sz="2000" i="1" dirty="0" smtClean="0"/>
              <a:t>to </a:t>
            </a:r>
            <a:r>
              <a:rPr lang="en-GB" sz="2000" i="1" dirty="0"/>
              <a:t>a criminal offence, provided that it has been established that the </a:t>
            </a:r>
            <a:r>
              <a:rPr lang="en-GB" sz="2000" i="1" dirty="0" smtClean="0"/>
              <a:t>property </a:t>
            </a:r>
            <a:r>
              <a:rPr lang="en-GB" sz="2000" i="1" dirty="0"/>
              <a:t>constitutes proceeds or other property in the meaning of </a:t>
            </a:r>
            <a:r>
              <a:rPr lang="en-GB" sz="2000" i="1" dirty="0" smtClean="0"/>
              <a:t>Article </a:t>
            </a:r>
            <a:r>
              <a:rPr lang="en-GB" sz="2000" i="1" dirty="0"/>
              <a:t>5 of this Convention. </a:t>
            </a:r>
            <a:endParaRPr lang="en-GB" sz="2000" i="1" dirty="0" smtClean="0"/>
          </a:p>
          <a:p>
            <a:pPr algn="just">
              <a:buNone/>
            </a:pPr>
            <a:endParaRPr lang="en-GB" sz="2000" i="1" dirty="0" smtClean="0"/>
          </a:p>
          <a:p>
            <a:pPr algn="just"/>
            <a:r>
              <a:rPr lang="en-GB" sz="2000" dirty="0" smtClean="0"/>
              <a:t>Novelty : Non-conviction based confiscation (</a:t>
            </a:r>
            <a:r>
              <a:rPr lang="en-GB" sz="2000" i="1" dirty="0" smtClean="0"/>
              <a:t>in </a:t>
            </a:r>
            <a:r>
              <a:rPr lang="en-GB" sz="2000" i="1" dirty="0" err="1" smtClean="0"/>
              <a:t>rem</a:t>
            </a:r>
            <a:r>
              <a:rPr lang="en-GB" sz="2000" dirty="0" smtClean="0"/>
              <a:t>)</a:t>
            </a:r>
          </a:p>
          <a:p>
            <a:pPr algn="just"/>
            <a:r>
              <a:rPr lang="en-GB" sz="2000" dirty="0" smtClean="0"/>
              <a:t>Divergent common law – civil law principles</a:t>
            </a:r>
          </a:p>
          <a:p>
            <a:pPr algn="just"/>
            <a:r>
              <a:rPr lang="en-GB" sz="2000" dirty="0" smtClean="0"/>
              <a:t>Conditions: judicial authority/criminal offence/ proceeds &amp; art. 5 property </a:t>
            </a:r>
          </a:p>
          <a:p>
            <a:pPr algn="just"/>
            <a:r>
              <a:rPr lang="en-GB" sz="2000" dirty="0" smtClean="0"/>
              <a:t>“Shall” - “Widest extent” –  quid constitutional barriers?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48117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Article 23 – Obligation to confiscate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Paragraph 6 – to what extent is this effectively implemented and how has this been demonstrated?</a:t>
            </a:r>
          </a:p>
          <a:p>
            <a:pPr algn="just"/>
            <a:r>
              <a:rPr lang="en-US" i="1" dirty="0" smtClean="0"/>
              <a:t>“shall to the widest possible extent possible under their domestic law”</a:t>
            </a:r>
          </a:p>
          <a:p>
            <a:pPr algn="just"/>
            <a:r>
              <a:rPr lang="en-US" dirty="0" smtClean="0"/>
              <a:t>Limited mandatory provision</a:t>
            </a:r>
          </a:p>
          <a:p>
            <a:pPr algn="just"/>
            <a:r>
              <a:rPr lang="en-US" dirty="0" smtClean="0"/>
              <a:t>Are there any barriers to providing assistance under this paragraph and have the been explained? </a:t>
            </a:r>
          </a:p>
          <a:p>
            <a:pPr algn="just"/>
            <a:r>
              <a:rPr lang="en-US" dirty="0" smtClean="0"/>
              <a:t>Have requests been made and executed, if yes, has evidence been provided by way of statistics?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6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25 – Confiscated property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18786" cy="43891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25.1  Disposal of confiscated property according to domestic law &amp; procedures</a:t>
            </a:r>
          </a:p>
          <a:p>
            <a:pPr algn="just">
              <a:buNone/>
            </a:pPr>
            <a:endParaRPr lang="en-GB" sz="2000" dirty="0" smtClean="0"/>
          </a:p>
          <a:p>
            <a:pPr algn="just">
              <a:buNone/>
            </a:pPr>
            <a:r>
              <a:rPr lang="en-GB" sz="2000" dirty="0" smtClean="0"/>
              <a:t>25.2		</a:t>
            </a:r>
            <a:r>
              <a:rPr lang="en-GB" sz="2000" i="1" dirty="0" smtClean="0"/>
              <a:t>When </a:t>
            </a:r>
            <a:r>
              <a:rPr lang="en-GB" sz="2000" i="1" dirty="0"/>
              <a:t>acting on the request made by another Party in accordance </a:t>
            </a:r>
            <a:r>
              <a:rPr lang="en-GB" sz="2000" i="1" dirty="0" smtClean="0"/>
              <a:t>with </a:t>
            </a:r>
            <a:r>
              <a:rPr lang="en-GB" sz="2000" i="1" dirty="0"/>
              <a:t>Articles 23 and 24 of this Convention, Parties </a:t>
            </a:r>
            <a:r>
              <a:rPr lang="en-GB" sz="2000" b="1" i="1" u="sng" dirty="0"/>
              <a:t>shall, to the extent </a:t>
            </a:r>
            <a:r>
              <a:rPr lang="en-GB" sz="2000" b="1" i="1" u="sng" dirty="0" smtClean="0"/>
              <a:t>permitted </a:t>
            </a:r>
            <a:r>
              <a:rPr lang="en-GB" sz="2000" b="1" i="1" u="sng" dirty="0"/>
              <a:t>by domestic law</a:t>
            </a:r>
            <a:r>
              <a:rPr lang="en-GB" sz="2000" b="1" i="1" dirty="0"/>
              <a:t> </a:t>
            </a:r>
            <a:r>
              <a:rPr lang="en-GB" sz="2000" i="1" dirty="0"/>
              <a:t>and if so requested, give priority </a:t>
            </a:r>
            <a:r>
              <a:rPr lang="en-GB" sz="2000" i="1" dirty="0" smtClean="0"/>
              <a:t>consideration </a:t>
            </a:r>
            <a:r>
              <a:rPr lang="en-GB" sz="2000" i="1" dirty="0"/>
              <a:t>to returning the confiscated property to the requesting </a:t>
            </a:r>
            <a:r>
              <a:rPr lang="en-GB" sz="2000" i="1" dirty="0" smtClean="0"/>
              <a:t>Party </a:t>
            </a:r>
            <a:r>
              <a:rPr lang="en-GB" sz="2000" i="1" dirty="0"/>
              <a:t>so that it can give compensation to the victims of </a:t>
            </a:r>
            <a:r>
              <a:rPr lang="en-GB" sz="2000" i="1" dirty="0" smtClean="0"/>
              <a:t>the  crime </a:t>
            </a:r>
            <a:r>
              <a:rPr lang="en-GB" sz="2000" i="1" dirty="0"/>
              <a:t>or </a:t>
            </a:r>
            <a:r>
              <a:rPr lang="en-GB" sz="2000" i="1" dirty="0" smtClean="0"/>
              <a:t>return </a:t>
            </a:r>
            <a:r>
              <a:rPr lang="en-GB" sz="2000" i="1" dirty="0"/>
              <a:t>such property to their legitimate owners</a:t>
            </a:r>
            <a:r>
              <a:rPr lang="en-GB" i="1" dirty="0"/>
              <a:t>.</a:t>
            </a:r>
            <a:r>
              <a:rPr lang="en-US" i="1" dirty="0"/>
              <a:t> </a:t>
            </a:r>
            <a:endParaRPr lang="en-US" i="1" dirty="0" smtClean="0"/>
          </a:p>
          <a:p>
            <a:pPr algn="just">
              <a:buNone/>
            </a:pPr>
            <a:endParaRPr lang="en-US" i="1" dirty="0" smtClean="0"/>
          </a:p>
          <a:p>
            <a:pPr algn="just"/>
            <a:r>
              <a:rPr lang="en-US" sz="2000" dirty="0" smtClean="0"/>
              <a:t>Mandatory provision, but conditional</a:t>
            </a:r>
          </a:p>
          <a:p>
            <a:pPr algn="just"/>
            <a:r>
              <a:rPr lang="en-US" sz="2000" dirty="0" err="1" smtClean="0"/>
              <a:t>Victimology</a:t>
            </a:r>
            <a:r>
              <a:rPr lang="en-US" sz="2000" dirty="0" smtClean="0"/>
              <a:t>: priority </a:t>
            </a:r>
            <a:r>
              <a:rPr lang="en-US" sz="2000" smtClean="0"/>
              <a:t>to restitution &amp; compensation</a:t>
            </a:r>
            <a:endParaRPr lang="en-US" sz="2000" dirty="0" smtClean="0"/>
          </a:p>
          <a:p>
            <a:pPr algn="just"/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239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25 – Confiscated property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25.3		</a:t>
            </a:r>
            <a:r>
              <a:rPr lang="en-GB" sz="2000" i="1" dirty="0" smtClean="0"/>
              <a:t>When </a:t>
            </a:r>
            <a:r>
              <a:rPr lang="en-GB" sz="2000" i="1" dirty="0"/>
              <a:t>acting on the request made by another Party in accordance </a:t>
            </a:r>
            <a:r>
              <a:rPr lang="en-GB" sz="2000" i="1" dirty="0" smtClean="0"/>
              <a:t>with </a:t>
            </a:r>
            <a:r>
              <a:rPr lang="en-GB" sz="2000" i="1" dirty="0"/>
              <a:t>Articles 23 and 24 of this Convention, a Party </a:t>
            </a:r>
            <a:r>
              <a:rPr lang="en-GB" sz="2000" b="1" i="1" u="sng" dirty="0"/>
              <a:t>may give special </a:t>
            </a:r>
            <a:r>
              <a:rPr lang="en-GB" sz="2000" b="1" i="1" u="sng" dirty="0" smtClean="0"/>
              <a:t>consideration</a:t>
            </a:r>
            <a:r>
              <a:rPr lang="en-GB" sz="2000" i="1" dirty="0" smtClean="0"/>
              <a:t> </a:t>
            </a:r>
            <a:r>
              <a:rPr lang="en-GB" sz="2000" i="1" dirty="0"/>
              <a:t>to concluding agreements or arrangements on sharing </a:t>
            </a:r>
            <a:r>
              <a:rPr lang="en-GB" sz="2000" i="1" dirty="0" smtClean="0"/>
              <a:t>with </a:t>
            </a:r>
            <a:r>
              <a:rPr lang="en-GB" sz="2000" i="1" dirty="0"/>
              <a:t>other Parties, on a regular or case-by-case basis, such property</a:t>
            </a:r>
            <a:r>
              <a:rPr lang="en-GB" sz="2000" i="1" dirty="0" smtClean="0"/>
              <a:t>, in </a:t>
            </a:r>
            <a:r>
              <a:rPr lang="en-GB" sz="2000" i="1" dirty="0"/>
              <a:t>accordance with its domestic law or administrative procedures</a:t>
            </a:r>
            <a:r>
              <a:rPr lang="en-GB" sz="2000" dirty="0"/>
              <a:t>.</a:t>
            </a:r>
            <a:endParaRPr lang="en-US" sz="2000" dirty="0"/>
          </a:p>
          <a:p>
            <a:endParaRPr lang="en-GB" dirty="0" smtClean="0"/>
          </a:p>
          <a:p>
            <a:r>
              <a:rPr lang="en-GB" sz="2000" dirty="0" smtClean="0"/>
              <a:t>Asset sharing</a:t>
            </a:r>
          </a:p>
          <a:p>
            <a:r>
              <a:rPr lang="en-GB" sz="2000" dirty="0" smtClean="0"/>
              <a:t>Discretionary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3223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Article 25 – Confiscated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75186"/>
            <a:ext cx="8229600" cy="384941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Paragraph 2 – can property be returned?</a:t>
            </a:r>
          </a:p>
          <a:p>
            <a:pPr algn="just"/>
            <a:r>
              <a:rPr lang="en-US" dirty="0" smtClean="0"/>
              <a:t>If yes, what evidence has been provided to demonstrate this? If no, why not? </a:t>
            </a:r>
          </a:p>
          <a:p>
            <a:pPr algn="just"/>
            <a:r>
              <a:rPr lang="en-US" dirty="0" smtClean="0"/>
              <a:t>Paragraph 3 – have any asset sharing agreements been entered into? What countries?</a:t>
            </a:r>
          </a:p>
          <a:p>
            <a:pPr algn="just"/>
            <a:r>
              <a:rPr lang="en-US" dirty="0" smtClean="0"/>
              <a:t>Statistics on assets shared. Examples? </a:t>
            </a:r>
          </a:p>
        </p:txBody>
      </p:sp>
    </p:spTree>
    <p:extLst>
      <p:ext uri="{BB962C8B-B14F-4D97-AF65-F5344CB8AC3E}">
        <p14:creationId xmlns:p14="http://schemas.microsoft.com/office/powerpoint/2010/main" val="130864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l-BE" sz="4800" dirty="0" err="1" smtClean="0"/>
              <a:t>Section</a:t>
            </a:r>
            <a:r>
              <a:rPr lang="nl-BE" sz="4800" dirty="0" smtClean="0"/>
              <a:t> 5: </a:t>
            </a:r>
            <a:r>
              <a:rPr lang="nl-BE" sz="4800" dirty="0" err="1" smtClean="0"/>
              <a:t>Refusal</a:t>
            </a:r>
            <a:r>
              <a:rPr lang="nl-BE" sz="4800" dirty="0" smtClean="0"/>
              <a:t> and </a:t>
            </a:r>
            <a:r>
              <a:rPr lang="nl-BE" sz="4800" dirty="0" err="1" smtClean="0"/>
              <a:t>postponement</a:t>
            </a:r>
            <a:r>
              <a:rPr lang="nl-BE" sz="4800" dirty="0" smtClean="0"/>
              <a:t> of </a:t>
            </a:r>
            <a:r>
              <a:rPr lang="nl-BE" sz="4800" dirty="0" err="1" smtClean="0"/>
              <a:t>cooperation</a:t>
            </a:r>
            <a:endParaRPr lang="nl-B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  <a:p>
            <a:r>
              <a:rPr lang="nl-BE" b="1" dirty="0" smtClean="0"/>
              <a:t>Art. 28: </a:t>
            </a:r>
            <a:r>
              <a:rPr lang="nl-BE" b="1" dirty="0" err="1" smtClean="0"/>
              <a:t>Grounds</a:t>
            </a:r>
            <a:r>
              <a:rPr lang="nl-BE" b="1" dirty="0" smtClean="0"/>
              <a:t> </a:t>
            </a:r>
            <a:r>
              <a:rPr lang="nl-BE" b="1" dirty="0" err="1" smtClean="0"/>
              <a:t>for</a:t>
            </a:r>
            <a:r>
              <a:rPr lang="nl-BE" b="1" dirty="0" smtClean="0"/>
              <a:t> </a:t>
            </a:r>
            <a:r>
              <a:rPr lang="nl-BE" b="1" dirty="0" err="1" smtClean="0"/>
              <a:t>refusal</a:t>
            </a:r>
            <a:endParaRPr lang="nl-BE" b="1" dirty="0" smtClean="0"/>
          </a:p>
          <a:p>
            <a:r>
              <a:rPr lang="nl-BE" dirty="0" smtClean="0"/>
              <a:t>Art. 29: </a:t>
            </a:r>
            <a:r>
              <a:rPr lang="nl-BE" dirty="0" err="1" smtClean="0"/>
              <a:t>Postponement</a:t>
            </a:r>
            <a:endParaRPr lang="nl-BE" dirty="0" smtClean="0"/>
          </a:p>
          <a:p>
            <a:r>
              <a:rPr lang="nl-BE" dirty="0" smtClean="0"/>
              <a:t>Art. 30: </a:t>
            </a:r>
            <a:r>
              <a:rPr lang="nl-BE" dirty="0" err="1" smtClean="0"/>
              <a:t>Partial</a:t>
            </a:r>
            <a:r>
              <a:rPr lang="nl-BE" dirty="0" smtClean="0"/>
              <a:t> </a:t>
            </a:r>
            <a:r>
              <a:rPr lang="nl-BE" dirty="0" err="1" smtClean="0"/>
              <a:t>or</a:t>
            </a:r>
            <a:r>
              <a:rPr lang="nl-BE" dirty="0" smtClean="0"/>
              <a:t> </a:t>
            </a:r>
            <a:r>
              <a:rPr lang="nl-BE" dirty="0" err="1" smtClean="0"/>
              <a:t>conditional</a:t>
            </a:r>
            <a:r>
              <a:rPr lang="nl-BE" dirty="0" smtClean="0"/>
              <a:t> </a:t>
            </a:r>
            <a:r>
              <a:rPr lang="nl-BE" dirty="0" err="1" smtClean="0"/>
              <a:t>granting</a:t>
            </a:r>
            <a:r>
              <a:rPr lang="nl-BE" dirty="0" smtClean="0"/>
              <a:t> of a </a:t>
            </a:r>
            <a:r>
              <a:rPr lang="nl-BE" dirty="0" err="1" smtClean="0"/>
              <a:t>request</a:t>
            </a:r>
            <a:endParaRPr lang="nl-B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952"/>
            <a:ext cx="8229600" cy="12395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Article </a:t>
            </a:r>
            <a:r>
              <a:rPr lang="en-US" dirty="0" smtClean="0"/>
              <a:t>28 – Discretionary rounds </a:t>
            </a:r>
            <a:r>
              <a:rPr lang="en-US" dirty="0"/>
              <a:t>for </a:t>
            </a:r>
            <a:r>
              <a:rPr lang="en-US" dirty="0" smtClean="0"/>
              <a:t>refusal (general)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1639614"/>
            <a:ext cx="8308975" cy="491493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GB" sz="2000" dirty="0" smtClean="0"/>
              <a:t>28.1  	Co‑operation </a:t>
            </a:r>
            <a:r>
              <a:rPr lang="en-GB" sz="2000" dirty="0"/>
              <a:t>under this chapter </a:t>
            </a:r>
            <a:r>
              <a:rPr lang="en-GB" sz="2000" u="sng" dirty="0"/>
              <a:t>may</a:t>
            </a:r>
            <a:r>
              <a:rPr lang="en-GB" sz="2000" dirty="0"/>
              <a:t> be refused if</a:t>
            </a:r>
            <a:r>
              <a:rPr lang="en-GB" sz="2000" dirty="0" smtClean="0"/>
              <a:t>:</a:t>
            </a:r>
          </a:p>
          <a:p>
            <a:pPr algn="just">
              <a:buNone/>
            </a:pPr>
            <a:r>
              <a:rPr lang="en-GB" sz="2000" dirty="0" smtClean="0"/>
              <a:t>28.1.a. 		Against the </a:t>
            </a:r>
            <a:r>
              <a:rPr lang="en-GB" sz="2000" dirty="0"/>
              <a:t>fundamental principles of the legal </a:t>
            </a:r>
            <a:r>
              <a:rPr lang="en-GB" sz="2000" dirty="0" smtClean="0"/>
              <a:t>system </a:t>
            </a:r>
            <a:r>
              <a:rPr lang="en-US" sz="2000" dirty="0" smtClean="0"/>
              <a:t> </a:t>
            </a:r>
            <a:endParaRPr lang="en-US" sz="2000" dirty="0"/>
          </a:p>
          <a:p>
            <a:pPr algn="just">
              <a:buNone/>
            </a:pPr>
            <a:r>
              <a:rPr lang="en-GB" sz="2000" dirty="0" smtClean="0"/>
              <a:t>28.1.b.		Prejudice to sovereignty ..... other essential interest</a:t>
            </a:r>
          </a:p>
          <a:p>
            <a:pPr algn="just">
              <a:buNone/>
            </a:pPr>
            <a:r>
              <a:rPr lang="en-GB" sz="2000" dirty="0" smtClean="0"/>
              <a:t>28.1.c.		Request disproportionate to importance of the case</a:t>
            </a:r>
          </a:p>
          <a:p>
            <a:pPr algn="just">
              <a:buNone/>
            </a:pPr>
            <a:r>
              <a:rPr lang="en-GB" sz="2000" dirty="0" smtClean="0"/>
              <a:t>28.1.d. 		Fiscal exception, </a:t>
            </a:r>
            <a:r>
              <a:rPr lang="en-GB" sz="2000" b="1" dirty="0" smtClean="0"/>
              <a:t>save financing </a:t>
            </a:r>
            <a:r>
              <a:rPr lang="en-GB" sz="2000" b="1" dirty="0"/>
              <a:t>of </a:t>
            </a:r>
            <a:r>
              <a:rPr lang="en-GB" sz="2000" b="1" dirty="0" smtClean="0"/>
              <a:t>terrorism</a:t>
            </a:r>
          </a:p>
          <a:p>
            <a:pPr algn="just">
              <a:buNone/>
            </a:pPr>
            <a:r>
              <a:rPr lang="en-GB" sz="2000" dirty="0" smtClean="0"/>
              <a:t>28.1.e		Political offence</a:t>
            </a:r>
            <a:r>
              <a:rPr lang="en-GB" sz="2000" dirty="0"/>
              <a:t>, </a:t>
            </a:r>
            <a:r>
              <a:rPr lang="en-GB" sz="2000" b="1" dirty="0" smtClean="0"/>
              <a:t>except for financing </a:t>
            </a:r>
            <a:r>
              <a:rPr lang="en-GB" sz="2000" b="1" dirty="0"/>
              <a:t>of </a:t>
            </a:r>
            <a:r>
              <a:rPr lang="en-GB" sz="2000" b="1" dirty="0" smtClean="0"/>
              <a:t>terrorism</a:t>
            </a:r>
          </a:p>
          <a:p>
            <a:pPr algn="just">
              <a:buNone/>
            </a:pPr>
            <a:r>
              <a:rPr lang="en-GB" sz="2000" dirty="0" smtClean="0"/>
              <a:t>28.1.f.		</a:t>
            </a:r>
            <a:r>
              <a:rPr lang="en-GB" sz="2000" i="1" dirty="0" smtClean="0"/>
              <a:t>Ne </a:t>
            </a:r>
            <a:r>
              <a:rPr lang="en-GB" sz="2000" i="1" dirty="0" err="1" smtClean="0"/>
              <a:t>bis</a:t>
            </a:r>
            <a:r>
              <a:rPr lang="en-GB" sz="2000" i="1" dirty="0" smtClean="0"/>
              <a:t> in idem </a:t>
            </a:r>
            <a:r>
              <a:rPr lang="en-GB" sz="2000" dirty="0" smtClean="0"/>
              <a:t>(double jeopardy)</a:t>
            </a:r>
          </a:p>
          <a:p>
            <a:pPr algn="just">
              <a:buNone/>
            </a:pPr>
            <a:r>
              <a:rPr lang="en-GB" sz="2000" dirty="0" smtClean="0"/>
              <a:t>28.1.g.		Dual criminality</a:t>
            </a:r>
          </a:p>
          <a:p>
            <a:pPr algn="just">
              <a:buNone/>
            </a:pPr>
            <a:r>
              <a:rPr lang="en-GB" sz="2000" dirty="0" smtClean="0"/>
              <a:t>				- S.2 (invest. ass.): only if coercive action</a:t>
            </a:r>
          </a:p>
          <a:p>
            <a:pPr algn="just">
              <a:buNone/>
            </a:pPr>
            <a:r>
              <a:rPr lang="en-GB" sz="2000" dirty="0" smtClean="0"/>
              <a:t>				- </a:t>
            </a:r>
            <a:r>
              <a:rPr lang="en-GB" sz="2000" b="1" dirty="0" smtClean="0"/>
              <a:t>conduct underlying the offence</a:t>
            </a:r>
          </a:p>
          <a:p>
            <a:pPr algn="just">
              <a:buNone/>
            </a:pPr>
            <a:endParaRPr lang="en-GB" sz="2000" dirty="0" smtClean="0"/>
          </a:p>
          <a:p>
            <a:pPr algn="just"/>
            <a:r>
              <a:rPr lang="en-GB" sz="2000" dirty="0" err="1" smtClean="0"/>
              <a:t>Cfr</a:t>
            </a:r>
            <a:r>
              <a:rPr lang="en-GB" sz="2000" dirty="0" smtClean="0"/>
              <a:t>. </a:t>
            </a:r>
            <a:r>
              <a:rPr lang="en-GB" sz="2000" smtClean="0"/>
              <a:t>1990 Convention </a:t>
            </a:r>
            <a:r>
              <a:rPr lang="en-GB" sz="2000" dirty="0" smtClean="0"/>
              <a:t>(except </a:t>
            </a:r>
            <a:r>
              <a:rPr lang="en-GB" sz="2000" b="1" dirty="0" smtClean="0"/>
              <a:t>bold)</a:t>
            </a:r>
            <a:endParaRPr lang="en-GB" sz="2000" dirty="0" smtClean="0"/>
          </a:p>
          <a:p>
            <a:pPr algn="just"/>
            <a:r>
              <a:rPr lang="en-GB" sz="2000" dirty="0" smtClean="0"/>
              <a:t>Discretionary</a:t>
            </a:r>
          </a:p>
          <a:p>
            <a:pPr algn="just"/>
            <a:r>
              <a:rPr lang="en-GB" sz="2000" dirty="0" smtClean="0"/>
              <a:t>Exclusive (no other grounds accepted)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2961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952"/>
            <a:ext cx="8229600" cy="12395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Article 28 </a:t>
            </a:r>
            <a:r>
              <a:rPr lang="en-US" dirty="0" smtClean="0"/>
              <a:t>– Discretionary </a:t>
            </a:r>
            <a:r>
              <a:rPr lang="en-US" dirty="0"/>
              <a:t>Grounds for </a:t>
            </a:r>
            <a:r>
              <a:rPr lang="en-US" dirty="0" smtClean="0"/>
              <a:t>refusal (other)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1444532"/>
            <a:ext cx="8308975" cy="5110017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28. 2. &amp; 3. : Ch. IV - Sect. 2 (coercive investigative assistance) &amp; Sect.3 	     (provisional measures)</a:t>
            </a:r>
          </a:p>
          <a:p>
            <a:pPr>
              <a:buNone/>
            </a:pPr>
            <a:r>
              <a:rPr lang="en-GB" sz="2000" dirty="0" smtClean="0"/>
              <a:t>			- not provided or permitted in domestic law</a:t>
            </a:r>
          </a:p>
          <a:p>
            <a:pPr>
              <a:buNone/>
            </a:pPr>
            <a:r>
              <a:rPr lang="en-GB" sz="2000" dirty="0" smtClean="0"/>
              <a:t>			- request not emanating from judicial authority</a:t>
            </a:r>
          </a:p>
          <a:p>
            <a:pPr>
              <a:buNone/>
            </a:pPr>
            <a:r>
              <a:rPr lang="en-GB" sz="2000" dirty="0" smtClean="0"/>
              <a:t>28.4.a. to e.	Miscellaneous  &amp; procedural grounds</a:t>
            </a:r>
          </a:p>
          <a:p>
            <a:pPr>
              <a:buNone/>
            </a:pPr>
            <a:r>
              <a:rPr lang="en-GB" sz="2000" dirty="0" smtClean="0"/>
              <a:t>28.4.f+28.5. &amp; 6.	</a:t>
            </a:r>
            <a:r>
              <a:rPr lang="en-GB" sz="2000" i="1" dirty="0" smtClean="0"/>
              <a:t>In absentia – </a:t>
            </a:r>
            <a:r>
              <a:rPr lang="en-GB" sz="2000" dirty="0" smtClean="0"/>
              <a:t>rights of defence</a:t>
            </a:r>
          </a:p>
          <a:p>
            <a:pPr>
              <a:buNone/>
            </a:pPr>
            <a:r>
              <a:rPr lang="en-GB" sz="2000" dirty="0" smtClean="0"/>
              <a:t>28.7		Bank secrecy cannot be invoked - request emanating 		from judicial authority</a:t>
            </a:r>
          </a:p>
          <a:p>
            <a:pPr>
              <a:buNone/>
            </a:pPr>
            <a:r>
              <a:rPr lang="en-GB" sz="2000" dirty="0" smtClean="0"/>
              <a:t>28.8. : </a:t>
            </a:r>
            <a:r>
              <a:rPr lang="en-GB" sz="2000" u="sng" dirty="0" smtClean="0"/>
              <a:t>no</a:t>
            </a:r>
            <a:r>
              <a:rPr lang="en-GB" sz="2000" dirty="0" smtClean="0"/>
              <a:t> refusal grounds</a:t>
            </a:r>
          </a:p>
          <a:p>
            <a:pPr>
              <a:buNone/>
            </a:pPr>
            <a:r>
              <a:rPr lang="en-GB" sz="2000" dirty="0" smtClean="0"/>
              <a:t>			a. Legal persons</a:t>
            </a:r>
          </a:p>
          <a:p>
            <a:pPr>
              <a:buNone/>
            </a:pPr>
            <a:r>
              <a:rPr lang="en-GB" sz="2000" dirty="0" smtClean="0"/>
              <a:t>			b. Death or dissolution of legal person</a:t>
            </a:r>
          </a:p>
          <a:p>
            <a:pPr>
              <a:buNone/>
            </a:pPr>
            <a:r>
              <a:rPr lang="en-GB" sz="2000" dirty="0" smtClean="0"/>
              <a:t>			</a:t>
            </a:r>
            <a:r>
              <a:rPr lang="en-GB" sz="2000" b="1" dirty="0" smtClean="0"/>
              <a:t>c. Author of predicate offence</a:t>
            </a:r>
            <a:r>
              <a:rPr lang="en-GB" sz="2000" dirty="0" smtClean="0"/>
              <a:t>			</a:t>
            </a:r>
          </a:p>
          <a:p>
            <a:pPr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12961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28 – Grounds for refusal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01766"/>
            <a:ext cx="8229600" cy="4022834"/>
          </a:xfrm>
        </p:spPr>
        <p:txBody>
          <a:bodyPr>
            <a:normAutofit/>
          </a:bodyPr>
          <a:lstStyle/>
          <a:p>
            <a:r>
              <a:rPr lang="en-GB" dirty="0" smtClean="0"/>
              <a:t>Par. 1d and 1e – have these exceptions been exercised? If yes, how many times has it been invoked?</a:t>
            </a:r>
          </a:p>
          <a:p>
            <a:r>
              <a:rPr lang="en-GB" dirty="0" smtClean="0"/>
              <a:t>Compare with number of requests for assistance</a:t>
            </a:r>
          </a:p>
          <a:p>
            <a:r>
              <a:rPr lang="en-GB" dirty="0" smtClean="0"/>
              <a:t>Par. 8c – has this been invoked? Statistics.</a:t>
            </a:r>
          </a:p>
          <a:p>
            <a:r>
              <a:rPr lang="en-GB" dirty="0" smtClean="0"/>
              <a:t> Compare with number of requests for assistance</a:t>
            </a:r>
          </a:p>
          <a:p>
            <a:r>
              <a:rPr lang="en-GB" dirty="0" smtClean="0"/>
              <a:t>If refused, fundamental principle argument acceptable?</a:t>
            </a:r>
          </a:p>
        </p:txBody>
      </p:sp>
    </p:spTree>
    <p:extLst>
      <p:ext uri="{BB962C8B-B14F-4D97-AF65-F5344CB8AC3E}">
        <p14:creationId xmlns:p14="http://schemas.microsoft.com/office/powerpoint/2010/main" val="403268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l-BE" sz="4800" dirty="0" smtClean="0"/>
              <a:t>Section2: </a:t>
            </a:r>
            <a:r>
              <a:rPr lang="nl-BE" sz="4800" dirty="0" err="1" smtClean="0"/>
              <a:t>Investigative</a:t>
            </a:r>
            <a:r>
              <a:rPr lang="nl-BE" sz="4800" dirty="0" smtClean="0"/>
              <a:t> </a:t>
            </a:r>
            <a:r>
              <a:rPr lang="nl-BE" sz="4800" dirty="0" err="1" smtClean="0"/>
              <a:t>Assistance</a:t>
            </a:r>
            <a:endParaRPr lang="nl-B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/>
          </a:p>
          <a:p>
            <a:r>
              <a:rPr lang="nl-BE" dirty="0" smtClean="0"/>
              <a:t>Art. 16: </a:t>
            </a:r>
            <a:r>
              <a:rPr lang="nl-BE" dirty="0" err="1" smtClean="0"/>
              <a:t>Obligation</a:t>
            </a:r>
            <a:r>
              <a:rPr lang="nl-BE" dirty="0" smtClean="0"/>
              <a:t> to </a:t>
            </a:r>
            <a:r>
              <a:rPr lang="nl-BE" dirty="0" err="1" smtClean="0"/>
              <a:t>assist</a:t>
            </a:r>
            <a:endParaRPr lang="nl-BE" dirty="0" smtClean="0"/>
          </a:p>
          <a:p>
            <a:r>
              <a:rPr lang="nl-BE" b="1" dirty="0" smtClean="0"/>
              <a:t>Art. 17: </a:t>
            </a:r>
            <a:r>
              <a:rPr lang="nl-BE" b="1" dirty="0" err="1" smtClean="0"/>
              <a:t>Requests</a:t>
            </a:r>
            <a:r>
              <a:rPr lang="nl-BE" b="1" dirty="0" smtClean="0"/>
              <a:t> </a:t>
            </a:r>
            <a:r>
              <a:rPr lang="nl-BE" b="1" dirty="0" err="1" smtClean="0"/>
              <a:t>for</a:t>
            </a:r>
            <a:r>
              <a:rPr lang="nl-BE" b="1" dirty="0" smtClean="0"/>
              <a:t> </a:t>
            </a:r>
            <a:r>
              <a:rPr lang="nl-BE" b="1" dirty="0" err="1" smtClean="0"/>
              <a:t>information</a:t>
            </a:r>
            <a:r>
              <a:rPr lang="nl-BE" b="1" dirty="0" smtClean="0"/>
              <a:t> </a:t>
            </a:r>
            <a:r>
              <a:rPr lang="nl-BE" b="1" dirty="0" err="1" smtClean="0"/>
              <a:t>on</a:t>
            </a:r>
            <a:r>
              <a:rPr lang="nl-BE" b="1" dirty="0" smtClean="0"/>
              <a:t> bank accounts</a:t>
            </a:r>
          </a:p>
          <a:p>
            <a:r>
              <a:rPr lang="nl-BE" b="1" dirty="0" smtClean="0"/>
              <a:t>Art. 18: </a:t>
            </a:r>
            <a:r>
              <a:rPr lang="nl-BE" b="1" dirty="0" err="1" smtClean="0"/>
              <a:t>Requests</a:t>
            </a:r>
            <a:r>
              <a:rPr lang="nl-BE" b="1" dirty="0" smtClean="0"/>
              <a:t> </a:t>
            </a:r>
            <a:r>
              <a:rPr lang="nl-BE" b="1" dirty="0" err="1" smtClean="0"/>
              <a:t>for</a:t>
            </a:r>
            <a:r>
              <a:rPr lang="nl-BE" b="1" dirty="0" smtClean="0"/>
              <a:t> </a:t>
            </a:r>
            <a:r>
              <a:rPr lang="nl-BE" b="1" dirty="0" err="1" smtClean="0"/>
              <a:t>information</a:t>
            </a:r>
            <a:r>
              <a:rPr lang="nl-BE" b="1" dirty="0" smtClean="0"/>
              <a:t> </a:t>
            </a:r>
            <a:r>
              <a:rPr lang="nl-BE" b="1" dirty="0" err="1" smtClean="0"/>
              <a:t>on</a:t>
            </a:r>
            <a:r>
              <a:rPr lang="nl-BE" b="1" dirty="0" smtClean="0"/>
              <a:t> banking </a:t>
            </a:r>
            <a:r>
              <a:rPr lang="nl-BE" b="1" dirty="0" err="1" smtClean="0"/>
              <a:t>transactions</a:t>
            </a:r>
            <a:endParaRPr lang="nl-BE" b="1" dirty="0" smtClean="0"/>
          </a:p>
          <a:p>
            <a:r>
              <a:rPr lang="nl-BE" b="1" dirty="0" smtClean="0"/>
              <a:t>Art. 19: </a:t>
            </a:r>
            <a:r>
              <a:rPr lang="nl-BE" b="1" dirty="0" err="1" smtClean="0"/>
              <a:t>Requests</a:t>
            </a:r>
            <a:r>
              <a:rPr lang="nl-BE" b="1" dirty="0" smtClean="0"/>
              <a:t> </a:t>
            </a:r>
            <a:r>
              <a:rPr lang="nl-BE" b="1" dirty="0" err="1" smtClean="0"/>
              <a:t>for</a:t>
            </a:r>
            <a:r>
              <a:rPr lang="nl-BE" b="1" dirty="0" smtClean="0"/>
              <a:t> the </a:t>
            </a:r>
            <a:r>
              <a:rPr lang="nl-BE" b="1" dirty="0" err="1" smtClean="0"/>
              <a:t>monitoring</a:t>
            </a:r>
            <a:r>
              <a:rPr lang="nl-BE" b="1" dirty="0" smtClean="0"/>
              <a:t> of banking </a:t>
            </a:r>
            <a:r>
              <a:rPr lang="nl-BE" b="1" dirty="0" err="1" smtClean="0"/>
              <a:t>transactions</a:t>
            </a:r>
            <a:endParaRPr lang="nl-BE" b="1" dirty="0" smtClean="0"/>
          </a:p>
          <a:p>
            <a:r>
              <a:rPr lang="nl-BE" dirty="0" smtClean="0"/>
              <a:t>Art. 20: </a:t>
            </a:r>
            <a:r>
              <a:rPr lang="nl-BE" dirty="0" err="1" smtClean="0"/>
              <a:t>Spontaneous</a:t>
            </a:r>
            <a:r>
              <a:rPr lang="nl-BE" dirty="0" smtClean="0"/>
              <a:t> </a:t>
            </a:r>
            <a:r>
              <a:rPr lang="nl-BE" dirty="0" err="1" smtClean="0"/>
              <a:t>information</a:t>
            </a:r>
            <a:endParaRPr lang="nl-B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BE" dirty="0" err="1" smtClean="0"/>
              <a:t>Section</a:t>
            </a:r>
            <a:r>
              <a:rPr lang="nl-BE" dirty="0" smtClean="0"/>
              <a:t> 7: </a:t>
            </a:r>
            <a:r>
              <a:rPr lang="nl-BE" dirty="0" err="1" smtClean="0"/>
              <a:t>Procedural</a:t>
            </a:r>
            <a:r>
              <a:rPr lang="nl-BE" dirty="0" smtClean="0"/>
              <a:t> and </a:t>
            </a:r>
            <a:r>
              <a:rPr lang="nl-BE" dirty="0" err="1" smtClean="0"/>
              <a:t>other</a:t>
            </a:r>
            <a:r>
              <a:rPr lang="nl-BE" dirty="0" smtClean="0"/>
              <a:t> </a:t>
            </a:r>
            <a:r>
              <a:rPr lang="nl-BE" dirty="0" err="1" smtClean="0"/>
              <a:t>general</a:t>
            </a:r>
            <a:r>
              <a:rPr lang="nl-BE" dirty="0" smtClean="0"/>
              <a:t> </a:t>
            </a:r>
            <a:r>
              <a:rPr lang="nl-BE" dirty="0" err="1" smtClean="0"/>
              <a:t>Rules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BE" b="1" dirty="0" err="1" smtClean="0"/>
              <a:t>Article</a:t>
            </a:r>
            <a:r>
              <a:rPr lang="nl-BE" b="1" dirty="0" smtClean="0"/>
              <a:t> 34 – Direct </a:t>
            </a:r>
            <a:r>
              <a:rPr lang="nl-BE" b="1" dirty="0" err="1" smtClean="0"/>
              <a:t>communication</a:t>
            </a:r>
            <a:endParaRPr lang="nl-BE" b="1" dirty="0" smtClean="0"/>
          </a:p>
          <a:p>
            <a:pPr>
              <a:buNone/>
            </a:pPr>
            <a:r>
              <a:rPr lang="nl-BE" sz="2000" dirty="0" smtClean="0"/>
              <a:t>Art. 34.1.  </a:t>
            </a:r>
            <a:r>
              <a:rPr lang="nl-BE" sz="2000" dirty="0" err="1" smtClean="0"/>
              <a:t>Between</a:t>
            </a:r>
            <a:r>
              <a:rPr lang="nl-BE" sz="2000" dirty="0" smtClean="0"/>
              <a:t> Central </a:t>
            </a:r>
            <a:r>
              <a:rPr lang="nl-BE" sz="2000" dirty="0" err="1" smtClean="0"/>
              <a:t>Authorities</a:t>
            </a:r>
            <a:r>
              <a:rPr lang="nl-BE" sz="2000" dirty="0" smtClean="0"/>
              <a:t> (CA)</a:t>
            </a:r>
          </a:p>
          <a:p>
            <a:pPr>
              <a:buNone/>
            </a:pPr>
            <a:r>
              <a:rPr lang="nl-BE" sz="2000" dirty="0" smtClean="0"/>
              <a:t>Art. 34.2.  </a:t>
            </a:r>
            <a:r>
              <a:rPr lang="nl-BE" sz="2000" dirty="0" err="1" smtClean="0"/>
              <a:t>Urgency</a:t>
            </a:r>
            <a:r>
              <a:rPr lang="nl-BE" sz="2000" dirty="0" smtClean="0"/>
              <a:t>: </a:t>
            </a:r>
            <a:r>
              <a:rPr lang="nl-BE" sz="2000" dirty="0" err="1" smtClean="0"/>
              <a:t>between</a:t>
            </a:r>
            <a:r>
              <a:rPr lang="nl-BE" sz="2000" dirty="0" smtClean="0"/>
              <a:t> </a:t>
            </a:r>
            <a:r>
              <a:rPr lang="nl-BE" sz="2000" dirty="0" err="1" smtClean="0"/>
              <a:t>judicial</a:t>
            </a:r>
            <a:r>
              <a:rPr lang="nl-BE" sz="2000" dirty="0" smtClean="0"/>
              <a:t> </a:t>
            </a:r>
            <a:r>
              <a:rPr lang="nl-BE" sz="2000" dirty="0" err="1" smtClean="0"/>
              <a:t>authorities</a:t>
            </a:r>
            <a:r>
              <a:rPr lang="nl-BE" sz="2000" dirty="0" smtClean="0"/>
              <a:t> (</a:t>
            </a:r>
            <a:r>
              <a:rPr lang="nl-BE" sz="2000" dirty="0" err="1" smtClean="0"/>
              <a:t>uncluding</a:t>
            </a:r>
            <a:r>
              <a:rPr lang="nl-BE" sz="2000" dirty="0" smtClean="0"/>
              <a:t> PP) </a:t>
            </a:r>
            <a:r>
              <a:rPr lang="nl-BE" sz="2000" dirty="0" err="1" smtClean="0"/>
              <a:t>with</a:t>
            </a:r>
            <a:r>
              <a:rPr lang="nl-BE" sz="2000" dirty="0" smtClean="0"/>
              <a:t> </a:t>
            </a:r>
            <a:r>
              <a:rPr lang="nl-BE" sz="2000" dirty="0" err="1" smtClean="0"/>
              <a:t>copy</a:t>
            </a:r>
            <a:r>
              <a:rPr lang="nl-BE" sz="2000" dirty="0" smtClean="0"/>
              <a:t> 	    to CA  </a:t>
            </a:r>
          </a:p>
          <a:p>
            <a:pPr>
              <a:buNone/>
            </a:pPr>
            <a:r>
              <a:rPr lang="nl-BE" sz="2000" dirty="0" smtClean="0"/>
              <a:t>Art. 34.3.  </a:t>
            </a:r>
            <a:r>
              <a:rPr lang="nl-BE" sz="2000" dirty="0" err="1" smtClean="0"/>
              <a:t>Use</a:t>
            </a:r>
            <a:r>
              <a:rPr lang="nl-BE" sz="2000" dirty="0" smtClean="0"/>
              <a:t> of Interpol </a:t>
            </a:r>
            <a:r>
              <a:rPr lang="nl-BE" sz="2000" dirty="0" err="1" smtClean="0"/>
              <a:t>communication</a:t>
            </a:r>
            <a:r>
              <a:rPr lang="nl-BE" sz="2000" dirty="0" smtClean="0"/>
              <a:t> </a:t>
            </a:r>
            <a:r>
              <a:rPr lang="nl-BE" sz="2000" dirty="0" err="1" smtClean="0"/>
              <a:t>line</a:t>
            </a:r>
            <a:endParaRPr lang="nl-BE" sz="2000" dirty="0" smtClean="0"/>
          </a:p>
          <a:p>
            <a:pPr>
              <a:buNone/>
            </a:pPr>
            <a:r>
              <a:rPr lang="nl-BE" sz="2000" dirty="0" smtClean="0"/>
              <a:t>Art. 34.4.  </a:t>
            </a:r>
            <a:r>
              <a:rPr lang="nl-BE" sz="2000" dirty="0" err="1" smtClean="0"/>
              <a:t>Reference</a:t>
            </a:r>
            <a:r>
              <a:rPr lang="nl-BE" sz="2000" dirty="0" smtClean="0"/>
              <a:t> to competent </a:t>
            </a:r>
            <a:r>
              <a:rPr lang="nl-BE" sz="2000" dirty="0" err="1" smtClean="0"/>
              <a:t>authority</a:t>
            </a:r>
            <a:r>
              <a:rPr lang="nl-BE" sz="2000" dirty="0" smtClean="0"/>
              <a:t> in case of </a:t>
            </a:r>
            <a:r>
              <a:rPr lang="nl-BE" sz="2000" dirty="0" err="1" smtClean="0"/>
              <a:t>mistake</a:t>
            </a:r>
            <a:endParaRPr lang="nl-BE" sz="2000" dirty="0" smtClean="0"/>
          </a:p>
          <a:p>
            <a:pPr>
              <a:buNone/>
            </a:pPr>
            <a:r>
              <a:rPr lang="nl-BE" sz="2000" dirty="0" smtClean="0"/>
              <a:t>Art. 34.5.   </a:t>
            </a:r>
            <a:r>
              <a:rPr lang="nl-BE" sz="2000" dirty="0" err="1" smtClean="0"/>
              <a:t>Non-coercive</a:t>
            </a:r>
            <a:r>
              <a:rPr lang="nl-BE" sz="2000" dirty="0" smtClean="0"/>
              <a:t> </a:t>
            </a:r>
            <a:r>
              <a:rPr lang="nl-BE" sz="2000" dirty="0" err="1" smtClean="0"/>
              <a:t>Sect</a:t>
            </a:r>
            <a:r>
              <a:rPr lang="nl-BE" sz="2000" dirty="0" smtClean="0"/>
              <a:t>. 2 </a:t>
            </a:r>
            <a:r>
              <a:rPr lang="nl-BE" sz="2000" dirty="0" err="1" smtClean="0"/>
              <a:t>requests</a:t>
            </a:r>
            <a:r>
              <a:rPr lang="nl-BE" sz="2000" dirty="0" smtClean="0"/>
              <a:t> (</a:t>
            </a:r>
            <a:r>
              <a:rPr lang="nl-BE" sz="2000" dirty="0" err="1" smtClean="0"/>
              <a:t>investigative</a:t>
            </a:r>
            <a:r>
              <a:rPr lang="nl-BE" sz="2000" dirty="0" smtClean="0"/>
              <a:t> </a:t>
            </a:r>
            <a:r>
              <a:rPr lang="nl-BE" sz="2000" dirty="0" err="1" smtClean="0"/>
              <a:t>assistance</a:t>
            </a:r>
            <a:r>
              <a:rPr lang="nl-BE" sz="2000" dirty="0" smtClean="0"/>
              <a:t>): direct 	    </a:t>
            </a:r>
            <a:r>
              <a:rPr lang="nl-BE" sz="2000" dirty="0" err="1" smtClean="0"/>
              <a:t>communication</a:t>
            </a:r>
            <a:r>
              <a:rPr lang="nl-BE" sz="2000" dirty="0" smtClean="0"/>
              <a:t> </a:t>
            </a:r>
            <a:r>
              <a:rPr lang="nl-BE" sz="2000" dirty="0" err="1" smtClean="0"/>
              <a:t>between</a:t>
            </a:r>
            <a:r>
              <a:rPr lang="nl-BE" sz="2000" dirty="0" smtClean="0"/>
              <a:t> competent </a:t>
            </a:r>
            <a:r>
              <a:rPr lang="nl-BE" sz="2000" dirty="0" err="1" smtClean="0"/>
              <a:t>authorities</a:t>
            </a:r>
            <a:r>
              <a:rPr lang="nl-BE" sz="2000" dirty="0" smtClean="0"/>
              <a:t> </a:t>
            </a:r>
          </a:p>
          <a:p>
            <a:pPr>
              <a:buNone/>
            </a:pPr>
            <a:r>
              <a:rPr lang="nl-BE" sz="2000" dirty="0" smtClean="0"/>
              <a:t>Art. 34.6.  </a:t>
            </a:r>
            <a:r>
              <a:rPr lang="nl-BE" sz="2000" dirty="0" err="1" smtClean="0"/>
              <a:t>Possibility</a:t>
            </a:r>
            <a:r>
              <a:rPr lang="nl-BE" sz="2000" dirty="0" smtClean="0"/>
              <a:t> to </a:t>
            </a:r>
            <a:r>
              <a:rPr lang="nl-BE" sz="2000" dirty="0" err="1" smtClean="0"/>
              <a:t>send</a:t>
            </a:r>
            <a:r>
              <a:rPr lang="nl-BE" sz="2000" dirty="0" smtClean="0"/>
              <a:t> </a:t>
            </a:r>
            <a:r>
              <a:rPr lang="nl-BE" sz="2000" dirty="0" err="1" smtClean="0"/>
              <a:t>draft</a:t>
            </a:r>
            <a:r>
              <a:rPr lang="nl-BE" sz="2000" dirty="0" smtClean="0"/>
              <a:t> </a:t>
            </a:r>
            <a:r>
              <a:rPr lang="nl-BE" sz="2000" dirty="0" err="1" smtClean="0"/>
              <a:t>requests</a:t>
            </a:r>
            <a:r>
              <a:rPr lang="nl-BE" sz="2000" dirty="0" smtClean="0"/>
              <a:t>/</a:t>
            </a:r>
            <a:r>
              <a:rPr lang="nl-BE" sz="2000" dirty="0" err="1" smtClean="0"/>
              <a:t>communications</a:t>
            </a:r>
            <a:r>
              <a:rPr lang="nl-BE" sz="2000" dirty="0" smtClean="0"/>
              <a:t> </a:t>
            </a:r>
            <a:r>
              <a:rPr lang="nl-BE" sz="2000" dirty="0" err="1" smtClean="0"/>
              <a:t>between</a:t>
            </a:r>
            <a:r>
              <a:rPr lang="nl-BE" sz="2000" dirty="0" smtClean="0"/>
              <a:t> 	    </a:t>
            </a:r>
            <a:r>
              <a:rPr lang="nl-BE" sz="2000" dirty="0" err="1" smtClean="0"/>
              <a:t>judicial</a:t>
            </a:r>
            <a:r>
              <a:rPr lang="nl-BE" sz="2000" dirty="0" smtClean="0"/>
              <a:t> </a:t>
            </a:r>
            <a:r>
              <a:rPr lang="nl-BE" sz="2000" dirty="0" err="1" smtClean="0"/>
              <a:t>authorities</a:t>
            </a:r>
            <a:r>
              <a:rPr lang="nl-BE" sz="2000" dirty="0" smtClean="0"/>
              <a:t> prior to </a:t>
            </a:r>
            <a:r>
              <a:rPr lang="nl-BE" sz="2000" dirty="0" err="1" smtClean="0"/>
              <a:t>formal</a:t>
            </a:r>
            <a:r>
              <a:rPr lang="nl-BE" sz="2000" dirty="0" smtClean="0"/>
              <a:t> </a:t>
            </a:r>
            <a:r>
              <a:rPr lang="nl-BE" sz="2000" dirty="0" err="1" smtClean="0"/>
              <a:t>request</a:t>
            </a:r>
            <a:endParaRPr lang="nl-BE" sz="2000" dirty="0" smtClean="0"/>
          </a:p>
          <a:p>
            <a:pPr>
              <a:buNone/>
            </a:pPr>
            <a:endParaRPr lang="nl-BE" sz="2000" dirty="0" smtClean="0"/>
          </a:p>
          <a:p>
            <a:r>
              <a:rPr lang="nl-BE" sz="2000" dirty="0" smtClean="0"/>
              <a:t>Practical </a:t>
            </a:r>
            <a:r>
              <a:rPr lang="nl-BE" sz="2000" dirty="0" err="1" smtClean="0"/>
              <a:t>arrangements</a:t>
            </a:r>
            <a:r>
              <a:rPr lang="nl-BE" sz="2000" dirty="0" smtClean="0"/>
              <a:t> to </a:t>
            </a:r>
            <a:r>
              <a:rPr lang="nl-BE" sz="2000" dirty="0" err="1" smtClean="0"/>
              <a:t>enhance</a:t>
            </a:r>
            <a:r>
              <a:rPr lang="nl-BE" sz="2000" dirty="0" smtClean="0"/>
              <a:t> efficiency</a:t>
            </a:r>
          </a:p>
          <a:p>
            <a:r>
              <a:rPr lang="nl-BE" sz="2000" dirty="0" smtClean="0"/>
              <a:t>Check average </a:t>
            </a:r>
            <a:r>
              <a:rPr lang="nl-BE" sz="2000" dirty="0" err="1" smtClean="0"/>
              <a:t>execution</a:t>
            </a:r>
            <a:r>
              <a:rPr lang="nl-BE" sz="2000" dirty="0" smtClean="0"/>
              <a:t> time (urgent/ </a:t>
            </a:r>
            <a:r>
              <a:rPr lang="nl-BE" sz="2000" dirty="0" err="1" smtClean="0"/>
              <a:t>not</a:t>
            </a:r>
            <a:r>
              <a:rPr lang="nl-BE" sz="2000" dirty="0" smtClean="0"/>
              <a:t> urgent)</a:t>
            </a:r>
            <a:endParaRPr lang="nl-B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17 – Information on bank accounts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GB" sz="2000" dirty="0" smtClean="0"/>
              <a:t>17.1 	</a:t>
            </a:r>
            <a:r>
              <a:rPr lang="en-GB" sz="2000" b="1" i="1" u="sng" dirty="0" smtClean="0"/>
              <a:t>Each </a:t>
            </a:r>
            <a:r>
              <a:rPr lang="en-GB" sz="2000" b="1" i="1" u="sng" dirty="0"/>
              <a:t>Party shall</a:t>
            </a:r>
            <a:r>
              <a:rPr lang="en-GB" sz="2000" i="1" dirty="0"/>
              <a:t>, under the conditions set out in </a:t>
            </a:r>
            <a:r>
              <a:rPr lang="en-GB" sz="2000" i="1" dirty="0" smtClean="0"/>
              <a:t>this </a:t>
            </a:r>
            <a:r>
              <a:rPr lang="en-GB" sz="2000" i="1" dirty="0"/>
              <a:t>article, take the </a:t>
            </a:r>
            <a:r>
              <a:rPr lang="en-GB" sz="2000" i="1" dirty="0" smtClean="0"/>
              <a:t>measures </a:t>
            </a:r>
            <a:r>
              <a:rPr lang="en-GB" sz="2000" i="1" dirty="0"/>
              <a:t>necessary to </a:t>
            </a:r>
            <a:r>
              <a:rPr lang="en-GB" sz="2000" i="1" dirty="0" smtClean="0"/>
              <a:t>determine</a:t>
            </a:r>
            <a:r>
              <a:rPr lang="en-GB" sz="2000" i="1" dirty="0"/>
              <a:t>, in answer to a request sent by </a:t>
            </a:r>
            <a:r>
              <a:rPr lang="en-GB" sz="2000" i="1" dirty="0" smtClean="0"/>
              <a:t>another </a:t>
            </a:r>
            <a:r>
              <a:rPr lang="en-GB" sz="2000" i="1" dirty="0"/>
              <a:t>Party, whether </a:t>
            </a:r>
            <a:r>
              <a:rPr lang="en-GB" sz="2000" b="1" i="1" u="sng" dirty="0"/>
              <a:t>a natural or legal person </a:t>
            </a:r>
            <a:r>
              <a:rPr lang="en-GB" sz="2000" i="1" dirty="0"/>
              <a:t>that is the subject of </a:t>
            </a:r>
            <a:r>
              <a:rPr lang="en-GB" sz="2000" i="1" dirty="0" smtClean="0"/>
              <a:t>a </a:t>
            </a:r>
            <a:r>
              <a:rPr lang="en-GB" sz="2000" i="1" dirty="0"/>
              <a:t>criminal investigation </a:t>
            </a:r>
            <a:r>
              <a:rPr lang="en-GB" sz="2000" b="1" i="1" u="sng" dirty="0"/>
              <a:t>holds or controls </a:t>
            </a:r>
            <a:r>
              <a:rPr lang="en-GB" sz="2000" i="1" dirty="0"/>
              <a:t>one or more accounts, of </a:t>
            </a:r>
            <a:r>
              <a:rPr lang="en-GB" sz="2000" b="1" i="1" u="sng" dirty="0" smtClean="0"/>
              <a:t>whatever </a:t>
            </a:r>
            <a:r>
              <a:rPr lang="en-GB" sz="2000" b="1" i="1" u="sng" dirty="0"/>
              <a:t>nature</a:t>
            </a:r>
            <a:r>
              <a:rPr lang="en-GB" sz="2000" i="1" dirty="0"/>
              <a:t>, in any bank located in its territory and, if so, </a:t>
            </a:r>
            <a:r>
              <a:rPr lang="en-GB" sz="2000" i="1" dirty="0" smtClean="0"/>
              <a:t>provide the </a:t>
            </a:r>
            <a:r>
              <a:rPr lang="en-GB" sz="2000" i="1" dirty="0"/>
              <a:t>particulars of the identified accounts.</a:t>
            </a:r>
            <a:r>
              <a:rPr lang="en-US" sz="2000" i="1" dirty="0"/>
              <a:t> </a:t>
            </a:r>
            <a:endParaRPr lang="en-US" sz="2000" i="1" dirty="0" smtClean="0"/>
          </a:p>
          <a:p>
            <a:pPr algn="just">
              <a:buNone/>
            </a:pPr>
            <a:endParaRPr lang="en-US" sz="2000" i="1" dirty="0" smtClean="0"/>
          </a:p>
          <a:p>
            <a:pPr algn="just">
              <a:buNone/>
            </a:pPr>
            <a:r>
              <a:rPr lang="en-US" sz="2000" dirty="0" smtClean="0"/>
              <a:t>17.2	Mandatory only for  banks keeping the account</a:t>
            </a:r>
          </a:p>
          <a:p>
            <a:pPr algn="just"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17.3 	Content &amp; justification of request </a:t>
            </a:r>
            <a:r>
              <a:rPr lang="en-US" sz="2000" dirty="0" smtClean="0">
                <a:sym typeface="Symbol"/>
              </a:rPr>
              <a:t> grounds for refusal </a:t>
            </a:r>
            <a:r>
              <a:rPr lang="en-US" sz="2000" i="1" dirty="0" smtClean="0">
                <a:sym typeface="Symbol"/>
              </a:rPr>
              <a:t>(fishing expeditions…)?</a:t>
            </a:r>
          </a:p>
          <a:p>
            <a:pPr algn="just">
              <a:buNone/>
            </a:pPr>
            <a:endParaRPr lang="en-US" sz="2000" i="1" dirty="0" smtClean="0"/>
          </a:p>
          <a:p>
            <a:pPr algn="just">
              <a:buNone/>
            </a:pPr>
            <a:endParaRPr lang="en-US" sz="2000" i="1" dirty="0" smtClean="0"/>
          </a:p>
          <a:p>
            <a:pPr algn="just"/>
            <a:r>
              <a:rPr lang="en-US" sz="2000" dirty="0" smtClean="0"/>
              <a:t>See Art. 7.2a (domestic requirement)</a:t>
            </a:r>
          </a:p>
          <a:p>
            <a:pPr algn="just"/>
            <a:r>
              <a:rPr lang="en-US" sz="2000" dirty="0" smtClean="0"/>
              <a:t>Criminal investigation context (FIU: </a:t>
            </a:r>
            <a:r>
              <a:rPr lang="en-US" sz="2000" dirty="0" err="1" smtClean="0"/>
              <a:t>artt</a:t>
            </a:r>
            <a:r>
              <a:rPr lang="en-US" sz="2000" dirty="0" smtClean="0"/>
              <a:t>. 13 &amp; 46)</a:t>
            </a:r>
          </a:p>
          <a:p>
            <a:pPr algn="just"/>
            <a:r>
              <a:rPr lang="en-US" sz="2000" dirty="0" smtClean="0"/>
              <a:t> CDD obligations </a:t>
            </a:r>
            <a:r>
              <a:rPr lang="en-US" sz="2000" dirty="0" smtClean="0">
                <a:sym typeface="Symbol"/>
              </a:rPr>
              <a:t> h</a:t>
            </a:r>
            <a:r>
              <a:rPr lang="en-US" sz="2000" dirty="0" smtClean="0"/>
              <a:t>older + beneficial owner</a:t>
            </a:r>
          </a:p>
          <a:p>
            <a:pPr algn="just"/>
            <a:r>
              <a:rPr lang="en-US" sz="2000" dirty="0" smtClean="0">
                <a:sym typeface="Symbol"/>
              </a:rPr>
              <a:t>Central bank account register?</a:t>
            </a:r>
            <a:endParaRPr lang="en-US" sz="2000" dirty="0" smtClean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90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17 – Information on bank accounts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501091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2000" dirty="0" smtClean="0"/>
              <a:t>17.4</a:t>
            </a:r>
            <a:r>
              <a:rPr lang="en-US" i="1" dirty="0" smtClean="0"/>
              <a:t>	</a:t>
            </a:r>
            <a:r>
              <a:rPr lang="en-US" dirty="0" smtClean="0"/>
              <a:t>	</a:t>
            </a:r>
            <a:r>
              <a:rPr lang="en-GB" sz="2000" i="1" dirty="0"/>
              <a:t>The requested Party </a:t>
            </a:r>
            <a:r>
              <a:rPr lang="en-GB" sz="2000" b="1" i="1" u="sng" dirty="0"/>
              <a:t>may</a:t>
            </a:r>
            <a:r>
              <a:rPr lang="en-GB" sz="2000" i="1" dirty="0"/>
              <a:t> make the execution of such a request </a:t>
            </a:r>
            <a:r>
              <a:rPr lang="en-GB" sz="2000" i="1" dirty="0" smtClean="0"/>
              <a:t>dependant </a:t>
            </a:r>
            <a:r>
              <a:rPr lang="en-GB" sz="2000" i="1" dirty="0"/>
              <a:t>on the same conditions as it applies in respect of requests </a:t>
            </a:r>
            <a:r>
              <a:rPr lang="en-GB" sz="2000" i="1" dirty="0" smtClean="0"/>
              <a:t>for </a:t>
            </a:r>
            <a:r>
              <a:rPr lang="en-GB" sz="2000" i="1" dirty="0"/>
              <a:t>search and seizure</a:t>
            </a:r>
            <a:r>
              <a:rPr lang="en-GB" sz="2000" i="1" dirty="0" smtClean="0"/>
              <a:t>.</a:t>
            </a:r>
          </a:p>
          <a:p>
            <a:pPr algn="just">
              <a:buNone/>
            </a:pPr>
            <a:endParaRPr lang="en-GB" sz="2000" i="1" dirty="0" smtClean="0"/>
          </a:p>
          <a:p>
            <a:pPr algn="just"/>
            <a:r>
              <a:rPr lang="en-GB" sz="2000" dirty="0" smtClean="0"/>
              <a:t>Refers to MLA rules on search &amp; seizure such as</a:t>
            </a:r>
          </a:p>
          <a:p>
            <a:pPr lvl="1" algn="just"/>
            <a:r>
              <a:rPr lang="en-GB" sz="1800" dirty="0" smtClean="0"/>
              <a:t>Dual criminality</a:t>
            </a:r>
          </a:p>
          <a:p>
            <a:pPr lvl="1" algn="just"/>
            <a:r>
              <a:rPr lang="en-GB" sz="1800" dirty="0" smtClean="0"/>
              <a:t>Consistency with domestic law</a:t>
            </a:r>
          </a:p>
          <a:p>
            <a:pPr algn="just">
              <a:buNone/>
            </a:pPr>
            <a:endParaRPr lang="en-GB" sz="2000" dirty="0" smtClean="0"/>
          </a:p>
          <a:p>
            <a:pPr algn="just">
              <a:buNone/>
            </a:pPr>
            <a:r>
              <a:rPr lang="en-GB" sz="2000" dirty="0" smtClean="0"/>
              <a:t>  17.5: Restriction to designated category of offences (appendix) allowed		</a:t>
            </a:r>
          </a:p>
          <a:p>
            <a:pPr algn="just">
              <a:buNone/>
            </a:pPr>
            <a:r>
              <a:rPr lang="en-GB" sz="2000" dirty="0" smtClean="0"/>
              <a:t>  17.6		</a:t>
            </a:r>
            <a:r>
              <a:rPr lang="en-GB" sz="2000" i="1" dirty="0" smtClean="0"/>
              <a:t>Parties </a:t>
            </a:r>
            <a:r>
              <a:rPr lang="en-GB" sz="2000" b="1" i="1" u="sng" dirty="0" smtClean="0"/>
              <a:t>may extend </a:t>
            </a:r>
            <a:r>
              <a:rPr lang="en-GB" sz="2000" i="1" dirty="0" smtClean="0"/>
              <a:t>this provision to accounts held </a:t>
            </a:r>
            <a:r>
              <a:rPr lang="en-GB" sz="2000" b="1" i="1" u="sng" dirty="0" smtClean="0"/>
              <a:t>in non-bank financial institutions</a:t>
            </a:r>
            <a:r>
              <a:rPr lang="en-GB" sz="2000" i="1" dirty="0" smtClean="0"/>
              <a:t>. Such extension may be made subject to the principle of reciprocity.</a:t>
            </a:r>
          </a:p>
          <a:p>
            <a:pPr algn="just">
              <a:buNone/>
            </a:pPr>
            <a:endParaRPr lang="en-GB" sz="2000" i="1" dirty="0" smtClean="0"/>
          </a:p>
          <a:p>
            <a:pPr algn="just"/>
            <a:r>
              <a:rPr lang="en-GB" sz="2000" dirty="0" smtClean="0"/>
              <a:t>Novelty: extension beyond banking sector  (see also art. 7)</a:t>
            </a:r>
            <a:endParaRPr lang="en-US" sz="2000" dirty="0" smtClean="0"/>
          </a:p>
          <a:p>
            <a:r>
              <a:rPr lang="en-US" sz="2000" dirty="0" smtClean="0"/>
              <a:t>Reciprocity condition acceptable</a:t>
            </a:r>
          </a:p>
          <a:p>
            <a:endParaRPr lang="en-US" sz="2000" dirty="0" smtClean="0"/>
          </a:p>
          <a:p>
            <a:pPr algn="just">
              <a:buNone/>
            </a:pPr>
            <a:endParaRPr lang="en-GB" sz="2000" dirty="0" smtClean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90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18 – information on banking transactions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GB" sz="2000" dirty="0" smtClean="0"/>
              <a:t>18.1 	</a:t>
            </a:r>
            <a:r>
              <a:rPr lang="en-GB" sz="2000" i="1" dirty="0"/>
              <a:t>On request by another Party, the requested Party </a:t>
            </a:r>
            <a:r>
              <a:rPr lang="en-GB" sz="2000" b="1" i="1" u="sng" dirty="0"/>
              <a:t>shall provide</a:t>
            </a:r>
            <a:r>
              <a:rPr lang="en-GB" sz="2000" b="1" i="1" dirty="0"/>
              <a:t> </a:t>
            </a:r>
            <a:r>
              <a:rPr lang="en-GB" sz="2000" i="1" dirty="0"/>
              <a:t>the </a:t>
            </a:r>
            <a:r>
              <a:rPr lang="en-GB" sz="2000" i="1" dirty="0" smtClean="0"/>
              <a:t>particulars </a:t>
            </a:r>
            <a:r>
              <a:rPr lang="en-GB" sz="2000" i="1" dirty="0"/>
              <a:t>of </a:t>
            </a:r>
            <a:r>
              <a:rPr lang="en-GB" sz="2000" b="1" i="1" u="sng" dirty="0"/>
              <a:t>specified bank accounts</a:t>
            </a:r>
            <a:r>
              <a:rPr lang="en-GB" sz="2000" b="1" i="1" dirty="0"/>
              <a:t> </a:t>
            </a:r>
            <a:r>
              <a:rPr lang="en-GB" sz="2000" i="1" dirty="0"/>
              <a:t>and of </a:t>
            </a:r>
            <a:r>
              <a:rPr lang="en-GB" sz="2000" b="1" i="1" u="sng" dirty="0"/>
              <a:t>banking operations</a:t>
            </a:r>
            <a:r>
              <a:rPr lang="en-GB" sz="2000" b="1" i="1" dirty="0"/>
              <a:t> </a:t>
            </a:r>
            <a:r>
              <a:rPr lang="en-GB" sz="2000" i="1" dirty="0" smtClean="0"/>
              <a:t>which </a:t>
            </a:r>
            <a:r>
              <a:rPr lang="en-GB" sz="2000" i="1" dirty="0"/>
              <a:t>have been carried out during </a:t>
            </a:r>
            <a:r>
              <a:rPr lang="en-GB" sz="2000" b="1" i="1" u="sng" dirty="0"/>
              <a:t>a specified period</a:t>
            </a:r>
            <a:r>
              <a:rPr lang="en-GB" sz="2000" b="1" i="1" dirty="0"/>
              <a:t> </a:t>
            </a:r>
            <a:r>
              <a:rPr lang="en-GB" sz="2000" i="1" dirty="0"/>
              <a:t>through one or </a:t>
            </a:r>
            <a:r>
              <a:rPr lang="en-GB" sz="2000" i="1" dirty="0" smtClean="0"/>
              <a:t>more </a:t>
            </a:r>
            <a:r>
              <a:rPr lang="en-GB" sz="2000" i="1" dirty="0"/>
              <a:t>accounts specified in the request, including the particulars of </a:t>
            </a:r>
            <a:r>
              <a:rPr lang="en-GB" sz="2000" i="1" dirty="0" smtClean="0"/>
              <a:t>any </a:t>
            </a:r>
            <a:r>
              <a:rPr lang="en-GB" sz="2000" i="1" dirty="0"/>
              <a:t>sending or recipient account</a:t>
            </a:r>
            <a:r>
              <a:rPr lang="en-GB" sz="2000" dirty="0"/>
              <a:t>.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>
              <a:buNone/>
            </a:pPr>
            <a:endParaRPr lang="en-US" sz="2000" dirty="0" smtClean="0"/>
          </a:p>
          <a:p>
            <a:pPr algn="just"/>
            <a:r>
              <a:rPr lang="en-US" sz="2000" dirty="0" smtClean="0"/>
              <a:t>See art. 7.2b</a:t>
            </a:r>
          </a:p>
          <a:p>
            <a:pPr algn="just"/>
            <a:r>
              <a:rPr lang="en-US" sz="2000" dirty="0" smtClean="0"/>
              <a:t>Bank accounts identified - next logical step</a:t>
            </a:r>
          </a:p>
          <a:p>
            <a:pPr algn="just"/>
            <a:r>
              <a:rPr lang="en-US" sz="2000" dirty="0" smtClean="0"/>
              <a:t>General requirement : not necessarily related to holders or beneficial owners subject to criminal investigation (art. 17)</a:t>
            </a:r>
          </a:p>
          <a:p>
            <a:pPr algn="just"/>
            <a:r>
              <a:rPr lang="en-US" sz="2000" dirty="0" smtClean="0"/>
              <a:t>Sending or recipient account: follow the money trail</a:t>
            </a:r>
          </a:p>
          <a:p>
            <a:pPr algn="just"/>
            <a:endParaRPr lang="en-US" sz="2000" dirty="0" smtClean="0"/>
          </a:p>
          <a:p>
            <a:pPr algn="just">
              <a:buNone/>
            </a:pPr>
            <a:r>
              <a:rPr lang="en-US" sz="2000" dirty="0" smtClean="0"/>
              <a:t>18.2 to 5:  analogy art. 17.2, 3, 4 &amp; 6</a:t>
            </a:r>
          </a:p>
        </p:txBody>
      </p:sp>
    </p:spTree>
    <p:extLst>
      <p:ext uri="{BB962C8B-B14F-4D97-AF65-F5344CB8AC3E}">
        <p14:creationId xmlns:p14="http://schemas.microsoft.com/office/powerpoint/2010/main" val="127548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19 – Monitoring banking transactions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19.1 	</a:t>
            </a:r>
            <a:r>
              <a:rPr lang="en-GB" sz="2000" i="1" dirty="0"/>
              <a:t>Each Party </a:t>
            </a:r>
            <a:r>
              <a:rPr lang="en-GB" sz="2000" b="1" i="1" u="sng" dirty="0"/>
              <a:t>shall ensure</a:t>
            </a:r>
            <a:r>
              <a:rPr lang="en-GB" sz="2000" b="1" i="1" dirty="0"/>
              <a:t> </a:t>
            </a:r>
            <a:r>
              <a:rPr lang="en-GB" sz="2000" i="1" dirty="0"/>
              <a:t>that, at the request of another Party, it is </a:t>
            </a:r>
            <a:r>
              <a:rPr lang="en-GB" sz="2000" i="1" dirty="0" smtClean="0"/>
              <a:t>able</a:t>
            </a:r>
            <a:r>
              <a:rPr lang="en-GB" sz="2000" i="1" dirty="0"/>
              <a:t> </a:t>
            </a:r>
            <a:r>
              <a:rPr lang="en-GB" sz="2000" i="1" dirty="0" smtClean="0"/>
              <a:t>to </a:t>
            </a:r>
            <a:r>
              <a:rPr lang="en-GB" sz="2000" i="1" dirty="0"/>
              <a:t>monitor, during a </a:t>
            </a:r>
            <a:r>
              <a:rPr lang="en-GB" sz="2000" b="1" i="1" u="sng" dirty="0"/>
              <a:t>specified period</a:t>
            </a:r>
            <a:r>
              <a:rPr lang="en-GB" sz="2000" i="1" dirty="0"/>
              <a:t>, the banking operations that are </a:t>
            </a:r>
            <a:r>
              <a:rPr lang="en-GB" sz="2000" i="1" dirty="0" smtClean="0"/>
              <a:t>being </a:t>
            </a:r>
            <a:r>
              <a:rPr lang="en-GB" sz="2000" i="1" dirty="0"/>
              <a:t>carried out through one or more accounts specified in the </a:t>
            </a:r>
            <a:r>
              <a:rPr lang="en-GB" sz="2000" i="1" dirty="0" smtClean="0"/>
              <a:t>request </a:t>
            </a:r>
            <a:r>
              <a:rPr lang="en-GB" sz="2000" i="1" dirty="0"/>
              <a:t>and communicate the results thereof to the requesting Party</a:t>
            </a:r>
            <a:r>
              <a:rPr lang="en-GB" sz="2000" i="1" dirty="0" smtClean="0"/>
              <a:t>.</a:t>
            </a:r>
          </a:p>
          <a:p>
            <a:pPr algn="just">
              <a:buNone/>
            </a:pPr>
            <a:endParaRPr lang="en-GB" sz="2000" i="1" dirty="0" smtClean="0"/>
          </a:p>
          <a:p>
            <a:pPr algn="just"/>
            <a:r>
              <a:rPr lang="en-GB" sz="2000" dirty="0" smtClean="0"/>
              <a:t>See art. 7c</a:t>
            </a:r>
          </a:p>
          <a:p>
            <a:pPr algn="just"/>
            <a:r>
              <a:rPr lang="en-GB" sz="2000" dirty="0" smtClean="0"/>
              <a:t>Formulation softer than </a:t>
            </a:r>
            <a:r>
              <a:rPr lang="en-GB" sz="2000" dirty="0" err="1" smtClean="0"/>
              <a:t>artt</a:t>
            </a:r>
            <a:r>
              <a:rPr lang="en-GB" sz="2000" dirty="0" smtClean="0"/>
              <a:t>. 17 &amp; 18: must provide </a:t>
            </a:r>
            <a:r>
              <a:rPr lang="en-GB" sz="2000" u="sng" dirty="0" smtClean="0"/>
              <a:t>capacity</a:t>
            </a:r>
            <a:r>
              <a:rPr lang="en-GB" sz="2000" dirty="0" smtClean="0"/>
              <a:t> to comply with such requests </a:t>
            </a:r>
            <a:r>
              <a:rPr lang="en-US" sz="2000" dirty="0" smtClean="0">
                <a:sym typeface="Symbol"/>
              </a:rPr>
              <a:t> requested party decides/determines conditions (art. 19.3 &amp; 4)</a:t>
            </a:r>
          </a:p>
          <a:p>
            <a:pPr algn="just"/>
            <a:r>
              <a:rPr lang="en-US" sz="2000" dirty="0" smtClean="0">
                <a:sym typeface="Symbol"/>
              </a:rPr>
              <a:t>Real time surveillance of accounts, limited in time</a:t>
            </a:r>
          </a:p>
          <a:p>
            <a:pPr algn="just"/>
            <a:endParaRPr lang="en-US" sz="2000" dirty="0" smtClean="0">
              <a:sym typeface="Symbol"/>
            </a:endParaRPr>
          </a:p>
          <a:p>
            <a:pPr algn="just">
              <a:buNone/>
            </a:pPr>
            <a:r>
              <a:rPr lang="en-US" sz="2000" dirty="0" smtClean="0">
                <a:sym typeface="Symbol"/>
              </a:rPr>
              <a:t>Art. 19.2 &amp; 5: analogy art. 17 &amp; 18</a:t>
            </a:r>
            <a:endParaRPr lang="en-GB" sz="2000" dirty="0" smtClean="0"/>
          </a:p>
          <a:p>
            <a:pPr algn="just"/>
            <a:endParaRPr lang="en-GB" sz="2000" dirty="0" smtClean="0"/>
          </a:p>
          <a:p>
            <a:pPr algn="just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05352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5" y="485522"/>
            <a:ext cx="8308975" cy="166347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Article 17 – Information on bank accounts</a:t>
            </a:r>
            <a:br>
              <a:rPr lang="en-US" sz="3200" dirty="0" smtClean="0"/>
            </a:br>
            <a:r>
              <a:rPr lang="en-US" sz="3200" dirty="0" smtClean="0"/>
              <a:t>Article 18 – information on banking transactions</a:t>
            </a:r>
            <a:br>
              <a:rPr lang="en-US" sz="3200" dirty="0" smtClean="0"/>
            </a:br>
            <a:r>
              <a:rPr lang="en-US" sz="3200" dirty="0"/>
              <a:t>Article 19 – Monitoring banking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443656"/>
            <a:ext cx="8308975" cy="417786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Level of compliance/effective implementation </a:t>
            </a:r>
          </a:p>
          <a:p>
            <a:pPr algn="just">
              <a:buNone/>
            </a:pPr>
            <a:r>
              <a:rPr lang="en-US" sz="2800" dirty="0" smtClean="0"/>
              <a:t>    Requests received and fully executed?</a:t>
            </a:r>
          </a:p>
          <a:p>
            <a:pPr algn="just"/>
            <a:r>
              <a:rPr lang="en-US" sz="2800" dirty="0" smtClean="0"/>
              <a:t>Incomplete requests refused or sent back?</a:t>
            </a:r>
          </a:p>
          <a:p>
            <a:pPr algn="just"/>
            <a:r>
              <a:rPr lang="en-US" sz="2800" dirty="0" smtClean="0"/>
              <a:t>Subject to search &amp; seizure conditions? Which?</a:t>
            </a:r>
          </a:p>
          <a:p>
            <a:pPr algn="just">
              <a:buNone/>
            </a:pPr>
            <a:r>
              <a:rPr lang="en-US" sz="2800" dirty="0" smtClean="0"/>
              <a:t>    Prevents effective implementation?</a:t>
            </a:r>
          </a:p>
          <a:p>
            <a:r>
              <a:rPr lang="en-US" sz="2800" dirty="0" smtClean="0"/>
              <a:t>Art. 17 : Limited list of relevant offences? </a:t>
            </a:r>
            <a:r>
              <a:rPr lang="en-US" sz="2800" smtClean="0"/>
              <a:t>Conformity  with </a:t>
            </a:r>
            <a:r>
              <a:rPr lang="en-US" sz="2800" dirty="0" smtClean="0"/>
              <a:t>appendix?</a:t>
            </a:r>
          </a:p>
          <a:p>
            <a:r>
              <a:rPr lang="en-US" sz="2800" dirty="0" smtClean="0"/>
              <a:t>Extension to NBFIs (discretionary)? If not, legal obstacles?</a:t>
            </a:r>
          </a:p>
          <a:p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7748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4800" dirty="0" err="1" smtClean="0"/>
              <a:t>Section</a:t>
            </a:r>
            <a:r>
              <a:rPr lang="nl-BE" sz="4800" dirty="0" smtClean="0"/>
              <a:t> 4: </a:t>
            </a:r>
            <a:r>
              <a:rPr lang="nl-BE" sz="4800" dirty="0" err="1" smtClean="0"/>
              <a:t>Confiscation</a:t>
            </a:r>
            <a:endParaRPr lang="nl-BE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/>
          </a:p>
          <a:p>
            <a:r>
              <a:rPr lang="nl-BE" b="1" dirty="0" smtClean="0"/>
              <a:t>Art. 23: </a:t>
            </a:r>
            <a:r>
              <a:rPr lang="nl-BE" b="1" dirty="0" err="1" smtClean="0"/>
              <a:t>Obligation</a:t>
            </a:r>
            <a:r>
              <a:rPr lang="nl-BE" b="1" dirty="0" smtClean="0"/>
              <a:t> to </a:t>
            </a:r>
            <a:r>
              <a:rPr lang="nl-BE" b="1" dirty="0" err="1" smtClean="0"/>
              <a:t>confiscate</a:t>
            </a:r>
            <a:endParaRPr lang="nl-BE" b="1" dirty="0" smtClean="0"/>
          </a:p>
          <a:p>
            <a:r>
              <a:rPr lang="nl-BE" dirty="0" smtClean="0"/>
              <a:t>Art. 24: </a:t>
            </a:r>
            <a:r>
              <a:rPr lang="nl-BE" dirty="0" err="1" smtClean="0"/>
              <a:t>Execution</a:t>
            </a:r>
            <a:r>
              <a:rPr lang="nl-BE" dirty="0" smtClean="0"/>
              <a:t> of </a:t>
            </a:r>
            <a:r>
              <a:rPr lang="nl-BE" dirty="0" err="1" smtClean="0"/>
              <a:t>confiscation</a:t>
            </a:r>
            <a:endParaRPr lang="nl-BE" dirty="0" smtClean="0"/>
          </a:p>
          <a:p>
            <a:r>
              <a:rPr lang="nl-BE" b="1" dirty="0" smtClean="0"/>
              <a:t>Art. 25: </a:t>
            </a:r>
            <a:r>
              <a:rPr lang="nl-BE" b="1" dirty="0" err="1" smtClean="0"/>
              <a:t>Confiscated</a:t>
            </a:r>
            <a:r>
              <a:rPr lang="nl-BE" b="1" dirty="0" smtClean="0"/>
              <a:t> </a:t>
            </a:r>
            <a:r>
              <a:rPr lang="nl-BE" b="1" dirty="0" err="1" smtClean="0"/>
              <a:t>property</a:t>
            </a:r>
            <a:endParaRPr lang="nl-BE" b="1" dirty="0" smtClean="0"/>
          </a:p>
          <a:p>
            <a:r>
              <a:rPr lang="nl-BE" dirty="0" smtClean="0"/>
              <a:t>Art. 26: Right of </a:t>
            </a:r>
            <a:r>
              <a:rPr lang="nl-BE" dirty="0" err="1" smtClean="0"/>
              <a:t>enforcement</a:t>
            </a:r>
            <a:r>
              <a:rPr lang="nl-BE" dirty="0" smtClean="0"/>
              <a:t> and </a:t>
            </a:r>
            <a:r>
              <a:rPr lang="nl-BE" dirty="0" err="1" smtClean="0"/>
              <a:t>maximim</a:t>
            </a:r>
            <a:r>
              <a:rPr lang="nl-BE" dirty="0" smtClean="0"/>
              <a:t> </a:t>
            </a:r>
            <a:r>
              <a:rPr lang="nl-BE" dirty="0" err="1" smtClean="0"/>
              <a:t>amount</a:t>
            </a:r>
            <a:r>
              <a:rPr lang="nl-BE" dirty="0" smtClean="0"/>
              <a:t> of </a:t>
            </a:r>
            <a:r>
              <a:rPr lang="nl-BE" dirty="0" err="1" smtClean="0"/>
              <a:t>confiscation</a:t>
            </a:r>
            <a:endParaRPr lang="nl-BE" dirty="0" smtClean="0"/>
          </a:p>
          <a:p>
            <a:r>
              <a:rPr lang="nl-BE" dirty="0" smtClean="0"/>
              <a:t>Art. 27: </a:t>
            </a:r>
            <a:r>
              <a:rPr lang="nl-BE" dirty="0" err="1" smtClean="0"/>
              <a:t>Imprisonment</a:t>
            </a:r>
            <a:r>
              <a:rPr lang="nl-BE" dirty="0" smtClean="0"/>
              <a:t> in </a:t>
            </a:r>
            <a:r>
              <a:rPr lang="nl-BE" dirty="0" err="1" smtClean="0"/>
              <a:t>default</a:t>
            </a:r>
            <a:endParaRPr lang="nl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Article 23 – Obligation to confiscate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18786" cy="43891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2000" dirty="0" smtClean="0"/>
              <a:t>23.1	</a:t>
            </a:r>
            <a:r>
              <a:rPr lang="en-GB" sz="2000" i="1" dirty="0" smtClean="0"/>
              <a:t>A party, which has received a request by another Party for confiscation concerning </a:t>
            </a:r>
            <a:r>
              <a:rPr lang="en-GB" sz="2000" b="1" i="1" dirty="0" smtClean="0"/>
              <a:t>instrumentalities or proceeds</a:t>
            </a:r>
            <a:r>
              <a:rPr lang="en-GB" sz="2000" i="1" dirty="0" smtClean="0"/>
              <a:t>, situated in its territory, shall:</a:t>
            </a:r>
          </a:p>
          <a:p>
            <a:pPr algn="just">
              <a:buNone/>
            </a:pPr>
            <a:r>
              <a:rPr lang="en-GB" sz="2000" i="1" dirty="0" smtClean="0"/>
              <a:t>a </a:t>
            </a:r>
            <a:r>
              <a:rPr lang="en-GB" sz="2000" b="1" i="1" dirty="0" smtClean="0"/>
              <a:t>enforce</a:t>
            </a:r>
            <a:r>
              <a:rPr lang="en-GB" sz="2000" i="1" dirty="0" smtClean="0"/>
              <a:t> a confiscation order made by a court of a requesting Party in relation to such instrumentalities or proceeds; or</a:t>
            </a:r>
          </a:p>
          <a:p>
            <a:pPr algn="just">
              <a:buNone/>
            </a:pPr>
            <a:r>
              <a:rPr lang="en-GB" sz="2000" i="1" dirty="0" smtClean="0"/>
              <a:t>b </a:t>
            </a:r>
            <a:r>
              <a:rPr lang="en-GB" sz="2000" b="1" i="1" dirty="0" smtClean="0"/>
              <a:t>submit</a:t>
            </a:r>
            <a:r>
              <a:rPr lang="en-GB" sz="2000" i="1" dirty="0" smtClean="0"/>
              <a:t> the request to its competent authorities for the purpose of obtaining. an order of confiscation and, if such order is granted, enforce it</a:t>
            </a:r>
          </a:p>
          <a:p>
            <a:pPr algn="just"/>
            <a:endParaRPr lang="en-GB" sz="2000" i="1" dirty="0" smtClean="0"/>
          </a:p>
          <a:p>
            <a:pPr algn="just"/>
            <a:r>
              <a:rPr lang="en-GB" sz="2000" dirty="0" smtClean="0"/>
              <a:t>Identical to 1990 Convention </a:t>
            </a:r>
            <a:endParaRPr lang="en-GB" sz="2000" i="1" dirty="0" smtClean="0"/>
          </a:p>
          <a:p>
            <a:pPr algn="just"/>
            <a:r>
              <a:rPr lang="en-GB" sz="2000" dirty="0" smtClean="0"/>
              <a:t>See art. 3 (domestic)</a:t>
            </a:r>
          </a:p>
          <a:p>
            <a:pPr algn="just"/>
            <a:r>
              <a:rPr lang="en-GB" sz="2000" dirty="0" smtClean="0"/>
              <a:t>Quid object of the offence (autonomous ML)?</a:t>
            </a:r>
          </a:p>
          <a:p>
            <a:pPr algn="just"/>
            <a:r>
              <a:rPr lang="en-GB" sz="2000" dirty="0" smtClean="0"/>
              <a:t>a) Exequatur , and/or b) Initiate own procedure (Art. 23.2)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48117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1106</TotalTime>
  <Words>1075</Words>
  <Application>Microsoft Office PowerPoint</Application>
  <PresentationFormat>Diavoorstelling (4:3)</PresentationFormat>
  <Paragraphs>252</Paragraphs>
  <Slides>20</Slides>
  <Notes>13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Flow</vt:lpstr>
      <vt:lpstr>Conference of the Parties  to CETS 198  Training for Rapporteurs  International Cooperation  </vt:lpstr>
      <vt:lpstr>Section2: Investigative Assistance</vt:lpstr>
      <vt:lpstr>Article 17 – Information on bank accounts</vt:lpstr>
      <vt:lpstr>Article 17 – Information on bank accounts</vt:lpstr>
      <vt:lpstr>Article 18 – information on banking transactions</vt:lpstr>
      <vt:lpstr>Article 19 – Monitoring banking transactions</vt:lpstr>
      <vt:lpstr>Article 17 – Information on bank accounts Article 18 – information on banking transactions Article 19 – Monitoring banking transactions</vt:lpstr>
      <vt:lpstr>Section 4: Confiscation</vt:lpstr>
      <vt:lpstr>Article 23 – Obligation to confiscate</vt:lpstr>
      <vt:lpstr>Article 23 – Obligation to confiscate</vt:lpstr>
      <vt:lpstr>Article 23 – Obligation to confiscate</vt:lpstr>
      <vt:lpstr>Article 23 – Obligation to confiscate</vt:lpstr>
      <vt:lpstr>Article 25 – Confiscated property</vt:lpstr>
      <vt:lpstr>Article 25 – Confiscated property</vt:lpstr>
      <vt:lpstr>Article 25 – Confiscated property</vt:lpstr>
      <vt:lpstr>Section 5: Refusal and postponement of cooperation</vt:lpstr>
      <vt:lpstr>Article 28 – Discretionary rounds for refusal (general)</vt:lpstr>
      <vt:lpstr>Article 28 – Discretionary Grounds for refusal (other)</vt:lpstr>
      <vt:lpstr>Article 28 – Grounds for refusal</vt:lpstr>
      <vt:lpstr>Section 7: Procedural and other general Rules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of the Parties to CETS 198  Training for Rapporteurs</dc:title>
  <dc:creator>Simon Regis</dc:creator>
  <cp:lastModifiedBy>Boudewijn</cp:lastModifiedBy>
  <cp:revision>100</cp:revision>
  <dcterms:created xsi:type="dcterms:W3CDTF">2013-10-02T08:39:19Z</dcterms:created>
  <dcterms:modified xsi:type="dcterms:W3CDTF">2015-07-10T08:33:54Z</dcterms:modified>
</cp:coreProperties>
</file>