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74" r:id="rId5"/>
    <p:sldId id="273" r:id="rId6"/>
    <p:sldId id="272" r:id="rId7"/>
    <p:sldId id="275" r:id="rId8"/>
    <p:sldId id="268" r:id="rId9"/>
    <p:sldId id="266" r:id="rId10"/>
    <p:sldId id="277" r:id="rId11"/>
    <p:sldId id="267" r:id="rId12"/>
    <p:sldId id="304" r:id="rId13"/>
    <p:sldId id="306" r:id="rId14"/>
    <p:sldId id="295" r:id="rId15"/>
    <p:sldId id="307" r:id="rId16"/>
    <p:sldId id="296" r:id="rId17"/>
    <p:sldId id="297" r:id="rId18"/>
    <p:sldId id="305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FF"/>
    <a:srgbClr val="C560D6"/>
    <a:srgbClr val="6600CC"/>
    <a:srgbClr val="660066"/>
    <a:srgbClr val="000066"/>
    <a:srgbClr val="BD65E5"/>
    <a:srgbClr val="FF6600"/>
    <a:srgbClr val="F6E5FD"/>
    <a:srgbClr val="EED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1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F1154-7022-434E-8511-697B19A63F4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FE6E19-2085-45FF-909A-5C39CCA76DEB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800080"/>
              </a:solidFill>
            </a:rPr>
            <a:t>Receiving a complaint</a:t>
          </a:r>
          <a:endParaRPr lang="uk-UA" sz="2400" dirty="0">
            <a:solidFill>
              <a:srgbClr val="800080"/>
            </a:solidFill>
          </a:endParaRPr>
        </a:p>
      </dgm:t>
    </dgm:pt>
    <dgm:pt modelId="{0D36259F-DC37-4EBC-9CCB-FE1D30CF684C}" type="parTrans" cxnId="{A5B44A29-FFBA-47FD-A6B7-1ED52D5BE6D4}">
      <dgm:prSet/>
      <dgm:spPr/>
      <dgm:t>
        <a:bodyPr/>
        <a:lstStyle/>
        <a:p>
          <a:endParaRPr lang="uk-UA" sz="2400"/>
        </a:p>
      </dgm:t>
    </dgm:pt>
    <dgm:pt modelId="{0B5B6D27-5EBF-4502-92F1-BA618A8EC54E}" type="sibTrans" cxnId="{A5B44A29-FFBA-47FD-A6B7-1ED52D5BE6D4}">
      <dgm:prSet/>
      <dgm:spPr/>
      <dgm:t>
        <a:bodyPr/>
        <a:lstStyle/>
        <a:p>
          <a:endParaRPr lang="uk-UA" sz="2400"/>
        </a:p>
      </dgm:t>
    </dgm:pt>
    <dgm:pt modelId="{CDE47A93-1404-4058-914C-5028E97B92BC}">
      <dgm:prSet phldrT="[Текст]" custT="1"/>
      <dgm:spPr/>
      <dgm:t>
        <a:bodyPr/>
        <a:lstStyle/>
        <a:p>
          <a:r>
            <a:rPr lang="en-US" sz="1600" dirty="0" smtClean="0"/>
            <a:t>Step</a:t>
          </a:r>
          <a:r>
            <a:rPr lang="en-US" sz="2400" dirty="0" smtClean="0"/>
            <a:t> 2</a:t>
          </a:r>
          <a:endParaRPr lang="uk-UA" sz="2400" dirty="0"/>
        </a:p>
      </dgm:t>
    </dgm:pt>
    <dgm:pt modelId="{548A79ED-08C4-4073-A3ED-352FB07CD08A}" type="parTrans" cxnId="{2445D469-49D8-4006-BDB0-B79184A7FD4F}">
      <dgm:prSet/>
      <dgm:spPr/>
      <dgm:t>
        <a:bodyPr/>
        <a:lstStyle/>
        <a:p>
          <a:endParaRPr lang="uk-UA" sz="2400"/>
        </a:p>
      </dgm:t>
    </dgm:pt>
    <dgm:pt modelId="{A8500C32-F736-4CA8-92C3-580E64ECFEEF}" type="sibTrans" cxnId="{2445D469-49D8-4006-BDB0-B79184A7FD4F}">
      <dgm:prSet/>
      <dgm:spPr/>
      <dgm:t>
        <a:bodyPr/>
        <a:lstStyle/>
        <a:p>
          <a:endParaRPr lang="uk-UA" sz="2400"/>
        </a:p>
      </dgm:t>
    </dgm:pt>
    <dgm:pt modelId="{DF4E3A9C-F519-420A-B12B-D799FA8439E7}">
      <dgm:prSet phldrT="[Текст]" custT="1"/>
      <dgm:spPr/>
      <dgm:t>
        <a:bodyPr/>
        <a:lstStyle/>
        <a:p>
          <a:pPr marL="3175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b="0" dirty="0" smtClean="0">
              <a:solidFill>
                <a:srgbClr val="800080"/>
              </a:solidFill>
            </a:rPr>
            <a:t>  </a:t>
          </a:r>
          <a:r>
            <a:rPr lang="en-US" sz="2400" b="0" dirty="0" smtClean="0">
              <a:solidFill>
                <a:srgbClr val="800080"/>
              </a:solidFill>
            </a:rPr>
            <a:t>Review of a complaint</a:t>
          </a:r>
          <a:endParaRPr lang="uk-UA" sz="2400" b="0" dirty="0">
            <a:solidFill>
              <a:srgbClr val="800080"/>
            </a:solidFill>
          </a:endParaRPr>
        </a:p>
      </dgm:t>
    </dgm:pt>
    <dgm:pt modelId="{0D4AA03E-989B-4046-800B-73A0401ADD42}" type="parTrans" cxnId="{33C9871B-45B8-48ED-875D-363F8F0C80EF}">
      <dgm:prSet/>
      <dgm:spPr/>
      <dgm:t>
        <a:bodyPr/>
        <a:lstStyle/>
        <a:p>
          <a:endParaRPr lang="uk-UA" sz="2400"/>
        </a:p>
      </dgm:t>
    </dgm:pt>
    <dgm:pt modelId="{F49ADD09-D10D-4DA8-A0A0-391030C5A66B}" type="sibTrans" cxnId="{33C9871B-45B8-48ED-875D-363F8F0C80EF}">
      <dgm:prSet/>
      <dgm:spPr/>
      <dgm:t>
        <a:bodyPr/>
        <a:lstStyle/>
        <a:p>
          <a:endParaRPr lang="uk-UA" sz="2400"/>
        </a:p>
      </dgm:t>
    </dgm:pt>
    <dgm:pt modelId="{26A8BAB7-23A2-4DA1-9C17-DE6B8FFC6661}">
      <dgm:prSet phldrT="[Текст]" custT="1"/>
      <dgm:spPr/>
      <dgm:t>
        <a:bodyPr anchor="t"/>
        <a:lstStyle/>
        <a:p>
          <a:pPr marL="171450" marR="0" indent="-17145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2400" b="0" dirty="0" smtClean="0">
              <a:solidFill>
                <a:srgbClr val="800080"/>
              </a:solidFill>
            </a:rPr>
            <a:t>  </a:t>
          </a:r>
          <a:r>
            <a:rPr lang="en-US" sz="2400" b="0" dirty="0" smtClean="0">
              <a:solidFill>
                <a:srgbClr val="800080"/>
              </a:solidFill>
            </a:rPr>
            <a:t>If an ad is found sexist – contacting an advertiser</a:t>
          </a:r>
          <a:endParaRPr lang="uk-UA" sz="2400" b="0" dirty="0" smtClean="0">
            <a:solidFill>
              <a:srgbClr val="800080"/>
            </a:solidFill>
          </a:endParaRPr>
        </a:p>
        <a:p>
          <a:pPr marL="171450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400" dirty="0"/>
        </a:p>
      </dgm:t>
    </dgm:pt>
    <dgm:pt modelId="{AAC8E02D-C3BD-4961-A011-9CDADCBD1776}" type="parTrans" cxnId="{550AEC1F-5F6E-4560-B51C-20DEFCA97ABB}">
      <dgm:prSet/>
      <dgm:spPr/>
      <dgm:t>
        <a:bodyPr/>
        <a:lstStyle/>
        <a:p>
          <a:endParaRPr lang="uk-UA" sz="2400"/>
        </a:p>
      </dgm:t>
    </dgm:pt>
    <dgm:pt modelId="{9A85D282-1F9A-4331-8905-DB4944494958}" type="sibTrans" cxnId="{550AEC1F-5F6E-4560-B51C-20DEFCA97ABB}">
      <dgm:prSet/>
      <dgm:spPr/>
      <dgm:t>
        <a:bodyPr/>
        <a:lstStyle/>
        <a:p>
          <a:endParaRPr lang="uk-UA" sz="2400"/>
        </a:p>
      </dgm:t>
    </dgm:pt>
    <dgm:pt modelId="{607712EA-D906-4D12-A6FA-C1ED1990C8D1}">
      <dgm:prSet phldrT="[Текст]" custT="1"/>
      <dgm:spPr/>
      <dgm:t>
        <a:bodyPr/>
        <a:lstStyle/>
        <a:p>
          <a:r>
            <a:rPr lang="en-US" sz="1600" dirty="0" smtClean="0"/>
            <a:t>Step </a:t>
          </a:r>
          <a:r>
            <a:rPr lang="en-US" sz="2400" dirty="0" smtClean="0"/>
            <a:t>1</a:t>
          </a:r>
          <a:endParaRPr lang="uk-UA" sz="2400" dirty="0"/>
        </a:p>
      </dgm:t>
    </dgm:pt>
    <dgm:pt modelId="{AD405867-DF46-452F-9AEE-A98FAE1EB6F0}" type="sibTrans" cxnId="{D13D05EE-C5BA-4EB4-B5A1-89109FA22028}">
      <dgm:prSet/>
      <dgm:spPr/>
      <dgm:t>
        <a:bodyPr/>
        <a:lstStyle/>
        <a:p>
          <a:endParaRPr lang="uk-UA" sz="2400"/>
        </a:p>
      </dgm:t>
    </dgm:pt>
    <dgm:pt modelId="{C09E91DB-6024-43E0-A578-A982572C3C5E}" type="parTrans" cxnId="{D13D05EE-C5BA-4EB4-B5A1-89109FA22028}">
      <dgm:prSet/>
      <dgm:spPr/>
      <dgm:t>
        <a:bodyPr/>
        <a:lstStyle/>
        <a:p>
          <a:endParaRPr lang="uk-UA" sz="2400"/>
        </a:p>
      </dgm:t>
    </dgm:pt>
    <dgm:pt modelId="{34BD9FB8-B520-4EC3-86C9-D07E5A02F6C3}">
      <dgm:prSet custT="1"/>
      <dgm:spPr/>
      <dgm:t>
        <a:bodyPr/>
        <a:lstStyle/>
        <a:p>
          <a:r>
            <a:rPr lang="en-US" sz="1600" dirty="0" smtClean="0"/>
            <a:t>Step</a:t>
          </a:r>
          <a:r>
            <a:rPr lang="en-US" sz="2400" dirty="0" smtClean="0"/>
            <a:t> 4</a:t>
          </a:r>
          <a:endParaRPr lang="uk-UA" sz="2400" dirty="0"/>
        </a:p>
      </dgm:t>
    </dgm:pt>
    <dgm:pt modelId="{7965F5CD-68E5-4A60-9E2A-A3C3AEFBC318}" type="parTrans" cxnId="{91003C58-ED10-44A0-8906-C8F5F50C3C16}">
      <dgm:prSet/>
      <dgm:spPr/>
      <dgm:t>
        <a:bodyPr/>
        <a:lstStyle/>
        <a:p>
          <a:endParaRPr lang="uk-UA" sz="2400"/>
        </a:p>
      </dgm:t>
    </dgm:pt>
    <dgm:pt modelId="{E742E7FF-AC80-4171-A8C8-D00427AF1F99}" type="sibTrans" cxnId="{91003C58-ED10-44A0-8906-C8F5F50C3C16}">
      <dgm:prSet/>
      <dgm:spPr/>
      <dgm:t>
        <a:bodyPr/>
        <a:lstStyle/>
        <a:p>
          <a:endParaRPr lang="uk-UA" sz="2400"/>
        </a:p>
      </dgm:t>
    </dgm:pt>
    <dgm:pt modelId="{A5981769-3B3C-497B-9408-E28CCF340302}">
      <dgm:prSet custT="1"/>
      <dgm:spPr/>
      <dgm:t>
        <a:bodyPr/>
        <a:lstStyle/>
        <a:p>
          <a:r>
            <a:rPr lang="en-US" sz="1600" dirty="0" smtClean="0"/>
            <a:t>Step</a:t>
          </a:r>
          <a:r>
            <a:rPr lang="en-US" sz="2400" dirty="0" smtClean="0"/>
            <a:t> 3</a:t>
          </a:r>
          <a:endParaRPr lang="uk-UA" sz="2400" dirty="0"/>
        </a:p>
      </dgm:t>
    </dgm:pt>
    <dgm:pt modelId="{F28C299A-A562-4DD8-B85F-3038B7723C67}" type="parTrans" cxnId="{6E0452A7-2A0B-462E-844B-D89D4B1586E6}">
      <dgm:prSet/>
      <dgm:spPr/>
      <dgm:t>
        <a:bodyPr/>
        <a:lstStyle/>
        <a:p>
          <a:endParaRPr lang="uk-UA" sz="2400"/>
        </a:p>
      </dgm:t>
    </dgm:pt>
    <dgm:pt modelId="{2B3396D4-DE53-4635-AC54-7D80549F178A}" type="sibTrans" cxnId="{6E0452A7-2A0B-462E-844B-D89D4B1586E6}">
      <dgm:prSet/>
      <dgm:spPr/>
      <dgm:t>
        <a:bodyPr/>
        <a:lstStyle/>
        <a:p>
          <a:endParaRPr lang="uk-UA" sz="2400"/>
        </a:p>
      </dgm:t>
    </dgm:pt>
    <dgm:pt modelId="{BE7B3EED-1045-4E7A-BF0E-DDA3B26CCF32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>
              <a:solidFill>
                <a:srgbClr val="800080"/>
              </a:solidFill>
            </a:rPr>
            <a:t>  </a:t>
          </a:r>
          <a:r>
            <a:rPr lang="en-US" sz="2400" dirty="0" smtClean="0">
              <a:solidFill>
                <a:srgbClr val="800080"/>
              </a:solidFill>
            </a:rPr>
            <a:t>If an advertiser terminates ad distribution – closing a case</a:t>
          </a:r>
        </a:p>
        <a:p>
          <a:endParaRPr lang="uk-UA" sz="2400" dirty="0"/>
        </a:p>
      </dgm:t>
    </dgm:pt>
    <dgm:pt modelId="{B93F0828-3046-401D-958A-EC4047FCD94A}" type="parTrans" cxnId="{26EDD3F2-D40E-46C9-9CF5-53F96ADEDDAC}">
      <dgm:prSet/>
      <dgm:spPr/>
      <dgm:t>
        <a:bodyPr/>
        <a:lstStyle/>
        <a:p>
          <a:endParaRPr lang="uk-UA" sz="2400"/>
        </a:p>
      </dgm:t>
    </dgm:pt>
    <dgm:pt modelId="{C93F6AA4-D289-4A42-939C-311989CE900D}" type="sibTrans" cxnId="{26EDD3F2-D40E-46C9-9CF5-53F96ADEDDAC}">
      <dgm:prSet/>
      <dgm:spPr/>
      <dgm:t>
        <a:bodyPr/>
        <a:lstStyle/>
        <a:p>
          <a:endParaRPr lang="uk-UA" sz="2400"/>
        </a:p>
      </dgm:t>
    </dgm:pt>
    <dgm:pt modelId="{FEFA6CC3-0216-49E0-AA70-811BDBEF0FDF}">
      <dgm:prSet custT="1"/>
      <dgm:spPr/>
      <dgm:t>
        <a:bodyPr/>
        <a:lstStyle/>
        <a:p>
          <a:r>
            <a:rPr lang="en-US" sz="1600" dirty="0" smtClean="0"/>
            <a:t>Step</a:t>
          </a:r>
          <a:r>
            <a:rPr lang="en-US" sz="2400" dirty="0" smtClean="0"/>
            <a:t> 5  </a:t>
          </a:r>
          <a:endParaRPr lang="uk-UA" sz="2400" dirty="0"/>
        </a:p>
      </dgm:t>
    </dgm:pt>
    <dgm:pt modelId="{183D8B5B-B5C7-4DB6-AE3B-15285A1ED8E8}" type="parTrans" cxnId="{AAD13E02-9B6E-4824-8428-0C5BD0F86491}">
      <dgm:prSet/>
      <dgm:spPr/>
      <dgm:t>
        <a:bodyPr/>
        <a:lstStyle/>
        <a:p>
          <a:endParaRPr lang="uk-UA" sz="2400"/>
        </a:p>
      </dgm:t>
    </dgm:pt>
    <dgm:pt modelId="{A72CD54A-7AB0-4B55-9BAF-4755800FDAE2}" type="sibTrans" cxnId="{AAD13E02-9B6E-4824-8428-0C5BD0F86491}">
      <dgm:prSet/>
      <dgm:spPr/>
      <dgm:t>
        <a:bodyPr/>
        <a:lstStyle/>
        <a:p>
          <a:endParaRPr lang="uk-UA" sz="2400"/>
        </a:p>
      </dgm:t>
    </dgm:pt>
    <dgm:pt modelId="{8C3870B4-952A-4B8F-91C9-41B71CF25682}">
      <dgm:prSet custT="1"/>
      <dgm:spPr/>
      <dgm:t>
        <a:bodyPr anchor="t"/>
        <a:lstStyle/>
        <a:p>
          <a:pPr marL="0" indent="0"/>
          <a:r>
            <a:rPr lang="uk-UA" sz="2400" dirty="0" smtClean="0">
              <a:solidFill>
                <a:srgbClr val="800080"/>
              </a:solidFill>
            </a:rPr>
            <a:t>  </a:t>
          </a:r>
          <a:r>
            <a:rPr lang="en-US" sz="2400" dirty="0" smtClean="0">
              <a:solidFill>
                <a:srgbClr val="800080"/>
              </a:solidFill>
            </a:rPr>
            <a:t>If an advertiser ignores recommendation – provision of an expert conclusion to a state body that fines a company</a:t>
          </a:r>
          <a:endParaRPr lang="uk-UA" sz="2400" dirty="0">
            <a:solidFill>
              <a:srgbClr val="800080"/>
            </a:solidFill>
          </a:endParaRPr>
        </a:p>
      </dgm:t>
    </dgm:pt>
    <dgm:pt modelId="{FB23289D-80D1-4797-925A-81258583E03B}" type="parTrans" cxnId="{7E041E5A-1AE1-41AC-985E-57D36E0ABFC1}">
      <dgm:prSet/>
      <dgm:spPr/>
      <dgm:t>
        <a:bodyPr/>
        <a:lstStyle/>
        <a:p>
          <a:endParaRPr lang="uk-UA" sz="2400"/>
        </a:p>
      </dgm:t>
    </dgm:pt>
    <dgm:pt modelId="{982EA677-CCC3-4BBC-BCF1-A8A7613ABCD9}" type="sibTrans" cxnId="{7E041E5A-1AE1-41AC-985E-57D36E0ABFC1}">
      <dgm:prSet/>
      <dgm:spPr/>
      <dgm:t>
        <a:bodyPr/>
        <a:lstStyle/>
        <a:p>
          <a:endParaRPr lang="uk-UA" sz="2400"/>
        </a:p>
      </dgm:t>
    </dgm:pt>
    <dgm:pt modelId="{2C92B0C7-A4CD-46CC-8969-87C218A39928}" type="pres">
      <dgm:prSet presAssocID="{FCCF1154-7022-434E-8511-697B19A63F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A2C16E-C7FB-4181-948A-7F259A189BDF}" type="pres">
      <dgm:prSet presAssocID="{607712EA-D906-4D12-A6FA-C1ED1990C8D1}" presName="composite" presStyleCnt="0"/>
      <dgm:spPr/>
    </dgm:pt>
    <dgm:pt modelId="{C74F6632-B94A-42A7-B66C-B964A5D1FE98}" type="pres">
      <dgm:prSet presAssocID="{607712EA-D906-4D12-A6FA-C1ED1990C8D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566269-C63C-4789-A790-EB8DDA85B599}" type="pres">
      <dgm:prSet presAssocID="{607712EA-D906-4D12-A6FA-C1ED1990C8D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DB2F7A-B55F-47EB-B2E6-7D4F4B20624C}" type="pres">
      <dgm:prSet presAssocID="{AD405867-DF46-452F-9AEE-A98FAE1EB6F0}" presName="sp" presStyleCnt="0"/>
      <dgm:spPr/>
    </dgm:pt>
    <dgm:pt modelId="{4AB87ACB-5132-4F87-B25F-8B275BD36C47}" type="pres">
      <dgm:prSet presAssocID="{CDE47A93-1404-4058-914C-5028E97B92BC}" presName="composite" presStyleCnt="0"/>
      <dgm:spPr/>
    </dgm:pt>
    <dgm:pt modelId="{9E575E51-0857-410D-B5B7-9B37CF5BB277}" type="pres">
      <dgm:prSet presAssocID="{CDE47A93-1404-4058-914C-5028E97B92B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0DD663-35A3-4ADC-B134-37DCB7FB2421}" type="pres">
      <dgm:prSet presAssocID="{CDE47A93-1404-4058-914C-5028E97B92B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CE1595-A30A-4FF7-AA89-44A5415D0282}" type="pres">
      <dgm:prSet presAssocID="{A8500C32-F736-4CA8-92C3-580E64ECFEEF}" presName="sp" presStyleCnt="0"/>
      <dgm:spPr/>
    </dgm:pt>
    <dgm:pt modelId="{A3400003-4D27-47F4-8E62-6354ABF612A6}" type="pres">
      <dgm:prSet presAssocID="{A5981769-3B3C-497B-9408-E28CCF340302}" presName="composite" presStyleCnt="0"/>
      <dgm:spPr/>
    </dgm:pt>
    <dgm:pt modelId="{78BC05B2-9D26-4C55-A8F3-9A0D733A41A1}" type="pres">
      <dgm:prSet presAssocID="{A5981769-3B3C-497B-9408-E28CCF34030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B8DEE1-661D-48DD-B2B5-303C4A435E81}" type="pres">
      <dgm:prSet presAssocID="{A5981769-3B3C-497B-9408-E28CCF340302}" presName="descendantText" presStyleLbl="alignAcc1" presStyleIdx="2" presStyleCnt="5" custLinFactNeighborX="705" custLinFactNeighborY="-17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41307B-3F31-4017-A32D-433BC487FC2A}" type="pres">
      <dgm:prSet presAssocID="{2B3396D4-DE53-4635-AC54-7D80549F178A}" presName="sp" presStyleCnt="0"/>
      <dgm:spPr/>
    </dgm:pt>
    <dgm:pt modelId="{381AA460-03D2-4BAB-9E20-5E1D40A191BA}" type="pres">
      <dgm:prSet presAssocID="{34BD9FB8-B520-4EC3-86C9-D07E5A02F6C3}" presName="composite" presStyleCnt="0"/>
      <dgm:spPr/>
    </dgm:pt>
    <dgm:pt modelId="{DEB2D209-9358-4288-A9EC-3B30367865FB}" type="pres">
      <dgm:prSet presAssocID="{34BD9FB8-B520-4EC3-86C9-D07E5A02F6C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CF3ED6-AEAD-4D08-A472-F5871D930759}" type="pres">
      <dgm:prSet presAssocID="{34BD9FB8-B520-4EC3-86C9-D07E5A02F6C3}" presName="descendantText" presStyleLbl="alignAcc1" presStyleIdx="3" presStyleCnt="5" custScaleY="140460" custLinFactNeighborX="1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579136-1696-44A3-A69F-BA3D5B06EF2B}" type="pres">
      <dgm:prSet presAssocID="{E742E7FF-AC80-4171-A8C8-D00427AF1F99}" presName="sp" presStyleCnt="0"/>
      <dgm:spPr/>
    </dgm:pt>
    <dgm:pt modelId="{8188458D-7042-4E59-A97A-7F84CFAF3A73}" type="pres">
      <dgm:prSet presAssocID="{FEFA6CC3-0216-49E0-AA70-811BDBEF0FDF}" presName="composite" presStyleCnt="0"/>
      <dgm:spPr/>
    </dgm:pt>
    <dgm:pt modelId="{03C85145-76EE-4C44-B01F-3FA06256AA63}" type="pres">
      <dgm:prSet presAssocID="{FEFA6CC3-0216-49E0-AA70-811BDBEF0F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3E2E44-5F76-4B43-AC85-A25FAF2F9406}" type="pres">
      <dgm:prSet presAssocID="{FEFA6CC3-0216-49E0-AA70-811BDBEF0FDF}" presName="descendantText" presStyleLbl="alignAcc1" presStyleIdx="4" presStyleCnt="5" custScaleY="1718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07996D-7DA6-44B2-82AE-C55B999CE404}" type="presOf" srcId="{607712EA-D906-4D12-A6FA-C1ED1990C8D1}" destId="{C74F6632-B94A-42A7-B66C-B964A5D1FE98}" srcOrd="0" destOrd="0" presId="urn:microsoft.com/office/officeart/2005/8/layout/chevron2"/>
    <dgm:cxn modelId="{06B5B5A0-BE8C-4EF2-86BB-2A2C4E3E341B}" type="presOf" srcId="{FEFA6CC3-0216-49E0-AA70-811BDBEF0FDF}" destId="{03C85145-76EE-4C44-B01F-3FA06256AA63}" srcOrd="0" destOrd="0" presId="urn:microsoft.com/office/officeart/2005/8/layout/chevron2"/>
    <dgm:cxn modelId="{EE733357-8398-44F9-980A-7A47F85E3CF8}" type="presOf" srcId="{26A8BAB7-23A2-4DA1-9C17-DE6B8FFC6661}" destId="{2EB8DEE1-661D-48DD-B2B5-303C4A435E81}" srcOrd="0" destOrd="0" presId="urn:microsoft.com/office/officeart/2005/8/layout/chevron2"/>
    <dgm:cxn modelId="{9C81D85C-F13A-4159-96E2-2F2E96F1F605}" type="presOf" srcId="{EAFE6E19-2085-45FF-909A-5C39CCA76DEB}" destId="{5B566269-C63C-4789-A790-EB8DDA85B599}" srcOrd="0" destOrd="0" presId="urn:microsoft.com/office/officeart/2005/8/layout/chevron2"/>
    <dgm:cxn modelId="{D13D05EE-C5BA-4EB4-B5A1-89109FA22028}" srcId="{FCCF1154-7022-434E-8511-697B19A63F42}" destId="{607712EA-D906-4D12-A6FA-C1ED1990C8D1}" srcOrd="0" destOrd="0" parTransId="{C09E91DB-6024-43E0-A578-A982572C3C5E}" sibTransId="{AD405867-DF46-452F-9AEE-A98FAE1EB6F0}"/>
    <dgm:cxn modelId="{47CF59E4-75F7-40E3-A862-7037D47490DB}" type="presOf" srcId="{BE7B3EED-1045-4E7A-BF0E-DDA3B26CCF32}" destId="{47CF3ED6-AEAD-4D08-A472-F5871D930759}" srcOrd="0" destOrd="0" presId="urn:microsoft.com/office/officeart/2005/8/layout/chevron2"/>
    <dgm:cxn modelId="{CFAC57F9-B33A-4CD6-A6FA-4BCC9E248A09}" type="presOf" srcId="{A5981769-3B3C-497B-9408-E28CCF340302}" destId="{78BC05B2-9D26-4C55-A8F3-9A0D733A41A1}" srcOrd="0" destOrd="0" presId="urn:microsoft.com/office/officeart/2005/8/layout/chevron2"/>
    <dgm:cxn modelId="{91003C58-ED10-44A0-8906-C8F5F50C3C16}" srcId="{FCCF1154-7022-434E-8511-697B19A63F42}" destId="{34BD9FB8-B520-4EC3-86C9-D07E5A02F6C3}" srcOrd="3" destOrd="0" parTransId="{7965F5CD-68E5-4A60-9E2A-A3C3AEFBC318}" sibTransId="{E742E7FF-AC80-4171-A8C8-D00427AF1F99}"/>
    <dgm:cxn modelId="{2445D469-49D8-4006-BDB0-B79184A7FD4F}" srcId="{FCCF1154-7022-434E-8511-697B19A63F42}" destId="{CDE47A93-1404-4058-914C-5028E97B92BC}" srcOrd="1" destOrd="0" parTransId="{548A79ED-08C4-4073-A3ED-352FB07CD08A}" sibTransId="{A8500C32-F736-4CA8-92C3-580E64ECFEEF}"/>
    <dgm:cxn modelId="{3354FF51-4DA3-4AC6-B6A4-A55CAE07983F}" type="presOf" srcId="{34BD9FB8-B520-4EC3-86C9-D07E5A02F6C3}" destId="{DEB2D209-9358-4288-A9EC-3B30367865FB}" srcOrd="0" destOrd="0" presId="urn:microsoft.com/office/officeart/2005/8/layout/chevron2"/>
    <dgm:cxn modelId="{33C9871B-45B8-48ED-875D-363F8F0C80EF}" srcId="{CDE47A93-1404-4058-914C-5028E97B92BC}" destId="{DF4E3A9C-F519-420A-B12B-D799FA8439E7}" srcOrd="0" destOrd="0" parTransId="{0D4AA03E-989B-4046-800B-73A0401ADD42}" sibTransId="{F49ADD09-D10D-4DA8-A0A0-391030C5A66B}"/>
    <dgm:cxn modelId="{EAD44E56-C04E-4A2C-A911-B86BB57D37AD}" type="presOf" srcId="{8C3870B4-952A-4B8F-91C9-41B71CF25682}" destId="{663E2E44-5F76-4B43-AC85-A25FAF2F9406}" srcOrd="0" destOrd="0" presId="urn:microsoft.com/office/officeart/2005/8/layout/chevron2"/>
    <dgm:cxn modelId="{A5B44A29-FFBA-47FD-A6B7-1ED52D5BE6D4}" srcId="{607712EA-D906-4D12-A6FA-C1ED1990C8D1}" destId="{EAFE6E19-2085-45FF-909A-5C39CCA76DEB}" srcOrd="0" destOrd="0" parTransId="{0D36259F-DC37-4EBC-9CCB-FE1D30CF684C}" sibTransId="{0B5B6D27-5EBF-4502-92F1-BA618A8EC54E}"/>
    <dgm:cxn modelId="{034F2B79-BD82-48C0-AC94-24597018E3A7}" type="presOf" srcId="{FCCF1154-7022-434E-8511-697B19A63F42}" destId="{2C92B0C7-A4CD-46CC-8969-87C218A39928}" srcOrd="0" destOrd="0" presId="urn:microsoft.com/office/officeart/2005/8/layout/chevron2"/>
    <dgm:cxn modelId="{7E041E5A-1AE1-41AC-985E-57D36E0ABFC1}" srcId="{FEFA6CC3-0216-49E0-AA70-811BDBEF0FDF}" destId="{8C3870B4-952A-4B8F-91C9-41B71CF25682}" srcOrd="0" destOrd="0" parTransId="{FB23289D-80D1-4797-925A-81258583E03B}" sibTransId="{982EA677-CCC3-4BBC-BCF1-A8A7613ABCD9}"/>
    <dgm:cxn modelId="{F5CA347F-3109-4CF3-9B36-9DEF9D3E460A}" type="presOf" srcId="{CDE47A93-1404-4058-914C-5028E97B92BC}" destId="{9E575E51-0857-410D-B5B7-9B37CF5BB277}" srcOrd="0" destOrd="0" presId="urn:microsoft.com/office/officeart/2005/8/layout/chevron2"/>
    <dgm:cxn modelId="{26EDD3F2-D40E-46C9-9CF5-53F96ADEDDAC}" srcId="{34BD9FB8-B520-4EC3-86C9-D07E5A02F6C3}" destId="{BE7B3EED-1045-4E7A-BF0E-DDA3B26CCF32}" srcOrd="0" destOrd="0" parTransId="{B93F0828-3046-401D-958A-EC4047FCD94A}" sibTransId="{C93F6AA4-D289-4A42-939C-311989CE900D}"/>
    <dgm:cxn modelId="{550AEC1F-5F6E-4560-B51C-20DEFCA97ABB}" srcId="{A5981769-3B3C-497B-9408-E28CCF340302}" destId="{26A8BAB7-23A2-4DA1-9C17-DE6B8FFC6661}" srcOrd="0" destOrd="0" parTransId="{AAC8E02D-C3BD-4961-A011-9CDADCBD1776}" sibTransId="{9A85D282-1F9A-4331-8905-DB4944494958}"/>
    <dgm:cxn modelId="{BB0BB5B0-7CE7-40AC-A6C5-990E1956D304}" type="presOf" srcId="{DF4E3A9C-F519-420A-B12B-D799FA8439E7}" destId="{BA0DD663-35A3-4ADC-B134-37DCB7FB2421}" srcOrd="0" destOrd="0" presId="urn:microsoft.com/office/officeart/2005/8/layout/chevron2"/>
    <dgm:cxn modelId="{6E0452A7-2A0B-462E-844B-D89D4B1586E6}" srcId="{FCCF1154-7022-434E-8511-697B19A63F42}" destId="{A5981769-3B3C-497B-9408-E28CCF340302}" srcOrd="2" destOrd="0" parTransId="{F28C299A-A562-4DD8-B85F-3038B7723C67}" sibTransId="{2B3396D4-DE53-4635-AC54-7D80549F178A}"/>
    <dgm:cxn modelId="{AAD13E02-9B6E-4824-8428-0C5BD0F86491}" srcId="{FCCF1154-7022-434E-8511-697B19A63F42}" destId="{FEFA6CC3-0216-49E0-AA70-811BDBEF0FDF}" srcOrd="4" destOrd="0" parTransId="{183D8B5B-B5C7-4DB6-AE3B-15285A1ED8E8}" sibTransId="{A72CD54A-7AB0-4B55-9BAF-4755800FDAE2}"/>
    <dgm:cxn modelId="{F4E2C723-6D22-4F98-A485-A41B1883F725}" type="presParOf" srcId="{2C92B0C7-A4CD-46CC-8969-87C218A39928}" destId="{BAA2C16E-C7FB-4181-948A-7F259A189BDF}" srcOrd="0" destOrd="0" presId="urn:microsoft.com/office/officeart/2005/8/layout/chevron2"/>
    <dgm:cxn modelId="{BA3B0B0B-0851-4B34-9175-5E5132B641D1}" type="presParOf" srcId="{BAA2C16E-C7FB-4181-948A-7F259A189BDF}" destId="{C74F6632-B94A-42A7-B66C-B964A5D1FE98}" srcOrd="0" destOrd="0" presId="urn:microsoft.com/office/officeart/2005/8/layout/chevron2"/>
    <dgm:cxn modelId="{D18DBF9E-3C4C-4865-864F-B2E06073B618}" type="presParOf" srcId="{BAA2C16E-C7FB-4181-948A-7F259A189BDF}" destId="{5B566269-C63C-4789-A790-EB8DDA85B599}" srcOrd="1" destOrd="0" presId="urn:microsoft.com/office/officeart/2005/8/layout/chevron2"/>
    <dgm:cxn modelId="{3BAB5E24-AAF2-4173-8F3C-57A476463EEF}" type="presParOf" srcId="{2C92B0C7-A4CD-46CC-8969-87C218A39928}" destId="{E4DB2F7A-B55F-47EB-B2E6-7D4F4B20624C}" srcOrd="1" destOrd="0" presId="urn:microsoft.com/office/officeart/2005/8/layout/chevron2"/>
    <dgm:cxn modelId="{8990C742-2501-4895-A048-E7536370610F}" type="presParOf" srcId="{2C92B0C7-A4CD-46CC-8969-87C218A39928}" destId="{4AB87ACB-5132-4F87-B25F-8B275BD36C47}" srcOrd="2" destOrd="0" presId="urn:microsoft.com/office/officeart/2005/8/layout/chevron2"/>
    <dgm:cxn modelId="{8983879C-956C-48AE-93C2-8CB52E5EB4CD}" type="presParOf" srcId="{4AB87ACB-5132-4F87-B25F-8B275BD36C47}" destId="{9E575E51-0857-410D-B5B7-9B37CF5BB277}" srcOrd="0" destOrd="0" presId="urn:microsoft.com/office/officeart/2005/8/layout/chevron2"/>
    <dgm:cxn modelId="{6295B7FB-8510-4A26-BF81-29AE709AEC78}" type="presParOf" srcId="{4AB87ACB-5132-4F87-B25F-8B275BD36C47}" destId="{BA0DD663-35A3-4ADC-B134-37DCB7FB2421}" srcOrd="1" destOrd="0" presId="urn:microsoft.com/office/officeart/2005/8/layout/chevron2"/>
    <dgm:cxn modelId="{29B25066-0C31-46F0-B70D-E8FDC19F026C}" type="presParOf" srcId="{2C92B0C7-A4CD-46CC-8969-87C218A39928}" destId="{6DCE1595-A30A-4FF7-AA89-44A5415D0282}" srcOrd="3" destOrd="0" presId="urn:microsoft.com/office/officeart/2005/8/layout/chevron2"/>
    <dgm:cxn modelId="{8E6BB47F-3BA0-4288-AB4A-946A16522E18}" type="presParOf" srcId="{2C92B0C7-A4CD-46CC-8969-87C218A39928}" destId="{A3400003-4D27-47F4-8E62-6354ABF612A6}" srcOrd="4" destOrd="0" presId="urn:microsoft.com/office/officeart/2005/8/layout/chevron2"/>
    <dgm:cxn modelId="{AC3377C3-266A-4969-8EEF-57BA3E92BFD9}" type="presParOf" srcId="{A3400003-4D27-47F4-8E62-6354ABF612A6}" destId="{78BC05B2-9D26-4C55-A8F3-9A0D733A41A1}" srcOrd="0" destOrd="0" presId="urn:microsoft.com/office/officeart/2005/8/layout/chevron2"/>
    <dgm:cxn modelId="{4C7995FB-02B5-4D6A-B31D-26453203B215}" type="presParOf" srcId="{A3400003-4D27-47F4-8E62-6354ABF612A6}" destId="{2EB8DEE1-661D-48DD-B2B5-303C4A435E81}" srcOrd="1" destOrd="0" presId="urn:microsoft.com/office/officeart/2005/8/layout/chevron2"/>
    <dgm:cxn modelId="{FDEDAAC8-9E9B-44C7-BD83-E45B02B689A3}" type="presParOf" srcId="{2C92B0C7-A4CD-46CC-8969-87C218A39928}" destId="{3341307B-3F31-4017-A32D-433BC487FC2A}" srcOrd="5" destOrd="0" presId="urn:microsoft.com/office/officeart/2005/8/layout/chevron2"/>
    <dgm:cxn modelId="{0A3658B0-250D-458B-8AEC-A036B79D0CCB}" type="presParOf" srcId="{2C92B0C7-A4CD-46CC-8969-87C218A39928}" destId="{381AA460-03D2-4BAB-9E20-5E1D40A191BA}" srcOrd="6" destOrd="0" presId="urn:microsoft.com/office/officeart/2005/8/layout/chevron2"/>
    <dgm:cxn modelId="{93FA87E8-F338-44F9-8B60-923592EF8FBA}" type="presParOf" srcId="{381AA460-03D2-4BAB-9E20-5E1D40A191BA}" destId="{DEB2D209-9358-4288-A9EC-3B30367865FB}" srcOrd="0" destOrd="0" presId="urn:microsoft.com/office/officeart/2005/8/layout/chevron2"/>
    <dgm:cxn modelId="{2E8143BB-25E7-4FDB-94A8-FDFC5F1B9604}" type="presParOf" srcId="{381AA460-03D2-4BAB-9E20-5E1D40A191BA}" destId="{47CF3ED6-AEAD-4D08-A472-F5871D930759}" srcOrd="1" destOrd="0" presId="urn:microsoft.com/office/officeart/2005/8/layout/chevron2"/>
    <dgm:cxn modelId="{82FD57E2-016A-416A-9F20-4C6793D960DD}" type="presParOf" srcId="{2C92B0C7-A4CD-46CC-8969-87C218A39928}" destId="{D5579136-1696-44A3-A69F-BA3D5B06EF2B}" srcOrd="7" destOrd="0" presId="urn:microsoft.com/office/officeart/2005/8/layout/chevron2"/>
    <dgm:cxn modelId="{8DB99491-26D8-4E11-A023-F654BF1FE7EE}" type="presParOf" srcId="{2C92B0C7-A4CD-46CC-8969-87C218A39928}" destId="{8188458D-7042-4E59-A97A-7F84CFAF3A73}" srcOrd="8" destOrd="0" presId="urn:microsoft.com/office/officeart/2005/8/layout/chevron2"/>
    <dgm:cxn modelId="{0D116841-1455-45AB-9DBD-EE1D3E89ECB3}" type="presParOf" srcId="{8188458D-7042-4E59-A97A-7F84CFAF3A73}" destId="{03C85145-76EE-4C44-B01F-3FA06256AA63}" srcOrd="0" destOrd="0" presId="urn:microsoft.com/office/officeart/2005/8/layout/chevron2"/>
    <dgm:cxn modelId="{EFB09635-FCA8-421B-89E0-6E9784469B59}" type="presParOf" srcId="{8188458D-7042-4E59-A97A-7F84CFAF3A73}" destId="{663E2E44-5F76-4B43-AC85-A25FAF2F94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6632-B94A-42A7-B66C-B964A5D1FE98}">
      <dsp:nvSpPr>
        <dsp:cNvPr id="0" name=""/>
        <dsp:cNvSpPr/>
      </dsp:nvSpPr>
      <dsp:spPr>
        <a:xfrm rot="5400000">
          <a:off x="-149460" y="162641"/>
          <a:ext cx="996405" cy="697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 </a:t>
          </a:r>
          <a:r>
            <a:rPr lang="en-US" sz="2400" kern="1200" dirty="0" smtClean="0"/>
            <a:t>1</a:t>
          </a:r>
          <a:endParaRPr lang="uk-UA" sz="2400" kern="1200" dirty="0"/>
        </a:p>
      </dsp:txBody>
      <dsp:txXfrm rot="-5400000">
        <a:off x="2" y="361922"/>
        <a:ext cx="697483" cy="298922"/>
      </dsp:txXfrm>
    </dsp:sp>
    <dsp:sp modelId="{5B566269-C63C-4789-A790-EB8DDA85B599}">
      <dsp:nvSpPr>
        <dsp:cNvPr id="0" name=""/>
        <dsp:cNvSpPr/>
      </dsp:nvSpPr>
      <dsp:spPr>
        <a:xfrm rot="5400000">
          <a:off x="3997650" y="-3286986"/>
          <a:ext cx="648004" cy="7248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800080"/>
              </a:solidFill>
            </a:rPr>
            <a:t>Receiving a complaint</a:t>
          </a:r>
          <a:endParaRPr lang="uk-UA" sz="2400" kern="1200" dirty="0">
            <a:solidFill>
              <a:srgbClr val="800080"/>
            </a:solidFill>
          </a:endParaRPr>
        </a:p>
      </dsp:txBody>
      <dsp:txXfrm rot="-5400000">
        <a:off x="697484" y="44813"/>
        <a:ext cx="7216704" cy="584738"/>
      </dsp:txXfrm>
    </dsp:sp>
    <dsp:sp modelId="{9E575E51-0857-410D-B5B7-9B37CF5BB277}">
      <dsp:nvSpPr>
        <dsp:cNvPr id="0" name=""/>
        <dsp:cNvSpPr/>
      </dsp:nvSpPr>
      <dsp:spPr>
        <a:xfrm rot="5400000">
          <a:off x="-149460" y="1050996"/>
          <a:ext cx="996405" cy="697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</a:t>
          </a:r>
          <a:r>
            <a:rPr lang="en-US" sz="2400" kern="1200" dirty="0" smtClean="0"/>
            <a:t> 2</a:t>
          </a:r>
          <a:endParaRPr lang="uk-UA" sz="2400" kern="1200" dirty="0"/>
        </a:p>
      </dsp:txBody>
      <dsp:txXfrm rot="-5400000">
        <a:off x="2" y="1250277"/>
        <a:ext cx="697483" cy="298922"/>
      </dsp:txXfrm>
    </dsp:sp>
    <dsp:sp modelId="{BA0DD663-35A3-4ADC-B134-37DCB7FB2421}">
      <dsp:nvSpPr>
        <dsp:cNvPr id="0" name=""/>
        <dsp:cNvSpPr/>
      </dsp:nvSpPr>
      <dsp:spPr>
        <a:xfrm rot="5400000">
          <a:off x="3997820" y="-2398801"/>
          <a:ext cx="647663" cy="7248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3175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solidFill>
                <a:srgbClr val="800080"/>
              </a:solidFill>
            </a:rPr>
            <a:t>  </a:t>
          </a:r>
          <a:r>
            <a:rPr lang="en-US" sz="2400" b="0" kern="1200" dirty="0" smtClean="0">
              <a:solidFill>
                <a:srgbClr val="800080"/>
              </a:solidFill>
            </a:rPr>
            <a:t>Review of a complaint</a:t>
          </a:r>
          <a:endParaRPr lang="uk-UA" sz="2400" b="0" kern="1200" dirty="0">
            <a:solidFill>
              <a:srgbClr val="800080"/>
            </a:solidFill>
          </a:endParaRPr>
        </a:p>
      </dsp:txBody>
      <dsp:txXfrm rot="-5400000">
        <a:off x="697483" y="933152"/>
        <a:ext cx="7216721" cy="584431"/>
      </dsp:txXfrm>
    </dsp:sp>
    <dsp:sp modelId="{78BC05B2-9D26-4C55-A8F3-9A0D733A41A1}">
      <dsp:nvSpPr>
        <dsp:cNvPr id="0" name=""/>
        <dsp:cNvSpPr/>
      </dsp:nvSpPr>
      <dsp:spPr>
        <a:xfrm rot="5400000">
          <a:off x="-149460" y="1939351"/>
          <a:ext cx="996405" cy="697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</a:t>
          </a:r>
          <a:r>
            <a:rPr lang="en-US" sz="2400" kern="1200" dirty="0" smtClean="0"/>
            <a:t> 3</a:t>
          </a:r>
          <a:endParaRPr lang="uk-UA" sz="2400" kern="1200" dirty="0"/>
        </a:p>
      </dsp:txBody>
      <dsp:txXfrm rot="-5400000">
        <a:off x="2" y="2138632"/>
        <a:ext cx="697483" cy="298922"/>
      </dsp:txXfrm>
    </dsp:sp>
    <dsp:sp modelId="{2EB8DEE1-661D-48DD-B2B5-303C4A435E81}">
      <dsp:nvSpPr>
        <dsp:cNvPr id="0" name=""/>
        <dsp:cNvSpPr/>
      </dsp:nvSpPr>
      <dsp:spPr>
        <a:xfrm rot="5400000">
          <a:off x="3997820" y="-1521994"/>
          <a:ext cx="647663" cy="7248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t" anchorCtr="0">
          <a:noAutofit/>
        </a:bodyPr>
        <a:lstStyle/>
        <a:p>
          <a:pPr marL="171450" marR="0" lvl="1" indent="-17145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2400" b="0" kern="1200" dirty="0" smtClean="0">
              <a:solidFill>
                <a:srgbClr val="800080"/>
              </a:solidFill>
            </a:rPr>
            <a:t>  </a:t>
          </a:r>
          <a:r>
            <a:rPr lang="en-US" sz="2400" b="0" kern="1200" dirty="0" smtClean="0">
              <a:solidFill>
                <a:srgbClr val="800080"/>
              </a:solidFill>
            </a:rPr>
            <a:t>If an ad is found sexist – contacting an advertiser</a:t>
          </a:r>
          <a:endParaRPr lang="uk-UA" sz="2400" b="0" kern="1200" dirty="0" smtClean="0">
            <a:solidFill>
              <a:srgbClr val="800080"/>
            </a:solidFill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kern="1200" dirty="0"/>
        </a:p>
      </dsp:txBody>
      <dsp:txXfrm rot="-5400000">
        <a:off x="697483" y="1809959"/>
        <a:ext cx="7216721" cy="584431"/>
      </dsp:txXfrm>
    </dsp:sp>
    <dsp:sp modelId="{DEB2D209-9358-4288-A9EC-3B30367865FB}">
      <dsp:nvSpPr>
        <dsp:cNvPr id="0" name=""/>
        <dsp:cNvSpPr/>
      </dsp:nvSpPr>
      <dsp:spPr>
        <a:xfrm rot="5400000">
          <a:off x="-149460" y="2958728"/>
          <a:ext cx="996405" cy="697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</a:t>
          </a:r>
          <a:r>
            <a:rPr lang="en-US" sz="2400" kern="1200" dirty="0" smtClean="0"/>
            <a:t> 4</a:t>
          </a:r>
          <a:endParaRPr lang="uk-UA" sz="2400" kern="1200" dirty="0"/>
        </a:p>
      </dsp:txBody>
      <dsp:txXfrm rot="-5400000">
        <a:off x="2" y="3158009"/>
        <a:ext cx="697483" cy="298922"/>
      </dsp:txXfrm>
    </dsp:sp>
    <dsp:sp modelId="{47CF3ED6-AEAD-4D08-A472-F5871D930759}">
      <dsp:nvSpPr>
        <dsp:cNvPr id="0" name=""/>
        <dsp:cNvSpPr/>
      </dsp:nvSpPr>
      <dsp:spPr>
        <a:xfrm rot="5400000">
          <a:off x="3866798" y="-491069"/>
          <a:ext cx="909708" cy="7248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400" kern="1200" dirty="0" smtClean="0">
              <a:solidFill>
                <a:srgbClr val="800080"/>
              </a:solidFill>
            </a:rPr>
            <a:t>  </a:t>
          </a:r>
          <a:r>
            <a:rPr lang="en-US" sz="2400" kern="1200" dirty="0" smtClean="0">
              <a:solidFill>
                <a:srgbClr val="800080"/>
              </a:solidFill>
            </a:rPr>
            <a:t>If an advertiser terminates ad distribution – closing a case</a:t>
          </a:r>
        </a:p>
        <a:p>
          <a:pPr lvl="1" algn="l">
            <a:spcBef>
              <a:spcPct val="0"/>
            </a:spcBef>
            <a:buChar char="••"/>
          </a:pPr>
          <a:endParaRPr lang="uk-UA" sz="2400" kern="1200" dirty="0"/>
        </a:p>
      </dsp:txBody>
      <dsp:txXfrm rot="-5400000">
        <a:off x="697484" y="2722653"/>
        <a:ext cx="7203929" cy="820892"/>
      </dsp:txXfrm>
    </dsp:sp>
    <dsp:sp modelId="{03C85145-76EE-4C44-B01F-3FA06256AA63}">
      <dsp:nvSpPr>
        <dsp:cNvPr id="0" name=""/>
        <dsp:cNvSpPr/>
      </dsp:nvSpPr>
      <dsp:spPr>
        <a:xfrm rot="5400000">
          <a:off x="-149460" y="4079736"/>
          <a:ext cx="996405" cy="697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</a:t>
          </a:r>
          <a:r>
            <a:rPr lang="en-US" sz="2400" kern="1200" dirty="0" smtClean="0"/>
            <a:t> 5  </a:t>
          </a:r>
          <a:endParaRPr lang="uk-UA" sz="2400" kern="1200" dirty="0"/>
        </a:p>
      </dsp:txBody>
      <dsp:txXfrm rot="-5400000">
        <a:off x="2" y="4279017"/>
        <a:ext cx="697483" cy="298922"/>
      </dsp:txXfrm>
    </dsp:sp>
    <dsp:sp modelId="{663E2E44-5F76-4B43-AC85-A25FAF2F9406}">
      <dsp:nvSpPr>
        <dsp:cNvPr id="0" name=""/>
        <dsp:cNvSpPr/>
      </dsp:nvSpPr>
      <dsp:spPr>
        <a:xfrm rot="5400000">
          <a:off x="3765166" y="629939"/>
          <a:ext cx="1112970" cy="72483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t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800080"/>
              </a:solidFill>
            </a:rPr>
            <a:t>  </a:t>
          </a:r>
          <a:r>
            <a:rPr lang="en-US" sz="2400" kern="1200" dirty="0" smtClean="0">
              <a:solidFill>
                <a:srgbClr val="800080"/>
              </a:solidFill>
            </a:rPr>
            <a:t>If an advertiser ignores recommendation – provision of an expert conclusion to a state body that fines a company</a:t>
          </a:r>
          <a:endParaRPr lang="uk-UA" sz="2400" kern="1200" dirty="0">
            <a:solidFill>
              <a:srgbClr val="800080"/>
            </a:solidFill>
          </a:endParaRPr>
        </a:p>
      </dsp:txBody>
      <dsp:txXfrm rot="-5400000">
        <a:off x="697483" y="3751954"/>
        <a:ext cx="7194006" cy="1004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03DB7-08F5-4A6A-8C59-E78D48E76156}" type="datetimeFigureOut">
              <a:rPr lang="uk-UA" smtClean="0"/>
              <a:t>29.10.2021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D446-DD0C-49C5-A94C-5A58207BAD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00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087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0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1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5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06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0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1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38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2BD578-6489-4FA3-9F9C-390802A23669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10/29/2021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BA6E0-D4EE-4F6B-91DB-D66FEBF92C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8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or.good.ad@gmail.com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5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image" Target="../media/image20.sv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2" Type="http://schemas.openxmlformats.org/officeDocument/2006/relationships/image" Target="../media/image29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34.png"/><Relationship Id="rId24" Type="http://schemas.openxmlformats.org/officeDocument/2006/relationships/image" Target="../media/image32.sv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image" Target="../media/image18.svg"/><Relationship Id="rId19" Type="http://schemas.openxmlformats.org/officeDocument/2006/relationships/image" Target="../media/image38.png"/><Relationship Id="rId4" Type="http://schemas.openxmlformats.org/officeDocument/2006/relationships/image" Target="../media/image12.svg"/><Relationship Id="rId9" Type="http://schemas.openxmlformats.org/officeDocument/2006/relationships/image" Target="../media/image33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100" y="254424"/>
            <a:ext cx="8537417" cy="3939995"/>
          </a:xfrm>
          <a:effec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66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Combating Sexism in Advertising: </a:t>
            </a:r>
            <a:br>
              <a:rPr lang="en-US" sz="66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600" b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Ukraine from 0 to Hero</a:t>
            </a:r>
            <a:endParaRPr lang="en-US" sz="6600" b="1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8228" y="5108818"/>
            <a:ext cx="3865238" cy="1608957"/>
          </a:xfrm>
        </p:spPr>
        <p:txBody>
          <a:bodyPr>
            <a:noAutofit/>
          </a:bodyPr>
          <a:lstStyle/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Olena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Davlikanova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Program Officer, Friedrich Ebert Foundation</a:t>
            </a:r>
          </a:p>
          <a:p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Iryna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Lylyk, President of the Ukrainian Marketing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</a:p>
          <a:p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Olena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Buchynska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Industrial Gender Committee on Advertising</a:t>
            </a:r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DB177-59D8-45BC-9360-0549657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solidFill>
                  <a:srgbClr val="800080"/>
                </a:solidFill>
              </a:rPr>
              <a:t>Statistics 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0C1B62F-0149-4676-87ED-764C0E605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213787"/>
              </p:ext>
            </p:extLst>
          </p:nvPr>
        </p:nvGraphicFramePr>
        <p:xfrm>
          <a:off x="172016" y="1690689"/>
          <a:ext cx="8933058" cy="514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358">
                  <a:extLst>
                    <a:ext uri="{9D8B030D-6E8A-4147-A177-3AD203B41FA5}">
                      <a16:colId xmlns:a16="http://schemas.microsoft.com/office/drawing/2014/main" xmlns="" val="3009936305"/>
                    </a:ext>
                  </a:extLst>
                </a:gridCol>
                <a:gridCol w="4469700">
                  <a:extLst>
                    <a:ext uri="{9D8B030D-6E8A-4147-A177-3AD203B41FA5}">
                      <a16:colId xmlns:a16="http://schemas.microsoft.com/office/drawing/2014/main" xmlns="" val="756993429"/>
                    </a:ext>
                  </a:extLst>
                </a:gridCol>
              </a:tblGrid>
              <a:tr h="558711">
                <a:tc gridSpan="2">
                  <a:txBody>
                    <a:bodyPr/>
                    <a:lstStyle/>
                    <a:p>
                      <a:r>
                        <a:rPr lang="en-GB" sz="4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uk-UA" sz="4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17-2021</a:t>
                      </a:r>
                      <a:endParaRPr lang="ru-RU" sz="4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440211"/>
                  </a:ext>
                </a:extLst>
              </a:tr>
              <a:tr h="1032737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submitted complaints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ads found discriminatory</a:t>
                      </a:r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876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incl.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several complaints on 1 ad from different people</a:t>
                      </a:r>
                      <a:r>
                        <a:rPr lang="ru-RU" dirty="0" smtClean="0"/>
                        <a:t>)</a:t>
                      </a:r>
                      <a:endParaRPr lang="en-US" dirty="0"/>
                    </a:p>
                    <a:p>
                      <a:r>
                        <a:rPr lang="uk-UA" dirty="0" smtClean="0"/>
                        <a:t>287 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83391"/>
                  </a:ext>
                </a:extLst>
              </a:tr>
              <a:tr h="622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ads changed voluntary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175230"/>
                  </a:ext>
                </a:extLst>
              </a:tr>
              <a:tr h="1342557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expert conclusions provided for court hearings or Ministry of Social Policy 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726 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same ad distributed in different regions require individual number of an expert conclusion letter for administrative cases and court hearings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621492"/>
                  </a:ext>
                </a:extLst>
              </a:tr>
              <a:tr h="1032737">
                <a:tc>
                  <a:txBody>
                    <a:bodyPr/>
                    <a:lstStyle/>
                    <a:p>
                      <a:r>
                        <a:rPr lang="en-US" dirty="0"/>
                        <a:t>Fines paid by the companies</a:t>
                      </a:r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More than 4 000000 UAH (near $160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000) </a:t>
                      </a:r>
                      <a:endParaRPr lang="en-US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2167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23089"/>
            <a:ext cx="4162097" cy="353147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All-Ukrainian Study </a:t>
            </a:r>
            <a:r>
              <a:rPr lang="uk-UA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 of Gender-Discriminatory Advertising by Ukrainians</a:t>
            </a:r>
            <a:r>
              <a:rPr lang="uk-UA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ирина лылык\Documents\Lekcij\Project\Ebert\2021\Gender\исследование\на сайт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52" y="64463"/>
            <a:ext cx="4443355" cy="6630627"/>
          </a:xfrm>
          <a:prstGeom prst="rect">
            <a:avLst/>
          </a:prstGeom>
          <a:noFill/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6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2" y="1261240"/>
            <a:ext cx="4603531" cy="549691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in-depth 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 (</a:t>
            </a: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68)</a:t>
            </a:r>
            <a:b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research (2410)</a:t>
            </a:r>
            <a:b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on memorizing sexist advertisements (84</a:t>
            </a: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</a:t>
            </a:r>
            <a:r>
              <a:rPr lang="en-US" sz="28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sz="28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eye-trackers (50) </a:t>
            </a:r>
            <a:r>
              <a:rPr lang="en-US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1" y="0"/>
            <a:ext cx="45194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76" y="265737"/>
            <a:ext cx="4302965" cy="77417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Main </a:t>
            </a:r>
            <a:r>
              <a:rPr lang="en-US" b="1" dirty="0">
                <a:solidFill>
                  <a:srgbClr val="000066"/>
                </a:solidFill>
              </a:rPr>
              <a:t>results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1308847"/>
            <a:ext cx="8498541" cy="5417774"/>
          </a:xfrm>
        </p:spPr>
        <p:txBody>
          <a:bodyPr>
            <a:normAutofit lnSpcReduction="10000"/>
          </a:bodyPr>
          <a:lstStyle/>
          <a:p>
            <a:pPr marL="514350" indent="-514350" algn="just">
              <a:spcAft>
                <a:spcPts val="600"/>
              </a:spcAft>
              <a:buAutoNum type="arabicPeriod"/>
            </a:pPr>
            <a:r>
              <a:rPr lang="en-US" sz="3600" dirty="0" smtClean="0">
                <a:solidFill>
                  <a:srgbClr val="800080"/>
                </a:solidFill>
              </a:rPr>
              <a:t>Trademark is remembered 3 times better in non-discriminatory ads.</a:t>
            </a:r>
            <a:r>
              <a:rPr lang="uk-UA" sz="3600" dirty="0" smtClean="0">
                <a:solidFill>
                  <a:srgbClr val="800080"/>
                </a:solidFill>
              </a:rPr>
              <a:t> </a:t>
            </a:r>
            <a:r>
              <a:rPr lang="en-US" sz="3600" dirty="0" smtClean="0">
                <a:solidFill>
                  <a:srgbClr val="800080"/>
                </a:solidFill>
              </a:rPr>
              <a:t>Often sexist ads confuse costumers who do not understand what is being advertised. </a:t>
            </a:r>
            <a:endParaRPr lang="ru-RU" sz="3600" dirty="0" smtClean="0">
              <a:solidFill>
                <a:srgbClr val="800080"/>
              </a:solidFill>
            </a:endParaRPr>
          </a:p>
          <a:p>
            <a:pPr marL="514350" indent="-514350"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800080"/>
                </a:solidFill>
              </a:rPr>
              <a:t>Both men </a:t>
            </a:r>
            <a:r>
              <a:rPr lang="en-US" sz="3600" dirty="0">
                <a:solidFill>
                  <a:srgbClr val="800080"/>
                </a:solidFill>
              </a:rPr>
              <a:t>and women have </a:t>
            </a:r>
            <a:r>
              <a:rPr lang="en-US" sz="3600" dirty="0" smtClean="0">
                <a:solidFill>
                  <a:srgbClr val="800080"/>
                </a:solidFill>
              </a:rPr>
              <a:t>equally </a:t>
            </a:r>
            <a:r>
              <a:rPr lang="en-US" sz="3600" dirty="0">
                <a:solidFill>
                  <a:srgbClr val="800080"/>
                </a:solidFill>
              </a:rPr>
              <a:t>negative attitude to the excessive/aggressive objectification and images of </a:t>
            </a:r>
            <a:r>
              <a:rPr lang="en-US" sz="3600" dirty="0" smtClean="0">
                <a:solidFill>
                  <a:srgbClr val="800080"/>
                </a:solidFill>
              </a:rPr>
              <a:t>gender-based </a:t>
            </a:r>
            <a:r>
              <a:rPr lang="en-US" sz="3600" dirty="0">
                <a:solidFill>
                  <a:srgbClr val="800080"/>
                </a:solidFill>
              </a:rPr>
              <a:t>violence</a:t>
            </a:r>
            <a:r>
              <a:rPr lang="en-US" sz="3600" dirty="0" smtClean="0">
                <a:solidFill>
                  <a:srgbClr val="800080"/>
                </a:solidFill>
              </a:rPr>
              <a:t>.</a:t>
            </a:r>
          </a:p>
          <a:p>
            <a:pPr marL="514350" indent="-514350"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rgbClr val="800080"/>
                </a:solidFill>
              </a:rPr>
              <a:t>Sexist ad weakens </a:t>
            </a:r>
            <a:r>
              <a:rPr lang="en-US" sz="3600" dirty="0">
                <a:solidFill>
                  <a:srgbClr val="800080"/>
                </a:solidFill>
              </a:rPr>
              <a:t>their desire to buy advertised goods.</a:t>
            </a:r>
            <a:endParaRPr lang="ru-RU" sz="3600" dirty="0">
              <a:solidFill>
                <a:srgbClr val="80008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7103" cy="22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0"/>
            <a:ext cx="4466897" cy="20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77103" cy="238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9448"/>
            <a:ext cx="4677103" cy="230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2" y="2039007"/>
            <a:ext cx="4466898" cy="248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2" y="4519449"/>
            <a:ext cx="4466898" cy="233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13" y="1108841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13" y="389703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2" y="2714187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5" y="3073756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59" y="5329156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98" y="5888571"/>
            <a:ext cx="207327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3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76" y="265737"/>
            <a:ext cx="4302965" cy="77417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Main </a:t>
            </a:r>
            <a:r>
              <a:rPr lang="en-US" b="1" dirty="0">
                <a:solidFill>
                  <a:srgbClr val="000066"/>
                </a:solidFill>
              </a:rPr>
              <a:t>results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1492469"/>
            <a:ext cx="8319865" cy="4926260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3200" dirty="0">
                <a:solidFill>
                  <a:srgbClr val="800080"/>
                </a:solidFill>
              </a:rPr>
              <a:t>4</a:t>
            </a:r>
            <a:r>
              <a:rPr lang="en-US" sz="3200" dirty="0" smtClean="0">
                <a:solidFill>
                  <a:srgbClr val="800080"/>
                </a:solidFill>
              </a:rPr>
              <a:t>. Discriminatory ads were the most often described as </a:t>
            </a:r>
            <a:r>
              <a:rPr lang="uk-UA" sz="4800" dirty="0" smtClean="0">
                <a:solidFill>
                  <a:srgbClr val="800080"/>
                </a:solidFill>
              </a:rPr>
              <a:t>«</a:t>
            </a:r>
            <a:r>
              <a:rPr lang="en-US" sz="4800" dirty="0" smtClean="0">
                <a:solidFill>
                  <a:srgbClr val="800080"/>
                </a:solidFill>
              </a:rPr>
              <a:t>stupid</a:t>
            </a:r>
            <a:r>
              <a:rPr lang="uk-UA" sz="4800" dirty="0" smtClean="0">
                <a:solidFill>
                  <a:srgbClr val="800080"/>
                </a:solidFill>
              </a:rPr>
              <a:t>»</a:t>
            </a:r>
            <a:r>
              <a:rPr lang="en-US" sz="4800" dirty="0" smtClean="0">
                <a:solidFill>
                  <a:srgbClr val="800080"/>
                </a:solidFill>
              </a:rPr>
              <a:t>, </a:t>
            </a:r>
            <a:r>
              <a:rPr lang="uk-UA" sz="4800" dirty="0" smtClean="0">
                <a:solidFill>
                  <a:srgbClr val="800080"/>
                </a:solidFill>
              </a:rPr>
              <a:t>«</a:t>
            </a:r>
            <a:r>
              <a:rPr lang="en-US" sz="4800" dirty="0" smtClean="0">
                <a:solidFill>
                  <a:srgbClr val="800080"/>
                </a:solidFill>
              </a:rPr>
              <a:t>vulgar</a:t>
            </a:r>
            <a:r>
              <a:rPr lang="uk-UA" sz="4800" dirty="0" smtClean="0">
                <a:solidFill>
                  <a:srgbClr val="800080"/>
                </a:solidFill>
              </a:rPr>
              <a:t>»</a:t>
            </a:r>
            <a:r>
              <a:rPr lang="en-US" sz="4800" dirty="0" smtClean="0">
                <a:solidFill>
                  <a:srgbClr val="800080"/>
                </a:solidFill>
              </a:rPr>
              <a:t> </a:t>
            </a:r>
            <a:r>
              <a:rPr lang="en-US" sz="3200" dirty="0" smtClean="0">
                <a:solidFill>
                  <a:srgbClr val="800080"/>
                </a:solidFill>
              </a:rPr>
              <a:t>and </a:t>
            </a:r>
            <a:r>
              <a:rPr lang="uk-UA" sz="4800" dirty="0" smtClean="0">
                <a:solidFill>
                  <a:srgbClr val="800080"/>
                </a:solidFill>
              </a:rPr>
              <a:t>«</a:t>
            </a:r>
            <a:r>
              <a:rPr lang="en-US" sz="4800" dirty="0" smtClean="0">
                <a:solidFill>
                  <a:srgbClr val="800080"/>
                </a:solidFill>
              </a:rPr>
              <a:t>humiliating </a:t>
            </a:r>
            <a:r>
              <a:rPr lang="en-US" sz="4800" dirty="0">
                <a:solidFill>
                  <a:srgbClr val="800080"/>
                </a:solidFill>
              </a:rPr>
              <a:t>human </a:t>
            </a:r>
            <a:r>
              <a:rPr lang="en-US" sz="4800" dirty="0" smtClean="0">
                <a:solidFill>
                  <a:srgbClr val="800080"/>
                </a:solidFill>
              </a:rPr>
              <a:t>dignity</a:t>
            </a:r>
            <a:r>
              <a:rPr lang="uk-UA" sz="4800" dirty="0" smtClean="0">
                <a:solidFill>
                  <a:srgbClr val="800080"/>
                </a:solidFill>
              </a:rPr>
              <a:t>»</a:t>
            </a:r>
            <a:r>
              <a:rPr lang="en-US" sz="4800" dirty="0" smtClean="0">
                <a:solidFill>
                  <a:srgbClr val="800080"/>
                </a:solidFill>
              </a:rPr>
              <a:t>.</a:t>
            </a:r>
            <a:endParaRPr lang="ru-RU" sz="4800" dirty="0">
              <a:solidFill>
                <a:srgbClr val="80008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dirty="0">
                <a:solidFill>
                  <a:srgbClr val="800080"/>
                </a:solidFill>
              </a:rPr>
              <a:t>5</a:t>
            </a:r>
            <a:r>
              <a:rPr lang="en-US" sz="3200" dirty="0" smtClean="0">
                <a:solidFill>
                  <a:srgbClr val="800080"/>
                </a:solidFill>
              </a:rPr>
              <a:t>. Most common emotions are </a:t>
            </a:r>
            <a:r>
              <a:rPr lang="uk-UA" sz="4800" dirty="0" smtClean="0">
                <a:solidFill>
                  <a:srgbClr val="800080"/>
                </a:solidFill>
              </a:rPr>
              <a:t>«</a:t>
            </a:r>
            <a:r>
              <a:rPr lang="en-US" sz="4800" dirty="0" smtClean="0">
                <a:solidFill>
                  <a:srgbClr val="800080"/>
                </a:solidFill>
              </a:rPr>
              <a:t>disgust</a:t>
            </a:r>
            <a:r>
              <a:rPr lang="uk-UA" sz="4800" dirty="0" smtClean="0">
                <a:solidFill>
                  <a:srgbClr val="800080"/>
                </a:solidFill>
              </a:rPr>
              <a:t>»</a:t>
            </a:r>
            <a:r>
              <a:rPr lang="en-US" sz="4800" dirty="0" smtClean="0">
                <a:solidFill>
                  <a:srgbClr val="800080"/>
                </a:solidFill>
              </a:rPr>
              <a:t>, </a:t>
            </a:r>
            <a:r>
              <a:rPr lang="uk-UA" sz="4800" dirty="0" smtClean="0">
                <a:solidFill>
                  <a:srgbClr val="800080"/>
                </a:solidFill>
              </a:rPr>
              <a:t>«</a:t>
            </a:r>
            <a:r>
              <a:rPr lang="en-US" sz="4800" dirty="0" smtClean="0">
                <a:solidFill>
                  <a:srgbClr val="800080"/>
                </a:solidFill>
              </a:rPr>
              <a:t>irritation</a:t>
            </a:r>
            <a:r>
              <a:rPr lang="uk-UA" sz="4800" dirty="0" smtClean="0">
                <a:solidFill>
                  <a:srgbClr val="800080"/>
                </a:solidFill>
              </a:rPr>
              <a:t>»</a:t>
            </a:r>
            <a:r>
              <a:rPr lang="en-US" sz="4800" dirty="0">
                <a:solidFill>
                  <a:srgbClr val="800080"/>
                </a:solidFill>
              </a:rPr>
              <a:t>, «indignation» </a:t>
            </a:r>
            <a:r>
              <a:rPr lang="en-US" sz="3200" dirty="0" smtClean="0">
                <a:solidFill>
                  <a:srgbClr val="800080"/>
                </a:solidFill>
              </a:rPr>
              <a:t>and </a:t>
            </a:r>
            <a:r>
              <a:rPr lang="en-US" sz="4400" dirty="0" smtClean="0">
                <a:solidFill>
                  <a:srgbClr val="800080"/>
                </a:solidFill>
              </a:rPr>
              <a:t>«</a:t>
            </a:r>
            <a:r>
              <a:rPr lang="en-US" sz="4400" dirty="0">
                <a:solidFill>
                  <a:srgbClr val="800080"/>
                </a:solidFill>
              </a:rPr>
              <a:t>shame» </a:t>
            </a:r>
            <a:r>
              <a:rPr lang="en-US" sz="4400" dirty="0" smtClean="0">
                <a:solidFill>
                  <a:srgbClr val="800080"/>
                </a:solidFill>
              </a:rPr>
              <a:t>. </a:t>
            </a:r>
            <a:endParaRPr lang="ru-RU" sz="3200" dirty="0">
              <a:solidFill>
                <a:srgbClr val="800080"/>
              </a:solidFill>
            </a:endParaRPr>
          </a:p>
          <a:p>
            <a:pPr marL="514350" indent="-514350" algn="just">
              <a:spcAft>
                <a:spcPts val="600"/>
              </a:spcAft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5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76" y="265737"/>
            <a:ext cx="4302965" cy="774170"/>
          </a:xfrm>
        </p:spPr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Main </a:t>
            </a:r>
            <a:r>
              <a:rPr lang="en-US" b="1" dirty="0">
                <a:solidFill>
                  <a:srgbClr val="000066"/>
                </a:solidFill>
              </a:rPr>
              <a:t>results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1072055"/>
            <a:ext cx="8498541" cy="505547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800080"/>
                </a:solidFill>
              </a:rPr>
              <a:t>6. 22% of male and female customers are ready to complain on sexist advertisement. 10% have complained at least once before. </a:t>
            </a:r>
            <a:endParaRPr lang="ru-RU" sz="3200" dirty="0">
              <a:solidFill>
                <a:srgbClr val="80008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800080"/>
                </a:solidFill>
              </a:rPr>
              <a:t>7. Least tolerant to sexism in advertising </a:t>
            </a:r>
            <a:r>
              <a:rPr lang="en-US" sz="3200" dirty="0">
                <a:solidFill>
                  <a:srgbClr val="800080"/>
                </a:solidFill>
              </a:rPr>
              <a:t>are </a:t>
            </a:r>
            <a:r>
              <a:rPr lang="en-US" sz="3200" dirty="0" smtClean="0">
                <a:solidFill>
                  <a:srgbClr val="800080"/>
                </a:solidFill>
              </a:rPr>
              <a:t>women, youth and people with higher </a:t>
            </a:r>
            <a:r>
              <a:rPr lang="en-US" sz="3200" dirty="0" err="1" smtClean="0">
                <a:solidFill>
                  <a:srgbClr val="800080"/>
                </a:solidFill>
              </a:rPr>
              <a:t>educatio</a:t>
            </a:r>
            <a:endParaRPr lang="en-US" sz="3200" dirty="0" smtClean="0">
              <a:solidFill>
                <a:srgbClr val="800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884" y="3811012"/>
            <a:ext cx="829266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No specific group that has a stable positive attitude to sexist </a:t>
            </a:r>
            <a:r>
              <a:rPr lang="en-US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advertising</a:t>
            </a:r>
            <a:endParaRPr lang="en-US" sz="48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  <a:p>
            <a:pPr algn="ctr"/>
            <a:r>
              <a:rPr lang="en-US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has </a:t>
            </a:r>
            <a:r>
              <a:rPr lang="en-US" sz="4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been identified.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2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780767" y="0"/>
            <a:ext cx="5341476" cy="120370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6624" y="610731"/>
            <a:ext cx="56971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8329" y="343079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283" y="340427"/>
            <a:ext cx="3472604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A18DC8-B8FF-4335-B03B-A7C6D23A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4" y="1251781"/>
            <a:ext cx="3472605" cy="3737584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6336" y="1071563"/>
            <a:ext cx="5467664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465E9C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8B96CC8-3B9F-4282-A265-D1EEA837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767" y="1362263"/>
            <a:ext cx="5341476" cy="4825133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470291" y="1785006"/>
            <a:ext cx="659909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prstClr val="black"/>
                </a:solidFill>
              </a:rPr>
              <a:t>2,7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210203" y="1203700"/>
            <a:ext cx="658719" cy="581306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2,23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560487" y="2308438"/>
            <a:ext cx="697722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2,79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747552" y="2744109"/>
            <a:ext cx="643930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3,12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747550" y="3286667"/>
            <a:ext cx="643931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3,14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2787427" y="3696171"/>
            <a:ext cx="631113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3,2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5A1EFB3F-D3C5-45F6-AD0D-6665611C033A}"/>
              </a:ext>
            </a:extLst>
          </p:cNvPr>
          <p:cNvSpPr/>
          <p:nvPr/>
        </p:nvSpPr>
        <p:spPr>
          <a:xfrm>
            <a:off x="3095863" y="4203838"/>
            <a:ext cx="684904" cy="542558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prstClr val="black"/>
                </a:solidFill>
              </a:rPr>
              <a:t>3,89</a:t>
            </a:r>
            <a:endParaRPr lang="uk-UA" sz="12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100" y="465516"/>
            <a:ext cx="3096110" cy="738187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2B1D9F09-E0F9-4DFB-B4DF-042A715F11E4}"/>
              </a:ext>
            </a:extLst>
          </p:cNvPr>
          <p:cNvSpPr/>
          <p:nvPr/>
        </p:nvSpPr>
        <p:spPr>
          <a:xfrm>
            <a:off x="185964" y="410674"/>
            <a:ext cx="3096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65E9C">
                    <a:lumMod val="75000"/>
                  </a:srgbClr>
                </a:solidFill>
              </a:rPr>
              <a:t>average </a:t>
            </a:r>
            <a:r>
              <a:rPr lang="en-US" sz="1600" dirty="0">
                <a:solidFill>
                  <a:srgbClr val="465E9C">
                    <a:lumMod val="75000"/>
                  </a:srgbClr>
                </a:solidFill>
              </a:rPr>
              <a:t>scores given by the respondents to the advertising samples</a:t>
            </a:r>
          </a:p>
        </p:txBody>
      </p:sp>
      <p:sp>
        <p:nvSpPr>
          <p:cNvPr id="23" name="Прямоугольник 3">
            <a:extLst>
              <a:ext uri="{FF2B5EF4-FFF2-40B4-BE49-F238E27FC236}">
                <a16:creationId xmlns:a16="http://schemas.microsoft.com/office/drawing/2014/main" xmlns="" id="{C4C1435B-C452-4798-8DD7-F80B453AB6E4}"/>
              </a:ext>
            </a:extLst>
          </p:cNvPr>
          <p:cNvSpPr/>
          <p:nvPr/>
        </p:nvSpPr>
        <p:spPr>
          <a:xfrm>
            <a:off x="3942826" y="102898"/>
            <a:ext cx="462214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465E9C">
                    <a:lumMod val="75000"/>
                  </a:srgbClr>
                </a:solidFill>
              </a:rPr>
              <a:t>How much do you like </a:t>
            </a:r>
            <a:r>
              <a:rPr lang="en-US" sz="1600" dirty="0" smtClean="0">
                <a:solidFill>
                  <a:srgbClr val="465E9C">
                    <a:lumMod val="75000"/>
                  </a:srgbClr>
                </a:solidFill>
              </a:rPr>
              <a:t>an </a:t>
            </a:r>
            <a:r>
              <a:rPr lang="en-US" sz="1600" dirty="0">
                <a:solidFill>
                  <a:srgbClr val="465E9C">
                    <a:lumMod val="75000"/>
                  </a:srgbClr>
                </a:solidFill>
              </a:rPr>
              <a:t>ad sample</a:t>
            </a:r>
            <a:r>
              <a:rPr lang="uk-UA" sz="1600" dirty="0">
                <a:solidFill>
                  <a:srgbClr val="465E9C">
                    <a:lumMod val="75000"/>
                  </a:srgbClr>
                </a:solidFill>
              </a:rPr>
              <a:t> </a:t>
            </a:r>
            <a:r>
              <a:rPr lang="en-US" sz="1600" dirty="0">
                <a:solidFill>
                  <a:srgbClr val="465E9C">
                    <a:lumMod val="75000"/>
                  </a:srgbClr>
                </a:solidFill>
              </a:rPr>
              <a:t>(on a scale from 0 to 10, where 0 - don't like it at all, 10 - </a:t>
            </a:r>
            <a:r>
              <a:rPr lang="en-US" sz="1600" b="1" dirty="0">
                <a:solidFill>
                  <a:srgbClr val="465E9C">
                    <a:lumMod val="75000"/>
                  </a:srgbClr>
                </a:solidFill>
              </a:rPr>
              <a:t>really</a:t>
            </a:r>
            <a:r>
              <a:rPr lang="en-US" sz="1600" dirty="0">
                <a:solidFill>
                  <a:srgbClr val="465E9C">
                    <a:lumMod val="75000"/>
                  </a:srgbClr>
                </a:solidFill>
              </a:rPr>
              <a:t> like it)?</a:t>
            </a:r>
          </a:p>
        </p:txBody>
      </p:sp>
    </p:spTree>
    <p:extLst>
      <p:ext uri="{BB962C8B-B14F-4D97-AF65-F5344CB8AC3E}">
        <p14:creationId xmlns:p14="http://schemas.microsoft.com/office/powerpoint/2010/main" val="2253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71" y="1686567"/>
            <a:ext cx="7886700" cy="2812774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  <a:t>Thank You! </a:t>
            </a:r>
            <a:r>
              <a:rPr lang="en-US" sz="8800" b="1" dirty="0" smtClean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en-US" sz="8800" b="1" dirty="0" smtClean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</a:br>
            <a:r>
              <a:rPr lang="en-US" sz="8800" b="1" dirty="0" smtClean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  <a:t>We </a:t>
            </a:r>
            <a:r>
              <a:rPr lang="en-US" sz="8800" b="1" dirty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  <a:t>are happy to cooperate </a:t>
            </a:r>
            <a:r>
              <a:rPr lang="en-US" sz="4000" b="1" dirty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en-US" sz="4000" b="1" dirty="0">
                <a:ln/>
                <a:solidFill>
                  <a:srgbClr val="800080"/>
                </a:solidFill>
                <a:latin typeface="+mn-lt"/>
                <a:ea typeface="Calibri"/>
                <a:cs typeface="Times New Roman"/>
              </a:rPr>
            </a:br>
            <a:endParaRPr lang="uk-UA" sz="4000" b="1" dirty="0">
              <a:ln/>
              <a:solidFill>
                <a:srgbClr val="800080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85" y="4562644"/>
            <a:ext cx="4070621" cy="213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738" y="4939862"/>
            <a:ext cx="4737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CONTACTS</a:t>
            </a:r>
          </a:p>
          <a:p>
            <a:endParaRPr lang="en-US" dirty="0">
              <a:solidFill>
                <a:srgbClr val="C56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Gender Committee on Advertising</a:t>
            </a:r>
          </a:p>
          <a:p>
            <a:r>
              <a:rPr lang="en-US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for.good.ad@gmail.com</a:t>
            </a:r>
            <a:endParaRPr lang="en-US" dirty="0" smtClean="0">
              <a:solidFill>
                <a:srgbClr val="C56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 </a:t>
            </a:r>
            <a:r>
              <a:rPr lang="uk-UA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Індустріальний</a:t>
            </a:r>
            <a:r>
              <a:rPr lang="ru-RU" dirty="0" smtClean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Ґендерний</a:t>
            </a:r>
            <a:r>
              <a:rPr lang="ru-RU" dirty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Комітет</a:t>
            </a:r>
            <a:r>
              <a:rPr lang="ru-RU" dirty="0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rgbClr val="C56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Реклами</a:t>
            </a:r>
            <a:endParaRPr lang="ru-RU" dirty="0">
              <a:solidFill>
                <a:srgbClr val="C56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solidFill>
                <a:srgbClr val="C56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531" y="1093800"/>
            <a:ext cx="4570173" cy="8457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167A4"/>
                </a:solidFill>
                <a:latin typeface="+mn-lt"/>
              </a:rPr>
              <a:t>IN THE NEXT </a:t>
            </a:r>
            <a:r>
              <a:rPr lang="en-US" b="1" dirty="0" smtClean="0">
                <a:solidFill>
                  <a:srgbClr val="A167A4"/>
                </a:solidFill>
                <a:latin typeface="+mn-lt"/>
              </a:rPr>
              <a:t>20 </a:t>
            </a:r>
            <a:r>
              <a:rPr lang="en-US" b="1" dirty="0">
                <a:solidFill>
                  <a:srgbClr val="A167A4"/>
                </a:solidFill>
                <a:latin typeface="+mn-lt"/>
              </a:rPr>
              <a:t>MIN</a:t>
            </a: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697782" y="4431898"/>
            <a:ext cx="808408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766" y="1482"/>
              <a:ext cx="26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All-Ukrainian Study of the Attitude to Sexist Ads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597530" y="1917298"/>
            <a:ext cx="8329161" cy="555625"/>
            <a:chOff x="1248" y="2030"/>
            <a:chExt cx="3988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919" y="2058"/>
              <a:ext cx="33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Standard of Gender Non-Discriminatory Advertising 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705321" y="2773081"/>
            <a:ext cx="8076540" cy="536233"/>
            <a:chOff x="1251" y="2654"/>
            <a:chExt cx="3213" cy="336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43" y="2667"/>
              <a:ext cx="302" cy="285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33" y="2682"/>
              <a:ext cx="271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3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697779" y="3517334"/>
            <a:ext cx="8229876" cy="589074"/>
            <a:chOff x="1248" y="3230"/>
            <a:chExt cx="3274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766" y="3272"/>
              <a:ext cx="275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Law of Ukraine “On Advertising”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3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697781" y="5292220"/>
            <a:ext cx="8146923" cy="896938"/>
            <a:chOff x="1248" y="3230"/>
            <a:chExt cx="3241" cy="565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766" y="3272"/>
              <a:ext cx="272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/>
                <a:t>Thank You! We are happy to cooperate </a:t>
              </a:r>
            </a:p>
            <a:p>
              <a:pPr algn="l"/>
              <a:endParaRPr lang="en-US" sz="2400" dirty="0"/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99879" y="2817767"/>
            <a:ext cx="5765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Gender Committee 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Advertising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xmlns="" id="{2A975FA9-D87F-498F-B501-CAD74DD8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62" y="11915"/>
            <a:ext cx="1752651" cy="99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31C5BCD1-5B14-466D-99CE-31FD6E490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69" y="0"/>
            <a:ext cx="1568822" cy="10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09" y="2335699"/>
            <a:ext cx="8448259" cy="323021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120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>Why bother?</a:t>
            </a:r>
            <a:r>
              <a:rPr lang="uk-UA" sz="96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9600" b="1" cap="all" dirty="0">
                <a:ln w="0"/>
                <a:solidFill>
                  <a:srgbClr val="80008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9600" b="1" cap="all" dirty="0">
              <a:ln w="0"/>
              <a:solidFill>
                <a:srgbClr val="80008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3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Картинки по запросу просвет реклама">
            <a:extLst>
              <a:ext uri="{FF2B5EF4-FFF2-40B4-BE49-F238E27FC236}">
                <a16:creationId xmlns:a16="http://schemas.microsoft.com/office/drawing/2014/main" xmlns="" id="{75E9CA16-23B6-4FAC-A977-F4B652093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8789F1C-7EC3-4F42-8AA7-E843B7EB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16" y="0"/>
            <a:ext cx="2995286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138399-A40D-4C59-92A8-5D38403DB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"/>
            <a:ext cx="2988340" cy="2361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78D34D-F200-4F15-A4BB-0087BAD38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361" y="4651266"/>
            <a:ext cx="3213640" cy="22424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F02B27-647A-42A2-A0A4-2E9E3AD0C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266" y="2361359"/>
            <a:ext cx="3029858" cy="2267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C3DE2D3-ED25-46A9-9246-0E22D96E8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361" y="2222392"/>
            <a:ext cx="3213640" cy="2413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13" y="1"/>
            <a:ext cx="3251261" cy="2185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4222" y="107"/>
            <a:ext cx="716945" cy="551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109">
            <a:off x="1479375" y="-127588"/>
            <a:ext cx="746639" cy="80696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10625" y="107"/>
            <a:ext cx="696426" cy="627993"/>
            <a:chOff x="-14168" y="0"/>
            <a:chExt cx="1064487" cy="6858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0"/>
              <a:ext cx="1040524" cy="685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31706DC4-639A-1941-91E0-6367BCCB5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68" y="77965"/>
              <a:ext cx="1064487" cy="60783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32" y="551793"/>
            <a:ext cx="1801537" cy="13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4660" y="4035972"/>
            <a:ext cx="1627983" cy="593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882">
            <a:off x="137935" y="3646844"/>
            <a:ext cx="1801537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78" y="2664372"/>
            <a:ext cx="1801536" cy="13716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930361" y="6511266"/>
            <a:ext cx="3213640" cy="34684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28875" y="77965"/>
            <a:ext cx="1801537" cy="1159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89" y="-57807"/>
            <a:ext cx="1801537" cy="1371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1706DC4-639A-1941-91E0-6367BCCB5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16" y="5547412"/>
            <a:ext cx="1801537" cy="1371600"/>
          </a:xfrm>
          <a:prstGeom prst="rect">
            <a:avLst/>
          </a:prstGeom>
        </p:spPr>
      </p:pic>
      <p:pic>
        <p:nvPicPr>
          <p:cNvPr id="24" name="image27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2" b="11450"/>
          <a:stretch/>
        </p:blipFill>
        <p:spPr bwMode="auto">
          <a:xfrm>
            <a:off x="-10623" y="4651160"/>
            <a:ext cx="3163271" cy="2206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3"/>
          <p:cNvCxnSpPr/>
          <p:nvPr/>
        </p:nvCxnSpPr>
        <p:spPr>
          <a:xfrm rot="10800000">
            <a:off x="4571999" y="1004400"/>
            <a:ext cx="0" cy="1800000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6" name="Google Shape;86;p13"/>
          <p:cNvCxnSpPr>
            <a:endCxn id="99" idx="4"/>
          </p:cNvCxnSpPr>
          <p:nvPr/>
        </p:nvCxnSpPr>
        <p:spPr>
          <a:xfrm flipV="1">
            <a:off x="6221420" y="3937692"/>
            <a:ext cx="5365" cy="2254413"/>
          </a:xfrm>
          <a:prstGeom prst="straightConnector1">
            <a:avLst/>
          </a:prstGeom>
          <a:noFill/>
          <a:ln w="635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7" name="Google Shape;87;p13"/>
          <p:cNvCxnSpPr>
            <a:stCxn id="101" idx="0"/>
          </p:cNvCxnSpPr>
          <p:nvPr/>
        </p:nvCxnSpPr>
        <p:spPr>
          <a:xfrm flipH="1" flipV="1">
            <a:off x="7870788" y="954005"/>
            <a:ext cx="5365" cy="1842151"/>
          </a:xfrm>
          <a:prstGeom prst="straightConnector1">
            <a:avLst/>
          </a:prstGeom>
          <a:noFill/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8" name="Google Shape;88;p13"/>
          <p:cNvCxnSpPr>
            <a:endCxn id="103" idx="4"/>
          </p:cNvCxnSpPr>
          <p:nvPr/>
        </p:nvCxnSpPr>
        <p:spPr>
          <a:xfrm flipV="1">
            <a:off x="2922653" y="3945941"/>
            <a:ext cx="5365" cy="2246163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9" name="Google Shape;89;p13"/>
          <p:cNvCxnSpPr/>
          <p:nvPr/>
        </p:nvCxnSpPr>
        <p:spPr>
          <a:xfrm flipH="1" flipV="1">
            <a:off x="1268558" y="1224679"/>
            <a:ext cx="1" cy="1579644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0" name="Google Shape;90;p13"/>
          <p:cNvSpPr/>
          <p:nvPr/>
        </p:nvSpPr>
        <p:spPr>
          <a:xfrm>
            <a:off x="23064" y="3306444"/>
            <a:ext cx="843750" cy="261610"/>
          </a:xfrm>
          <a:prstGeom prst="roundRect">
            <a:avLst>
              <a:gd name="adj" fmla="val 50000"/>
            </a:avLst>
          </a:prstGeom>
          <a:solidFill>
            <a:srgbClr val="B45F0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673882" y="3306444"/>
            <a:ext cx="843750" cy="261610"/>
          </a:xfrm>
          <a:prstGeom prst="roundRect">
            <a:avLst>
              <a:gd name="adj" fmla="val 50000"/>
            </a:avLst>
          </a:prstGeom>
          <a:solidFill>
            <a:srgbClr val="771E2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277186" y="3306444"/>
            <a:ext cx="843750" cy="261610"/>
          </a:xfrm>
          <a:prstGeom prst="roundRect">
            <a:avLst>
              <a:gd name="adj" fmla="val 50000"/>
            </a:avLst>
          </a:prstGeom>
          <a:solidFill>
            <a:srgbClr val="4836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6621986" y="3298195"/>
            <a:ext cx="843750" cy="261610"/>
          </a:xfrm>
          <a:prstGeom prst="roundRect">
            <a:avLst>
              <a:gd name="adj" fmla="val 50000"/>
            </a:avLst>
          </a:prstGeom>
          <a:solidFill>
            <a:srgbClr val="4836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972618" y="3298195"/>
            <a:ext cx="843750" cy="261610"/>
          </a:xfrm>
          <a:prstGeom prst="roundRect">
            <a:avLst>
              <a:gd name="adj" fmla="val 50000"/>
            </a:avLst>
          </a:prstGeom>
          <a:solidFill>
            <a:srgbClr val="3A633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323250" y="3298195"/>
            <a:ext cx="843750" cy="26161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986039" y="2796152"/>
            <a:ext cx="1182757" cy="1141434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228639" y="3167390"/>
            <a:ext cx="686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7</a:t>
            </a:r>
            <a:endParaRPr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5635376" y="2796152"/>
            <a:ext cx="1182757" cy="1141434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5935261" y="3105365"/>
            <a:ext cx="686726" cy="56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2017-2021</a:t>
            </a:r>
            <a:endParaRPr sz="1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7284774" y="2796152"/>
            <a:ext cx="1182757" cy="1141434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527372" y="3167390"/>
            <a:ext cx="686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2021</a:t>
            </a:r>
            <a:endParaRPr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336627" y="2804401"/>
            <a:ext cx="1182757" cy="1141434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613994" y="3105259"/>
            <a:ext cx="7753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2012- </a:t>
            </a:r>
            <a:r>
              <a:rPr lang="en-US" sz="1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2017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on</a:t>
            </a:r>
            <a:endParaRPr sz="1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685829" y="2804401"/>
            <a:ext cx="1182757" cy="1141434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928453" y="3175639"/>
            <a:ext cx="6867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2011</a:t>
            </a:r>
            <a:endParaRPr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368000" y="856612"/>
            <a:ext cx="3089250" cy="508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Calibri"/>
              </a:rPr>
              <a:t>Standard of Gender Non-Discriminatory Advertising was created and signed by key market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Calibri"/>
              </a:rPr>
              <a:t>associations </a:t>
            </a:r>
            <a:endParaRPr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578941" y="907917"/>
            <a:ext cx="3284853" cy="16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sym typeface="Calibri"/>
              </a:rPr>
              <a:t>Cooperation with the State Consumer Rights Protection Service and Judges;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sym typeface="Calibri"/>
              </a:rPr>
              <a:t>First administrative fines for sexist ads;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sym typeface="Calibri"/>
              </a:rPr>
              <a:t>First court hearings.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 smtClean="0"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7863796" y="856614"/>
            <a:ext cx="1337648" cy="36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All-Ukrainian Study of the Attitude to Sexist Ads</a:t>
            </a:r>
          </a:p>
        </p:txBody>
      </p:sp>
      <p:sp>
        <p:nvSpPr>
          <p:cNvPr id="112" name="Google Shape;112;p13"/>
          <p:cNvSpPr txBox="1"/>
          <p:nvPr/>
        </p:nvSpPr>
        <p:spPr>
          <a:xfrm>
            <a:off x="7962170" y="2552581"/>
            <a:ext cx="1181925" cy="2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926518" y="3945837"/>
            <a:ext cx="3563734" cy="22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Multi-vector information campaign for: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Professional community;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Advertisers;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University teachers of marketing;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Students;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General public etc</a:t>
            </a:r>
            <a:r>
              <a:rPr lang="en-US" sz="1600" b="1" dirty="0">
                <a:solidFill>
                  <a:srgbClr val="FF6600"/>
                </a:solidFill>
                <a:sym typeface="Calibri"/>
              </a:rPr>
              <a:t>.</a:t>
            </a:r>
            <a:endParaRPr lang="en-US" sz="1600" b="1" dirty="0" smtClean="0">
              <a:solidFill>
                <a:srgbClr val="FF6600"/>
              </a:solidFill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endParaRPr lang="en-US" sz="1600" b="1" dirty="0" smtClean="0">
              <a:solidFill>
                <a:srgbClr val="FF6600"/>
              </a:solidFill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1600" b="1" dirty="0" smtClean="0">
                <a:solidFill>
                  <a:srgbClr val="FF6600"/>
                </a:solidFill>
                <a:sym typeface="Calibri"/>
              </a:rPr>
              <a:t>Annual all-Ukrainian monitoring of outdoor sexist ads</a:t>
            </a:r>
            <a:endParaRPr sz="1600" b="1" dirty="0">
              <a:solidFill>
                <a:srgbClr val="FF6600"/>
              </a:solidFill>
              <a:sym typeface="Calibri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6332118" y="3945836"/>
            <a:ext cx="2788818" cy="120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Drafting, promotion and adoption of the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Amendments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combating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sexism to </a:t>
            </a: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the Law of Ukraine “On Advertising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Calibri"/>
              </a:rPr>
              <a:t>”</a:t>
            </a:r>
            <a:endParaRPr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7001" y="-19878"/>
            <a:ext cx="4105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800080"/>
                </a:solidFill>
                <a:ea typeface="Calibri"/>
                <a:cs typeface="Times New Roman"/>
              </a:rPr>
              <a:t>Timeline</a:t>
            </a:r>
            <a:endParaRPr lang="ru-RU" sz="4000" b="1" dirty="0">
              <a:ln/>
              <a:solidFill>
                <a:srgbClr val="800080"/>
              </a:solidFill>
              <a:ea typeface="Calibri"/>
              <a:cs typeface="Times New Roman"/>
            </a:endParaRPr>
          </a:p>
        </p:txBody>
      </p:sp>
      <p:pic>
        <p:nvPicPr>
          <p:cNvPr id="35" name="Picture 2" descr="C:\Users\ирина лылык\Documents\Lekcij\Project\Ebert\2021\Gender\исследование\на сайт\обложка.jpg">
            <a:extLst>
              <a:ext uri="{FF2B5EF4-FFF2-40B4-BE49-F238E27FC236}">
                <a16:creationId xmlns:a16="http://schemas.microsoft.com/office/drawing/2014/main" xmlns="" id="{7FF5F0A2-2B89-414C-9EE9-511355185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" b="-2"/>
          <a:stretch/>
        </p:blipFill>
        <p:spPr bwMode="auto">
          <a:xfrm rot="1159769">
            <a:off x="8209596" y="1899840"/>
            <a:ext cx="747598" cy="11166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xmlns="" id="{87A796C4-C03E-4751-8F53-760B16D3B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r="4" b="29905"/>
          <a:stretch/>
        </p:blipFill>
        <p:spPr bwMode="auto">
          <a:xfrm rot="854857">
            <a:off x="1375639" y="1989919"/>
            <a:ext cx="1211732" cy="10220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Google Shape;89;p13"/>
          <p:cNvCxnSpPr/>
          <p:nvPr/>
        </p:nvCxnSpPr>
        <p:spPr>
          <a:xfrm flipV="1">
            <a:off x="1277179" y="3937693"/>
            <a:ext cx="0" cy="2223125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45" name="Google Shape;107;p13"/>
          <p:cNvSpPr txBox="1"/>
          <p:nvPr/>
        </p:nvSpPr>
        <p:spPr>
          <a:xfrm>
            <a:off x="1368053" y="3945836"/>
            <a:ext cx="1438375" cy="866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Calibri"/>
              </a:rPr>
              <a:t>Establishment of the Industrial Gender Committee on Advertising </a:t>
            </a:r>
            <a:endParaRPr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63" y="5365200"/>
            <a:ext cx="2151833" cy="14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2" grpId="0"/>
      <p:bldP spid="104" grpId="0"/>
      <p:bldP spid="106" grpId="0"/>
      <p:bldP spid="107" grpId="0" animBg="1"/>
      <p:bldP spid="109" grpId="0"/>
      <p:bldP spid="111" grpId="0"/>
      <p:bldP spid="113" grpId="0"/>
      <p:bldP spid="115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393" y="2703443"/>
            <a:ext cx="8945218" cy="402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"Gender-discriminatory advertising </a:t>
            </a:r>
            <a:r>
              <a:rPr lang="en-US" sz="2200" dirty="0" smtClean="0">
                <a:solidFill>
                  <a:schemeClr val="tx1"/>
                </a:solidFill>
              </a:rPr>
              <a:t>is </a:t>
            </a:r>
            <a:r>
              <a:rPr lang="en-US" sz="2200" dirty="0">
                <a:solidFill>
                  <a:schemeClr val="tx1"/>
                </a:solidFill>
              </a:rPr>
              <a:t>an advertising containing statements and / or images about the intellectual, physical, social or other superiority of one sex over another and / or about the stereotypical role of men and women promoting a degrading treatment of either sex and human dignity; 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demonstrates </a:t>
            </a:r>
            <a:r>
              <a:rPr lang="en-US" sz="2200" dirty="0">
                <a:solidFill>
                  <a:schemeClr val="tx1"/>
                </a:solidFill>
              </a:rPr>
              <a:t>gender-based violence</a:t>
            </a:r>
            <a:r>
              <a:rPr lang="en-US" sz="2200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uses images of the human body (body parts) exclusively as a sexual object in order to attract the consumer's attention and / or references (words, sounds, images) to sexual relations that do not relate to the advertised product or method of its consumption</a:t>
            </a:r>
            <a:r>
              <a:rPr lang="en-US" sz="2200" dirty="0" smtClean="0">
                <a:solidFill>
                  <a:schemeClr val="tx1"/>
                </a:solidFill>
              </a:rPr>
              <a:t>".</a:t>
            </a:r>
          </a:p>
          <a:p>
            <a:pPr algn="r"/>
            <a:r>
              <a:rPr lang="en-US" sz="2000" i="1" dirty="0" smtClean="0"/>
              <a:t>The Law of Ukraine “On Advertising”</a:t>
            </a:r>
            <a:endParaRPr lang="uk-UA" sz="2000" i="1" dirty="0"/>
          </a:p>
        </p:txBody>
      </p:sp>
      <p:sp>
        <p:nvSpPr>
          <p:cNvPr id="4" name="Овал 3"/>
          <p:cNvSpPr/>
          <p:nvPr/>
        </p:nvSpPr>
        <p:spPr>
          <a:xfrm>
            <a:off x="1073426" y="1421295"/>
            <a:ext cx="2792895" cy="1133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Self-regulation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12317" y="1421295"/>
            <a:ext cx="2859155" cy="1133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 regulation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Крест 5"/>
          <p:cNvSpPr/>
          <p:nvPr/>
        </p:nvSpPr>
        <p:spPr>
          <a:xfrm>
            <a:off x="4139648" y="1530620"/>
            <a:ext cx="914400" cy="914400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000" y="-19878"/>
            <a:ext cx="31382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800080"/>
                </a:solidFill>
                <a:ea typeface="Calibri"/>
                <a:cs typeface="Times New Roman"/>
              </a:rPr>
              <a:t>As </a:t>
            </a:r>
            <a:r>
              <a:rPr lang="en-US" sz="4000" b="1" dirty="0">
                <a:ln/>
                <a:solidFill>
                  <a:srgbClr val="800080"/>
                </a:solidFill>
                <a:ea typeface="Calibri"/>
                <a:cs typeface="Times New Roman"/>
              </a:rPr>
              <a:t>a</a:t>
            </a:r>
            <a:r>
              <a:rPr lang="en-US" sz="4000" b="1" dirty="0" smtClean="0">
                <a:ln/>
                <a:solidFill>
                  <a:srgbClr val="800080"/>
                </a:solidFill>
                <a:ea typeface="Calibri"/>
                <a:cs typeface="Times New Roman"/>
              </a:rPr>
              <a:t> Result</a:t>
            </a:r>
            <a:endParaRPr lang="ru-RU" sz="4000" b="1" dirty="0">
              <a:ln/>
              <a:solidFill>
                <a:srgbClr val="800080"/>
              </a:solidFill>
              <a:ea typeface="Calibri"/>
              <a:cs typeface="Times New Roman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FCA86AE-C207-447D-AC84-785CA4F35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r="-4" b="14662"/>
          <a:stretch/>
        </p:blipFill>
        <p:spPr bwMode="auto">
          <a:xfrm>
            <a:off x="7547330" y="0"/>
            <a:ext cx="1622364" cy="2286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"/>
            <a:ext cx="1709532" cy="2102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67001" y="-19878"/>
            <a:ext cx="4105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800080"/>
                </a:solidFill>
                <a:ea typeface="Calibri"/>
                <a:cs typeface="Times New Roman"/>
              </a:rPr>
              <a:t>As </a:t>
            </a:r>
            <a:r>
              <a:rPr lang="en-US" sz="4000" b="1" dirty="0">
                <a:ln/>
                <a:solidFill>
                  <a:srgbClr val="800080"/>
                </a:solidFill>
                <a:ea typeface="Calibri"/>
                <a:cs typeface="Times New Roman"/>
              </a:rPr>
              <a:t>a</a:t>
            </a:r>
            <a:r>
              <a:rPr lang="en-US" sz="4000" b="1" dirty="0" smtClean="0">
                <a:ln/>
                <a:solidFill>
                  <a:srgbClr val="800080"/>
                </a:solidFill>
                <a:ea typeface="Calibri"/>
                <a:cs typeface="Times New Roman"/>
              </a:rPr>
              <a:t> Result</a:t>
            </a:r>
            <a:endParaRPr lang="ru-RU" sz="4000" b="1" dirty="0">
              <a:ln/>
              <a:solidFill>
                <a:srgbClr val="800080"/>
              </a:solidFill>
              <a:ea typeface="Calibri"/>
              <a:cs typeface="Times New Roman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3452" y="688114"/>
            <a:ext cx="4010890" cy="2939283"/>
            <a:chOff x="288235" y="1261954"/>
            <a:chExt cx="4010890" cy="293928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57" t="22500" r="27421" b="9091"/>
            <a:stretch/>
          </p:blipFill>
          <p:spPr bwMode="auto">
            <a:xfrm>
              <a:off x="288235" y="1500179"/>
              <a:ext cx="3140765" cy="270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42" t="39914" r="42802" b="34602"/>
            <a:stretch/>
          </p:blipFill>
          <p:spPr bwMode="auto">
            <a:xfrm>
              <a:off x="3071192" y="1941414"/>
              <a:ext cx="1227933" cy="125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88236" y="1261954"/>
              <a:ext cx="3878763" cy="238225"/>
            </a:xfrm>
            <a:prstGeom prst="roundRect">
              <a:avLst/>
            </a:prstGeom>
            <a:solidFill>
              <a:srgbClr val="BD6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Cartoon “Harmful Advice for Advertisers</a:t>
              </a:r>
              <a:r>
                <a:rPr lang="en-US" dirty="0" smtClean="0"/>
                <a:t>”</a:t>
              </a:r>
              <a:endParaRPr lang="uk-UA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37216" y="688008"/>
            <a:ext cx="2506837" cy="2444638"/>
            <a:chOff x="6523243" y="688008"/>
            <a:chExt cx="2506837" cy="244463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1B2ABF1F-E7A8-46BB-A50A-6B5A3A40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8834" y="688008"/>
              <a:ext cx="1711246" cy="244463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99DD02E4-695B-4DD7-8360-1CEEA8594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3243" y="1698318"/>
              <a:ext cx="1196760" cy="1209984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6523243" y="688008"/>
              <a:ext cx="2506837" cy="238225"/>
            </a:xfrm>
            <a:prstGeom prst="roundRect">
              <a:avLst/>
            </a:prstGeom>
            <a:solidFill>
              <a:srgbClr val="BD6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Toolkit for Judges</a:t>
              </a:r>
              <a:endParaRPr lang="uk-UA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29394" y="3742732"/>
            <a:ext cx="2506837" cy="2679988"/>
            <a:chOff x="6629341" y="3742732"/>
            <a:chExt cx="2506837" cy="267998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629341" y="3742732"/>
              <a:ext cx="2506837" cy="2679988"/>
              <a:chOff x="6637163" y="3419061"/>
              <a:chExt cx="2506837" cy="2679988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="" xmlns:a16="http://schemas.microsoft.com/office/drawing/2014/main" id="{65B13E08-D12E-426E-B2A0-19F253BF17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2032" b="903"/>
              <a:stretch/>
            </p:blipFill>
            <p:spPr>
              <a:xfrm>
                <a:off x="7432754" y="3661068"/>
                <a:ext cx="1711245" cy="2437981"/>
              </a:xfrm>
              <a:prstGeom prst="rect">
                <a:avLst/>
              </a:prstGeom>
            </p:spPr>
          </p:pic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637163" y="3419061"/>
                <a:ext cx="2506837" cy="208230"/>
              </a:xfrm>
              <a:prstGeom prst="roundRect">
                <a:avLst/>
              </a:prstGeom>
              <a:solidFill>
                <a:srgbClr val="BD65E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Toolkit for Marketers</a:t>
                </a:r>
                <a:endParaRPr lang="uk-UA" sz="1600" dirty="0"/>
              </a:p>
            </p:txBody>
          </p:sp>
        </p:grp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D4082B45-908B-40DF-ACC6-DB8D1BBC0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7163" y="4832999"/>
              <a:ext cx="1280781" cy="1252554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452" y="3742731"/>
            <a:ext cx="3140764" cy="2724150"/>
            <a:chOff x="13452" y="3742731"/>
            <a:chExt cx="3140764" cy="272415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3" y="4495206"/>
              <a:ext cx="3129583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13452" y="3742731"/>
              <a:ext cx="3140764" cy="752475"/>
            </a:xfrm>
            <a:prstGeom prst="roundRect">
              <a:avLst/>
            </a:prstGeom>
            <a:solidFill>
              <a:srgbClr val="BD6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Competition of Students’ Videos</a:t>
              </a:r>
            </a:p>
            <a:p>
              <a:pPr algn="ctr"/>
              <a:r>
                <a:rPr lang="en-US" sz="1600" dirty="0" smtClean="0"/>
                <a:t>“Non-Discrimination in Advertising”</a:t>
              </a:r>
              <a:endParaRPr lang="uk-UA" sz="16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10374" y="688008"/>
            <a:ext cx="3328592" cy="5117178"/>
            <a:chOff x="3410374" y="688008"/>
            <a:chExt cx="3328592" cy="51171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341" y="1045578"/>
              <a:ext cx="2714625" cy="189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4024341" y="688008"/>
              <a:ext cx="2525546" cy="238225"/>
            </a:xfrm>
            <a:prstGeom prst="roundRect">
              <a:avLst/>
            </a:prstGeom>
            <a:solidFill>
              <a:srgbClr val="BD65E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TV and Radio </a:t>
              </a:r>
              <a:endParaRPr lang="uk-UA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374" y="2988262"/>
              <a:ext cx="2386248" cy="127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324" y="4355772"/>
              <a:ext cx="2424657" cy="144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95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26F760-A4D8-49A1-87F2-30D2D507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800080"/>
                </a:solidFill>
              </a:rPr>
              <a:t>Industrial Gender </a:t>
            </a:r>
            <a:r>
              <a:rPr lang="ru-RU" sz="4000" b="1" dirty="0">
                <a:solidFill>
                  <a:srgbClr val="800080"/>
                </a:solidFill>
              </a:rPr>
              <a:t/>
            </a:r>
            <a:br>
              <a:rPr lang="ru-RU" sz="4000" b="1" dirty="0">
                <a:solidFill>
                  <a:srgbClr val="800080"/>
                </a:solidFill>
              </a:rPr>
            </a:br>
            <a:r>
              <a:rPr lang="en-US" sz="4000" b="1" dirty="0">
                <a:solidFill>
                  <a:srgbClr val="800080"/>
                </a:solidFill>
              </a:rPr>
              <a:t>Committee</a:t>
            </a:r>
            <a:r>
              <a:rPr lang="ru-RU" sz="4000" b="1" dirty="0">
                <a:solidFill>
                  <a:srgbClr val="800080"/>
                </a:solidFill>
              </a:rPr>
              <a:t> </a:t>
            </a:r>
            <a:r>
              <a:rPr lang="en-US" sz="4000" b="1" dirty="0">
                <a:solidFill>
                  <a:srgbClr val="800080"/>
                </a:solidFill>
              </a:rPr>
              <a:t>on Advertising</a:t>
            </a:r>
            <a:endParaRPr lang="ru-RU" sz="4000" b="1" dirty="0">
              <a:solidFill>
                <a:srgbClr val="800080"/>
              </a:solidFill>
            </a:endParaRPr>
          </a:p>
        </p:txBody>
      </p:sp>
      <p:pic>
        <p:nvPicPr>
          <p:cNvPr id="4" name="Picture 6" descr="C:\logo\logoIGKR.gif">
            <a:extLst>
              <a:ext uri="{FF2B5EF4-FFF2-40B4-BE49-F238E27FC236}">
                <a16:creationId xmlns:a16="http://schemas.microsoft.com/office/drawing/2014/main" xmlns="" id="{5A1286DA-5E24-4AA2-A759-BBE7C0969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8" y="827089"/>
            <a:ext cx="2714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DE642DB-9DD5-4388-A1E8-E4FBDC38B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753821"/>
              </p:ext>
            </p:extLst>
          </p:nvPr>
        </p:nvGraphicFramePr>
        <p:xfrm>
          <a:off x="38929" y="1690697"/>
          <a:ext cx="9066146" cy="499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380">
                  <a:extLst>
                    <a:ext uri="{9D8B030D-6E8A-4147-A177-3AD203B41FA5}">
                      <a16:colId xmlns:a16="http://schemas.microsoft.com/office/drawing/2014/main" xmlns="" val="3009936305"/>
                    </a:ext>
                  </a:extLst>
                </a:gridCol>
                <a:gridCol w="2165338">
                  <a:extLst>
                    <a:ext uri="{9D8B030D-6E8A-4147-A177-3AD203B41FA5}">
                      <a16:colId xmlns:a16="http://schemas.microsoft.com/office/drawing/2014/main" xmlns="" val="756993429"/>
                    </a:ext>
                  </a:extLst>
                </a:gridCol>
                <a:gridCol w="905616">
                  <a:extLst>
                    <a:ext uri="{9D8B030D-6E8A-4147-A177-3AD203B41FA5}">
                      <a16:colId xmlns:a16="http://schemas.microsoft.com/office/drawing/2014/main" xmlns="" val="4040716916"/>
                    </a:ext>
                  </a:extLst>
                </a:gridCol>
                <a:gridCol w="2101685">
                  <a:extLst>
                    <a:ext uri="{9D8B030D-6E8A-4147-A177-3AD203B41FA5}">
                      <a16:colId xmlns:a16="http://schemas.microsoft.com/office/drawing/2014/main" xmlns="" val="4161904080"/>
                    </a:ext>
                  </a:extLst>
                </a:gridCol>
                <a:gridCol w="806126">
                  <a:extLst>
                    <a:ext uri="{9D8B030D-6E8A-4147-A177-3AD203B41FA5}">
                      <a16:colId xmlns:a16="http://schemas.microsoft.com/office/drawing/2014/main" xmlns="" val="2855850466"/>
                    </a:ext>
                  </a:extLst>
                </a:gridCol>
                <a:gridCol w="2347001">
                  <a:extLst>
                    <a:ext uri="{9D8B030D-6E8A-4147-A177-3AD203B41FA5}">
                      <a16:colId xmlns:a16="http://schemas.microsoft.com/office/drawing/2014/main" xmlns="" val="2567830137"/>
                    </a:ext>
                  </a:extLst>
                </a:gridCol>
              </a:tblGrid>
              <a:tr h="558711">
                <a:tc gridSpan="6">
                  <a:txBody>
                    <a:bodyPr/>
                    <a:lstStyle/>
                    <a:p>
                      <a:r>
                        <a:rPr lang="en-US" sz="2400" dirty="0"/>
                        <a:t>ACTIVITIES IN 2012 - </a:t>
                      </a:r>
                      <a:r>
                        <a:rPr lang="en-US" sz="2400" dirty="0" smtClean="0"/>
                        <a:t>20</a:t>
                      </a:r>
                      <a:r>
                        <a:rPr lang="uk-UA" sz="2400" dirty="0" smtClean="0"/>
                        <a:t>21</a:t>
                      </a:r>
                      <a:endParaRPr lang="ru-RU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440211"/>
                  </a:ext>
                </a:extLst>
              </a:tr>
              <a:tr h="1032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Establishment of regional branches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Awareness raising campaigns for general public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Capacity building for state regulator, judges, etc.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6583391"/>
                  </a:ext>
                </a:extLst>
              </a:tr>
              <a:tr h="1032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Monitoring of sexist advertising 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 for marketers and </a:t>
                      </a:r>
                    </a:p>
                    <a:p>
                      <a:r>
                        <a:rPr lang="en-US" dirty="0"/>
                        <a:t>ad agencies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Cooperation with state agencies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175230"/>
                  </a:ext>
                </a:extLst>
              </a:tr>
              <a:tr h="1342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Pre-testing of Advertising 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Events for teachers of marketing faculties in Universities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 in anti-discrimination boards</a:t>
                      </a:r>
                      <a:endParaRPr lang="ru-RU" dirty="0"/>
                    </a:p>
                  </a:txBody>
                  <a:tcPr>
                    <a:solidFill>
                      <a:srgbClr val="E1C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621492"/>
                  </a:ext>
                </a:extLst>
              </a:tr>
              <a:tr h="1032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Expert conclusions for court hearings 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Events for students, support of students ad fests </a:t>
                      </a:r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Lobbying for amendments to the Law “On Advertising” </a:t>
                      </a:r>
                      <a:endParaRPr lang="ru-RU" dirty="0"/>
                    </a:p>
                  </a:txBody>
                  <a:tcPr>
                    <a:solidFill>
                      <a:srgbClr val="EED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2167746"/>
                  </a:ext>
                </a:extLst>
              </a:tr>
            </a:tbl>
          </a:graphicData>
        </a:graphic>
      </p:graphicFrame>
      <p:pic>
        <p:nvPicPr>
          <p:cNvPr id="8" name="Объект 5" descr="Сеть">
            <a:extLst>
              <a:ext uri="{FF2B5EF4-FFF2-40B4-BE49-F238E27FC236}">
                <a16:creationId xmlns:a16="http://schemas.microsoft.com/office/drawing/2014/main" xmlns="" id="{19606C36-608A-466A-98E6-D75C5DB4E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6345" y="2296487"/>
            <a:ext cx="719871" cy="719871"/>
          </a:xfrm>
          <a:prstGeom prst="rect">
            <a:avLst/>
          </a:prstGeom>
        </p:spPr>
      </p:pic>
      <p:pic>
        <p:nvPicPr>
          <p:cNvPr id="13" name="Рисунок 12" descr="Рукопожатие">
            <a:extLst>
              <a:ext uri="{FF2B5EF4-FFF2-40B4-BE49-F238E27FC236}">
                <a16:creationId xmlns:a16="http://schemas.microsoft.com/office/drawing/2014/main" xmlns="" id="{97538A82-7868-4593-92E5-27F5A99D9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84342" y="3429006"/>
            <a:ext cx="824013" cy="749601"/>
          </a:xfrm>
          <a:prstGeom prst="rect">
            <a:avLst/>
          </a:prstGeom>
        </p:spPr>
      </p:pic>
      <p:pic>
        <p:nvPicPr>
          <p:cNvPr id="15" name="Рисунок 14" descr="Учитель">
            <a:extLst>
              <a:ext uri="{FF2B5EF4-FFF2-40B4-BE49-F238E27FC236}">
                <a16:creationId xmlns:a16="http://schemas.microsoft.com/office/drawing/2014/main" xmlns="" id="{9A46ACF1-D2F3-416C-8890-F96A82B44E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43728" y="4443949"/>
            <a:ext cx="914400" cy="914400"/>
          </a:xfrm>
          <a:prstGeom prst="rect">
            <a:avLst/>
          </a:prstGeom>
        </p:spPr>
      </p:pic>
      <p:pic>
        <p:nvPicPr>
          <p:cNvPr id="17" name="Рисунок 16" descr="Лупа">
            <a:extLst>
              <a:ext uri="{FF2B5EF4-FFF2-40B4-BE49-F238E27FC236}">
                <a16:creationId xmlns:a16="http://schemas.microsoft.com/office/drawing/2014/main" xmlns="" id="{CA2B0443-FCE3-4A21-953A-81238CD340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079" y="4590644"/>
            <a:ext cx="719871" cy="719871"/>
          </a:xfrm>
          <a:prstGeom prst="rect">
            <a:avLst/>
          </a:prstGeom>
        </p:spPr>
      </p:pic>
      <p:pic>
        <p:nvPicPr>
          <p:cNvPr id="19" name="Рисунок 18" descr="Собрание">
            <a:extLst>
              <a:ext uri="{FF2B5EF4-FFF2-40B4-BE49-F238E27FC236}">
                <a16:creationId xmlns:a16="http://schemas.microsoft.com/office/drawing/2014/main" xmlns="" id="{C577338F-A4BE-4557-8F3C-3285C719A0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93954" y="4458417"/>
            <a:ext cx="914400" cy="914400"/>
          </a:xfrm>
          <a:prstGeom prst="rect">
            <a:avLst/>
          </a:prstGeom>
        </p:spPr>
      </p:pic>
      <p:pic>
        <p:nvPicPr>
          <p:cNvPr id="23" name="Рисунок 22" descr="Лектор">
            <a:extLst>
              <a:ext uri="{FF2B5EF4-FFF2-40B4-BE49-F238E27FC236}">
                <a16:creationId xmlns:a16="http://schemas.microsoft.com/office/drawing/2014/main" xmlns="" id="{19940E4B-06A6-4A4C-963F-426912D93B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939200" y="5804543"/>
            <a:ext cx="762595" cy="762595"/>
          </a:xfrm>
          <a:prstGeom prst="rect">
            <a:avLst/>
          </a:prstGeom>
        </p:spPr>
      </p:pic>
      <p:pic>
        <p:nvPicPr>
          <p:cNvPr id="25" name="Рисунок 24" descr="Тенденция к понижению">
            <a:extLst>
              <a:ext uri="{FF2B5EF4-FFF2-40B4-BE49-F238E27FC236}">
                <a16:creationId xmlns:a16="http://schemas.microsoft.com/office/drawing/2014/main" xmlns="" id="{5631B291-2A72-4516-9857-576304FFA8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-78185" y="3276028"/>
            <a:ext cx="914400" cy="914400"/>
          </a:xfrm>
          <a:prstGeom prst="rect">
            <a:avLst/>
          </a:prstGeom>
        </p:spPr>
      </p:pic>
      <p:pic>
        <p:nvPicPr>
          <p:cNvPr id="27" name="Рисунок 26" descr="Голова с шестеренками">
            <a:extLst>
              <a:ext uri="{FF2B5EF4-FFF2-40B4-BE49-F238E27FC236}">
                <a16:creationId xmlns:a16="http://schemas.microsoft.com/office/drawing/2014/main" xmlns="" id="{889829BD-1976-4041-9508-196770424F1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939200" y="2361734"/>
            <a:ext cx="762595" cy="762595"/>
          </a:xfrm>
          <a:prstGeom prst="rect">
            <a:avLst/>
          </a:prstGeom>
        </p:spPr>
      </p:pic>
      <p:pic>
        <p:nvPicPr>
          <p:cNvPr id="29" name="Рисунок 28" descr="Документ">
            <a:extLst>
              <a:ext uri="{FF2B5EF4-FFF2-40B4-BE49-F238E27FC236}">
                <a16:creationId xmlns:a16="http://schemas.microsoft.com/office/drawing/2014/main" xmlns="" id="{79FAA48A-C859-409C-A06C-E453EBEC349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0" y="5716809"/>
            <a:ext cx="914400" cy="914400"/>
          </a:xfrm>
          <a:prstGeom prst="rect">
            <a:avLst/>
          </a:prstGeom>
        </p:spPr>
      </p:pic>
      <p:pic>
        <p:nvPicPr>
          <p:cNvPr id="31" name="Рисунок 30" descr="Вышка сотовой связи">
            <a:extLst>
              <a:ext uri="{FF2B5EF4-FFF2-40B4-BE49-F238E27FC236}">
                <a16:creationId xmlns:a16="http://schemas.microsoft.com/office/drawing/2014/main" xmlns="" id="{E0957B09-C6D0-4CFA-8805-753CCD26FC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943728" y="2332149"/>
            <a:ext cx="914400" cy="914400"/>
          </a:xfrm>
          <a:prstGeom prst="rect">
            <a:avLst/>
          </a:prstGeom>
        </p:spPr>
      </p:pic>
      <p:pic>
        <p:nvPicPr>
          <p:cNvPr id="33" name="Рисунок 32" descr="Мегафон">
            <a:extLst>
              <a:ext uri="{FF2B5EF4-FFF2-40B4-BE49-F238E27FC236}">
                <a16:creationId xmlns:a16="http://schemas.microsoft.com/office/drawing/2014/main" xmlns="" id="{AB40B9D0-F27F-4399-8E1B-3908FC6959C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024059" y="3323971"/>
            <a:ext cx="786181" cy="786181"/>
          </a:xfrm>
          <a:prstGeom prst="rect">
            <a:avLst/>
          </a:prstGeom>
        </p:spPr>
      </p:pic>
      <p:pic>
        <p:nvPicPr>
          <p:cNvPr id="35" name="Рисунок 34" descr="Ползающий ребенок">
            <a:extLst>
              <a:ext uri="{FF2B5EF4-FFF2-40B4-BE49-F238E27FC236}">
                <a16:creationId xmlns:a16="http://schemas.microsoft.com/office/drawing/2014/main" xmlns="" id="{660588F0-9E7D-4E05-A595-AE669700FFB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895787" y="5586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129" y="265736"/>
            <a:ext cx="4697412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Complaint review mechanism</a:t>
            </a:r>
            <a:endParaRPr lang="uk-UA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5127151"/>
              </p:ext>
            </p:extLst>
          </p:nvPr>
        </p:nvGraphicFramePr>
        <p:xfrm>
          <a:off x="493986" y="1587062"/>
          <a:ext cx="7945821" cy="493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3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2467</TotalTime>
  <Words>802</Words>
  <Application>Microsoft Office PowerPoint</Application>
  <PresentationFormat>Экран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9_Апекс</vt:lpstr>
      <vt:lpstr>Combating Sexism in Advertising:  Ukraine from 0 to Hero</vt:lpstr>
      <vt:lpstr>IN THE NEXT 20 MIN</vt:lpstr>
      <vt:lpstr>Why bother? </vt:lpstr>
      <vt:lpstr>Презентация PowerPoint</vt:lpstr>
      <vt:lpstr>Презентация PowerPoint</vt:lpstr>
      <vt:lpstr>Презентация PowerPoint</vt:lpstr>
      <vt:lpstr>Презентация PowerPoint</vt:lpstr>
      <vt:lpstr>Industrial Gender  Committee on Advertising</vt:lpstr>
      <vt:lpstr>Complaint review mechanism</vt:lpstr>
      <vt:lpstr>Statistics </vt:lpstr>
      <vt:lpstr>All-Ukrainian Study «Perception of Gender-Discriminatory Advertising by Ukrainians»</vt:lpstr>
      <vt:lpstr>Methodology  in-depth interviews (68)  quantitative research (2410)  an experiment on memorizing sexist advertisements (84)  experiment using eye-trackers (50)   </vt:lpstr>
      <vt:lpstr>Main results</vt:lpstr>
      <vt:lpstr>Презентация PowerPoint</vt:lpstr>
      <vt:lpstr>Main results</vt:lpstr>
      <vt:lpstr>Main results</vt:lpstr>
      <vt:lpstr>Презентация PowerPoint</vt:lpstr>
      <vt:lpstr>Thank You!  We are happy to cooperate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149</cp:revision>
  <dcterms:created xsi:type="dcterms:W3CDTF">2018-09-04T12:10:47Z</dcterms:created>
  <dcterms:modified xsi:type="dcterms:W3CDTF">2021-10-29T07:05:56Z</dcterms:modified>
</cp:coreProperties>
</file>