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handoutMasterIdLst>
    <p:handoutMasterId r:id="rId19"/>
  </p:handoutMasterIdLst>
  <p:sldIdLst>
    <p:sldId id="256" r:id="rId5"/>
    <p:sldId id="334" r:id="rId6"/>
    <p:sldId id="346" r:id="rId7"/>
    <p:sldId id="325" r:id="rId8"/>
    <p:sldId id="336" r:id="rId9"/>
    <p:sldId id="339" r:id="rId10"/>
    <p:sldId id="340" r:id="rId11"/>
    <p:sldId id="341" r:id="rId12"/>
    <p:sldId id="342" r:id="rId13"/>
    <p:sldId id="343" r:id="rId14"/>
    <p:sldId id="344" r:id="rId15"/>
    <p:sldId id="337" r:id="rId16"/>
    <p:sldId id="328" r:id="rId1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draig Walsh" initials="PW" lastIdx="5" clrIdx="0">
    <p:extLst>
      <p:ext uri="{19B8F6BF-5375-455C-9EA6-DF929625EA0E}">
        <p15:presenceInfo xmlns:p15="http://schemas.microsoft.com/office/powerpoint/2012/main" userId="S::pwalsh@qqi.ie::30db9f70-ae87-4b91-a70d-7286cfbd1c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07435-FBEE-4F44-B532-1DA22F2CF4B7}" v="9" dt="2019-11-28T09:19:40.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54" autoAdjust="0"/>
    <p:restoredTop sz="95210" autoAdjust="0"/>
  </p:normalViewPr>
  <p:slideViewPr>
    <p:cSldViewPr snapToGrid="0">
      <p:cViewPr varScale="1">
        <p:scale>
          <a:sx n="108" d="100"/>
          <a:sy n="108" d="100"/>
        </p:scale>
        <p:origin x="2358" y="1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193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50475" cy="498773"/>
          </a:xfrm>
          <a:prstGeom prst="rect">
            <a:avLst/>
          </a:prstGeom>
        </p:spPr>
        <p:txBody>
          <a:bodyPr vert="horz" lIns="92266" tIns="46133" rIns="92266" bIns="46133" rtlCol="0"/>
          <a:lstStyle>
            <a:lvl1pPr algn="l">
              <a:defRPr sz="1200"/>
            </a:lvl1pPr>
          </a:lstStyle>
          <a:p>
            <a:endParaRPr lang="en-IE" dirty="0"/>
          </a:p>
        </p:txBody>
      </p:sp>
      <p:sp>
        <p:nvSpPr>
          <p:cNvPr id="3" name="Date Placeholder 2"/>
          <p:cNvSpPr>
            <a:spLocks noGrp="1"/>
          </p:cNvSpPr>
          <p:nvPr>
            <p:ph type="dt" sz="quarter" idx="1"/>
          </p:nvPr>
        </p:nvSpPr>
        <p:spPr>
          <a:xfrm>
            <a:off x="3856739" y="1"/>
            <a:ext cx="2950475" cy="498773"/>
          </a:xfrm>
          <a:prstGeom prst="rect">
            <a:avLst/>
          </a:prstGeom>
        </p:spPr>
        <p:txBody>
          <a:bodyPr vert="horz" lIns="92266" tIns="46133" rIns="92266" bIns="46133" rtlCol="0"/>
          <a:lstStyle>
            <a:lvl1pPr algn="r">
              <a:defRPr sz="1200"/>
            </a:lvl1pPr>
          </a:lstStyle>
          <a:p>
            <a:fld id="{459A210E-711A-47A0-ADDC-3D5C95E5A264}" type="datetimeFigureOut">
              <a:rPr lang="en-IE" smtClean="0"/>
              <a:t>02/12/2019</a:t>
            </a:fld>
            <a:endParaRPr lang="en-IE" dirty="0"/>
          </a:p>
        </p:txBody>
      </p:sp>
      <p:sp>
        <p:nvSpPr>
          <p:cNvPr id="4" name="Footer Placeholder 3"/>
          <p:cNvSpPr>
            <a:spLocks noGrp="1"/>
          </p:cNvSpPr>
          <p:nvPr>
            <p:ph type="ftr" sz="quarter" idx="2"/>
          </p:nvPr>
        </p:nvSpPr>
        <p:spPr>
          <a:xfrm>
            <a:off x="2" y="9442153"/>
            <a:ext cx="2950475" cy="498772"/>
          </a:xfrm>
          <a:prstGeom prst="rect">
            <a:avLst/>
          </a:prstGeom>
        </p:spPr>
        <p:txBody>
          <a:bodyPr vert="horz" lIns="92266" tIns="46133" rIns="92266" bIns="46133"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56739" y="9442153"/>
            <a:ext cx="2950475" cy="498772"/>
          </a:xfrm>
          <a:prstGeom prst="rect">
            <a:avLst/>
          </a:prstGeom>
        </p:spPr>
        <p:txBody>
          <a:bodyPr vert="horz" lIns="92266" tIns="46133" rIns="92266" bIns="46133" rtlCol="0" anchor="b"/>
          <a:lstStyle>
            <a:lvl1pPr algn="r">
              <a:defRPr sz="1200"/>
            </a:lvl1pPr>
          </a:lstStyle>
          <a:p>
            <a:fld id="{A2A191D7-4435-4C0A-A272-8C46C022DCC4}" type="slidenum">
              <a:rPr lang="en-IE" smtClean="0"/>
              <a:t>‹#›</a:t>
            </a:fld>
            <a:endParaRPr lang="en-IE" dirty="0"/>
          </a:p>
        </p:txBody>
      </p:sp>
    </p:spTree>
    <p:extLst>
      <p:ext uri="{BB962C8B-B14F-4D97-AF65-F5344CB8AC3E}">
        <p14:creationId xmlns:p14="http://schemas.microsoft.com/office/powerpoint/2010/main" val="1837260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50475" cy="498773"/>
          </a:xfrm>
          <a:prstGeom prst="rect">
            <a:avLst/>
          </a:prstGeom>
        </p:spPr>
        <p:txBody>
          <a:bodyPr vert="horz" lIns="92266" tIns="46133" rIns="92266" bIns="46133" rtlCol="0"/>
          <a:lstStyle>
            <a:lvl1pPr algn="l">
              <a:defRPr sz="1200"/>
            </a:lvl1pPr>
          </a:lstStyle>
          <a:p>
            <a:endParaRPr lang="en-GB" dirty="0"/>
          </a:p>
        </p:txBody>
      </p:sp>
      <p:sp>
        <p:nvSpPr>
          <p:cNvPr id="3" name="Date Placeholder 2"/>
          <p:cNvSpPr>
            <a:spLocks noGrp="1"/>
          </p:cNvSpPr>
          <p:nvPr>
            <p:ph type="dt" idx="1"/>
          </p:nvPr>
        </p:nvSpPr>
        <p:spPr>
          <a:xfrm>
            <a:off x="3856739" y="1"/>
            <a:ext cx="2950475" cy="498773"/>
          </a:xfrm>
          <a:prstGeom prst="rect">
            <a:avLst/>
          </a:prstGeom>
        </p:spPr>
        <p:txBody>
          <a:bodyPr vert="horz" lIns="92266" tIns="46133" rIns="92266" bIns="46133" rtlCol="0"/>
          <a:lstStyle>
            <a:lvl1pPr algn="r">
              <a:defRPr sz="1200"/>
            </a:lvl1pPr>
          </a:lstStyle>
          <a:p>
            <a:fld id="{3A5B8132-FAA1-492D-BF97-21E5345B086A}" type="datetimeFigureOut">
              <a:rPr lang="en-GB" smtClean="0"/>
              <a:t>02/12/2019</a:t>
            </a:fld>
            <a:endParaRPr lang="en-GB" dirty="0"/>
          </a:p>
        </p:txBody>
      </p:sp>
      <p:sp>
        <p:nvSpPr>
          <p:cNvPr id="4" name="Slide Image Placeholder 3"/>
          <p:cNvSpPr>
            <a:spLocks noGrp="1" noRot="1" noChangeAspect="1"/>
          </p:cNvSpPr>
          <p:nvPr>
            <p:ph type="sldImg" idx="2"/>
          </p:nvPr>
        </p:nvSpPr>
        <p:spPr>
          <a:xfrm>
            <a:off x="1168400" y="1241425"/>
            <a:ext cx="4471988" cy="3355975"/>
          </a:xfrm>
          <a:prstGeom prst="rect">
            <a:avLst/>
          </a:prstGeom>
          <a:noFill/>
          <a:ln w="12700">
            <a:solidFill>
              <a:prstClr val="black"/>
            </a:solidFill>
          </a:ln>
        </p:spPr>
        <p:txBody>
          <a:bodyPr vert="horz" lIns="92266" tIns="46133" rIns="92266" bIns="46133" rtlCol="0" anchor="ctr"/>
          <a:lstStyle/>
          <a:p>
            <a:endParaRPr lang="en-GB" dirty="0"/>
          </a:p>
        </p:txBody>
      </p:sp>
      <p:sp>
        <p:nvSpPr>
          <p:cNvPr id="5" name="Notes Placeholder 4"/>
          <p:cNvSpPr>
            <a:spLocks noGrp="1"/>
          </p:cNvSpPr>
          <p:nvPr>
            <p:ph type="body" sz="quarter" idx="3"/>
          </p:nvPr>
        </p:nvSpPr>
        <p:spPr>
          <a:xfrm>
            <a:off x="680879" y="4784072"/>
            <a:ext cx="5447030" cy="3914239"/>
          </a:xfrm>
          <a:prstGeom prst="rect">
            <a:avLst/>
          </a:prstGeom>
        </p:spPr>
        <p:txBody>
          <a:bodyPr vert="horz" lIns="92266" tIns="46133" rIns="92266" bIns="461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2153"/>
            <a:ext cx="2950475" cy="498772"/>
          </a:xfrm>
          <a:prstGeom prst="rect">
            <a:avLst/>
          </a:prstGeom>
        </p:spPr>
        <p:txBody>
          <a:bodyPr vert="horz" lIns="92266" tIns="46133" rIns="92266" bIns="4613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9" y="9442153"/>
            <a:ext cx="2950475" cy="498772"/>
          </a:xfrm>
          <a:prstGeom prst="rect">
            <a:avLst/>
          </a:prstGeom>
        </p:spPr>
        <p:txBody>
          <a:bodyPr vert="horz" lIns="92266" tIns="46133" rIns="92266" bIns="46133" rtlCol="0" anchor="b"/>
          <a:lstStyle>
            <a:lvl1pPr algn="r">
              <a:defRPr sz="1200"/>
            </a:lvl1pPr>
          </a:lstStyle>
          <a:p>
            <a:fld id="{AC40CFD7-D398-4AE9-B783-4AA68AC61B05}" type="slidenum">
              <a:rPr lang="en-GB" smtClean="0"/>
              <a:t>‹#›</a:t>
            </a:fld>
            <a:endParaRPr lang="en-GB" dirty="0"/>
          </a:p>
        </p:txBody>
      </p:sp>
    </p:spTree>
    <p:extLst>
      <p:ext uri="{BB962C8B-B14F-4D97-AF65-F5344CB8AC3E}">
        <p14:creationId xmlns:p14="http://schemas.microsoft.com/office/powerpoint/2010/main" val="124297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www.irelandstudyhelp.com, the first answer to a Google search “essay help Ireland” is a domain registered in Jaipur, India</a:t>
            </a:r>
          </a:p>
        </p:txBody>
      </p:sp>
      <p:sp>
        <p:nvSpPr>
          <p:cNvPr id="4" name="Slide Number Placeholder 3"/>
          <p:cNvSpPr>
            <a:spLocks noGrp="1"/>
          </p:cNvSpPr>
          <p:nvPr>
            <p:ph type="sldNum" sz="quarter" idx="5"/>
          </p:nvPr>
        </p:nvSpPr>
        <p:spPr/>
        <p:txBody>
          <a:bodyPr/>
          <a:lstStyle/>
          <a:p>
            <a:fld id="{AC40CFD7-D398-4AE9-B783-4AA68AC61B05}" type="slidenum">
              <a:rPr lang="en-GB" smtClean="0"/>
              <a:t>6</a:t>
            </a:fld>
            <a:endParaRPr lang="en-GB" dirty="0"/>
          </a:p>
        </p:txBody>
      </p:sp>
    </p:spTree>
    <p:extLst>
      <p:ext uri="{BB962C8B-B14F-4D97-AF65-F5344CB8AC3E}">
        <p14:creationId xmlns:p14="http://schemas.microsoft.com/office/powerpoint/2010/main" val="3849771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r>
              <a:rPr lang="en-IE" dirty="0"/>
              <a:t>11/10/2016</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2B6048-818E-411D-83D0-80E18633BF2C}"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77" y="-99458"/>
            <a:ext cx="3288799" cy="969266"/>
          </a:xfrm>
          <a:prstGeom prst="rect">
            <a:avLst/>
          </a:prstGeom>
        </p:spPr>
      </p:pic>
    </p:spTree>
    <p:extLst>
      <p:ext uri="{BB962C8B-B14F-4D97-AF65-F5344CB8AC3E}">
        <p14:creationId xmlns:p14="http://schemas.microsoft.com/office/powerpoint/2010/main" val="4262959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r>
              <a:rPr lang="en-IE" dirty="0"/>
              <a:t>11/10/2016</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2B6048-818E-411D-83D0-80E18633BF2C}" type="slidenum">
              <a:rPr lang="en-GB" smtClean="0"/>
              <a:t>‹#›</a:t>
            </a:fld>
            <a:endParaRPr lang="en-GB" dirty="0"/>
          </a:p>
        </p:txBody>
      </p:sp>
    </p:spTree>
    <p:extLst>
      <p:ext uri="{BB962C8B-B14F-4D97-AF65-F5344CB8AC3E}">
        <p14:creationId xmlns:p14="http://schemas.microsoft.com/office/powerpoint/2010/main" val="331702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r>
              <a:rPr lang="en-IE" dirty="0"/>
              <a:t>11/10/2016</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2B6048-818E-411D-83D0-80E18633BF2C}" type="slidenum">
              <a:rPr lang="en-GB" smtClean="0"/>
              <a:t>‹#›</a:t>
            </a:fld>
            <a:endParaRPr lang="en-GB" dirty="0"/>
          </a:p>
        </p:txBody>
      </p:sp>
    </p:spTree>
    <p:extLst>
      <p:ext uri="{BB962C8B-B14F-4D97-AF65-F5344CB8AC3E}">
        <p14:creationId xmlns:p14="http://schemas.microsoft.com/office/powerpoint/2010/main" val="139196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r>
              <a:rPr lang="en-IE" dirty="0"/>
              <a:t>March 2017</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2B6048-818E-411D-83D0-80E18633BF2C}"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329" y="-119507"/>
            <a:ext cx="3288799" cy="969266"/>
          </a:xfrm>
          <a:prstGeom prst="rect">
            <a:avLst/>
          </a:prstGeom>
        </p:spPr>
      </p:pic>
    </p:spTree>
    <p:extLst>
      <p:ext uri="{BB962C8B-B14F-4D97-AF65-F5344CB8AC3E}">
        <p14:creationId xmlns:p14="http://schemas.microsoft.com/office/powerpoint/2010/main" val="396643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E"/>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IE" dirty="0"/>
              <a:t>11/10/2016</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2B6048-818E-411D-83D0-80E18633BF2C}" type="slidenum">
              <a:rPr lang="en-GB" smtClean="0"/>
              <a:t>‹#›</a:t>
            </a:fld>
            <a:endParaRPr lang="en-GB" dirty="0"/>
          </a:p>
        </p:txBody>
      </p:sp>
    </p:spTree>
    <p:extLst>
      <p:ext uri="{BB962C8B-B14F-4D97-AF65-F5344CB8AC3E}">
        <p14:creationId xmlns:p14="http://schemas.microsoft.com/office/powerpoint/2010/main" val="88455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r>
              <a:rPr lang="en-IE" dirty="0"/>
              <a:t>11/10/2016</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2B6048-818E-411D-83D0-80E18633BF2C}" type="slidenum">
              <a:rPr lang="en-GB" smtClean="0"/>
              <a:t>‹#›</a:t>
            </a:fld>
            <a:endParaRPr lang="en-GB" dirty="0"/>
          </a:p>
        </p:txBody>
      </p:sp>
    </p:spTree>
    <p:extLst>
      <p:ext uri="{BB962C8B-B14F-4D97-AF65-F5344CB8AC3E}">
        <p14:creationId xmlns:p14="http://schemas.microsoft.com/office/powerpoint/2010/main" val="352567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r>
              <a:rPr lang="en-IE" dirty="0"/>
              <a:t>11/10/2016</a:t>
            </a:r>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B2B6048-818E-411D-83D0-80E18633BF2C}" type="slidenum">
              <a:rPr lang="en-GB" smtClean="0"/>
              <a:t>‹#›</a:t>
            </a:fld>
            <a:endParaRPr lang="en-GB" dirty="0"/>
          </a:p>
        </p:txBody>
      </p:sp>
    </p:spTree>
    <p:extLst>
      <p:ext uri="{BB962C8B-B14F-4D97-AF65-F5344CB8AC3E}">
        <p14:creationId xmlns:p14="http://schemas.microsoft.com/office/powerpoint/2010/main" val="419983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r>
              <a:rPr lang="en-IE" dirty="0"/>
              <a:t>11/10/2016</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B2B6048-818E-411D-83D0-80E18633BF2C}" type="slidenum">
              <a:rPr lang="en-GB" smtClean="0"/>
              <a:t>‹#›</a:t>
            </a:fld>
            <a:endParaRPr lang="en-GB" dirty="0"/>
          </a:p>
        </p:txBody>
      </p:sp>
    </p:spTree>
    <p:extLst>
      <p:ext uri="{BB962C8B-B14F-4D97-AF65-F5344CB8AC3E}">
        <p14:creationId xmlns:p14="http://schemas.microsoft.com/office/powerpoint/2010/main" val="233510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E" dirty="0"/>
              <a:t>11/10/2016</a:t>
            </a:r>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B2B6048-818E-411D-83D0-80E18633BF2C}" type="slidenum">
              <a:rPr lang="en-GB" smtClean="0"/>
              <a:t>‹#›</a:t>
            </a:fld>
            <a:endParaRPr lang="en-GB" dirty="0"/>
          </a:p>
        </p:txBody>
      </p:sp>
    </p:spTree>
    <p:extLst>
      <p:ext uri="{BB962C8B-B14F-4D97-AF65-F5344CB8AC3E}">
        <p14:creationId xmlns:p14="http://schemas.microsoft.com/office/powerpoint/2010/main" val="396015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E"/>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IE" dirty="0"/>
              <a:t>11/10/2016</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2B6048-818E-411D-83D0-80E18633BF2C}" type="slidenum">
              <a:rPr lang="en-GB" smtClean="0"/>
              <a:t>‹#›</a:t>
            </a:fld>
            <a:endParaRPr lang="en-GB" dirty="0"/>
          </a:p>
        </p:txBody>
      </p:sp>
    </p:spTree>
    <p:extLst>
      <p:ext uri="{BB962C8B-B14F-4D97-AF65-F5344CB8AC3E}">
        <p14:creationId xmlns:p14="http://schemas.microsoft.com/office/powerpoint/2010/main" val="293694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E"/>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IE" dirty="0"/>
              <a:t>11/10/2016</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2B6048-818E-411D-83D0-80E18633BF2C}" type="slidenum">
              <a:rPr lang="en-GB" smtClean="0"/>
              <a:t>‹#›</a:t>
            </a:fld>
            <a:endParaRPr lang="en-GB" dirty="0"/>
          </a:p>
        </p:txBody>
      </p:sp>
    </p:spTree>
    <p:extLst>
      <p:ext uri="{BB962C8B-B14F-4D97-AF65-F5344CB8AC3E}">
        <p14:creationId xmlns:p14="http://schemas.microsoft.com/office/powerpoint/2010/main" val="83991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accent1">
                <a:lumMod val="5000"/>
                <a:lumOff val="95000"/>
              </a:schemeClr>
            </a:gs>
            <a:gs pos="74000">
              <a:schemeClr val="accent1">
                <a:lumMod val="45000"/>
                <a:lumOff val="55000"/>
              </a:schemeClr>
            </a:gs>
            <a:gs pos="89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IE" dirty="0"/>
              <a:t>11/10/2016</a:t>
            </a:r>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2B6048-818E-411D-83D0-80E18633BF2C}" type="slidenum">
              <a:rPr lang="en-GB" smtClean="0"/>
              <a:t>‹#›</a:t>
            </a:fld>
            <a:endParaRPr lang="en-GB" dirty="0"/>
          </a:p>
        </p:txBody>
      </p:sp>
    </p:spTree>
    <p:extLst>
      <p:ext uri="{BB962C8B-B14F-4D97-AF65-F5344CB8AC3E}">
        <p14:creationId xmlns:p14="http://schemas.microsoft.com/office/powerpoint/2010/main" val="391705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sai.i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irishstatutebook.ie/eli/2019/act/32/enacted/en/index.html" TargetMode="External"/><Relationship Id="rId2" Type="http://schemas.openxmlformats.org/officeDocument/2006/relationships/hyperlink" Target="http://www.oireachtas.ie/documents/bills28/acts/2012/a2812.pdf"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800" y="1083733"/>
            <a:ext cx="8208211" cy="5272618"/>
          </a:xfrm>
        </p:spPr>
        <p:txBody>
          <a:bodyPr>
            <a:normAutofit fontScale="90000"/>
          </a:bodyPr>
          <a:lstStyle/>
          <a:p>
            <a:br>
              <a:rPr lang="en-IE" sz="4400" b="1" dirty="0">
                <a:solidFill>
                  <a:srgbClr val="0070C0"/>
                </a:solidFill>
              </a:rPr>
            </a:br>
            <a:br>
              <a:rPr lang="en-IE" sz="4400" b="1" dirty="0">
                <a:solidFill>
                  <a:srgbClr val="0070C0"/>
                </a:solidFill>
              </a:rPr>
            </a:br>
            <a:br>
              <a:rPr lang="en-IE" sz="4400" b="1" dirty="0">
                <a:solidFill>
                  <a:srgbClr val="0070C0"/>
                </a:solidFill>
              </a:rPr>
            </a:br>
            <a:br>
              <a:rPr lang="en-IE" sz="4400" b="1" dirty="0">
                <a:solidFill>
                  <a:srgbClr val="0070C0"/>
                </a:solidFill>
              </a:rPr>
            </a:br>
            <a:br>
              <a:rPr lang="en-IE" sz="4400" b="1" dirty="0">
                <a:solidFill>
                  <a:srgbClr val="0070C0"/>
                </a:solidFill>
              </a:rPr>
            </a:br>
            <a:br>
              <a:rPr lang="en-IE" sz="4400" b="1" dirty="0">
                <a:solidFill>
                  <a:srgbClr val="0070C0"/>
                </a:solidFill>
              </a:rPr>
            </a:br>
            <a:br>
              <a:rPr lang="en-IE" sz="4400" b="1" dirty="0">
                <a:solidFill>
                  <a:srgbClr val="0070C0"/>
                </a:solidFill>
              </a:rPr>
            </a:br>
            <a:br>
              <a:rPr lang="en-IE" sz="4400" b="1" dirty="0">
                <a:solidFill>
                  <a:srgbClr val="0070C0"/>
                </a:solidFill>
              </a:rPr>
            </a:br>
            <a:r>
              <a:rPr lang="en-IE" sz="4900" b="1" dirty="0">
                <a:solidFill>
                  <a:srgbClr val="0070C0"/>
                </a:solidFill>
              </a:rPr>
              <a:t>Irish Legislation to Address Cheating</a:t>
            </a:r>
            <a:br>
              <a:rPr lang="en-IE" sz="2400" b="1" dirty="0">
                <a:solidFill>
                  <a:srgbClr val="0070C0"/>
                </a:solidFill>
              </a:rPr>
            </a:br>
            <a:br>
              <a:rPr lang="en-IE" sz="2700" b="1" dirty="0">
                <a:solidFill>
                  <a:srgbClr val="0070C0"/>
                </a:solidFill>
              </a:rPr>
            </a:br>
            <a:r>
              <a:rPr lang="en-IE" sz="2700" b="1" dirty="0">
                <a:solidFill>
                  <a:srgbClr val="0070C0"/>
                </a:solidFill>
              </a:rPr>
              <a:t>Council of Europe Platform on Ethics, Transparency and Integrity in Education (ETINED)</a:t>
            </a:r>
            <a:br>
              <a:rPr lang="en-IE" sz="2700" b="1" dirty="0">
                <a:solidFill>
                  <a:srgbClr val="0070C0"/>
                </a:solidFill>
              </a:rPr>
            </a:br>
            <a:br>
              <a:rPr lang="en-IE" sz="2700" b="1" dirty="0">
                <a:solidFill>
                  <a:srgbClr val="0070C0"/>
                </a:solidFill>
              </a:rPr>
            </a:br>
            <a:r>
              <a:rPr lang="en-IE" sz="2700" b="1" dirty="0">
                <a:solidFill>
                  <a:srgbClr val="0070C0"/>
                </a:solidFill>
              </a:rPr>
              <a:t>Prague</a:t>
            </a:r>
            <a:br>
              <a:rPr lang="en-IE" sz="2700" b="1" dirty="0">
                <a:solidFill>
                  <a:srgbClr val="0070C0"/>
                </a:solidFill>
              </a:rPr>
            </a:br>
            <a:r>
              <a:rPr lang="en-IE" sz="2700" b="1" dirty="0">
                <a:solidFill>
                  <a:srgbClr val="0070C0"/>
                </a:solidFill>
              </a:rPr>
              <a:t>28-29 November 2019</a:t>
            </a:r>
            <a:br>
              <a:rPr lang="en-IE" sz="4000" b="1" dirty="0">
                <a:solidFill>
                  <a:srgbClr val="0070C0"/>
                </a:solidFill>
              </a:rPr>
            </a:br>
            <a:br>
              <a:rPr lang="en-IE" sz="4000" b="1" dirty="0">
                <a:solidFill>
                  <a:srgbClr val="0070C0"/>
                </a:solidFill>
              </a:rPr>
            </a:br>
            <a:r>
              <a:rPr lang="en-IE" sz="4000" b="1" dirty="0" err="1">
                <a:solidFill>
                  <a:srgbClr val="0070C0"/>
                </a:solidFill>
              </a:rPr>
              <a:t>Dr.</a:t>
            </a:r>
            <a:r>
              <a:rPr lang="en-IE" sz="4000" b="1" dirty="0">
                <a:solidFill>
                  <a:srgbClr val="0070C0"/>
                </a:solidFill>
              </a:rPr>
              <a:t> Deirdre Stritch</a:t>
            </a:r>
            <a:br>
              <a:rPr lang="en-IE" sz="4000" b="1" dirty="0">
                <a:solidFill>
                  <a:srgbClr val="0070C0"/>
                </a:solidFill>
              </a:rPr>
            </a:br>
            <a:r>
              <a:rPr lang="en-IE" sz="4000" b="1" dirty="0">
                <a:solidFill>
                  <a:srgbClr val="0070C0"/>
                </a:solidFill>
              </a:rPr>
              <a:t>Quality and Qualifications Ireland (QQI)</a:t>
            </a:r>
            <a:br>
              <a:rPr lang="en-IE" sz="4000" b="1" dirty="0">
                <a:solidFill>
                  <a:srgbClr val="0070C0"/>
                </a:solidFill>
              </a:rPr>
            </a:br>
            <a:br>
              <a:rPr lang="en-IE" sz="2700" b="1" dirty="0">
                <a:solidFill>
                  <a:srgbClr val="0070C0"/>
                </a:solidFill>
              </a:rPr>
            </a:br>
            <a:br>
              <a:rPr lang="en-IE" sz="5400" i="1" dirty="0">
                <a:solidFill>
                  <a:schemeClr val="tx1">
                    <a:lumMod val="50000"/>
                    <a:lumOff val="50000"/>
                  </a:schemeClr>
                </a:solidFill>
              </a:rPr>
            </a:br>
            <a:endParaRPr lang="en-GB" sz="1800" i="1" dirty="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9B2B6048-818E-411D-83D0-80E18633BF2C}" type="slidenum">
              <a:rPr lang="en-GB" smtClean="0"/>
              <a:t>1</a:t>
            </a:fld>
            <a:endParaRPr lang="en-GB" dirty="0"/>
          </a:p>
        </p:txBody>
      </p:sp>
      <p:sp>
        <p:nvSpPr>
          <p:cNvPr id="6" name="Date Placeholder 3"/>
          <p:cNvSpPr txBox="1">
            <a:spLocks/>
          </p:cNvSpPr>
          <p:nvPr/>
        </p:nvSpPr>
        <p:spPr>
          <a:xfrm>
            <a:off x="781050" y="65087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November 2019</a:t>
            </a:r>
          </a:p>
        </p:txBody>
      </p:sp>
      <p:graphicFrame>
        <p:nvGraphicFramePr>
          <p:cNvPr id="8" name="Table 7">
            <a:extLst>
              <a:ext uri="{FF2B5EF4-FFF2-40B4-BE49-F238E27FC236}">
                <a16:creationId xmlns:a16="http://schemas.microsoft.com/office/drawing/2014/main" id="{B8AA5C23-5380-4EC4-B9B4-34FB8F0BD0AA}"/>
              </a:ext>
            </a:extLst>
          </p:cNvPr>
          <p:cNvGraphicFramePr>
            <a:graphicFrameLocks noGrp="1"/>
          </p:cNvGraphicFramePr>
          <p:nvPr>
            <p:extLst>
              <p:ext uri="{D42A27DB-BD31-4B8C-83A1-F6EECF244321}">
                <p14:modId xmlns:p14="http://schemas.microsoft.com/office/powerpoint/2010/main" val="2988610020"/>
              </p:ext>
            </p:extLst>
          </p:nvPr>
        </p:nvGraphicFramePr>
        <p:xfrm>
          <a:off x="628650" y="3795554"/>
          <a:ext cx="7886700" cy="335280"/>
        </p:xfrm>
        <a:graphic>
          <a:graphicData uri="http://schemas.openxmlformats.org/drawingml/2006/table">
            <a:tbl>
              <a:tblPr firstRow="1" firstCol="1" bandRow="1"/>
              <a:tblGrid>
                <a:gridCol w="7886700">
                  <a:extLst>
                    <a:ext uri="{9D8B030D-6E8A-4147-A177-3AD203B41FA5}">
                      <a16:colId xmlns:a16="http://schemas.microsoft.com/office/drawing/2014/main" val="3864791042"/>
                    </a:ext>
                  </a:extLst>
                </a:gridCol>
              </a:tblGrid>
              <a:tr h="0">
                <a:tc>
                  <a:txBody>
                    <a:bodyPr/>
                    <a:lstStyle/>
                    <a:p>
                      <a:pPr>
                        <a:spcAft>
                          <a:spcPts val="0"/>
                        </a:spcAft>
                      </a:pPr>
                      <a:endParaRPr lang="en-US" sz="11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4291831280"/>
                  </a:ext>
                </a:extLst>
              </a:tr>
              <a:tr h="0">
                <a:tc>
                  <a:txBody>
                    <a:bodyPr/>
                    <a:lstStyle/>
                    <a:p>
                      <a:pPr>
                        <a:spcAft>
                          <a:spcPts val="0"/>
                        </a:spcAft>
                      </a:pPr>
                      <a:endParaRPr lang="en-US" sz="11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2051253"/>
                  </a:ext>
                </a:extLst>
              </a:tr>
            </a:tbl>
          </a:graphicData>
        </a:graphic>
      </p:graphicFrame>
    </p:spTree>
    <p:extLst>
      <p:ext uri="{BB962C8B-B14F-4D97-AF65-F5344CB8AC3E}">
        <p14:creationId xmlns:p14="http://schemas.microsoft.com/office/powerpoint/2010/main" val="313007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4D0CA-DD8A-454D-855B-C8E210EAB8B4}"/>
              </a:ext>
            </a:extLst>
          </p:cNvPr>
          <p:cNvSpPr>
            <a:spLocks noGrp="1"/>
          </p:cNvSpPr>
          <p:nvPr>
            <p:ph type="dt" sz="half" idx="10"/>
          </p:nvPr>
        </p:nvSpPr>
        <p:spPr/>
        <p:txBody>
          <a:bodyPr/>
          <a:lstStyle/>
          <a:p>
            <a:endParaRPr lang="en-GB" dirty="0"/>
          </a:p>
        </p:txBody>
      </p:sp>
      <p:sp>
        <p:nvSpPr>
          <p:cNvPr id="3" name="Slide Number Placeholder 2">
            <a:extLst>
              <a:ext uri="{FF2B5EF4-FFF2-40B4-BE49-F238E27FC236}">
                <a16:creationId xmlns:a16="http://schemas.microsoft.com/office/drawing/2014/main" id="{A058C452-DB5B-4C6E-ACF0-8A9F4F19163E}"/>
              </a:ext>
            </a:extLst>
          </p:cNvPr>
          <p:cNvSpPr>
            <a:spLocks noGrp="1"/>
          </p:cNvSpPr>
          <p:nvPr>
            <p:ph type="sldNum" sz="quarter" idx="12"/>
          </p:nvPr>
        </p:nvSpPr>
        <p:spPr/>
        <p:txBody>
          <a:bodyPr/>
          <a:lstStyle/>
          <a:p>
            <a:fld id="{9B2B6048-818E-411D-83D0-80E18633BF2C}" type="slidenum">
              <a:rPr lang="en-GB" smtClean="0"/>
              <a:t>10</a:t>
            </a:fld>
            <a:endParaRPr lang="en-GB" dirty="0"/>
          </a:p>
        </p:txBody>
      </p:sp>
      <p:pic>
        <p:nvPicPr>
          <p:cNvPr id="6" name="Picture 5">
            <a:extLst>
              <a:ext uri="{FF2B5EF4-FFF2-40B4-BE49-F238E27FC236}">
                <a16:creationId xmlns:a16="http://schemas.microsoft.com/office/drawing/2014/main" id="{0B83EB95-1349-46D4-AF7D-0D0B2A5C08D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3337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4D0CA-DD8A-454D-855B-C8E210EAB8B4}"/>
              </a:ext>
            </a:extLst>
          </p:cNvPr>
          <p:cNvSpPr>
            <a:spLocks noGrp="1"/>
          </p:cNvSpPr>
          <p:nvPr>
            <p:ph type="dt" sz="half" idx="10"/>
          </p:nvPr>
        </p:nvSpPr>
        <p:spPr/>
        <p:txBody>
          <a:bodyPr/>
          <a:lstStyle/>
          <a:p>
            <a:endParaRPr lang="en-GB" dirty="0"/>
          </a:p>
        </p:txBody>
      </p:sp>
      <p:sp>
        <p:nvSpPr>
          <p:cNvPr id="3" name="Slide Number Placeholder 2">
            <a:extLst>
              <a:ext uri="{FF2B5EF4-FFF2-40B4-BE49-F238E27FC236}">
                <a16:creationId xmlns:a16="http://schemas.microsoft.com/office/drawing/2014/main" id="{A058C452-DB5B-4C6E-ACF0-8A9F4F19163E}"/>
              </a:ext>
            </a:extLst>
          </p:cNvPr>
          <p:cNvSpPr>
            <a:spLocks noGrp="1"/>
          </p:cNvSpPr>
          <p:nvPr>
            <p:ph type="sldNum" sz="quarter" idx="12"/>
          </p:nvPr>
        </p:nvSpPr>
        <p:spPr/>
        <p:txBody>
          <a:bodyPr/>
          <a:lstStyle/>
          <a:p>
            <a:fld id="{9B2B6048-818E-411D-83D0-80E18633BF2C}" type="slidenum">
              <a:rPr lang="en-GB" smtClean="0"/>
              <a:t>11</a:t>
            </a:fld>
            <a:endParaRPr lang="en-GB" dirty="0"/>
          </a:p>
        </p:txBody>
      </p:sp>
      <p:pic>
        <p:nvPicPr>
          <p:cNvPr id="5" name="Picture 4">
            <a:extLst>
              <a:ext uri="{FF2B5EF4-FFF2-40B4-BE49-F238E27FC236}">
                <a16:creationId xmlns:a16="http://schemas.microsoft.com/office/drawing/2014/main" id="{1E0D35EC-1F36-403C-9729-3B90E22B4278}"/>
              </a:ext>
            </a:extLst>
          </p:cNvPr>
          <p:cNvPicPr>
            <a:picLocks noChangeAspect="1"/>
          </p:cNvPicPr>
          <p:nvPr/>
        </p:nvPicPr>
        <p:blipFill>
          <a:blip r:embed="rId2"/>
          <a:stretch>
            <a:fillRect/>
          </a:stretch>
        </p:blipFill>
        <p:spPr>
          <a:xfrm>
            <a:off x="0" y="1070478"/>
            <a:ext cx="9144000" cy="4717043"/>
          </a:xfrm>
          <a:prstGeom prst="rect">
            <a:avLst/>
          </a:prstGeom>
        </p:spPr>
      </p:pic>
    </p:spTree>
    <p:extLst>
      <p:ext uri="{BB962C8B-B14F-4D97-AF65-F5344CB8AC3E}">
        <p14:creationId xmlns:p14="http://schemas.microsoft.com/office/powerpoint/2010/main" val="183364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12F275-7C7E-4863-9EE2-0A2F19B42E21}"/>
              </a:ext>
            </a:extLst>
          </p:cNvPr>
          <p:cNvSpPr>
            <a:spLocks noGrp="1"/>
          </p:cNvSpPr>
          <p:nvPr>
            <p:ph type="sldNum" sz="quarter" idx="12"/>
          </p:nvPr>
        </p:nvSpPr>
        <p:spPr/>
        <p:txBody>
          <a:bodyPr/>
          <a:lstStyle/>
          <a:p>
            <a:fld id="{9B2B6048-818E-411D-83D0-80E18633BF2C}" type="slidenum">
              <a:rPr lang="en-GB" smtClean="0"/>
              <a:t>12</a:t>
            </a:fld>
            <a:endParaRPr lang="en-GB" dirty="0"/>
          </a:p>
        </p:txBody>
      </p:sp>
      <p:sp>
        <p:nvSpPr>
          <p:cNvPr id="6" name="TextBox 5">
            <a:extLst>
              <a:ext uri="{FF2B5EF4-FFF2-40B4-BE49-F238E27FC236}">
                <a16:creationId xmlns:a16="http://schemas.microsoft.com/office/drawing/2014/main" id="{FC26EC81-571B-4288-A052-7D3AD6037512}"/>
              </a:ext>
            </a:extLst>
          </p:cNvPr>
          <p:cNvSpPr txBox="1"/>
          <p:nvPr/>
        </p:nvSpPr>
        <p:spPr>
          <a:xfrm>
            <a:off x="282101" y="1429966"/>
            <a:ext cx="8667345" cy="5291510"/>
          </a:xfrm>
          <a:prstGeom prst="rect">
            <a:avLst/>
          </a:prstGeom>
        </p:spPr>
        <p:txBody>
          <a:bodyPr vert="horz" lIns="91440" tIns="45720" rIns="91440" bIns="45720" rtlCol="0">
            <a:normAutofit fontScale="85000" lnSpcReduction="20000"/>
          </a:bodyPr>
          <a:lstStyle>
            <a:lvl1pPr marL="171450" indent="-171450" defTabSz="685800">
              <a:lnSpc>
                <a:spcPct val="90000"/>
              </a:lnSpc>
              <a:spcBef>
                <a:spcPts val="750"/>
              </a:spcBef>
              <a:buFont typeface="Arial" panose="020B0604020202020204" pitchFamily="34" charset="0"/>
              <a:buChar char="•"/>
              <a:defRPr sz="3200">
                <a:latin typeface="+mj-lt"/>
              </a:defRPr>
            </a:lvl1pPr>
            <a:lvl2pPr marL="514350" lvl="1" indent="-171450" defTabSz="685800">
              <a:lnSpc>
                <a:spcPct val="90000"/>
              </a:lnSpc>
              <a:spcBef>
                <a:spcPts val="375"/>
              </a:spcBef>
              <a:buFont typeface="Arial" panose="020B0604020202020204" pitchFamily="34" charset="0"/>
              <a:buChar char="•"/>
              <a:defRPr sz="2900">
                <a:latin typeface="+mj-lt"/>
              </a:defRP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indent="0">
              <a:buNone/>
            </a:pPr>
            <a:r>
              <a:rPr lang="en-IE" sz="2400" b="1" dirty="0"/>
              <a:t>QA is not designed to address criminality: QA is about networks of trust and balancing institutional autonomy with responsibility. </a:t>
            </a:r>
          </a:p>
          <a:p>
            <a:pPr marL="0" indent="0">
              <a:buNone/>
            </a:pPr>
            <a:r>
              <a:rPr lang="en-IE" sz="2400" dirty="0">
                <a:latin typeface="+mn-lt"/>
              </a:rPr>
              <a:t>Threat by online academic misconduct is bigger than any one HEI; agencies must step in and ensure that HEIs are supported in understanding and addressing this activity individually and collectively. </a:t>
            </a:r>
          </a:p>
          <a:p>
            <a:pPr marL="0" indent="0">
              <a:buNone/>
            </a:pPr>
            <a:endParaRPr lang="en-IE" sz="2400" dirty="0">
              <a:latin typeface="+mn-lt"/>
            </a:endParaRPr>
          </a:p>
          <a:p>
            <a:pPr marL="0" indent="0">
              <a:buNone/>
            </a:pPr>
            <a:r>
              <a:rPr lang="en-IE" sz="2400" dirty="0">
                <a:latin typeface="+mn-lt"/>
              </a:rPr>
              <a:t>The current QA mechanisms not designed to address emergent forms of academic misconduct. QA is not designed for combatting crime nor is it likely to be effective in doing so.</a:t>
            </a:r>
          </a:p>
          <a:p>
            <a:pPr marL="0" indent="0">
              <a:buNone/>
            </a:pPr>
            <a:endParaRPr lang="en-IE" sz="2400" dirty="0">
              <a:latin typeface="+mn-lt"/>
            </a:endParaRPr>
          </a:p>
          <a:p>
            <a:pPr marL="0" indent="0">
              <a:buNone/>
            </a:pPr>
            <a:r>
              <a:rPr lang="en-IE" sz="2400" dirty="0">
                <a:latin typeface="+mn-lt"/>
              </a:rPr>
              <a:t>The focus will be on collaborative initiatives and communication rather than seeking prosecutions through a formal legal unit.  </a:t>
            </a:r>
          </a:p>
          <a:p>
            <a:pPr marL="0" indent="0">
              <a:buNone/>
            </a:pPr>
            <a:endParaRPr lang="en-IE" sz="2400" dirty="0">
              <a:latin typeface="+mn-lt"/>
            </a:endParaRPr>
          </a:p>
          <a:p>
            <a:pPr marL="0" indent="0">
              <a:buNone/>
            </a:pPr>
            <a:r>
              <a:rPr lang="en-IE" sz="2400">
                <a:latin typeface="+mn-lt"/>
              </a:rPr>
              <a:t>Online </a:t>
            </a:r>
            <a:r>
              <a:rPr lang="en-IE" sz="2400" dirty="0">
                <a:latin typeface="+mn-lt"/>
              </a:rPr>
              <a:t>academic misconduct presents complex challenges which require new and innovative approaches and collaboration between agencies, institutions and learner representatives nationally and internationally. </a:t>
            </a:r>
          </a:p>
          <a:p>
            <a:pPr marL="0" indent="0">
              <a:buNone/>
            </a:pPr>
            <a:endParaRPr lang="en-IE" sz="2400" dirty="0">
              <a:latin typeface="+mn-lt"/>
            </a:endParaRPr>
          </a:p>
          <a:p>
            <a:pPr marL="0" indent="0">
              <a:buNone/>
            </a:pPr>
            <a:r>
              <a:rPr lang="en-IE" sz="2400" dirty="0">
                <a:latin typeface="+mn-lt"/>
              </a:rPr>
              <a:t>First steps will focus on HE as considered highest risk (legislation applies to all levels of the NFQ). </a:t>
            </a:r>
          </a:p>
          <a:p>
            <a:pPr marL="0" indent="0">
              <a:buNone/>
            </a:pPr>
            <a:endParaRPr lang="en-IE" sz="2400" dirty="0">
              <a:latin typeface="+mn-lt"/>
            </a:endParaRPr>
          </a:p>
          <a:p>
            <a:pPr marL="0" indent="0">
              <a:buNone/>
            </a:pPr>
            <a:endParaRPr lang="en-IE" sz="2400" dirty="0">
              <a:latin typeface="+mn-lt"/>
            </a:endParaRPr>
          </a:p>
          <a:p>
            <a:pPr marL="0" indent="0">
              <a:buNone/>
            </a:pPr>
            <a:endParaRPr lang="en-IE" sz="2400" dirty="0">
              <a:latin typeface="+mn-lt"/>
            </a:endParaRPr>
          </a:p>
        </p:txBody>
      </p:sp>
      <p:pic>
        <p:nvPicPr>
          <p:cNvPr id="7" name="Picture 6">
            <a:extLst>
              <a:ext uri="{FF2B5EF4-FFF2-40B4-BE49-F238E27FC236}">
                <a16:creationId xmlns:a16="http://schemas.microsoft.com/office/drawing/2014/main" id="{553526C7-A53D-4296-9A13-3A373AE34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09" y="0"/>
            <a:ext cx="3288799" cy="969266"/>
          </a:xfrm>
          <a:prstGeom prst="rect">
            <a:avLst/>
          </a:prstGeom>
        </p:spPr>
      </p:pic>
      <p:sp>
        <p:nvSpPr>
          <p:cNvPr id="9" name="TextBox 8">
            <a:extLst>
              <a:ext uri="{FF2B5EF4-FFF2-40B4-BE49-F238E27FC236}">
                <a16:creationId xmlns:a16="http://schemas.microsoft.com/office/drawing/2014/main" id="{1574480B-DEF7-44E9-B208-E0157E0E3218}"/>
              </a:ext>
            </a:extLst>
          </p:cNvPr>
          <p:cNvSpPr txBox="1"/>
          <p:nvPr/>
        </p:nvSpPr>
        <p:spPr>
          <a:xfrm>
            <a:off x="549765" y="707656"/>
            <a:ext cx="8808244" cy="523220"/>
          </a:xfrm>
          <a:prstGeom prst="rect">
            <a:avLst/>
          </a:prstGeom>
          <a:noFill/>
        </p:spPr>
        <p:txBody>
          <a:bodyPr wrap="square" rtlCol="0">
            <a:spAutoFit/>
          </a:bodyPr>
          <a:lstStyle/>
          <a:p>
            <a:r>
              <a:rPr lang="en-IE" sz="2800" b="1" dirty="0">
                <a:solidFill>
                  <a:schemeClr val="tx2"/>
                </a:solidFill>
                <a:latin typeface="+mj-lt"/>
                <a:ea typeface="+mj-ea"/>
                <a:cs typeface="+mj-cs"/>
              </a:rPr>
              <a:t>National Approach to Addressing Academic Fraud </a:t>
            </a:r>
          </a:p>
        </p:txBody>
      </p:sp>
    </p:spTree>
    <p:extLst>
      <p:ext uri="{BB962C8B-B14F-4D97-AF65-F5344CB8AC3E}">
        <p14:creationId xmlns:p14="http://schemas.microsoft.com/office/powerpoint/2010/main" val="248474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12F275-7C7E-4863-9EE2-0A2F19B42E21}"/>
              </a:ext>
            </a:extLst>
          </p:cNvPr>
          <p:cNvSpPr>
            <a:spLocks noGrp="1"/>
          </p:cNvSpPr>
          <p:nvPr>
            <p:ph type="sldNum" sz="quarter" idx="12"/>
          </p:nvPr>
        </p:nvSpPr>
        <p:spPr/>
        <p:txBody>
          <a:bodyPr/>
          <a:lstStyle/>
          <a:p>
            <a:fld id="{9B2B6048-818E-411D-83D0-80E18633BF2C}" type="slidenum">
              <a:rPr lang="en-GB" smtClean="0"/>
              <a:t>13</a:t>
            </a:fld>
            <a:endParaRPr lang="en-GB" dirty="0"/>
          </a:p>
        </p:txBody>
      </p:sp>
      <p:sp>
        <p:nvSpPr>
          <p:cNvPr id="6" name="TextBox 5">
            <a:extLst>
              <a:ext uri="{FF2B5EF4-FFF2-40B4-BE49-F238E27FC236}">
                <a16:creationId xmlns:a16="http://schemas.microsoft.com/office/drawing/2014/main" id="{FC26EC81-571B-4288-A052-7D3AD6037512}"/>
              </a:ext>
            </a:extLst>
          </p:cNvPr>
          <p:cNvSpPr txBox="1"/>
          <p:nvPr/>
        </p:nvSpPr>
        <p:spPr>
          <a:xfrm>
            <a:off x="282101" y="1429966"/>
            <a:ext cx="8667345" cy="5291510"/>
          </a:xfrm>
          <a:prstGeom prst="rect">
            <a:avLst/>
          </a:prstGeom>
        </p:spPr>
        <p:txBody>
          <a:bodyPr vert="horz" lIns="91440" tIns="45720" rIns="91440" bIns="45720" rtlCol="0">
            <a:normAutofit fontScale="70000" lnSpcReduction="20000"/>
          </a:bodyPr>
          <a:lstStyle>
            <a:lvl1pPr marL="171450" indent="-171450" defTabSz="685800">
              <a:lnSpc>
                <a:spcPct val="90000"/>
              </a:lnSpc>
              <a:spcBef>
                <a:spcPts val="750"/>
              </a:spcBef>
              <a:buFont typeface="Arial" panose="020B0604020202020204" pitchFamily="34" charset="0"/>
              <a:buChar char="•"/>
              <a:defRPr sz="3200">
                <a:latin typeface="+mj-lt"/>
              </a:defRPr>
            </a:lvl1pPr>
            <a:lvl2pPr marL="514350" lvl="1" indent="-171450" defTabSz="685800">
              <a:lnSpc>
                <a:spcPct val="90000"/>
              </a:lnSpc>
              <a:spcBef>
                <a:spcPts val="375"/>
              </a:spcBef>
              <a:buFont typeface="Arial" panose="020B0604020202020204" pitchFamily="34" charset="0"/>
              <a:buChar char="•"/>
              <a:defRPr sz="2900">
                <a:latin typeface="+mj-lt"/>
              </a:defRP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indent="0">
              <a:buNone/>
            </a:pPr>
            <a:r>
              <a:rPr lang="en-IE" b="1" dirty="0">
                <a:latin typeface="+mn-lt"/>
              </a:rPr>
              <a:t>Enhancement through a National Academic Integrity Network</a:t>
            </a:r>
          </a:p>
          <a:p>
            <a:pPr marL="0" indent="0">
              <a:buNone/>
            </a:pPr>
            <a:endParaRPr lang="en-IE" dirty="0">
              <a:latin typeface="+mn-lt"/>
            </a:endParaRPr>
          </a:p>
          <a:p>
            <a:pPr marL="0" indent="0">
              <a:buNone/>
            </a:pPr>
            <a:r>
              <a:rPr lang="en-IE" b="1" dirty="0">
                <a:latin typeface="+mn-lt"/>
              </a:rPr>
              <a:t>Communication</a:t>
            </a:r>
          </a:p>
          <a:p>
            <a:pPr marL="0" indent="0">
              <a:buNone/>
            </a:pPr>
            <a:r>
              <a:rPr lang="en-IE" dirty="0">
                <a:latin typeface="+mn-lt"/>
              </a:rPr>
              <a:t>Inform stakeholders - providers, learners and advertisers and publishers - of the new law and implications for them. </a:t>
            </a:r>
          </a:p>
          <a:p>
            <a:pPr marL="0" indent="0">
              <a:buNone/>
            </a:pPr>
            <a:r>
              <a:rPr lang="en-IE" dirty="0">
                <a:latin typeface="+mn-lt"/>
              </a:rPr>
              <a:t>Identify their responsibilities and indicate any procedures for reporting suspected offences to QQI. </a:t>
            </a:r>
            <a:endParaRPr lang="en-IE" b="1" dirty="0">
              <a:latin typeface="+mn-lt"/>
            </a:endParaRPr>
          </a:p>
          <a:p>
            <a:pPr marL="0" indent="0">
              <a:buNone/>
            </a:pPr>
            <a:endParaRPr lang="en-IE" b="1" dirty="0">
              <a:latin typeface="+mn-lt"/>
            </a:endParaRPr>
          </a:p>
          <a:p>
            <a:pPr marL="0" indent="0">
              <a:buNone/>
            </a:pPr>
            <a:r>
              <a:rPr lang="en-IE" b="1" dirty="0">
                <a:latin typeface="+mn-lt"/>
              </a:rPr>
              <a:t>National Coordination and International Cooperation</a:t>
            </a:r>
          </a:p>
          <a:p>
            <a:pPr marL="0" indent="0">
              <a:buNone/>
            </a:pPr>
            <a:r>
              <a:rPr lang="en-IE" dirty="0">
                <a:latin typeface="+mn-lt"/>
              </a:rPr>
              <a:t>Coordinate efforts with other State bodies to deal with advertising and publication of advertisements for cheating services: </a:t>
            </a:r>
            <a:r>
              <a:rPr lang="en-GB" u="sng" dirty="0">
                <a:latin typeface="+mn-lt"/>
                <a:hlinkClick r:id="rId2"/>
              </a:rPr>
              <a:t>The Advertising Standards Authority for Ireland </a:t>
            </a:r>
            <a:r>
              <a:rPr lang="en-GB" dirty="0">
                <a:latin typeface="+mn-lt"/>
              </a:rPr>
              <a:t>and the Department of Business, Enterprise and Innovation). </a:t>
            </a:r>
            <a:r>
              <a:rPr lang="en-IE" dirty="0">
                <a:latin typeface="+mn-lt"/>
              </a:rPr>
              <a:t>  </a:t>
            </a:r>
          </a:p>
          <a:p>
            <a:pPr marL="0" indent="0">
              <a:buNone/>
            </a:pPr>
            <a:r>
              <a:rPr lang="en-US" dirty="0">
                <a:latin typeface="+mn-lt"/>
              </a:rPr>
              <a:t>Cooperate with agencies and relevant actors within and beyond the EU. </a:t>
            </a:r>
          </a:p>
          <a:p>
            <a:pPr marL="0" indent="0">
              <a:buNone/>
            </a:pPr>
            <a:endParaRPr lang="en-US" b="1" dirty="0">
              <a:latin typeface="+mn-lt"/>
            </a:endParaRPr>
          </a:p>
          <a:p>
            <a:pPr marL="0" indent="0">
              <a:buNone/>
            </a:pPr>
            <a:r>
              <a:rPr lang="en-US" b="1" dirty="0">
                <a:latin typeface="+mn-lt"/>
              </a:rPr>
              <a:t>QQI is committed to working in partnership with others to address this threat to national and international qualifications systems. </a:t>
            </a:r>
          </a:p>
          <a:p>
            <a:pPr marL="0" indent="0">
              <a:buNone/>
            </a:pPr>
            <a:endParaRPr lang="en-US" b="1" dirty="0">
              <a:latin typeface="+mn-lt"/>
            </a:endParaRPr>
          </a:p>
          <a:p>
            <a:pPr marL="0" indent="0">
              <a:buNone/>
            </a:pPr>
            <a:endParaRPr lang="en-IE" dirty="0">
              <a:latin typeface="+mn-lt"/>
            </a:endParaRPr>
          </a:p>
        </p:txBody>
      </p:sp>
      <p:pic>
        <p:nvPicPr>
          <p:cNvPr id="7" name="Picture 6">
            <a:extLst>
              <a:ext uri="{FF2B5EF4-FFF2-40B4-BE49-F238E27FC236}">
                <a16:creationId xmlns:a16="http://schemas.microsoft.com/office/drawing/2014/main" id="{553526C7-A53D-4296-9A13-3A373AE34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09" y="0"/>
            <a:ext cx="3288799" cy="969266"/>
          </a:xfrm>
          <a:prstGeom prst="rect">
            <a:avLst/>
          </a:prstGeom>
        </p:spPr>
      </p:pic>
      <p:sp>
        <p:nvSpPr>
          <p:cNvPr id="9" name="TextBox 8">
            <a:extLst>
              <a:ext uri="{FF2B5EF4-FFF2-40B4-BE49-F238E27FC236}">
                <a16:creationId xmlns:a16="http://schemas.microsoft.com/office/drawing/2014/main" id="{1574480B-DEF7-44E9-B208-E0157E0E3218}"/>
              </a:ext>
            </a:extLst>
          </p:cNvPr>
          <p:cNvSpPr txBox="1"/>
          <p:nvPr/>
        </p:nvSpPr>
        <p:spPr>
          <a:xfrm>
            <a:off x="549765" y="707656"/>
            <a:ext cx="8399681" cy="523220"/>
          </a:xfrm>
          <a:prstGeom prst="rect">
            <a:avLst/>
          </a:prstGeom>
          <a:noFill/>
        </p:spPr>
        <p:txBody>
          <a:bodyPr wrap="square" rtlCol="0">
            <a:spAutoFit/>
          </a:bodyPr>
          <a:lstStyle/>
          <a:p>
            <a:r>
              <a:rPr lang="en-IE" sz="2800" b="1" dirty="0">
                <a:solidFill>
                  <a:schemeClr val="tx2"/>
                </a:solidFill>
                <a:latin typeface="+mj-lt"/>
                <a:ea typeface="+mj-ea"/>
                <a:cs typeface="+mj-cs"/>
              </a:rPr>
              <a:t>National Approach to Addressing Academic Fraud (II)</a:t>
            </a:r>
          </a:p>
        </p:txBody>
      </p:sp>
    </p:spTree>
    <p:extLst>
      <p:ext uri="{BB962C8B-B14F-4D97-AF65-F5344CB8AC3E}">
        <p14:creationId xmlns:p14="http://schemas.microsoft.com/office/powerpoint/2010/main" val="345784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12F275-7C7E-4863-9EE2-0A2F19B42E21}"/>
              </a:ext>
            </a:extLst>
          </p:cNvPr>
          <p:cNvSpPr>
            <a:spLocks noGrp="1"/>
          </p:cNvSpPr>
          <p:nvPr>
            <p:ph type="sldNum" sz="quarter" idx="12"/>
          </p:nvPr>
        </p:nvSpPr>
        <p:spPr/>
        <p:txBody>
          <a:bodyPr/>
          <a:lstStyle/>
          <a:p>
            <a:fld id="{9B2B6048-818E-411D-83D0-80E18633BF2C}" type="slidenum">
              <a:rPr lang="en-GB" smtClean="0"/>
              <a:t>2</a:t>
            </a:fld>
            <a:endParaRPr lang="en-GB" dirty="0"/>
          </a:p>
        </p:txBody>
      </p:sp>
      <p:sp>
        <p:nvSpPr>
          <p:cNvPr id="6" name="TextBox 5">
            <a:extLst>
              <a:ext uri="{FF2B5EF4-FFF2-40B4-BE49-F238E27FC236}">
                <a16:creationId xmlns:a16="http://schemas.microsoft.com/office/drawing/2014/main" id="{FC26EC81-571B-4288-A052-7D3AD6037512}"/>
              </a:ext>
            </a:extLst>
          </p:cNvPr>
          <p:cNvSpPr txBox="1"/>
          <p:nvPr/>
        </p:nvSpPr>
        <p:spPr>
          <a:xfrm>
            <a:off x="992221" y="1692613"/>
            <a:ext cx="7286017" cy="4663738"/>
          </a:xfrm>
          <a:prstGeom prst="rect">
            <a:avLst/>
          </a:prstGeom>
        </p:spPr>
        <p:txBody>
          <a:bodyPr vert="horz" lIns="91440" tIns="45720" rIns="91440" bIns="45720" rtlCol="0">
            <a:normAutofit fontScale="92500"/>
          </a:bodyPr>
          <a:lstStyle>
            <a:lvl1pPr marL="171450" indent="-171450" defTabSz="685800">
              <a:lnSpc>
                <a:spcPct val="90000"/>
              </a:lnSpc>
              <a:spcBef>
                <a:spcPts val="750"/>
              </a:spcBef>
              <a:buFont typeface="Arial" panose="020B0604020202020204" pitchFamily="34" charset="0"/>
              <a:buChar char="•"/>
              <a:defRPr sz="3200">
                <a:latin typeface="+mj-lt"/>
              </a:defRPr>
            </a:lvl1pPr>
            <a:lvl2pPr marL="514350" lvl="1" indent="-171450" defTabSz="685800">
              <a:lnSpc>
                <a:spcPct val="90000"/>
              </a:lnSpc>
              <a:spcBef>
                <a:spcPts val="375"/>
              </a:spcBef>
              <a:buFont typeface="Arial" panose="020B0604020202020204" pitchFamily="34" charset="0"/>
              <a:buChar char="•"/>
              <a:defRPr sz="2900">
                <a:latin typeface="+mj-lt"/>
              </a:defRP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IE" sz="3600" dirty="0"/>
              <a:t>A quality assurance body for providers of education and training in Ireland</a:t>
            </a:r>
          </a:p>
          <a:p>
            <a:r>
              <a:rPr lang="en-IE" sz="3600" dirty="0"/>
              <a:t>An awarding body for learners in Ireland</a:t>
            </a:r>
          </a:p>
          <a:p>
            <a:r>
              <a:rPr lang="en-IE" sz="3600" dirty="0"/>
              <a:t>New legislation passed to enhance QQI’s regulatory powers; amend / create new access routes to the NFQ and facilitate the introduction of an International Education Mark</a:t>
            </a:r>
          </a:p>
        </p:txBody>
      </p:sp>
      <p:pic>
        <p:nvPicPr>
          <p:cNvPr id="7" name="Picture 6">
            <a:extLst>
              <a:ext uri="{FF2B5EF4-FFF2-40B4-BE49-F238E27FC236}">
                <a16:creationId xmlns:a16="http://schemas.microsoft.com/office/drawing/2014/main" id="{553526C7-A53D-4296-9A13-3A373AE34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09" y="0"/>
            <a:ext cx="3288799" cy="969266"/>
          </a:xfrm>
          <a:prstGeom prst="rect">
            <a:avLst/>
          </a:prstGeom>
        </p:spPr>
      </p:pic>
      <p:sp>
        <p:nvSpPr>
          <p:cNvPr id="8" name="Title 10">
            <a:extLst>
              <a:ext uri="{FF2B5EF4-FFF2-40B4-BE49-F238E27FC236}">
                <a16:creationId xmlns:a16="http://schemas.microsoft.com/office/drawing/2014/main" id="{C7C87202-E5B0-4455-A30B-16E617F933FA}"/>
              </a:ext>
            </a:extLst>
          </p:cNvPr>
          <p:cNvSpPr txBox="1">
            <a:spLocks/>
          </p:cNvSpPr>
          <p:nvPr/>
        </p:nvSpPr>
        <p:spPr>
          <a:xfrm>
            <a:off x="1081834" y="846655"/>
            <a:ext cx="6563072" cy="115212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E" b="1" dirty="0"/>
              <a:t>Background – What is QQI?</a:t>
            </a:r>
            <a:endParaRPr lang="en-IE" dirty="0"/>
          </a:p>
        </p:txBody>
      </p:sp>
    </p:spTree>
    <p:extLst>
      <p:ext uri="{BB962C8B-B14F-4D97-AF65-F5344CB8AC3E}">
        <p14:creationId xmlns:p14="http://schemas.microsoft.com/office/powerpoint/2010/main" val="390045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12F275-7C7E-4863-9EE2-0A2F19B42E21}"/>
              </a:ext>
            </a:extLst>
          </p:cNvPr>
          <p:cNvSpPr>
            <a:spLocks noGrp="1"/>
          </p:cNvSpPr>
          <p:nvPr>
            <p:ph type="sldNum" sz="quarter" idx="12"/>
          </p:nvPr>
        </p:nvSpPr>
        <p:spPr/>
        <p:txBody>
          <a:bodyPr/>
          <a:lstStyle/>
          <a:p>
            <a:fld id="{9B2B6048-818E-411D-83D0-80E18633BF2C}" type="slidenum">
              <a:rPr lang="en-GB" smtClean="0"/>
              <a:t>3</a:t>
            </a:fld>
            <a:endParaRPr lang="en-GB" dirty="0"/>
          </a:p>
        </p:txBody>
      </p:sp>
      <p:sp>
        <p:nvSpPr>
          <p:cNvPr id="6" name="TextBox 5">
            <a:extLst>
              <a:ext uri="{FF2B5EF4-FFF2-40B4-BE49-F238E27FC236}">
                <a16:creationId xmlns:a16="http://schemas.microsoft.com/office/drawing/2014/main" id="{FC26EC81-571B-4288-A052-7D3AD6037512}"/>
              </a:ext>
            </a:extLst>
          </p:cNvPr>
          <p:cNvSpPr txBox="1"/>
          <p:nvPr/>
        </p:nvSpPr>
        <p:spPr>
          <a:xfrm>
            <a:off x="992221" y="1692613"/>
            <a:ext cx="7286017" cy="4663738"/>
          </a:xfrm>
          <a:prstGeom prst="rect">
            <a:avLst/>
          </a:prstGeom>
        </p:spPr>
        <p:txBody>
          <a:bodyPr vert="horz" lIns="91440" tIns="45720" rIns="91440" bIns="45720" rtlCol="0">
            <a:normAutofit fontScale="55000" lnSpcReduction="20000"/>
          </a:bodyPr>
          <a:lstStyle>
            <a:lvl1pPr marL="171450" indent="-171450" defTabSz="685800">
              <a:lnSpc>
                <a:spcPct val="90000"/>
              </a:lnSpc>
              <a:spcBef>
                <a:spcPts val="750"/>
              </a:spcBef>
              <a:buFont typeface="Arial" panose="020B0604020202020204" pitchFamily="34" charset="0"/>
              <a:buChar char="•"/>
              <a:defRPr sz="3200">
                <a:latin typeface="+mj-lt"/>
              </a:defRPr>
            </a:lvl1pPr>
            <a:lvl2pPr marL="514350" lvl="1" indent="-171450" defTabSz="685800">
              <a:lnSpc>
                <a:spcPct val="90000"/>
              </a:lnSpc>
              <a:spcBef>
                <a:spcPts val="375"/>
              </a:spcBef>
              <a:buFont typeface="Arial" panose="020B0604020202020204" pitchFamily="34" charset="0"/>
              <a:buChar char="•"/>
              <a:defRPr sz="2900">
                <a:latin typeface="+mj-lt"/>
              </a:defRP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IE" sz="3600" dirty="0">
                <a:latin typeface="+mn-lt"/>
              </a:rPr>
              <a:t>An Amendment Act passed in July 2019, which introduces changes to the Qualifications and Quality Assurance (Education and Training) Act 2012.</a:t>
            </a:r>
          </a:p>
          <a:p>
            <a:r>
              <a:rPr lang="en-IE" sz="3600" dirty="0">
                <a:latin typeface="+mn-lt"/>
              </a:rPr>
              <a:t>Section 43A provides a statutory basis for the prosecution of those who facilitate cheating by learners; who advertise cheating services and who publish advertisements for cheating services. QQI will be responsible for bringing prosecutions under this Section of the Act. </a:t>
            </a:r>
            <a:endParaRPr lang="en-US" sz="3600" dirty="0">
              <a:latin typeface="+mn-lt"/>
            </a:endParaRPr>
          </a:p>
          <a:p>
            <a:endParaRPr lang="en-US" sz="3600" dirty="0">
              <a:latin typeface="+mn-lt"/>
            </a:endParaRPr>
          </a:p>
          <a:p>
            <a:r>
              <a:rPr lang="en-IE" sz="3600" dirty="0">
                <a:latin typeface="+mn-lt"/>
              </a:rPr>
              <a:t>Qualifications and Quality Assurance (Education and Training) Act 2012 </a:t>
            </a:r>
            <a:r>
              <a:rPr lang="en-IE" sz="3600" u="sng" dirty="0">
                <a:latin typeface="+mn-lt"/>
                <a:hlinkClick r:id="rId2"/>
              </a:rPr>
              <a:t>http://www.oireachtas.ie/documents/bills28/acts/2012/a2812.pdf</a:t>
            </a:r>
            <a:endParaRPr lang="en-US" sz="3600" dirty="0">
              <a:latin typeface="+mn-lt"/>
            </a:endParaRPr>
          </a:p>
          <a:p>
            <a:endParaRPr lang="en-US" sz="3600" dirty="0">
              <a:latin typeface="+mn-lt"/>
            </a:endParaRPr>
          </a:p>
          <a:p>
            <a:r>
              <a:rPr lang="en-IE" sz="3600" dirty="0">
                <a:latin typeface="+mn-lt"/>
              </a:rPr>
              <a:t>Qualifications and Quality Assurance (Amendment) Act</a:t>
            </a:r>
            <a:r>
              <a:rPr lang="en-US" sz="3600" dirty="0">
                <a:latin typeface="+mn-lt"/>
              </a:rPr>
              <a:t> </a:t>
            </a:r>
            <a:r>
              <a:rPr lang="en-US" sz="3600" dirty="0">
                <a:latin typeface="+mn-lt"/>
                <a:hlinkClick r:id="rId3"/>
              </a:rPr>
              <a:t>http://www.irishstatutebook.ie/eli/2019/act/32/enacted/en/index.html</a:t>
            </a:r>
            <a:endParaRPr lang="en-US" sz="3600" dirty="0">
              <a:latin typeface="+mn-lt"/>
            </a:endParaRPr>
          </a:p>
        </p:txBody>
      </p:sp>
      <p:pic>
        <p:nvPicPr>
          <p:cNvPr id="7" name="Picture 6">
            <a:extLst>
              <a:ext uri="{FF2B5EF4-FFF2-40B4-BE49-F238E27FC236}">
                <a16:creationId xmlns:a16="http://schemas.microsoft.com/office/drawing/2014/main" id="{553526C7-A53D-4296-9A13-3A373AE34B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409" y="0"/>
            <a:ext cx="3288799" cy="969266"/>
          </a:xfrm>
          <a:prstGeom prst="rect">
            <a:avLst/>
          </a:prstGeom>
        </p:spPr>
      </p:pic>
      <p:sp>
        <p:nvSpPr>
          <p:cNvPr id="8" name="Title 10">
            <a:extLst>
              <a:ext uri="{FF2B5EF4-FFF2-40B4-BE49-F238E27FC236}">
                <a16:creationId xmlns:a16="http://schemas.microsoft.com/office/drawing/2014/main" id="{C7C87202-E5B0-4455-A30B-16E617F933FA}"/>
              </a:ext>
            </a:extLst>
          </p:cNvPr>
          <p:cNvSpPr txBox="1">
            <a:spLocks/>
          </p:cNvSpPr>
          <p:nvPr/>
        </p:nvSpPr>
        <p:spPr>
          <a:xfrm>
            <a:off x="1081834" y="846655"/>
            <a:ext cx="6563072" cy="115212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E" b="1" dirty="0"/>
              <a:t>New Legislation to Address Cheating</a:t>
            </a:r>
            <a:endParaRPr lang="en-IE" dirty="0"/>
          </a:p>
        </p:txBody>
      </p:sp>
    </p:spTree>
    <p:extLst>
      <p:ext uri="{BB962C8B-B14F-4D97-AF65-F5344CB8AC3E}">
        <p14:creationId xmlns:p14="http://schemas.microsoft.com/office/powerpoint/2010/main" val="105986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12F275-7C7E-4863-9EE2-0A2F19B42E21}"/>
              </a:ext>
            </a:extLst>
          </p:cNvPr>
          <p:cNvSpPr>
            <a:spLocks noGrp="1"/>
          </p:cNvSpPr>
          <p:nvPr>
            <p:ph type="sldNum" sz="quarter" idx="12"/>
          </p:nvPr>
        </p:nvSpPr>
        <p:spPr/>
        <p:txBody>
          <a:bodyPr/>
          <a:lstStyle/>
          <a:p>
            <a:fld id="{9B2B6048-818E-411D-83D0-80E18633BF2C}" type="slidenum">
              <a:rPr lang="en-GB" smtClean="0"/>
              <a:t>4</a:t>
            </a:fld>
            <a:endParaRPr lang="en-GB" dirty="0"/>
          </a:p>
        </p:txBody>
      </p:sp>
      <p:sp>
        <p:nvSpPr>
          <p:cNvPr id="6" name="TextBox 5">
            <a:extLst>
              <a:ext uri="{FF2B5EF4-FFF2-40B4-BE49-F238E27FC236}">
                <a16:creationId xmlns:a16="http://schemas.microsoft.com/office/drawing/2014/main" id="{FC26EC81-571B-4288-A052-7D3AD6037512}"/>
              </a:ext>
            </a:extLst>
          </p:cNvPr>
          <p:cNvSpPr txBox="1"/>
          <p:nvPr/>
        </p:nvSpPr>
        <p:spPr>
          <a:xfrm>
            <a:off x="262467" y="828675"/>
            <a:ext cx="8686979" cy="5527676"/>
          </a:xfrm>
          <a:prstGeom prst="rect">
            <a:avLst/>
          </a:prstGeom>
        </p:spPr>
        <p:txBody>
          <a:bodyPr vert="horz" lIns="91440" tIns="45720" rIns="91440" bIns="45720" rtlCol="0">
            <a:noAutofit/>
          </a:bodyPr>
          <a:lstStyle>
            <a:lvl1pPr marL="171450" indent="-171450" defTabSz="685800">
              <a:lnSpc>
                <a:spcPct val="90000"/>
              </a:lnSpc>
              <a:spcBef>
                <a:spcPts val="750"/>
              </a:spcBef>
              <a:buFont typeface="Arial" panose="020B0604020202020204" pitchFamily="34" charset="0"/>
              <a:buChar char="•"/>
              <a:defRPr sz="3200">
                <a:latin typeface="+mj-lt"/>
              </a:defRPr>
            </a:lvl1pPr>
            <a:lvl2pPr marL="514350" lvl="1" indent="-171450" defTabSz="685800">
              <a:lnSpc>
                <a:spcPct val="90000"/>
              </a:lnSpc>
              <a:spcBef>
                <a:spcPts val="375"/>
              </a:spcBef>
              <a:buFont typeface="Arial" panose="020B0604020202020204" pitchFamily="34" charset="0"/>
              <a:buChar char="•"/>
              <a:defRPr sz="2900">
                <a:latin typeface="+mj-lt"/>
              </a:defRP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indent="0">
              <a:buNone/>
            </a:pPr>
            <a:r>
              <a:rPr lang="en-IE" sz="1400" dirty="0">
                <a:latin typeface="+mn-lt"/>
              </a:rPr>
              <a:t>Section 43A of the Qualifications and Quality Assurance Act (as amended) creates new offences to provide or advertise cheating services:</a:t>
            </a:r>
          </a:p>
          <a:p>
            <a:pPr marL="0" indent="0">
              <a:buNone/>
            </a:pPr>
            <a:r>
              <a:rPr lang="en-IE" sz="1400" b="1" dirty="0">
                <a:latin typeface="+mn-lt"/>
              </a:rPr>
              <a:t>Impersonation</a:t>
            </a:r>
            <a:endParaRPr lang="en-US" sz="1400" dirty="0">
              <a:latin typeface="+mn-lt"/>
            </a:endParaRPr>
          </a:p>
          <a:p>
            <a:pPr lvl="0"/>
            <a:r>
              <a:rPr lang="en-IE" sz="1400" dirty="0">
                <a:latin typeface="+mn-lt"/>
              </a:rPr>
              <a:t>1. Undertaking in whole or in part any work required as part of a programme in the place of an enrolled learner, without permission from the provider;</a:t>
            </a:r>
            <a:endParaRPr lang="en-US" sz="1400" dirty="0">
              <a:latin typeface="+mn-lt"/>
            </a:endParaRPr>
          </a:p>
          <a:p>
            <a:pPr lvl="0"/>
            <a:r>
              <a:rPr lang="en-IE" sz="1400" dirty="0">
                <a:latin typeface="+mn-lt"/>
              </a:rPr>
              <a:t>2. Sitting an exam, or having someone else sit an exam, in place of an enrolled learner, without permission from the provider;</a:t>
            </a:r>
            <a:endParaRPr lang="en-US" sz="1400" dirty="0">
              <a:latin typeface="+mn-lt"/>
            </a:endParaRPr>
          </a:p>
          <a:p>
            <a:r>
              <a:rPr lang="en-IE" sz="1400" b="1" dirty="0">
                <a:latin typeface="+mn-lt"/>
              </a:rPr>
              <a:t>Provision of Cheating Services</a:t>
            </a:r>
            <a:endParaRPr lang="en-US" sz="1400" dirty="0">
              <a:latin typeface="+mn-lt"/>
            </a:endParaRPr>
          </a:p>
          <a:p>
            <a:pPr lvl="0"/>
            <a:r>
              <a:rPr lang="en-IE" sz="1400" dirty="0">
                <a:latin typeface="+mn-lt"/>
              </a:rPr>
              <a:t>3.  Providing answers, or arranging the provision of answers, to an enrolled learner for an exam, during the course of that exam, without permission from the provider;</a:t>
            </a:r>
            <a:endParaRPr lang="en-US" sz="1400" dirty="0">
              <a:latin typeface="+mn-lt"/>
            </a:endParaRPr>
          </a:p>
          <a:p>
            <a:pPr lvl="0"/>
            <a:r>
              <a:rPr lang="en-IE" sz="1400" dirty="0">
                <a:latin typeface="+mn-lt"/>
              </a:rPr>
              <a:t>4. Providing, or arranging the provision of, an assignment required of an enrolled learner without permission from the provider</a:t>
            </a:r>
            <a:endParaRPr lang="en-US" sz="1400" dirty="0">
              <a:latin typeface="+mn-lt"/>
            </a:endParaRPr>
          </a:p>
          <a:p>
            <a:pPr lvl="0"/>
            <a:r>
              <a:rPr lang="en-IE" sz="1400" dirty="0">
                <a:latin typeface="+mn-lt"/>
              </a:rPr>
              <a:t>5. Before an exam, providing answers for, or arranging the provision of answers for, an exam for an enrolled learner without permission from the provider;</a:t>
            </a:r>
            <a:endParaRPr lang="en-US" sz="1400" dirty="0">
              <a:latin typeface="+mn-lt"/>
            </a:endParaRPr>
          </a:p>
          <a:p>
            <a:r>
              <a:rPr lang="en-IE" sz="1400" b="1" dirty="0">
                <a:latin typeface="+mn-lt"/>
              </a:rPr>
              <a:t>Advertising Cheating Services</a:t>
            </a:r>
            <a:endParaRPr lang="en-US" sz="1400" dirty="0">
              <a:latin typeface="+mn-lt"/>
            </a:endParaRPr>
          </a:p>
          <a:p>
            <a:pPr lvl="0"/>
            <a:r>
              <a:rPr lang="en-IE" sz="1400" dirty="0">
                <a:latin typeface="+mn-lt"/>
              </a:rPr>
              <a:t>6. Advertising the provision of assignments for learners where this has not been authorised by the provider</a:t>
            </a:r>
            <a:endParaRPr lang="en-US" sz="1400" dirty="0">
              <a:latin typeface="+mn-lt"/>
            </a:endParaRPr>
          </a:p>
          <a:p>
            <a:pPr lvl="0"/>
            <a:r>
              <a:rPr lang="en-IE" sz="1400" dirty="0">
                <a:latin typeface="+mn-lt"/>
              </a:rPr>
              <a:t>7. Advertising the undertaking of assignments (in whole or in part) on behalf of an enrolled learner or sitting an exam, or having someone sit an exam, in place of an enrolled learner, where this has not been authorised by the provider </a:t>
            </a:r>
            <a:endParaRPr lang="en-US" sz="1400" dirty="0">
              <a:latin typeface="+mn-lt"/>
            </a:endParaRPr>
          </a:p>
          <a:p>
            <a:r>
              <a:rPr lang="en-IE" sz="1400" b="1" dirty="0">
                <a:latin typeface="+mn-lt"/>
              </a:rPr>
              <a:t>Publishing Advertisements for Cheating Services</a:t>
            </a:r>
            <a:endParaRPr lang="en-US" sz="1400" dirty="0">
              <a:latin typeface="+mn-lt"/>
            </a:endParaRPr>
          </a:p>
          <a:p>
            <a:pPr lvl="0"/>
            <a:r>
              <a:rPr lang="en-IE" sz="1400" dirty="0">
                <a:latin typeface="+mn-lt"/>
              </a:rPr>
              <a:t>8. Publishing an advertisement for the provision of exam answers to learners during the course of an exam where this has not been authorised by the provider</a:t>
            </a:r>
            <a:endParaRPr lang="en-US" sz="1400" dirty="0">
              <a:latin typeface="+mn-lt"/>
            </a:endParaRPr>
          </a:p>
          <a:p>
            <a:pPr lvl="0"/>
            <a:r>
              <a:rPr lang="en-IE" sz="1400" dirty="0">
                <a:latin typeface="+mn-lt"/>
              </a:rPr>
              <a:t>9. Publishing an advertisement for the provision of assignments or exam answers in advance of an exam to an enrolled learner where this has not been authorised by the provider5.</a:t>
            </a:r>
            <a:endParaRPr lang="en-US" sz="1400" dirty="0">
              <a:latin typeface="+mn-lt"/>
            </a:endParaRPr>
          </a:p>
          <a:p>
            <a:pPr marL="0" indent="0">
              <a:buNone/>
            </a:pPr>
            <a:endParaRPr lang="en-IE" sz="1400" dirty="0">
              <a:latin typeface="+mn-lt"/>
            </a:endParaRPr>
          </a:p>
        </p:txBody>
      </p:sp>
      <p:pic>
        <p:nvPicPr>
          <p:cNvPr id="7" name="Picture 6">
            <a:extLst>
              <a:ext uri="{FF2B5EF4-FFF2-40B4-BE49-F238E27FC236}">
                <a16:creationId xmlns:a16="http://schemas.microsoft.com/office/drawing/2014/main" id="{553526C7-A53D-4296-9A13-3A373AE34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09" y="0"/>
            <a:ext cx="3288799" cy="969266"/>
          </a:xfrm>
          <a:prstGeom prst="rect">
            <a:avLst/>
          </a:prstGeom>
        </p:spPr>
      </p:pic>
      <p:sp>
        <p:nvSpPr>
          <p:cNvPr id="9" name="TextBox 8">
            <a:extLst>
              <a:ext uri="{FF2B5EF4-FFF2-40B4-BE49-F238E27FC236}">
                <a16:creationId xmlns:a16="http://schemas.microsoft.com/office/drawing/2014/main" id="{1574480B-DEF7-44E9-B208-E0157E0E3218}"/>
              </a:ext>
            </a:extLst>
          </p:cNvPr>
          <p:cNvSpPr txBox="1"/>
          <p:nvPr/>
        </p:nvSpPr>
        <p:spPr>
          <a:xfrm>
            <a:off x="2900188" y="296703"/>
            <a:ext cx="5519194" cy="523220"/>
          </a:xfrm>
          <a:prstGeom prst="rect">
            <a:avLst/>
          </a:prstGeom>
          <a:noFill/>
        </p:spPr>
        <p:txBody>
          <a:bodyPr wrap="square" rtlCol="0">
            <a:spAutoFit/>
          </a:bodyPr>
          <a:lstStyle/>
          <a:p>
            <a:r>
              <a:rPr lang="en-IE" sz="2800" dirty="0">
                <a:solidFill>
                  <a:schemeClr val="accent1">
                    <a:lumMod val="75000"/>
                  </a:schemeClr>
                </a:solidFill>
                <a:latin typeface="+mj-lt"/>
                <a:ea typeface="+mj-ea"/>
                <a:cs typeface="+mj-cs"/>
              </a:rPr>
              <a:t>New Offences </a:t>
            </a:r>
          </a:p>
        </p:txBody>
      </p:sp>
    </p:spTree>
    <p:extLst>
      <p:ext uri="{BB962C8B-B14F-4D97-AF65-F5344CB8AC3E}">
        <p14:creationId xmlns:p14="http://schemas.microsoft.com/office/powerpoint/2010/main" val="4698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12F275-7C7E-4863-9EE2-0A2F19B42E21}"/>
              </a:ext>
            </a:extLst>
          </p:cNvPr>
          <p:cNvSpPr>
            <a:spLocks noGrp="1"/>
          </p:cNvSpPr>
          <p:nvPr>
            <p:ph type="sldNum" sz="quarter" idx="12"/>
          </p:nvPr>
        </p:nvSpPr>
        <p:spPr/>
        <p:txBody>
          <a:bodyPr/>
          <a:lstStyle/>
          <a:p>
            <a:fld id="{9B2B6048-818E-411D-83D0-80E18633BF2C}" type="slidenum">
              <a:rPr lang="en-GB" smtClean="0"/>
              <a:t>5</a:t>
            </a:fld>
            <a:endParaRPr lang="en-GB" dirty="0"/>
          </a:p>
        </p:txBody>
      </p:sp>
      <p:sp>
        <p:nvSpPr>
          <p:cNvPr id="5" name="TextBox 4">
            <a:extLst>
              <a:ext uri="{FF2B5EF4-FFF2-40B4-BE49-F238E27FC236}">
                <a16:creationId xmlns:a16="http://schemas.microsoft.com/office/drawing/2014/main" id="{589084AB-A032-4950-AF50-570C5EA11F32}"/>
              </a:ext>
            </a:extLst>
          </p:cNvPr>
          <p:cNvSpPr txBox="1"/>
          <p:nvPr/>
        </p:nvSpPr>
        <p:spPr>
          <a:xfrm>
            <a:off x="202079" y="731379"/>
            <a:ext cx="8410316" cy="707886"/>
          </a:xfrm>
          <a:prstGeom prst="rect">
            <a:avLst/>
          </a:prstGeom>
          <a:noFill/>
        </p:spPr>
        <p:txBody>
          <a:bodyPr wrap="square" rtlCol="0">
            <a:spAutoFit/>
          </a:bodyPr>
          <a:lstStyle/>
          <a:p>
            <a:pPr algn="ctr">
              <a:spcBef>
                <a:spcPct val="0"/>
              </a:spcBef>
            </a:pPr>
            <a:r>
              <a:rPr lang="en-IE" sz="4000" dirty="0">
                <a:solidFill>
                  <a:schemeClr val="accent1">
                    <a:lumMod val="75000"/>
                  </a:schemeClr>
                </a:solidFill>
                <a:latin typeface="+mj-lt"/>
                <a:ea typeface="+mj-ea"/>
                <a:cs typeface="+mj-cs"/>
              </a:rPr>
              <a:t>Timelines </a:t>
            </a:r>
          </a:p>
        </p:txBody>
      </p:sp>
      <p:sp>
        <p:nvSpPr>
          <p:cNvPr id="6" name="TextBox 5">
            <a:extLst>
              <a:ext uri="{FF2B5EF4-FFF2-40B4-BE49-F238E27FC236}">
                <a16:creationId xmlns:a16="http://schemas.microsoft.com/office/drawing/2014/main" id="{FC26EC81-571B-4288-A052-7D3AD6037512}"/>
              </a:ext>
            </a:extLst>
          </p:cNvPr>
          <p:cNvSpPr txBox="1"/>
          <p:nvPr/>
        </p:nvSpPr>
        <p:spPr>
          <a:xfrm>
            <a:off x="914400" y="1484785"/>
            <a:ext cx="8027522" cy="5097860"/>
          </a:xfrm>
          <a:prstGeom prst="rect">
            <a:avLst/>
          </a:prstGeom>
        </p:spPr>
        <p:txBody>
          <a:bodyPr vert="horz" lIns="91440" tIns="45720" rIns="91440" bIns="45720" rtlCol="0">
            <a:normAutofit/>
          </a:bodyPr>
          <a:lstStyle>
            <a:lvl1pPr marL="171450" indent="-171450" defTabSz="685800">
              <a:lnSpc>
                <a:spcPct val="90000"/>
              </a:lnSpc>
              <a:spcBef>
                <a:spcPts val="750"/>
              </a:spcBef>
              <a:buFont typeface="Arial" panose="020B0604020202020204" pitchFamily="34" charset="0"/>
              <a:buChar char="•"/>
              <a:defRPr sz="3200">
                <a:latin typeface="+mj-lt"/>
              </a:defRPr>
            </a:lvl1pPr>
            <a:lvl2pPr marL="514350" lvl="1" indent="-171450" defTabSz="685800">
              <a:lnSpc>
                <a:spcPct val="90000"/>
              </a:lnSpc>
              <a:spcBef>
                <a:spcPts val="375"/>
              </a:spcBef>
              <a:buFont typeface="Arial" panose="020B0604020202020204" pitchFamily="34" charset="0"/>
              <a:buChar char="•"/>
              <a:defRPr sz="2900">
                <a:latin typeface="+mj-lt"/>
              </a:defRP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en-IE" dirty="0">
              <a:latin typeface="+mn-lt"/>
            </a:endParaRPr>
          </a:p>
          <a:p>
            <a:r>
              <a:rPr lang="en-IE" dirty="0">
                <a:latin typeface="+mn-lt"/>
              </a:rPr>
              <a:t>Bill published August 1</a:t>
            </a:r>
            <a:r>
              <a:rPr lang="en-IE" baseline="30000" dirty="0">
                <a:latin typeface="+mn-lt"/>
              </a:rPr>
              <a:t>st</a:t>
            </a:r>
            <a:r>
              <a:rPr lang="en-IE" dirty="0">
                <a:latin typeface="+mn-lt"/>
              </a:rPr>
              <a:t> 2018</a:t>
            </a:r>
          </a:p>
          <a:p>
            <a:r>
              <a:rPr lang="en-IE" dirty="0">
                <a:latin typeface="+mn-lt"/>
              </a:rPr>
              <a:t>Bill passed and signed into law by the President on July 23</a:t>
            </a:r>
            <a:r>
              <a:rPr lang="en-IE" baseline="30000" dirty="0">
                <a:latin typeface="+mn-lt"/>
              </a:rPr>
              <a:t>rd</a:t>
            </a:r>
            <a:r>
              <a:rPr lang="en-IE" dirty="0">
                <a:latin typeface="+mn-lt"/>
              </a:rPr>
              <a:t> 2019</a:t>
            </a:r>
            <a:endParaRPr lang="en-US" dirty="0">
              <a:latin typeface="+mn-lt"/>
            </a:endParaRPr>
          </a:p>
          <a:p>
            <a:r>
              <a:rPr lang="en-IE" dirty="0">
                <a:latin typeface="+mn-lt"/>
              </a:rPr>
              <a:t>New Section 43A commenced November 5</a:t>
            </a:r>
            <a:r>
              <a:rPr lang="en-IE" baseline="30000" dirty="0">
                <a:latin typeface="+mn-lt"/>
              </a:rPr>
              <a:t>th</a:t>
            </a:r>
            <a:r>
              <a:rPr lang="en-IE" dirty="0">
                <a:latin typeface="+mn-lt"/>
              </a:rPr>
              <a:t> </a:t>
            </a:r>
          </a:p>
          <a:p>
            <a:r>
              <a:rPr lang="en-IE" dirty="0">
                <a:latin typeface="+mn-lt"/>
              </a:rPr>
              <a:t>Legal advice being sought on implementation</a:t>
            </a:r>
          </a:p>
        </p:txBody>
      </p:sp>
      <p:pic>
        <p:nvPicPr>
          <p:cNvPr id="7" name="Picture 6">
            <a:extLst>
              <a:ext uri="{FF2B5EF4-FFF2-40B4-BE49-F238E27FC236}">
                <a16:creationId xmlns:a16="http://schemas.microsoft.com/office/drawing/2014/main" id="{553526C7-A53D-4296-9A13-3A373AE34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09" y="0"/>
            <a:ext cx="3288799" cy="969266"/>
          </a:xfrm>
          <a:prstGeom prst="rect">
            <a:avLst/>
          </a:prstGeom>
        </p:spPr>
      </p:pic>
    </p:spTree>
    <p:extLst>
      <p:ext uri="{BB962C8B-B14F-4D97-AF65-F5344CB8AC3E}">
        <p14:creationId xmlns:p14="http://schemas.microsoft.com/office/powerpoint/2010/main" val="148833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3E9B5-5CAF-4EAD-90F7-08B32B67E334}"/>
              </a:ext>
            </a:extLst>
          </p:cNvPr>
          <p:cNvSpPr>
            <a:spLocks noGrp="1"/>
          </p:cNvSpPr>
          <p:nvPr>
            <p:ph type="dt" sz="half" idx="10"/>
          </p:nvPr>
        </p:nvSpPr>
        <p:spPr/>
        <p:txBody>
          <a:bodyPr/>
          <a:lstStyle/>
          <a:p>
            <a:r>
              <a:rPr lang="en-IE" dirty="0"/>
              <a:t>November 2019</a:t>
            </a:r>
            <a:endParaRPr lang="en-GB" dirty="0"/>
          </a:p>
        </p:txBody>
      </p:sp>
      <p:sp>
        <p:nvSpPr>
          <p:cNvPr id="3" name="Slide Number Placeholder 2">
            <a:extLst>
              <a:ext uri="{FF2B5EF4-FFF2-40B4-BE49-F238E27FC236}">
                <a16:creationId xmlns:a16="http://schemas.microsoft.com/office/drawing/2014/main" id="{445132E5-F454-4AE1-AA4A-08ACBD0650F9}"/>
              </a:ext>
            </a:extLst>
          </p:cNvPr>
          <p:cNvSpPr>
            <a:spLocks noGrp="1"/>
          </p:cNvSpPr>
          <p:nvPr>
            <p:ph type="sldNum" sz="quarter" idx="12"/>
          </p:nvPr>
        </p:nvSpPr>
        <p:spPr/>
        <p:txBody>
          <a:bodyPr/>
          <a:lstStyle/>
          <a:p>
            <a:fld id="{9B2B6048-818E-411D-83D0-80E18633BF2C}" type="slidenum">
              <a:rPr lang="en-GB" smtClean="0"/>
              <a:t>6</a:t>
            </a:fld>
            <a:endParaRPr lang="en-GB" dirty="0"/>
          </a:p>
        </p:txBody>
      </p:sp>
      <p:pic>
        <p:nvPicPr>
          <p:cNvPr id="5" name="Picture 4">
            <a:extLst>
              <a:ext uri="{FF2B5EF4-FFF2-40B4-BE49-F238E27FC236}">
                <a16:creationId xmlns:a16="http://schemas.microsoft.com/office/drawing/2014/main" id="{E2D1E79A-2758-479F-AB0C-220C3086DB6F}"/>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262985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8E26E5-B355-4FB1-ABC0-1A563D486752}"/>
              </a:ext>
            </a:extLst>
          </p:cNvPr>
          <p:cNvSpPr>
            <a:spLocks noGrp="1"/>
          </p:cNvSpPr>
          <p:nvPr>
            <p:ph type="dt" sz="half" idx="10"/>
          </p:nvPr>
        </p:nvSpPr>
        <p:spPr/>
        <p:txBody>
          <a:bodyPr/>
          <a:lstStyle/>
          <a:p>
            <a:endParaRPr lang="en-GB" dirty="0"/>
          </a:p>
        </p:txBody>
      </p:sp>
      <p:sp>
        <p:nvSpPr>
          <p:cNvPr id="3" name="Slide Number Placeholder 2">
            <a:extLst>
              <a:ext uri="{FF2B5EF4-FFF2-40B4-BE49-F238E27FC236}">
                <a16:creationId xmlns:a16="http://schemas.microsoft.com/office/drawing/2014/main" id="{DD036C4C-F206-46BC-B2FE-065939995C3D}"/>
              </a:ext>
            </a:extLst>
          </p:cNvPr>
          <p:cNvSpPr>
            <a:spLocks noGrp="1"/>
          </p:cNvSpPr>
          <p:nvPr>
            <p:ph type="sldNum" sz="quarter" idx="12"/>
          </p:nvPr>
        </p:nvSpPr>
        <p:spPr/>
        <p:txBody>
          <a:bodyPr/>
          <a:lstStyle/>
          <a:p>
            <a:fld id="{9B2B6048-818E-411D-83D0-80E18633BF2C}" type="slidenum">
              <a:rPr lang="en-GB" smtClean="0"/>
              <a:t>7</a:t>
            </a:fld>
            <a:endParaRPr lang="en-GB" dirty="0"/>
          </a:p>
        </p:txBody>
      </p:sp>
      <p:pic>
        <p:nvPicPr>
          <p:cNvPr id="4" name="Picture 3">
            <a:extLst>
              <a:ext uri="{FF2B5EF4-FFF2-40B4-BE49-F238E27FC236}">
                <a16:creationId xmlns:a16="http://schemas.microsoft.com/office/drawing/2014/main" id="{84EDB945-562D-4AB0-841D-727EE510F1AA}"/>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97022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6A6E46-7C50-41B5-9346-0D6F4638041D}"/>
              </a:ext>
            </a:extLst>
          </p:cNvPr>
          <p:cNvSpPr>
            <a:spLocks noGrp="1"/>
          </p:cNvSpPr>
          <p:nvPr>
            <p:ph type="dt" sz="half" idx="10"/>
          </p:nvPr>
        </p:nvSpPr>
        <p:spPr/>
        <p:txBody>
          <a:bodyPr/>
          <a:lstStyle/>
          <a:p>
            <a:endParaRPr lang="en-GB" dirty="0"/>
          </a:p>
        </p:txBody>
      </p:sp>
      <p:sp>
        <p:nvSpPr>
          <p:cNvPr id="3" name="Slide Number Placeholder 2">
            <a:extLst>
              <a:ext uri="{FF2B5EF4-FFF2-40B4-BE49-F238E27FC236}">
                <a16:creationId xmlns:a16="http://schemas.microsoft.com/office/drawing/2014/main" id="{16189561-6226-4CAF-ADF2-71EB79AB8C90}"/>
              </a:ext>
            </a:extLst>
          </p:cNvPr>
          <p:cNvSpPr>
            <a:spLocks noGrp="1"/>
          </p:cNvSpPr>
          <p:nvPr>
            <p:ph type="sldNum" sz="quarter" idx="12"/>
          </p:nvPr>
        </p:nvSpPr>
        <p:spPr/>
        <p:txBody>
          <a:bodyPr/>
          <a:lstStyle/>
          <a:p>
            <a:fld id="{9B2B6048-818E-411D-83D0-80E18633BF2C}" type="slidenum">
              <a:rPr lang="en-GB" smtClean="0"/>
              <a:t>8</a:t>
            </a:fld>
            <a:endParaRPr lang="en-GB" dirty="0"/>
          </a:p>
        </p:txBody>
      </p:sp>
      <p:pic>
        <p:nvPicPr>
          <p:cNvPr id="4" name="Picture 3">
            <a:extLst>
              <a:ext uri="{FF2B5EF4-FFF2-40B4-BE49-F238E27FC236}">
                <a16:creationId xmlns:a16="http://schemas.microsoft.com/office/drawing/2014/main" id="{7D532378-9BC8-4D9B-82F6-A7E6BD445C59}"/>
              </a:ext>
            </a:extLst>
          </p:cNvPr>
          <p:cNvPicPr>
            <a:picLocks noChangeAspect="1"/>
          </p:cNvPicPr>
          <p:nvPr/>
        </p:nvPicPr>
        <p:blipFill>
          <a:blip r:embed="rId2"/>
          <a:stretch>
            <a:fillRect/>
          </a:stretch>
        </p:blipFill>
        <p:spPr>
          <a:xfrm>
            <a:off x="0" y="410936"/>
            <a:ext cx="9144000" cy="5143500"/>
          </a:xfrm>
          <a:prstGeom prst="rect">
            <a:avLst/>
          </a:prstGeom>
        </p:spPr>
      </p:pic>
    </p:spTree>
    <p:extLst>
      <p:ext uri="{BB962C8B-B14F-4D97-AF65-F5344CB8AC3E}">
        <p14:creationId xmlns:p14="http://schemas.microsoft.com/office/powerpoint/2010/main" val="320639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D6AC98-065B-46CF-AD4B-A06D1A75BDB8}"/>
              </a:ext>
            </a:extLst>
          </p:cNvPr>
          <p:cNvSpPr>
            <a:spLocks noGrp="1"/>
          </p:cNvSpPr>
          <p:nvPr>
            <p:ph type="dt" sz="half" idx="10"/>
          </p:nvPr>
        </p:nvSpPr>
        <p:spPr/>
        <p:txBody>
          <a:bodyPr/>
          <a:lstStyle/>
          <a:p>
            <a:endParaRPr lang="en-GB" dirty="0"/>
          </a:p>
        </p:txBody>
      </p:sp>
      <p:sp>
        <p:nvSpPr>
          <p:cNvPr id="3" name="Slide Number Placeholder 2">
            <a:extLst>
              <a:ext uri="{FF2B5EF4-FFF2-40B4-BE49-F238E27FC236}">
                <a16:creationId xmlns:a16="http://schemas.microsoft.com/office/drawing/2014/main" id="{DC7A1794-E305-4C7D-87DC-2BF5300ECEDB}"/>
              </a:ext>
            </a:extLst>
          </p:cNvPr>
          <p:cNvSpPr>
            <a:spLocks noGrp="1"/>
          </p:cNvSpPr>
          <p:nvPr>
            <p:ph type="sldNum" sz="quarter" idx="12"/>
          </p:nvPr>
        </p:nvSpPr>
        <p:spPr/>
        <p:txBody>
          <a:bodyPr/>
          <a:lstStyle/>
          <a:p>
            <a:fld id="{9B2B6048-818E-411D-83D0-80E18633BF2C}" type="slidenum">
              <a:rPr lang="en-GB" smtClean="0"/>
              <a:t>9</a:t>
            </a:fld>
            <a:endParaRPr lang="en-GB" dirty="0"/>
          </a:p>
        </p:txBody>
      </p:sp>
      <p:pic>
        <p:nvPicPr>
          <p:cNvPr id="4" name="Picture 3">
            <a:extLst>
              <a:ext uri="{FF2B5EF4-FFF2-40B4-BE49-F238E27FC236}">
                <a16:creationId xmlns:a16="http://schemas.microsoft.com/office/drawing/2014/main" id="{386EFF5C-30E0-42AA-B9D8-F05B151FB61D}"/>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750978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6CC85939C2454891CE128A6B63891E" ma:contentTypeVersion="10" ma:contentTypeDescription="Create a new document." ma:contentTypeScope="" ma:versionID="49937ba829fa934c9e69ac101d0f2661">
  <xsd:schema xmlns:xsd="http://www.w3.org/2001/XMLSchema" xmlns:xs="http://www.w3.org/2001/XMLSchema" xmlns:p="http://schemas.microsoft.com/office/2006/metadata/properties" xmlns:ns3="e89bb0c8-1474-4fd2-9794-90007afc3ea6" xmlns:ns4="35483a18-282a-4caf-a27c-e4813068e778" targetNamespace="http://schemas.microsoft.com/office/2006/metadata/properties" ma:root="true" ma:fieldsID="b152cf78b19061bce2aa0ffeec21ea3f" ns3:_="" ns4:_="">
    <xsd:import namespace="e89bb0c8-1474-4fd2-9794-90007afc3ea6"/>
    <xsd:import namespace="35483a18-282a-4caf-a27c-e4813068e7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bb0c8-1474-4fd2-9794-90007afc3e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483a18-282a-4caf-a27c-e4813068e77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3C8F8F-0EB7-4247-8AD3-AF02CE164A78}">
  <ds:schemaRefs>
    <ds:schemaRef ds:uri="http://schemas.microsoft.com/sharepoint/v3/contenttype/forms"/>
  </ds:schemaRefs>
</ds:datastoreItem>
</file>

<file path=customXml/itemProps2.xml><?xml version="1.0" encoding="utf-8"?>
<ds:datastoreItem xmlns:ds="http://schemas.openxmlformats.org/officeDocument/2006/customXml" ds:itemID="{4CA8C523-A84E-4784-A2A9-772A85795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bb0c8-1474-4fd2-9794-90007afc3ea6"/>
    <ds:schemaRef ds:uri="35483a18-282a-4caf-a27c-e4813068e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E5C98-D441-4DD1-9FC3-F784B0D3A118}">
  <ds:schemaRefs>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e89bb0c8-1474-4fd2-9794-90007afc3ea6"/>
    <ds:schemaRef ds:uri="http://schemas.openxmlformats.org/package/2006/metadata/core-properties"/>
    <ds:schemaRef ds:uri="35483a18-282a-4caf-a27c-e4813068e77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2413</TotalTime>
  <Words>767</Words>
  <Application>Microsoft Office PowerPoint</Application>
  <PresentationFormat>On-screen Show (4:3)</PresentationFormat>
  <Paragraphs>74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        Irish Legislation to Address Cheating  Council of Europe Platform on Ethics, Transparency and Integrity in Education (ETINED)  Prague 28-29 November 2019  Dr. Deirdre Stritch Quality and Qualifications Ireland (QQI)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Forthcoming  QQI Validation White Paper</dc:title>
  <dc:creator>Peter C.</dc:creator>
  <cp:lastModifiedBy>KRUGER Stefania</cp:lastModifiedBy>
  <cp:revision>185</cp:revision>
  <cp:lastPrinted>2019-11-13T14:15:38Z</cp:lastPrinted>
  <dcterms:created xsi:type="dcterms:W3CDTF">2015-10-17T05:50:39Z</dcterms:created>
  <dcterms:modified xsi:type="dcterms:W3CDTF">2019-12-02T09:13:23Z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0x010100BE6CC85939C2454891CE128A6B63891E</vt:lpwstr>
  </property>
</Properties>
</file>