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71" r:id="rId3"/>
    <p:sldId id="270" r:id="rId4"/>
    <p:sldId id="283" r:id="rId5"/>
    <p:sldId id="287" r:id="rId6"/>
    <p:sldId id="288" r:id="rId7"/>
    <p:sldId id="289" r:id="rId8"/>
    <p:sldId id="297" r:id="rId9"/>
    <p:sldId id="298" r:id="rId10"/>
    <p:sldId id="299" r:id="rId11"/>
    <p:sldId id="300" r:id="rId12"/>
    <p:sldId id="302" r:id="rId13"/>
    <p:sldId id="296" r:id="rId14"/>
    <p:sldId id="291" r:id="rId15"/>
    <p:sldId id="286" r:id="rId16"/>
    <p:sldId id="303" r:id="rId17"/>
    <p:sldId id="272" r:id="rId18"/>
    <p:sldId id="273" r:id="rId19"/>
    <p:sldId id="29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61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21" d="100"/>
          <a:sy n="121" d="100"/>
        </p:scale>
        <p:origin x="-72"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5919FB-3768-4EA7-8BF1-F026CC606C8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E1029E41-6A76-4B55-81D2-C34C53D7D9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ED0A84A4-A395-42F9-AA94-AF7C7C9B8815}"/>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5" name="Espace réservé du pied de page 4">
            <a:extLst>
              <a:ext uri="{FF2B5EF4-FFF2-40B4-BE49-F238E27FC236}">
                <a16:creationId xmlns:a16="http://schemas.microsoft.com/office/drawing/2014/main" xmlns="" id="{4061AF18-2F0F-441D-9EC9-C9E1C0F5C4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F985117A-E694-4E90-A3A7-B3DEEC8E8B2F}"/>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378866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C2691F5-B9DA-4913-9FC6-2AB69CD8064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D985AD8E-6890-4B3D-881E-29510E279F57}"/>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4C7C0E5-BF3E-4AF2-A85C-84F11D728D0A}"/>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5" name="Espace réservé du pied de page 4">
            <a:extLst>
              <a:ext uri="{FF2B5EF4-FFF2-40B4-BE49-F238E27FC236}">
                <a16:creationId xmlns:a16="http://schemas.microsoft.com/office/drawing/2014/main" xmlns="" id="{1B87BB44-91E8-4899-A420-243512DA8C1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5DD3E40F-3601-4FC8-B994-E5F6878F02E8}"/>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28353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9FACA9BB-34F9-4D1F-A7FC-63406E18F02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63F1BBE4-7345-45F8-BF65-38063F20C2FC}"/>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E27338F-549F-4FFC-BB82-ABF1E77CE8A2}"/>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5" name="Espace réservé du pied de page 4">
            <a:extLst>
              <a:ext uri="{FF2B5EF4-FFF2-40B4-BE49-F238E27FC236}">
                <a16:creationId xmlns:a16="http://schemas.microsoft.com/office/drawing/2014/main" xmlns="" id="{B0FC7C7E-9D42-41C7-BBD9-7C43FD5546B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76EA0539-C384-4770-9E53-E57056539339}"/>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139469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DC65F7B-6E78-4BD9-95A9-417D705713D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E5DCDDDA-2EB2-4F6F-B604-787B3BDA1BA3}"/>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E1EF75B-D069-4F13-B93A-E3A783DB26D5}"/>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5" name="Espace réservé du pied de page 4">
            <a:extLst>
              <a:ext uri="{FF2B5EF4-FFF2-40B4-BE49-F238E27FC236}">
                <a16:creationId xmlns:a16="http://schemas.microsoft.com/office/drawing/2014/main" xmlns="" id="{0AA6C68B-6F9A-49D9-B3E6-EC90C875E9C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CA06DABC-60BB-4C6D-81B5-5D3B9783ED8B}"/>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1515591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37B6159-467D-4112-B244-90133D8AF7A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7F9B0465-D2DD-4398-ACE4-1961762CC0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xmlns="" id="{F2A6A26B-2B35-4DCC-B01B-7877332A2AD1}"/>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5" name="Espace réservé du pied de page 4">
            <a:extLst>
              <a:ext uri="{FF2B5EF4-FFF2-40B4-BE49-F238E27FC236}">
                <a16:creationId xmlns:a16="http://schemas.microsoft.com/office/drawing/2014/main" xmlns="" id="{9439F255-B6D7-4C68-9396-A29028F3015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1302D63F-CFBA-4CD7-A894-FC915C63A209}"/>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2637503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81F7EDF-9051-42D2-A640-E3EFA41D20C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FB46E2DD-AB4A-4115-A137-15D59313F1DD}"/>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95C49AC2-9C20-4389-ADD7-0BE7DDED04CC}"/>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592FF095-C894-43C1-AF25-F061917CA832}"/>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6" name="Espace réservé du pied de page 5">
            <a:extLst>
              <a:ext uri="{FF2B5EF4-FFF2-40B4-BE49-F238E27FC236}">
                <a16:creationId xmlns:a16="http://schemas.microsoft.com/office/drawing/2014/main" xmlns="" id="{60F7A05D-F4EE-4424-8325-8D440598E40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8AD19C6F-13E7-4E98-AF11-70B358BEC8D8}"/>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664649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A2277B6-8707-4B97-8021-255174FA53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DD4AE0D2-71A7-47DF-98DA-827E653D5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xmlns="" id="{FD9709D0-20AE-4DAF-A9C2-0C25D7E95887}"/>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47255D82-6249-48FB-ADBE-016AE3D47A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xmlns="" id="{34592C47-A174-40CC-B525-33A8495EF8E3}"/>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3D7AC60A-AB1D-4FC5-BBE2-5123FA97C66B}"/>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8" name="Espace réservé du pied de page 7">
            <a:extLst>
              <a:ext uri="{FF2B5EF4-FFF2-40B4-BE49-F238E27FC236}">
                <a16:creationId xmlns:a16="http://schemas.microsoft.com/office/drawing/2014/main" xmlns="" id="{38ACCD70-CA12-485F-B9FB-1DB700E69FD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81A8ECEE-FB74-4437-A98B-56318E6F0677}"/>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232925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9BE450B-C26F-44F3-8B9E-BCDDC48C555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52D0D068-EC9C-425E-AC88-5F844334A327}"/>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4" name="Espace réservé du pied de page 3">
            <a:extLst>
              <a:ext uri="{FF2B5EF4-FFF2-40B4-BE49-F238E27FC236}">
                <a16:creationId xmlns:a16="http://schemas.microsoft.com/office/drawing/2014/main" xmlns="" id="{26D1D2A1-9196-49D7-9D70-26FF4CE1952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469650A5-52EE-4363-955D-9F090758B0A2}"/>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3626343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A4E4DA08-3715-495D-8CB3-2271D573F598}"/>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3" name="Espace réservé du pied de page 2">
            <a:extLst>
              <a:ext uri="{FF2B5EF4-FFF2-40B4-BE49-F238E27FC236}">
                <a16:creationId xmlns:a16="http://schemas.microsoft.com/office/drawing/2014/main" xmlns="" id="{EC1A197F-93B8-4B1C-BB10-3774342DC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3DC8F7A0-0AED-49EE-AD76-3256DECC2E05}"/>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266139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3558E63-4A10-4BD3-82A2-E5019C9E043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89971B35-EF27-410C-9B98-E9BF49C2C6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C040CE1B-F3C3-4D0E-B60E-CB3B3EA80D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2E70B75B-301F-4830-A04C-EA3DBF8601B7}"/>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6" name="Espace réservé du pied de page 5">
            <a:extLst>
              <a:ext uri="{FF2B5EF4-FFF2-40B4-BE49-F238E27FC236}">
                <a16:creationId xmlns:a16="http://schemas.microsoft.com/office/drawing/2014/main" xmlns="" id="{AA9F6C8E-324A-41C9-921F-6A65CE77477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8F6041F2-03DC-4DF0-8750-EDA96A6E00C4}"/>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2055318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BC096BA-D097-40BB-96C6-10721735A46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67197959-B584-4457-B71D-C6A8850638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4949D549-1552-41CD-B8D1-36EB33DA4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077917A8-9EC3-4FED-90E9-9A078310E5E5}"/>
              </a:ext>
            </a:extLst>
          </p:cNvPr>
          <p:cNvSpPr>
            <a:spLocks noGrp="1"/>
          </p:cNvSpPr>
          <p:nvPr>
            <p:ph type="dt" sz="half" idx="10"/>
          </p:nvPr>
        </p:nvSpPr>
        <p:spPr/>
        <p:txBody>
          <a:bodyPr/>
          <a:lstStyle/>
          <a:p>
            <a:fld id="{325333B5-F591-4108-B2C1-C4544492395A}" type="datetimeFigureOut">
              <a:rPr lang="fr-FR" smtClean="0"/>
              <a:t>18/01/2018</a:t>
            </a:fld>
            <a:endParaRPr lang="fr-FR"/>
          </a:p>
        </p:txBody>
      </p:sp>
      <p:sp>
        <p:nvSpPr>
          <p:cNvPr id="6" name="Espace réservé du pied de page 5">
            <a:extLst>
              <a:ext uri="{FF2B5EF4-FFF2-40B4-BE49-F238E27FC236}">
                <a16:creationId xmlns:a16="http://schemas.microsoft.com/office/drawing/2014/main" xmlns="" id="{BC16BA07-37D7-437D-8E7D-35321BB3434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AAFDB8F5-485E-4E98-9A56-06DFD41E48E7}"/>
              </a:ext>
            </a:extLst>
          </p:cNvPr>
          <p:cNvSpPr>
            <a:spLocks noGrp="1"/>
          </p:cNvSpPr>
          <p:nvPr>
            <p:ph type="sldNum" sz="quarter" idx="12"/>
          </p:nvPr>
        </p:nvSpPr>
        <p:spPr/>
        <p:txBody>
          <a:bodyPr/>
          <a:lstStyle/>
          <a:p>
            <a:fld id="{D959A009-65C9-4468-A1EA-84209725728B}" type="slidenum">
              <a:rPr lang="fr-FR" smtClean="0"/>
              <a:t>‹N°›</a:t>
            </a:fld>
            <a:endParaRPr lang="fr-FR"/>
          </a:p>
        </p:txBody>
      </p:sp>
    </p:spTree>
    <p:extLst>
      <p:ext uri="{BB962C8B-B14F-4D97-AF65-F5344CB8AC3E}">
        <p14:creationId xmlns:p14="http://schemas.microsoft.com/office/powerpoint/2010/main" val="324416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6CD5E0A7-EF81-4ED0-95AC-DEAA304BC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8C6B8F0D-E296-4235-B986-31B456C380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997536E-C470-4453-905B-CC53E9B574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333B5-F591-4108-B2C1-C4544492395A}" type="datetimeFigureOut">
              <a:rPr lang="fr-FR" smtClean="0"/>
              <a:t>18/01/2018</a:t>
            </a:fld>
            <a:endParaRPr lang="fr-FR"/>
          </a:p>
        </p:txBody>
      </p:sp>
      <p:sp>
        <p:nvSpPr>
          <p:cNvPr id="5" name="Espace réservé du pied de page 4">
            <a:extLst>
              <a:ext uri="{FF2B5EF4-FFF2-40B4-BE49-F238E27FC236}">
                <a16:creationId xmlns:a16="http://schemas.microsoft.com/office/drawing/2014/main" xmlns="" id="{D5B664E4-9FE2-4FE3-8623-C6BC195CDF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99DDDA47-0CA5-4B47-B12C-5AA17357B5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9A009-65C9-4468-A1EA-84209725728B}" type="slidenum">
              <a:rPr lang="fr-FR" smtClean="0"/>
              <a:t>‹N°›</a:t>
            </a:fld>
            <a:endParaRPr lang="fr-FR"/>
          </a:p>
        </p:txBody>
      </p:sp>
    </p:spTree>
    <p:extLst>
      <p:ext uri="{BB962C8B-B14F-4D97-AF65-F5344CB8AC3E}">
        <p14:creationId xmlns:p14="http://schemas.microsoft.com/office/powerpoint/2010/main" val="2584648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marie.agha-wevelsiep@coe.int"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craigslist.com/"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marie.agha-wevelsiep@coe.int"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CHH@yahoo.com"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mailto:andreaaa774@yahoo.com" TargetMode="External"/><Relationship Id="rId4" Type="http://schemas.openxmlformats.org/officeDocument/2006/relationships/hyperlink" Target="mailto:dfds@yahoo.com"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397675"/>
            <a:ext cx="10515599" cy="4330032"/>
          </a:xfrm>
        </p:spPr>
        <p:txBody>
          <a:bodyPr/>
          <a:lstStyle/>
          <a:p>
            <a:pPr>
              <a:buFont typeface="Wingdings" panose="05000000000000000000" pitchFamily="2" charset="2"/>
              <a:buChar char="Ø"/>
            </a:pPr>
            <a:endParaRPr lang="fr-FR" dirty="0"/>
          </a:p>
          <a:p>
            <a:pPr marL="0" indent="0" algn="ctr">
              <a:buNone/>
            </a:pPr>
            <a:r>
              <a:rPr lang="en-GB" sz="3600" b="1" dirty="0"/>
              <a:t>Engaging in international cooperation on cybercrime and electronic evidence: </a:t>
            </a:r>
            <a:r>
              <a:rPr lang="en-GB" sz="3600" b="1" dirty="0" err="1"/>
              <a:t>CyberSouth</a:t>
            </a:r>
            <a:r>
              <a:rPr lang="en-GB" sz="3600" b="1" dirty="0"/>
              <a:t> to reinforce the capacities</a:t>
            </a:r>
          </a:p>
          <a:p>
            <a:pPr marL="0" indent="0" algn="ctr">
              <a:buNone/>
            </a:pPr>
            <a:endParaRPr lang="fr-FR" b="1" dirty="0"/>
          </a:p>
          <a:p>
            <a:pPr marL="0" indent="0" algn="ctr">
              <a:buNone/>
            </a:pPr>
            <a:r>
              <a:rPr lang="en-US" sz="1800" dirty="0"/>
              <a:t>Phoenicia Hotel, Beirut, Lebanon, 29 November 2017</a:t>
            </a:r>
          </a:p>
          <a:p>
            <a:pPr marL="0" indent="0" algn="ctr">
              <a:buNone/>
            </a:pPr>
            <a:r>
              <a:rPr lang="en-US" sz="1800" dirty="0"/>
              <a:t>Marie Agha-Wevelsiep, Project manager, Council of Europe</a:t>
            </a:r>
          </a:p>
          <a:p>
            <a:pPr marL="0" indent="0" algn="ctr">
              <a:buNone/>
            </a:pPr>
            <a:r>
              <a:rPr lang="en-US" sz="1800" dirty="0">
                <a:hlinkClick r:id="rId2"/>
              </a:rPr>
              <a:t>marie.agha-wevelsiep@coe.int</a:t>
            </a:r>
            <a:r>
              <a:rPr lang="en-US" sz="1800" dirty="0"/>
              <a:t> </a:t>
            </a:r>
          </a:p>
        </p:txBody>
      </p:sp>
      <p:sp>
        <p:nvSpPr>
          <p:cNvPr id="6" name="Rectangle 5">
            <a:extLst>
              <a:ext uri="{FF2B5EF4-FFF2-40B4-BE49-F238E27FC236}">
                <a16:creationId xmlns:a16="http://schemas.microsoft.com/office/drawing/2014/main" xmlns="" id="{2EDC2153-ED96-42B4-AA2C-93A77DBA5995}"/>
              </a:ext>
            </a:extLst>
          </p:cNvPr>
          <p:cNvSpPr/>
          <p:nvPr/>
        </p:nvSpPr>
        <p:spPr>
          <a:xfrm>
            <a:off x="838200" y="1"/>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062901" y="39515"/>
            <a:ext cx="821548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r-FR" sz="3200" b="1" dirty="0">
                <a:solidFill>
                  <a:schemeClr val="bg1"/>
                </a:solidFill>
                <a:latin typeface="Arial Narrow" panose="020B0606020202030204" pitchFamily="34" charset="0"/>
              </a:rPr>
              <a:t>3rd ANTI-CYBERCRIME FORUM</a:t>
            </a:r>
            <a:endParaRPr lang="en-GB" sz="2000" b="1" dirty="0">
              <a:solidFill>
                <a:schemeClr val="bg1"/>
              </a:solidFill>
              <a:latin typeface="Arial Narrow" panose="020B0606020202030204" pitchFamily="34" charset="0"/>
            </a:endParaRP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0"/>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BDBB6AD4-70D0-4059-A6D3-74E51FF08359}"/>
              </a:ext>
            </a:extLst>
          </p:cNvPr>
          <p:cNvSpPr/>
          <p:nvPr/>
        </p:nvSpPr>
        <p:spPr>
          <a:xfrm>
            <a:off x="838200" y="6561332"/>
            <a:ext cx="10515599"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b="1" dirty="0">
                <a:latin typeface="Arial Narrow" panose="020B0606020202030204" pitchFamily="34" charset="0"/>
              </a:rPr>
              <a:t>www.coe.int/cybersouth</a:t>
            </a:r>
          </a:p>
        </p:txBody>
      </p:sp>
      <p:pic>
        <p:nvPicPr>
          <p:cNvPr id="2" name="Picture 2" descr="https://www.coe.int/documents/5492562/21796208/Funded-EU-and-COE-Implemented-COE-quadri-EN.png/a8faf066-80d4-49b8-a0bf-c59e142f5baf?t=1481811047000">
            <a:extLst>
              <a:ext uri="{FF2B5EF4-FFF2-40B4-BE49-F238E27FC236}">
                <a16:creationId xmlns:a16="http://schemas.microsoft.com/office/drawing/2014/main" xmlns="" id="{16E7F497-1210-4EFB-8AEB-04E0C4414D7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40480" y="5060667"/>
            <a:ext cx="4956810" cy="1334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5882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1015663"/>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In practice, how does the Budapest Convention work?</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9087174" cy="5878532"/>
          </a:xfrm>
          <a:prstGeom prst="rect">
            <a:avLst/>
          </a:prstGeom>
          <a:noFill/>
        </p:spPr>
        <p:txBody>
          <a:bodyPr wrap="square" rtlCol="0">
            <a:spAutoFit/>
          </a:bodyPr>
          <a:lstStyle/>
          <a:p>
            <a:r>
              <a:rPr lang="en-GB" sz="2800" b="1" dirty="0"/>
              <a:t>Case 3: “ONLINE SCAM” CASE (Romania)</a:t>
            </a:r>
            <a:br>
              <a:rPr lang="en-GB" sz="2800" b="1" dirty="0"/>
            </a:br>
            <a:endParaRPr lang="en-GB" sz="2800" b="1" dirty="0"/>
          </a:p>
          <a:p>
            <a:pPr marL="342900" indent="-342900">
              <a:buFont typeface="Wingdings" panose="05000000000000000000" pitchFamily="2" charset="2"/>
              <a:buChar char="§"/>
            </a:pPr>
            <a:r>
              <a:rPr lang="en-GB" sz="2000" dirty="0"/>
              <a:t>Advertisement for a car on </a:t>
            </a:r>
            <a:r>
              <a:rPr lang="en-GB" sz="2000" dirty="0">
                <a:hlinkClick r:id="rId3"/>
              </a:rPr>
              <a:t>www.craigslist.com</a:t>
            </a:r>
            <a:r>
              <a:rPr lang="en-GB" sz="2000" dirty="0"/>
              <a:t> </a:t>
            </a:r>
            <a:br>
              <a:rPr lang="en-GB" sz="2000" dirty="0"/>
            </a:br>
            <a:r>
              <a:rPr lang="en-GB" sz="2000" dirty="0"/>
              <a:t>Victim in Miami, expressed interest in the vehicle, the unknown user of the email address asked for payment with a stolen gift card. </a:t>
            </a:r>
            <a:br>
              <a:rPr lang="en-GB" sz="2000" dirty="0"/>
            </a:br>
            <a:endParaRPr lang="en-GB" sz="2000" dirty="0"/>
          </a:p>
          <a:p>
            <a:pPr marL="342900" indent="-342900">
              <a:buFont typeface="Wingdings" panose="05000000000000000000" pitchFamily="2" charset="2"/>
              <a:buChar char="§"/>
            </a:pPr>
            <a:r>
              <a:rPr lang="en-GB" sz="2000" dirty="0"/>
              <a:t>Email account is linked by back up contact information to several other email accounts. </a:t>
            </a:r>
            <a:br>
              <a:rPr lang="en-GB" sz="2000" dirty="0"/>
            </a:br>
            <a:endParaRPr lang="en-GB" sz="2000" dirty="0"/>
          </a:p>
          <a:p>
            <a:pPr marL="342900" indent="-342900">
              <a:buFont typeface="Wingdings" panose="05000000000000000000" pitchFamily="2" charset="2"/>
              <a:buChar char="§"/>
            </a:pPr>
            <a:r>
              <a:rPr lang="en-GB" sz="2000" dirty="0"/>
              <a:t>One of these email accounts was accessed with an Android device. </a:t>
            </a:r>
            <a:br>
              <a:rPr lang="en-GB" sz="2000" dirty="0"/>
            </a:br>
            <a:endParaRPr lang="en-GB" sz="2000" dirty="0"/>
          </a:p>
          <a:p>
            <a:pPr marL="342900" indent="-342900">
              <a:buFont typeface="Wingdings" panose="05000000000000000000" pitchFamily="2" charset="2"/>
              <a:buChar char="§"/>
            </a:pPr>
            <a:r>
              <a:rPr lang="en-GB" sz="2000" dirty="0"/>
              <a:t>The IP address associated with the Android device was 86.124.239.xxx. The internet service provider for this IP address is RCS-RDS. 	</a:t>
            </a:r>
            <a:br>
              <a:rPr lang="en-GB" sz="2000" dirty="0"/>
            </a:br>
            <a:endParaRPr lang="en-GB" sz="2000" dirty="0"/>
          </a:p>
          <a:p>
            <a:pPr marL="800100" lvl="1" indent="-342900">
              <a:buFont typeface="Wingdings" panose="05000000000000000000" pitchFamily="2" charset="2"/>
              <a:buChar char="Ø"/>
            </a:pPr>
            <a:r>
              <a:rPr lang="en-GB" sz="2000" b="1" dirty="0"/>
              <a:t>Data associated with this IP address will assist in identifying the unknown user of the email address. </a:t>
            </a:r>
            <a:r>
              <a:rPr lang="en-GB" sz="2000" dirty="0"/>
              <a:t/>
            </a:r>
            <a:br>
              <a:rPr lang="en-GB" sz="2000" dirty="0"/>
            </a:br>
            <a:endParaRPr lang="en-GB" sz="2000" dirty="0"/>
          </a:p>
          <a:p>
            <a:endParaRPr lang="fr-FR" sz="2000" dirty="0"/>
          </a:p>
        </p:txBody>
      </p:sp>
    </p:spTree>
    <p:extLst>
      <p:ext uri="{BB962C8B-B14F-4D97-AF65-F5344CB8AC3E}">
        <p14:creationId xmlns:p14="http://schemas.microsoft.com/office/powerpoint/2010/main" val="215195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1015663"/>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In practice, how does the Budapest Convention work?</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9087174" cy="5570756"/>
          </a:xfrm>
          <a:prstGeom prst="rect">
            <a:avLst/>
          </a:prstGeom>
          <a:noFill/>
        </p:spPr>
        <p:txBody>
          <a:bodyPr wrap="square" rtlCol="0">
            <a:spAutoFit/>
          </a:bodyPr>
          <a:lstStyle/>
          <a:p>
            <a:r>
              <a:rPr lang="en-GB" sz="2800" b="1" dirty="0"/>
              <a:t>Case 3: “ONLINE SCAM” CASE (Romania)</a:t>
            </a:r>
            <a:r>
              <a:rPr lang="en-GB" sz="2000" dirty="0"/>
              <a:t/>
            </a:r>
            <a:br>
              <a:rPr lang="en-GB" sz="2000" dirty="0"/>
            </a:br>
            <a:r>
              <a:rPr lang="en-GB" sz="2000" dirty="0"/>
              <a:t> </a:t>
            </a:r>
          </a:p>
          <a:p>
            <a:pPr marL="342900" indent="-342900">
              <a:buFont typeface="Wingdings" panose="05000000000000000000" pitchFamily="2" charset="2"/>
              <a:buChar char="§"/>
            </a:pPr>
            <a:r>
              <a:rPr lang="fr-FR" sz="2000" b="1" dirty="0"/>
              <a:t>O</a:t>
            </a:r>
            <a:r>
              <a:rPr lang="en-GB" sz="2000" b="1" dirty="0" err="1"/>
              <a:t>ffences</a:t>
            </a:r>
            <a:r>
              <a:rPr lang="en-GB" sz="2000" b="1" dirty="0"/>
              <a:t> </a:t>
            </a:r>
            <a:r>
              <a:rPr lang="en-GB" sz="2000" dirty="0"/>
              <a:t>committed:</a:t>
            </a:r>
            <a:br>
              <a:rPr lang="en-GB" sz="2000" dirty="0"/>
            </a:br>
            <a:endParaRPr lang="en-GB" sz="2000" dirty="0"/>
          </a:p>
          <a:p>
            <a:pPr marL="800100" lvl="1" indent="-342900">
              <a:buFont typeface="Wingdings" panose="05000000000000000000" pitchFamily="2" charset="2"/>
              <a:buChar char="§"/>
            </a:pPr>
            <a:r>
              <a:rPr lang="en-GB" sz="2000" dirty="0"/>
              <a:t> </a:t>
            </a:r>
            <a:r>
              <a:rPr lang="en-GB" sz="2000" b="1" dirty="0"/>
              <a:t>Wire fraud </a:t>
            </a:r>
            <a:r>
              <a:rPr lang="en-GB" sz="2000" dirty="0"/>
              <a:t>- Title 18, United States Code, Section 1343</a:t>
            </a:r>
          </a:p>
          <a:p>
            <a:pPr marL="800100" lvl="1" indent="-342900">
              <a:buFont typeface="Wingdings" panose="05000000000000000000" pitchFamily="2" charset="2"/>
              <a:buChar char="§"/>
            </a:pPr>
            <a:r>
              <a:rPr lang="en-GB" sz="2000" dirty="0"/>
              <a:t>  </a:t>
            </a:r>
            <a:r>
              <a:rPr lang="en-GB" sz="2000" b="1" dirty="0"/>
              <a:t>Identity theft </a:t>
            </a:r>
            <a:r>
              <a:rPr lang="en-GB" sz="2000" dirty="0"/>
              <a:t>- Title 18, United States Code, Sections 1028</a:t>
            </a:r>
            <a:br>
              <a:rPr lang="en-GB" sz="2000" dirty="0"/>
            </a:br>
            <a:endParaRPr lang="fr-FR" sz="2000" dirty="0"/>
          </a:p>
          <a:p>
            <a:pPr marL="342900" indent="-342900">
              <a:buFont typeface="Wingdings" panose="05000000000000000000" pitchFamily="2" charset="2"/>
              <a:buChar char="§"/>
            </a:pPr>
            <a:r>
              <a:rPr lang="fr-FR" sz="2000" b="1" dirty="0"/>
              <a:t>O</a:t>
            </a:r>
            <a:r>
              <a:rPr lang="en-GB" sz="2000" b="1" dirty="0" err="1"/>
              <a:t>bject</a:t>
            </a:r>
            <a:r>
              <a:rPr lang="en-GB" sz="2000" b="1" dirty="0"/>
              <a:t> </a:t>
            </a:r>
            <a:r>
              <a:rPr lang="en-GB" sz="2000" dirty="0"/>
              <a:t>of the request:</a:t>
            </a:r>
            <a:br>
              <a:rPr lang="en-GB" sz="2000" dirty="0"/>
            </a:br>
            <a:endParaRPr lang="en-GB" sz="2000" dirty="0"/>
          </a:p>
          <a:p>
            <a:pPr marL="800100" lvl="1" indent="-342900">
              <a:buFont typeface="Wingdings" panose="05000000000000000000" pitchFamily="2" charset="2"/>
              <a:buChar char="§"/>
            </a:pPr>
            <a:r>
              <a:rPr lang="en-GB" sz="2000" dirty="0"/>
              <a:t>The contents of any communication or file stored by or for the account and any associated accounts, and any information associated with those communications or files (source and destination email addresses or IP addresses) </a:t>
            </a:r>
          </a:p>
          <a:p>
            <a:pPr marL="800100" lvl="1" indent="-342900">
              <a:buFont typeface="Wingdings" panose="05000000000000000000" pitchFamily="2" charset="2"/>
              <a:buChar char="§"/>
            </a:pPr>
            <a:r>
              <a:rPr lang="en-GB" sz="2000" dirty="0"/>
              <a:t>All records and other information relating to the Account and any associated accounts including: names, addresses, records of session times and durations, length of service</a:t>
            </a:r>
            <a:r>
              <a:rPr lang="en-GB" sz="2000" b="1" dirty="0"/>
              <a:t/>
            </a:r>
            <a:br>
              <a:rPr lang="en-GB" sz="2000" b="1" dirty="0"/>
            </a:br>
            <a:endParaRPr lang="en-GB" sz="2800" b="1" dirty="0"/>
          </a:p>
        </p:txBody>
      </p:sp>
    </p:spTree>
    <p:extLst>
      <p:ext uri="{BB962C8B-B14F-4D97-AF65-F5344CB8AC3E}">
        <p14:creationId xmlns:p14="http://schemas.microsoft.com/office/powerpoint/2010/main" val="390881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1015663"/>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In practice, how does the Budapest Convention work?</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9087174" cy="4339650"/>
          </a:xfrm>
          <a:prstGeom prst="rect">
            <a:avLst/>
          </a:prstGeom>
          <a:noFill/>
        </p:spPr>
        <p:txBody>
          <a:bodyPr wrap="square" rtlCol="0">
            <a:spAutoFit/>
          </a:bodyPr>
          <a:lstStyle/>
          <a:p>
            <a:r>
              <a:rPr lang="en-GB" sz="2800" b="1" dirty="0"/>
              <a:t>Case 3: “ONLINE SCAM” CASE (Romania)</a:t>
            </a:r>
            <a:r>
              <a:rPr lang="en-GB" sz="2000" dirty="0"/>
              <a:t/>
            </a:r>
            <a:br>
              <a:rPr lang="en-GB" sz="2000" dirty="0"/>
            </a:br>
            <a:r>
              <a:rPr lang="en-GB" sz="2000" dirty="0"/>
              <a:t> </a:t>
            </a:r>
          </a:p>
          <a:p>
            <a:pPr marL="342900" indent="-342900">
              <a:buFont typeface="Wingdings" panose="05000000000000000000" pitchFamily="2" charset="2"/>
              <a:buChar char="§"/>
            </a:pPr>
            <a:r>
              <a:rPr lang="en-GB" sz="2000" dirty="0"/>
              <a:t>Request sent by </a:t>
            </a:r>
            <a:r>
              <a:rPr lang="en-GB" sz="2000" b="1" dirty="0"/>
              <a:t>US Department of Justice on September 21, 2015 to the responsible authorities of Romania, using 24/7 Contact Point.</a:t>
            </a:r>
          </a:p>
          <a:p>
            <a:endParaRPr lang="en-GB" sz="2000" b="1" dirty="0"/>
          </a:p>
          <a:p>
            <a:pPr marL="342900" indent="-342900">
              <a:buFont typeface="Wingdings" panose="05000000000000000000" pitchFamily="2" charset="2"/>
              <a:buChar char="§"/>
            </a:pPr>
            <a:r>
              <a:rPr lang="en-GB" sz="2000" b="1" dirty="0"/>
              <a:t>Response received on September 30, 2015, confirming that all the data has been preserved by RCS-RDS (ISP).</a:t>
            </a:r>
          </a:p>
          <a:p>
            <a:pPr lvl="1"/>
            <a:endParaRPr lang="en-GB" sz="2000" b="1" dirty="0"/>
          </a:p>
          <a:p>
            <a:pPr lvl="2"/>
            <a:r>
              <a:rPr lang="en-GB" sz="2000" b="1" dirty="0"/>
              <a:t>Based on the data preservation, US authorities were able to receive through MLAT all the data preserved and to identify and extradite 7 Romanian suspects, involved in online scams. </a:t>
            </a:r>
          </a:p>
          <a:p>
            <a:pPr lvl="1"/>
            <a:r>
              <a:rPr lang="en-GB" sz="2000" b="1" dirty="0"/>
              <a:t/>
            </a:r>
            <a:br>
              <a:rPr lang="en-GB" sz="2000" b="1" dirty="0"/>
            </a:br>
            <a:endParaRPr lang="en-GB" sz="2800" b="1" dirty="0"/>
          </a:p>
        </p:txBody>
      </p:sp>
      <p:sp>
        <p:nvSpPr>
          <p:cNvPr id="8" name="Flèche : droite 7">
            <a:extLst>
              <a:ext uri="{FF2B5EF4-FFF2-40B4-BE49-F238E27FC236}">
                <a16:creationId xmlns:a16="http://schemas.microsoft.com/office/drawing/2014/main" xmlns="" id="{D6CC2E2A-573A-4DA1-BCC2-730B74ADD652}"/>
              </a:ext>
            </a:extLst>
          </p:cNvPr>
          <p:cNvSpPr/>
          <p:nvPr/>
        </p:nvSpPr>
        <p:spPr>
          <a:xfrm>
            <a:off x="2038213" y="3947474"/>
            <a:ext cx="279369" cy="2450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0311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19736" y="81980"/>
            <a:ext cx="6624736" cy="553998"/>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Cybercrime Convention Committee (T-CY)</a:t>
            </a:r>
          </a:p>
        </p:txBody>
      </p:sp>
      <p:sp>
        <p:nvSpPr>
          <p:cNvPr id="10" name="TextBox 9"/>
          <p:cNvSpPr txBox="1"/>
          <p:nvPr/>
        </p:nvSpPr>
        <p:spPr>
          <a:xfrm>
            <a:off x="1703512" y="1628801"/>
            <a:ext cx="4032448" cy="4216539"/>
          </a:xfrm>
          <a:prstGeom prst="rect">
            <a:avLst/>
          </a:prstGeom>
          <a:noFill/>
          <a:ln>
            <a:solidFill>
              <a:srgbClr val="2F618F"/>
            </a:solidFill>
          </a:ln>
        </p:spPr>
        <p:txBody>
          <a:bodyPr wrap="square" rtlCol="0">
            <a:spAutoFit/>
          </a:bodyPr>
          <a:lstStyle/>
          <a:p>
            <a:r>
              <a:rPr lang="en-GB" sz="2800" b="1" dirty="0"/>
              <a:t>Members</a:t>
            </a:r>
            <a:endParaRPr lang="en-GB" sz="2400" b="1" dirty="0"/>
          </a:p>
          <a:p>
            <a:r>
              <a:rPr lang="en-GB" sz="2400" b="1" dirty="0"/>
              <a:t>(</a:t>
            </a:r>
            <a:r>
              <a:rPr lang="en-GB" sz="2400" b="1" dirty="0" err="1"/>
              <a:t>statut</a:t>
            </a:r>
            <a:r>
              <a:rPr lang="en-GB" sz="2400" b="1" dirty="0"/>
              <a:t>  November 2017):</a:t>
            </a:r>
          </a:p>
          <a:p>
            <a:endParaRPr lang="en-GB" sz="2400" b="1" dirty="0"/>
          </a:p>
          <a:p>
            <a:pPr marL="342900" indent="-342900">
              <a:buFont typeface="Wingdings" pitchFamily="2" charset="2"/>
              <a:buChar char="§"/>
            </a:pPr>
            <a:r>
              <a:rPr lang="en-GB" sz="2400" b="1" dirty="0"/>
              <a:t>56 Members (State Parties)</a:t>
            </a:r>
          </a:p>
          <a:p>
            <a:pPr marL="342900" indent="-342900">
              <a:buFont typeface="Wingdings" pitchFamily="2" charset="2"/>
              <a:buChar char="§"/>
            </a:pPr>
            <a:r>
              <a:rPr lang="en-GB" sz="2400" b="1" dirty="0"/>
              <a:t>14 Observer States</a:t>
            </a:r>
          </a:p>
          <a:p>
            <a:pPr marL="342900" indent="-342900">
              <a:buFont typeface="Wingdings" pitchFamily="2" charset="2"/>
              <a:buChar char="§"/>
            </a:pPr>
            <a:r>
              <a:rPr lang="en-GB" sz="2400" b="1" dirty="0"/>
              <a:t>10 International organisations (African Union Commission, ENISA, European Union, Europol, INTERPOL, ITU, OAS, OECD, OSCE, UNODC)</a:t>
            </a:r>
          </a:p>
        </p:txBody>
      </p:sp>
      <p:sp>
        <p:nvSpPr>
          <p:cNvPr id="11" name="TextBox 10"/>
          <p:cNvSpPr txBox="1"/>
          <p:nvPr/>
        </p:nvSpPr>
        <p:spPr>
          <a:xfrm>
            <a:off x="6060303" y="1631698"/>
            <a:ext cx="4356177" cy="4031873"/>
          </a:xfrm>
          <a:prstGeom prst="rect">
            <a:avLst/>
          </a:prstGeom>
          <a:noFill/>
          <a:ln>
            <a:solidFill>
              <a:srgbClr val="2F618F"/>
            </a:solidFill>
          </a:ln>
        </p:spPr>
        <p:txBody>
          <a:bodyPr wrap="square" rtlCol="0">
            <a:spAutoFit/>
          </a:bodyPr>
          <a:lstStyle/>
          <a:p>
            <a:r>
              <a:rPr lang="en-GB" sz="3200" b="1" dirty="0"/>
              <a:t>Functions:</a:t>
            </a:r>
          </a:p>
          <a:p>
            <a:endParaRPr lang="en-GB" sz="2800" b="1" dirty="0"/>
          </a:p>
          <a:p>
            <a:pPr marL="342900" indent="-342900">
              <a:buFont typeface="Wingdings" panose="05000000000000000000" pitchFamily="2" charset="2"/>
              <a:buChar char="§"/>
            </a:pPr>
            <a:r>
              <a:rPr lang="en-GB" sz="2800" b="1" dirty="0"/>
              <a:t>Assessments of the implementation of the Convention by the  Parties</a:t>
            </a:r>
          </a:p>
          <a:p>
            <a:pPr marL="342900" indent="-342900">
              <a:buFont typeface="Wingdings" panose="05000000000000000000" pitchFamily="2" charset="2"/>
              <a:buChar char="§"/>
            </a:pPr>
            <a:r>
              <a:rPr lang="en-GB" sz="2800" b="1" dirty="0"/>
              <a:t>Guidance Notes</a:t>
            </a:r>
          </a:p>
          <a:p>
            <a:pPr marL="342900" indent="-342900">
              <a:buFont typeface="Wingdings" panose="05000000000000000000" pitchFamily="2" charset="2"/>
              <a:buChar char="§"/>
            </a:pPr>
            <a:r>
              <a:rPr lang="en-GB" sz="2800" b="1" dirty="0"/>
              <a:t>Draft legal instruments</a:t>
            </a:r>
          </a:p>
          <a:p>
            <a:pPr marL="342900" indent="-342900">
              <a:buFont typeface="Wingdings" panose="05000000000000000000" pitchFamily="2" charset="2"/>
              <a:buChar char="§"/>
            </a:pPr>
            <a:r>
              <a:rPr lang="en-GB" sz="2800" b="1" dirty="0"/>
              <a:t>Etc.</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8640960" cy="523220"/>
          </a:xfrm>
          <a:prstGeom prst="rect">
            <a:avLst/>
          </a:prstGeom>
          <a:noFill/>
        </p:spPr>
        <p:txBody>
          <a:bodyPr wrap="square" rtlCol="0">
            <a:spAutoFit/>
          </a:bodyPr>
          <a:lstStyle/>
          <a:p>
            <a:r>
              <a:rPr lang="en-GB" sz="2800" b="1" dirty="0"/>
              <a:t>Established under Article 46 Budapest Convention</a:t>
            </a:r>
          </a:p>
        </p:txBody>
      </p:sp>
    </p:spTree>
    <p:extLst>
      <p:ext uri="{BB962C8B-B14F-4D97-AF65-F5344CB8AC3E}">
        <p14:creationId xmlns:p14="http://schemas.microsoft.com/office/powerpoint/2010/main" val="973064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933184" y="6495282"/>
            <a:ext cx="2133600" cy="365125"/>
          </a:xfrm>
        </p:spPr>
        <p:txBody>
          <a:bodyPr/>
          <a:lstStyle/>
          <a:p>
            <a:fld id="{B517EF97-6CC0-48A9-BC0E-433EC7B55211}" type="slidenum">
              <a:rPr lang="en-GB" smtClean="0"/>
              <a:t>14</a:t>
            </a:fld>
            <a:endParaRPr lang="en-GB" dirty="0"/>
          </a:p>
        </p:txBody>
      </p:sp>
      <p:sp>
        <p:nvSpPr>
          <p:cNvPr id="3" name="TextBox 2"/>
          <p:cNvSpPr txBox="1"/>
          <p:nvPr/>
        </p:nvSpPr>
        <p:spPr>
          <a:xfrm>
            <a:off x="1612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10056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a:solidFill>
                  <a:schemeClr val="tx1"/>
                </a:solidFill>
              </a:rPr>
              <a:pPr/>
              <a:t>14</a:t>
            </a:fld>
            <a:endParaRPr lang="en-GB" dirty="0">
              <a:solidFill>
                <a:schemeClr val="tx1"/>
              </a:solidFill>
            </a:endParaRPr>
          </a:p>
        </p:txBody>
      </p:sp>
      <p:sp>
        <p:nvSpPr>
          <p:cNvPr id="5" name="Rectangle 4"/>
          <p:cNvSpPr/>
          <p:nvPr/>
        </p:nvSpPr>
        <p:spPr>
          <a:xfrm>
            <a:off x="1452608" y="6590968"/>
            <a:ext cx="9215393"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4"/>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p:cNvSpPr/>
          <p:nvPr/>
        </p:nvSpPr>
        <p:spPr>
          <a:xfrm>
            <a:off x="1487488" y="0"/>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0"/>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4031641" y="169098"/>
            <a:ext cx="6636359" cy="523220"/>
          </a:xfrm>
          <a:prstGeom prst="rect">
            <a:avLst/>
          </a:prstGeom>
          <a:noFill/>
        </p:spPr>
        <p:txBody>
          <a:bodyPr wrap="square" rtlCol="0">
            <a:spAutoFit/>
          </a:bodyPr>
          <a:lstStyle/>
          <a:p>
            <a:pPr algn="r"/>
            <a:r>
              <a:rPr lang="en-GB" sz="2800" b="1" dirty="0">
                <a:solidFill>
                  <a:schemeClr val="bg1"/>
                </a:solidFill>
                <a:latin typeface="Arial Narrow" panose="020B0606020202030204" pitchFamily="34" charset="0"/>
              </a:rPr>
              <a:t>Joining the Budapest Convention</a:t>
            </a:r>
          </a:p>
        </p:txBody>
      </p:sp>
      <p:sp>
        <p:nvSpPr>
          <p:cNvPr id="14" name="TextBox 10">
            <a:extLst>
              <a:ext uri="{FF2B5EF4-FFF2-40B4-BE49-F238E27FC236}">
                <a16:creationId xmlns:a16="http://schemas.microsoft.com/office/drawing/2014/main" xmlns="" id="{05C766DA-A270-4646-97A0-4846FC47FF35}"/>
              </a:ext>
            </a:extLst>
          </p:cNvPr>
          <p:cNvSpPr txBox="1"/>
          <p:nvPr/>
        </p:nvSpPr>
        <p:spPr>
          <a:xfrm>
            <a:off x="1524001" y="2055027"/>
            <a:ext cx="4248472" cy="3416320"/>
          </a:xfrm>
          <a:prstGeom prst="rect">
            <a:avLst/>
          </a:prstGeom>
          <a:noFill/>
          <a:ln>
            <a:solidFill>
              <a:schemeClr val="accent1"/>
            </a:solidFill>
          </a:ln>
        </p:spPr>
        <p:txBody>
          <a:bodyPr wrap="square" rtlCol="0">
            <a:spAutoFit/>
          </a:bodyPr>
          <a:lstStyle/>
          <a:p>
            <a:r>
              <a:rPr lang="en-GB" sz="2400" b="1" dirty="0"/>
              <a:t>Phase 1: </a:t>
            </a:r>
          </a:p>
          <a:p>
            <a:pPr marL="342900" indent="-342900">
              <a:buFont typeface="Wingdings" pitchFamily="2" charset="2"/>
              <a:buChar char="§"/>
            </a:pPr>
            <a:r>
              <a:rPr lang="de-DE" sz="2400" b="1" dirty="0"/>
              <a:t>A country with legislation in place or advanced stage</a:t>
            </a:r>
            <a:endParaRPr lang="en-GB" sz="2400" b="1" dirty="0"/>
          </a:p>
          <a:p>
            <a:pPr marL="342900" indent="-342900">
              <a:buFont typeface="Wingdings" pitchFamily="2" charset="2"/>
              <a:buChar char="§"/>
            </a:pPr>
            <a:r>
              <a:rPr lang="en-GB" sz="2400" b="1" dirty="0"/>
              <a:t>Letter from Government to </a:t>
            </a:r>
            <a:r>
              <a:rPr lang="en-GB" sz="2400" b="1" dirty="0" err="1"/>
              <a:t>CoE</a:t>
            </a:r>
            <a:r>
              <a:rPr lang="en-GB" sz="2400" b="1" dirty="0"/>
              <a:t> expressing interest in accession</a:t>
            </a:r>
          </a:p>
          <a:p>
            <a:pPr marL="342900" indent="-342900">
              <a:buFont typeface="Wingdings" pitchFamily="2" charset="2"/>
              <a:buChar char="§"/>
            </a:pPr>
            <a:r>
              <a:rPr lang="en-GB" sz="2400" b="1" dirty="0"/>
              <a:t>Consultations (</a:t>
            </a:r>
            <a:r>
              <a:rPr lang="en-GB" sz="2400" b="1" dirty="0" err="1"/>
              <a:t>CoE</a:t>
            </a:r>
            <a:r>
              <a:rPr lang="en-GB" sz="2400" b="1" dirty="0"/>
              <a:t>/Parties) in view of  decision to invite</a:t>
            </a:r>
          </a:p>
          <a:p>
            <a:pPr marL="342900" indent="-342900">
              <a:buFont typeface="Wingdings" pitchFamily="2" charset="2"/>
              <a:buChar char="§"/>
            </a:pPr>
            <a:r>
              <a:rPr lang="en-GB" sz="2400" b="1" dirty="0"/>
              <a:t>Invitation to accede</a:t>
            </a:r>
            <a:endParaRPr lang="en-GB" sz="2400" dirty="0"/>
          </a:p>
        </p:txBody>
      </p:sp>
      <p:sp>
        <p:nvSpPr>
          <p:cNvPr id="15" name="Rectangle 14">
            <a:extLst>
              <a:ext uri="{FF2B5EF4-FFF2-40B4-BE49-F238E27FC236}">
                <a16:creationId xmlns:a16="http://schemas.microsoft.com/office/drawing/2014/main" xmlns="" id="{4671D18C-A343-4B40-ACAB-EDAE862F77EA}"/>
              </a:ext>
            </a:extLst>
          </p:cNvPr>
          <p:cNvSpPr/>
          <p:nvPr/>
        </p:nvSpPr>
        <p:spPr>
          <a:xfrm>
            <a:off x="5988496" y="2055027"/>
            <a:ext cx="3923431" cy="2308324"/>
          </a:xfrm>
          <a:prstGeom prst="rect">
            <a:avLst/>
          </a:prstGeom>
          <a:ln>
            <a:solidFill>
              <a:schemeClr val="accent1"/>
            </a:solidFill>
          </a:ln>
        </p:spPr>
        <p:txBody>
          <a:bodyPr wrap="square">
            <a:spAutoFit/>
          </a:bodyPr>
          <a:lstStyle/>
          <a:p>
            <a:r>
              <a:rPr lang="en-GB" sz="2400" b="1" dirty="0"/>
              <a:t>Phase 2: </a:t>
            </a:r>
          </a:p>
          <a:p>
            <a:pPr marL="342900" indent="-342900">
              <a:buFont typeface="Wingdings" pitchFamily="2" charset="2"/>
              <a:buChar char="§"/>
            </a:pPr>
            <a:r>
              <a:rPr lang="en-GB" sz="2400" b="1" dirty="0"/>
              <a:t>Domestic procedure (e.g. decision by national Parliament)</a:t>
            </a:r>
          </a:p>
          <a:p>
            <a:pPr marL="342900" indent="-342900">
              <a:buFont typeface="Wingdings" pitchFamily="2" charset="2"/>
              <a:buChar char="§"/>
            </a:pPr>
            <a:r>
              <a:rPr lang="en-GB" sz="2400" b="1" dirty="0"/>
              <a:t>Deposit of the instrument of accession</a:t>
            </a:r>
          </a:p>
        </p:txBody>
      </p:sp>
      <p:sp>
        <p:nvSpPr>
          <p:cNvPr id="16" name="Rectangle 15">
            <a:extLst>
              <a:ext uri="{FF2B5EF4-FFF2-40B4-BE49-F238E27FC236}">
                <a16:creationId xmlns:a16="http://schemas.microsoft.com/office/drawing/2014/main" xmlns="" id="{3D335A82-B097-44DD-B9E7-51AA47819526}"/>
              </a:ext>
            </a:extLst>
          </p:cNvPr>
          <p:cNvSpPr/>
          <p:nvPr/>
        </p:nvSpPr>
        <p:spPr>
          <a:xfrm>
            <a:off x="1539926" y="1248349"/>
            <a:ext cx="5744714" cy="523220"/>
          </a:xfrm>
          <a:prstGeom prst="rect">
            <a:avLst/>
          </a:prstGeom>
        </p:spPr>
        <p:txBody>
          <a:bodyPr wrap="none">
            <a:spAutoFit/>
          </a:bodyPr>
          <a:lstStyle/>
          <a:p>
            <a:r>
              <a:rPr lang="en-GB" sz="2800" b="1" dirty="0">
                <a:solidFill>
                  <a:srgbClr val="2F618F"/>
                </a:solidFill>
              </a:rPr>
              <a:t>Treaty open for accession  (article 37)</a:t>
            </a:r>
          </a:p>
        </p:txBody>
      </p:sp>
    </p:spTree>
    <p:extLst>
      <p:ext uri="{BB962C8B-B14F-4D97-AF65-F5344CB8AC3E}">
        <p14:creationId xmlns:p14="http://schemas.microsoft.com/office/powerpoint/2010/main" val="9094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199" y="1396396"/>
            <a:ext cx="10515599" cy="4928989"/>
          </a:xfrm>
        </p:spPr>
        <p:txBody>
          <a:bodyPr>
            <a:normAutofit fontScale="77500" lnSpcReduction="20000"/>
          </a:bodyPr>
          <a:lstStyle/>
          <a:p>
            <a:pPr>
              <a:buFont typeface="Wingdings" panose="05000000000000000000" pitchFamily="2" charset="2"/>
              <a:buChar char="§"/>
            </a:pPr>
            <a:r>
              <a:rPr lang="en-US" b="1" dirty="0"/>
              <a:t>Cybercrime strategies and policies</a:t>
            </a:r>
            <a:br>
              <a:rPr lang="en-US" b="1" dirty="0"/>
            </a:br>
            <a:endParaRPr lang="en-US" b="1" dirty="0"/>
          </a:p>
          <a:p>
            <a:pPr>
              <a:buFont typeface="Wingdings" panose="05000000000000000000" pitchFamily="2" charset="2"/>
              <a:buChar char="§"/>
            </a:pPr>
            <a:r>
              <a:rPr lang="en-US" b="1" dirty="0"/>
              <a:t>Reporting system mechanism</a:t>
            </a:r>
            <a:br>
              <a:rPr lang="en-US" b="1" dirty="0"/>
            </a:br>
            <a:endParaRPr lang="en-US" b="1" dirty="0"/>
          </a:p>
          <a:p>
            <a:pPr>
              <a:buFont typeface="Wingdings" panose="05000000000000000000" pitchFamily="2" charset="2"/>
              <a:buChar char="§"/>
            </a:pPr>
            <a:r>
              <a:rPr lang="en-US" b="1" dirty="0"/>
              <a:t>Legislation</a:t>
            </a:r>
            <a:br>
              <a:rPr lang="en-US" b="1" dirty="0"/>
            </a:br>
            <a:endParaRPr lang="en-US" b="1" dirty="0"/>
          </a:p>
          <a:p>
            <a:pPr>
              <a:buFont typeface="Wingdings" panose="05000000000000000000" pitchFamily="2" charset="2"/>
              <a:buChar char="§"/>
            </a:pPr>
            <a:r>
              <a:rPr lang="en-US" b="1" dirty="0"/>
              <a:t>Specialised services</a:t>
            </a:r>
            <a:br>
              <a:rPr lang="en-US" b="1" dirty="0"/>
            </a:br>
            <a:endParaRPr lang="en-US" b="1" dirty="0"/>
          </a:p>
          <a:p>
            <a:pPr>
              <a:buFont typeface="Wingdings" panose="05000000000000000000" pitchFamily="2" charset="2"/>
              <a:buChar char="§"/>
            </a:pPr>
            <a:r>
              <a:rPr lang="en-US" b="1" dirty="0"/>
              <a:t>LEA training</a:t>
            </a:r>
            <a:br>
              <a:rPr lang="en-US" b="1" dirty="0"/>
            </a:br>
            <a:endParaRPr lang="en-US" b="1" dirty="0"/>
          </a:p>
          <a:p>
            <a:pPr>
              <a:buFont typeface="Wingdings" panose="05000000000000000000" pitchFamily="2" charset="2"/>
              <a:buChar char="§"/>
            </a:pPr>
            <a:r>
              <a:rPr lang="en-US" b="1" dirty="0"/>
              <a:t>Training for the judiciary</a:t>
            </a:r>
            <a:br>
              <a:rPr lang="en-US" b="1" dirty="0"/>
            </a:br>
            <a:endParaRPr lang="en-US" b="1" dirty="0"/>
          </a:p>
          <a:p>
            <a:pPr>
              <a:buFont typeface="Wingdings" panose="05000000000000000000" pitchFamily="2" charset="2"/>
              <a:buChar char="§"/>
            </a:pPr>
            <a:r>
              <a:rPr lang="en-US" b="1" dirty="0"/>
              <a:t>Public-private cooperation</a:t>
            </a:r>
            <a:br>
              <a:rPr lang="en-US" b="1" dirty="0"/>
            </a:br>
            <a:endParaRPr lang="en-US" b="1" dirty="0"/>
          </a:p>
          <a:p>
            <a:pPr>
              <a:buFont typeface="Wingdings" panose="05000000000000000000" pitchFamily="2" charset="2"/>
              <a:buChar char="§"/>
            </a:pPr>
            <a:r>
              <a:rPr lang="en-US" b="1" dirty="0"/>
              <a:t>International cooperation</a:t>
            </a:r>
            <a:r>
              <a:rPr lang="fr-FR" b="1" dirty="0"/>
              <a:t/>
            </a:r>
            <a:br>
              <a:rPr lang="fr-FR" b="1" dirty="0"/>
            </a:br>
            <a:endParaRPr lang="fr-FR" b="1" dirty="0"/>
          </a:p>
        </p:txBody>
      </p:sp>
      <p:sp>
        <p:nvSpPr>
          <p:cNvPr id="6" name="Rectangle 5">
            <a:extLst>
              <a:ext uri="{FF2B5EF4-FFF2-40B4-BE49-F238E27FC236}">
                <a16:creationId xmlns:a16="http://schemas.microsoft.com/office/drawing/2014/main" xmlns="" id="{2EDC2153-ED96-42B4-AA2C-93A77DBA5995}"/>
              </a:ext>
            </a:extLst>
          </p:cNvPr>
          <p:cNvSpPr/>
          <p:nvPr/>
        </p:nvSpPr>
        <p:spPr>
          <a:xfrm>
            <a:off x="838200" y="1"/>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138315" y="2"/>
            <a:ext cx="821548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r-FR" sz="3200" b="1" dirty="0" err="1">
                <a:solidFill>
                  <a:schemeClr val="bg1"/>
                </a:solidFill>
                <a:latin typeface="Arial Narrow" panose="020B0606020202030204" pitchFamily="34" charset="0"/>
              </a:rPr>
              <a:t>Capacity</a:t>
            </a:r>
            <a:r>
              <a:rPr lang="fr-FR" sz="3200" b="1" dirty="0">
                <a:solidFill>
                  <a:schemeClr val="bg1"/>
                </a:solidFill>
                <a:latin typeface="Arial Narrow" panose="020B0606020202030204" pitchFamily="34" charset="0"/>
              </a:rPr>
              <a:t> building</a:t>
            </a:r>
            <a:endParaRPr lang="en-GB" sz="2000" b="1" dirty="0">
              <a:solidFill>
                <a:schemeClr val="bg1"/>
              </a:solidFill>
              <a:latin typeface="Arial Narrow" panose="020B0606020202030204" pitchFamily="34" charset="0"/>
            </a:endParaRP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0"/>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BDBB6AD4-70D0-4059-A6D3-74E51FF08359}"/>
              </a:ext>
            </a:extLst>
          </p:cNvPr>
          <p:cNvSpPr/>
          <p:nvPr/>
        </p:nvSpPr>
        <p:spPr>
          <a:xfrm>
            <a:off x="838200" y="6561332"/>
            <a:ext cx="10515599"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b="1" dirty="0">
                <a:latin typeface="Arial Narrow" panose="020B0606020202030204" pitchFamily="34" charset="0"/>
              </a:rPr>
              <a:t>www.coe.int/cybersouth</a:t>
            </a:r>
          </a:p>
        </p:txBody>
      </p:sp>
    </p:spTree>
    <p:extLst>
      <p:ext uri="{BB962C8B-B14F-4D97-AF65-F5344CB8AC3E}">
        <p14:creationId xmlns:p14="http://schemas.microsoft.com/office/powerpoint/2010/main" val="2804486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553998"/>
          </a:xfrm>
          <a:prstGeom prst="rect">
            <a:avLst/>
          </a:prstGeom>
          <a:noFill/>
        </p:spPr>
        <p:txBody>
          <a:bodyPr wrap="square" rtlCol="0">
            <a:spAutoFit/>
          </a:bodyPr>
          <a:lstStyle/>
          <a:p>
            <a:pPr algn="r"/>
            <a:r>
              <a:rPr lang="fr-FR" sz="3000" b="1" dirty="0">
                <a:solidFill>
                  <a:schemeClr val="bg1"/>
                </a:solidFill>
                <a:latin typeface="Arial Narrow" panose="020B0606020202030204" pitchFamily="34" charset="0"/>
              </a:rPr>
              <a:t>Project </a:t>
            </a:r>
            <a:r>
              <a:rPr lang="fr-FR" sz="3000" b="1" dirty="0" err="1">
                <a:solidFill>
                  <a:schemeClr val="bg1"/>
                </a:solidFill>
                <a:latin typeface="Arial Narrow" panose="020B0606020202030204" pitchFamily="34" charset="0"/>
              </a:rPr>
              <a:t>CyberSouth</a:t>
            </a:r>
            <a:endParaRPr lang="en-GB" sz="3000" b="1" dirty="0">
              <a:solidFill>
                <a:schemeClr val="bg1"/>
              </a:solidFill>
              <a:latin typeface="Arial Narrow" panose="020B0606020202030204" pitchFamily="34" charset="0"/>
            </a:endParaRP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345156" y="1052736"/>
            <a:ext cx="9087174" cy="3785652"/>
          </a:xfrm>
          <a:prstGeom prst="rect">
            <a:avLst/>
          </a:prstGeom>
          <a:noFill/>
        </p:spPr>
        <p:txBody>
          <a:bodyPr wrap="square" rtlCol="0">
            <a:spAutoFit/>
          </a:bodyPr>
          <a:lstStyle/>
          <a:p>
            <a:pPr lvl="1"/>
            <a:endParaRPr lang="en-GB" sz="4800" b="1" dirty="0"/>
          </a:p>
          <a:p>
            <a:pPr lvl="1"/>
            <a:endParaRPr lang="en-GB" sz="4800" b="1" dirty="0"/>
          </a:p>
          <a:p>
            <a:pPr lvl="1" algn="ctr"/>
            <a:r>
              <a:rPr lang="en-GB" sz="4800" b="1" dirty="0" err="1"/>
              <a:t>CyberSouth</a:t>
            </a:r>
            <a:r>
              <a:rPr lang="en-GB" sz="4800" b="1" dirty="0"/>
              <a:t> offers capacity building to Lebanon</a:t>
            </a:r>
            <a:br>
              <a:rPr lang="en-GB" sz="4800" b="1" dirty="0"/>
            </a:br>
            <a:endParaRPr lang="en-GB" sz="4800" b="1" dirty="0"/>
          </a:p>
        </p:txBody>
      </p:sp>
    </p:spTree>
    <p:extLst>
      <p:ext uri="{BB962C8B-B14F-4D97-AF65-F5344CB8AC3E}">
        <p14:creationId xmlns:p14="http://schemas.microsoft.com/office/powerpoint/2010/main" val="2789108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273847"/>
            <a:ext cx="10515599" cy="5018623"/>
          </a:xfrm>
        </p:spPr>
        <p:txBody>
          <a:bodyPr>
            <a:normAutofit lnSpcReduction="10000"/>
          </a:bodyPr>
          <a:lstStyle/>
          <a:p>
            <a:pPr>
              <a:buFont typeface="Wingdings" panose="05000000000000000000" pitchFamily="2" charset="2"/>
              <a:buChar char="§"/>
              <a:tabLst>
                <a:tab pos="1519238" algn="l"/>
              </a:tabLst>
            </a:pPr>
            <a:r>
              <a:rPr lang="en-US" sz="2400" b="1" dirty="0"/>
              <a:t>Legal framework </a:t>
            </a:r>
            <a:r>
              <a:rPr lang="en-US" sz="2400" dirty="0"/>
              <a:t>on cybercrime </a:t>
            </a:r>
            <a:r>
              <a:rPr lang="en-US" sz="2400" b="1" dirty="0"/>
              <a:t>strengthened</a:t>
            </a:r>
            <a:r>
              <a:rPr lang="en-US" sz="2400" dirty="0"/>
              <a:t/>
            </a:r>
            <a:br>
              <a:rPr lang="en-US" sz="2400" dirty="0"/>
            </a:br>
            <a:r>
              <a:rPr lang="en-US" sz="2400" dirty="0"/>
              <a:t>         	</a:t>
            </a:r>
            <a:r>
              <a:rPr lang="fr-FR" sz="2400" dirty="0"/>
              <a:t>international </a:t>
            </a:r>
            <a:r>
              <a:rPr lang="en-GB" sz="2400" dirty="0"/>
              <a:t>cooperation</a:t>
            </a:r>
            <a:r>
              <a:rPr lang="fr-FR" sz="2400" dirty="0"/>
              <a:t> </a:t>
            </a:r>
            <a:r>
              <a:rPr lang="en-GB" sz="2400" dirty="0"/>
              <a:t>facilitated</a:t>
            </a:r>
            <a:br>
              <a:rPr lang="en-GB" sz="2400" dirty="0"/>
            </a:br>
            <a:endParaRPr lang="en-GB" sz="2400" dirty="0"/>
          </a:p>
          <a:p>
            <a:pPr>
              <a:buFont typeface="Wingdings" panose="05000000000000000000" pitchFamily="2" charset="2"/>
              <a:buChar char="§"/>
            </a:pPr>
            <a:r>
              <a:rPr lang="en-GB" sz="2400" b="1" dirty="0"/>
              <a:t>Specialised</a:t>
            </a:r>
            <a:r>
              <a:rPr lang="fr-FR" sz="2400" b="1" dirty="0"/>
              <a:t> </a:t>
            </a:r>
            <a:r>
              <a:rPr lang="en-GB" sz="2400" b="1" dirty="0"/>
              <a:t>units</a:t>
            </a:r>
            <a:r>
              <a:rPr lang="fr-FR" sz="2400" b="1" dirty="0"/>
              <a:t> on cybercrime </a:t>
            </a:r>
            <a:r>
              <a:rPr lang="en-US" sz="2400" b="1" dirty="0"/>
              <a:t>strengthened</a:t>
            </a:r>
            <a:r>
              <a:rPr lang="fr-FR" sz="2400" b="1" dirty="0"/>
              <a:t>: </a:t>
            </a:r>
            <a:r>
              <a:rPr lang="en-US" sz="2400" dirty="0"/>
              <a:t>set up of standard operating procedure for electronic evidence, good practice for information exchange with service providers, access to training materials</a:t>
            </a:r>
            <a:br>
              <a:rPr lang="en-US" sz="2400" dirty="0"/>
            </a:br>
            <a:r>
              <a:rPr lang="en-US" sz="2400" dirty="0"/>
              <a:t>                  Number of investigation on cybercrime and involving electronic</a:t>
            </a:r>
            <a:br>
              <a:rPr lang="en-US" sz="2400" dirty="0"/>
            </a:br>
            <a:r>
              <a:rPr lang="en-US" sz="2400" dirty="0"/>
              <a:t>                  evidence increased</a:t>
            </a:r>
          </a:p>
          <a:p>
            <a:pPr>
              <a:buFont typeface="Wingdings" panose="05000000000000000000" pitchFamily="2" charset="2"/>
              <a:buChar char="§"/>
            </a:pPr>
            <a:r>
              <a:rPr lang="en-US" sz="2400" b="1" dirty="0"/>
              <a:t>Judicial training </a:t>
            </a:r>
            <a:r>
              <a:rPr lang="en-US" sz="2400" dirty="0"/>
              <a:t>on cybercrime and electronic evidence </a:t>
            </a:r>
            <a:r>
              <a:rPr lang="en-US" sz="2400" b="1" dirty="0"/>
              <a:t>mainstreamed</a:t>
            </a:r>
            <a:r>
              <a:rPr lang="en-US" sz="2400" dirty="0"/>
              <a:t/>
            </a:r>
            <a:br>
              <a:rPr lang="en-US" sz="2400" dirty="0"/>
            </a:br>
            <a:r>
              <a:rPr lang="en-US" sz="2400" dirty="0"/>
              <a:t>	       reinforcement of judges and prosecutors</a:t>
            </a:r>
            <a:br>
              <a:rPr lang="en-US" sz="2400" dirty="0"/>
            </a:br>
            <a:endParaRPr lang="en-US" sz="2400" dirty="0"/>
          </a:p>
          <a:p>
            <a:pPr>
              <a:buFont typeface="Wingdings" panose="05000000000000000000" pitchFamily="2" charset="2"/>
              <a:buChar char="§"/>
            </a:pPr>
            <a:r>
              <a:rPr lang="en-US" sz="2400" b="1" dirty="0"/>
              <a:t>Reinforcement </a:t>
            </a:r>
            <a:r>
              <a:rPr lang="en-US" sz="2400" dirty="0"/>
              <a:t>of the </a:t>
            </a:r>
            <a:r>
              <a:rPr lang="en-US" sz="2400" b="1" dirty="0"/>
              <a:t>role of 24/7 contact point </a:t>
            </a:r>
            <a:r>
              <a:rPr lang="en-US" sz="2400" dirty="0"/>
              <a:t>and international cooperation</a:t>
            </a:r>
            <a:br>
              <a:rPr lang="en-US" sz="2400" dirty="0"/>
            </a:br>
            <a:endParaRPr lang="en-US" sz="2400" dirty="0"/>
          </a:p>
          <a:p>
            <a:pPr>
              <a:buFont typeface="Wingdings" panose="05000000000000000000" pitchFamily="2" charset="2"/>
              <a:buChar char="§"/>
            </a:pPr>
            <a:r>
              <a:rPr lang="en-US" sz="2400" b="1" dirty="0"/>
              <a:t>Strategies on cybercrime and electronic evidence </a:t>
            </a:r>
            <a:r>
              <a:rPr lang="en-US" sz="2400" dirty="0"/>
              <a:t>strengthened or enhanced</a:t>
            </a:r>
          </a:p>
          <a:p>
            <a:pPr>
              <a:buFont typeface="Wingdings" panose="05000000000000000000" pitchFamily="2" charset="2"/>
              <a:buChar char="§"/>
            </a:pPr>
            <a:endParaRPr lang="fr-FR" sz="2400" dirty="0"/>
          </a:p>
          <a:p>
            <a:pPr>
              <a:buFont typeface="Wingdings" panose="05000000000000000000" pitchFamily="2" charset="2"/>
              <a:buChar char="§"/>
            </a:pPr>
            <a:endParaRPr lang="fr-FR" sz="2400" dirty="0"/>
          </a:p>
          <a:p>
            <a:pPr>
              <a:buFont typeface="Wingdings" panose="05000000000000000000" pitchFamily="2" charset="2"/>
              <a:buChar char="§"/>
            </a:pPr>
            <a:endParaRPr lang="fr-FR" sz="2400" dirty="0"/>
          </a:p>
        </p:txBody>
      </p:sp>
      <p:sp>
        <p:nvSpPr>
          <p:cNvPr id="6" name="Rectangle 5">
            <a:extLst>
              <a:ext uri="{FF2B5EF4-FFF2-40B4-BE49-F238E27FC236}">
                <a16:creationId xmlns:a16="http://schemas.microsoft.com/office/drawing/2014/main" xmlns="" id="{2EDC2153-ED96-42B4-AA2C-93A77DBA5995}"/>
              </a:ext>
            </a:extLst>
          </p:cNvPr>
          <p:cNvSpPr/>
          <p:nvPr/>
        </p:nvSpPr>
        <p:spPr>
          <a:xfrm>
            <a:off x="838200" y="0"/>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138315" y="1"/>
            <a:ext cx="8215484" cy="95410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3200" b="1" dirty="0">
                <a:solidFill>
                  <a:schemeClr val="bg1"/>
                </a:solidFill>
                <a:latin typeface="Arial Narrow" panose="020B0606020202030204" pitchFamily="34" charset="0"/>
              </a:rPr>
              <a:t>Project CyberSouth:</a:t>
            </a:r>
          </a:p>
          <a:p>
            <a:pPr algn="r"/>
            <a:r>
              <a:rPr lang="en-GB" sz="2400" b="1" dirty="0">
                <a:solidFill>
                  <a:schemeClr val="bg1"/>
                </a:solidFill>
                <a:latin typeface="Arial Narrow" panose="020B0606020202030204" pitchFamily="34" charset="0"/>
              </a:rPr>
              <a:t>Benefits for Lebanon?</a:t>
            </a: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lèche : droite 1">
            <a:extLst>
              <a:ext uri="{FF2B5EF4-FFF2-40B4-BE49-F238E27FC236}">
                <a16:creationId xmlns:a16="http://schemas.microsoft.com/office/drawing/2014/main" xmlns="" id="{5321672F-6F59-4AB7-A8B9-AC909E1071AC}"/>
              </a:ext>
            </a:extLst>
          </p:cNvPr>
          <p:cNvSpPr/>
          <p:nvPr/>
        </p:nvSpPr>
        <p:spPr>
          <a:xfrm>
            <a:off x="1922808" y="1637866"/>
            <a:ext cx="317634" cy="13475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2" name="Flèche : droite 1">
            <a:extLst>
              <a:ext uri="{FF2B5EF4-FFF2-40B4-BE49-F238E27FC236}">
                <a16:creationId xmlns:a16="http://schemas.microsoft.com/office/drawing/2014/main" xmlns="" id="{5321672F-6F59-4AB7-A8B9-AC909E1071AC}"/>
              </a:ext>
            </a:extLst>
          </p:cNvPr>
          <p:cNvSpPr/>
          <p:nvPr/>
        </p:nvSpPr>
        <p:spPr>
          <a:xfrm>
            <a:off x="1922808" y="3278980"/>
            <a:ext cx="317634" cy="13475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4" name="Flèche : droite 1">
            <a:extLst>
              <a:ext uri="{FF2B5EF4-FFF2-40B4-BE49-F238E27FC236}">
                <a16:creationId xmlns:a16="http://schemas.microsoft.com/office/drawing/2014/main" xmlns="" id="{5321672F-6F59-4AB7-A8B9-AC909E1071AC}"/>
              </a:ext>
            </a:extLst>
          </p:cNvPr>
          <p:cNvSpPr/>
          <p:nvPr/>
        </p:nvSpPr>
        <p:spPr>
          <a:xfrm>
            <a:off x="1922808" y="4282170"/>
            <a:ext cx="317634" cy="13475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69846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146363"/>
            <a:ext cx="11826240" cy="5096656"/>
          </a:xfrm>
        </p:spPr>
        <p:txBody>
          <a:bodyPr>
            <a:normAutofit lnSpcReduction="10000"/>
          </a:bodyPr>
          <a:lstStyle/>
          <a:p>
            <a:pPr>
              <a:buFont typeface="Wingdings" panose="05000000000000000000" pitchFamily="2" charset="2"/>
              <a:buChar char="Ø"/>
            </a:pPr>
            <a:r>
              <a:rPr lang="en-US" b="1" dirty="0">
                <a:solidFill>
                  <a:srgbClr val="2F618F"/>
                </a:solidFill>
              </a:rPr>
              <a:t>For Lebanon</a:t>
            </a:r>
          </a:p>
          <a:p>
            <a:pPr>
              <a:buFont typeface="Wingdings" panose="05000000000000000000" pitchFamily="2" charset="2"/>
              <a:buChar char="§"/>
            </a:pPr>
            <a:r>
              <a:rPr lang="en-US" sz="2400" b="1" dirty="0"/>
              <a:t>Become a member of the international community</a:t>
            </a:r>
          </a:p>
          <a:p>
            <a:pPr>
              <a:buFont typeface="Wingdings" panose="05000000000000000000" pitchFamily="2" charset="2"/>
              <a:buChar char="§"/>
            </a:pPr>
            <a:r>
              <a:rPr lang="en-US" sz="2400" b="1" dirty="0"/>
              <a:t>Use of the international instrument</a:t>
            </a:r>
          </a:p>
          <a:p>
            <a:pPr>
              <a:buFont typeface="Wingdings" panose="05000000000000000000" pitchFamily="2" charset="2"/>
              <a:buChar char="§"/>
            </a:pPr>
            <a:r>
              <a:rPr lang="en-US" sz="2400" b="1" dirty="0"/>
              <a:t>Benefit from the network of the other criminal justice players </a:t>
            </a:r>
            <a:r>
              <a:rPr lang="en-US" sz="2400" b="1" dirty="0" err="1"/>
              <a:t>specialised</a:t>
            </a:r>
            <a:r>
              <a:rPr lang="en-US" sz="2400" b="1" dirty="0"/>
              <a:t> on cybercrime</a:t>
            </a:r>
          </a:p>
          <a:p>
            <a:pPr>
              <a:buFont typeface="Wingdings" panose="05000000000000000000" pitchFamily="2" charset="2"/>
              <a:buChar char="§"/>
            </a:pPr>
            <a:r>
              <a:rPr lang="en-US" sz="2400" b="1" dirty="0"/>
              <a:t>Cooperate with countries sharing common standards</a:t>
            </a:r>
          </a:p>
          <a:p>
            <a:pPr>
              <a:buFont typeface="Wingdings" panose="05000000000000000000" pitchFamily="2" charset="2"/>
              <a:buChar char="§"/>
            </a:pPr>
            <a:r>
              <a:rPr lang="en-US" sz="2400" b="1" dirty="0"/>
              <a:t>Increase in the number of investigations on cybercrime and electronic evidence</a:t>
            </a:r>
          </a:p>
          <a:p>
            <a:pPr marL="0" indent="0">
              <a:buNone/>
            </a:pPr>
            <a:endParaRPr lang="en-US" dirty="0"/>
          </a:p>
          <a:p>
            <a:pPr>
              <a:buFont typeface="Wingdings" panose="05000000000000000000" pitchFamily="2" charset="2"/>
              <a:buChar char="Ø"/>
            </a:pPr>
            <a:r>
              <a:rPr lang="en-US" b="1" dirty="0">
                <a:solidFill>
                  <a:srgbClr val="2F618F"/>
                </a:solidFill>
              </a:rPr>
              <a:t>For international community</a:t>
            </a:r>
          </a:p>
          <a:p>
            <a:pPr>
              <a:buFont typeface="Wingdings" panose="05000000000000000000" pitchFamily="2" charset="2"/>
              <a:buChar char="§"/>
            </a:pPr>
            <a:r>
              <a:rPr lang="en-US" sz="2400" b="1" dirty="0"/>
              <a:t>Increase the Parties of the Budapest Convention</a:t>
            </a:r>
          </a:p>
          <a:p>
            <a:pPr>
              <a:buFont typeface="Wingdings" panose="05000000000000000000" pitchFamily="2" charset="2"/>
              <a:buChar char="§"/>
            </a:pPr>
            <a:r>
              <a:rPr lang="en-US" sz="2400" b="1" dirty="0"/>
              <a:t>Influence of Lebanon in the region</a:t>
            </a:r>
          </a:p>
          <a:p>
            <a:pPr>
              <a:buFont typeface="Wingdings" panose="05000000000000000000" pitchFamily="2" charset="2"/>
              <a:buChar char="§"/>
            </a:pPr>
            <a:r>
              <a:rPr lang="en-US" sz="2400" b="1" dirty="0"/>
              <a:t>Contribution to increase the capacities in the fight against cybercrime worldwide</a:t>
            </a:r>
            <a:endParaRPr lang="en-US" dirty="0"/>
          </a:p>
        </p:txBody>
      </p:sp>
      <p:sp>
        <p:nvSpPr>
          <p:cNvPr id="6" name="Rectangle 5">
            <a:extLst>
              <a:ext uri="{FF2B5EF4-FFF2-40B4-BE49-F238E27FC236}">
                <a16:creationId xmlns:a16="http://schemas.microsoft.com/office/drawing/2014/main" xmlns="" id="{2EDC2153-ED96-42B4-AA2C-93A77DBA5995}"/>
              </a:ext>
            </a:extLst>
          </p:cNvPr>
          <p:cNvSpPr/>
          <p:nvPr/>
        </p:nvSpPr>
        <p:spPr>
          <a:xfrm>
            <a:off x="-2" y="-79140"/>
            <a:ext cx="12192000"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656475" y="31795"/>
            <a:ext cx="8215484" cy="89255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3200" b="1" dirty="0">
                <a:solidFill>
                  <a:schemeClr val="bg1"/>
                </a:solidFill>
                <a:latin typeface="Arial Narrow" panose="020B0606020202030204" pitchFamily="34" charset="0"/>
              </a:rPr>
              <a:t>Project CyberSouth:</a:t>
            </a:r>
          </a:p>
          <a:p>
            <a:pPr algn="r"/>
            <a:r>
              <a:rPr lang="en-GB" sz="2000" b="1" dirty="0">
                <a:solidFill>
                  <a:schemeClr val="bg1"/>
                </a:solidFill>
                <a:latin typeface="Arial Narrow" panose="020B0606020202030204" pitchFamily="34" charset="0"/>
              </a:rPr>
              <a:t>Benefits on international cooperation</a:t>
            </a: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9286"/>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3889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397675"/>
            <a:ext cx="10515599" cy="4330032"/>
          </a:xfrm>
        </p:spPr>
        <p:txBody>
          <a:bodyPr/>
          <a:lstStyle/>
          <a:p>
            <a:pPr>
              <a:buFont typeface="Wingdings" panose="05000000000000000000" pitchFamily="2" charset="2"/>
              <a:buChar char="Ø"/>
            </a:pPr>
            <a:endParaRPr lang="fr-FR" dirty="0"/>
          </a:p>
          <a:p>
            <a:pPr marL="0" indent="0" algn="ctr">
              <a:buNone/>
            </a:pPr>
            <a:endParaRPr lang="fr-FR" b="1" dirty="0"/>
          </a:p>
          <a:p>
            <a:pPr marL="0" indent="0" algn="ctr">
              <a:buNone/>
            </a:pPr>
            <a:r>
              <a:rPr lang="fr-FR" b="1" dirty="0" err="1"/>
              <a:t>Thank</a:t>
            </a:r>
            <a:r>
              <a:rPr lang="fr-FR" b="1" dirty="0"/>
              <a:t> </a:t>
            </a:r>
            <a:r>
              <a:rPr lang="fr-FR" b="1" dirty="0" err="1"/>
              <a:t>you</a:t>
            </a:r>
            <a:r>
              <a:rPr lang="fr-FR" b="1" dirty="0"/>
              <a:t>!</a:t>
            </a:r>
          </a:p>
          <a:p>
            <a:pPr marL="0" indent="0" algn="ctr">
              <a:buNone/>
            </a:pPr>
            <a:endParaRPr lang="fr-FR" sz="1800" dirty="0"/>
          </a:p>
          <a:p>
            <a:pPr marL="0" indent="0" algn="ctr">
              <a:buNone/>
            </a:pPr>
            <a:r>
              <a:rPr lang="fr-FR" sz="1800" dirty="0">
                <a:hlinkClick r:id="rId2"/>
              </a:rPr>
              <a:t>marie.agha-wevelsiep@coe.int</a:t>
            </a:r>
            <a:r>
              <a:rPr lang="fr-FR" sz="1800" dirty="0"/>
              <a:t> </a:t>
            </a:r>
          </a:p>
        </p:txBody>
      </p:sp>
      <p:sp>
        <p:nvSpPr>
          <p:cNvPr id="6" name="Rectangle 5">
            <a:extLst>
              <a:ext uri="{FF2B5EF4-FFF2-40B4-BE49-F238E27FC236}">
                <a16:creationId xmlns:a16="http://schemas.microsoft.com/office/drawing/2014/main" xmlns="" id="{2EDC2153-ED96-42B4-AA2C-93A77DBA5995}"/>
              </a:ext>
            </a:extLst>
          </p:cNvPr>
          <p:cNvSpPr/>
          <p:nvPr/>
        </p:nvSpPr>
        <p:spPr>
          <a:xfrm>
            <a:off x="838200" y="1"/>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138315" y="2"/>
            <a:ext cx="8215484" cy="104644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r-FR" sz="4400" b="1" dirty="0">
                <a:solidFill>
                  <a:schemeClr val="bg1"/>
                </a:solidFill>
                <a:latin typeface="Arial Narrow" panose="020B0606020202030204" pitchFamily="34" charset="0"/>
              </a:rPr>
              <a:t>Project </a:t>
            </a:r>
            <a:r>
              <a:rPr lang="en-GB" sz="4400" b="1" dirty="0" err="1">
                <a:solidFill>
                  <a:schemeClr val="bg1"/>
                </a:solidFill>
                <a:latin typeface="Arial Narrow" panose="020B0606020202030204" pitchFamily="34" charset="0"/>
              </a:rPr>
              <a:t>CyberSouth</a:t>
            </a:r>
            <a:r>
              <a:rPr lang="en-GB" sz="4400" b="1" dirty="0">
                <a:solidFill>
                  <a:schemeClr val="bg1"/>
                </a:solidFill>
                <a:latin typeface="Arial Narrow" panose="020B0606020202030204" pitchFamily="34" charset="0"/>
              </a:rPr>
              <a:t>:</a:t>
            </a:r>
          </a:p>
          <a:p>
            <a:pPr algn="r"/>
            <a:r>
              <a:rPr lang="en-GB" b="1" dirty="0">
                <a:solidFill>
                  <a:schemeClr val="bg1"/>
                </a:solidFill>
                <a:latin typeface="Arial Narrow" panose="020B0606020202030204" pitchFamily="34" charset="0"/>
              </a:rPr>
              <a:t>Cooperation on cybercrime in the Southern Neighbourhood Region </a:t>
            </a: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0"/>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BDBB6AD4-70D0-4059-A6D3-74E51FF08359}"/>
              </a:ext>
            </a:extLst>
          </p:cNvPr>
          <p:cNvSpPr/>
          <p:nvPr/>
        </p:nvSpPr>
        <p:spPr>
          <a:xfrm>
            <a:off x="838200" y="6561332"/>
            <a:ext cx="10515599"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b="1" dirty="0">
                <a:latin typeface="Arial Narrow" panose="020B0606020202030204" pitchFamily="34" charset="0"/>
              </a:rPr>
              <a:t>www.coe.int/cybersouth</a:t>
            </a:r>
          </a:p>
        </p:txBody>
      </p:sp>
      <p:pic>
        <p:nvPicPr>
          <p:cNvPr id="2052" name="Picture 4" descr="https://www.coe.int/documents/5492562/21796208/Funded-EU-and-COE-Implemented-COE-quadri-EN.png/a8faf066-80d4-49b8-a0bf-c59e142f5baf?t=1481811047000">
            <a:extLst>
              <a:ext uri="{FF2B5EF4-FFF2-40B4-BE49-F238E27FC236}">
                <a16:creationId xmlns:a16="http://schemas.microsoft.com/office/drawing/2014/main" xmlns="" id="{212EC5EC-0B42-485B-B8BE-DC768514025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20440" y="4759326"/>
            <a:ext cx="5574030" cy="1500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6220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EDC2153-ED96-42B4-AA2C-93A77DBA5995}"/>
              </a:ext>
            </a:extLst>
          </p:cNvPr>
          <p:cNvSpPr/>
          <p:nvPr/>
        </p:nvSpPr>
        <p:spPr>
          <a:xfrm>
            <a:off x="838200" y="1"/>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7" name="TextBox 15">
            <a:extLst>
              <a:ext uri="{FF2B5EF4-FFF2-40B4-BE49-F238E27FC236}">
                <a16:creationId xmlns:a16="http://schemas.microsoft.com/office/drawing/2014/main" xmlns="" id="{A6B0A8A9-A4BC-477E-93C5-88DA898322D6}"/>
              </a:ext>
            </a:extLst>
          </p:cNvPr>
          <p:cNvSpPr txBox="1"/>
          <p:nvPr/>
        </p:nvSpPr>
        <p:spPr>
          <a:xfrm>
            <a:off x="2959206" y="0"/>
            <a:ext cx="821548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3200" b="1" dirty="0">
                <a:solidFill>
                  <a:schemeClr val="bg1"/>
                </a:solidFill>
                <a:latin typeface="Arial Narrow" panose="020B0606020202030204" pitchFamily="34" charset="0"/>
              </a:rPr>
              <a:t>Project </a:t>
            </a:r>
            <a:r>
              <a:rPr lang="en-GB" sz="3200" b="1" dirty="0" err="1">
                <a:solidFill>
                  <a:schemeClr val="bg1"/>
                </a:solidFill>
                <a:latin typeface="Arial Narrow" panose="020B0606020202030204" pitchFamily="34" charset="0"/>
              </a:rPr>
              <a:t>CyberSouth</a:t>
            </a:r>
            <a:endParaRPr lang="en-GB" sz="3200" b="1" dirty="0">
              <a:solidFill>
                <a:schemeClr val="bg1"/>
              </a:solidFill>
              <a:latin typeface="Arial Narrow" panose="020B0606020202030204" pitchFamily="34" charset="0"/>
            </a:endParaRP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0"/>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BDBB6AD4-70D0-4059-A6D3-74E51FF08359}"/>
              </a:ext>
            </a:extLst>
          </p:cNvPr>
          <p:cNvSpPr/>
          <p:nvPr/>
        </p:nvSpPr>
        <p:spPr>
          <a:xfrm>
            <a:off x="838200" y="6561332"/>
            <a:ext cx="10515599"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b="1" dirty="0">
                <a:latin typeface="Arial Narrow" panose="020B0606020202030204" pitchFamily="34" charset="0"/>
              </a:rPr>
              <a:t>www.coe.int/cybersouth</a:t>
            </a:r>
          </a:p>
        </p:txBody>
      </p:sp>
      <p:graphicFrame>
        <p:nvGraphicFramePr>
          <p:cNvPr id="10" name="Tableau 9"/>
          <p:cNvGraphicFramePr>
            <a:graphicFrameLocks noGrp="1"/>
          </p:cNvGraphicFramePr>
          <p:nvPr>
            <p:extLst>
              <p:ext uri="{D42A27DB-BD31-4B8C-83A1-F6EECF244321}">
                <p14:modId xmlns:p14="http://schemas.microsoft.com/office/powerpoint/2010/main" val="2625574805"/>
              </p:ext>
            </p:extLst>
          </p:nvPr>
        </p:nvGraphicFramePr>
        <p:xfrm>
          <a:off x="838199" y="1430867"/>
          <a:ext cx="10515600" cy="4046144"/>
        </p:xfrm>
        <a:graphic>
          <a:graphicData uri="http://schemas.openxmlformats.org/drawingml/2006/table">
            <a:tbl>
              <a:tblPr firstRow="1" bandRow="1"/>
              <a:tblGrid>
                <a:gridCol w="2235201">
                  <a:extLst>
                    <a:ext uri="{9D8B030D-6E8A-4147-A177-3AD203B41FA5}">
                      <a16:colId xmlns:a16="http://schemas.microsoft.com/office/drawing/2014/main" xmlns="" val="2926767010"/>
                    </a:ext>
                  </a:extLst>
                </a:gridCol>
                <a:gridCol w="8280399">
                  <a:extLst>
                    <a:ext uri="{9D8B030D-6E8A-4147-A177-3AD203B41FA5}">
                      <a16:colId xmlns:a16="http://schemas.microsoft.com/office/drawing/2014/main" xmlns="" val="3318714741"/>
                    </a:ext>
                  </a:extLst>
                </a:gridCol>
              </a:tblGrid>
              <a:tr h="865414">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2400" b="1" dirty="0">
                          <a:solidFill>
                            <a:schemeClr val="tx1"/>
                          </a:solidFill>
                          <a:latin typeface="Arial Narrow" panose="020B0606020202030204" pitchFamily="34" charset="0"/>
                        </a:rPr>
                        <a:t>Title </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lumMod val="40000"/>
                        <a:lumOff val="60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2400" b="1" i="0" u="none" strike="noStrike" kern="1200" baseline="0" dirty="0">
                          <a:solidFill>
                            <a:schemeClr val="dk1"/>
                          </a:solidFill>
                          <a:latin typeface="Arial Narrow" panose="020B0606020202030204" pitchFamily="34" charset="0"/>
                          <a:ea typeface="+mn-ea"/>
                          <a:cs typeface="+mn-cs"/>
                        </a:rPr>
                        <a:t>CyberSouth – Cooperation on cybercrime in the Southern Neighbourhood Region 	</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lumMod val="40000"/>
                        <a:lumOff val="60000"/>
                      </a:srgbClr>
                    </a:solidFill>
                  </a:tcPr>
                </a:tc>
                <a:extLst>
                  <a:ext uri="{0D108BD9-81ED-4DB2-BD59-A6C34878D82A}">
                    <a16:rowId xmlns:a16="http://schemas.microsoft.com/office/drawing/2014/main" xmlns="" val="2329953964"/>
                  </a:ext>
                </a:extLst>
              </a:tr>
              <a:tr h="4807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dirty="0">
                          <a:solidFill>
                            <a:schemeClr val="tx1"/>
                          </a:solidFill>
                          <a:latin typeface="Arial Narrow" panose="020B0606020202030204" pitchFamily="34" charset="0"/>
                        </a:rPr>
                        <a:t>Priority countries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it-IT" sz="2400" b="1" i="0" u="none" strike="noStrike" kern="1200" baseline="0" dirty="0">
                          <a:solidFill>
                            <a:schemeClr val="tx1"/>
                          </a:solidFill>
                          <a:latin typeface="Arial Narrow" panose="020B0606020202030204" pitchFamily="34" charset="0"/>
                          <a:ea typeface="+mn-ea"/>
                          <a:cs typeface="+mn-cs"/>
                        </a:rPr>
                        <a:t>Algeria, Jordan, Lebanon, Morocco and Tunisia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635807843"/>
                  </a:ext>
                </a:extLst>
              </a:tr>
              <a:tr h="86541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dirty="0">
                          <a:solidFill>
                            <a:schemeClr val="tx1"/>
                          </a:solidFill>
                          <a:latin typeface="Arial Narrow" panose="020B0606020202030204" pitchFamily="34" charset="0"/>
                        </a:rPr>
                        <a:t>Duration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1" dirty="0">
                          <a:solidFill>
                            <a:schemeClr val="tx1"/>
                          </a:solidFill>
                          <a:latin typeface="Arial Narrow" panose="020B0606020202030204" pitchFamily="34" charset="0"/>
                        </a:rPr>
                        <a:t>36 months (mid-2017 / mid-2020)</a:t>
                      </a:r>
                    </a:p>
                    <a:p>
                      <a:endParaRPr lang="en-GB" sz="2400" b="1" baseline="0" dirty="0">
                        <a:solidFill>
                          <a:schemeClr val="tx1"/>
                        </a:solidFill>
                        <a:latin typeface="Arial Narrow" panose="020B0606020202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826459560"/>
                  </a:ext>
                </a:extLst>
              </a:tr>
              <a:tr h="53078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dirty="0">
                          <a:solidFill>
                            <a:schemeClr val="tx1"/>
                          </a:solidFill>
                          <a:latin typeface="Arial Narrow" panose="020B0606020202030204" pitchFamily="34" charset="0"/>
                        </a:rPr>
                        <a:t>Budget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1" dirty="0">
                          <a:solidFill>
                            <a:schemeClr val="tx1"/>
                          </a:solidFill>
                          <a:latin typeface="Arial Narrow" panose="020B0606020202030204" pitchFamily="34" charset="0"/>
                        </a:rPr>
                        <a:t>EUR 3.3 million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2480837875"/>
                  </a:ext>
                </a:extLst>
              </a:tr>
              <a:tr h="4807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dirty="0">
                          <a:solidFill>
                            <a:schemeClr val="tx1"/>
                          </a:solidFill>
                          <a:latin typeface="Arial Narrow" panose="020B0606020202030204" pitchFamily="34" charset="0"/>
                        </a:rPr>
                        <a:t>Funding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i="0" u="none" strike="noStrike" kern="1200" baseline="0" dirty="0">
                          <a:solidFill>
                            <a:schemeClr val="tx1"/>
                          </a:solidFill>
                          <a:latin typeface="Arial Narrow" panose="020B0606020202030204" pitchFamily="34" charset="0"/>
                          <a:ea typeface="+mn-ea"/>
                          <a:cs typeface="+mn-cs"/>
                        </a:rPr>
                        <a:t>European Union and Council of Europe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2219085734"/>
                  </a:ext>
                </a:extLst>
              </a:tr>
              <a:tr h="48078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dirty="0">
                          <a:solidFill>
                            <a:schemeClr val="tx1"/>
                          </a:solidFill>
                          <a:latin typeface="Arial Narrow" panose="020B0606020202030204" pitchFamily="34" charset="0"/>
                        </a:rPr>
                        <a:t>Implementation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2400" b="1" dirty="0">
                          <a:solidFill>
                            <a:schemeClr val="tx1"/>
                          </a:solidFill>
                          <a:latin typeface="Arial Narrow" panose="020B0606020202030204" pitchFamily="34" charset="0"/>
                        </a:rPr>
                        <a:t>C-PROC ( Council of Europe Programme Office on cybercrime)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991660370"/>
                  </a:ext>
                </a:extLst>
              </a:tr>
            </a:tbl>
          </a:graphicData>
        </a:graphic>
      </p:graphicFrame>
    </p:spTree>
    <p:extLst>
      <p:ext uri="{BB962C8B-B14F-4D97-AF65-F5344CB8AC3E}">
        <p14:creationId xmlns:p14="http://schemas.microsoft.com/office/powerpoint/2010/main" val="2020007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490665"/>
            <a:ext cx="10515599" cy="4330032"/>
          </a:xfrm>
        </p:spPr>
        <p:txBody>
          <a:bodyPr/>
          <a:lstStyle/>
          <a:p>
            <a:pPr>
              <a:buFont typeface="Wingdings" panose="05000000000000000000" pitchFamily="2" charset="2"/>
              <a:buChar char="Ø"/>
            </a:pPr>
            <a:r>
              <a:rPr lang="fr-FR" b="1" dirty="0">
                <a:solidFill>
                  <a:srgbClr val="2F618F"/>
                </a:solidFill>
              </a:rPr>
              <a:t>Challenges</a:t>
            </a:r>
          </a:p>
          <a:p>
            <a:pPr>
              <a:buFont typeface="Wingdings" panose="05000000000000000000" pitchFamily="2" charset="2"/>
              <a:buChar char="§"/>
            </a:pPr>
            <a:r>
              <a:rPr lang="en-GB" b="1" dirty="0"/>
              <a:t>The scale and quantity of cybercrime, devices, users and victim</a:t>
            </a:r>
          </a:p>
          <a:p>
            <a:pPr>
              <a:buFont typeface="Wingdings" panose="05000000000000000000" pitchFamily="2" charset="2"/>
              <a:buChar char="§"/>
            </a:pPr>
            <a:r>
              <a:rPr lang="fr-FR" b="1" dirty="0"/>
              <a:t>The issue of </a:t>
            </a:r>
            <a:r>
              <a:rPr lang="en-GB" b="1" dirty="0"/>
              <a:t>electronic</a:t>
            </a:r>
            <a:r>
              <a:rPr lang="fr-FR" b="1" dirty="0"/>
              <a:t> </a:t>
            </a:r>
            <a:r>
              <a:rPr lang="en-GB" b="1" dirty="0"/>
              <a:t>evidence</a:t>
            </a:r>
          </a:p>
          <a:p>
            <a:pPr>
              <a:buFont typeface="Wingdings" panose="05000000000000000000" pitchFamily="2" charset="2"/>
              <a:buChar char="§"/>
            </a:pPr>
            <a:r>
              <a:rPr lang="en-US" b="1" dirty="0"/>
              <a:t>Availability of </a:t>
            </a:r>
            <a:r>
              <a:rPr lang="fr-FR" b="1" dirty="0"/>
              <a:t>data</a:t>
            </a:r>
          </a:p>
          <a:p>
            <a:pPr>
              <a:buFont typeface="Wingdings" panose="05000000000000000000" pitchFamily="2" charset="2"/>
              <a:buChar char="§"/>
            </a:pPr>
            <a:r>
              <a:rPr lang="en-GB" b="1" dirty="0"/>
              <a:t>Technical</a:t>
            </a:r>
            <a:r>
              <a:rPr lang="fr-FR" b="1" dirty="0"/>
              <a:t> challenges</a:t>
            </a:r>
          </a:p>
          <a:p>
            <a:pPr>
              <a:buFont typeface="Wingdings" panose="05000000000000000000" pitchFamily="2" charset="2"/>
              <a:buChar char="§"/>
            </a:pPr>
            <a:r>
              <a:rPr lang="en-GB" b="1" dirty="0"/>
              <a:t>Cloud computing, territoriality and jurisdiction </a:t>
            </a:r>
            <a:endParaRPr lang="fr-FR" b="1" dirty="0"/>
          </a:p>
          <a:p>
            <a:pPr>
              <a:buFont typeface="Wingdings" panose="05000000000000000000" pitchFamily="2" charset="2"/>
              <a:buChar char="§"/>
            </a:pPr>
            <a:r>
              <a:rPr lang="en-GB" b="1" dirty="0"/>
              <a:t>Mutual</a:t>
            </a:r>
            <a:r>
              <a:rPr lang="fr-FR" b="1" dirty="0"/>
              <a:t> </a:t>
            </a:r>
            <a:r>
              <a:rPr lang="en-GB" b="1" dirty="0"/>
              <a:t>legal</a:t>
            </a:r>
            <a:r>
              <a:rPr lang="fr-FR" b="1" dirty="0"/>
              <a:t> assistance </a:t>
            </a:r>
          </a:p>
        </p:txBody>
      </p:sp>
      <p:sp>
        <p:nvSpPr>
          <p:cNvPr id="6" name="Rectangle 5">
            <a:extLst>
              <a:ext uri="{FF2B5EF4-FFF2-40B4-BE49-F238E27FC236}">
                <a16:creationId xmlns:a16="http://schemas.microsoft.com/office/drawing/2014/main" xmlns="" id="{2EDC2153-ED96-42B4-AA2C-93A77DBA5995}"/>
              </a:ext>
            </a:extLst>
          </p:cNvPr>
          <p:cNvSpPr/>
          <p:nvPr/>
        </p:nvSpPr>
        <p:spPr>
          <a:xfrm>
            <a:off x="838200" y="1"/>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138315" y="2"/>
            <a:ext cx="821548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3200" b="1" dirty="0">
                <a:solidFill>
                  <a:schemeClr val="bg1"/>
                </a:solidFill>
                <a:latin typeface="Arial Narrow" panose="020B0606020202030204" pitchFamily="34" charset="0"/>
              </a:rPr>
              <a:t>Project </a:t>
            </a:r>
            <a:r>
              <a:rPr lang="en-GB" sz="3200" b="1" dirty="0" err="1">
                <a:solidFill>
                  <a:schemeClr val="bg1"/>
                </a:solidFill>
                <a:latin typeface="Arial Narrow" panose="020B0606020202030204" pitchFamily="34" charset="0"/>
              </a:rPr>
              <a:t>CyberSouth</a:t>
            </a:r>
            <a:endParaRPr lang="en-GB" sz="3200" b="1" dirty="0">
              <a:solidFill>
                <a:schemeClr val="bg1"/>
              </a:solidFill>
              <a:latin typeface="Arial Narrow" panose="020B0606020202030204" pitchFamily="34" charset="0"/>
            </a:endParaRP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0"/>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BDBB6AD4-70D0-4059-A6D3-74E51FF08359}"/>
              </a:ext>
            </a:extLst>
          </p:cNvPr>
          <p:cNvSpPr/>
          <p:nvPr/>
        </p:nvSpPr>
        <p:spPr>
          <a:xfrm>
            <a:off x="838200" y="6561332"/>
            <a:ext cx="10515599"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b="1" dirty="0">
                <a:latin typeface="Arial Narrow" panose="020B0606020202030204" pitchFamily="34" charset="0"/>
              </a:rPr>
              <a:t>www.coe.int/cybersouth</a:t>
            </a:r>
          </a:p>
        </p:txBody>
      </p:sp>
    </p:spTree>
    <p:extLst>
      <p:ext uri="{BB962C8B-B14F-4D97-AF65-F5344CB8AC3E}">
        <p14:creationId xmlns:p14="http://schemas.microsoft.com/office/powerpoint/2010/main" val="172262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EDC2153-ED96-42B4-AA2C-93A77DBA5995}"/>
              </a:ext>
            </a:extLst>
          </p:cNvPr>
          <p:cNvSpPr/>
          <p:nvPr/>
        </p:nvSpPr>
        <p:spPr>
          <a:xfrm>
            <a:off x="838200" y="-3387"/>
            <a:ext cx="10515599"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7" name="TextBox 15">
            <a:extLst>
              <a:ext uri="{FF2B5EF4-FFF2-40B4-BE49-F238E27FC236}">
                <a16:creationId xmlns:a16="http://schemas.microsoft.com/office/drawing/2014/main" xmlns="" id="{A6B0A8A9-A4BC-477E-93C5-88DA898322D6}"/>
              </a:ext>
            </a:extLst>
          </p:cNvPr>
          <p:cNvSpPr txBox="1"/>
          <p:nvPr/>
        </p:nvSpPr>
        <p:spPr>
          <a:xfrm>
            <a:off x="3138315" y="-3386"/>
            <a:ext cx="8215484"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3200" b="1" dirty="0">
                <a:solidFill>
                  <a:schemeClr val="bg1"/>
                </a:solidFill>
                <a:latin typeface="Arial Narrow" panose="020B0606020202030204" pitchFamily="34" charset="0"/>
              </a:rPr>
              <a:t>P</a:t>
            </a:r>
            <a:r>
              <a:rPr lang="fr-FR" sz="3200" b="1" dirty="0" err="1">
                <a:solidFill>
                  <a:schemeClr val="bg1"/>
                </a:solidFill>
                <a:latin typeface="Arial Narrow" panose="020B0606020202030204" pitchFamily="34" charset="0"/>
              </a:rPr>
              <a:t>roj</a:t>
            </a:r>
            <a:r>
              <a:rPr lang="en-GB" sz="3200" b="1" dirty="0" err="1">
                <a:solidFill>
                  <a:schemeClr val="bg1"/>
                </a:solidFill>
                <a:latin typeface="Arial Narrow" panose="020B0606020202030204" pitchFamily="34" charset="0"/>
              </a:rPr>
              <a:t>ect</a:t>
            </a:r>
            <a:r>
              <a:rPr lang="en-GB" sz="3200" b="1" dirty="0">
                <a:solidFill>
                  <a:schemeClr val="bg1"/>
                </a:solidFill>
                <a:latin typeface="Arial Narrow" panose="020B0606020202030204" pitchFamily="34" charset="0"/>
              </a:rPr>
              <a:t> </a:t>
            </a:r>
            <a:r>
              <a:rPr lang="en-GB" sz="3200" b="1" dirty="0" err="1">
                <a:solidFill>
                  <a:schemeClr val="bg1"/>
                </a:solidFill>
                <a:latin typeface="Arial Narrow" panose="020B0606020202030204" pitchFamily="34" charset="0"/>
              </a:rPr>
              <a:t>CyberSouth</a:t>
            </a:r>
            <a:endParaRPr lang="en-GB" sz="2000" b="1" dirty="0">
              <a:solidFill>
                <a:schemeClr val="bg1"/>
              </a:solidFill>
              <a:latin typeface="Arial Narrow" panose="020B0606020202030204" pitchFamily="34" charset="0"/>
            </a:endParaRPr>
          </a:p>
        </p:txBody>
      </p:sp>
      <p:pic>
        <p:nvPicPr>
          <p:cNvPr id="8" name="Picture 4">
            <a:extLst>
              <a:ext uri="{FF2B5EF4-FFF2-40B4-BE49-F238E27FC236}">
                <a16:creationId xmlns:a16="http://schemas.microsoft.com/office/drawing/2014/main" xmlns="" id="{DF83B514-787E-42D0-B277-29DF68362F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388"/>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xmlns="" id="{BDBB6AD4-70D0-4059-A6D3-74E51FF08359}"/>
              </a:ext>
            </a:extLst>
          </p:cNvPr>
          <p:cNvSpPr/>
          <p:nvPr/>
        </p:nvSpPr>
        <p:spPr>
          <a:xfrm>
            <a:off x="838200" y="6575182"/>
            <a:ext cx="10515599" cy="29666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b="1" dirty="0">
                <a:latin typeface="Arial Narrow" panose="020B0606020202030204" pitchFamily="34" charset="0"/>
              </a:rPr>
              <a:t>www.coe.int/cybersouth</a:t>
            </a:r>
          </a:p>
        </p:txBody>
      </p:sp>
      <p:sp>
        <p:nvSpPr>
          <p:cNvPr id="10" name="Isosceles Triangle 4">
            <a:extLst>
              <a:ext uri="{FF2B5EF4-FFF2-40B4-BE49-F238E27FC236}">
                <a16:creationId xmlns:a16="http://schemas.microsoft.com/office/drawing/2014/main" xmlns="" id="{8E695C68-2272-4AF0-A5F1-B9C4BFCCB09F}"/>
              </a:ext>
            </a:extLst>
          </p:cNvPr>
          <p:cNvSpPr/>
          <p:nvPr/>
        </p:nvSpPr>
        <p:spPr>
          <a:xfrm>
            <a:off x="4007768" y="2294141"/>
            <a:ext cx="3949246" cy="3096344"/>
          </a:xfrm>
          <a:prstGeom prst="triangle">
            <a:avLst/>
          </a:prstGeom>
          <a:solidFill>
            <a:srgbClr val="2F618F"/>
          </a:solidFill>
          <a:ln>
            <a:solidFill>
              <a:srgbClr val="2F61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5">
            <a:extLst>
              <a:ext uri="{FF2B5EF4-FFF2-40B4-BE49-F238E27FC236}">
                <a16:creationId xmlns:a16="http://schemas.microsoft.com/office/drawing/2014/main" xmlns="" id="{9D7DF46B-E8CF-4A33-ADC3-A821AB37666C}"/>
              </a:ext>
            </a:extLst>
          </p:cNvPr>
          <p:cNvSpPr txBox="1"/>
          <p:nvPr/>
        </p:nvSpPr>
        <p:spPr>
          <a:xfrm>
            <a:off x="4841458" y="3822139"/>
            <a:ext cx="2262655" cy="1200329"/>
          </a:xfrm>
          <a:prstGeom prst="rect">
            <a:avLst/>
          </a:prstGeom>
          <a:noFill/>
        </p:spPr>
        <p:txBody>
          <a:bodyPr wrap="square" rtlCol="0">
            <a:spAutoFit/>
          </a:bodyPr>
          <a:lstStyle/>
          <a:p>
            <a:pPr algn="ctr"/>
            <a:r>
              <a:rPr lang="en-GB" sz="2400" b="1" dirty="0">
                <a:solidFill>
                  <a:schemeClr val="bg1"/>
                </a:solidFill>
              </a:rPr>
              <a:t>“Protecting you and your rights in cyberspace”</a:t>
            </a:r>
          </a:p>
        </p:txBody>
      </p:sp>
      <p:sp>
        <p:nvSpPr>
          <p:cNvPr id="12" name="TextBox 6">
            <a:extLst>
              <a:ext uri="{FF2B5EF4-FFF2-40B4-BE49-F238E27FC236}">
                <a16:creationId xmlns:a16="http://schemas.microsoft.com/office/drawing/2014/main" xmlns="" id="{6863C053-176A-42A3-8D19-AB510D525687}"/>
              </a:ext>
            </a:extLst>
          </p:cNvPr>
          <p:cNvSpPr txBox="1"/>
          <p:nvPr/>
        </p:nvSpPr>
        <p:spPr>
          <a:xfrm>
            <a:off x="1890551" y="1319137"/>
            <a:ext cx="8410896" cy="830997"/>
          </a:xfrm>
          <a:prstGeom prst="rect">
            <a:avLst/>
          </a:prstGeom>
          <a:noFill/>
        </p:spPr>
        <p:txBody>
          <a:bodyPr wrap="square" rtlCol="0">
            <a:spAutoFit/>
          </a:bodyPr>
          <a:lstStyle/>
          <a:p>
            <a:pPr algn="ctr"/>
            <a:r>
              <a:rPr lang="en-GB" sz="2400" b="1" dirty="0"/>
              <a:t>1 - </a:t>
            </a:r>
            <a:r>
              <a:rPr lang="fr-FR" sz="2400" b="1" dirty="0"/>
              <a:t>Standards: Budapest Convention on Cybercrime and </a:t>
            </a:r>
            <a:r>
              <a:rPr lang="fr-FR" sz="2400" b="1" dirty="0" err="1"/>
              <a:t>other</a:t>
            </a:r>
            <a:r>
              <a:rPr lang="fr-FR" sz="2400" b="1" dirty="0"/>
              <a:t> i</a:t>
            </a:r>
            <a:r>
              <a:rPr lang="en-GB" sz="2400" b="1" dirty="0" err="1"/>
              <a:t>nstruments</a:t>
            </a:r>
            <a:endParaRPr lang="en-GB" sz="2400" b="1" dirty="0"/>
          </a:p>
        </p:txBody>
      </p:sp>
      <p:sp>
        <p:nvSpPr>
          <p:cNvPr id="13" name="TextBox 7">
            <a:extLst>
              <a:ext uri="{FF2B5EF4-FFF2-40B4-BE49-F238E27FC236}">
                <a16:creationId xmlns:a16="http://schemas.microsoft.com/office/drawing/2014/main" xmlns="" id="{436EB3E3-9DED-4043-AA7B-3BABA42103E1}"/>
              </a:ext>
            </a:extLst>
          </p:cNvPr>
          <p:cNvSpPr txBox="1"/>
          <p:nvPr/>
        </p:nvSpPr>
        <p:spPr>
          <a:xfrm>
            <a:off x="8423139" y="5249955"/>
            <a:ext cx="2952328" cy="830997"/>
          </a:xfrm>
          <a:prstGeom prst="rect">
            <a:avLst/>
          </a:prstGeom>
          <a:noFill/>
        </p:spPr>
        <p:txBody>
          <a:bodyPr wrap="square" rtlCol="0">
            <a:spAutoFit/>
          </a:bodyPr>
          <a:lstStyle/>
          <a:p>
            <a:r>
              <a:rPr lang="en-GB" sz="2400" b="1" dirty="0"/>
              <a:t>3 Capacity building : C-PROC</a:t>
            </a:r>
          </a:p>
        </p:txBody>
      </p:sp>
      <p:sp>
        <p:nvSpPr>
          <p:cNvPr id="14" name="TextBox 8">
            <a:extLst>
              <a:ext uri="{FF2B5EF4-FFF2-40B4-BE49-F238E27FC236}">
                <a16:creationId xmlns:a16="http://schemas.microsoft.com/office/drawing/2014/main" xmlns="" id="{324CEEAE-B49B-4F76-A4B1-8AB60A3785BC}"/>
              </a:ext>
            </a:extLst>
          </p:cNvPr>
          <p:cNvSpPr txBox="1"/>
          <p:nvPr/>
        </p:nvSpPr>
        <p:spPr>
          <a:xfrm>
            <a:off x="838200" y="4268996"/>
            <a:ext cx="2991475" cy="1938992"/>
          </a:xfrm>
          <a:prstGeom prst="rect">
            <a:avLst/>
          </a:prstGeom>
          <a:noFill/>
        </p:spPr>
        <p:txBody>
          <a:bodyPr wrap="square" rtlCol="0">
            <a:spAutoFit/>
          </a:bodyPr>
          <a:lstStyle/>
          <a:p>
            <a:r>
              <a:rPr lang="en-GB" sz="2400" b="1" dirty="0"/>
              <a:t>2 Follow up and assessments</a:t>
            </a:r>
          </a:p>
          <a:p>
            <a:r>
              <a:rPr lang="en-GB" sz="2400" b="1" dirty="0"/>
              <a:t>Cybercrime Convention Committee (T-CY)</a:t>
            </a:r>
          </a:p>
        </p:txBody>
      </p:sp>
      <p:cxnSp>
        <p:nvCxnSpPr>
          <p:cNvPr id="15" name="Straight Arrow Connector 9">
            <a:extLst>
              <a:ext uri="{FF2B5EF4-FFF2-40B4-BE49-F238E27FC236}">
                <a16:creationId xmlns:a16="http://schemas.microsoft.com/office/drawing/2014/main" xmlns="" id="{18EBCD6D-9A11-4A2E-89B3-80C25BF49D08}"/>
              </a:ext>
            </a:extLst>
          </p:cNvPr>
          <p:cNvCxnSpPr/>
          <p:nvPr/>
        </p:nvCxnSpPr>
        <p:spPr>
          <a:xfrm flipH="1">
            <a:off x="3791744" y="2353087"/>
            <a:ext cx="1872208" cy="2893391"/>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0">
            <a:extLst>
              <a:ext uri="{FF2B5EF4-FFF2-40B4-BE49-F238E27FC236}">
                <a16:creationId xmlns:a16="http://schemas.microsoft.com/office/drawing/2014/main" xmlns="" id="{1FC25A28-EB25-48ED-AA0F-F8D6B4675827}"/>
              </a:ext>
            </a:extLst>
          </p:cNvPr>
          <p:cNvCxnSpPr/>
          <p:nvPr/>
        </p:nvCxnSpPr>
        <p:spPr>
          <a:xfrm flipH="1">
            <a:off x="4295800" y="5665454"/>
            <a:ext cx="3384376" cy="0"/>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1">
            <a:extLst>
              <a:ext uri="{FF2B5EF4-FFF2-40B4-BE49-F238E27FC236}">
                <a16:creationId xmlns:a16="http://schemas.microsoft.com/office/drawing/2014/main" xmlns="" id="{57A90CBD-A304-4E86-BD3F-7772572704A9}"/>
              </a:ext>
            </a:extLst>
          </p:cNvPr>
          <p:cNvCxnSpPr/>
          <p:nvPr/>
        </p:nvCxnSpPr>
        <p:spPr>
          <a:xfrm>
            <a:off x="6323218" y="2345101"/>
            <a:ext cx="1861014" cy="2893391"/>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481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7933184" y="6495282"/>
            <a:ext cx="2133600" cy="365125"/>
          </a:xfrm>
        </p:spPr>
        <p:txBody>
          <a:bodyPr/>
          <a:lstStyle/>
          <a:p>
            <a:fld id="{B517EF97-6CC0-48A9-BC0E-433EC7B55211}" type="slidenum">
              <a:rPr lang="en-GB" smtClean="0"/>
              <a:pPr/>
              <a:t>5</a:t>
            </a:fld>
            <a:endParaRPr lang="en-GB" dirty="0"/>
          </a:p>
        </p:txBody>
      </p:sp>
      <p:sp>
        <p:nvSpPr>
          <p:cNvPr id="3" name="TextBox 2"/>
          <p:cNvSpPr txBox="1"/>
          <p:nvPr/>
        </p:nvSpPr>
        <p:spPr>
          <a:xfrm>
            <a:off x="1612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10056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a:solidFill>
                  <a:schemeClr val="tx1"/>
                </a:solidFill>
              </a:rPr>
              <a:pPr/>
              <a:t>5</a:t>
            </a:fld>
            <a:endParaRPr lang="en-GB" dirty="0">
              <a:solidFill>
                <a:schemeClr val="tx1"/>
              </a:solidFill>
            </a:endParaRPr>
          </a:p>
        </p:txBody>
      </p:sp>
      <p:sp>
        <p:nvSpPr>
          <p:cNvPr id="6" name="Rectangle 4"/>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708277" y="84240"/>
            <a:ext cx="6624736" cy="584775"/>
          </a:xfrm>
          <a:prstGeom prst="rect">
            <a:avLst/>
          </a:prstGeom>
          <a:noFill/>
        </p:spPr>
        <p:txBody>
          <a:bodyPr wrap="square" rtlCol="0">
            <a:spAutoFit/>
          </a:bodyPr>
          <a:lstStyle/>
          <a:p>
            <a:pPr algn="r"/>
            <a:r>
              <a:rPr lang="en-GB" sz="3200" b="1" dirty="0">
                <a:solidFill>
                  <a:schemeClr val="bg1"/>
                </a:solidFill>
                <a:latin typeface="Arial Narrow" panose="020B0606020202030204" pitchFamily="34" charset="0"/>
              </a:rPr>
              <a:t>Budapest Convention</a:t>
            </a:r>
          </a:p>
        </p:txBody>
      </p:sp>
      <p:pic>
        <p:nvPicPr>
          <p:cNvPr id="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xtfeld 12"/>
          <p:cNvSpPr txBox="1"/>
          <p:nvPr/>
        </p:nvSpPr>
        <p:spPr>
          <a:xfrm>
            <a:off x="1487488" y="1113061"/>
            <a:ext cx="2786062" cy="4647426"/>
          </a:xfrm>
          <a:prstGeom prst="rect">
            <a:avLst/>
          </a:prstGeom>
          <a:noFill/>
          <a:ln>
            <a:solidFill>
              <a:schemeClr val="bg1">
                <a:lumMod val="50000"/>
              </a:schemeClr>
            </a:solidFill>
          </a:ln>
        </p:spPr>
        <p:txBody>
          <a:bodyPr>
            <a:spAutoFit/>
          </a:bodyPr>
          <a:lstStyle/>
          <a:p>
            <a:pPr algn="just" fontAlgn="auto">
              <a:spcBef>
                <a:spcPts val="0"/>
              </a:spcBef>
              <a:spcAft>
                <a:spcPts val="0"/>
              </a:spcAft>
              <a:defRPr/>
            </a:pPr>
            <a:r>
              <a:rPr lang="en-GB" sz="2800" b="1" dirty="0">
                <a:latin typeface="Arial Narrow" panose="020B0606020202030204" pitchFamily="34" charset="0"/>
              </a:rPr>
              <a:t>Criminalising conduct</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Illegal access</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Illegal interception</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Data interference</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System interference</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Misuse of devices</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Fraud and forgery</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Child pornography</a:t>
            </a:r>
          </a:p>
          <a:p>
            <a:pPr marL="342900" indent="-342900" fontAlgn="auto">
              <a:spcBef>
                <a:spcPts val="0"/>
              </a:spcBef>
              <a:spcAft>
                <a:spcPts val="0"/>
              </a:spcAft>
              <a:buFont typeface="Wingdings" pitchFamily="2" charset="2"/>
              <a:buChar char="§"/>
              <a:defRPr/>
            </a:pPr>
            <a:r>
              <a:rPr lang="en-GB" sz="2400" b="1" dirty="0">
                <a:latin typeface="Arial Narrow" panose="020B0606020202030204" pitchFamily="34" charset="0"/>
              </a:rPr>
              <a:t>IPR-offence</a:t>
            </a:r>
            <a:r>
              <a:rPr lang="de-DE" sz="2400" b="1" dirty="0">
                <a:latin typeface="Arial Narrow" panose="020B0606020202030204" pitchFamily="34" charset="0"/>
              </a:rPr>
              <a:t>s</a:t>
            </a:r>
          </a:p>
          <a:p>
            <a:pPr fontAlgn="auto">
              <a:spcBef>
                <a:spcPts val="0"/>
              </a:spcBef>
              <a:spcAft>
                <a:spcPts val="0"/>
              </a:spcAft>
              <a:defRPr/>
            </a:pPr>
            <a:endParaRPr lang="de-DE" sz="2400" b="1" dirty="0">
              <a:latin typeface="Arial Narrow" panose="020B0606020202030204" pitchFamily="34" charset="0"/>
            </a:endParaRPr>
          </a:p>
        </p:txBody>
      </p:sp>
      <p:sp>
        <p:nvSpPr>
          <p:cNvPr id="11" name="Textfeld 3"/>
          <p:cNvSpPr txBox="1"/>
          <p:nvPr/>
        </p:nvSpPr>
        <p:spPr>
          <a:xfrm>
            <a:off x="4989638" y="1113061"/>
            <a:ext cx="2428875" cy="3170099"/>
          </a:xfrm>
          <a:prstGeom prst="rect">
            <a:avLst/>
          </a:prstGeom>
          <a:noFill/>
          <a:ln>
            <a:solidFill>
              <a:schemeClr val="bg1">
                <a:lumMod val="50000"/>
              </a:schemeClr>
            </a:solidFill>
          </a:ln>
        </p:spPr>
        <p:txBody>
          <a:bodyPr>
            <a:spAutoFit/>
          </a:bodyPr>
          <a:lstStyle/>
          <a:p>
            <a:pPr fontAlgn="auto">
              <a:spcBef>
                <a:spcPts val="0"/>
              </a:spcBef>
              <a:spcAft>
                <a:spcPts val="0"/>
              </a:spcAft>
              <a:defRPr/>
            </a:pPr>
            <a:r>
              <a:rPr lang="en-GB" sz="2800" b="1" dirty="0">
                <a:latin typeface="Arial Narrow" panose="020B0606020202030204" pitchFamily="34" charset="0"/>
              </a:rPr>
              <a:t>Procedural tools</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Expedited preservation</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Search and seizure</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Interception of computer data</a:t>
            </a:r>
          </a:p>
        </p:txBody>
      </p:sp>
      <p:sp>
        <p:nvSpPr>
          <p:cNvPr id="12" name="Textfeld 4"/>
          <p:cNvSpPr txBox="1"/>
          <p:nvPr/>
        </p:nvSpPr>
        <p:spPr>
          <a:xfrm>
            <a:off x="8063562" y="1078488"/>
            <a:ext cx="2571750" cy="5755422"/>
          </a:xfrm>
          <a:prstGeom prst="rect">
            <a:avLst/>
          </a:prstGeom>
          <a:noFill/>
          <a:ln>
            <a:solidFill>
              <a:schemeClr val="bg1">
                <a:lumMod val="50000"/>
              </a:schemeClr>
            </a:solidFill>
          </a:ln>
        </p:spPr>
        <p:txBody>
          <a:bodyPr>
            <a:spAutoFit/>
          </a:bodyPr>
          <a:lstStyle/>
          <a:p>
            <a:pPr fontAlgn="auto">
              <a:spcBef>
                <a:spcPts val="0"/>
              </a:spcBef>
              <a:spcAft>
                <a:spcPts val="0"/>
              </a:spcAft>
              <a:defRPr/>
            </a:pPr>
            <a:r>
              <a:rPr lang="en-GB" sz="2800" b="1" dirty="0">
                <a:latin typeface="Arial Narrow" panose="020B0606020202030204" pitchFamily="34" charset="0"/>
              </a:rPr>
              <a:t>International cooperation</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Extradition</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MLA</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Spontaneous information</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Expedited preservation</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MLA for accessing computer data</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MLA for interception</a:t>
            </a:r>
          </a:p>
          <a:p>
            <a:pPr marL="361950" indent="-361950" fontAlgn="auto">
              <a:spcBef>
                <a:spcPts val="0"/>
              </a:spcBef>
              <a:spcAft>
                <a:spcPts val="0"/>
              </a:spcAft>
              <a:buFont typeface="Wingdings" pitchFamily="2" charset="2"/>
              <a:buChar char="§"/>
              <a:defRPr/>
            </a:pPr>
            <a:r>
              <a:rPr lang="en-GB" sz="2400" b="1" dirty="0">
                <a:latin typeface="Arial Narrow" panose="020B0606020202030204" pitchFamily="34" charset="0"/>
              </a:rPr>
              <a:t>24/7 points of contact</a:t>
            </a:r>
          </a:p>
        </p:txBody>
      </p:sp>
      <p:sp>
        <p:nvSpPr>
          <p:cNvPr id="13" name="Textfeld 16"/>
          <p:cNvSpPr txBox="1">
            <a:spLocks noChangeArrowheads="1"/>
          </p:cNvSpPr>
          <p:nvPr/>
        </p:nvSpPr>
        <p:spPr bwMode="auto">
          <a:xfrm>
            <a:off x="4588968" y="1052736"/>
            <a:ext cx="6429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sz="4800" b="1" dirty="0">
                <a:latin typeface="Arial Narrow" panose="020B0606020202030204" pitchFamily="34" charset="0"/>
              </a:rPr>
              <a:t>+</a:t>
            </a:r>
          </a:p>
        </p:txBody>
      </p:sp>
      <p:sp>
        <p:nvSpPr>
          <p:cNvPr id="14" name="Textfeld 17"/>
          <p:cNvSpPr txBox="1">
            <a:spLocks noChangeArrowheads="1"/>
          </p:cNvSpPr>
          <p:nvPr/>
        </p:nvSpPr>
        <p:spPr bwMode="auto">
          <a:xfrm>
            <a:off x="7397278" y="1052736"/>
            <a:ext cx="642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sz="4800" b="1" dirty="0">
                <a:latin typeface="Arial Narrow" panose="020B0606020202030204" pitchFamily="34" charset="0"/>
              </a:rPr>
              <a:t>+</a:t>
            </a:r>
          </a:p>
        </p:txBody>
      </p:sp>
      <p:sp>
        <p:nvSpPr>
          <p:cNvPr id="15" name="Textfeld 18"/>
          <p:cNvSpPr txBox="1"/>
          <p:nvPr/>
        </p:nvSpPr>
        <p:spPr>
          <a:xfrm>
            <a:off x="4765115" y="5880093"/>
            <a:ext cx="1785938" cy="369887"/>
          </a:xfrm>
          <a:prstGeom prst="rect">
            <a:avLst/>
          </a:prstGeom>
          <a:noFill/>
        </p:spPr>
        <p:txBody>
          <a:bodyPr>
            <a:spAutoFit/>
          </a:bodyPr>
          <a:lstStyle/>
          <a:p>
            <a:pPr>
              <a:defRPr/>
            </a:pPr>
            <a:r>
              <a:rPr lang="en-GB" b="1" dirty="0">
                <a:solidFill>
                  <a:schemeClr val="tx1">
                    <a:lumMod val="65000"/>
                    <a:lumOff val="35000"/>
                  </a:schemeClr>
                </a:solidFill>
                <a:latin typeface="Arial Narrow" panose="020B0606020202030204" pitchFamily="34" charset="0"/>
              </a:rPr>
              <a:t>Harmonisation </a:t>
            </a:r>
          </a:p>
        </p:txBody>
      </p:sp>
      <p:cxnSp>
        <p:nvCxnSpPr>
          <p:cNvPr id="18" name="Form 20">
            <a:extLst>
              <a:ext uri="{FF2B5EF4-FFF2-40B4-BE49-F238E27FC236}">
                <a16:creationId xmlns:a16="http://schemas.microsoft.com/office/drawing/2014/main" xmlns="" id="{E9D7E97B-7015-4720-8153-9A0E6208D0B6}"/>
              </a:ext>
            </a:extLst>
          </p:cNvPr>
          <p:cNvCxnSpPr>
            <a:cxnSpLocks/>
            <a:stCxn id="10" idx="2"/>
          </p:cNvCxnSpPr>
          <p:nvPr/>
        </p:nvCxnSpPr>
        <p:spPr>
          <a:xfrm rot="16200000" flipH="1">
            <a:off x="5212727" y="3428278"/>
            <a:ext cx="528920" cy="5193337"/>
          </a:xfrm>
          <a:prstGeom prst="bentConnector2">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Gerade Verbindung 27">
            <a:extLst>
              <a:ext uri="{FF2B5EF4-FFF2-40B4-BE49-F238E27FC236}">
                <a16:creationId xmlns:a16="http://schemas.microsoft.com/office/drawing/2014/main" xmlns="" id="{43294CEA-11C0-497D-A770-1139868BB2C9}"/>
              </a:ext>
            </a:extLst>
          </p:cNvPr>
          <p:cNvCxnSpPr>
            <a:cxnSpLocks/>
          </p:cNvCxnSpPr>
          <p:nvPr/>
        </p:nvCxnSpPr>
        <p:spPr>
          <a:xfrm>
            <a:off x="6204075" y="4246456"/>
            <a:ext cx="1" cy="20035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8514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404594" y="867192"/>
            <a:ext cx="8944918" cy="3801390"/>
            <a:chOff x="-30650" y="0"/>
            <a:chExt cx="9372924" cy="4653136"/>
          </a:xfrm>
        </p:grpSpPr>
        <p:pic>
          <p:nvPicPr>
            <p:cNvPr id="3" name="Picture 2" descr="C:\Users\alexander\Documents\as maps\large-size-blank-world-map.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50" y="0"/>
              <a:ext cx="9372924" cy="4653136"/>
            </a:xfrm>
            <a:prstGeom prst="rect">
              <a:avLst/>
            </a:prstGeom>
            <a:solidFill>
              <a:srgbClr val="FFFFFF"/>
            </a:solidFill>
            <a:ln w="3175">
              <a:solidFill>
                <a:schemeClr val="tx1"/>
              </a:solidFill>
            </a:ln>
            <a:extLst/>
          </p:spPr>
        </p:pic>
        <p:sp>
          <p:nvSpPr>
            <p:cNvPr id="4" name="Oval 3"/>
            <p:cNvSpPr/>
            <p:nvPr/>
          </p:nvSpPr>
          <p:spPr>
            <a:xfrm>
              <a:off x="3741824" y="1261319"/>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3563888" y="1299518"/>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3860304" y="1052736"/>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4087676" y="117202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743908" y="83671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3419872" y="54868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3923928" y="90872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3896308" y="944724"/>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4042060" y="90872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3995936" y="1056866"/>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19808" y="101673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5004048" y="1267967"/>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4860032" y="119675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4932040" y="1243398"/>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4427984" y="1100523"/>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4496966" y="1058615"/>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4421845" y="1195959"/>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4349837" y="1225637"/>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4211960" y="1136527"/>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4148336" y="1092114"/>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4313833" y="1144489"/>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4125416" y="1051857"/>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4277829" y="99267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4277829" y="1053035"/>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4268800" y="1189633"/>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4309269" y="124403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20046" y="620688"/>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385841" y="613011"/>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391980" y="69948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4387577" y="76112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4342048" y="77987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020046" y="771488"/>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53409" y="872716"/>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4164583" y="956929"/>
              <a:ext cx="72008" cy="72008"/>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4148336" y="649015"/>
              <a:ext cx="72008" cy="72008"/>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3599681" y="870868"/>
              <a:ext cx="72008" cy="72008"/>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4657709" y="1316261"/>
              <a:ext cx="72008" cy="72008"/>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1115616" y="1316261"/>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1763688" y="198884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7452320" y="1412776"/>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7480092" y="3356992"/>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4427984" y="3501008"/>
              <a:ext cx="72008" cy="72008"/>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932312" y="981027"/>
              <a:ext cx="72008" cy="72008"/>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4360341" y="1316261"/>
              <a:ext cx="72008" cy="72008"/>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971600" y="1952836"/>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1475656" y="2290564"/>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p:nvSpPr>
          <p:spPr>
            <a:xfrm>
              <a:off x="1340636" y="2255504"/>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2051720" y="3789040"/>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p:nvSpPr>
          <p:spPr>
            <a:xfrm>
              <a:off x="1835696" y="3829420"/>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p:nvSpPr>
          <p:spPr>
            <a:xfrm>
              <a:off x="3563888" y="1556792"/>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p:nvSpPr>
          <p:spPr>
            <a:xfrm>
              <a:off x="3275856" y="2132856"/>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7164288" y="2096852"/>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1982782" y="2058146"/>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1911311" y="1988407"/>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1979712" y="2015515"/>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5940152" y="1844824"/>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1982782" y="2137982"/>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1552160" y="2022142"/>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5652120" y="1626965"/>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7020272" y="2420888"/>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2123728" y="3345418"/>
              <a:ext cx="72008" cy="72008"/>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p:cNvSpPr/>
            <p:nvPr/>
          </p:nvSpPr>
          <p:spPr>
            <a:xfrm>
              <a:off x="6732240" y="2708920"/>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4425582" y="3282282"/>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6084168" y="2341486"/>
              <a:ext cx="72008" cy="72008"/>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6588224" y="2130154"/>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6697333" y="2482600"/>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6660232" y="2394058"/>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8316416" y="3919370"/>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4084479" y="2446596"/>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3948038" y="2087523"/>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3841763" y="159369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p:cNvSpPr/>
            <p:nvPr/>
          </p:nvSpPr>
          <p:spPr>
            <a:xfrm>
              <a:off x="6625325" y="1962995"/>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1703398" y="1962995"/>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p:nvSpPr>
          <p:spPr>
            <a:xfrm>
              <a:off x="8172400" y="2744064"/>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4579986" y="1698973"/>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1260199" y="214755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p:nvSpPr>
          <p:spPr>
            <a:xfrm>
              <a:off x="1346188" y="216615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p:nvSpPr>
          <p:spPr>
            <a:xfrm>
              <a:off x="2267744" y="3645024"/>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p:nvSpPr>
          <p:spPr>
            <a:xfrm>
              <a:off x="6372200" y="1089039"/>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p:nvSpPr>
          <p:spPr>
            <a:xfrm>
              <a:off x="3589040" y="2340626"/>
              <a:ext cx="72008" cy="72008"/>
            </a:xfrm>
            <a:prstGeom prst="ellipse">
              <a:avLst/>
            </a:prstGeom>
            <a:solidFill>
              <a:srgbClr val="339933"/>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p:nvSpPr>
          <p:spPr>
            <a:xfrm>
              <a:off x="6095005" y="1662969"/>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p:nvSpPr>
          <p:spPr>
            <a:xfrm>
              <a:off x="5238898" y="1800913"/>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p:nvSpPr>
          <p:spPr>
            <a:xfrm>
              <a:off x="4968310" y="152882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p:nvSpPr>
          <p:spPr>
            <a:xfrm>
              <a:off x="8244408" y="2861767"/>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p:nvSpPr>
          <p:spPr>
            <a:xfrm>
              <a:off x="8388424" y="2924944"/>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p:nvSpPr>
          <p:spPr>
            <a:xfrm>
              <a:off x="3397918" y="2231560"/>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p:nvSpPr>
          <p:spPr>
            <a:xfrm>
              <a:off x="8280412" y="2744064"/>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p:nvSpPr>
          <p:spPr>
            <a:xfrm>
              <a:off x="4198383" y="3273410"/>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p:nvSpPr>
          <p:spPr>
            <a:xfrm>
              <a:off x="7878639" y="2792423"/>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p:nvSpPr>
          <p:spPr>
            <a:xfrm>
              <a:off x="6810190" y="210197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p:nvSpPr>
          <p:spPr>
            <a:xfrm>
              <a:off x="7812360" y="2172246"/>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p:nvSpPr>
          <p:spPr>
            <a:xfrm>
              <a:off x="4212165" y="1662969"/>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p:nvSpPr>
          <p:spPr>
            <a:xfrm>
              <a:off x="4765721" y="1492824"/>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p:nvSpPr>
          <p:spPr>
            <a:xfrm>
              <a:off x="5940152" y="2466066"/>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p:nvSpPr>
          <p:spPr>
            <a:xfrm>
              <a:off x="7380312" y="2852936"/>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p:nvSpPr>
          <p:spPr>
            <a:xfrm>
              <a:off x="4765721" y="1441754"/>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p:nvSpPr>
          <p:spPr>
            <a:xfrm>
              <a:off x="9107996" y="3032956"/>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p:nvSpPr>
          <p:spPr>
            <a:xfrm>
              <a:off x="3805759" y="2317667"/>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p:nvSpPr>
          <p:spPr>
            <a:xfrm>
              <a:off x="3959932" y="2295871"/>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p:nvSpPr>
          <p:spPr>
            <a:xfrm>
              <a:off x="1547664" y="2780928"/>
              <a:ext cx="72008" cy="72008"/>
            </a:xfrm>
            <a:prstGeom prst="ellipse">
              <a:avLst/>
            </a:prstGeom>
            <a:solidFill>
              <a:srgbClr val="CC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p:nvSpPr>
          <p:spPr>
            <a:xfrm>
              <a:off x="5274902" y="152078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9" name="Oval 108"/>
            <p:cNvSpPr/>
            <p:nvPr/>
          </p:nvSpPr>
          <p:spPr>
            <a:xfrm>
              <a:off x="1276002" y="2073674"/>
              <a:ext cx="72008" cy="72008"/>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0" name="Oval 109"/>
            <p:cNvSpPr/>
            <p:nvPr/>
          </p:nvSpPr>
          <p:spPr>
            <a:xfrm>
              <a:off x="4463988" y="884921"/>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Oval 110"/>
            <p:cNvSpPr/>
            <p:nvPr/>
          </p:nvSpPr>
          <p:spPr>
            <a:xfrm>
              <a:off x="6589321" y="1528828"/>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2" name="Oval 111"/>
            <p:cNvSpPr/>
            <p:nvPr/>
          </p:nvSpPr>
          <p:spPr>
            <a:xfrm>
              <a:off x="2411760" y="2996952"/>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3" name="Oval 112"/>
            <p:cNvSpPr/>
            <p:nvPr/>
          </p:nvSpPr>
          <p:spPr>
            <a:xfrm>
              <a:off x="4591236" y="3237406"/>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4" name="Oval 113"/>
            <p:cNvSpPr/>
            <p:nvPr/>
          </p:nvSpPr>
          <p:spPr>
            <a:xfrm>
              <a:off x="3716288" y="2183562"/>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5" name="Oval 114"/>
            <p:cNvSpPr/>
            <p:nvPr/>
          </p:nvSpPr>
          <p:spPr>
            <a:xfrm>
              <a:off x="4015668" y="1447732"/>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Oval 115"/>
            <p:cNvSpPr/>
            <p:nvPr/>
          </p:nvSpPr>
          <p:spPr>
            <a:xfrm>
              <a:off x="3907950" y="2561746"/>
              <a:ext cx="72008" cy="72008"/>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7" name="Oval 116"/>
            <p:cNvSpPr/>
            <p:nvPr/>
          </p:nvSpPr>
          <p:spPr>
            <a:xfrm>
              <a:off x="7200292" y="1412776"/>
              <a:ext cx="72008" cy="72008"/>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8" name="Oval 117"/>
            <p:cNvSpPr/>
            <p:nvPr/>
          </p:nvSpPr>
          <p:spPr>
            <a:xfrm>
              <a:off x="8748464" y="3172326"/>
              <a:ext cx="72008" cy="72008"/>
            </a:xfrm>
            <a:prstGeom prst="ellipse">
              <a:avLst/>
            </a:prstGeom>
            <a:solidFill>
              <a:srgbClr val="66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9" name="Oval 118"/>
            <p:cNvSpPr/>
            <p:nvPr/>
          </p:nvSpPr>
          <p:spPr>
            <a:xfrm>
              <a:off x="4218420" y="1444323"/>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 name="Oval 119"/>
            <p:cNvSpPr/>
            <p:nvPr/>
          </p:nvSpPr>
          <p:spPr>
            <a:xfrm>
              <a:off x="4651994" y="1458860"/>
              <a:ext cx="72008" cy="72008"/>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5" name="Rectangle 3"/>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129" name="TextBox 128"/>
          <p:cNvSpPr txBox="1"/>
          <p:nvPr/>
        </p:nvSpPr>
        <p:spPr>
          <a:xfrm>
            <a:off x="1399955" y="4764480"/>
            <a:ext cx="3503756" cy="769441"/>
          </a:xfrm>
          <a:prstGeom prst="rect">
            <a:avLst/>
          </a:prstGeom>
          <a:noFill/>
        </p:spPr>
        <p:txBody>
          <a:bodyPr wrap="square" rtlCol="0">
            <a:spAutoFit/>
          </a:bodyPr>
          <a:lstStyle/>
          <a:p>
            <a:r>
              <a:rPr lang="en-GB" sz="2200" b="1" dirty="0"/>
              <a:t>Budapest Convention</a:t>
            </a:r>
          </a:p>
          <a:p>
            <a:r>
              <a:rPr lang="en-GB" sz="2200" b="1" dirty="0"/>
              <a:t>Ratified/acceded: 56 </a:t>
            </a:r>
          </a:p>
        </p:txBody>
      </p:sp>
      <p:sp>
        <p:nvSpPr>
          <p:cNvPr id="130" name="TextBox 129"/>
          <p:cNvSpPr txBox="1"/>
          <p:nvPr/>
        </p:nvSpPr>
        <p:spPr>
          <a:xfrm>
            <a:off x="1462745" y="5614594"/>
            <a:ext cx="2758739" cy="430887"/>
          </a:xfrm>
          <a:prstGeom prst="rect">
            <a:avLst/>
          </a:prstGeom>
          <a:noFill/>
        </p:spPr>
        <p:txBody>
          <a:bodyPr wrap="square" rtlCol="0">
            <a:spAutoFit/>
          </a:bodyPr>
          <a:lstStyle/>
          <a:p>
            <a:r>
              <a:rPr lang="en-GB" sz="2200" b="1" dirty="0"/>
              <a:t>Signed: 4</a:t>
            </a:r>
          </a:p>
        </p:txBody>
      </p:sp>
      <p:sp>
        <p:nvSpPr>
          <p:cNvPr id="131" name="TextBox 130"/>
          <p:cNvSpPr txBox="1"/>
          <p:nvPr/>
        </p:nvSpPr>
        <p:spPr>
          <a:xfrm>
            <a:off x="1462745" y="6116373"/>
            <a:ext cx="2758739" cy="769441"/>
          </a:xfrm>
          <a:prstGeom prst="rect">
            <a:avLst/>
          </a:prstGeom>
          <a:noFill/>
        </p:spPr>
        <p:txBody>
          <a:bodyPr wrap="square" rtlCol="0">
            <a:spAutoFit/>
          </a:bodyPr>
          <a:lstStyle/>
          <a:p>
            <a:r>
              <a:rPr lang="en-GB" sz="2200" b="1" dirty="0"/>
              <a:t>Invited to accede:  10</a:t>
            </a:r>
          </a:p>
          <a:p>
            <a:r>
              <a:rPr lang="en-GB" sz="2200" b="1" dirty="0"/>
              <a:t>= 70</a:t>
            </a:r>
          </a:p>
        </p:txBody>
      </p:sp>
      <p:sp>
        <p:nvSpPr>
          <p:cNvPr id="132" name="TextBox 131"/>
          <p:cNvSpPr txBox="1"/>
          <p:nvPr/>
        </p:nvSpPr>
        <p:spPr>
          <a:xfrm>
            <a:off x="5368040" y="4920565"/>
            <a:ext cx="4981245" cy="769441"/>
          </a:xfrm>
          <a:prstGeom prst="rect">
            <a:avLst/>
          </a:prstGeom>
          <a:noFill/>
        </p:spPr>
        <p:txBody>
          <a:bodyPr wrap="square" rtlCol="0">
            <a:spAutoFit/>
          </a:bodyPr>
          <a:lstStyle/>
          <a:p>
            <a:r>
              <a:rPr lang="en-GB" sz="2200" b="1" dirty="0"/>
              <a:t>Other States with laws/draft laws largely in line with Budapest Convention = 20</a:t>
            </a:r>
          </a:p>
        </p:txBody>
      </p:sp>
      <p:sp>
        <p:nvSpPr>
          <p:cNvPr id="133" name="Oval 132"/>
          <p:cNvSpPr/>
          <p:nvPr/>
        </p:nvSpPr>
        <p:spPr>
          <a:xfrm>
            <a:off x="4477273" y="5546649"/>
            <a:ext cx="509276" cy="498832"/>
          </a:xfrm>
          <a:prstGeom prst="ellipse">
            <a:avLst/>
          </a:prstGeom>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Oval 133"/>
          <p:cNvSpPr/>
          <p:nvPr/>
        </p:nvSpPr>
        <p:spPr>
          <a:xfrm>
            <a:off x="4456322" y="4941056"/>
            <a:ext cx="509276" cy="498832"/>
          </a:xfrm>
          <a:prstGeom prst="ellipse">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5" name="Oval 134"/>
          <p:cNvSpPr/>
          <p:nvPr/>
        </p:nvSpPr>
        <p:spPr>
          <a:xfrm>
            <a:off x="4477273" y="6215185"/>
            <a:ext cx="509276" cy="498832"/>
          </a:xfrm>
          <a:prstGeom prst="ellipse">
            <a:avLst/>
          </a:prstGeom>
          <a:solidFill>
            <a:srgbClr val="9933FF"/>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6" name="Oval 135"/>
          <p:cNvSpPr/>
          <p:nvPr/>
        </p:nvSpPr>
        <p:spPr>
          <a:xfrm>
            <a:off x="10125932" y="5132717"/>
            <a:ext cx="509276" cy="498832"/>
          </a:xfrm>
          <a:prstGeom prst="ellipse">
            <a:avLst/>
          </a:prstGeom>
          <a:solidFill>
            <a:srgbClr val="00B05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7" name="TextBox 136"/>
          <p:cNvSpPr txBox="1"/>
          <p:nvPr/>
        </p:nvSpPr>
        <p:spPr>
          <a:xfrm>
            <a:off x="5427110" y="5832754"/>
            <a:ext cx="4981245" cy="769441"/>
          </a:xfrm>
          <a:prstGeom prst="rect">
            <a:avLst/>
          </a:prstGeom>
          <a:noFill/>
        </p:spPr>
        <p:txBody>
          <a:bodyPr wrap="square" rtlCol="0">
            <a:spAutoFit/>
          </a:bodyPr>
          <a:lstStyle/>
          <a:p>
            <a:r>
              <a:rPr lang="en-GB" sz="2200" b="1" dirty="0"/>
              <a:t>Further States drawing on Budapest Convention for legislation = 45+</a:t>
            </a:r>
          </a:p>
        </p:txBody>
      </p:sp>
      <p:sp>
        <p:nvSpPr>
          <p:cNvPr id="138" name="TextBox 137"/>
          <p:cNvSpPr txBox="1"/>
          <p:nvPr/>
        </p:nvSpPr>
        <p:spPr>
          <a:xfrm>
            <a:off x="1381166" y="3514679"/>
            <a:ext cx="2195382" cy="1200329"/>
          </a:xfrm>
          <a:prstGeom prst="rect">
            <a:avLst/>
          </a:prstGeom>
          <a:noFill/>
        </p:spPr>
        <p:txBody>
          <a:bodyPr wrap="square" rtlCol="0">
            <a:spAutoFit/>
          </a:bodyPr>
          <a:lstStyle/>
          <a:p>
            <a:r>
              <a:rPr lang="en-GB" sz="7200" b="1" dirty="0"/>
              <a:t>130</a:t>
            </a:r>
            <a:r>
              <a:rPr lang="en-GB" sz="6000" b="1" dirty="0"/>
              <a:t>+</a:t>
            </a:r>
          </a:p>
        </p:txBody>
      </p:sp>
      <p:sp>
        <p:nvSpPr>
          <p:cNvPr id="139" name="Oval 138"/>
          <p:cNvSpPr/>
          <p:nvPr/>
        </p:nvSpPr>
        <p:spPr>
          <a:xfrm>
            <a:off x="10125932" y="5969342"/>
            <a:ext cx="509276" cy="498832"/>
          </a:xfrm>
          <a:prstGeom prst="ellipse">
            <a:avLst/>
          </a:prstGeom>
          <a:solidFill>
            <a:srgbClr val="FFFF0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0" name="TextBox 139"/>
          <p:cNvSpPr txBox="1"/>
          <p:nvPr/>
        </p:nvSpPr>
        <p:spPr>
          <a:xfrm>
            <a:off x="9552384" y="4581128"/>
            <a:ext cx="1302376" cy="230832"/>
          </a:xfrm>
          <a:prstGeom prst="rect">
            <a:avLst/>
          </a:prstGeom>
          <a:noFill/>
        </p:spPr>
        <p:txBody>
          <a:bodyPr wrap="square" rtlCol="0">
            <a:spAutoFit/>
          </a:bodyPr>
          <a:lstStyle/>
          <a:p>
            <a:r>
              <a:rPr lang="en-GB" sz="900" dirty="0"/>
              <a:t>Indicative map only</a:t>
            </a:r>
          </a:p>
        </p:txBody>
      </p:sp>
      <p:sp>
        <p:nvSpPr>
          <p:cNvPr id="141" name="Oval 140"/>
          <p:cNvSpPr/>
          <p:nvPr/>
        </p:nvSpPr>
        <p:spPr>
          <a:xfrm>
            <a:off x="3425894" y="2867961"/>
            <a:ext cx="64725" cy="58143"/>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2" name="Oval 141"/>
          <p:cNvSpPr/>
          <p:nvPr/>
        </p:nvSpPr>
        <p:spPr>
          <a:xfrm>
            <a:off x="6759128" y="3491932"/>
            <a:ext cx="64725" cy="58143"/>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3" name="Oval 142"/>
          <p:cNvSpPr/>
          <p:nvPr/>
        </p:nvSpPr>
        <p:spPr>
          <a:xfrm>
            <a:off x="5593667" y="1718861"/>
            <a:ext cx="64725" cy="58143"/>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Oval 143"/>
          <p:cNvSpPr/>
          <p:nvPr/>
        </p:nvSpPr>
        <p:spPr>
          <a:xfrm>
            <a:off x="6198469" y="2044493"/>
            <a:ext cx="64725" cy="58143"/>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5" name="Oval 144"/>
          <p:cNvSpPr/>
          <p:nvPr/>
        </p:nvSpPr>
        <p:spPr>
          <a:xfrm>
            <a:off x="6200839" y="3091717"/>
            <a:ext cx="64725" cy="58143"/>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6" name="Oval 145"/>
          <p:cNvSpPr/>
          <p:nvPr/>
        </p:nvSpPr>
        <p:spPr>
          <a:xfrm>
            <a:off x="7989571" y="2634480"/>
            <a:ext cx="64725" cy="58143"/>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7" name="Oval 146"/>
          <p:cNvSpPr/>
          <p:nvPr/>
        </p:nvSpPr>
        <p:spPr>
          <a:xfrm>
            <a:off x="5023164" y="2420889"/>
            <a:ext cx="64725" cy="58143"/>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Oval 54"/>
          <p:cNvSpPr/>
          <p:nvPr/>
        </p:nvSpPr>
        <p:spPr>
          <a:xfrm>
            <a:off x="5303913" y="2740620"/>
            <a:ext cx="64725" cy="58143"/>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9" name="Oval 38"/>
          <p:cNvSpPr/>
          <p:nvPr/>
        </p:nvSpPr>
        <p:spPr>
          <a:xfrm>
            <a:off x="5447929" y="1786682"/>
            <a:ext cx="64725" cy="58143"/>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0" name="Oval 7"/>
          <p:cNvSpPr/>
          <p:nvPr/>
        </p:nvSpPr>
        <p:spPr>
          <a:xfrm>
            <a:off x="5375921" y="1858690"/>
            <a:ext cx="64725" cy="58143"/>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1" name="Oval 144"/>
          <p:cNvSpPr/>
          <p:nvPr/>
        </p:nvSpPr>
        <p:spPr>
          <a:xfrm>
            <a:off x="6312025" y="2924945"/>
            <a:ext cx="64725" cy="58143"/>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2" name="Oval 100"/>
          <p:cNvSpPr/>
          <p:nvPr/>
        </p:nvSpPr>
        <p:spPr>
          <a:xfrm>
            <a:off x="6168009" y="2938810"/>
            <a:ext cx="64725" cy="58143"/>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3" name="Oval 40"/>
          <p:cNvSpPr/>
          <p:nvPr/>
        </p:nvSpPr>
        <p:spPr>
          <a:xfrm>
            <a:off x="3366980" y="1556793"/>
            <a:ext cx="64725" cy="58143"/>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4" name="Rectangle 153">
            <a:extLst>
              <a:ext uri="{FF2B5EF4-FFF2-40B4-BE49-F238E27FC236}">
                <a16:creationId xmlns:a16="http://schemas.microsoft.com/office/drawing/2014/main" xmlns="" id="{BCDE1D06-D6C2-48B2-92D7-BABB4340F007}"/>
              </a:ext>
            </a:extLst>
          </p:cNvPr>
          <p:cNvSpPr/>
          <p:nvPr/>
        </p:nvSpPr>
        <p:spPr>
          <a:xfrm>
            <a:off x="1404594" y="-4556"/>
            <a:ext cx="8944918" cy="111471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55" name="TextBox 15">
            <a:extLst>
              <a:ext uri="{FF2B5EF4-FFF2-40B4-BE49-F238E27FC236}">
                <a16:creationId xmlns:a16="http://schemas.microsoft.com/office/drawing/2014/main" xmlns="" id="{0276D4DB-42E2-4567-894A-988A9B4BD949}"/>
              </a:ext>
            </a:extLst>
          </p:cNvPr>
          <p:cNvSpPr txBox="1"/>
          <p:nvPr/>
        </p:nvSpPr>
        <p:spPr>
          <a:xfrm>
            <a:off x="2673024" y="78641"/>
            <a:ext cx="7731936" cy="76944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400" b="1" dirty="0">
                <a:solidFill>
                  <a:schemeClr val="bg1"/>
                </a:solidFill>
                <a:latin typeface="Arial Narrow" panose="020B0606020202030204" pitchFamily="34" charset="0"/>
              </a:rPr>
              <a:t>Reach </a:t>
            </a:r>
            <a:r>
              <a:rPr lang="en-GB" sz="2800" b="1" dirty="0">
                <a:solidFill>
                  <a:schemeClr val="bg1"/>
                </a:solidFill>
                <a:latin typeface="Arial Narrow" panose="020B0606020202030204" pitchFamily="34" charset="0"/>
              </a:rPr>
              <a:t>of the Budapest Convention as a guideline</a:t>
            </a:r>
          </a:p>
        </p:txBody>
      </p:sp>
      <p:pic>
        <p:nvPicPr>
          <p:cNvPr id="156" name="Picture 4">
            <a:extLst>
              <a:ext uri="{FF2B5EF4-FFF2-40B4-BE49-F238E27FC236}">
                <a16:creationId xmlns:a16="http://schemas.microsoft.com/office/drawing/2014/main" xmlns="" id="{EA8E8B00-3ACE-42DA-B1D4-1BBFDDE3FD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9955" y="8534"/>
            <a:ext cx="1319001" cy="11147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94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1015663"/>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In practice, how does the Budapest Convention work?</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9087174" cy="5878532"/>
          </a:xfrm>
          <a:prstGeom prst="rect">
            <a:avLst/>
          </a:prstGeom>
          <a:noFill/>
        </p:spPr>
        <p:txBody>
          <a:bodyPr wrap="square" rtlCol="0">
            <a:spAutoFit/>
          </a:bodyPr>
          <a:lstStyle/>
          <a:p>
            <a:r>
              <a:rPr lang="en-GB" sz="2800" b="1" dirty="0"/>
              <a:t>Case 1: Earthquake case (Romania)</a:t>
            </a:r>
          </a:p>
          <a:p>
            <a:pPr marL="342900" indent="-342900">
              <a:buFont typeface="Wingdings" panose="05000000000000000000" pitchFamily="2" charset="2"/>
              <a:buChar char="§"/>
            </a:pPr>
            <a:r>
              <a:rPr lang="en-GB" sz="2000" dirty="0"/>
              <a:t>App X on their Android or iOS smartphones received false alerts indicating an earthquake of 10 Richter Magnitude.</a:t>
            </a:r>
            <a:br>
              <a:rPr lang="en-GB" sz="2000" dirty="0"/>
            </a:br>
            <a:r>
              <a:rPr lang="en-GB" sz="2000" dirty="0"/>
              <a:t> </a:t>
            </a:r>
          </a:p>
          <a:p>
            <a:pPr marL="342900" indent="-342900">
              <a:buFont typeface="Wingdings" panose="05000000000000000000" pitchFamily="2" charset="2"/>
              <a:buChar char="§"/>
            </a:pPr>
            <a:r>
              <a:rPr lang="fr-FR" sz="2000" b="1" dirty="0"/>
              <a:t>O</a:t>
            </a:r>
            <a:r>
              <a:rPr lang="en-GB" sz="2000" b="1" dirty="0" err="1"/>
              <a:t>ffences</a:t>
            </a:r>
            <a:r>
              <a:rPr lang="en-GB" sz="2000" b="1" dirty="0"/>
              <a:t> </a:t>
            </a:r>
            <a:r>
              <a:rPr lang="en-GB" sz="2000" dirty="0"/>
              <a:t>committed:</a:t>
            </a:r>
          </a:p>
          <a:p>
            <a:pPr marL="800100" lvl="1" indent="-342900">
              <a:buFont typeface="Wingdings" panose="05000000000000000000" pitchFamily="2" charset="2"/>
              <a:buChar char="§"/>
            </a:pPr>
            <a:r>
              <a:rPr lang="en-GB" sz="2000" b="1" dirty="0"/>
              <a:t>illegal access to a computer system </a:t>
            </a:r>
            <a:r>
              <a:rPr lang="en-GB" sz="2000" dirty="0"/>
              <a:t>– art. 360 of the Criminal Code</a:t>
            </a:r>
          </a:p>
          <a:p>
            <a:pPr marL="800100" lvl="1" indent="-342900">
              <a:buFont typeface="Wingdings" panose="05000000000000000000" pitchFamily="2" charset="2"/>
              <a:buChar char="§"/>
            </a:pPr>
            <a:r>
              <a:rPr lang="en-GB" sz="2000" b="1" dirty="0"/>
              <a:t>alteration of computer data integrity </a:t>
            </a:r>
            <a:r>
              <a:rPr lang="en-GB" sz="2000" dirty="0"/>
              <a:t>– art.362 of the Criminal Code</a:t>
            </a:r>
          </a:p>
          <a:p>
            <a:pPr marL="800100" lvl="1" indent="-342900">
              <a:buFont typeface="Wingdings" panose="05000000000000000000" pitchFamily="2" charset="2"/>
              <a:buChar char="§"/>
            </a:pPr>
            <a:r>
              <a:rPr lang="en-GB" sz="2000" b="1" dirty="0"/>
              <a:t>perturbation of the functioning a computer system </a:t>
            </a:r>
            <a:r>
              <a:rPr lang="en-GB" sz="2000" dirty="0"/>
              <a:t>(system interference) – art.363 of the Criminal Code</a:t>
            </a:r>
          </a:p>
          <a:p>
            <a:pPr marL="800100" lvl="1" indent="-342900">
              <a:buFont typeface="Wingdings" panose="05000000000000000000" pitchFamily="2" charset="2"/>
              <a:buChar char="§"/>
            </a:pPr>
            <a:r>
              <a:rPr lang="en-GB" sz="2000" b="1" dirty="0"/>
              <a:t>dissemination of false information </a:t>
            </a:r>
            <a:r>
              <a:rPr lang="en-GB" sz="2000" dirty="0"/>
              <a:t>– art.404 of the Criminal Code</a:t>
            </a:r>
          </a:p>
          <a:p>
            <a:pPr marL="800100" lvl="1" indent="-342900">
              <a:buFont typeface="Wingdings" panose="05000000000000000000" pitchFamily="2" charset="2"/>
              <a:buChar char="Ø"/>
            </a:pPr>
            <a:endParaRPr lang="fr-FR" sz="2000" dirty="0"/>
          </a:p>
          <a:p>
            <a:pPr marL="342900" indent="-342900">
              <a:buFont typeface="Wingdings" panose="05000000000000000000" pitchFamily="2" charset="2"/>
              <a:buChar char="§"/>
            </a:pPr>
            <a:r>
              <a:rPr lang="fr-FR" sz="2000" b="1" dirty="0"/>
              <a:t>O</a:t>
            </a:r>
            <a:r>
              <a:rPr lang="en-GB" sz="2000" b="1" dirty="0" err="1"/>
              <a:t>bject</a:t>
            </a:r>
            <a:r>
              <a:rPr lang="en-GB" sz="2000" b="1" dirty="0"/>
              <a:t> </a:t>
            </a:r>
            <a:r>
              <a:rPr lang="en-GB" sz="2000" dirty="0"/>
              <a:t>of the request:</a:t>
            </a:r>
          </a:p>
          <a:p>
            <a:pPr marL="800100" lvl="1" indent="-342900">
              <a:buFont typeface="Wingdings" panose="05000000000000000000" pitchFamily="2" charset="2"/>
              <a:buChar char="§"/>
            </a:pPr>
            <a:r>
              <a:rPr lang="fr-FR" sz="2000" dirty="0"/>
              <a:t>P</a:t>
            </a:r>
            <a:r>
              <a:rPr lang="en-GB" sz="2000" dirty="0"/>
              <a:t>reservation of data through the </a:t>
            </a:r>
            <a:r>
              <a:rPr lang="en-GB" sz="2000" b="1" dirty="0"/>
              <a:t>24/7 point of contact </a:t>
            </a:r>
            <a:r>
              <a:rPr lang="en-GB" sz="2000" dirty="0"/>
              <a:t>to the responsible </a:t>
            </a:r>
            <a:r>
              <a:rPr lang="en-GB" sz="2000" b="1" dirty="0"/>
              <a:t>authorities of USA</a:t>
            </a:r>
            <a:r>
              <a:rPr lang="en-GB" sz="2000" dirty="0"/>
              <a:t>, using </a:t>
            </a:r>
            <a:r>
              <a:rPr lang="en-GB" sz="2000" b="1" dirty="0"/>
              <a:t>24/7 Contact Point</a:t>
            </a:r>
          </a:p>
          <a:p>
            <a:r>
              <a:rPr lang="en-GB" sz="2000" b="1" dirty="0"/>
              <a:t/>
            </a:r>
            <a:br>
              <a:rPr lang="en-GB" sz="2000" b="1" dirty="0"/>
            </a:br>
            <a:r>
              <a:rPr lang="en-GB" sz="2000" b="1" dirty="0" smtClean="0"/>
              <a:t>Data </a:t>
            </a:r>
            <a:r>
              <a:rPr lang="en-GB" sz="2000" b="1" dirty="0"/>
              <a:t>preservation + use of MLAT        all the data preserved and identification and prosecution of the suspect who committed the offences</a:t>
            </a:r>
          </a:p>
          <a:p>
            <a:endParaRPr lang="en-GB" sz="2800" b="1" dirty="0"/>
          </a:p>
        </p:txBody>
      </p:sp>
      <p:sp>
        <p:nvSpPr>
          <p:cNvPr id="8" name="Flèche : droite 7">
            <a:extLst>
              <a:ext uri="{FF2B5EF4-FFF2-40B4-BE49-F238E27FC236}">
                <a16:creationId xmlns:a16="http://schemas.microsoft.com/office/drawing/2014/main" xmlns="" id="{D6CC2E2A-573A-4DA1-BCC2-730B74ADD652}"/>
              </a:ext>
            </a:extLst>
          </p:cNvPr>
          <p:cNvSpPr/>
          <p:nvPr/>
        </p:nvSpPr>
        <p:spPr>
          <a:xfrm>
            <a:off x="5020212" y="5833140"/>
            <a:ext cx="279369" cy="2450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41023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1015663"/>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In practice, how does the Budapest Convention work?</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9087174" cy="5262979"/>
          </a:xfrm>
          <a:prstGeom prst="rect">
            <a:avLst/>
          </a:prstGeom>
          <a:noFill/>
        </p:spPr>
        <p:txBody>
          <a:bodyPr wrap="square" rtlCol="0">
            <a:spAutoFit/>
          </a:bodyPr>
          <a:lstStyle/>
          <a:p>
            <a:r>
              <a:rPr lang="en-GB" sz="2800" b="1" dirty="0"/>
              <a:t>Case 2: ”Phishing” Case (Romania)</a:t>
            </a:r>
          </a:p>
          <a:p>
            <a:pPr marL="342900" indent="-342900">
              <a:buFont typeface="Wingdings" panose="05000000000000000000" pitchFamily="2" charset="2"/>
              <a:buChar char="§"/>
            </a:pPr>
            <a:r>
              <a:rPr lang="en-GB" sz="2000" dirty="0"/>
              <a:t>Unidentified perpetrators succeeded onto gaining access and  transferring different sums from customers accounts of two banks in Norway and Finland to bank accounts from Romania, using  the phishing method. </a:t>
            </a:r>
            <a:br>
              <a:rPr lang="en-GB" sz="2000" dirty="0"/>
            </a:br>
            <a:endParaRPr lang="en-GB" sz="2000" dirty="0"/>
          </a:p>
          <a:p>
            <a:pPr marL="342900" indent="-342900">
              <a:buFont typeface="Wingdings" panose="05000000000000000000" pitchFamily="2" charset="2"/>
              <a:buChar char="§"/>
            </a:pPr>
            <a:r>
              <a:rPr lang="en-GB" sz="2000" dirty="0"/>
              <a:t>Romanian citizens that redraw the fraudulently transferred sums were using, at the time, the following email addresses, that were created, probably by the same person, from the same computer system: </a:t>
            </a:r>
            <a:r>
              <a:rPr lang="en-GB" sz="2000" dirty="0">
                <a:hlinkClick r:id="rId3"/>
              </a:rPr>
              <a:t>CHH@yahoo.com</a:t>
            </a:r>
            <a:r>
              <a:rPr lang="en-GB" sz="2000" dirty="0"/>
              <a:t>; </a:t>
            </a:r>
            <a:r>
              <a:rPr lang="en-GB" sz="2000" dirty="0">
                <a:hlinkClick r:id="rId4"/>
              </a:rPr>
              <a:t>dfds@yahoo.com</a:t>
            </a:r>
            <a:r>
              <a:rPr lang="en-GB" sz="2000" dirty="0"/>
              <a:t>; </a:t>
            </a:r>
            <a:r>
              <a:rPr lang="en-GB" sz="2000" dirty="0">
                <a:hlinkClick r:id="rId5"/>
              </a:rPr>
              <a:t>andreaaa774@yahoo.com</a:t>
            </a:r>
            <a:r>
              <a:rPr lang="en-GB" sz="2000" dirty="0"/>
              <a:t> </a:t>
            </a:r>
            <a:br>
              <a:rPr lang="en-GB" sz="2000" dirty="0"/>
            </a:br>
            <a:r>
              <a:rPr lang="en-GB" sz="2000" dirty="0"/>
              <a:t> </a:t>
            </a:r>
          </a:p>
          <a:p>
            <a:pPr marL="457200" indent="-457200">
              <a:buFont typeface="Wingdings" panose="05000000000000000000" pitchFamily="2" charset="2"/>
              <a:buChar char="§"/>
            </a:pPr>
            <a:r>
              <a:rPr lang="fr-FR" sz="2000" b="1" dirty="0"/>
              <a:t>O</a:t>
            </a:r>
            <a:r>
              <a:rPr lang="en-GB" sz="2000" b="1" dirty="0" err="1"/>
              <a:t>ffences</a:t>
            </a:r>
            <a:r>
              <a:rPr lang="en-GB" sz="2000" b="1" dirty="0"/>
              <a:t> </a:t>
            </a:r>
            <a:r>
              <a:rPr lang="en-GB" sz="2000" dirty="0"/>
              <a:t>committed:</a:t>
            </a:r>
          </a:p>
          <a:p>
            <a:pPr marL="800100" lvl="1" indent="-342900">
              <a:buFont typeface="Wingdings" panose="05000000000000000000" pitchFamily="2" charset="2"/>
              <a:buChar char="§"/>
            </a:pPr>
            <a:r>
              <a:rPr lang="en-GB" sz="2000" b="1" dirty="0"/>
              <a:t>illegal access </a:t>
            </a:r>
            <a:r>
              <a:rPr lang="en-GB" sz="2000" dirty="0"/>
              <a:t>to a computer system  - art. 360 of the Criminal Code</a:t>
            </a:r>
          </a:p>
          <a:p>
            <a:pPr marL="800100" lvl="1" indent="-342900">
              <a:buFont typeface="Wingdings" panose="05000000000000000000" pitchFamily="2" charset="2"/>
              <a:buChar char="§"/>
            </a:pPr>
            <a:r>
              <a:rPr lang="en-GB" sz="2000" dirty="0"/>
              <a:t>fraudulent financial operations- art.250 of the Criminal Code</a:t>
            </a:r>
          </a:p>
          <a:p>
            <a:pPr marL="800100" lvl="1" indent="-342900">
              <a:buFont typeface="Wingdings" panose="05000000000000000000" pitchFamily="2" charset="2"/>
              <a:buChar char="§"/>
            </a:pPr>
            <a:r>
              <a:rPr lang="en-GB" sz="2000" b="1" dirty="0"/>
              <a:t>computer related forgery </a:t>
            </a:r>
            <a:r>
              <a:rPr lang="en-GB" sz="2000" dirty="0"/>
              <a:t>– art. 325 of the Criminal Code</a:t>
            </a:r>
          </a:p>
          <a:p>
            <a:pPr lvl="1"/>
            <a:endParaRPr lang="fr-FR" sz="2000" dirty="0"/>
          </a:p>
          <a:p>
            <a:endParaRPr lang="en-GB" sz="2800" b="1" dirty="0"/>
          </a:p>
        </p:txBody>
      </p:sp>
    </p:spTree>
    <p:extLst>
      <p:ext uri="{BB962C8B-B14F-4D97-AF65-F5344CB8AC3E}">
        <p14:creationId xmlns:p14="http://schemas.microsoft.com/office/powerpoint/2010/main" val="3958863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9577" y="-55260"/>
            <a:ext cx="2880320" cy="1107996"/>
          </a:xfrm>
          <a:prstGeom prst="rect">
            <a:avLst/>
          </a:prstGeom>
        </p:spPr>
        <p:txBody>
          <a:bodyPr wrap="square">
            <a:spAutoFit/>
          </a:bodyPr>
          <a:lstStyle/>
          <a:p>
            <a:r>
              <a:rPr lang="en-GB" sz="6600" b="1" dirty="0">
                <a:solidFill>
                  <a:srgbClr val="003399"/>
                </a:solidFill>
              </a:rPr>
              <a:t>C-PROC</a:t>
            </a:r>
            <a:endParaRPr lang="en-GB" sz="6600" dirty="0">
              <a:solidFill>
                <a:srgbClr val="003399"/>
              </a:solidFill>
            </a:endParaRPr>
          </a:p>
        </p:txBody>
      </p:sp>
      <p:sp>
        <p:nvSpPr>
          <p:cNvPr id="3" name="Text Box 14"/>
          <p:cNvSpPr txBox="1">
            <a:spLocks noChangeArrowheads="1"/>
          </p:cNvSpPr>
          <p:nvPr/>
        </p:nvSpPr>
        <p:spPr bwMode="auto">
          <a:xfrm>
            <a:off x="1487489" y="232772"/>
            <a:ext cx="913499" cy="523220"/>
          </a:xfrm>
          <a:prstGeom prst="rect">
            <a:avLst/>
          </a:prstGeom>
          <a:noFill/>
          <a:ln w="9525">
            <a:noFill/>
            <a:miter lim="800000"/>
            <a:headEnd/>
            <a:tailEnd/>
          </a:ln>
        </p:spPr>
        <p:txBody>
          <a:bodyPr wrap="square">
            <a:spAutoFit/>
          </a:bodyPr>
          <a:lstStyle/>
          <a:p>
            <a:pPr>
              <a:spcBef>
                <a:spcPct val="50000"/>
              </a:spcBef>
            </a:pPr>
            <a:r>
              <a:rPr lang="en-GB" sz="2800" dirty="0">
                <a:solidFill>
                  <a:schemeClr val="bg1"/>
                </a:solidFill>
                <a:latin typeface="Arial Black" pitchFamily="34" charset="0"/>
              </a:rPr>
              <a:t>10</a:t>
            </a:r>
          </a:p>
        </p:txBody>
      </p:sp>
      <p:sp>
        <p:nvSpPr>
          <p:cNvPr id="4" name="Rectangle 3"/>
          <p:cNvSpPr/>
          <p:nvPr/>
        </p:nvSpPr>
        <p:spPr>
          <a:xfrm>
            <a:off x="1479544" y="6482186"/>
            <a:ext cx="9215393" cy="375814"/>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487488" y="-27384"/>
            <a:ext cx="9180512" cy="900000"/>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7384"/>
            <a:ext cx="110145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732598" y="-85216"/>
            <a:ext cx="6624736" cy="1015663"/>
          </a:xfrm>
          <a:prstGeom prst="rect">
            <a:avLst/>
          </a:prstGeom>
          <a:noFill/>
        </p:spPr>
        <p:txBody>
          <a:bodyPr wrap="square" rtlCol="0">
            <a:spAutoFit/>
          </a:bodyPr>
          <a:lstStyle/>
          <a:p>
            <a:pPr algn="r"/>
            <a:r>
              <a:rPr lang="en-GB" sz="3000" b="1" dirty="0">
                <a:solidFill>
                  <a:schemeClr val="bg1"/>
                </a:solidFill>
                <a:latin typeface="Arial Narrow" panose="020B0606020202030204" pitchFamily="34" charset="0"/>
              </a:rPr>
              <a:t>In practice, how does the Budapest Convention work?</a:t>
            </a:r>
          </a:p>
        </p:txBody>
      </p:sp>
      <p:sp>
        <p:nvSpPr>
          <p:cNvPr id="12" name="TextBox 8">
            <a:extLst>
              <a:ext uri="{FF2B5EF4-FFF2-40B4-BE49-F238E27FC236}">
                <a16:creationId xmlns:a16="http://schemas.microsoft.com/office/drawing/2014/main" xmlns="" id="{5A568C5D-6A82-4CE3-A994-374C11ACAD93}"/>
              </a:ext>
            </a:extLst>
          </p:cNvPr>
          <p:cNvSpPr txBox="1"/>
          <p:nvPr/>
        </p:nvSpPr>
        <p:spPr>
          <a:xfrm>
            <a:off x="1580826" y="1024860"/>
            <a:ext cx="9087174" cy="4647426"/>
          </a:xfrm>
          <a:prstGeom prst="rect">
            <a:avLst/>
          </a:prstGeom>
          <a:noFill/>
        </p:spPr>
        <p:txBody>
          <a:bodyPr wrap="square" rtlCol="0">
            <a:spAutoFit/>
          </a:bodyPr>
          <a:lstStyle/>
          <a:p>
            <a:r>
              <a:rPr lang="en-GB" sz="2800" b="1" dirty="0"/>
              <a:t>Case 2: ”Phishing” Case (Romania)</a:t>
            </a:r>
          </a:p>
          <a:p>
            <a:pPr marL="800100" lvl="1" indent="-342900">
              <a:buFont typeface="Wingdings" panose="05000000000000000000" pitchFamily="2" charset="2"/>
              <a:buChar char="Ø"/>
            </a:pPr>
            <a:endParaRPr lang="fr-FR" sz="2000" dirty="0"/>
          </a:p>
          <a:p>
            <a:pPr marL="342900" indent="-342900">
              <a:buFont typeface="Wingdings" panose="05000000000000000000" pitchFamily="2" charset="2"/>
              <a:buChar char="§"/>
            </a:pPr>
            <a:r>
              <a:rPr lang="fr-FR" sz="2000" dirty="0"/>
              <a:t>O</a:t>
            </a:r>
            <a:r>
              <a:rPr lang="en-GB" sz="2000" dirty="0" err="1"/>
              <a:t>bject</a:t>
            </a:r>
            <a:r>
              <a:rPr lang="en-GB" sz="2000" dirty="0"/>
              <a:t> of the request, data preservation for :</a:t>
            </a:r>
          </a:p>
          <a:p>
            <a:pPr marL="800100" lvl="1" indent="-342900">
              <a:buFont typeface="Wingdings" panose="05000000000000000000" pitchFamily="2" charset="2"/>
              <a:buChar char="§"/>
            </a:pPr>
            <a:r>
              <a:rPr lang="en-GB" sz="2000" dirty="0"/>
              <a:t>Email addresses’ logs and associated accounts</a:t>
            </a:r>
          </a:p>
          <a:p>
            <a:pPr marL="800100" lvl="1" indent="-342900">
              <a:buFont typeface="Wingdings" panose="05000000000000000000" pitchFamily="2" charset="2"/>
              <a:buChar char="§"/>
            </a:pPr>
            <a:r>
              <a:rPr lang="en-GB" sz="2000" dirty="0"/>
              <a:t>Content of any communication stored by these email addresses</a:t>
            </a:r>
          </a:p>
          <a:p>
            <a:pPr marL="800100" lvl="1" indent="-342900">
              <a:buFont typeface="Wingdings" panose="05000000000000000000" pitchFamily="2" charset="2"/>
              <a:buChar char="§"/>
            </a:pPr>
            <a:r>
              <a:rPr lang="en-GB" sz="2000" dirty="0"/>
              <a:t>IP address/addresses of the computer system/systems that created the email addresses mentioned above</a:t>
            </a:r>
          </a:p>
          <a:p>
            <a:pPr marL="342900" indent="-342900">
              <a:buFont typeface="Wingdings" panose="05000000000000000000" pitchFamily="2" charset="2"/>
              <a:buChar char="§"/>
            </a:pPr>
            <a:r>
              <a:rPr lang="en-GB" sz="2000" b="1" dirty="0"/>
              <a:t>Preservation of data through  the 24/7 point of contact to the responsible authorities of USA, using 24/7 Contact Point</a:t>
            </a:r>
          </a:p>
          <a:p>
            <a:r>
              <a:rPr lang="en-GB" sz="2000" b="1" dirty="0"/>
              <a:t/>
            </a:r>
            <a:br>
              <a:rPr lang="en-GB" sz="2000" b="1" dirty="0"/>
            </a:br>
            <a:r>
              <a:rPr lang="en-GB" sz="2000" b="1" dirty="0"/>
              <a:t>Data preservation + use of MLAT        all the data preserved regarding e-mail accounts used by the suspects and to identify and prosecute a large money mule group who caused  significant financial losses (more that 3 million Euro)</a:t>
            </a:r>
          </a:p>
          <a:p>
            <a:endParaRPr lang="en-GB" sz="2800" b="1" dirty="0"/>
          </a:p>
        </p:txBody>
      </p:sp>
      <p:sp>
        <p:nvSpPr>
          <p:cNvPr id="8" name="Flèche : droite 7">
            <a:extLst>
              <a:ext uri="{FF2B5EF4-FFF2-40B4-BE49-F238E27FC236}">
                <a16:creationId xmlns:a16="http://schemas.microsoft.com/office/drawing/2014/main" xmlns="" id="{D6CC2E2A-573A-4DA1-BCC2-730B74ADD652}"/>
              </a:ext>
            </a:extLst>
          </p:cNvPr>
          <p:cNvSpPr/>
          <p:nvPr/>
        </p:nvSpPr>
        <p:spPr>
          <a:xfrm>
            <a:off x="5159897" y="4277717"/>
            <a:ext cx="279369" cy="2450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849095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1422</TotalTime>
  <Words>790</Words>
  <Application>Microsoft Office PowerPoint</Application>
  <PresentationFormat>Personnalisé</PresentationFormat>
  <Paragraphs>214</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marie wevelsiep</dc:creator>
  <cp:lastModifiedBy>AGHA-WEVELSIEP Marie</cp:lastModifiedBy>
  <cp:revision>180</cp:revision>
  <dcterms:created xsi:type="dcterms:W3CDTF">2017-10-08T16:15:35Z</dcterms:created>
  <dcterms:modified xsi:type="dcterms:W3CDTF">2018-01-18T14:41:40Z</dcterms:modified>
</cp:coreProperties>
</file>