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33"/>
  </p:notesMasterIdLst>
  <p:handoutMasterIdLst>
    <p:handoutMasterId r:id="rId34"/>
  </p:handoutMasterIdLst>
  <p:sldIdLst>
    <p:sldId id="264" r:id="rId5"/>
    <p:sldId id="614" r:id="rId6"/>
    <p:sldId id="615" r:id="rId7"/>
    <p:sldId id="433" r:id="rId8"/>
    <p:sldId id="555" r:id="rId9"/>
    <p:sldId id="612" r:id="rId10"/>
    <p:sldId id="617" r:id="rId11"/>
    <p:sldId id="618" r:id="rId12"/>
    <p:sldId id="565" r:id="rId13"/>
    <p:sldId id="597" r:id="rId14"/>
    <p:sldId id="569" r:id="rId15"/>
    <p:sldId id="613" r:id="rId16"/>
    <p:sldId id="507" r:id="rId17"/>
    <p:sldId id="571" r:id="rId18"/>
    <p:sldId id="573" r:id="rId19"/>
    <p:sldId id="575" r:id="rId20"/>
    <p:sldId id="576" r:id="rId21"/>
    <p:sldId id="577" r:id="rId22"/>
    <p:sldId id="578" r:id="rId23"/>
    <p:sldId id="598" r:id="rId24"/>
    <p:sldId id="492" r:id="rId25"/>
    <p:sldId id="495" r:id="rId26"/>
    <p:sldId id="583" r:id="rId27"/>
    <p:sldId id="510" r:id="rId28"/>
    <p:sldId id="549" r:id="rId29"/>
    <p:sldId id="550" r:id="rId30"/>
    <p:sldId id="551" r:id="rId31"/>
    <p:sldId id="274" r:id="rId32"/>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98" autoAdjust="0"/>
    <p:restoredTop sz="94444" autoAdjust="0"/>
  </p:normalViewPr>
  <p:slideViewPr>
    <p:cSldViewPr snapToGrid="0" snapToObjects="1">
      <p:cViewPr varScale="1">
        <p:scale>
          <a:sx n="82" d="100"/>
          <a:sy n="82" d="100"/>
        </p:scale>
        <p:origin x="1062"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16/10/2019</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16/10/2019</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dianummer 3"/>
          <p:cNvSpPr>
            <a:spLocks noGrp="1"/>
          </p:cNvSpPr>
          <p:nvPr>
            <p:ph type="sldNum" sz="quarter" idx="10"/>
          </p:nvPr>
        </p:nvSpPr>
        <p:spPr/>
        <p:txBody>
          <a:bodyPr/>
          <a:lstStyle/>
          <a:p>
            <a:fld id="{DD744A21-66DC-4EE1-8B26-ED704C573025}" type="slidenum">
              <a:rPr lang="en-US" smtClean="0"/>
              <a:pPr/>
              <a:t>6</a:t>
            </a:fld>
            <a:endParaRPr lang="en-US"/>
          </a:p>
        </p:txBody>
      </p:sp>
    </p:spTree>
    <p:extLst>
      <p:ext uri="{BB962C8B-B14F-4D97-AF65-F5344CB8AC3E}">
        <p14:creationId xmlns:p14="http://schemas.microsoft.com/office/powerpoint/2010/main" val="68165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19113" y="760413"/>
            <a:ext cx="5722937" cy="4294187"/>
          </a:xfrm>
        </p:spPr>
      </p:sp>
      <p:sp>
        <p:nvSpPr>
          <p:cNvPr id="3" name="Tijdelijke aanduiding voor notities 2"/>
          <p:cNvSpPr>
            <a:spLocks noGrp="1"/>
          </p:cNvSpPr>
          <p:nvPr>
            <p:ph type="body" idx="1"/>
          </p:nvPr>
        </p:nvSpPr>
        <p:spPr>
          <a:xfrm>
            <a:off x="788802" y="5295042"/>
            <a:ext cx="5183559" cy="4484901"/>
          </a:xfrm>
        </p:spPr>
        <p:txBody>
          <a:bodyPr/>
          <a:lstStyle/>
          <a:p>
            <a:endParaRPr lang="nl-NL" dirty="0"/>
          </a:p>
        </p:txBody>
      </p:sp>
      <p:sp>
        <p:nvSpPr>
          <p:cNvPr id="4" name="Tijdelijke aanduiding voor dianummer 3"/>
          <p:cNvSpPr>
            <a:spLocks noGrp="1"/>
          </p:cNvSpPr>
          <p:nvPr>
            <p:ph type="sldNum" sz="quarter" idx="10"/>
          </p:nvPr>
        </p:nvSpPr>
        <p:spPr/>
        <p:txBody>
          <a:bodyPr/>
          <a:lstStyle/>
          <a:p>
            <a:fld id="{22167AF0-5B5E-4B15-8B85-1A7E8C4BE25C}" type="slidenum">
              <a:rPr lang="nl-NL" smtClean="0"/>
              <a:pPr/>
              <a:t>12</a:t>
            </a:fld>
            <a:endParaRPr lang="nl-NL" dirty="0"/>
          </a:p>
        </p:txBody>
      </p:sp>
    </p:spTree>
    <p:extLst>
      <p:ext uri="{BB962C8B-B14F-4D97-AF65-F5344CB8AC3E}">
        <p14:creationId xmlns:p14="http://schemas.microsoft.com/office/powerpoint/2010/main" val="3676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482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C41719-CAC2-458E-8AEA-E4D51254A614}"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2240345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16/10/2019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p>
            <a:fld id="{238FD991-4A3D-475E-9B8E-D91803AAAAF4}" type="slidenum">
              <a:rPr lang="nl-BE" smtClean="0"/>
              <a:pPr/>
              <a:t>‹#›</a:t>
            </a:fld>
            <a:endParaRPr lang="nl-BE"/>
          </a:p>
        </p:txBody>
      </p:sp>
    </p:spTree>
    <p:extLst>
      <p:ext uri="{BB962C8B-B14F-4D97-AF65-F5344CB8AC3E}">
        <p14:creationId xmlns:p14="http://schemas.microsoft.com/office/powerpoint/2010/main" val="111529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4D733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endParaRPr lang="nl-BE" dirty="0"/>
          </a:p>
        </p:txBody>
      </p:sp>
      <p:sp>
        <p:nvSpPr>
          <p:cNvPr id="6" name="Tijdelijke aanduiding voor dianummer 5"/>
          <p:cNvSpPr>
            <a:spLocks noGrp="1"/>
          </p:cNvSpPr>
          <p:nvPr>
            <p:ph type="sldNum" sz="quarter" idx="12"/>
          </p:nvPr>
        </p:nvSpPr>
        <p:spPr/>
        <p:txBody>
          <a:bodyPr/>
          <a:lstStyle/>
          <a:p>
            <a:fld id="{238FD991-4A3D-475E-9B8E-D91803AAAAF4}" type="slidenum">
              <a:rPr lang="nl-BE" smtClean="0"/>
              <a:pPr/>
              <a:t>‹#›</a:t>
            </a:fld>
            <a:endParaRPr lang="nl-BE"/>
          </a:p>
        </p:txBody>
      </p:sp>
    </p:spTree>
    <p:extLst>
      <p:ext uri="{BB962C8B-B14F-4D97-AF65-F5344CB8AC3E}">
        <p14:creationId xmlns:p14="http://schemas.microsoft.com/office/powerpoint/2010/main" val="375137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en object (sub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719138" y="1902691"/>
            <a:ext cx="7813675" cy="397784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4976021" y="6520170"/>
            <a:ext cx="769441" cy="153888"/>
          </a:xfrm>
          <a:prstGeom prst="rect">
            <a:avLst/>
          </a:prstGeom>
        </p:spPr>
        <p:txBody>
          <a:bodyPr/>
          <a:lstStyle/>
          <a:p>
            <a:r>
              <a:rPr lang="nl-NL"/>
              <a:t>24 januari 2017</a:t>
            </a:r>
          </a:p>
        </p:txBody>
      </p:sp>
      <p:sp>
        <p:nvSpPr>
          <p:cNvPr id="5" name="Footer Placeholder 4"/>
          <p:cNvSpPr>
            <a:spLocks noGrp="1"/>
          </p:cNvSpPr>
          <p:nvPr>
            <p:ph type="ftr" sz="quarter" idx="11"/>
          </p:nvPr>
        </p:nvSpPr>
        <p:spPr>
          <a:xfrm>
            <a:off x="719138" y="6520170"/>
            <a:ext cx="4090988" cy="153888"/>
          </a:xfrm>
          <a:prstGeom prst="rect">
            <a:avLst/>
          </a:prstGeom>
        </p:spPr>
        <p:txBody>
          <a:bodyPr/>
          <a:lstStyle/>
          <a:p>
            <a:r>
              <a:rPr lang="nl-NL"/>
              <a:t>Briefing “Inburgering”</a:t>
            </a:r>
          </a:p>
        </p:txBody>
      </p:sp>
      <p:sp>
        <p:nvSpPr>
          <p:cNvPr id="6" name="Slide Number Placeholder 5"/>
          <p:cNvSpPr>
            <a:spLocks noGrp="1"/>
          </p:cNvSpPr>
          <p:nvPr>
            <p:ph type="sldNum" sz="quarter" idx="12"/>
          </p:nvPr>
        </p:nvSpPr>
        <p:spPr/>
        <p:txBody>
          <a:bodyPr/>
          <a:lstStyle/>
          <a:p>
            <a:fld id="{FAE1ADEA-2E99-43FD-A544-122505E403F1}" type="slidenum">
              <a:rPr lang="nl-NL" smtClean="0"/>
              <a:t>‹#›</a:t>
            </a:fld>
            <a:endParaRPr lang="nl-NL"/>
          </a:p>
        </p:txBody>
      </p:sp>
      <p:sp>
        <p:nvSpPr>
          <p:cNvPr id="12" name="Tijdelijke aanduiding voor tekst 11"/>
          <p:cNvSpPr>
            <a:spLocks noGrp="1"/>
          </p:cNvSpPr>
          <p:nvPr>
            <p:ph type="body" sz="quarter" idx="13" hasCustomPrompt="1"/>
          </p:nvPr>
        </p:nvSpPr>
        <p:spPr>
          <a:xfrm>
            <a:off x="719137" y="1532947"/>
            <a:ext cx="7813675" cy="276999"/>
          </a:xfrm>
        </p:spPr>
        <p:txBody>
          <a:bodyPr wrap="square" anchor="b" anchorCtr="0">
            <a:spAutoFit/>
          </a:bodyPr>
          <a:lstStyle>
            <a:lvl1pPr marL="0" indent="0">
              <a:lnSpc>
                <a:spcPct val="100000"/>
              </a:lnSpc>
              <a:buFont typeface="Arial" panose="020B0604020202020204" pitchFamily="34" charset="0"/>
              <a:buNone/>
              <a:defRPr b="1">
                <a:solidFill>
                  <a:schemeClr val="accent2"/>
                </a:solidFill>
              </a:defRPr>
            </a:lvl1pPr>
          </a:lstStyle>
          <a:p>
            <a:pPr lvl="0"/>
            <a:r>
              <a:rPr lang="nl-NL" dirty="0" err="1"/>
              <a:t>Subkop</a:t>
            </a:r>
            <a:endParaRPr lang="nl-NL" dirty="0"/>
          </a:p>
        </p:txBody>
      </p:sp>
    </p:spTree>
    <p:extLst>
      <p:ext uri="{BB962C8B-B14F-4D97-AF65-F5344CB8AC3E}">
        <p14:creationId xmlns:p14="http://schemas.microsoft.com/office/powerpoint/2010/main" val="187944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16/10/2019</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16/10/2019</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rekenkamer.n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burgeren.nl/inburgeren-hoe-moet-dat.jsp"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4238625"/>
            <a:ext cx="9144000" cy="1905000"/>
          </a:xfrm>
          <a:prstGeom prst="rect">
            <a:avLst/>
          </a:prstGeom>
        </p:spPr>
        <p:txBody>
          <a:bodyPr>
            <a:normAutofit/>
          </a:bodyPr>
          <a:lstStyle/>
          <a:p>
            <a:pPr algn="ctr"/>
            <a:r>
              <a:rPr lang="fr-FR" sz="2400" b="1" dirty="0">
                <a:solidFill>
                  <a:srgbClr val="0D347D"/>
                </a:solidFill>
                <a:latin typeface="+mn-lt"/>
              </a:rPr>
              <a:t>SOCIAL PARTICIPATION IS A SHARED RESPONSIBILITY</a:t>
            </a:r>
            <a:br>
              <a:rPr lang="fr-FR" sz="3200" b="1" dirty="0">
                <a:solidFill>
                  <a:srgbClr val="0D347D"/>
                </a:solidFill>
                <a:latin typeface="+mn-lt"/>
              </a:rPr>
            </a:br>
            <a:br>
              <a:rPr lang="fr-FR" sz="3200" b="1" dirty="0">
                <a:solidFill>
                  <a:srgbClr val="0D347D"/>
                </a:solidFill>
                <a:latin typeface="+mn-lt"/>
              </a:rPr>
            </a:br>
            <a:r>
              <a:rPr lang="fr-FR" sz="1400" b="1" dirty="0">
                <a:solidFill>
                  <a:srgbClr val="0D347D"/>
                </a:solidFill>
                <a:latin typeface="+mn-lt"/>
                <a:cs typeface="Arial" panose="020B0604020202020204" pitchFamily="34" charset="0"/>
              </a:rPr>
              <a:t>Piet Van </a:t>
            </a:r>
            <a:r>
              <a:rPr lang="fr-FR" sz="1400" b="1" dirty="0" err="1">
                <a:solidFill>
                  <a:srgbClr val="0D347D"/>
                </a:solidFill>
                <a:latin typeface="+mn-lt"/>
                <a:cs typeface="Arial" panose="020B0604020202020204" pitchFamily="34" charset="0"/>
              </a:rPr>
              <a:t>Avermaet</a:t>
            </a:r>
            <a:br>
              <a:rPr lang="fr-FR" sz="1400" b="1" dirty="0">
                <a:solidFill>
                  <a:srgbClr val="0D347D"/>
                </a:solidFill>
                <a:latin typeface="+mn-lt"/>
                <a:cs typeface="Arial" panose="020B0604020202020204" pitchFamily="34" charset="0"/>
              </a:rPr>
            </a:br>
            <a:r>
              <a:rPr lang="fr-FR" sz="1400" b="1" dirty="0">
                <a:solidFill>
                  <a:srgbClr val="0D347D"/>
                </a:solidFill>
                <a:latin typeface="+mn-lt"/>
                <a:cs typeface="Arial" panose="020B0604020202020204" pitchFamily="34" charset="0"/>
              </a:rPr>
              <a:t>Centre for </a:t>
            </a:r>
            <a:r>
              <a:rPr lang="fr-FR" sz="1400" b="1" dirty="0" err="1">
                <a:solidFill>
                  <a:srgbClr val="0D347D"/>
                </a:solidFill>
                <a:latin typeface="+mn-lt"/>
                <a:cs typeface="Arial" panose="020B0604020202020204" pitchFamily="34" charset="0"/>
              </a:rPr>
              <a:t>Diversity</a:t>
            </a:r>
            <a:r>
              <a:rPr lang="fr-FR" sz="1400" b="1" dirty="0">
                <a:solidFill>
                  <a:srgbClr val="0D347D"/>
                </a:solidFill>
                <a:latin typeface="+mn-lt"/>
                <a:cs typeface="Arial" panose="020B0604020202020204" pitchFamily="34" charset="0"/>
              </a:rPr>
              <a:t> &amp; Learning</a:t>
            </a:r>
            <a:br>
              <a:rPr lang="fr-FR" sz="1400" b="1" dirty="0">
                <a:solidFill>
                  <a:srgbClr val="0D347D"/>
                </a:solidFill>
                <a:latin typeface="+mn-lt"/>
                <a:cs typeface="Arial" panose="020B0604020202020204" pitchFamily="34" charset="0"/>
              </a:rPr>
            </a:br>
            <a:r>
              <a:rPr lang="fr-FR" sz="1400" b="1" dirty="0" err="1">
                <a:solidFill>
                  <a:srgbClr val="0D347D"/>
                </a:solidFill>
                <a:latin typeface="+mn-lt"/>
                <a:cs typeface="Arial" panose="020B0604020202020204" pitchFamily="34" charset="0"/>
              </a:rPr>
              <a:t>Ghent</a:t>
            </a:r>
            <a:r>
              <a:rPr lang="fr-FR" sz="1400" b="1" dirty="0">
                <a:solidFill>
                  <a:srgbClr val="0D347D"/>
                </a:solidFill>
                <a:latin typeface="+mn-lt"/>
                <a:cs typeface="Arial" panose="020B0604020202020204" pitchFamily="34" charset="0"/>
              </a:rPr>
              <a:t> </a:t>
            </a:r>
            <a:r>
              <a:rPr lang="fr-FR" sz="1400" b="1" dirty="0" err="1">
                <a:solidFill>
                  <a:srgbClr val="0D347D"/>
                </a:solidFill>
                <a:latin typeface="+mn-lt"/>
                <a:cs typeface="Arial" panose="020B0604020202020204" pitchFamily="34" charset="0"/>
              </a:rPr>
              <a:t>University</a:t>
            </a:r>
            <a:endParaRPr lang="fr-FR" sz="1400" dirty="0">
              <a:latin typeface="+mn-lt"/>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1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latin typeface="Arial Narrow" charset="0"/>
                <a:ea typeface="Arial Narrow" charset="0"/>
                <a:cs typeface="Arial Narrow" charset="0"/>
              </a:rPr>
              <a:pPr/>
              <a:t>16/10/2019</a:t>
            </a:fld>
            <a:endParaRPr lang="fr-FR" dirty="0">
              <a:latin typeface="Arial Narrow" charset="0"/>
              <a:ea typeface="Arial Narrow" charset="0"/>
              <a:cs typeface="Arial Narrow" charset="0"/>
            </a:endParaRPr>
          </a:p>
        </p:txBody>
      </p:sp>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Tree>
    <p:extLst>
      <p:ext uri="{BB962C8B-B14F-4D97-AF65-F5344CB8AC3E}">
        <p14:creationId xmlns:p14="http://schemas.microsoft.com/office/powerpoint/2010/main" val="273904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523" y="126124"/>
            <a:ext cx="4934441" cy="819807"/>
          </a:xfrm>
        </p:spPr>
        <p:txBody>
          <a:bodyPr>
            <a:normAutofit/>
          </a:bodyPr>
          <a:lstStyle/>
          <a:p>
            <a:r>
              <a:rPr lang="nl-NL" sz="3200" b="1" dirty="0">
                <a:latin typeface="+mn-lt"/>
              </a:rPr>
              <a:t>Impact of these </a:t>
            </a:r>
            <a:r>
              <a:rPr lang="nl-NL" sz="3200" b="1" dirty="0" err="1">
                <a:latin typeface="+mn-lt"/>
              </a:rPr>
              <a:t>policies</a:t>
            </a:r>
            <a:endParaRPr lang="nl-BE" sz="3200" b="1" dirty="0">
              <a:latin typeface="+mn-lt"/>
            </a:endParaRPr>
          </a:p>
        </p:txBody>
      </p:sp>
      <p:sp>
        <p:nvSpPr>
          <p:cNvPr id="3" name="Content Placeholder 2"/>
          <p:cNvSpPr>
            <a:spLocks noGrp="1"/>
          </p:cNvSpPr>
          <p:nvPr>
            <p:ph idx="1"/>
          </p:nvPr>
        </p:nvSpPr>
        <p:spPr>
          <a:xfrm>
            <a:off x="476490" y="1965433"/>
            <a:ext cx="8229600" cy="4172607"/>
          </a:xfrm>
        </p:spPr>
        <p:txBody>
          <a:bodyPr>
            <a:normAutofit fontScale="77500" lnSpcReduction="20000"/>
          </a:bodyPr>
          <a:lstStyle/>
          <a:p>
            <a:pPr>
              <a:buFont typeface="Arial"/>
              <a:buChar char="•"/>
            </a:pPr>
            <a:r>
              <a:rPr lang="en-GB" sz="2400" dirty="0">
                <a:solidFill>
                  <a:srgbClr val="000000"/>
                </a:solidFill>
              </a:rPr>
              <a:t>Most impact studies demonstrate failure of policies:</a:t>
            </a:r>
          </a:p>
          <a:p>
            <a:pPr lvl="1">
              <a:buFont typeface="Arial"/>
              <a:buChar char="•"/>
            </a:pPr>
            <a:r>
              <a:rPr lang="en-GB" dirty="0">
                <a:solidFill>
                  <a:srgbClr val="000000"/>
                </a:solidFill>
              </a:rPr>
              <a:t>INTEC report (see also current studies by Van </a:t>
            </a:r>
            <a:r>
              <a:rPr lang="en-GB" dirty="0" err="1">
                <a:solidFill>
                  <a:srgbClr val="000000"/>
                </a:solidFill>
              </a:rPr>
              <a:t>Oers</a:t>
            </a:r>
            <a:r>
              <a:rPr lang="en-GB" dirty="0">
                <a:solidFill>
                  <a:srgbClr val="000000"/>
                </a:solidFill>
              </a:rPr>
              <a:t>)</a:t>
            </a:r>
          </a:p>
          <a:p>
            <a:pPr lvl="1">
              <a:buFont typeface="Arial"/>
              <a:buChar char="•"/>
            </a:pPr>
            <a:r>
              <a:rPr lang="en-GB" dirty="0">
                <a:solidFill>
                  <a:srgbClr val="000000"/>
                </a:solidFill>
              </a:rPr>
              <a:t>Dutch National Audit Office</a:t>
            </a:r>
          </a:p>
          <a:p>
            <a:pPr lvl="1">
              <a:buFont typeface="Arial"/>
              <a:buChar char="•"/>
            </a:pPr>
            <a:r>
              <a:rPr lang="en-GB" dirty="0">
                <a:solidFill>
                  <a:srgbClr val="000000"/>
                </a:solidFill>
              </a:rPr>
              <a:t>Flemish impact studies</a:t>
            </a:r>
          </a:p>
          <a:p>
            <a:pPr lvl="1">
              <a:buFont typeface="Arial"/>
              <a:buChar char="•"/>
            </a:pPr>
            <a:r>
              <a:rPr lang="en-GB" dirty="0">
                <a:solidFill>
                  <a:srgbClr val="000000"/>
                </a:solidFill>
              </a:rPr>
              <a:t>…</a:t>
            </a:r>
          </a:p>
          <a:p>
            <a:pPr lvl="1">
              <a:buFont typeface="Arial"/>
              <a:buChar char="•"/>
            </a:pPr>
            <a:endParaRPr lang="en-GB" dirty="0">
              <a:solidFill>
                <a:srgbClr val="000000"/>
              </a:solidFill>
            </a:endParaRPr>
          </a:p>
          <a:p>
            <a:r>
              <a:rPr lang="fr-CA" sz="2400" b="1" dirty="0" err="1">
                <a:solidFill>
                  <a:srgbClr val="000000"/>
                </a:solidFill>
              </a:rPr>
              <a:t>Tracking</a:t>
            </a:r>
            <a:r>
              <a:rPr lang="fr-CA" sz="2400" b="1" dirty="0">
                <a:solidFill>
                  <a:srgbClr val="000000"/>
                </a:solidFill>
              </a:rPr>
              <a:t> (</a:t>
            </a:r>
            <a:r>
              <a:rPr lang="fr-CA" sz="2400" b="1" dirty="0" err="1">
                <a:solidFill>
                  <a:srgbClr val="000000"/>
                </a:solidFill>
              </a:rPr>
              <a:t>grouping</a:t>
            </a:r>
            <a:r>
              <a:rPr lang="fr-CA" sz="2400" b="1" dirty="0">
                <a:solidFill>
                  <a:srgbClr val="000000"/>
                </a:solidFill>
              </a:rPr>
              <a:t>)</a:t>
            </a:r>
          </a:p>
          <a:p>
            <a:endParaRPr lang="fr-CA" sz="2400" b="1" dirty="0">
              <a:solidFill>
                <a:srgbClr val="000000"/>
              </a:solidFill>
            </a:endParaRPr>
          </a:p>
          <a:p>
            <a:r>
              <a:rPr lang="fr-CA" sz="2400" b="1" dirty="0">
                <a:solidFill>
                  <a:srgbClr val="000000"/>
                </a:solidFill>
              </a:rPr>
              <a:t>A (quasi) </a:t>
            </a:r>
            <a:r>
              <a:rPr lang="fr-CA" sz="2400" b="1" dirty="0" err="1">
                <a:solidFill>
                  <a:srgbClr val="000000"/>
                </a:solidFill>
              </a:rPr>
              <a:t>market</a:t>
            </a:r>
            <a:r>
              <a:rPr lang="fr-CA" sz="2400" b="1" dirty="0">
                <a:solidFill>
                  <a:srgbClr val="000000"/>
                </a:solidFill>
              </a:rPr>
              <a:t> model</a:t>
            </a:r>
          </a:p>
          <a:p>
            <a:endParaRPr lang="fr-CA" sz="2400" b="1" dirty="0">
              <a:solidFill>
                <a:srgbClr val="000000"/>
              </a:solidFill>
            </a:endParaRPr>
          </a:p>
          <a:p>
            <a:r>
              <a:rPr lang="fr-CA" sz="2400" b="1" dirty="0">
                <a:solidFill>
                  <a:srgbClr val="000000"/>
                </a:solidFill>
              </a:rPr>
              <a:t>Social networks</a:t>
            </a:r>
          </a:p>
          <a:p>
            <a:endParaRPr lang="fr-CA" sz="2400" b="1" dirty="0">
              <a:solidFill>
                <a:srgbClr val="000000"/>
              </a:solidFill>
            </a:endParaRPr>
          </a:p>
          <a:p>
            <a:pPr marL="0" indent="0">
              <a:buNone/>
            </a:pPr>
            <a:r>
              <a:rPr lang="en-US" sz="2400" dirty="0"/>
              <a:t>The potential risk of reproducing social inequality among immigrants on arrival</a:t>
            </a:r>
            <a:endParaRPr lang="fr-CA" sz="2400" b="1" dirty="0">
              <a:solidFill>
                <a:srgbClr val="000000"/>
              </a:solidFill>
            </a:endParaRPr>
          </a:p>
          <a:p>
            <a:pPr lvl="1">
              <a:buFont typeface="Arial"/>
              <a:buChar char="•"/>
            </a:pPr>
            <a:endParaRPr lang="en-GB" sz="2000" dirty="0">
              <a:solidFill>
                <a:srgbClr val="000000"/>
              </a:solidFill>
            </a:endParaRPr>
          </a:p>
          <a:p>
            <a:pPr marL="0" indent="0">
              <a:buNone/>
            </a:pPr>
            <a:endParaRPr lang="en-GB" sz="2000" dirty="0">
              <a:solidFill>
                <a:srgbClr val="000000"/>
              </a:solidFill>
            </a:endParaRPr>
          </a:p>
          <a:p>
            <a:pPr>
              <a:buFont typeface="Arial"/>
              <a:buChar char="•"/>
            </a:pPr>
            <a:endParaRPr lang="en-GB" sz="2000" dirty="0">
              <a:solidFill>
                <a:srgbClr val="000000"/>
              </a:solidFill>
            </a:endParaRPr>
          </a:p>
        </p:txBody>
      </p:sp>
    </p:spTree>
    <p:extLst>
      <p:ext uri="{BB962C8B-B14F-4D97-AF65-F5344CB8AC3E}">
        <p14:creationId xmlns:p14="http://schemas.microsoft.com/office/powerpoint/2010/main" val="392444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697" y="88882"/>
            <a:ext cx="4193742" cy="751171"/>
          </a:xfrm>
        </p:spPr>
        <p:txBody>
          <a:bodyPr>
            <a:normAutofit/>
          </a:bodyPr>
          <a:lstStyle/>
          <a:p>
            <a:r>
              <a:rPr lang="fr-CA" sz="3200" b="1" dirty="0" err="1">
                <a:latin typeface="+mn-lt"/>
              </a:rPr>
              <a:t>Tracking</a:t>
            </a:r>
            <a:endParaRPr lang="fr-CA" sz="3200" b="1" dirty="0">
              <a:solidFill>
                <a:srgbClr val="FF0000"/>
              </a:solidFill>
              <a:latin typeface="+mn-lt"/>
            </a:endParaRPr>
          </a:p>
        </p:txBody>
      </p:sp>
      <p:graphicFrame>
        <p:nvGraphicFramePr>
          <p:cNvPr id="4" name="Object 3"/>
          <p:cNvGraphicFramePr>
            <a:graphicFrameLocks noChangeAspect="1"/>
          </p:cNvGraphicFramePr>
          <p:nvPr>
            <p:extLst/>
          </p:nvPr>
        </p:nvGraphicFramePr>
        <p:xfrm>
          <a:off x="107504" y="3440760"/>
          <a:ext cx="8857935" cy="3412800"/>
        </p:xfrm>
        <a:graphic>
          <a:graphicData uri="http://schemas.openxmlformats.org/presentationml/2006/ole">
            <mc:AlternateContent xmlns:mc="http://schemas.openxmlformats.org/markup-compatibility/2006">
              <mc:Choice xmlns:v="urn:schemas-microsoft-com:vml" Requires="v">
                <p:oleObj spid="_x0000_s1038" name="Document" r:id="rId3" imgW="5867400" imgH="2260600" progId="Word.Document.12">
                  <p:embed/>
                </p:oleObj>
              </mc:Choice>
              <mc:Fallback>
                <p:oleObj name="Document" r:id="rId3" imgW="5867400" imgH="2260600" progId="Word.Document.12">
                  <p:embed/>
                  <p:pic>
                    <p:nvPicPr>
                      <p:cNvPr id="4" name="Object 3"/>
                      <p:cNvPicPr/>
                      <p:nvPr/>
                    </p:nvPicPr>
                    <p:blipFill>
                      <a:blip r:embed="rId4"/>
                      <a:stretch>
                        <a:fillRect/>
                      </a:stretch>
                    </p:blipFill>
                    <p:spPr>
                      <a:xfrm>
                        <a:off x="107504" y="3440760"/>
                        <a:ext cx="8857935" cy="3412800"/>
                      </a:xfrm>
                      <a:prstGeom prst="rect">
                        <a:avLst/>
                      </a:prstGeom>
                    </p:spPr>
                  </p:pic>
                </p:oleObj>
              </mc:Fallback>
            </mc:AlternateContent>
          </a:graphicData>
        </a:graphic>
      </p:graphicFrame>
      <p:sp>
        <p:nvSpPr>
          <p:cNvPr id="5" name="TextBox 4"/>
          <p:cNvSpPr txBox="1"/>
          <p:nvPr/>
        </p:nvSpPr>
        <p:spPr>
          <a:xfrm>
            <a:off x="683568" y="1124744"/>
            <a:ext cx="6336704" cy="1754326"/>
          </a:xfrm>
          <a:prstGeom prst="rect">
            <a:avLst/>
          </a:prstGeom>
          <a:noFill/>
        </p:spPr>
        <p:txBody>
          <a:bodyPr wrap="square" rtlCol="0">
            <a:spAutoFit/>
          </a:bodyPr>
          <a:lstStyle/>
          <a:p>
            <a:pPr marL="285750" indent="-285750">
              <a:buFont typeface="Arial"/>
              <a:buChar char="•"/>
            </a:pPr>
            <a:r>
              <a:rPr lang="en-GB" dirty="0"/>
              <a:t>Practice of tracking in Flemish integration programmes</a:t>
            </a:r>
          </a:p>
          <a:p>
            <a:pPr marL="742950" lvl="1" indent="-285750">
              <a:buFont typeface="Arial"/>
              <a:buChar char="•"/>
            </a:pPr>
            <a:r>
              <a:rPr lang="en-GB" dirty="0"/>
              <a:t>CBE</a:t>
            </a:r>
          </a:p>
          <a:p>
            <a:pPr marL="742950" lvl="1" indent="-285750">
              <a:buFont typeface="Arial"/>
              <a:buChar char="•"/>
            </a:pPr>
            <a:r>
              <a:rPr lang="en-GB" dirty="0"/>
              <a:t>CVO</a:t>
            </a:r>
          </a:p>
          <a:p>
            <a:pPr marL="742950" lvl="1" indent="-285750">
              <a:buFont typeface="Arial"/>
              <a:buChar char="•"/>
            </a:pPr>
            <a:r>
              <a:rPr lang="en-GB" dirty="0"/>
              <a:t>UCT</a:t>
            </a:r>
          </a:p>
          <a:p>
            <a:pPr marL="285750" indent="-285750">
              <a:buFont typeface="Arial"/>
              <a:buChar char="•"/>
            </a:pPr>
            <a:r>
              <a:rPr lang="en-GB" dirty="0"/>
              <a:t>What is the profile of the immigrants in each of the groups?</a:t>
            </a:r>
          </a:p>
          <a:p>
            <a:pPr marL="285750" indent="-285750">
              <a:buFont typeface="Arial"/>
              <a:buChar char="•"/>
            </a:pPr>
            <a:r>
              <a:rPr lang="en-GB" dirty="0"/>
              <a:t>Introducing a common uniform language test (A2)</a:t>
            </a:r>
          </a:p>
        </p:txBody>
      </p:sp>
      <p:sp>
        <p:nvSpPr>
          <p:cNvPr id="3" name="Oval 2">
            <a:extLst>
              <a:ext uri="{FF2B5EF4-FFF2-40B4-BE49-F238E27FC236}">
                <a16:creationId xmlns:a16="http://schemas.microsoft.com/office/drawing/2014/main" id="{110EB96C-FA88-4D4A-BEED-F88BF52D1AFE}"/>
              </a:ext>
            </a:extLst>
          </p:cNvPr>
          <p:cNvSpPr/>
          <p:nvPr/>
        </p:nvSpPr>
        <p:spPr>
          <a:xfrm>
            <a:off x="7308304" y="429309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61B2AB1-715A-344A-8034-37742B04C9F5}"/>
              </a:ext>
            </a:extLst>
          </p:cNvPr>
          <p:cNvSpPr/>
          <p:nvPr/>
        </p:nvSpPr>
        <p:spPr>
          <a:xfrm>
            <a:off x="7303314" y="602128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1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527884" y="203404"/>
            <a:ext cx="5570483" cy="584775"/>
          </a:xfrm>
        </p:spPr>
        <p:txBody>
          <a:bodyPr/>
          <a:lstStyle/>
          <a:p>
            <a:pPr algn="r"/>
            <a:r>
              <a:rPr lang="nl-NL" sz="3200" dirty="0">
                <a:solidFill>
                  <a:schemeClr val="bg1"/>
                </a:solidFill>
              </a:rPr>
              <a:t>A (quasi) market model</a:t>
            </a:r>
            <a:endParaRPr lang="en-US" sz="3200" dirty="0">
              <a:solidFill>
                <a:schemeClr val="bg1"/>
              </a:solidFill>
            </a:endParaRP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393" b="9900"/>
          <a:stretch/>
        </p:blipFill>
        <p:spPr bwMode="auto">
          <a:xfrm>
            <a:off x="827584" y="2708920"/>
            <a:ext cx="7066625" cy="31515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5536" y="5877272"/>
            <a:ext cx="6264696" cy="369332"/>
          </a:xfrm>
          <a:prstGeom prst="rect">
            <a:avLst/>
          </a:prstGeom>
          <a:noFill/>
        </p:spPr>
        <p:txBody>
          <a:bodyPr wrap="square" rtlCol="0">
            <a:spAutoFit/>
          </a:bodyPr>
          <a:lstStyle/>
          <a:p>
            <a:pPr marL="0" lvl="1"/>
            <a:r>
              <a:rPr lang="fr-CA" dirty="0"/>
              <a:t>Source: </a:t>
            </a:r>
            <a:r>
              <a:rPr lang="nl-NL" dirty="0">
                <a:solidFill>
                  <a:srgbClr val="000000"/>
                </a:solidFill>
              </a:rPr>
              <a:t>Dutch National Audit Office (</a:t>
            </a:r>
            <a:r>
              <a:rPr lang="nl-NL" dirty="0">
                <a:solidFill>
                  <a:srgbClr val="000000"/>
                </a:solidFill>
                <a:hlinkClick r:id="rId4"/>
              </a:rPr>
              <a:t>www.rekenkamer.nl</a:t>
            </a:r>
            <a:r>
              <a:rPr lang="nl-NL" dirty="0">
                <a:solidFill>
                  <a:srgbClr val="000000"/>
                </a:solidFill>
              </a:rPr>
              <a:t>)</a:t>
            </a:r>
            <a:r>
              <a:rPr lang="fr-CA" dirty="0"/>
              <a:t> </a:t>
            </a:r>
            <a:endParaRPr lang="nl-NL" dirty="0">
              <a:solidFill>
                <a:srgbClr val="000000"/>
              </a:solidFill>
            </a:endParaRPr>
          </a:p>
        </p:txBody>
      </p:sp>
      <p:sp>
        <p:nvSpPr>
          <p:cNvPr id="11" name="Text Placeholder 6"/>
          <p:cNvSpPr txBox="1">
            <a:spLocks/>
          </p:cNvSpPr>
          <p:nvPr/>
        </p:nvSpPr>
        <p:spPr>
          <a:xfrm>
            <a:off x="179512" y="1988840"/>
            <a:ext cx="8352928" cy="461665"/>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100000"/>
              </a:lnSpc>
              <a:spcBef>
                <a:spcPct val="20000"/>
              </a:spcBef>
              <a:buFont typeface="Arial" panose="020B0604020202020204" pitchFamily="34" charset="0"/>
              <a:buNone/>
              <a:defRPr sz="3200" b="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D733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D733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D733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D733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b="0" dirty="0">
                <a:solidFill>
                  <a:srgbClr val="000000"/>
                </a:solidFill>
              </a:rPr>
              <a:t>Succes </a:t>
            </a:r>
            <a:r>
              <a:rPr lang="nl-NL" sz="2400" b="0" dirty="0" err="1">
                <a:solidFill>
                  <a:srgbClr val="000000"/>
                </a:solidFill>
              </a:rPr>
              <a:t>rate</a:t>
            </a:r>
            <a:r>
              <a:rPr lang="nl-NL" sz="2400" b="0" dirty="0">
                <a:solidFill>
                  <a:srgbClr val="000000"/>
                </a:solidFill>
              </a:rPr>
              <a:t> of ‘inburgeraars’ in The Netherlands </a:t>
            </a:r>
            <a:r>
              <a:rPr lang="nl-NL" sz="2400" b="0" dirty="0" err="1">
                <a:solidFill>
                  <a:srgbClr val="000000"/>
                </a:solidFill>
              </a:rPr>
              <a:t>from</a:t>
            </a:r>
            <a:r>
              <a:rPr lang="nl-NL" sz="2400" b="0" dirty="0">
                <a:solidFill>
                  <a:srgbClr val="000000"/>
                </a:solidFill>
              </a:rPr>
              <a:t> 2007 - 2013</a:t>
            </a:r>
            <a:endParaRPr lang="en-US" sz="2400" b="0" dirty="0">
              <a:solidFill>
                <a:srgbClr val="000000"/>
              </a:solidFill>
            </a:endParaRPr>
          </a:p>
        </p:txBody>
      </p:sp>
    </p:spTree>
    <p:extLst>
      <p:ext uri="{BB962C8B-B14F-4D97-AF65-F5344CB8AC3E}">
        <p14:creationId xmlns:p14="http://schemas.microsoft.com/office/powerpoint/2010/main" val="19094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279312"/>
            <a:ext cx="7110459" cy="5958000"/>
          </a:xfrm>
          <a:prstGeom prst="rect">
            <a:avLst/>
          </a:prstGeom>
          <a:ln>
            <a:solidFill>
              <a:schemeClr val="tx1"/>
            </a:solidFill>
          </a:ln>
        </p:spPr>
      </p:pic>
      <p:sp>
        <p:nvSpPr>
          <p:cNvPr id="6" name="Rectangle 5"/>
          <p:cNvSpPr/>
          <p:nvPr/>
        </p:nvSpPr>
        <p:spPr>
          <a:xfrm>
            <a:off x="1043608" y="6237312"/>
            <a:ext cx="7416824" cy="369332"/>
          </a:xfrm>
          <a:prstGeom prst="rect">
            <a:avLst/>
          </a:prstGeom>
        </p:spPr>
        <p:txBody>
          <a:bodyPr wrap="square">
            <a:spAutoFit/>
          </a:bodyPr>
          <a:lstStyle/>
          <a:p>
            <a:r>
              <a:rPr lang="fr-CA" dirty="0"/>
              <a:t>Source: </a:t>
            </a:r>
            <a:r>
              <a:rPr lang="fr-CA" dirty="0">
                <a:hlinkClick r:id="rId3"/>
              </a:rPr>
              <a:t>https://www.inburgeren.nl/inburgeren-hoe-moet-dat.jsp</a:t>
            </a:r>
            <a:r>
              <a:rPr lang="fr-CA" dirty="0"/>
              <a:t> </a:t>
            </a:r>
          </a:p>
        </p:txBody>
      </p:sp>
      <p:sp>
        <p:nvSpPr>
          <p:cNvPr id="2" name="Oval Callout 1">
            <a:extLst>
              <a:ext uri="{FF2B5EF4-FFF2-40B4-BE49-F238E27FC236}">
                <a16:creationId xmlns:a16="http://schemas.microsoft.com/office/drawing/2014/main" id="{369E7CD4-5453-F34C-B02B-1B983B9E7338}"/>
              </a:ext>
            </a:extLst>
          </p:cNvPr>
          <p:cNvSpPr/>
          <p:nvPr/>
        </p:nvSpPr>
        <p:spPr>
          <a:xfrm>
            <a:off x="2051720" y="2348880"/>
            <a:ext cx="1800200" cy="720080"/>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responsible</a:t>
            </a:r>
          </a:p>
        </p:txBody>
      </p:sp>
      <p:sp>
        <p:nvSpPr>
          <p:cNvPr id="7" name="Oval Callout 6">
            <a:extLst>
              <a:ext uri="{FF2B5EF4-FFF2-40B4-BE49-F238E27FC236}">
                <a16:creationId xmlns:a16="http://schemas.microsoft.com/office/drawing/2014/main" id="{055C62BC-ED86-2342-8706-62F0B8B105E5}"/>
              </a:ext>
            </a:extLst>
          </p:cNvPr>
          <p:cNvSpPr/>
          <p:nvPr/>
        </p:nvSpPr>
        <p:spPr>
          <a:xfrm>
            <a:off x="6300192" y="2000410"/>
            <a:ext cx="1800200" cy="1034784"/>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ask somebody to help you</a:t>
            </a:r>
          </a:p>
        </p:txBody>
      </p:sp>
      <p:sp>
        <p:nvSpPr>
          <p:cNvPr id="8" name="Oval Callout 7">
            <a:extLst>
              <a:ext uri="{FF2B5EF4-FFF2-40B4-BE49-F238E27FC236}">
                <a16:creationId xmlns:a16="http://schemas.microsoft.com/office/drawing/2014/main" id="{E2038C36-B502-EA4F-AC3E-E7FC07865A64}"/>
              </a:ext>
            </a:extLst>
          </p:cNvPr>
          <p:cNvSpPr/>
          <p:nvPr/>
        </p:nvSpPr>
        <p:spPr>
          <a:xfrm>
            <a:off x="1258974" y="3933056"/>
            <a:ext cx="1800200" cy="936104"/>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authorize somebody</a:t>
            </a:r>
          </a:p>
        </p:txBody>
      </p:sp>
      <p:sp>
        <p:nvSpPr>
          <p:cNvPr id="9" name="Oval Callout 8">
            <a:extLst>
              <a:ext uri="{FF2B5EF4-FFF2-40B4-BE49-F238E27FC236}">
                <a16:creationId xmlns:a16="http://schemas.microsoft.com/office/drawing/2014/main" id="{130856A0-CD8C-2747-A002-72AEE66FD9FD}"/>
              </a:ext>
            </a:extLst>
          </p:cNvPr>
          <p:cNvSpPr/>
          <p:nvPr/>
        </p:nvSpPr>
        <p:spPr>
          <a:xfrm>
            <a:off x="3037909" y="4833156"/>
            <a:ext cx="1800200" cy="720080"/>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a form</a:t>
            </a:r>
          </a:p>
        </p:txBody>
      </p:sp>
    </p:spTree>
    <p:extLst>
      <p:ext uri="{BB962C8B-B14F-4D97-AF65-F5344CB8AC3E}">
        <p14:creationId xmlns:p14="http://schemas.microsoft.com/office/powerpoint/2010/main" val="123642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23337" y="73572"/>
            <a:ext cx="3619083" cy="809297"/>
          </a:xfrm>
        </p:spPr>
        <p:txBody>
          <a:bodyPr>
            <a:normAutofit/>
          </a:bodyPr>
          <a:lstStyle/>
          <a:p>
            <a:r>
              <a:rPr lang="en-GB" sz="3200" b="1" dirty="0">
                <a:latin typeface="+mn-lt"/>
              </a:rPr>
              <a:t>Social networks</a:t>
            </a:r>
          </a:p>
        </p:txBody>
      </p:sp>
      <p:sp>
        <p:nvSpPr>
          <p:cNvPr id="3" name="Tijdelijke aanduiding voor inhoud 2"/>
          <p:cNvSpPr>
            <a:spLocks noGrp="1"/>
          </p:cNvSpPr>
          <p:nvPr>
            <p:ph idx="1"/>
          </p:nvPr>
        </p:nvSpPr>
        <p:spPr>
          <a:xfrm>
            <a:off x="478054" y="2467622"/>
            <a:ext cx="8229600" cy="3744416"/>
          </a:xfrm>
        </p:spPr>
        <p:txBody>
          <a:bodyPr>
            <a:normAutofit/>
          </a:bodyPr>
          <a:lstStyle/>
          <a:p>
            <a:r>
              <a:rPr lang="en-GB" sz="2000" dirty="0">
                <a:solidFill>
                  <a:schemeClr val="tx1"/>
                </a:solidFill>
              </a:rPr>
              <a:t>Qualitative study:</a:t>
            </a:r>
          </a:p>
          <a:p>
            <a:endParaRPr lang="en-GB" sz="2000" dirty="0">
              <a:solidFill>
                <a:schemeClr val="tx1"/>
              </a:solidFill>
            </a:endParaRPr>
          </a:p>
          <a:p>
            <a:pPr lvl="1"/>
            <a:r>
              <a:rPr lang="en-GB" sz="2000" dirty="0"/>
              <a:t>I</a:t>
            </a:r>
            <a:r>
              <a:rPr lang="en-GB" sz="2000" dirty="0">
                <a:solidFill>
                  <a:schemeClr val="tx1"/>
                </a:solidFill>
              </a:rPr>
              <a:t>n-depth interviews with low SES newcomers (female, Eastern-European migrants, 3 to 5 years in Flanders, did an integration programme, children at school, one city in Flanders) </a:t>
            </a:r>
          </a:p>
          <a:p>
            <a:pPr lvl="1"/>
            <a:endParaRPr lang="en-GB" sz="2000" dirty="0">
              <a:solidFill>
                <a:schemeClr val="tx1"/>
              </a:solidFill>
            </a:endParaRPr>
          </a:p>
          <a:p>
            <a:pPr lvl="1"/>
            <a:r>
              <a:rPr lang="en-GB" sz="2000" dirty="0">
                <a:solidFill>
                  <a:schemeClr val="tx1"/>
                </a:solidFill>
              </a:rPr>
              <a:t>Semi-structured interviews &amp; social mapping</a:t>
            </a:r>
          </a:p>
          <a:p>
            <a:pPr marL="457200" lvl="1" indent="0">
              <a:buNone/>
            </a:pPr>
            <a:endParaRPr lang="en-GB" sz="2900" dirty="0">
              <a:solidFill>
                <a:schemeClr val="tx1"/>
              </a:solidFill>
            </a:endParaRPr>
          </a:p>
        </p:txBody>
      </p:sp>
    </p:spTree>
    <p:extLst>
      <p:ext uri="{BB962C8B-B14F-4D97-AF65-F5344CB8AC3E}">
        <p14:creationId xmlns:p14="http://schemas.microsoft.com/office/powerpoint/2010/main" val="231813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276872"/>
            <a:ext cx="8229600" cy="4176464"/>
          </a:xfrm>
        </p:spPr>
        <p:txBody>
          <a:bodyPr>
            <a:normAutofit/>
          </a:bodyPr>
          <a:lstStyle/>
          <a:p>
            <a:r>
              <a:rPr lang="en-GB" sz="2000" b="1" dirty="0">
                <a:solidFill>
                  <a:srgbClr val="000000"/>
                </a:solidFill>
              </a:rPr>
              <a:t>How do the social networks of newcomers look like? </a:t>
            </a:r>
          </a:p>
          <a:p>
            <a:pPr marL="0" indent="0">
              <a:buNone/>
            </a:pPr>
            <a:endParaRPr lang="en-GB" sz="2000" b="1" dirty="0">
              <a:solidFill>
                <a:srgbClr val="000000"/>
              </a:solidFill>
            </a:endParaRPr>
          </a:p>
          <a:p>
            <a:pPr lvl="1"/>
            <a:r>
              <a:rPr lang="en-GB" sz="2000" dirty="0">
                <a:solidFill>
                  <a:srgbClr val="000000"/>
                </a:solidFill>
              </a:rPr>
              <a:t>Very limited number of social contacts</a:t>
            </a:r>
          </a:p>
          <a:p>
            <a:pPr lvl="1"/>
            <a:r>
              <a:rPr lang="en-GB" sz="2000" dirty="0">
                <a:solidFill>
                  <a:srgbClr val="000000"/>
                </a:solidFill>
              </a:rPr>
              <a:t>Mostly in the first circle; social bonding relations</a:t>
            </a:r>
          </a:p>
          <a:p>
            <a:pPr lvl="1"/>
            <a:r>
              <a:rPr lang="en-GB" sz="2000" dirty="0">
                <a:solidFill>
                  <a:srgbClr val="000000"/>
                </a:solidFill>
              </a:rPr>
              <a:t>Absence of social bridging relations</a:t>
            </a:r>
          </a:p>
          <a:p>
            <a:pPr marL="457200" lvl="1" indent="0">
              <a:buNone/>
            </a:pPr>
            <a:endParaRPr lang="en-GB" sz="2000" dirty="0">
              <a:solidFill>
                <a:srgbClr val="000000"/>
              </a:solidFill>
            </a:endParaRPr>
          </a:p>
          <a:p>
            <a:pPr marL="457200" lvl="1" indent="0" algn="ctr">
              <a:buNone/>
            </a:pPr>
            <a:r>
              <a:rPr lang="en-GB" sz="2000" i="1" dirty="0">
                <a:solidFill>
                  <a:srgbClr val="000000"/>
                </a:solidFill>
              </a:rPr>
              <a:t>“I am living now for two years in (city). I have one friend, she is also Polish. Sometimes I go shopping, or walking or drinking coffee, but I always speak Polish. I don’t have any contact with Belgian people.” </a:t>
            </a:r>
            <a:endParaRPr lang="en-GB" sz="2000" dirty="0">
              <a:solidFill>
                <a:srgbClr val="000000"/>
              </a:solidFill>
            </a:endParaRPr>
          </a:p>
        </p:txBody>
      </p:sp>
      <p:sp>
        <p:nvSpPr>
          <p:cNvPr id="4" name="Title 3">
            <a:extLst>
              <a:ext uri="{FF2B5EF4-FFF2-40B4-BE49-F238E27FC236}">
                <a16:creationId xmlns:a16="http://schemas.microsoft.com/office/drawing/2014/main" id="{07BBE18E-E10E-BA42-A023-DB720F11FCA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7543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988840"/>
            <a:ext cx="8229600" cy="4281339"/>
          </a:xfrm>
        </p:spPr>
        <p:txBody>
          <a:bodyPr>
            <a:normAutofit/>
          </a:bodyPr>
          <a:lstStyle/>
          <a:p>
            <a:r>
              <a:rPr lang="en-US" sz="2000" b="1" dirty="0">
                <a:solidFill>
                  <a:srgbClr val="000000"/>
                </a:solidFill>
              </a:rPr>
              <a:t>What kind of social contacts do newcomers have (organizations, school, leisure time)?</a:t>
            </a:r>
          </a:p>
          <a:p>
            <a:endParaRPr lang="en-US" sz="2000" b="1" dirty="0">
              <a:solidFill>
                <a:srgbClr val="000000"/>
              </a:solidFill>
            </a:endParaRPr>
          </a:p>
          <a:p>
            <a:pPr lvl="1"/>
            <a:r>
              <a:rPr lang="en-US" sz="2000" dirty="0">
                <a:solidFill>
                  <a:srgbClr val="000000"/>
                </a:solidFill>
              </a:rPr>
              <a:t>Hardly any leisure time activities</a:t>
            </a:r>
          </a:p>
          <a:p>
            <a:pPr lvl="1"/>
            <a:r>
              <a:rPr lang="en-US" sz="2000" dirty="0">
                <a:solidFill>
                  <a:srgbClr val="000000"/>
                </a:solidFill>
              </a:rPr>
              <a:t>Very limited social linking contacts, mostly language teachers (L2); teachers at the school of the children and career counselors (employment)</a:t>
            </a:r>
          </a:p>
          <a:p>
            <a:pPr marL="457200" lvl="1" indent="0">
              <a:buNone/>
            </a:pPr>
            <a:endParaRPr lang="en-US" sz="2000" dirty="0">
              <a:solidFill>
                <a:srgbClr val="000000"/>
              </a:solidFill>
            </a:endParaRPr>
          </a:p>
          <a:p>
            <a:pPr marL="457200" lvl="1" indent="0" algn="ctr">
              <a:buNone/>
            </a:pPr>
            <a:r>
              <a:rPr lang="en-US" sz="2000" i="1" dirty="0">
                <a:solidFill>
                  <a:srgbClr val="000000"/>
                </a:solidFill>
              </a:rPr>
              <a:t>“The school of the children, the teachers. I can always ask them for help. They always help me. At first, I didn’t understand all the notes the children brought home. I tried to translate via Google translate, but it wasn’t always correct. I asked the teachers and they helped me. The are always very friendly.”</a:t>
            </a:r>
            <a:endParaRPr lang="en-US" sz="2000" dirty="0">
              <a:solidFill>
                <a:srgbClr val="000000"/>
              </a:solidFill>
            </a:endParaRPr>
          </a:p>
        </p:txBody>
      </p:sp>
      <p:sp>
        <p:nvSpPr>
          <p:cNvPr id="4" name="Title 3">
            <a:extLst>
              <a:ext uri="{FF2B5EF4-FFF2-40B4-BE49-F238E27FC236}">
                <a16:creationId xmlns:a16="http://schemas.microsoft.com/office/drawing/2014/main" id="{790BE968-1B0F-B347-8340-54E3B3104BD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0973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229600" cy="5069160"/>
          </a:xfrm>
        </p:spPr>
        <p:txBody>
          <a:bodyPr>
            <a:normAutofit/>
          </a:bodyPr>
          <a:lstStyle/>
          <a:p>
            <a:pPr marL="342900" lvl="1" indent="-342900">
              <a:buFont typeface="Arial" panose="020B0604020202020204" pitchFamily="34" charset="0"/>
              <a:buChar char="•"/>
            </a:pPr>
            <a:r>
              <a:rPr lang="en-GB" sz="2000" b="1" dirty="0">
                <a:solidFill>
                  <a:srgbClr val="000000"/>
                </a:solidFill>
              </a:rPr>
              <a:t>What was the impact of participating in the integration program and Dutch language courses on building social networks? </a:t>
            </a:r>
          </a:p>
          <a:p>
            <a:pPr marL="342900" lvl="1" indent="-342900">
              <a:buFont typeface="Arial" panose="020B0604020202020204" pitchFamily="34" charset="0"/>
              <a:buChar char="•"/>
            </a:pPr>
            <a:endParaRPr lang="en-GB" sz="2000" b="1" dirty="0">
              <a:solidFill>
                <a:srgbClr val="000000"/>
              </a:solidFill>
            </a:endParaRPr>
          </a:p>
          <a:p>
            <a:pPr marL="742950" lvl="2" indent="-342900"/>
            <a:r>
              <a:rPr lang="en-GB" sz="2000" dirty="0">
                <a:solidFill>
                  <a:srgbClr val="000000"/>
                </a:solidFill>
              </a:rPr>
              <a:t>Social contacts made during the integration program and Dutch language courses do not seem the be sustainable</a:t>
            </a:r>
          </a:p>
          <a:p>
            <a:pPr marL="400050" lvl="2" indent="0">
              <a:buNone/>
            </a:pPr>
            <a:endParaRPr lang="en-GB" sz="2000" dirty="0">
              <a:solidFill>
                <a:srgbClr val="000000"/>
              </a:solidFill>
            </a:endParaRPr>
          </a:p>
          <a:p>
            <a:pPr marL="400050" lvl="2" indent="0" algn="ctr">
              <a:buNone/>
            </a:pPr>
            <a:r>
              <a:rPr lang="en-GB" sz="2000" i="1" dirty="0">
                <a:solidFill>
                  <a:srgbClr val="000000"/>
                </a:solidFill>
              </a:rPr>
              <a:t>“ After (the course), I have to work every day. I have two children. My husband works. I only go to school (course) two times a week. I don’t have time for friends.”</a:t>
            </a:r>
          </a:p>
          <a:p>
            <a:pPr marL="400050" lvl="2" indent="0" algn="r">
              <a:buNone/>
            </a:pPr>
            <a:endParaRPr lang="en-GB" sz="2000" i="1" dirty="0">
              <a:solidFill>
                <a:srgbClr val="000000"/>
              </a:solidFill>
            </a:endParaRPr>
          </a:p>
          <a:p>
            <a:pPr marL="742950" lvl="2" indent="-342900"/>
            <a:r>
              <a:rPr lang="en-GB" sz="2000" dirty="0">
                <a:solidFill>
                  <a:srgbClr val="000000"/>
                </a:solidFill>
              </a:rPr>
              <a:t>Need for social bridging relations!</a:t>
            </a:r>
          </a:p>
          <a:p>
            <a:pPr marL="400050" lvl="2" indent="0" algn="ctr">
              <a:buNone/>
            </a:pPr>
            <a:endParaRPr lang="en-GB" sz="2000" dirty="0">
              <a:solidFill>
                <a:srgbClr val="000000"/>
              </a:solidFill>
            </a:endParaRPr>
          </a:p>
          <a:p>
            <a:pPr marL="400050" lvl="2" indent="0" algn="ctr">
              <a:buNone/>
            </a:pPr>
            <a:r>
              <a:rPr lang="en-GB" sz="2000" i="1" dirty="0">
                <a:solidFill>
                  <a:srgbClr val="000000"/>
                </a:solidFill>
              </a:rPr>
              <a:t>“Here at school is fine. I want to come every day to school. Here you can talk to people as friends. I want more contact, know more people. But I have to speak Dutch better in order to do that.”</a:t>
            </a:r>
            <a:endParaRPr lang="en-GB" sz="2000" dirty="0">
              <a:solidFill>
                <a:srgbClr val="000000"/>
              </a:solidFill>
            </a:endParaRPr>
          </a:p>
        </p:txBody>
      </p:sp>
      <p:sp>
        <p:nvSpPr>
          <p:cNvPr id="4" name="Title 3">
            <a:extLst>
              <a:ext uri="{FF2B5EF4-FFF2-40B4-BE49-F238E27FC236}">
                <a16:creationId xmlns:a16="http://schemas.microsoft.com/office/drawing/2014/main" id="{FE5D0186-E049-BD4B-9857-E1A592DA791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7376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2276872"/>
            <a:ext cx="8229600" cy="4125923"/>
          </a:xfrm>
        </p:spPr>
        <p:txBody>
          <a:bodyPr>
            <a:normAutofit/>
          </a:bodyPr>
          <a:lstStyle/>
          <a:p>
            <a:pPr marL="342900" lvl="1" indent="-342900">
              <a:buFont typeface="Arial" panose="020B0604020202020204" pitchFamily="34" charset="0"/>
              <a:buChar char="•"/>
            </a:pPr>
            <a:r>
              <a:rPr lang="en-GB" sz="2200" b="1" dirty="0">
                <a:solidFill>
                  <a:srgbClr val="000000"/>
                </a:solidFill>
              </a:rPr>
              <a:t>How and when are social networks being used? </a:t>
            </a:r>
          </a:p>
          <a:p>
            <a:pPr marL="0" lvl="1" indent="0">
              <a:buNone/>
            </a:pPr>
            <a:endParaRPr lang="en-GB" sz="2200" dirty="0">
              <a:solidFill>
                <a:srgbClr val="000000"/>
              </a:solidFill>
            </a:endParaRPr>
          </a:p>
          <a:p>
            <a:pPr lvl="1"/>
            <a:r>
              <a:rPr lang="en-GB" sz="2200" dirty="0">
                <a:solidFill>
                  <a:srgbClr val="000000"/>
                </a:solidFill>
              </a:rPr>
              <a:t>Newcomers rely mostly on contacts in the first circle: nuclear family, close family (in the home country) and a few good friends. </a:t>
            </a:r>
          </a:p>
          <a:p>
            <a:pPr lvl="1"/>
            <a:r>
              <a:rPr lang="en-GB" sz="2200" dirty="0">
                <a:solidFill>
                  <a:srgbClr val="000000"/>
                </a:solidFill>
              </a:rPr>
              <a:t>Bridging and functional contacts are hardly mentioned by the respondents. One can assume that these contacts are only used in a limited way in situations of difficulty or uncertainty. </a:t>
            </a:r>
            <a:endParaRPr lang="en-GB" sz="2200" b="1" dirty="0">
              <a:solidFill>
                <a:srgbClr val="000000"/>
              </a:solidFill>
            </a:endParaRPr>
          </a:p>
          <a:p>
            <a:pPr lvl="1"/>
            <a:endParaRPr lang="nl-BE" dirty="0"/>
          </a:p>
        </p:txBody>
      </p:sp>
      <p:sp>
        <p:nvSpPr>
          <p:cNvPr id="4" name="Title 3">
            <a:extLst>
              <a:ext uri="{FF2B5EF4-FFF2-40B4-BE49-F238E27FC236}">
                <a16:creationId xmlns:a16="http://schemas.microsoft.com/office/drawing/2014/main" id="{DBC8FD16-1EFE-5C48-82B5-3FCE0639AF4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1940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2081049"/>
            <a:ext cx="8229600" cy="4099034"/>
          </a:xfrm>
        </p:spPr>
        <p:txBody>
          <a:bodyPr>
            <a:normAutofit/>
          </a:bodyPr>
          <a:lstStyle/>
          <a:p>
            <a:r>
              <a:rPr lang="en-GB" sz="2000" dirty="0">
                <a:solidFill>
                  <a:srgbClr val="000000"/>
                </a:solidFill>
              </a:rPr>
              <a:t>Impact is extremely low</a:t>
            </a:r>
          </a:p>
          <a:p>
            <a:r>
              <a:rPr lang="en-GB" sz="2000" dirty="0">
                <a:solidFill>
                  <a:srgbClr val="000000"/>
                </a:solidFill>
              </a:rPr>
              <a:t>Minimal language learning took place</a:t>
            </a:r>
          </a:p>
          <a:p>
            <a:r>
              <a:rPr lang="en-GB" sz="2000" dirty="0">
                <a:solidFill>
                  <a:srgbClr val="000000"/>
                </a:solidFill>
              </a:rPr>
              <a:t>Hardly no opportunities to maintain, practice, …</a:t>
            </a:r>
          </a:p>
          <a:p>
            <a:endParaRPr lang="en-GB" sz="2000" dirty="0">
              <a:solidFill>
                <a:srgbClr val="000000"/>
              </a:solidFill>
            </a:endParaRPr>
          </a:p>
          <a:p>
            <a:r>
              <a:rPr lang="en-GB" sz="2000" dirty="0">
                <a:solidFill>
                  <a:srgbClr val="000000"/>
                </a:solidFill>
              </a:rPr>
              <a:t>Building new social networks is not an individual, but a shared process – including both newcomers and the members of the ‘host’ society. </a:t>
            </a:r>
          </a:p>
          <a:p>
            <a:endParaRPr lang="en-GB" sz="2000" dirty="0">
              <a:solidFill>
                <a:srgbClr val="000000"/>
              </a:solidFill>
            </a:endParaRPr>
          </a:p>
          <a:p>
            <a:r>
              <a:rPr lang="en-GB" sz="2000" dirty="0">
                <a:solidFill>
                  <a:srgbClr val="000000"/>
                </a:solidFill>
              </a:rPr>
              <a:t>The newcomers express the need for bridging relations, but are not able to make these contacts without support and guidance. </a:t>
            </a:r>
          </a:p>
          <a:p>
            <a:pPr marL="457200" lvl="1" indent="0">
              <a:buNone/>
            </a:pPr>
            <a:endParaRPr lang="en-GB" sz="1800" dirty="0">
              <a:solidFill>
                <a:srgbClr val="000000"/>
              </a:solidFill>
            </a:endParaRPr>
          </a:p>
        </p:txBody>
      </p:sp>
      <p:sp>
        <p:nvSpPr>
          <p:cNvPr id="4" name="Title 3">
            <a:extLst>
              <a:ext uri="{FF2B5EF4-FFF2-40B4-BE49-F238E27FC236}">
                <a16:creationId xmlns:a16="http://schemas.microsoft.com/office/drawing/2014/main" id="{95B0A65A-2419-8448-AA76-79C4EA34DC1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2292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2B168-CDF7-5F46-9E3F-87FE0AF01831}"/>
              </a:ext>
            </a:extLst>
          </p:cNvPr>
          <p:cNvSpPr>
            <a:spLocks noGrp="1"/>
          </p:cNvSpPr>
          <p:nvPr>
            <p:ph idx="1"/>
          </p:nvPr>
        </p:nvSpPr>
        <p:spPr>
          <a:xfrm>
            <a:off x="467710" y="1831428"/>
            <a:ext cx="8229600" cy="4525963"/>
          </a:xfrm>
        </p:spPr>
        <p:txBody>
          <a:bodyPr>
            <a:normAutofit/>
          </a:bodyPr>
          <a:lstStyle/>
          <a:p>
            <a:r>
              <a:rPr lang="en-US" sz="1900" dirty="0"/>
              <a:t>Fantastic report. Congratulations</a:t>
            </a:r>
          </a:p>
          <a:p>
            <a:r>
              <a:rPr lang="en-US" sz="1900" dirty="0"/>
              <a:t>Support the recommendations. Powerful </a:t>
            </a:r>
          </a:p>
          <a:p>
            <a:r>
              <a:rPr lang="en-US" sz="1900" dirty="0"/>
              <a:t>5</a:t>
            </a:r>
            <a:r>
              <a:rPr lang="en-US" sz="1900" baseline="30000" dirty="0"/>
              <a:t>th</a:t>
            </a:r>
            <a:r>
              <a:rPr lang="en-US" sz="1900" dirty="0"/>
              <a:t> survey</a:t>
            </a:r>
          </a:p>
          <a:p>
            <a:pPr lvl="1"/>
            <a:r>
              <a:rPr lang="en-US" sz="1900" dirty="0"/>
              <a:t>More countries</a:t>
            </a:r>
          </a:p>
          <a:p>
            <a:pPr lvl="1"/>
            <a:r>
              <a:rPr lang="en-US" sz="1900" dirty="0"/>
              <a:t>Stricter policies</a:t>
            </a:r>
          </a:p>
          <a:p>
            <a:r>
              <a:rPr lang="en-US" sz="1900" dirty="0"/>
              <a:t>This survey reveals</a:t>
            </a:r>
          </a:p>
          <a:p>
            <a:pPr lvl="1"/>
            <a:r>
              <a:rPr lang="en-US" sz="1900" dirty="0"/>
              <a:t>Ideology based policies </a:t>
            </a:r>
          </a:p>
          <a:p>
            <a:pPr lvl="1"/>
            <a:r>
              <a:rPr lang="en-US" sz="1900" dirty="0"/>
              <a:t>Conditionality</a:t>
            </a:r>
          </a:p>
          <a:p>
            <a:pPr lvl="1"/>
            <a:r>
              <a:rPr lang="en-US" sz="1900" dirty="0"/>
              <a:t>One size fits all</a:t>
            </a:r>
          </a:p>
          <a:p>
            <a:pPr lvl="1"/>
            <a:r>
              <a:rPr lang="en-US" sz="1900" dirty="0"/>
              <a:t>Tests, pay, fines, …</a:t>
            </a:r>
          </a:p>
          <a:p>
            <a:pPr lvl="1"/>
            <a:r>
              <a:rPr lang="en-US" sz="1900" dirty="0"/>
              <a:t>Not acknowledging resources: no language, no culture, no ‘nothing’</a:t>
            </a:r>
          </a:p>
          <a:p>
            <a:r>
              <a:rPr lang="en-US" sz="1900" dirty="0"/>
              <a:t>Countries seem to compete for who is the toughest guy in the classroom</a:t>
            </a:r>
          </a:p>
          <a:p>
            <a:pPr lvl="1"/>
            <a:endParaRPr lang="en-US" dirty="0"/>
          </a:p>
        </p:txBody>
      </p:sp>
      <p:sp>
        <p:nvSpPr>
          <p:cNvPr id="3" name="Titel 1">
            <a:extLst>
              <a:ext uri="{FF2B5EF4-FFF2-40B4-BE49-F238E27FC236}">
                <a16:creationId xmlns:a16="http://schemas.microsoft.com/office/drawing/2014/main" id="{8363F8D0-ED3A-6141-B875-1180EABAB87E}"/>
              </a:ext>
            </a:extLst>
          </p:cNvPr>
          <p:cNvSpPr txBox="1">
            <a:spLocks/>
          </p:cNvSpPr>
          <p:nvPr/>
        </p:nvSpPr>
        <p:spPr>
          <a:xfrm>
            <a:off x="4876800" y="169370"/>
            <a:ext cx="4144830" cy="650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altLang="en-US" sz="3600" b="1" dirty="0">
                <a:solidFill>
                  <a:schemeClr val="bg1"/>
                </a:solidFill>
                <a:latin typeface="+mn-lt"/>
              </a:rPr>
              <a:t>Congratulations</a:t>
            </a:r>
          </a:p>
        </p:txBody>
      </p:sp>
    </p:spTree>
    <p:extLst>
      <p:ext uri="{BB962C8B-B14F-4D97-AF65-F5344CB8AC3E}">
        <p14:creationId xmlns:p14="http://schemas.microsoft.com/office/powerpoint/2010/main" val="67685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193" y="136635"/>
            <a:ext cx="3757282" cy="704193"/>
          </a:xfrm>
        </p:spPr>
        <p:txBody>
          <a:bodyPr>
            <a:normAutofit/>
          </a:bodyPr>
          <a:lstStyle/>
          <a:p>
            <a:r>
              <a:rPr lang="fr-CA" sz="3200" b="1" dirty="0" err="1">
                <a:latin typeface="+mn-lt"/>
              </a:rPr>
              <a:t>Paradigm</a:t>
            </a:r>
            <a:r>
              <a:rPr lang="fr-CA" sz="3200" b="1" dirty="0">
                <a:latin typeface="+mn-lt"/>
              </a:rPr>
              <a:t> shift</a:t>
            </a:r>
          </a:p>
        </p:txBody>
      </p:sp>
      <p:sp>
        <p:nvSpPr>
          <p:cNvPr id="3" name="Content Placeholder 2"/>
          <p:cNvSpPr>
            <a:spLocks noGrp="1"/>
          </p:cNvSpPr>
          <p:nvPr>
            <p:ph idx="1"/>
          </p:nvPr>
        </p:nvSpPr>
        <p:spPr>
          <a:xfrm>
            <a:off x="467544" y="2780928"/>
            <a:ext cx="8229600" cy="2580888"/>
          </a:xfrm>
        </p:spPr>
        <p:txBody>
          <a:bodyPr>
            <a:normAutofit fontScale="92500" lnSpcReduction="10000"/>
          </a:bodyPr>
          <a:lstStyle/>
          <a:p>
            <a:r>
              <a:rPr lang="fr-CA" sz="2000" dirty="0" err="1">
                <a:solidFill>
                  <a:srgbClr val="000000"/>
                </a:solidFill>
              </a:rPr>
              <a:t>Unjustice</a:t>
            </a:r>
            <a:r>
              <a:rPr lang="fr-CA" sz="2000" dirty="0">
                <a:solidFill>
                  <a:srgbClr val="000000"/>
                </a:solidFill>
              </a:rPr>
              <a:t> of </a:t>
            </a:r>
            <a:r>
              <a:rPr lang="fr-CA" sz="2000" dirty="0" err="1">
                <a:solidFill>
                  <a:srgbClr val="000000"/>
                </a:solidFill>
              </a:rPr>
              <a:t>conditional</a:t>
            </a:r>
            <a:r>
              <a:rPr lang="fr-CA" sz="2000" dirty="0">
                <a:solidFill>
                  <a:srgbClr val="000000"/>
                </a:solidFill>
              </a:rPr>
              <a:t> </a:t>
            </a:r>
            <a:r>
              <a:rPr lang="fr-CA" sz="2000" dirty="0" err="1">
                <a:solidFill>
                  <a:srgbClr val="000000"/>
                </a:solidFill>
              </a:rPr>
              <a:t>language</a:t>
            </a:r>
            <a:r>
              <a:rPr lang="fr-CA" sz="2000" dirty="0">
                <a:solidFill>
                  <a:srgbClr val="000000"/>
                </a:solidFill>
              </a:rPr>
              <a:t> </a:t>
            </a:r>
            <a:r>
              <a:rPr lang="fr-CA" sz="2000" dirty="0" err="1">
                <a:solidFill>
                  <a:srgbClr val="000000"/>
                </a:solidFill>
              </a:rPr>
              <a:t>policies</a:t>
            </a:r>
            <a:r>
              <a:rPr lang="fr-CA" sz="2000" dirty="0">
                <a:solidFill>
                  <a:srgbClr val="000000"/>
                </a:solidFill>
              </a:rPr>
              <a:t> (tests) for </a:t>
            </a:r>
            <a:r>
              <a:rPr lang="fr-CA" sz="2000" dirty="0" err="1">
                <a:solidFill>
                  <a:srgbClr val="000000"/>
                </a:solidFill>
              </a:rPr>
              <a:t>integration</a:t>
            </a:r>
            <a:r>
              <a:rPr lang="fr-CA" sz="2000" dirty="0">
                <a:solidFill>
                  <a:srgbClr val="000000"/>
                </a:solidFill>
              </a:rPr>
              <a:t>, </a:t>
            </a:r>
            <a:r>
              <a:rPr lang="fr-CA" sz="2000" dirty="0" err="1">
                <a:solidFill>
                  <a:srgbClr val="000000"/>
                </a:solidFill>
              </a:rPr>
              <a:t>citizenship</a:t>
            </a:r>
            <a:endParaRPr lang="fr-CA" sz="2000" dirty="0">
              <a:solidFill>
                <a:srgbClr val="000000"/>
              </a:solidFill>
            </a:endParaRPr>
          </a:p>
          <a:p>
            <a:r>
              <a:rPr lang="fr-CA" sz="2000" dirty="0" err="1">
                <a:solidFill>
                  <a:srgbClr val="000000"/>
                </a:solidFill>
              </a:rPr>
              <a:t>Policies</a:t>
            </a:r>
            <a:r>
              <a:rPr lang="fr-CA" sz="2000" dirty="0">
                <a:solidFill>
                  <a:srgbClr val="000000"/>
                </a:solidFill>
              </a:rPr>
              <a:t> </a:t>
            </a:r>
            <a:r>
              <a:rPr lang="fr-CA" sz="2000" dirty="0" err="1">
                <a:solidFill>
                  <a:srgbClr val="000000"/>
                </a:solidFill>
              </a:rPr>
              <a:t>seem</a:t>
            </a:r>
            <a:r>
              <a:rPr lang="fr-CA" sz="2000" dirty="0">
                <a:solidFill>
                  <a:srgbClr val="000000"/>
                </a:solidFill>
              </a:rPr>
              <a:t> to have no positive impact</a:t>
            </a:r>
          </a:p>
          <a:p>
            <a:r>
              <a:rPr lang="fr-CA" sz="2000" dirty="0" err="1">
                <a:solidFill>
                  <a:srgbClr val="000000"/>
                </a:solidFill>
              </a:rPr>
              <a:t>At</a:t>
            </a:r>
            <a:r>
              <a:rPr lang="fr-CA" sz="2000" dirty="0">
                <a:solidFill>
                  <a:srgbClr val="000000"/>
                </a:solidFill>
              </a:rPr>
              <a:t> least for </a:t>
            </a:r>
            <a:r>
              <a:rPr lang="fr-CA" sz="2000" dirty="0" err="1">
                <a:solidFill>
                  <a:srgbClr val="000000"/>
                </a:solidFill>
              </a:rPr>
              <a:t>some</a:t>
            </a:r>
            <a:r>
              <a:rPr lang="fr-CA" sz="2000" dirty="0">
                <a:solidFill>
                  <a:srgbClr val="000000"/>
                </a:solidFill>
              </a:rPr>
              <a:t>, the ‘non-initié’</a:t>
            </a:r>
          </a:p>
          <a:p>
            <a:endParaRPr lang="fr-CA" sz="2000" dirty="0">
              <a:solidFill>
                <a:srgbClr val="000000"/>
              </a:solidFill>
            </a:endParaRPr>
          </a:p>
          <a:p>
            <a:r>
              <a:rPr lang="fr-CA" sz="2000" dirty="0">
                <a:solidFill>
                  <a:srgbClr val="000000"/>
                </a:solidFill>
              </a:rPr>
              <a:t>But the </a:t>
            </a:r>
            <a:r>
              <a:rPr lang="fr-CA" sz="2000" dirty="0" err="1">
                <a:solidFill>
                  <a:srgbClr val="000000"/>
                </a:solidFill>
              </a:rPr>
              <a:t>policies</a:t>
            </a:r>
            <a:r>
              <a:rPr lang="fr-CA" sz="2000" dirty="0">
                <a:solidFill>
                  <a:srgbClr val="000000"/>
                </a:solidFill>
              </a:rPr>
              <a:t> are </a:t>
            </a:r>
            <a:r>
              <a:rPr lang="fr-CA" sz="2000" dirty="0" err="1">
                <a:solidFill>
                  <a:srgbClr val="000000"/>
                </a:solidFill>
              </a:rPr>
              <a:t>there</a:t>
            </a:r>
            <a:endParaRPr lang="fr-CA" sz="2000" dirty="0">
              <a:solidFill>
                <a:srgbClr val="000000"/>
              </a:solidFill>
            </a:endParaRPr>
          </a:p>
          <a:p>
            <a:endParaRPr lang="fr-CA" sz="2000" dirty="0">
              <a:solidFill>
                <a:srgbClr val="000000"/>
              </a:solidFill>
            </a:endParaRPr>
          </a:p>
          <a:p>
            <a:r>
              <a:rPr lang="fr-CA" sz="2000" dirty="0">
                <a:solidFill>
                  <a:srgbClr val="000000"/>
                </a:solidFill>
              </a:rPr>
              <a:t>To </a:t>
            </a:r>
            <a:r>
              <a:rPr lang="fr-CA" sz="2000" dirty="0" err="1">
                <a:solidFill>
                  <a:srgbClr val="000000"/>
                </a:solidFill>
              </a:rPr>
              <a:t>avoid</a:t>
            </a:r>
            <a:r>
              <a:rPr lang="fr-CA" sz="2000" dirty="0">
                <a:solidFill>
                  <a:srgbClr val="000000"/>
                </a:solidFill>
              </a:rPr>
              <a:t> </a:t>
            </a:r>
            <a:r>
              <a:rPr lang="fr-CA" sz="2000" dirty="0" err="1">
                <a:solidFill>
                  <a:srgbClr val="000000"/>
                </a:solidFill>
              </a:rPr>
              <a:t>mechanisms</a:t>
            </a:r>
            <a:r>
              <a:rPr lang="fr-CA" sz="2000" dirty="0">
                <a:solidFill>
                  <a:srgbClr val="000000"/>
                </a:solidFill>
              </a:rPr>
              <a:t> of social reproduction, radical shifts are </a:t>
            </a:r>
            <a:r>
              <a:rPr lang="fr-CA" sz="2000" dirty="0" err="1">
                <a:solidFill>
                  <a:srgbClr val="000000"/>
                </a:solidFill>
              </a:rPr>
              <a:t>needed</a:t>
            </a:r>
            <a:endParaRPr lang="fr-CA" sz="2000" dirty="0">
              <a:solidFill>
                <a:srgbClr val="000000"/>
              </a:solidFill>
            </a:endParaRPr>
          </a:p>
        </p:txBody>
      </p:sp>
    </p:spTree>
    <p:extLst>
      <p:ext uri="{BB962C8B-B14F-4D97-AF65-F5344CB8AC3E}">
        <p14:creationId xmlns:p14="http://schemas.microsoft.com/office/powerpoint/2010/main" val="269727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65" y="-27609"/>
            <a:ext cx="8229600" cy="1143000"/>
          </a:xfrm>
        </p:spPr>
        <p:txBody>
          <a:bodyPr>
            <a:normAutofit/>
          </a:bodyPr>
          <a:lstStyle/>
          <a:p>
            <a:r>
              <a:rPr lang="nl-NL" sz="2400" b="1" dirty="0" err="1">
                <a:latin typeface="+mn-lt"/>
              </a:rPr>
              <a:t>What</a:t>
            </a:r>
            <a:r>
              <a:rPr lang="nl-NL" sz="2400" b="1" dirty="0">
                <a:latin typeface="+mn-lt"/>
              </a:rPr>
              <a:t> we do </a:t>
            </a:r>
            <a:r>
              <a:rPr lang="nl-NL" sz="2400" b="1" dirty="0" err="1">
                <a:latin typeface="+mn-lt"/>
              </a:rPr>
              <a:t>know</a:t>
            </a:r>
            <a:r>
              <a:rPr lang="nl-NL" sz="2400" b="1" dirty="0">
                <a:latin typeface="+mn-lt"/>
              </a:rPr>
              <a:t> but </a:t>
            </a:r>
            <a:r>
              <a:rPr lang="nl-NL" sz="2400" b="1" dirty="0" err="1">
                <a:latin typeface="+mn-lt"/>
              </a:rPr>
              <a:t>find</a:t>
            </a:r>
            <a:r>
              <a:rPr lang="nl-NL" sz="2400" b="1" dirty="0">
                <a:latin typeface="+mn-lt"/>
              </a:rPr>
              <a:t> hard </a:t>
            </a:r>
            <a:r>
              <a:rPr lang="nl-NL" sz="2400" b="1" dirty="0" err="1">
                <a:latin typeface="+mn-lt"/>
              </a:rPr>
              <a:t>to</a:t>
            </a:r>
            <a:r>
              <a:rPr lang="nl-NL" sz="2400" b="1" dirty="0">
                <a:latin typeface="+mn-lt"/>
              </a:rPr>
              <a:t> accept</a:t>
            </a:r>
            <a:endParaRPr lang="nl-BE" sz="2400" b="1" dirty="0">
              <a:latin typeface="+mn-lt"/>
            </a:endParaRPr>
          </a:p>
        </p:txBody>
      </p:sp>
      <p:sp>
        <p:nvSpPr>
          <p:cNvPr id="3" name="Content Placeholder 2"/>
          <p:cNvSpPr>
            <a:spLocks noGrp="1"/>
          </p:cNvSpPr>
          <p:nvPr>
            <p:ph idx="1"/>
          </p:nvPr>
        </p:nvSpPr>
        <p:spPr>
          <a:xfrm>
            <a:off x="457200" y="1772816"/>
            <a:ext cx="8229600" cy="4968552"/>
          </a:xfrm>
        </p:spPr>
        <p:txBody>
          <a:bodyPr>
            <a:normAutofit/>
          </a:bodyPr>
          <a:lstStyle/>
          <a:p>
            <a:pPr algn="just">
              <a:lnSpc>
                <a:spcPct val="80000"/>
              </a:lnSpc>
            </a:pPr>
            <a:r>
              <a:rPr lang="en-US" altLang="en-US" sz="1800" dirty="0">
                <a:solidFill>
                  <a:srgbClr val="000000"/>
                </a:solidFill>
                <a:cs typeface="Times New Roman" panose="02020603050405020304" pitchFamily="18" charset="0"/>
              </a:rPr>
              <a:t>Language learning</a:t>
            </a:r>
          </a:p>
          <a:p>
            <a:pPr algn="just">
              <a:lnSpc>
                <a:spcPct val="80000"/>
              </a:lnSpc>
            </a:pPr>
            <a:endParaRPr lang="en-US" sz="1800" dirty="0">
              <a:solidFill>
                <a:srgbClr val="000000"/>
              </a:solidFill>
              <a:cs typeface="Times New Roman" panose="02020603050405020304" pitchFamily="18" charset="0"/>
            </a:endParaRPr>
          </a:p>
          <a:p>
            <a:pPr algn="just">
              <a:lnSpc>
                <a:spcPct val="80000"/>
              </a:lnSpc>
            </a:pPr>
            <a:endParaRPr lang="en-US" sz="1800" dirty="0">
              <a:solidFill>
                <a:srgbClr val="000000"/>
              </a:solidFill>
              <a:cs typeface="Times New Roman" panose="02020603050405020304" pitchFamily="18" charset="0"/>
            </a:endParaRPr>
          </a:p>
          <a:p>
            <a:pPr algn="just">
              <a:lnSpc>
                <a:spcPct val="80000"/>
              </a:lnSpc>
            </a:pPr>
            <a:endParaRPr lang="en-US" sz="1800" dirty="0">
              <a:solidFill>
                <a:srgbClr val="000000"/>
              </a:solidFill>
              <a:cs typeface="Times New Roman" panose="02020603050405020304" pitchFamily="18" charset="0"/>
            </a:endParaRPr>
          </a:p>
          <a:p>
            <a:pPr algn="just">
              <a:lnSpc>
                <a:spcPct val="80000"/>
              </a:lnSpc>
            </a:pPr>
            <a:endParaRPr lang="en-US" sz="1800" dirty="0">
              <a:solidFill>
                <a:srgbClr val="000000"/>
              </a:solidFill>
              <a:cs typeface="Times New Roman" panose="02020603050405020304" pitchFamily="18" charset="0"/>
            </a:endParaRPr>
          </a:p>
          <a:p>
            <a:pPr algn="just">
              <a:lnSpc>
                <a:spcPct val="80000"/>
              </a:lnSpc>
            </a:pPr>
            <a:endParaRPr lang="en-US" sz="1800" dirty="0">
              <a:solidFill>
                <a:srgbClr val="000000"/>
              </a:solidFill>
              <a:cs typeface="Times New Roman" panose="02020603050405020304" pitchFamily="18" charset="0"/>
            </a:endParaRPr>
          </a:p>
          <a:p>
            <a:pPr algn="just">
              <a:lnSpc>
                <a:spcPct val="80000"/>
              </a:lnSpc>
            </a:pPr>
            <a:endParaRPr lang="en-AU" sz="1800" dirty="0">
              <a:solidFill>
                <a:srgbClr val="000000"/>
              </a:solidFill>
              <a:cs typeface="Times New Roman" pitchFamily="18" charset="0"/>
            </a:endParaRPr>
          </a:p>
          <a:p>
            <a:pPr marL="0" indent="0" algn="just">
              <a:lnSpc>
                <a:spcPct val="120000"/>
              </a:lnSpc>
              <a:buNone/>
            </a:pPr>
            <a:endParaRPr lang="en-AU" sz="1800" dirty="0">
              <a:solidFill>
                <a:srgbClr val="000000"/>
              </a:solidFill>
              <a:cs typeface="Times New Roman" pitchFamily="18" charset="0"/>
            </a:endParaRPr>
          </a:p>
          <a:p>
            <a:pPr algn="just">
              <a:lnSpc>
                <a:spcPct val="120000"/>
              </a:lnSpc>
            </a:pPr>
            <a:r>
              <a:rPr lang="en-AU" sz="1800" dirty="0">
                <a:solidFill>
                  <a:srgbClr val="000000"/>
                </a:solidFill>
                <a:cs typeface="Times New Roman" pitchFamily="18" charset="0"/>
              </a:rPr>
              <a:t>Multilingualism is a reality (the norm) in social spaces</a:t>
            </a:r>
          </a:p>
          <a:p>
            <a:pPr>
              <a:lnSpc>
                <a:spcPct val="120000"/>
              </a:lnSpc>
            </a:pPr>
            <a:r>
              <a:rPr lang="en-AU" sz="1800" dirty="0">
                <a:solidFill>
                  <a:srgbClr val="000000"/>
                </a:solidFill>
                <a:cs typeface="Times New Roman" pitchFamily="18" charset="0"/>
              </a:rPr>
              <a:t>Multilingualism is a reality (the norm) in every person: multiple repertoires</a:t>
            </a:r>
          </a:p>
          <a:p>
            <a:pPr>
              <a:lnSpc>
                <a:spcPct val="100000"/>
              </a:lnSpc>
            </a:pPr>
            <a:r>
              <a:rPr lang="fr-CA" sz="1800" dirty="0"/>
              <a:t>Multilingualism has positive </a:t>
            </a:r>
            <a:r>
              <a:rPr lang="en-US" sz="1800" dirty="0"/>
              <a:t>impact on meta-linguistic awareness, executive functioning, cognitive flexibility, information processing, … </a:t>
            </a:r>
          </a:p>
          <a:p>
            <a:pPr marL="0" indent="0">
              <a:lnSpc>
                <a:spcPct val="80000"/>
              </a:lnSpc>
              <a:buNone/>
            </a:pPr>
            <a:endParaRPr lang="en-AU" sz="2000" dirty="0">
              <a:cs typeface="Times New Roman" pitchFamily="18" charset="0"/>
            </a:endParaRPr>
          </a:p>
          <a:p>
            <a:endParaRPr lang="nl-BE" dirty="0"/>
          </a:p>
        </p:txBody>
      </p:sp>
      <p:sp>
        <p:nvSpPr>
          <p:cNvPr id="5" name="Rectangle 4"/>
          <p:cNvSpPr>
            <a:spLocks noChangeArrowheads="1"/>
          </p:cNvSpPr>
          <p:nvPr/>
        </p:nvSpPr>
        <p:spPr bwMode="auto">
          <a:xfrm>
            <a:off x="395536" y="2204864"/>
            <a:ext cx="5616624" cy="1975865"/>
          </a:xfrm>
          <a:prstGeom prst="rect">
            <a:avLst/>
          </a:prstGeom>
          <a:noFill/>
          <a:ln w="9525">
            <a:solidFill>
              <a:srgbClr val="3333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Blip>
                <a:blip r:embed="rId2"/>
              </a:buBlip>
              <a:defRPr sz="3200">
                <a:solidFill>
                  <a:schemeClr val="tx1"/>
                </a:solidFill>
                <a:latin typeface="Arial" panose="020B0604020202020204" pitchFamily="34" charset="0"/>
              </a:defRPr>
            </a:lvl1pPr>
            <a:lvl2pPr marL="742950" indent="-285750">
              <a:spcBef>
                <a:spcPct val="20000"/>
              </a:spcBef>
              <a:buClr>
                <a:srgbClr val="009900"/>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99CC00"/>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nl-NL" altLang="nl-BE" sz="2000" dirty="0">
                <a:solidFill>
                  <a:prstClr val="black"/>
                </a:solidFill>
                <a:latin typeface="+mn-lt"/>
              </a:rPr>
              <a:t>input</a:t>
            </a:r>
          </a:p>
          <a:p>
            <a:pPr>
              <a:buFontTx/>
              <a:buNone/>
            </a:pPr>
            <a:endParaRPr lang="nl-NL" altLang="nl-BE" sz="2000" dirty="0">
              <a:solidFill>
                <a:prstClr val="black"/>
              </a:solidFill>
              <a:latin typeface="+mn-lt"/>
            </a:endParaRPr>
          </a:p>
          <a:p>
            <a:pPr>
              <a:buFontTx/>
              <a:buNone/>
            </a:pPr>
            <a:r>
              <a:rPr lang="nl-NL" altLang="nl-BE" sz="2000" dirty="0">
                <a:solidFill>
                  <a:prstClr val="black"/>
                </a:solidFill>
                <a:latin typeface="+mn-lt"/>
              </a:rPr>
              <a:t>Feedback	                 	       			hypotheses</a:t>
            </a:r>
          </a:p>
          <a:p>
            <a:pPr>
              <a:buFontTx/>
              <a:buNone/>
            </a:pPr>
            <a:endParaRPr lang="nl-NL" altLang="nl-BE" sz="2000" dirty="0">
              <a:solidFill>
                <a:prstClr val="black"/>
              </a:solidFill>
              <a:latin typeface="+mn-lt"/>
            </a:endParaRPr>
          </a:p>
          <a:p>
            <a:pPr algn="ctr">
              <a:buFontTx/>
              <a:buNone/>
            </a:pPr>
            <a:r>
              <a:rPr lang="nl-NL" altLang="nl-BE" sz="2000" dirty="0" err="1">
                <a:solidFill>
                  <a:prstClr val="black"/>
                </a:solidFill>
                <a:latin typeface="+mn-lt"/>
              </a:rPr>
              <a:t>production</a:t>
            </a:r>
            <a:endParaRPr lang="nl-NL" altLang="nl-BE" sz="2000" dirty="0">
              <a:solidFill>
                <a:prstClr val="black"/>
              </a:solidFill>
              <a:latin typeface="+mn-lt"/>
            </a:endParaRPr>
          </a:p>
        </p:txBody>
      </p:sp>
      <p:cxnSp>
        <p:nvCxnSpPr>
          <p:cNvPr id="7" name="Straight Arrow Connector 6"/>
          <p:cNvCxnSpPr/>
          <p:nvPr/>
        </p:nvCxnSpPr>
        <p:spPr>
          <a:xfrm flipV="1">
            <a:off x="1259632" y="2420888"/>
            <a:ext cx="1311442" cy="433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51920" y="2492896"/>
            <a:ext cx="1178027" cy="476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259632" y="3429000"/>
            <a:ext cx="1020170" cy="433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139952" y="3356992"/>
            <a:ext cx="870155" cy="497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6157115" y="2204864"/>
            <a:ext cx="2952328" cy="1975865"/>
          </a:xfrm>
          <a:prstGeom prst="rect">
            <a:avLst/>
          </a:prstGeom>
          <a:noFill/>
          <a:ln w="9525">
            <a:solidFill>
              <a:srgbClr val="3333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Blip>
                <a:blip r:embed="rId2"/>
              </a:buBlip>
              <a:defRPr sz="3200">
                <a:solidFill>
                  <a:schemeClr val="tx1"/>
                </a:solidFill>
                <a:latin typeface="Arial" panose="020B0604020202020204" pitchFamily="34" charset="0"/>
              </a:defRPr>
            </a:lvl1pPr>
            <a:lvl2pPr marL="742950" indent="-285750">
              <a:spcBef>
                <a:spcPct val="20000"/>
              </a:spcBef>
              <a:buClr>
                <a:srgbClr val="009900"/>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99CC00"/>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 typeface="Arial" panose="020B0604020202020204" pitchFamily="34" charset="0"/>
              <a:buChar char="•"/>
            </a:pPr>
            <a:r>
              <a:rPr lang="nl-NL" altLang="nl-BE" sz="1400" dirty="0" err="1">
                <a:solidFill>
                  <a:prstClr val="black"/>
                </a:solidFill>
                <a:latin typeface="+mn-lt"/>
              </a:rPr>
              <a:t>Interaction</a:t>
            </a:r>
            <a:endParaRPr lang="nl-NL" altLang="nl-BE" sz="1400" dirty="0">
              <a:solidFill>
                <a:prstClr val="black"/>
              </a:solidFill>
              <a:latin typeface="+mn-lt"/>
            </a:endParaRPr>
          </a:p>
          <a:p>
            <a:pPr>
              <a:buFont typeface="Arial" panose="020B0604020202020204" pitchFamily="34" charset="0"/>
              <a:buChar char="•"/>
            </a:pPr>
            <a:r>
              <a:rPr lang="nl-NL" altLang="nl-BE" sz="1400" dirty="0" err="1">
                <a:solidFill>
                  <a:prstClr val="black"/>
                </a:solidFill>
                <a:latin typeface="+mn-lt"/>
              </a:rPr>
              <a:t>Powerful</a:t>
            </a:r>
            <a:r>
              <a:rPr lang="nl-NL" altLang="nl-BE" sz="1400" dirty="0">
                <a:solidFill>
                  <a:prstClr val="black"/>
                </a:solidFill>
                <a:latin typeface="+mn-lt"/>
              </a:rPr>
              <a:t> </a:t>
            </a:r>
            <a:r>
              <a:rPr lang="nl-NL" altLang="nl-BE" sz="1400" dirty="0" err="1">
                <a:solidFill>
                  <a:prstClr val="black"/>
                </a:solidFill>
                <a:latin typeface="+mn-lt"/>
              </a:rPr>
              <a:t>learning</a:t>
            </a:r>
            <a:r>
              <a:rPr lang="nl-NL" altLang="nl-BE" sz="1400" dirty="0">
                <a:solidFill>
                  <a:prstClr val="black"/>
                </a:solidFill>
                <a:latin typeface="+mn-lt"/>
              </a:rPr>
              <a:t> environments</a:t>
            </a:r>
          </a:p>
          <a:p>
            <a:pPr>
              <a:buFont typeface="Arial" panose="020B0604020202020204" pitchFamily="34" charset="0"/>
              <a:buChar char="•"/>
            </a:pPr>
            <a:r>
              <a:rPr lang="nl-NL" altLang="nl-BE" sz="1400" dirty="0" err="1">
                <a:solidFill>
                  <a:prstClr val="black"/>
                </a:solidFill>
                <a:latin typeface="+mn-lt"/>
              </a:rPr>
              <a:t>Contextualised</a:t>
            </a:r>
            <a:endParaRPr lang="nl-NL" altLang="nl-BE" sz="1400" dirty="0">
              <a:solidFill>
                <a:prstClr val="black"/>
              </a:solidFill>
              <a:latin typeface="+mn-lt"/>
            </a:endParaRPr>
          </a:p>
          <a:p>
            <a:pPr>
              <a:buFont typeface="Arial" panose="020B0604020202020204" pitchFamily="34" charset="0"/>
              <a:buChar char="•"/>
            </a:pPr>
            <a:r>
              <a:rPr lang="nl-NL" altLang="nl-BE" sz="1400" dirty="0" err="1">
                <a:solidFill>
                  <a:prstClr val="black"/>
                </a:solidFill>
                <a:latin typeface="+mn-lt"/>
              </a:rPr>
              <a:t>Individually</a:t>
            </a:r>
            <a:r>
              <a:rPr lang="nl-NL" altLang="nl-BE" sz="1400" dirty="0">
                <a:solidFill>
                  <a:prstClr val="black"/>
                </a:solidFill>
                <a:latin typeface="+mn-lt"/>
              </a:rPr>
              <a:t> different</a:t>
            </a:r>
          </a:p>
          <a:p>
            <a:pPr>
              <a:buFont typeface="Arial" panose="020B0604020202020204" pitchFamily="34" charset="0"/>
              <a:buChar char="•"/>
            </a:pPr>
            <a:r>
              <a:rPr lang="nl-NL" altLang="nl-BE" sz="1400" dirty="0">
                <a:solidFill>
                  <a:prstClr val="black"/>
                </a:solidFill>
                <a:latin typeface="+mn-lt"/>
              </a:rPr>
              <a:t>Non </a:t>
            </a:r>
            <a:r>
              <a:rPr lang="nl-NL" altLang="nl-BE" sz="1400" dirty="0" err="1">
                <a:solidFill>
                  <a:prstClr val="black"/>
                </a:solidFill>
                <a:latin typeface="+mn-lt"/>
              </a:rPr>
              <a:t>linear</a:t>
            </a:r>
            <a:r>
              <a:rPr lang="nl-NL" altLang="nl-BE" sz="1400" dirty="0">
                <a:solidFill>
                  <a:prstClr val="black"/>
                </a:solidFill>
                <a:latin typeface="+mn-lt"/>
              </a:rPr>
              <a:t> </a:t>
            </a:r>
            <a:r>
              <a:rPr lang="nl-NL" altLang="nl-BE" sz="1400" dirty="0" err="1">
                <a:solidFill>
                  <a:prstClr val="black"/>
                </a:solidFill>
                <a:latin typeface="+mn-lt"/>
              </a:rPr>
              <a:t>process</a:t>
            </a:r>
            <a:endParaRPr lang="nl-NL" altLang="nl-BE" sz="1400" dirty="0">
              <a:solidFill>
                <a:prstClr val="black"/>
              </a:solidFill>
              <a:latin typeface="+mn-lt"/>
            </a:endParaRPr>
          </a:p>
          <a:p>
            <a:pPr>
              <a:buFont typeface="Arial" panose="020B0604020202020204" pitchFamily="34" charset="0"/>
              <a:buChar char="•"/>
            </a:pPr>
            <a:r>
              <a:rPr lang="nl-NL" altLang="nl-BE" sz="1400" dirty="0" err="1">
                <a:solidFill>
                  <a:prstClr val="black"/>
                </a:solidFill>
                <a:latin typeface="+mn-lt"/>
              </a:rPr>
              <a:t>Longitudinal</a:t>
            </a:r>
            <a:endParaRPr lang="nl-NL" altLang="nl-BE" sz="1400" dirty="0">
              <a:solidFill>
                <a:prstClr val="black"/>
              </a:solidFill>
              <a:latin typeface="+mn-lt"/>
            </a:endParaRPr>
          </a:p>
          <a:p>
            <a:pPr>
              <a:buFont typeface="Arial" panose="020B0604020202020204" pitchFamily="34" charset="0"/>
              <a:buChar char="•"/>
            </a:pPr>
            <a:r>
              <a:rPr lang="nl-NL" altLang="nl-BE" sz="1400" dirty="0" err="1">
                <a:solidFill>
                  <a:prstClr val="black"/>
                </a:solidFill>
                <a:latin typeface="+mn-lt"/>
              </a:rPr>
              <a:t>whimsical</a:t>
            </a:r>
            <a:endParaRPr lang="nl-NL" altLang="nl-BE" sz="1400" dirty="0">
              <a:solidFill>
                <a:prstClr val="black"/>
              </a:solidFill>
              <a:latin typeface="+mn-lt"/>
            </a:endParaRPr>
          </a:p>
        </p:txBody>
      </p:sp>
      <p:cxnSp>
        <p:nvCxnSpPr>
          <p:cNvPr id="6" name="Straight Arrow Connector 5"/>
          <p:cNvCxnSpPr/>
          <p:nvPr/>
        </p:nvCxnSpPr>
        <p:spPr>
          <a:xfrm>
            <a:off x="3203848" y="2636912"/>
            <a:ext cx="0" cy="1008112"/>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979712" y="3140968"/>
            <a:ext cx="2232248" cy="0"/>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6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855" y="116632"/>
            <a:ext cx="8229600" cy="792088"/>
          </a:xfrm>
        </p:spPr>
        <p:txBody>
          <a:bodyPr>
            <a:normAutofit/>
          </a:bodyPr>
          <a:lstStyle/>
          <a:p>
            <a:r>
              <a:rPr lang="nl-NL" sz="2800" b="1" dirty="0" err="1">
                <a:latin typeface="+mn-lt"/>
              </a:rPr>
              <a:t>And</a:t>
            </a:r>
            <a:r>
              <a:rPr lang="nl-NL" sz="2800" b="1" dirty="0">
                <a:latin typeface="+mn-lt"/>
              </a:rPr>
              <a:t> </a:t>
            </a:r>
            <a:r>
              <a:rPr lang="nl-NL" sz="2800" b="1" dirty="0" err="1">
                <a:latin typeface="+mn-lt"/>
              </a:rPr>
              <a:t>yet</a:t>
            </a:r>
            <a:r>
              <a:rPr lang="nl-NL" sz="2800" b="1" dirty="0">
                <a:latin typeface="+mn-lt"/>
              </a:rPr>
              <a:t> we continue </a:t>
            </a:r>
            <a:r>
              <a:rPr lang="nl-NL" sz="2800" b="1" dirty="0" err="1">
                <a:latin typeface="+mn-lt"/>
              </a:rPr>
              <a:t>to</a:t>
            </a:r>
            <a:r>
              <a:rPr lang="nl-NL" sz="2800" b="1" dirty="0">
                <a:latin typeface="+mn-lt"/>
              </a:rPr>
              <a:t> claim</a:t>
            </a:r>
            <a:endParaRPr lang="nl-BE" sz="2800" b="1" dirty="0">
              <a:latin typeface="+mn-lt"/>
            </a:endParaRPr>
          </a:p>
        </p:txBody>
      </p:sp>
      <p:sp>
        <p:nvSpPr>
          <p:cNvPr id="3" name="Content Placeholder 2"/>
          <p:cNvSpPr>
            <a:spLocks noGrp="1"/>
          </p:cNvSpPr>
          <p:nvPr>
            <p:ph idx="1"/>
          </p:nvPr>
        </p:nvSpPr>
        <p:spPr>
          <a:xfrm>
            <a:off x="395536" y="1163885"/>
            <a:ext cx="8229600" cy="4713387"/>
          </a:xfrm>
        </p:spPr>
        <p:txBody>
          <a:bodyPr>
            <a:normAutofit/>
          </a:bodyPr>
          <a:lstStyle/>
          <a:p>
            <a:pPr marL="0" indent="0">
              <a:buNone/>
            </a:pPr>
            <a:endParaRPr lang="en-AU" sz="1800" dirty="0">
              <a:solidFill>
                <a:srgbClr val="000000"/>
              </a:solidFill>
            </a:endParaRPr>
          </a:p>
          <a:p>
            <a:r>
              <a:rPr lang="en-AU" sz="1800" dirty="0" err="1">
                <a:solidFill>
                  <a:srgbClr val="000000"/>
                </a:solidFill>
              </a:rPr>
              <a:t>Monolingualism</a:t>
            </a:r>
            <a:r>
              <a:rPr lang="en-AU" sz="1800" dirty="0">
                <a:solidFill>
                  <a:srgbClr val="000000"/>
                </a:solidFill>
              </a:rPr>
              <a:t> is the norm</a:t>
            </a:r>
          </a:p>
          <a:p>
            <a:r>
              <a:rPr lang="en-AU" sz="1800" dirty="0">
                <a:solidFill>
                  <a:srgbClr val="000000"/>
                </a:solidFill>
              </a:rPr>
              <a:t>Multilingualism is a deficit</a:t>
            </a:r>
          </a:p>
          <a:p>
            <a:r>
              <a:rPr lang="en-AU" sz="1800" dirty="0" err="1">
                <a:solidFill>
                  <a:srgbClr val="000000"/>
                </a:solidFill>
              </a:rPr>
              <a:t>Translanguaging</a:t>
            </a:r>
            <a:r>
              <a:rPr lang="en-AU" sz="1800" dirty="0">
                <a:solidFill>
                  <a:srgbClr val="000000"/>
                </a:solidFill>
              </a:rPr>
              <a:t> indication of low proficiency (and no willingness to ‘integrate’)</a:t>
            </a:r>
          </a:p>
          <a:p>
            <a:r>
              <a:rPr lang="en-AU" sz="1800" dirty="0">
                <a:solidFill>
                  <a:srgbClr val="000000"/>
                </a:solidFill>
              </a:rPr>
              <a:t>Exclusive L2 submersion policy is the best approach </a:t>
            </a:r>
          </a:p>
          <a:p>
            <a:r>
              <a:rPr lang="en-AU" sz="1800" dirty="0">
                <a:solidFill>
                  <a:srgbClr val="000000"/>
                </a:solidFill>
              </a:rPr>
              <a:t>Language is a condition for social participation</a:t>
            </a:r>
          </a:p>
          <a:p>
            <a:r>
              <a:rPr lang="en-AU" sz="1800" dirty="0">
                <a:solidFill>
                  <a:srgbClr val="000000"/>
                </a:solidFill>
              </a:rPr>
              <a:t>Everybody acquires a language the way I learned French</a:t>
            </a:r>
          </a:p>
          <a:p>
            <a:r>
              <a:rPr lang="en-AU" sz="1800" dirty="0">
                <a:solidFill>
                  <a:srgbClr val="000000"/>
                </a:solidFill>
              </a:rPr>
              <a:t>We celebrate the ‘motto’ of judging a fish by its ability to climb a tree</a:t>
            </a:r>
          </a:p>
          <a:p>
            <a:r>
              <a:rPr lang="en-AU" sz="1800" dirty="0">
                <a:solidFill>
                  <a:srgbClr val="000000"/>
                </a:solidFill>
              </a:rPr>
              <a:t>Language learning is a linear process</a:t>
            </a:r>
          </a:p>
          <a:p>
            <a:r>
              <a:rPr lang="en-AU" sz="1800" dirty="0">
                <a:solidFill>
                  <a:srgbClr val="000000"/>
                </a:solidFill>
              </a:rPr>
              <a:t>Integration is a linear process</a:t>
            </a:r>
          </a:p>
          <a:p>
            <a:endParaRPr lang="nl-NL" sz="2000" dirty="0"/>
          </a:p>
          <a:p>
            <a:endParaRPr lang="nl-BE" sz="2000" dirty="0"/>
          </a:p>
        </p:txBody>
      </p:sp>
      <p:sp>
        <p:nvSpPr>
          <p:cNvPr id="6" name="TextBox 5"/>
          <p:cNvSpPr txBox="1"/>
          <p:nvPr/>
        </p:nvSpPr>
        <p:spPr>
          <a:xfrm>
            <a:off x="611560" y="5661248"/>
            <a:ext cx="770021" cy="369332"/>
          </a:xfrm>
          <a:prstGeom prst="rect">
            <a:avLst/>
          </a:prstGeom>
          <a:noFill/>
          <a:ln>
            <a:solidFill>
              <a:schemeClr val="tx1"/>
            </a:solidFill>
          </a:ln>
        </p:spPr>
        <p:txBody>
          <a:bodyPr wrap="square" rtlCol="0">
            <a:spAutoFit/>
          </a:bodyPr>
          <a:lstStyle/>
          <a:p>
            <a:pPr algn="ctr"/>
            <a:r>
              <a:rPr lang="nl-NL" dirty="0" err="1"/>
              <a:t>arrival</a:t>
            </a:r>
            <a:endParaRPr lang="nl-BE" dirty="0"/>
          </a:p>
        </p:txBody>
      </p:sp>
      <p:sp>
        <p:nvSpPr>
          <p:cNvPr id="7" name="TextBox 6"/>
          <p:cNvSpPr txBox="1"/>
          <p:nvPr/>
        </p:nvSpPr>
        <p:spPr>
          <a:xfrm>
            <a:off x="1979712" y="5373216"/>
            <a:ext cx="2056646" cy="923330"/>
          </a:xfrm>
          <a:prstGeom prst="rect">
            <a:avLst/>
          </a:prstGeom>
          <a:noFill/>
          <a:ln>
            <a:solidFill>
              <a:schemeClr val="tx1"/>
            </a:solidFill>
          </a:ln>
        </p:spPr>
        <p:txBody>
          <a:bodyPr wrap="square" rtlCol="0">
            <a:spAutoFit/>
          </a:bodyPr>
          <a:lstStyle/>
          <a:p>
            <a:pPr algn="ctr"/>
            <a:r>
              <a:rPr lang="nl-NL" dirty="0"/>
              <a:t>Language-</a:t>
            </a:r>
            <a:r>
              <a:rPr lang="nl-NL" dirty="0" err="1"/>
              <a:t>integration</a:t>
            </a:r>
            <a:r>
              <a:rPr lang="nl-NL" dirty="0"/>
              <a:t> </a:t>
            </a:r>
            <a:r>
              <a:rPr lang="nl-NL" dirty="0" err="1"/>
              <a:t>programme</a:t>
            </a:r>
            <a:endParaRPr lang="nl-BE" dirty="0"/>
          </a:p>
        </p:txBody>
      </p:sp>
      <p:sp>
        <p:nvSpPr>
          <p:cNvPr id="8" name="TextBox 7"/>
          <p:cNvSpPr txBox="1"/>
          <p:nvPr/>
        </p:nvSpPr>
        <p:spPr>
          <a:xfrm>
            <a:off x="4644008" y="5517232"/>
            <a:ext cx="1107656" cy="646331"/>
          </a:xfrm>
          <a:prstGeom prst="rect">
            <a:avLst/>
          </a:prstGeom>
          <a:noFill/>
          <a:ln>
            <a:solidFill>
              <a:schemeClr val="tx1"/>
            </a:solidFill>
          </a:ln>
        </p:spPr>
        <p:txBody>
          <a:bodyPr wrap="square" rtlCol="0">
            <a:spAutoFit/>
          </a:bodyPr>
          <a:lstStyle/>
          <a:p>
            <a:pPr algn="ctr"/>
            <a:r>
              <a:rPr lang="nl-NL" dirty="0"/>
              <a:t>Language test</a:t>
            </a:r>
            <a:endParaRPr lang="nl-BE" dirty="0"/>
          </a:p>
        </p:txBody>
      </p:sp>
      <p:sp>
        <p:nvSpPr>
          <p:cNvPr id="9" name="TextBox 8"/>
          <p:cNvSpPr txBox="1"/>
          <p:nvPr/>
        </p:nvSpPr>
        <p:spPr>
          <a:xfrm>
            <a:off x="6372200" y="5517232"/>
            <a:ext cx="1440160" cy="646331"/>
          </a:xfrm>
          <a:prstGeom prst="rect">
            <a:avLst/>
          </a:prstGeom>
          <a:noFill/>
          <a:ln>
            <a:solidFill>
              <a:schemeClr val="tx1"/>
            </a:solidFill>
          </a:ln>
        </p:spPr>
        <p:txBody>
          <a:bodyPr wrap="square" rtlCol="0">
            <a:spAutoFit/>
          </a:bodyPr>
          <a:lstStyle/>
          <a:p>
            <a:pPr algn="ctr"/>
            <a:r>
              <a:rPr lang="nl-NL" dirty="0" err="1"/>
              <a:t>Social</a:t>
            </a:r>
            <a:r>
              <a:rPr lang="nl-NL" dirty="0"/>
              <a:t> </a:t>
            </a:r>
            <a:r>
              <a:rPr lang="nl-NL" dirty="0" err="1"/>
              <a:t>participation</a:t>
            </a:r>
            <a:endParaRPr lang="nl-BE" dirty="0"/>
          </a:p>
        </p:txBody>
      </p:sp>
      <p:cxnSp>
        <p:nvCxnSpPr>
          <p:cNvPr id="11" name="Straight Arrow Connector 10"/>
          <p:cNvCxnSpPr/>
          <p:nvPr/>
        </p:nvCxnSpPr>
        <p:spPr>
          <a:xfrm>
            <a:off x="1547664" y="5877272"/>
            <a:ext cx="2887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11960" y="5877272"/>
            <a:ext cx="2887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5877272"/>
            <a:ext cx="2887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5536" y="5301208"/>
            <a:ext cx="7615989" cy="1058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883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65" y="115613"/>
            <a:ext cx="8229600" cy="838200"/>
          </a:xfrm>
        </p:spPr>
        <p:txBody>
          <a:bodyPr>
            <a:normAutofit/>
          </a:bodyPr>
          <a:lstStyle/>
          <a:p>
            <a:r>
              <a:rPr lang="nl-NL" sz="3200" b="1" dirty="0">
                <a:latin typeface="+mn-lt"/>
              </a:rPr>
              <a:t>As a </a:t>
            </a:r>
            <a:r>
              <a:rPr lang="nl-NL" sz="3200" b="1" dirty="0" err="1">
                <a:latin typeface="+mn-lt"/>
              </a:rPr>
              <a:t>result</a:t>
            </a:r>
            <a:r>
              <a:rPr lang="nl-NL" sz="3200" b="1" dirty="0">
                <a:latin typeface="+mn-lt"/>
              </a:rPr>
              <a:t>…</a:t>
            </a:r>
            <a:endParaRPr lang="nl-BE" sz="3200" b="1" dirty="0">
              <a:latin typeface="+mn-lt"/>
            </a:endParaRPr>
          </a:p>
        </p:txBody>
      </p:sp>
      <p:sp>
        <p:nvSpPr>
          <p:cNvPr id="3" name="Content Placeholder 2"/>
          <p:cNvSpPr>
            <a:spLocks noGrp="1"/>
          </p:cNvSpPr>
          <p:nvPr>
            <p:ph idx="1"/>
          </p:nvPr>
        </p:nvSpPr>
        <p:spPr>
          <a:xfrm>
            <a:off x="628650" y="1700808"/>
            <a:ext cx="7886700" cy="4748117"/>
          </a:xfrm>
        </p:spPr>
        <p:txBody>
          <a:bodyPr>
            <a:normAutofit fontScale="85000" lnSpcReduction="20000"/>
          </a:bodyPr>
          <a:lstStyle/>
          <a:p>
            <a:r>
              <a:rPr lang="en-GB" sz="2000" dirty="0">
                <a:solidFill>
                  <a:srgbClr val="000000"/>
                </a:solidFill>
              </a:rPr>
              <a:t>‘Les non-</a:t>
            </a:r>
            <a:r>
              <a:rPr lang="en-GB" sz="2000" dirty="0" err="1">
                <a:solidFill>
                  <a:srgbClr val="000000"/>
                </a:solidFill>
              </a:rPr>
              <a:t>initiés</a:t>
            </a:r>
            <a:r>
              <a:rPr lang="en-GB" sz="2000" dirty="0">
                <a:solidFill>
                  <a:srgbClr val="000000"/>
                </a:solidFill>
              </a:rPr>
              <a:t>’ are more likely to fail</a:t>
            </a:r>
          </a:p>
          <a:p>
            <a:endParaRPr lang="en-GB" sz="2000" dirty="0">
              <a:solidFill>
                <a:srgbClr val="000000"/>
              </a:solidFill>
            </a:endParaRPr>
          </a:p>
          <a:p>
            <a:pPr>
              <a:lnSpc>
                <a:spcPct val="110000"/>
              </a:lnSpc>
            </a:pPr>
            <a:r>
              <a:rPr lang="en-GB" sz="2000" dirty="0">
                <a:solidFill>
                  <a:srgbClr val="000000"/>
                </a:solidFill>
              </a:rPr>
              <a:t>Unrealistic expectations and comparing ‘</a:t>
            </a:r>
            <a:r>
              <a:rPr lang="en-GB" sz="2000" dirty="0" err="1">
                <a:solidFill>
                  <a:srgbClr val="000000"/>
                </a:solidFill>
              </a:rPr>
              <a:t>initiés</a:t>
            </a:r>
            <a:r>
              <a:rPr lang="en-GB" sz="2000" dirty="0">
                <a:solidFill>
                  <a:srgbClr val="000000"/>
                </a:solidFill>
              </a:rPr>
              <a:t>’ and ‘non-</a:t>
            </a:r>
            <a:r>
              <a:rPr lang="en-GB" sz="2000" dirty="0" err="1">
                <a:solidFill>
                  <a:srgbClr val="000000"/>
                </a:solidFill>
              </a:rPr>
              <a:t>initiés</a:t>
            </a:r>
            <a:r>
              <a:rPr lang="en-GB" sz="2000" dirty="0">
                <a:solidFill>
                  <a:srgbClr val="000000"/>
                </a:solidFill>
              </a:rPr>
              <a:t>’ by so-called ‘host’ society in terms of proficiency in the dominant language</a:t>
            </a:r>
          </a:p>
          <a:p>
            <a:endParaRPr lang="en-GB" sz="2000" dirty="0">
              <a:solidFill>
                <a:srgbClr val="000000"/>
              </a:solidFill>
            </a:endParaRPr>
          </a:p>
          <a:p>
            <a:pPr>
              <a:lnSpc>
                <a:spcPct val="120000"/>
              </a:lnSpc>
            </a:pPr>
            <a:r>
              <a:rPr lang="en-GB" sz="2000" dirty="0">
                <a:solidFill>
                  <a:srgbClr val="000000"/>
                </a:solidFill>
              </a:rPr>
              <a:t>Negative attitudes towards </a:t>
            </a:r>
            <a:r>
              <a:rPr lang="en-GB" sz="2000" dirty="0" err="1">
                <a:solidFill>
                  <a:srgbClr val="000000"/>
                </a:solidFill>
              </a:rPr>
              <a:t>translanguaging</a:t>
            </a:r>
            <a:r>
              <a:rPr lang="en-GB" sz="2000" dirty="0">
                <a:solidFill>
                  <a:srgbClr val="000000"/>
                </a:solidFill>
              </a:rPr>
              <a:t> practices both in formal (desk/counter in post, municipality) as informal contexts (tram, school gate)</a:t>
            </a:r>
          </a:p>
          <a:p>
            <a:endParaRPr lang="en-GB" sz="2000" dirty="0">
              <a:solidFill>
                <a:srgbClr val="000000"/>
              </a:solidFill>
            </a:endParaRPr>
          </a:p>
          <a:p>
            <a:r>
              <a:rPr lang="en-GB" sz="2000" dirty="0">
                <a:solidFill>
                  <a:srgbClr val="000000"/>
                </a:solidFill>
              </a:rPr>
              <a:t>No positive effect on job market, education, … Discrimination persistent problem</a:t>
            </a:r>
          </a:p>
          <a:p>
            <a:endParaRPr lang="en-GB" sz="2000" dirty="0">
              <a:solidFill>
                <a:srgbClr val="000000"/>
              </a:solidFill>
            </a:endParaRPr>
          </a:p>
          <a:p>
            <a:r>
              <a:rPr lang="en-GB" sz="2000" dirty="0">
                <a:solidFill>
                  <a:srgbClr val="000000"/>
                </a:solidFill>
              </a:rPr>
              <a:t>Newcomers avoid/afraid of social contacts, visit official desks, parent meetings</a:t>
            </a:r>
          </a:p>
          <a:p>
            <a:endParaRPr lang="en-GB" sz="2000" dirty="0">
              <a:solidFill>
                <a:srgbClr val="000000"/>
              </a:solidFill>
            </a:endParaRPr>
          </a:p>
          <a:p>
            <a:r>
              <a:rPr lang="en-GB" sz="2000" dirty="0">
                <a:solidFill>
                  <a:srgbClr val="000000"/>
                </a:solidFill>
              </a:rPr>
              <a:t>Less opportunities to practice L2 and build social networks</a:t>
            </a:r>
          </a:p>
          <a:p>
            <a:endParaRPr lang="en-GB" sz="2000" dirty="0">
              <a:solidFill>
                <a:srgbClr val="000000"/>
              </a:solidFill>
            </a:endParaRPr>
          </a:p>
          <a:p>
            <a:r>
              <a:rPr lang="en-GB" sz="2000" dirty="0">
                <a:solidFill>
                  <a:srgbClr val="000000"/>
                </a:solidFill>
              </a:rPr>
              <a:t>Isolation, perceived as segregation</a:t>
            </a:r>
          </a:p>
        </p:txBody>
      </p:sp>
    </p:spTree>
    <p:extLst>
      <p:ext uri="{BB962C8B-B14F-4D97-AF65-F5344CB8AC3E}">
        <p14:creationId xmlns:p14="http://schemas.microsoft.com/office/powerpoint/2010/main" val="11151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3605" y="152416"/>
            <a:ext cx="5616624" cy="584775"/>
          </a:xfrm>
          <a:prstGeom prst="rect">
            <a:avLst/>
          </a:prstGeom>
          <a:noFill/>
        </p:spPr>
        <p:txBody>
          <a:bodyPr wrap="square" rtlCol="0">
            <a:spAutoFit/>
          </a:bodyPr>
          <a:lstStyle/>
          <a:p>
            <a:pPr algn="r"/>
            <a:r>
              <a:rPr lang="en-US" sz="3200" b="1" dirty="0">
                <a:solidFill>
                  <a:schemeClr val="bg1"/>
                </a:solidFill>
              </a:rPr>
              <a:t>Change</a:t>
            </a:r>
            <a:endParaRPr lang="fr-CA" sz="3200" b="1" dirty="0">
              <a:solidFill>
                <a:schemeClr val="bg1"/>
              </a:solidFill>
            </a:endParaRPr>
          </a:p>
        </p:txBody>
      </p:sp>
      <p:sp>
        <p:nvSpPr>
          <p:cNvPr id="4" name="Content Placeholder 2"/>
          <p:cNvSpPr>
            <a:spLocks noGrp="1"/>
          </p:cNvSpPr>
          <p:nvPr>
            <p:ph idx="1"/>
          </p:nvPr>
        </p:nvSpPr>
        <p:spPr>
          <a:xfrm>
            <a:off x="611560" y="1409648"/>
            <a:ext cx="7920879" cy="5112568"/>
          </a:xfrm>
        </p:spPr>
        <p:txBody>
          <a:bodyPr>
            <a:normAutofit lnSpcReduction="10000"/>
          </a:bodyPr>
          <a:lstStyle/>
          <a:p>
            <a:r>
              <a:rPr lang="en-US" sz="1800" dirty="0">
                <a:solidFill>
                  <a:schemeClr val="tx1"/>
                </a:solidFill>
              </a:rPr>
              <a:t>Contest and reconstruct</a:t>
            </a:r>
          </a:p>
          <a:p>
            <a:pPr lvl="1"/>
            <a:r>
              <a:rPr lang="en-US" sz="1800" dirty="0">
                <a:solidFill>
                  <a:schemeClr val="tx1"/>
                </a:solidFill>
              </a:rPr>
              <a:t>Integration policies (especially tests) which exclude</a:t>
            </a:r>
          </a:p>
          <a:p>
            <a:pPr lvl="1"/>
            <a:r>
              <a:rPr lang="en-US" sz="1800" dirty="0">
                <a:solidFill>
                  <a:schemeClr val="tx1"/>
                </a:solidFill>
              </a:rPr>
              <a:t>Policies for which mainly ‘les non </a:t>
            </a:r>
            <a:r>
              <a:rPr lang="en-US" sz="1800" dirty="0" err="1">
                <a:solidFill>
                  <a:schemeClr val="tx1"/>
                </a:solidFill>
              </a:rPr>
              <a:t>initiés</a:t>
            </a:r>
            <a:r>
              <a:rPr lang="en-US" sz="1800" dirty="0">
                <a:solidFill>
                  <a:schemeClr val="tx1"/>
                </a:solidFill>
              </a:rPr>
              <a:t>’ (potentially) are the most vulnerable</a:t>
            </a:r>
          </a:p>
          <a:p>
            <a:pPr marL="0" indent="0">
              <a:buNone/>
            </a:pPr>
            <a:endParaRPr lang="en-US" altLang="nl-NL" sz="900" dirty="0">
              <a:solidFill>
                <a:schemeClr val="tx1"/>
              </a:solidFill>
              <a:ea typeface="ＭＳ Ｐゴシック" panose="020B0600070205080204" pitchFamily="34" charset="-128"/>
            </a:endParaRPr>
          </a:p>
          <a:p>
            <a:r>
              <a:rPr lang="en-GB" sz="1800" dirty="0">
                <a:solidFill>
                  <a:schemeClr val="tx1"/>
                </a:solidFill>
              </a:rPr>
              <a:t>Development of policies that work at local level (bottom up, high identity, functional, contextualised) instead of national level (low identity: counter productive, feel discriminated, racism</a:t>
            </a:r>
            <a:r>
              <a:rPr lang="en-GB" sz="1800" dirty="0"/>
              <a:t>)</a:t>
            </a:r>
            <a:endParaRPr lang="en-GB" sz="1800" dirty="0">
              <a:solidFill>
                <a:schemeClr val="tx1"/>
              </a:solidFill>
            </a:endParaRPr>
          </a:p>
          <a:p>
            <a:endParaRPr lang="en-GB" sz="900" dirty="0">
              <a:solidFill>
                <a:schemeClr val="tx1"/>
              </a:solidFill>
            </a:endParaRPr>
          </a:p>
          <a:p>
            <a:r>
              <a:rPr lang="en-GB" sz="1800" dirty="0">
                <a:solidFill>
                  <a:schemeClr val="tx1"/>
                </a:solidFill>
              </a:rPr>
              <a:t>From a conditional to a facilitating policy</a:t>
            </a:r>
          </a:p>
          <a:p>
            <a:pPr marL="0" indent="0">
              <a:buNone/>
            </a:pPr>
            <a:endParaRPr lang="en-GB" sz="900" dirty="0">
              <a:solidFill>
                <a:schemeClr val="tx1"/>
              </a:solidFill>
            </a:endParaRPr>
          </a:p>
          <a:p>
            <a:r>
              <a:rPr lang="en-GB" sz="1800" dirty="0">
                <a:solidFill>
                  <a:schemeClr val="tx1"/>
                </a:solidFill>
              </a:rPr>
              <a:t>From causality between language (test) and integration to functional interaction between equal opportunities on the housing market, to find a job</a:t>
            </a:r>
          </a:p>
          <a:p>
            <a:endParaRPr lang="en-GB" sz="800" dirty="0">
              <a:solidFill>
                <a:schemeClr val="tx1"/>
              </a:solidFill>
            </a:endParaRPr>
          </a:p>
          <a:p>
            <a:r>
              <a:rPr lang="en-GB" sz="1800" dirty="0">
                <a:solidFill>
                  <a:schemeClr val="tx1"/>
                </a:solidFill>
              </a:rPr>
              <a:t>From fixed L2 courses to tailor-made needs-driven courses</a:t>
            </a:r>
          </a:p>
          <a:p>
            <a:endParaRPr lang="en-GB" sz="800" dirty="0">
              <a:solidFill>
                <a:schemeClr val="tx1"/>
              </a:solidFill>
            </a:endParaRPr>
          </a:p>
          <a:p>
            <a:r>
              <a:rPr lang="en-GB" sz="1800" dirty="0">
                <a:solidFill>
                  <a:schemeClr val="tx1"/>
                </a:solidFill>
              </a:rPr>
              <a:t>From linear to </a:t>
            </a:r>
            <a:r>
              <a:rPr lang="en-GB" sz="1800" dirty="0" err="1">
                <a:solidFill>
                  <a:schemeClr val="tx1"/>
                </a:solidFill>
              </a:rPr>
              <a:t>interative</a:t>
            </a:r>
            <a:r>
              <a:rPr lang="en-GB" sz="1800" dirty="0">
                <a:solidFill>
                  <a:schemeClr val="tx1"/>
                </a:solidFill>
              </a:rPr>
              <a:t> cyclical processes of formal and informal language learning, including ML learning</a:t>
            </a:r>
          </a:p>
          <a:p>
            <a:endParaRPr lang="en-GB" sz="2000" dirty="0">
              <a:solidFill>
                <a:schemeClr val="tx1"/>
              </a:solidFill>
            </a:endParaRPr>
          </a:p>
          <a:p>
            <a:endParaRPr lang="en-US" altLang="nl-NL" sz="200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3795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454" y="166055"/>
            <a:ext cx="5633545" cy="622221"/>
          </a:xfrm>
        </p:spPr>
        <p:txBody>
          <a:bodyPr>
            <a:normAutofit/>
          </a:bodyPr>
          <a:lstStyle/>
          <a:p>
            <a:r>
              <a:rPr lang="nl-NL" sz="2400" b="1" dirty="0">
                <a:latin typeface="+mn-lt"/>
              </a:rPr>
              <a:t>A kind, but </a:t>
            </a:r>
            <a:r>
              <a:rPr lang="nl-NL" sz="2400" b="1" dirty="0" err="1">
                <a:latin typeface="+mn-lt"/>
              </a:rPr>
              <a:t>firm</a:t>
            </a:r>
            <a:r>
              <a:rPr lang="nl-NL" sz="2400" b="1" dirty="0">
                <a:latin typeface="+mn-lt"/>
              </a:rPr>
              <a:t> </a:t>
            </a:r>
            <a:r>
              <a:rPr lang="nl-NL" sz="2400" b="1" dirty="0" err="1">
                <a:latin typeface="+mn-lt"/>
              </a:rPr>
              <a:t>invitation</a:t>
            </a:r>
            <a:r>
              <a:rPr lang="nl-NL" sz="2400" b="1" dirty="0">
                <a:latin typeface="+mn-lt"/>
              </a:rPr>
              <a:t> </a:t>
            </a:r>
            <a:r>
              <a:rPr lang="nl-NL" sz="2400" b="1" dirty="0" err="1">
                <a:latin typeface="+mn-lt"/>
              </a:rPr>
              <a:t>to</a:t>
            </a:r>
            <a:r>
              <a:rPr lang="nl-NL" sz="2400" b="1" dirty="0">
                <a:latin typeface="+mn-lt"/>
              </a:rPr>
              <a:t> change </a:t>
            </a:r>
            <a:r>
              <a:rPr lang="nl-NL" sz="2400" b="1" dirty="0" err="1">
                <a:latin typeface="+mn-lt"/>
              </a:rPr>
              <a:t>things</a:t>
            </a:r>
            <a:endParaRPr lang="nl-BE" sz="2400" b="1" dirty="0">
              <a:latin typeface="+mn-lt"/>
            </a:endParaRPr>
          </a:p>
        </p:txBody>
      </p:sp>
      <p:sp>
        <p:nvSpPr>
          <p:cNvPr id="3" name="Content Placeholder 2"/>
          <p:cNvSpPr>
            <a:spLocks noGrp="1"/>
          </p:cNvSpPr>
          <p:nvPr>
            <p:ph idx="1"/>
          </p:nvPr>
        </p:nvSpPr>
        <p:spPr>
          <a:xfrm>
            <a:off x="611560" y="1844824"/>
            <a:ext cx="8229600" cy="4680520"/>
          </a:xfrm>
        </p:spPr>
        <p:txBody>
          <a:bodyPr>
            <a:normAutofit fontScale="92500" lnSpcReduction="10000"/>
          </a:bodyPr>
          <a:lstStyle/>
          <a:p>
            <a:pPr marL="342900" lvl="1" indent="-342900">
              <a:lnSpc>
                <a:spcPct val="110000"/>
              </a:lnSpc>
              <a:buFontTx/>
              <a:buChar char="•"/>
            </a:pPr>
            <a:r>
              <a:rPr lang="en-US" altLang="en-US" sz="2100" dirty="0">
                <a:solidFill>
                  <a:schemeClr val="tx1"/>
                </a:solidFill>
                <a:latin typeface="Calibri" panose="020F0502020204030204" pitchFamily="34" charset="0"/>
                <a:ea typeface="ＭＳ Ｐゴシック" panose="020B0600070205080204" pitchFamily="34" charset="-128"/>
              </a:rPr>
              <a:t>International research indicates that an exclusive L2 submersion policy based on a monolingual ideology is less effective than assumed and in some cases counterproductive. It is in contradiction </a:t>
            </a:r>
            <a:r>
              <a:rPr lang="en-US" altLang="en-US" sz="2100" dirty="0">
                <a:solidFill>
                  <a:srgbClr val="000000"/>
                </a:solidFill>
                <a:latin typeface="Calibri" panose="020F0502020204030204" pitchFamily="34" charset="0"/>
                <a:ea typeface="ＭＳ Ｐゴシック" panose="020B0600070205080204" pitchFamily="34" charset="-128"/>
              </a:rPr>
              <a:t>with what is known about SLA and language learning processes of the </a:t>
            </a:r>
            <a:r>
              <a:rPr lang="en-US" altLang="en-US" sz="2100" dirty="0">
                <a:solidFill>
                  <a:schemeClr val="tx1"/>
                </a:solidFill>
                <a:latin typeface="Calibri" panose="020F0502020204030204" pitchFamily="34" charset="0"/>
                <a:ea typeface="ＭＳ Ｐゴシック" panose="020B0600070205080204" pitchFamily="34" charset="-128"/>
              </a:rPr>
              <a:t>last 20 years</a:t>
            </a:r>
          </a:p>
          <a:p>
            <a:pPr marL="0" lvl="1" indent="0">
              <a:lnSpc>
                <a:spcPct val="110000"/>
              </a:lnSpc>
              <a:buNone/>
            </a:pPr>
            <a:endParaRPr lang="en-US" altLang="en-US" sz="2100" dirty="0">
              <a:solidFill>
                <a:schemeClr val="tx1"/>
              </a:solidFill>
              <a:latin typeface="Calibri" panose="020F0502020204030204" pitchFamily="34" charset="0"/>
              <a:ea typeface="ＭＳ Ｐゴシック" panose="020B0600070205080204" pitchFamily="34" charset="-128"/>
            </a:endParaRPr>
          </a:p>
          <a:p>
            <a:pPr marL="342900" lvl="1" indent="-342900">
              <a:lnSpc>
                <a:spcPct val="110000"/>
              </a:lnSpc>
              <a:buFontTx/>
              <a:buChar char="•"/>
            </a:pPr>
            <a:r>
              <a:rPr lang="en-US" altLang="en-US" sz="2100" dirty="0">
                <a:solidFill>
                  <a:schemeClr val="tx1"/>
                </a:solidFill>
                <a:latin typeface="Calibri" panose="020F0502020204030204" pitchFamily="34" charset="0"/>
                <a:ea typeface="ＭＳ Ｐゴシック" panose="020B0600070205080204" pitchFamily="34" charset="-128"/>
              </a:rPr>
              <a:t>The negative impact of monolingual perceptions and beliefs is well documented</a:t>
            </a:r>
          </a:p>
          <a:p>
            <a:pPr marL="0" lvl="1" indent="0">
              <a:lnSpc>
                <a:spcPct val="110000"/>
              </a:lnSpc>
              <a:buNone/>
            </a:pPr>
            <a:endParaRPr lang="en-US" altLang="en-US" sz="2100" dirty="0">
              <a:solidFill>
                <a:schemeClr val="tx1"/>
              </a:solidFill>
              <a:latin typeface="Calibri" panose="020F0502020204030204" pitchFamily="34" charset="0"/>
              <a:ea typeface="ＭＳ Ｐゴシック" panose="020B0600070205080204" pitchFamily="34" charset="-128"/>
            </a:endParaRPr>
          </a:p>
          <a:p>
            <a:pPr marL="342900" lvl="1" indent="-342900">
              <a:lnSpc>
                <a:spcPct val="110000"/>
              </a:lnSpc>
              <a:buFontTx/>
              <a:buChar char="•"/>
            </a:pPr>
            <a:r>
              <a:rPr lang="en-US" altLang="en-US" sz="2100" dirty="0">
                <a:solidFill>
                  <a:schemeClr val="tx1"/>
                </a:solidFill>
                <a:latin typeface="Calibri" panose="020F0502020204030204" pitchFamily="34" charset="0"/>
                <a:ea typeface="ＭＳ Ｐゴシック" panose="020B0600070205080204" pitchFamily="34" charset="-128"/>
              </a:rPr>
              <a:t>International research provided overwhelming evidence for multilingual education and exploiting peoples multilingual repertoires</a:t>
            </a:r>
          </a:p>
          <a:p>
            <a:pPr marL="342900" lvl="1" indent="-342900">
              <a:lnSpc>
                <a:spcPct val="110000"/>
              </a:lnSpc>
              <a:buFontTx/>
              <a:buChar char="•"/>
            </a:pPr>
            <a:endParaRPr lang="en-US" altLang="en-US" sz="2100" dirty="0">
              <a:latin typeface="Calibri" panose="020F0502020204030204" pitchFamily="34" charset="0"/>
              <a:ea typeface="ＭＳ Ｐゴシック" panose="020B0600070205080204" pitchFamily="34" charset="-128"/>
            </a:endParaRPr>
          </a:p>
          <a:p>
            <a:pPr marL="342900" lvl="1" indent="-342900">
              <a:lnSpc>
                <a:spcPct val="110000"/>
              </a:lnSpc>
              <a:buFontTx/>
              <a:buChar char="•"/>
            </a:pPr>
            <a:r>
              <a:rPr lang="en-US" altLang="en-US" sz="2100" dirty="0">
                <a:solidFill>
                  <a:schemeClr val="tx1"/>
                </a:solidFill>
                <a:latin typeface="Calibri" panose="020F0502020204030204" pitchFamily="34" charset="0"/>
                <a:ea typeface="ＭＳ Ｐゴシック" panose="020B0600070205080204" pitchFamily="34" charset="-128"/>
              </a:rPr>
              <a:t>Sociolinguistic research unraveled the complex dynamics of people’s multilingual practices to communicate; interact; construct and share knowledge</a:t>
            </a:r>
          </a:p>
          <a:p>
            <a:pPr marL="342900" lvl="1" indent="-342900">
              <a:buFontTx/>
              <a:buChar char="•"/>
            </a:pPr>
            <a:endParaRPr lang="en-US" altLang="en-US" sz="2000" dirty="0">
              <a:latin typeface="Calibri" panose="020F0502020204030204" pitchFamily="34" charset="0"/>
              <a:ea typeface="ＭＳ Ｐゴシック" panose="020B0600070205080204" pitchFamily="34" charset="-128"/>
            </a:endParaRPr>
          </a:p>
          <a:p>
            <a:pPr marL="342900" lvl="1" indent="-342900">
              <a:buFontTx/>
              <a:buChar char="•"/>
            </a:pPr>
            <a:endParaRPr lang="en-US" altLang="en-US" sz="2000" dirty="0">
              <a:solidFill>
                <a:schemeClr val="tx1"/>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5553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546" y="157656"/>
            <a:ext cx="7886700" cy="782162"/>
          </a:xfrm>
        </p:spPr>
        <p:txBody>
          <a:bodyPr>
            <a:normAutofit/>
          </a:bodyPr>
          <a:lstStyle/>
          <a:p>
            <a:r>
              <a:rPr lang="en-GB" sz="2800" b="1" dirty="0">
                <a:latin typeface="+mn-lt"/>
              </a:rPr>
              <a:t>We haven’t got a minute to lose</a:t>
            </a:r>
          </a:p>
        </p:txBody>
      </p:sp>
      <p:sp>
        <p:nvSpPr>
          <p:cNvPr id="3" name="Content Placeholder 2"/>
          <p:cNvSpPr>
            <a:spLocks noGrp="1"/>
          </p:cNvSpPr>
          <p:nvPr>
            <p:ph idx="1"/>
          </p:nvPr>
        </p:nvSpPr>
        <p:spPr>
          <a:xfrm>
            <a:off x="453905" y="1484343"/>
            <a:ext cx="7886700" cy="4320480"/>
          </a:xfrm>
        </p:spPr>
        <p:txBody>
          <a:bodyPr>
            <a:noAutofit/>
          </a:bodyPr>
          <a:lstStyle/>
          <a:p>
            <a:r>
              <a:rPr lang="en-GB" sz="2000" dirty="0">
                <a:solidFill>
                  <a:srgbClr val="000000"/>
                </a:solidFill>
              </a:rPr>
              <a:t>Acknowledge and accept the intersectional dynamics of </a:t>
            </a:r>
            <a:r>
              <a:rPr lang="en-GB" sz="2000" dirty="0" err="1">
                <a:solidFill>
                  <a:srgbClr val="000000"/>
                </a:solidFill>
              </a:rPr>
              <a:t>translanguaging</a:t>
            </a:r>
            <a:r>
              <a:rPr lang="en-GB" sz="2000" dirty="0">
                <a:solidFill>
                  <a:srgbClr val="000000"/>
                </a:solidFill>
              </a:rPr>
              <a:t> and the complexities of processes of participation, cohesion and building networks in social spaces.</a:t>
            </a:r>
          </a:p>
          <a:p>
            <a:pPr>
              <a:lnSpc>
                <a:spcPct val="120000"/>
              </a:lnSpc>
            </a:pPr>
            <a:endParaRPr lang="en-GB" sz="1000" dirty="0">
              <a:solidFill>
                <a:srgbClr val="000000"/>
              </a:solidFill>
            </a:endParaRPr>
          </a:p>
          <a:p>
            <a:r>
              <a:rPr lang="en-GB" sz="2000" dirty="0">
                <a:solidFill>
                  <a:srgbClr val="000000"/>
                </a:solidFill>
              </a:rPr>
              <a:t>Acknowledge ML realities as a means for communication and social participation</a:t>
            </a:r>
          </a:p>
          <a:p>
            <a:pPr>
              <a:lnSpc>
                <a:spcPct val="120000"/>
              </a:lnSpc>
            </a:pPr>
            <a:endParaRPr lang="en-GB" sz="1000" dirty="0">
              <a:solidFill>
                <a:srgbClr val="000000"/>
              </a:solidFill>
            </a:endParaRPr>
          </a:p>
          <a:p>
            <a:pPr>
              <a:lnSpc>
                <a:spcPct val="120000"/>
              </a:lnSpc>
            </a:pPr>
            <a:r>
              <a:rPr lang="en-GB" sz="2000" dirty="0">
                <a:solidFill>
                  <a:srgbClr val="000000"/>
                </a:solidFill>
              </a:rPr>
              <a:t>Multilingualism as an asset/scaffold/strategy for L2 learning</a:t>
            </a:r>
          </a:p>
          <a:p>
            <a:pPr>
              <a:lnSpc>
                <a:spcPct val="120000"/>
              </a:lnSpc>
            </a:pPr>
            <a:endParaRPr lang="en-GB" sz="1000" dirty="0">
              <a:solidFill>
                <a:srgbClr val="000000"/>
              </a:solidFill>
            </a:endParaRPr>
          </a:p>
          <a:p>
            <a:pPr>
              <a:lnSpc>
                <a:spcPct val="120000"/>
              </a:lnSpc>
            </a:pPr>
            <a:r>
              <a:rPr lang="en-GB" sz="2000" dirty="0">
                <a:solidFill>
                  <a:srgbClr val="000000"/>
                </a:solidFill>
              </a:rPr>
              <a:t>L2 proficiency is outcome/result of social participation</a:t>
            </a:r>
          </a:p>
          <a:p>
            <a:pPr>
              <a:lnSpc>
                <a:spcPct val="120000"/>
              </a:lnSpc>
            </a:pPr>
            <a:endParaRPr lang="en-GB" sz="1000" dirty="0">
              <a:solidFill>
                <a:srgbClr val="000000"/>
              </a:solidFill>
            </a:endParaRPr>
          </a:p>
          <a:p>
            <a:r>
              <a:rPr lang="en-GB" sz="2000" dirty="0">
                <a:solidFill>
                  <a:srgbClr val="000000"/>
                </a:solidFill>
              </a:rPr>
              <a:t>Achieving social participation and cohesion is multi-layered and a shared responsibility and will not be achieved via conditional and linear policies, courses to be paid for and tests which exclude</a:t>
            </a:r>
          </a:p>
        </p:txBody>
      </p:sp>
    </p:spTree>
    <p:extLst>
      <p:ext uri="{BB962C8B-B14F-4D97-AF65-F5344CB8AC3E}">
        <p14:creationId xmlns:p14="http://schemas.microsoft.com/office/powerpoint/2010/main" val="275152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69976" y="104557"/>
            <a:ext cx="7318339" cy="792386"/>
          </a:xfrm>
        </p:spPr>
        <p:txBody>
          <a:bodyPr>
            <a:normAutofit/>
          </a:bodyPr>
          <a:lstStyle/>
          <a:p>
            <a:r>
              <a:rPr lang="en-US" altLang="nl-NL" sz="3200" b="1" dirty="0">
                <a:latin typeface="Calibri" panose="020F0502020204030204" pitchFamily="34" charset="0"/>
                <a:ea typeface="ＭＳ Ｐゴシック" panose="020B0600070205080204" pitchFamily="34" charset="-128"/>
              </a:rPr>
              <a:t>Conclusion</a:t>
            </a:r>
          </a:p>
        </p:txBody>
      </p:sp>
      <p:sp>
        <p:nvSpPr>
          <p:cNvPr id="3" name="Content Placeholder 2"/>
          <p:cNvSpPr>
            <a:spLocks noGrp="1"/>
          </p:cNvSpPr>
          <p:nvPr>
            <p:ph idx="1"/>
          </p:nvPr>
        </p:nvSpPr>
        <p:spPr>
          <a:xfrm>
            <a:off x="539552" y="1484784"/>
            <a:ext cx="7920879" cy="5589240"/>
          </a:xfrm>
        </p:spPr>
        <p:txBody>
          <a:bodyPr>
            <a:noAutofit/>
          </a:bodyPr>
          <a:lstStyle/>
          <a:p>
            <a:pPr marL="0" indent="0">
              <a:buNone/>
            </a:pPr>
            <a:endParaRPr lang="en-US" altLang="nl-NL" sz="1900" dirty="0">
              <a:solidFill>
                <a:srgbClr val="000000"/>
              </a:solidFill>
              <a:ea typeface="ＭＳ Ｐゴシック" panose="020B0600070205080204" pitchFamily="34" charset="-128"/>
            </a:endParaRPr>
          </a:p>
          <a:p>
            <a:r>
              <a:rPr lang="en-US" altLang="nl-NL" sz="1900" dirty="0">
                <a:solidFill>
                  <a:srgbClr val="000000"/>
                </a:solidFill>
                <a:ea typeface="ＭＳ Ｐゴシック" panose="020B0600070205080204" pitchFamily="34" charset="-128"/>
              </a:rPr>
              <a:t>Social participation:</a:t>
            </a:r>
          </a:p>
          <a:p>
            <a:pPr lvl="1"/>
            <a:r>
              <a:rPr lang="en-US" altLang="nl-NL" sz="1900" dirty="0">
                <a:solidFill>
                  <a:srgbClr val="000000"/>
                </a:solidFill>
                <a:ea typeface="ＭＳ Ｐゴシック" panose="020B0600070205080204" pitchFamily="34" charset="-128"/>
              </a:rPr>
              <a:t>will not be achieved on the basis of monolingual and assimilationist ideologies; it pushes people away, leads to segregation, …</a:t>
            </a:r>
          </a:p>
          <a:p>
            <a:pPr lvl="1"/>
            <a:r>
              <a:rPr lang="en-US" altLang="nl-NL" sz="1900" dirty="0">
                <a:solidFill>
                  <a:srgbClr val="000000"/>
                </a:solidFill>
                <a:ea typeface="ＭＳ Ｐゴシック" panose="020B0600070205080204" pitchFamily="34" charset="-128"/>
              </a:rPr>
              <a:t>cannot be realized only through integration </a:t>
            </a:r>
            <a:r>
              <a:rPr lang="en-US" altLang="nl-NL" sz="1900" dirty="0" err="1">
                <a:solidFill>
                  <a:srgbClr val="000000"/>
                </a:solidFill>
                <a:ea typeface="ＭＳ Ｐゴシック" panose="020B0600070205080204" pitchFamily="34" charset="-128"/>
              </a:rPr>
              <a:t>programmes</a:t>
            </a:r>
            <a:r>
              <a:rPr lang="en-US" altLang="nl-NL" sz="1900" dirty="0">
                <a:solidFill>
                  <a:srgbClr val="000000"/>
                </a:solidFill>
                <a:ea typeface="ＭＳ Ｐゴシック" panose="020B0600070205080204" pitchFamily="34" charset="-128"/>
              </a:rPr>
              <a:t>. It is a continuous, complex, dynamic process which involves </a:t>
            </a:r>
            <a:r>
              <a:rPr lang="en-GB" sz="1900" dirty="0">
                <a:solidFill>
                  <a:srgbClr val="000000"/>
                </a:solidFill>
              </a:rPr>
              <a:t>ALL members of society. Governments must invest in these longitudinal processes.</a:t>
            </a:r>
            <a:endParaRPr lang="en-US" altLang="nl-NL" sz="1900" dirty="0">
              <a:solidFill>
                <a:srgbClr val="000000"/>
              </a:solidFill>
              <a:ea typeface="ＭＳ Ｐゴシック" panose="020B0600070205080204" pitchFamily="34" charset="-128"/>
            </a:endParaRPr>
          </a:p>
          <a:p>
            <a:pPr lvl="1"/>
            <a:r>
              <a:rPr lang="en-US" altLang="nl-NL" sz="1900" dirty="0">
                <a:solidFill>
                  <a:srgbClr val="000000"/>
                </a:solidFill>
                <a:ea typeface="ＭＳ Ｐゴシック" panose="020B0600070205080204" pitchFamily="34" charset="-128"/>
              </a:rPr>
              <a:t>It is in processes of social participation and building social networks that languages are being acquired (through language use);</a:t>
            </a:r>
          </a:p>
          <a:p>
            <a:pPr lvl="1"/>
            <a:r>
              <a:rPr lang="en-US" sz="1900" dirty="0">
                <a:solidFill>
                  <a:srgbClr val="000000"/>
                </a:solidFill>
              </a:rPr>
              <a:t>Policies should be created – not only for ‘les </a:t>
            </a:r>
            <a:r>
              <a:rPr lang="en-US" sz="1900" dirty="0" err="1">
                <a:solidFill>
                  <a:srgbClr val="000000"/>
                </a:solidFill>
              </a:rPr>
              <a:t>initiés</a:t>
            </a:r>
            <a:r>
              <a:rPr lang="en-US" sz="1900" dirty="0">
                <a:solidFill>
                  <a:srgbClr val="000000"/>
                </a:solidFill>
              </a:rPr>
              <a:t>’ – to avoid (and compensate for) social inequality, instead of exacerbating it;</a:t>
            </a:r>
          </a:p>
          <a:p>
            <a:pPr lvl="0"/>
            <a:endParaRPr lang="en-US" sz="1900" dirty="0">
              <a:solidFill>
                <a:srgbClr val="000000"/>
              </a:solidFill>
            </a:endParaRPr>
          </a:p>
          <a:p>
            <a:r>
              <a:rPr lang="en-US" altLang="nl-NL" sz="1900" dirty="0">
                <a:solidFill>
                  <a:srgbClr val="000000"/>
                </a:solidFill>
                <a:ea typeface="ＭＳ Ｐゴシック" panose="020B0600070205080204" pitchFamily="34" charset="-128"/>
              </a:rPr>
              <a:t>A diversity and multilingual ideology – whereby ALL languages are acknowledged; allowed to be used in social spaces – should be the basis to enhance processes of social participation.</a:t>
            </a:r>
            <a:endParaRPr lang="en-US" sz="1900" dirty="0">
              <a:solidFill>
                <a:srgbClr val="000000"/>
              </a:solidFill>
            </a:endParaRPr>
          </a:p>
        </p:txBody>
      </p:sp>
    </p:spTree>
    <p:extLst>
      <p:ext uri="{BB962C8B-B14F-4D97-AF65-F5344CB8AC3E}">
        <p14:creationId xmlns:p14="http://schemas.microsoft.com/office/powerpoint/2010/main" val="81431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3027B32-7EE3-4B47-8E3B-B3A98341C450}" type="slidenum">
              <a:rPr lang="fr-FR" smtClean="0"/>
              <a:t>28</a:t>
            </a:fld>
            <a:endParaRPr lang="fr-F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234439"/>
            <a:ext cx="2292406" cy="4981575"/>
          </a:xfrm>
          <a:prstGeom prst="rect">
            <a:avLst/>
          </a:prstGeom>
        </p:spPr>
      </p:pic>
    </p:spTree>
    <p:extLst>
      <p:ext uri="{BB962C8B-B14F-4D97-AF65-F5344CB8AC3E}">
        <p14:creationId xmlns:p14="http://schemas.microsoft.com/office/powerpoint/2010/main" val="16613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8D5398-4E33-3848-91C0-09D794D36162}"/>
              </a:ext>
            </a:extLst>
          </p:cNvPr>
          <p:cNvSpPr>
            <a:spLocks noGrp="1"/>
          </p:cNvSpPr>
          <p:nvPr>
            <p:ph idx="1"/>
          </p:nvPr>
        </p:nvSpPr>
        <p:spPr>
          <a:xfrm>
            <a:off x="583324" y="1789387"/>
            <a:ext cx="8229600" cy="4842641"/>
          </a:xfrm>
        </p:spPr>
        <p:txBody>
          <a:bodyPr>
            <a:normAutofit/>
          </a:bodyPr>
          <a:lstStyle/>
          <a:p>
            <a:r>
              <a:rPr lang="en-US" sz="1800" dirty="0"/>
              <a:t>5 surveys</a:t>
            </a:r>
          </a:p>
          <a:p>
            <a:r>
              <a:rPr lang="en-US" sz="1800" dirty="0"/>
              <a:t>5 reports</a:t>
            </a:r>
          </a:p>
          <a:p>
            <a:r>
              <a:rPr lang="en-US" sz="1800" dirty="0"/>
              <a:t>Several conferences (last 2016)</a:t>
            </a:r>
          </a:p>
          <a:p>
            <a:r>
              <a:rPr lang="en-US" sz="1800" dirty="0"/>
              <a:t>Policies stricter and stricter</a:t>
            </a:r>
          </a:p>
          <a:p>
            <a:r>
              <a:rPr lang="en-US" sz="1800" dirty="0"/>
              <a:t>Recommendations based on</a:t>
            </a:r>
          </a:p>
          <a:p>
            <a:pPr lvl="1"/>
            <a:r>
              <a:rPr lang="en-US" sz="1800" dirty="0"/>
              <a:t>Human rights perspective</a:t>
            </a:r>
          </a:p>
          <a:p>
            <a:pPr lvl="1"/>
            <a:r>
              <a:rPr lang="en-US" sz="1800" dirty="0"/>
              <a:t>Social justice perspective</a:t>
            </a:r>
          </a:p>
          <a:p>
            <a:r>
              <a:rPr lang="en-US" sz="1800" dirty="0"/>
              <a:t>And where are we?</a:t>
            </a:r>
          </a:p>
          <a:p>
            <a:r>
              <a:rPr lang="en-US" sz="1800" dirty="0"/>
              <a:t>Where are we now?</a:t>
            </a:r>
          </a:p>
          <a:p>
            <a:r>
              <a:rPr lang="en-US" sz="1800" dirty="0"/>
              <a:t>Where do we fail, fall short? </a:t>
            </a:r>
            <a:endParaRPr lang="en-US" sz="1800" dirty="0">
              <a:solidFill>
                <a:srgbClr val="FF0000"/>
              </a:solidFill>
            </a:endParaRPr>
          </a:p>
          <a:p>
            <a:r>
              <a:rPr lang="en-US" sz="1800" dirty="0"/>
              <a:t>What is our advocacy role?</a:t>
            </a:r>
          </a:p>
          <a:p>
            <a:pPr lvl="1"/>
            <a:r>
              <a:rPr lang="en-US" sz="1600" dirty="0"/>
              <a:t>Theory based</a:t>
            </a:r>
          </a:p>
          <a:p>
            <a:pPr lvl="1"/>
            <a:r>
              <a:rPr lang="en-US" sz="1600" dirty="0"/>
              <a:t>Empirical data</a:t>
            </a:r>
          </a:p>
          <a:p>
            <a:pPr lvl="1"/>
            <a:endParaRPr lang="en-US" dirty="0"/>
          </a:p>
        </p:txBody>
      </p:sp>
      <p:sp>
        <p:nvSpPr>
          <p:cNvPr id="3" name="Titel 1">
            <a:extLst>
              <a:ext uri="{FF2B5EF4-FFF2-40B4-BE49-F238E27FC236}">
                <a16:creationId xmlns:a16="http://schemas.microsoft.com/office/drawing/2014/main" id="{E75518FB-ADF3-8C46-BE3D-3585F1A8C842}"/>
              </a:ext>
            </a:extLst>
          </p:cNvPr>
          <p:cNvSpPr txBox="1">
            <a:spLocks/>
          </p:cNvSpPr>
          <p:nvPr/>
        </p:nvSpPr>
        <p:spPr>
          <a:xfrm>
            <a:off x="4876800" y="169370"/>
            <a:ext cx="4144830" cy="650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altLang="en-US" sz="3600" b="1" dirty="0">
                <a:solidFill>
                  <a:schemeClr val="bg1"/>
                </a:solidFill>
                <a:latin typeface="+mn-lt"/>
              </a:rPr>
              <a:t>Concerns</a:t>
            </a:r>
          </a:p>
        </p:txBody>
      </p:sp>
    </p:spTree>
    <p:extLst>
      <p:ext uri="{BB962C8B-B14F-4D97-AF65-F5344CB8AC3E}">
        <p14:creationId xmlns:p14="http://schemas.microsoft.com/office/powerpoint/2010/main" val="208510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a:extLst>
              <a:ext uri="{FF2B5EF4-FFF2-40B4-BE49-F238E27FC236}">
                <a16:creationId xmlns:a16="http://schemas.microsoft.com/office/drawing/2014/main" id="{93C787F2-EAD8-744D-9781-765260D6347A}"/>
              </a:ext>
            </a:extLst>
          </p:cNvPr>
          <p:cNvSpPr>
            <a:spLocks noGrp="1"/>
          </p:cNvSpPr>
          <p:nvPr>
            <p:ph type="title"/>
          </p:nvPr>
        </p:nvSpPr>
        <p:spPr>
          <a:xfrm>
            <a:off x="250825" y="274638"/>
            <a:ext cx="8785225" cy="545169"/>
          </a:xfrm>
        </p:spPr>
        <p:txBody>
          <a:bodyPr/>
          <a:lstStyle/>
          <a:p>
            <a:r>
              <a:rPr lang="nl-BE" altLang="en-US" sz="3200" b="1" dirty="0">
                <a:latin typeface="+mn-lt"/>
              </a:rPr>
              <a:t>Monolingual ideology</a:t>
            </a:r>
          </a:p>
        </p:txBody>
      </p:sp>
      <p:sp>
        <p:nvSpPr>
          <p:cNvPr id="79875" name="Tijdelijke aanduiding voor inhoud 2">
            <a:extLst>
              <a:ext uri="{FF2B5EF4-FFF2-40B4-BE49-F238E27FC236}">
                <a16:creationId xmlns:a16="http://schemas.microsoft.com/office/drawing/2014/main" id="{22812893-5030-8343-9220-51254E582C76}"/>
              </a:ext>
            </a:extLst>
          </p:cNvPr>
          <p:cNvSpPr>
            <a:spLocks noGrp="1"/>
          </p:cNvSpPr>
          <p:nvPr>
            <p:ph idx="1"/>
          </p:nvPr>
        </p:nvSpPr>
        <p:spPr>
          <a:xfrm>
            <a:off x="446690" y="1684283"/>
            <a:ext cx="8229600" cy="4590393"/>
          </a:xfrm>
        </p:spPr>
        <p:txBody>
          <a:bodyPr>
            <a:normAutofit fontScale="85000" lnSpcReduction="10000"/>
          </a:bodyPr>
          <a:lstStyle/>
          <a:p>
            <a:pPr>
              <a:lnSpc>
                <a:spcPct val="120000"/>
              </a:lnSpc>
              <a:buFontTx/>
              <a:buAutoNum type="arabicPeriod"/>
            </a:pPr>
            <a:r>
              <a:rPr lang="en-GB" altLang="en-US" sz="2400" dirty="0">
                <a:solidFill>
                  <a:schemeClr val="tx1"/>
                </a:solidFill>
              </a:rPr>
              <a:t>The use of a common language is indispensable for social cohesion;</a:t>
            </a:r>
          </a:p>
          <a:p>
            <a:pPr>
              <a:lnSpc>
                <a:spcPct val="120000"/>
              </a:lnSpc>
              <a:buFontTx/>
              <a:buAutoNum type="arabicPeriod"/>
            </a:pPr>
            <a:endParaRPr lang="en-GB" altLang="en-US" sz="900" dirty="0">
              <a:solidFill>
                <a:schemeClr val="tx1"/>
              </a:solidFill>
            </a:endParaRPr>
          </a:p>
          <a:p>
            <a:pPr>
              <a:lnSpc>
                <a:spcPct val="120000"/>
              </a:lnSpc>
              <a:buFontTx/>
              <a:buAutoNum type="arabicPeriod"/>
            </a:pPr>
            <a:r>
              <a:rPr lang="en-GB" altLang="en-US" sz="2400" dirty="0">
                <a:solidFill>
                  <a:schemeClr val="tx1"/>
                </a:solidFill>
              </a:rPr>
              <a:t>Social cohesion can only be assured through the use of the standard variety of the dominant language;</a:t>
            </a:r>
          </a:p>
          <a:p>
            <a:pPr>
              <a:lnSpc>
                <a:spcPct val="120000"/>
              </a:lnSpc>
              <a:buFontTx/>
              <a:buAutoNum type="arabicPeriod"/>
            </a:pPr>
            <a:endParaRPr lang="en-GB" altLang="en-US" sz="900" dirty="0">
              <a:solidFill>
                <a:schemeClr val="tx1"/>
              </a:solidFill>
            </a:endParaRPr>
          </a:p>
          <a:p>
            <a:pPr>
              <a:lnSpc>
                <a:spcPct val="120000"/>
              </a:lnSpc>
              <a:buFontTx/>
              <a:buAutoNum type="arabicPeriod"/>
            </a:pPr>
            <a:r>
              <a:rPr lang="en-GB" altLang="en-US" sz="2400" dirty="0">
                <a:solidFill>
                  <a:schemeClr val="tx1"/>
                </a:solidFill>
              </a:rPr>
              <a:t>Knowledge of the dominant language is a condition for social participation;</a:t>
            </a:r>
          </a:p>
          <a:p>
            <a:pPr>
              <a:lnSpc>
                <a:spcPct val="120000"/>
              </a:lnSpc>
              <a:buFontTx/>
              <a:buAutoNum type="arabicPeriod"/>
            </a:pPr>
            <a:endParaRPr lang="en-GB" altLang="en-US" sz="900" dirty="0">
              <a:solidFill>
                <a:schemeClr val="tx1"/>
              </a:solidFill>
            </a:endParaRPr>
          </a:p>
          <a:p>
            <a:pPr>
              <a:lnSpc>
                <a:spcPct val="120000"/>
              </a:lnSpc>
              <a:buFontTx/>
              <a:buAutoNum type="arabicPeriod"/>
            </a:pPr>
            <a:r>
              <a:rPr lang="en-GB" altLang="en-US" sz="2400" dirty="0">
                <a:solidFill>
                  <a:schemeClr val="tx1"/>
                </a:solidFill>
              </a:rPr>
              <a:t>Knowledge of the dominant language is indicative for the knowledge of the dominant culture, norms and values;</a:t>
            </a:r>
          </a:p>
          <a:p>
            <a:pPr>
              <a:lnSpc>
                <a:spcPct val="120000"/>
              </a:lnSpc>
              <a:buFontTx/>
              <a:buAutoNum type="arabicPeriod"/>
            </a:pPr>
            <a:endParaRPr lang="en-GB" altLang="en-US" sz="900" dirty="0">
              <a:solidFill>
                <a:schemeClr val="tx1"/>
              </a:solidFill>
            </a:endParaRPr>
          </a:p>
          <a:p>
            <a:pPr>
              <a:lnSpc>
                <a:spcPct val="120000"/>
              </a:lnSpc>
              <a:buFontTx/>
              <a:buAutoNum type="arabicPeriod"/>
            </a:pPr>
            <a:r>
              <a:rPr lang="en-GB" altLang="en-US" sz="2400" dirty="0">
                <a:solidFill>
                  <a:schemeClr val="tx1"/>
                </a:solidFill>
              </a:rPr>
              <a:t>Insufficient or limited knowledge of the dominant language is an expression of insufficient loyalty and a threat to the social cohesion of the nation state.</a:t>
            </a:r>
          </a:p>
        </p:txBody>
      </p:sp>
    </p:spTree>
    <p:extLst>
      <p:ext uri="{BB962C8B-B14F-4D97-AF65-F5344CB8AC3E}">
        <p14:creationId xmlns:p14="http://schemas.microsoft.com/office/powerpoint/2010/main" val="86219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344" y="111939"/>
            <a:ext cx="4461641" cy="792088"/>
          </a:xfrm>
        </p:spPr>
        <p:txBody>
          <a:bodyPr>
            <a:normAutofit fontScale="90000"/>
          </a:bodyPr>
          <a:lstStyle/>
          <a:p>
            <a:r>
              <a:rPr lang="en-US" sz="3200" b="1" dirty="0">
                <a:latin typeface="+mn-lt"/>
              </a:rPr>
              <a:t>Virtualization of citizenship</a:t>
            </a:r>
          </a:p>
        </p:txBody>
      </p:sp>
      <p:sp>
        <p:nvSpPr>
          <p:cNvPr id="3" name="Content Placeholder 2"/>
          <p:cNvSpPr>
            <a:spLocks noGrp="1"/>
          </p:cNvSpPr>
          <p:nvPr>
            <p:ph idx="1"/>
          </p:nvPr>
        </p:nvSpPr>
        <p:spPr>
          <a:xfrm>
            <a:off x="467544" y="1844824"/>
            <a:ext cx="8229600" cy="4453138"/>
          </a:xfrm>
        </p:spPr>
        <p:txBody>
          <a:bodyPr>
            <a:normAutofit fontScale="77500" lnSpcReduction="20000"/>
          </a:bodyPr>
          <a:lstStyle/>
          <a:p>
            <a:r>
              <a:rPr lang="en-US" sz="2600" dirty="0">
                <a:solidFill>
                  <a:schemeClr val="tx1"/>
                </a:solidFill>
              </a:rPr>
              <a:t>‘active’ citizenship largely unidirectional</a:t>
            </a:r>
          </a:p>
          <a:p>
            <a:r>
              <a:rPr lang="en-US" sz="2600" dirty="0">
                <a:solidFill>
                  <a:schemeClr val="tx1"/>
                </a:solidFill>
              </a:rPr>
              <a:t>Interpreted as ‘virtual’ and ‘moral’ citizenship</a:t>
            </a:r>
          </a:p>
          <a:p>
            <a:r>
              <a:rPr lang="en-US" sz="2600" dirty="0">
                <a:solidFill>
                  <a:schemeClr val="tx1"/>
                </a:solidFill>
              </a:rPr>
              <a:t>Moral citizenship: </a:t>
            </a:r>
          </a:p>
          <a:p>
            <a:pPr lvl="1"/>
            <a:r>
              <a:rPr lang="en-US" sz="2600" dirty="0">
                <a:solidFill>
                  <a:schemeClr val="tx1"/>
                </a:solidFill>
              </a:rPr>
              <a:t>language, norms and values</a:t>
            </a:r>
          </a:p>
          <a:p>
            <a:pPr lvl="1"/>
            <a:r>
              <a:rPr lang="en-US" sz="2600" dirty="0">
                <a:solidFill>
                  <a:schemeClr val="tx1"/>
                </a:solidFill>
              </a:rPr>
              <a:t>Integration: becoming a citizen</a:t>
            </a:r>
          </a:p>
          <a:p>
            <a:pPr lvl="1"/>
            <a:r>
              <a:rPr lang="en-US" sz="2600" dirty="0">
                <a:solidFill>
                  <a:schemeClr val="tx1"/>
                </a:solidFill>
              </a:rPr>
              <a:t>conditional for formal citizenship</a:t>
            </a:r>
          </a:p>
          <a:p>
            <a:r>
              <a:rPr lang="en-US" sz="2600" dirty="0">
                <a:solidFill>
                  <a:schemeClr val="tx1"/>
                </a:solidFill>
              </a:rPr>
              <a:t>Even when formal citizenship is obtained (e.g. by birth), constantly questioned by moral citizenship, by the virtue of the migrant</a:t>
            </a:r>
          </a:p>
          <a:p>
            <a:r>
              <a:rPr lang="en-US" sz="2600" dirty="0">
                <a:solidFill>
                  <a:schemeClr val="tx1"/>
                </a:solidFill>
              </a:rPr>
              <a:t>Independent passing language and KOS test, never a ‘true’ citizen:</a:t>
            </a:r>
          </a:p>
          <a:p>
            <a:pPr lvl="1"/>
            <a:r>
              <a:rPr lang="en-US" sz="2600" dirty="0">
                <a:solidFill>
                  <a:schemeClr val="tx1"/>
                </a:solidFill>
              </a:rPr>
              <a:t>‘for a Moroccan your Dutch is not bad at all’</a:t>
            </a:r>
          </a:p>
          <a:p>
            <a:r>
              <a:rPr lang="en-US" sz="2600" dirty="0">
                <a:solidFill>
                  <a:schemeClr val="tx1"/>
                </a:solidFill>
              </a:rPr>
              <a:t>I’m dispensed</a:t>
            </a:r>
          </a:p>
          <a:p>
            <a:r>
              <a:rPr lang="en-US" sz="2600" dirty="0">
                <a:solidFill>
                  <a:schemeClr val="tx1"/>
                </a:solidFill>
              </a:rPr>
              <a:t>Their citizenship is ‘defected’</a:t>
            </a:r>
          </a:p>
          <a:p>
            <a:endParaRPr lang="en-US" sz="2600" dirty="0">
              <a:solidFill>
                <a:schemeClr val="tx1"/>
              </a:solidFill>
            </a:endParaRPr>
          </a:p>
          <a:p>
            <a:r>
              <a:rPr lang="en-US" sz="2600" dirty="0">
                <a:solidFill>
                  <a:schemeClr val="tx1"/>
                </a:solidFill>
              </a:rPr>
              <a:t>Citizenship as eternal achievement</a:t>
            </a:r>
          </a:p>
          <a:p>
            <a:pPr marL="0" indent="0">
              <a:buNone/>
            </a:pPr>
            <a:endParaRPr lang="en-US" dirty="0">
              <a:solidFill>
                <a:schemeClr val="tx1"/>
              </a:solidFill>
            </a:endParaRPr>
          </a:p>
          <a:p>
            <a:pPr marL="0" indent="0">
              <a:buNone/>
            </a:pPr>
            <a:endParaRPr lang="en-US" sz="2300" dirty="0">
              <a:solidFill>
                <a:schemeClr val="tx1"/>
              </a:solidFill>
            </a:endParaRPr>
          </a:p>
          <a:p>
            <a:pPr marL="0" indent="0">
              <a:buNone/>
            </a:pPr>
            <a:endParaRPr lang="en-US" sz="2300" dirty="0">
              <a:solidFill>
                <a:schemeClr val="tx1"/>
              </a:solidFill>
            </a:endParaRPr>
          </a:p>
        </p:txBody>
      </p:sp>
    </p:spTree>
    <p:extLst>
      <p:ext uri="{BB962C8B-B14F-4D97-AF65-F5344CB8AC3E}">
        <p14:creationId xmlns:p14="http://schemas.microsoft.com/office/powerpoint/2010/main" val="44653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0106" y="81972"/>
            <a:ext cx="7772400" cy="857256"/>
          </a:xfrm>
        </p:spPr>
        <p:txBody>
          <a:bodyPr>
            <a:normAutofit/>
          </a:bodyPr>
          <a:lstStyle/>
          <a:p>
            <a:r>
              <a:rPr lang="nl-BE" sz="3200" b="1" dirty="0">
                <a:latin typeface="+mn-lt"/>
              </a:rPr>
              <a:t>The </a:t>
            </a:r>
            <a:r>
              <a:rPr lang="nl-BE" sz="3200" b="1" dirty="0" err="1">
                <a:latin typeface="+mn-lt"/>
              </a:rPr>
              <a:t>testing</a:t>
            </a:r>
            <a:r>
              <a:rPr lang="nl-BE" sz="3200" b="1" dirty="0">
                <a:latin typeface="+mn-lt"/>
              </a:rPr>
              <a:t> at the gate </a:t>
            </a:r>
            <a:r>
              <a:rPr lang="nl-BE" sz="3200" b="1" dirty="0" err="1">
                <a:latin typeface="+mn-lt"/>
              </a:rPr>
              <a:t>rhyme</a:t>
            </a:r>
            <a:endParaRPr lang="nl-BE" sz="3200" b="1" dirty="0">
              <a:latin typeface="+mn-lt"/>
            </a:endParaRPr>
          </a:p>
        </p:txBody>
      </p:sp>
      <p:sp>
        <p:nvSpPr>
          <p:cNvPr id="3074" name="AutoShape 2" descr="ALTE Krakow 2011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LTE Krakow 2011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ALTE Krakow 2011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kstvak 5"/>
          <p:cNvSpPr txBox="1"/>
          <p:nvPr/>
        </p:nvSpPr>
        <p:spPr>
          <a:xfrm>
            <a:off x="827584" y="1844824"/>
            <a:ext cx="7000924" cy="4093428"/>
          </a:xfrm>
          <a:prstGeom prst="rect">
            <a:avLst/>
          </a:prstGeom>
          <a:noFill/>
        </p:spPr>
        <p:txBody>
          <a:bodyPr wrap="square" rtlCol="0">
            <a:spAutoFit/>
          </a:bodyPr>
          <a:lstStyle/>
          <a:p>
            <a:pPr>
              <a:buFont typeface="Arial" pitchFamily="34" charset="0"/>
              <a:buChar char="•"/>
            </a:pPr>
            <a:r>
              <a:rPr lang="en-US" sz="2000" dirty="0"/>
              <a:t> Enter the country</a:t>
            </a:r>
          </a:p>
          <a:p>
            <a:pPr>
              <a:buFont typeface="Arial" pitchFamily="34" charset="0"/>
              <a:buChar char="•"/>
            </a:pPr>
            <a:r>
              <a:rPr lang="en-US" sz="2000" dirty="0"/>
              <a:t> (Re)unite family</a:t>
            </a:r>
          </a:p>
          <a:p>
            <a:pPr>
              <a:buFont typeface="Arial" pitchFamily="34" charset="0"/>
              <a:buChar char="•"/>
            </a:pPr>
            <a:r>
              <a:rPr lang="en-US" sz="2000" dirty="0"/>
              <a:t> Permanent resident</a:t>
            </a:r>
          </a:p>
          <a:p>
            <a:pPr>
              <a:buFont typeface="Arial" pitchFamily="34" charset="0"/>
              <a:buChar char="•"/>
            </a:pPr>
            <a:r>
              <a:rPr lang="en-US" sz="2000" dirty="0"/>
              <a:t> Getting a job</a:t>
            </a:r>
          </a:p>
          <a:p>
            <a:pPr>
              <a:buFont typeface="Arial" pitchFamily="34" charset="0"/>
              <a:buChar char="•"/>
            </a:pPr>
            <a:r>
              <a:rPr lang="en-US" sz="2000" dirty="0"/>
              <a:t> Entering school</a:t>
            </a:r>
          </a:p>
          <a:p>
            <a:pPr>
              <a:buFont typeface="Arial" pitchFamily="34" charset="0"/>
              <a:buChar char="•"/>
            </a:pPr>
            <a:r>
              <a:rPr lang="en-US" sz="2000" dirty="0"/>
              <a:t> (Language) education </a:t>
            </a:r>
            <a:r>
              <a:rPr lang="en-US" sz="2000" dirty="0" err="1"/>
              <a:t>programmes</a:t>
            </a:r>
            <a:endParaRPr lang="en-US" sz="2000" dirty="0"/>
          </a:p>
          <a:p>
            <a:pPr>
              <a:buFont typeface="Arial" pitchFamily="34" charset="0"/>
              <a:buChar char="•"/>
            </a:pPr>
            <a:r>
              <a:rPr lang="en-US" sz="2000" dirty="0"/>
              <a:t> Get a house on the housing market</a:t>
            </a:r>
          </a:p>
          <a:p>
            <a:pPr>
              <a:buFont typeface="Arial" pitchFamily="34" charset="0"/>
              <a:buChar char="•"/>
            </a:pPr>
            <a:r>
              <a:rPr lang="en-US" sz="2000" dirty="0"/>
              <a:t> To become a formal citizen of the country</a:t>
            </a:r>
          </a:p>
          <a:p>
            <a:pPr>
              <a:buFont typeface="Arial" pitchFamily="34" charset="0"/>
              <a:buChar char="•"/>
            </a:pPr>
            <a:r>
              <a:rPr lang="en-US" sz="2000" dirty="0"/>
              <a:t> Society:</a:t>
            </a:r>
          </a:p>
          <a:p>
            <a:pPr lvl="1">
              <a:buFont typeface="Arial" pitchFamily="34" charset="0"/>
              <a:buChar char="•"/>
            </a:pPr>
            <a:r>
              <a:rPr lang="en-US" sz="2000" dirty="0"/>
              <a:t>  integration</a:t>
            </a:r>
          </a:p>
          <a:p>
            <a:pPr lvl="1">
              <a:buFont typeface="Arial" pitchFamily="34" charset="0"/>
              <a:buChar char="•"/>
            </a:pPr>
            <a:r>
              <a:rPr lang="en-US" sz="2000" dirty="0"/>
              <a:t> social participation</a:t>
            </a:r>
          </a:p>
          <a:p>
            <a:pPr lvl="1">
              <a:buFont typeface="Arial" pitchFamily="34" charset="0"/>
              <a:buChar char="•"/>
            </a:pPr>
            <a:r>
              <a:rPr lang="en-US" sz="2000" dirty="0"/>
              <a:t> social cohesion</a:t>
            </a:r>
          </a:p>
          <a:p>
            <a:pPr>
              <a:buFont typeface="Arial" pitchFamily="34" charset="0"/>
              <a:buChar char="•"/>
            </a:pPr>
            <a:r>
              <a:rPr lang="en-US" sz="2000" dirty="0"/>
              <a:t> …</a:t>
            </a:r>
          </a:p>
        </p:txBody>
      </p:sp>
    </p:spTree>
    <p:extLst>
      <p:ext uri="{BB962C8B-B14F-4D97-AF65-F5344CB8AC3E}">
        <p14:creationId xmlns:p14="http://schemas.microsoft.com/office/powerpoint/2010/main" val="389364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C787-D6EA-2C4C-A9BB-F50F77EFFA0B}"/>
              </a:ext>
            </a:extLst>
          </p:cNvPr>
          <p:cNvSpPr>
            <a:spLocks noGrp="1"/>
          </p:cNvSpPr>
          <p:nvPr>
            <p:ph type="title"/>
          </p:nvPr>
        </p:nvSpPr>
        <p:spPr>
          <a:xfrm>
            <a:off x="3605048" y="253618"/>
            <a:ext cx="5365531" cy="504459"/>
          </a:xfrm>
        </p:spPr>
        <p:txBody>
          <a:bodyPr>
            <a:noAutofit/>
          </a:bodyPr>
          <a:lstStyle/>
          <a:p>
            <a:r>
              <a:rPr lang="en-US" sz="2600" b="1" dirty="0">
                <a:latin typeface="+mn-lt"/>
              </a:rPr>
              <a:t>Symbolic capital and social class</a:t>
            </a:r>
          </a:p>
        </p:txBody>
      </p:sp>
      <p:sp>
        <p:nvSpPr>
          <p:cNvPr id="3" name="Content Placeholder 2">
            <a:extLst>
              <a:ext uri="{FF2B5EF4-FFF2-40B4-BE49-F238E27FC236}">
                <a16:creationId xmlns:a16="http://schemas.microsoft.com/office/drawing/2014/main" id="{CA98E94B-B9A2-CB49-B8A5-778FF760370E}"/>
              </a:ext>
            </a:extLst>
          </p:cNvPr>
          <p:cNvSpPr>
            <a:spLocks noGrp="1"/>
          </p:cNvSpPr>
          <p:nvPr>
            <p:ph idx="1"/>
          </p:nvPr>
        </p:nvSpPr>
        <p:spPr>
          <a:xfrm>
            <a:off x="457199" y="1841938"/>
            <a:ext cx="8229600" cy="4525963"/>
          </a:xfrm>
        </p:spPr>
        <p:txBody>
          <a:bodyPr>
            <a:normAutofit fontScale="70000" lnSpcReduction="20000"/>
          </a:bodyPr>
          <a:lstStyle/>
          <a:p>
            <a:pPr lvl="0">
              <a:lnSpc>
                <a:spcPct val="120000"/>
              </a:lnSpc>
            </a:pPr>
            <a:r>
              <a:rPr lang="en-GB" dirty="0"/>
              <a:t>Draelants (2014) introduces, on the basis of the observation that in the current complex and dynamic world of information transfer and sharing, education massification and education more and more becoming an instrument for the ‘market’, the concept of the initiated (les </a:t>
            </a:r>
            <a:r>
              <a:rPr lang="en-GB" dirty="0" err="1"/>
              <a:t>initiés</a:t>
            </a:r>
            <a:r>
              <a:rPr lang="en-GB" dirty="0"/>
              <a:t>).</a:t>
            </a:r>
          </a:p>
          <a:p>
            <a:pPr marL="0" lvl="0" indent="0">
              <a:lnSpc>
                <a:spcPct val="120000"/>
              </a:lnSpc>
              <a:buNone/>
            </a:pPr>
            <a:endParaRPr lang="nl-NL" dirty="0"/>
          </a:p>
          <a:p>
            <a:pPr lvl="0">
              <a:lnSpc>
                <a:spcPct val="120000"/>
              </a:lnSpc>
            </a:pPr>
            <a:r>
              <a:rPr lang="en-GB" dirty="0"/>
              <a:t>The initiated is the person who can profit from his/her prior knowledge, information, competencies, and familiarity with education.</a:t>
            </a:r>
            <a:endParaRPr lang="nl-NL" dirty="0"/>
          </a:p>
          <a:p>
            <a:pPr lvl="0">
              <a:lnSpc>
                <a:spcPct val="120000"/>
              </a:lnSpc>
            </a:pPr>
            <a:r>
              <a:rPr lang="en-GB" dirty="0"/>
              <a:t>On a ‘market’, ‘</a:t>
            </a:r>
            <a:r>
              <a:rPr lang="en-GB" dirty="0" err="1"/>
              <a:t>l’initié</a:t>
            </a:r>
            <a:r>
              <a:rPr lang="en-GB" dirty="0"/>
              <a:t>’ is capable of taking competitive advantage of his/her knowledge, to complete, compare, substitute official information based on prior knowledge, experiences and social networks.</a:t>
            </a:r>
            <a:endParaRPr lang="nl-NL" dirty="0"/>
          </a:p>
          <a:p>
            <a:endParaRPr lang="en-US" dirty="0"/>
          </a:p>
        </p:txBody>
      </p:sp>
    </p:spTree>
    <p:extLst>
      <p:ext uri="{BB962C8B-B14F-4D97-AF65-F5344CB8AC3E}">
        <p14:creationId xmlns:p14="http://schemas.microsoft.com/office/powerpoint/2010/main" val="177578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C787-D6EA-2C4C-A9BB-F50F77EFFA0B}"/>
              </a:ext>
            </a:extLst>
          </p:cNvPr>
          <p:cNvSpPr>
            <a:spLocks noGrp="1"/>
          </p:cNvSpPr>
          <p:nvPr>
            <p:ph type="title"/>
          </p:nvPr>
        </p:nvSpPr>
        <p:spPr>
          <a:xfrm>
            <a:off x="3941380" y="232596"/>
            <a:ext cx="5060730" cy="504459"/>
          </a:xfrm>
        </p:spPr>
        <p:txBody>
          <a:bodyPr>
            <a:noAutofit/>
          </a:bodyPr>
          <a:lstStyle/>
          <a:p>
            <a:r>
              <a:rPr lang="en-US" sz="2600" b="1" dirty="0">
                <a:latin typeface="+mn-lt"/>
              </a:rPr>
              <a:t>Symbolic capital and social class</a:t>
            </a:r>
          </a:p>
        </p:txBody>
      </p:sp>
      <p:sp>
        <p:nvSpPr>
          <p:cNvPr id="3" name="Content Placeholder 2">
            <a:extLst>
              <a:ext uri="{FF2B5EF4-FFF2-40B4-BE49-F238E27FC236}">
                <a16:creationId xmlns:a16="http://schemas.microsoft.com/office/drawing/2014/main" id="{CA98E94B-B9A2-CB49-B8A5-778FF760370E}"/>
              </a:ext>
            </a:extLst>
          </p:cNvPr>
          <p:cNvSpPr>
            <a:spLocks noGrp="1"/>
          </p:cNvSpPr>
          <p:nvPr>
            <p:ph idx="1"/>
          </p:nvPr>
        </p:nvSpPr>
        <p:spPr>
          <a:xfrm>
            <a:off x="457199" y="1652752"/>
            <a:ext cx="8229600" cy="4579883"/>
          </a:xfrm>
        </p:spPr>
        <p:txBody>
          <a:bodyPr>
            <a:normAutofit fontScale="62500" lnSpcReduction="20000"/>
          </a:bodyPr>
          <a:lstStyle/>
          <a:p>
            <a:pPr lvl="0">
              <a:lnSpc>
                <a:spcPct val="120000"/>
              </a:lnSpc>
            </a:pPr>
            <a:r>
              <a:rPr lang="en-GB" dirty="0"/>
              <a:t>‘</a:t>
            </a:r>
            <a:r>
              <a:rPr lang="en-GB" dirty="0" err="1"/>
              <a:t>L’initié</a:t>
            </a:r>
            <a:r>
              <a:rPr lang="en-GB" dirty="0"/>
              <a:t>’ can also capitalise on his/her cultural and educational capital, thanks to his/her knowledge of the inner circles. </a:t>
            </a:r>
            <a:endParaRPr lang="nl-NL" dirty="0"/>
          </a:p>
          <a:p>
            <a:pPr lvl="0">
              <a:lnSpc>
                <a:spcPct val="120000"/>
              </a:lnSpc>
            </a:pPr>
            <a:r>
              <a:rPr lang="en-GB" dirty="0"/>
              <a:t>He or she possesses both the map and the compass to orientate and navigate his/herself through the integration labyrinth.</a:t>
            </a:r>
            <a:endParaRPr lang="nl-NL" dirty="0"/>
          </a:p>
          <a:p>
            <a:pPr lvl="0">
              <a:lnSpc>
                <a:spcPct val="120000"/>
              </a:lnSpc>
            </a:pPr>
            <a:r>
              <a:rPr lang="en-GB" dirty="0"/>
              <a:t>‘</a:t>
            </a:r>
            <a:r>
              <a:rPr lang="en-GB" dirty="0" err="1"/>
              <a:t>l’initié</a:t>
            </a:r>
            <a:r>
              <a:rPr lang="en-GB" dirty="0"/>
              <a:t>’ can read between the lines and deconstruct the institutional discourses which tend to euphemise differences.</a:t>
            </a:r>
            <a:endParaRPr lang="nl-NL" dirty="0"/>
          </a:p>
          <a:p>
            <a:pPr lvl="0">
              <a:lnSpc>
                <a:spcPct val="120000"/>
              </a:lnSpc>
            </a:pPr>
            <a:r>
              <a:rPr lang="en-GB" dirty="0"/>
              <a:t>‘</a:t>
            </a:r>
            <a:r>
              <a:rPr lang="en-GB" dirty="0" err="1"/>
              <a:t>l’initié</a:t>
            </a:r>
            <a:r>
              <a:rPr lang="en-GB" dirty="0"/>
              <a:t>’ has the skills and networks to be guided, accompanied, informed by someone who already experienced market mechanisms.</a:t>
            </a:r>
            <a:endParaRPr lang="nl-NL" dirty="0"/>
          </a:p>
          <a:p>
            <a:pPr lvl="0">
              <a:lnSpc>
                <a:spcPct val="120000"/>
              </a:lnSpc>
            </a:pPr>
            <a:r>
              <a:rPr lang="en-GB" dirty="0"/>
              <a:t>For the ‘non-</a:t>
            </a:r>
            <a:r>
              <a:rPr lang="en-GB" dirty="0" err="1"/>
              <a:t>initié</a:t>
            </a:r>
            <a:r>
              <a:rPr lang="en-GB" dirty="0"/>
              <a:t>’, on the contrary, the knowledge is often reduced to the official, public and non-personalised knowledge. He/she cannot always rely on assumed prior knowledge. He/she often has not the same cultural and educational capital.</a:t>
            </a:r>
          </a:p>
          <a:p>
            <a:pPr lvl="0">
              <a:lnSpc>
                <a:spcPct val="120000"/>
              </a:lnSpc>
            </a:pPr>
            <a:r>
              <a:rPr lang="en-GB" dirty="0"/>
              <a:t>His/her knowledge often has no currency in integration policies driven by ‘market’ mechanisms.</a:t>
            </a:r>
            <a:endParaRPr lang="en-US" dirty="0"/>
          </a:p>
          <a:p>
            <a:endParaRPr lang="en-US" dirty="0"/>
          </a:p>
        </p:txBody>
      </p:sp>
    </p:spTree>
    <p:extLst>
      <p:ext uri="{BB962C8B-B14F-4D97-AF65-F5344CB8AC3E}">
        <p14:creationId xmlns:p14="http://schemas.microsoft.com/office/powerpoint/2010/main" val="30133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0" y="115613"/>
            <a:ext cx="4104124" cy="801430"/>
          </a:xfrm>
        </p:spPr>
        <p:txBody>
          <a:bodyPr>
            <a:noAutofit/>
          </a:bodyPr>
          <a:lstStyle/>
          <a:p>
            <a:r>
              <a:rPr lang="en-GB" sz="3200" b="1" dirty="0">
                <a:latin typeface="+mn-lt"/>
              </a:rPr>
              <a:t>Political instruments</a:t>
            </a:r>
          </a:p>
        </p:txBody>
      </p:sp>
      <p:sp>
        <p:nvSpPr>
          <p:cNvPr id="3" name="Content Placeholder 2"/>
          <p:cNvSpPr>
            <a:spLocks noGrp="1"/>
          </p:cNvSpPr>
          <p:nvPr>
            <p:ph idx="1"/>
          </p:nvPr>
        </p:nvSpPr>
        <p:spPr>
          <a:xfrm>
            <a:off x="436012" y="2479256"/>
            <a:ext cx="8229600" cy="2891529"/>
          </a:xfrm>
        </p:spPr>
        <p:txBody>
          <a:bodyPr>
            <a:normAutofit/>
          </a:bodyPr>
          <a:lstStyle/>
          <a:p>
            <a:pPr marL="0" indent="0">
              <a:buNone/>
            </a:pPr>
            <a:endParaRPr lang="en-GB" sz="2000" dirty="0">
              <a:solidFill>
                <a:srgbClr val="000000"/>
              </a:solidFill>
            </a:endParaRPr>
          </a:p>
          <a:p>
            <a:pPr lvl="1"/>
            <a:r>
              <a:rPr lang="en-GB" sz="2000" dirty="0">
                <a:solidFill>
                  <a:srgbClr val="000000"/>
                </a:solidFill>
              </a:rPr>
              <a:t>To exclude (</a:t>
            </a:r>
            <a:r>
              <a:rPr lang="en-GB" sz="2000" dirty="0" err="1">
                <a:solidFill>
                  <a:srgbClr val="000000"/>
                </a:solidFill>
              </a:rPr>
              <a:t>Shohamy</a:t>
            </a:r>
            <a:r>
              <a:rPr lang="en-GB" sz="2000" dirty="0">
                <a:solidFill>
                  <a:srgbClr val="000000"/>
                </a:solidFill>
              </a:rPr>
              <a:t>, 2001, 2006) </a:t>
            </a:r>
          </a:p>
          <a:p>
            <a:pPr lvl="1"/>
            <a:endParaRPr lang="en-GB" sz="2000" dirty="0">
              <a:solidFill>
                <a:srgbClr val="000000"/>
              </a:solidFill>
            </a:endParaRPr>
          </a:p>
          <a:p>
            <a:pPr lvl="1"/>
            <a:r>
              <a:rPr lang="en-GB" sz="2000" dirty="0">
                <a:solidFill>
                  <a:srgbClr val="000000"/>
                </a:solidFill>
              </a:rPr>
              <a:t>To reduce/control migration flows into WE (Van Avermaet, 2009)</a:t>
            </a:r>
          </a:p>
          <a:p>
            <a:pPr lvl="1"/>
            <a:endParaRPr lang="en-GB" sz="2000" dirty="0">
              <a:solidFill>
                <a:srgbClr val="000000"/>
              </a:solidFill>
            </a:endParaRPr>
          </a:p>
          <a:p>
            <a:pPr lvl="1"/>
            <a:r>
              <a:rPr lang="en-GB" sz="2000" dirty="0">
                <a:solidFill>
                  <a:srgbClr val="000000"/>
                </a:solidFill>
              </a:rPr>
              <a:t>To strengthen/assure/… monolingual and assimilationist ideology</a:t>
            </a:r>
          </a:p>
          <a:p>
            <a:pPr lvl="1"/>
            <a:endParaRPr lang="en-GB" sz="2000" dirty="0">
              <a:solidFill>
                <a:srgbClr val="000000"/>
              </a:solidFill>
            </a:endParaRPr>
          </a:p>
          <a:p>
            <a:pPr lvl="1"/>
            <a:r>
              <a:rPr lang="en-GB" sz="2000" dirty="0">
                <a:solidFill>
                  <a:srgbClr val="000000"/>
                </a:solidFill>
              </a:rPr>
              <a:t>Instruments for the voting population</a:t>
            </a:r>
          </a:p>
          <a:p>
            <a:pPr lvl="1"/>
            <a:endParaRPr lang="en-GB" sz="2000" dirty="0">
              <a:solidFill>
                <a:srgbClr val="000000"/>
              </a:solidFill>
            </a:endParaRPr>
          </a:p>
          <a:p>
            <a:endParaRPr lang="en-GB" sz="2000" dirty="0">
              <a:solidFill>
                <a:srgbClr val="000000"/>
              </a:solidFill>
            </a:endParaRPr>
          </a:p>
          <a:p>
            <a:pPr marL="0" indent="0">
              <a:buNone/>
            </a:pPr>
            <a:endParaRPr lang="en-GB" sz="2000" dirty="0">
              <a:solidFill>
                <a:srgbClr val="000000"/>
              </a:solidFill>
            </a:endParaRPr>
          </a:p>
        </p:txBody>
      </p:sp>
    </p:spTree>
    <p:extLst>
      <p:ext uri="{BB962C8B-B14F-4D97-AF65-F5344CB8AC3E}">
        <p14:creationId xmlns:p14="http://schemas.microsoft.com/office/powerpoint/2010/main" val="2120537817"/>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2090</Words>
  <Application>Microsoft Office PowerPoint</Application>
  <PresentationFormat>On-screen Show (4:3)</PresentationFormat>
  <Paragraphs>266</Paragraphs>
  <Slides>28</Slides>
  <Notes>3</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7" baseType="lpstr">
      <vt:lpstr>Arial</vt:lpstr>
      <vt:lpstr>Arial Narrow</vt:lpstr>
      <vt:lpstr>Calibri</vt:lpstr>
      <vt:lpstr>Century Gothic</vt:lpstr>
      <vt:lpstr>1_Conception personnalisée</vt:lpstr>
      <vt:lpstr>Conception personnalisée</vt:lpstr>
      <vt:lpstr>4_Conception personnalisée</vt:lpstr>
      <vt:lpstr>3_Conception personnalisée</vt:lpstr>
      <vt:lpstr>Document</vt:lpstr>
      <vt:lpstr>SOCIAL PARTICIPATION IS A SHARED RESPONSIBILITY  Piet Van Avermaet Centre for Diversity &amp; Learning Ghent University</vt:lpstr>
      <vt:lpstr>PowerPoint Presentation</vt:lpstr>
      <vt:lpstr>PowerPoint Presentation</vt:lpstr>
      <vt:lpstr>Monolingual ideology</vt:lpstr>
      <vt:lpstr>Virtualization of citizenship</vt:lpstr>
      <vt:lpstr>The testing at the gate rhyme</vt:lpstr>
      <vt:lpstr>Symbolic capital and social class</vt:lpstr>
      <vt:lpstr>Symbolic capital and social class</vt:lpstr>
      <vt:lpstr>Political instruments</vt:lpstr>
      <vt:lpstr>Impact of these policies</vt:lpstr>
      <vt:lpstr>Tracking</vt:lpstr>
      <vt:lpstr>PowerPoint Presentation</vt:lpstr>
      <vt:lpstr>PowerPoint Presentation</vt:lpstr>
      <vt:lpstr>Social networks</vt:lpstr>
      <vt:lpstr>PowerPoint Presentation</vt:lpstr>
      <vt:lpstr>PowerPoint Presentation</vt:lpstr>
      <vt:lpstr>PowerPoint Presentation</vt:lpstr>
      <vt:lpstr>PowerPoint Presentation</vt:lpstr>
      <vt:lpstr>PowerPoint Presentation</vt:lpstr>
      <vt:lpstr>Paradigm shift</vt:lpstr>
      <vt:lpstr>What we do know but find hard to accept</vt:lpstr>
      <vt:lpstr>And yet we continue to claim</vt:lpstr>
      <vt:lpstr>As a result…</vt:lpstr>
      <vt:lpstr>PowerPoint Presentation</vt:lpstr>
      <vt:lpstr>A kind, but firm invitation to change things</vt:lpstr>
      <vt:lpstr>We haven’t got a minute to lose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2019-10-16T09:03:45Z</dcterms:modified>
</cp:coreProperties>
</file>