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5"/>
  </p:notesMasterIdLst>
  <p:sldIdLst>
    <p:sldId id="311" r:id="rId6"/>
    <p:sldId id="321" r:id="rId7"/>
    <p:sldId id="340" r:id="rId8"/>
    <p:sldId id="345" r:id="rId9"/>
    <p:sldId id="349" r:id="rId10"/>
    <p:sldId id="348" r:id="rId11"/>
    <p:sldId id="347" r:id="rId12"/>
    <p:sldId id="274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302D28-73F6-C2BC-7A37-5C64D764F398}" name="Orla Anandarajah" initials="OA" userId="S::oanandarajah@nuffieldbioethics.org::93d3b43d-bf5a-4ab4-a0f0-3e464b674c35" providerId="AD"/>
  <p188:author id="{646B374A-7DB8-2152-CAF1-2631793EB58F}" name="Maili Raven-Adams" initials="MR" userId="S::mraven-adams@nuffieldbioethics.org::2370f3e6-7afc-493b-b0f8-13cc68c9a9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FCC"/>
    <a:srgbClr val="24B58F"/>
    <a:srgbClr val="00B3B3"/>
    <a:srgbClr val="33FF99"/>
    <a:srgbClr val="FFFFFF"/>
    <a:srgbClr val="024370"/>
    <a:srgbClr val="FFE9BD"/>
    <a:srgbClr val="CC9762"/>
    <a:srgbClr val="C68C52"/>
    <a:srgbClr val="FF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75" autoAdjust="0"/>
    <p:restoredTop sz="81320" autoAdjust="0"/>
  </p:normalViewPr>
  <p:slideViewPr>
    <p:cSldViewPr snapToGrid="0">
      <p:cViewPr varScale="1">
        <p:scale>
          <a:sx n="80" d="100"/>
          <a:sy n="80" d="100"/>
        </p:scale>
        <p:origin x="216" y="600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27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2586E-9E82-46AE-8401-D77AE57F4E02}" type="datetimeFigureOut"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846E-1996-461C-8588-BA17632DB6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2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</a:pPr>
            <a:endParaRPr lang="en-GB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B1FB-E1F3-45CA-B89A-B497B5BCAC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B1FB-E1F3-45CA-B89A-B497B5BCAC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8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B1FB-E1F3-45CA-B89A-B497B5BCAC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4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B1FB-E1F3-45CA-B89A-B497B5BCAC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4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846E-1996-461C-8588-BA17632DB6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3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846E-1996-461C-8588-BA17632DB6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8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B1FB-E1F3-45CA-B89A-B497B5BCAC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9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846E-1996-461C-8588-BA17632DB6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9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 Slide: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GB" sz="1400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B1FB-E1F3-45CA-B89A-B497B5BCAC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6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9F2A-C4CA-3B5B-F86B-2B4633B73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032FE-DBF8-AC40-C1A9-B44F73EDC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9EE0D-A108-CB7E-0372-BBDD0C79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E6C6-B40E-E001-48A4-FAA0CA19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944F-7621-CFF0-6162-911BEFA7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8240-764C-E672-05CE-3DD4B2E3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4DC6-561D-F99B-C220-B977D5DBD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B545-AEAF-4419-6333-953EEC84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2A77-E806-6154-81EC-44867E19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6D958-247E-5961-C9C9-71AEE5C6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2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26E2-2D47-892F-376A-711D917D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94DFB-1E07-2B50-CD6B-EA5B40238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423B4-7CB2-BF17-1117-EFEDAC8C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C3218-6B5D-6C69-934D-3E5306E9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38C3D-82EF-F906-40C7-3ED1362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60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1F2D-6421-D1E1-C999-52AA77D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52651-96D9-D77E-FF48-EDA2A99F0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CB2C5-DAEC-2393-57A9-990E34166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8C1C-3BF2-D34B-58BF-26FD72E6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72133-BBEB-E70A-4B01-44B0A825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D3D5D-70BB-A5F2-5345-0CC85FD0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7CA3D-6CDC-020C-97CF-8B4CD3C870A5}"/>
              </a:ext>
            </a:extLst>
          </p:cNvPr>
          <p:cNvSpPr/>
          <p:nvPr userDrawn="1"/>
        </p:nvSpPr>
        <p:spPr>
          <a:xfrm>
            <a:off x="4416356" y="837867"/>
            <a:ext cx="7293043" cy="5552698"/>
          </a:xfrm>
          <a:prstGeom prst="rect">
            <a:avLst/>
          </a:prstGeom>
          <a:solidFill>
            <a:srgbClr val="0243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649" y="2981535"/>
            <a:ext cx="6755091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0B3B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FE40B3AB-6C29-88D2-05E5-10D772A5C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7" y="837867"/>
            <a:ext cx="1925659" cy="107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9649" y="1177585"/>
            <a:ext cx="6937363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9A43-A3E1-672E-FF1C-B086F585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002DE-2636-F89A-0A69-411A216AF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216F4-C8DB-7B38-A242-E95961778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4EA95-AB3B-DB14-7683-C61D7FE63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4CB97-1C63-CCD0-CC0B-55C168FFE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7F62C-BF9D-7677-BC6C-C750F568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E7262-3FA8-5C5D-A551-8E3A87AB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7512A-6CA2-6B92-74A4-BE74B8BA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9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103B-6068-3039-4AA1-12A825A8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D7B22-4B04-A7FD-1E9B-D9577B03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59610-DDDF-2768-581A-AA1ECC65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8B0DD-F119-C9C9-3B01-F1977839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03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DF9CE-611E-06A5-95ED-1D2FBDF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6E444-8C32-E4A7-7DFE-002806EB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AD5D-D470-4FAA-DA9E-00CEEBAA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9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FB03-738D-88B9-8CFE-09087124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9A07-15FF-E242-8D50-00A47159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66093-68CC-7B88-5A6B-97BFE2AEB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12B8-0DEB-6BCA-2333-D216BAEE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700E-A194-578D-F3AB-33B7C2E4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D9328-A3FA-3BB4-0BCE-E86B208C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77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573A-18BB-9E51-9D91-BAB56102E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FE32D3-3BB5-D880-234E-7FE1ADF29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739BA-8CB4-43C2-61AF-09E7B20E7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4F73A-857E-0FFD-BB44-971E8B7E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2E7FF-1380-4AE6-36CA-AD2D217C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A6F07-043B-7025-D896-7C560AEE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41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2235-A752-B564-A6D1-3D518B1E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F4DFD-4651-CA74-4BCC-D2C6A32E4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137B-00AC-F563-547D-6FCF1A68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0F652-9FDD-CCAF-CA33-60961D9A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5A7D-D00C-4A74-971E-57AD1129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48AFB-6876-D16B-4141-D669CFC81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7FE9D-9E47-3D49-AF14-E86E580A8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99F5B-607A-FF48-B4D2-62424BBA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BA97E-690E-628E-B99B-76A98858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9A522-11BE-8A53-7FF6-9E522259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1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 marL="0" indent="0">
              <a:buNone/>
              <a:defRPr sz="2000" b="0">
                <a:latin typeface="+mj-lt"/>
                <a:cs typeface="Arial" panose="020B0604020202020204" pitchFamily="34" charset="0"/>
              </a:defRPr>
            </a:lvl1pPr>
            <a:lvl2pPr marL="630000" indent="-30600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900000" indent="-270000"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 marL="1242000" indent="-234000"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4pPr>
            <a:lvl5pPr marL="1602000" indent="-234000"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828A0C01-0C70-D280-A131-2CAD5C92F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0" y="5911620"/>
            <a:ext cx="1361024" cy="761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30000" indent="-306000"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  <a:lvl3pPr marL="900000" indent="-27000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1242000" indent="-234000"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1602000" indent="-234000">
              <a:buFont typeface="Arial" panose="020B0604020202020204" pitchFamily="34" charset="0"/>
              <a:buChar char="•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1D45D062-FB3F-0D6F-971F-FEA8D478A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0" y="5911620"/>
            <a:ext cx="1361024" cy="761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345D-4670-E7A3-2C39-BF615109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8FDC1-CC29-573E-960B-9C137E75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4B380-0BCE-9294-97A7-BC1A17F9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8CD95-6FD0-FC87-B6A4-00834FEE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73" r:id="rId3"/>
    <p:sldLayoutId id="2147483650" r:id="rId4"/>
    <p:sldLayoutId id="2147483675" r:id="rId5"/>
    <p:sldLayoutId id="2147483651" r:id="rId6"/>
    <p:sldLayoutId id="2147483674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B5C7F-3509-4DD3-C60D-DB0621FD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679C-102F-2596-56E4-6E4DC6945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1C2B4-FD66-B47A-143C-4F7DFE625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4649-2E73-43B9-963E-50B4E46F7478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A3C0E-F54A-6D8A-0EE4-4380C7E2C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2CA4C-E576-F74A-9802-E5D4E4B59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3562-AB8A-496C-8EAD-440448D5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3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AF6D3-C747-4E6F-84C1-0BC46EBF9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724" y="887153"/>
            <a:ext cx="7270744" cy="3766519"/>
          </a:xfrm>
        </p:spPr>
        <p:txBody>
          <a:bodyPr>
            <a:normAutofit/>
          </a:bodyPr>
          <a:lstStyle/>
          <a:p>
            <a:br>
              <a:rPr lang="en-US" sz="3600" cap="none" dirty="0">
                <a:solidFill>
                  <a:srgbClr val="FFFFFF"/>
                </a:solidFill>
                <a:latin typeface="Raleway SemiBold" panose="020B0604020202020204" pitchFamily="2" charset="0"/>
              </a:rPr>
            </a:br>
            <a:br>
              <a:rPr lang="en-US" sz="3600" cap="none" dirty="0">
                <a:solidFill>
                  <a:srgbClr val="FFFFFF"/>
                </a:solidFill>
                <a:latin typeface="Raleway SemiBold" panose="020B0604020202020204" pitchFamily="2" charset="0"/>
              </a:rPr>
            </a:br>
            <a:r>
              <a:rPr lang="en-US" sz="3600" cap="none" dirty="0">
                <a:solidFill>
                  <a:srgbClr val="FFFFFF"/>
                </a:solidFill>
                <a:latin typeface="Raleway SemiBold" panose="020B0604020202020204" pitchFamily="2" charset="0"/>
              </a:rPr>
              <a:t>AGEING: Engagement, Attitudes </a:t>
            </a:r>
            <a:r>
              <a:rPr lang="en-US" cap="none" dirty="0">
                <a:solidFill>
                  <a:srgbClr val="FFFFFF"/>
                </a:solidFill>
                <a:latin typeface="Raleway SemiBold" panose="020B0604020202020204" pitchFamily="2" charset="0"/>
              </a:rPr>
              <a:t>an</a:t>
            </a:r>
            <a:r>
              <a:rPr lang="en-US" sz="3600" cap="none" dirty="0">
                <a:solidFill>
                  <a:srgbClr val="FFFFFF"/>
                </a:solidFill>
                <a:latin typeface="Raleway SemiBold" panose="020B0604020202020204" pitchFamily="2" charset="0"/>
              </a:rPr>
              <a:t>d Ethics</a:t>
            </a:r>
            <a:br>
              <a:rPr lang="en-GB" kern="3900" dirty="0">
                <a:solidFill>
                  <a:srgbClr val="FFFFFF"/>
                </a:solidFill>
                <a:latin typeface="Avenir Next LT Pro Demi" panose="020B07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br>
              <a:rPr lang="en-GB" kern="3900" dirty="0">
                <a:solidFill>
                  <a:srgbClr val="FFFFFF"/>
                </a:solidFill>
                <a:latin typeface="Avenir Next LT Pro Demi" panose="020B07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endParaRPr lang="en-US" sz="3200" kern="3900" dirty="0">
              <a:latin typeface="Avenir Next LT Pro Demi" panose="020B07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9B875-1B6E-4F73-9DB9-7EC66BCF4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723" y="5121107"/>
            <a:ext cx="7270744" cy="10987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cap="none" dirty="0">
                <a:solidFill>
                  <a:schemeClr val="bg2"/>
                </a:solidFill>
                <a:latin typeface="Avenir Next LT Pro Demi" panose="020B0704020202020204" pitchFamily="34" charset="0"/>
              </a:rPr>
              <a:t>Sarah Cunningham-Burley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cap="none" dirty="0">
                <a:solidFill>
                  <a:schemeClr val="bg2"/>
                </a:solidFill>
              </a:rPr>
              <a:t>Chair, Nuffield Council on Bioethics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cap="none" dirty="0">
                <a:solidFill>
                  <a:schemeClr val="bg2"/>
                </a:solidFill>
              </a:rPr>
              <a:t>Professor of Medical and Family Sociology, University of Edinburgh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800" cap="none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800" cap="none" dirty="0">
              <a:solidFill>
                <a:schemeClr val="bg2"/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9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59F6-D124-1D86-0DD2-5AD7002E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venir Next LT Pro Demi" panose="020B0704020202020204" pitchFamily="34" charset="0"/>
              </a:rPr>
              <a:t>OUTLINE OF PRESENTATION</a:t>
            </a:r>
            <a:endParaRPr lang="en-GB" sz="3200" dirty="0">
              <a:latin typeface="Avenir Next LT Pro Demi" panose="020B07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29F1E-89B7-9753-039C-BCD37BDA7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663" y="2364230"/>
            <a:ext cx="5514806" cy="3900339"/>
          </a:xfrm>
          <a:solidFill>
            <a:srgbClr val="2EFFCC"/>
          </a:solidFill>
        </p:spPr>
        <p:txBody>
          <a:bodyPr>
            <a:norm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role of science and technology in helping people live well in old age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Learning with and from public engagement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An ethical framework 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4CBDBF-A87A-0857-E520-E0DA468F3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1233" y="2228003"/>
            <a:ext cx="4039576" cy="41727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A5A9B81D-E3D5-1DC9-529B-5BC7A3FBF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4" b="96697" l="3901" r="93972">
                        <a14:foregroundMark x1="16903" y1="96697" x2="22119" y2="92667"/>
                        <a14:foregroundMark x1="28723" y1="84208" x2="28723" y2="81412"/>
                        <a14:foregroundMark x1="28723" y1="84780" x2="28723" y2="84807"/>
                        <a14:foregroundMark x1="28723" y1="84208" x2="28723" y2="84780"/>
                        <a14:foregroundMark x1="28723" y1="85946" x2="28723" y2="86013"/>
                        <a14:foregroundMark x1="28723" y1="86334" x2="28723" y2="85946"/>
                        <a14:foregroundMark x1="28723" y1="87190" x2="28723" y2="86334"/>
                        <a14:foregroundMark x1="32033" y1="92552" x2="30733" y2="81736"/>
                        <a14:foregroundMark x1="39125" y1="90738" x2="38061" y2="80699"/>
                        <a14:foregroundMark x1="37707" y1="92487" x2="48582" y2="92163"/>
                        <a14:foregroundMark x1="23641" y1="53174" x2="26123" y2="64508"/>
                        <a14:foregroundMark x1="26123" y1="64508" x2="43381" y2="58808"/>
                        <a14:foregroundMark x1="43381" y1="58808" x2="43381" y2="54210"/>
                        <a14:foregroundMark x1="10875" y1="59197" x2="14775" y2="54663"/>
                        <a14:foregroundMark x1="3901" y1="60168" x2="5910" y2="65997"/>
                        <a14:foregroundMark x1="15366" y1="53886" x2="24941" y2="47474"/>
                        <a14:foregroundMark x1="31442" y1="46503" x2="32742" y2="39119"/>
                        <a14:foregroundMark x1="26359" y1="31671" x2="37352" y2="29339"/>
                        <a14:foregroundMark x1="17376" y1="41516" x2="17730" y2="40674"/>
                        <a14:foregroundMark x1="18913" y1="43588" x2="19858" y2="38472"/>
                        <a14:foregroundMark x1="21395" y1="44041" x2="23168" y2="38666"/>
                        <a14:foregroundMark x1="19031" y1="43847" x2="19858" y2="38083"/>
                        <a14:foregroundMark x1="15485" y1="42293" x2="20331" y2="37176"/>
                        <a14:foregroundMark x1="44090" y1="32383" x2="47045" y2="42034"/>
                        <a14:foregroundMark x1="39007" y1="42228" x2="39598" y2="43718"/>
                        <a14:foregroundMark x1="36525" y1="43718" x2="36052" y2="43135"/>
                        <a14:foregroundMark x1="37589" y1="46762" x2="47636" y2="50259"/>
                        <a14:foregroundMark x1="50591" y1="54469" x2="52955" y2="54469"/>
                        <a14:foregroundMark x1="52955" y1="39702" x2="52955" y2="39443"/>
                        <a14:foregroundMark x1="54255" y1="35687" x2="54374" y2="35298"/>
                        <a14:foregroundMark x1="56738" y1="31865" x2="56738" y2="31282"/>
                        <a14:foregroundMark x1="41489" y1="11010" x2="39480" y2="15350"/>
                        <a14:foregroundMark x1="41844" y1="16321" x2="43735" y2="19754"/>
                        <a14:foregroundMark x1="45035" y1="21503" x2="48936" y2="23381"/>
                        <a14:foregroundMark x1="63593" y1="26684" x2="68558" y2="26813"/>
                        <a14:foregroundMark x1="76714" y1="27720" x2="84870" y2="26813"/>
                        <a14:foregroundMark x1="90898" y1="26036" x2="93972" y2="20920"/>
                        <a14:foregroundMark x1="93617" y1="19236" x2="87234" y2="13472"/>
                        <a14:foregroundMark x1="89953" y1="11788" x2="89835" y2="7319"/>
                        <a14:foregroundMark x1="86998" y1="4534" x2="74823" y2="5570"/>
                        <a14:backgroundMark x1="25650" y1="91256" x2="26123" y2="89832"/>
                        <a14:backgroundMark x1="22577" y1="92034" x2="26832" y2="88731"/>
                        <a14:backgroundMark x1="20804" y1="92552" x2="27069" y2="83614"/>
                        <a14:backgroundMark x1="25296" y1="90544" x2="27069" y2="84585"/>
                        <a14:backgroundMark x1="27305" y1="89508" x2="27305" y2="82513"/>
                        <a14:backgroundMark x1="25532" y1="89637" x2="27541" y2="83938"/>
                        <a14:backgroundMark x1="28014" y1="87889" x2="28014" y2="87889"/>
                        <a14:backgroundMark x1="28014" y1="87889" x2="28014" y2="87889"/>
                        <a14:backgroundMark x1="28369" y1="87435" x2="28369" y2="87435"/>
                        <a14:backgroundMark x1="28369" y1="88018" x2="27069" y2="83290"/>
                        <a14:backgroundMark x1="26950" y1="89184" x2="26950" y2="89184"/>
                        <a14:backgroundMark x1="26950" y1="89184" x2="26950" y2="89184"/>
                        <a14:backgroundMark x1="27069" y1="88860" x2="23404" y2="90350"/>
                        <a14:backgroundMark x1="27305" y1="87759" x2="28369" y2="88407"/>
                        <a14:backgroundMark x1="22104" y1="92681" x2="22459" y2="92228"/>
                        <a14:backgroundMark x1="21868" y1="92552" x2="21868" y2="92552"/>
                        <a14:backgroundMark x1="21868" y1="92552" x2="21868" y2="92552"/>
                        <a14:backgroundMark x1="21868" y1="92552" x2="21868" y2="92552"/>
                        <a14:backgroundMark x1="21749" y1="92746" x2="21749" y2="92746"/>
                        <a14:backgroundMark x1="21749" y1="92746" x2="21749" y2="92746"/>
                        <a14:backgroundMark x1="28487" y1="86334" x2="28487" y2="86334"/>
                        <a14:backgroundMark x1="28487" y1="86334" x2="28487" y2="86334"/>
                        <a14:backgroundMark x1="28369" y1="85946" x2="28369" y2="85946"/>
                        <a14:backgroundMark x1="28369" y1="85946" x2="28369" y2="85946"/>
                        <a14:backgroundMark x1="28487" y1="87241" x2="27660" y2="81865"/>
                        <a14:backgroundMark x1="28487" y1="84780" x2="28487" y2="84780"/>
                        <a14:backgroundMark x1="28487" y1="84780" x2="28487" y2="84780"/>
                        <a14:backgroundMark x1="28487" y1="85622" x2="27896" y2="82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62" y="1967318"/>
            <a:ext cx="2572060" cy="46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759F6-D124-1D86-0DD2-5AD7002E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 ROLE OF SCIENCE AND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4770-1CA0-AA72-B363-3583F21CB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93" y="2084832"/>
            <a:ext cx="7349573" cy="4315968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endParaRPr lang="en-US" dirty="0">
              <a:latin typeface="+mn-lt"/>
              <a:cs typeface="+mn-cs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+mn-lt"/>
                <a:cs typeface="+mn-cs"/>
              </a:rPr>
              <a:t>Developments in </a:t>
            </a:r>
            <a:r>
              <a:rPr lang="en-US" sz="2600" dirty="0" err="1">
                <a:latin typeface="+mn-lt"/>
                <a:cs typeface="+mn-cs"/>
              </a:rPr>
              <a:t>geroscience</a:t>
            </a:r>
            <a:endParaRPr lang="en-US" sz="2600" dirty="0">
              <a:latin typeface="+mn-lt"/>
              <a:cs typeface="+mn-cs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+mn-lt"/>
                <a:cs typeface="+mn-cs"/>
              </a:rPr>
              <a:t>Innovation in assistive and communications technologies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+mn-lt"/>
                <a:cs typeface="+mn-cs"/>
              </a:rPr>
              <a:t>Innovative predictive and diagnostic technologies</a:t>
            </a:r>
          </a:p>
          <a:p>
            <a:pPr marL="0" indent="0">
              <a:buNone/>
            </a:pPr>
            <a:endParaRPr lang="en-US" sz="2600" dirty="0">
              <a:latin typeface="+mn-lt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>
                <a:latin typeface="+mn-lt"/>
                <a:cs typeface="+mn-cs"/>
              </a:rPr>
              <a:t>Potential future benefits for individuals and society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>
                <a:latin typeface="+mn-lt"/>
                <a:cs typeface="+mn-cs"/>
              </a:rPr>
              <a:t>Ethical considerations include how ageing is perceived, how older people are valued, inequalities within and between generations and place of non-technological processes and interventions </a:t>
            </a:r>
          </a:p>
          <a:p>
            <a:pPr>
              <a:buFont typeface="Wingdings" pitchFamily="2" charset="2"/>
              <a:buChar char="v"/>
            </a:pPr>
            <a:endParaRPr lang="en-US" sz="2600" dirty="0">
              <a:latin typeface="+mn-lt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CF7D7F-6C8E-F116-DA27-6F66D477F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170" r="2" b="17114"/>
          <a:stretch/>
        </p:blipFill>
        <p:spPr>
          <a:xfrm>
            <a:off x="8052306" y="1900090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1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59F6-D124-1D86-0DD2-5AD7002E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venir Next LT Pro Demi" panose="020B0704020202020204" pitchFamily="34" charset="0"/>
              </a:rPr>
              <a:t>LEARNING WITH AND FROM PUBLIC DIALOGUE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90A4C47-CD42-4277-3593-D5DAF28F9BD5}"/>
              </a:ext>
            </a:extLst>
          </p:cNvPr>
          <p:cNvSpPr txBox="1"/>
          <p:nvPr/>
        </p:nvSpPr>
        <p:spPr>
          <a:xfrm>
            <a:off x="4474723" y="2333243"/>
            <a:ext cx="7136084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deliberative dialogue to support NCOB’s work on exploring the ethics issues in relation to biomedical research and technological innovation to live well in old age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24 members of the public attended three interactive workshops including a discussion of draft recommendations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Discussion of benefits and concerns 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Views on a better future for ageing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Content Placeholder 7" descr="A purple cover with a purple background&#10;&#10;Description automatically generated">
            <a:extLst>
              <a:ext uri="{FF2B5EF4-FFF2-40B4-BE49-F238E27FC236}">
                <a16:creationId xmlns:a16="http://schemas.microsoft.com/office/drawing/2014/main" id="{A05B5FAF-5E9E-1B0D-B5F0-5857AC6E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/>
          <a:stretch/>
        </p:blipFill>
        <p:spPr>
          <a:xfrm>
            <a:off x="756289" y="2051205"/>
            <a:ext cx="3447254" cy="4433831"/>
          </a:xfrm>
        </p:spPr>
      </p:pic>
    </p:spTree>
    <p:extLst>
      <p:ext uri="{BB962C8B-B14F-4D97-AF65-F5344CB8AC3E}">
        <p14:creationId xmlns:p14="http://schemas.microsoft.com/office/powerpoint/2010/main" val="3430831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173E7-8862-E6B3-6C90-A4B78195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EA5036-B86B-A6BF-8398-008D56E9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21" y="1982889"/>
            <a:ext cx="5087075" cy="536005"/>
          </a:xfrm>
        </p:spPr>
        <p:txBody>
          <a:bodyPr/>
          <a:lstStyle/>
          <a:p>
            <a:r>
              <a:rPr lang="en-US" dirty="0"/>
              <a:t>OVERARCHING THEMES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29D3B4-D3FA-F7A4-74B1-ACC2F1C9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926052"/>
            <a:ext cx="5393103" cy="3438172"/>
          </a:xfrm>
        </p:spPr>
        <p:txBody>
          <a:bodyPr>
            <a:noAutofit/>
          </a:bodyPr>
          <a:lstStyle/>
          <a:p>
            <a:r>
              <a:rPr lang="en-US" sz="2000" dirty="0"/>
              <a:t>An holistic approach to living well in older age</a:t>
            </a:r>
          </a:p>
          <a:p>
            <a:r>
              <a:rPr lang="en-US" sz="2000" dirty="0"/>
              <a:t>Feeling listened to</a:t>
            </a:r>
          </a:p>
          <a:p>
            <a:r>
              <a:rPr lang="en-US" sz="2000" dirty="0"/>
              <a:t>Working together across generations</a:t>
            </a:r>
          </a:p>
          <a:p>
            <a:r>
              <a:rPr lang="en-US" sz="2000" dirty="0"/>
              <a:t>Supporting independence in later life</a:t>
            </a:r>
          </a:p>
          <a:p>
            <a:r>
              <a:rPr lang="en-US" sz="2000" dirty="0"/>
              <a:t>Making your own decisions</a:t>
            </a:r>
          </a:p>
          <a:p>
            <a:r>
              <a:rPr lang="en-US" sz="2000" dirty="0"/>
              <a:t>Equitable access and fair distribution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8BFBA-9DE6-5E54-3771-DE6C5B5A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6" y="1982889"/>
            <a:ext cx="5087073" cy="553373"/>
          </a:xfrm>
        </p:spPr>
        <p:txBody>
          <a:bodyPr/>
          <a:lstStyle/>
          <a:p>
            <a:r>
              <a:rPr lang="en-US" dirty="0"/>
              <a:t>GUIDING PRINCIPLES FOR R&amp;I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64E655-D89E-FA00-929E-72AE0AECF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6" y="2926052"/>
            <a:ext cx="5393103" cy="3602764"/>
          </a:xfrm>
        </p:spPr>
        <p:txBody>
          <a:bodyPr>
            <a:noAutofit/>
          </a:bodyPr>
          <a:lstStyle/>
          <a:p>
            <a:r>
              <a:rPr lang="en-US" sz="2000" dirty="0"/>
              <a:t>Fairness including access to products and treatments</a:t>
            </a:r>
          </a:p>
          <a:p>
            <a:r>
              <a:rPr lang="en-US" sz="2000" dirty="0"/>
              <a:t>Informed choice and consent including transparency</a:t>
            </a:r>
          </a:p>
          <a:p>
            <a:r>
              <a:rPr lang="en-US" sz="2000" dirty="0"/>
              <a:t>Accountability for those involved in research including protections for participants</a:t>
            </a:r>
          </a:p>
          <a:p>
            <a:r>
              <a:rPr lang="en-US" sz="2000" dirty="0"/>
              <a:t>Safety with regulations in place to ensure the safety of medicines and treatments for end-users</a:t>
            </a:r>
          </a:p>
        </p:txBody>
      </p:sp>
    </p:spTree>
    <p:extLst>
      <p:ext uri="{BB962C8B-B14F-4D97-AF65-F5344CB8AC3E}">
        <p14:creationId xmlns:p14="http://schemas.microsoft.com/office/powerpoint/2010/main" val="419398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D230-E08D-343D-2147-1CB17033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ETHICAL FRAMEWORK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510E7CA-C4AD-B474-38C0-7284FAAA6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513" y="2228003"/>
            <a:ext cx="5929334" cy="44473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Demonstrating trustworthiness</a:t>
            </a:r>
          </a:p>
          <a:p>
            <a:r>
              <a:rPr lang="en-US" sz="2400" dirty="0"/>
              <a:t>Supporting flourishing in older age</a:t>
            </a:r>
          </a:p>
          <a:p>
            <a:r>
              <a:rPr lang="en-US" sz="2400" dirty="0"/>
              <a:t>Promoting equity</a:t>
            </a:r>
          </a:p>
          <a:p>
            <a:r>
              <a:rPr lang="en-US" sz="2400" dirty="0"/>
              <a:t>Shifting power</a:t>
            </a:r>
          </a:p>
          <a:p>
            <a:r>
              <a:rPr lang="en-US" sz="2400" dirty="0"/>
              <a:t>Challenging ageism</a:t>
            </a:r>
          </a:p>
          <a:p>
            <a:r>
              <a:rPr lang="en-US" sz="2400" dirty="0"/>
              <a:t>Enabling sustainability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Diagram by Lou Dunn</a:t>
            </a:r>
          </a:p>
        </p:txBody>
      </p:sp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FCF7F8A1-59B7-C7FE-5E23-EADC06B5F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4304" y="729658"/>
            <a:ext cx="4606503" cy="59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0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59F6-D124-1D86-0DD2-5AD7002E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Avenir Next LT Pro Demi" panose="020B0704020202020204" pitchFamily="34" charset="0"/>
              </a:rPr>
              <a:t>KEY RECOMMENDATIONS</a:t>
            </a:r>
            <a:endParaRPr lang="en-GB" sz="3200" dirty="0">
              <a:latin typeface="Avenir Next LT Pro Demi" panose="020B07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5EBE9-32D1-3C32-1DE0-96F121F4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95728"/>
            <a:ext cx="11029615" cy="3463071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Public input into policy making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Enabling inclusion to influence the research agenda and innovation process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Enabling inclusion in research and innovation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Supporting interdisciplinary research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Develop standards for promoting ethical research practices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Promote better links between research, innovation and practice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5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2CDB8F-92BF-615A-82A0-E7C2210DCEB5}"/>
              </a:ext>
            </a:extLst>
          </p:cNvPr>
          <p:cNvSpPr/>
          <p:nvPr/>
        </p:nvSpPr>
        <p:spPr>
          <a:xfrm>
            <a:off x="0" y="-41929"/>
            <a:ext cx="12192000" cy="6337300"/>
          </a:xfrm>
          <a:prstGeom prst="rect">
            <a:avLst/>
          </a:prstGeom>
          <a:solidFill>
            <a:srgbClr val="74C8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9FCF8E-A76D-842C-CF51-01F9DBBC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309" y="1001378"/>
            <a:ext cx="8099362" cy="1248538"/>
          </a:xfrm>
        </p:spPr>
        <p:txBody>
          <a:bodyPr>
            <a:normAutofit/>
          </a:bodyPr>
          <a:lstStyle/>
          <a:p>
            <a:r>
              <a:rPr lang="en-GB" sz="5400" b="1">
                <a:ln>
                  <a:solidFill>
                    <a:srgbClr val="725090"/>
                  </a:solidFill>
                </a:ln>
                <a:solidFill>
                  <a:srgbClr val="72509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Thank you! </a:t>
            </a:r>
            <a:endParaRPr lang="en-GB" sz="5400">
              <a:solidFill>
                <a:srgbClr val="725090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E63E4-86BE-8DCD-652F-A40B9FE3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80082" y="148888"/>
            <a:ext cx="1231836" cy="1219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74C4E0-7BE1-5807-7196-5EF07E04C2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21" b="41569" l="66781" r="89823">
                        <a14:foregroundMark x1="84039" y1="30651" x2="86964" y2="31379"/>
                        <a14:foregroundMark x1="81790" y1="30091" x2="84039" y2="30651"/>
                        <a14:foregroundMark x1="86964" y1="31379" x2="89823" y2="35786"/>
                        <a14:foregroundMark x1="87250" y1="39264" x2="75300" y2="39021"/>
                        <a14:foregroundMark x1="75300" y1="39021" x2="70954" y2="35948"/>
                        <a14:foregroundMark x1="70497" y1="35625" x2="70612" y2="33926"/>
                        <a14:foregroundMark x1="66781" y1="41286" x2="66895" y2="41407"/>
                        <a14:foregroundMark x1="68496" y1="40639" x2="69182" y2="40275"/>
                        <a14:foregroundMark x1="70269" y1="39547" x2="70326" y2="39224"/>
                        <a14:foregroundMark x1="73471" y1="37606" x2="73242" y2="32188"/>
                        <a14:foregroundMark x1="73242" y1="32188" x2="78045" y2="34533"/>
                        <a14:foregroundMark x1="78045" y1="34533" x2="74557" y2="37364"/>
                        <a14:foregroundMark x1="79646" y1="37525" x2="77816" y2="33805"/>
                        <a14:foregroundMark x1="77816" y1="33805" x2="83019" y2="33522"/>
                        <a14:foregroundMark x1="83019" y1="33522" x2="80332" y2="36757"/>
                        <a14:foregroundMark x1="80332" y1="36757" x2="78674" y2="36959"/>
                        <a14:foregroundMark x1="78159" y1="37404" x2="80446" y2="32956"/>
                        <a14:foregroundMark x1="80446" y1="32956" x2="85706" y2="33118"/>
                        <a14:foregroundMark x1="85706" y1="33118" x2="85763" y2="33603"/>
                        <a14:foregroundMark x1="84162" y1="37606" x2="82676" y2="33805"/>
                        <a14:foregroundMark x1="82676" y1="33805" x2="82619" y2="35059"/>
                        <a14:foregroundMark x1="75815" y1="30975" x2="77015" y2="30651"/>
                        <a14:foregroundMark x1="76901" y1="30570" x2="77702" y2="31217"/>
                        <a14:foregroundMark x1="79074" y1="30530" x2="80274" y2="30328"/>
                        <a14:foregroundMark x1="78788" y1="30530" x2="79817" y2="30328"/>
                        <a14:backgroundMark x1="69182" y1="40275" x2="69182" y2="40275"/>
                        <a14:backgroundMark x1="70783" y1="35908" x2="70783" y2="35908"/>
                        <a14:backgroundMark x1="70783" y1="35989" x2="70955" y2="35948"/>
                        <a14:backgroundMark x1="70726" y1="35908" x2="70898" y2="35908"/>
                        <a14:backgroundMark x1="71069" y1="35989" x2="71069" y2="35989"/>
                        <a14:backgroundMark x1="70383" y1="34371" x2="70612" y2="34371"/>
                        <a14:backgroundMark x1="89651" y1="35989" x2="89937" y2="35827"/>
                        <a14:backgroundMark x1="89994" y1="35665" x2="89994" y2="35665"/>
                        <a14:backgroundMark x1="89823" y1="35625" x2="89823" y2="35625"/>
                        <a14:backgroundMark x1="89937" y1="35706" x2="89937" y2="35706"/>
                        <a14:backgroundMark x1="89823" y1="35706" x2="89823" y2="35706"/>
                        <a14:backgroundMark x1="89823" y1="35706" x2="89823" y2="35706"/>
                        <a14:backgroundMark x1="89823" y1="35706" x2="89823" y2="35706"/>
                        <a14:backgroundMark x1="89823" y1="35706" x2="89823" y2="35706"/>
                        <a14:backgroundMark x1="89823" y1="35827" x2="90051" y2="35706"/>
                        <a14:backgroundMark x1="89823" y1="35706" x2="89823" y2="35706"/>
                        <a14:backgroundMark x1="89651" y1="35706" x2="89651" y2="35706"/>
                        <a14:backgroundMark x1="89823" y1="35665" x2="89823" y2="35665"/>
                        <a14:backgroundMark x1="89766" y1="35706" x2="89766" y2="35706"/>
                        <a14:backgroundMark x1="89766" y1="35706" x2="89766" y2="35706"/>
                        <a14:backgroundMark x1="87078" y1="31460" x2="87078" y2="31460"/>
                        <a14:backgroundMark x1="87078" y1="31460" x2="87078" y2="31460"/>
                        <a14:backgroundMark x1="87021" y1="31379" x2="87021" y2="31379"/>
                        <a14:backgroundMark x1="87078" y1="31702" x2="87136" y2="31541"/>
                        <a14:backgroundMark x1="87193" y1="31662" x2="87193" y2="31662"/>
                        <a14:backgroundMark x1="84334" y1="30651" x2="84334" y2="30651"/>
                        <a14:backgroundMark x1="81418" y1="30247" x2="80446" y2="29681"/>
                        <a14:backgroundMark x1="81304" y1="30004" x2="81304" y2="30004"/>
                        <a14:backgroundMark x1="81304" y1="30004" x2="81304" y2="29802"/>
                        <a14:backgroundMark x1="81475" y1="30125" x2="81532" y2="29923"/>
                        <a14:backgroundMark x1="81189" y1="29964" x2="80903" y2="29761"/>
                        <a14:backgroundMark x1="81018" y1="30044" x2="81418" y2="29761"/>
                        <a14:backgroundMark x1="81075" y1="29761" x2="81075" y2="29761"/>
                        <a14:backgroundMark x1="81132" y1="29721" x2="81132" y2="29721"/>
                        <a14:backgroundMark x1="81132" y1="29721" x2="81132" y2="29721"/>
                        <a14:backgroundMark x1="81418" y1="30004" x2="81704" y2="29923"/>
                        <a14:backgroundMark x1="81018" y1="29802" x2="81018" y2="29802"/>
                        <a14:backgroundMark x1="81018" y1="29802" x2="81018" y2="29802"/>
                        <a14:backgroundMark x1="81018" y1="29802" x2="81018" y2="29802"/>
                        <a14:backgroundMark x1="81018" y1="29600" x2="81018" y2="29600"/>
                        <a14:backgroundMark x1="81132" y1="29681" x2="81132" y2="29681"/>
                        <a14:backgroundMark x1="81132" y1="29681" x2="81132" y2="29681"/>
                        <a14:backgroundMark x1="80603" y1="29908" x2="81246" y2="29802"/>
                        <a14:backgroundMark x1="75529" y1="30570" x2="75529" y2="30570"/>
                        <a14:backgroundMark x1="75529" y1="30570" x2="75529" y2="30570"/>
                        <a14:backgroundMark x1="81818" y1="30044" x2="81818" y2="30044"/>
                        <a14:backgroundMark x1="81647" y1="30044" x2="81647" y2="30044"/>
                        <a14:backgroundMark x1="81647" y1="30044" x2="81647" y2="30044"/>
                        <a14:backgroundMark x1="81647" y1="30044" x2="81647" y2="30044"/>
                        <a14:backgroundMark x1="81589" y1="30085" x2="81875" y2="29964"/>
                        <a14:backgroundMark x1="81647" y1="30044" x2="81647" y2="30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12" t="28296" r="7891" b="56889"/>
          <a:stretch/>
        </p:blipFill>
        <p:spPr>
          <a:xfrm>
            <a:off x="9689026" y="358420"/>
            <a:ext cx="2053831" cy="1630025"/>
          </a:xfrm>
          <a:prstGeom prst="rect">
            <a:avLst/>
          </a:prstGeom>
        </p:spPr>
      </p:pic>
      <p:pic>
        <p:nvPicPr>
          <p:cNvPr id="2" name="Picture 1" descr="Text, letter&#10;&#10;Description automatically generated">
            <a:extLst>
              <a:ext uri="{FF2B5EF4-FFF2-40B4-BE49-F238E27FC236}">
                <a16:creationId xmlns:a16="http://schemas.microsoft.com/office/drawing/2014/main" id="{0BEEF404-7E59-4639-740A-E129F39C9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23" b="92997" l="9901" r="95644">
                        <a14:foregroundMark x1="59802" y1="84034" x2="39010" y2="92717"/>
                        <a14:foregroundMark x1="39010" y1="92717" x2="18416" y2="84594"/>
                        <a14:foregroundMark x1="13055" y1="64986" x2="10297" y2="54902"/>
                        <a14:foregroundMark x1="13110" y1="65188" x2="13055" y2="64986"/>
                        <a14:foregroundMark x1="13360" y1="66106" x2="13316" y2="65944"/>
                        <a14:foregroundMark x1="13437" y1="66387" x2="13360" y2="66106"/>
                        <a14:foregroundMark x1="13590" y1="66947" x2="13437" y2="66387"/>
                        <a14:foregroundMark x1="15976" y1="75673" x2="13590" y2="66947"/>
                        <a14:foregroundMark x1="17650" y1="81793" x2="17044" y2="79577"/>
                        <a14:foregroundMark x1="18416" y1="84594" x2="17650" y2="81793"/>
                        <a14:foregroundMark x1="13402" y1="29428" x2="14257" y2="22409"/>
                        <a14:foregroundMark x1="11312" y1="46577" x2="12779" y2="34535"/>
                        <a14:foregroundMark x1="10807" y1="50723" x2="11140" y2="47988"/>
                        <a14:foregroundMark x1="10297" y1="54902" x2="10468" y2="53502"/>
                        <a14:foregroundMark x1="14257" y1="22409" x2="35644" y2="7283"/>
                        <a14:foregroundMark x1="35644" y1="7283" x2="56436" y2="6723"/>
                        <a14:foregroundMark x1="62608" y1="6992" x2="69307" y2="7283"/>
                        <a14:foregroundMark x1="56436" y1="6723" x2="60690" y2="6908"/>
                        <a14:foregroundMark x1="76591" y1="34332" x2="77624" y2="37255"/>
                        <a14:foregroundMark x1="75347" y1="30812" x2="75470" y2="31160"/>
                        <a14:foregroundMark x1="75248" y1="30532" x2="75347" y2="30812"/>
                        <a14:foregroundMark x1="67327" y1="8123" x2="75248" y2="30532"/>
                        <a14:foregroundMark x1="76297" y1="55850" x2="75713" y2="64045"/>
                        <a14:foregroundMark x1="76573" y1="51980" x2="76526" y2="52634"/>
                        <a14:foregroundMark x1="76645" y1="50980" x2="76636" y2="51106"/>
                        <a14:foregroundMark x1="76665" y1="50700" x2="76645" y2="50980"/>
                        <a14:foregroundMark x1="76685" y1="50420" x2="76665" y2="50700"/>
                        <a14:foregroundMark x1="76705" y1="50140" x2="76685" y2="50420"/>
                        <a14:foregroundMark x1="76725" y1="49860" x2="76705" y2="50140"/>
                        <a14:foregroundMark x1="76742" y1="49619" x2="76725" y2="49860"/>
                        <a14:foregroundMark x1="76864" y1="47899" x2="76845" y2="48170"/>
                        <a14:foregroundMark x1="76904" y1="47339" x2="76864" y2="47899"/>
                        <a14:foregroundMark x1="76921" y1="47107" x2="76904" y2="47339"/>
                        <a14:foregroundMark x1="77624" y1="37255" x2="77134" y2="44124"/>
                        <a14:foregroundMark x1="70526" y1="73109" x2="58614" y2="85994"/>
                        <a14:foregroundMark x1="58614" y1="85994" x2="58218" y2="85994"/>
                        <a14:foregroundMark x1="22376" y1="22129" x2="66535" y2="56022"/>
                        <a14:foregroundMark x1="66535" y1="56022" x2="40198" y2="59384"/>
                        <a14:foregroundMark x1="40198" y1="59384" x2="35050" y2="19888"/>
                        <a14:foregroundMark x1="35050" y1="19888" x2="37228" y2="12325"/>
                        <a14:foregroundMark x1="32277" y1="64146" x2="33267" y2="61345"/>
                        <a14:foregroundMark x1="76436" y1="19888" x2="76238" y2="21008"/>
                        <a14:foregroundMark x1="86139" y1="14006" x2="86337" y2="10644"/>
                        <a14:foregroundMark x1="95644" y1="7843" x2="94059" y2="6723"/>
                        <a14:foregroundMark x1="30297" y1="92997" x2="44158" y2="91877"/>
                        <a14:backgroundMark x1="73465" y1="69468" x2="73465" y2="69468"/>
                        <a14:backgroundMark x1="71881" y1="72549" x2="75644" y2="68347"/>
                        <a14:backgroundMark x1="71485" y1="71709" x2="71683" y2="70588"/>
                        <a14:backgroundMark x1="71881" y1="72269" x2="71881" y2="72269"/>
                        <a14:backgroundMark x1="72277" y1="71429" x2="72277" y2="71429"/>
                        <a14:backgroundMark x1="72475" y1="71429" x2="72475" y2="71429"/>
                        <a14:backgroundMark x1="71485" y1="73669" x2="72673" y2="71148"/>
                        <a14:backgroundMark x1="71485" y1="72829" x2="71683" y2="71709"/>
                        <a14:backgroundMark x1="71881" y1="71148" x2="71881" y2="73109"/>
                        <a14:backgroundMark x1="77822" y1="50980" x2="77426" y2="45378"/>
                        <a14:backgroundMark x1="77228" y1="49300" x2="77624" y2="47059"/>
                        <a14:backgroundMark x1="77624" y1="49300" x2="77426" y2="47339"/>
                        <a14:backgroundMark x1="76832" y1="48179" x2="77228" y2="49300"/>
                        <a14:backgroundMark x1="76634" y1="48739" x2="76832" y2="48739"/>
                        <a14:backgroundMark x1="77030" y1="49860" x2="77030" y2="49860"/>
                        <a14:backgroundMark x1="77030" y1="49860" x2="77030" y2="49860"/>
                        <a14:backgroundMark x1="77030" y1="47899" x2="77030" y2="47899"/>
                        <a14:backgroundMark x1="76832" y1="47339" x2="76832" y2="47339"/>
                        <a14:backgroundMark x1="76832" y1="47339" x2="76832" y2="47339"/>
                        <a14:backgroundMark x1="77228" y1="47339" x2="77228" y2="47339"/>
                        <a14:backgroundMark x1="77030" y1="47059" x2="77030" y2="47059"/>
                        <a14:backgroundMark x1="77030" y1="47059" x2="77030" y2="47059"/>
                        <a14:backgroundMark x1="77228" y1="50980" x2="77228" y2="50980"/>
                        <a14:backgroundMark x1="76436" y1="50420" x2="76436" y2="50420"/>
                        <a14:backgroundMark x1="76436" y1="50140" x2="76436" y2="50140"/>
                        <a14:backgroundMark x1="76634" y1="49860" x2="76634" y2="49860"/>
                        <a14:backgroundMark x1="76832" y1="50420" x2="77030" y2="47339"/>
                        <a14:backgroundMark x1="76436" y1="48739" x2="76634" y2="46218"/>
                        <a14:backgroundMark x1="77426" y1="50980" x2="77624" y2="47899"/>
                        <a14:backgroundMark x1="77030" y1="50980" x2="77030" y2="50980"/>
                        <a14:backgroundMark x1="77030" y1="50980" x2="77030" y2="50980"/>
                        <a14:backgroundMark x1="76832" y1="49860" x2="76832" y2="49860"/>
                        <a14:backgroundMark x1="76634" y1="50700" x2="76634" y2="50700"/>
                        <a14:backgroundMark x1="76634" y1="50700" x2="76634" y2="50700"/>
                        <a14:backgroundMark x1="77030" y1="51541" x2="77030" y2="51541"/>
                        <a14:backgroundMark x1="76436" y1="49020" x2="76436" y2="49020"/>
                        <a14:backgroundMark x1="76634" y1="49860" x2="76634" y2="49860"/>
                        <a14:backgroundMark x1="76040" y1="32213" x2="76040" y2="32213"/>
                        <a14:backgroundMark x1="76040" y1="32213" x2="76040" y2="32213"/>
                        <a14:backgroundMark x1="75248" y1="31653" x2="76040" y2="31653"/>
                        <a14:backgroundMark x1="75446" y1="32213" x2="76832" y2="33053"/>
                        <a14:backgroundMark x1="76040" y1="32493" x2="77228" y2="33333"/>
                        <a14:backgroundMark x1="75644" y1="31092" x2="75644" y2="31092"/>
                        <a14:backgroundMark x1="75644" y1="31092" x2="75644" y2="31092"/>
                        <a14:backgroundMark x1="75644" y1="31092" x2="75644" y2="31092"/>
                        <a14:backgroundMark x1="75644" y1="31092" x2="75644" y2="31092"/>
                        <a14:backgroundMark x1="75644" y1="30532" x2="75644" y2="30532"/>
                        <a14:backgroundMark x1="75644" y1="30532" x2="75644" y2="30532"/>
                        <a14:backgroundMark x1="75446" y1="31653" x2="75446" y2="31653"/>
                        <a14:backgroundMark x1="75446" y1="31373" x2="75446" y2="31373"/>
                        <a14:backgroundMark x1="75446" y1="30812" x2="75446" y2="30812"/>
                        <a14:backgroundMark x1="75446" y1="30812" x2="75446" y2="30812"/>
                        <a14:backgroundMark x1="75248" y1="30812" x2="75248" y2="30812"/>
                        <a14:backgroundMark x1="75248" y1="30812" x2="75248" y2="30812"/>
                        <a14:backgroundMark x1="76832" y1="34174" x2="76832" y2="34174"/>
                        <a14:backgroundMark x1="76832" y1="34174" x2="76832" y2="34174"/>
                        <a14:backgroundMark x1="62574" y1="2241" x2="64752" y2="1681"/>
                        <a14:backgroundMark x1="12673" y1="32493" x2="12673" y2="32493"/>
                        <a14:backgroundMark x1="11881" y1="33333" x2="13465" y2="32773"/>
                        <a14:backgroundMark x1="10297" y1="50420" x2="11089" y2="48179"/>
                        <a14:backgroundMark x1="10891" y1="50420" x2="11881" y2="48459"/>
                        <a14:backgroundMark x1="10693" y1="51821" x2="11287" y2="48459"/>
                        <a14:backgroundMark x1="11287" y1="47899" x2="11287" y2="47899"/>
                        <a14:backgroundMark x1="12871" y1="65826" x2="13465" y2="65546"/>
                        <a14:backgroundMark x1="13267" y1="65546" x2="13267" y2="65546"/>
                        <a14:backgroundMark x1="13267" y1="65546" x2="13267" y2="65546"/>
                        <a14:backgroundMark x1="13267" y1="66947" x2="13267" y2="66947"/>
                        <a14:backgroundMark x1="13267" y1="65546" x2="13267" y2="65546"/>
                        <a14:backgroundMark x1="13465" y1="66106" x2="13465" y2="66106"/>
                        <a14:backgroundMark x1="13465" y1="66106" x2="13465" y2="66106"/>
                        <a14:backgroundMark x1="13267" y1="65546" x2="13267" y2="65546"/>
                        <a14:backgroundMark x1="13069" y1="64986" x2="13069" y2="64986"/>
                        <a14:backgroundMark x1="13069" y1="64986" x2="13069" y2="64986"/>
                        <a14:backgroundMark x1="13267" y1="66387" x2="13267" y2="66387"/>
                        <a14:backgroundMark x1="17228" y1="81232" x2="17228" y2="80392"/>
                        <a14:backgroundMark x1="17228" y1="81793" x2="17228" y2="81793"/>
                        <a14:backgroundMark x1="13465" y1="65266" x2="13465" y2="65266"/>
                        <a14:backgroundMark x1="41980" y1="97199" x2="41980" y2="97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26" y="3551408"/>
            <a:ext cx="1595983" cy="112824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F40DB20-36B4-DFA0-46CA-68A8E7ED81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0" y="5628970"/>
            <a:ext cx="2197025" cy="1229029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585963A5-6216-925F-789B-FE919BE77D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66" b="91220" l="2981" r="94432">
                        <a14:foregroundMark x1="23060" y1="75000" x2="23341" y2="74512"/>
                        <a14:foregroundMark x1="23341" y1="73659" x2="23285" y2="74512"/>
                        <a14:foregroundMark x1="21541" y1="85000" x2="21766" y2="83415"/>
                        <a14:foregroundMark x1="16929" y1="90488" x2="17210" y2="89146"/>
                        <a14:foregroundMark x1="15523" y1="68780" x2="39089" y2="55488"/>
                        <a14:foregroundMark x1="39196" y1="51220" x2="39507" y2="38818"/>
                        <a14:foregroundMark x1="39089" y1="55488" x2="39169" y2="52300"/>
                        <a14:foregroundMark x1="38913" y1="37258" x2="30990" y2="33415"/>
                        <a14:foregroundMark x1="30990" y1="33415" x2="9280" y2="42805"/>
                        <a14:foregroundMark x1="9280" y1="42805" x2="3881" y2="55488"/>
                        <a14:foregroundMark x1="4794" y1="58049" x2="8661" y2="68902"/>
                        <a14:foregroundMark x1="3881" y1="55488" x2="4794" y2="58049"/>
                        <a14:foregroundMark x1="8661" y1="68902" x2="15973" y2="68780"/>
                        <a14:foregroundMark x1="4331" y1="50854" x2="5849" y2="32927"/>
                        <a14:foregroundMark x1="5849" y1="32927" x2="14004" y2="28171"/>
                        <a14:foregroundMark x1="15478" y1="28012" x2="21935" y2="27317"/>
                        <a14:foregroundMark x1="14004" y1="28171" x2="14966" y2="28067"/>
                        <a14:foregroundMark x1="21935" y1="27317" x2="29809" y2="25244"/>
                        <a14:foregroundMark x1="29809" y1="25244" x2="37852" y2="27927"/>
                        <a14:foregroundMark x1="38644" y1="40415" x2="38920" y2="44756"/>
                        <a14:foregroundMark x1="38471" y1="37683" x2="38630" y2="40185"/>
                        <a14:foregroundMark x1="38448" y1="37317" x2="38471" y2="37683"/>
                        <a14:foregroundMark x1="37852" y1="27927" x2="38448" y2="37317"/>
                        <a14:foregroundMark x1="38920" y1="44756" x2="28740" y2="57439"/>
                        <a14:foregroundMark x1="28740" y1="57439" x2="15636" y2="62805"/>
                        <a14:foregroundMark x1="15636" y1="62805" x2="7762" y2="56951"/>
                        <a14:foregroundMark x1="7762" y1="56951" x2="4274" y2="50610"/>
                        <a14:foregroundMark x1="14173" y1="40976" x2="28346" y2="33415"/>
                        <a14:foregroundMark x1="28346" y1="33415" x2="34477" y2="48780"/>
                        <a14:foregroundMark x1="34477" y1="48780" x2="22553" y2="58902"/>
                        <a14:foregroundMark x1="22553" y1="58902" x2="13273" y2="55854"/>
                        <a14:foregroundMark x1="13273" y1="55854" x2="15186" y2="40488"/>
                        <a14:foregroundMark x1="14286" y1="57317" x2="22216" y2="35244"/>
                        <a14:foregroundMark x1="22216" y1="35244" x2="30652" y2="44390"/>
                        <a14:foregroundMark x1="30652" y1="44390" x2="17267" y2="58780"/>
                        <a14:foregroundMark x1="17267" y1="58780" x2="13273" y2="52805"/>
                        <a14:foregroundMark x1="20360" y1="42805" x2="19404" y2="40610"/>
                        <a14:foregroundMark x1="2981" y1="49268" x2="2981" y2="46707"/>
                        <a14:foregroundMark x1="38695" y1="41585" x2="38517" y2="40428"/>
                        <a14:foregroundMark x1="55512" y1="38780" x2="60855" y2="25366"/>
                        <a14:foregroundMark x1="60855" y1="25366" x2="80934" y2="26585"/>
                        <a14:foregroundMark x1="66682" y1="14268" x2="67885" y2="13659"/>
                        <a14:foregroundMark x1="63069" y1="16098" x2="66682" y2="14268"/>
                        <a14:foregroundMark x1="60180" y1="17561" x2="63069" y2="16098"/>
                        <a14:foregroundMark x1="77223" y1="13159" x2="88414" y2="12561"/>
                        <a14:foregroundMark x1="73548" y1="13356" x2="74532" y2="13303"/>
                        <a14:foregroundMark x1="73141" y1="13377" x2="73425" y2="13362"/>
                        <a14:foregroundMark x1="69990" y1="13546" x2="72336" y2="13421"/>
                        <a14:foregroundMark x1="67885" y1="13659" x2="69936" y2="13549"/>
                        <a14:foregroundMark x1="88414" y1="12561" x2="95107" y2="25366"/>
                        <a14:foregroundMark x1="95107" y1="25366" x2="89933" y2="39512"/>
                        <a14:foregroundMark x1="89933" y1="39512" x2="80315" y2="41585"/>
                        <a14:foregroundMark x1="70647" y1="11467" x2="71256" y2="10976"/>
                        <a14:foregroundMark x1="67176" y1="14268" x2="70086" y2="11920"/>
                        <a14:foregroundMark x1="62036" y1="18415" x2="67176" y2="14268"/>
                        <a14:foregroundMark x1="80398" y1="11707" x2="89089" y2="12805"/>
                        <a14:foregroundMark x1="76686" y1="11238" x2="80398" y2="11707"/>
                        <a14:foregroundMark x1="71710" y1="10610" x2="72896" y2="10760"/>
                        <a14:foregroundMark x1="89089" y1="12805" x2="94544" y2="25000"/>
                        <a14:foregroundMark x1="69516" y1="57073" x2="70079" y2="56463"/>
                        <a14:foregroundMark x1="77503" y1="60732" x2="77784" y2="59878"/>
                        <a14:foregroundMark x1="84252" y1="65244" x2="83633" y2="62561"/>
                        <a14:foregroundMark x1="77559" y1="60366" x2="77503" y2="59146"/>
                        <a14:foregroundMark x1="76997" y1="62317" x2="76884" y2="60244"/>
                        <a14:foregroundMark x1="77109" y1="61341" x2="78234" y2="60732"/>
                        <a14:foregroundMark x1="73491" y1="13958" x2="77109" y2="13049"/>
                        <a14:foregroundMark x1="73228" y1="14024" x2="73484" y2="13960"/>
                        <a14:foregroundMark x1="73079" y1="11412" x2="74353" y2="11098"/>
                        <a14:foregroundMark x1="74916" y1="12195" x2="76547" y2="11585"/>
                        <a14:foregroundMark x1="75036" y1="11098" x2="75253" y2="10366"/>
                        <a14:foregroundMark x1="74928" y1="11463" x2="75036" y2="11098"/>
                        <a14:foregroundMark x1="74747" y1="12073" x2="74928" y2="11463"/>
                        <a14:foregroundMark x1="73678" y1="14512" x2="77897" y2="15366"/>
                        <a14:foregroundMark x1="72666" y1="15732" x2="79190" y2="14390"/>
                        <a14:foregroundMark x1="71597" y1="15610" x2="70585" y2="16220"/>
                        <a14:foregroundMark x1="73552" y1="14375" x2="73228" y2="14024"/>
                        <a14:foregroundMark x1="75141" y1="16098" x2="73555" y2="14379"/>
                        <a14:foregroundMark x1="75309" y1="13415" x2="76040" y2="13415"/>
                        <a14:foregroundMark x1="15298" y1="31220" x2="17098" y2="30244"/>
                        <a14:foregroundMark x1="14679" y1="30244" x2="14904" y2="31341"/>
                        <a14:foregroundMark x1="15579" y1="29756" x2="15579" y2="29756"/>
                        <a14:foregroundMark x1="15129" y1="29268" x2="15129" y2="29268"/>
                        <a14:foregroundMark x1="15129" y1="29268" x2="15129" y2="29268"/>
                        <a14:foregroundMark x1="26659" y1="45610" x2="26659" y2="45610"/>
                        <a14:foregroundMark x1="75141" y1="13780" x2="75984" y2="12073"/>
                        <a14:foregroundMark x1="74803" y1="11220" x2="74803" y2="11220"/>
                        <a14:foregroundMark x1="74803" y1="11220" x2="74803" y2="11220"/>
                        <a14:foregroundMark x1="74803" y1="10732" x2="74803" y2="10732"/>
                        <a14:foregroundMark x1="74803" y1="10732" x2="74803" y2="10732"/>
                        <a14:foregroundMark x1="74578" y1="10854" x2="74578" y2="10854"/>
                        <a14:foregroundMark x1="74578" y1="10854" x2="74578" y2="10854"/>
                        <a14:foregroundMark x1="74859" y1="11220" x2="74859" y2="11220"/>
                        <a14:foregroundMark x1="74972" y1="11220" x2="74972" y2="11220"/>
                        <a14:foregroundMark x1="74803" y1="11220" x2="74803" y2="11220"/>
                        <a14:foregroundMark x1="74634" y1="11220" x2="74634" y2="11220"/>
                        <a14:foregroundMark x1="74972" y1="11585" x2="74972" y2="11585"/>
                        <a14:foregroundMark x1="74972" y1="11098" x2="74972" y2="11098"/>
                        <a14:foregroundMark x1="74916" y1="10732" x2="74916" y2="10732"/>
                        <a14:foregroundMark x1="74691" y1="10732" x2="74691" y2="10732"/>
                        <a14:foregroundMark x1="74803" y1="11220" x2="74803" y2="11220"/>
                        <a14:foregroundMark x1="74803" y1="11220" x2="74803" y2="11220"/>
                        <a14:foregroundMark x1="74803" y1="11220" x2="74803" y2="11220"/>
                        <a14:foregroundMark x1="74972" y1="10366" x2="74972" y2="10366"/>
                        <a14:foregroundMark x1="74803" y1="11220" x2="75366" y2="11951"/>
                        <a14:foregroundMark x1="74747" y1="11341" x2="74859" y2="13902"/>
                        <a14:foregroundMark x1="73960" y1="10610" x2="73960" y2="10610"/>
                        <a14:foregroundMark x1="74409" y1="11098" x2="74409" y2="11098"/>
                        <a14:foregroundMark x1="74466" y1="10976" x2="74466" y2="10976"/>
                        <a14:foregroundMark x1="74466" y1="10976" x2="74466" y2="10976"/>
                        <a14:foregroundMark x1="74578" y1="11098" x2="74578" y2="11098"/>
                        <a14:foregroundMark x1="74578" y1="11098" x2="74578" y2="11098"/>
                        <a14:foregroundMark x1="74747" y1="11098" x2="74747" y2="11098"/>
                        <a14:foregroundMark x1="74747" y1="11098" x2="74747" y2="11098"/>
                        <a14:foregroundMark x1="56215" y1="21585" x2="56580" y2="19756"/>
                        <a14:foregroundMark x1="53487" y1="35244" x2="56215" y2="21585"/>
                        <a14:foregroundMark x1="56580" y1="19756" x2="62261" y2="16951"/>
                        <a14:foregroundMark x1="56862" y1="17439" x2="59168" y2="18537"/>
                        <a14:foregroundMark x1="61080" y1="46707" x2="69010" y2="47317"/>
                        <a14:foregroundMark x1="69010" y1="47317" x2="73003" y2="46098"/>
                        <a14:foregroundMark x1="77840" y1="57683" x2="78178" y2="57561"/>
                        <a14:backgroundMark x1="39201" y1="37317" x2="39201" y2="37317"/>
                        <a14:backgroundMark x1="39201" y1="37317" x2="39201" y2="37317"/>
                        <a14:backgroundMark x1="39089" y1="37683" x2="39089" y2="37683"/>
                        <a14:backgroundMark x1="39089" y1="37683" x2="39089" y2="37683"/>
                        <a14:backgroundMark x1="39483" y1="37561" x2="39876" y2="37561"/>
                        <a14:backgroundMark x1="38864" y1="37439" x2="39370" y2="37317"/>
                        <a14:backgroundMark x1="39426" y1="37683" x2="39201" y2="37439"/>
                        <a14:backgroundMark x1="39201" y1="37317" x2="39201" y2="37317"/>
                        <a14:backgroundMark x1="38864" y1="37317" x2="38864" y2="37317"/>
                        <a14:backgroundMark x1="39258" y1="51220" x2="39258" y2="51220"/>
                        <a14:backgroundMark x1="39258" y1="51220" x2="39258" y2="51220"/>
                        <a14:backgroundMark x1="39145" y1="50976" x2="39145" y2="50976"/>
                        <a14:backgroundMark x1="39145" y1="50976" x2="39145" y2="50976"/>
                        <a14:backgroundMark x1="39201" y1="51220" x2="39483" y2="51098"/>
                        <a14:backgroundMark x1="39258" y1="50976" x2="39258" y2="50976"/>
                        <a14:backgroundMark x1="4781" y1="58049" x2="4781" y2="58049"/>
                        <a14:backgroundMark x1="15073" y1="28415" x2="15073" y2="28415"/>
                        <a14:backgroundMark x1="15017" y1="28415" x2="15017" y2="27927"/>
                        <a14:backgroundMark x1="15129" y1="28415" x2="15073" y2="27561"/>
                        <a14:backgroundMark x1="15017" y1="28049" x2="14904" y2="27317"/>
                        <a14:backgroundMark x1="15073" y1="28415" x2="15523" y2="27805"/>
                        <a14:backgroundMark x1="14904" y1="27927" x2="14904" y2="27927"/>
                        <a14:backgroundMark x1="14904" y1="27927" x2="14904" y2="27927"/>
                        <a14:backgroundMark x1="14904" y1="27927" x2="14904" y2="27927"/>
                        <a14:backgroundMark x1="14904" y1="28293" x2="14848" y2="27927"/>
                        <a14:backgroundMark x1="23003" y1="75122" x2="23003" y2="75122"/>
                        <a14:backgroundMark x1="23060" y1="75122" x2="23060" y2="75122"/>
                        <a14:backgroundMark x1="70135" y1="11707" x2="70135" y2="11707"/>
                        <a14:backgroundMark x1="70191" y1="12317" x2="70360" y2="11220"/>
                        <a14:backgroundMark x1="70079" y1="12439" x2="70360" y2="10976"/>
                        <a14:backgroundMark x1="69966" y1="12561" x2="70922" y2="10000"/>
                        <a14:backgroundMark x1="70079" y1="12439" x2="70472" y2="11098"/>
                        <a14:backgroundMark x1="69854" y1="11829" x2="69854" y2="11829"/>
                        <a14:backgroundMark x1="70585" y1="11463" x2="70585" y2="11463"/>
                        <a14:backgroundMark x1="69404" y1="57073" x2="69404" y2="57073"/>
                        <a14:backgroundMark x1="70079" y1="47317" x2="70079" y2="47317"/>
                        <a14:backgroundMark x1="76997" y1="62561" x2="76997" y2="62561"/>
                        <a14:backgroundMark x1="56074" y1="21585" x2="56074" y2="21585"/>
                        <a14:backgroundMark x1="62655" y1="16098" x2="62655" y2="16098"/>
                        <a14:backgroundMark x1="62542" y1="16220" x2="62542" y2="16220"/>
                        <a14:backgroundMark x1="66029" y1="14268" x2="66029" y2="14268"/>
                        <a14:backgroundMark x1="73116" y1="11707" x2="72947" y2="10610"/>
                        <a14:backgroundMark x1="73341" y1="11463" x2="73341" y2="11463"/>
                        <a14:backgroundMark x1="73510" y1="11098" x2="73510" y2="11098"/>
                        <a14:backgroundMark x1="73341" y1="11098" x2="73341" y2="11098"/>
                        <a14:backgroundMark x1="73903" y1="10488" x2="73903" y2="10488"/>
                        <a14:backgroundMark x1="72722" y1="10610" x2="72722" y2="10610"/>
                        <a14:backgroundMark x1="72778" y1="11098" x2="72778" y2="11098"/>
                        <a14:backgroundMark x1="70754" y1="11098" x2="70754" y2="11098"/>
                        <a14:backgroundMark x1="69854" y1="12195" x2="69854" y2="12195"/>
                        <a14:backgroundMark x1="76772" y1="11220" x2="76772" y2="11220"/>
                        <a14:backgroundMark x1="76828" y1="11098" x2="76828" y2="11098"/>
                        <a14:backgroundMark x1="76715" y1="11220" x2="76715" y2="11220"/>
                        <a14:backgroundMark x1="76884" y1="11341" x2="76884" y2="11341"/>
                        <a14:backgroundMark x1="77053" y1="10976" x2="77053" y2="10976"/>
                        <a14:backgroundMark x1="81102" y1="11707" x2="81102" y2="11707"/>
                        <a14:backgroundMark x1="85152" y1="11829" x2="85152" y2="11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36" t="902" r="2130" b="28204"/>
          <a:stretch/>
        </p:blipFill>
        <p:spPr>
          <a:xfrm rot="321302">
            <a:off x="341712" y="253240"/>
            <a:ext cx="2478452" cy="174513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81B084E-8717-FC60-6CC5-70F171C99F9E}"/>
              </a:ext>
            </a:extLst>
          </p:cNvPr>
          <p:cNvGrpSpPr/>
          <p:nvPr/>
        </p:nvGrpSpPr>
        <p:grpSpPr>
          <a:xfrm>
            <a:off x="9706852" y="2580235"/>
            <a:ext cx="2370773" cy="2424719"/>
            <a:chOff x="9307309" y="2093810"/>
            <a:chExt cx="2698662" cy="3044250"/>
          </a:xfrm>
        </p:grpSpPr>
        <p:pic>
          <p:nvPicPr>
            <p:cNvPr id="20" name="Picture 19" descr="Diagram&#10;&#10;Description automatically generated">
              <a:extLst>
                <a:ext uri="{FF2B5EF4-FFF2-40B4-BE49-F238E27FC236}">
                  <a16:creationId xmlns:a16="http://schemas.microsoft.com/office/drawing/2014/main" id="{59B45885-EAD5-B622-194D-4BFCC883C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79" b="16521" l="62590" r="87898">
                          <a14:foregroundMark x1="62550" y1="10069" x2="62550" y2="10069"/>
                          <a14:foregroundMark x1="65066" y1="9179" x2="65066" y2="9179"/>
                          <a14:foregroundMark x1="68210" y1="9341" x2="68210" y2="9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5" t="2074" r="8938" b="81874"/>
            <a:stretch/>
          </p:blipFill>
          <p:spPr>
            <a:xfrm>
              <a:off x="9944100" y="3031601"/>
              <a:ext cx="2061871" cy="2106459"/>
            </a:xfrm>
            <a:prstGeom prst="rect">
              <a:avLst/>
            </a:prstGeom>
          </p:spPr>
        </p:pic>
        <p:pic>
          <p:nvPicPr>
            <p:cNvPr id="23" name="Picture 22" descr="Diagram&#10;&#10;Description automatically generated">
              <a:extLst>
                <a:ext uri="{FF2B5EF4-FFF2-40B4-BE49-F238E27FC236}">
                  <a16:creationId xmlns:a16="http://schemas.microsoft.com/office/drawing/2014/main" id="{3D8ACDE6-B5FC-1829-BC73-D92861732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79" b="16521" l="62590" r="87898">
                          <a14:foregroundMark x1="62550" y1="10069" x2="62550" y2="10069"/>
                          <a14:foregroundMark x1="65066" y1="9179" x2="65066" y2="9179"/>
                          <a14:foregroundMark x1="68210" y1="9341" x2="68210" y2="93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27" t="2074" r="30907" b="81874"/>
            <a:stretch/>
          </p:blipFill>
          <p:spPr>
            <a:xfrm rot="2239950">
              <a:off x="9307309" y="2093810"/>
              <a:ext cx="901523" cy="2106459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4320A866-0FAB-C52F-4390-CFF158D04683}"/>
              </a:ext>
            </a:extLst>
          </p:cNvPr>
          <p:cNvSpPr txBox="1">
            <a:spLocks/>
          </p:cNvSpPr>
          <p:nvPr/>
        </p:nvSpPr>
        <p:spPr>
          <a:xfrm>
            <a:off x="0" y="6233497"/>
            <a:ext cx="8695993" cy="588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ageing: </a:t>
            </a:r>
          </a:p>
          <a:p>
            <a:pPr algn="l">
              <a:spcBef>
                <a:spcPts val="0"/>
              </a:spcBef>
            </a:pPr>
            <a:r>
              <a:rPr lang="en-GB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considerations for research and innovation</a:t>
            </a:r>
          </a:p>
          <a:p>
            <a:pPr algn="l">
              <a:spcBef>
                <a:spcPts val="0"/>
              </a:spcBef>
            </a:pPr>
            <a:endParaRPr lang="en-GB" sz="2000">
              <a:solidFill>
                <a:schemeClr val="bg1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FEE6C7-6613-0405-2343-79324297682B}"/>
              </a:ext>
            </a:extLst>
          </p:cNvPr>
          <p:cNvSpPr txBox="1"/>
          <p:nvPr/>
        </p:nvSpPr>
        <p:spPr>
          <a:xfrm>
            <a:off x="2744735" y="2776461"/>
            <a:ext cx="4331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>
                <a:solidFill>
                  <a:srgbClr val="72509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www.nuffieldbioethics.org/</a:t>
            </a:r>
          </a:p>
          <a:p>
            <a:r>
              <a:rPr lang="en-GB" sz="2400" b="1" u="sng">
                <a:solidFill>
                  <a:srgbClr val="72509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publications/</a:t>
            </a:r>
          </a:p>
          <a:p>
            <a:r>
              <a:rPr lang="en-GB" sz="2400" b="1" u="sng">
                <a:solidFill>
                  <a:srgbClr val="72509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future-of-ageing</a:t>
            </a:r>
            <a:endParaRPr lang="en-GB" sz="2400" b="1" u="sng"/>
          </a:p>
        </p:txBody>
      </p:sp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7581E96E-196E-AEFF-727E-80B9478ACDC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47" y="2372256"/>
            <a:ext cx="2424718" cy="24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3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D556-73AC-4A37-986A-46AF239E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cap="none" dirty="0">
              <a:latin typeface="Raleway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47777-1675-2CEC-197C-5651DFA94960}"/>
              </a:ext>
            </a:extLst>
          </p:cNvPr>
          <p:cNvSpPr txBox="1"/>
          <p:nvPr/>
        </p:nvSpPr>
        <p:spPr>
          <a:xfrm>
            <a:off x="81961" y="5207143"/>
            <a:ext cx="6709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venir Next LT Pro" panose="020B0504020202020204" pitchFamily="34" charset="0"/>
              </a:rPr>
              <a:t>www.nuffieldbioethics.org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51BEDB-17DE-E4E3-24AD-9107139B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773" y="2476714"/>
            <a:ext cx="4816656" cy="704599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@Nuffbioethics</a:t>
            </a:r>
            <a:endParaRPr lang="en-GB" sz="2400" b="1" kern="100" dirty="0">
              <a:latin typeface="Avenir Next LT Pro Demi" panose="020B07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85CEC-796B-997A-E8DE-045B86086643}"/>
              </a:ext>
            </a:extLst>
          </p:cNvPr>
          <p:cNvSpPr txBox="1"/>
          <p:nvPr/>
        </p:nvSpPr>
        <p:spPr>
          <a:xfrm>
            <a:off x="6425821" y="4536039"/>
            <a:ext cx="57661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kern="100" dirty="0">
                <a:solidFill>
                  <a:schemeClr val="tx2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bioethics@nuffieldbioethics.org</a:t>
            </a:r>
          </a:p>
        </p:txBody>
      </p:sp>
      <p:pic>
        <p:nvPicPr>
          <p:cNvPr id="2050" name="Picture 2" descr="linkedin&quot; Icon - Download for free – Iconduck">
            <a:extLst>
              <a:ext uri="{FF2B5EF4-FFF2-40B4-BE49-F238E27FC236}">
                <a16:creationId xmlns:a16="http://schemas.microsoft.com/office/drawing/2014/main" id="{E71A5850-A028-A29B-7776-BB5883EA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39" y="3623414"/>
            <a:ext cx="589273" cy="58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6" name="Picture 8" descr="What is X? The Twitter replacement explained | Trusted Reviews">
            <a:extLst>
              <a:ext uri="{FF2B5EF4-FFF2-40B4-BE49-F238E27FC236}">
                <a16:creationId xmlns:a16="http://schemas.microsoft.com/office/drawing/2014/main" id="{18F2144B-29F3-0004-BFC6-F56A87A87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t="15917" r="32061" b="15926"/>
          <a:stretch/>
        </p:blipFill>
        <p:spPr bwMode="auto">
          <a:xfrm>
            <a:off x="6239024" y="2755614"/>
            <a:ext cx="623371" cy="6222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CB8F30-11E4-4D90-FE52-A4641032EC50}"/>
              </a:ext>
            </a:extLst>
          </p:cNvPr>
          <p:cNvSpPr txBox="1"/>
          <p:nvPr/>
        </p:nvSpPr>
        <p:spPr>
          <a:xfrm>
            <a:off x="7022773" y="3676477"/>
            <a:ext cx="57661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Nuffield Council on Bioethics</a:t>
            </a:r>
          </a:p>
        </p:txBody>
      </p:sp>
      <p:pic>
        <p:nvPicPr>
          <p:cNvPr id="2058" name="Picture 10" descr="New email button - Free interface icons">
            <a:extLst>
              <a:ext uri="{FF2B5EF4-FFF2-40B4-BE49-F238E27FC236}">
                <a16:creationId xmlns:a16="http://schemas.microsoft.com/office/drawing/2014/main" id="{76D58783-4300-E837-B9B9-436D737EB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9680" r="9024" b="8586"/>
          <a:stretch/>
        </p:blipFill>
        <p:spPr bwMode="auto">
          <a:xfrm>
            <a:off x="6274139" y="4501542"/>
            <a:ext cx="589274" cy="58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 descr="A qr code with a letter b&#10;&#10;Description automatically generated">
            <a:extLst>
              <a:ext uri="{FF2B5EF4-FFF2-40B4-BE49-F238E27FC236}">
                <a16:creationId xmlns:a16="http://schemas.microsoft.com/office/drawing/2014/main" id="{3BAB4EAA-3E31-DD93-FB2F-56161E8DC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5605" r="4593" b="5463"/>
          <a:stretch/>
        </p:blipFill>
        <p:spPr>
          <a:xfrm>
            <a:off x="1944298" y="2421557"/>
            <a:ext cx="2832419" cy="27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0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Custom 4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24370"/>
      </a:accent1>
      <a:accent2>
        <a:srgbClr val="00B3B3"/>
      </a:accent2>
      <a:accent3>
        <a:srgbClr val="45CBE8"/>
      </a:accent3>
      <a:accent4>
        <a:srgbClr val="33FF99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NCOB presentation format 1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CD4D969455B346A007A986EE786C39" ma:contentTypeVersion="18" ma:contentTypeDescription="Create a new document." ma:contentTypeScope="" ma:versionID="d49c02cc7c0a3e690c75c2456d783818">
  <xsd:schema xmlns:xsd="http://www.w3.org/2001/XMLSchema" xmlns:xs="http://www.w3.org/2001/XMLSchema" xmlns:p="http://schemas.microsoft.com/office/2006/metadata/properties" xmlns:ns2="7e86bd74-12cf-4eb7-9ac2-dcb4434b0e42" xmlns:ns3="32d63fb1-f693-4001-81d9-2c01934357e7" targetNamespace="http://schemas.microsoft.com/office/2006/metadata/properties" ma:root="true" ma:fieldsID="3c564ae940b2e262e9377cf2d5a62c41" ns2:_="" ns3:_="">
    <xsd:import namespace="7e86bd74-12cf-4eb7-9ac2-dcb4434b0e42"/>
    <xsd:import namespace="32d63fb1-f693-4001-81d9-2c01934357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6bd74-12cf-4eb7-9ac2-dcb4434b0e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1a182b-67a5-46ed-8452-532ba1e46f35}" ma:internalName="TaxCatchAll" ma:showField="CatchAllData" ma:web="7e86bd74-12cf-4eb7-9ac2-dcb4434b0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63fb1-f693-4001-81d9-2c0193435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685ab4-baa2-4c4f-bb7f-5702bb19f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d63fb1-f693-4001-81d9-2c01934357e7">
      <Terms xmlns="http://schemas.microsoft.com/office/infopath/2007/PartnerControls"/>
    </lcf76f155ced4ddcb4097134ff3c332f>
    <TaxCatchAll xmlns="7e86bd74-12cf-4eb7-9ac2-dcb4434b0e42"/>
    <SharedWithUsers xmlns="7e86bd74-12cf-4eb7-9ac2-dcb4434b0e42">
      <UserInfo>
        <DisplayName>SharingLinks.bbedf230-967a-4a4b-95f0-0fdb42428281.OrganizationEdit.2b232794-0527-4d5e-901c-ad3d0dcd98ba</DisplayName>
        <AccountId>188</AccountId>
        <AccountType/>
      </UserInfo>
      <UserInfo>
        <DisplayName>Carol Perkins</DisplayName>
        <AccountId>25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273A39-102C-4BA9-83C0-D850988D7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6bd74-12cf-4eb7-9ac2-dcb4434b0e42"/>
    <ds:schemaRef ds:uri="32d63fb1-f693-4001-81d9-2c0193435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FE4C6-30E9-4A2A-8E83-231FA9D7F820}">
  <ds:schemaRefs>
    <ds:schemaRef ds:uri="http://purl.org/dc/dcmitype/"/>
    <ds:schemaRef ds:uri="7e86bd74-12cf-4eb7-9ac2-dcb4434b0e42"/>
    <ds:schemaRef ds:uri="http://purl.org/dc/terms/"/>
    <ds:schemaRef ds:uri="http://schemas.microsoft.com/office/infopath/2007/PartnerControls"/>
    <ds:schemaRef ds:uri="32d63fb1-f693-4001-81d9-2c01934357e7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FAC557-C8DF-41CF-B8BD-48D0BB7687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360</Words>
  <Application>Microsoft Macintosh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Avenir Next LT Pro</vt:lpstr>
      <vt:lpstr>Avenir Next LT Pro Demi</vt:lpstr>
      <vt:lpstr>Calibri</vt:lpstr>
      <vt:lpstr>Calibri Light</vt:lpstr>
      <vt:lpstr>Raleway SemiBold</vt:lpstr>
      <vt:lpstr>Segoe UI</vt:lpstr>
      <vt:lpstr>Wingdings</vt:lpstr>
      <vt:lpstr>Wingdings 2</vt:lpstr>
      <vt:lpstr>Dividend</vt:lpstr>
      <vt:lpstr>Custom Design</vt:lpstr>
      <vt:lpstr>  AGEING: Engagement, Attitudes and Ethics  </vt:lpstr>
      <vt:lpstr>OUTLINE OF PRESENTATION</vt:lpstr>
      <vt:lpstr>THE ROLE OF SCIENCE AND TECHNOLOGY</vt:lpstr>
      <vt:lpstr>LEARNING WITH AND FROM PUBLIC DIALOGUE</vt:lpstr>
      <vt:lpstr>FINDINGS</vt:lpstr>
      <vt:lpstr>AN ETHICAL FRAMEWORK</vt:lpstr>
      <vt:lpstr>KEY RECOMMENDATIONS</vt:lpstr>
      <vt:lpstr>Thank you!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 Anandarajah</dc:creator>
  <cp:lastModifiedBy>Sarah Cunningham-Burley</cp:lastModifiedBy>
  <cp:revision>8</cp:revision>
  <dcterms:created xsi:type="dcterms:W3CDTF">2023-12-19T14:28:36Z</dcterms:created>
  <dcterms:modified xsi:type="dcterms:W3CDTF">2024-04-02T09:54:53Z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0x010100CCCD4D969455B346A007A986EE786C39</vt:lpwstr>
  </property>
</Properties>
</file>