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7" r:id="rId3"/>
    <p:sldId id="272" r:id="rId4"/>
    <p:sldId id="262" r:id="rId5"/>
    <p:sldId id="263" r:id="rId6"/>
    <p:sldId id="273" r:id="rId7"/>
    <p:sldId id="274" r:id="rId8"/>
    <p:sldId id="275" r:id="rId9"/>
    <p:sldId id="264" r:id="rId10"/>
    <p:sldId id="278" r:id="rId11"/>
    <p:sldId id="281" r:id="rId12"/>
    <p:sldId id="282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C172"/>
    <a:srgbClr val="2143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8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BEDB9-704E-6FE8-D06B-130ABE95A6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6D64B6B-8F2F-C41D-C8E6-2F2B4956B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A6EC91-3F43-49E9-2261-2F75A997E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609C-14ED-4D5E-8259-4FF7A49480D4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69CB02-4157-6697-95CF-37CC696C6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28A0E9-30CC-8075-5126-B1191320B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54BB-E116-4B7F-8890-76D5F3DB6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7014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E52EE1-5D13-6687-741E-DC697DE25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04424D-EF73-3325-2A39-4F575D7E7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4A1DF8-3797-EA39-A107-51D73D5BF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609C-14ED-4D5E-8259-4FF7A49480D4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976643-A194-E4A3-4B3A-1AD5E1934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DEFE4B-C622-7BE2-0D79-9C619BB7A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54BB-E116-4B7F-8890-76D5F3DB6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687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4A0A59-C76A-1EB6-285A-DD66DC323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CA3D80-0210-4EF5-AE52-9E843D35D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3A0098-6817-BE09-CEE5-27AAAEF6D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609C-14ED-4D5E-8259-4FF7A49480D4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29542D-25E9-FC6E-00DA-09F25CF14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655D87-1664-46B0-170A-287ACB81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54BB-E116-4B7F-8890-76D5F3DB6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3759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57115C-D6AE-512A-0599-F64027D4E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26DDCE-A95B-B916-E81C-7CE914DB4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C75AF0C-BB4B-A50A-05A5-5A49541990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B4A91C-2DBA-107F-6E9A-A3B6B1884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609C-14ED-4D5E-8259-4FF7A49480D4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2FAD42-3B1D-FB54-B2D5-02A637104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8602C9-0034-D326-33C8-EE9B50B64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54BB-E116-4B7F-8890-76D5F3DB6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222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28D3F-604E-8922-98C6-8EFCB470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01DC01-028D-B6B1-B3ED-553BAA432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4C4B188-070D-906E-9B30-11F7760A07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3C3E69E-F47E-26AD-82D1-1A4179EED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15C7130-E04A-6454-65B3-3FE16D1520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466A734-397E-43C7-97F5-A7BC8159E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609C-14ED-4D5E-8259-4FF7A49480D4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9F70272-0CD1-F32E-143B-C5DB72EEF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DD205B-F45D-D4A0-8ECA-9E0AF8112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54BB-E116-4B7F-8890-76D5F3DB6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081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FC3C76-0277-30EC-0385-9A04D5D64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5ACCC4-0C78-89AA-22A1-7F0C1B2AA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609C-14ED-4D5E-8259-4FF7A49480D4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C1AFF19-B631-DE78-5011-CA6777085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E09BAB-C2D8-4CBD-EA61-450011B65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54BB-E116-4B7F-8890-76D5F3DB6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35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3419F1-B61D-71AF-7186-9CD135488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609C-14ED-4D5E-8259-4FF7A49480D4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6DB66B5-5FA7-CB4B-51B8-2FD1B486D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D029C5-310C-5C53-41D8-1EC3BE616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54BB-E116-4B7F-8890-76D5F3DB6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67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43EAFA-5ECE-0DF0-59D3-91CFA8F85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B7248E-7B43-B77F-94EC-4AB457FC5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06CF47-B790-CB8F-92E4-C1B11B68CC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7FD937-BB63-4AD6-2672-D8F9AEA1E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609C-14ED-4D5E-8259-4FF7A49480D4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677FB3D-5172-56A3-6FE8-69C5BB4C9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EFA80C-B02B-510C-80BB-85EC5CC7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54BB-E116-4B7F-8890-76D5F3DB6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2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553550-465A-EB3C-CF0A-0C6539F42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C7C9E54-05A5-841B-5958-0E057087AC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5CDAB9-B24F-DCFB-C073-57B67BEC8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D2548B-53C4-ED14-38BA-FE8564A8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609C-14ED-4D5E-8259-4FF7A49480D4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7A1E185-FE32-4E5D-47ED-6409C7A34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22E31C-A7DF-EE77-CD3A-E00199A2C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54BB-E116-4B7F-8890-76D5F3DB6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8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79D24B-073F-4907-90C4-33861BC92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8B80F8B-3660-F28F-782B-98DCBC360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A83E38-8FD0-DA8D-0FB7-4DAAABFE8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609C-14ED-4D5E-8259-4FF7A49480D4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DB9F93-B204-AE31-A348-190A72B43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B07C7A-72F1-A1CC-403D-776F64AE9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54BB-E116-4B7F-8890-76D5F3DB6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1510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5326DDB-972F-63EB-72AA-BCC28180E0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B140C05-5B54-92B7-AA09-8876477F3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C7F5F5-1DA2-8088-B4ED-3F80D1665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609C-14ED-4D5E-8259-4FF7A49480D4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4C9C41-D7A3-E475-BBCA-11AB6E778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526820-32BD-E00E-C86C-598B75974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354BB-E116-4B7F-8890-76D5F3DB6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10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B4FA026-AA6F-DA1A-1838-283B46C2B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C7B74B-C47B-B0E4-9166-BF6A66480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A73181-B656-E898-48D5-3C19DCB1D3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7C609C-14ED-4D5E-8259-4FF7A49480D4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3D1A66-BEE7-2F7B-0C25-5CEDE09508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352995-B87F-0878-E092-DBD52703E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8354BB-E116-4B7F-8890-76D5F3DB6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072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.png"/><Relationship Id="rId7" Type="http://schemas.openxmlformats.org/officeDocument/2006/relationships/image" Target="../media/image10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jpeg"/><Relationship Id="rId7" Type="http://schemas.openxmlformats.org/officeDocument/2006/relationships/image" Target="../media/image2.png"/><Relationship Id="rId12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28.jpe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7D70C6E-D42F-85EA-C82D-BBC648943A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344" b="5166"/>
          <a:stretch>
            <a:fillRect/>
          </a:stretch>
        </p:blipFill>
        <p:spPr>
          <a:xfrm>
            <a:off x="0" y="1"/>
            <a:ext cx="12242800" cy="6883400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58A0F8B6-BB1A-1EE8-FBEF-F910A1B3AEE0}"/>
              </a:ext>
            </a:extLst>
          </p:cNvPr>
          <p:cNvSpPr txBox="1"/>
          <p:nvPr/>
        </p:nvSpPr>
        <p:spPr>
          <a:xfrm>
            <a:off x="618744" y="249936"/>
            <a:ext cx="10774566" cy="1177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3330" b="1" dirty="0">
                <a:solidFill>
                  <a:srgbClr val="2143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CONGRÈS DES POUVOIRS LOCAUX ET RÉGIONAUX</a:t>
            </a:r>
            <a:endParaRPr lang="en-US" sz="3334" b="1" dirty="0">
              <a:solidFill>
                <a:srgbClr val="214395"/>
              </a:solidFill>
              <a:latin typeface="Poppins" panose="00000500000000000000" pitchFamily="2" charset="0"/>
              <a:ea typeface="Myriad"/>
              <a:cs typeface="Poppins" panose="00000500000000000000" pitchFamily="2" charset="0"/>
              <a:sym typeface="Myriad"/>
            </a:endParaRPr>
          </a:p>
          <a:p>
            <a:pPr algn="ctr">
              <a:lnSpc>
                <a:spcPts val="2956"/>
              </a:lnSpc>
              <a:spcBef>
                <a:spcPct val="0"/>
              </a:spcBef>
            </a:pPr>
            <a:br>
              <a:rPr lang="en-US" sz="3600" b="1" spc="31" dirty="0">
                <a:solidFill>
                  <a:srgbClr val="214395"/>
                </a:solidFill>
                <a:latin typeface="Poppins" panose="00000500000000000000" pitchFamily="2" charset="0"/>
                <a:ea typeface="Myriad"/>
                <a:cs typeface="Poppins" panose="00000500000000000000" pitchFamily="2" charset="0"/>
                <a:sym typeface="Myriad"/>
              </a:rPr>
            </a:br>
            <a:r>
              <a:rPr lang="en-US" sz="3334" b="1" spc="31" dirty="0">
                <a:solidFill>
                  <a:srgbClr val="214395"/>
                </a:solidFill>
                <a:latin typeface="Poppins" panose="00000500000000000000" pitchFamily="2" charset="0"/>
                <a:ea typeface="Myriad"/>
                <a:cs typeface="Poppins" panose="00000500000000000000" pitchFamily="2" charset="0"/>
                <a:sym typeface="Myriad"/>
              </a:rPr>
              <a:t>CONSEIL DE L’EUROPE</a:t>
            </a:r>
            <a:endParaRPr lang="en-US" sz="3334" spc="31" dirty="0">
              <a:solidFill>
                <a:srgbClr val="214395"/>
              </a:solidFill>
              <a:latin typeface="Poppins" panose="00000500000000000000" pitchFamily="2" charset="0"/>
              <a:ea typeface="Myriad"/>
              <a:cs typeface="Poppins" panose="00000500000000000000" pitchFamily="2" charset="0"/>
              <a:sym typeface="Myriad"/>
            </a:endParaRPr>
          </a:p>
        </p:txBody>
      </p:sp>
      <p:cxnSp>
        <p:nvCxnSpPr>
          <p:cNvPr id="4" name="Straight Connector 6">
            <a:extLst>
              <a:ext uri="{FF2B5EF4-FFF2-40B4-BE49-F238E27FC236}">
                <a16:creationId xmlns:a16="http://schemas.microsoft.com/office/drawing/2014/main" id="{116D120A-A755-C722-50B3-D7F2A9534C4C}"/>
              </a:ext>
            </a:extLst>
          </p:cNvPr>
          <p:cNvCxnSpPr/>
          <p:nvPr/>
        </p:nvCxnSpPr>
        <p:spPr>
          <a:xfrm>
            <a:off x="4472883" y="685800"/>
            <a:ext cx="27432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3">
            <a:extLst>
              <a:ext uri="{FF2B5EF4-FFF2-40B4-BE49-F238E27FC236}">
                <a16:creationId xmlns:a16="http://schemas.microsoft.com/office/drawing/2014/main" id="{A7C2E9AA-1853-B822-6F3E-49EF7F03456C}"/>
              </a:ext>
            </a:extLst>
          </p:cNvPr>
          <p:cNvSpPr/>
          <p:nvPr/>
        </p:nvSpPr>
        <p:spPr>
          <a:xfrm>
            <a:off x="10261600" y="5867400"/>
            <a:ext cx="1828800" cy="74066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54233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000" cy="804029"/>
            <a:chOff x="0" y="0"/>
            <a:chExt cx="9225716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922" y="217616"/>
            <a:ext cx="8909478" cy="374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CONGRÈS DES POUVOIRS LOCAUX ET RÉGIONAUX</a:t>
            </a:r>
            <a:endParaRPr lang="en-US" sz="2400" b="1" dirty="0">
              <a:solidFill>
                <a:schemeClr val="bg1"/>
              </a:solidFill>
              <a:latin typeface="Poppins" panose="00000500000000000000" pitchFamily="2" charset="0"/>
              <a:ea typeface="Myriad"/>
              <a:cs typeface="Poppins" panose="00000500000000000000" pitchFamily="2" charset="0"/>
              <a:sym typeface="Myria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0158913" y="24213"/>
            <a:ext cx="1795892" cy="727336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7" name="Group 7"/>
          <p:cNvGrpSpPr/>
          <p:nvPr/>
        </p:nvGrpSpPr>
        <p:grpSpPr>
          <a:xfrm>
            <a:off x="0" y="6513445"/>
            <a:ext cx="12192000" cy="344555"/>
            <a:chOff x="0" y="0"/>
            <a:chExt cx="9225716" cy="2607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48257" y="6424545"/>
            <a:ext cx="8895487" cy="734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en-US" sz="120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2956"/>
              </a:lnSpc>
              <a:spcBef>
                <a:spcPct val="0"/>
              </a:spcBef>
            </a:pPr>
            <a:endParaRPr lang="en-US" sz="2111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F1F18E2C-B63E-EDD6-FFF3-D3A57D2CB5EA}"/>
              </a:ext>
            </a:extLst>
          </p:cNvPr>
          <p:cNvSpPr txBox="1"/>
          <p:nvPr/>
        </p:nvSpPr>
        <p:spPr>
          <a:xfrm>
            <a:off x="3546790" y="1704746"/>
            <a:ext cx="2200177" cy="573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00" b="1" dirty="0">
                <a:solidFill>
                  <a:srgbClr val="00B050"/>
                </a:solidFill>
                <a:latin typeface="Poppins Bold"/>
                <a:ea typeface="Poppins Bold"/>
                <a:cs typeface="Poppins Bold"/>
                <a:sym typeface="Poppins Bold"/>
              </a:rPr>
              <a:t>👥46 </a:t>
            </a:r>
            <a:r>
              <a:rPr lang="fr-FR" sz="1600" b="1" dirty="0">
                <a:solidFill>
                  <a:srgbClr val="00B050"/>
                </a:solidFill>
              </a:rPr>
              <a:t>États membres</a:t>
            </a:r>
            <a:endParaRPr lang="fr-FR" sz="1600" dirty="0">
              <a:solidFill>
                <a:srgbClr val="00B050"/>
              </a:solidFill>
            </a:endParaRPr>
          </a:p>
          <a:p>
            <a:pPr algn="ctr">
              <a:lnSpc>
                <a:spcPts val="2333"/>
              </a:lnSpc>
            </a:pPr>
            <a:endParaRPr lang="en-US" sz="1600" b="1" dirty="0">
              <a:solidFill>
                <a:schemeClr val="tx2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A40BF460-FE49-1714-6041-BA633A890A1B}"/>
              </a:ext>
            </a:extLst>
          </p:cNvPr>
          <p:cNvSpPr txBox="1"/>
          <p:nvPr/>
        </p:nvSpPr>
        <p:spPr>
          <a:xfrm>
            <a:off x="3660750" y="1977757"/>
            <a:ext cx="3149600" cy="7178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fr-FR" sz="1333" dirty="0">
                <a:latin typeface="Poppins"/>
                <a:ea typeface="Poppins"/>
                <a:cs typeface="Poppins"/>
                <a:sym typeface="Poppins"/>
              </a:rPr>
              <a:t>Incluant tous les États membres de l'Union Européenne ainsi que 5 États observateurs</a:t>
            </a:r>
            <a:endParaRPr lang="en-US" sz="1333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BB6616A8-EB65-DDAE-D661-27BDB7E9D6FF}"/>
              </a:ext>
            </a:extLst>
          </p:cNvPr>
          <p:cNvSpPr txBox="1"/>
          <p:nvPr/>
        </p:nvSpPr>
        <p:spPr>
          <a:xfrm>
            <a:off x="3429990" y="4608438"/>
            <a:ext cx="1778000" cy="276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fr-FR" sz="1600" dirty="0"/>
              <a:t>📍</a:t>
            </a:r>
            <a:r>
              <a:rPr lang="en-US" sz="1600" b="1" dirty="0" err="1">
                <a:solidFill>
                  <a:srgbClr val="41B75B"/>
                </a:solidFill>
                <a:latin typeface="Poppins Bold"/>
                <a:ea typeface="Poppins Bold"/>
                <a:cs typeface="Poppins Bold"/>
                <a:sym typeface="Poppins Bold"/>
              </a:rPr>
              <a:t>Siège</a:t>
            </a:r>
            <a:r>
              <a:rPr lang="en-US" sz="1600" b="1" dirty="0">
                <a:solidFill>
                  <a:srgbClr val="41B75B"/>
                </a:solidFill>
                <a:latin typeface="Poppins Bold"/>
                <a:ea typeface="Poppins Bold"/>
                <a:cs typeface="Poppins Bold"/>
                <a:sym typeface="Poppins Bold"/>
              </a:rPr>
              <a:t> social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25360E30-8FFF-A93E-DD06-8F2B12F700A3}"/>
              </a:ext>
            </a:extLst>
          </p:cNvPr>
          <p:cNvSpPr txBox="1"/>
          <p:nvPr/>
        </p:nvSpPr>
        <p:spPr>
          <a:xfrm>
            <a:off x="3660750" y="4894126"/>
            <a:ext cx="2944323" cy="956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200" b="1" dirty="0">
                <a:latin typeface="Poppins"/>
                <a:ea typeface="Poppins"/>
                <a:cs typeface="Poppins"/>
                <a:sym typeface="Poppins"/>
              </a:rPr>
              <a:t>à Strasbourg, France</a:t>
            </a:r>
            <a:br>
              <a:rPr lang="en-US" sz="1200" dirty="0"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 dirty="0">
                <a:latin typeface="Poppins"/>
                <a:ea typeface="Poppins"/>
                <a:cs typeface="Poppins"/>
                <a:sym typeface="Poppins"/>
              </a:rPr>
              <a:t>+ 18 </a:t>
            </a:r>
            <a:r>
              <a:rPr lang="en-US" sz="1200" dirty="0" err="1">
                <a:latin typeface="Poppins"/>
                <a:ea typeface="Poppins"/>
                <a:cs typeface="Poppins"/>
                <a:sym typeface="Poppins"/>
              </a:rPr>
              <a:t>bureaux</a:t>
            </a:r>
            <a:r>
              <a:rPr lang="en-US" sz="1200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latin typeface="Poppins"/>
                <a:ea typeface="Poppins"/>
                <a:cs typeface="Poppins"/>
                <a:sym typeface="Poppins"/>
              </a:rPr>
              <a:t>décentralisés</a:t>
            </a:r>
            <a:br>
              <a:rPr lang="en-US" sz="1200" dirty="0">
                <a:latin typeface="Poppins"/>
                <a:ea typeface="Poppins"/>
                <a:cs typeface="Poppins"/>
                <a:sym typeface="Poppins"/>
              </a:rPr>
            </a:br>
            <a:r>
              <a:rPr lang="en-US" sz="1200" dirty="0">
                <a:latin typeface="Poppins"/>
                <a:ea typeface="Poppins"/>
                <a:cs typeface="Poppins"/>
                <a:sym typeface="Poppins"/>
              </a:rPr>
              <a:t>+ 4 </a:t>
            </a:r>
            <a:r>
              <a:rPr lang="fr-FR" sz="1200" dirty="0">
                <a:latin typeface="Poppins"/>
                <a:ea typeface="Poppins"/>
                <a:cs typeface="Poppins"/>
                <a:sym typeface="Poppins"/>
              </a:rPr>
              <a:t>bureaux de liaison au sein d'autres organisations (UE, ONU, etc.)</a:t>
            </a:r>
            <a:endParaRPr lang="en-US" sz="1200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6F717CE0-96B7-3982-C162-1E2A21CFFDA0}"/>
              </a:ext>
            </a:extLst>
          </p:cNvPr>
          <p:cNvSpPr txBox="1"/>
          <p:nvPr/>
        </p:nvSpPr>
        <p:spPr>
          <a:xfrm>
            <a:off x="3546790" y="3050244"/>
            <a:ext cx="2803104" cy="276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fr-FR" sz="1600" dirty="0">
                <a:latin typeface="Poppins Bold" panose="00000800000000000000" charset="0"/>
                <a:cs typeface="Poppins Bold" panose="00000800000000000000" charset="0"/>
              </a:rPr>
              <a:t>🌍</a:t>
            </a:r>
            <a:r>
              <a:rPr lang="en-US" sz="1600" b="1" dirty="0">
                <a:solidFill>
                  <a:srgbClr val="41B75B"/>
                </a:solidFill>
                <a:latin typeface="Poppins Bold" panose="00000800000000000000" charset="0"/>
                <a:ea typeface="Poppins Bold"/>
                <a:cs typeface="Poppins Bold" panose="00000800000000000000" charset="0"/>
                <a:sym typeface="Poppins Bold"/>
              </a:rPr>
              <a:t>700 million </a:t>
            </a:r>
            <a:r>
              <a:rPr lang="en-US" sz="1600" b="1" dirty="0" err="1">
                <a:solidFill>
                  <a:srgbClr val="41B75B"/>
                </a:solidFill>
                <a:latin typeface="Poppins Bold" panose="00000800000000000000" charset="0"/>
                <a:ea typeface="Poppins Bold"/>
                <a:cs typeface="Poppins Bold" panose="00000800000000000000" charset="0"/>
                <a:sym typeface="Poppins Bold"/>
              </a:rPr>
              <a:t>d’Européens</a:t>
            </a:r>
            <a:endParaRPr lang="en-US" sz="1600" b="1" dirty="0">
              <a:solidFill>
                <a:srgbClr val="41B75B"/>
              </a:solidFill>
              <a:latin typeface="Poppins Bold" panose="00000800000000000000" charset="0"/>
              <a:ea typeface="Poppins Bold"/>
              <a:cs typeface="Poppins Bold" panose="00000800000000000000" charset="0"/>
              <a:sym typeface="Poppins Bold"/>
            </a:endParaRP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E531200E-1804-1356-CB8B-BBD90CDF0828}"/>
              </a:ext>
            </a:extLst>
          </p:cNvPr>
          <p:cNvSpPr txBox="1"/>
          <p:nvPr/>
        </p:nvSpPr>
        <p:spPr>
          <a:xfrm>
            <a:off x="3660750" y="3302597"/>
            <a:ext cx="2540194" cy="956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fr-FR" sz="1330" dirty="0">
                <a:latin typeface="Poppins"/>
                <a:ea typeface="Poppins"/>
                <a:cs typeface="Poppins"/>
                <a:sym typeface="Poppins"/>
              </a:rPr>
              <a:t>Cela représente une zone où la peine de mort n'est pas appliquée pour plus de 700 millions de personnes</a:t>
            </a:r>
            <a:endParaRPr lang="en-US" sz="1330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B4A45C1-8631-BDEE-77F8-00D6D0986F48}"/>
              </a:ext>
            </a:extLst>
          </p:cNvPr>
          <p:cNvSpPr txBox="1"/>
          <p:nvPr/>
        </p:nvSpPr>
        <p:spPr>
          <a:xfrm>
            <a:off x="3510213" y="1071187"/>
            <a:ext cx="5194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B050"/>
                </a:solidFill>
              </a:rPr>
              <a:t>ORGANISATION</a:t>
            </a:r>
            <a:r>
              <a:rPr lang="fr-FR" sz="2000" dirty="0">
                <a:solidFill>
                  <a:srgbClr val="00B050"/>
                </a:solidFill>
              </a:rPr>
              <a:t> </a:t>
            </a:r>
            <a:r>
              <a:rPr lang="fr-FR" sz="2000" b="1" dirty="0">
                <a:solidFill>
                  <a:srgbClr val="00B050"/>
                </a:solidFill>
              </a:rPr>
              <a:t>INTERGOUVERNEMENTALE</a:t>
            </a:r>
            <a:endParaRPr lang="fr-FR" sz="2000" dirty="0">
              <a:solidFill>
                <a:srgbClr val="00B050"/>
              </a:solidFill>
            </a:endParaRPr>
          </a:p>
        </p:txBody>
      </p:sp>
      <p:sp>
        <p:nvSpPr>
          <p:cNvPr id="19" name="AutoShape 2" descr="Generated image: Council of Europe political map">
            <a:extLst>
              <a:ext uri="{FF2B5EF4-FFF2-40B4-BE49-F238E27FC236}">
                <a16:creationId xmlns:a16="http://schemas.microsoft.com/office/drawing/2014/main" id="{55DACB26-9E4A-61AB-D5A1-BA0A13740A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58900" y="82550"/>
            <a:ext cx="9474200" cy="669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fr-FR" sz="1200"/>
          </a:p>
        </p:txBody>
      </p:sp>
      <p:pic>
        <p:nvPicPr>
          <p:cNvPr id="25" name="Image 24" descr="Une image contenant texte, carte, Monde, atlas&#10;&#10;Le contenu généré par l’IA peut être incorrect.">
            <a:extLst>
              <a:ext uri="{FF2B5EF4-FFF2-40B4-BE49-F238E27FC236}">
                <a16:creationId xmlns:a16="http://schemas.microsoft.com/office/drawing/2014/main" id="{4AFA4C7F-CBBC-CF01-A8F5-D85DBDC68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393" y="2733819"/>
            <a:ext cx="5370607" cy="3793981"/>
          </a:xfrm>
          <a:prstGeom prst="rect">
            <a:avLst/>
          </a:prstGeom>
        </p:spPr>
      </p:pic>
      <p:pic>
        <p:nvPicPr>
          <p:cNvPr id="14" name="Image 13" descr="Une image contenant capture d’écran, Caractère coloré, carré, Rectangle&#10;&#10;Le contenu généré par l’IA peut être incorrect.">
            <a:extLst>
              <a:ext uri="{FF2B5EF4-FFF2-40B4-BE49-F238E27FC236}">
                <a16:creationId xmlns:a16="http://schemas.microsoft.com/office/drawing/2014/main" id="{8C7B1B95-8884-BE89-362E-8CA162156D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00"/>
          <a:stretch>
            <a:fillRect/>
          </a:stretch>
        </p:blipFill>
        <p:spPr>
          <a:xfrm>
            <a:off x="240311" y="685800"/>
            <a:ext cx="2803105" cy="3178898"/>
          </a:xfrm>
          <a:prstGeom prst="rect">
            <a:avLst/>
          </a:prstGeom>
        </p:spPr>
      </p:pic>
      <p:pic>
        <p:nvPicPr>
          <p:cNvPr id="24" name="Image 23" descr="Une image contenant capture d’écran, Caractère coloré, carré, Rectangle&#10;&#10;Le contenu généré par l’IA peut être incorrect.">
            <a:extLst>
              <a:ext uri="{FF2B5EF4-FFF2-40B4-BE49-F238E27FC236}">
                <a16:creationId xmlns:a16="http://schemas.microsoft.com/office/drawing/2014/main" id="{1A6F8739-4DC0-3F69-51A7-001A919A81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81"/>
          <a:stretch>
            <a:fillRect/>
          </a:stretch>
        </p:blipFill>
        <p:spPr>
          <a:xfrm>
            <a:off x="397296" y="3581400"/>
            <a:ext cx="2803105" cy="313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>
            <a:extLst>
              <a:ext uri="{FF2B5EF4-FFF2-40B4-BE49-F238E27FC236}">
                <a16:creationId xmlns:a16="http://schemas.microsoft.com/office/drawing/2014/main" id="{C4791583-2CF6-1F76-E6E1-839713DF7712}"/>
              </a:ext>
            </a:extLst>
          </p:cNvPr>
          <p:cNvGrpSpPr/>
          <p:nvPr/>
        </p:nvGrpSpPr>
        <p:grpSpPr>
          <a:xfrm>
            <a:off x="0" y="6520373"/>
            <a:ext cx="12192000" cy="344555"/>
            <a:chOff x="0" y="0"/>
            <a:chExt cx="9225716" cy="260726"/>
          </a:xfrm>
        </p:grpSpPr>
        <p:sp>
          <p:nvSpPr>
            <p:cNvPr id="4" name="Freeform 8">
              <a:extLst>
                <a:ext uri="{FF2B5EF4-FFF2-40B4-BE49-F238E27FC236}">
                  <a16:creationId xmlns:a16="http://schemas.microsoft.com/office/drawing/2014/main" id="{DF8317D8-A6B6-3582-3CBA-3CD5441ED055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9">
              <a:extLst>
                <a:ext uri="{FF2B5EF4-FFF2-40B4-BE49-F238E27FC236}">
                  <a16:creationId xmlns:a16="http://schemas.microsoft.com/office/drawing/2014/main" id="{01AA4E10-D9DD-0C8A-354A-B022F5900140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6" name="TextBox 10">
            <a:extLst>
              <a:ext uri="{FF2B5EF4-FFF2-40B4-BE49-F238E27FC236}">
                <a16:creationId xmlns:a16="http://schemas.microsoft.com/office/drawing/2014/main" id="{37C14925-5637-03E2-7925-E7E7284F1F91}"/>
              </a:ext>
            </a:extLst>
          </p:cNvPr>
          <p:cNvSpPr txBox="1"/>
          <p:nvPr/>
        </p:nvSpPr>
        <p:spPr>
          <a:xfrm>
            <a:off x="1648257" y="6424545"/>
            <a:ext cx="8895487" cy="734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en-US" sz="120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2956"/>
              </a:lnSpc>
              <a:spcBef>
                <a:spcPct val="0"/>
              </a:spcBef>
            </a:pPr>
            <a:endParaRPr lang="en-US" sz="2111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9482A4EC-C6C5-4248-55EB-28ADE91C6AE5}"/>
              </a:ext>
            </a:extLst>
          </p:cNvPr>
          <p:cNvGrpSpPr/>
          <p:nvPr/>
        </p:nvGrpSpPr>
        <p:grpSpPr>
          <a:xfrm>
            <a:off x="0" y="0"/>
            <a:ext cx="12192000" cy="804029"/>
            <a:chOff x="0" y="0"/>
            <a:chExt cx="9225716" cy="812800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BFF409E5-39D4-49BF-1320-418BABF27D19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A1E0BF98-D897-78D3-E097-FE6ECF0BB8ED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2" name="Picture 4">
            <a:extLst>
              <a:ext uri="{FF2B5EF4-FFF2-40B4-BE49-F238E27FC236}">
                <a16:creationId xmlns:a16="http://schemas.microsoft.com/office/drawing/2014/main" id="{74036849-1AE8-F84D-AC6E-EA99136617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" t="40570" r="14233" b="39999"/>
          <a:stretch/>
        </p:blipFill>
        <p:spPr bwMode="auto">
          <a:xfrm>
            <a:off x="0" y="4343400"/>
            <a:ext cx="12192000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Freeform 15">
            <a:extLst>
              <a:ext uri="{FF2B5EF4-FFF2-40B4-BE49-F238E27FC236}">
                <a16:creationId xmlns:a16="http://schemas.microsoft.com/office/drawing/2014/main" id="{C030C628-307D-626A-9DFF-9ED42F2B8C99}"/>
              </a:ext>
            </a:extLst>
          </p:cNvPr>
          <p:cNvSpPr/>
          <p:nvPr/>
        </p:nvSpPr>
        <p:spPr>
          <a:xfrm>
            <a:off x="2094248" y="904523"/>
            <a:ext cx="8073880" cy="3220155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rgbClr val="214395"/>
            </a:solidFill>
          </a:ln>
        </p:spPr>
        <p:txBody>
          <a:bodyPr/>
          <a:lstStyle/>
          <a:p>
            <a:pPr>
              <a:buClr>
                <a:srgbClr val="41B75B"/>
              </a:buClr>
            </a:pPr>
            <a:r>
              <a:rPr lang="en-US" sz="1867" dirty="0">
                <a:solidFill>
                  <a:srgbClr val="234495"/>
                </a:solidFill>
              </a:rPr>
              <a:t>📅</a:t>
            </a:r>
            <a:r>
              <a:rPr lang="fr-FR" sz="1867" dirty="0">
                <a:solidFill>
                  <a:srgbClr val="234495"/>
                </a:solidFill>
              </a:rPr>
              <a:t>Créée le </a:t>
            </a:r>
            <a:r>
              <a:rPr lang="fr-FR" sz="1867" dirty="0">
                <a:solidFill>
                  <a:srgbClr val="00B050"/>
                </a:solidFill>
              </a:rPr>
              <a:t>5 mai 1949 </a:t>
            </a:r>
            <a:r>
              <a:rPr lang="fr-FR" sz="1867" dirty="0">
                <a:solidFill>
                  <a:srgbClr val="234495"/>
                </a:solidFill>
              </a:rPr>
              <a:t>(Traité de Londres) par dix États</a:t>
            </a:r>
          </a:p>
          <a:p>
            <a:pPr>
              <a:buClr>
                <a:srgbClr val="41B75B"/>
              </a:buClr>
            </a:pPr>
            <a:endParaRPr lang="en-US" sz="1867" dirty="0">
              <a:solidFill>
                <a:srgbClr val="234495"/>
              </a:solidFill>
            </a:endParaRPr>
          </a:p>
          <a:p>
            <a:pPr>
              <a:buClr>
                <a:srgbClr val="41B75B"/>
              </a:buClr>
            </a:pPr>
            <a:r>
              <a:rPr lang="en-US" sz="1867" dirty="0">
                <a:solidFill>
                  <a:srgbClr val="234495"/>
                </a:solidFill>
              </a:rPr>
              <a:t>📍</a:t>
            </a:r>
            <a:r>
              <a:rPr lang="en-US" sz="1867" dirty="0" err="1">
                <a:solidFill>
                  <a:srgbClr val="234495"/>
                </a:solidFill>
              </a:rPr>
              <a:t>Basé</a:t>
            </a:r>
            <a:r>
              <a:rPr lang="en-US" sz="1867" dirty="0">
                <a:solidFill>
                  <a:srgbClr val="234495"/>
                </a:solidFill>
              </a:rPr>
              <a:t> à </a:t>
            </a:r>
            <a:r>
              <a:rPr lang="en-US" sz="1867" dirty="0">
                <a:solidFill>
                  <a:srgbClr val="41B75B"/>
                </a:solidFill>
              </a:rPr>
              <a:t>Strasbourg</a:t>
            </a:r>
            <a:r>
              <a:rPr lang="en-US" sz="1867" dirty="0">
                <a:solidFill>
                  <a:srgbClr val="234495"/>
                </a:solidFill>
              </a:rPr>
              <a:t> (France)</a:t>
            </a:r>
          </a:p>
          <a:p>
            <a:endParaRPr lang="en-US" sz="1867" dirty="0">
              <a:solidFill>
                <a:schemeClr val="bg1"/>
              </a:solidFill>
            </a:endParaRPr>
          </a:p>
          <a:p>
            <a:pPr>
              <a:buClr>
                <a:srgbClr val="41B75B"/>
              </a:buClr>
            </a:pPr>
            <a:r>
              <a:rPr lang="fr-FR" sz="1867" dirty="0"/>
              <a:t>⭐</a:t>
            </a:r>
            <a:r>
              <a:rPr lang="fr-FR" sz="1867" dirty="0">
                <a:solidFill>
                  <a:srgbClr val="234495"/>
                </a:solidFill>
              </a:rPr>
              <a:t> Organisation politique intergouvernementale fondée sur trois valeurs principales </a:t>
            </a:r>
            <a:r>
              <a:rPr lang="en-US" sz="1867" dirty="0">
                <a:solidFill>
                  <a:srgbClr val="234495"/>
                </a:solidFill>
              </a:rPr>
              <a:t>: </a:t>
            </a:r>
          </a:p>
          <a:p>
            <a:pPr marL="609630" lvl="1" indent="-304815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en-US" sz="1867" dirty="0">
                <a:solidFill>
                  <a:srgbClr val="234495"/>
                </a:solidFill>
              </a:rPr>
              <a:t>Droits de </a:t>
            </a:r>
            <a:r>
              <a:rPr lang="en-US" sz="1867" dirty="0" err="1">
                <a:solidFill>
                  <a:srgbClr val="234495"/>
                </a:solidFill>
              </a:rPr>
              <a:t>l’homme</a:t>
            </a:r>
            <a:endParaRPr lang="en-US" sz="1867" dirty="0">
              <a:solidFill>
                <a:srgbClr val="234495"/>
              </a:solidFill>
            </a:endParaRPr>
          </a:p>
          <a:p>
            <a:pPr marL="609630" lvl="1" indent="-304815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en-US" sz="1867" dirty="0" err="1">
                <a:solidFill>
                  <a:srgbClr val="234495"/>
                </a:solidFill>
              </a:rPr>
              <a:t>Democracie</a:t>
            </a:r>
            <a:endParaRPr lang="en-US" sz="1867" dirty="0">
              <a:solidFill>
                <a:srgbClr val="234495"/>
              </a:solidFill>
            </a:endParaRPr>
          </a:p>
          <a:p>
            <a:pPr marL="609630" lvl="1" indent="-304815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en-US" sz="1867" dirty="0" err="1">
                <a:solidFill>
                  <a:srgbClr val="234495"/>
                </a:solidFill>
              </a:rPr>
              <a:t>L'État</a:t>
            </a:r>
            <a:r>
              <a:rPr lang="en-US" sz="1867" dirty="0">
                <a:solidFill>
                  <a:srgbClr val="234495"/>
                </a:solidFill>
              </a:rPr>
              <a:t> de droit</a:t>
            </a:r>
          </a:p>
          <a:p>
            <a:endParaRPr lang="en-US" sz="1867" dirty="0">
              <a:solidFill>
                <a:schemeClr val="bg1"/>
              </a:solidFill>
            </a:endParaRPr>
          </a:p>
          <a:p>
            <a:pPr>
              <a:buClr>
                <a:srgbClr val="41B75B"/>
              </a:buClr>
            </a:pPr>
            <a:r>
              <a:rPr lang="fr-FR" sz="1867" dirty="0">
                <a:solidFill>
                  <a:srgbClr val="214395"/>
                </a:solidFill>
              </a:rPr>
              <a:t>🤝Son action s'appuie sur la </a:t>
            </a:r>
            <a:r>
              <a:rPr lang="fr-FR" sz="1867" dirty="0">
                <a:solidFill>
                  <a:srgbClr val="41B75B"/>
                </a:solidFill>
              </a:rPr>
              <a:t>Convention européenne des droits de l’homme</a:t>
            </a:r>
            <a:endParaRPr lang="en-US" sz="1867" dirty="0">
              <a:solidFill>
                <a:srgbClr val="41B75B"/>
              </a:solidFill>
            </a:endParaRPr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214814AA-98A7-4D4A-BD01-F8DD600237EB}"/>
              </a:ext>
            </a:extLst>
          </p:cNvPr>
          <p:cNvSpPr/>
          <p:nvPr/>
        </p:nvSpPr>
        <p:spPr>
          <a:xfrm>
            <a:off x="10158913" y="24213"/>
            <a:ext cx="1795892" cy="727336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96563D82-6ED4-4F2B-1C51-450458E33513}"/>
              </a:ext>
            </a:extLst>
          </p:cNvPr>
          <p:cNvSpPr txBox="1"/>
          <p:nvPr/>
        </p:nvSpPr>
        <p:spPr>
          <a:xfrm>
            <a:off x="5922" y="217616"/>
            <a:ext cx="8909478" cy="374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CONGRÈS DES POUVOIRS LOCAUX ET RÉGIONAUX</a:t>
            </a:r>
            <a:endParaRPr lang="en-US" sz="2400" b="1" dirty="0">
              <a:solidFill>
                <a:schemeClr val="bg1"/>
              </a:solidFill>
              <a:latin typeface="Poppins" panose="00000500000000000000" pitchFamily="2" charset="0"/>
              <a:ea typeface="Myriad"/>
              <a:cs typeface="Poppins" panose="00000500000000000000" pitchFamily="2" charset="0"/>
              <a:sym typeface="Myriad"/>
            </a:endParaRPr>
          </a:p>
        </p:txBody>
      </p:sp>
    </p:spTree>
    <p:extLst>
      <p:ext uri="{BB962C8B-B14F-4D97-AF65-F5344CB8AC3E}">
        <p14:creationId xmlns:p14="http://schemas.microsoft.com/office/powerpoint/2010/main" val="238155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" descr="A person wearing a hat&#10;&#10;Description automatically generated">
            <a:extLst>
              <a:ext uri="{FF2B5EF4-FFF2-40B4-BE49-F238E27FC236}">
                <a16:creationId xmlns:a16="http://schemas.microsoft.com/office/drawing/2014/main" id="{3E66F4A3-B079-2AC4-AC70-D244F1FD6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251" y="3726789"/>
            <a:ext cx="2269227" cy="1278365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0" y="6513445"/>
            <a:ext cx="12192000" cy="344555"/>
            <a:chOff x="0" y="0"/>
            <a:chExt cx="9225716" cy="2607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48257" y="6424545"/>
            <a:ext cx="8895487" cy="734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en-US" sz="120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2956"/>
              </a:lnSpc>
              <a:spcBef>
                <a:spcPct val="0"/>
              </a:spcBef>
            </a:pPr>
            <a:endParaRPr lang="en-US" sz="2111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sp>
        <p:nvSpPr>
          <p:cNvPr id="69" name="Star: 5 Points 68">
            <a:extLst>
              <a:ext uri="{FF2B5EF4-FFF2-40B4-BE49-F238E27FC236}">
                <a16:creationId xmlns:a16="http://schemas.microsoft.com/office/drawing/2014/main" id="{E6B0A4EE-4AE2-D414-2544-9723AE2DA69E}"/>
              </a:ext>
            </a:extLst>
          </p:cNvPr>
          <p:cNvSpPr/>
          <p:nvPr/>
        </p:nvSpPr>
        <p:spPr>
          <a:xfrm rot="19680227">
            <a:off x="860787" y="2336499"/>
            <a:ext cx="632092" cy="561859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chemeClr val="tx1"/>
              </a:solidFill>
            </a:endParaRPr>
          </a:p>
        </p:txBody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1699C942-D190-C0DE-4F35-F9EC99E31BF3}"/>
              </a:ext>
            </a:extLst>
          </p:cNvPr>
          <p:cNvGrpSpPr/>
          <p:nvPr/>
        </p:nvGrpSpPr>
        <p:grpSpPr>
          <a:xfrm>
            <a:off x="0" y="0"/>
            <a:ext cx="12192000" cy="804029"/>
            <a:chOff x="0" y="0"/>
            <a:chExt cx="9225716" cy="812800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0FD5F7DB-B210-5292-B92F-2E7FF6AF04D5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3" name="TextBox 4">
              <a:extLst>
                <a:ext uri="{FF2B5EF4-FFF2-40B4-BE49-F238E27FC236}">
                  <a16:creationId xmlns:a16="http://schemas.microsoft.com/office/drawing/2014/main" id="{00B72E8B-F5D0-7DB0-7C8A-8DCEFEF1788C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5" name="Freeform 6">
            <a:extLst>
              <a:ext uri="{FF2B5EF4-FFF2-40B4-BE49-F238E27FC236}">
                <a16:creationId xmlns:a16="http://schemas.microsoft.com/office/drawing/2014/main" id="{2AEA637C-E302-153B-235C-A1A7BE94C041}"/>
              </a:ext>
            </a:extLst>
          </p:cNvPr>
          <p:cNvSpPr/>
          <p:nvPr/>
        </p:nvSpPr>
        <p:spPr>
          <a:xfrm>
            <a:off x="10158913" y="24213"/>
            <a:ext cx="1795892" cy="727336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21" name="Picture 7" descr="A close up of a boy&#10;&#10;Description automatically generated">
            <a:extLst>
              <a:ext uri="{FF2B5EF4-FFF2-40B4-BE49-F238E27FC236}">
                <a16:creationId xmlns:a16="http://schemas.microsoft.com/office/drawing/2014/main" id="{259A7FD1-0D79-6147-1BC6-93280103DD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413" y="951437"/>
            <a:ext cx="2269227" cy="1278365"/>
          </a:xfrm>
          <a:prstGeom prst="rect">
            <a:avLst/>
          </a:prstGeom>
        </p:spPr>
      </p:pic>
      <p:pic>
        <p:nvPicPr>
          <p:cNvPr id="22" name="Picture 9" descr="A group of people walking in front of a crowd&#10;&#10;Description automatically generated">
            <a:extLst>
              <a:ext uri="{FF2B5EF4-FFF2-40B4-BE49-F238E27FC236}">
                <a16:creationId xmlns:a16="http://schemas.microsoft.com/office/drawing/2014/main" id="{920E3672-747D-377A-4A24-66AB24818F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24" y="4473118"/>
            <a:ext cx="2258321" cy="1272220"/>
          </a:xfrm>
          <a:prstGeom prst="rect">
            <a:avLst/>
          </a:prstGeom>
        </p:spPr>
      </p:pic>
      <p:pic>
        <p:nvPicPr>
          <p:cNvPr id="23" name="Picture 14" descr="A picture containing indoor, plastic, table, sitting&#10;&#10;Description automatically generated">
            <a:extLst>
              <a:ext uri="{FF2B5EF4-FFF2-40B4-BE49-F238E27FC236}">
                <a16:creationId xmlns:a16="http://schemas.microsoft.com/office/drawing/2014/main" id="{FDE18F27-26CD-68CF-6A7A-AADD447A73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251" y="5117658"/>
            <a:ext cx="2286341" cy="1288006"/>
          </a:xfrm>
          <a:prstGeom prst="rect">
            <a:avLst/>
          </a:prstGeom>
        </p:spPr>
      </p:pic>
      <p:pic>
        <p:nvPicPr>
          <p:cNvPr id="24" name="Picture 16" descr="A picture containing table, food, pizza&#10;&#10;Description automatically generated">
            <a:extLst>
              <a:ext uri="{FF2B5EF4-FFF2-40B4-BE49-F238E27FC236}">
                <a16:creationId xmlns:a16="http://schemas.microsoft.com/office/drawing/2014/main" id="{9CEE3F35-86AC-9D5C-8624-976EEB90EF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23" y="3072758"/>
            <a:ext cx="2262088" cy="1274344"/>
          </a:xfrm>
          <a:prstGeom prst="rect">
            <a:avLst/>
          </a:prstGeom>
        </p:spPr>
      </p:pic>
      <p:pic>
        <p:nvPicPr>
          <p:cNvPr id="25" name="Picture 18" descr="A close up of a microphone&#10;&#10;Description automatically generated">
            <a:extLst>
              <a:ext uri="{FF2B5EF4-FFF2-40B4-BE49-F238E27FC236}">
                <a16:creationId xmlns:a16="http://schemas.microsoft.com/office/drawing/2014/main" id="{F40985CC-9CA4-3051-193E-A532A11A2E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71" y="1668377"/>
            <a:ext cx="2269227" cy="1278365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441BCF1E-6EC1-530B-23D4-3167A2B57B30}"/>
              </a:ext>
            </a:extLst>
          </p:cNvPr>
          <p:cNvSpPr txBox="1"/>
          <p:nvPr/>
        </p:nvSpPr>
        <p:spPr>
          <a:xfrm>
            <a:off x="6248400" y="951437"/>
            <a:ext cx="5007864" cy="5342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10" indent="-190510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1600" dirty="0"/>
              <a:t>  </a:t>
            </a:r>
            <a:r>
              <a:rPr lang="fr-FR" sz="1600" dirty="0">
                <a:solidFill>
                  <a:srgbClr val="234495"/>
                </a:solidFill>
              </a:rPr>
              <a:t>Défense de la diversité culturelle</a:t>
            </a:r>
            <a:br>
              <a:rPr lang="en-US" sz="1600" dirty="0"/>
            </a:br>
            <a:endParaRPr lang="en-US" sz="1600" dirty="0"/>
          </a:p>
          <a:p>
            <a:pPr marL="190510" indent="-190510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214395"/>
                </a:solidFill>
              </a:rPr>
              <a:t>Égalité des genres</a:t>
            </a:r>
            <a:br>
              <a:rPr lang="en-US" sz="1600" dirty="0"/>
            </a:br>
            <a:endParaRPr lang="en-US" sz="1600" dirty="0"/>
          </a:p>
          <a:p>
            <a:pPr marL="190510" indent="-190510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1600" dirty="0"/>
              <a:t>  </a:t>
            </a:r>
            <a:r>
              <a:rPr lang="fr-FR" sz="1600" dirty="0">
                <a:solidFill>
                  <a:srgbClr val="234495"/>
                </a:solidFill>
              </a:rPr>
              <a:t>Protection des droits de l’enfant</a:t>
            </a:r>
            <a:br>
              <a:rPr lang="en-US" sz="1600" dirty="0"/>
            </a:br>
            <a:endParaRPr lang="en-US" sz="1600" dirty="0"/>
          </a:p>
          <a:p>
            <a:pPr marL="190510" indent="-190510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1600" dirty="0"/>
              <a:t>  </a:t>
            </a:r>
            <a:r>
              <a:rPr lang="fr-FR" sz="1600" dirty="0">
                <a:solidFill>
                  <a:srgbClr val="234495"/>
                </a:solidFill>
              </a:rPr>
              <a:t>Éducation aux droits humains et à la démocratie</a:t>
            </a:r>
            <a:br>
              <a:rPr lang="en-US" sz="1600" dirty="0"/>
            </a:br>
            <a:endParaRPr lang="en-US" sz="1600" dirty="0"/>
          </a:p>
          <a:p>
            <a:pPr marL="190510" indent="-190510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1600" dirty="0"/>
              <a:t>  </a:t>
            </a:r>
            <a:r>
              <a:rPr lang="fr-FR" sz="1600" dirty="0">
                <a:solidFill>
                  <a:srgbClr val="234495"/>
                </a:solidFill>
              </a:rPr>
              <a:t>Qualité des médicaments et des soins de santé</a:t>
            </a:r>
            <a:br>
              <a:rPr lang="en-US" sz="1600" dirty="0">
                <a:solidFill>
                  <a:srgbClr val="234495"/>
                </a:solidFill>
              </a:rPr>
            </a:br>
            <a:endParaRPr lang="en-US" sz="1600" dirty="0">
              <a:solidFill>
                <a:srgbClr val="234495"/>
              </a:solidFill>
            </a:endParaRPr>
          </a:p>
          <a:p>
            <a:pPr marL="304815" indent="-304815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34495"/>
                </a:solidFill>
              </a:rPr>
              <a:t> </a:t>
            </a:r>
            <a:r>
              <a:rPr lang="en-US" sz="1600" dirty="0" err="1">
                <a:solidFill>
                  <a:srgbClr val="234495"/>
                </a:solidFill>
              </a:rPr>
              <a:t>Renforcement</a:t>
            </a:r>
            <a:r>
              <a:rPr lang="en-US" sz="1600" dirty="0">
                <a:solidFill>
                  <a:srgbClr val="234495"/>
                </a:solidFill>
              </a:rPr>
              <a:t> des droits </a:t>
            </a:r>
            <a:r>
              <a:rPr lang="en-US" sz="1600" dirty="0" err="1">
                <a:solidFill>
                  <a:srgbClr val="234495"/>
                </a:solidFill>
              </a:rPr>
              <a:t>humains</a:t>
            </a:r>
            <a:br>
              <a:rPr lang="en-US" sz="1600" dirty="0">
                <a:solidFill>
                  <a:srgbClr val="234495"/>
                </a:solidFill>
              </a:rPr>
            </a:br>
            <a:endParaRPr lang="en-US" sz="1600" dirty="0">
              <a:solidFill>
                <a:srgbClr val="234495"/>
              </a:solidFill>
            </a:endParaRPr>
          </a:p>
          <a:p>
            <a:pPr marL="190510" indent="-190510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34495"/>
                </a:solidFill>
              </a:rPr>
              <a:t>  </a:t>
            </a:r>
            <a:r>
              <a:rPr lang="fr-FR" sz="1600" dirty="0">
                <a:solidFill>
                  <a:srgbClr val="234495"/>
                </a:solidFill>
              </a:rPr>
              <a:t>Abolition de la peine de mort</a:t>
            </a:r>
            <a:br>
              <a:rPr lang="en-US" sz="1600" dirty="0">
                <a:solidFill>
                  <a:srgbClr val="234495"/>
                </a:solidFill>
              </a:rPr>
            </a:br>
            <a:endParaRPr lang="en-US" sz="1600" dirty="0">
              <a:solidFill>
                <a:srgbClr val="234495"/>
              </a:solidFill>
            </a:endParaRPr>
          </a:p>
          <a:p>
            <a:pPr marL="190510" indent="-190510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34495"/>
                </a:solidFill>
              </a:rPr>
              <a:t>  </a:t>
            </a:r>
            <a:r>
              <a:rPr lang="fr-FR" sz="1600" dirty="0">
                <a:solidFill>
                  <a:srgbClr val="234495"/>
                </a:solidFill>
              </a:rPr>
              <a:t>Défense de la liberté d’expression</a:t>
            </a:r>
            <a:br>
              <a:rPr lang="en-US" sz="1600" dirty="0">
                <a:solidFill>
                  <a:srgbClr val="234495"/>
                </a:solidFill>
              </a:rPr>
            </a:br>
            <a:endParaRPr lang="en-US" sz="1600" dirty="0">
              <a:solidFill>
                <a:srgbClr val="234495"/>
              </a:solidFill>
            </a:endParaRPr>
          </a:p>
          <a:p>
            <a:pPr marL="190510" indent="-190510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34495"/>
                </a:solidFill>
              </a:rPr>
              <a:t>  </a:t>
            </a:r>
            <a:r>
              <a:rPr lang="fr-FR" sz="1600" dirty="0">
                <a:solidFill>
                  <a:srgbClr val="234495"/>
                </a:solidFill>
              </a:rPr>
              <a:t>Lutte contre la discrimination et le racisme </a:t>
            </a:r>
            <a:br>
              <a:rPr lang="en-US" sz="1600" dirty="0">
                <a:solidFill>
                  <a:srgbClr val="234495"/>
                </a:solidFill>
              </a:rPr>
            </a:br>
            <a:endParaRPr lang="en-US" sz="1600" dirty="0">
              <a:solidFill>
                <a:srgbClr val="234495"/>
              </a:solidFill>
            </a:endParaRPr>
          </a:p>
          <a:p>
            <a:pPr marL="190510" indent="-190510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234495"/>
                </a:solidFill>
              </a:rPr>
              <a:t> Observation </a:t>
            </a:r>
            <a:r>
              <a:rPr lang="en-US" sz="1600" dirty="0" err="1">
                <a:solidFill>
                  <a:srgbClr val="234495"/>
                </a:solidFill>
              </a:rPr>
              <a:t>électorale</a:t>
            </a:r>
            <a:endParaRPr lang="en-US" sz="1600" dirty="0">
              <a:solidFill>
                <a:srgbClr val="234495"/>
              </a:solidFill>
            </a:endParaRPr>
          </a:p>
        </p:txBody>
      </p:sp>
      <p:pic>
        <p:nvPicPr>
          <p:cNvPr id="20" name="Picture 5" descr="A picture containing food&#10;&#10;Description automatically generated">
            <a:extLst>
              <a:ext uri="{FF2B5EF4-FFF2-40B4-BE49-F238E27FC236}">
                <a16:creationId xmlns:a16="http://schemas.microsoft.com/office/drawing/2014/main" id="{6CD66ED1-FC3D-FCE3-A64A-AE296E0B7F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251" y="2345291"/>
            <a:ext cx="2252594" cy="1268995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C1C22AC2-CCDA-7BEE-E69D-7CA7344AF795}"/>
              </a:ext>
            </a:extLst>
          </p:cNvPr>
          <p:cNvSpPr txBox="1"/>
          <p:nvPr/>
        </p:nvSpPr>
        <p:spPr>
          <a:xfrm>
            <a:off x="5922" y="217616"/>
            <a:ext cx="8909478" cy="374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CONGRÈS DES POUVOIRS LOCAUX ET RÉGIONAUX</a:t>
            </a:r>
            <a:endParaRPr lang="en-US" sz="2400" b="1" dirty="0">
              <a:solidFill>
                <a:schemeClr val="bg1"/>
              </a:solidFill>
              <a:latin typeface="Poppins" panose="00000500000000000000" pitchFamily="2" charset="0"/>
              <a:ea typeface="Myriad"/>
              <a:cs typeface="Poppins" panose="00000500000000000000" pitchFamily="2" charset="0"/>
              <a:sym typeface="Myriad"/>
            </a:endParaRPr>
          </a:p>
        </p:txBody>
      </p:sp>
    </p:spTree>
    <p:extLst>
      <p:ext uri="{BB962C8B-B14F-4D97-AF65-F5344CB8AC3E}">
        <p14:creationId xmlns:p14="http://schemas.microsoft.com/office/powerpoint/2010/main" val="733399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0" y="-37763"/>
            <a:ext cx="12192000" cy="1111897"/>
          </a:xfrm>
          <a:prstGeom prst="rect">
            <a:avLst/>
          </a:prstGeom>
        </p:spPr>
        <p:txBody>
          <a:bodyPr lIns="11596" tIns="11596" rIns="11596" bIns="11596" rtlCol="0" anchor="ctr"/>
          <a:lstStyle/>
          <a:p>
            <a:pPr algn="ctr">
              <a:lnSpc>
                <a:spcPts val="607"/>
              </a:lnSpc>
              <a:spcBef>
                <a:spcPct val="0"/>
              </a:spcBef>
            </a:pPr>
            <a:endParaRPr sz="1200"/>
          </a:p>
        </p:txBody>
      </p:sp>
      <p:grpSp>
        <p:nvGrpSpPr>
          <p:cNvPr id="7" name="Group 7"/>
          <p:cNvGrpSpPr/>
          <p:nvPr/>
        </p:nvGrpSpPr>
        <p:grpSpPr>
          <a:xfrm>
            <a:off x="0" y="6513445"/>
            <a:ext cx="12192000" cy="344555"/>
            <a:chOff x="0" y="0"/>
            <a:chExt cx="9225716" cy="2607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48257" y="6424545"/>
            <a:ext cx="8895487" cy="734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en-US" sz="120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2956"/>
              </a:lnSpc>
              <a:spcBef>
                <a:spcPct val="0"/>
              </a:spcBef>
            </a:pPr>
            <a:endParaRPr lang="en-US" sz="2111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DDAD3568-3BC0-716D-E8E2-D5EF72720FB1}"/>
              </a:ext>
            </a:extLst>
          </p:cNvPr>
          <p:cNvSpPr txBox="1"/>
          <p:nvPr/>
        </p:nvSpPr>
        <p:spPr>
          <a:xfrm>
            <a:off x="1983138" y="4763373"/>
            <a:ext cx="1308689" cy="3284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06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CENTRE OF EXPERTISE</a:t>
            </a:r>
          </a:p>
        </p:txBody>
      </p:sp>
      <p:sp>
        <p:nvSpPr>
          <p:cNvPr id="59" name="TextBox 27">
            <a:extLst>
              <a:ext uri="{FF2B5EF4-FFF2-40B4-BE49-F238E27FC236}">
                <a16:creationId xmlns:a16="http://schemas.microsoft.com/office/drawing/2014/main" id="{A85E07F2-4920-B62A-1DB0-970AE0FAEBFB}"/>
              </a:ext>
            </a:extLst>
          </p:cNvPr>
          <p:cNvSpPr txBox="1"/>
          <p:nvPr/>
        </p:nvSpPr>
        <p:spPr>
          <a:xfrm>
            <a:off x="1938796" y="4715274"/>
            <a:ext cx="1308689" cy="3284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067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MONITORING COMMITTEE*</a:t>
            </a:r>
          </a:p>
        </p:txBody>
      </p:sp>
      <p:grpSp>
        <p:nvGrpSpPr>
          <p:cNvPr id="13" name="Group 2">
            <a:extLst>
              <a:ext uri="{FF2B5EF4-FFF2-40B4-BE49-F238E27FC236}">
                <a16:creationId xmlns:a16="http://schemas.microsoft.com/office/drawing/2014/main" id="{84E258EE-64DD-B631-1C99-8C88192F4F1A}"/>
              </a:ext>
            </a:extLst>
          </p:cNvPr>
          <p:cNvGrpSpPr/>
          <p:nvPr/>
        </p:nvGrpSpPr>
        <p:grpSpPr>
          <a:xfrm>
            <a:off x="0" y="0"/>
            <a:ext cx="12192000" cy="804029"/>
            <a:chOff x="0" y="0"/>
            <a:chExt cx="9225716" cy="812800"/>
          </a:xfrm>
        </p:grpSpPr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C7EB5FEB-AABD-23D0-95B2-F3F4FFF82D49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id="{2B5567D1-0932-3F38-0DE3-1D4815E2DD98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25" name="Freeform 6">
            <a:extLst>
              <a:ext uri="{FF2B5EF4-FFF2-40B4-BE49-F238E27FC236}">
                <a16:creationId xmlns:a16="http://schemas.microsoft.com/office/drawing/2014/main" id="{968EE313-E7DB-7C14-5014-05322E8F2606}"/>
              </a:ext>
            </a:extLst>
          </p:cNvPr>
          <p:cNvSpPr/>
          <p:nvPr/>
        </p:nvSpPr>
        <p:spPr>
          <a:xfrm>
            <a:off x="10158913" y="24213"/>
            <a:ext cx="1795892" cy="727336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5" name="Picture 4" descr="A group of people in a room&#10;&#10;Description automatically generated">
            <a:extLst>
              <a:ext uri="{FF2B5EF4-FFF2-40B4-BE49-F238E27FC236}">
                <a16:creationId xmlns:a16="http://schemas.microsoft.com/office/drawing/2014/main" id="{6E5B31DF-86D9-0B80-2161-9C295000CC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1369568"/>
            <a:ext cx="3149600" cy="2096535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633CD80-CA98-A36B-14D5-9F26029F71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8" t="9162" r="6999" b="5075"/>
          <a:stretch/>
        </p:blipFill>
        <p:spPr>
          <a:xfrm>
            <a:off x="4529556" y="1381346"/>
            <a:ext cx="3192044" cy="2052955"/>
          </a:xfrm>
          <a:prstGeom prst="rect">
            <a:avLst/>
          </a:prstGeom>
          <a:ln>
            <a:noFill/>
          </a:ln>
          <a:effectLst>
            <a:softEdge rad="0"/>
          </a:effectLst>
        </p:spPr>
      </p:pic>
      <p:sp>
        <p:nvSpPr>
          <p:cNvPr id="33" name="TextBox 8">
            <a:extLst>
              <a:ext uri="{FF2B5EF4-FFF2-40B4-BE49-F238E27FC236}">
                <a16:creationId xmlns:a16="http://schemas.microsoft.com/office/drawing/2014/main" id="{71F6EA6C-2EF9-8A6A-D3B9-5F2C51EEFD0B}"/>
              </a:ext>
            </a:extLst>
          </p:cNvPr>
          <p:cNvSpPr txBox="1"/>
          <p:nvPr/>
        </p:nvSpPr>
        <p:spPr>
          <a:xfrm>
            <a:off x="1602240" y="3511067"/>
            <a:ext cx="1456045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7" b="1" dirty="0" err="1">
                <a:solidFill>
                  <a:schemeClr val="accent1"/>
                </a:solidFill>
              </a:rPr>
              <a:t>Comité</a:t>
            </a:r>
            <a:r>
              <a:rPr lang="en-US" sz="1067" b="1" dirty="0">
                <a:solidFill>
                  <a:schemeClr val="accent1"/>
                </a:solidFill>
              </a:rPr>
              <a:t> des </a:t>
            </a:r>
            <a:r>
              <a:rPr lang="en-US" sz="1067" b="1" dirty="0" err="1">
                <a:solidFill>
                  <a:schemeClr val="accent1"/>
                </a:solidFill>
              </a:rPr>
              <a:t>ministres</a:t>
            </a:r>
            <a:endParaRPr lang="fr-FR" sz="1067" dirty="0">
              <a:solidFill>
                <a:schemeClr val="accent1"/>
              </a:solidFill>
            </a:endParaRP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4FA244D7-56DA-2950-24A8-BB839A76DA29}"/>
              </a:ext>
            </a:extLst>
          </p:cNvPr>
          <p:cNvSpPr txBox="1"/>
          <p:nvPr/>
        </p:nvSpPr>
        <p:spPr>
          <a:xfrm>
            <a:off x="5064342" y="3513463"/>
            <a:ext cx="2017397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67" b="1" dirty="0">
                <a:solidFill>
                  <a:schemeClr val="accent1"/>
                </a:solidFill>
              </a:rPr>
              <a:t>Assemblée </a:t>
            </a:r>
            <a:r>
              <a:rPr lang="en-US" sz="1067" b="1" dirty="0" err="1">
                <a:solidFill>
                  <a:schemeClr val="accent1"/>
                </a:solidFill>
              </a:rPr>
              <a:t>parlementaire</a:t>
            </a:r>
            <a:endParaRPr lang="en-US" sz="1067" b="1" dirty="0">
              <a:solidFill>
                <a:schemeClr val="accent1"/>
              </a:solidFill>
            </a:endParaRPr>
          </a:p>
        </p:txBody>
      </p:sp>
      <p:sp>
        <p:nvSpPr>
          <p:cNvPr id="36" name="TextBox 13">
            <a:extLst>
              <a:ext uri="{FF2B5EF4-FFF2-40B4-BE49-F238E27FC236}">
                <a16:creationId xmlns:a16="http://schemas.microsoft.com/office/drawing/2014/main" id="{CC04C8BF-4D57-CA2F-458F-04EF6A1644DD}"/>
              </a:ext>
            </a:extLst>
          </p:cNvPr>
          <p:cNvSpPr txBox="1"/>
          <p:nvPr/>
        </p:nvSpPr>
        <p:spPr>
          <a:xfrm>
            <a:off x="8579175" y="3460533"/>
            <a:ext cx="2532952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7" b="1" dirty="0">
                <a:solidFill>
                  <a:schemeClr val="accent1"/>
                </a:solidFill>
              </a:rPr>
              <a:t>Congrès des pouvoirs locaux et régionaux</a:t>
            </a: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id="{1317F212-7B97-9823-9E36-B7992167238F}"/>
              </a:ext>
            </a:extLst>
          </p:cNvPr>
          <p:cNvSpPr txBox="1"/>
          <p:nvPr/>
        </p:nvSpPr>
        <p:spPr>
          <a:xfrm>
            <a:off x="1431575" y="6087150"/>
            <a:ext cx="2013651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/>
            <a:r>
              <a:rPr lang="it-IT" sz="1067" b="1" dirty="0">
                <a:solidFill>
                  <a:schemeClr val="accent1"/>
                </a:solidFill>
              </a:rPr>
              <a:t>Commissaire aux droits humains</a:t>
            </a:r>
            <a:endParaRPr lang="fr-FR" sz="1067" dirty="0">
              <a:solidFill>
                <a:schemeClr val="accent1"/>
              </a:solidFill>
            </a:endParaRPr>
          </a:p>
        </p:txBody>
      </p:sp>
      <p:pic>
        <p:nvPicPr>
          <p:cNvPr id="39" name="Picture 17">
            <a:extLst>
              <a:ext uri="{FF2B5EF4-FFF2-40B4-BE49-F238E27FC236}">
                <a16:creationId xmlns:a16="http://schemas.microsoft.com/office/drawing/2014/main" id="{F1DB8FC5-0E61-25C0-D45C-4D85A24A77F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00" b="2666"/>
          <a:stretch/>
        </p:blipFill>
        <p:spPr>
          <a:xfrm>
            <a:off x="4543825" y="3986311"/>
            <a:ext cx="3177775" cy="2113756"/>
          </a:xfrm>
          <a:prstGeom prst="rect">
            <a:avLst/>
          </a:prstGeom>
          <a:ln>
            <a:noFill/>
          </a:ln>
          <a:effectLst>
            <a:softEdge rad="0"/>
          </a:effectLst>
        </p:spPr>
      </p:pic>
      <p:sp>
        <p:nvSpPr>
          <p:cNvPr id="41" name="TextBox 18">
            <a:extLst>
              <a:ext uri="{FF2B5EF4-FFF2-40B4-BE49-F238E27FC236}">
                <a16:creationId xmlns:a16="http://schemas.microsoft.com/office/drawing/2014/main" id="{3D97E6DC-81AE-E4D0-E257-EE6FCD994579}"/>
              </a:ext>
            </a:extLst>
          </p:cNvPr>
          <p:cNvSpPr txBox="1"/>
          <p:nvPr/>
        </p:nvSpPr>
        <p:spPr>
          <a:xfrm>
            <a:off x="5306622" y="6066687"/>
            <a:ext cx="16105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/>
            <a:r>
              <a:rPr lang="fr-FR" sz="1100" b="1" dirty="0">
                <a:solidFill>
                  <a:srgbClr val="214395"/>
                </a:solidFill>
              </a:rPr>
              <a:t>Conférence des ONG internationales</a:t>
            </a:r>
            <a:endParaRPr lang="fr-FR" sz="1100" dirty="0">
              <a:solidFill>
                <a:srgbClr val="214395"/>
              </a:solidFill>
            </a:endParaRPr>
          </a:p>
        </p:txBody>
      </p:sp>
      <p:sp>
        <p:nvSpPr>
          <p:cNvPr id="42" name="TextBox 19">
            <a:extLst>
              <a:ext uri="{FF2B5EF4-FFF2-40B4-BE49-F238E27FC236}">
                <a16:creationId xmlns:a16="http://schemas.microsoft.com/office/drawing/2014/main" id="{0DA82742-0F67-63D3-82FA-DCA608FD25A6}"/>
              </a:ext>
            </a:extLst>
          </p:cNvPr>
          <p:cNvSpPr txBox="1"/>
          <p:nvPr/>
        </p:nvSpPr>
        <p:spPr>
          <a:xfrm>
            <a:off x="9261451" y="6056372"/>
            <a:ext cx="1168400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/>
            <a:r>
              <a:rPr lang="it-IT" sz="1067" b="1" dirty="0">
                <a:solidFill>
                  <a:schemeClr val="accent1"/>
                </a:solidFill>
              </a:rPr>
              <a:t>Secrétaire Général</a:t>
            </a:r>
            <a:endParaRPr lang="fr-FR" sz="1067" dirty="0">
              <a:solidFill>
                <a:schemeClr val="accent1"/>
              </a:solidFill>
            </a:endParaRPr>
          </a:p>
        </p:txBody>
      </p:sp>
      <p:pic>
        <p:nvPicPr>
          <p:cNvPr id="44" name="Image 43" descr="Une image contenant intérieur, gouvernement, Convention, Centre de conférences&#10;&#10;Le contenu généré par l’IA peut être incorrect.">
            <a:extLst>
              <a:ext uri="{FF2B5EF4-FFF2-40B4-BE49-F238E27FC236}">
                <a16:creationId xmlns:a16="http://schemas.microsoft.com/office/drawing/2014/main" id="{9A97D646-7D61-0887-17DC-768DAF043A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7" r="7301"/>
          <a:stretch>
            <a:fillRect/>
          </a:stretch>
        </p:blipFill>
        <p:spPr>
          <a:xfrm>
            <a:off x="8241430" y="1371777"/>
            <a:ext cx="3086970" cy="2052954"/>
          </a:xfrm>
          <a:prstGeom prst="rect">
            <a:avLst/>
          </a:prstGeom>
        </p:spPr>
      </p:pic>
      <p:pic>
        <p:nvPicPr>
          <p:cNvPr id="48" name="Image 47" descr="Une image contenant Porte-parole, Discours, Orateur, Prise de parole en public&#10;&#10;Le contenu généré par l’IA peut être incorrect.">
            <a:extLst>
              <a:ext uri="{FF2B5EF4-FFF2-40B4-BE49-F238E27FC236}">
                <a16:creationId xmlns:a16="http://schemas.microsoft.com/office/drawing/2014/main" id="{4BCD98BD-C4AC-2F0B-E4AC-22F488FC0E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397" y="3961734"/>
            <a:ext cx="3098911" cy="2065940"/>
          </a:xfrm>
          <a:prstGeom prst="rect">
            <a:avLst/>
          </a:prstGeom>
        </p:spPr>
      </p:pic>
      <p:pic>
        <p:nvPicPr>
          <p:cNvPr id="50" name="Image 49" descr="Une image contenant homme, habits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9D4F4803-6D5E-C7FF-B09F-9E965FDABAD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33" y="3996048"/>
            <a:ext cx="3122443" cy="208162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53584CB-18EC-E47C-435C-B18E1B2D8B6D}"/>
              </a:ext>
            </a:extLst>
          </p:cNvPr>
          <p:cNvSpPr txBox="1"/>
          <p:nvPr/>
        </p:nvSpPr>
        <p:spPr>
          <a:xfrm>
            <a:off x="3946043" y="907616"/>
            <a:ext cx="4330032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67" dirty="0">
                <a:solidFill>
                  <a:srgbClr val="41B75B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Institutions du Conseil de l'Europe</a:t>
            </a:r>
            <a:endParaRPr lang="en-US" sz="1867" dirty="0">
              <a:solidFill>
                <a:srgbClr val="41B75B"/>
              </a:solidFill>
              <a:latin typeface="Poppins Bold" panose="00000800000000000000" pitchFamily="2" charset="0"/>
              <a:cs typeface="Poppins Bold" panose="00000800000000000000" pitchFamily="2" charset="0"/>
            </a:endParaRP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4DB1AC28-DC49-F43B-2D52-2D991DBEAB57}"/>
              </a:ext>
            </a:extLst>
          </p:cNvPr>
          <p:cNvSpPr txBox="1"/>
          <p:nvPr/>
        </p:nvSpPr>
        <p:spPr>
          <a:xfrm>
            <a:off x="5922" y="217616"/>
            <a:ext cx="8909478" cy="374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CONGRÈS DES POUVOIRS LOCAUX ET RÉGIONAUX</a:t>
            </a:r>
            <a:endParaRPr lang="en-US" sz="2400" b="1" dirty="0">
              <a:solidFill>
                <a:schemeClr val="bg1"/>
              </a:solidFill>
              <a:latin typeface="Poppins" panose="00000500000000000000" pitchFamily="2" charset="0"/>
              <a:ea typeface="Myriad"/>
              <a:cs typeface="Poppins" panose="00000500000000000000" pitchFamily="2" charset="0"/>
              <a:sym typeface="Myriad"/>
            </a:endParaRPr>
          </a:p>
        </p:txBody>
      </p:sp>
    </p:spTree>
    <p:extLst>
      <p:ext uri="{BB962C8B-B14F-4D97-AF65-F5344CB8AC3E}">
        <p14:creationId xmlns:p14="http://schemas.microsoft.com/office/powerpoint/2010/main" val="2384998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>
            <a:extLst>
              <a:ext uri="{FF2B5EF4-FFF2-40B4-BE49-F238E27FC236}">
                <a16:creationId xmlns:a16="http://schemas.microsoft.com/office/drawing/2014/main" id="{BB4538F4-AC39-CE2E-42CB-719C490611F5}"/>
              </a:ext>
            </a:extLst>
          </p:cNvPr>
          <p:cNvGrpSpPr/>
          <p:nvPr/>
        </p:nvGrpSpPr>
        <p:grpSpPr>
          <a:xfrm>
            <a:off x="8835" y="6513445"/>
            <a:ext cx="12192000" cy="344555"/>
            <a:chOff x="0" y="0"/>
            <a:chExt cx="9225716" cy="260726"/>
          </a:xfrm>
        </p:grpSpPr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67F60520-9263-CBFE-317F-0E9CF7084822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6" name="TextBox 9">
              <a:extLst>
                <a:ext uri="{FF2B5EF4-FFF2-40B4-BE49-F238E27FC236}">
                  <a16:creationId xmlns:a16="http://schemas.microsoft.com/office/drawing/2014/main" id="{D604B6A3-0D06-5482-7D04-FCD066389ADB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lang="fr-FR" sz="1200" noProof="0" dirty="0"/>
            </a:p>
          </p:txBody>
        </p:sp>
      </p:grpSp>
      <p:sp>
        <p:nvSpPr>
          <p:cNvPr id="7" name="TextBox 10">
            <a:extLst>
              <a:ext uri="{FF2B5EF4-FFF2-40B4-BE49-F238E27FC236}">
                <a16:creationId xmlns:a16="http://schemas.microsoft.com/office/drawing/2014/main" id="{357FB581-14BB-CE43-E230-FA04BF66505A}"/>
              </a:ext>
            </a:extLst>
          </p:cNvPr>
          <p:cNvSpPr txBox="1"/>
          <p:nvPr/>
        </p:nvSpPr>
        <p:spPr>
          <a:xfrm>
            <a:off x="1648257" y="6424545"/>
            <a:ext cx="8895487" cy="734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1200" noProof="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2956"/>
              </a:lnSpc>
              <a:spcBef>
                <a:spcPct val="0"/>
              </a:spcBef>
            </a:pPr>
            <a:endParaRPr lang="fr-FR" sz="2111" noProof="0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D547BB21-2DC9-256C-832F-D33F2AF55341}"/>
              </a:ext>
            </a:extLst>
          </p:cNvPr>
          <p:cNvGrpSpPr/>
          <p:nvPr/>
        </p:nvGrpSpPr>
        <p:grpSpPr>
          <a:xfrm>
            <a:off x="8835" y="0"/>
            <a:ext cx="12192000" cy="804029"/>
            <a:chOff x="0" y="0"/>
            <a:chExt cx="9225716" cy="812800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B3D28ECA-25C3-51C0-5670-E16B14F6A404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28185E17-8231-14A1-78DE-D92E13AE19E4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lang="fr-FR" sz="1200" noProof="0" dirty="0"/>
            </a:p>
          </p:txBody>
        </p:sp>
      </p:grpSp>
      <p:sp>
        <p:nvSpPr>
          <p:cNvPr id="12" name="Freeform 6">
            <a:extLst>
              <a:ext uri="{FF2B5EF4-FFF2-40B4-BE49-F238E27FC236}">
                <a16:creationId xmlns:a16="http://schemas.microsoft.com/office/drawing/2014/main" id="{48AB9A32-2EFD-35D2-BAE3-941A2A072991}"/>
              </a:ext>
            </a:extLst>
          </p:cNvPr>
          <p:cNvSpPr/>
          <p:nvPr/>
        </p:nvSpPr>
        <p:spPr>
          <a:xfrm>
            <a:off x="10167747" y="24213"/>
            <a:ext cx="1795892" cy="727336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sz="1200" noProof="0" dirty="0"/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6A3E00EC-D300-35F7-DE92-56B5B7102049}"/>
              </a:ext>
            </a:extLst>
          </p:cNvPr>
          <p:cNvSpPr txBox="1"/>
          <p:nvPr/>
        </p:nvSpPr>
        <p:spPr>
          <a:xfrm>
            <a:off x="5590626" y="1800792"/>
            <a:ext cx="5720501" cy="110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11" indent="-228611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fr-FR" sz="1870" noProof="0" dirty="0">
                <a:solidFill>
                  <a:srgbClr val="214395"/>
                </a:solidFill>
                <a:cs typeface="Poppins" panose="00000500000000000000" pitchFamily="2" charset="0"/>
              </a:rPr>
              <a:t> Organe judiciaire</a:t>
            </a:r>
          </a:p>
          <a:p>
            <a:pPr marL="228611" indent="-228611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fr-FR" sz="1870" noProof="0" dirty="0">
                <a:solidFill>
                  <a:srgbClr val="214395"/>
                </a:solidFill>
                <a:cs typeface="Poppins" panose="00000500000000000000" pitchFamily="2" charset="0"/>
              </a:rPr>
              <a:t> 1 juge par État membre</a:t>
            </a:r>
          </a:p>
          <a:p>
            <a:pPr marL="228611" indent="-228611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fr-FR" sz="1870" noProof="0" dirty="0">
                <a:solidFill>
                  <a:srgbClr val="214395"/>
                </a:solidFill>
                <a:cs typeface="Poppins" panose="00000500000000000000" pitchFamily="2" charset="0"/>
              </a:rPr>
              <a:t> Accessible aux particuliers et aux pouvoirs publics</a:t>
            </a: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0A77508F-FEE3-2576-D4D7-48E5DB59D442}"/>
              </a:ext>
            </a:extLst>
          </p:cNvPr>
          <p:cNvSpPr txBox="1"/>
          <p:nvPr/>
        </p:nvSpPr>
        <p:spPr>
          <a:xfrm>
            <a:off x="3779860" y="3670260"/>
            <a:ext cx="466005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3" noProof="0" dirty="0">
                <a:latin typeface="Poppins" panose="00000500000000000000" pitchFamily="2" charset="0"/>
                <a:cs typeface="Poppins" panose="00000500000000000000" pitchFamily="2" charset="0"/>
              </a:rPr>
              <a:t>Signé en 1950 et ratifié par tous les États membres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5BE96375-41AC-7CCA-4321-159E7FFE2925}"/>
              </a:ext>
            </a:extLst>
          </p:cNvPr>
          <p:cNvSpPr txBox="1"/>
          <p:nvPr/>
        </p:nvSpPr>
        <p:spPr>
          <a:xfrm>
            <a:off x="3397504" y="3416575"/>
            <a:ext cx="5453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Convention européenne des droits de l’homme</a:t>
            </a:r>
          </a:p>
        </p:txBody>
      </p:sp>
      <p:pic>
        <p:nvPicPr>
          <p:cNvPr id="18" name="Picture 10">
            <a:extLst>
              <a:ext uri="{FF2B5EF4-FFF2-40B4-BE49-F238E27FC236}">
                <a16:creationId xmlns:a16="http://schemas.microsoft.com/office/drawing/2014/main" id="{1769A8A7-D979-BA5C-C4F1-10E3DFFCAA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67"/>
          <a:stretch/>
        </p:blipFill>
        <p:spPr>
          <a:xfrm>
            <a:off x="1965752" y="948066"/>
            <a:ext cx="3403600" cy="2261362"/>
          </a:xfrm>
          <a:prstGeom prst="rect">
            <a:avLst/>
          </a:prstGeom>
          <a:ln>
            <a:noFill/>
          </a:ln>
          <a:effectLst>
            <a:softEdge rad="0"/>
          </a:effectLst>
        </p:spPr>
      </p:pic>
      <p:sp>
        <p:nvSpPr>
          <p:cNvPr id="19" name="TextBox 4">
            <a:extLst>
              <a:ext uri="{FF2B5EF4-FFF2-40B4-BE49-F238E27FC236}">
                <a16:creationId xmlns:a16="http://schemas.microsoft.com/office/drawing/2014/main" id="{59441C0C-B3C0-6191-AF49-A3177DF1204A}"/>
              </a:ext>
            </a:extLst>
          </p:cNvPr>
          <p:cNvSpPr txBox="1"/>
          <p:nvPr/>
        </p:nvSpPr>
        <p:spPr>
          <a:xfrm>
            <a:off x="5590626" y="1011446"/>
            <a:ext cx="5226725" cy="728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41B75B"/>
              </a:buClr>
            </a:pPr>
            <a:r>
              <a:rPr lang="fr-FR" sz="1600" b="1" noProof="0" dirty="0">
                <a:solidFill>
                  <a:srgbClr val="41B75B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La Cour européenne des droits de l’homme</a:t>
            </a:r>
            <a:r>
              <a:rPr lang="fr-FR" sz="2933" b="1" noProof="0" dirty="0">
                <a:solidFill>
                  <a:srgbClr val="41B75B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⚖️</a:t>
            </a:r>
          </a:p>
          <a:p>
            <a:endParaRPr lang="fr-FR" sz="1200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855872F-0B28-C9B2-7159-8E492AE70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5"/>
          <a:stretch>
            <a:fillRect/>
          </a:stretch>
        </p:blipFill>
        <p:spPr>
          <a:xfrm>
            <a:off x="4419600" y="4002960"/>
            <a:ext cx="3403600" cy="2254025"/>
          </a:xfrm>
          <a:prstGeom prst="rect">
            <a:avLst/>
          </a:prstGeom>
        </p:spPr>
      </p:pic>
      <p:sp>
        <p:nvSpPr>
          <p:cNvPr id="22" name="Freeform 15">
            <a:extLst>
              <a:ext uri="{FF2B5EF4-FFF2-40B4-BE49-F238E27FC236}">
                <a16:creationId xmlns:a16="http://schemas.microsoft.com/office/drawing/2014/main" id="{9B211D6D-0945-FB0E-7C5D-C3AF2899401D}"/>
              </a:ext>
            </a:extLst>
          </p:cNvPr>
          <p:cNvSpPr/>
          <p:nvPr/>
        </p:nvSpPr>
        <p:spPr>
          <a:xfrm>
            <a:off x="7975600" y="4004412"/>
            <a:ext cx="4132284" cy="2252573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2"/>
            </a:solidFill>
          </a:ln>
        </p:spPr>
        <p:txBody>
          <a:bodyPr/>
          <a:lstStyle/>
          <a:p>
            <a:endParaRPr lang="fr-FR" sz="1867" noProof="0" dirty="0">
              <a:solidFill>
                <a:schemeClr val="bg1"/>
              </a:solidFill>
            </a:endParaRPr>
          </a:p>
          <a:p>
            <a:pPr>
              <a:buClr>
                <a:srgbClr val="41B75B"/>
              </a:buClr>
            </a:pPr>
            <a:r>
              <a:rPr lang="fr-FR" sz="1867" b="1" noProof="0" dirty="0">
                <a:solidFill>
                  <a:srgbClr val="41B75B"/>
                </a:solidFill>
              </a:rPr>
              <a:t>❌ INTERDICTIONS</a:t>
            </a:r>
          </a:p>
          <a:p>
            <a:pPr marL="609630" lvl="1" indent="-304815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fr-FR" sz="1867" noProof="0" dirty="0">
                <a:solidFill>
                  <a:srgbClr val="234495"/>
                </a:solidFill>
              </a:rPr>
              <a:t>Peine de mort</a:t>
            </a:r>
          </a:p>
          <a:p>
            <a:pPr marL="609630" lvl="1" indent="-304815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fr-FR" sz="1867" noProof="0" dirty="0">
                <a:solidFill>
                  <a:srgbClr val="234495"/>
                </a:solidFill>
              </a:rPr>
              <a:t>Torture et traitements inhumains</a:t>
            </a:r>
          </a:p>
          <a:p>
            <a:pPr marL="609630" lvl="1" indent="-304815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fr-FR" sz="1867" noProof="0" dirty="0">
                <a:solidFill>
                  <a:srgbClr val="234495"/>
                </a:solidFill>
              </a:rPr>
              <a:t>Esclavage et travail forcé</a:t>
            </a:r>
          </a:p>
          <a:p>
            <a:pPr marL="609630" lvl="1" indent="-304815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fr-FR" sz="1867" noProof="0" dirty="0">
                <a:solidFill>
                  <a:srgbClr val="234495"/>
                </a:solidFill>
              </a:rPr>
              <a:t>Détention arbitraire et illégale</a:t>
            </a:r>
          </a:p>
          <a:p>
            <a:pPr marL="609630" lvl="1" indent="-304815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fr-FR" sz="1867" noProof="0" dirty="0">
                <a:solidFill>
                  <a:srgbClr val="234495"/>
                </a:solidFill>
              </a:rPr>
              <a:t>Discrimination</a:t>
            </a:r>
          </a:p>
        </p:txBody>
      </p:sp>
      <p:sp>
        <p:nvSpPr>
          <p:cNvPr id="25" name="Freeform 15">
            <a:extLst>
              <a:ext uri="{FF2B5EF4-FFF2-40B4-BE49-F238E27FC236}">
                <a16:creationId xmlns:a16="http://schemas.microsoft.com/office/drawing/2014/main" id="{35053FE1-E419-D650-840E-BF3148CDB39D}"/>
              </a:ext>
            </a:extLst>
          </p:cNvPr>
          <p:cNvSpPr/>
          <p:nvPr/>
        </p:nvSpPr>
        <p:spPr>
          <a:xfrm>
            <a:off x="84117" y="4004412"/>
            <a:ext cx="4132284" cy="2252573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2"/>
            </a:solidFill>
          </a:ln>
        </p:spPr>
        <p:txBody>
          <a:bodyPr/>
          <a:lstStyle/>
          <a:p>
            <a:endParaRPr lang="fr-FR" sz="1867" noProof="0" dirty="0">
              <a:solidFill>
                <a:schemeClr val="bg1"/>
              </a:solidFill>
            </a:endParaRPr>
          </a:p>
          <a:p>
            <a:pPr>
              <a:buClr>
                <a:srgbClr val="41B75B"/>
              </a:buClr>
            </a:pPr>
            <a:r>
              <a:rPr lang="fr-FR" sz="1867" b="1" noProof="0" dirty="0">
                <a:solidFill>
                  <a:srgbClr val="41B75B"/>
                </a:solidFill>
              </a:rPr>
              <a:t>✅ GARANTIES </a:t>
            </a:r>
          </a:p>
          <a:p>
            <a:pPr marL="609630" lvl="1" indent="-304815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fr-FR" sz="1867" noProof="0" dirty="0">
                <a:solidFill>
                  <a:srgbClr val="234495"/>
                </a:solidFill>
              </a:rPr>
              <a:t>Le droit à la vie</a:t>
            </a:r>
          </a:p>
          <a:p>
            <a:pPr marL="609630" lvl="1" indent="-304815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fr-FR" sz="1867" noProof="0" dirty="0">
                <a:solidFill>
                  <a:srgbClr val="234495"/>
                </a:solidFill>
              </a:rPr>
              <a:t>Le droit à un procès équitable</a:t>
            </a:r>
          </a:p>
          <a:p>
            <a:pPr marL="609630" lvl="1" indent="-304815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fr-FR" sz="1867" noProof="0" dirty="0">
                <a:solidFill>
                  <a:srgbClr val="234495"/>
                </a:solidFill>
              </a:rPr>
              <a:t>La </a:t>
            </a:r>
            <a:r>
              <a:rPr lang="fr-FR" sz="1867" noProof="0" dirty="0" err="1">
                <a:solidFill>
                  <a:srgbClr val="234495"/>
                </a:solidFill>
              </a:rPr>
              <a:t>libertée</a:t>
            </a:r>
            <a:r>
              <a:rPr lang="fr-FR" sz="1867" noProof="0" dirty="0">
                <a:solidFill>
                  <a:srgbClr val="234495"/>
                </a:solidFill>
              </a:rPr>
              <a:t> de pensée, de conscience et de religion</a:t>
            </a:r>
          </a:p>
          <a:p>
            <a:pPr marL="609630" lvl="1" indent="-304815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fr-FR" sz="1867" noProof="0" dirty="0">
                <a:solidFill>
                  <a:srgbClr val="234495"/>
                </a:solidFill>
              </a:rPr>
              <a:t>La liberté d’expression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1CAF14F5-A4C0-25B4-CFF5-CDFC0BB6E2AE}"/>
              </a:ext>
            </a:extLst>
          </p:cNvPr>
          <p:cNvSpPr txBox="1"/>
          <p:nvPr/>
        </p:nvSpPr>
        <p:spPr>
          <a:xfrm>
            <a:off x="5922" y="217616"/>
            <a:ext cx="8909478" cy="374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CONGRÈS DES POUVOIRS LOCAUX ET RÉGIONAUX</a:t>
            </a:r>
            <a:endParaRPr lang="en-US" sz="2400" b="1" dirty="0">
              <a:solidFill>
                <a:schemeClr val="bg1"/>
              </a:solidFill>
              <a:latin typeface="Poppins" panose="00000500000000000000" pitchFamily="2" charset="0"/>
              <a:ea typeface="Myriad"/>
              <a:cs typeface="Poppins" panose="00000500000000000000" pitchFamily="2" charset="0"/>
              <a:sym typeface="Myriad"/>
            </a:endParaRPr>
          </a:p>
        </p:txBody>
      </p:sp>
    </p:spTree>
    <p:extLst>
      <p:ext uri="{BB962C8B-B14F-4D97-AF65-F5344CB8AC3E}">
        <p14:creationId xmlns:p14="http://schemas.microsoft.com/office/powerpoint/2010/main" val="3953643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7">
            <a:extLst>
              <a:ext uri="{FF2B5EF4-FFF2-40B4-BE49-F238E27FC236}">
                <a16:creationId xmlns:a16="http://schemas.microsoft.com/office/drawing/2014/main" id="{39211239-A5D5-FD1D-2C4A-2FAE40760C71}"/>
              </a:ext>
            </a:extLst>
          </p:cNvPr>
          <p:cNvGrpSpPr/>
          <p:nvPr/>
        </p:nvGrpSpPr>
        <p:grpSpPr>
          <a:xfrm>
            <a:off x="8835" y="6513445"/>
            <a:ext cx="12192000" cy="344555"/>
            <a:chOff x="0" y="0"/>
            <a:chExt cx="9225716" cy="260726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B7F9169F-51B0-D8BB-4714-BA88321E83CF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011DD547-E050-98B6-52E8-7AAEE8EA2A9E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lang="fr-FR" sz="1200" noProof="0" dirty="0"/>
            </a:p>
          </p:txBody>
        </p:sp>
      </p:grpSp>
      <p:sp>
        <p:nvSpPr>
          <p:cNvPr id="13" name="TextBox 10">
            <a:extLst>
              <a:ext uri="{FF2B5EF4-FFF2-40B4-BE49-F238E27FC236}">
                <a16:creationId xmlns:a16="http://schemas.microsoft.com/office/drawing/2014/main" id="{7E42DEC2-E888-49AE-E791-CE4979C8EA53}"/>
              </a:ext>
            </a:extLst>
          </p:cNvPr>
          <p:cNvSpPr txBox="1"/>
          <p:nvPr/>
        </p:nvSpPr>
        <p:spPr>
          <a:xfrm>
            <a:off x="1648257" y="6424545"/>
            <a:ext cx="8895487" cy="734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1200" noProof="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2956"/>
              </a:lnSpc>
              <a:spcBef>
                <a:spcPct val="0"/>
              </a:spcBef>
            </a:pPr>
            <a:endParaRPr lang="fr-FR" sz="2111" noProof="0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grpSp>
        <p:nvGrpSpPr>
          <p:cNvPr id="24" name="Group 2">
            <a:extLst>
              <a:ext uri="{FF2B5EF4-FFF2-40B4-BE49-F238E27FC236}">
                <a16:creationId xmlns:a16="http://schemas.microsoft.com/office/drawing/2014/main" id="{DDE2F087-53C4-81CE-7781-22BA5397A072}"/>
              </a:ext>
            </a:extLst>
          </p:cNvPr>
          <p:cNvGrpSpPr/>
          <p:nvPr/>
        </p:nvGrpSpPr>
        <p:grpSpPr>
          <a:xfrm>
            <a:off x="8835" y="0"/>
            <a:ext cx="12192000" cy="804029"/>
            <a:chOff x="0" y="0"/>
            <a:chExt cx="9225716" cy="812800"/>
          </a:xfrm>
        </p:grpSpPr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35C71BAC-BB62-8FB0-808E-1E9160F14A13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26" name="TextBox 4">
              <a:extLst>
                <a:ext uri="{FF2B5EF4-FFF2-40B4-BE49-F238E27FC236}">
                  <a16:creationId xmlns:a16="http://schemas.microsoft.com/office/drawing/2014/main" id="{BCEA6E71-7E85-2C5E-F6A8-64DFBA21E1E4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lang="fr-FR" sz="1200" noProof="0" dirty="0"/>
            </a:p>
          </p:txBody>
        </p:sp>
      </p:grpSp>
      <p:sp>
        <p:nvSpPr>
          <p:cNvPr id="28" name="Freeform 6">
            <a:extLst>
              <a:ext uri="{FF2B5EF4-FFF2-40B4-BE49-F238E27FC236}">
                <a16:creationId xmlns:a16="http://schemas.microsoft.com/office/drawing/2014/main" id="{4C9824E3-7995-8279-8C28-BB20C6A87AC6}"/>
              </a:ext>
            </a:extLst>
          </p:cNvPr>
          <p:cNvSpPr/>
          <p:nvPr/>
        </p:nvSpPr>
        <p:spPr>
          <a:xfrm>
            <a:off x="10167747" y="24213"/>
            <a:ext cx="1795892" cy="727336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sz="1200" noProof="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CD57D09-0111-B10E-32D7-603057028BDD}"/>
              </a:ext>
            </a:extLst>
          </p:cNvPr>
          <p:cNvSpPr txBox="1"/>
          <p:nvPr/>
        </p:nvSpPr>
        <p:spPr>
          <a:xfrm>
            <a:off x="1061203" y="5582274"/>
            <a:ext cx="4647426" cy="8324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8008" indent="-168008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chemeClr val="bg1"/>
              </a:buClr>
              <a:buSzPct val="150000"/>
              <a:buFont typeface="Arial" pitchFamily="34" charset="0"/>
              <a:buChar char="•"/>
            </a:pPr>
            <a: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</a:t>
            </a:r>
            <a:r>
              <a:rPr lang="fr-FR" sz="1333" noProof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fr-FR" sz="1333" b="1" noProof="0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CONSEIL DE L’EUROPE </a:t>
            </a:r>
            <a: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œuvre en collaboration</a:t>
            </a:r>
            <a:b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avec ses </a:t>
            </a:r>
            <a:r>
              <a:rPr lang="fr-FR" sz="1333" b="1" u="sng" noProof="0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46 États membres </a:t>
            </a:r>
            <a: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pour renforcer les </a:t>
            </a:r>
            <a:b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droits humains et la démocratie sur l’ensemble du</a:t>
            </a:r>
            <a:b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continent et au-delà.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AF7A57B-6F08-73A8-B0F1-2D2D32D229FB}"/>
              </a:ext>
            </a:extLst>
          </p:cNvPr>
          <p:cNvSpPr txBox="1"/>
          <p:nvPr/>
        </p:nvSpPr>
        <p:spPr>
          <a:xfrm>
            <a:off x="6855350" y="5572475"/>
            <a:ext cx="4855816" cy="8324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8008" indent="-168008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chemeClr val="bg1"/>
              </a:buClr>
              <a:buSzPct val="150000"/>
              <a:buFont typeface="Arial" pitchFamily="34" charset="0"/>
              <a:buChar char="•"/>
            </a:pPr>
            <a:r>
              <a:rPr lang="fr-FR" sz="1333" b="1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L’</a:t>
            </a:r>
            <a:r>
              <a:rPr lang="fr-FR" sz="1333" b="1" noProof="0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</a:t>
            </a:r>
            <a:r>
              <a:rPr lang="fr-FR" sz="1333" noProof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fr-FR" sz="1333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renforce la cohésion de ses</a:t>
            </a:r>
            <a: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fr-FR" sz="1333" b="1" u="sng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27 États membres </a:t>
            </a:r>
            <a:br>
              <a:rPr lang="fr-FR" sz="1333" b="1" u="sng" noProof="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tant sur le plan économique que politique, </a:t>
            </a:r>
            <a:b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 harmonisant la législation et les pratiques dans </a:t>
            </a:r>
            <a:b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certains domaines d’action.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5AD8428-8006-EE3E-8A32-76647FD2998F}"/>
              </a:ext>
            </a:extLst>
          </p:cNvPr>
          <p:cNvSpPr txBox="1"/>
          <p:nvPr/>
        </p:nvSpPr>
        <p:spPr>
          <a:xfrm>
            <a:off x="3136392" y="948944"/>
            <a:ext cx="5952744" cy="322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33"/>
              </a:lnSpc>
            </a:pPr>
            <a:r>
              <a:rPr lang="fr-FR" sz="1867" b="1" noProof="0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 CONSEIL DE  L‘EUROPE ET L‘UNION EUROPÉENNE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63443D-9E0C-5740-D760-7A1779FF64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203" y="1409781"/>
            <a:ext cx="10059354" cy="40614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A992C5-7B0D-D0A9-C134-DEE86E8FF244}"/>
              </a:ext>
            </a:extLst>
          </p:cNvPr>
          <p:cNvSpPr txBox="1"/>
          <p:nvPr/>
        </p:nvSpPr>
        <p:spPr>
          <a:xfrm>
            <a:off x="5922" y="217616"/>
            <a:ext cx="8909478" cy="374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CONGRÈS DES POUVOIRS LOCAUX ET RÉGIONAUX</a:t>
            </a:r>
            <a:endParaRPr lang="en-US" sz="2400" b="1" dirty="0">
              <a:solidFill>
                <a:schemeClr val="bg1"/>
              </a:solidFill>
              <a:latin typeface="Poppins" panose="00000500000000000000" pitchFamily="2" charset="0"/>
              <a:ea typeface="Myriad"/>
              <a:cs typeface="Poppins" panose="00000500000000000000" pitchFamily="2" charset="0"/>
              <a:sym typeface="Myriad"/>
            </a:endParaRPr>
          </a:p>
        </p:txBody>
      </p:sp>
    </p:spTree>
    <p:extLst>
      <p:ext uri="{BB962C8B-B14F-4D97-AF65-F5344CB8AC3E}">
        <p14:creationId xmlns:p14="http://schemas.microsoft.com/office/powerpoint/2010/main" val="4124472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7">
            <a:extLst>
              <a:ext uri="{FF2B5EF4-FFF2-40B4-BE49-F238E27FC236}">
                <a16:creationId xmlns:a16="http://schemas.microsoft.com/office/drawing/2014/main" id="{782FDCAF-A303-CEE0-0BD6-06B59E36FE6C}"/>
              </a:ext>
            </a:extLst>
          </p:cNvPr>
          <p:cNvGrpSpPr/>
          <p:nvPr/>
        </p:nvGrpSpPr>
        <p:grpSpPr>
          <a:xfrm>
            <a:off x="8835" y="6513445"/>
            <a:ext cx="12192000" cy="344555"/>
            <a:chOff x="0" y="0"/>
            <a:chExt cx="9225716" cy="260726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9C9CCB11-6DF7-F1F4-5B2C-49AE753CB39B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D3C57702-903B-6920-5D74-B849CB653181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lang="fr-FR" sz="1200" noProof="0" dirty="0"/>
            </a:p>
          </p:txBody>
        </p:sp>
      </p:grpSp>
      <p:sp>
        <p:nvSpPr>
          <p:cNvPr id="13" name="TextBox 10">
            <a:extLst>
              <a:ext uri="{FF2B5EF4-FFF2-40B4-BE49-F238E27FC236}">
                <a16:creationId xmlns:a16="http://schemas.microsoft.com/office/drawing/2014/main" id="{2B1EF46E-E85E-5768-656E-2A3D384D43CB}"/>
              </a:ext>
            </a:extLst>
          </p:cNvPr>
          <p:cNvSpPr txBox="1"/>
          <p:nvPr/>
        </p:nvSpPr>
        <p:spPr>
          <a:xfrm>
            <a:off x="1648257" y="6424545"/>
            <a:ext cx="8895487" cy="734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1200" noProof="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2956"/>
              </a:lnSpc>
              <a:spcBef>
                <a:spcPct val="0"/>
              </a:spcBef>
            </a:pPr>
            <a:endParaRPr lang="fr-FR" sz="2111" noProof="0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grpSp>
        <p:nvGrpSpPr>
          <p:cNvPr id="14" name="Group 2">
            <a:extLst>
              <a:ext uri="{FF2B5EF4-FFF2-40B4-BE49-F238E27FC236}">
                <a16:creationId xmlns:a16="http://schemas.microsoft.com/office/drawing/2014/main" id="{BBB037F4-5BB2-707F-0253-403D458EEBC3}"/>
              </a:ext>
            </a:extLst>
          </p:cNvPr>
          <p:cNvGrpSpPr/>
          <p:nvPr/>
        </p:nvGrpSpPr>
        <p:grpSpPr>
          <a:xfrm>
            <a:off x="8835" y="0"/>
            <a:ext cx="12192000" cy="804029"/>
            <a:chOff x="0" y="0"/>
            <a:chExt cx="9225716" cy="812800"/>
          </a:xfrm>
        </p:grpSpPr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E9032314-09E9-09C4-BB3D-E641EAA25E06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16" name="TextBox 4">
              <a:extLst>
                <a:ext uri="{FF2B5EF4-FFF2-40B4-BE49-F238E27FC236}">
                  <a16:creationId xmlns:a16="http://schemas.microsoft.com/office/drawing/2014/main" id="{1A847828-BF97-7248-2190-811E6DE1ECE7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lang="fr-FR" sz="1200" noProof="0" dirty="0"/>
            </a:p>
          </p:txBody>
        </p:sp>
      </p:grpSp>
      <p:sp>
        <p:nvSpPr>
          <p:cNvPr id="18" name="Freeform 6">
            <a:extLst>
              <a:ext uri="{FF2B5EF4-FFF2-40B4-BE49-F238E27FC236}">
                <a16:creationId xmlns:a16="http://schemas.microsoft.com/office/drawing/2014/main" id="{AEF2401F-4CB5-45A0-68D4-AD9BEBC82E13}"/>
              </a:ext>
            </a:extLst>
          </p:cNvPr>
          <p:cNvSpPr/>
          <p:nvPr/>
        </p:nvSpPr>
        <p:spPr>
          <a:xfrm>
            <a:off x="10167747" y="24213"/>
            <a:ext cx="1795892" cy="727336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sz="1200" noProof="0" dirty="0"/>
          </a:p>
        </p:txBody>
      </p:sp>
      <p:sp>
        <p:nvSpPr>
          <p:cNvPr id="27" name="ZoneTexte 12">
            <a:extLst>
              <a:ext uri="{FF2B5EF4-FFF2-40B4-BE49-F238E27FC236}">
                <a16:creationId xmlns:a16="http://schemas.microsoft.com/office/drawing/2014/main" id="{8C268787-C523-8963-5556-3E563BA46ABC}"/>
              </a:ext>
            </a:extLst>
          </p:cNvPr>
          <p:cNvSpPr txBox="1"/>
          <p:nvPr/>
        </p:nvSpPr>
        <p:spPr>
          <a:xfrm>
            <a:off x="3708400" y="3353523"/>
            <a:ext cx="4775200" cy="106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11" indent="-228611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fr-FR" sz="1333" b="1" noProof="0" dirty="0">
                <a:solidFill>
                  <a:srgbClr val="2143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Des valeurs fondamentales communes</a:t>
            </a:r>
          </a:p>
          <a:p>
            <a:pPr marL="228611" indent="-228611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fr-FR" sz="1333" b="1" noProof="0" dirty="0">
                <a:solidFill>
                  <a:srgbClr val="2143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Une coopération étroite dans les domaines d’intérêt commun</a:t>
            </a:r>
          </a:p>
          <a:p>
            <a:pPr marL="228611" indent="-228611">
              <a:lnSpc>
                <a:spcPct val="90000"/>
              </a:lnSpc>
              <a:spcBef>
                <a:spcPct val="0"/>
              </a:spcBef>
              <a:spcAft>
                <a:spcPts val="867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fr-FR" sz="1333" b="1" noProof="0" dirty="0">
                <a:solidFill>
                  <a:srgbClr val="2143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Un bénéfice mutuel</a:t>
            </a:r>
          </a:p>
        </p:txBody>
      </p:sp>
      <p:sp>
        <p:nvSpPr>
          <p:cNvPr id="29" name="TextBox 4">
            <a:extLst>
              <a:ext uri="{FF2B5EF4-FFF2-40B4-BE49-F238E27FC236}">
                <a16:creationId xmlns:a16="http://schemas.microsoft.com/office/drawing/2014/main" id="{332F5B09-4A84-48A2-0781-08666475C888}"/>
              </a:ext>
            </a:extLst>
          </p:cNvPr>
          <p:cNvSpPr txBox="1"/>
          <p:nvPr/>
        </p:nvSpPr>
        <p:spPr>
          <a:xfrm>
            <a:off x="4290767" y="1145854"/>
            <a:ext cx="362813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67" b="1" noProof="0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ROLES COMPLÉMENTAIRE</a:t>
            </a:r>
            <a:r>
              <a:rPr lang="fr-FR" sz="1867" b="1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</a:t>
            </a:r>
            <a:endParaRPr lang="fr-FR" sz="1867" b="1" noProof="0" dirty="0">
              <a:solidFill>
                <a:srgbClr val="41B75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7" name="Freeform 15">
            <a:extLst>
              <a:ext uri="{FF2B5EF4-FFF2-40B4-BE49-F238E27FC236}">
                <a16:creationId xmlns:a16="http://schemas.microsoft.com/office/drawing/2014/main" id="{1FE6AEB4-3190-0275-DC20-7885E203B951}"/>
              </a:ext>
            </a:extLst>
          </p:cNvPr>
          <p:cNvSpPr/>
          <p:nvPr/>
        </p:nvSpPr>
        <p:spPr>
          <a:xfrm>
            <a:off x="624257" y="4849930"/>
            <a:ext cx="5045199" cy="959210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2"/>
            </a:solidFill>
          </a:ln>
        </p:spPr>
        <p:txBody>
          <a:bodyPr/>
          <a:lstStyle/>
          <a:p>
            <a:pPr marL="304815" indent="-304815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fr-FR" sz="1867" b="1" noProof="0" dirty="0">
                <a:solidFill>
                  <a:srgbClr val="41B75B"/>
                </a:solidFill>
              </a:rPr>
              <a:t>COOPÉRATION DANS LA PRATIQUE </a:t>
            </a:r>
          </a:p>
          <a:p>
            <a:pPr marL="304815" lvl="1">
              <a:buClr>
                <a:schemeClr val="bg1"/>
              </a:buClr>
            </a:pPr>
            <a:r>
              <a:rPr lang="fr-FR" sz="1867" noProof="0" dirty="0">
                <a:solidFill>
                  <a:srgbClr val="234495"/>
                </a:solidFill>
              </a:rPr>
              <a:t>Un dialogue politique régulier de haut niveau</a:t>
            </a:r>
          </a:p>
          <a:p>
            <a:pPr marL="304815" lvl="1">
              <a:buClr>
                <a:schemeClr val="bg1"/>
              </a:buClr>
            </a:pPr>
            <a:r>
              <a:rPr lang="fr-FR" sz="1867" noProof="0" dirty="0">
                <a:solidFill>
                  <a:srgbClr val="234495"/>
                </a:solidFill>
              </a:rPr>
              <a:t>coordination sur le terrain</a:t>
            </a:r>
          </a:p>
        </p:txBody>
      </p:sp>
      <p:sp>
        <p:nvSpPr>
          <p:cNvPr id="38" name="Freeform 15">
            <a:extLst>
              <a:ext uri="{FF2B5EF4-FFF2-40B4-BE49-F238E27FC236}">
                <a16:creationId xmlns:a16="http://schemas.microsoft.com/office/drawing/2014/main" id="{1CA2F625-AD0C-A705-16D1-EDBCBF5F584E}"/>
              </a:ext>
            </a:extLst>
          </p:cNvPr>
          <p:cNvSpPr/>
          <p:nvPr/>
        </p:nvSpPr>
        <p:spPr>
          <a:xfrm>
            <a:off x="6522546" y="4584715"/>
            <a:ext cx="4668623" cy="1489639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2"/>
            </a:solidFill>
          </a:ln>
        </p:spPr>
        <p:txBody>
          <a:bodyPr/>
          <a:lstStyle/>
          <a:p>
            <a:pPr marL="304815" indent="-304815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fr-FR" sz="1867" b="1" noProof="0" dirty="0">
                <a:solidFill>
                  <a:srgbClr val="41B75B"/>
                </a:solidFill>
              </a:rPr>
              <a:t>FORMES DE COOPÉRATION </a:t>
            </a:r>
          </a:p>
          <a:p>
            <a:pPr marL="304815" lvl="1">
              <a:buClr>
                <a:schemeClr val="bg1"/>
              </a:buClr>
            </a:pPr>
            <a:r>
              <a:rPr lang="fr-FR" sz="1867" noProof="0" dirty="0">
                <a:solidFill>
                  <a:srgbClr val="234495"/>
                </a:solidFill>
              </a:rPr>
              <a:t>Promotion des normes européennes</a:t>
            </a:r>
          </a:p>
          <a:p>
            <a:pPr marL="304815" lvl="1">
              <a:buClr>
                <a:schemeClr val="bg1"/>
              </a:buClr>
            </a:pPr>
            <a:r>
              <a:rPr lang="fr-FR" sz="1867" dirty="0">
                <a:solidFill>
                  <a:srgbClr val="234495"/>
                </a:solidFill>
              </a:rPr>
              <a:t>Partage d’expertise</a:t>
            </a:r>
          </a:p>
          <a:p>
            <a:pPr marL="304815" lvl="1">
              <a:buClr>
                <a:schemeClr val="bg1"/>
              </a:buClr>
            </a:pPr>
            <a:r>
              <a:rPr lang="fr-FR" sz="1867" noProof="0" dirty="0">
                <a:solidFill>
                  <a:srgbClr val="234495"/>
                </a:solidFill>
              </a:rPr>
              <a:t>Contrôle de la conformité</a:t>
            </a:r>
          </a:p>
          <a:p>
            <a:pPr marL="304815" lvl="1">
              <a:buClr>
                <a:schemeClr val="bg1"/>
              </a:buClr>
            </a:pPr>
            <a:r>
              <a:rPr lang="fr-FR" sz="1867" dirty="0">
                <a:solidFill>
                  <a:srgbClr val="234495"/>
                </a:solidFill>
              </a:rPr>
              <a:t>Programmes communs</a:t>
            </a:r>
            <a:endParaRPr lang="fr-FR" sz="1867" noProof="0" dirty="0">
              <a:solidFill>
                <a:srgbClr val="234495"/>
              </a:solidFill>
            </a:endParaRPr>
          </a:p>
        </p:txBody>
      </p:sp>
      <p:pic>
        <p:nvPicPr>
          <p:cNvPr id="2" name="Picture 16" descr="A puzzle with a flag of the european union&#10;&#10;Description automatically generated">
            <a:extLst>
              <a:ext uri="{FF2B5EF4-FFF2-40B4-BE49-F238E27FC236}">
                <a16:creationId xmlns:a16="http://schemas.microsoft.com/office/drawing/2014/main" id="{4AAFECD2-EDCA-D07A-B311-66A8F651AA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96"/>
          <a:stretch/>
        </p:blipFill>
        <p:spPr>
          <a:xfrm>
            <a:off x="149657" y="2099535"/>
            <a:ext cx="2997200" cy="23280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ABEA3E-B8D0-8BCC-6766-6FF4CFD369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80" b="18122"/>
          <a:stretch>
            <a:fillRect/>
          </a:stretch>
        </p:blipFill>
        <p:spPr>
          <a:xfrm>
            <a:off x="3025067" y="1751483"/>
            <a:ext cx="6159535" cy="12244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244878-0470-D19E-840F-FFC0BB1D9370}"/>
              </a:ext>
            </a:extLst>
          </p:cNvPr>
          <p:cNvSpPr txBox="1"/>
          <p:nvPr/>
        </p:nvSpPr>
        <p:spPr>
          <a:xfrm>
            <a:off x="5922" y="217616"/>
            <a:ext cx="8909478" cy="374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CONGRÈS DES POUVOIRS LOCAUX ET RÉGIONAUX</a:t>
            </a:r>
            <a:endParaRPr lang="en-US" sz="2400" b="1" dirty="0">
              <a:solidFill>
                <a:schemeClr val="bg1"/>
              </a:solidFill>
              <a:latin typeface="Poppins" panose="00000500000000000000" pitchFamily="2" charset="0"/>
              <a:ea typeface="Myriad"/>
              <a:cs typeface="Poppins" panose="00000500000000000000" pitchFamily="2" charset="0"/>
              <a:sym typeface="Myriad"/>
            </a:endParaRPr>
          </a:p>
        </p:txBody>
      </p:sp>
    </p:spTree>
    <p:extLst>
      <p:ext uri="{BB962C8B-B14F-4D97-AF65-F5344CB8AC3E}">
        <p14:creationId xmlns:p14="http://schemas.microsoft.com/office/powerpoint/2010/main" val="3291473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15">
            <a:extLst>
              <a:ext uri="{FF2B5EF4-FFF2-40B4-BE49-F238E27FC236}">
                <a16:creationId xmlns:a16="http://schemas.microsoft.com/office/drawing/2014/main" id="{2848B23E-28F9-4F08-61A6-2CE0B93CD20D}"/>
              </a:ext>
            </a:extLst>
          </p:cNvPr>
          <p:cNvSpPr/>
          <p:nvPr/>
        </p:nvSpPr>
        <p:spPr>
          <a:xfrm>
            <a:off x="907775" y="2681684"/>
            <a:ext cx="4668623" cy="581985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 </a:t>
            </a:r>
            <a:r>
              <a:rPr lang="fr-FR" sz="1333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Congrès apporte-la </a:t>
            </a:r>
            <a:r>
              <a:rPr lang="fr-FR" sz="1333" b="1" noProof="0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dimension locale et régionale </a:t>
            </a:r>
            <a:r>
              <a:rPr lang="fr-FR" sz="1333" noProof="0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au Conseil de l’Europe.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835" y="6513445"/>
            <a:ext cx="12192000" cy="344555"/>
            <a:chOff x="0" y="0"/>
            <a:chExt cx="9225716" cy="2607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lang="fr-FR" sz="1200" noProof="0" dirty="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48257" y="6424545"/>
            <a:ext cx="8895487" cy="734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1200" noProof="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2956"/>
              </a:lnSpc>
              <a:spcBef>
                <a:spcPct val="0"/>
              </a:spcBef>
            </a:pPr>
            <a:endParaRPr lang="fr-FR" sz="2111" noProof="0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D3316E5B-A1D7-321C-9184-A416BF5A2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849" y="919891"/>
            <a:ext cx="6497319" cy="499995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lvl1pPr algn="ctr">
              <a:defRPr/>
            </a:lvl1pPr>
          </a:lstStyle>
          <a:p>
            <a:pPr>
              <a:lnSpc>
                <a:spcPct val="100000"/>
              </a:lnSpc>
            </a:pPr>
            <a:r>
              <a:rPr lang="fr-FR" sz="1867" b="1" noProof="0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 CONGRÈS DES POUVOIRS LOCAUX ET RÉGIONAUX</a:t>
            </a:r>
            <a:endParaRPr lang="fr-FR" sz="1867" noProof="0" dirty="0">
              <a:solidFill>
                <a:srgbClr val="41B75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0" name="Group 2">
            <a:extLst>
              <a:ext uri="{FF2B5EF4-FFF2-40B4-BE49-F238E27FC236}">
                <a16:creationId xmlns:a16="http://schemas.microsoft.com/office/drawing/2014/main" id="{3E158983-A320-D32E-8DD4-4BB6979E2389}"/>
              </a:ext>
            </a:extLst>
          </p:cNvPr>
          <p:cNvGrpSpPr/>
          <p:nvPr/>
        </p:nvGrpSpPr>
        <p:grpSpPr>
          <a:xfrm>
            <a:off x="8835" y="0"/>
            <a:ext cx="12192000" cy="804029"/>
            <a:chOff x="0" y="0"/>
            <a:chExt cx="9225716" cy="812800"/>
          </a:xfrm>
        </p:grpSpPr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F7476B1A-E761-32E7-E63C-AAC1F469791B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22" name="TextBox 4">
              <a:extLst>
                <a:ext uri="{FF2B5EF4-FFF2-40B4-BE49-F238E27FC236}">
                  <a16:creationId xmlns:a16="http://schemas.microsoft.com/office/drawing/2014/main" id="{0C03544C-3921-7A30-6829-01AC24573B52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lang="fr-FR" sz="1200" noProof="0" dirty="0"/>
            </a:p>
          </p:txBody>
        </p:sp>
      </p:grpSp>
      <p:sp>
        <p:nvSpPr>
          <p:cNvPr id="24" name="Freeform 6">
            <a:extLst>
              <a:ext uri="{FF2B5EF4-FFF2-40B4-BE49-F238E27FC236}">
                <a16:creationId xmlns:a16="http://schemas.microsoft.com/office/drawing/2014/main" id="{7B16AEFA-39C2-BEFF-FF85-66E6866473C8}"/>
              </a:ext>
            </a:extLst>
          </p:cNvPr>
          <p:cNvSpPr/>
          <p:nvPr/>
        </p:nvSpPr>
        <p:spPr>
          <a:xfrm>
            <a:off x="10167747" y="24213"/>
            <a:ext cx="1795892" cy="727336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sz="1200" noProof="0" dirty="0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5C951D08-340F-A0EC-7671-6343F88CE3C7}"/>
              </a:ext>
            </a:extLst>
          </p:cNvPr>
          <p:cNvSpPr/>
          <p:nvPr/>
        </p:nvSpPr>
        <p:spPr>
          <a:xfrm>
            <a:off x="6264785" y="1487306"/>
            <a:ext cx="5698855" cy="4694533"/>
          </a:xfrm>
          <a:custGeom>
            <a:avLst/>
            <a:gdLst/>
            <a:ahLst/>
            <a:cxnLst/>
            <a:rect l="l" t="t" r="r" b="b"/>
            <a:pathLst>
              <a:path w="18897160" h="11668996">
                <a:moveTo>
                  <a:pt x="0" y="0"/>
                </a:moveTo>
                <a:lnTo>
                  <a:pt x="18897160" y="0"/>
                </a:lnTo>
                <a:lnTo>
                  <a:pt x="18897160" y="11668997"/>
                </a:lnTo>
                <a:lnTo>
                  <a:pt x="0" y="116689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/>
          <a:lstStyle/>
          <a:p>
            <a:endParaRPr lang="fr-FR" sz="1200" noProof="0" dirty="0"/>
          </a:p>
        </p:txBody>
      </p:sp>
      <p:sp>
        <p:nvSpPr>
          <p:cNvPr id="26" name="Freeform 15">
            <a:extLst>
              <a:ext uri="{FF2B5EF4-FFF2-40B4-BE49-F238E27FC236}">
                <a16:creationId xmlns:a16="http://schemas.microsoft.com/office/drawing/2014/main" id="{5D01AA5B-861F-649D-49C7-8DDD2E0A73D9}"/>
              </a:ext>
            </a:extLst>
          </p:cNvPr>
          <p:cNvSpPr/>
          <p:nvPr/>
        </p:nvSpPr>
        <p:spPr>
          <a:xfrm>
            <a:off x="914401" y="3617517"/>
            <a:ext cx="4668623" cy="725883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2"/>
            </a:solidFill>
          </a:ln>
        </p:spPr>
        <p:txBody>
          <a:bodyPr/>
          <a:lstStyle/>
          <a:p>
            <a:r>
              <a:rPr lang="fr-FR" sz="1333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Ses</a:t>
            </a:r>
            <a: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activités reposent sur les </a:t>
            </a:r>
            <a:r>
              <a:rPr lang="fr-FR" sz="1333" b="1" noProof="0" dirty="0" err="1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core</a:t>
            </a:r>
            <a:r>
              <a:rPr lang="fr-FR" sz="1333" b="1" noProof="0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valeurs fondamentales : </a:t>
            </a:r>
            <a:br>
              <a:rPr lang="fr-FR" sz="1333" b="1" noProof="0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fr-FR" sz="1333" noProof="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Les droits humains, la démocratie et l’État de droit.</a:t>
            </a:r>
            <a:endParaRPr lang="fr-FR" sz="1867" noProof="0" dirty="0">
              <a:solidFill>
                <a:schemeClr val="bg1"/>
              </a:solidFill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FB589C4-E69A-6C81-2388-C0299ED7FE78}"/>
              </a:ext>
            </a:extLst>
          </p:cNvPr>
          <p:cNvSpPr txBox="1"/>
          <p:nvPr/>
        </p:nvSpPr>
        <p:spPr>
          <a:xfrm>
            <a:off x="5922" y="217616"/>
            <a:ext cx="8909478" cy="374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2400" b="1" noProof="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CONGRÈS DES POUVOIRS LOCAUX ET RÉGIONAUX</a:t>
            </a:r>
            <a:endParaRPr lang="fr-FR" sz="2400" b="1" noProof="0" dirty="0">
              <a:solidFill>
                <a:schemeClr val="bg1"/>
              </a:solidFill>
              <a:latin typeface="Poppins" panose="00000500000000000000" pitchFamily="2" charset="0"/>
              <a:ea typeface="Myriad"/>
              <a:cs typeface="Poppins" panose="00000500000000000000" pitchFamily="2" charset="0"/>
              <a:sym typeface="Myriad"/>
            </a:endParaRPr>
          </a:p>
        </p:txBody>
      </p:sp>
    </p:spTree>
    <p:extLst>
      <p:ext uri="{BB962C8B-B14F-4D97-AF65-F5344CB8AC3E}">
        <p14:creationId xmlns:p14="http://schemas.microsoft.com/office/powerpoint/2010/main" val="3246016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">
            <a:extLst>
              <a:ext uri="{FF2B5EF4-FFF2-40B4-BE49-F238E27FC236}">
                <a16:creationId xmlns:a16="http://schemas.microsoft.com/office/drawing/2014/main" id="{CE9CBB0D-EB4C-621A-0677-7BD2E0C688D5}"/>
              </a:ext>
            </a:extLst>
          </p:cNvPr>
          <p:cNvSpPr/>
          <p:nvPr/>
        </p:nvSpPr>
        <p:spPr>
          <a:xfrm>
            <a:off x="6268231" y="849072"/>
            <a:ext cx="5791200" cy="5618653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rgbClr val="214395"/>
            </a:solidFill>
          </a:ln>
        </p:spPr>
        <p:txBody>
          <a:bodyPr/>
          <a:lstStyle/>
          <a:p>
            <a:pPr>
              <a:buClr>
                <a:srgbClr val="41B75B"/>
              </a:buClr>
            </a:pPr>
            <a:r>
              <a:rPr lang="en-US" sz="1867" dirty="0">
                <a:solidFill>
                  <a:srgbClr val="234495"/>
                </a:solidFill>
              </a:rPr>
              <a:t>📅</a:t>
            </a:r>
            <a:r>
              <a:rPr lang="en-US" sz="1867" b="1" dirty="0">
                <a:solidFill>
                  <a:srgbClr val="41B75B"/>
                </a:solidFill>
              </a:rPr>
              <a:t>14 </a:t>
            </a:r>
            <a:r>
              <a:rPr lang="en-US" sz="1867" b="1" dirty="0" err="1">
                <a:solidFill>
                  <a:srgbClr val="41B75B"/>
                </a:solidFill>
              </a:rPr>
              <a:t>janvier</a:t>
            </a:r>
            <a:r>
              <a:rPr lang="en-US" sz="1867" b="1" dirty="0">
                <a:solidFill>
                  <a:srgbClr val="41B75B"/>
                </a:solidFill>
              </a:rPr>
              <a:t> 1994 </a:t>
            </a:r>
            <a:r>
              <a:rPr lang="en-US" sz="1867" dirty="0">
                <a:solidFill>
                  <a:srgbClr val="234495"/>
                </a:solidFill>
              </a:rPr>
              <a:t>- </a:t>
            </a:r>
            <a:r>
              <a:rPr lang="fr-FR" sz="1867" dirty="0">
                <a:solidFill>
                  <a:srgbClr val="234495"/>
                </a:solidFill>
              </a:rPr>
              <a:t>Le Comité des Ministres adopte une résolution statutaire instituant le Congrès des pouvoirs locaux et régionaux en tant qu’organe représentant les collectivités locales et régionales au sein du Conseil de l’Europe.</a:t>
            </a:r>
            <a:br>
              <a:rPr lang="fr-FR" sz="1867" dirty="0">
                <a:solidFill>
                  <a:srgbClr val="234495"/>
                </a:solidFill>
              </a:rPr>
            </a:br>
            <a:endParaRPr lang="en-US" sz="1867" dirty="0">
              <a:solidFill>
                <a:srgbClr val="234495"/>
              </a:solidFill>
            </a:endParaRPr>
          </a:p>
          <a:p>
            <a:pPr>
              <a:buClr>
                <a:srgbClr val="41B75B"/>
              </a:buClr>
            </a:pPr>
            <a:r>
              <a:rPr lang="en-US" sz="1867" dirty="0">
                <a:solidFill>
                  <a:srgbClr val="234495"/>
                </a:solidFill>
              </a:rPr>
              <a:t>📍</a:t>
            </a:r>
            <a:r>
              <a:rPr lang="en-US" sz="1867" dirty="0" err="1">
                <a:solidFill>
                  <a:srgbClr val="234495"/>
                </a:solidFill>
              </a:rPr>
              <a:t>Basé</a:t>
            </a:r>
            <a:r>
              <a:rPr lang="en-US" sz="1867" dirty="0">
                <a:solidFill>
                  <a:srgbClr val="234495"/>
                </a:solidFill>
              </a:rPr>
              <a:t> à </a:t>
            </a:r>
            <a:r>
              <a:rPr lang="en-US" sz="1867" b="1" dirty="0">
                <a:solidFill>
                  <a:srgbClr val="41B75B"/>
                </a:solidFill>
              </a:rPr>
              <a:t>Strasbourg</a:t>
            </a:r>
            <a:r>
              <a:rPr lang="en-US" sz="1867" dirty="0">
                <a:solidFill>
                  <a:srgbClr val="234495"/>
                </a:solidFill>
              </a:rPr>
              <a:t> (France)</a:t>
            </a:r>
          </a:p>
          <a:p>
            <a:endParaRPr lang="en-US" sz="1867" dirty="0">
              <a:solidFill>
                <a:schemeClr val="bg1"/>
              </a:solidFill>
            </a:endParaRPr>
          </a:p>
          <a:p>
            <a:pPr>
              <a:buClr>
                <a:srgbClr val="41B75B"/>
              </a:buClr>
            </a:pPr>
            <a:r>
              <a:rPr lang="fr-FR" sz="1867" dirty="0"/>
              <a:t>📢</a:t>
            </a:r>
            <a:r>
              <a:rPr lang="en-US" sz="1867" dirty="0">
                <a:solidFill>
                  <a:srgbClr val="234495"/>
                </a:solidFill>
              </a:rPr>
              <a:t>Se </a:t>
            </a:r>
            <a:r>
              <a:rPr lang="en-US" sz="1867" dirty="0" err="1">
                <a:solidFill>
                  <a:srgbClr val="234495"/>
                </a:solidFill>
              </a:rPr>
              <a:t>faisant</a:t>
            </a:r>
            <a:r>
              <a:rPr lang="en-US" sz="1867" dirty="0">
                <a:solidFill>
                  <a:srgbClr val="234495"/>
                </a:solidFill>
              </a:rPr>
              <a:t> le </a:t>
            </a:r>
            <a:r>
              <a:rPr lang="en-US" sz="1867" dirty="0" err="1">
                <a:solidFill>
                  <a:srgbClr val="234495"/>
                </a:solidFill>
              </a:rPr>
              <a:t>porte</a:t>
            </a:r>
            <a:r>
              <a:rPr lang="en-US" sz="1867" dirty="0">
                <a:solidFill>
                  <a:srgbClr val="234495"/>
                </a:solidFill>
              </a:rPr>
              <a:t>-parole de </a:t>
            </a:r>
            <a:r>
              <a:rPr lang="en-US" sz="1867" b="1" dirty="0">
                <a:solidFill>
                  <a:srgbClr val="41B75B"/>
                </a:solidFill>
              </a:rPr>
              <a:t>plus de 130,000</a:t>
            </a:r>
            <a:r>
              <a:rPr lang="en-US" sz="1867" dirty="0">
                <a:solidFill>
                  <a:srgbClr val="234495"/>
                </a:solidFill>
              </a:rPr>
              <a:t> </a:t>
            </a:r>
            <a:r>
              <a:rPr lang="en-US" sz="1867" dirty="0" err="1">
                <a:solidFill>
                  <a:srgbClr val="234495"/>
                </a:solidFill>
              </a:rPr>
              <a:t>collectivités</a:t>
            </a:r>
            <a:r>
              <a:rPr lang="en-US" sz="1867" dirty="0">
                <a:solidFill>
                  <a:srgbClr val="234495"/>
                </a:solidFill>
              </a:rPr>
              <a:t> locales et regionals à travers </a:t>
            </a:r>
            <a:r>
              <a:rPr lang="en-US" sz="1867" dirty="0" err="1">
                <a:solidFill>
                  <a:srgbClr val="234495"/>
                </a:solidFill>
              </a:rPr>
              <a:t>l’Europe</a:t>
            </a:r>
            <a:r>
              <a:rPr lang="en-US" sz="1867" dirty="0">
                <a:solidFill>
                  <a:srgbClr val="234495"/>
                </a:solidFill>
              </a:rPr>
              <a:t>.</a:t>
            </a:r>
          </a:p>
          <a:p>
            <a:pPr marL="609630" lvl="1" indent="-304815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fr-FR" sz="1867" dirty="0">
                <a:solidFill>
                  <a:srgbClr val="234495"/>
                </a:solidFill>
              </a:rPr>
              <a:t>Suivi de la mise en œuvre de la Charte européenne</a:t>
            </a:r>
          </a:p>
          <a:p>
            <a:pPr marL="609630" lvl="1" indent="-304815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fr-FR" sz="1867" dirty="0">
                <a:solidFill>
                  <a:srgbClr val="234495"/>
                </a:solidFill>
              </a:rPr>
              <a:t>Observation des élections locales et régionales</a:t>
            </a:r>
          </a:p>
          <a:p>
            <a:pPr marL="609630" lvl="1" indent="-304815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en-US" sz="1867" dirty="0">
                <a:solidFill>
                  <a:srgbClr val="234495"/>
                </a:solidFill>
              </a:rPr>
              <a:t>Encourager la participation </a:t>
            </a:r>
            <a:r>
              <a:rPr lang="en-US" sz="1867" dirty="0" err="1">
                <a:solidFill>
                  <a:srgbClr val="234495"/>
                </a:solidFill>
              </a:rPr>
              <a:t>citoyenne</a:t>
            </a:r>
            <a:endParaRPr lang="en-US" sz="1867" dirty="0">
              <a:solidFill>
                <a:srgbClr val="234495"/>
              </a:solidFill>
            </a:endParaRPr>
          </a:p>
          <a:p>
            <a:pPr marL="609630" lvl="1" indent="-304815">
              <a:buClr>
                <a:srgbClr val="41B75B"/>
              </a:buClr>
              <a:buFont typeface="Wingdings" panose="05000000000000000000" pitchFamily="2" charset="2"/>
              <a:buChar char="Ø"/>
            </a:pPr>
            <a:endParaRPr lang="en-US" sz="1867" dirty="0">
              <a:solidFill>
                <a:srgbClr val="234495"/>
              </a:solidFill>
            </a:endParaRPr>
          </a:p>
          <a:p>
            <a:pPr>
              <a:buClr>
                <a:srgbClr val="41B75B"/>
              </a:buClr>
            </a:pPr>
            <a:r>
              <a:rPr lang="fr-FR" sz="1867" dirty="0"/>
              <a:t>🤝</a:t>
            </a:r>
            <a:r>
              <a:rPr lang="fr-FR" sz="1867" dirty="0">
                <a:solidFill>
                  <a:srgbClr val="234495"/>
                </a:solidFill>
              </a:rPr>
              <a:t>Par ses activités, le Congrès contribue à faire en sorte que la démocratie locale et régionale reste une </a:t>
            </a:r>
            <a:r>
              <a:rPr lang="fr-FR" sz="1867" b="1" dirty="0">
                <a:solidFill>
                  <a:srgbClr val="5CC172"/>
                </a:solidFill>
              </a:rPr>
              <a:t>pierre angulaire </a:t>
            </a:r>
            <a:r>
              <a:rPr lang="fr-FR" sz="1867" dirty="0">
                <a:solidFill>
                  <a:srgbClr val="234495"/>
                </a:solidFill>
              </a:rPr>
              <a:t>de la gouvernance démocratique dans toute l'Europe.</a:t>
            </a:r>
            <a:endParaRPr lang="en-US" sz="1867" dirty="0">
              <a:solidFill>
                <a:srgbClr val="234495"/>
              </a:solidFill>
            </a:endParaRPr>
          </a:p>
          <a:p>
            <a:pPr marL="609630" lvl="1" indent="-304815">
              <a:buClr>
                <a:srgbClr val="41B75B"/>
              </a:buClr>
              <a:buFont typeface="Wingdings" panose="05000000000000000000" pitchFamily="2" charset="2"/>
              <a:buChar char="Ø"/>
            </a:pPr>
            <a:endParaRPr lang="en-US" sz="1867" dirty="0">
              <a:solidFill>
                <a:srgbClr val="234495"/>
              </a:solidFill>
            </a:endParaRPr>
          </a:p>
          <a:p>
            <a:pPr>
              <a:buClr>
                <a:srgbClr val="41B75B"/>
              </a:buClr>
            </a:pPr>
            <a:endParaRPr lang="en-US" sz="1867" dirty="0">
              <a:solidFill>
                <a:srgbClr val="234495"/>
              </a:solidFill>
            </a:endParaRPr>
          </a:p>
          <a:p>
            <a:pPr>
              <a:buClr>
                <a:srgbClr val="41B75B"/>
              </a:buClr>
            </a:pPr>
            <a:endParaRPr lang="en-US" sz="1867" dirty="0">
              <a:solidFill>
                <a:srgbClr val="234495"/>
              </a:solidFill>
            </a:endParaRPr>
          </a:p>
          <a:p>
            <a:pPr>
              <a:buClr>
                <a:srgbClr val="41B75B"/>
              </a:buClr>
            </a:pPr>
            <a:endParaRPr lang="en-US" sz="1867" dirty="0">
              <a:solidFill>
                <a:srgbClr val="234495"/>
              </a:solidFill>
            </a:endParaRPr>
          </a:p>
        </p:txBody>
      </p:sp>
      <p:grpSp>
        <p:nvGrpSpPr>
          <p:cNvPr id="6" name="Group 7">
            <a:extLst>
              <a:ext uri="{FF2B5EF4-FFF2-40B4-BE49-F238E27FC236}">
                <a16:creationId xmlns:a16="http://schemas.microsoft.com/office/drawing/2014/main" id="{8F81C8EE-A2FF-ECB1-8FDE-541BC151932A}"/>
              </a:ext>
            </a:extLst>
          </p:cNvPr>
          <p:cNvGrpSpPr/>
          <p:nvPr/>
        </p:nvGrpSpPr>
        <p:grpSpPr>
          <a:xfrm>
            <a:off x="8835" y="6513445"/>
            <a:ext cx="12192000" cy="344555"/>
            <a:chOff x="0" y="0"/>
            <a:chExt cx="9225716" cy="260726"/>
          </a:xfrm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EA7473AF-6743-DFEA-00D1-B70CE74A5DCF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9">
              <a:extLst>
                <a:ext uri="{FF2B5EF4-FFF2-40B4-BE49-F238E27FC236}">
                  <a16:creationId xmlns:a16="http://schemas.microsoft.com/office/drawing/2014/main" id="{E3BE5672-CEDF-1D34-CF7B-ABF473352648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9" name="TextBox 10">
            <a:extLst>
              <a:ext uri="{FF2B5EF4-FFF2-40B4-BE49-F238E27FC236}">
                <a16:creationId xmlns:a16="http://schemas.microsoft.com/office/drawing/2014/main" id="{0C72B5A9-3B3D-0A0B-3C50-1FB1783E214E}"/>
              </a:ext>
            </a:extLst>
          </p:cNvPr>
          <p:cNvSpPr txBox="1"/>
          <p:nvPr/>
        </p:nvSpPr>
        <p:spPr>
          <a:xfrm>
            <a:off x="1648257" y="6424545"/>
            <a:ext cx="8895487" cy="734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en-US" sz="120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2956"/>
              </a:lnSpc>
              <a:spcBef>
                <a:spcPct val="0"/>
              </a:spcBef>
            </a:pPr>
            <a:endParaRPr lang="en-US" sz="2111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15EB3DC2-552E-F4C3-08C6-625DCC410E5D}"/>
              </a:ext>
            </a:extLst>
          </p:cNvPr>
          <p:cNvGrpSpPr/>
          <p:nvPr/>
        </p:nvGrpSpPr>
        <p:grpSpPr>
          <a:xfrm>
            <a:off x="8835" y="0"/>
            <a:ext cx="12192000" cy="804029"/>
            <a:chOff x="0" y="0"/>
            <a:chExt cx="9225716" cy="812800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E82CE82B-AA44-BA03-0855-D266B1720502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3A08A92F-CC2B-DB93-86CE-76C1C62E258C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4" name="Freeform 6">
            <a:extLst>
              <a:ext uri="{FF2B5EF4-FFF2-40B4-BE49-F238E27FC236}">
                <a16:creationId xmlns:a16="http://schemas.microsoft.com/office/drawing/2014/main" id="{8C2CFF28-7860-B338-182D-0E2AB1153595}"/>
              </a:ext>
            </a:extLst>
          </p:cNvPr>
          <p:cNvSpPr/>
          <p:nvPr/>
        </p:nvSpPr>
        <p:spPr>
          <a:xfrm>
            <a:off x="10167747" y="24213"/>
            <a:ext cx="1795892" cy="727336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CE7A6038-9421-76C3-C53E-D9F64EB8307F}"/>
              </a:ext>
            </a:extLst>
          </p:cNvPr>
          <p:cNvSpPr txBox="1"/>
          <p:nvPr/>
        </p:nvSpPr>
        <p:spPr>
          <a:xfrm>
            <a:off x="5922" y="217616"/>
            <a:ext cx="8909478" cy="374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CONGRÈS DES POUVOIRS LOCAUX ET RÉGIONAUX</a:t>
            </a:r>
            <a:endParaRPr lang="en-US" sz="2400" b="1" dirty="0">
              <a:solidFill>
                <a:schemeClr val="bg1"/>
              </a:solidFill>
              <a:latin typeface="Poppins" panose="00000500000000000000" pitchFamily="2" charset="0"/>
              <a:ea typeface="Myriad"/>
              <a:cs typeface="Poppins" panose="00000500000000000000" pitchFamily="2" charset="0"/>
              <a:sym typeface="Myriad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0C5EE7-BC29-6C6A-A75C-C7C307B51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90" y="1938529"/>
            <a:ext cx="5798428" cy="281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924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>
            <a:extLst>
              <a:ext uri="{FF2B5EF4-FFF2-40B4-BE49-F238E27FC236}">
                <a16:creationId xmlns:a16="http://schemas.microsoft.com/office/drawing/2014/main" id="{18DD0C01-9405-8F8A-438B-886B6DF1BB48}"/>
              </a:ext>
            </a:extLst>
          </p:cNvPr>
          <p:cNvGrpSpPr/>
          <p:nvPr/>
        </p:nvGrpSpPr>
        <p:grpSpPr>
          <a:xfrm>
            <a:off x="0" y="6513445"/>
            <a:ext cx="12192000" cy="344555"/>
            <a:chOff x="0" y="0"/>
            <a:chExt cx="9225716" cy="260726"/>
          </a:xfrm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F3BBFDAD-5FAD-7ACE-A569-95602F36F3DD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7" name="TextBox 9">
              <a:extLst>
                <a:ext uri="{FF2B5EF4-FFF2-40B4-BE49-F238E27FC236}">
                  <a16:creationId xmlns:a16="http://schemas.microsoft.com/office/drawing/2014/main" id="{7D777F32-2DE9-87C6-610C-06777DE9E829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lang="fr-FR" sz="1200" noProof="0" dirty="0"/>
            </a:p>
          </p:txBody>
        </p:sp>
      </p:grpSp>
      <p:sp>
        <p:nvSpPr>
          <p:cNvPr id="8" name="TextBox 10">
            <a:extLst>
              <a:ext uri="{FF2B5EF4-FFF2-40B4-BE49-F238E27FC236}">
                <a16:creationId xmlns:a16="http://schemas.microsoft.com/office/drawing/2014/main" id="{304519DF-5DFB-E17C-0CDF-35EAA58CC10F}"/>
              </a:ext>
            </a:extLst>
          </p:cNvPr>
          <p:cNvSpPr txBox="1"/>
          <p:nvPr/>
        </p:nvSpPr>
        <p:spPr>
          <a:xfrm>
            <a:off x="1648257" y="6424545"/>
            <a:ext cx="8895487" cy="734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1200" noProof="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2956"/>
              </a:lnSpc>
              <a:spcBef>
                <a:spcPct val="0"/>
              </a:spcBef>
            </a:pPr>
            <a:endParaRPr lang="fr-FR" sz="2111" noProof="0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9DB49DC-5714-022D-AC80-801439EDE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280" y="775664"/>
            <a:ext cx="3146641" cy="885870"/>
          </a:xfrm>
          <a:prstGeom prst="rect">
            <a:avLst/>
          </a:prstGeom>
        </p:spPr>
        <p:txBody>
          <a:bodyPr vert="horz" lIns="60960" tIns="30480" rIns="60960" bIns="30480" rtlCol="0" anchor="ctr">
            <a:noAutofit/>
          </a:bodyPr>
          <a:lstStyle>
            <a:lvl1pPr algn="ctr">
              <a:defRPr/>
            </a:lvl1pPr>
          </a:lstStyle>
          <a:p>
            <a:pPr>
              <a:lnSpc>
                <a:spcPct val="100000"/>
              </a:lnSpc>
            </a:pPr>
            <a:r>
              <a:rPr lang="fr-FR" sz="1867" b="1" noProof="0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STRUCTURE DU CONGRÈS</a:t>
            </a:r>
            <a:endParaRPr lang="fr-FR" sz="1867" noProof="0" dirty="0">
              <a:solidFill>
                <a:srgbClr val="41B75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Picture 14">
            <a:extLst>
              <a:ext uri="{FF2B5EF4-FFF2-40B4-BE49-F238E27FC236}">
                <a16:creationId xmlns:a16="http://schemas.microsoft.com/office/drawing/2014/main" id="{FE7E6C67-4CE7-8AFC-2FBF-D56812FED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372" y="2311579"/>
            <a:ext cx="3977841" cy="229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DC2E8D7-F336-AECB-D43C-3F4ADE31D864}"/>
              </a:ext>
            </a:extLst>
          </p:cNvPr>
          <p:cNvSpPr/>
          <p:nvPr/>
        </p:nvSpPr>
        <p:spPr>
          <a:xfrm>
            <a:off x="609600" y="1668966"/>
            <a:ext cx="3328783" cy="1987717"/>
          </a:xfrm>
          <a:prstGeom prst="rect">
            <a:avLst/>
          </a:prstGeom>
          <a:ln w="9525">
            <a:solidFill>
              <a:srgbClr val="1A447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67" b="1" noProof="0" dirty="0">
                <a:solidFill>
                  <a:srgbClr val="41B75B"/>
                </a:solidFill>
                <a:latin typeface="Poppins "/>
              </a:rPr>
              <a:t>              </a:t>
            </a:r>
            <a:r>
              <a:rPr lang="fr-FR" sz="1867" b="1" noProof="0" dirty="0">
                <a:solidFill>
                  <a:srgbClr val="41B75B"/>
                </a:solidFill>
              </a:rPr>
              <a:t>306 représentants</a:t>
            </a:r>
          </a:p>
          <a:p>
            <a:pPr algn="ctr"/>
            <a:r>
              <a:rPr lang="fr-FR" sz="1867" b="1" noProof="0" dirty="0">
                <a:solidFill>
                  <a:srgbClr val="41B75B"/>
                </a:solidFill>
              </a:rPr>
              <a:t>            306 remplaçants</a:t>
            </a:r>
          </a:p>
          <a:p>
            <a:pPr algn="ctr"/>
            <a:endParaRPr lang="fr-FR" sz="1867" b="1" noProof="0" dirty="0">
              <a:solidFill>
                <a:srgbClr val="41B75B"/>
              </a:solidFill>
            </a:endParaRPr>
          </a:p>
          <a:p>
            <a:pPr algn="ctr"/>
            <a:r>
              <a:rPr lang="fr-FR" sz="1867" u="sng" dirty="0">
                <a:solidFill>
                  <a:srgbClr val="1A4476"/>
                </a:solidFill>
              </a:rPr>
              <a:t>D</a:t>
            </a:r>
            <a:r>
              <a:rPr lang="fr-FR" sz="1867" u="sng" noProof="0" dirty="0">
                <a:solidFill>
                  <a:srgbClr val="1A4476"/>
                </a:solidFill>
              </a:rPr>
              <a:t>eux chambres: </a:t>
            </a:r>
          </a:p>
          <a:p>
            <a:pPr algn="ctr"/>
            <a:r>
              <a:rPr lang="fr-FR" sz="1867" dirty="0">
                <a:solidFill>
                  <a:srgbClr val="1A4476"/>
                </a:solidFill>
              </a:rPr>
              <a:t>Chambre des collectivités locales</a:t>
            </a:r>
          </a:p>
          <a:p>
            <a:pPr algn="ctr"/>
            <a:r>
              <a:rPr lang="fr-FR" sz="1867" dirty="0">
                <a:solidFill>
                  <a:srgbClr val="1A4476"/>
                </a:solidFill>
              </a:rPr>
              <a:t>Chambre des</a:t>
            </a:r>
            <a:r>
              <a:rPr lang="fr-FR" sz="1867" noProof="0" dirty="0">
                <a:solidFill>
                  <a:srgbClr val="1A4476"/>
                </a:solidFill>
              </a:rPr>
              <a:t> </a:t>
            </a:r>
            <a:r>
              <a:rPr lang="fr-FR" sz="1867" dirty="0">
                <a:solidFill>
                  <a:srgbClr val="1A4476"/>
                </a:solidFill>
              </a:rPr>
              <a:t>r</a:t>
            </a:r>
            <a:r>
              <a:rPr lang="fr-FR" sz="1867" noProof="0" dirty="0" err="1">
                <a:solidFill>
                  <a:srgbClr val="1A4476"/>
                </a:solidFill>
              </a:rPr>
              <a:t>égions</a:t>
            </a:r>
            <a:endParaRPr lang="fr-FR" sz="1867" noProof="0" dirty="0">
              <a:solidFill>
                <a:srgbClr val="1A4476"/>
              </a:solidFill>
            </a:endParaRPr>
          </a:p>
        </p:txBody>
      </p:sp>
      <p:pic>
        <p:nvPicPr>
          <p:cNvPr id="13" name="Picture 18">
            <a:extLst>
              <a:ext uri="{FF2B5EF4-FFF2-40B4-BE49-F238E27FC236}">
                <a16:creationId xmlns:a16="http://schemas.microsoft.com/office/drawing/2014/main" id="{C6B79BFE-82E7-EED3-40AE-433686C97D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7" t="4574" r="73653" b="71886"/>
          <a:stretch/>
        </p:blipFill>
        <p:spPr bwMode="auto">
          <a:xfrm>
            <a:off x="721735" y="1894844"/>
            <a:ext cx="779285" cy="56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213B5D5-10C2-305F-1566-97D45654FBB5}"/>
              </a:ext>
            </a:extLst>
          </p:cNvPr>
          <p:cNvSpPr/>
          <p:nvPr/>
        </p:nvSpPr>
        <p:spPr>
          <a:xfrm>
            <a:off x="609600" y="4172084"/>
            <a:ext cx="3319421" cy="1691587"/>
          </a:xfrm>
          <a:prstGeom prst="rect">
            <a:avLst/>
          </a:prstGeom>
          <a:ln w="9525">
            <a:solidFill>
              <a:srgbClr val="1A447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67" b="1" noProof="0" dirty="0">
                <a:solidFill>
                  <a:srgbClr val="41B75B"/>
                </a:solidFill>
                <a:latin typeface="Poppins "/>
              </a:rPr>
              <a:t> </a:t>
            </a:r>
            <a:r>
              <a:rPr lang="fr-FR" sz="1867" b="1" noProof="0" dirty="0">
                <a:solidFill>
                  <a:srgbClr val="41B75B"/>
                </a:solidFill>
              </a:rPr>
              <a:t>46 Délégations</a:t>
            </a:r>
          </a:p>
          <a:p>
            <a:pPr algn="ctr"/>
            <a:endParaRPr lang="fr-FR" sz="1867" b="1" noProof="0" dirty="0">
              <a:solidFill>
                <a:srgbClr val="41B75B"/>
              </a:solidFill>
            </a:endParaRPr>
          </a:p>
          <a:p>
            <a:pPr algn="ctr"/>
            <a:r>
              <a:rPr lang="fr-FR" sz="1867" noProof="0" dirty="0">
                <a:solidFill>
                  <a:srgbClr val="1A4476"/>
                </a:solidFill>
              </a:rPr>
              <a:t>46 États membres</a:t>
            </a:r>
          </a:p>
        </p:txBody>
      </p:sp>
      <p:pic>
        <p:nvPicPr>
          <p:cNvPr id="15" name="Picture 12">
            <a:extLst>
              <a:ext uri="{FF2B5EF4-FFF2-40B4-BE49-F238E27FC236}">
                <a16:creationId xmlns:a16="http://schemas.microsoft.com/office/drawing/2014/main" id="{449C9F8F-4A8D-CD43-5FA6-9205B07357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" t="5490" r="78664" b="71765"/>
          <a:stretch/>
        </p:blipFill>
        <p:spPr bwMode="auto">
          <a:xfrm>
            <a:off x="892239" y="4806716"/>
            <a:ext cx="438279" cy="38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3959F3-56EE-D5A6-D31B-EBC2C2BAC544}"/>
              </a:ext>
            </a:extLst>
          </p:cNvPr>
          <p:cNvSpPr/>
          <p:nvPr/>
        </p:nvSpPr>
        <p:spPr>
          <a:xfrm>
            <a:off x="8276233" y="4161376"/>
            <a:ext cx="3319420" cy="1691587"/>
          </a:xfrm>
          <a:prstGeom prst="rect">
            <a:avLst/>
          </a:prstGeom>
          <a:ln w="9525">
            <a:solidFill>
              <a:srgbClr val="1A447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67" b="1" noProof="0" dirty="0">
                <a:solidFill>
                  <a:srgbClr val="41B75B"/>
                </a:solidFill>
              </a:rPr>
              <a:t> 3 Commissions</a:t>
            </a:r>
          </a:p>
          <a:p>
            <a:pPr algn="ctr"/>
            <a:endParaRPr lang="fr-FR" sz="1867" b="1" noProof="0" dirty="0">
              <a:solidFill>
                <a:srgbClr val="41B75B"/>
              </a:solidFill>
              <a:latin typeface="Poppins "/>
            </a:endParaRPr>
          </a:p>
          <a:p>
            <a:pPr marL="304815" indent="-304815" algn="ctr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fr-FR" sz="1867" dirty="0">
                <a:solidFill>
                  <a:srgbClr val="1A4476"/>
                </a:solidFill>
              </a:rPr>
              <a:t>Comité de suivi</a:t>
            </a:r>
          </a:p>
          <a:p>
            <a:pPr marL="304815" indent="-304815" algn="ctr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fr-FR" sz="1867" dirty="0">
                <a:solidFill>
                  <a:srgbClr val="1A4476"/>
                </a:solidFill>
              </a:rPr>
              <a:t>Comité de gouvernance</a:t>
            </a:r>
          </a:p>
          <a:p>
            <a:pPr marL="304815" indent="-304815" algn="ctr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fr-FR" sz="1867" dirty="0">
                <a:solidFill>
                  <a:srgbClr val="1A4476"/>
                </a:solidFill>
              </a:rPr>
              <a:t>Comité de l'inclusion sociale</a:t>
            </a:r>
            <a:endParaRPr lang="fr-FR" sz="1867" noProof="0" dirty="0">
              <a:solidFill>
                <a:srgbClr val="1A4476"/>
              </a:solidFill>
            </a:endParaRPr>
          </a:p>
        </p:txBody>
      </p:sp>
      <p:pic>
        <p:nvPicPr>
          <p:cNvPr id="17" name="Picture 10">
            <a:extLst>
              <a:ext uri="{FF2B5EF4-FFF2-40B4-BE49-F238E27FC236}">
                <a16:creationId xmlns:a16="http://schemas.microsoft.com/office/drawing/2014/main" id="{4CE9A07F-E197-AC26-004A-6FC1F21FE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4" t="6876" r="77484" b="74234"/>
          <a:stretch/>
        </p:blipFill>
        <p:spPr bwMode="auto">
          <a:xfrm>
            <a:off x="8397775" y="4266295"/>
            <a:ext cx="650775" cy="45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DF3A7BE-AA9B-C326-BEB1-E37FB4C07B07}"/>
              </a:ext>
            </a:extLst>
          </p:cNvPr>
          <p:cNvSpPr/>
          <p:nvPr/>
        </p:nvSpPr>
        <p:spPr>
          <a:xfrm>
            <a:off x="8276232" y="1938966"/>
            <a:ext cx="3319420" cy="1680880"/>
          </a:xfrm>
          <a:prstGeom prst="rect">
            <a:avLst/>
          </a:prstGeom>
          <a:ln w="9525">
            <a:solidFill>
              <a:srgbClr val="1A447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67" b="1" noProof="0" dirty="0">
                <a:solidFill>
                  <a:srgbClr val="41B75B"/>
                </a:solidFill>
                <a:latin typeface="Poppins "/>
              </a:rPr>
              <a:t>    </a:t>
            </a:r>
            <a:r>
              <a:rPr lang="fr-FR" sz="1867" b="1" noProof="0" dirty="0">
                <a:solidFill>
                  <a:srgbClr val="41B75B"/>
                </a:solidFill>
              </a:rPr>
              <a:t>5 </a:t>
            </a:r>
            <a:r>
              <a:rPr lang="fr-FR" sz="1867" b="1" noProof="0" dirty="0" err="1">
                <a:solidFill>
                  <a:srgbClr val="41B75B"/>
                </a:solidFill>
              </a:rPr>
              <a:t>Political</a:t>
            </a:r>
            <a:r>
              <a:rPr lang="fr-FR" sz="1867" b="1" noProof="0" dirty="0">
                <a:solidFill>
                  <a:srgbClr val="41B75B"/>
                </a:solidFill>
              </a:rPr>
              <a:t> Groups</a:t>
            </a:r>
          </a:p>
          <a:p>
            <a:pPr algn="ctr"/>
            <a:endParaRPr lang="fr-FR" sz="1200" b="1" noProof="0" dirty="0">
              <a:solidFill>
                <a:srgbClr val="41B75B"/>
              </a:solidFill>
              <a:latin typeface="Poppins "/>
            </a:endParaRPr>
          </a:p>
          <a:p>
            <a:pPr algn="ctr"/>
            <a:endParaRPr lang="fr-FR" sz="1200" b="1" noProof="0" dirty="0">
              <a:solidFill>
                <a:srgbClr val="41B75B"/>
              </a:solidFill>
              <a:latin typeface="Poppins "/>
            </a:endParaRPr>
          </a:p>
          <a:p>
            <a:pPr algn="ctr"/>
            <a:endParaRPr lang="fr-FR" sz="1200" b="1" noProof="0" dirty="0">
              <a:solidFill>
                <a:srgbClr val="41B75B"/>
              </a:solidFill>
              <a:latin typeface="Poppins "/>
            </a:endParaRPr>
          </a:p>
          <a:p>
            <a:pPr algn="ctr"/>
            <a:endParaRPr lang="fr-FR" sz="1200" b="1" noProof="0" dirty="0">
              <a:solidFill>
                <a:srgbClr val="41B75B"/>
              </a:solidFill>
              <a:latin typeface="Poppins "/>
            </a:endParaRPr>
          </a:p>
          <a:p>
            <a:pPr algn="ctr"/>
            <a:endParaRPr lang="fr-FR" sz="1200" b="1" noProof="0" dirty="0">
              <a:solidFill>
                <a:srgbClr val="41B75B"/>
              </a:solidFill>
              <a:latin typeface="Poppins "/>
            </a:endParaRPr>
          </a:p>
          <a:p>
            <a:pPr algn="ctr"/>
            <a:endParaRPr lang="fr-FR" sz="1200" b="1" noProof="0" dirty="0">
              <a:solidFill>
                <a:srgbClr val="41B75B"/>
              </a:solidFill>
              <a:latin typeface="Poppins "/>
            </a:endParaRPr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D508A36F-FCE9-60DE-F2E4-257620536F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" t="4095" r="76777" b="73285"/>
          <a:stretch/>
        </p:blipFill>
        <p:spPr bwMode="auto">
          <a:xfrm>
            <a:off x="8397775" y="2076610"/>
            <a:ext cx="517625" cy="37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2">
            <a:extLst>
              <a:ext uri="{FF2B5EF4-FFF2-40B4-BE49-F238E27FC236}">
                <a16:creationId xmlns:a16="http://schemas.microsoft.com/office/drawing/2014/main" id="{AAFA19E2-98E1-7615-63DF-0D34306B3417}"/>
              </a:ext>
            </a:extLst>
          </p:cNvPr>
          <p:cNvGrpSpPr/>
          <p:nvPr/>
        </p:nvGrpSpPr>
        <p:grpSpPr>
          <a:xfrm>
            <a:off x="0" y="0"/>
            <a:ext cx="12192000" cy="804029"/>
            <a:chOff x="0" y="0"/>
            <a:chExt cx="9225716" cy="812800"/>
          </a:xfrm>
        </p:grpSpPr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2699E82C-691C-4FF9-EA76-C3E070FC85CB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22" name="TextBox 4">
              <a:extLst>
                <a:ext uri="{FF2B5EF4-FFF2-40B4-BE49-F238E27FC236}">
                  <a16:creationId xmlns:a16="http://schemas.microsoft.com/office/drawing/2014/main" id="{82837BF9-81A9-F1CA-AEED-64DF4D5B9B48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lang="fr-FR" sz="1200" noProof="0" dirty="0"/>
            </a:p>
          </p:txBody>
        </p:sp>
      </p:grpSp>
      <p:sp>
        <p:nvSpPr>
          <p:cNvPr id="24" name="Freeform 6">
            <a:extLst>
              <a:ext uri="{FF2B5EF4-FFF2-40B4-BE49-F238E27FC236}">
                <a16:creationId xmlns:a16="http://schemas.microsoft.com/office/drawing/2014/main" id="{DD188D60-4B11-DB77-6B7C-0BE39A792632}"/>
              </a:ext>
            </a:extLst>
          </p:cNvPr>
          <p:cNvSpPr/>
          <p:nvPr/>
        </p:nvSpPr>
        <p:spPr>
          <a:xfrm>
            <a:off x="10158913" y="24213"/>
            <a:ext cx="1795892" cy="727336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 sz="1200" noProof="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1EDA4B3-6F8C-C9D5-EE2C-67EF65115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3109"/>
            <a:ext cx="12317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0960" tIns="30480" rIns="60960" bIns="3048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1200" noProof="0" dirty="0"/>
          </a:p>
        </p:txBody>
      </p:sp>
      <p:pic>
        <p:nvPicPr>
          <p:cNvPr id="26" name="Picture 33" descr="A close-up of a logo&#10;&#10;AI-generated content may be incorrect.">
            <a:extLst>
              <a:ext uri="{FF2B5EF4-FFF2-40B4-BE49-F238E27FC236}">
                <a16:creationId xmlns:a16="http://schemas.microsoft.com/office/drawing/2014/main" id="{668DC855-27CE-4025-5BA8-B3C3D67102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18" b="32304"/>
          <a:stretch>
            <a:fillRect/>
          </a:stretch>
        </p:blipFill>
        <p:spPr>
          <a:xfrm>
            <a:off x="8404429" y="3087665"/>
            <a:ext cx="1000015" cy="422779"/>
          </a:xfrm>
          <a:prstGeom prst="rect">
            <a:avLst/>
          </a:prstGeom>
        </p:spPr>
      </p:pic>
      <p:pic>
        <p:nvPicPr>
          <p:cNvPr id="27" name="Picture 35" descr="A blue circle with white text&#10;&#10;AI-generated content may be incorrect.">
            <a:extLst>
              <a:ext uri="{FF2B5EF4-FFF2-40B4-BE49-F238E27FC236}">
                <a16:creationId xmlns:a16="http://schemas.microsoft.com/office/drawing/2014/main" id="{13442580-DCDC-5406-4FF1-D2E2C674C4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1" b="18625"/>
          <a:stretch>
            <a:fillRect/>
          </a:stretch>
        </p:blipFill>
        <p:spPr>
          <a:xfrm>
            <a:off x="9582952" y="2341585"/>
            <a:ext cx="848114" cy="585227"/>
          </a:xfrm>
          <a:prstGeom prst="rect">
            <a:avLst/>
          </a:prstGeom>
        </p:spPr>
      </p:pic>
      <p:pic>
        <p:nvPicPr>
          <p:cNvPr id="28" name="Picture 37" descr="A logo with a heart and text&#10;&#10;AI-generated content may be incorrect.">
            <a:extLst>
              <a:ext uri="{FF2B5EF4-FFF2-40B4-BE49-F238E27FC236}">
                <a16:creationId xmlns:a16="http://schemas.microsoft.com/office/drawing/2014/main" id="{76B8704B-926C-B0B7-58F1-F3BF0890E2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1" b="35825"/>
          <a:stretch>
            <a:fillRect/>
          </a:stretch>
        </p:blipFill>
        <p:spPr>
          <a:xfrm>
            <a:off x="8308778" y="2434541"/>
            <a:ext cx="1139173" cy="506627"/>
          </a:xfrm>
          <a:prstGeom prst="rect">
            <a:avLst/>
          </a:prstGeom>
        </p:spPr>
      </p:pic>
      <p:pic>
        <p:nvPicPr>
          <p:cNvPr id="29" name="Picture 41" descr="A logo with blue text and yellow stars&#10;&#10;AI-generated content may be incorrect.">
            <a:extLst>
              <a:ext uri="{FF2B5EF4-FFF2-40B4-BE49-F238E27FC236}">
                <a16:creationId xmlns:a16="http://schemas.microsoft.com/office/drawing/2014/main" id="{3BC9CABF-DC0A-B0AB-F866-59188780A0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7" b="31609"/>
          <a:stretch>
            <a:fillRect/>
          </a:stretch>
        </p:blipFill>
        <p:spPr>
          <a:xfrm>
            <a:off x="10580767" y="2461597"/>
            <a:ext cx="952183" cy="452515"/>
          </a:xfrm>
          <a:prstGeom prst="rect">
            <a:avLst/>
          </a:prstGeom>
        </p:spPr>
      </p:pic>
      <p:pic>
        <p:nvPicPr>
          <p:cNvPr id="30" name="Picture 45" descr="A logo for a political party&#10;&#10;AI-generated content may be incorrect.">
            <a:extLst>
              <a:ext uri="{FF2B5EF4-FFF2-40B4-BE49-F238E27FC236}">
                <a16:creationId xmlns:a16="http://schemas.microsoft.com/office/drawing/2014/main" id="{2AE30A97-A4AF-367C-8C20-DD862647CB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7" b="23692"/>
          <a:stretch>
            <a:fillRect/>
          </a:stretch>
        </p:blipFill>
        <p:spPr>
          <a:xfrm>
            <a:off x="9461815" y="2923866"/>
            <a:ext cx="2114498" cy="676829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FA5DF875-F671-2595-039E-4918FECDC97B}"/>
              </a:ext>
            </a:extLst>
          </p:cNvPr>
          <p:cNvSpPr txBox="1"/>
          <p:nvPr/>
        </p:nvSpPr>
        <p:spPr>
          <a:xfrm>
            <a:off x="5922" y="217616"/>
            <a:ext cx="8909478" cy="374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2400" b="1" noProof="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CONGRÈS DES POUVOIRS LOCAUX ET RÉGIONAUX</a:t>
            </a:r>
            <a:endParaRPr lang="fr-FR" sz="2400" b="1" noProof="0" dirty="0">
              <a:solidFill>
                <a:schemeClr val="bg1"/>
              </a:solidFill>
              <a:latin typeface="Poppins" panose="00000500000000000000" pitchFamily="2" charset="0"/>
              <a:ea typeface="Myriad"/>
              <a:cs typeface="Poppins" panose="00000500000000000000" pitchFamily="2" charset="0"/>
              <a:sym typeface="Myriad"/>
            </a:endParaRPr>
          </a:p>
        </p:txBody>
      </p:sp>
    </p:spTree>
    <p:extLst>
      <p:ext uri="{BB962C8B-B14F-4D97-AF65-F5344CB8AC3E}">
        <p14:creationId xmlns:p14="http://schemas.microsoft.com/office/powerpoint/2010/main" val="1922433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>
            <a:extLst>
              <a:ext uri="{FF2B5EF4-FFF2-40B4-BE49-F238E27FC236}">
                <a16:creationId xmlns:a16="http://schemas.microsoft.com/office/drawing/2014/main" id="{00E1A315-C09B-F2B1-03EB-66C336C45343}"/>
              </a:ext>
            </a:extLst>
          </p:cNvPr>
          <p:cNvSpPr/>
          <p:nvPr/>
        </p:nvSpPr>
        <p:spPr>
          <a:xfrm>
            <a:off x="5922" y="804029"/>
            <a:ext cx="12186078" cy="5709416"/>
          </a:xfrm>
          <a:custGeom>
            <a:avLst/>
            <a:gdLst/>
            <a:ahLst/>
            <a:cxnLst/>
            <a:rect l="l" t="t" r="r" b="b"/>
            <a:pathLst>
              <a:path w="18897160" h="11668996">
                <a:moveTo>
                  <a:pt x="0" y="0"/>
                </a:moveTo>
                <a:lnTo>
                  <a:pt x="18897160" y="0"/>
                </a:lnTo>
                <a:lnTo>
                  <a:pt x="18897160" y="11668997"/>
                </a:lnTo>
                <a:lnTo>
                  <a:pt x="0" y="116689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25" name="Group 6">
            <a:extLst>
              <a:ext uri="{FF2B5EF4-FFF2-40B4-BE49-F238E27FC236}">
                <a16:creationId xmlns:a16="http://schemas.microsoft.com/office/drawing/2014/main" id="{6825398C-D016-C623-4796-C63694EB1109}"/>
              </a:ext>
            </a:extLst>
          </p:cNvPr>
          <p:cNvGrpSpPr/>
          <p:nvPr/>
        </p:nvGrpSpPr>
        <p:grpSpPr>
          <a:xfrm>
            <a:off x="5922" y="802686"/>
            <a:ext cx="12186078" cy="5725114"/>
            <a:chOff x="0" y="0"/>
            <a:chExt cx="5035418" cy="2506202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C4F55151-FBC6-1F38-D779-5656BD482C43}"/>
                </a:ext>
              </a:extLst>
            </p:cNvPr>
            <p:cNvSpPr/>
            <p:nvPr/>
          </p:nvSpPr>
          <p:spPr>
            <a:xfrm>
              <a:off x="0" y="0"/>
              <a:ext cx="5035419" cy="2506202"/>
            </a:xfrm>
            <a:custGeom>
              <a:avLst/>
              <a:gdLst/>
              <a:ahLst/>
              <a:cxnLst/>
              <a:rect l="l" t="t" r="r" b="b"/>
              <a:pathLst>
                <a:path w="5035419" h="2506202">
                  <a:moveTo>
                    <a:pt x="0" y="0"/>
                  </a:moveTo>
                  <a:lnTo>
                    <a:pt x="5035419" y="0"/>
                  </a:lnTo>
                  <a:lnTo>
                    <a:pt x="5035419" y="2506202"/>
                  </a:lnTo>
                  <a:lnTo>
                    <a:pt x="0" y="2506202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7" name="TextBox 8">
              <a:extLst>
                <a:ext uri="{FF2B5EF4-FFF2-40B4-BE49-F238E27FC236}">
                  <a16:creationId xmlns:a16="http://schemas.microsoft.com/office/drawing/2014/main" id="{19174B1B-9D2D-5667-392F-B2E9E9D5F842}"/>
                </a:ext>
              </a:extLst>
            </p:cNvPr>
            <p:cNvSpPr txBox="1"/>
            <p:nvPr/>
          </p:nvSpPr>
          <p:spPr>
            <a:xfrm>
              <a:off x="0" y="-38100"/>
              <a:ext cx="5035418" cy="254430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4" name="Group 7">
            <a:extLst>
              <a:ext uri="{FF2B5EF4-FFF2-40B4-BE49-F238E27FC236}">
                <a16:creationId xmlns:a16="http://schemas.microsoft.com/office/drawing/2014/main" id="{DB13D917-6CA8-E7A3-A66A-7337332DD246}"/>
              </a:ext>
            </a:extLst>
          </p:cNvPr>
          <p:cNvGrpSpPr/>
          <p:nvPr/>
        </p:nvGrpSpPr>
        <p:grpSpPr>
          <a:xfrm>
            <a:off x="0" y="6513445"/>
            <a:ext cx="12192000" cy="344555"/>
            <a:chOff x="0" y="0"/>
            <a:chExt cx="9225716" cy="260726"/>
          </a:xfrm>
        </p:grpSpPr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56F332DF-4F6F-928D-0EB0-CE793E30154C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6" name="TextBox 9">
              <a:extLst>
                <a:ext uri="{FF2B5EF4-FFF2-40B4-BE49-F238E27FC236}">
                  <a16:creationId xmlns:a16="http://schemas.microsoft.com/office/drawing/2014/main" id="{0831116D-63B2-14EF-FB6A-EE1AEFB71549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7" name="TextBox 10">
            <a:extLst>
              <a:ext uri="{FF2B5EF4-FFF2-40B4-BE49-F238E27FC236}">
                <a16:creationId xmlns:a16="http://schemas.microsoft.com/office/drawing/2014/main" id="{DFCC316E-1D65-D149-4EB2-BDFF6276E15E}"/>
              </a:ext>
            </a:extLst>
          </p:cNvPr>
          <p:cNvSpPr txBox="1"/>
          <p:nvPr/>
        </p:nvSpPr>
        <p:spPr>
          <a:xfrm>
            <a:off x="1648257" y="6424545"/>
            <a:ext cx="8895487" cy="734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en-US" sz="1200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2956"/>
              </a:lnSpc>
              <a:spcBef>
                <a:spcPct val="0"/>
              </a:spcBef>
            </a:pPr>
            <a:endParaRPr lang="en-US" sz="2111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8965BF7F-51D1-7563-AEE2-9FF40FE16441}"/>
              </a:ext>
            </a:extLst>
          </p:cNvPr>
          <p:cNvGrpSpPr/>
          <p:nvPr/>
        </p:nvGrpSpPr>
        <p:grpSpPr>
          <a:xfrm>
            <a:off x="0" y="0"/>
            <a:ext cx="12192000" cy="804029"/>
            <a:chOff x="0" y="0"/>
            <a:chExt cx="9225716" cy="812800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E7A87429-EDB3-69F4-52A9-D63AD4A0C583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0A80C807-A955-95EC-53A3-1891479C6E8D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1596" tIns="11596" rIns="11596" bIns="11596" rtlCol="0" anchor="ctr"/>
            <a:lstStyle/>
            <a:p>
              <a:pPr algn="ctr">
                <a:lnSpc>
                  <a:spcPts val="60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2" name="Freeform 6">
            <a:extLst>
              <a:ext uri="{FF2B5EF4-FFF2-40B4-BE49-F238E27FC236}">
                <a16:creationId xmlns:a16="http://schemas.microsoft.com/office/drawing/2014/main" id="{CACBBA16-5AEB-B14A-4265-FED05D4AC31C}"/>
              </a:ext>
            </a:extLst>
          </p:cNvPr>
          <p:cNvSpPr/>
          <p:nvPr/>
        </p:nvSpPr>
        <p:spPr>
          <a:xfrm>
            <a:off x="10158913" y="24213"/>
            <a:ext cx="1795892" cy="727336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3CC307B2-8020-204D-3AF9-2F75446CD758}"/>
              </a:ext>
            </a:extLst>
          </p:cNvPr>
          <p:cNvSpPr/>
          <p:nvPr/>
        </p:nvSpPr>
        <p:spPr>
          <a:xfrm>
            <a:off x="2813887" y="3181636"/>
            <a:ext cx="1665478" cy="1665478"/>
          </a:xfrm>
          <a:custGeom>
            <a:avLst/>
            <a:gdLst/>
            <a:ahLst/>
            <a:cxnLst/>
            <a:rect l="l" t="t" r="r" b="b"/>
            <a:pathLst>
              <a:path w="2498217" h="2498217">
                <a:moveTo>
                  <a:pt x="0" y="0"/>
                </a:moveTo>
                <a:lnTo>
                  <a:pt x="2498217" y="0"/>
                </a:lnTo>
                <a:lnTo>
                  <a:pt x="2498217" y="2498217"/>
                </a:lnTo>
                <a:lnTo>
                  <a:pt x="0" y="2498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1EBF6CAF-657C-5473-876C-D28E874F3054}"/>
              </a:ext>
            </a:extLst>
          </p:cNvPr>
          <p:cNvSpPr txBox="1"/>
          <p:nvPr/>
        </p:nvSpPr>
        <p:spPr>
          <a:xfrm>
            <a:off x="2448343" y="1038511"/>
            <a:ext cx="7295313" cy="578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23"/>
              </a:lnSpc>
              <a:spcBef>
                <a:spcPct val="0"/>
              </a:spcBef>
            </a:pPr>
            <a:r>
              <a:rPr lang="en-US" sz="3445" b="1" dirty="0">
                <a:solidFill>
                  <a:srgbClr val="234495"/>
                </a:solidFill>
                <a:latin typeface="Myriad Bold"/>
                <a:ea typeface="Myriad Bold"/>
                <a:cs typeface="Myriad Bold"/>
                <a:sym typeface="Myriad Bold"/>
              </a:rPr>
              <a:t>MERCI DE VOTRE ATTENTION !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F8C5D4CA-26BC-1D80-3049-8A5C4FFC957C}"/>
              </a:ext>
            </a:extLst>
          </p:cNvPr>
          <p:cNvSpPr txBox="1"/>
          <p:nvPr/>
        </p:nvSpPr>
        <p:spPr>
          <a:xfrm>
            <a:off x="4659116" y="2317287"/>
            <a:ext cx="2967110" cy="397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29"/>
              </a:lnSpc>
              <a:spcBef>
                <a:spcPct val="0"/>
              </a:spcBef>
            </a:pPr>
            <a:r>
              <a:rPr lang="en-US" sz="2378" dirty="0">
                <a:solidFill>
                  <a:srgbClr val="234495"/>
                </a:solidFill>
                <a:latin typeface="Myriad"/>
                <a:ea typeface="Myriad"/>
                <a:cs typeface="Myriad"/>
                <a:sym typeface="Myriad"/>
              </a:rPr>
              <a:t>RESTEZ CONNECTÉS :</a:t>
            </a:r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98D6E4B-A5F0-1885-23A2-79B15EFB9B01}"/>
              </a:ext>
            </a:extLst>
          </p:cNvPr>
          <p:cNvSpPr/>
          <p:nvPr/>
        </p:nvSpPr>
        <p:spPr>
          <a:xfrm>
            <a:off x="5093484" y="2873910"/>
            <a:ext cx="977676" cy="550913"/>
          </a:xfrm>
          <a:custGeom>
            <a:avLst/>
            <a:gdLst/>
            <a:ahLst/>
            <a:cxnLst/>
            <a:rect l="l" t="t" r="r" b="b"/>
            <a:pathLst>
              <a:path w="1466514" h="826369">
                <a:moveTo>
                  <a:pt x="0" y="0"/>
                </a:moveTo>
                <a:lnTo>
                  <a:pt x="1466514" y="0"/>
                </a:lnTo>
                <a:lnTo>
                  <a:pt x="1466514" y="826369"/>
                </a:lnTo>
                <a:lnTo>
                  <a:pt x="0" y="8263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07CCF7B0-3E0D-DE8D-AA85-BCD7DB868B56}"/>
              </a:ext>
            </a:extLst>
          </p:cNvPr>
          <p:cNvSpPr/>
          <p:nvPr/>
        </p:nvSpPr>
        <p:spPr>
          <a:xfrm>
            <a:off x="5312104" y="3723273"/>
            <a:ext cx="557173" cy="550913"/>
          </a:xfrm>
          <a:custGeom>
            <a:avLst/>
            <a:gdLst/>
            <a:ahLst/>
            <a:cxnLst/>
            <a:rect l="l" t="t" r="r" b="b"/>
            <a:pathLst>
              <a:path w="835760" h="826369">
                <a:moveTo>
                  <a:pt x="0" y="0"/>
                </a:moveTo>
                <a:lnTo>
                  <a:pt x="835760" y="0"/>
                </a:lnTo>
                <a:lnTo>
                  <a:pt x="835760" y="826369"/>
                </a:lnTo>
                <a:lnTo>
                  <a:pt x="0" y="8263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  <p:sp>
        <p:nvSpPr>
          <p:cNvPr id="18" name="Freeform 11">
            <a:extLst>
              <a:ext uri="{FF2B5EF4-FFF2-40B4-BE49-F238E27FC236}">
                <a16:creationId xmlns:a16="http://schemas.microsoft.com/office/drawing/2014/main" id="{2ED8D848-2DD1-9BBC-E670-39EB30D9F77E}"/>
              </a:ext>
            </a:extLst>
          </p:cNvPr>
          <p:cNvSpPr/>
          <p:nvPr/>
        </p:nvSpPr>
        <p:spPr>
          <a:xfrm>
            <a:off x="5295368" y="4572636"/>
            <a:ext cx="573910" cy="548957"/>
          </a:xfrm>
          <a:custGeom>
            <a:avLst/>
            <a:gdLst/>
            <a:ahLst/>
            <a:cxnLst/>
            <a:rect l="l" t="t" r="r" b="b"/>
            <a:pathLst>
              <a:path w="860865" h="823436">
                <a:moveTo>
                  <a:pt x="0" y="0"/>
                </a:moveTo>
                <a:lnTo>
                  <a:pt x="860865" y="0"/>
                </a:lnTo>
                <a:lnTo>
                  <a:pt x="860865" y="823436"/>
                </a:lnTo>
                <a:lnTo>
                  <a:pt x="0" y="8234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/>
          </a:p>
        </p:txBody>
      </p:sp>
      <p:pic>
        <p:nvPicPr>
          <p:cNvPr id="19" name="Picture 30" descr="A blue butterfly on a black background&#10;&#10;AI-generated content may be incorrect.">
            <a:extLst>
              <a:ext uri="{FF2B5EF4-FFF2-40B4-BE49-F238E27FC236}">
                <a16:creationId xmlns:a16="http://schemas.microsoft.com/office/drawing/2014/main" id="{994549A7-2057-7BE5-0BB8-3F21EEF539C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958" y="5420043"/>
            <a:ext cx="620729" cy="548957"/>
          </a:xfrm>
          <a:prstGeom prst="rect">
            <a:avLst/>
          </a:prstGeom>
        </p:spPr>
      </p:pic>
      <p:sp>
        <p:nvSpPr>
          <p:cNvPr id="20" name="TextBox 18">
            <a:extLst>
              <a:ext uri="{FF2B5EF4-FFF2-40B4-BE49-F238E27FC236}">
                <a16:creationId xmlns:a16="http://schemas.microsoft.com/office/drawing/2014/main" id="{0BFCD0BB-2B0E-1106-D30E-4DDAC879FF3C}"/>
              </a:ext>
            </a:extLst>
          </p:cNvPr>
          <p:cNvSpPr txBox="1"/>
          <p:nvPr/>
        </p:nvSpPr>
        <p:spPr>
          <a:xfrm>
            <a:off x="6071160" y="2912048"/>
            <a:ext cx="2967111" cy="39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329"/>
              </a:lnSpc>
              <a:spcBef>
                <a:spcPct val="0"/>
              </a:spcBef>
            </a:pPr>
            <a:r>
              <a:rPr lang="en-US" sz="2667" dirty="0">
                <a:solidFill>
                  <a:srgbClr val="234495"/>
                </a:solidFill>
                <a:latin typeface="Myriad Bold" panose="020B0604020202020204" charset="0"/>
                <a:ea typeface="Myriad"/>
                <a:cs typeface="Myriad"/>
                <a:sym typeface="Myriad"/>
              </a:rPr>
              <a:t>@COECongress</a:t>
            </a: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B3DFA910-BACC-BF2B-FB58-C825A53E2E70}"/>
              </a:ext>
            </a:extLst>
          </p:cNvPr>
          <p:cNvSpPr txBox="1"/>
          <p:nvPr/>
        </p:nvSpPr>
        <p:spPr>
          <a:xfrm>
            <a:off x="6071160" y="3797028"/>
            <a:ext cx="2967111" cy="39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329"/>
              </a:lnSpc>
              <a:spcBef>
                <a:spcPct val="0"/>
              </a:spcBef>
            </a:pPr>
            <a:r>
              <a:rPr lang="en-US" sz="2667" dirty="0">
                <a:solidFill>
                  <a:srgbClr val="234495"/>
                </a:solidFill>
                <a:latin typeface="Myriad Bold" panose="020B0604020202020204" charset="0"/>
                <a:ea typeface="Myriad"/>
                <a:cs typeface="Myriad"/>
                <a:sym typeface="Myriad"/>
              </a:rPr>
              <a:t>@COECongress</a:t>
            </a: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551ADED4-4991-426D-87C4-4A2DAC76E98A}"/>
              </a:ext>
            </a:extLst>
          </p:cNvPr>
          <p:cNvSpPr txBox="1"/>
          <p:nvPr/>
        </p:nvSpPr>
        <p:spPr>
          <a:xfrm>
            <a:off x="6142671" y="4645414"/>
            <a:ext cx="2814711" cy="39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329"/>
              </a:lnSpc>
              <a:spcBef>
                <a:spcPct val="0"/>
              </a:spcBef>
            </a:pPr>
            <a:r>
              <a:rPr lang="en-US" sz="2667" dirty="0">
                <a:solidFill>
                  <a:srgbClr val="234495"/>
                </a:solidFill>
                <a:latin typeface="Myriad Bold" panose="020B0604020202020204" charset="0"/>
                <a:ea typeface="Myriad"/>
                <a:cs typeface="Myriad"/>
                <a:sym typeface="Myriad"/>
              </a:rPr>
              <a:t>@coe-congress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D051D994-AD71-7481-1982-CFEF196F8880}"/>
              </a:ext>
            </a:extLst>
          </p:cNvPr>
          <p:cNvSpPr txBox="1"/>
          <p:nvPr/>
        </p:nvSpPr>
        <p:spPr>
          <a:xfrm>
            <a:off x="6396671" y="5492821"/>
            <a:ext cx="2814711" cy="39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329"/>
              </a:lnSpc>
              <a:spcBef>
                <a:spcPct val="0"/>
              </a:spcBef>
            </a:pPr>
            <a:r>
              <a:rPr lang="en-US" sz="2667" dirty="0">
                <a:solidFill>
                  <a:srgbClr val="234495"/>
                </a:solidFill>
                <a:latin typeface="Myriad Bold" panose="020B0604020202020204" charset="0"/>
                <a:ea typeface="Myriad"/>
                <a:cs typeface="Myriad"/>
                <a:sym typeface="Myriad"/>
              </a:rPr>
              <a:t>@congress.coe.int</a:t>
            </a: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B65ECA50-9510-21CC-EED5-48FEE448F8EB}"/>
              </a:ext>
            </a:extLst>
          </p:cNvPr>
          <p:cNvSpPr txBox="1"/>
          <p:nvPr/>
        </p:nvSpPr>
        <p:spPr>
          <a:xfrm>
            <a:off x="5922" y="217616"/>
            <a:ext cx="8909478" cy="374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fr-FR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CONGRÈS DES POUVOIRS LOCAUX ET RÉGIONAUX</a:t>
            </a:r>
            <a:endParaRPr lang="en-US" sz="2400" b="1" dirty="0">
              <a:solidFill>
                <a:schemeClr val="bg1"/>
              </a:solidFill>
              <a:latin typeface="Poppins" panose="00000500000000000000" pitchFamily="2" charset="0"/>
              <a:ea typeface="Myriad"/>
              <a:cs typeface="Poppins" panose="00000500000000000000" pitchFamily="2" charset="0"/>
              <a:sym typeface="Myriad"/>
            </a:endParaRPr>
          </a:p>
        </p:txBody>
      </p:sp>
    </p:spTree>
    <p:extLst>
      <p:ext uri="{BB962C8B-B14F-4D97-AF65-F5344CB8AC3E}">
        <p14:creationId xmlns:p14="http://schemas.microsoft.com/office/powerpoint/2010/main" val="21795929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2048</TotalTime>
  <Words>800</Words>
  <Application>Microsoft Office PowerPoint</Application>
  <PresentationFormat>Grand écran</PresentationFormat>
  <Paragraphs>134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2" baseType="lpstr">
      <vt:lpstr>Aptos</vt:lpstr>
      <vt:lpstr>Aptos Display</vt:lpstr>
      <vt:lpstr>Arial</vt:lpstr>
      <vt:lpstr>Myriad</vt:lpstr>
      <vt:lpstr>Myriad Bold</vt:lpstr>
      <vt:lpstr>Poppins</vt:lpstr>
      <vt:lpstr>Poppins </vt:lpstr>
      <vt:lpstr>Poppins Bold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 CONGRÈS DES POUVOIRS LOCAUX ET RÉGIONAUX</vt:lpstr>
      <vt:lpstr>Présentation PowerPoint</vt:lpstr>
      <vt:lpstr>STRUCTURE DU CONGRÈS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RAJAONA Melany</dc:creator>
  <cp:lastModifiedBy>RAJAONA Melany</cp:lastModifiedBy>
  <cp:revision>10</cp:revision>
  <dcterms:created xsi:type="dcterms:W3CDTF">2026-07-22T15:18:05Z</dcterms:created>
  <dcterms:modified xsi:type="dcterms:W3CDTF">2026-09-02T14:33:04Z</dcterms:modified>
</cp:coreProperties>
</file>