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sldIdLst>
    <p:sldId id="276" r:id="rId2"/>
    <p:sldId id="257" r:id="rId3"/>
    <p:sldId id="272" r:id="rId4"/>
    <p:sldId id="262" r:id="rId5"/>
    <p:sldId id="263" r:id="rId6"/>
    <p:sldId id="273" r:id="rId7"/>
    <p:sldId id="274" r:id="rId8"/>
    <p:sldId id="275" r:id="rId9"/>
    <p:sldId id="264" r:id="rId10"/>
    <p:sldId id="278" r:id="rId11"/>
    <p:sldId id="281" r:id="rId12"/>
    <p:sldId id="282" r:id="rId13"/>
  </p:sldIdLst>
  <p:sldSz cx="18288000" cy="10287000"/>
  <p:notesSz cx="6858000" cy="9144000"/>
  <p:embeddedFontLst>
    <p:embeddedFont>
      <p:font typeface="Myriad" panose="020B0604020202020204" charset="0"/>
      <p:regular r:id="rId15"/>
    </p:embeddedFont>
    <p:embeddedFont>
      <p:font typeface="Myriad Bold" panose="020B0604020202020204" charset="0"/>
      <p:regular r:id="rId16"/>
    </p:embeddedFont>
    <p:embeddedFont>
      <p:font typeface="Poppins" panose="00000500000000000000" pitchFamily="2" charset="0"/>
      <p:regular r:id="rId17"/>
      <p:bold r:id="rId18"/>
      <p:italic r:id="rId19"/>
      <p:boldItalic r:id="rId20"/>
    </p:embeddedFont>
    <p:embeddedFont>
      <p:font typeface="Poppins Bold" panose="00000800000000000000" charset="0"/>
      <p:bold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68" userDrawn="1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0689166-7C3A-4631-ECB6-0C5AA1BDEE29}" name="DAFFERN Hayley" initials="HD" userId="S::hayley.daffern@coe.int::4f8b3300-33f6-4a05-93dd-86b78ce8bba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B75B"/>
    <a:srgbClr val="214395"/>
    <a:srgbClr val="234495"/>
    <a:srgbClr val="FDEEC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695" autoAdjust="0"/>
    <p:restoredTop sz="96247" autoAdjust="0"/>
  </p:normalViewPr>
  <p:slideViewPr>
    <p:cSldViewPr>
      <p:cViewPr varScale="1">
        <p:scale>
          <a:sx n="72" d="100"/>
          <a:sy n="72" d="100"/>
        </p:scale>
        <p:origin x="1224" y="-138"/>
      </p:cViewPr>
      <p:guideLst>
        <p:guide orient="horz" pos="6168"/>
        <p:guide pos="57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microsoft.com/office/2018/10/relationships/authors" Target="author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3E82BF-F8A4-4070-B963-4C7D432C9D53}" type="datetimeFigureOut">
              <a:rPr lang="en-GB" smtClean="0"/>
              <a:t>20/07/2026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1FB6CB-110E-48F6-BC4F-3142B535F6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946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2.png"/><Relationship Id="rId7" Type="http://schemas.openxmlformats.org/officeDocument/2006/relationships/image" Target="../media/image10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Relationship Id="rId9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7.jpeg"/><Relationship Id="rId7" Type="http://schemas.openxmlformats.org/officeDocument/2006/relationships/image" Target="../media/image2.png"/><Relationship Id="rId12" Type="http://schemas.openxmlformats.org/officeDocument/2006/relationships/image" Target="../media/image3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4.png"/><Relationship Id="rId5" Type="http://schemas.openxmlformats.org/officeDocument/2006/relationships/image" Target="../media/image29.png"/><Relationship Id="rId10" Type="http://schemas.openxmlformats.org/officeDocument/2006/relationships/image" Target="../media/image33.png"/><Relationship Id="rId4" Type="http://schemas.openxmlformats.org/officeDocument/2006/relationships/image" Target="../media/image28.jpeg"/><Relationship Id="rId9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.png"/><Relationship Id="rId7" Type="http://schemas.openxmlformats.org/officeDocument/2006/relationships/image" Target="../media/image3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27D70C6E-D42F-85EA-C82D-BBC648943A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344" b="5166"/>
          <a:stretch>
            <a:fillRect/>
          </a:stretch>
        </p:blipFill>
        <p:spPr>
          <a:xfrm>
            <a:off x="0" y="1"/>
            <a:ext cx="18364200" cy="10325100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58A0F8B6-BB1A-1EE8-FBEF-F910A1B3AEE0}"/>
              </a:ext>
            </a:extLst>
          </p:cNvPr>
          <p:cNvSpPr txBox="1"/>
          <p:nvPr/>
        </p:nvSpPr>
        <p:spPr>
          <a:xfrm>
            <a:off x="914400" y="-266700"/>
            <a:ext cx="16161849" cy="22760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endParaRPr lang="en-US" sz="4400" b="1" dirty="0">
              <a:solidFill>
                <a:srgbClr val="214395"/>
              </a:solidFill>
              <a:latin typeface="Myriad"/>
              <a:ea typeface="Myriad"/>
              <a:cs typeface="Myriad"/>
              <a:sym typeface="Myriad"/>
            </a:endParaRPr>
          </a:p>
          <a:p>
            <a:pPr algn="ctr">
              <a:lnSpc>
                <a:spcPts val="4434"/>
              </a:lnSpc>
            </a:pPr>
            <a:r>
              <a:rPr lang="en-US" sz="5000" b="1" dirty="0">
                <a:solidFill>
                  <a:srgbClr val="214395"/>
                </a:solidFill>
                <a:latin typeface="Myriad"/>
                <a:ea typeface="Myriad"/>
                <a:cs typeface="Myriad"/>
                <a:sym typeface="Myriad"/>
              </a:rPr>
              <a:t>CONGRESS OF LOCAL AND REGIONAL AUTHORITIES</a:t>
            </a:r>
          </a:p>
          <a:p>
            <a:pPr algn="ctr">
              <a:lnSpc>
                <a:spcPts val="4434"/>
              </a:lnSpc>
              <a:spcBef>
                <a:spcPct val="0"/>
              </a:spcBef>
            </a:pPr>
            <a:br>
              <a:rPr lang="en-US" sz="5400" b="1" spc="47" dirty="0">
                <a:solidFill>
                  <a:srgbClr val="214395"/>
                </a:solidFill>
                <a:latin typeface="Myriad"/>
                <a:ea typeface="Myriad"/>
                <a:cs typeface="Myriad"/>
                <a:sym typeface="Myriad"/>
              </a:rPr>
            </a:br>
            <a:r>
              <a:rPr lang="en-US" sz="5000" b="1" spc="47" dirty="0">
                <a:solidFill>
                  <a:srgbClr val="214395"/>
                </a:solidFill>
                <a:latin typeface="Myriad"/>
                <a:ea typeface="Myriad"/>
                <a:cs typeface="Myriad"/>
                <a:sym typeface="Myriad"/>
              </a:rPr>
              <a:t>COUNCIL OF EUROPE</a:t>
            </a:r>
            <a:endParaRPr lang="en-US" sz="5000" spc="47" dirty="0">
              <a:solidFill>
                <a:srgbClr val="214395"/>
              </a:solidFill>
              <a:latin typeface="Myriad"/>
              <a:ea typeface="Myriad"/>
              <a:cs typeface="Myriad"/>
              <a:sym typeface="Myriad"/>
            </a:endParaRPr>
          </a:p>
        </p:txBody>
      </p:sp>
      <p:cxnSp>
        <p:nvCxnSpPr>
          <p:cNvPr id="4" name="Straight Connector 6">
            <a:extLst>
              <a:ext uri="{FF2B5EF4-FFF2-40B4-BE49-F238E27FC236}">
                <a16:creationId xmlns:a16="http://schemas.microsoft.com/office/drawing/2014/main" id="{116D120A-A755-C722-50B3-D7F2A9534C4C}"/>
              </a:ext>
            </a:extLst>
          </p:cNvPr>
          <p:cNvCxnSpPr/>
          <p:nvPr/>
        </p:nvCxnSpPr>
        <p:spPr>
          <a:xfrm>
            <a:off x="6709325" y="1028700"/>
            <a:ext cx="411480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 3">
            <a:extLst>
              <a:ext uri="{FF2B5EF4-FFF2-40B4-BE49-F238E27FC236}">
                <a16:creationId xmlns:a16="http://schemas.microsoft.com/office/drawing/2014/main" id="{A7C2E9AA-1853-B822-6F3E-49EF7F03456C}"/>
              </a:ext>
            </a:extLst>
          </p:cNvPr>
          <p:cNvSpPr/>
          <p:nvPr/>
        </p:nvSpPr>
        <p:spPr>
          <a:xfrm>
            <a:off x="15392400" y="8801100"/>
            <a:ext cx="2743200" cy="1110996"/>
          </a:xfrm>
          <a:custGeom>
            <a:avLst/>
            <a:gdLst/>
            <a:ahLst/>
            <a:cxnLst/>
            <a:rect l="l" t="t" r="r" b="b"/>
            <a:pathLst>
              <a:path w="2693838" h="1091004">
                <a:moveTo>
                  <a:pt x="0" y="0"/>
                </a:moveTo>
                <a:lnTo>
                  <a:pt x="2693838" y="0"/>
                </a:lnTo>
                <a:lnTo>
                  <a:pt x="2693838" y="1091004"/>
                </a:lnTo>
                <a:lnTo>
                  <a:pt x="0" y="10910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233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206043"/>
            <a:chOff x="0" y="0"/>
            <a:chExt cx="9225716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225716" cy="812800"/>
            </a:xfrm>
            <a:custGeom>
              <a:avLst/>
              <a:gdLst/>
              <a:ahLst/>
              <a:cxnLst/>
              <a:rect l="l" t="t" r="r" b="b"/>
              <a:pathLst>
                <a:path w="9225716" h="812800">
                  <a:moveTo>
                    <a:pt x="0" y="0"/>
                  </a:moveTo>
                  <a:lnTo>
                    <a:pt x="9225716" y="0"/>
                  </a:lnTo>
                  <a:lnTo>
                    <a:pt x="922571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9225716" cy="841375"/>
            </a:xfrm>
            <a:prstGeom prst="rect">
              <a:avLst/>
            </a:prstGeom>
          </p:spPr>
          <p:txBody>
            <a:bodyPr lIns="17394" tIns="17394" rIns="17394" bIns="17394" rtlCol="0" anchor="ctr"/>
            <a:lstStyle/>
            <a:p>
              <a:pPr algn="ctr">
                <a:lnSpc>
                  <a:spcPts val="91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882" y="326424"/>
            <a:ext cx="11573517" cy="4977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2400" b="1" dirty="0">
                <a:solidFill>
                  <a:srgbClr val="FFFFFF"/>
                </a:solidFill>
                <a:latin typeface="Myriad Bold"/>
                <a:ea typeface="Myriad Bold"/>
                <a:cs typeface="Myriad Bold"/>
                <a:sym typeface="Myriad Bold"/>
              </a:rPr>
              <a:t>CONGRESS OF LOCAL AND REGIONAL AUTHORITIES OF THE COUNCIL OF EUROPE</a:t>
            </a:r>
          </a:p>
        </p:txBody>
      </p:sp>
      <p:sp>
        <p:nvSpPr>
          <p:cNvPr id="6" name="Freeform 6"/>
          <p:cNvSpPr/>
          <p:nvPr/>
        </p:nvSpPr>
        <p:spPr>
          <a:xfrm>
            <a:off x="15238369" y="36319"/>
            <a:ext cx="2693838" cy="1091004"/>
          </a:xfrm>
          <a:custGeom>
            <a:avLst/>
            <a:gdLst/>
            <a:ahLst/>
            <a:cxnLst/>
            <a:rect l="l" t="t" r="r" b="b"/>
            <a:pathLst>
              <a:path w="2693838" h="1091004">
                <a:moveTo>
                  <a:pt x="0" y="0"/>
                </a:moveTo>
                <a:lnTo>
                  <a:pt x="2693838" y="0"/>
                </a:lnTo>
                <a:lnTo>
                  <a:pt x="2693838" y="1091004"/>
                </a:lnTo>
                <a:lnTo>
                  <a:pt x="0" y="10910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0" y="9770167"/>
            <a:ext cx="18288000" cy="516833"/>
            <a:chOff x="0" y="0"/>
            <a:chExt cx="9225716" cy="26072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225716" cy="260726"/>
            </a:xfrm>
            <a:custGeom>
              <a:avLst/>
              <a:gdLst/>
              <a:ahLst/>
              <a:cxnLst/>
              <a:rect l="l" t="t" r="r" b="b"/>
              <a:pathLst>
                <a:path w="9225716" h="260726">
                  <a:moveTo>
                    <a:pt x="0" y="0"/>
                  </a:moveTo>
                  <a:lnTo>
                    <a:pt x="9225716" y="0"/>
                  </a:lnTo>
                  <a:lnTo>
                    <a:pt x="9225716" y="260726"/>
                  </a:lnTo>
                  <a:lnTo>
                    <a:pt x="0" y="260726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9225716" cy="289301"/>
            </a:xfrm>
            <a:prstGeom prst="rect">
              <a:avLst/>
            </a:prstGeom>
          </p:spPr>
          <p:txBody>
            <a:bodyPr lIns="17394" tIns="17394" rIns="17394" bIns="17394" rtlCol="0" anchor="ctr"/>
            <a:lstStyle/>
            <a:p>
              <a:pPr algn="ctr">
                <a:lnSpc>
                  <a:spcPts val="91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472385" y="9636817"/>
            <a:ext cx="13343230" cy="1088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www.coe.int/congress</a:t>
            </a:r>
          </a:p>
          <a:p>
            <a:pPr algn="ctr">
              <a:lnSpc>
                <a:spcPts val="4434"/>
              </a:lnSpc>
              <a:spcBef>
                <a:spcPct val="0"/>
              </a:spcBef>
            </a:pPr>
            <a:endParaRPr lang="en-US" sz="3167" dirty="0">
              <a:solidFill>
                <a:srgbClr val="FFFFFF"/>
              </a:solidFill>
              <a:latin typeface="Myriad"/>
              <a:ea typeface="Myriad"/>
              <a:cs typeface="Myriad"/>
              <a:sym typeface="Myriad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F1F18E2C-B63E-EDD6-FFF3-D3A57D2CB5EA}"/>
              </a:ext>
            </a:extLst>
          </p:cNvPr>
          <p:cNvSpPr txBox="1"/>
          <p:nvPr/>
        </p:nvSpPr>
        <p:spPr>
          <a:xfrm>
            <a:off x="5320184" y="2557118"/>
            <a:ext cx="3300266" cy="4191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400" b="1" dirty="0">
                <a:solidFill>
                  <a:srgbClr val="41B75B"/>
                </a:solidFill>
                <a:latin typeface="Poppins Bold"/>
                <a:ea typeface="Poppins Bold"/>
                <a:cs typeface="Poppins Bold"/>
                <a:sym typeface="Poppins Bold"/>
              </a:rPr>
              <a:t>👥46 member states</a:t>
            </a:r>
            <a:endParaRPr lang="en-US" sz="2400" b="1" dirty="0">
              <a:solidFill>
                <a:schemeClr val="tx2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A40BF460-FE49-1714-6041-BA633A890A1B}"/>
              </a:ext>
            </a:extLst>
          </p:cNvPr>
          <p:cNvSpPr txBox="1"/>
          <p:nvPr/>
        </p:nvSpPr>
        <p:spPr>
          <a:xfrm>
            <a:off x="5320184" y="2939037"/>
            <a:ext cx="4724400" cy="7001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 dirty="0">
                <a:latin typeface="Poppins"/>
                <a:ea typeface="Poppins"/>
                <a:cs typeface="Poppins"/>
                <a:sym typeface="Poppins"/>
              </a:rPr>
              <a:t>including all members of the European Union + 5 observer states</a:t>
            </a:r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BB6616A8-EB65-DDAE-D661-27BDB7E9D6FF}"/>
              </a:ext>
            </a:extLst>
          </p:cNvPr>
          <p:cNvSpPr txBox="1"/>
          <p:nvPr/>
        </p:nvSpPr>
        <p:spPr>
          <a:xfrm>
            <a:off x="5396675" y="6522174"/>
            <a:ext cx="2667000" cy="4191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fr-FR" sz="2400" dirty="0"/>
              <a:t>📍</a:t>
            </a:r>
            <a:r>
              <a:rPr lang="en-US" sz="2400" b="1" dirty="0">
                <a:solidFill>
                  <a:srgbClr val="41B75B"/>
                </a:solidFill>
                <a:latin typeface="Poppins Bold"/>
                <a:ea typeface="Poppins Bold"/>
                <a:cs typeface="Poppins Bold"/>
                <a:sym typeface="Poppins Bold"/>
              </a:rPr>
              <a:t>Headquarters</a:t>
            </a:r>
          </a:p>
        </p:txBody>
      </p:sp>
      <p:sp>
        <p:nvSpPr>
          <p:cNvPr id="16" name="TextBox 14">
            <a:extLst>
              <a:ext uri="{FF2B5EF4-FFF2-40B4-BE49-F238E27FC236}">
                <a16:creationId xmlns:a16="http://schemas.microsoft.com/office/drawing/2014/main" id="{25360E30-8FFF-A93E-DD06-8F2B12F700A3}"/>
              </a:ext>
            </a:extLst>
          </p:cNvPr>
          <p:cNvSpPr txBox="1"/>
          <p:nvPr/>
        </p:nvSpPr>
        <p:spPr>
          <a:xfrm>
            <a:off x="5491124" y="6929829"/>
            <a:ext cx="4416485" cy="14111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b="1" dirty="0">
                <a:latin typeface="Poppins"/>
                <a:ea typeface="Poppins"/>
                <a:cs typeface="Poppins"/>
                <a:sym typeface="Poppins"/>
              </a:rPr>
              <a:t>In Strasbourg, France</a:t>
            </a:r>
            <a:br>
              <a:rPr lang="en-US" dirty="0">
                <a:latin typeface="Poppins"/>
                <a:ea typeface="Poppins"/>
                <a:cs typeface="Poppins"/>
                <a:sym typeface="Poppins"/>
              </a:rPr>
            </a:b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+ 18 external offices</a:t>
            </a:r>
            <a:br>
              <a:rPr lang="en-US" dirty="0">
                <a:latin typeface="Poppins"/>
                <a:ea typeface="Poppins"/>
                <a:cs typeface="Poppins"/>
                <a:sym typeface="Poppins"/>
              </a:rPr>
            </a:b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+ 4 liaison offices within other </a:t>
            </a:r>
            <a:r>
              <a:rPr lang="en-US" dirty="0" err="1">
                <a:latin typeface="Poppins"/>
                <a:ea typeface="Poppins"/>
                <a:cs typeface="Poppins"/>
                <a:sym typeface="Poppins"/>
              </a:rPr>
              <a:t>organisations</a:t>
            </a: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 (EU, UN etc.)</a:t>
            </a: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6F717CE0-96B7-3982-C162-1E2A21CFFDA0}"/>
              </a:ext>
            </a:extLst>
          </p:cNvPr>
          <p:cNvSpPr txBox="1"/>
          <p:nvPr/>
        </p:nvSpPr>
        <p:spPr>
          <a:xfrm>
            <a:off x="5320184" y="4575366"/>
            <a:ext cx="3981231" cy="4191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fr-FR" sz="2400" dirty="0"/>
              <a:t>🌍</a:t>
            </a:r>
            <a:r>
              <a:rPr lang="en-US" sz="2400" b="1" dirty="0">
                <a:solidFill>
                  <a:srgbClr val="41B75B"/>
                </a:solidFill>
                <a:latin typeface="Poppins Bold"/>
                <a:ea typeface="Poppins Bold"/>
                <a:cs typeface="Poppins Bold"/>
                <a:sym typeface="Poppins Bold"/>
              </a:rPr>
              <a:t>700 million Europeans</a:t>
            </a:r>
          </a:p>
        </p:txBody>
      </p:sp>
      <p:sp>
        <p:nvSpPr>
          <p:cNvPr id="18" name="TextBox 16">
            <a:extLst>
              <a:ext uri="{FF2B5EF4-FFF2-40B4-BE49-F238E27FC236}">
                <a16:creationId xmlns:a16="http://schemas.microsoft.com/office/drawing/2014/main" id="{E531200E-1804-1356-CB8B-BBD90CDF0828}"/>
              </a:ext>
            </a:extLst>
          </p:cNvPr>
          <p:cNvSpPr txBox="1"/>
          <p:nvPr/>
        </p:nvSpPr>
        <p:spPr>
          <a:xfrm>
            <a:off x="5491124" y="4953895"/>
            <a:ext cx="3810291" cy="10520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dirty="0">
                <a:latin typeface="Poppins"/>
                <a:ea typeface="Poppins"/>
                <a:cs typeface="Poppins"/>
                <a:sym typeface="Poppins"/>
              </a:rPr>
              <a:t>This represents a death penalty-free zone for more than 700 million people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B4A45C1-8631-BDEE-77F8-00D6D0986F48}"/>
              </a:ext>
            </a:extLst>
          </p:cNvPr>
          <p:cNvSpPr txBox="1"/>
          <p:nvPr/>
        </p:nvSpPr>
        <p:spPr>
          <a:xfrm>
            <a:off x="5680715" y="1532611"/>
            <a:ext cx="69684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41B75B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INTERGOVERNMENTAL ORGANISATION </a:t>
            </a:r>
          </a:p>
        </p:txBody>
      </p:sp>
      <p:sp>
        <p:nvSpPr>
          <p:cNvPr id="19" name="AutoShape 2" descr="Generated image: Council of Europe political map">
            <a:extLst>
              <a:ext uri="{FF2B5EF4-FFF2-40B4-BE49-F238E27FC236}">
                <a16:creationId xmlns:a16="http://schemas.microsoft.com/office/drawing/2014/main" id="{55DACB26-9E4A-61AB-D5A1-BA0A13740A1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038350" y="123825"/>
            <a:ext cx="14211300" cy="1003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5" name="Image 24" descr="Une image contenant texte, carte, Monde, atlas&#10;&#10;Le contenu généré par l’IA peut être incorrect.">
            <a:extLst>
              <a:ext uri="{FF2B5EF4-FFF2-40B4-BE49-F238E27FC236}">
                <a16:creationId xmlns:a16="http://schemas.microsoft.com/office/drawing/2014/main" id="{4AFA4C7F-CBBC-CF01-A8F5-D85DBDC689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089" y="4100728"/>
            <a:ext cx="8055911" cy="5690972"/>
          </a:xfrm>
          <a:prstGeom prst="rect">
            <a:avLst/>
          </a:prstGeom>
        </p:spPr>
      </p:pic>
      <p:pic>
        <p:nvPicPr>
          <p:cNvPr id="14" name="Image 13" descr="Une image contenant capture d’écran, Caractère coloré, carré, Rectangle&#10;&#10;Le contenu généré par l’IA peut être incorrect.">
            <a:extLst>
              <a:ext uri="{FF2B5EF4-FFF2-40B4-BE49-F238E27FC236}">
                <a16:creationId xmlns:a16="http://schemas.microsoft.com/office/drawing/2014/main" id="{8C7B1B95-8884-BE89-362E-8CA162156D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00"/>
          <a:stretch>
            <a:fillRect/>
          </a:stretch>
        </p:blipFill>
        <p:spPr>
          <a:xfrm>
            <a:off x="360466" y="1028700"/>
            <a:ext cx="4204657" cy="4768347"/>
          </a:xfrm>
          <a:prstGeom prst="rect">
            <a:avLst/>
          </a:prstGeom>
        </p:spPr>
      </p:pic>
      <p:pic>
        <p:nvPicPr>
          <p:cNvPr id="24" name="Image 23" descr="Une image contenant capture d’écran, Caractère coloré, carré, Rectangle&#10;&#10;Le contenu généré par l’IA peut être incorrect.">
            <a:extLst>
              <a:ext uri="{FF2B5EF4-FFF2-40B4-BE49-F238E27FC236}">
                <a16:creationId xmlns:a16="http://schemas.microsoft.com/office/drawing/2014/main" id="{1A6F8739-4DC0-3F69-51A7-001A919A81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81"/>
          <a:stretch>
            <a:fillRect/>
          </a:stretch>
        </p:blipFill>
        <p:spPr>
          <a:xfrm>
            <a:off x="595943" y="5372100"/>
            <a:ext cx="4204657" cy="47002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7">
            <a:extLst>
              <a:ext uri="{FF2B5EF4-FFF2-40B4-BE49-F238E27FC236}">
                <a16:creationId xmlns:a16="http://schemas.microsoft.com/office/drawing/2014/main" id="{C4791583-2CF6-1F76-E6E1-839713DF7712}"/>
              </a:ext>
            </a:extLst>
          </p:cNvPr>
          <p:cNvGrpSpPr/>
          <p:nvPr/>
        </p:nvGrpSpPr>
        <p:grpSpPr>
          <a:xfrm>
            <a:off x="0" y="9780558"/>
            <a:ext cx="18288000" cy="516833"/>
            <a:chOff x="0" y="0"/>
            <a:chExt cx="9225716" cy="260726"/>
          </a:xfrm>
        </p:grpSpPr>
        <p:sp>
          <p:nvSpPr>
            <p:cNvPr id="4" name="Freeform 8">
              <a:extLst>
                <a:ext uri="{FF2B5EF4-FFF2-40B4-BE49-F238E27FC236}">
                  <a16:creationId xmlns:a16="http://schemas.microsoft.com/office/drawing/2014/main" id="{DF8317D8-A6B6-3582-3CBA-3CD5441ED055}"/>
                </a:ext>
              </a:extLst>
            </p:cNvPr>
            <p:cNvSpPr/>
            <p:nvPr/>
          </p:nvSpPr>
          <p:spPr>
            <a:xfrm>
              <a:off x="0" y="0"/>
              <a:ext cx="9225716" cy="260726"/>
            </a:xfrm>
            <a:custGeom>
              <a:avLst/>
              <a:gdLst/>
              <a:ahLst/>
              <a:cxnLst/>
              <a:rect l="l" t="t" r="r" b="b"/>
              <a:pathLst>
                <a:path w="9225716" h="260726">
                  <a:moveTo>
                    <a:pt x="0" y="0"/>
                  </a:moveTo>
                  <a:lnTo>
                    <a:pt x="9225716" y="0"/>
                  </a:lnTo>
                  <a:lnTo>
                    <a:pt x="9225716" y="260726"/>
                  </a:lnTo>
                  <a:lnTo>
                    <a:pt x="0" y="260726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9">
              <a:extLst>
                <a:ext uri="{FF2B5EF4-FFF2-40B4-BE49-F238E27FC236}">
                  <a16:creationId xmlns:a16="http://schemas.microsoft.com/office/drawing/2014/main" id="{01AA4E10-D9DD-0C8A-354A-B022F5900140}"/>
                </a:ext>
              </a:extLst>
            </p:cNvPr>
            <p:cNvSpPr txBox="1"/>
            <p:nvPr/>
          </p:nvSpPr>
          <p:spPr>
            <a:xfrm>
              <a:off x="0" y="-28575"/>
              <a:ext cx="9225716" cy="289301"/>
            </a:xfrm>
            <a:prstGeom prst="rect">
              <a:avLst/>
            </a:prstGeom>
          </p:spPr>
          <p:txBody>
            <a:bodyPr lIns="17394" tIns="17394" rIns="17394" bIns="17394" rtlCol="0" anchor="ctr"/>
            <a:lstStyle/>
            <a:p>
              <a:pPr algn="ctr">
                <a:lnSpc>
                  <a:spcPts val="91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10">
            <a:extLst>
              <a:ext uri="{FF2B5EF4-FFF2-40B4-BE49-F238E27FC236}">
                <a16:creationId xmlns:a16="http://schemas.microsoft.com/office/drawing/2014/main" id="{37C14925-5637-03E2-7925-E7E7284F1F91}"/>
              </a:ext>
            </a:extLst>
          </p:cNvPr>
          <p:cNvSpPr txBox="1"/>
          <p:nvPr/>
        </p:nvSpPr>
        <p:spPr>
          <a:xfrm>
            <a:off x="2472385" y="9636817"/>
            <a:ext cx="13343230" cy="1088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www.coe.int/congress</a:t>
            </a:r>
          </a:p>
          <a:p>
            <a:pPr algn="ctr">
              <a:lnSpc>
                <a:spcPts val="4434"/>
              </a:lnSpc>
              <a:spcBef>
                <a:spcPct val="0"/>
              </a:spcBef>
            </a:pPr>
            <a:endParaRPr lang="en-US" sz="3167" dirty="0">
              <a:solidFill>
                <a:srgbClr val="FFFFFF"/>
              </a:solidFill>
              <a:latin typeface="Myriad"/>
              <a:ea typeface="Myriad"/>
              <a:cs typeface="Myriad"/>
              <a:sym typeface="Myriad"/>
            </a:endParaRPr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9482A4EC-C6C5-4248-55EB-28ADE91C6AE5}"/>
              </a:ext>
            </a:extLst>
          </p:cNvPr>
          <p:cNvGrpSpPr/>
          <p:nvPr/>
        </p:nvGrpSpPr>
        <p:grpSpPr>
          <a:xfrm>
            <a:off x="0" y="0"/>
            <a:ext cx="18288000" cy="1206043"/>
            <a:chOff x="0" y="0"/>
            <a:chExt cx="9225716" cy="812800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BFF409E5-39D4-49BF-1320-418BABF27D19}"/>
                </a:ext>
              </a:extLst>
            </p:cNvPr>
            <p:cNvSpPr/>
            <p:nvPr/>
          </p:nvSpPr>
          <p:spPr>
            <a:xfrm>
              <a:off x="0" y="0"/>
              <a:ext cx="9225716" cy="812800"/>
            </a:xfrm>
            <a:custGeom>
              <a:avLst/>
              <a:gdLst/>
              <a:ahLst/>
              <a:cxnLst/>
              <a:rect l="l" t="t" r="r" b="b"/>
              <a:pathLst>
                <a:path w="9225716" h="812800">
                  <a:moveTo>
                    <a:pt x="0" y="0"/>
                  </a:moveTo>
                  <a:lnTo>
                    <a:pt x="9225716" y="0"/>
                  </a:lnTo>
                  <a:lnTo>
                    <a:pt x="922571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A1E0BF98-D897-78D3-E097-FE6ECF0BB8ED}"/>
                </a:ext>
              </a:extLst>
            </p:cNvPr>
            <p:cNvSpPr txBox="1"/>
            <p:nvPr/>
          </p:nvSpPr>
          <p:spPr>
            <a:xfrm>
              <a:off x="0" y="-28575"/>
              <a:ext cx="9225716" cy="841375"/>
            </a:xfrm>
            <a:prstGeom prst="rect">
              <a:avLst/>
            </a:prstGeom>
          </p:spPr>
          <p:txBody>
            <a:bodyPr lIns="17394" tIns="17394" rIns="17394" bIns="17394" rtlCol="0" anchor="ctr"/>
            <a:lstStyle/>
            <a:p>
              <a:pPr algn="ctr">
                <a:lnSpc>
                  <a:spcPts val="910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12" name="Picture 4">
            <a:extLst>
              <a:ext uri="{FF2B5EF4-FFF2-40B4-BE49-F238E27FC236}">
                <a16:creationId xmlns:a16="http://schemas.microsoft.com/office/drawing/2014/main" id="{74036849-1AE8-F84D-AC6E-EA99136617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" t="40570" r="14233" b="39999"/>
          <a:stretch/>
        </p:blipFill>
        <p:spPr bwMode="auto">
          <a:xfrm>
            <a:off x="0" y="6515100"/>
            <a:ext cx="182880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Freeform 15">
            <a:extLst>
              <a:ext uri="{FF2B5EF4-FFF2-40B4-BE49-F238E27FC236}">
                <a16:creationId xmlns:a16="http://schemas.microsoft.com/office/drawing/2014/main" id="{C030C628-307D-626A-9DFF-9ED42F2B8C99}"/>
              </a:ext>
            </a:extLst>
          </p:cNvPr>
          <p:cNvSpPr/>
          <p:nvPr/>
        </p:nvSpPr>
        <p:spPr>
          <a:xfrm>
            <a:off x="4142639" y="1356783"/>
            <a:ext cx="10002722" cy="4830233"/>
          </a:xfrm>
          <a:custGeom>
            <a:avLst/>
            <a:gdLst/>
            <a:ahLst/>
            <a:cxnLst/>
            <a:rect l="l" t="t" r="r" b="b"/>
            <a:pathLst>
              <a:path w="2023178" h="1689873">
                <a:moveTo>
                  <a:pt x="50392" y="0"/>
                </a:moveTo>
                <a:lnTo>
                  <a:pt x="1972787" y="0"/>
                </a:lnTo>
                <a:cubicBezTo>
                  <a:pt x="1986151" y="0"/>
                  <a:pt x="1998969" y="5309"/>
                  <a:pt x="2008419" y="14759"/>
                </a:cubicBezTo>
                <a:cubicBezTo>
                  <a:pt x="2017869" y="24210"/>
                  <a:pt x="2023178" y="37027"/>
                  <a:pt x="2023178" y="50392"/>
                </a:cubicBezTo>
                <a:lnTo>
                  <a:pt x="2023178" y="1639481"/>
                </a:lnTo>
                <a:cubicBezTo>
                  <a:pt x="2023178" y="1652846"/>
                  <a:pt x="2017869" y="1665663"/>
                  <a:pt x="2008419" y="1675114"/>
                </a:cubicBezTo>
                <a:cubicBezTo>
                  <a:pt x="1998969" y="1684564"/>
                  <a:pt x="1986151" y="1689873"/>
                  <a:pt x="1972787" y="1689873"/>
                </a:cubicBezTo>
                <a:lnTo>
                  <a:pt x="50392" y="1689873"/>
                </a:lnTo>
                <a:cubicBezTo>
                  <a:pt x="37027" y="1689873"/>
                  <a:pt x="24210" y="1684564"/>
                  <a:pt x="14759" y="1675114"/>
                </a:cubicBezTo>
                <a:cubicBezTo>
                  <a:pt x="5309" y="1665663"/>
                  <a:pt x="0" y="1652846"/>
                  <a:pt x="0" y="1639481"/>
                </a:cubicBezTo>
                <a:lnTo>
                  <a:pt x="0" y="50392"/>
                </a:lnTo>
                <a:cubicBezTo>
                  <a:pt x="0" y="37027"/>
                  <a:pt x="5309" y="24210"/>
                  <a:pt x="14759" y="14759"/>
                </a:cubicBezTo>
                <a:cubicBezTo>
                  <a:pt x="24210" y="5309"/>
                  <a:pt x="37027" y="0"/>
                  <a:pt x="50392" y="0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rgbClr val="214395"/>
            </a:solidFill>
          </a:ln>
        </p:spPr>
        <p:txBody>
          <a:bodyPr/>
          <a:lstStyle/>
          <a:p>
            <a:pPr>
              <a:buClr>
                <a:srgbClr val="41B75B"/>
              </a:buClr>
            </a:pPr>
            <a:r>
              <a:rPr lang="en-US" sz="2800" dirty="0">
                <a:solidFill>
                  <a:srgbClr val="234495"/>
                </a:solidFill>
              </a:rPr>
              <a:t>📅Established on </a:t>
            </a:r>
            <a:r>
              <a:rPr lang="en-US" sz="2800" dirty="0">
                <a:solidFill>
                  <a:srgbClr val="41B75B"/>
                </a:solidFill>
              </a:rPr>
              <a:t>5 May 1949 </a:t>
            </a:r>
            <a:r>
              <a:rPr lang="en-US" sz="2800" dirty="0">
                <a:solidFill>
                  <a:srgbClr val="234495"/>
                </a:solidFill>
              </a:rPr>
              <a:t>(Treaty of London) by 10 states</a:t>
            </a:r>
          </a:p>
          <a:p>
            <a:pPr>
              <a:buClr>
                <a:srgbClr val="41B75B"/>
              </a:buClr>
            </a:pPr>
            <a:endParaRPr lang="en-US" sz="2800" dirty="0">
              <a:solidFill>
                <a:srgbClr val="234495"/>
              </a:solidFill>
            </a:endParaRPr>
          </a:p>
          <a:p>
            <a:pPr>
              <a:buClr>
                <a:srgbClr val="41B75B"/>
              </a:buClr>
            </a:pPr>
            <a:r>
              <a:rPr lang="en-US" sz="2800" dirty="0">
                <a:solidFill>
                  <a:srgbClr val="234495"/>
                </a:solidFill>
              </a:rPr>
              <a:t>📍Based in </a:t>
            </a:r>
            <a:r>
              <a:rPr lang="en-US" sz="2800" dirty="0">
                <a:solidFill>
                  <a:srgbClr val="41B75B"/>
                </a:solidFill>
              </a:rPr>
              <a:t>Strasbourg</a:t>
            </a:r>
            <a:r>
              <a:rPr lang="en-US" sz="2800" dirty="0">
                <a:solidFill>
                  <a:srgbClr val="234495"/>
                </a:solidFill>
              </a:rPr>
              <a:t> (France)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pPr>
              <a:buClr>
                <a:srgbClr val="41B75B"/>
              </a:buClr>
            </a:pPr>
            <a:r>
              <a:rPr lang="fr-FR" sz="2800" dirty="0"/>
              <a:t>⭐</a:t>
            </a:r>
            <a:r>
              <a:rPr lang="fr-FR" sz="2800" dirty="0" err="1">
                <a:solidFill>
                  <a:srgbClr val="234495"/>
                </a:solidFill>
              </a:rPr>
              <a:t>Intergovernmental</a:t>
            </a:r>
            <a:r>
              <a:rPr lang="fr-FR" sz="2800" dirty="0">
                <a:solidFill>
                  <a:srgbClr val="234495"/>
                </a:solidFill>
              </a:rPr>
              <a:t> </a:t>
            </a:r>
            <a:r>
              <a:rPr lang="fr-FR" sz="2800" dirty="0" err="1">
                <a:solidFill>
                  <a:srgbClr val="234495"/>
                </a:solidFill>
              </a:rPr>
              <a:t>political</a:t>
            </a:r>
            <a:r>
              <a:rPr lang="fr-FR" sz="2800" dirty="0">
                <a:solidFill>
                  <a:srgbClr val="234495"/>
                </a:solidFill>
              </a:rPr>
              <a:t> Organisation </a:t>
            </a:r>
            <a:r>
              <a:rPr lang="fr-FR" sz="2800" dirty="0" err="1">
                <a:solidFill>
                  <a:srgbClr val="234495"/>
                </a:solidFill>
              </a:rPr>
              <a:t>founded</a:t>
            </a:r>
            <a:r>
              <a:rPr lang="fr-FR" sz="2800" dirty="0">
                <a:solidFill>
                  <a:srgbClr val="234495"/>
                </a:solidFill>
              </a:rPr>
              <a:t> on t</a:t>
            </a:r>
            <a:r>
              <a:rPr lang="en-US" sz="2800" dirty="0" err="1">
                <a:solidFill>
                  <a:srgbClr val="234495"/>
                </a:solidFill>
              </a:rPr>
              <a:t>hree</a:t>
            </a:r>
            <a:r>
              <a:rPr lang="en-US" sz="2800" dirty="0">
                <a:solidFill>
                  <a:srgbClr val="234495"/>
                </a:solidFill>
              </a:rPr>
              <a:t> main values : </a:t>
            </a:r>
          </a:p>
          <a:p>
            <a:pPr marL="914400" lvl="1" indent="-457200">
              <a:buClr>
                <a:srgbClr val="41B75B"/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234495"/>
                </a:solidFill>
              </a:rPr>
              <a:t>Human rights</a:t>
            </a:r>
          </a:p>
          <a:p>
            <a:pPr marL="914400" lvl="1" indent="-457200">
              <a:buClr>
                <a:srgbClr val="41B75B"/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234495"/>
                </a:solidFill>
              </a:rPr>
              <a:t>Democracy</a:t>
            </a:r>
          </a:p>
          <a:p>
            <a:pPr marL="914400" lvl="1" indent="-457200">
              <a:buClr>
                <a:srgbClr val="41B75B"/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234495"/>
                </a:solidFill>
              </a:rPr>
              <a:t>The rule of law 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pPr>
              <a:buClr>
                <a:srgbClr val="41B75B"/>
              </a:buClr>
            </a:pPr>
            <a:r>
              <a:rPr lang="fr-FR" sz="2800" dirty="0"/>
              <a:t>🤝</a:t>
            </a:r>
            <a:r>
              <a:rPr lang="en-US" sz="2800" dirty="0">
                <a:solidFill>
                  <a:srgbClr val="234495"/>
                </a:solidFill>
              </a:rPr>
              <a:t>Its work is based on the </a:t>
            </a:r>
            <a:r>
              <a:rPr lang="en-US" sz="2800" dirty="0">
                <a:solidFill>
                  <a:srgbClr val="41B75B"/>
                </a:solidFill>
              </a:rPr>
              <a:t>European Convention on Human Rights</a:t>
            </a:r>
          </a:p>
        </p:txBody>
      </p:sp>
      <p:sp>
        <p:nvSpPr>
          <p:cNvPr id="32" name="TextBox 5">
            <a:extLst>
              <a:ext uri="{FF2B5EF4-FFF2-40B4-BE49-F238E27FC236}">
                <a16:creationId xmlns:a16="http://schemas.microsoft.com/office/drawing/2014/main" id="{BDEC8A66-FE68-DA9F-00EB-D527CC9EF6CE}"/>
              </a:ext>
            </a:extLst>
          </p:cNvPr>
          <p:cNvSpPr txBox="1"/>
          <p:nvPr/>
        </p:nvSpPr>
        <p:spPr>
          <a:xfrm>
            <a:off x="8882" y="326424"/>
            <a:ext cx="11573517" cy="4977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2400" b="1" dirty="0">
                <a:solidFill>
                  <a:srgbClr val="FFFFFF"/>
                </a:solidFill>
                <a:latin typeface="Myriad Bold"/>
                <a:ea typeface="Myriad Bold"/>
                <a:cs typeface="Myriad Bold"/>
                <a:sym typeface="Myriad Bold"/>
              </a:rPr>
              <a:t>CONGRESS OF LOCAL AND REGIONAL AUTHORITIES OF THE COUNCIL OF EUROPE</a:t>
            </a:r>
          </a:p>
        </p:txBody>
      </p:sp>
      <p:sp>
        <p:nvSpPr>
          <p:cNvPr id="33" name="Freeform 6">
            <a:extLst>
              <a:ext uri="{FF2B5EF4-FFF2-40B4-BE49-F238E27FC236}">
                <a16:creationId xmlns:a16="http://schemas.microsoft.com/office/drawing/2014/main" id="{214814AA-98A7-4D4A-BD01-F8DD600237EB}"/>
              </a:ext>
            </a:extLst>
          </p:cNvPr>
          <p:cNvSpPr/>
          <p:nvPr/>
        </p:nvSpPr>
        <p:spPr>
          <a:xfrm>
            <a:off x="15238369" y="36319"/>
            <a:ext cx="2693838" cy="1091004"/>
          </a:xfrm>
          <a:custGeom>
            <a:avLst/>
            <a:gdLst/>
            <a:ahLst/>
            <a:cxnLst/>
            <a:rect l="l" t="t" r="r" b="b"/>
            <a:pathLst>
              <a:path w="2693838" h="1091004">
                <a:moveTo>
                  <a:pt x="0" y="0"/>
                </a:moveTo>
                <a:lnTo>
                  <a:pt x="2693838" y="0"/>
                </a:lnTo>
                <a:lnTo>
                  <a:pt x="2693838" y="1091004"/>
                </a:lnTo>
                <a:lnTo>
                  <a:pt x="0" y="10910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55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6" descr="A person wearing a hat&#10;&#10;Description automatically generated">
            <a:extLst>
              <a:ext uri="{FF2B5EF4-FFF2-40B4-BE49-F238E27FC236}">
                <a16:creationId xmlns:a16="http://schemas.microsoft.com/office/drawing/2014/main" id="{3E66F4A3-B079-2AC4-AC70-D244F1FD6B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876" y="5590183"/>
            <a:ext cx="3403840" cy="1917548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0" y="9770167"/>
            <a:ext cx="18288000" cy="516833"/>
            <a:chOff x="0" y="0"/>
            <a:chExt cx="9225716" cy="26072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225716" cy="260726"/>
            </a:xfrm>
            <a:custGeom>
              <a:avLst/>
              <a:gdLst/>
              <a:ahLst/>
              <a:cxnLst/>
              <a:rect l="l" t="t" r="r" b="b"/>
              <a:pathLst>
                <a:path w="9225716" h="260726">
                  <a:moveTo>
                    <a:pt x="0" y="0"/>
                  </a:moveTo>
                  <a:lnTo>
                    <a:pt x="9225716" y="0"/>
                  </a:lnTo>
                  <a:lnTo>
                    <a:pt x="9225716" y="260726"/>
                  </a:lnTo>
                  <a:lnTo>
                    <a:pt x="0" y="260726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9225716" cy="289301"/>
            </a:xfrm>
            <a:prstGeom prst="rect">
              <a:avLst/>
            </a:prstGeom>
          </p:spPr>
          <p:txBody>
            <a:bodyPr lIns="17394" tIns="17394" rIns="17394" bIns="17394" rtlCol="0" anchor="ctr"/>
            <a:lstStyle/>
            <a:p>
              <a:pPr algn="ctr">
                <a:lnSpc>
                  <a:spcPts val="91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472385" y="9636817"/>
            <a:ext cx="13343230" cy="1088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www.coe.int/congress</a:t>
            </a:r>
          </a:p>
          <a:p>
            <a:pPr algn="ctr">
              <a:lnSpc>
                <a:spcPts val="4434"/>
              </a:lnSpc>
              <a:spcBef>
                <a:spcPct val="0"/>
              </a:spcBef>
            </a:pPr>
            <a:endParaRPr lang="en-US" sz="3167" dirty="0">
              <a:solidFill>
                <a:srgbClr val="FFFFFF"/>
              </a:solidFill>
              <a:latin typeface="Myriad"/>
              <a:ea typeface="Myriad"/>
              <a:cs typeface="Myriad"/>
              <a:sym typeface="Myriad"/>
            </a:endParaRPr>
          </a:p>
        </p:txBody>
      </p:sp>
      <p:sp>
        <p:nvSpPr>
          <p:cNvPr id="69" name="Star: 5 Points 68">
            <a:extLst>
              <a:ext uri="{FF2B5EF4-FFF2-40B4-BE49-F238E27FC236}">
                <a16:creationId xmlns:a16="http://schemas.microsoft.com/office/drawing/2014/main" id="{E6B0A4EE-4AE2-D414-2544-9723AE2DA69E}"/>
              </a:ext>
            </a:extLst>
          </p:cNvPr>
          <p:cNvSpPr/>
          <p:nvPr/>
        </p:nvSpPr>
        <p:spPr>
          <a:xfrm rot="19680227">
            <a:off x="1291181" y="3504748"/>
            <a:ext cx="948138" cy="842789"/>
          </a:xfrm>
          <a:prstGeom prst="star5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11" name="Group 2">
            <a:extLst>
              <a:ext uri="{FF2B5EF4-FFF2-40B4-BE49-F238E27FC236}">
                <a16:creationId xmlns:a16="http://schemas.microsoft.com/office/drawing/2014/main" id="{1699C942-D190-C0DE-4F35-F9EC99E31BF3}"/>
              </a:ext>
            </a:extLst>
          </p:cNvPr>
          <p:cNvGrpSpPr/>
          <p:nvPr/>
        </p:nvGrpSpPr>
        <p:grpSpPr>
          <a:xfrm>
            <a:off x="0" y="0"/>
            <a:ext cx="18288000" cy="1206043"/>
            <a:chOff x="0" y="0"/>
            <a:chExt cx="9225716" cy="812800"/>
          </a:xfrm>
        </p:grpSpPr>
        <p:sp>
          <p:nvSpPr>
            <p:cNvPr id="12" name="Freeform 3">
              <a:extLst>
                <a:ext uri="{FF2B5EF4-FFF2-40B4-BE49-F238E27FC236}">
                  <a16:creationId xmlns:a16="http://schemas.microsoft.com/office/drawing/2014/main" id="{0FD5F7DB-B210-5292-B92F-2E7FF6AF04D5}"/>
                </a:ext>
              </a:extLst>
            </p:cNvPr>
            <p:cNvSpPr/>
            <p:nvPr/>
          </p:nvSpPr>
          <p:spPr>
            <a:xfrm>
              <a:off x="0" y="0"/>
              <a:ext cx="9225716" cy="812800"/>
            </a:xfrm>
            <a:custGeom>
              <a:avLst/>
              <a:gdLst/>
              <a:ahLst/>
              <a:cxnLst/>
              <a:rect l="l" t="t" r="r" b="b"/>
              <a:pathLst>
                <a:path w="9225716" h="812800">
                  <a:moveTo>
                    <a:pt x="0" y="0"/>
                  </a:moveTo>
                  <a:lnTo>
                    <a:pt x="9225716" y="0"/>
                  </a:lnTo>
                  <a:lnTo>
                    <a:pt x="922571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4">
              <a:extLst>
                <a:ext uri="{FF2B5EF4-FFF2-40B4-BE49-F238E27FC236}">
                  <a16:creationId xmlns:a16="http://schemas.microsoft.com/office/drawing/2014/main" id="{00B72E8B-F5D0-7DB0-7C8A-8DCEFEF1788C}"/>
                </a:ext>
              </a:extLst>
            </p:cNvPr>
            <p:cNvSpPr txBox="1"/>
            <p:nvPr/>
          </p:nvSpPr>
          <p:spPr>
            <a:xfrm>
              <a:off x="0" y="-28575"/>
              <a:ext cx="9225716" cy="841375"/>
            </a:xfrm>
            <a:prstGeom prst="rect">
              <a:avLst/>
            </a:prstGeom>
          </p:spPr>
          <p:txBody>
            <a:bodyPr lIns="17394" tIns="17394" rIns="17394" bIns="17394" rtlCol="0" anchor="ctr"/>
            <a:lstStyle/>
            <a:p>
              <a:pPr algn="ctr">
                <a:lnSpc>
                  <a:spcPts val="91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TextBox 5">
            <a:extLst>
              <a:ext uri="{FF2B5EF4-FFF2-40B4-BE49-F238E27FC236}">
                <a16:creationId xmlns:a16="http://schemas.microsoft.com/office/drawing/2014/main" id="{035F39D1-504C-94D5-0C58-E23C899808D4}"/>
              </a:ext>
            </a:extLst>
          </p:cNvPr>
          <p:cNvSpPr txBox="1"/>
          <p:nvPr/>
        </p:nvSpPr>
        <p:spPr>
          <a:xfrm>
            <a:off x="8883" y="326424"/>
            <a:ext cx="7772400" cy="4977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2400" b="1" dirty="0">
                <a:solidFill>
                  <a:srgbClr val="FFFFFF"/>
                </a:solidFill>
                <a:latin typeface="Myriad Bold"/>
                <a:ea typeface="Myriad Bold"/>
                <a:cs typeface="Myriad Bold"/>
                <a:sym typeface="Myriad Bold"/>
              </a:rPr>
              <a:t>CONGRESS OF LOCAL AND REGIONAL AUTHORITIES</a:t>
            </a:r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2AEA637C-E302-153B-235C-A1A7BE94C041}"/>
              </a:ext>
            </a:extLst>
          </p:cNvPr>
          <p:cNvSpPr/>
          <p:nvPr/>
        </p:nvSpPr>
        <p:spPr>
          <a:xfrm>
            <a:off x="15238369" y="36319"/>
            <a:ext cx="2693838" cy="1091004"/>
          </a:xfrm>
          <a:custGeom>
            <a:avLst/>
            <a:gdLst/>
            <a:ahLst/>
            <a:cxnLst/>
            <a:rect l="l" t="t" r="r" b="b"/>
            <a:pathLst>
              <a:path w="2693838" h="1091004">
                <a:moveTo>
                  <a:pt x="0" y="0"/>
                </a:moveTo>
                <a:lnTo>
                  <a:pt x="2693838" y="0"/>
                </a:lnTo>
                <a:lnTo>
                  <a:pt x="2693838" y="1091004"/>
                </a:lnTo>
                <a:lnTo>
                  <a:pt x="0" y="10910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21" name="Picture 7" descr="A close up of a boy&#10;&#10;Description automatically generated">
            <a:extLst>
              <a:ext uri="{FF2B5EF4-FFF2-40B4-BE49-F238E27FC236}">
                <a16:creationId xmlns:a16="http://schemas.microsoft.com/office/drawing/2014/main" id="{259A7FD1-0D79-6147-1BC6-93280103DD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620" y="1427155"/>
            <a:ext cx="3403840" cy="1917548"/>
          </a:xfrm>
          <a:prstGeom prst="rect">
            <a:avLst/>
          </a:prstGeom>
        </p:spPr>
      </p:pic>
      <p:pic>
        <p:nvPicPr>
          <p:cNvPr id="22" name="Picture 9" descr="A group of people walking in front of a crowd&#10;&#10;Description automatically generated">
            <a:extLst>
              <a:ext uri="{FF2B5EF4-FFF2-40B4-BE49-F238E27FC236}">
                <a16:creationId xmlns:a16="http://schemas.microsoft.com/office/drawing/2014/main" id="{920E3672-747D-377A-4A24-66AB24818F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635" y="6709677"/>
            <a:ext cx="3387481" cy="1908330"/>
          </a:xfrm>
          <a:prstGeom prst="rect">
            <a:avLst/>
          </a:prstGeom>
        </p:spPr>
      </p:pic>
      <p:pic>
        <p:nvPicPr>
          <p:cNvPr id="23" name="Picture 14" descr="A picture containing indoor, plastic, table, sitting&#10;&#10;Description automatically generated">
            <a:extLst>
              <a:ext uri="{FF2B5EF4-FFF2-40B4-BE49-F238E27FC236}">
                <a16:creationId xmlns:a16="http://schemas.microsoft.com/office/drawing/2014/main" id="{FDE18F27-26CD-68CF-6A7A-AADD447A73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876" y="7676486"/>
            <a:ext cx="3429511" cy="1932009"/>
          </a:xfrm>
          <a:prstGeom prst="rect">
            <a:avLst/>
          </a:prstGeom>
        </p:spPr>
      </p:pic>
      <p:pic>
        <p:nvPicPr>
          <p:cNvPr id="24" name="Picture 16" descr="A picture containing table, food, pizza&#10;&#10;Description automatically generated">
            <a:extLst>
              <a:ext uri="{FF2B5EF4-FFF2-40B4-BE49-F238E27FC236}">
                <a16:creationId xmlns:a16="http://schemas.microsoft.com/office/drawing/2014/main" id="{9CEE3F35-86AC-9D5C-8624-976EEB90EF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635" y="4609137"/>
            <a:ext cx="3393132" cy="1911516"/>
          </a:xfrm>
          <a:prstGeom prst="rect">
            <a:avLst/>
          </a:prstGeom>
        </p:spPr>
      </p:pic>
      <p:pic>
        <p:nvPicPr>
          <p:cNvPr id="25" name="Picture 18" descr="A close up of a microphone&#10;&#10;Description automatically generated">
            <a:extLst>
              <a:ext uri="{FF2B5EF4-FFF2-40B4-BE49-F238E27FC236}">
                <a16:creationId xmlns:a16="http://schemas.microsoft.com/office/drawing/2014/main" id="{F40985CC-9CA4-3051-193E-A532A11A2E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57" y="2502565"/>
            <a:ext cx="3403840" cy="1917548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441BCF1E-6EC1-530B-23D4-3167A2B57B30}"/>
              </a:ext>
            </a:extLst>
          </p:cNvPr>
          <p:cNvSpPr txBox="1"/>
          <p:nvPr/>
        </p:nvSpPr>
        <p:spPr>
          <a:xfrm>
            <a:off x="9372600" y="1427155"/>
            <a:ext cx="6705600" cy="7908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90000"/>
              </a:lnSpc>
              <a:spcBef>
                <a:spcPct val="0"/>
              </a:spcBef>
              <a:spcAft>
                <a:spcPts val="1300"/>
              </a:spcAft>
              <a:buClr>
                <a:srgbClr val="41B75B"/>
              </a:buClr>
              <a:buSzPct val="150000"/>
              <a:buFont typeface="Wingdings" panose="05000000000000000000" pitchFamily="2" charset="2"/>
              <a:buChar char="Ø"/>
            </a:pPr>
            <a:r>
              <a:rPr lang="en-US" sz="2400" dirty="0"/>
              <a:t>  </a:t>
            </a:r>
            <a:r>
              <a:rPr lang="en-US" sz="2400" dirty="0" err="1">
                <a:solidFill>
                  <a:srgbClr val="234495"/>
                </a:solidFill>
              </a:rPr>
              <a:t>Defence</a:t>
            </a:r>
            <a:r>
              <a:rPr lang="en-US" sz="2400" dirty="0">
                <a:solidFill>
                  <a:srgbClr val="234495"/>
                </a:solidFill>
              </a:rPr>
              <a:t> of cultural diversity</a:t>
            </a:r>
            <a:br>
              <a:rPr lang="en-US" sz="2400" dirty="0"/>
            </a:br>
            <a:endParaRPr lang="en-US" sz="2400" dirty="0"/>
          </a:p>
          <a:p>
            <a:pPr marL="285750" indent="-285750">
              <a:lnSpc>
                <a:spcPct val="90000"/>
              </a:lnSpc>
              <a:spcBef>
                <a:spcPct val="0"/>
              </a:spcBef>
              <a:spcAft>
                <a:spcPts val="1300"/>
              </a:spcAft>
              <a:buClr>
                <a:srgbClr val="41B75B"/>
              </a:buClr>
              <a:buSzPct val="150000"/>
              <a:buFont typeface="Wingdings" panose="05000000000000000000" pitchFamily="2" charset="2"/>
              <a:buChar char="Ø"/>
            </a:pPr>
            <a:r>
              <a:rPr lang="en-US" sz="2400" dirty="0"/>
              <a:t>  </a:t>
            </a:r>
            <a:r>
              <a:rPr lang="en-US" sz="2400" dirty="0">
                <a:solidFill>
                  <a:srgbClr val="234495"/>
                </a:solidFill>
              </a:rPr>
              <a:t>Gender equality</a:t>
            </a:r>
            <a:br>
              <a:rPr lang="en-US" sz="2400" dirty="0"/>
            </a:br>
            <a:endParaRPr lang="en-US" sz="2400" dirty="0"/>
          </a:p>
          <a:p>
            <a:pPr marL="285750" indent="-285750">
              <a:lnSpc>
                <a:spcPct val="90000"/>
              </a:lnSpc>
              <a:spcBef>
                <a:spcPct val="0"/>
              </a:spcBef>
              <a:spcAft>
                <a:spcPts val="1300"/>
              </a:spcAft>
              <a:buClr>
                <a:srgbClr val="41B75B"/>
              </a:buClr>
              <a:buSzPct val="150000"/>
              <a:buFont typeface="Wingdings" panose="05000000000000000000" pitchFamily="2" charset="2"/>
              <a:buChar char="Ø"/>
            </a:pPr>
            <a:r>
              <a:rPr lang="en-US" sz="2400" dirty="0"/>
              <a:t>  </a:t>
            </a:r>
            <a:r>
              <a:rPr lang="en-US" sz="2400" dirty="0">
                <a:solidFill>
                  <a:srgbClr val="234495"/>
                </a:solidFill>
              </a:rPr>
              <a:t>Protection of children’s rights</a:t>
            </a:r>
            <a:br>
              <a:rPr lang="en-US" sz="2400" dirty="0"/>
            </a:br>
            <a:endParaRPr lang="en-US" sz="2400" dirty="0"/>
          </a:p>
          <a:p>
            <a:pPr marL="285750" indent="-285750">
              <a:lnSpc>
                <a:spcPct val="90000"/>
              </a:lnSpc>
              <a:spcBef>
                <a:spcPct val="0"/>
              </a:spcBef>
              <a:spcAft>
                <a:spcPts val="1300"/>
              </a:spcAft>
              <a:buClr>
                <a:srgbClr val="41B75B"/>
              </a:buClr>
              <a:buSzPct val="150000"/>
              <a:buFont typeface="Wingdings" panose="05000000000000000000" pitchFamily="2" charset="2"/>
              <a:buChar char="Ø"/>
            </a:pPr>
            <a:r>
              <a:rPr lang="en-US" sz="2400" dirty="0"/>
              <a:t>  </a:t>
            </a:r>
            <a:r>
              <a:rPr lang="en-US" sz="2400" dirty="0">
                <a:solidFill>
                  <a:srgbClr val="234495"/>
                </a:solidFill>
              </a:rPr>
              <a:t>Education in human rights and democracy</a:t>
            </a:r>
            <a:br>
              <a:rPr lang="en-US" sz="2400" dirty="0"/>
            </a:br>
            <a:endParaRPr lang="en-US" sz="2400" dirty="0"/>
          </a:p>
          <a:p>
            <a:pPr marL="285750" indent="-285750">
              <a:lnSpc>
                <a:spcPct val="90000"/>
              </a:lnSpc>
              <a:spcBef>
                <a:spcPct val="0"/>
              </a:spcBef>
              <a:spcAft>
                <a:spcPts val="1300"/>
              </a:spcAft>
              <a:buClr>
                <a:srgbClr val="41B75B"/>
              </a:buClr>
              <a:buSzPct val="150000"/>
              <a:buFont typeface="Wingdings" panose="05000000000000000000" pitchFamily="2" charset="2"/>
              <a:buChar char="Ø"/>
            </a:pPr>
            <a:r>
              <a:rPr lang="en-US" sz="2400" dirty="0"/>
              <a:t>  </a:t>
            </a:r>
            <a:r>
              <a:rPr lang="en-US" sz="2400" dirty="0">
                <a:solidFill>
                  <a:srgbClr val="234495"/>
                </a:solidFill>
              </a:rPr>
              <a:t>Quality of medicines and health care</a:t>
            </a:r>
            <a:br>
              <a:rPr lang="en-US" sz="2400" dirty="0">
                <a:solidFill>
                  <a:srgbClr val="234495"/>
                </a:solidFill>
              </a:rPr>
            </a:br>
            <a:endParaRPr lang="en-US" sz="2400" dirty="0">
              <a:solidFill>
                <a:srgbClr val="234495"/>
              </a:solidFill>
            </a:endParaRPr>
          </a:p>
          <a:p>
            <a:pPr marL="457200" indent="-457200">
              <a:lnSpc>
                <a:spcPct val="90000"/>
              </a:lnSpc>
              <a:spcBef>
                <a:spcPct val="0"/>
              </a:spcBef>
              <a:spcAft>
                <a:spcPts val="1300"/>
              </a:spcAft>
              <a:buClr>
                <a:srgbClr val="41B75B"/>
              </a:buClr>
              <a:buSzPct val="150000"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234495"/>
                </a:solidFill>
              </a:rPr>
              <a:t> Strengthening of human rights</a:t>
            </a:r>
            <a:br>
              <a:rPr lang="en-US" sz="2400" dirty="0">
                <a:solidFill>
                  <a:srgbClr val="234495"/>
                </a:solidFill>
              </a:rPr>
            </a:br>
            <a:endParaRPr lang="en-US" sz="2400" dirty="0">
              <a:solidFill>
                <a:srgbClr val="234495"/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ct val="0"/>
              </a:spcBef>
              <a:spcAft>
                <a:spcPts val="1300"/>
              </a:spcAft>
              <a:buClr>
                <a:srgbClr val="41B75B"/>
              </a:buClr>
              <a:buSzPct val="150000"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234495"/>
                </a:solidFill>
              </a:rPr>
              <a:t>  Abolition of death penalty</a:t>
            </a:r>
            <a:br>
              <a:rPr lang="en-US" sz="2400" dirty="0">
                <a:solidFill>
                  <a:srgbClr val="234495"/>
                </a:solidFill>
              </a:rPr>
            </a:br>
            <a:endParaRPr lang="en-US" sz="2400" dirty="0">
              <a:solidFill>
                <a:srgbClr val="234495"/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ct val="0"/>
              </a:spcBef>
              <a:spcAft>
                <a:spcPts val="1300"/>
              </a:spcAft>
              <a:buClr>
                <a:srgbClr val="41B75B"/>
              </a:buClr>
              <a:buSzPct val="150000"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234495"/>
                </a:solidFill>
              </a:rPr>
              <a:t>  Upholding freedom of expression</a:t>
            </a:r>
            <a:br>
              <a:rPr lang="en-US" sz="2400" dirty="0">
                <a:solidFill>
                  <a:srgbClr val="234495"/>
                </a:solidFill>
              </a:rPr>
            </a:br>
            <a:endParaRPr lang="en-US" sz="2400" dirty="0">
              <a:solidFill>
                <a:srgbClr val="234495"/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ct val="0"/>
              </a:spcBef>
              <a:spcAft>
                <a:spcPts val="1300"/>
              </a:spcAft>
              <a:buClr>
                <a:srgbClr val="41B75B"/>
              </a:buClr>
              <a:buSzPct val="150000"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234495"/>
                </a:solidFill>
              </a:rPr>
              <a:t>  Fighting discrimination and racism</a:t>
            </a:r>
            <a:br>
              <a:rPr lang="en-US" sz="2400" dirty="0">
                <a:solidFill>
                  <a:srgbClr val="234495"/>
                </a:solidFill>
              </a:rPr>
            </a:br>
            <a:endParaRPr lang="en-US" sz="2400" dirty="0">
              <a:solidFill>
                <a:srgbClr val="234495"/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ct val="0"/>
              </a:spcBef>
              <a:spcAft>
                <a:spcPts val="1300"/>
              </a:spcAft>
              <a:buClr>
                <a:srgbClr val="41B75B"/>
              </a:buClr>
              <a:buSzPct val="150000"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234495"/>
                </a:solidFill>
              </a:rPr>
              <a:t>  Election observation</a:t>
            </a:r>
          </a:p>
        </p:txBody>
      </p:sp>
      <p:pic>
        <p:nvPicPr>
          <p:cNvPr id="20" name="Picture 5" descr="A picture containing food&#10;&#10;Description automatically generated">
            <a:extLst>
              <a:ext uri="{FF2B5EF4-FFF2-40B4-BE49-F238E27FC236}">
                <a16:creationId xmlns:a16="http://schemas.microsoft.com/office/drawing/2014/main" id="{6CD66ED1-FC3D-FCE3-A64A-AE296E0B7F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876" y="3517936"/>
            <a:ext cx="3378891" cy="1903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399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0" y="-56644"/>
            <a:ext cx="18288000" cy="1667845"/>
          </a:xfrm>
          <a:prstGeom prst="rect">
            <a:avLst/>
          </a:prstGeom>
        </p:spPr>
        <p:txBody>
          <a:bodyPr lIns="17394" tIns="17394" rIns="17394" bIns="17394" rtlCol="0" anchor="ctr"/>
          <a:lstStyle/>
          <a:p>
            <a:pPr algn="ctr">
              <a:lnSpc>
                <a:spcPts val="910"/>
              </a:lnSpc>
              <a:spcBef>
                <a:spcPct val="0"/>
              </a:spcBef>
            </a:pPr>
            <a:endParaRPr/>
          </a:p>
        </p:txBody>
      </p:sp>
      <p:grpSp>
        <p:nvGrpSpPr>
          <p:cNvPr id="7" name="Group 7"/>
          <p:cNvGrpSpPr/>
          <p:nvPr/>
        </p:nvGrpSpPr>
        <p:grpSpPr>
          <a:xfrm>
            <a:off x="0" y="9770167"/>
            <a:ext cx="18288000" cy="516833"/>
            <a:chOff x="0" y="0"/>
            <a:chExt cx="9225716" cy="26072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225716" cy="260726"/>
            </a:xfrm>
            <a:custGeom>
              <a:avLst/>
              <a:gdLst/>
              <a:ahLst/>
              <a:cxnLst/>
              <a:rect l="l" t="t" r="r" b="b"/>
              <a:pathLst>
                <a:path w="9225716" h="260726">
                  <a:moveTo>
                    <a:pt x="0" y="0"/>
                  </a:moveTo>
                  <a:lnTo>
                    <a:pt x="9225716" y="0"/>
                  </a:lnTo>
                  <a:lnTo>
                    <a:pt x="9225716" y="260726"/>
                  </a:lnTo>
                  <a:lnTo>
                    <a:pt x="0" y="260726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9225716" cy="289301"/>
            </a:xfrm>
            <a:prstGeom prst="rect">
              <a:avLst/>
            </a:prstGeom>
          </p:spPr>
          <p:txBody>
            <a:bodyPr lIns="17394" tIns="17394" rIns="17394" bIns="17394" rtlCol="0" anchor="ctr"/>
            <a:lstStyle/>
            <a:p>
              <a:pPr algn="ctr">
                <a:lnSpc>
                  <a:spcPts val="91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472385" y="9636817"/>
            <a:ext cx="13343230" cy="1088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www.coe.int/congress</a:t>
            </a:r>
          </a:p>
          <a:p>
            <a:pPr algn="ctr">
              <a:lnSpc>
                <a:spcPts val="4434"/>
              </a:lnSpc>
              <a:spcBef>
                <a:spcPct val="0"/>
              </a:spcBef>
            </a:pPr>
            <a:endParaRPr lang="en-US" sz="3167" dirty="0">
              <a:solidFill>
                <a:srgbClr val="FFFFFF"/>
              </a:solidFill>
              <a:latin typeface="Myriad"/>
              <a:ea typeface="Myriad"/>
              <a:cs typeface="Myriad"/>
              <a:sym typeface="Myriad"/>
            </a:endParaRPr>
          </a:p>
        </p:txBody>
      </p:sp>
      <p:sp>
        <p:nvSpPr>
          <p:cNvPr id="31" name="TextBox 27">
            <a:extLst>
              <a:ext uri="{FF2B5EF4-FFF2-40B4-BE49-F238E27FC236}">
                <a16:creationId xmlns:a16="http://schemas.microsoft.com/office/drawing/2014/main" id="{DDAD3568-3BC0-716D-E8E2-D5EF72720FB1}"/>
              </a:ext>
            </a:extLst>
          </p:cNvPr>
          <p:cNvSpPr txBox="1"/>
          <p:nvPr/>
        </p:nvSpPr>
        <p:spPr>
          <a:xfrm>
            <a:off x="2974707" y="7145059"/>
            <a:ext cx="1963034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6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CENTRE OF EXPERTISE</a:t>
            </a:r>
          </a:p>
        </p:txBody>
      </p:sp>
      <p:sp>
        <p:nvSpPr>
          <p:cNvPr id="59" name="TextBox 27">
            <a:extLst>
              <a:ext uri="{FF2B5EF4-FFF2-40B4-BE49-F238E27FC236}">
                <a16:creationId xmlns:a16="http://schemas.microsoft.com/office/drawing/2014/main" id="{A85E07F2-4920-B62A-1DB0-970AE0FAEBFB}"/>
              </a:ext>
            </a:extLst>
          </p:cNvPr>
          <p:cNvSpPr txBox="1"/>
          <p:nvPr/>
        </p:nvSpPr>
        <p:spPr>
          <a:xfrm>
            <a:off x="2908193" y="7072911"/>
            <a:ext cx="1963034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6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MONITORING COMMITTEE*</a:t>
            </a:r>
          </a:p>
        </p:txBody>
      </p:sp>
      <p:grpSp>
        <p:nvGrpSpPr>
          <p:cNvPr id="13" name="Group 2">
            <a:extLst>
              <a:ext uri="{FF2B5EF4-FFF2-40B4-BE49-F238E27FC236}">
                <a16:creationId xmlns:a16="http://schemas.microsoft.com/office/drawing/2014/main" id="{84E258EE-64DD-B631-1C99-8C88192F4F1A}"/>
              </a:ext>
            </a:extLst>
          </p:cNvPr>
          <p:cNvGrpSpPr/>
          <p:nvPr/>
        </p:nvGrpSpPr>
        <p:grpSpPr>
          <a:xfrm>
            <a:off x="0" y="0"/>
            <a:ext cx="18288000" cy="1206043"/>
            <a:chOff x="0" y="0"/>
            <a:chExt cx="9225716" cy="812800"/>
          </a:xfrm>
        </p:grpSpPr>
        <p:sp>
          <p:nvSpPr>
            <p:cNvPr id="20" name="Freeform 3">
              <a:extLst>
                <a:ext uri="{FF2B5EF4-FFF2-40B4-BE49-F238E27FC236}">
                  <a16:creationId xmlns:a16="http://schemas.microsoft.com/office/drawing/2014/main" id="{C7EB5FEB-AABD-23D0-95B2-F3F4FFF82D49}"/>
                </a:ext>
              </a:extLst>
            </p:cNvPr>
            <p:cNvSpPr/>
            <p:nvPr/>
          </p:nvSpPr>
          <p:spPr>
            <a:xfrm>
              <a:off x="0" y="0"/>
              <a:ext cx="9225716" cy="812800"/>
            </a:xfrm>
            <a:custGeom>
              <a:avLst/>
              <a:gdLst/>
              <a:ahLst/>
              <a:cxnLst/>
              <a:rect l="l" t="t" r="r" b="b"/>
              <a:pathLst>
                <a:path w="9225716" h="812800">
                  <a:moveTo>
                    <a:pt x="0" y="0"/>
                  </a:moveTo>
                  <a:lnTo>
                    <a:pt x="9225716" y="0"/>
                  </a:lnTo>
                  <a:lnTo>
                    <a:pt x="922571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4">
              <a:extLst>
                <a:ext uri="{FF2B5EF4-FFF2-40B4-BE49-F238E27FC236}">
                  <a16:creationId xmlns:a16="http://schemas.microsoft.com/office/drawing/2014/main" id="{2B5567D1-0932-3F38-0DE3-1D4815E2DD98}"/>
                </a:ext>
              </a:extLst>
            </p:cNvPr>
            <p:cNvSpPr txBox="1"/>
            <p:nvPr/>
          </p:nvSpPr>
          <p:spPr>
            <a:xfrm>
              <a:off x="0" y="-28575"/>
              <a:ext cx="9225716" cy="841375"/>
            </a:xfrm>
            <a:prstGeom prst="rect">
              <a:avLst/>
            </a:prstGeom>
          </p:spPr>
          <p:txBody>
            <a:bodyPr lIns="17394" tIns="17394" rIns="17394" bIns="17394" rtlCol="0" anchor="ctr"/>
            <a:lstStyle/>
            <a:p>
              <a:pPr algn="ctr">
                <a:lnSpc>
                  <a:spcPts val="91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4" name="TextBox 5">
            <a:extLst>
              <a:ext uri="{FF2B5EF4-FFF2-40B4-BE49-F238E27FC236}">
                <a16:creationId xmlns:a16="http://schemas.microsoft.com/office/drawing/2014/main" id="{AD242EE2-1F93-B77E-07BF-4E668EEC44E6}"/>
              </a:ext>
            </a:extLst>
          </p:cNvPr>
          <p:cNvSpPr txBox="1"/>
          <p:nvPr/>
        </p:nvSpPr>
        <p:spPr>
          <a:xfrm>
            <a:off x="8883" y="326424"/>
            <a:ext cx="7772400" cy="4977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2400" b="1" dirty="0">
                <a:solidFill>
                  <a:srgbClr val="FFFFFF"/>
                </a:solidFill>
                <a:latin typeface="Myriad Bold"/>
                <a:ea typeface="Myriad Bold"/>
                <a:cs typeface="Myriad Bold"/>
                <a:sym typeface="Myriad Bold"/>
              </a:rPr>
              <a:t>CONGRESS OF LOCAL AND REGIONAL AUTHORITIES</a:t>
            </a:r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968EE313-E7DB-7C14-5014-05322E8F2606}"/>
              </a:ext>
            </a:extLst>
          </p:cNvPr>
          <p:cNvSpPr/>
          <p:nvPr/>
        </p:nvSpPr>
        <p:spPr>
          <a:xfrm>
            <a:off x="15238369" y="36319"/>
            <a:ext cx="2693838" cy="1091004"/>
          </a:xfrm>
          <a:custGeom>
            <a:avLst/>
            <a:gdLst/>
            <a:ahLst/>
            <a:cxnLst/>
            <a:rect l="l" t="t" r="r" b="b"/>
            <a:pathLst>
              <a:path w="2693838" h="1091004">
                <a:moveTo>
                  <a:pt x="0" y="0"/>
                </a:moveTo>
                <a:lnTo>
                  <a:pt x="2693838" y="0"/>
                </a:lnTo>
                <a:lnTo>
                  <a:pt x="2693838" y="1091004"/>
                </a:lnTo>
                <a:lnTo>
                  <a:pt x="0" y="10910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5" name="Picture 4" descr="A group of people in a room&#10;&#10;Description automatically generated">
            <a:extLst>
              <a:ext uri="{FF2B5EF4-FFF2-40B4-BE49-F238E27FC236}">
                <a16:creationId xmlns:a16="http://schemas.microsoft.com/office/drawing/2014/main" id="{6E5B31DF-86D9-0B80-2161-9C295000CC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095500"/>
            <a:ext cx="4724400" cy="3144802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7633CD80-CA98-A36B-14D5-9F26029F719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8" t="9162" r="6999" b="5075"/>
          <a:stretch/>
        </p:blipFill>
        <p:spPr>
          <a:xfrm>
            <a:off x="6794334" y="2113167"/>
            <a:ext cx="4788066" cy="3079432"/>
          </a:xfrm>
          <a:prstGeom prst="rect">
            <a:avLst/>
          </a:prstGeom>
          <a:ln>
            <a:noFill/>
          </a:ln>
          <a:effectLst>
            <a:softEdge rad="0"/>
          </a:effectLst>
        </p:spPr>
      </p:pic>
      <p:sp>
        <p:nvSpPr>
          <p:cNvPr id="33" name="TextBox 8">
            <a:extLst>
              <a:ext uri="{FF2B5EF4-FFF2-40B4-BE49-F238E27FC236}">
                <a16:creationId xmlns:a16="http://schemas.microsoft.com/office/drawing/2014/main" id="{71F6EA6C-2EF9-8A6A-D3B9-5F2C51EEFD0B}"/>
              </a:ext>
            </a:extLst>
          </p:cNvPr>
          <p:cNvSpPr txBox="1"/>
          <p:nvPr/>
        </p:nvSpPr>
        <p:spPr>
          <a:xfrm>
            <a:off x="2403360" y="5266601"/>
            <a:ext cx="2184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1"/>
                </a:solidFill>
              </a:rPr>
              <a:t>Committee of Ministers</a:t>
            </a:r>
            <a:endParaRPr lang="fr-FR" sz="1600" dirty="0">
              <a:solidFill>
                <a:schemeClr val="accent1"/>
              </a:solidFill>
            </a:endParaRPr>
          </a:p>
          <a:p>
            <a:pPr algn="ctr" fontAlgn="t"/>
            <a:r>
              <a:rPr lang="en-US" sz="1600" dirty="0">
                <a:solidFill>
                  <a:schemeClr val="accent1"/>
                </a:solidFill>
              </a:rPr>
              <a:t>Decision-making body</a:t>
            </a:r>
            <a:endParaRPr lang="fr-FR" sz="1600" dirty="0">
              <a:solidFill>
                <a:schemeClr val="accent1"/>
              </a:solidFill>
            </a:endParaRPr>
          </a:p>
        </p:txBody>
      </p:sp>
      <p:sp>
        <p:nvSpPr>
          <p:cNvPr id="34" name="TextBox 9">
            <a:extLst>
              <a:ext uri="{FF2B5EF4-FFF2-40B4-BE49-F238E27FC236}">
                <a16:creationId xmlns:a16="http://schemas.microsoft.com/office/drawing/2014/main" id="{4FA244D7-56DA-2950-24A8-BB839A76DA29}"/>
              </a:ext>
            </a:extLst>
          </p:cNvPr>
          <p:cNvSpPr txBox="1"/>
          <p:nvPr/>
        </p:nvSpPr>
        <p:spPr>
          <a:xfrm>
            <a:off x="7596513" y="5270194"/>
            <a:ext cx="3026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1"/>
                </a:solidFill>
              </a:rPr>
              <a:t>Parliamentary Assembly</a:t>
            </a:r>
            <a:endParaRPr lang="fr-FR" sz="1600" dirty="0">
              <a:solidFill>
                <a:schemeClr val="accent1"/>
              </a:solidFill>
            </a:endParaRPr>
          </a:p>
          <a:p>
            <a:pPr algn="ctr"/>
            <a:r>
              <a:rPr lang="en-US" sz="1600" dirty="0">
                <a:solidFill>
                  <a:schemeClr val="accent1"/>
                </a:solidFill>
              </a:rPr>
              <a:t>Forum for debates and proposals</a:t>
            </a:r>
            <a:endParaRPr lang="fr-FR" sz="1600" dirty="0">
              <a:solidFill>
                <a:schemeClr val="accent1"/>
              </a:solidFill>
            </a:endParaRPr>
          </a:p>
        </p:txBody>
      </p:sp>
      <p:sp>
        <p:nvSpPr>
          <p:cNvPr id="36" name="TextBox 13">
            <a:extLst>
              <a:ext uri="{FF2B5EF4-FFF2-40B4-BE49-F238E27FC236}">
                <a16:creationId xmlns:a16="http://schemas.microsoft.com/office/drawing/2014/main" id="{CC04C8BF-4D57-CA2F-458F-04EF6A1644DD}"/>
              </a:ext>
            </a:extLst>
          </p:cNvPr>
          <p:cNvSpPr txBox="1"/>
          <p:nvPr/>
        </p:nvSpPr>
        <p:spPr>
          <a:xfrm>
            <a:off x="12868763" y="5190800"/>
            <a:ext cx="37994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1"/>
                </a:solidFill>
              </a:rPr>
              <a:t>Congress of Local and Regional Authorities</a:t>
            </a:r>
            <a:endParaRPr lang="fr-FR" sz="1600" b="1" dirty="0">
              <a:solidFill>
                <a:schemeClr val="accent1"/>
              </a:solidFill>
            </a:endParaRPr>
          </a:p>
          <a:p>
            <a:pPr algn="ctr"/>
            <a:r>
              <a:rPr lang="en-US" sz="1600" dirty="0">
                <a:solidFill>
                  <a:schemeClr val="accent1"/>
                </a:solidFill>
              </a:rPr>
              <a:t>Voice of local and regional democracy</a:t>
            </a:r>
            <a:endParaRPr lang="fr-FR" sz="1600" dirty="0">
              <a:solidFill>
                <a:schemeClr val="accent1"/>
              </a:solidFill>
            </a:endParaRPr>
          </a:p>
        </p:txBody>
      </p:sp>
      <p:sp>
        <p:nvSpPr>
          <p:cNvPr id="38" name="TextBox 16">
            <a:extLst>
              <a:ext uri="{FF2B5EF4-FFF2-40B4-BE49-F238E27FC236}">
                <a16:creationId xmlns:a16="http://schemas.microsoft.com/office/drawing/2014/main" id="{1317F212-7B97-9823-9E36-B7992167238F}"/>
              </a:ext>
            </a:extLst>
          </p:cNvPr>
          <p:cNvSpPr txBox="1"/>
          <p:nvPr/>
        </p:nvSpPr>
        <p:spPr>
          <a:xfrm>
            <a:off x="2147362" y="9130725"/>
            <a:ext cx="30204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t"/>
            <a:r>
              <a:rPr lang="it-IT" sz="1600" b="1" dirty="0">
                <a:solidFill>
                  <a:schemeClr val="accent1"/>
                </a:solidFill>
              </a:rPr>
              <a:t>Commissioner for Human Rights</a:t>
            </a:r>
            <a:endParaRPr lang="fr-FR" sz="1600" dirty="0">
              <a:solidFill>
                <a:schemeClr val="accent1"/>
              </a:solidFill>
            </a:endParaRPr>
          </a:p>
          <a:p>
            <a:pPr algn="ctr" fontAlgn="t"/>
            <a:r>
              <a:rPr lang="it-IT" sz="1600" dirty="0">
                <a:solidFill>
                  <a:schemeClr val="accent1"/>
                </a:solidFill>
              </a:rPr>
              <a:t>Independent voice</a:t>
            </a:r>
            <a:endParaRPr lang="fr-FR" sz="1600" dirty="0">
              <a:solidFill>
                <a:schemeClr val="accent1"/>
              </a:solidFill>
            </a:endParaRPr>
          </a:p>
        </p:txBody>
      </p:sp>
      <p:pic>
        <p:nvPicPr>
          <p:cNvPr id="39" name="Picture 17">
            <a:extLst>
              <a:ext uri="{FF2B5EF4-FFF2-40B4-BE49-F238E27FC236}">
                <a16:creationId xmlns:a16="http://schemas.microsoft.com/office/drawing/2014/main" id="{F1DB8FC5-0E61-25C0-D45C-4D85A24A77F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800" b="2666"/>
          <a:stretch/>
        </p:blipFill>
        <p:spPr>
          <a:xfrm>
            <a:off x="6815738" y="5979467"/>
            <a:ext cx="4766662" cy="3170634"/>
          </a:xfrm>
          <a:prstGeom prst="rect">
            <a:avLst/>
          </a:prstGeom>
          <a:ln>
            <a:noFill/>
          </a:ln>
          <a:effectLst>
            <a:softEdge rad="0"/>
          </a:effectLst>
        </p:spPr>
      </p:pic>
      <p:sp>
        <p:nvSpPr>
          <p:cNvPr id="41" name="TextBox 18">
            <a:extLst>
              <a:ext uri="{FF2B5EF4-FFF2-40B4-BE49-F238E27FC236}">
                <a16:creationId xmlns:a16="http://schemas.microsoft.com/office/drawing/2014/main" id="{3D97E6DC-81AE-E4D0-E257-EE6FCD994579}"/>
              </a:ext>
            </a:extLst>
          </p:cNvPr>
          <p:cNvSpPr txBox="1"/>
          <p:nvPr/>
        </p:nvSpPr>
        <p:spPr>
          <a:xfrm>
            <a:off x="8206821" y="9100031"/>
            <a:ext cx="1984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t"/>
            <a:r>
              <a:rPr lang="it-IT" sz="1600" b="1" dirty="0">
                <a:solidFill>
                  <a:schemeClr val="accent1"/>
                </a:solidFill>
              </a:rPr>
              <a:t>Conference of INGOs</a:t>
            </a:r>
            <a:endParaRPr lang="fr-FR" sz="1600" dirty="0">
              <a:solidFill>
                <a:schemeClr val="accent1"/>
              </a:solidFill>
            </a:endParaRPr>
          </a:p>
          <a:p>
            <a:pPr algn="ctr" fontAlgn="t"/>
            <a:r>
              <a:rPr lang="en-US" sz="1600" dirty="0">
                <a:solidFill>
                  <a:schemeClr val="accent1"/>
                </a:solidFill>
              </a:rPr>
              <a:t>Voice of civil society</a:t>
            </a:r>
            <a:endParaRPr lang="fr-FR" sz="1600" dirty="0">
              <a:solidFill>
                <a:schemeClr val="accent1"/>
              </a:solidFill>
            </a:endParaRPr>
          </a:p>
        </p:txBody>
      </p:sp>
      <p:sp>
        <p:nvSpPr>
          <p:cNvPr id="42" name="TextBox 19">
            <a:extLst>
              <a:ext uri="{FF2B5EF4-FFF2-40B4-BE49-F238E27FC236}">
                <a16:creationId xmlns:a16="http://schemas.microsoft.com/office/drawing/2014/main" id="{0DA82742-0F67-63D3-82FA-DCA608FD25A6}"/>
              </a:ext>
            </a:extLst>
          </p:cNvPr>
          <p:cNvSpPr txBox="1"/>
          <p:nvPr/>
        </p:nvSpPr>
        <p:spPr>
          <a:xfrm>
            <a:off x="13892177" y="9084558"/>
            <a:ext cx="1752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t"/>
            <a:r>
              <a:rPr lang="it-IT" sz="1600" b="1" dirty="0">
                <a:solidFill>
                  <a:schemeClr val="accent1"/>
                </a:solidFill>
              </a:rPr>
              <a:t>Secretary General</a:t>
            </a:r>
            <a:endParaRPr lang="fr-FR" sz="1600" dirty="0">
              <a:solidFill>
                <a:schemeClr val="accent1"/>
              </a:solidFill>
            </a:endParaRPr>
          </a:p>
        </p:txBody>
      </p:sp>
      <p:pic>
        <p:nvPicPr>
          <p:cNvPr id="44" name="Image 43" descr="Une image contenant intérieur, gouvernement, Convention, Centre de conférences&#10;&#10;Le contenu généré par l’IA peut être incorrect.">
            <a:extLst>
              <a:ext uri="{FF2B5EF4-FFF2-40B4-BE49-F238E27FC236}">
                <a16:creationId xmlns:a16="http://schemas.microsoft.com/office/drawing/2014/main" id="{9A97D646-7D61-0887-17DC-768DAF043A3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7" r="7301"/>
          <a:stretch>
            <a:fillRect/>
          </a:stretch>
        </p:blipFill>
        <p:spPr>
          <a:xfrm>
            <a:off x="12362145" y="2098813"/>
            <a:ext cx="4630455" cy="3079431"/>
          </a:xfrm>
          <a:prstGeom prst="rect">
            <a:avLst/>
          </a:prstGeom>
        </p:spPr>
      </p:pic>
      <p:pic>
        <p:nvPicPr>
          <p:cNvPr id="48" name="Image 47" descr="Une image contenant Porte-parole, Discours, Orateur, Prise de parole en public&#10;&#10;Le contenu généré par l’IA peut être incorrect.">
            <a:extLst>
              <a:ext uri="{FF2B5EF4-FFF2-40B4-BE49-F238E27FC236}">
                <a16:creationId xmlns:a16="http://schemas.microsoft.com/office/drawing/2014/main" id="{4BCD98BD-C4AC-2F0B-E4AC-22F488FC0E1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4596" y="5942601"/>
            <a:ext cx="4648366" cy="3098910"/>
          </a:xfrm>
          <a:prstGeom prst="rect">
            <a:avLst/>
          </a:prstGeom>
        </p:spPr>
      </p:pic>
      <p:pic>
        <p:nvPicPr>
          <p:cNvPr id="50" name="Image 49" descr="Une image contenant homme, habits, personne, intérieur&#10;&#10;Le contenu généré par l’IA peut être incorrect.">
            <a:extLst>
              <a:ext uri="{FF2B5EF4-FFF2-40B4-BE49-F238E27FC236}">
                <a16:creationId xmlns:a16="http://schemas.microsoft.com/office/drawing/2014/main" id="{9D4F4803-6D5E-C7FF-B09F-9E965FDABAD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999" y="5994072"/>
            <a:ext cx="4683665" cy="312244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53584CB-18EC-E47C-435C-B18E1B2D8B6D}"/>
              </a:ext>
            </a:extLst>
          </p:cNvPr>
          <p:cNvSpPr txBox="1"/>
          <p:nvPr/>
        </p:nvSpPr>
        <p:spPr>
          <a:xfrm>
            <a:off x="5793563" y="1419880"/>
            <a:ext cx="67008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41B75B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Institutions of the Council of Europe</a:t>
            </a:r>
          </a:p>
        </p:txBody>
      </p:sp>
    </p:spTree>
    <p:extLst>
      <p:ext uri="{BB962C8B-B14F-4D97-AF65-F5344CB8AC3E}">
        <p14:creationId xmlns:p14="http://schemas.microsoft.com/office/powerpoint/2010/main" val="2384998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>
            <a:extLst>
              <a:ext uri="{FF2B5EF4-FFF2-40B4-BE49-F238E27FC236}">
                <a16:creationId xmlns:a16="http://schemas.microsoft.com/office/drawing/2014/main" id="{BB4538F4-AC39-CE2E-42CB-719C490611F5}"/>
              </a:ext>
            </a:extLst>
          </p:cNvPr>
          <p:cNvGrpSpPr/>
          <p:nvPr/>
        </p:nvGrpSpPr>
        <p:grpSpPr>
          <a:xfrm>
            <a:off x="13252" y="9770167"/>
            <a:ext cx="18288000" cy="516833"/>
            <a:chOff x="0" y="0"/>
            <a:chExt cx="9225716" cy="260726"/>
          </a:xfrm>
        </p:grpSpPr>
        <p:sp>
          <p:nvSpPr>
            <p:cNvPr id="5" name="Freeform 8">
              <a:extLst>
                <a:ext uri="{FF2B5EF4-FFF2-40B4-BE49-F238E27FC236}">
                  <a16:creationId xmlns:a16="http://schemas.microsoft.com/office/drawing/2014/main" id="{67F60520-9263-CBFE-317F-0E9CF7084822}"/>
                </a:ext>
              </a:extLst>
            </p:cNvPr>
            <p:cNvSpPr/>
            <p:nvPr/>
          </p:nvSpPr>
          <p:spPr>
            <a:xfrm>
              <a:off x="0" y="0"/>
              <a:ext cx="9225716" cy="260726"/>
            </a:xfrm>
            <a:custGeom>
              <a:avLst/>
              <a:gdLst/>
              <a:ahLst/>
              <a:cxnLst/>
              <a:rect l="l" t="t" r="r" b="b"/>
              <a:pathLst>
                <a:path w="9225716" h="260726">
                  <a:moveTo>
                    <a:pt x="0" y="0"/>
                  </a:moveTo>
                  <a:lnTo>
                    <a:pt x="9225716" y="0"/>
                  </a:lnTo>
                  <a:lnTo>
                    <a:pt x="9225716" y="260726"/>
                  </a:lnTo>
                  <a:lnTo>
                    <a:pt x="0" y="260726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9">
              <a:extLst>
                <a:ext uri="{FF2B5EF4-FFF2-40B4-BE49-F238E27FC236}">
                  <a16:creationId xmlns:a16="http://schemas.microsoft.com/office/drawing/2014/main" id="{D604B6A3-0D06-5482-7D04-FCD066389ADB}"/>
                </a:ext>
              </a:extLst>
            </p:cNvPr>
            <p:cNvSpPr txBox="1"/>
            <p:nvPr/>
          </p:nvSpPr>
          <p:spPr>
            <a:xfrm>
              <a:off x="0" y="-28575"/>
              <a:ext cx="9225716" cy="289301"/>
            </a:xfrm>
            <a:prstGeom prst="rect">
              <a:avLst/>
            </a:prstGeom>
          </p:spPr>
          <p:txBody>
            <a:bodyPr lIns="17394" tIns="17394" rIns="17394" bIns="17394" rtlCol="0" anchor="ctr"/>
            <a:lstStyle/>
            <a:p>
              <a:pPr algn="ctr">
                <a:lnSpc>
                  <a:spcPts val="91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10">
            <a:extLst>
              <a:ext uri="{FF2B5EF4-FFF2-40B4-BE49-F238E27FC236}">
                <a16:creationId xmlns:a16="http://schemas.microsoft.com/office/drawing/2014/main" id="{357FB581-14BB-CE43-E230-FA04BF66505A}"/>
              </a:ext>
            </a:extLst>
          </p:cNvPr>
          <p:cNvSpPr txBox="1"/>
          <p:nvPr/>
        </p:nvSpPr>
        <p:spPr>
          <a:xfrm>
            <a:off x="2472385" y="9636817"/>
            <a:ext cx="13343230" cy="1088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www.coe.int/congress</a:t>
            </a:r>
          </a:p>
          <a:p>
            <a:pPr algn="ctr">
              <a:lnSpc>
                <a:spcPts val="4434"/>
              </a:lnSpc>
              <a:spcBef>
                <a:spcPct val="0"/>
              </a:spcBef>
            </a:pPr>
            <a:endParaRPr lang="en-US" sz="3167" dirty="0">
              <a:solidFill>
                <a:srgbClr val="FFFFFF"/>
              </a:solidFill>
              <a:latin typeface="Myriad"/>
              <a:ea typeface="Myriad"/>
              <a:cs typeface="Myriad"/>
              <a:sym typeface="Myriad"/>
            </a:endParaRPr>
          </a:p>
        </p:txBody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id="{D547BB21-2DC9-256C-832F-D33F2AF55341}"/>
              </a:ext>
            </a:extLst>
          </p:cNvPr>
          <p:cNvGrpSpPr/>
          <p:nvPr/>
        </p:nvGrpSpPr>
        <p:grpSpPr>
          <a:xfrm>
            <a:off x="13252" y="0"/>
            <a:ext cx="18288000" cy="1206043"/>
            <a:chOff x="0" y="0"/>
            <a:chExt cx="9225716" cy="812800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B3D28ECA-25C3-51C0-5670-E16B14F6A404}"/>
                </a:ext>
              </a:extLst>
            </p:cNvPr>
            <p:cNvSpPr/>
            <p:nvPr/>
          </p:nvSpPr>
          <p:spPr>
            <a:xfrm>
              <a:off x="0" y="0"/>
              <a:ext cx="9225716" cy="812800"/>
            </a:xfrm>
            <a:custGeom>
              <a:avLst/>
              <a:gdLst/>
              <a:ahLst/>
              <a:cxnLst/>
              <a:rect l="l" t="t" r="r" b="b"/>
              <a:pathLst>
                <a:path w="9225716" h="812800">
                  <a:moveTo>
                    <a:pt x="0" y="0"/>
                  </a:moveTo>
                  <a:lnTo>
                    <a:pt x="9225716" y="0"/>
                  </a:lnTo>
                  <a:lnTo>
                    <a:pt x="922571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28185E17-8231-14A1-78DE-D92E13AE19E4}"/>
                </a:ext>
              </a:extLst>
            </p:cNvPr>
            <p:cNvSpPr txBox="1"/>
            <p:nvPr/>
          </p:nvSpPr>
          <p:spPr>
            <a:xfrm>
              <a:off x="0" y="-28575"/>
              <a:ext cx="9225716" cy="841375"/>
            </a:xfrm>
            <a:prstGeom prst="rect">
              <a:avLst/>
            </a:prstGeom>
          </p:spPr>
          <p:txBody>
            <a:bodyPr lIns="17394" tIns="17394" rIns="17394" bIns="17394" rtlCol="0" anchor="ctr"/>
            <a:lstStyle/>
            <a:p>
              <a:pPr algn="ctr">
                <a:lnSpc>
                  <a:spcPts val="91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5">
            <a:extLst>
              <a:ext uri="{FF2B5EF4-FFF2-40B4-BE49-F238E27FC236}">
                <a16:creationId xmlns:a16="http://schemas.microsoft.com/office/drawing/2014/main" id="{6DF81F9F-8B3F-3AF4-D89D-89CF05DEDA11}"/>
              </a:ext>
            </a:extLst>
          </p:cNvPr>
          <p:cNvSpPr txBox="1"/>
          <p:nvPr/>
        </p:nvSpPr>
        <p:spPr>
          <a:xfrm>
            <a:off x="22135" y="326424"/>
            <a:ext cx="7772400" cy="4977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2400" b="1" dirty="0">
                <a:solidFill>
                  <a:srgbClr val="FFFFFF"/>
                </a:solidFill>
                <a:latin typeface="Myriad Bold"/>
                <a:ea typeface="Myriad Bold"/>
                <a:cs typeface="Myriad Bold"/>
                <a:sym typeface="Myriad Bold"/>
              </a:rPr>
              <a:t>CONGRESS OF LOCAL AND REGIONAL AUTHORITIES</a:t>
            </a:r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48AB9A32-2EFD-35D2-BAE3-941A2A072991}"/>
              </a:ext>
            </a:extLst>
          </p:cNvPr>
          <p:cNvSpPr/>
          <p:nvPr/>
        </p:nvSpPr>
        <p:spPr>
          <a:xfrm>
            <a:off x="15251621" y="36319"/>
            <a:ext cx="2693838" cy="1091004"/>
          </a:xfrm>
          <a:custGeom>
            <a:avLst/>
            <a:gdLst/>
            <a:ahLst/>
            <a:cxnLst/>
            <a:rect l="l" t="t" r="r" b="b"/>
            <a:pathLst>
              <a:path w="2693838" h="1091004">
                <a:moveTo>
                  <a:pt x="0" y="0"/>
                </a:moveTo>
                <a:lnTo>
                  <a:pt x="2693838" y="0"/>
                </a:lnTo>
                <a:lnTo>
                  <a:pt x="2693838" y="1091004"/>
                </a:lnTo>
                <a:lnTo>
                  <a:pt x="0" y="10910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6A3E00EC-D300-35F7-DE92-56B5B7102049}"/>
              </a:ext>
            </a:extLst>
          </p:cNvPr>
          <p:cNvSpPr txBox="1"/>
          <p:nvPr/>
        </p:nvSpPr>
        <p:spPr>
          <a:xfrm>
            <a:off x="8385941" y="2701187"/>
            <a:ext cx="6079804" cy="1264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0"/>
              </a:spcBef>
              <a:spcAft>
                <a:spcPts val="1300"/>
              </a:spcAft>
              <a:buClr>
                <a:srgbClr val="41B75B"/>
              </a:buClr>
              <a:buSzPct val="150000"/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Judiciary body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spcAft>
                <a:spcPts val="1300"/>
              </a:spcAft>
              <a:buClr>
                <a:srgbClr val="41B75B"/>
              </a:buClr>
              <a:buSzPct val="150000"/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 judge for each member state</a:t>
            </a:r>
          </a:p>
          <a:p>
            <a:pPr marL="342900" indent="-342900" fontAlgn="t">
              <a:lnSpc>
                <a:spcPct val="90000"/>
              </a:lnSpc>
              <a:spcBef>
                <a:spcPct val="0"/>
              </a:spcBef>
              <a:spcAft>
                <a:spcPts val="1300"/>
              </a:spcAft>
              <a:buClr>
                <a:srgbClr val="41B75B"/>
              </a:buClr>
              <a:buSzPct val="150000"/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Accessible to individuals and governments</a:t>
            </a:r>
            <a:endParaRPr lang="fr-FR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0A77508F-FEE3-2576-D4D7-48E5DB59D442}"/>
              </a:ext>
            </a:extLst>
          </p:cNvPr>
          <p:cNvSpPr txBox="1"/>
          <p:nvPr/>
        </p:nvSpPr>
        <p:spPr>
          <a:xfrm>
            <a:off x="5985258" y="5505390"/>
            <a:ext cx="64353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Signed in 1950 and ratified by all member states</a:t>
            </a:r>
          </a:p>
        </p:txBody>
      </p:sp>
      <p:sp>
        <p:nvSpPr>
          <p:cNvPr id="15" name="TextBox 6">
            <a:extLst>
              <a:ext uri="{FF2B5EF4-FFF2-40B4-BE49-F238E27FC236}">
                <a16:creationId xmlns:a16="http://schemas.microsoft.com/office/drawing/2014/main" id="{5BE96375-41AC-7CCA-4321-159E7FFE2925}"/>
              </a:ext>
            </a:extLst>
          </p:cNvPr>
          <p:cNvSpPr txBox="1"/>
          <p:nvPr/>
        </p:nvSpPr>
        <p:spPr>
          <a:xfrm>
            <a:off x="5562600" y="5124862"/>
            <a:ext cx="723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41B75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 </a:t>
            </a:r>
            <a:r>
              <a:rPr lang="en-US" sz="2400" b="1" dirty="0">
                <a:solidFill>
                  <a:srgbClr val="41B75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European Convention on Human Rights</a:t>
            </a:r>
            <a:r>
              <a:rPr lang="it-IT" sz="2400" b="1" dirty="0">
                <a:solidFill>
                  <a:srgbClr val="41B75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endParaRPr lang="fr-FR" sz="2400" b="1" dirty="0">
              <a:solidFill>
                <a:srgbClr val="41B75B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8" name="Picture 10">
            <a:extLst>
              <a:ext uri="{FF2B5EF4-FFF2-40B4-BE49-F238E27FC236}">
                <a16:creationId xmlns:a16="http://schemas.microsoft.com/office/drawing/2014/main" id="{1769A8A7-D979-BA5C-C4F1-10E3DFFCAAF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267"/>
          <a:stretch/>
        </p:blipFill>
        <p:spPr>
          <a:xfrm>
            <a:off x="2948628" y="1422099"/>
            <a:ext cx="5105400" cy="3392043"/>
          </a:xfrm>
          <a:prstGeom prst="rect">
            <a:avLst/>
          </a:prstGeom>
          <a:ln>
            <a:noFill/>
          </a:ln>
          <a:effectLst>
            <a:softEdge rad="0"/>
          </a:effectLst>
        </p:spPr>
      </p:pic>
      <p:sp>
        <p:nvSpPr>
          <p:cNvPr id="19" name="TextBox 4">
            <a:extLst>
              <a:ext uri="{FF2B5EF4-FFF2-40B4-BE49-F238E27FC236}">
                <a16:creationId xmlns:a16="http://schemas.microsoft.com/office/drawing/2014/main" id="{59441C0C-B3C0-6191-AF49-A3177DF1204A}"/>
              </a:ext>
            </a:extLst>
          </p:cNvPr>
          <p:cNvSpPr txBox="1"/>
          <p:nvPr/>
        </p:nvSpPr>
        <p:spPr>
          <a:xfrm>
            <a:off x="8385940" y="1997228"/>
            <a:ext cx="72390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41B75B"/>
              </a:buClr>
            </a:pPr>
            <a:r>
              <a:rPr lang="de-DE" sz="2400" b="1" dirty="0">
                <a:solidFill>
                  <a:srgbClr val="41B75B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The European Court </a:t>
            </a:r>
            <a:r>
              <a:rPr lang="de-DE" sz="2400" b="1" dirty="0" err="1">
                <a:solidFill>
                  <a:srgbClr val="41B75B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of</a:t>
            </a:r>
            <a:r>
              <a:rPr lang="de-DE" sz="2400" b="1" dirty="0">
                <a:solidFill>
                  <a:srgbClr val="41B75B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 Human Rights </a:t>
            </a:r>
            <a:r>
              <a:rPr lang="de-DE" sz="4400" b="1" dirty="0">
                <a:solidFill>
                  <a:srgbClr val="41B75B"/>
                </a:solidFill>
                <a:latin typeface="Poppins Bold" panose="00000800000000000000" pitchFamily="2" charset="0"/>
                <a:cs typeface="Poppins Bold" panose="00000800000000000000" pitchFamily="2" charset="0"/>
              </a:rPr>
              <a:t>⚖️</a:t>
            </a:r>
          </a:p>
          <a:p>
            <a:endParaRPr lang="fr-FR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855872F-0B28-C9B2-7159-8E492AE703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25"/>
          <a:stretch>
            <a:fillRect/>
          </a:stretch>
        </p:blipFill>
        <p:spPr>
          <a:xfrm>
            <a:off x="6629400" y="6004440"/>
            <a:ext cx="5105400" cy="3381037"/>
          </a:xfrm>
          <a:prstGeom prst="rect">
            <a:avLst/>
          </a:prstGeom>
        </p:spPr>
      </p:pic>
      <p:sp>
        <p:nvSpPr>
          <p:cNvPr id="22" name="Freeform 15">
            <a:extLst>
              <a:ext uri="{FF2B5EF4-FFF2-40B4-BE49-F238E27FC236}">
                <a16:creationId xmlns:a16="http://schemas.microsoft.com/office/drawing/2014/main" id="{9B211D6D-0945-FB0E-7C5D-C3AF2899401D}"/>
              </a:ext>
            </a:extLst>
          </p:cNvPr>
          <p:cNvSpPr/>
          <p:nvPr/>
        </p:nvSpPr>
        <p:spPr>
          <a:xfrm>
            <a:off x="11963400" y="6006617"/>
            <a:ext cx="6198426" cy="3378860"/>
          </a:xfrm>
          <a:custGeom>
            <a:avLst/>
            <a:gdLst/>
            <a:ahLst/>
            <a:cxnLst/>
            <a:rect l="l" t="t" r="r" b="b"/>
            <a:pathLst>
              <a:path w="2023178" h="1689873">
                <a:moveTo>
                  <a:pt x="50392" y="0"/>
                </a:moveTo>
                <a:lnTo>
                  <a:pt x="1972787" y="0"/>
                </a:lnTo>
                <a:cubicBezTo>
                  <a:pt x="1986151" y="0"/>
                  <a:pt x="1998969" y="5309"/>
                  <a:pt x="2008419" y="14759"/>
                </a:cubicBezTo>
                <a:cubicBezTo>
                  <a:pt x="2017869" y="24210"/>
                  <a:pt x="2023178" y="37027"/>
                  <a:pt x="2023178" y="50392"/>
                </a:cubicBezTo>
                <a:lnTo>
                  <a:pt x="2023178" y="1639481"/>
                </a:lnTo>
                <a:cubicBezTo>
                  <a:pt x="2023178" y="1652846"/>
                  <a:pt x="2017869" y="1665663"/>
                  <a:pt x="2008419" y="1675114"/>
                </a:cubicBezTo>
                <a:cubicBezTo>
                  <a:pt x="1998969" y="1684564"/>
                  <a:pt x="1986151" y="1689873"/>
                  <a:pt x="1972787" y="1689873"/>
                </a:cubicBezTo>
                <a:lnTo>
                  <a:pt x="50392" y="1689873"/>
                </a:lnTo>
                <a:cubicBezTo>
                  <a:pt x="37027" y="1689873"/>
                  <a:pt x="24210" y="1684564"/>
                  <a:pt x="14759" y="1675114"/>
                </a:cubicBezTo>
                <a:cubicBezTo>
                  <a:pt x="5309" y="1665663"/>
                  <a:pt x="0" y="1652846"/>
                  <a:pt x="0" y="1639481"/>
                </a:cubicBezTo>
                <a:lnTo>
                  <a:pt x="0" y="50392"/>
                </a:lnTo>
                <a:cubicBezTo>
                  <a:pt x="0" y="37027"/>
                  <a:pt x="5309" y="24210"/>
                  <a:pt x="14759" y="14759"/>
                </a:cubicBezTo>
                <a:cubicBezTo>
                  <a:pt x="24210" y="5309"/>
                  <a:pt x="37027" y="0"/>
                  <a:pt x="50392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2"/>
            </a:solidFill>
          </a:ln>
        </p:spPr>
        <p:txBody>
          <a:bodyPr/>
          <a:lstStyle/>
          <a:p>
            <a:endParaRPr lang="en-US" sz="2800" dirty="0">
              <a:solidFill>
                <a:schemeClr val="bg1"/>
              </a:solidFill>
            </a:endParaRPr>
          </a:p>
          <a:p>
            <a:pPr>
              <a:buClr>
                <a:srgbClr val="41B75B"/>
              </a:buClr>
            </a:pPr>
            <a:r>
              <a:rPr lang="en-US" sz="2800" b="1" dirty="0">
                <a:solidFill>
                  <a:srgbClr val="41B75B"/>
                </a:solidFill>
              </a:rPr>
              <a:t>❌ PROHIBITS </a:t>
            </a:r>
          </a:p>
          <a:p>
            <a:pPr marL="914400" lvl="1" indent="-457200">
              <a:buClr>
                <a:srgbClr val="234495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34495"/>
                </a:solidFill>
              </a:rPr>
              <a:t>Death penalty</a:t>
            </a:r>
          </a:p>
          <a:p>
            <a:pPr marL="914400" lvl="1" indent="-457200">
              <a:buClr>
                <a:srgbClr val="234495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34495"/>
                </a:solidFill>
              </a:rPr>
              <a:t>Torture and inhuman treatment</a:t>
            </a:r>
          </a:p>
          <a:p>
            <a:pPr marL="914400" lvl="1" indent="-457200">
              <a:buClr>
                <a:srgbClr val="234495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34495"/>
                </a:solidFill>
              </a:rPr>
              <a:t>Slavery and forced </a:t>
            </a:r>
            <a:r>
              <a:rPr lang="en-US" sz="2800" dirty="0" err="1">
                <a:solidFill>
                  <a:srgbClr val="234495"/>
                </a:solidFill>
              </a:rPr>
              <a:t>labour</a:t>
            </a:r>
            <a:endParaRPr lang="en-US" sz="2800" dirty="0">
              <a:solidFill>
                <a:srgbClr val="234495"/>
              </a:solidFill>
            </a:endParaRPr>
          </a:p>
          <a:p>
            <a:pPr marL="914400" lvl="1" indent="-457200">
              <a:buClr>
                <a:srgbClr val="234495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34495"/>
                </a:solidFill>
              </a:rPr>
              <a:t>Arbitrary and unlawful detention</a:t>
            </a:r>
          </a:p>
          <a:p>
            <a:pPr marL="914400" lvl="1" indent="-457200">
              <a:buClr>
                <a:srgbClr val="234495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34495"/>
                </a:solidFill>
              </a:rPr>
              <a:t>Discrimination</a:t>
            </a:r>
          </a:p>
        </p:txBody>
      </p:sp>
      <p:sp>
        <p:nvSpPr>
          <p:cNvPr id="25" name="Freeform 15">
            <a:extLst>
              <a:ext uri="{FF2B5EF4-FFF2-40B4-BE49-F238E27FC236}">
                <a16:creationId xmlns:a16="http://schemas.microsoft.com/office/drawing/2014/main" id="{35053FE1-E419-D650-840E-BF3148CDB39D}"/>
              </a:ext>
            </a:extLst>
          </p:cNvPr>
          <p:cNvSpPr/>
          <p:nvPr/>
        </p:nvSpPr>
        <p:spPr>
          <a:xfrm>
            <a:off x="126175" y="6006617"/>
            <a:ext cx="6198426" cy="3378860"/>
          </a:xfrm>
          <a:custGeom>
            <a:avLst/>
            <a:gdLst/>
            <a:ahLst/>
            <a:cxnLst/>
            <a:rect l="l" t="t" r="r" b="b"/>
            <a:pathLst>
              <a:path w="2023178" h="1689873">
                <a:moveTo>
                  <a:pt x="50392" y="0"/>
                </a:moveTo>
                <a:lnTo>
                  <a:pt x="1972787" y="0"/>
                </a:lnTo>
                <a:cubicBezTo>
                  <a:pt x="1986151" y="0"/>
                  <a:pt x="1998969" y="5309"/>
                  <a:pt x="2008419" y="14759"/>
                </a:cubicBezTo>
                <a:cubicBezTo>
                  <a:pt x="2017869" y="24210"/>
                  <a:pt x="2023178" y="37027"/>
                  <a:pt x="2023178" y="50392"/>
                </a:cubicBezTo>
                <a:lnTo>
                  <a:pt x="2023178" y="1639481"/>
                </a:lnTo>
                <a:cubicBezTo>
                  <a:pt x="2023178" y="1652846"/>
                  <a:pt x="2017869" y="1665663"/>
                  <a:pt x="2008419" y="1675114"/>
                </a:cubicBezTo>
                <a:cubicBezTo>
                  <a:pt x="1998969" y="1684564"/>
                  <a:pt x="1986151" y="1689873"/>
                  <a:pt x="1972787" y="1689873"/>
                </a:cubicBezTo>
                <a:lnTo>
                  <a:pt x="50392" y="1689873"/>
                </a:lnTo>
                <a:cubicBezTo>
                  <a:pt x="37027" y="1689873"/>
                  <a:pt x="24210" y="1684564"/>
                  <a:pt x="14759" y="1675114"/>
                </a:cubicBezTo>
                <a:cubicBezTo>
                  <a:pt x="5309" y="1665663"/>
                  <a:pt x="0" y="1652846"/>
                  <a:pt x="0" y="1639481"/>
                </a:cubicBezTo>
                <a:lnTo>
                  <a:pt x="0" y="50392"/>
                </a:lnTo>
                <a:cubicBezTo>
                  <a:pt x="0" y="37027"/>
                  <a:pt x="5309" y="24210"/>
                  <a:pt x="14759" y="14759"/>
                </a:cubicBezTo>
                <a:cubicBezTo>
                  <a:pt x="24210" y="5309"/>
                  <a:pt x="37027" y="0"/>
                  <a:pt x="50392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2"/>
            </a:solidFill>
          </a:ln>
        </p:spPr>
        <p:txBody>
          <a:bodyPr/>
          <a:lstStyle/>
          <a:p>
            <a:endParaRPr lang="en-US" sz="2800" dirty="0">
              <a:solidFill>
                <a:schemeClr val="bg1"/>
              </a:solidFill>
            </a:endParaRPr>
          </a:p>
          <a:p>
            <a:pPr>
              <a:buClr>
                <a:srgbClr val="41B75B"/>
              </a:buClr>
            </a:pPr>
            <a:r>
              <a:rPr lang="en-US" sz="2800" b="1" dirty="0">
                <a:solidFill>
                  <a:srgbClr val="41B75B"/>
                </a:solidFill>
              </a:rPr>
              <a:t>✅ GUARANTEES </a:t>
            </a:r>
          </a:p>
          <a:p>
            <a:pPr marL="914400" lvl="1" indent="-457200">
              <a:buClr>
                <a:srgbClr val="234495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34495"/>
                </a:solidFill>
              </a:rPr>
              <a:t>The right to life</a:t>
            </a:r>
          </a:p>
          <a:p>
            <a:pPr marL="914400" lvl="1" indent="-457200">
              <a:buClr>
                <a:srgbClr val="234495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34495"/>
                </a:solidFill>
              </a:rPr>
              <a:t>The right to a fair hearing</a:t>
            </a:r>
          </a:p>
          <a:p>
            <a:pPr marL="914400" lvl="1" indent="-457200">
              <a:buClr>
                <a:srgbClr val="234495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34495"/>
                </a:solidFill>
              </a:rPr>
              <a:t>Freedom of thoughts, conscience and religion</a:t>
            </a:r>
          </a:p>
          <a:p>
            <a:pPr marL="914400" lvl="1" indent="-457200">
              <a:buClr>
                <a:srgbClr val="234495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34495"/>
                </a:solidFill>
              </a:rPr>
              <a:t>Freedom of expression</a:t>
            </a:r>
          </a:p>
        </p:txBody>
      </p:sp>
    </p:spTree>
    <p:extLst>
      <p:ext uri="{BB962C8B-B14F-4D97-AF65-F5344CB8AC3E}">
        <p14:creationId xmlns:p14="http://schemas.microsoft.com/office/powerpoint/2010/main" val="3953643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car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0306D8C6-B3C6-751D-D37E-C91E5B18CA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89"/>
          <a:stretch>
            <a:fillRect/>
          </a:stretch>
        </p:blipFill>
        <p:spPr>
          <a:xfrm>
            <a:off x="1143000" y="2019300"/>
            <a:ext cx="16154400" cy="6172200"/>
          </a:xfrm>
          <a:prstGeom prst="rect">
            <a:avLst/>
          </a:prstGeom>
        </p:spPr>
      </p:pic>
      <p:grpSp>
        <p:nvGrpSpPr>
          <p:cNvPr id="10" name="Group 7">
            <a:extLst>
              <a:ext uri="{FF2B5EF4-FFF2-40B4-BE49-F238E27FC236}">
                <a16:creationId xmlns:a16="http://schemas.microsoft.com/office/drawing/2014/main" id="{39211239-A5D5-FD1D-2C4A-2FAE40760C71}"/>
              </a:ext>
            </a:extLst>
          </p:cNvPr>
          <p:cNvGrpSpPr/>
          <p:nvPr/>
        </p:nvGrpSpPr>
        <p:grpSpPr>
          <a:xfrm>
            <a:off x="13252" y="9770167"/>
            <a:ext cx="18288000" cy="516833"/>
            <a:chOff x="0" y="0"/>
            <a:chExt cx="9225716" cy="260726"/>
          </a:xfrm>
        </p:grpSpPr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B7F9169F-51B0-D8BB-4714-BA88321E83CF}"/>
                </a:ext>
              </a:extLst>
            </p:cNvPr>
            <p:cNvSpPr/>
            <p:nvPr/>
          </p:nvSpPr>
          <p:spPr>
            <a:xfrm>
              <a:off x="0" y="0"/>
              <a:ext cx="9225716" cy="260726"/>
            </a:xfrm>
            <a:custGeom>
              <a:avLst/>
              <a:gdLst/>
              <a:ahLst/>
              <a:cxnLst/>
              <a:rect l="l" t="t" r="r" b="b"/>
              <a:pathLst>
                <a:path w="9225716" h="260726">
                  <a:moveTo>
                    <a:pt x="0" y="0"/>
                  </a:moveTo>
                  <a:lnTo>
                    <a:pt x="9225716" y="0"/>
                  </a:lnTo>
                  <a:lnTo>
                    <a:pt x="9225716" y="260726"/>
                  </a:lnTo>
                  <a:lnTo>
                    <a:pt x="0" y="260726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011DD547-E050-98B6-52E8-7AAEE8EA2A9E}"/>
                </a:ext>
              </a:extLst>
            </p:cNvPr>
            <p:cNvSpPr txBox="1"/>
            <p:nvPr/>
          </p:nvSpPr>
          <p:spPr>
            <a:xfrm>
              <a:off x="0" y="-28575"/>
              <a:ext cx="9225716" cy="289301"/>
            </a:xfrm>
            <a:prstGeom prst="rect">
              <a:avLst/>
            </a:prstGeom>
          </p:spPr>
          <p:txBody>
            <a:bodyPr lIns="17394" tIns="17394" rIns="17394" bIns="17394" rtlCol="0" anchor="ctr"/>
            <a:lstStyle/>
            <a:p>
              <a:pPr algn="ctr">
                <a:lnSpc>
                  <a:spcPts val="91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TextBox 10">
            <a:extLst>
              <a:ext uri="{FF2B5EF4-FFF2-40B4-BE49-F238E27FC236}">
                <a16:creationId xmlns:a16="http://schemas.microsoft.com/office/drawing/2014/main" id="{7E42DEC2-E888-49AE-E791-CE4979C8EA53}"/>
              </a:ext>
            </a:extLst>
          </p:cNvPr>
          <p:cNvSpPr txBox="1"/>
          <p:nvPr/>
        </p:nvSpPr>
        <p:spPr>
          <a:xfrm>
            <a:off x="2472385" y="9636817"/>
            <a:ext cx="13343230" cy="1088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www.coe.int/congress</a:t>
            </a:r>
          </a:p>
          <a:p>
            <a:pPr algn="ctr">
              <a:lnSpc>
                <a:spcPts val="4434"/>
              </a:lnSpc>
              <a:spcBef>
                <a:spcPct val="0"/>
              </a:spcBef>
            </a:pPr>
            <a:endParaRPr lang="en-US" sz="3167" dirty="0">
              <a:solidFill>
                <a:srgbClr val="FFFFFF"/>
              </a:solidFill>
              <a:latin typeface="Myriad"/>
              <a:ea typeface="Myriad"/>
              <a:cs typeface="Myriad"/>
              <a:sym typeface="Myriad"/>
            </a:endParaRPr>
          </a:p>
        </p:txBody>
      </p:sp>
      <p:grpSp>
        <p:nvGrpSpPr>
          <p:cNvPr id="24" name="Group 2">
            <a:extLst>
              <a:ext uri="{FF2B5EF4-FFF2-40B4-BE49-F238E27FC236}">
                <a16:creationId xmlns:a16="http://schemas.microsoft.com/office/drawing/2014/main" id="{DDE2F087-53C4-81CE-7781-22BA5397A072}"/>
              </a:ext>
            </a:extLst>
          </p:cNvPr>
          <p:cNvGrpSpPr/>
          <p:nvPr/>
        </p:nvGrpSpPr>
        <p:grpSpPr>
          <a:xfrm>
            <a:off x="13252" y="0"/>
            <a:ext cx="18288000" cy="1206043"/>
            <a:chOff x="0" y="0"/>
            <a:chExt cx="9225716" cy="812800"/>
          </a:xfrm>
        </p:grpSpPr>
        <p:sp>
          <p:nvSpPr>
            <p:cNvPr id="25" name="Freeform 3">
              <a:extLst>
                <a:ext uri="{FF2B5EF4-FFF2-40B4-BE49-F238E27FC236}">
                  <a16:creationId xmlns:a16="http://schemas.microsoft.com/office/drawing/2014/main" id="{35C71BAC-BB62-8FB0-808E-1E9160F14A13}"/>
                </a:ext>
              </a:extLst>
            </p:cNvPr>
            <p:cNvSpPr/>
            <p:nvPr/>
          </p:nvSpPr>
          <p:spPr>
            <a:xfrm>
              <a:off x="0" y="0"/>
              <a:ext cx="9225716" cy="812800"/>
            </a:xfrm>
            <a:custGeom>
              <a:avLst/>
              <a:gdLst/>
              <a:ahLst/>
              <a:cxnLst/>
              <a:rect l="l" t="t" r="r" b="b"/>
              <a:pathLst>
                <a:path w="9225716" h="812800">
                  <a:moveTo>
                    <a:pt x="0" y="0"/>
                  </a:moveTo>
                  <a:lnTo>
                    <a:pt x="9225716" y="0"/>
                  </a:lnTo>
                  <a:lnTo>
                    <a:pt x="922571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4">
              <a:extLst>
                <a:ext uri="{FF2B5EF4-FFF2-40B4-BE49-F238E27FC236}">
                  <a16:creationId xmlns:a16="http://schemas.microsoft.com/office/drawing/2014/main" id="{BCEA6E71-7E85-2C5E-F6A8-64DFBA21E1E4}"/>
                </a:ext>
              </a:extLst>
            </p:cNvPr>
            <p:cNvSpPr txBox="1"/>
            <p:nvPr/>
          </p:nvSpPr>
          <p:spPr>
            <a:xfrm>
              <a:off x="0" y="-28575"/>
              <a:ext cx="9225716" cy="841375"/>
            </a:xfrm>
            <a:prstGeom prst="rect">
              <a:avLst/>
            </a:prstGeom>
          </p:spPr>
          <p:txBody>
            <a:bodyPr lIns="17394" tIns="17394" rIns="17394" bIns="17394" rtlCol="0" anchor="ctr"/>
            <a:lstStyle/>
            <a:p>
              <a:pPr algn="ctr">
                <a:lnSpc>
                  <a:spcPts val="91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7" name="TextBox 5">
            <a:extLst>
              <a:ext uri="{FF2B5EF4-FFF2-40B4-BE49-F238E27FC236}">
                <a16:creationId xmlns:a16="http://schemas.microsoft.com/office/drawing/2014/main" id="{D2A3593F-9A72-9F30-413C-5E23420DCD1B}"/>
              </a:ext>
            </a:extLst>
          </p:cNvPr>
          <p:cNvSpPr txBox="1"/>
          <p:nvPr/>
        </p:nvSpPr>
        <p:spPr>
          <a:xfrm>
            <a:off x="22135" y="326424"/>
            <a:ext cx="7772400" cy="4977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2400" b="1" dirty="0">
                <a:solidFill>
                  <a:srgbClr val="FFFFFF"/>
                </a:solidFill>
                <a:latin typeface="Myriad Bold"/>
                <a:ea typeface="Myriad Bold"/>
                <a:cs typeface="Myriad Bold"/>
                <a:sym typeface="Myriad Bold"/>
              </a:rPr>
              <a:t>CONGRESS OF LOCAL AND REGIONAL AUTHORITIES</a:t>
            </a:r>
          </a:p>
        </p:txBody>
      </p:sp>
      <p:sp>
        <p:nvSpPr>
          <p:cNvPr id="28" name="Freeform 6">
            <a:extLst>
              <a:ext uri="{FF2B5EF4-FFF2-40B4-BE49-F238E27FC236}">
                <a16:creationId xmlns:a16="http://schemas.microsoft.com/office/drawing/2014/main" id="{4C9824E3-7995-8279-8C28-BB20C6A87AC6}"/>
              </a:ext>
            </a:extLst>
          </p:cNvPr>
          <p:cNvSpPr/>
          <p:nvPr/>
        </p:nvSpPr>
        <p:spPr>
          <a:xfrm>
            <a:off x="15251621" y="36319"/>
            <a:ext cx="2693838" cy="1091004"/>
          </a:xfrm>
          <a:custGeom>
            <a:avLst/>
            <a:gdLst/>
            <a:ahLst/>
            <a:cxnLst/>
            <a:rect l="l" t="t" r="r" b="b"/>
            <a:pathLst>
              <a:path w="2693838" h="1091004">
                <a:moveTo>
                  <a:pt x="0" y="0"/>
                </a:moveTo>
                <a:lnTo>
                  <a:pt x="2693838" y="0"/>
                </a:lnTo>
                <a:lnTo>
                  <a:pt x="2693838" y="1091004"/>
                </a:lnTo>
                <a:lnTo>
                  <a:pt x="0" y="10910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1CD57D09-0111-B10E-32D7-603057028BDD}"/>
              </a:ext>
            </a:extLst>
          </p:cNvPr>
          <p:cNvSpPr txBox="1"/>
          <p:nvPr/>
        </p:nvSpPr>
        <p:spPr>
          <a:xfrm>
            <a:off x="1998036" y="8349548"/>
            <a:ext cx="6367128" cy="12028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52000" indent="-252000">
              <a:lnSpc>
                <a:spcPct val="90000"/>
              </a:lnSpc>
              <a:spcBef>
                <a:spcPct val="0"/>
              </a:spcBef>
              <a:spcAft>
                <a:spcPts val="1300"/>
              </a:spcAft>
              <a:buClr>
                <a:schemeClr val="bg1"/>
              </a:buClr>
              <a:buSzPct val="150000"/>
              <a:buFont typeface="Arial" pitchFamily="34" charset="0"/>
              <a:buChar char="•"/>
            </a:pPr>
            <a:r>
              <a:rPr lang="en-US" sz="2000" dirty="0">
                <a:solidFill>
                  <a:srgbClr val="23449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</a:t>
            </a:r>
            <a:r>
              <a:rPr lang="en-US" sz="20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b="1" dirty="0">
                <a:solidFill>
                  <a:srgbClr val="41B75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COUNCIL OF EUROPE </a:t>
            </a:r>
            <a:r>
              <a:rPr lang="en-US" sz="2000" dirty="0">
                <a:solidFill>
                  <a:srgbClr val="23449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works</a:t>
            </a:r>
            <a:br>
              <a:rPr lang="en-US" sz="20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2000" dirty="0">
                <a:solidFill>
                  <a:srgbClr val="23449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together with its </a:t>
            </a:r>
            <a:r>
              <a:rPr lang="en-US" sz="2000" b="1" u="sng" dirty="0">
                <a:solidFill>
                  <a:srgbClr val="41B75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46 member states</a:t>
            </a:r>
            <a:br>
              <a:rPr lang="en-US" sz="2000" b="1" u="sng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2000" b="1" u="sng" dirty="0">
                <a:solidFill>
                  <a:srgbClr val="23449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dirty="0">
                <a:solidFill>
                  <a:srgbClr val="23449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 strengthen human rights and</a:t>
            </a:r>
            <a:br>
              <a:rPr lang="en-US" sz="2000" dirty="0">
                <a:solidFill>
                  <a:srgbClr val="234495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2000" dirty="0">
                <a:solidFill>
                  <a:srgbClr val="23449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democracy across the continent and beyond.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9AF7A57B-6F08-73A8-B0F1-2D2D32D229FB}"/>
              </a:ext>
            </a:extLst>
          </p:cNvPr>
          <p:cNvSpPr txBox="1"/>
          <p:nvPr/>
        </p:nvSpPr>
        <p:spPr>
          <a:xfrm>
            <a:off x="10283025" y="8358712"/>
            <a:ext cx="5418150" cy="12028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52000" indent="-252000">
              <a:lnSpc>
                <a:spcPct val="90000"/>
              </a:lnSpc>
              <a:spcBef>
                <a:spcPct val="0"/>
              </a:spcBef>
              <a:spcAft>
                <a:spcPts val="1300"/>
              </a:spcAft>
              <a:buClr>
                <a:schemeClr val="bg1"/>
              </a:buClr>
              <a:buSzPct val="150000"/>
              <a:buFont typeface="Arial" pitchFamily="34" charset="0"/>
              <a:buChar char="•"/>
            </a:pPr>
            <a:r>
              <a:rPr lang="en-US" sz="2000" dirty="0">
                <a:solidFill>
                  <a:srgbClr val="23449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</a:t>
            </a:r>
            <a:r>
              <a:rPr lang="en-US" sz="20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b="1" dirty="0">
                <a:solidFill>
                  <a:srgbClr val="41B75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EU</a:t>
            </a:r>
            <a:r>
              <a:rPr lang="en-US" sz="20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dirty="0">
                <a:solidFill>
                  <a:srgbClr val="23449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brings its </a:t>
            </a:r>
            <a:r>
              <a:rPr lang="en-US" sz="2000" b="1" u="sng" dirty="0">
                <a:solidFill>
                  <a:srgbClr val="41B75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27 member states</a:t>
            </a:r>
            <a:br>
              <a:rPr lang="en-US" sz="2000" b="1" u="sng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2000" dirty="0">
                <a:solidFill>
                  <a:srgbClr val="23449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closer together both economically and</a:t>
            </a:r>
            <a:br>
              <a:rPr lang="en-US" sz="2000" dirty="0">
                <a:solidFill>
                  <a:srgbClr val="234495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2000" dirty="0">
                <a:solidFill>
                  <a:srgbClr val="23449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politically by harmonizing legislation</a:t>
            </a:r>
            <a:br>
              <a:rPr lang="en-US" sz="2000" dirty="0">
                <a:solidFill>
                  <a:srgbClr val="234495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2000" dirty="0">
                <a:solidFill>
                  <a:srgbClr val="23449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practices in certain policy areas.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B5AD8428-8006-EE3E-8A32-76647FD2998F}"/>
              </a:ext>
            </a:extLst>
          </p:cNvPr>
          <p:cNvSpPr txBox="1"/>
          <p:nvPr/>
        </p:nvSpPr>
        <p:spPr>
          <a:xfrm>
            <a:off x="4800600" y="1409700"/>
            <a:ext cx="8686800" cy="442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  <a:spcBef>
                <a:spcPts val="0"/>
              </a:spcBef>
            </a:pPr>
            <a:r>
              <a:rPr lang="de-DE" sz="2800" b="1" dirty="0">
                <a:solidFill>
                  <a:srgbClr val="41B75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 Council </a:t>
            </a:r>
            <a:r>
              <a:rPr lang="de-DE" sz="2800" b="1" dirty="0" err="1">
                <a:solidFill>
                  <a:srgbClr val="41B75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of</a:t>
            </a:r>
            <a:r>
              <a:rPr lang="de-DE" sz="2800" b="1" dirty="0">
                <a:solidFill>
                  <a:srgbClr val="41B75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Europe and </a:t>
            </a:r>
            <a:r>
              <a:rPr lang="de-DE" sz="2800" b="1" dirty="0" err="1">
                <a:solidFill>
                  <a:srgbClr val="41B75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</a:t>
            </a:r>
            <a:r>
              <a:rPr lang="de-DE" sz="2800" b="1" dirty="0">
                <a:solidFill>
                  <a:srgbClr val="41B75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European Union</a:t>
            </a:r>
          </a:p>
        </p:txBody>
      </p:sp>
    </p:spTree>
    <p:extLst>
      <p:ext uri="{BB962C8B-B14F-4D97-AF65-F5344CB8AC3E}">
        <p14:creationId xmlns:p14="http://schemas.microsoft.com/office/powerpoint/2010/main" val="4124472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7">
            <a:extLst>
              <a:ext uri="{FF2B5EF4-FFF2-40B4-BE49-F238E27FC236}">
                <a16:creationId xmlns:a16="http://schemas.microsoft.com/office/drawing/2014/main" id="{782FDCAF-A303-CEE0-0BD6-06B59E36FE6C}"/>
              </a:ext>
            </a:extLst>
          </p:cNvPr>
          <p:cNvGrpSpPr/>
          <p:nvPr/>
        </p:nvGrpSpPr>
        <p:grpSpPr>
          <a:xfrm>
            <a:off x="13252" y="9770167"/>
            <a:ext cx="18288000" cy="516833"/>
            <a:chOff x="0" y="0"/>
            <a:chExt cx="9225716" cy="260726"/>
          </a:xfrm>
        </p:grpSpPr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9C9CCB11-6DF7-F1F4-5B2C-49AE753CB39B}"/>
                </a:ext>
              </a:extLst>
            </p:cNvPr>
            <p:cNvSpPr/>
            <p:nvPr/>
          </p:nvSpPr>
          <p:spPr>
            <a:xfrm>
              <a:off x="0" y="0"/>
              <a:ext cx="9225716" cy="260726"/>
            </a:xfrm>
            <a:custGeom>
              <a:avLst/>
              <a:gdLst/>
              <a:ahLst/>
              <a:cxnLst/>
              <a:rect l="l" t="t" r="r" b="b"/>
              <a:pathLst>
                <a:path w="9225716" h="260726">
                  <a:moveTo>
                    <a:pt x="0" y="0"/>
                  </a:moveTo>
                  <a:lnTo>
                    <a:pt x="9225716" y="0"/>
                  </a:lnTo>
                  <a:lnTo>
                    <a:pt x="9225716" y="260726"/>
                  </a:lnTo>
                  <a:lnTo>
                    <a:pt x="0" y="260726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D3C57702-903B-6920-5D74-B849CB653181}"/>
                </a:ext>
              </a:extLst>
            </p:cNvPr>
            <p:cNvSpPr txBox="1"/>
            <p:nvPr/>
          </p:nvSpPr>
          <p:spPr>
            <a:xfrm>
              <a:off x="0" y="-28575"/>
              <a:ext cx="9225716" cy="289301"/>
            </a:xfrm>
            <a:prstGeom prst="rect">
              <a:avLst/>
            </a:prstGeom>
          </p:spPr>
          <p:txBody>
            <a:bodyPr lIns="17394" tIns="17394" rIns="17394" bIns="17394" rtlCol="0" anchor="ctr"/>
            <a:lstStyle/>
            <a:p>
              <a:pPr algn="ctr">
                <a:lnSpc>
                  <a:spcPts val="91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TextBox 10">
            <a:extLst>
              <a:ext uri="{FF2B5EF4-FFF2-40B4-BE49-F238E27FC236}">
                <a16:creationId xmlns:a16="http://schemas.microsoft.com/office/drawing/2014/main" id="{2B1EF46E-E85E-5768-656E-2A3D384D43CB}"/>
              </a:ext>
            </a:extLst>
          </p:cNvPr>
          <p:cNvSpPr txBox="1"/>
          <p:nvPr/>
        </p:nvSpPr>
        <p:spPr>
          <a:xfrm>
            <a:off x="2472385" y="9636817"/>
            <a:ext cx="13343230" cy="1088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www.coe.int/congress</a:t>
            </a:r>
          </a:p>
          <a:p>
            <a:pPr algn="ctr">
              <a:lnSpc>
                <a:spcPts val="4434"/>
              </a:lnSpc>
              <a:spcBef>
                <a:spcPct val="0"/>
              </a:spcBef>
            </a:pPr>
            <a:endParaRPr lang="en-US" sz="3167" dirty="0">
              <a:solidFill>
                <a:srgbClr val="FFFFFF"/>
              </a:solidFill>
              <a:latin typeface="Myriad"/>
              <a:ea typeface="Myriad"/>
              <a:cs typeface="Myriad"/>
              <a:sym typeface="Myriad"/>
            </a:endParaRPr>
          </a:p>
        </p:txBody>
      </p:sp>
      <p:grpSp>
        <p:nvGrpSpPr>
          <p:cNvPr id="14" name="Group 2">
            <a:extLst>
              <a:ext uri="{FF2B5EF4-FFF2-40B4-BE49-F238E27FC236}">
                <a16:creationId xmlns:a16="http://schemas.microsoft.com/office/drawing/2014/main" id="{BBB037F4-5BB2-707F-0253-403D458EEBC3}"/>
              </a:ext>
            </a:extLst>
          </p:cNvPr>
          <p:cNvGrpSpPr/>
          <p:nvPr/>
        </p:nvGrpSpPr>
        <p:grpSpPr>
          <a:xfrm>
            <a:off x="13252" y="0"/>
            <a:ext cx="18288000" cy="1206043"/>
            <a:chOff x="0" y="0"/>
            <a:chExt cx="9225716" cy="812800"/>
          </a:xfrm>
        </p:grpSpPr>
        <p:sp>
          <p:nvSpPr>
            <p:cNvPr id="15" name="Freeform 3">
              <a:extLst>
                <a:ext uri="{FF2B5EF4-FFF2-40B4-BE49-F238E27FC236}">
                  <a16:creationId xmlns:a16="http://schemas.microsoft.com/office/drawing/2014/main" id="{E9032314-09E9-09C4-BB3D-E641EAA25E06}"/>
                </a:ext>
              </a:extLst>
            </p:cNvPr>
            <p:cNvSpPr/>
            <p:nvPr/>
          </p:nvSpPr>
          <p:spPr>
            <a:xfrm>
              <a:off x="0" y="0"/>
              <a:ext cx="9225716" cy="812800"/>
            </a:xfrm>
            <a:custGeom>
              <a:avLst/>
              <a:gdLst/>
              <a:ahLst/>
              <a:cxnLst/>
              <a:rect l="l" t="t" r="r" b="b"/>
              <a:pathLst>
                <a:path w="9225716" h="812800">
                  <a:moveTo>
                    <a:pt x="0" y="0"/>
                  </a:moveTo>
                  <a:lnTo>
                    <a:pt x="9225716" y="0"/>
                  </a:lnTo>
                  <a:lnTo>
                    <a:pt x="922571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4">
              <a:extLst>
                <a:ext uri="{FF2B5EF4-FFF2-40B4-BE49-F238E27FC236}">
                  <a16:creationId xmlns:a16="http://schemas.microsoft.com/office/drawing/2014/main" id="{1A847828-BF97-7248-2190-811E6DE1ECE7}"/>
                </a:ext>
              </a:extLst>
            </p:cNvPr>
            <p:cNvSpPr txBox="1"/>
            <p:nvPr/>
          </p:nvSpPr>
          <p:spPr>
            <a:xfrm>
              <a:off x="0" y="-28575"/>
              <a:ext cx="9225716" cy="841375"/>
            </a:xfrm>
            <a:prstGeom prst="rect">
              <a:avLst/>
            </a:prstGeom>
          </p:spPr>
          <p:txBody>
            <a:bodyPr lIns="17394" tIns="17394" rIns="17394" bIns="17394" rtlCol="0" anchor="ctr"/>
            <a:lstStyle/>
            <a:p>
              <a:pPr algn="ctr">
                <a:lnSpc>
                  <a:spcPts val="91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5">
            <a:extLst>
              <a:ext uri="{FF2B5EF4-FFF2-40B4-BE49-F238E27FC236}">
                <a16:creationId xmlns:a16="http://schemas.microsoft.com/office/drawing/2014/main" id="{1D09C1B0-CF73-862B-43AB-27788F4D43D1}"/>
              </a:ext>
            </a:extLst>
          </p:cNvPr>
          <p:cNvSpPr txBox="1"/>
          <p:nvPr/>
        </p:nvSpPr>
        <p:spPr>
          <a:xfrm>
            <a:off x="22135" y="326424"/>
            <a:ext cx="7772400" cy="4977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2400" b="1" dirty="0">
                <a:solidFill>
                  <a:srgbClr val="FFFFFF"/>
                </a:solidFill>
                <a:latin typeface="Myriad Bold"/>
                <a:ea typeface="Myriad Bold"/>
                <a:cs typeface="Myriad Bold"/>
                <a:sym typeface="Myriad Bold"/>
              </a:rPr>
              <a:t>CONGRESS OF LOCAL AND REGIONAL AUTHORITIES</a:t>
            </a:r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AEF2401F-4CB5-45A0-68D4-AD9BEBC82E13}"/>
              </a:ext>
            </a:extLst>
          </p:cNvPr>
          <p:cNvSpPr/>
          <p:nvPr/>
        </p:nvSpPr>
        <p:spPr>
          <a:xfrm>
            <a:off x="15251621" y="36319"/>
            <a:ext cx="2693838" cy="1091004"/>
          </a:xfrm>
          <a:custGeom>
            <a:avLst/>
            <a:gdLst/>
            <a:ahLst/>
            <a:cxnLst/>
            <a:rect l="l" t="t" r="r" b="b"/>
            <a:pathLst>
              <a:path w="2693838" h="1091004">
                <a:moveTo>
                  <a:pt x="0" y="0"/>
                </a:moveTo>
                <a:lnTo>
                  <a:pt x="2693838" y="0"/>
                </a:lnTo>
                <a:lnTo>
                  <a:pt x="2693838" y="1091004"/>
                </a:lnTo>
                <a:lnTo>
                  <a:pt x="0" y="10910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ZoneTexte 12">
            <a:extLst>
              <a:ext uri="{FF2B5EF4-FFF2-40B4-BE49-F238E27FC236}">
                <a16:creationId xmlns:a16="http://schemas.microsoft.com/office/drawing/2014/main" id="{8C268787-C523-8963-5556-3E563BA46ABC}"/>
              </a:ext>
            </a:extLst>
          </p:cNvPr>
          <p:cNvSpPr txBox="1"/>
          <p:nvPr/>
        </p:nvSpPr>
        <p:spPr>
          <a:xfrm>
            <a:off x="5562600" y="5030284"/>
            <a:ext cx="7162800" cy="1259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0"/>
              </a:spcBef>
              <a:spcAft>
                <a:spcPts val="1300"/>
              </a:spcAft>
              <a:buClr>
                <a:srgbClr val="41B75B"/>
              </a:buClr>
              <a:buSzPct val="150000"/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21439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Shared fundamental values 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spcAft>
                <a:spcPts val="1300"/>
              </a:spcAft>
              <a:buClr>
                <a:srgbClr val="41B75B"/>
              </a:buClr>
              <a:buSzPct val="150000"/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21439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Close co-operation in areas of common   interests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spcAft>
                <a:spcPts val="1300"/>
              </a:spcAft>
              <a:buClr>
                <a:srgbClr val="41B75B"/>
              </a:buClr>
              <a:buSzPct val="150000"/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21439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Mutual benefit</a:t>
            </a:r>
          </a:p>
        </p:txBody>
      </p:sp>
      <p:sp>
        <p:nvSpPr>
          <p:cNvPr id="29" name="TextBox 4">
            <a:extLst>
              <a:ext uri="{FF2B5EF4-FFF2-40B4-BE49-F238E27FC236}">
                <a16:creationId xmlns:a16="http://schemas.microsoft.com/office/drawing/2014/main" id="{332F5B09-4A84-48A2-0781-08666475C888}"/>
              </a:ext>
            </a:extLst>
          </p:cNvPr>
          <p:cNvSpPr txBox="1"/>
          <p:nvPr/>
        </p:nvSpPr>
        <p:spPr>
          <a:xfrm>
            <a:off x="7162800" y="1717244"/>
            <a:ext cx="39807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41B75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COMPLEMENTARY ROLES </a:t>
            </a:r>
          </a:p>
        </p:txBody>
      </p:sp>
      <p:sp>
        <p:nvSpPr>
          <p:cNvPr id="37" name="Freeform 15">
            <a:extLst>
              <a:ext uri="{FF2B5EF4-FFF2-40B4-BE49-F238E27FC236}">
                <a16:creationId xmlns:a16="http://schemas.microsoft.com/office/drawing/2014/main" id="{1FE6AEB4-3190-0275-DC20-7885E203B951}"/>
              </a:ext>
            </a:extLst>
          </p:cNvPr>
          <p:cNvSpPr/>
          <p:nvPr/>
        </p:nvSpPr>
        <p:spPr>
          <a:xfrm>
            <a:off x="1375032" y="7316072"/>
            <a:ext cx="7002935" cy="1438815"/>
          </a:xfrm>
          <a:custGeom>
            <a:avLst/>
            <a:gdLst/>
            <a:ahLst/>
            <a:cxnLst/>
            <a:rect l="l" t="t" r="r" b="b"/>
            <a:pathLst>
              <a:path w="2023178" h="1689873">
                <a:moveTo>
                  <a:pt x="50392" y="0"/>
                </a:moveTo>
                <a:lnTo>
                  <a:pt x="1972787" y="0"/>
                </a:lnTo>
                <a:cubicBezTo>
                  <a:pt x="1986151" y="0"/>
                  <a:pt x="1998969" y="5309"/>
                  <a:pt x="2008419" y="14759"/>
                </a:cubicBezTo>
                <a:cubicBezTo>
                  <a:pt x="2017869" y="24210"/>
                  <a:pt x="2023178" y="37027"/>
                  <a:pt x="2023178" y="50392"/>
                </a:cubicBezTo>
                <a:lnTo>
                  <a:pt x="2023178" y="1639481"/>
                </a:lnTo>
                <a:cubicBezTo>
                  <a:pt x="2023178" y="1652846"/>
                  <a:pt x="2017869" y="1665663"/>
                  <a:pt x="2008419" y="1675114"/>
                </a:cubicBezTo>
                <a:cubicBezTo>
                  <a:pt x="1998969" y="1684564"/>
                  <a:pt x="1986151" y="1689873"/>
                  <a:pt x="1972787" y="1689873"/>
                </a:cubicBezTo>
                <a:lnTo>
                  <a:pt x="50392" y="1689873"/>
                </a:lnTo>
                <a:cubicBezTo>
                  <a:pt x="37027" y="1689873"/>
                  <a:pt x="24210" y="1684564"/>
                  <a:pt x="14759" y="1675114"/>
                </a:cubicBezTo>
                <a:cubicBezTo>
                  <a:pt x="5309" y="1665663"/>
                  <a:pt x="0" y="1652846"/>
                  <a:pt x="0" y="1639481"/>
                </a:cubicBezTo>
                <a:lnTo>
                  <a:pt x="0" y="50392"/>
                </a:lnTo>
                <a:cubicBezTo>
                  <a:pt x="0" y="37027"/>
                  <a:pt x="5309" y="24210"/>
                  <a:pt x="14759" y="14759"/>
                </a:cubicBezTo>
                <a:cubicBezTo>
                  <a:pt x="24210" y="5309"/>
                  <a:pt x="37027" y="0"/>
                  <a:pt x="50392" y="0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2"/>
            </a:solidFill>
          </a:ln>
        </p:spPr>
        <p:txBody>
          <a:bodyPr/>
          <a:lstStyle/>
          <a:p>
            <a:pPr marL="457200" indent="-457200">
              <a:buClr>
                <a:srgbClr val="41B75B"/>
              </a:buClr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41B75B"/>
                </a:solidFill>
              </a:rPr>
              <a:t>CO-OPERATION IN PRACTICE </a:t>
            </a:r>
          </a:p>
          <a:p>
            <a:pPr marL="914400" lvl="1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34495"/>
                </a:solidFill>
              </a:rPr>
              <a:t>Regular high-level political dialogue</a:t>
            </a:r>
          </a:p>
          <a:p>
            <a:pPr marL="914400" lvl="1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34495"/>
                </a:solidFill>
              </a:rPr>
              <a:t>Co-ordination on the ground</a:t>
            </a:r>
          </a:p>
        </p:txBody>
      </p:sp>
      <p:sp>
        <p:nvSpPr>
          <p:cNvPr id="38" name="Freeform 15">
            <a:extLst>
              <a:ext uri="{FF2B5EF4-FFF2-40B4-BE49-F238E27FC236}">
                <a16:creationId xmlns:a16="http://schemas.microsoft.com/office/drawing/2014/main" id="{1CA2F625-AD0C-A705-16D1-EDBCBF5F584E}"/>
              </a:ext>
            </a:extLst>
          </p:cNvPr>
          <p:cNvSpPr/>
          <p:nvPr/>
        </p:nvSpPr>
        <p:spPr>
          <a:xfrm>
            <a:off x="9910035" y="6918249"/>
            <a:ext cx="7002935" cy="2234459"/>
          </a:xfrm>
          <a:custGeom>
            <a:avLst/>
            <a:gdLst/>
            <a:ahLst/>
            <a:cxnLst/>
            <a:rect l="l" t="t" r="r" b="b"/>
            <a:pathLst>
              <a:path w="2023178" h="1689873">
                <a:moveTo>
                  <a:pt x="50392" y="0"/>
                </a:moveTo>
                <a:lnTo>
                  <a:pt x="1972787" y="0"/>
                </a:lnTo>
                <a:cubicBezTo>
                  <a:pt x="1986151" y="0"/>
                  <a:pt x="1998969" y="5309"/>
                  <a:pt x="2008419" y="14759"/>
                </a:cubicBezTo>
                <a:cubicBezTo>
                  <a:pt x="2017869" y="24210"/>
                  <a:pt x="2023178" y="37027"/>
                  <a:pt x="2023178" y="50392"/>
                </a:cubicBezTo>
                <a:lnTo>
                  <a:pt x="2023178" y="1639481"/>
                </a:lnTo>
                <a:cubicBezTo>
                  <a:pt x="2023178" y="1652846"/>
                  <a:pt x="2017869" y="1665663"/>
                  <a:pt x="2008419" y="1675114"/>
                </a:cubicBezTo>
                <a:cubicBezTo>
                  <a:pt x="1998969" y="1684564"/>
                  <a:pt x="1986151" y="1689873"/>
                  <a:pt x="1972787" y="1689873"/>
                </a:cubicBezTo>
                <a:lnTo>
                  <a:pt x="50392" y="1689873"/>
                </a:lnTo>
                <a:cubicBezTo>
                  <a:pt x="37027" y="1689873"/>
                  <a:pt x="24210" y="1684564"/>
                  <a:pt x="14759" y="1675114"/>
                </a:cubicBezTo>
                <a:cubicBezTo>
                  <a:pt x="5309" y="1665663"/>
                  <a:pt x="0" y="1652846"/>
                  <a:pt x="0" y="1639481"/>
                </a:cubicBezTo>
                <a:lnTo>
                  <a:pt x="0" y="50392"/>
                </a:lnTo>
                <a:cubicBezTo>
                  <a:pt x="0" y="37027"/>
                  <a:pt x="5309" y="24210"/>
                  <a:pt x="14759" y="14759"/>
                </a:cubicBezTo>
                <a:cubicBezTo>
                  <a:pt x="24210" y="5309"/>
                  <a:pt x="37027" y="0"/>
                  <a:pt x="50392" y="0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2"/>
            </a:solidFill>
          </a:ln>
        </p:spPr>
        <p:txBody>
          <a:bodyPr/>
          <a:lstStyle/>
          <a:p>
            <a:pPr marL="457200" indent="-457200">
              <a:buClr>
                <a:srgbClr val="41B75B"/>
              </a:buClr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41B75B"/>
                </a:solidFill>
              </a:rPr>
              <a:t>FORMS OF CO-OPERATION </a:t>
            </a:r>
          </a:p>
          <a:p>
            <a:pPr marL="914400" lvl="1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34495"/>
                </a:solidFill>
              </a:rPr>
              <a:t>Promoting European standards</a:t>
            </a:r>
          </a:p>
          <a:p>
            <a:pPr marL="914400" lvl="1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34495"/>
                </a:solidFill>
              </a:rPr>
              <a:t>Sharing expertise</a:t>
            </a:r>
          </a:p>
          <a:p>
            <a:pPr marL="914400" lvl="1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34495"/>
                </a:solidFill>
              </a:rPr>
              <a:t>Monitoring compliance</a:t>
            </a:r>
          </a:p>
          <a:p>
            <a:pPr marL="914400" lvl="1" indent="-4572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34495"/>
                </a:solidFill>
              </a:rPr>
              <a:t>Joint </a:t>
            </a:r>
            <a:r>
              <a:rPr lang="en-US" sz="2800" dirty="0" err="1">
                <a:solidFill>
                  <a:srgbClr val="234495"/>
                </a:solidFill>
              </a:rPr>
              <a:t>programmes</a:t>
            </a:r>
            <a:endParaRPr lang="en-US" sz="2800" dirty="0">
              <a:solidFill>
                <a:srgbClr val="234495"/>
              </a:solidFill>
            </a:endParaRPr>
          </a:p>
        </p:txBody>
      </p:sp>
      <p:pic>
        <p:nvPicPr>
          <p:cNvPr id="44" name="Image 43" descr="Une image contenant capture d’écran, texte, logo, cercle">
            <a:extLst>
              <a:ext uri="{FF2B5EF4-FFF2-40B4-BE49-F238E27FC236}">
                <a16:creationId xmlns:a16="http://schemas.microsoft.com/office/drawing/2014/main" id="{37F5A468-C995-7F01-1EDF-DFC5E23B4B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30" t="29067" r="19515" b="40766"/>
          <a:stretch>
            <a:fillRect/>
          </a:stretch>
        </p:blipFill>
        <p:spPr>
          <a:xfrm>
            <a:off x="4070889" y="2171700"/>
            <a:ext cx="10146222" cy="2656871"/>
          </a:xfrm>
          <a:prstGeom prst="rect">
            <a:avLst/>
          </a:prstGeom>
        </p:spPr>
      </p:pic>
      <p:pic>
        <p:nvPicPr>
          <p:cNvPr id="2" name="Picture 16" descr="A puzzle with a flag of the european union&#10;&#10;Description automatically generated">
            <a:extLst>
              <a:ext uri="{FF2B5EF4-FFF2-40B4-BE49-F238E27FC236}">
                <a16:creationId xmlns:a16="http://schemas.microsoft.com/office/drawing/2014/main" id="{4AAFECD2-EDCA-D07A-B311-66A8F651AA4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96"/>
          <a:stretch/>
        </p:blipFill>
        <p:spPr>
          <a:xfrm>
            <a:off x="224485" y="3149302"/>
            <a:ext cx="4495800" cy="349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473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15">
            <a:extLst>
              <a:ext uri="{FF2B5EF4-FFF2-40B4-BE49-F238E27FC236}">
                <a16:creationId xmlns:a16="http://schemas.microsoft.com/office/drawing/2014/main" id="{2848B23E-28F9-4F08-61A6-2CE0B93CD20D}"/>
              </a:ext>
            </a:extLst>
          </p:cNvPr>
          <p:cNvSpPr/>
          <p:nvPr/>
        </p:nvSpPr>
        <p:spPr>
          <a:xfrm>
            <a:off x="1361661" y="4022525"/>
            <a:ext cx="7002935" cy="872978"/>
          </a:xfrm>
          <a:custGeom>
            <a:avLst/>
            <a:gdLst/>
            <a:ahLst/>
            <a:cxnLst/>
            <a:rect l="l" t="t" r="r" b="b"/>
            <a:pathLst>
              <a:path w="2023178" h="1689873">
                <a:moveTo>
                  <a:pt x="50392" y="0"/>
                </a:moveTo>
                <a:lnTo>
                  <a:pt x="1972787" y="0"/>
                </a:lnTo>
                <a:cubicBezTo>
                  <a:pt x="1986151" y="0"/>
                  <a:pt x="1998969" y="5309"/>
                  <a:pt x="2008419" y="14759"/>
                </a:cubicBezTo>
                <a:cubicBezTo>
                  <a:pt x="2017869" y="24210"/>
                  <a:pt x="2023178" y="37027"/>
                  <a:pt x="2023178" y="50392"/>
                </a:cubicBezTo>
                <a:lnTo>
                  <a:pt x="2023178" y="1639481"/>
                </a:lnTo>
                <a:cubicBezTo>
                  <a:pt x="2023178" y="1652846"/>
                  <a:pt x="2017869" y="1665663"/>
                  <a:pt x="2008419" y="1675114"/>
                </a:cubicBezTo>
                <a:cubicBezTo>
                  <a:pt x="1998969" y="1684564"/>
                  <a:pt x="1986151" y="1689873"/>
                  <a:pt x="1972787" y="1689873"/>
                </a:cubicBezTo>
                <a:lnTo>
                  <a:pt x="50392" y="1689873"/>
                </a:lnTo>
                <a:cubicBezTo>
                  <a:pt x="37027" y="1689873"/>
                  <a:pt x="24210" y="1684564"/>
                  <a:pt x="14759" y="1675114"/>
                </a:cubicBezTo>
                <a:cubicBezTo>
                  <a:pt x="5309" y="1665663"/>
                  <a:pt x="0" y="1652846"/>
                  <a:pt x="0" y="1639481"/>
                </a:cubicBezTo>
                <a:lnTo>
                  <a:pt x="0" y="50392"/>
                </a:lnTo>
                <a:cubicBezTo>
                  <a:pt x="0" y="37027"/>
                  <a:pt x="5309" y="24210"/>
                  <a:pt x="14759" y="14759"/>
                </a:cubicBezTo>
                <a:cubicBezTo>
                  <a:pt x="24210" y="5309"/>
                  <a:pt x="37027" y="0"/>
                  <a:pt x="50392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2"/>
            </a:solidFill>
          </a:ln>
        </p:spPr>
        <p:txBody>
          <a:bodyPr/>
          <a:lstStyle/>
          <a:p>
            <a:pPr algn="ctr"/>
            <a:r>
              <a:rPr lang="en-US" sz="2000" dirty="0">
                <a:solidFill>
                  <a:srgbClr val="23449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 Congress brings the </a:t>
            </a:r>
            <a:r>
              <a:rPr lang="en-US" sz="2000" b="1" dirty="0">
                <a:solidFill>
                  <a:srgbClr val="41B75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local and regional dimension</a:t>
            </a:r>
            <a:r>
              <a:rPr lang="en-US" sz="2000" dirty="0">
                <a:solidFill>
                  <a:srgbClr val="41B75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dirty="0">
                <a:solidFill>
                  <a:srgbClr val="23449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 the Council of Europe.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252" y="9770167"/>
            <a:ext cx="18288000" cy="516833"/>
            <a:chOff x="0" y="0"/>
            <a:chExt cx="9225716" cy="26072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225716" cy="260726"/>
            </a:xfrm>
            <a:custGeom>
              <a:avLst/>
              <a:gdLst/>
              <a:ahLst/>
              <a:cxnLst/>
              <a:rect l="l" t="t" r="r" b="b"/>
              <a:pathLst>
                <a:path w="9225716" h="260726">
                  <a:moveTo>
                    <a:pt x="0" y="0"/>
                  </a:moveTo>
                  <a:lnTo>
                    <a:pt x="9225716" y="0"/>
                  </a:lnTo>
                  <a:lnTo>
                    <a:pt x="9225716" y="260726"/>
                  </a:lnTo>
                  <a:lnTo>
                    <a:pt x="0" y="260726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9225716" cy="289301"/>
            </a:xfrm>
            <a:prstGeom prst="rect">
              <a:avLst/>
            </a:prstGeom>
          </p:spPr>
          <p:txBody>
            <a:bodyPr lIns="17394" tIns="17394" rIns="17394" bIns="17394" rtlCol="0" anchor="ctr"/>
            <a:lstStyle/>
            <a:p>
              <a:pPr algn="ctr">
                <a:lnSpc>
                  <a:spcPts val="91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472385" y="9636817"/>
            <a:ext cx="13343230" cy="1088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www.coe.int/congress</a:t>
            </a:r>
          </a:p>
          <a:p>
            <a:pPr algn="ctr">
              <a:lnSpc>
                <a:spcPts val="4434"/>
              </a:lnSpc>
              <a:spcBef>
                <a:spcPct val="0"/>
              </a:spcBef>
            </a:pPr>
            <a:endParaRPr lang="en-US" sz="3167" dirty="0">
              <a:solidFill>
                <a:srgbClr val="FFFFFF"/>
              </a:solidFill>
              <a:latin typeface="Myriad"/>
              <a:ea typeface="Myriad"/>
              <a:cs typeface="Myriad"/>
              <a:sym typeface="Myriad"/>
            </a:endParaRPr>
          </a:p>
        </p:txBody>
      </p:sp>
      <p:sp>
        <p:nvSpPr>
          <p:cNvPr id="40" name="Title Placeholder 1">
            <a:extLst>
              <a:ext uri="{FF2B5EF4-FFF2-40B4-BE49-F238E27FC236}">
                <a16:creationId xmlns:a16="http://schemas.microsoft.com/office/drawing/2014/main" id="{D3316E5B-A1D7-321C-9184-A416BF5A2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1" y="1379836"/>
            <a:ext cx="8915399" cy="7499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/>
            </a:lvl1pPr>
          </a:lstStyle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41B75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 Congress of Local and Regional Authorities </a:t>
            </a:r>
            <a:endParaRPr lang="fr-FR" sz="2800" dirty="0">
              <a:solidFill>
                <a:srgbClr val="41B75B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20" name="Group 2">
            <a:extLst>
              <a:ext uri="{FF2B5EF4-FFF2-40B4-BE49-F238E27FC236}">
                <a16:creationId xmlns:a16="http://schemas.microsoft.com/office/drawing/2014/main" id="{3E158983-A320-D32E-8DD4-4BB6979E2389}"/>
              </a:ext>
            </a:extLst>
          </p:cNvPr>
          <p:cNvGrpSpPr/>
          <p:nvPr/>
        </p:nvGrpSpPr>
        <p:grpSpPr>
          <a:xfrm>
            <a:off x="13252" y="0"/>
            <a:ext cx="18288000" cy="1206043"/>
            <a:chOff x="0" y="0"/>
            <a:chExt cx="9225716" cy="812800"/>
          </a:xfrm>
        </p:grpSpPr>
        <p:sp>
          <p:nvSpPr>
            <p:cNvPr id="21" name="Freeform 3">
              <a:extLst>
                <a:ext uri="{FF2B5EF4-FFF2-40B4-BE49-F238E27FC236}">
                  <a16:creationId xmlns:a16="http://schemas.microsoft.com/office/drawing/2014/main" id="{F7476B1A-E761-32E7-E63C-AAC1F469791B}"/>
                </a:ext>
              </a:extLst>
            </p:cNvPr>
            <p:cNvSpPr/>
            <p:nvPr/>
          </p:nvSpPr>
          <p:spPr>
            <a:xfrm>
              <a:off x="0" y="0"/>
              <a:ext cx="9225716" cy="812800"/>
            </a:xfrm>
            <a:custGeom>
              <a:avLst/>
              <a:gdLst/>
              <a:ahLst/>
              <a:cxnLst/>
              <a:rect l="l" t="t" r="r" b="b"/>
              <a:pathLst>
                <a:path w="9225716" h="812800">
                  <a:moveTo>
                    <a:pt x="0" y="0"/>
                  </a:moveTo>
                  <a:lnTo>
                    <a:pt x="9225716" y="0"/>
                  </a:lnTo>
                  <a:lnTo>
                    <a:pt x="922571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4">
              <a:extLst>
                <a:ext uri="{FF2B5EF4-FFF2-40B4-BE49-F238E27FC236}">
                  <a16:creationId xmlns:a16="http://schemas.microsoft.com/office/drawing/2014/main" id="{0C03544C-3921-7A30-6829-01AC24573B52}"/>
                </a:ext>
              </a:extLst>
            </p:cNvPr>
            <p:cNvSpPr txBox="1"/>
            <p:nvPr/>
          </p:nvSpPr>
          <p:spPr>
            <a:xfrm>
              <a:off x="0" y="-28575"/>
              <a:ext cx="9225716" cy="841375"/>
            </a:xfrm>
            <a:prstGeom prst="rect">
              <a:avLst/>
            </a:prstGeom>
          </p:spPr>
          <p:txBody>
            <a:bodyPr lIns="17394" tIns="17394" rIns="17394" bIns="17394" rtlCol="0" anchor="ctr"/>
            <a:lstStyle/>
            <a:p>
              <a:pPr algn="ctr">
                <a:lnSpc>
                  <a:spcPts val="91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3" name="TextBox 5">
            <a:extLst>
              <a:ext uri="{FF2B5EF4-FFF2-40B4-BE49-F238E27FC236}">
                <a16:creationId xmlns:a16="http://schemas.microsoft.com/office/drawing/2014/main" id="{A328354B-7C0E-056D-70A2-CC22C1C226F3}"/>
              </a:ext>
            </a:extLst>
          </p:cNvPr>
          <p:cNvSpPr txBox="1"/>
          <p:nvPr/>
        </p:nvSpPr>
        <p:spPr>
          <a:xfrm>
            <a:off x="22135" y="326424"/>
            <a:ext cx="7772400" cy="4977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2400" b="1" dirty="0">
                <a:solidFill>
                  <a:srgbClr val="FFFFFF"/>
                </a:solidFill>
                <a:latin typeface="Myriad Bold"/>
                <a:ea typeface="Myriad Bold"/>
                <a:cs typeface="Myriad Bold"/>
                <a:sym typeface="Myriad Bold"/>
              </a:rPr>
              <a:t>CONGRESS OF LOCAL AND REGIONAL AUTHORITIES</a:t>
            </a:r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7B16AEFA-39C2-BEFF-FF85-66E6866473C8}"/>
              </a:ext>
            </a:extLst>
          </p:cNvPr>
          <p:cNvSpPr/>
          <p:nvPr/>
        </p:nvSpPr>
        <p:spPr>
          <a:xfrm>
            <a:off x="15251621" y="36319"/>
            <a:ext cx="2693838" cy="1091004"/>
          </a:xfrm>
          <a:custGeom>
            <a:avLst/>
            <a:gdLst/>
            <a:ahLst/>
            <a:cxnLst/>
            <a:rect l="l" t="t" r="r" b="b"/>
            <a:pathLst>
              <a:path w="2693838" h="1091004">
                <a:moveTo>
                  <a:pt x="0" y="0"/>
                </a:moveTo>
                <a:lnTo>
                  <a:pt x="2693838" y="0"/>
                </a:lnTo>
                <a:lnTo>
                  <a:pt x="2693838" y="1091004"/>
                </a:lnTo>
                <a:lnTo>
                  <a:pt x="0" y="10910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5C951D08-340F-A0EC-7671-6343F88CE3C7}"/>
              </a:ext>
            </a:extLst>
          </p:cNvPr>
          <p:cNvSpPr/>
          <p:nvPr/>
        </p:nvSpPr>
        <p:spPr>
          <a:xfrm>
            <a:off x="9397176" y="2230959"/>
            <a:ext cx="8548283" cy="7041799"/>
          </a:xfrm>
          <a:custGeom>
            <a:avLst/>
            <a:gdLst/>
            <a:ahLst/>
            <a:cxnLst/>
            <a:rect l="l" t="t" r="r" b="b"/>
            <a:pathLst>
              <a:path w="18897160" h="11668996">
                <a:moveTo>
                  <a:pt x="0" y="0"/>
                </a:moveTo>
                <a:lnTo>
                  <a:pt x="18897160" y="0"/>
                </a:lnTo>
                <a:lnTo>
                  <a:pt x="18897160" y="11668997"/>
                </a:lnTo>
                <a:lnTo>
                  <a:pt x="0" y="116689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38100"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6" name="Freeform 15">
            <a:extLst>
              <a:ext uri="{FF2B5EF4-FFF2-40B4-BE49-F238E27FC236}">
                <a16:creationId xmlns:a16="http://schemas.microsoft.com/office/drawing/2014/main" id="{5D01AA5B-861F-649D-49C7-8DDD2E0A73D9}"/>
              </a:ext>
            </a:extLst>
          </p:cNvPr>
          <p:cNvSpPr/>
          <p:nvPr/>
        </p:nvSpPr>
        <p:spPr>
          <a:xfrm>
            <a:off x="1371600" y="5426275"/>
            <a:ext cx="7002935" cy="1088825"/>
          </a:xfrm>
          <a:custGeom>
            <a:avLst/>
            <a:gdLst/>
            <a:ahLst/>
            <a:cxnLst/>
            <a:rect l="l" t="t" r="r" b="b"/>
            <a:pathLst>
              <a:path w="2023178" h="1689873">
                <a:moveTo>
                  <a:pt x="50392" y="0"/>
                </a:moveTo>
                <a:lnTo>
                  <a:pt x="1972787" y="0"/>
                </a:lnTo>
                <a:cubicBezTo>
                  <a:pt x="1986151" y="0"/>
                  <a:pt x="1998969" y="5309"/>
                  <a:pt x="2008419" y="14759"/>
                </a:cubicBezTo>
                <a:cubicBezTo>
                  <a:pt x="2017869" y="24210"/>
                  <a:pt x="2023178" y="37027"/>
                  <a:pt x="2023178" y="50392"/>
                </a:cubicBezTo>
                <a:lnTo>
                  <a:pt x="2023178" y="1639481"/>
                </a:lnTo>
                <a:cubicBezTo>
                  <a:pt x="2023178" y="1652846"/>
                  <a:pt x="2017869" y="1665663"/>
                  <a:pt x="2008419" y="1675114"/>
                </a:cubicBezTo>
                <a:cubicBezTo>
                  <a:pt x="1998969" y="1684564"/>
                  <a:pt x="1986151" y="1689873"/>
                  <a:pt x="1972787" y="1689873"/>
                </a:cubicBezTo>
                <a:lnTo>
                  <a:pt x="50392" y="1689873"/>
                </a:lnTo>
                <a:cubicBezTo>
                  <a:pt x="37027" y="1689873"/>
                  <a:pt x="24210" y="1684564"/>
                  <a:pt x="14759" y="1675114"/>
                </a:cubicBezTo>
                <a:cubicBezTo>
                  <a:pt x="5309" y="1665663"/>
                  <a:pt x="0" y="1652846"/>
                  <a:pt x="0" y="1639481"/>
                </a:cubicBezTo>
                <a:lnTo>
                  <a:pt x="0" y="50392"/>
                </a:lnTo>
                <a:cubicBezTo>
                  <a:pt x="0" y="37027"/>
                  <a:pt x="5309" y="24210"/>
                  <a:pt x="14759" y="14759"/>
                </a:cubicBezTo>
                <a:cubicBezTo>
                  <a:pt x="24210" y="5309"/>
                  <a:pt x="37027" y="0"/>
                  <a:pt x="50392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2"/>
            </a:solidFill>
          </a:ln>
        </p:spPr>
        <p:txBody>
          <a:bodyPr/>
          <a:lstStyle/>
          <a:p>
            <a:r>
              <a:rPr lang="en-US" sz="2000" dirty="0">
                <a:solidFill>
                  <a:srgbClr val="23449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Its activities are based on the </a:t>
            </a:r>
            <a:r>
              <a:rPr lang="en-US" sz="2000" b="1" dirty="0">
                <a:solidFill>
                  <a:srgbClr val="41B75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core values 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of the </a:t>
            </a:r>
            <a:r>
              <a:rPr lang="en-US" sz="2000" dirty="0">
                <a:solidFill>
                  <a:srgbClr val="234495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Council: human rights, democracy and the rule of law.</a:t>
            </a:r>
          </a:p>
          <a:p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016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5">
            <a:extLst>
              <a:ext uri="{FF2B5EF4-FFF2-40B4-BE49-F238E27FC236}">
                <a16:creationId xmlns:a16="http://schemas.microsoft.com/office/drawing/2014/main" id="{CE9CBB0D-EB4C-621A-0677-7BD2E0C688D5}"/>
              </a:ext>
            </a:extLst>
          </p:cNvPr>
          <p:cNvSpPr/>
          <p:nvPr/>
        </p:nvSpPr>
        <p:spPr>
          <a:xfrm>
            <a:off x="9347483" y="1506779"/>
            <a:ext cx="8686800" cy="7906007"/>
          </a:xfrm>
          <a:custGeom>
            <a:avLst/>
            <a:gdLst/>
            <a:ahLst/>
            <a:cxnLst/>
            <a:rect l="l" t="t" r="r" b="b"/>
            <a:pathLst>
              <a:path w="2023178" h="1689873">
                <a:moveTo>
                  <a:pt x="50392" y="0"/>
                </a:moveTo>
                <a:lnTo>
                  <a:pt x="1972787" y="0"/>
                </a:lnTo>
                <a:cubicBezTo>
                  <a:pt x="1986151" y="0"/>
                  <a:pt x="1998969" y="5309"/>
                  <a:pt x="2008419" y="14759"/>
                </a:cubicBezTo>
                <a:cubicBezTo>
                  <a:pt x="2017869" y="24210"/>
                  <a:pt x="2023178" y="37027"/>
                  <a:pt x="2023178" y="50392"/>
                </a:cubicBezTo>
                <a:lnTo>
                  <a:pt x="2023178" y="1639481"/>
                </a:lnTo>
                <a:cubicBezTo>
                  <a:pt x="2023178" y="1652846"/>
                  <a:pt x="2017869" y="1665663"/>
                  <a:pt x="2008419" y="1675114"/>
                </a:cubicBezTo>
                <a:cubicBezTo>
                  <a:pt x="1998969" y="1684564"/>
                  <a:pt x="1986151" y="1689873"/>
                  <a:pt x="1972787" y="1689873"/>
                </a:cubicBezTo>
                <a:lnTo>
                  <a:pt x="50392" y="1689873"/>
                </a:lnTo>
                <a:cubicBezTo>
                  <a:pt x="37027" y="1689873"/>
                  <a:pt x="24210" y="1684564"/>
                  <a:pt x="14759" y="1675114"/>
                </a:cubicBezTo>
                <a:cubicBezTo>
                  <a:pt x="5309" y="1665663"/>
                  <a:pt x="0" y="1652846"/>
                  <a:pt x="0" y="1639481"/>
                </a:cubicBezTo>
                <a:lnTo>
                  <a:pt x="0" y="50392"/>
                </a:lnTo>
                <a:cubicBezTo>
                  <a:pt x="0" y="37027"/>
                  <a:pt x="5309" y="24210"/>
                  <a:pt x="14759" y="14759"/>
                </a:cubicBezTo>
                <a:cubicBezTo>
                  <a:pt x="24210" y="5309"/>
                  <a:pt x="37027" y="0"/>
                  <a:pt x="50392" y="0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rgbClr val="214395"/>
            </a:solidFill>
          </a:ln>
        </p:spPr>
        <p:txBody>
          <a:bodyPr/>
          <a:lstStyle/>
          <a:p>
            <a:pPr>
              <a:buClr>
                <a:srgbClr val="41B75B"/>
              </a:buClr>
            </a:pPr>
            <a:r>
              <a:rPr lang="en-US" sz="2800" dirty="0">
                <a:solidFill>
                  <a:srgbClr val="234495"/>
                </a:solidFill>
              </a:rPr>
              <a:t>📅</a:t>
            </a:r>
            <a:r>
              <a:rPr lang="en-US" sz="2800" b="1" dirty="0">
                <a:solidFill>
                  <a:srgbClr val="41B75B"/>
                </a:solidFill>
              </a:rPr>
              <a:t>14 January 1994 </a:t>
            </a:r>
            <a:r>
              <a:rPr lang="en-US" sz="2800" dirty="0">
                <a:solidFill>
                  <a:srgbClr val="234495"/>
                </a:solidFill>
              </a:rPr>
              <a:t>- The Committee of Ministers adopts a statutory resolution establishing the Congress of Local and Regional Authorities as a body representing local and regional authorities within the Council of Europe.</a:t>
            </a:r>
          </a:p>
          <a:p>
            <a:pPr>
              <a:buClr>
                <a:srgbClr val="41B75B"/>
              </a:buClr>
            </a:pPr>
            <a:endParaRPr lang="en-US" sz="2800" dirty="0">
              <a:solidFill>
                <a:srgbClr val="234495"/>
              </a:solidFill>
            </a:endParaRPr>
          </a:p>
          <a:p>
            <a:pPr>
              <a:buClr>
                <a:srgbClr val="41B75B"/>
              </a:buClr>
            </a:pPr>
            <a:r>
              <a:rPr lang="en-US" sz="2800" dirty="0">
                <a:solidFill>
                  <a:srgbClr val="234495"/>
                </a:solidFill>
              </a:rPr>
              <a:t>📍Based in </a:t>
            </a:r>
            <a:r>
              <a:rPr lang="en-US" sz="2800" b="1" dirty="0">
                <a:solidFill>
                  <a:srgbClr val="41B75B"/>
                </a:solidFill>
              </a:rPr>
              <a:t>Strasbourg</a:t>
            </a:r>
            <a:r>
              <a:rPr lang="en-US" sz="2800" dirty="0">
                <a:solidFill>
                  <a:srgbClr val="234495"/>
                </a:solidFill>
              </a:rPr>
              <a:t> (France)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pPr>
              <a:buClr>
                <a:srgbClr val="41B75B"/>
              </a:buClr>
            </a:pPr>
            <a:r>
              <a:rPr lang="fr-FR" sz="2800" dirty="0"/>
              <a:t>📢</a:t>
            </a:r>
            <a:r>
              <a:rPr lang="en-US" sz="2800" dirty="0">
                <a:solidFill>
                  <a:srgbClr val="234495"/>
                </a:solidFill>
              </a:rPr>
              <a:t>Acting as the voice of </a:t>
            </a:r>
            <a:r>
              <a:rPr lang="en-US" sz="2800" b="1" dirty="0">
                <a:solidFill>
                  <a:srgbClr val="41B75B"/>
                </a:solidFill>
              </a:rPr>
              <a:t>more than 130,000</a:t>
            </a:r>
            <a:r>
              <a:rPr lang="en-US" sz="2800" dirty="0">
                <a:solidFill>
                  <a:srgbClr val="234495"/>
                </a:solidFill>
              </a:rPr>
              <a:t> local and regional authorities across Europe</a:t>
            </a:r>
          </a:p>
          <a:p>
            <a:pPr>
              <a:buClr>
                <a:srgbClr val="41B75B"/>
              </a:buClr>
            </a:pPr>
            <a:endParaRPr lang="en-US" sz="2800" dirty="0">
              <a:solidFill>
                <a:srgbClr val="234495"/>
              </a:solidFill>
            </a:endParaRPr>
          </a:p>
          <a:p>
            <a:pPr marL="914400" lvl="1" indent="-457200">
              <a:buClr>
                <a:srgbClr val="41B75B"/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234495"/>
                </a:solidFill>
              </a:rPr>
              <a:t>Monitoring the implementation of the European Charter</a:t>
            </a:r>
          </a:p>
          <a:p>
            <a:pPr marL="914400" lvl="1" indent="-457200">
              <a:buClr>
                <a:srgbClr val="41B75B"/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234495"/>
                </a:solidFill>
              </a:rPr>
              <a:t>Observing local and regional elections</a:t>
            </a:r>
          </a:p>
          <a:p>
            <a:pPr marL="914400" lvl="1" indent="-457200">
              <a:buClr>
                <a:srgbClr val="41B75B"/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234495"/>
                </a:solidFill>
              </a:rPr>
              <a:t>Promoting citizen participation</a:t>
            </a:r>
          </a:p>
          <a:p>
            <a:pPr>
              <a:buClr>
                <a:srgbClr val="41B75B"/>
              </a:buClr>
            </a:pPr>
            <a:endParaRPr lang="en-US" sz="2800" dirty="0">
              <a:solidFill>
                <a:srgbClr val="234495"/>
              </a:solidFill>
            </a:endParaRPr>
          </a:p>
          <a:p>
            <a:pPr>
              <a:buClr>
                <a:srgbClr val="41B75B"/>
              </a:buClr>
            </a:pPr>
            <a:r>
              <a:rPr lang="fr-FR" sz="2800" dirty="0"/>
              <a:t>🤝</a:t>
            </a:r>
            <a:r>
              <a:rPr lang="en-US" sz="2800" dirty="0">
                <a:solidFill>
                  <a:srgbClr val="234495"/>
                </a:solidFill>
              </a:rPr>
              <a:t>Through its activities, the Congress helps ensure that local and regional democracy remains a </a:t>
            </a:r>
            <a:r>
              <a:rPr lang="en-US" sz="2800" b="1" dirty="0">
                <a:solidFill>
                  <a:srgbClr val="41B75B"/>
                </a:solidFill>
              </a:rPr>
              <a:t>cornerstone</a:t>
            </a:r>
            <a:r>
              <a:rPr lang="en-US" sz="2800" dirty="0">
                <a:solidFill>
                  <a:srgbClr val="234495"/>
                </a:solidFill>
              </a:rPr>
              <a:t> of democratic governance throughout Europe.</a:t>
            </a:r>
          </a:p>
          <a:p>
            <a:pPr marL="914400" lvl="1" indent="-457200">
              <a:buClr>
                <a:srgbClr val="41B75B"/>
              </a:buClr>
              <a:buFont typeface="Wingdings" panose="05000000000000000000" pitchFamily="2" charset="2"/>
              <a:buChar char="Ø"/>
            </a:pPr>
            <a:endParaRPr lang="en-US" sz="2800" dirty="0">
              <a:solidFill>
                <a:srgbClr val="234495"/>
              </a:solidFill>
            </a:endParaRPr>
          </a:p>
          <a:p>
            <a:pPr marL="914400" lvl="1" indent="-457200">
              <a:buClr>
                <a:srgbClr val="41B75B"/>
              </a:buClr>
              <a:buFont typeface="Wingdings" panose="05000000000000000000" pitchFamily="2" charset="2"/>
              <a:buChar char="Ø"/>
            </a:pPr>
            <a:endParaRPr lang="en-US" sz="2800" dirty="0">
              <a:solidFill>
                <a:srgbClr val="234495"/>
              </a:solidFill>
            </a:endParaRPr>
          </a:p>
          <a:p>
            <a:pPr marL="914400" lvl="1" indent="-457200">
              <a:buClr>
                <a:srgbClr val="41B75B"/>
              </a:buClr>
              <a:buFont typeface="Wingdings" panose="05000000000000000000" pitchFamily="2" charset="2"/>
              <a:buChar char="Ø"/>
            </a:pPr>
            <a:endParaRPr lang="en-US" sz="2800" dirty="0">
              <a:solidFill>
                <a:srgbClr val="234495"/>
              </a:solidFill>
            </a:endParaRPr>
          </a:p>
          <a:p>
            <a:pPr>
              <a:buClr>
                <a:srgbClr val="41B75B"/>
              </a:buClr>
            </a:pPr>
            <a:endParaRPr lang="en-US" sz="2800" dirty="0">
              <a:solidFill>
                <a:srgbClr val="234495"/>
              </a:solidFill>
            </a:endParaRPr>
          </a:p>
          <a:p>
            <a:pPr>
              <a:buClr>
                <a:srgbClr val="41B75B"/>
              </a:buClr>
            </a:pPr>
            <a:endParaRPr lang="en-US" sz="2800" dirty="0">
              <a:solidFill>
                <a:srgbClr val="234495"/>
              </a:solidFill>
            </a:endParaRPr>
          </a:p>
          <a:p>
            <a:pPr>
              <a:buClr>
                <a:srgbClr val="41B75B"/>
              </a:buClr>
            </a:pPr>
            <a:endParaRPr lang="en-US" sz="2800" dirty="0">
              <a:solidFill>
                <a:srgbClr val="234495"/>
              </a:solidFill>
            </a:endParaRPr>
          </a:p>
        </p:txBody>
      </p:sp>
      <p:grpSp>
        <p:nvGrpSpPr>
          <p:cNvPr id="6" name="Group 7">
            <a:extLst>
              <a:ext uri="{FF2B5EF4-FFF2-40B4-BE49-F238E27FC236}">
                <a16:creationId xmlns:a16="http://schemas.microsoft.com/office/drawing/2014/main" id="{8F81C8EE-A2FF-ECB1-8FDE-541BC151932A}"/>
              </a:ext>
            </a:extLst>
          </p:cNvPr>
          <p:cNvGrpSpPr/>
          <p:nvPr/>
        </p:nvGrpSpPr>
        <p:grpSpPr>
          <a:xfrm>
            <a:off x="13252" y="9770167"/>
            <a:ext cx="18288000" cy="516833"/>
            <a:chOff x="0" y="0"/>
            <a:chExt cx="9225716" cy="260726"/>
          </a:xfrm>
        </p:grpSpPr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EA7473AF-6743-DFEA-00D1-B70CE74A5DCF}"/>
                </a:ext>
              </a:extLst>
            </p:cNvPr>
            <p:cNvSpPr/>
            <p:nvPr/>
          </p:nvSpPr>
          <p:spPr>
            <a:xfrm>
              <a:off x="0" y="0"/>
              <a:ext cx="9225716" cy="260726"/>
            </a:xfrm>
            <a:custGeom>
              <a:avLst/>
              <a:gdLst/>
              <a:ahLst/>
              <a:cxnLst/>
              <a:rect l="l" t="t" r="r" b="b"/>
              <a:pathLst>
                <a:path w="9225716" h="260726">
                  <a:moveTo>
                    <a:pt x="0" y="0"/>
                  </a:moveTo>
                  <a:lnTo>
                    <a:pt x="9225716" y="0"/>
                  </a:lnTo>
                  <a:lnTo>
                    <a:pt x="9225716" y="260726"/>
                  </a:lnTo>
                  <a:lnTo>
                    <a:pt x="0" y="260726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9">
              <a:extLst>
                <a:ext uri="{FF2B5EF4-FFF2-40B4-BE49-F238E27FC236}">
                  <a16:creationId xmlns:a16="http://schemas.microsoft.com/office/drawing/2014/main" id="{E3BE5672-CEDF-1D34-CF7B-ABF473352648}"/>
                </a:ext>
              </a:extLst>
            </p:cNvPr>
            <p:cNvSpPr txBox="1"/>
            <p:nvPr/>
          </p:nvSpPr>
          <p:spPr>
            <a:xfrm>
              <a:off x="0" y="-28575"/>
              <a:ext cx="9225716" cy="289301"/>
            </a:xfrm>
            <a:prstGeom prst="rect">
              <a:avLst/>
            </a:prstGeom>
          </p:spPr>
          <p:txBody>
            <a:bodyPr lIns="17394" tIns="17394" rIns="17394" bIns="17394" rtlCol="0" anchor="ctr"/>
            <a:lstStyle/>
            <a:p>
              <a:pPr algn="ctr">
                <a:lnSpc>
                  <a:spcPts val="91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10">
            <a:extLst>
              <a:ext uri="{FF2B5EF4-FFF2-40B4-BE49-F238E27FC236}">
                <a16:creationId xmlns:a16="http://schemas.microsoft.com/office/drawing/2014/main" id="{0C72B5A9-3B3D-0A0B-3C50-1FB1783E214E}"/>
              </a:ext>
            </a:extLst>
          </p:cNvPr>
          <p:cNvSpPr txBox="1"/>
          <p:nvPr/>
        </p:nvSpPr>
        <p:spPr>
          <a:xfrm>
            <a:off x="2472385" y="9636817"/>
            <a:ext cx="13343230" cy="1088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www.coe.int/congress</a:t>
            </a:r>
          </a:p>
          <a:p>
            <a:pPr algn="ctr">
              <a:lnSpc>
                <a:spcPts val="4434"/>
              </a:lnSpc>
              <a:spcBef>
                <a:spcPct val="0"/>
              </a:spcBef>
            </a:pPr>
            <a:endParaRPr lang="en-US" sz="3167" dirty="0">
              <a:solidFill>
                <a:srgbClr val="FFFFFF"/>
              </a:solidFill>
              <a:latin typeface="Myriad"/>
              <a:ea typeface="Myriad"/>
              <a:cs typeface="Myriad"/>
              <a:sym typeface="Myriad"/>
            </a:endParaRPr>
          </a:p>
        </p:txBody>
      </p:sp>
      <p:grpSp>
        <p:nvGrpSpPr>
          <p:cNvPr id="10" name="Group 2">
            <a:extLst>
              <a:ext uri="{FF2B5EF4-FFF2-40B4-BE49-F238E27FC236}">
                <a16:creationId xmlns:a16="http://schemas.microsoft.com/office/drawing/2014/main" id="{15EB3DC2-552E-F4C3-08C6-625DCC410E5D}"/>
              </a:ext>
            </a:extLst>
          </p:cNvPr>
          <p:cNvGrpSpPr/>
          <p:nvPr/>
        </p:nvGrpSpPr>
        <p:grpSpPr>
          <a:xfrm>
            <a:off x="13252" y="0"/>
            <a:ext cx="18288000" cy="1206043"/>
            <a:chOff x="0" y="0"/>
            <a:chExt cx="9225716" cy="812800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E82CE82B-AA44-BA03-0855-D266B1720502}"/>
                </a:ext>
              </a:extLst>
            </p:cNvPr>
            <p:cNvSpPr/>
            <p:nvPr/>
          </p:nvSpPr>
          <p:spPr>
            <a:xfrm>
              <a:off x="0" y="0"/>
              <a:ext cx="9225716" cy="812800"/>
            </a:xfrm>
            <a:custGeom>
              <a:avLst/>
              <a:gdLst/>
              <a:ahLst/>
              <a:cxnLst/>
              <a:rect l="l" t="t" r="r" b="b"/>
              <a:pathLst>
                <a:path w="9225716" h="812800">
                  <a:moveTo>
                    <a:pt x="0" y="0"/>
                  </a:moveTo>
                  <a:lnTo>
                    <a:pt x="9225716" y="0"/>
                  </a:lnTo>
                  <a:lnTo>
                    <a:pt x="922571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3A08A92F-CC2B-DB93-86CE-76C1C62E258C}"/>
                </a:ext>
              </a:extLst>
            </p:cNvPr>
            <p:cNvSpPr txBox="1"/>
            <p:nvPr/>
          </p:nvSpPr>
          <p:spPr>
            <a:xfrm>
              <a:off x="0" y="-28575"/>
              <a:ext cx="9225716" cy="841375"/>
            </a:xfrm>
            <a:prstGeom prst="rect">
              <a:avLst/>
            </a:prstGeom>
          </p:spPr>
          <p:txBody>
            <a:bodyPr lIns="17394" tIns="17394" rIns="17394" bIns="17394" rtlCol="0" anchor="ctr"/>
            <a:lstStyle/>
            <a:p>
              <a:pPr algn="ctr">
                <a:lnSpc>
                  <a:spcPts val="91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TextBox 5">
            <a:extLst>
              <a:ext uri="{FF2B5EF4-FFF2-40B4-BE49-F238E27FC236}">
                <a16:creationId xmlns:a16="http://schemas.microsoft.com/office/drawing/2014/main" id="{0197B48B-ED0B-5B1B-71D5-EBD726CD7378}"/>
              </a:ext>
            </a:extLst>
          </p:cNvPr>
          <p:cNvSpPr txBox="1"/>
          <p:nvPr/>
        </p:nvSpPr>
        <p:spPr>
          <a:xfrm>
            <a:off x="22135" y="326424"/>
            <a:ext cx="7772400" cy="4977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2400" b="1" dirty="0">
                <a:solidFill>
                  <a:srgbClr val="FFFFFF"/>
                </a:solidFill>
                <a:latin typeface="Myriad Bold"/>
                <a:ea typeface="Myriad Bold"/>
                <a:cs typeface="Myriad Bold"/>
                <a:sym typeface="Myriad Bold"/>
              </a:rPr>
              <a:t>CONGRESS OF LOCAL AND REGIONAL AUTHORITIES</a:t>
            </a:r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8C2CFF28-7860-B338-182D-0E2AB1153595}"/>
              </a:ext>
            </a:extLst>
          </p:cNvPr>
          <p:cNvSpPr/>
          <p:nvPr/>
        </p:nvSpPr>
        <p:spPr>
          <a:xfrm>
            <a:off x="15251621" y="36319"/>
            <a:ext cx="2693838" cy="1091004"/>
          </a:xfrm>
          <a:custGeom>
            <a:avLst/>
            <a:gdLst/>
            <a:ahLst/>
            <a:cxnLst/>
            <a:rect l="l" t="t" r="r" b="b"/>
            <a:pathLst>
              <a:path w="2693838" h="1091004">
                <a:moveTo>
                  <a:pt x="0" y="0"/>
                </a:moveTo>
                <a:lnTo>
                  <a:pt x="2693838" y="0"/>
                </a:lnTo>
                <a:lnTo>
                  <a:pt x="2693838" y="1091004"/>
                </a:lnTo>
                <a:lnTo>
                  <a:pt x="0" y="10910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7" name="Picture 5" descr="A close-up of a person's face&#10;&#10;Description automatically generated">
            <a:extLst>
              <a:ext uri="{FF2B5EF4-FFF2-40B4-BE49-F238E27FC236}">
                <a16:creationId xmlns:a16="http://schemas.microsoft.com/office/drawing/2014/main" id="{BC7C8BE0-1020-296F-DD37-E320A9938C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200" t="31106" r="15162" b="21786"/>
          <a:stretch>
            <a:fillRect/>
          </a:stretch>
        </p:blipFill>
        <p:spPr>
          <a:xfrm>
            <a:off x="213960" y="2857500"/>
            <a:ext cx="8966483" cy="434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924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>
            <a:extLst>
              <a:ext uri="{FF2B5EF4-FFF2-40B4-BE49-F238E27FC236}">
                <a16:creationId xmlns:a16="http://schemas.microsoft.com/office/drawing/2014/main" id="{18DD0C01-9405-8F8A-438B-886B6DF1BB48}"/>
              </a:ext>
            </a:extLst>
          </p:cNvPr>
          <p:cNvGrpSpPr/>
          <p:nvPr/>
        </p:nvGrpSpPr>
        <p:grpSpPr>
          <a:xfrm>
            <a:off x="0" y="9770167"/>
            <a:ext cx="18288000" cy="516833"/>
            <a:chOff x="0" y="0"/>
            <a:chExt cx="9225716" cy="260726"/>
          </a:xfrm>
        </p:grpSpPr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F3BBFDAD-5FAD-7ACE-A569-95602F36F3DD}"/>
                </a:ext>
              </a:extLst>
            </p:cNvPr>
            <p:cNvSpPr/>
            <p:nvPr/>
          </p:nvSpPr>
          <p:spPr>
            <a:xfrm>
              <a:off x="0" y="0"/>
              <a:ext cx="9225716" cy="260726"/>
            </a:xfrm>
            <a:custGeom>
              <a:avLst/>
              <a:gdLst/>
              <a:ahLst/>
              <a:cxnLst/>
              <a:rect l="l" t="t" r="r" b="b"/>
              <a:pathLst>
                <a:path w="9225716" h="260726">
                  <a:moveTo>
                    <a:pt x="0" y="0"/>
                  </a:moveTo>
                  <a:lnTo>
                    <a:pt x="9225716" y="0"/>
                  </a:lnTo>
                  <a:lnTo>
                    <a:pt x="9225716" y="260726"/>
                  </a:lnTo>
                  <a:lnTo>
                    <a:pt x="0" y="260726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9">
              <a:extLst>
                <a:ext uri="{FF2B5EF4-FFF2-40B4-BE49-F238E27FC236}">
                  <a16:creationId xmlns:a16="http://schemas.microsoft.com/office/drawing/2014/main" id="{7D777F32-2DE9-87C6-610C-06777DE9E829}"/>
                </a:ext>
              </a:extLst>
            </p:cNvPr>
            <p:cNvSpPr txBox="1"/>
            <p:nvPr/>
          </p:nvSpPr>
          <p:spPr>
            <a:xfrm>
              <a:off x="0" y="-28575"/>
              <a:ext cx="9225716" cy="289301"/>
            </a:xfrm>
            <a:prstGeom prst="rect">
              <a:avLst/>
            </a:prstGeom>
          </p:spPr>
          <p:txBody>
            <a:bodyPr lIns="17394" tIns="17394" rIns="17394" bIns="17394" rtlCol="0" anchor="ctr"/>
            <a:lstStyle/>
            <a:p>
              <a:pPr algn="ctr">
                <a:lnSpc>
                  <a:spcPts val="91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10">
            <a:extLst>
              <a:ext uri="{FF2B5EF4-FFF2-40B4-BE49-F238E27FC236}">
                <a16:creationId xmlns:a16="http://schemas.microsoft.com/office/drawing/2014/main" id="{304519DF-5DFB-E17C-0CDF-35EAA58CC10F}"/>
              </a:ext>
            </a:extLst>
          </p:cNvPr>
          <p:cNvSpPr txBox="1"/>
          <p:nvPr/>
        </p:nvSpPr>
        <p:spPr>
          <a:xfrm>
            <a:off x="2472385" y="9636817"/>
            <a:ext cx="13343230" cy="1088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www.coe.int/congress</a:t>
            </a:r>
          </a:p>
          <a:p>
            <a:pPr algn="ctr">
              <a:lnSpc>
                <a:spcPts val="4434"/>
              </a:lnSpc>
              <a:spcBef>
                <a:spcPct val="0"/>
              </a:spcBef>
            </a:pPr>
            <a:endParaRPr lang="en-US" sz="3167" dirty="0">
              <a:solidFill>
                <a:srgbClr val="FFFFFF"/>
              </a:solidFill>
              <a:latin typeface="Myriad"/>
              <a:ea typeface="Myriad"/>
              <a:cs typeface="Myriad"/>
              <a:sym typeface="Myriad"/>
            </a:endParaRP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9DB49DC-5714-022D-AC80-801439EDE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8259" y="1257300"/>
            <a:ext cx="10491481" cy="13288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/>
            </a:lvl1pPr>
          </a:lstStyle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41B75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CONGRESS STRUCTURE</a:t>
            </a:r>
            <a:endParaRPr lang="fr-FR" sz="2800" dirty="0">
              <a:solidFill>
                <a:srgbClr val="41B75B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1" name="Picture 14">
            <a:extLst>
              <a:ext uri="{FF2B5EF4-FFF2-40B4-BE49-F238E27FC236}">
                <a16:creationId xmlns:a16="http://schemas.microsoft.com/office/drawing/2014/main" id="{FE7E6C67-4CE7-8AFC-2FBF-D56812FED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126" y="3769120"/>
            <a:ext cx="5966762" cy="3440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DC2E8D7-F336-AECB-D43C-3F4ADE31D864}"/>
              </a:ext>
            </a:extLst>
          </p:cNvPr>
          <p:cNvSpPr/>
          <p:nvPr/>
        </p:nvSpPr>
        <p:spPr>
          <a:xfrm>
            <a:off x="914400" y="2963705"/>
            <a:ext cx="4979132" cy="2521320"/>
          </a:xfrm>
          <a:prstGeom prst="rect">
            <a:avLst/>
          </a:prstGeom>
          <a:ln w="9525">
            <a:solidFill>
              <a:srgbClr val="1A447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rgbClr val="41B75B"/>
                </a:solidFill>
                <a:latin typeface="Poppins "/>
              </a:rPr>
              <a:t>              </a:t>
            </a:r>
            <a:r>
              <a:rPr lang="en-GB" sz="2800" b="1" dirty="0">
                <a:solidFill>
                  <a:srgbClr val="41B75B"/>
                </a:solidFill>
              </a:rPr>
              <a:t>306 representatives</a:t>
            </a:r>
          </a:p>
          <a:p>
            <a:pPr algn="ctr"/>
            <a:r>
              <a:rPr lang="en-GB" sz="2800" b="1" dirty="0">
                <a:solidFill>
                  <a:srgbClr val="41B75B"/>
                </a:solidFill>
              </a:rPr>
              <a:t>   306 substitutes</a:t>
            </a:r>
          </a:p>
          <a:p>
            <a:pPr algn="ctr"/>
            <a:endParaRPr lang="en-GB" sz="2800" b="1" dirty="0">
              <a:solidFill>
                <a:srgbClr val="41B75B"/>
              </a:solidFill>
            </a:endParaRPr>
          </a:p>
          <a:p>
            <a:pPr algn="ctr"/>
            <a:r>
              <a:rPr lang="en-GB" sz="2800" u="sng" dirty="0">
                <a:solidFill>
                  <a:srgbClr val="1A4476"/>
                </a:solidFill>
              </a:rPr>
              <a:t>two chambers: </a:t>
            </a:r>
          </a:p>
          <a:p>
            <a:pPr algn="ctr"/>
            <a:r>
              <a:rPr lang="en-GB" sz="2800" dirty="0">
                <a:solidFill>
                  <a:srgbClr val="1A4476"/>
                </a:solidFill>
              </a:rPr>
              <a:t>Chamber of Local Authorities </a:t>
            </a:r>
          </a:p>
          <a:p>
            <a:pPr algn="ctr"/>
            <a:r>
              <a:rPr lang="en-GB" sz="2800" dirty="0">
                <a:solidFill>
                  <a:srgbClr val="1A4476"/>
                </a:solidFill>
              </a:rPr>
              <a:t>Chamber of Regions</a:t>
            </a:r>
          </a:p>
        </p:txBody>
      </p:sp>
      <p:pic>
        <p:nvPicPr>
          <p:cNvPr id="13" name="Picture 18">
            <a:extLst>
              <a:ext uri="{FF2B5EF4-FFF2-40B4-BE49-F238E27FC236}">
                <a16:creationId xmlns:a16="http://schemas.microsoft.com/office/drawing/2014/main" id="{C6B79BFE-82E7-EED3-40AE-433686C97D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7" t="4574" r="73653" b="71886"/>
          <a:stretch/>
        </p:blipFill>
        <p:spPr bwMode="auto">
          <a:xfrm>
            <a:off x="1082604" y="3114733"/>
            <a:ext cx="1168928" cy="850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213B5D5-10C2-305F-1566-97D45654FBB5}"/>
              </a:ext>
            </a:extLst>
          </p:cNvPr>
          <p:cNvSpPr/>
          <p:nvPr/>
        </p:nvSpPr>
        <p:spPr>
          <a:xfrm>
            <a:off x="914399" y="6258125"/>
            <a:ext cx="4979131" cy="2537381"/>
          </a:xfrm>
          <a:prstGeom prst="rect">
            <a:avLst/>
          </a:prstGeom>
          <a:ln w="9525">
            <a:solidFill>
              <a:srgbClr val="1A447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rgbClr val="41B75B"/>
                </a:solidFill>
                <a:latin typeface="Poppins "/>
              </a:rPr>
              <a:t> </a:t>
            </a:r>
            <a:r>
              <a:rPr lang="en-GB" sz="2800" b="1" dirty="0">
                <a:solidFill>
                  <a:srgbClr val="41B75B"/>
                </a:solidFill>
              </a:rPr>
              <a:t>46 Delegations</a:t>
            </a:r>
          </a:p>
          <a:p>
            <a:pPr algn="ctr"/>
            <a:endParaRPr lang="en-GB" sz="2800" b="1" dirty="0">
              <a:solidFill>
                <a:srgbClr val="41B75B"/>
              </a:solidFill>
            </a:endParaRPr>
          </a:p>
          <a:p>
            <a:pPr algn="ctr"/>
            <a:r>
              <a:rPr lang="en-GB" sz="2800" dirty="0">
                <a:solidFill>
                  <a:srgbClr val="1A4476"/>
                </a:solidFill>
              </a:rPr>
              <a:t>46 member states</a:t>
            </a:r>
          </a:p>
        </p:txBody>
      </p:sp>
      <p:pic>
        <p:nvPicPr>
          <p:cNvPr id="15" name="Picture 12">
            <a:extLst>
              <a:ext uri="{FF2B5EF4-FFF2-40B4-BE49-F238E27FC236}">
                <a16:creationId xmlns:a16="http://schemas.microsoft.com/office/drawing/2014/main" id="{449C9F8F-4A8D-CD43-5FA6-9205B07357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4" t="5490" r="78664" b="71765"/>
          <a:stretch/>
        </p:blipFill>
        <p:spPr bwMode="auto">
          <a:xfrm>
            <a:off x="1338358" y="7210073"/>
            <a:ext cx="657419" cy="573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43959F3-56EE-D5A6-D31B-EBC2C2BAC544}"/>
              </a:ext>
            </a:extLst>
          </p:cNvPr>
          <p:cNvSpPr/>
          <p:nvPr/>
        </p:nvSpPr>
        <p:spPr>
          <a:xfrm>
            <a:off x="12414349" y="6242063"/>
            <a:ext cx="4979130" cy="2537381"/>
          </a:xfrm>
          <a:prstGeom prst="rect">
            <a:avLst/>
          </a:prstGeom>
          <a:ln w="9525">
            <a:solidFill>
              <a:srgbClr val="1A447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rgbClr val="41B75B"/>
                </a:solidFill>
              </a:rPr>
              <a:t> 3 Committees</a:t>
            </a:r>
          </a:p>
          <a:p>
            <a:pPr algn="ctr"/>
            <a:endParaRPr lang="en-GB" sz="2800" b="1" dirty="0">
              <a:solidFill>
                <a:srgbClr val="41B75B"/>
              </a:solidFill>
              <a:latin typeface="Poppins "/>
            </a:endParaRPr>
          </a:p>
          <a:p>
            <a:pPr marL="457200" indent="-457200" algn="ctr">
              <a:buClr>
                <a:srgbClr val="41B75B"/>
              </a:buClr>
              <a:buFont typeface="Wingdings" panose="05000000000000000000" pitchFamily="2" charset="2"/>
              <a:buChar char="Ø"/>
            </a:pPr>
            <a:r>
              <a:rPr lang="en-GB" sz="2800" dirty="0">
                <a:solidFill>
                  <a:srgbClr val="1A4476"/>
                </a:solidFill>
              </a:rPr>
              <a:t>Monitoring Committee</a:t>
            </a:r>
          </a:p>
          <a:p>
            <a:pPr marL="457200" indent="-457200" algn="ctr">
              <a:buClr>
                <a:srgbClr val="41B75B"/>
              </a:buClr>
              <a:buFont typeface="Wingdings" panose="05000000000000000000" pitchFamily="2" charset="2"/>
              <a:buChar char="Ø"/>
            </a:pPr>
            <a:r>
              <a:rPr lang="en-GB" sz="2800" dirty="0">
                <a:solidFill>
                  <a:srgbClr val="1A4476"/>
                </a:solidFill>
              </a:rPr>
              <a:t>Governance Committee</a:t>
            </a:r>
          </a:p>
          <a:p>
            <a:pPr marL="457200" indent="-457200" algn="ctr">
              <a:buClr>
                <a:srgbClr val="41B75B"/>
              </a:buClr>
              <a:buFont typeface="Wingdings" panose="05000000000000000000" pitchFamily="2" charset="2"/>
              <a:buChar char="Ø"/>
            </a:pPr>
            <a:r>
              <a:rPr lang="en-GB" sz="2800" dirty="0">
                <a:solidFill>
                  <a:srgbClr val="1A4476"/>
                </a:solidFill>
              </a:rPr>
              <a:t>Social Inclusion Committee</a:t>
            </a:r>
          </a:p>
        </p:txBody>
      </p:sp>
      <p:pic>
        <p:nvPicPr>
          <p:cNvPr id="17" name="Picture 10">
            <a:extLst>
              <a:ext uri="{FF2B5EF4-FFF2-40B4-BE49-F238E27FC236}">
                <a16:creationId xmlns:a16="http://schemas.microsoft.com/office/drawing/2014/main" id="{4CE9A07F-E197-AC26-004A-6FC1F21FEA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4" t="6876" r="77484" b="74234"/>
          <a:stretch/>
        </p:blipFill>
        <p:spPr bwMode="auto">
          <a:xfrm>
            <a:off x="12977962" y="6483840"/>
            <a:ext cx="976163" cy="676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DF3A7BE-AA9B-C326-BEB1-E37FB4C07B07}"/>
              </a:ext>
            </a:extLst>
          </p:cNvPr>
          <p:cNvSpPr/>
          <p:nvPr/>
        </p:nvSpPr>
        <p:spPr>
          <a:xfrm>
            <a:off x="12414348" y="2908449"/>
            <a:ext cx="4979130" cy="2521320"/>
          </a:xfrm>
          <a:prstGeom prst="rect">
            <a:avLst/>
          </a:prstGeom>
          <a:ln w="9525">
            <a:solidFill>
              <a:srgbClr val="1A447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rgbClr val="41B75B"/>
                </a:solidFill>
                <a:latin typeface="Poppins "/>
              </a:rPr>
              <a:t>    </a:t>
            </a:r>
            <a:r>
              <a:rPr lang="en-GB" sz="2800" b="1" dirty="0">
                <a:solidFill>
                  <a:srgbClr val="41B75B"/>
                </a:solidFill>
              </a:rPr>
              <a:t>5 Political Groups</a:t>
            </a:r>
          </a:p>
          <a:p>
            <a:pPr algn="ctr"/>
            <a:endParaRPr lang="en-GB" b="1" dirty="0">
              <a:solidFill>
                <a:srgbClr val="41B75B"/>
              </a:solidFill>
              <a:latin typeface="Poppins "/>
            </a:endParaRPr>
          </a:p>
          <a:p>
            <a:pPr algn="ctr"/>
            <a:endParaRPr lang="en-GB" b="1" dirty="0">
              <a:solidFill>
                <a:srgbClr val="41B75B"/>
              </a:solidFill>
              <a:latin typeface="Poppins "/>
            </a:endParaRPr>
          </a:p>
          <a:p>
            <a:pPr algn="ctr"/>
            <a:endParaRPr lang="en-GB" b="1" dirty="0">
              <a:solidFill>
                <a:srgbClr val="41B75B"/>
              </a:solidFill>
              <a:latin typeface="Poppins "/>
            </a:endParaRPr>
          </a:p>
          <a:p>
            <a:pPr algn="ctr"/>
            <a:endParaRPr lang="en-GB" b="1" dirty="0">
              <a:solidFill>
                <a:srgbClr val="41B75B"/>
              </a:solidFill>
              <a:latin typeface="Poppins "/>
            </a:endParaRPr>
          </a:p>
          <a:p>
            <a:pPr algn="ctr"/>
            <a:endParaRPr lang="en-GB" b="1" dirty="0">
              <a:solidFill>
                <a:srgbClr val="41B75B"/>
              </a:solidFill>
              <a:latin typeface="Poppins "/>
            </a:endParaRPr>
          </a:p>
          <a:p>
            <a:pPr algn="ctr"/>
            <a:endParaRPr lang="en-GB" b="1" dirty="0">
              <a:solidFill>
                <a:srgbClr val="41B75B"/>
              </a:solidFill>
              <a:latin typeface="Poppins "/>
            </a:endParaRPr>
          </a:p>
        </p:txBody>
      </p:sp>
      <p:pic>
        <p:nvPicPr>
          <p:cNvPr id="19" name="Picture 16">
            <a:extLst>
              <a:ext uri="{FF2B5EF4-FFF2-40B4-BE49-F238E27FC236}">
                <a16:creationId xmlns:a16="http://schemas.microsoft.com/office/drawing/2014/main" id="{D508A36F-FCE9-60DE-F2E4-257620536F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0" t="4095" r="76777" b="73285"/>
          <a:stretch/>
        </p:blipFill>
        <p:spPr bwMode="auto">
          <a:xfrm>
            <a:off x="12968437" y="3114733"/>
            <a:ext cx="776437" cy="566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2">
            <a:extLst>
              <a:ext uri="{FF2B5EF4-FFF2-40B4-BE49-F238E27FC236}">
                <a16:creationId xmlns:a16="http://schemas.microsoft.com/office/drawing/2014/main" id="{AAFA19E2-98E1-7615-63DF-0D34306B3417}"/>
              </a:ext>
            </a:extLst>
          </p:cNvPr>
          <p:cNvGrpSpPr/>
          <p:nvPr/>
        </p:nvGrpSpPr>
        <p:grpSpPr>
          <a:xfrm>
            <a:off x="0" y="0"/>
            <a:ext cx="18288000" cy="1206043"/>
            <a:chOff x="0" y="0"/>
            <a:chExt cx="9225716" cy="812800"/>
          </a:xfrm>
        </p:grpSpPr>
        <p:sp>
          <p:nvSpPr>
            <p:cNvPr id="21" name="Freeform 3">
              <a:extLst>
                <a:ext uri="{FF2B5EF4-FFF2-40B4-BE49-F238E27FC236}">
                  <a16:creationId xmlns:a16="http://schemas.microsoft.com/office/drawing/2014/main" id="{2699E82C-691C-4FF9-EA76-C3E070FC85CB}"/>
                </a:ext>
              </a:extLst>
            </p:cNvPr>
            <p:cNvSpPr/>
            <p:nvPr/>
          </p:nvSpPr>
          <p:spPr>
            <a:xfrm>
              <a:off x="0" y="0"/>
              <a:ext cx="9225716" cy="812800"/>
            </a:xfrm>
            <a:custGeom>
              <a:avLst/>
              <a:gdLst/>
              <a:ahLst/>
              <a:cxnLst/>
              <a:rect l="l" t="t" r="r" b="b"/>
              <a:pathLst>
                <a:path w="9225716" h="812800">
                  <a:moveTo>
                    <a:pt x="0" y="0"/>
                  </a:moveTo>
                  <a:lnTo>
                    <a:pt x="9225716" y="0"/>
                  </a:lnTo>
                  <a:lnTo>
                    <a:pt x="922571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4">
              <a:extLst>
                <a:ext uri="{FF2B5EF4-FFF2-40B4-BE49-F238E27FC236}">
                  <a16:creationId xmlns:a16="http://schemas.microsoft.com/office/drawing/2014/main" id="{82837BF9-81A9-F1CA-AEED-64DF4D5B9B48}"/>
                </a:ext>
              </a:extLst>
            </p:cNvPr>
            <p:cNvSpPr txBox="1"/>
            <p:nvPr/>
          </p:nvSpPr>
          <p:spPr>
            <a:xfrm>
              <a:off x="0" y="-28575"/>
              <a:ext cx="9225716" cy="841375"/>
            </a:xfrm>
            <a:prstGeom prst="rect">
              <a:avLst/>
            </a:prstGeom>
          </p:spPr>
          <p:txBody>
            <a:bodyPr lIns="17394" tIns="17394" rIns="17394" bIns="17394" rtlCol="0" anchor="ctr"/>
            <a:lstStyle/>
            <a:p>
              <a:pPr algn="ctr">
                <a:lnSpc>
                  <a:spcPts val="91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3" name="TextBox 5">
            <a:extLst>
              <a:ext uri="{FF2B5EF4-FFF2-40B4-BE49-F238E27FC236}">
                <a16:creationId xmlns:a16="http://schemas.microsoft.com/office/drawing/2014/main" id="{AAA96143-F0BB-837F-BDBE-52008DE021FD}"/>
              </a:ext>
            </a:extLst>
          </p:cNvPr>
          <p:cNvSpPr txBox="1"/>
          <p:nvPr/>
        </p:nvSpPr>
        <p:spPr>
          <a:xfrm>
            <a:off x="8883" y="326424"/>
            <a:ext cx="7772400" cy="4977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2400" b="1" dirty="0">
                <a:solidFill>
                  <a:srgbClr val="FFFFFF"/>
                </a:solidFill>
                <a:latin typeface="Myriad Bold"/>
                <a:ea typeface="Myriad Bold"/>
                <a:cs typeface="Myriad Bold"/>
                <a:sym typeface="Myriad Bold"/>
              </a:rPr>
              <a:t>CONGRESS OF LOCAL AND REGIONAL AUTHORITIES</a:t>
            </a:r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DD188D60-4B11-DB77-6B7C-0BE39A792632}"/>
              </a:ext>
            </a:extLst>
          </p:cNvPr>
          <p:cNvSpPr/>
          <p:nvPr/>
        </p:nvSpPr>
        <p:spPr>
          <a:xfrm>
            <a:off x="15238369" y="36319"/>
            <a:ext cx="2693838" cy="1091004"/>
          </a:xfrm>
          <a:custGeom>
            <a:avLst/>
            <a:gdLst/>
            <a:ahLst/>
            <a:cxnLst/>
            <a:rect l="l" t="t" r="r" b="b"/>
            <a:pathLst>
              <a:path w="2693838" h="1091004">
                <a:moveTo>
                  <a:pt x="0" y="0"/>
                </a:moveTo>
                <a:lnTo>
                  <a:pt x="2693838" y="0"/>
                </a:lnTo>
                <a:lnTo>
                  <a:pt x="2693838" y="1091004"/>
                </a:lnTo>
                <a:lnTo>
                  <a:pt x="0" y="109100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1EDA4B3-6F8C-C9D5-EE2C-67EF65115B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26" name="Picture 33" descr="A close-up of a logo&#10;&#10;AI-generated content may be incorrect.">
            <a:extLst>
              <a:ext uri="{FF2B5EF4-FFF2-40B4-BE49-F238E27FC236}">
                <a16:creationId xmlns:a16="http://schemas.microsoft.com/office/drawing/2014/main" id="{668DC855-27CE-4025-5BA8-B3C3D67102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18" b="32304"/>
          <a:stretch>
            <a:fillRect/>
          </a:stretch>
        </p:blipFill>
        <p:spPr>
          <a:xfrm>
            <a:off x="12606644" y="4631496"/>
            <a:ext cx="1500022" cy="634169"/>
          </a:xfrm>
          <a:prstGeom prst="rect">
            <a:avLst/>
          </a:prstGeom>
        </p:spPr>
      </p:pic>
      <p:pic>
        <p:nvPicPr>
          <p:cNvPr id="27" name="Picture 35" descr="A blue circle with white text&#10;&#10;AI-generated content may be incorrect.">
            <a:extLst>
              <a:ext uri="{FF2B5EF4-FFF2-40B4-BE49-F238E27FC236}">
                <a16:creationId xmlns:a16="http://schemas.microsoft.com/office/drawing/2014/main" id="{13442580-DCDC-5406-4FF1-D2E2C674C4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71" b="18625"/>
          <a:stretch>
            <a:fillRect/>
          </a:stretch>
        </p:blipFill>
        <p:spPr>
          <a:xfrm>
            <a:off x="14374428" y="3512378"/>
            <a:ext cx="1272171" cy="877840"/>
          </a:xfrm>
          <a:prstGeom prst="rect">
            <a:avLst/>
          </a:prstGeom>
        </p:spPr>
      </p:pic>
      <p:pic>
        <p:nvPicPr>
          <p:cNvPr id="28" name="Picture 37" descr="A logo with a heart and text&#10;&#10;AI-generated content may be incorrect.">
            <a:extLst>
              <a:ext uri="{FF2B5EF4-FFF2-40B4-BE49-F238E27FC236}">
                <a16:creationId xmlns:a16="http://schemas.microsoft.com/office/drawing/2014/main" id="{76B8704B-926C-B0B7-58F1-F3BF0890E20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01" b="35825"/>
          <a:stretch>
            <a:fillRect/>
          </a:stretch>
        </p:blipFill>
        <p:spPr>
          <a:xfrm>
            <a:off x="12463167" y="3651812"/>
            <a:ext cx="1708760" cy="759940"/>
          </a:xfrm>
          <a:prstGeom prst="rect">
            <a:avLst/>
          </a:prstGeom>
        </p:spPr>
      </p:pic>
      <p:pic>
        <p:nvPicPr>
          <p:cNvPr id="29" name="Picture 41" descr="A logo with blue text and yellow stars&#10;&#10;AI-generated content may be incorrect.">
            <a:extLst>
              <a:ext uri="{FF2B5EF4-FFF2-40B4-BE49-F238E27FC236}">
                <a16:creationId xmlns:a16="http://schemas.microsoft.com/office/drawing/2014/main" id="{3BC9CABF-DC0A-B0AB-F866-59188780A0B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67" b="31609"/>
          <a:stretch>
            <a:fillRect/>
          </a:stretch>
        </p:blipFill>
        <p:spPr>
          <a:xfrm>
            <a:off x="15871151" y="3692395"/>
            <a:ext cx="1428274" cy="678773"/>
          </a:xfrm>
          <a:prstGeom prst="rect">
            <a:avLst/>
          </a:prstGeom>
        </p:spPr>
      </p:pic>
      <p:pic>
        <p:nvPicPr>
          <p:cNvPr id="30" name="Picture 45" descr="A logo for a political party&#10;&#10;AI-generated content may be incorrect.">
            <a:extLst>
              <a:ext uri="{FF2B5EF4-FFF2-40B4-BE49-F238E27FC236}">
                <a16:creationId xmlns:a16="http://schemas.microsoft.com/office/drawing/2014/main" id="{2AE30A97-A4AF-367C-8C20-DD862647CBD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47" b="23692"/>
          <a:stretch>
            <a:fillRect/>
          </a:stretch>
        </p:blipFill>
        <p:spPr>
          <a:xfrm>
            <a:off x="14192722" y="4385798"/>
            <a:ext cx="3171747" cy="101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4330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5">
            <a:extLst>
              <a:ext uri="{FF2B5EF4-FFF2-40B4-BE49-F238E27FC236}">
                <a16:creationId xmlns:a16="http://schemas.microsoft.com/office/drawing/2014/main" id="{00E1A315-C09B-F2B1-03EB-66C336C45343}"/>
              </a:ext>
            </a:extLst>
          </p:cNvPr>
          <p:cNvSpPr/>
          <p:nvPr/>
        </p:nvSpPr>
        <p:spPr>
          <a:xfrm>
            <a:off x="8883" y="1206044"/>
            <a:ext cx="18279117" cy="8564124"/>
          </a:xfrm>
          <a:custGeom>
            <a:avLst/>
            <a:gdLst/>
            <a:ahLst/>
            <a:cxnLst/>
            <a:rect l="l" t="t" r="r" b="b"/>
            <a:pathLst>
              <a:path w="18897160" h="11668996">
                <a:moveTo>
                  <a:pt x="0" y="0"/>
                </a:moveTo>
                <a:lnTo>
                  <a:pt x="18897160" y="0"/>
                </a:lnTo>
                <a:lnTo>
                  <a:pt x="18897160" y="11668997"/>
                </a:lnTo>
                <a:lnTo>
                  <a:pt x="0" y="116689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5" name="Group 6">
            <a:extLst>
              <a:ext uri="{FF2B5EF4-FFF2-40B4-BE49-F238E27FC236}">
                <a16:creationId xmlns:a16="http://schemas.microsoft.com/office/drawing/2014/main" id="{6825398C-D016-C623-4796-C63694EB1109}"/>
              </a:ext>
            </a:extLst>
          </p:cNvPr>
          <p:cNvGrpSpPr/>
          <p:nvPr/>
        </p:nvGrpSpPr>
        <p:grpSpPr>
          <a:xfrm>
            <a:off x="8883" y="1204029"/>
            <a:ext cx="18279117" cy="8587671"/>
            <a:chOff x="0" y="0"/>
            <a:chExt cx="5035418" cy="2506202"/>
          </a:xfrm>
        </p:grpSpPr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C4F55151-FBC6-1F38-D779-5656BD482C43}"/>
                </a:ext>
              </a:extLst>
            </p:cNvPr>
            <p:cNvSpPr/>
            <p:nvPr/>
          </p:nvSpPr>
          <p:spPr>
            <a:xfrm>
              <a:off x="0" y="0"/>
              <a:ext cx="5035419" cy="2506202"/>
            </a:xfrm>
            <a:custGeom>
              <a:avLst/>
              <a:gdLst/>
              <a:ahLst/>
              <a:cxnLst/>
              <a:rect l="l" t="t" r="r" b="b"/>
              <a:pathLst>
                <a:path w="5035419" h="2506202">
                  <a:moveTo>
                    <a:pt x="0" y="0"/>
                  </a:moveTo>
                  <a:lnTo>
                    <a:pt x="5035419" y="0"/>
                  </a:lnTo>
                  <a:lnTo>
                    <a:pt x="5035419" y="2506202"/>
                  </a:lnTo>
                  <a:lnTo>
                    <a:pt x="0" y="2506202"/>
                  </a:lnTo>
                  <a:close/>
                </a:path>
              </a:pathLst>
            </a:custGeom>
            <a:solidFill>
              <a:srgbClr val="FFFFFF">
                <a:alpha val="8000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8">
              <a:extLst>
                <a:ext uri="{FF2B5EF4-FFF2-40B4-BE49-F238E27FC236}">
                  <a16:creationId xmlns:a16="http://schemas.microsoft.com/office/drawing/2014/main" id="{19174B1B-9D2D-5667-392F-B2E9E9D5F842}"/>
                </a:ext>
              </a:extLst>
            </p:cNvPr>
            <p:cNvSpPr txBox="1"/>
            <p:nvPr/>
          </p:nvSpPr>
          <p:spPr>
            <a:xfrm>
              <a:off x="0" y="-38100"/>
              <a:ext cx="5035418" cy="25443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" name="Group 7">
            <a:extLst>
              <a:ext uri="{FF2B5EF4-FFF2-40B4-BE49-F238E27FC236}">
                <a16:creationId xmlns:a16="http://schemas.microsoft.com/office/drawing/2014/main" id="{DB13D917-6CA8-E7A3-A66A-7337332DD246}"/>
              </a:ext>
            </a:extLst>
          </p:cNvPr>
          <p:cNvGrpSpPr/>
          <p:nvPr/>
        </p:nvGrpSpPr>
        <p:grpSpPr>
          <a:xfrm>
            <a:off x="0" y="9770167"/>
            <a:ext cx="18288000" cy="516833"/>
            <a:chOff x="0" y="0"/>
            <a:chExt cx="9225716" cy="260726"/>
          </a:xfrm>
        </p:grpSpPr>
        <p:sp>
          <p:nvSpPr>
            <p:cNvPr id="5" name="Freeform 8">
              <a:extLst>
                <a:ext uri="{FF2B5EF4-FFF2-40B4-BE49-F238E27FC236}">
                  <a16:creationId xmlns:a16="http://schemas.microsoft.com/office/drawing/2014/main" id="{56F332DF-4F6F-928D-0EB0-CE793E30154C}"/>
                </a:ext>
              </a:extLst>
            </p:cNvPr>
            <p:cNvSpPr/>
            <p:nvPr/>
          </p:nvSpPr>
          <p:spPr>
            <a:xfrm>
              <a:off x="0" y="0"/>
              <a:ext cx="9225716" cy="260726"/>
            </a:xfrm>
            <a:custGeom>
              <a:avLst/>
              <a:gdLst/>
              <a:ahLst/>
              <a:cxnLst/>
              <a:rect l="l" t="t" r="r" b="b"/>
              <a:pathLst>
                <a:path w="9225716" h="260726">
                  <a:moveTo>
                    <a:pt x="0" y="0"/>
                  </a:moveTo>
                  <a:lnTo>
                    <a:pt x="9225716" y="0"/>
                  </a:lnTo>
                  <a:lnTo>
                    <a:pt x="9225716" y="260726"/>
                  </a:lnTo>
                  <a:lnTo>
                    <a:pt x="0" y="260726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9">
              <a:extLst>
                <a:ext uri="{FF2B5EF4-FFF2-40B4-BE49-F238E27FC236}">
                  <a16:creationId xmlns:a16="http://schemas.microsoft.com/office/drawing/2014/main" id="{0831116D-63B2-14EF-FB6A-EE1AEFB71549}"/>
                </a:ext>
              </a:extLst>
            </p:cNvPr>
            <p:cNvSpPr txBox="1"/>
            <p:nvPr/>
          </p:nvSpPr>
          <p:spPr>
            <a:xfrm>
              <a:off x="0" y="-28575"/>
              <a:ext cx="9225716" cy="289301"/>
            </a:xfrm>
            <a:prstGeom prst="rect">
              <a:avLst/>
            </a:prstGeom>
          </p:spPr>
          <p:txBody>
            <a:bodyPr lIns="17394" tIns="17394" rIns="17394" bIns="17394" rtlCol="0" anchor="ctr"/>
            <a:lstStyle/>
            <a:p>
              <a:pPr algn="ctr">
                <a:lnSpc>
                  <a:spcPts val="91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10">
            <a:extLst>
              <a:ext uri="{FF2B5EF4-FFF2-40B4-BE49-F238E27FC236}">
                <a16:creationId xmlns:a16="http://schemas.microsoft.com/office/drawing/2014/main" id="{DFCC316E-1D65-D149-4EB2-BDFF6276E15E}"/>
              </a:ext>
            </a:extLst>
          </p:cNvPr>
          <p:cNvSpPr txBox="1"/>
          <p:nvPr/>
        </p:nvSpPr>
        <p:spPr>
          <a:xfrm>
            <a:off x="2472385" y="9636817"/>
            <a:ext cx="13343230" cy="1088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www.coe.int/congress</a:t>
            </a:r>
          </a:p>
          <a:p>
            <a:pPr algn="ctr">
              <a:lnSpc>
                <a:spcPts val="4434"/>
              </a:lnSpc>
              <a:spcBef>
                <a:spcPct val="0"/>
              </a:spcBef>
            </a:pPr>
            <a:endParaRPr lang="en-US" sz="3167" dirty="0">
              <a:solidFill>
                <a:srgbClr val="FFFFFF"/>
              </a:solidFill>
              <a:latin typeface="Myriad"/>
              <a:ea typeface="Myriad"/>
              <a:cs typeface="Myriad"/>
              <a:sym typeface="Myriad"/>
            </a:endParaRPr>
          </a:p>
        </p:txBody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id="{8965BF7F-51D1-7563-AEE2-9FF40FE16441}"/>
              </a:ext>
            </a:extLst>
          </p:cNvPr>
          <p:cNvGrpSpPr/>
          <p:nvPr/>
        </p:nvGrpSpPr>
        <p:grpSpPr>
          <a:xfrm>
            <a:off x="0" y="0"/>
            <a:ext cx="18288000" cy="1206043"/>
            <a:chOff x="0" y="0"/>
            <a:chExt cx="9225716" cy="812800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E7A87429-EDB3-69F4-52A9-D63AD4A0C583}"/>
                </a:ext>
              </a:extLst>
            </p:cNvPr>
            <p:cNvSpPr/>
            <p:nvPr/>
          </p:nvSpPr>
          <p:spPr>
            <a:xfrm>
              <a:off x="0" y="0"/>
              <a:ext cx="9225716" cy="812800"/>
            </a:xfrm>
            <a:custGeom>
              <a:avLst/>
              <a:gdLst/>
              <a:ahLst/>
              <a:cxnLst/>
              <a:rect l="l" t="t" r="r" b="b"/>
              <a:pathLst>
                <a:path w="9225716" h="812800">
                  <a:moveTo>
                    <a:pt x="0" y="0"/>
                  </a:moveTo>
                  <a:lnTo>
                    <a:pt x="9225716" y="0"/>
                  </a:lnTo>
                  <a:lnTo>
                    <a:pt x="922571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0A80C807-A955-95EC-53A3-1891479C6E8D}"/>
                </a:ext>
              </a:extLst>
            </p:cNvPr>
            <p:cNvSpPr txBox="1"/>
            <p:nvPr/>
          </p:nvSpPr>
          <p:spPr>
            <a:xfrm>
              <a:off x="0" y="-28575"/>
              <a:ext cx="9225716" cy="841375"/>
            </a:xfrm>
            <a:prstGeom prst="rect">
              <a:avLst/>
            </a:prstGeom>
          </p:spPr>
          <p:txBody>
            <a:bodyPr lIns="17394" tIns="17394" rIns="17394" bIns="17394" rtlCol="0" anchor="ctr"/>
            <a:lstStyle/>
            <a:p>
              <a:pPr algn="ctr">
                <a:lnSpc>
                  <a:spcPts val="91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5">
            <a:extLst>
              <a:ext uri="{FF2B5EF4-FFF2-40B4-BE49-F238E27FC236}">
                <a16:creationId xmlns:a16="http://schemas.microsoft.com/office/drawing/2014/main" id="{344B023A-3243-9D7D-41D4-50016C084C52}"/>
              </a:ext>
            </a:extLst>
          </p:cNvPr>
          <p:cNvSpPr txBox="1"/>
          <p:nvPr/>
        </p:nvSpPr>
        <p:spPr>
          <a:xfrm>
            <a:off x="8883" y="326424"/>
            <a:ext cx="7772400" cy="4977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2400" b="1" dirty="0">
                <a:solidFill>
                  <a:srgbClr val="FFFFFF"/>
                </a:solidFill>
                <a:latin typeface="Myriad Bold"/>
                <a:ea typeface="Myriad Bold"/>
                <a:cs typeface="Myriad Bold"/>
                <a:sym typeface="Myriad Bold"/>
              </a:rPr>
              <a:t>CONGRESS OF LOCAL AND REGIONAL AUTHORITIES</a:t>
            </a:r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CACBBA16-5AEB-B14A-4265-FED05D4AC31C}"/>
              </a:ext>
            </a:extLst>
          </p:cNvPr>
          <p:cNvSpPr/>
          <p:nvPr/>
        </p:nvSpPr>
        <p:spPr>
          <a:xfrm>
            <a:off x="15238369" y="36319"/>
            <a:ext cx="2693838" cy="1091004"/>
          </a:xfrm>
          <a:custGeom>
            <a:avLst/>
            <a:gdLst/>
            <a:ahLst/>
            <a:cxnLst/>
            <a:rect l="l" t="t" r="r" b="b"/>
            <a:pathLst>
              <a:path w="2693838" h="1091004">
                <a:moveTo>
                  <a:pt x="0" y="0"/>
                </a:moveTo>
                <a:lnTo>
                  <a:pt x="2693838" y="0"/>
                </a:lnTo>
                <a:lnTo>
                  <a:pt x="2693838" y="1091004"/>
                </a:lnTo>
                <a:lnTo>
                  <a:pt x="0" y="10910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3CC307B2-8020-204D-3AF9-2F75446CD758}"/>
              </a:ext>
            </a:extLst>
          </p:cNvPr>
          <p:cNvSpPr/>
          <p:nvPr/>
        </p:nvSpPr>
        <p:spPr>
          <a:xfrm>
            <a:off x="4220830" y="4772454"/>
            <a:ext cx="2498217" cy="2498217"/>
          </a:xfrm>
          <a:custGeom>
            <a:avLst/>
            <a:gdLst/>
            <a:ahLst/>
            <a:cxnLst/>
            <a:rect l="l" t="t" r="r" b="b"/>
            <a:pathLst>
              <a:path w="2498217" h="2498217">
                <a:moveTo>
                  <a:pt x="0" y="0"/>
                </a:moveTo>
                <a:lnTo>
                  <a:pt x="2498217" y="0"/>
                </a:lnTo>
                <a:lnTo>
                  <a:pt x="2498217" y="2498217"/>
                </a:lnTo>
                <a:lnTo>
                  <a:pt x="0" y="24982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7">
            <a:extLst>
              <a:ext uri="{FF2B5EF4-FFF2-40B4-BE49-F238E27FC236}">
                <a16:creationId xmlns:a16="http://schemas.microsoft.com/office/drawing/2014/main" id="{1EBF6CAF-657C-5473-876C-D28E874F3054}"/>
              </a:ext>
            </a:extLst>
          </p:cNvPr>
          <p:cNvSpPr txBox="1"/>
          <p:nvPr/>
        </p:nvSpPr>
        <p:spPr>
          <a:xfrm>
            <a:off x="3687430" y="2099034"/>
            <a:ext cx="10942970" cy="8529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34"/>
              </a:lnSpc>
              <a:spcBef>
                <a:spcPct val="0"/>
              </a:spcBef>
            </a:pPr>
            <a:r>
              <a:rPr lang="en-US" sz="5167" b="1" dirty="0">
                <a:solidFill>
                  <a:srgbClr val="234495"/>
                </a:solidFill>
                <a:latin typeface="Myriad Bold"/>
                <a:ea typeface="Myriad Bold"/>
                <a:cs typeface="Myriad Bold"/>
                <a:sym typeface="Myriad Bold"/>
              </a:rPr>
              <a:t>THANK YOU FOR YOUR ATTENTION!</a:t>
            </a:r>
          </a:p>
        </p:txBody>
      </p:sp>
      <p:sp>
        <p:nvSpPr>
          <p:cNvPr id="15" name="TextBox 18">
            <a:extLst>
              <a:ext uri="{FF2B5EF4-FFF2-40B4-BE49-F238E27FC236}">
                <a16:creationId xmlns:a16="http://schemas.microsoft.com/office/drawing/2014/main" id="{F8C5D4CA-26BC-1D80-3049-8A5C4FFC957C}"/>
              </a:ext>
            </a:extLst>
          </p:cNvPr>
          <p:cNvSpPr txBox="1"/>
          <p:nvPr/>
        </p:nvSpPr>
        <p:spPr>
          <a:xfrm>
            <a:off x="7385195" y="3295077"/>
            <a:ext cx="4213920" cy="595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94"/>
              </a:lnSpc>
              <a:spcBef>
                <a:spcPct val="0"/>
              </a:spcBef>
            </a:pPr>
            <a:r>
              <a:rPr lang="en-US" sz="3567" dirty="0">
                <a:solidFill>
                  <a:srgbClr val="234495"/>
                </a:solidFill>
                <a:latin typeface="Myriad"/>
                <a:ea typeface="Myriad"/>
                <a:cs typeface="Myriad"/>
                <a:sym typeface="Myriad"/>
              </a:rPr>
              <a:t>STAY CONNECTED : </a:t>
            </a:r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598D6E4B-A5F0-1885-23A2-79B15EFB9B01}"/>
              </a:ext>
            </a:extLst>
          </p:cNvPr>
          <p:cNvSpPr/>
          <p:nvPr/>
        </p:nvSpPr>
        <p:spPr>
          <a:xfrm>
            <a:off x="7640226" y="4310865"/>
            <a:ext cx="1466514" cy="826369"/>
          </a:xfrm>
          <a:custGeom>
            <a:avLst/>
            <a:gdLst/>
            <a:ahLst/>
            <a:cxnLst/>
            <a:rect l="l" t="t" r="r" b="b"/>
            <a:pathLst>
              <a:path w="1466514" h="826369">
                <a:moveTo>
                  <a:pt x="0" y="0"/>
                </a:moveTo>
                <a:lnTo>
                  <a:pt x="1466514" y="0"/>
                </a:lnTo>
                <a:lnTo>
                  <a:pt x="1466514" y="826369"/>
                </a:lnTo>
                <a:lnTo>
                  <a:pt x="0" y="8263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07CCF7B0-3E0D-DE8D-AA85-BCD7DB868B56}"/>
              </a:ext>
            </a:extLst>
          </p:cNvPr>
          <p:cNvSpPr/>
          <p:nvPr/>
        </p:nvSpPr>
        <p:spPr>
          <a:xfrm>
            <a:off x="7968156" y="5584909"/>
            <a:ext cx="835760" cy="826369"/>
          </a:xfrm>
          <a:custGeom>
            <a:avLst/>
            <a:gdLst/>
            <a:ahLst/>
            <a:cxnLst/>
            <a:rect l="l" t="t" r="r" b="b"/>
            <a:pathLst>
              <a:path w="835760" h="826369">
                <a:moveTo>
                  <a:pt x="0" y="0"/>
                </a:moveTo>
                <a:lnTo>
                  <a:pt x="835760" y="0"/>
                </a:lnTo>
                <a:lnTo>
                  <a:pt x="835760" y="826369"/>
                </a:lnTo>
                <a:lnTo>
                  <a:pt x="0" y="8263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8" name="Freeform 11">
            <a:extLst>
              <a:ext uri="{FF2B5EF4-FFF2-40B4-BE49-F238E27FC236}">
                <a16:creationId xmlns:a16="http://schemas.microsoft.com/office/drawing/2014/main" id="{2ED8D848-2DD1-9BBC-E670-39EB30D9F77E}"/>
              </a:ext>
            </a:extLst>
          </p:cNvPr>
          <p:cNvSpPr/>
          <p:nvPr/>
        </p:nvSpPr>
        <p:spPr>
          <a:xfrm>
            <a:off x="7943051" y="6858953"/>
            <a:ext cx="860865" cy="823436"/>
          </a:xfrm>
          <a:custGeom>
            <a:avLst/>
            <a:gdLst/>
            <a:ahLst/>
            <a:cxnLst/>
            <a:rect l="l" t="t" r="r" b="b"/>
            <a:pathLst>
              <a:path w="860865" h="823436">
                <a:moveTo>
                  <a:pt x="0" y="0"/>
                </a:moveTo>
                <a:lnTo>
                  <a:pt x="860865" y="0"/>
                </a:lnTo>
                <a:lnTo>
                  <a:pt x="860865" y="823436"/>
                </a:lnTo>
                <a:lnTo>
                  <a:pt x="0" y="8234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19" name="Picture 30" descr="A blue butterfly on a black background&#10;&#10;AI-generated content may be incorrect.">
            <a:extLst>
              <a:ext uri="{FF2B5EF4-FFF2-40B4-BE49-F238E27FC236}">
                <a16:creationId xmlns:a16="http://schemas.microsoft.com/office/drawing/2014/main" id="{994549A7-2057-7BE5-0BB8-3F21EEF539C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936" y="8130064"/>
            <a:ext cx="931094" cy="823436"/>
          </a:xfrm>
          <a:prstGeom prst="rect">
            <a:avLst/>
          </a:prstGeom>
        </p:spPr>
      </p:pic>
      <p:sp>
        <p:nvSpPr>
          <p:cNvPr id="20" name="TextBox 18">
            <a:extLst>
              <a:ext uri="{FF2B5EF4-FFF2-40B4-BE49-F238E27FC236}">
                <a16:creationId xmlns:a16="http://schemas.microsoft.com/office/drawing/2014/main" id="{0BFCD0BB-2B0E-1106-D30E-4DDAC879FF3C}"/>
              </a:ext>
            </a:extLst>
          </p:cNvPr>
          <p:cNvSpPr txBox="1"/>
          <p:nvPr/>
        </p:nvSpPr>
        <p:spPr>
          <a:xfrm>
            <a:off x="9106740" y="4368071"/>
            <a:ext cx="4450666" cy="6051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994"/>
              </a:lnSpc>
              <a:spcBef>
                <a:spcPct val="0"/>
              </a:spcBef>
            </a:pPr>
            <a:r>
              <a:rPr lang="en-US" sz="4000" dirty="0">
                <a:solidFill>
                  <a:srgbClr val="234495"/>
                </a:solidFill>
                <a:latin typeface="Myriad Bold" panose="020B0604020202020204" charset="0"/>
                <a:ea typeface="Myriad"/>
                <a:cs typeface="Myriad"/>
                <a:sym typeface="Myriad"/>
              </a:rPr>
              <a:t>@COECongress</a:t>
            </a:r>
          </a:p>
        </p:txBody>
      </p:sp>
      <p:sp>
        <p:nvSpPr>
          <p:cNvPr id="21" name="TextBox 18">
            <a:extLst>
              <a:ext uri="{FF2B5EF4-FFF2-40B4-BE49-F238E27FC236}">
                <a16:creationId xmlns:a16="http://schemas.microsoft.com/office/drawing/2014/main" id="{B3DFA910-BACC-BF2B-FB58-C825A53E2E70}"/>
              </a:ext>
            </a:extLst>
          </p:cNvPr>
          <p:cNvSpPr txBox="1"/>
          <p:nvPr/>
        </p:nvSpPr>
        <p:spPr>
          <a:xfrm>
            <a:off x="9106740" y="5695542"/>
            <a:ext cx="4450666" cy="6051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994"/>
              </a:lnSpc>
              <a:spcBef>
                <a:spcPct val="0"/>
              </a:spcBef>
            </a:pPr>
            <a:r>
              <a:rPr lang="en-US" sz="4000" dirty="0">
                <a:solidFill>
                  <a:srgbClr val="234495"/>
                </a:solidFill>
                <a:latin typeface="Myriad Bold" panose="020B0604020202020204" charset="0"/>
                <a:ea typeface="Myriad"/>
                <a:cs typeface="Myriad"/>
                <a:sym typeface="Myriad"/>
              </a:rPr>
              <a:t>@COECongress</a:t>
            </a:r>
          </a:p>
        </p:txBody>
      </p:sp>
      <p:sp>
        <p:nvSpPr>
          <p:cNvPr id="22" name="TextBox 18">
            <a:extLst>
              <a:ext uri="{FF2B5EF4-FFF2-40B4-BE49-F238E27FC236}">
                <a16:creationId xmlns:a16="http://schemas.microsoft.com/office/drawing/2014/main" id="{551ADED4-4991-426D-87C4-4A2DAC76E98A}"/>
              </a:ext>
            </a:extLst>
          </p:cNvPr>
          <p:cNvSpPr txBox="1"/>
          <p:nvPr/>
        </p:nvSpPr>
        <p:spPr>
          <a:xfrm>
            <a:off x="9214006" y="6968120"/>
            <a:ext cx="4222066" cy="6051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994"/>
              </a:lnSpc>
              <a:spcBef>
                <a:spcPct val="0"/>
              </a:spcBef>
            </a:pPr>
            <a:r>
              <a:rPr lang="en-US" sz="4000" dirty="0">
                <a:solidFill>
                  <a:srgbClr val="234495"/>
                </a:solidFill>
                <a:latin typeface="Myriad Bold" panose="020B0604020202020204" charset="0"/>
                <a:ea typeface="Myriad"/>
                <a:cs typeface="Myriad"/>
                <a:sym typeface="Myriad"/>
              </a:rPr>
              <a:t>@coe-congress</a:t>
            </a:r>
          </a:p>
        </p:txBody>
      </p:sp>
      <p:sp>
        <p:nvSpPr>
          <p:cNvPr id="23" name="TextBox 18">
            <a:extLst>
              <a:ext uri="{FF2B5EF4-FFF2-40B4-BE49-F238E27FC236}">
                <a16:creationId xmlns:a16="http://schemas.microsoft.com/office/drawing/2014/main" id="{D051D994-AD71-7481-1982-CFEF196F8880}"/>
              </a:ext>
            </a:extLst>
          </p:cNvPr>
          <p:cNvSpPr txBox="1"/>
          <p:nvPr/>
        </p:nvSpPr>
        <p:spPr>
          <a:xfrm>
            <a:off x="9595006" y="8239231"/>
            <a:ext cx="4222066" cy="6051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994"/>
              </a:lnSpc>
              <a:spcBef>
                <a:spcPct val="0"/>
              </a:spcBef>
            </a:pPr>
            <a:r>
              <a:rPr lang="en-US" sz="4000" dirty="0">
                <a:solidFill>
                  <a:srgbClr val="234495"/>
                </a:solidFill>
                <a:latin typeface="Myriad Bold" panose="020B0604020202020204" charset="0"/>
                <a:ea typeface="Myriad"/>
                <a:cs typeface="Myriad"/>
                <a:sym typeface="Myriad"/>
              </a:rPr>
              <a:t>@congress.coe.int</a:t>
            </a:r>
          </a:p>
        </p:txBody>
      </p:sp>
    </p:spTree>
    <p:extLst>
      <p:ext uri="{BB962C8B-B14F-4D97-AF65-F5344CB8AC3E}">
        <p14:creationId xmlns:p14="http://schemas.microsoft.com/office/powerpoint/2010/main" val="21795929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3569</TotalTime>
  <Words>755</Words>
  <Application>Microsoft Office PowerPoint</Application>
  <PresentationFormat>Custom</PresentationFormat>
  <Paragraphs>144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Myriad</vt:lpstr>
      <vt:lpstr>Poppins </vt:lpstr>
      <vt:lpstr>Aptos</vt:lpstr>
      <vt:lpstr>Wingdings</vt:lpstr>
      <vt:lpstr>Arial</vt:lpstr>
      <vt:lpstr>Calibri</vt:lpstr>
      <vt:lpstr>Poppins Bold</vt:lpstr>
      <vt:lpstr>Myriad Bold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Congress of Local and Regional Authorities </vt:lpstr>
      <vt:lpstr>PowerPoint Presentation</vt:lpstr>
      <vt:lpstr>CONGRESS STRUCTURE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CONGRESS OF LOCAL AND REGIONAL AUTHORITIES</dc:title>
  <dc:creator>NANIA Cassandra</dc:creator>
  <cp:lastModifiedBy>KURENT Mirjam</cp:lastModifiedBy>
  <cp:revision>42</cp:revision>
  <dcterms:created xsi:type="dcterms:W3CDTF">2006-08-16T00:00:00Z</dcterms:created>
  <dcterms:modified xsi:type="dcterms:W3CDTF">2026-07-20T15:13:42Z</dcterms:modified>
  <dc:identifier>DAGhhcP2g9Y</dc:identifier>
</cp:coreProperties>
</file>