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76" r:id="rId3"/>
    <p:sldId id="277" r:id="rId4"/>
    <p:sldId id="295" r:id="rId5"/>
    <p:sldId id="296" r:id="rId6"/>
    <p:sldId id="299" r:id="rId7"/>
    <p:sldId id="300" r:id="rId8"/>
    <p:sldId id="301" r:id="rId9"/>
    <p:sldId id="302" r:id="rId10"/>
    <p:sldId id="303" r:id="rId11"/>
    <p:sldId id="328" r:id="rId12"/>
    <p:sldId id="305" r:id="rId13"/>
    <p:sldId id="306" r:id="rId14"/>
    <p:sldId id="307" r:id="rId15"/>
    <p:sldId id="309" r:id="rId16"/>
    <p:sldId id="310" r:id="rId17"/>
    <p:sldId id="321" r:id="rId18"/>
    <p:sldId id="311" r:id="rId19"/>
    <p:sldId id="313" r:id="rId20"/>
    <p:sldId id="315" r:id="rId21"/>
    <p:sldId id="316" r:id="rId22"/>
    <p:sldId id="317" r:id="rId23"/>
    <p:sldId id="314" r:id="rId24"/>
    <p:sldId id="318" r:id="rId25"/>
    <p:sldId id="319" r:id="rId26"/>
    <p:sldId id="320" r:id="rId27"/>
    <p:sldId id="322" r:id="rId28"/>
    <p:sldId id="323" r:id="rId29"/>
    <p:sldId id="324" r:id="rId30"/>
    <p:sldId id="327" r:id="rId31"/>
    <p:sldId id="326" r:id="rId32"/>
    <p:sldId id="325" r:id="rId3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F03"/>
    <a:srgbClr val="8E4713"/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3776" autoAdjust="0"/>
  </p:normalViewPr>
  <p:slideViewPr>
    <p:cSldViewPr snapToGrid="0">
      <p:cViewPr varScale="1">
        <p:scale>
          <a:sx n="142" d="100"/>
          <a:sy n="142" d="100"/>
        </p:scale>
        <p:origin x="-1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EF756-4B6F-4CBC-8F19-EFA23FC58D79}" type="datetimeFigureOut">
              <a:rPr lang="pt-PT" smtClean="0"/>
              <a:t>07/12/15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5F9E9-ACEB-4A1F-8B1F-AB39817C051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090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Please click to add notes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5F9E9-ACEB-4A1F-8B1F-AB39817C0519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910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 smtClean="0"/>
              <a:t>GPCivil</a:t>
            </a:r>
            <a:r>
              <a:rPr lang="en-GB" noProof="0" dirty="0" smtClean="0"/>
              <a:t>  (end of the 90’s) had already associated some concepts of  documentary management and workflows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00933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Desktop application (</a:t>
            </a:r>
            <a:r>
              <a:rPr lang="en-GB" noProof="0" dirty="0" err="1" smtClean="0"/>
              <a:t>habilus</a:t>
            </a:r>
            <a:r>
              <a:rPr lang="en-GB" noProof="0" dirty="0" smtClean="0"/>
              <a:t>); Portal (habilus.net);</a:t>
            </a:r>
            <a:r>
              <a:rPr lang="en-GB" baseline="0" noProof="0" dirty="0" smtClean="0"/>
              <a:t> Web application (</a:t>
            </a:r>
            <a:r>
              <a:rPr lang="en-GB" baseline="0" noProof="0" dirty="0" err="1" smtClean="0"/>
              <a:t>myhabilus</a:t>
            </a:r>
            <a:r>
              <a:rPr lang="en-GB" baseline="0" noProof="0" dirty="0" smtClean="0"/>
              <a:t>) 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95436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2009 it was concluded the installation of the system in all services, in all areas and at all levels</a:t>
            </a:r>
            <a:endParaRPr lang="pt-PT" baseline="0" dirty="0" smtClean="0"/>
          </a:p>
          <a:p>
            <a:r>
              <a:rPr lang="en-GB" baseline="0" noProof="0" dirty="0" smtClean="0"/>
              <a:t>Ancillary legislation (enforcement agents, judicial administrators, etc.)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05569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Interaction between Court and Lawyer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28515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Lawyer’s main menu</a:t>
            </a:r>
            <a:endParaRPr lang="en-IE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17182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Assistant for the</a:t>
            </a:r>
            <a:r>
              <a:rPr lang="en-ZA" baseline="0" noProof="0" dirty="0" smtClean="0"/>
              <a:t> delivery of procedural documents (with several stages to be concluded with the digital signature and submission of the form with the annexed documents</a:t>
            </a:r>
            <a:r>
              <a:rPr lang="pt-PT" baseline="0" dirty="0" smtClean="0"/>
              <a:t>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74331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View of the module</a:t>
            </a:r>
            <a:r>
              <a:rPr lang="en-ZA" baseline="0" noProof="0" dirty="0" smtClean="0"/>
              <a:t> of the central section and of the distribution management</a:t>
            </a:r>
            <a:endParaRPr lang="en-ZA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2433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M" noProof="0" dirty="0" smtClean="0"/>
              <a:t>View of the case distribution of a specific lawyer</a:t>
            </a:r>
            <a:endParaRPr lang="en-JM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663140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noProof="0" dirty="0" smtClean="0"/>
              <a:t>View of the module sections and cases, namely of the distribution file</a:t>
            </a:r>
            <a:r>
              <a:rPr lang="en-IE" baseline="0" noProof="0" dirty="0" smtClean="0"/>
              <a:t> (to a specific unit)</a:t>
            </a:r>
            <a:endParaRPr lang="en-IE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917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M" noProof="0" dirty="0" smtClean="0"/>
              <a:t>Conclusion to the judge for decision</a:t>
            </a:r>
            <a:r>
              <a:rPr lang="en-JM" baseline="0" noProof="0" dirty="0" smtClean="0"/>
              <a:t> </a:t>
            </a:r>
            <a:r>
              <a:rPr lang="pt-PT" baseline="0" dirty="0" smtClean="0"/>
              <a:t>(</a:t>
            </a:r>
            <a:r>
              <a:rPr lang="en-IE" baseline="0" noProof="0" dirty="0" smtClean="0"/>
              <a:t>Add</a:t>
            </a:r>
            <a:r>
              <a:rPr lang="pt-PT" baseline="0" dirty="0" smtClean="0"/>
              <a:t>-in Word)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19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294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Please click to add notes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5F9E9-ACEB-4A1F-8B1F-AB39817C0519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0326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noProof="0" dirty="0" smtClean="0"/>
              <a:t>Decision of the judge with introduction of the PIN of the smartcard for signature</a:t>
            </a:r>
            <a:r>
              <a:rPr lang="en-SG" baseline="0" noProof="0" dirty="0" smtClean="0"/>
              <a:t> </a:t>
            </a:r>
            <a:endParaRPr lang="en-SG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617303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Decision signed electronically by a judge</a:t>
            </a:r>
            <a:endParaRPr lang="en-ZA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09857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Return of the case to the court secretary for the enforcement of the decision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90686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court secretary</a:t>
            </a:r>
            <a:r>
              <a:rPr lang="en-GB" baseline="0" noProof="0" dirty="0" smtClean="0"/>
              <a:t> generates the procedural act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546757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The court secretary enforces the decision</a:t>
            </a:r>
            <a:r>
              <a:rPr lang="en-GB" baseline="0" noProof="0" dirty="0" smtClean="0"/>
              <a:t> (Add-in Word)</a:t>
            </a:r>
            <a:endParaRPr lang="en-GB" noProof="0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16748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The court secretary converts the document</a:t>
            </a:r>
            <a:r>
              <a:rPr lang="en-GB" baseline="0" noProof="0" dirty="0" smtClean="0"/>
              <a:t> into its final version</a:t>
            </a:r>
            <a:endParaRPr lang="en-GB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86519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Lawyers’ electronic notifications area (cases in which he is proxy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851071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Lawyers’ agenda (court diligences)</a:t>
            </a:r>
            <a:endParaRPr lang="en-ZA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45515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Lawyer’s work area (consult of his cases)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868349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Excluding the inquests the number lowers by half.</a:t>
            </a:r>
          </a:p>
          <a:p>
            <a:r>
              <a:rPr lang="en-GB" noProof="0" dirty="0" smtClean="0"/>
              <a:t>The number of notifications in paper</a:t>
            </a:r>
            <a:r>
              <a:rPr lang="en-GB" baseline="0" noProof="0" dirty="0" smtClean="0"/>
              <a:t> produced in the system (penal area, etc.) is not inferior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29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42060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The Public Prosecution Service delivers an executive application and other declarative procedural</a:t>
            </a:r>
            <a:r>
              <a:rPr lang="en-GB" baseline="0" noProof="0" dirty="0" smtClean="0"/>
              <a:t> pieces</a:t>
            </a:r>
            <a:r>
              <a:rPr lang="en-GB" noProof="0" dirty="0" smtClean="0"/>
              <a:t>; There is automatic distribution in the areas provided for in the decrees 114/2008 and 280/2013</a:t>
            </a:r>
            <a:endParaRPr lang="en-GB" baseline="0" noProof="0" dirty="0" smtClean="0"/>
          </a:p>
          <a:p>
            <a:r>
              <a:rPr lang="en-GB" noProof="0" dirty="0" smtClean="0"/>
              <a:t>The signature is electronic and qualified</a:t>
            </a:r>
            <a:endParaRPr lang="en-GB" baseline="0" noProof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3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54707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Please click to add notes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30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42928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Please click to add notes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31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57384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Please click to add notes</a:t>
            </a: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32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9799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architecture of the solution is evolving in a service-oriented logic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4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53283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Portal for the citizen; Desktop application for internal users (judges, prosecutors and court officials); Web application for lawyers; Web services for other information systems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27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of the module of the case section (where the handling takes place)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34713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 of the main menu of the web application (for lawyers)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7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85098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of the Portal where are available online services (publication of acts and documents related to the cases</a:t>
            </a:r>
            <a:r>
              <a:rPr lang="pt-PT" baseline="0" dirty="0" smtClean="0"/>
              <a:t>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8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680967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Various services for integration with other systems, from the justice area and others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82022F-1D73-4DC4-93B6-B1A43BE9F7AD}" type="slidenum">
              <a:rPr lang="pt-PT" altLang="pt-PT" smtClean="0"/>
              <a:pPr>
                <a:defRPr/>
              </a:pPr>
              <a:t>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46278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19E-F764-4B21-934A-00C896FE3DBF}" type="datetime1">
              <a:rPr lang="pt-PT" smtClean="0"/>
              <a:t>07/12/15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851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6B73-A65B-4642-9DD5-98F8B1FDAA4F}" type="datetime1">
              <a:rPr lang="pt-PT" smtClean="0"/>
              <a:t>07/12/15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93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45-8B08-4435-9647-CA225E963531}" type="datetime1">
              <a:rPr lang="pt-PT" smtClean="0"/>
              <a:t>07/12/15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03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6850-EAF4-4208-BCA1-9AFEF8A4A594}" type="datetime1">
              <a:rPr lang="pt-PT" smtClean="0"/>
              <a:t>07/12/15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21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02DF-D9C7-489B-975C-17A1B8BB8138}" type="datetime1">
              <a:rPr lang="pt-PT" smtClean="0"/>
              <a:t>07/12/15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927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940CF-5BCB-48E4-8251-2F858EE6C00B}" type="datetime1">
              <a:rPr lang="pt-PT" smtClean="0"/>
              <a:t>07/12/15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87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EBA4-0EDA-4A32-AFB3-E912D39620D2}" type="datetime1">
              <a:rPr lang="pt-PT" smtClean="0"/>
              <a:t>07/12/15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627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377F-51E7-4675-B813-704E8BBD31BB}" type="datetime1">
              <a:rPr lang="pt-PT" smtClean="0"/>
              <a:t>07/12/15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4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FED8-9FA6-49FD-8E36-F26C4953EB71}" type="datetime1">
              <a:rPr lang="pt-PT" smtClean="0"/>
              <a:t>07/12/15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25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C03A-4F0A-437F-9293-D289538FCCDD}" type="datetime1">
              <a:rPr lang="pt-PT" smtClean="0"/>
              <a:t>07/12/15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73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575-96F1-4E6D-8E72-F77845DD6FDF}" type="datetime1">
              <a:rPr lang="pt-PT" smtClean="0"/>
              <a:t>07/12/15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61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1000" t="2000" r="12000" b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D1804-8B4E-4625-A369-530C62BD78BE}" type="datetime1">
              <a:rPr lang="pt-PT" smtClean="0"/>
              <a:t>07/12/15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F675-9283-492B-99C7-F400F0E0618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18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17375E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8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66" y="6399669"/>
            <a:ext cx="1035879" cy="3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65" y="2437103"/>
            <a:ext cx="1606461" cy="58679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24000" y="146948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System of Judicial Cases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6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After some experiments (proof of concept) as for instance the </a:t>
            </a:r>
            <a:r>
              <a:rPr lang="en-GB" altLang="pt-PT" sz="1814" u="none" dirty="0" err="1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GPCivil</a:t>
            </a: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, the project CITIUS, previously named as </a:t>
            </a:r>
            <a:r>
              <a:rPr lang="en-GB" altLang="pt-PT" sz="1814" u="none" dirty="0" err="1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H@bilus</a:t>
            </a: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, started in 2000/2001.</a:t>
            </a: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It resulted from a initiative of the Ministry (Directorate General for Justice Administration).</a:t>
            </a: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Developed and implemented by court officials.</a:t>
            </a: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It was initially intended to promote the standardization of procedures and documentation associated with the procedural handling of the court secretaries.</a:t>
            </a: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en-GB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04190" y="948802"/>
            <a:ext cx="4687010" cy="500831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pt-PT" altLang="pt-PT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en-GB" altLang="pt-PT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historical perspective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pt-PT" sz="1400" b="1" dirty="0">
              <a:latin typeface="Helvetica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400" b="1" dirty="0">
                <a:latin typeface="Helvetica" panose="020B0604020202020204" pitchFamily="34" charset="0"/>
              </a:rPr>
              <a:t> </a:t>
            </a:r>
            <a:endParaRPr lang="pt-PT" altLang="pt-PT" sz="14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C00000">
              <a:alpha val="61960"/>
            </a:srgb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7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Dates of release (first versions):</a:t>
            </a:r>
          </a:p>
          <a:p>
            <a:pPr marL="753171" indent="-342900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(2000):</a:t>
            </a:r>
          </a:p>
          <a:p>
            <a:pPr marL="753171" indent="-342900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Portal (2002);</a:t>
            </a:r>
          </a:p>
          <a:p>
            <a:pPr marL="753171" indent="-342900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(</a:t>
            </a:r>
            <a:r>
              <a:rPr lang="pt-PT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2004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).</a:t>
            </a:r>
          </a:p>
          <a:p>
            <a:pPr marL="753171" indent="-342900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753171" indent="-342900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C00000">
              <a:alpha val="61960"/>
            </a:srgb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 January </a:t>
            </a:r>
            <a:r>
              <a:rPr lang="en-US" altLang="pt-PT" sz="1814" b="1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2009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(with the entry into force of Decree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114/2008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 there w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as a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strong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drive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 this project. The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judicial cases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have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began to be handled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essentially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 electronic form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.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 </a:t>
            </a:r>
            <a:r>
              <a:rPr lang="en-US" altLang="pt-PT" sz="1814" b="1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2013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, the new code of civil procedure and the ancillary or additional legislation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reinforced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some aspects associated with the dematerialization and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the electronic handling.</a:t>
            </a: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C00000">
              <a:alpha val="61960"/>
            </a:srgb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1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Showing some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of the available functionalities through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screen captures of the desktop and web applications,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in a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simple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flow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:</a:t>
            </a: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04190" y="948802"/>
            <a:ext cx="4060477" cy="500831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pt-PT" altLang="pt-PT" sz="16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A</a:t>
            </a:r>
            <a:r>
              <a:rPr lang="pt-PT" alt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n-ZA" alt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workflow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pt-PT" sz="1400" b="1" dirty="0">
              <a:latin typeface="Helvetica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400" b="1" dirty="0">
                <a:latin typeface="Helvetica" panose="020B0604020202020204" pitchFamily="34" charset="0"/>
              </a:rPr>
              <a:t> </a:t>
            </a:r>
            <a:endParaRPr lang="pt-PT" altLang="pt-PT" sz="14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defPPr>
              <a:defRPr lang="pt-PT"/>
            </a:defPPr>
            <a:lvl1pPr defTabSz="496888">
              <a:lnSpc>
                <a:spcPct val="80000"/>
              </a:lnSpc>
              <a:spcBef>
                <a:spcPct val="0"/>
              </a:spcBef>
              <a:buFontTx/>
              <a:buNone/>
              <a:defRPr sz="136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pt-PT" altLang="pt-PT"/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26" y="3022592"/>
            <a:ext cx="4135132" cy="2562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79" y="3032003"/>
            <a:ext cx="4434114" cy="24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4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ZA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– Electronic delivery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001" y="1480002"/>
            <a:ext cx="8045997" cy="45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1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– The lawyer sends the writ of summons digitally signed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en-GB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60" y="1546335"/>
            <a:ext cx="7773372" cy="43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– The court distributes the case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47" y="1495490"/>
            <a:ext cx="6267481" cy="45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PH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– The lawyer consults the distribution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20" y="1512048"/>
            <a:ext cx="7639759" cy="429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4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– The court secretary receives the case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95" y="1552503"/>
            <a:ext cx="8037610" cy="44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2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: The court secretary sends to the judge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13" y="1510772"/>
            <a:ext cx="8094133" cy="44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35325"/>
            <a:ext cx="9692468" cy="522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endParaRPr lang="pt-PT" sz="1360" u="none">
              <a:solidFill>
                <a:schemeClr val="accent1">
                  <a:lumMod val="40000"/>
                  <a:lumOff val="60000"/>
                </a:schemeClr>
              </a:solidFill>
              <a:latin typeface="Calibri" charset="0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59931" y="922029"/>
            <a:ext cx="9674963" cy="631963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pt-PT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Abstract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pt-PT" sz="1814" b="1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en-GB" altLang="pt-PT" sz="1814" b="1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GB" altLang="pt-PT" sz="1800" dirty="0" smtClean="0">
                <a:latin typeface="Century Gothic" panose="020B0502020202020204" pitchFamily="34" charset="0"/>
              </a:rPr>
              <a:t>The  system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GB" altLang="pt-PT" sz="1800" b="1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GB" altLang="pt-PT" sz="1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 historical perspective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endParaRPr lang="en-GB" altLang="pt-PT" sz="1800" b="1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GB" altLang="pt-P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workflow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en-GB" altLang="pt-PT" sz="18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GB" altLang="pt-PT" sz="1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Some figures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en-GB" altLang="pt-PT" sz="1800" dirty="0" smtClean="0">
              <a:solidFill>
                <a:srgbClr val="7F7F7F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GB" altLang="pt-PT" sz="1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The next steps</a:t>
            </a:r>
          </a:p>
          <a:p>
            <a:pPr marL="410271">
              <a:lnSpc>
                <a:spcPct val="130000"/>
              </a:lnSpc>
              <a:spcBef>
                <a:spcPct val="0"/>
              </a:spcBef>
              <a:buNone/>
              <a:defRPr/>
            </a:pPr>
            <a:endParaRPr lang="pt-PT" altLang="pt-PT" sz="1814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accent1">
              <a:lumMod val="75000"/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PT" altLang="pt-PT" sz="1179" dirty="0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6384817"/>
            <a:ext cx="1086682" cy="3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6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: The judge issues the decision and signs electronically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66" y="1460739"/>
            <a:ext cx="8085667" cy="44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8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: Decision signed digitally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888" y="1546168"/>
            <a:ext cx="7672223" cy="420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3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: The judge returns it to the court secretary for notification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4" y="1498600"/>
            <a:ext cx="8229532" cy="450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: The court secretary enforces the decision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64" y="1464735"/>
            <a:ext cx="7951535" cy="43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: The court secretary generates the notification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29" y="1447800"/>
            <a:ext cx="8109517" cy="44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: Notification’s final version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14" y="1464732"/>
            <a:ext cx="8059309" cy="44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: The lawyer is notified electronically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86" y="1497500"/>
            <a:ext cx="7651228" cy="43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: The lawyer consults his agenda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47" y="1540149"/>
            <a:ext cx="7593505" cy="42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: The lawyer consults the case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1" y="1556770"/>
            <a:ext cx="7819085" cy="44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 the first nine months of 2015 (January 1 to September 30):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Cases distributed (considering the inquests): </a:t>
            </a:r>
            <a:r>
              <a:rPr lang="en-GB" altLang="pt-PT" sz="2176" b="1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818.199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Procedural documents delivered: </a:t>
            </a:r>
            <a:r>
              <a:rPr lang="en-GB" altLang="pt-PT" sz="2176" b="1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2.602.695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Electronic notifications issued: </a:t>
            </a:r>
            <a:r>
              <a:rPr lang="en-GB" altLang="pt-PT" sz="2176" b="1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5.702.425</a:t>
            </a: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04190" y="948802"/>
            <a:ext cx="3620209" cy="500831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pt-PT" altLang="pt-PT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Some figures</a:t>
            </a:r>
            <a:endParaRPr lang="pt-PT" altLang="pt-PT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pt-PT" sz="1400" b="1" dirty="0">
              <a:latin typeface="Helvetica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400" b="1" dirty="0">
                <a:latin typeface="Helvetica" panose="020B0604020202020204" pitchFamily="34" charset="0"/>
              </a:rPr>
              <a:t> </a:t>
            </a:r>
            <a:endParaRPr lang="pt-PT" altLang="pt-PT" sz="14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FFC000">
              <a:alpha val="61960"/>
            </a:srgb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19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CITIUS is the management system of judicial proceedings :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en-GB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For the electronic delivery of documents by the different judicial operators (prosecutors, lawyers, solicitors, etc.);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For the electronic distribution of the cases;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For electronic handling of the cases by judges, prosecutors and court officials;</a:t>
            </a:r>
            <a:endParaRPr lang="en-GB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rPr>
              <a:t>For electronic communication with other systems in the field of justice (statistics, enforcement, court costs, etc.)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04190" y="948802"/>
            <a:ext cx="2224225" cy="500831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n-JM" altLang="pt-PT" sz="2800" dirty="0" smtClean="0">
                <a:latin typeface="Century Gothic" panose="020B0502020202020204" pitchFamily="34" charset="0"/>
              </a:rPr>
              <a:t>The System</a:t>
            </a:r>
            <a:endParaRPr lang="en-JM" altLang="pt-PT" sz="1400" b="1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400" b="1" dirty="0" smtClean="0">
                <a:latin typeface="Helvetica" panose="020B0604020202020204" pitchFamily="34" charset="0"/>
              </a:rPr>
              <a:t> </a:t>
            </a:r>
            <a:endParaRPr lang="pt-PT" altLang="pt-PT" sz="14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310F03">
              <a:alpha val="61960"/>
            </a:srgb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20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Availability of the web application to the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judicial administrators within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 insolvency (pilot, awaiting completion of the legislative process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;</a:t>
            </a:r>
            <a:endParaRPr lang="pt-PT" altLang="pt-PT" sz="2176" b="1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Implementation of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 electronic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judicial certificate (online request and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reception)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;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Strengthening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 of the integration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with the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Public Security Police (in the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electronic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reception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of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complaints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and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documents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);</a:t>
            </a:r>
            <a:endParaRPr lang="pt-PT" altLang="pt-PT" sz="2176" b="1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04190" y="948802"/>
            <a:ext cx="3620209" cy="500831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n-US" altLang="pt-PT" sz="2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The next steps</a:t>
            </a:r>
            <a:endParaRPr lang="en-US" altLang="pt-PT" sz="1400" b="1" dirty="0" smtClean="0">
              <a:latin typeface="Helvetica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400" b="1" dirty="0" smtClean="0">
                <a:latin typeface="Helvetica" panose="020B0604020202020204" pitchFamily="34" charset="0"/>
              </a:rPr>
              <a:t> </a:t>
            </a:r>
            <a:endParaRPr lang="pt-PT" altLang="pt-PT" sz="14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00B050">
              <a:alpha val="61960"/>
            </a:srgb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7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Integration with the tax authority (exchange of tax and judicial information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;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Integration with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 Registrations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and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Notary's (commercial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area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;</a:t>
            </a: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Strengthening integration with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the social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security (family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and minors area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).</a:t>
            </a: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2176" b="1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04190" y="948802"/>
            <a:ext cx="3620209" cy="500831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n-GB" altLang="pt-PT" sz="2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The next steps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pt-PT" sz="1400" b="1" dirty="0">
              <a:latin typeface="Helvetica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400" b="1" dirty="0">
                <a:latin typeface="Helvetica" panose="020B0604020202020204" pitchFamily="34" charset="0"/>
              </a:rPr>
              <a:t> </a:t>
            </a:r>
            <a:endParaRPr lang="pt-PT" altLang="pt-PT" sz="14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rgbClr val="00B050">
              <a:alpha val="61960"/>
            </a:srgb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642533"/>
            <a:ext cx="9692468" cy="52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8" name="TextBox 7"/>
          <p:cNvSpPr>
            <a:spLocks noChangeArrowheads="1"/>
          </p:cNvSpPr>
          <p:nvPr/>
        </p:nvSpPr>
        <p:spPr bwMode="auto">
          <a:xfrm>
            <a:off x="1104190" y="948802"/>
            <a:ext cx="3620209" cy="500831"/>
          </a:xfrm>
          <a:custGeom>
            <a:avLst/>
            <a:gdLst>
              <a:gd name="T0" fmla="*/ 0 w 2668588"/>
              <a:gd name="T1" fmla="*/ 0 h 2616101"/>
              <a:gd name="T2" fmla="*/ 2147483646 w 2668588"/>
              <a:gd name="T3" fmla="*/ 0 h 2616101"/>
              <a:gd name="T4" fmla="*/ 2147483646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7" tIns="45134" rIns="90267" bIns="45134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n-GB" altLang="pt-PT" sz="2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Thank you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PT" altLang="pt-PT" sz="1400" b="1" dirty="0">
              <a:latin typeface="Helvetica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pt-PT" altLang="pt-PT" sz="1400" b="1" dirty="0">
                <a:latin typeface="Helvetica" panose="020B0604020202020204" pitchFamily="34" charset="0"/>
              </a:rPr>
              <a:t> </a:t>
            </a:r>
            <a:endParaRPr lang="pt-PT" altLang="pt-PT" sz="14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accent1">
              <a:lumMod val="50000"/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67" y="1917296"/>
            <a:ext cx="4668803" cy="34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1386650"/>
            <a:ext cx="9692468" cy="5471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spcBef>
                <a:spcPts val="1088"/>
              </a:spcBef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946" y="609665"/>
            <a:ext cx="3453761" cy="54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7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10271" eaLnBrk="1" hangingPunct="1">
              <a:lnSpc>
                <a:spcPct val="130000"/>
              </a:lnSpc>
              <a:defRPr/>
            </a:pP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CITIUS </a:t>
            </a:r>
            <a:r>
              <a:rPr lang="en-US" altLang="pt-PT" sz="1814" u="none" dirty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has several interfaces for different recipients and </a:t>
            </a: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uses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:</a:t>
            </a: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25" y="3424779"/>
            <a:ext cx="2852255" cy="1560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102" y="3414340"/>
            <a:ext cx="2832379" cy="1586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96" y="3437467"/>
            <a:ext cx="2665386" cy="14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4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Desktop application (internal users: judges prosecutors and court officials)</a:t>
            </a:r>
          </a:p>
          <a:p>
            <a:pPr algn="ctr" eaLnBrk="1" hangingPunct="1">
              <a:lnSpc>
                <a:spcPct val="130000"/>
              </a:lnSpc>
              <a:defRPr/>
            </a:pPr>
            <a:endParaRPr lang="en-GB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7" y="1702896"/>
            <a:ext cx="7655546" cy="41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8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application (external users: lawyers and solicitors)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53" y="1651002"/>
            <a:ext cx="7533261" cy="42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5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GB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Portal (public access to the publication of judicial information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</a:t>
            </a: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836" y="1769541"/>
            <a:ext cx="7219060" cy="40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0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1065504" y="529753"/>
            <a:ext cx="10072508" cy="4905975"/>
          </a:xfrm>
          <a:prstGeom prst="rect">
            <a:avLst/>
          </a:prstGeom>
          <a:noFill/>
          <a:ln>
            <a:noFill/>
          </a:ln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 flipH="1">
            <a:off x="1249766" y="736600"/>
            <a:ext cx="9692468" cy="6121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267" tIns="45134" rIns="90267" bIns="45134" anchor="ctr"/>
          <a:lstStyle>
            <a:lvl1pPr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968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Integration and communication solutions with other systems (web services, </a:t>
            </a:r>
            <a:r>
              <a:rPr lang="en-ZA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etc.</a:t>
            </a:r>
            <a:r>
              <a:rPr lang="pt-PT" altLang="pt-PT" sz="1814" u="none" dirty="0" smtClean="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)</a:t>
            </a: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 smtClean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824860" indent="-414589" eaLnBrk="1" hangingPunct="1">
              <a:lnSpc>
                <a:spcPct val="130000"/>
              </a:lnSpc>
              <a:spcBef>
                <a:spcPts val="1088"/>
              </a:spcBef>
              <a:buFont typeface="Arial" panose="020B0604020202020204" pitchFamily="34" charset="0"/>
              <a:buChar char="•"/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  <a:p>
            <a:pPr marL="410271" eaLnBrk="1" hangingPunct="1">
              <a:lnSpc>
                <a:spcPct val="130000"/>
              </a:lnSpc>
              <a:defRPr/>
            </a:pPr>
            <a:endParaRPr lang="pt-PT" altLang="pt-PT" sz="1814" u="none" dirty="0">
              <a:solidFill>
                <a:srgbClr val="7F7F7F"/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9" name="TextBox 7"/>
          <p:cNvSpPr>
            <a:spLocks noChangeArrowheads="1"/>
          </p:cNvSpPr>
          <p:nvPr/>
        </p:nvSpPr>
        <p:spPr bwMode="auto">
          <a:xfrm>
            <a:off x="1387962" y="840695"/>
            <a:ext cx="9692468" cy="3846469"/>
          </a:xfrm>
          <a:custGeom>
            <a:avLst/>
            <a:gdLst>
              <a:gd name="T0" fmla="*/ 0 w 2668588"/>
              <a:gd name="T1" fmla="*/ 0 h 2616101"/>
              <a:gd name="T2" fmla="*/ 2147483647 w 2668588"/>
              <a:gd name="T3" fmla="*/ 0 h 2616101"/>
              <a:gd name="T4" fmla="*/ 2147483647 w 2668588"/>
              <a:gd name="T5" fmla="*/ 0 h 2616101"/>
              <a:gd name="T6" fmla="*/ 0 w 2668588"/>
              <a:gd name="T7" fmla="*/ 0 h 2616101"/>
              <a:gd name="T8" fmla="*/ 0 w 2668588"/>
              <a:gd name="T9" fmla="*/ 0 h 26161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68588"/>
              <a:gd name="T16" fmla="*/ 0 h 2616101"/>
              <a:gd name="T17" fmla="*/ 2668588 w 2668588"/>
              <a:gd name="T18" fmla="*/ 2616101 h 26161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68588" h="2616101">
                <a:moveTo>
                  <a:pt x="0" y="0"/>
                </a:moveTo>
                <a:lnTo>
                  <a:pt x="2668588" y="0"/>
                </a:lnTo>
                <a:lnTo>
                  <a:pt x="2668588" y="2616101"/>
                </a:lnTo>
                <a:lnTo>
                  <a:pt x="0" y="2616101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267" tIns="45134" rIns="90267" bIns="45134"/>
          <a:lstStyle/>
          <a:p>
            <a:pPr defTabSz="450578">
              <a:defRPr/>
            </a:pPr>
            <a:endParaRPr lang="pt-PT" sz="127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 flipV="1">
            <a:off x="966176" y="6156942"/>
            <a:ext cx="10330187" cy="53263"/>
          </a:xfrm>
          <a:prstGeom prst="rect">
            <a:avLst/>
          </a:prstGeom>
          <a:solidFill>
            <a:schemeClr val="tx1">
              <a:alpha val="61960"/>
            </a:schemeClr>
          </a:solidFill>
          <a:ln>
            <a:noFill/>
          </a:ln>
          <a:extLst/>
        </p:spPr>
        <p:txBody>
          <a:bodyPr lIns="90267" tIns="45134" rIns="90267" bIns="45134" anchor="ctr"/>
          <a:lstStyle>
            <a:lvl1pPr defTabSz="496888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3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96888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968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968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pt-PT" altLang="pt-PT" sz="136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406723" y="6276423"/>
            <a:ext cx="443380" cy="443380"/>
          </a:xfrm>
          <a:prstGeom prst="ellipse">
            <a:avLst/>
          </a:prstGeom>
          <a:solidFill>
            <a:srgbClr val="376092"/>
          </a:solidFill>
          <a:ln w="79375">
            <a:solidFill>
              <a:schemeClr val="tx1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  <a:softEdge rad="88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32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5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203746" y="6299456"/>
            <a:ext cx="551347" cy="3656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0578">
              <a:spcBef>
                <a:spcPct val="20000"/>
              </a:spcBef>
              <a:buFont typeface="Arial" panose="020B0604020202020204" pitchFamily="34" charset="0"/>
              <a:buChar char="•"/>
              <a:defRPr sz="317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73707" indent="-259118" defTabSz="450578">
              <a:spcBef>
                <a:spcPct val="20000"/>
              </a:spcBef>
              <a:buFont typeface="Arial" panose="020B0604020202020204" pitchFamily="34" charset="0"/>
              <a:buChar char="–"/>
              <a:defRPr sz="272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036472" indent="-207294" defTabSz="450578">
              <a:spcBef>
                <a:spcPct val="20000"/>
              </a:spcBef>
              <a:buFont typeface="Arial" panose="020B0604020202020204" pitchFamily="34" charset="0"/>
              <a:buChar char="•"/>
              <a:defRPr sz="23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451061" indent="-207294" defTabSz="450578">
              <a:spcBef>
                <a:spcPct val="20000"/>
              </a:spcBef>
              <a:buFont typeface="Arial" panose="020B0604020202020204" pitchFamily="34" charset="0"/>
              <a:buChar char="–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865650" indent="-207294" defTabSz="450578">
              <a:spcBef>
                <a:spcPct val="20000"/>
              </a:spcBef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280239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694828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109417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524006" indent="-207294" defTabSz="45057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C3E6C-C9FA-4717-A58E-2777D93ECF91}" type="slidenum">
              <a:rPr lang="pt-PT" altLang="pt-PT" sz="1179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pt-PT" sz="1179">
              <a:solidFill>
                <a:schemeClr val="bg1"/>
              </a:solidFill>
            </a:endParaRPr>
          </a:p>
        </p:txBody>
      </p:sp>
      <p:pic>
        <p:nvPicPr>
          <p:cNvPr id="6157" name="Picture 53" descr="Print_PT_MJ_4C_H_F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58" y="6410302"/>
            <a:ext cx="1478415" cy="2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" descr="Logo cor transparen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80" y="6277863"/>
            <a:ext cx="145250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44" y="2171460"/>
            <a:ext cx="59626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5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3300</TotalTime>
  <Words>1135</Words>
  <Application>Microsoft Macintosh PowerPoint</Application>
  <PresentationFormat>Custom</PresentationFormat>
  <Paragraphs>395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JAfonso</dc:creator>
  <cp:lastModifiedBy>Sara Almeida</cp:lastModifiedBy>
  <cp:revision>71</cp:revision>
  <dcterms:created xsi:type="dcterms:W3CDTF">2015-12-04T22:51:57Z</dcterms:created>
  <dcterms:modified xsi:type="dcterms:W3CDTF">2015-12-07T19:34:05Z</dcterms:modified>
</cp:coreProperties>
</file>