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102" y="91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E4FF6-D1DB-4166-872B-82EC901575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F8C129-D0C0-450F-AA58-CE668C70A3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FFAC44-06E9-4FB5-BCDE-5D2912F3B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16A5-56F4-4A58-8F02-1636F284BBC1}" type="datetimeFigureOut">
              <a:rPr lang="en-GB" smtClean="0"/>
              <a:t>16/12/2021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98A7D8-06BC-456E-9CEE-E124917FC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36A1A-FE15-4AD7-9223-55B905641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3B44-5DB5-4EF3-8AD5-9CBF97A270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822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68297-4C0A-47BE-83F9-81822101A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82889D-BB0E-4DB3-BCF2-B69AB30345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D77CF2-826C-4C8C-8ACA-122DA683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16A5-56F4-4A58-8F02-1636F284BBC1}" type="datetimeFigureOut">
              <a:rPr lang="en-GB" smtClean="0"/>
              <a:t>16/12/2021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7F158-0A35-4E20-9640-B901139E3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BB3601-3880-4FF5-B567-4B77A416B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3B44-5DB5-4EF3-8AD5-9CBF97A270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106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BA737B-DEDF-47AE-8830-009B270B53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8BB624-CEBF-4266-9B19-81F6F5F5CB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589D9-3C7F-4CF6-BB83-12BE57689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16A5-56F4-4A58-8F02-1636F284BBC1}" type="datetimeFigureOut">
              <a:rPr lang="en-GB" smtClean="0"/>
              <a:t>16/12/2021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C8B0EF-D130-4F72-A7D7-14D3C9959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D2F6D1-487B-46A8-B611-967A3F895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3B44-5DB5-4EF3-8AD5-9CBF97A270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223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F83F8-9E31-4287-82BB-323F941A7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DC846-8BCE-4DA5-92D4-A0CACC6FD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62673-205B-4D87-82F9-3EF103584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16A5-56F4-4A58-8F02-1636F284BBC1}" type="datetimeFigureOut">
              <a:rPr lang="en-GB" smtClean="0"/>
              <a:t>16/12/2021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0F51B-4F05-4600-9635-1DDCF5E46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A4C48F-DB97-43AE-A453-2F9DD7AA5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3B44-5DB5-4EF3-8AD5-9CBF97A270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94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C2181-0AB8-4541-A4CE-AE804AE21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178E1F-BD05-492D-87F7-A8A070769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A7961-3C14-413C-8D7E-9EBFA4760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16A5-56F4-4A58-8F02-1636F284BBC1}" type="datetimeFigureOut">
              <a:rPr lang="en-GB" smtClean="0"/>
              <a:t>16/12/2021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788D8-A883-4412-B333-4257BE206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406F63-7DAF-442A-840E-494C0F109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3B44-5DB5-4EF3-8AD5-9CBF97A270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978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EE22F-AB4C-4460-B0AD-1CDF4751C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0DF1B-9B3E-45CD-8AB4-CC7DDB51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2BAF01-5D3B-408F-8728-4456B7AD88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6BFBA9-2F2C-4FB2-8717-A7CC41E36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16A5-56F4-4A58-8F02-1636F284BBC1}" type="datetimeFigureOut">
              <a:rPr lang="en-GB" smtClean="0"/>
              <a:t>16/12/2021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ED1997-4FD2-4F37-9A28-AB934702F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0C3871-7366-4601-BC4E-DE1E915BC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3B44-5DB5-4EF3-8AD5-9CBF97A270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663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1799A-CA27-4F49-8635-671A83B7E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98CEF3-23CA-424D-A9C4-12C4D9AAA9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6E5D13-6AC3-4E36-96EB-7E47CE86E6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8EBB8A-E326-43D7-8596-C29A96F7E0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4AF7E1-A6D5-4F61-89DD-58FBAC1D92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8C0062-FB24-41E7-A606-FC82E9A54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16A5-56F4-4A58-8F02-1636F284BBC1}" type="datetimeFigureOut">
              <a:rPr lang="en-GB" smtClean="0"/>
              <a:t>16/12/2021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332826-292A-4F21-AF7A-018E778F2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225C12-100D-4B36-9C99-0EC740C93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3B44-5DB5-4EF3-8AD5-9CBF97A270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388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1FACF-9113-48D8-B12C-9BE3D9AF9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6292EF-C1FA-49AB-B766-495E61675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16A5-56F4-4A58-8F02-1636F284BBC1}" type="datetimeFigureOut">
              <a:rPr lang="en-GB" smtClean="0"/>
              <a:t>16/12/2021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902EA1-5A81-424C-8663-50AF8D953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AAEA78-01C0-4DB5-9A84-6A543554D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3B44-5DB5-4EF3-8AD5-9CBF97A270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517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9BF1FD-A788-4770-A317-A92E24B36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16A5-56F4-4A58-8F02-1636F284BBC1}" type="datetimeFigureOut">
              <a:rPr lang="en-GB" smtClean="0"/>
              <a:t>16/12/2021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3FCC27-5526-4AEE-B7E0-0A0CFE457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3407CF-FFF1-4BB5-BD8A-D94AB96B5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3B44-5DB5-4EF3-8AD5-9CBF97A270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857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F5564-569F-4616-B4DF-01168C1DD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B876F-4E20-4F5C-BD3A-A4EE03680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CE8FDF-EC93-493F-B266-C1FED53A9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4A458B-56C0-45D0-B92D-A3A79BCC6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16A5-56F4-4A58-8F02-1636F284BBC1}" type="datetimeFigureOut">
              <a:rPr lang="en-GB" smtClean="0"/>
              <a:t>16/12/2021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AB0DC4-E5F5-4913-A358-1B2D53DDE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F5A352-57F1-44ED-866A-818C24295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3B44-5DB5-4EF3-8AD5-9CBF97A270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193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06EF0-CAED-4768-8EB6-896FCEB77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E35017-43B1-4CCA-A466-EE6E09568F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CAC5AA-241E-4D3F-B1F2-2E4AF4187D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EA5B0-B4E2-46A6-93EE-B44823969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016A5-56F4-4A58-8F02-1636F284BBC1}" type="datetimeFigureOut">
              <a:rPr lang="en-GB" smtClean="0"/>
              <a:t>16/12/2021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41F771-D36D-428B-997C-EAD9394EF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DAAF2B-6144-4CED-9159-8A6461FB2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73B44-5DB5-4EF3-8AD5-9CBF97A270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334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9F1B66-AC05-466E-A02E-793FF3ECD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F25DDB-BC77-460C-A52A-57A5A67001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5679E9-A649-46AA-8581-FA3D555F6A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016A5-56F4-4A58-8F02-1636F284BBC1}" type="datetimeFigureOut">
              <a:rPr lang="en-GB" smtClean="0"/>
              <a:t>16/12/2021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9B638-36EF-47D8-AEBA-8434BC1827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1593FF-9B60-48E0-8AAA-BC870B9B54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73B44-5DB5-4EF3-8AD5-9CBF97A270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41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C134E6-6273-4FA3-99EE-7D78AA2CDE1C}"/>
              </a:ext>
            </a:extLst>
          </p:cNvPr>
          <p:cNvSpPr txBox="1"/>
          <p:nvPr/>
        </p:nvSpPr>
        <p:spPr>
          <a:xfrm>
            <a:off x="867560" y="635928"/>
            <a:ext cx="70852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effectLst/>
                <a:latin typeface="Bahnschrift" panose="020B0502040204020203" pitchFamily="34" charset="0"/>
                <a:ea typeface="Arial" panose="020B0604020202020204" pitchFamily="34" charset="0"/>
              </a:rPr>
              <a:t>Universal declaration of Human Rights (UDHR)</a:t>
            </a:r>
            <a:endParaRPr lang="en-GB" sz="2400" dirty="0">
              <a:latin typeface="Bahnschrift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6558A9-485E-43C0-AE74-87581A4BB963}"/>
              </a:ext>
            </a:extLst>
          </p:cNvPr>
          <p:cNvSpPr txBox="1"/>
          <p:nvPr/>
        </p:nvSpPr>
        <p:spPr>
          <a:xfrm>
            <a:off x="867560" y="1328610"/>
            <a:ext cx="67999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latin typeface="Bahnschrift" panose="020B0502040204020203" pitchFamily="34" charset="0"/>
              </a:rPr>
              <a:t>European Convention on Human Rights (ECHR)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ADDE47E-870A-4289-B8CA-8D5875A84D1F}"/>
              </a:ext>
            </a:extLst>
          </p:cNvPr>
          <p:cNvSpPr txBox="1"/>
          <p:nvPr/>
        </p:nvSpPr>
        <p:spPr>
          <a:xfrm>
            <a:off x="867560" y="2083754"/>
            <a:ext cx="6858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latin typeface="Bahnschrift" panose="020B0502040204020203" pitchFamily="34" charset="0"/>
              </a:rPr>
              <a:t>The Convention of the Rights of the Child (CRC)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DCCE65-D0F0-4500-982F-4F6E5888DB26}"/>
              </a:ext>
            </a:extLst>
          </p:cNvPr>
          <p:cNvSpPr txBox="1"/>
          <p:nvPr/>
        </p:nvSpPr>
        <p:spPr>
          <a:xfrm>
            <a:off x="7952762" y="605150"/>
            <a:ext cx="9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1948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8FEB3A6-BBCF-4399-86EB-F349BAF94492}"/>
              </a:ext>
            </a:extLst>
          </p:cNvPr>
          <p:cNvSpPr txBox="1"/>
          <p:nvPr/>
        </p:nvSpPr>
        <p:spPr>
          <a:xfrm>
            <a:off x="7942715" y="1297832"/>
            <a:ext cx="9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1950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FA82A33-209E-4C5C-A2C7-EE3497653860}"/>
              </a:ext>
            </a:extLst>
          </p:cNvPr>
          <p:cNvSpPr txBox="1"/>
          <p:nvPr/>
        </p:nvSpPr>
        <p:spPr>
          <a:xfrm>
            <a:off x="7942715" y="2052976"/>
            <a:ext cx="10502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1989</a:t>
            </a:r>
          </a:p>
        </p:txBody>
      </p:sp>
      <p:pic>
        <p:nvPicPr>
          <p:cNvPr id="13" name="Picture 12" descr="A picture containing pinwheel, vector graphics&#10;&#10;Description automatically generated">
            <a:extLst>
              <a:ext uri="{FF2B5EF4-FFF2-40B4-BE49-F238E27FC236}">
                <a16:creationId xmlns:a16="http://schemas.microsoft.com/office/drawing/2014/main" id="{04FADEAC-CC6E-4A75-B19C-A653BBC388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357" y="2745658"/>
            <a:ext cx="4249285" cy="3681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242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6A344-FEB1-4CF4-820B-C605DFBFC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en-GB" sz="2800">
                <a:effectLst/>
                <a:latin typeface="Bahnschrift" panose="020B0502040204020203" pitchFamily="34" charset="0"/>
                <a:ea typeface="Arial" panose="020B0604020202020204" pitchFamily="34" charset="0"/>
              </a:rPr>
              <a:t>Universal declaration of Human Rights (UDHR)</a:t>
            </a:r>
            <a:br>
              <a:rPr lang="en-GB" sz="2800">
                <a:latin typeface="Bahnschrift" panose="020B0502040204020203" pitchFamily="34" charset="0"/>
              </a:rPr>
            </a:br>
            <a:endParaRPr lang="en-GB" sz="28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F0DA7-A67A-4B47-956E-A7366617F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r>
              <a:rPr lang="en-GB" sz="20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“</a:t>
            </a:r>
            <a:r>
              <a:rPr lang="en-GB" sz="2000" dirty="0">
                <a:effectLst/>
                <a:highlight>
                  <a:srgbClr val="FFFFFF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 human beings are born free and equal in dignity and rights. “</a:t>
            </a:r>
            <a:endParaRPr lang="en-GB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GB" sz="2000" dirty="0">
                <a:effectLst/>
                <a:highlight>
                  <a:srgbClr val="FFFFFF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 time that it was articulated that these rights were for all people - regardless of age, sex, background etc, only because you are human. </a:t>
            </a:r>
            <a:endParaRPr lang="en-GB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000" dirty="0">
                <a:effectLst/>
                <a:highlight>
                  <a:srgbClr val="FFFFFF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=  </a:t>
            </a:r>
            <a:r>
              <a:rPr lang="en-GB" sz="2000" b="1" dirty="0">
                <a:effectLst/>
                <a:highlight>
                  <a:srgbClr val="FFFFFF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universal</a:t>
            </a:r>
            <a:endParaRPr lang="en-GB" sz="2000" b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GB" sz="2000" dirty="0">
                <a:effectLst/>
                <a:highlight>
                  <a:srgbClr val="FFFFFF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all rights are equally important (= Indivisible)</a:t>
            </a:r>
            <a:endParaRPr lang="en-GB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GB" sz="2000" dirty="0">
                <a:effectLst/>
                <a:highlight>
                  <a:srgbClr val="FFFFFF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 You can not lose your right (=Inalienable).</a:t>
            </a:r>
            <a:endParaRPr lang="en-GB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GB" sz="2000" dirty="0">
                <a:effectLst/>
                <a:highlight>
                  <a:srgbClr val="FFFFFF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Minimum standard for what it is to live in dignity as a human</a:t>
            </a:r>
            <a:endParaRPr lang="en-GB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GB" sz="2000" dirty="0"/>
          </a:p>
        </p:txBody>
      </p:sp>
      <p:pic>
        <p:nvPicPr>
          <p:cNvPr id="5" name="Picture 4" descr="A picture containing clipart&#10;&#10;Description automatically generated">
            <a:extLst>
              <a:ext uri="{FF2B5EF4-FFF2-40B4-BE49-F238E27FC236}">
                <a16:creationId xmlns:a16="http://schemas.microsoft.com/office/drawing/2014/main" id="{EC94F6E1-99D8-4C0E-9EAE-BFCCBCCDB8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1" r="4870" b="-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B481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686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96229BF-7A0E-4887-9D30-C21591D07E09}"/>
              </a:ext>
            </a:extLst>
          </p:cNvPr>
          <p:cNvSpPr txBox="1"/>
          <p:nvPr/>
        </p:nvSpPr>
        <p:spPr>
          <a:xfrm rot="21378097">
            <a:off x="1060880" y="4535520"/>
            <a:ext cx="6094602" cy="1477328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l"/>
            <a:r>
              <a:rPr lang="en-US" b="1" i="0" dirty="0">
                <a:solidFill>
                  <a:srgbClr val="000000"/>
                </a:solidFill>
                <a:effectLst/>
              </a:rPr>
              <a:t>Article 23</a:t>
            </a:r>
          </a:p>
          <a:p>
            <a:pPr algn="l"/>
            <a:endParaRPr lang="en-US" b="0" i="0" dirty="0">
              <a:solidFill>
                <a:srgbClr val="333333"/>
              </a:solidFill>
              <a:effectLst/>
            </a:endParaRPr>
          </a:p>
          <a:p>
            <a:pPr algn="l"/>
            <a:r>
              <a:rPr lang="en-US" b="0" i="0" dirty="0">
                <a:solidFill>
                  <a:srgbClr val="333333"/>
                </a:solidFill>
                <a:effectLst/>
              </a:rPr>
              <a:t>Everyone has the right to work, to free choice of employment, to just and </a:t>
            </a:r>
            <a:r>
              <a:rPr lang="en-US" b="0" i="0" dirty="0" err="1">
                <a:solidFill>
                  <a:srgbClr val="333333"/>
                </a:solidFill>
                <a:effectLst/>
              </a:rPr>
              <a:t>favourable</a:t>
            </a:r>
            <a:r>
              <a:rPr lang="en-US" b="0" i="0" dirty="0">
                <a:solidFill>
                  <a:srgbClr val="333333"/>
                </a:solidFill>
                <a:effectLst/>
              </a:rPr>
              <a:t> conditions of work and to protection against unemployment.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480E4B-33FB-46A2-A5CD-46BD5B7F13E6}"/>
              </a:ext>
            </a:extLst>
          </p:cNvPr>
          <p:cNvSpPr txBox="1"/>
          <p:nvPr/>
        </p:nvSpPr>
        <p:spPr>
          <a:xfrm rot="580354">
            <a:off x="4201788" y="2582367"/>
            <a:ext cx="6094602" cy="1629933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GB" sz="1800" b="1" dirty="0">
                <a:effectLst/>
                <a:highlight>
                  <a:srgbClr val="FFFFFF"/>
                </a:highlight>
              </a:rPr>
              <a:t>Article 25</a:t>
            </a:r>
            <a:endParaRPr lang="en-GB" b="1" dirty="0">
              <a:highlight>
                <a:srgbClr val="FFFFFF"/>
              </a:highlight>
            </a:endParaRPr>
          </a:p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GB" sz="1800" dirty="0">
                <a:effectLst/>
                <a:highlight>
                  <a:srgbClr val="FFFFFF"/>
                </a:highlight>
                <a:ea typeface="Roboto" panose="02000000000000000000" pitchFamily="2" charset="0"/>
                <a:cs typeface="Roboto" panose="02000000000000000000" pitchFamily="2" charset="0"/>
              </a:rPr>
              <a:t>Motherhood and childhood are entitled to special care and assistance. All children, whether born in or out of wedlock, shall enjoy the same social protection</a:t>
            </a:r>
            <a:endParaRPr lang="en-GB" sz="1800" dirty="0">
              <a:effectLst/>
              <a:ea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727D2F-A423-4028-BD7C-0D4B44B37D07}"/>
              </a:ext>
            </a:extLst>
          </p:cNvPr>
          <p:cNvSpPr txBox="1"/>
          <p:nvPr/>
        </p:nvSpPr>
        <p:spPr>
          <a:xfrm>
            <a:off x="1102180" y="467260"/>
            <a:ext cx="6094602" cy="1116844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GB" b="1" dirty="0">
                <a:solidFill>
                  <a:srgbClr val="454545"/>
                </a:solidFill>
                <a:effectLst/>
                <a:highlight>
                  <a:srgbClr val="FFFFFF"/>
                </a:highlight>
              </a:rPr>
              <a:t>Article 26</a:t>
            </a:r>
            <a:endParaRPr lang="en-GB" b="1" dirty="0">
              <a:effectLst/>
            </a:endParaRPr>
          </a:p>
          <a:p>
            <a:pPr marL="342900" lvl="0" indent="-342900">
              <a:lnSpc>
                <a:spcPct val="150000"/>
              </a:lnSpc>
              <a:spcBef>
                <a:spcPts val="2200"/>
              </a:spcBef>
              <a:spcAft>
                <a:spcPts val="1200"/>
              </a:spcAft>
              <a:buClr>
                <a:srgbClr val="333333"/>
              </a:buClr>
              <a:buSzPts val="1050"/>
              <a:buFont typeface="+mj-lt"/>
              <a:buAutoNum type="arabicPeriod"/>
            </a:pPr>
            <a:r>
              <a:rPr lang="en-GB" u="none" strike="noStrike" dirty="0">
                <a:solidFill>
                  <a:srgbClr val="333333"/>
                </a:solidFill>
                <a:effectLst/>
                <a:highlight>
                  <a:srgbClr val="FFFFFF"/>
                </a:highlight>
                <a:ea typeface="Roboto" panose="02000000000000000000" pitchFamily="2" charset="0"/>
                <a:cs typeface="Roboto" panose="02000000000000000000" pitchFamily="2" charset="0"/>
              </a:rPr>
              <a:t>Everyone has the right to education. </a:t>
            </a:r>
            <a:endParaRPr lang="en-GB" u="none" strike="noStrike" dirty="0">
              <a:effectLst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2" name="Callout: Left Arrow 11">
            <a:extLst>
              <a:ext uri="{FF2B5EF4-FFF2-40B4-BE49-F238E27FC236}">
                <a16:creationId xmlns:a16="http://schemas.microsoft.com/office/drawing/2014/main" id="{E6E7767B-F559-4598-9EA8-8E95ECF8D1E3}"/>
              </a:ext>
            </a:extLst>
          </p:cNvPr>
          <p:cNvSpPr/>
          <p:nvPr/>
        </p:nvSpPr>
        <p:spPr>
          <a:xfrm rot="20402918">
            <a:off x="7408835" y="666086"/>
            <a:ext cx="3693898" cy="1836037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sees children mainly as a group in society that needs extra protection</a:t>
            </a:r>
          </a:p>
        </p:txBody>
      </p:sp>
    </p:spTree>
    <p:extLst>
      <p:ext uri="{BB962C8B-B14F-4D97-AF65-F5344CB8AC3E}">
        <p14:creationId xmlns:p14="http://schemas.microsoft.com/office/powerpoint/2010/main" val="4223137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371522-C018-4E69-9C59-770E84E9C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en-GB" sz="5400" dirty="0">
                <a:latin typeface="Bahnschrift SemiCondensed" panose="020B0502040204020203" pitchFamily="34" charset="0"/>
              </a:rPr>
              <a:t>CRC!?</a:t>
            </a:r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8ED8A-355F-4E57-AF06-2D3BD045F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en-GB" sz="2200" dirty="0">
                <a:effectLst/>
                <a:highlight>
                  <a:srgbClr val="FFFFFF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UDHR sees children mainly as a group in society that needs extra protection, but the CRC adopted by the UN in 1989 sees children as </a:t>
            </a:r>
            <a:r>
              <a:rPr lang="en-GB" sz="2200" b="1" dirty="0">
                <a:effectLst/>
                <a:highlight>
                  <a:srgbClr val="FFFFFF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rights-holders with their own human rights</a:t>
            </a:r>
          </a:p>
          <a:p>
            <a:pPr marL="0" indent="0">
              <a:buNone/>
            </a:pPr>
            <a:endParaRPr lang="en-US" sz="1400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</a:rPr>
              <a:t>ivil, cultural, economic, political and social rights</a:t>
            </a:r>
            <a:r>
              <a:rPr lang="en-GB" sz="1400" b="1" i="0" dirty="0">
                <a:solidFill>
                  <a:srgbClr val="000000"/>
                </a:solidFill>
                <a:highlight>
                  <a:srgbClr val="FFFFFF"/>
                </a:highlight>
                <a:latin typeface="Roboto" panose="02000000000000000000" pitchFamily="2" charset="0"/>
                <a:ea typeface="Roboto" panose="02000000000000000000" pitchFamily="2" charset="0"/>
              </a:rPr>
              <a:t> to all children!</a:t>
            </a:r>
            <a:endParaRPr lang="en-GB" sz="1400" b="1" dirty="0">
              <a:effectLst/>
              <a:highlight>
                <a:srgbClr val="FFFFFF"/>
              </a:highlight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None/>
            </a:pPr>
            <a:endParaRPr lang="en-GB" sz="2200" b="1" dirty="0">
              <a:highlight>
                <a:srgbClr val="FFFFFF"/>
              </a:highlight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None/>
            </a:pPr>
            <a:r>
              <a:rPr lang="en-GB" sz="2400" dirty="0">
                <a:effectLst/>
                <a:highlight>
                  <a:srgbClr val="FFFFFF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“Children have the right to a family, instead of families having the right to a child</a:t>
            </a:r>
            <a:r>
              <a:rPr lang="en-GB" sz="2000" dirty="0">
                <a:effectLst/>
                <a:highlight>
                  <a:srgbClr val="FFFFFF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” </a:t>
            </a:r>
            <a:r>
              <a:rPr lang="en-GB" sz="1400" dirty="0">
                <a:effectLst/>
                <a:highlight>
                  <a:srgbClr val="FFFFFF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(Hague Convention on Intercountry Adoption)</a:t>
            </a:r>
            <a:endParaRPr lang="en-GB" sz="1400" b="1" dirty="0">
              <a:effectLst/>
              <a:highlight>
                <a:srgbClr val="FFFFFF"/>
              </a:highlight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None/>
            </a:pPr>
            <a:endParaRPr lang="en-GB" sz="2200" b="1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GB" sz="2200" dirty="0"/>
              <a:t>How do you say CRC in your own language?</a:t>
            </a:r>
          </a:p>
        </p:txBody>
      </p:sp>
      <p:pic>
        <p:nvPicPr>
          <p:cNvPr id="5" name="Picture 4" descr="A picture containing clipart&#10;&#10;Description automatically generated">
            <a:extLst>
              <a:ext uri="{FF2B5EF4-FFF2-40B4-BE49-F238E27FC236}">
                <a16:creationId xmlns:a16="http://schemas.microsoft.com/office/drawing/2014/main" id="{6F4066C7-D749-4E2A-B44D-35AC43A8B4B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64" r="1" b="17693"/>
          <a:stretch/>
        </p:blipFill>
        <p:spPr>
          <a:xfrm>
            <a:off x="8500188" y="2392556"/>
            <a:ext cx="3045105" cy="3165213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E8D916EF-CCAE-4B01-B54A-0DE1720757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0963" y="4770122"/>
            <a:ext cx="1445082" cy="1445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1953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281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Bahnschrift</vt:lpstr>
      <vt:lpstr>Bahnschrift SemiCondensed</vt:lpstr>
      <vt:lpstr>Calibri</vt:lpstr>
      <vt:lpstr>Calibri Light</vt:lpstr>
      <vt:lpstr>Roboto</vt:lpstr>
      <vt:lpstr>Office Theme</vt:lpstr>
      <vt:lpstr>PowerPoint Presentation</vt:lpstr>
      <vt:lpstr>Universal declaration of Human Rights (UDHR) </vt:lpstr>
      <vt:lpstr>PowerPoint Presentation</vt:lpstr>
      <vt:lpstr>CRC!?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KREUTZMAN Ida</dc:creator>
  <cp:lastModifiedBy>TISZA Gabriella</cp:lastModifiedBy>
  <cp:revision>6</cp:revision>
  <dcterms:created xsi:type="dcterms:W3CDTF">2021-10-19T05:54:21Z</dcterms:created>
  <dcterms:modified xsi:type="dcterms:W3CDTF">2021-12-16T11:54:33Z</dcterms:modified>
</cp:coreProperties>
</file>