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handoutMasterIdLst>
    <p:handoutMasterId r:id="rId23"/>
  </p:handoutMasterIdLst>
  <p:sldIdLst>
    <p:sldId id="1113" r:id="rId6"/>
    <p:sldId id="1115" r:id="rId7"/>
    <p:sldId id="1114" r:id="rId8"/>
    <p:sldId id="256" r:id="rId9"/>
    <p:sldId id="282" r:id="rId10"/>
    <p:sldId id="262" r:id="rId11"/>
    <p:sldId id="268" r:id="rId12"/>
    <p:sldId id="265" r:id="rId13"/>
    <p:sldId id="269" r:id="rId14"/>
    <p:sldId id="270" r:id="rId15"/>
    <p:sldId id="277" r:id="rId16"/>
    <p:sldId id="1132" r:id="rId17"/>
    <p:sldId id="1124" r:id="rId18"/>
    <p:sldId id="1125" r:id="rId19"/>
    <p:sldId id="1131" r:id="rId20"/>
    <p:sldId id="1130" r:id="rId21"/>
  </p:sldIdLst>
  <p:sldSz cx="9144000" cy="6858000" type="screen4x3"/>
  <p:notesSz cx="7104063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003300"/>
    <a:srgbClr val="FF3300"/>
    <a:srgbClr val="FFFFFF"/>
    <a:srgbClr val="00FF00"/>
    <a:srgbClr val="006600"/>
    <a:srgbClr val="339933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407" autoAdjust="0"/>
  </p:normalViewPr>
  <p:slideViewPr>
    <p:cSldViewPr>
      <p:cViewPr varScale="1">
        <p:scale>
          <a:sx n="76" d="100"/>
          <a:sy n="76" d="100"/>
        </p:scale>
        <p:origin x="920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00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1731"/>
          </a:xfrm>
          <a:prstGeom prst="rect">
            <a:avLst/>
          </a:prstGeom>
        </p:spPr>
        <p:txBody>
          <a:bodyPr vert="horz" lIns="95052" tIns="47526" rIns="95052" bIns="47526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8" cy="511731"/>
          </a:xfrm>
          <a:prstGeom prst="rect">
            <a:avLst/>
          </a:prstGeom>
        </p:spPr>
        <p:txBody>
          <a:bodyPr vert="horz" lIns="95052" tIns="47526" rIns="95052" bIns="47526" rtlCol="0"/>
          <a:lstStyle>
            <a:lvl1pPr algn="r">
              <a:defRPr sz="1200"/>
            </a:lvl1pPr>
          </a:lstStyle>
          <a:p>
            <a:fld id="{FB4B6E06-9127-4117-AA68-696039A53FF1}" type="datetimeFigureOut">
              <a:rPr lang="pt-PT" smtClean="0"/>
              <a:pPr/>
              <a:t>15/11/2022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1731"/>
          </a:xfrm>
          <a:prstGeom prst="rect">
            <a:avLst/>
          </a:prstGeom>
        </p:spPr>
        <p:txBody>
          <a:bodyPr vert="horz" lIns="95052" tIns="47526" rIns="95052" bIns="47526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8" cy="511731"/>
          </a:xfrm>
          <a:prstGeom prst="rect">
            <a:avLst/>
          </a:prstGeom>
        </p:spPr>
        <p:txBody>
          <a:bodyPr vert="horz" lIns="95052" tIns="47526" rIns="95052" bIns="47526" rtlCol="0" anchor="b"/>
          <a:lstStyle>
            <a:lvl1pPr algn="r">
              <a:defRPr sz="1200"/>
            </a:lvl1pPr>
          </a:lstStyle>
          <a:p>
            <a:fld id="{CAB8DF91-78BD-41BD-AF79-44CC81220AD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099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1731"/>
          </a:xfrm>
          <a:prstGeom prst="rect">
            <a:avLst/>
          </a:prstGeom>
        </p:spPr>
        <p:txBody>
          <a:bodyPr vert="horz" lIns="95052" tIns="47526" rIns="95052" bIns="47526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1731"/>
          </a:xfrm>
          <a:prstGeom prst="rect">
            <a:avLst/>
          </a:prstGeom>
        </p:spPr>
        <p:txBody>
          <a:bodyPr vert="horz" lIns="95052" tIns="47526" rIns="95052" bIns="47526" rtlCol="0"/>
          <a:lstStyle>
            <a:lvl1pPr algn="r">
              <a:defRPr sz="1200"/>
            </a:lvl1pPr>
          </a:lstStyle>
          <a:p>
            <a:pPr>
              <a:defRPr/>
            </a:pPr>
            <a:fld id="{52EA34A1-828E-4C43-8C40-B92876B1C941}" type="datetimeFigureOut">
              <a:rPr lang="pt-PT"/>
              <a:pPr>
                <a:defRPr/>
              </a:pPr>
              <a:t>15/11/2022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52" tIns="47526" rIns="95052" bIns="47526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5052" tIns="47526" rIns="95052" bIns="47526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1731"/>
          </a:xfrm>
          <a:prstGeom prst="rect">
            <a:avLst/>
          </a:prstGeom>
        </p:spPr>
        <p:txBody>
          <a:bodyPr vert="horz" lIns="95052" tIns="47526" rIns="95052" bIns="4752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1731"/>
          </a:xfrm>
          <a:prstGeom prst="rect">
            <a:avLst/>
          </a:prstGeom>
        </p:spPr>
        <p:txBody>
          <a:bodyPr vert="horz" lIns="95052" tIns="47526" rIns="95052" bIns="47526" rtlCol="0" anchor="b"/>
          <a:lstStyle>
            <a:lvl1pPr algn="r">
              <a:defRPr sz="1200"/>
            </a:lvl1pPr>
          </a:lstStyle>
          <a:p>
            <a:pPr>
              <a:defRPr/>
            </a:pPr>
            <a:fld id="{D75C5088-1165-422A-835D-6CBCC19B56A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9896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7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72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87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8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99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56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E1B5-D1E2-4EEC-A23E-E5CBE47A869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832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2E73-41A7-41A3-9B0F-BA2063BF145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F6E6-3AE6-40E8-B55D-B8D2FB17C8D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798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5894" y="1020431"/>
            <a:ext cx="8245162" cy="1475013"/>
          </a:xfrm>
          <a:effectLst/>
        </p:spPr>
        <p:txBody>
          <a:bodyPr rtlCol="0"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35895" y="2495446"/>
            <a:ext cx="8245160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971ADA6-8960-48E7-BFF9-17011FEE2277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612900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5894" y="702156"/>
            <a:ext cx="8272212" cy="1013800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435895" y="2180497"/>
            <a:ext cx="8272211" cy="3678303"/>
          </a:xfrm>
        </p:spPr>
        <p:txBody>
          <a:bodyPr rtlCol="0"/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630C9F-30C8-46B6-84C8-736E84106775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633909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5895" y="3043911"/>
            <a:ext cx="8272211" cy="1497507"/>
          </a:xfrm>
        </p:spPr>
        <p:txBody>
          <a:bodyPr rtlCol="0"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435895" y="4541417"/>
            <a:ext cx="8272211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6AAACE7-6CDB-441E-A7C9-0A7AFA005D6C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31725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5895" y="729658"/>
            <a:ext cx="8272212" cy="988332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435895" y="2228004"/>
            <a:ext cx="4066793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641313" y="2228004"/>
            <a:ext cx="4066794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DE486-2841-4D32-B627-BCF41C0E1FF2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69946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435895" y="729658"/>
            <a:ext cx="8272212" cy="988332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665415" y="2250893"/>
            <a:ext cx="3815306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35896" y="2926053"/>
            <a:ext cx="4044825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892802" y="2250893"/>
            <a:ext cx="3815305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4663282" y="2926053"/>
            <a:ext cx="4044825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9540-7E19-41BB-943D-D8AFC7B9E0B7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437472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6B00D8-27C1-49EF-89FF-8E2906B44152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  <p:sp>
        <p:nvSpPr>
          <p:cNvPr id="7" name="Retângulo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431921" y="729658"/>
            <a:ext cx="8272212" cy="988332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89385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EAEF6-64CC-4BBE-84B7-88EA7DC070C3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407032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5894" y="5262296"/>
            <a:ext cx="3682084" cy="689514"/>
          </a:xfrm>
        </p:spPr>
        <p:txBody>
          <a:bodyPr rtlCol="0"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335862" y="601200"/>
            <a:ext cx="8469630" cy="4204800"/>
          </a:xfrm>
        </p:spPr>
        <p:txBody>
          <a:bodyPr rtlCol="0"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305618" y="5262297"/>
            <a:ext cx="4402490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3218BE0-0389-4B32-BEDA-75B14EAAE175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72992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572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5895" y="4693389"/>
            <a:ext cx="8272212" cy="566738"/>
          </a:xfrm>
        </p:spPr>
        <p:txBody>
          <a:bodyPr rtlCol="0"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a Imagem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35894" y="5260128"/>
            <a:ext cx="8272213" cy="598671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47E03-493C-4B39-8BFD-38DAD06C41BA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805353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435894" y="702156"/>
            <a:ext cx="8272212" cy="1013800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687C52-234A-4D2C-B17A-CA032BFB92E2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366846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1" y="675727"/>
            <a:ext cx="1503123" cy="5183073"/>
          </a:xfrm>
        </p:spPr>
        <p:txBody>
          <a:bodyPr vert="eaVert"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581193" y="675727"/>
            <a:ext cx="5922209" cy="5183073"/>
          </a:xfrm>
        </p:spPr>
        <p:txBody>
          <a:bodyPr vert="eaVert" rtlCol="0" anchor="t"/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3E3F988-825B-48B0-B415-A600D954561F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7605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FD4C4-CBDF-4398-B0F3-D746E1F152F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612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2A7A8-BF27-481F-BCA6-8F5EF417792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1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A152C-FA9D-44B8-8BE2-75F5A94E9EA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82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A677-981E-4DAE-9A58-5581A94695A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138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A29E7-FB74-41A3-A481-447A703C38D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70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76F9-FEC9-4D5B-9C4B-A514A17976A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382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AB5A-88D6-4861-8421-88F174A7806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591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21905" y="6568880"/>
            <a:ext cx="2895600" cy="2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Manuel João M. Ribeiro</a:t>
            </a:r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rtl="0"/>
            <a:fld id="{4050790B-8117-41CF-9823-2DB5E400988F}" type="datetime1">
              <a:rPr lang="pt-PT" noProof="0" smtClean="0"/>
              <a:pPr rtl="0"/>
              <a:t>15/11/2022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‹#›</a:t>
            </a:fld>
            <a:endParaRPr lang="pt-PT" noProof="0"/>
          </a:p>
        </p:txBody>
      </p:sp>
      <p:sp>
        <p:nvSpPr>
          <p:cNvPr id="9" name="Retângulo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ângulo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088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18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18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eru-europa.pt/icur2022/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DE43A833-E826-4616-80A8-101A06EAADE2}"/>
              </a:ext>
            </a:extLst>
          </p:cNvPr>
          <p:cNvSpPr txBox="1">
            <a:spLocks/>
          </p:cNvSpPr>
          <p:nvPr/>
        </p:nvSpPr>
        <p:spPr>
          <a:xfrm>
            <a:off x="1042139" y="3129786"/>
            <a:ext cx="7546685" cy="10190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PT" sz="2400" b="1" kern="0" dirty="0" err="1"/>
              <a:t>Activities</a:t>
            </a:r>
            <a:r>
              <a:rPr lang="pt-PT" sz="2400" b="1" kern="0" dirty="0"/>
              <a:t> </a:t>
            </a:r>
            <a:r>
              <a:rPr lang="pt-PT" sz="2400" b="1" kern="0" dirty="0" err="1"/>
              <a:t>developed</a:t>
            </a:r>
            <a:r>
              <a:rPr lang="pt-PT" sz="2400" b="1" kern="0" dirty="0"/>
              <a:t> in 2022</a:t>
            </a:r>
          </a:p>
          <a:p>
            <a:pPr algn="ctr"/>
            <a:r>
              <a:rPr lang="pt-PT" sz="2400" b="1" kern="0" dirty="0" err="1"/>
              <a:t>Activities</a:t>
            </a:r>
            <a:r>
              <a:rPr lang="pt-PT" sz="2400" b="1" kern="0" dirty="0"/>
              <a:t> </a:t>
            </a:r>
            <a:r>
              <a:rPr lang="pt-PT" sz="2400" b="1" kern="0" dirty="0" err="1"/>
              <a:t>planned</a:t>
            </a:r>
            <a:r>
              <a:rPr lang="pt-PT" sz="2400" b="1" kern="0" dirty="0"/>
              <a:t> to 2023</a:t>
            </a:r>
          </a:p>
        </p:txBody>
      </p:sp>
      <p:pic>
        <p:nvPicPr>
          <p:cNvPr id="3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00E7C9F9-D0C8-42DF-96E0-1813830D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79048" y="429491"/>
            <a:ext cx="1817175" cy="1211450"/>
          </a:xfrm>
          <a:prstGeom prst="rect">
            <a:avLst/>
          </a:prstGeom>
          <a:noFill/>
        </p:spPr>
      </p:pic>
      <p:sp>
        <p:nvSpPr>
          <p:cNvPr id="4" name="CaixaDeTexto 6">
            <a:extLst>
              <a:ext uri="{FF2B5EF4-FFF2-40B4-BE49-F238E27FC236}">
                <a16:creationId xmlns:a16="http://schemas.microsoft.com/office/drawing/2014/main" id="{C289CC04-DF8F-4809-8E6E-F14F52E1F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56" y="4557803"/>
            <a:ext cx="56985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2">
                    <a:lumMod val="75000"/>
                  </a:schemeClr>
                </a:solidFill>
              </a:rPr>
              <a:t>Manuel Ribeiro</a:t>
            </a:r>
          </a:p>
          <a:p>
            <a:pPr algn="ctr"/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pt-PT" b="1" dirty="0">
                <a:solidFill>
                  <a:schemeClr val="bg2">
                    <a:lumMod val="75000"/>
                  </a:schemeClr>
                </a:solidFill>
              </a:rPr>
              <a:t>(manuel.ribeiro@iseclisboa.pt; ceru.europa@gmail.com)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E7C5B8-AE46-49A2-966D-4B6B945300F4}"/>
              </a:ext>
            </a:extLst>
          </p:cNvPr>
          <p:cNvSpPr txBox="1"/>
          <p:nvPr/>
        </p:nvSpPr>
        <p:spPr>
          <a:xfrm>
            <a:off x="2595174" y="1825328"/>
            <a:ext cx="395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CERU</a:t>
            </a:r>
            <a:endParaRPr lang="pt-PT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Marcador de Posição do Rodapé 3">
            <a:extLst>
              <a:ext uri="{FF2B5EF4-FFF2-40B4-BE49-F238E27FC236}">
                <a16:creationId xmlns:a16="http://schemas.microsoft.com/office/drawing/2014/main" id="{19547CC5-AF3B-4078-8FF2-EE41886826A9}"/>
              </a:ext>
            </a:extLst>
          </p:cNvPr>
          <p:cNvSpPr txBox="1">
            <a:spLocks/>
          </p:cNvSpPr>
          <p:nvPr/>
        </p:nvSpPr>
        <p:spPr>
          <a:xfrm>
            <a:off x="1479040" y="6325659"/>
            <a:ext cx="6672887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Paris – 17 and 18 November 2022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E967EF2-8851-4E18-B3A3-1ABD3164BCCA}"/>
              </a:ext>
            </a:extLst>
          </p:cNvPr>
          <p:cNvGrpSpPr/>
          <p:nvPr/>
        </p:nvGrpSpPr>
        <p:grpSpPr>
          <a:xfrm>
            <a:off x="7182290" y="0"/>
            <a:ext cx="1700255" cy="1358770"/>
            <a:chOff x="7182290" y="0"/>
            <a:chExt cx="1700255" cy="135877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3E1558E-85CB-4A75-A158-3B0E81C1CB6F}"/>
                </a:ext>
              </a:extLst>
            </p:cNvPr>
            <p:cNvSpPr/>
            <p:nvPr/>
          </p:nvSpPr>
          <p:spPr>
            <a:xfrm>
              <a:off x="7182290" y="0"/>
              <a:ext cx="1700255" cy="13587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AC3A3A7-63C2-4E70-9246-DF8C2E225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196620" y="0"/>
              <a:ext cx="1685925" cy="1347788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C2C2404D-8B6E-4C97-A804-C8CC62E4C16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9877" y="71720"/>
            <a:ext cx="1821944" cy="86617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35522FF-AD6D-4C2F-86E8-70833B2FB3DF}"/>
              </a:ext>
            </a:extLst>
          </p:cNvPr>
          <p:cNvSpPr txBox="1"/>
          <p:nvPr/>
        </p:nvSpPr>
        <p:spPr>
          <a:xfrm>
            <a:off x="2306833" y="2325122"/>
            <a:ext cx="501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i="1" dirty="0" err="1">
                <a:solidFill>
                  <a:schemeClr val="accent2">
                    <a:lumMod val="50000"/>
                  </a:schemeClr>
                </a:solidFill>
              </a:rPr>
              <a:t>European</a:t>
            </a:r>
            <a:r>
              <a:rPr lang="pt-PT" sz="2400" i="1" dirty="0">
                <a:solidFill>
                  <a:schemeClr val="accent2">
                    <a:lumMod val="50000"/>
                  </a:schemeClr>
                </a:solidFill>
              </a:rPr>
              <a:t> Centre </a:t>
            </a:r>
            <a:r>
              <a:rPr lang="pt-PT" sz="2400" i="1" dirty="0" err="1">
                <a:solidFill>
                  <a:schemeClr val="accent2">
                    <a:lumMod val="50000"/>
                  </a:schemeClr>
                </a:solidFill>
              </a:rPr>
              <a:t>on</a:t>
            </a:r>
            <a:r>
              <a:rPr lang="pt-PT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sz="2400" i="1" dirty="0" err="1">
                <a:solidFill>
                  <a:schemeClr val="accent2">
                    <a:lumMod val="50000"/>
                  </a:schemeClr>
                </a:solidFill>
              </a:rPr>
              <a:t>Urban</a:t>
            </a:r>
            <a:r>
              <a:rPr lang="pt-PT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sz="2400" i="1" dirty="0" err="1">
                <a:solidFill>
                  <a:schemeClr val="accent2">
                    <a:lumMod val="50000"/>
                  </a:schemeClr>
                </a:solidFill>
              </a:rPr>
              <a:t>Risks</a:t>
            </a:r>
            <a:endParaRPr lang="pt-PT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6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10E521B-FD96-D460-D720-5B2094495BF6}"/>
              </a:ext>
            </a:extLst>
          </p:cNvPr>
          <p:cNvSpPr txBox="1"/>
          <p:nvPr/>
        </p:nvSpPr>
        <p:spPr>
          <a:xfrm>
            <a:off x="1776391" y="2752157"/>
            <a:ext cx="4762971" cy="2459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100" b="1" dirty="0">
                <a:solidFill>
                  <a:prstClr val="black"/>
                </a:solidFill>
                <a:latin typeface="Gill Sans MT" panose="020B0502020104020203"/>
              </a:rPr>
              <a:t>97,8% </a:t>
            </a:r>
            <a:r>
              <a:rPr lang="pt-PT" sz="2100" b="1" dirty="0" err="1">
                <a:solidFill>
                  <a:prstClr val="black"/>
                </a:solidFill>
                <a:latin typeface="Gill Sans MT" panose="020B0502020104020203"/>
              </a:rPr>
              <a:t>of</a:t>
            </a:r>
            <a:r>
              <a:rPr lang="pt-PT" sz="2100" b="1" dirty="0">
                <a:solidFill>
                  <a:prstClr val="black"/>
                </a:solidFill>
                <a:latin typeface="Gill Sans MT" panose="020B0502020104020203"/>
              </a:rPr>
              <a:t> respondentes </a:t>
            </a:r>
            <a:r>
              <a:rPr lang="pt-PT" sz="2100" b="1" dirty="0" err="1">
                <a:solidFill>
                  <a:prstClr val="black"/>
                </a:solidFill>
                <a:latin typeface="Gill Sans MT" panose="020B0502020104020203"/>
              </a:rPr>
              <a:t>said</a:t>
            </a:r>
            <a:r>
              <a:rPr lang="pt-PT" sz="2100" b="1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100" b="1" dirty="0" err="1">
                <a:solidFill>
                  <a:prstClr val="black"/>
                </a:solidFill>
                <a:latin typeface="Gill Sans MT" panose="020B0502020104020203"/>
              </a:rPr>
              <a:t>they</a:t>
            </a:r>
            <a:r>
              <a:rPr lang="pt-PT" sz="2100" b="1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100" b="1" dirty="0" err="1">
                <a:solidFill>
                  <a:prstClr val="black"/>
                </a:solidFill>
                <a:latin typeface="Gill Sans MT" panose="020B0502020104020203"/>
              </a:rPr>
              <a:t>had</a:t>
            </a:r>
            <a:r>
              <a:rPr lang="pt-PT" sz="2100" dirty="0">
                <a:solidFill>
                  <a:prstClr val="black"/>
                </a:solidFill>
                <a:latin typeface="Gill Sans MT" panose="020B0502020104020203"/>
              </a:rPr>
              <a:t>:</a:t>
            </a:r>
          </a:p>
          <a:p>
            <a:pPr marL="214313" indent="26194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PT" sz="2100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black"/>
                </a:solidFill>
                <a:latin typeface="Gill Sans MT" panose="020B0502020104020203"/>
              </a:rPr>
              <a:t>Piped</a:t>
            </a:r>
            <a:r>
              <a:rPr lang="pt-PT" sz="2100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black"/>
                </a:solidFill>
                <a:latin typeface="Gill Sans MT" panose="020B0502020104020203"/>
              </a:rPr>
              <a:t>Water</a:t>
            </a:r>
            <a:endParaRPr lang="pt-PT" sz="2100" dirty="0">
              <a:solidFill>
                <a:prstClr val="black"/>
              </a:solidFill>
              <a:latin typeface="Gill Sans MT" panose="020B0502020104020203"/>
            </a:endParaRPr>
          </a:p>
          <a:p>
            <a:pPr marL="214313" indent="26194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PT" sz="2100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black"/>
                </a:solidFill>
                <a:latin typeface="Gill Sans MT" panose="020B0502020104020203"/>
              </a:rPr>
              <a:t>Sanitation</a:t>
            </a:r>
            <a:endParaRPr lang="pt-PT" sz="2100" dirty="0">
              <a:solidFill>
                <a:prstClr val="black"/>
              </a:solidFill>
              <a:latin typeface="Gill Sans MT" panose="020B0502020104020203"/>
            </a:endParaRPr>
          </a:p>
          <a:p>
            <a:pPr marL="214313" indent="26194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PT" sz="2100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black"/>
                </a:solidFill>
                <a:latin typeface="Gill Sans MT" panose="020B0502020104020203"/>
              </a:rPr>
              <a:t>Electricity</a:t>
            </a:r>
            <a:endParaRPr lang="pt-PT" sz="2100" dirty="0">
              <a:solidFill>
                <a:prstClr val="black"/>
              </a:solidFill>
              <a:latin typeface="Gill Sans MT" panose="020B0502020104020203"/>
            </a:endParaRPr>
          </a:p>
          <a:p>
            <a:pPr marL="214313" indent="26194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PT" sz="2100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black"/>
                </a:solidFill>
                <a:latin typeface="Gill Sans MT" panose="020B0502020104020203"/>
              </a:rPr>
              <a:t>Bottle</a:t>
            </a:r>
            <a:r>
              <a:rPr lang="pt-PT" sz="2100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black"/>
                </a:solidFill>
                <a:latin typeface="Gill Sans MT" panose="020B0502020104020203"/>
              </a:rPr>
              <a:t>gas</a:t>
            </a:r>
            <a:endParaRPr lang="pt-PT" sz="21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C7470C-98CF-17E0-6EAC-FD9B683FA2BF}"/>
              </a:ext>
            </a:extLst>
          </p:cNvPr>
          <p:cNvSpPr txBox="1"/>
          <p:nvPr/>
        </p:nvSpPr>
        <p:spPr>
          <a:xfrm>
            <a:off x="298289" y="857250"/>
            <a:ext cx="248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dirty="0" err="1">
                <a:solidFill>
                  <a:prstClr val="black"/>
                </a:solidFill>
                <a:latin typeface="Gill Sans MT" panose="020B0502020104020203"/>
              </a:rPr>
              <a:t>Results</a:t>
            </a:r>
            <a:endParaRPr lang="pt-PT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0103A2-9E87-FDA0-9E94-18B563EC94C0}"/>
              </a:ext>
            </a:extLst>
          </p:cNvPr>
          <p:cNvSpPr txBox="1"/>
          <p:nvPr/>
        </p:nvSpPr>
        <p:spPr>
          <a:xfrm>
            <a:off x="1777555" y="1427251"/>
            <a:ext cx="5939593" cy="415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2100" dirty="0" err="1">
                <a:solidFill>
                  <a:prstClr val="white"/>
                </a:solidFill>
                <a:latin typeface="Gill Sans MT" panose="020B0502020104020203"/>
              </a:rPr>
              <a:t>Household</a:t>
            </a:r>
            <a:r>
              <a:rPr lang="pt-PT" sz="2100" dirty="0">
                <a:solidFill>
                  <a:prstClr val="white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white"/>
                </a:solidFill>
                <a:latin typeface="Gill Sans MT" panose="020B0502020104020203"/>
              </a:rPr>
              <a:t>equipment</a:t>
            </a:r>
            <a:endParaRPr lang="pt-PT" sz="21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35E5563-C07C-CEC3-34CA-EE1F34BCB2B2}"/>
              </a:ext>
            </a:extLst>
          </p:cNvPr>
          <p:cNvGrpSpPr/>
          <p:nvPr/>
        </p:nvGrpSpPr>
        <p:grpSpPr>
          <a:xfrm>
            <a:off x="5728173" y="3666034"/>
            <a:ext cx="1988975" cy="1913603"/>
            <a:chOff x="5647444" y="1882785"/>
            <a:chExt cx="5211617" cy="4975215"/>
          </a:xfrm>
        </p:grpSpPr>
        <p:pic>
          <p:nvPicPr>
            <p:cNvPr id="8196" name="Picture 4" descr="Utility icons: water, gas, lighting, heating, waste. flat style. Icons of  communications in the house. Flat style Vector illustration Stock Vector  Image &amp; Art - Alamy">
              <a:extLst>
                <a:ext uri="{FF2B5EF4-FFF2-40B4-BE49-F238E27FC236}">
                  <a16:creationId xmlns:a16="http://schemas.microsoft.com/office/drawing/2014/main" id="{C167AD4E-DE0A-FD89-9EE1-4FD91DAC36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55" b="10640"/>
            <a:stretch/>
          </p:blipFill>
          <p:spPr bwMode="auto">
            <a:xfrm>
              <a:off x="8310457" y="1882785"/>
              <a:ext cx="2548604" cy="4975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Utility icons: water, gas, lighting, heating, waste. flat style. Icons of  communications in the house. Flat style Vector illustration Stock Vector  Image &amp; Art - Alamy">
              <a:extLst>
                <a:ext uri="{FF2B5EF4-FFF2-40B4-BE49-F238E27FC236}">
                  <a16:creationId xmlns:a16="http://schemas.microsoft.com/office/drawing/2014/main" id="{49AA6282-7A06-CE15-40F4-33F16E7609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76" b="10640"/>
            <a:stretch/>
          </p:blipFill>
          <p:spPr bwMode="auto">
            <a:xfrm>
              <a:off x="5647444" y="1882785"/>
              <a:ext cx="2448232" cy="4975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0A926C86-6911-B82F-A6CF-D0A34CF22017}"/>
              </a:ext>
            </a:extLst>
          </p:cNvPr>
          <p:cNvSpPr txBox="1"/>
          <p:nvPr/>
        </p:nvSpPr>
        <p:spPr>
          <a:xfrm>
            <a:off x="926595" y="306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800" b="1" dirty="0">
                <a:solidFill>
                  <a:prstClr val="black"/>
                </a:solidFill>
                <a:latin typeface="Gill Sans MT" panose="020B0502020104020203"/>
              </a:rPr>
              <a:t>POPIRIM 2022</a:t>
            </a:r>
          </a:p>
        </p:txBody>
      </p:sp>
      <p:pic>
        <p:nvPicPr>
          <p:cNvPr id="5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D7AA3C86-50CD-E7C0-38DC-5FEB53CC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9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333816-ECFA-E849-E44D-3362622BC58F}"/>
              </a:ext>
            </a:extLst>
          </p:cNvPr>
          <p:cNvSpPr txBox="1"/>
          <p:nvPr/>
        </p:nvSpPr>
        <p:spPr>
          <a:xfrm>
            <a:off x="720563" y="3214328"/>
            <a:ext cx="7940426" cy="204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1350"/>
              </a:spcAft>
            </a:pPr>
            <a:r>
              <a:rPr lang="pt-PT" sz="2400" dirty="0">
                <a:solidFill>
                  <a:prstClr val="black"/>
                </a:solidFill>
                <a:latin typeface="Gill Sans MT" panose="020B0502020104020203"/>
              </a:rPr>
              <a:t>- </a:t>
            </a:r>
            <a:r>
              <a:rPr lang="pt-PT" sz="2400" dirty="0" err="1">
                <a:solidFill>
                  <a:prstClr val="black"/>
                </a:solidFill>
                <a:latin typeface="Gill Sans MT" panose="020B0502020104020203"/>
              </a:rPr>
              <a:t>Landslides</a:t>
            </a:r>
            <a:endParaRPr lang="pt-PT" sz="2400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1350"/>
              </a:spcAft>
            </a:pPr>
            <a:r>
              <a:rPr lang="pt-PT" sz="2400" dirty="0">
                <a:solidFill>
                  <a:prstClr val="black"/>
                </a:solidFill>
                <a:latin typeface="Gill Sans MT" panose="020B0502020104020203"/>
              </a:rPr>
              <a:t>- </a:t>
            </a:r>
            <a:r>
              <a:rPr lang="pt-PT" sz="2400" dirty="0" err="1">
                <a:solidFill>
                  <a:prstClr val="black"/>
                </a:solidFill>
                <a:latin typeface="Gill Sans MT" panose="020B0502020104020203"/>
              </a:rPr>
              <a:t>Fires</a:t>
            </a:r>
            <a:endParaRPr lang="pt-PT" sz="2400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1350"/>
              </a:spcAft>
            </a:pPr>
            <a:r>
              <a:rPr lang="pt-PT" sz="2400" i="1" dirty="0">
                <a:solidFill>
                  <a:prstClr val="black"/>
                </a:solidFill>
                <a:latin typeface="Gill Sans MT" panose="020B0502020104020203"/>
              </a:rPr>
              <a:t>- </a:t>
            </a:r>
            <a:r>
              <a:rPr lang="pt-PT" sz="2400" i="1" dirty="0" err="1">
                <a:solidFill>
                  <a:prstClr val="black"/>
                </a:solidFill>
                <a:latin typeface="Gill Sans MT" panose="020B0502020104020203"/>
              </a:rPr>
              <a:t>Security</a:t>
            </a:r>
            <a:r>
              <a:rPr lang="pt-PT" sz="2400" i="1" dirty="0">
                <a:solidFill>
                  <a:prstClr val="black"/>
                </a:solidFill>
                <a:latin typeface="Gill Sans MT" panose="020B0502020104020203"/>
              </a:rPr>
              <a:t> (</a:t>
            </a:r>
            <a:r>
              <a:rPr lang="pt-PT" sz="2400" i="1" dirty="0" err="1">
                <a:solidFill>
                  <a:prstClr val="black"/>
                </a:solidFill>
                <a:latin typeface="Gill Sans MT" panose="020B0502020104020203"/>
              </a:rPr>
              <a:t>vandalism</a:t>
            </a:r>
            <a:r>
              <a:rPr lang="pt-PT" sz="2400" i="1" dirty="0">
                <a:solidFill>
                  <a:prstClr val="black"/>
                </a:solidFill>
                <a:latin typeface="Gill Sans MT" panose="020B0502020104020203"/>
              </a:rPr>
              <a:t>, </a:t>
            </a:r>
            <a:r>
              <a:rPr lang="pt-PT" sz="2400" i="1" dirty="0" err="1">
                <a:solidFill>
                  <a:prstClr val="black"/>
                </a:solidFill>
                <a:latin typeface="Gill Sans MT" panose="020B0502020104020203"/>
              </a:rPr>
              <a:t>thefts</a:t>
            </a:r>
            <a:r>
              <a:rPr lang="pt-PT" sz="2400" i="1" dirty="0">
                <a:solidFill>
                  <a:prstClr val="black"/>
                </a:solidFill>
                <a:latin typeface="Gill Sans MT" panose="020B0502020104020203"/>
              </a:rPr>
              <a:t>, </a:t>
            </a:r>
            <a:r>
              <a:rPr lang="pt-PT" sz="2400" i="1" dirty="0" err="1">
                <a:solidFill>
                  <a:prstClr val="black"/>
                </a:solidFill>
                <a:latin typeface="Gill Sans MT" panose="020B0502020104020203"/>
              </a:rPr>
              <a:t>drug</a:t>
            </a:r>
            <a:r>
              <a:rPr lang="pt-PT" sz="2400" i="1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400" i="1" dirty="0" err="1">
                <a:solidFill>
                  <a:prstClr val="black"/>
                </a:solidFill>
                <a:latin typeface="Gill Sans MT" panose="020B0502020104020203"/>
              </a:rPr>
              <a:t>trafficking</a:t>
            </a:r>
            <a:r>
              <a:rPr lang="pt-PT" sz="2400" i="1" dirty="0">
                <a:solidFill>
                  <a:prstClr val="black"/>
                </a:solidFill>
                <a:latin typeface="Gill Sans MT" panose="020B0502020104020203"/>
              </a:rPr>
              <a:t>, </a:t>
            </a:r>
            <a:r>
              <a:rPr lang="pt-PT" sz="2400" i="1" dirty="0" err="1">
                <a:solidFill>
                  <a:prstClr val="black"/>
                </a:solidFill>
                <a:latin typeface="Gill Sans MT" panose="020B0502020104020203"/>
              </a:rPr>
              <a:t>abandoned</a:t>
            </a:r>
            <a:r>
              <a:rPr lang="pt-PT" sz="2400" i="1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400" i="1" dirty="0" err="1">
                <a:solidFill>
                  <a:prstClr val="black"/>
                </a:solidFill>
                <a:latin typeface="Gill Sans MT" panose="020B0502020104020203"/>
              </a:rPr>
              <a:t>cars</a:t>
            </a:r>
            <a:r>
              <a:rPr lang="pt-PT" sz="2400" i="1" dirty="0">
                <a:solidFill>
                  <a:prstClr val="black"/>
                </a:solidFill>
                <a:latin typeface="Gill Sans MT" panose="020B0502020104020203"/>
              </a:rPr>
              <a:t>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AB20C3-30B6-F38F-BFB0-49DCD94E938D}"/>
              </a:ext>
            </a:extLst>
          </p:cNvPr>
          <p:cNvSpPr txBox="1"/>
          <p:nvPr/>
        </p:nvSpPr>
        <p:spPr>
          <a:xfrm>
            <a:off x="290497" y="1427252"/>
            <a:ext cx="248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dirty="0" err="1">
                <a:solidFill>
                  <a:prstClr val="black"/>
                </a:solidFill>
                <a:latin typeface="Gill Sans MT" panose="020B0502020104020203"/>
              </a:rPr>
              <a:t>Results</a:t>
            </a:r>
            <a:endParaRPr lang="pt-PT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80F44E-FAAD-DFFF-1DD7-091A2747B11B}"/>
              </a:ext>
            </a:extLst>
          </p:cNvPr>
          <p:cNvSpPr txBox="1"/>
          <p:nvPr/>
        </p:nvSpPr>
        <p:spPr>
          <a:xfrm>
            <a:off x="1777555" y="1427251"/>
            <a:ext cx="5939593" cy="415498"/>
          </a:xfrm>
          <a:prstGeom prst="rect">
            <a:avLst/>
          </a:prstGeom>
          <a:solidFill>
            <a:srgbClr val="295F3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2100" dirty="0" err="1">
                <a:solidFill>
                  <a:prstClr val="white"/>
                </a:solidFill>
                <a:latin typeface="Gill Sans MT" panose="020B0502020104020203"/>
              </a:rPr>
              <a:t>Knowledge</a:t>
            </a:r>
            <a:r>
              <a:rPr lang="pt-PT" sz="2100" dirty="0">
                <a:solidFill>
                  <a:prstClr val="white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white"/>
                </a:solidFill>
                <a:latin typeface="Gill Sans MT" panose="020B0502020104020203"/>
              </a:rPr>
              <a:t>about</a:t>
            </a:r>
            <a:r>
              <a:rPr lang="pt-PT" sz="2100" dirty="0">
                <a:solidFill>
                  <a:prstClr val="white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white"/>
                </a:solidFill>
                <a:latin typeface="Gill Sans MT" panose="020B0502020104020203"/>
              </a:rPr>
              <a:t>risks</a:t>
            </a:r>
            <a:endParaRPr lang="pt-PT" sz="21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12290" name="Picture 2" descr="Deslizamento de terra - ícones de natureza grátis">
            <a:extLst>
              <a:ext uri="{FF2B5EF4-FFF2-40B4-BE49-F238E27FC236}">
                <a16:creationId xmlns:a16="http://schemas.microsoft.com/office/drawing/2014/main" id="{CE7BB8E9-9061-4A4F-AA82-19335A58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92" y="2865615"/>
            <a:ext cx="866929" cy="8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cêndio - ícones de diversos grátis">
            <a:extLst>
              <a:ext uri="{FF2B5EF4-FFF2-40B4-BE49-F238E27FC236}">
                <a16:creationId xmlns:a16="http://schemas.microsoft.com/office/drawing/2014/main" id="{787CF3FC-89B1-27D0-9ABE-FB440317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45" y="2865615"/>
            <a:ext cx="866929" cy="8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ervices Security icon PNG and SVG Vector Free Download">
            <a:extLst>
              <a:ext uri="{FF2B5EF4-FFF2-40B4-BE49-F238E27FC236}">
                <a16:creationId xmlns:a16="http://schemas.microsoft.com/office/drawing/2014/main" id="{24596060-F23F-25A7-EA48-E6BFFA11E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82" y="2828712"/>
            <a:ext cx="1076325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B4467E9-BB25-5690-5C56-D3B286CCB974}"/>
              </a:ext>
            </a:extLst>
          </p:cNvPr>
          <p:cNvSpPr txBox="1"/>
          <p:nvPr/>
        </p:nvSpPr>
        <p:spPr>
          <a:xfrm>
            <a:off x="926595" y="306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800" b="1" dirty="0">
                <a:solidFill>
                  <a:prstClr val="black"/>
                </a:solidFill>
                <a:latin typeface="Gill Sans MT" panose="020B0502020104020203"/>
              </a:rPr>
              <a:t>POPIRIM 2022</a:t>
            </a:r>
          </a:p>
        </p:txBody>
      </p:sp>
      <p:pic>
        <p:nvPicPr>
          <p:cNvPr id="5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601C3824-A1EB-A1EE-4267-8D0AC030B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1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FE08196-F4C0-4DB6-9208-0D913DDF6A04}"/>
              </a:ext>
            </a:extLst>
          </p:cNvPr>
          <p:cNvSpPr txBox="1">
            <a:spLocks/>
          </p:cNvSpPr>
          <p:nvPr/>
        </p:nvSpPr>
        <p:spPr>
          <a:xfrm>
            <a:off x="2440837" y="159471"/>
            <a:ext cx="5670630" cy="749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POPIRIM</a:t>
            </a:r>
            <a:r>
              <a:rPr lang="en-US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– 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Population involvement on risk management and mitigation - Testing in small communities </a:t>
            </a:r>
          </a:p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Lisbon – October 2022</a:t>
            </a:r>
            <a:endParaRPr lang="en-US" sz="12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1CFB2794-3D6D-805F-CCD0-58EF0845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5AF7D6E-70FD-2E09-35C2-9E903D5C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538790"/>
            <a:ext cx="7328850" cy="52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871B22D-5BA8-D79A-97A0-48D8F4D8E1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9252" y="0"/>
            <a:ext cx="2611031" cy="14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9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795" y="1861230"/>
            <a:ext cx="3982943" cy="491700"/>
          </a:xfrm>
        </p:spPr>
        <p:txBody>
          <a:bodyPr rtlCol="0">
            <a:normAutofit/>
          </a:bodyPr>
          <a:lstStyle/>
          <a:p>
            <a:pPr rtl="0"/>
            <a:r>
              <a:rPr lang="pt-PT" b="1" dirty="0" err="1">
                <a:solidFill>
                  <a:schemeClr val="tx1"/>
                </a:solidFill>
              </a:rPr>
              <a:t>Expected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results</a:t>
            </a:r>
            <a:r>
              <a:rPr lang="pt-PT" b="1" dirty="0">
                <a:solidFill>
                  <a:schemeClr val="tx1"/>
                </a:solidFill>
              </a:rPr>
              <a:t> - 2023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3AE3D4-182A-1AC4-2368-8A629C95CCFE}"/>
              </a:ext>
            </a:extLst>
          </p:cNvPr>
          <p:cNvSpPr txBox="1"/>
          <p:nvPr/>
        </p:nvSpPr>
        <p:spPr>
          <a:xfrm>
            <a:off x="339372" y="2746973"/>
            <a:ext cx="8757788" cy="3562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16" lvl="0" indent="-10716" defTabSz="342900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 </a:t>
            </a:r>
            <a:r>
              <a:rPr lang="en-US" sz="2000" b="1" u="sng" dirty="0">
                <a:solidFill>
                  <a:prstClr val="black"/>
                </a:solidFill>
                <a:latin typeface="Gill Sans MT" panose="020B0502020104020203"/>
              </a:rPr>
              <a:t>Definition of local mechanisms for public participation of residents in the management of their security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/>
              </a:rPr>
              <a:t>, enhancing the </a:t>
            </a:r>
            <a:r>
              <a:rPr lang="en-US" sz="2000" b="1" u="sng" dirty="0">
                <a:solidFill>
                  <a:prstClr val="black"/>
                </a:solidFill>
                <a:latin typeface="Gill Sans MT" panose="020B0502020104020203"/>
              </a:rPr>
              <a:t>creation of groups of volunteers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/>
              </a:rPr>
              <a:t> to support the subsequent development of the project</a:t>
            </a:r>
          </a:p>
          <a:p>
            <a:pPr marL="10716" lvl="0" indent="-10716" defTabSz="342900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b="1" u="sng" dirty="0">
                <a:solidFill>
                  <a:prstClr val="black"/>
                </a:solidFill>
                <a:latin typeface="Gill Sans MT" panose="020B0502020104020203"/>
              </a:rPr>
              <a:t>Synchronization of the action of the Civil Protection local department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/>
              </a:rPr>
              <a:t>, in order to develop a concerted intervention with the population of the studied areas, to </a:t>
            </a:r>
            <a:r>
              <a:rPr lang="en-US" sz="2000" b="1" u="sng" dirty="0">
                <a:solidFill>
                  <a:prstClr val="black"/>
                </a:solidFill>
                <a:latin typeface="Gill Sans MT" panose="020B0502020104020203"/>
              </a:rPr>
              <a:t>identify the main risks and establish measures for their management 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/>
              </a:rPr>
              <a:t>– mitigation, reduction and elimination.</a:t>
            </a:r>
          </a:p>
          <a:p>
            <a:pPr marL="10716" lvl="0" indent="-10716" defTabSz="342900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b="1" u="sng" dirty="0">
                <a:solidFill>
                  <a:prstClr val="black"/>
                </a:solidFill>
                <a:latin typeface="Gill Sans MT" panose="020B0502020104020203"/>
              </a:rPr>
              <a:t>Training exercises for the population 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/>
              </a:rPr>
              <a:t>on the management of the main risks. </a:t>
            </a:r>
          </a:p>
        </p:txBody>
      </p:sp>
      <p:pic>
        <p:nvPicPr>
          <p:cNvPr id="3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789500D4-5C39-DF55-A1CE-C0D4BB44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B355BB0-67D5-819E-763D-77760C075E3C}"/>
              </a:ext>
            </a:extLst>
          </p:cNvPr>
          <p:cNvSpPr txBox="1">
            <a:spLocks/>
          </p:cNvSpPr>
          <p:nvPr/>
        </p:nvSpPr>
        <p:spPr>
          <a:xfrm>
            <a:off x="392253" y="564717"/>
            <a:ext cx="8416258" cy="1199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POPIRIM</a:t>
            </a:r>
            <a:r>
              <a:rPr kumimoji="0" lang="en-US" sz="16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 – </a:t>
            </a:r>
            <a:r>
              <a:rPr kumimoji="0" lang="en-US" sz="1600" b="1" i="1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Population involvement on risk management and mitigation - Testing in small communities </a:t>
            </a:r>
          </a:p>
        </p:txBody>
      </p:sp>
    </p:spTree>
    <p:extLst>
      <p:ext uri="{BB962C8B-B14F-4D97-AF65-F5344CB8AC3E}">
        <p14:creationId xmlns:p14="http://schemas.microsoft.com/office/powerpoint/2010/main" val="25394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789500D4-5C39-DF55-A1CE-C0D4BB44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B355BB0-67D5-819E-763D-77760C075E3C}"/>
              </a:ext>
            </a:extLst>
          </p:cNvPr>
          <p:cNvSpPr txBox="1">
            <a:spLocks/>
          </p:cNvSpPr>
          <p:nvPr/>
        </p:nvSpPr>
        <p:spPr>
          <a:xfrm>
            <a:off x="392253" y="564717"/>
            <a:ext cx="8416258" cy="1199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SADUR</a:t>
            </a:r>
            <a:endParaRPr kumimoji="0" lang="en-US" sz="1600" b="1" i="1" u="none" strike="noStrike" kern="1200" cap="all" spc="0" normalizeH="0" baseline="0" noProof="0" dirty="0">
              <a:ln w="3175" cmpd="sng"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E9A2999-B5A6-32D2-C02B-F5E5395A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cap="none" dirty="0"/>
              <a:t>Schools against domestic and urban risks</a:t>
            </a:r>
            <a:endParaRPr lang="pt-PT" sz="2400" cap="none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1C7D2C-DED9-63E6-3E53-D4A04CB99797}"/>
              </a:ext>
            </a:extLst>
          </p:cNvPr>
          <p:cNvSpPr txBox="1"/>
          <p:nvPr/>
        </p:nvSpPr>
        <p:spPr>
          <a:xfrm>
            <a:off x="392253" y="3372087"/>
            <a:ext cx="841625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Analysis of data on domestic accidents at national level in Portugal (explosions, fires, poisoning by gas)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Updating and maintenance of the Urban Risks webpage developed for a pilot municipality. Inclusion of domestic accidents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Participation in videoconferences promoted by the coordinator </a:t>
            </a:r>
            <a:r>
              <a:rPr lang="en-US" sz="2000" dirty="0" err="1"/>
              <a:t>centre</a:t>
            </a:r>
            <a:r>
              <a:rPr lang="en-US" sz="2000" dirty="0"/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Project presentation and awareness sessions on domestic accidents in selected schools</a:t>
            </a:r>
            <a:endParaRPr lang="pt-PT" sz="2000" dirty="0">
              <a:solidFill>
                <a:srgbClr val="0070C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0EA08D-4DE0-CFB6-0FC1-61DA049691A9}"/>
              </a:ext>
            </a:extLst>
          </p:cNvPr>
          <p:cNvSpPr txBox="1"/>
          <p:nvPr/>
        </p:nvSpPr>
        <p:spPr>
          <a:xfrm>
            <a:off x="435895" y="2843935"/>
            <a:ext cx="746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2022 CERU </a:t>
            </a:r>
            <a:r>
              <a:rPr lang="pt-PT" sz="2000" b="1" dirty="0" err="1"/>
              <a:t>Developed</a:t>
            </a:r>
            <a:r>
              <a:rPr lang="pt-PT" sz="2000" b="1" dirty="0"/>
              <a:t> </a:t>
            </a:r>
            <a:r>
              <a:rPr lang="pt-PT" sz="2000" b="1" dirty="0" err="1"/>
              <a:t>activities</a:t>
            </a:r>
            <a:r>
              <a:rPr lang="pt-PT" sz="2000" b="1" dirty="0"/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EB4F3D-3F07-AB2B-82F9-746F35DED0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6799" y="5859270"/>
            <a:ext cx="1400504" cy="7695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3FF1552-7A90-4D78-E0CA-568F11A91A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276" y="5859270"/>
            <a:ext cx="1860129" cy="925833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E3A1E5D2-F441-E90E-0D6D-82F8BC083F4D}"/>
              </a:ext>
            </a:extLst>
          </p:cNvPr>
          <p:cNvSpPr txBox="1">
            <a:spLocks/>
          </p:cNvSpPr>
          <p:nvPr/>
        </p:nvSpPr>
        <p:spPr>
          <a:xfrm>
            <a:off x="791580" y="1983217"/>
            <a:ext cx="6705745" cy="4106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pt-PT" b="1" dirty="0" err="1">
                <a:solidFill>
                  <a:schemeClr val="tx1"/>
                </a:solidFill>
                <a:latin typeface="+mj-lt"/>
              </a:rPr>
              <a:t>Coordinator</a:t>
            </a:r>
            <a:r>
              <a:rPr lang="pt-PT" b="1" dirty="0">
                <a:solidFill>
                  <a:schemeClr val="tx1"/>
                </a:solidFill>
                <a:latin typeface="+mj-lt"/>
              </a:rPr>
              <a:t> Centre: CUEBC(</a:t>
            </a:r>
            <a:r>
              <a:rPr lang="pt-PT" b="1" dirty="0" err="1">
                <a:solidFill>
                  <a:schemeClr val="tx1"/>
                </a:solidFill>
                <a:latin typeface="+mj-lt"/>
              </a:rPr>
              <a:t>Italy</a:t>
            </a:r>
            <a:r>
              <a:rPr lang="pt-PT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0BF100F-B2F4-3693-36F3-3F0F184A8D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-2020"/>
          <a:stretch/>
        </p:blipFill>
        <p:spPr>
          <a:xfrm>
            <a:off x="926595" y="5859270"/>
            <a:ext cx="2070231" cy="9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4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789500D4-5C39-DF55-A1CE-C0D4BB44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B355BB0-67D5-819E-763D-77760C075E3C}"/>
              </a:ext>
            </a:extLst>
          </p:cNvPr>
          <p:cNvSpPr txBox="1">
            <a:spLocks/>
          </p:cNvSpPr>
          <p:nvPr/>
        </p:nvSpPr>
        <p:spPr>
          <a:xfrm>
            <a:off x="392253" y="564717"/>
            <a:ext cx="8416258" cy="1199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SADUR</a:t>
            </a:r>
            <a:endParaRPr kumimoji="0" lang="en-US" sz="1600" b="1" i="1" u="none" strike="noStrike" kern="1200" cap="all" spc="0" normalizeH="0" baseline="0" noProof="0" dirty="0">
              <a:ln w="3175" cmpd="sng"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E9A2999-B5A6-32D2-C02B-F5E5395A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cap="none" dirty="0"/>
              <a:t>Schools against domestic and urban risks</a:t>
            </a:r>
            <a:endParaRPr lang="pt-PT" sz="2400" cap="none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3A1E5D2-F441-E90E-0D6D-82F8BC083F4D}"/>
              </a:ext>
            </a:extLst>
          </p:cNvPr>
          <p:cNvSpPr txBox="1">
            <a:spLocks/>
          </p:cNvSpPr>
          <p:nvPr/>
        </p:nvSpPr>
        <p:spPr>
          <a:xfrm>
            <a:off x="-423555" y="1983217"/>
            <a:ext cx="6705745" cy="4106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P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F01669E-F666-63C9-4CB2-17B83686B1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895" y="2712533"/>
            <a:ext cx="2605935" cy="1452808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6E2285A-6E97-AA0F-547E-CE7F1054C5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1443" y="2025415"/>
            <a:ext cx="4686052" cy="29789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74DF02-E78C-CEC9-4EAB-B45EBC0E791A}"/>
              </a:ext>
            </a:extLst>
          </p:cNvPr>
          <p:cNvSpPr txBox="1"/>
          <p:nvPr/>
        </p:nvSpPr>
        <p:spPr>
          <a:xfrm>
            <a:off x="2433" y="4570386"/>
            <a:ext cx="4974611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 </a:t>
            </a:r>
            <a:r>
              <a:rPr lang="en-US" b="1" dirty="0"/>
              <a:t>Analysis of data on domestic accidents: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Classification / selection of domestic accidents </a:t>
            </a:r>
            <a:r>
              <a:rPr lang="en-US" dirty="0" err="1"/>
              <a:t>occurences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Data compilation for two different councils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Comparison of data considering the different demographic conditions of the two councils (still in progress)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898AA7C-3C0D-BECB-B2D5-2B08059D443A}"/>
              </a:ext>
            </a:extLst>
          </p:cNvPr>
          <p:cNvSpPr txBox="1"/>
          <p:nvPr/>
        </p:nvSpPr>
        <p:spPr>
          <a:xfrm>
            <a:off x="252558" y="1988840"/>
            <a:ext cx="431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/>
              <a:t>Update</a:t>
            </a:r>
            <a:r>
              <a:rPr lang="pt-PT" b="1" dirty="0"/>
              <a:t> </a:t>
            </a:r>
            <a:r>
              <a:rPr lang="en-US" b="1" dirty="0"/>
              <a:t>of the Urban Risks webpage:</a:t>
            </a:r>
            <a:br>
              <a:rPr lang="en-US" b="1" dirty="0"/>
            </a:br>
            <a:r>
              <a:rPr lang="en-US" b="1" dirty="0"/>
              <a:t>Inclusion of domestic accidents </a:t>
            </a:r>
            <a:endParaRPr lang="pt-PT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62AE16-866D-434D-47FE-BBA466672751}"/>
              </a:ext>
            </a:extLst>
          </p:cNvPr>
          <p:cNvSpPr txBox="1"/>
          <p:nvPr/>
        </p:nvSpPr>
        <p:spPr>
          <a:xfrm>
            <a:off x="5202069" y="5656020"/>
            <a:ext cx="3606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accent1"/>
                </a:solidFill>
              </a:rPr>
              <a:t>Description</a:t>
            </a:r>
            <a:endParaRPr lang="pt-PT" dirty="0">
              <a:solidFill>
                <a:schemeClr val="accent1"/>
              </a:solidFill>
            </a:endParaRPr>
          </a:p>
          <a:p>
            <a:pPr algn="ctr"/>
            <a:r>
              <a:rPr lang="pt-PT" dirty="0" err="1">
                <a:solidFill>
                  <a:schemeClr val="accent1"/>
                </a:solidFill>
              </a:rPr>
              <a:t>Enhancing</a:t>
            </a:r>
            <a:r>
              <a:rPr lang="pt-PT" dirty="0">
                <a:solidFill>
                  <a:schemeClr val="accent1"/>
                </a:solidFill>
              </a:rPr>
              <a:t> </a:t>
            </a:r>
            <a:r>
              <a:rPr lang="pt-PT" dirty="0" err="1">
                <a:solidFill>
                  <a:schemeClr val="accent1"/>
                </a:solidFill>
              </a:rPr>
              <a:t>household</a:t>
            </a:r>
            <a:r>
              <a:rPr lang="pt-PT" dirty="0">
                <a:solidFill>
                  <a:schemeClr val="accent1"/>
                </a:solidFill>
              </a:rPr>
              <a:t> </a:t>
            </a:r>
            <a:r>
              <a:rPr lang="pt-PT" dirty="0" err="1">
                <a:solidFill>
                  <a:schemeClr val="accent1"/>
                </a:solidFill>
              </a:rPr>
              <a:t>hidden</a:t>
            </a:r>
            <a:r>
              <a:rPr lang="pt-PT" dirty="0">
                <a:solidFill>
                  <a:schemeClr val="accent1"/>
                </a:solidFill>
              </a:rPr>
              <a:t> </a:t>
            </a:r>
            <a:r>
              <a:rPr lang="pt-PT" dirty="0" err="1">
                <a:solidFill>
                  <a:schemeClr val="accent1"/>
                </a:solidFill>
              </a:rPr>
              <a:t>risks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E8FD45FE-960C-C5D5-F411-8EE8C46F627F}"/>
              </a:ext>
            </a:extLst>
          </p:cNvPr>
          <p:cNvSpPr/>
          <p:nvPr/>
        </p:nvSpPr>
        <p:spPr>
          <a:xfrm>
            <a:off x="6867255" y="5094186"/>
            <a:ext cx="279917" cy="561834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367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789500D4-5C39-DF55-A1CE-C0D4BB44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B355BB0-67D5-819E-763D-77760C075E3C}"/>
              </a:ext>
            </a:extLst>
          </p:cNvPr>
          <p:cNvSpPr txBox="1">
            <a:spLocks/>
          </p:cNvSpPr>
          <p:nvPr/>
        </p:nvSpPr>
        <p:spPr>
          <a:xfrm>
            <a:off x="392253" y="564717"/>
            <a:ext cx="8416258" cy="1199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SADUR</a:t>
            </a:r>
            <a:endParaRPr kumimoji="0" lang="en-US" sz="1600" b="1" i="1" u="none" strike="noStrike" kern="1200" cap="all" spc="0" normalizeH="0" baseline="0" noProof="0" dirty="0">
              <a:ln w="3175" cmpd="sng"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E9A2999-B5A6-32D2-C02B-F5E5395A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cap="none" dirty="0"/>
              <a:t>Schools against domestic and urban risks</a:t>
            </a:r>
            <a:endParaRPr lang="pt-PT" sz="2400" cap="none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1C7D2C-DED9-63E6-3E53-D4A04CB99797}"/>
              </a:ext>
            </a:extLst>
          </p:cNvPr>
          <p:cNvSpPr txBox="1"/>
          <p:nvPr/>
        </p:nvSpPr>
        <p:spPr>
          <a:xfrm>
            <a:off x="392253" y="3163345"/>
            <a:ext cx="8416258" cy="1869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Project presentation and awareness sessions on domestic accidents in selected schools</a:t>
            </a:r>
            <a:endParaRPr lang="pt-PT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Contribution to finalize the Detection of Hidden Household Risks Manual (DHDR)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Manual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Participation in Video conference and conference promoted by the coordinator </a:t>
            </a:r>
            <a:r>
              <a:rPr lang="en-US" dirty="0" err="1"/>
              <a:t>centre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0EA08D-4DE0-CFB6-0FC1-61DA049691A9}"/>
              </a:ext>
            </a:extLst>
          </p:cNvPr>
          <p:cNvSpPr txBox="1"/>
          <p:nvPr/>
        </p:nvSpPr>
        <p:spPr>
          <a:xfrm>
            <a:off x="435895" y="2438890"/>
            <a:ext cx="746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2023 CERU </a:t>
            </a:r>
            <a:r>
              <a:rPr lang="pt-PT" b="1" dirty="0" err="1"/>
              <a:t>Planned</a:t>
            </a:r>
            <a:r>
              <a:rPr lang="pt-PT" b="1" dirty="0"/>
              <a:t> </a:t>
            </a:r>
            <a:r>
              <a:rPr lang="pt-PT" b="1" dirty="0" err="1"/>
              <a:t>activities</a:t>
            </a:r>
            <a:r>
              <a:rPr lang="pt-PT" b="1" dirty="0"/>
              <a:t>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D519E6D-488D-BE38-822B-8D04B6B181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6799" y="5859270"/>
            <a:ext cx="1400504" cy="76956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8A73505-46A4-D81F-6EBF-A6313B040C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276" y="5859270"/>
            <a:ext cx="1860129" cy="92583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7FD20D4-6CBF-6381-E75D-2C2C236C9B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-2020"/>
          <a:stretch/>
        </p:blipFill>
        <p:spPr>
          <a:xfrm>
            <a:off x="926595" y="5859270"/>
            <a:ext cx="2070231" cy="9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142C9295-DCE9-400E-A5FF-9F694A59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FE08196-F4C0-4DB6-9208-0D913DDF6A04}"/>
              </a:ext>
            </a:extLst>
          </p:cNvPr>
          <p:cNvSpPr txBox="1">
            <a:spLocks/>
          </p:cNvSpPr>
          <p:nvPr/>
        </p:nvSpPr>
        <p:spPr>
          <a:xfrm>
            <a:off x="1421650" y="44516"/>
            <a:ext cx="5670630" cy="8642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2</a:t>
            </a:r>
            <a:r>
              <a:rPr lang="en-US" sz="1600" b="1" cap="none" baseline="30000" dirty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nd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International conference 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on urban risks</a:t>
            </a:r>
          </a:p>
          <a:p>
            <a:pPr algn="ctr">
              <a:lnSpc>
                <a:spcPct val="120000"/>
              </a:lnSpc>
            </a:pPr>
            <a:r>
              <a:rPr lang="pt-PT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ICUR 2022 – </a:t>
            </a:r>
            <a:r>
              <a:rPr lang="pt-PT" sz="1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Lisbon</a:t>
            </a:r>
            <a:r>
              <a:rPr lang="pt-PT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23-25 </a:t>
            </a:r>
            <a:r>
              <a:rPr lang="pt-PT" sz="1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endParaRPr lang="pt-PT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7ABA94-4A39-21EE-AE67-856773F727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565" y="962046"/>
            <a:ext cx="7830870" cy="58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EB2943-9A32-4F56-BC68-1886FC4FAB56}"/>
              </a:ext>
            </a:extLst>
          </p:cNvPr>
          <p:cNvSpPr txBox="1"/>
          <p:nvPr/>
        </p:nvSpPr>
        <p:spPr>
          <a:xfrm>
            <a:off x="116505" y="3358439"/>
            <a:ext cx="576064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Risk</a:t>
            </a: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and</a:t>
            </a: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emergency</a:t>
            </a: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management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Urban</a:t>
            </a: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risks</a:t>
            </a: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induced</a:t>
            </a: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by</a:t>
            </a: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natural </a:t>
            </a: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hazards</a:t>
            </a:r>
            <a:endParaRPr lang="pt-PT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Critical infrastructures and cascading effects</a:t>
            </a:r>
            <a:endParaRPr lang="pt-PT" b="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Urban environmental health risks and sustainability</a:t>
            </a:r>
            <a:endParaRPr lang="pt-PT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Risk protection on cultural heritage and historical </a:t>
            </a:r>
            <a:r>
              <a:rPr lang="en-US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centres</a:t>
            </a:r>
            <a:endParaRPr lang="pt-PT" b="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Societal risks in a changing world</a:t>
            </a:r>
            <a:endParaRPr lang="pt-PT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Citizen engagement and risk communication</a:t>
            </a:r>
            <a:endParaRPr lang="pt-PT" b="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b="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SS: Multi-hazard risk assessment for resilient</a:t>
            </a:r>
            <a:br>
              <a:rPr lang="en-US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b="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and sustainable urban areas</a:t>
            </a:r>
            <a:endParaRPr lang="pt-PT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F518C8-26BD-40D9-BE81-C06D5D9A6C66}"/>
              </a:ext>
            </a:extLst>
          </p:cNvPr>
          <p:cNvSpPr txBox="1"/>
          <p:nvPr/>
        </p:nvSpPr>
        <p:spPr>
          <a:xfrm>
            <a:off x="116505" y="2803865"/>
            <a:ext cx="1218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>
                <a:solidFill>
                  <a:schemeClr val="accent2">
                    <a:lumMod val="50000"/>
                  </a:schemeClr>
                </a:solidFill>
              </a:rPr>
              <a:t>Topics</a:t>
            </a:r>
            <a:r>
              <a:rPr lang="pt-PT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BCFA44-1B98-4167-82EE-2E086EA14BE0}"/>
              </a:ext>
            </a:extLst>
          </p:cNvPr>
          <p:cNvSpPr txBox="1"/>
          <p:nvPr/>
        </p:nvSpPr>
        <p:spPr>
          <a:xfrm>
            <a:off x="5337084" y="6335690"/>
            <a:ext cx="3753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i="1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https://www.ceru-europa.pt/icur2022/en</a:t>
            </a:r>
            <a:endParaRPr lang="pt-PT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8F58C6-7623-21E4-8DB6-1D0AAEA3D3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721" y="22801"/>
            <a:ext cx="3685621" cy="276421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E14AAC-37C7-941C-D81B-4FC04570CE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406" t="47274" r="25391" b="35462"/>
          <a:stretch/>
        </p:blipFill>
        <p:spPr>
          <a:xfrm>
            <a:off x="4145509" y="919019"/>
            <a:ext cx="4590510" cy="855096"/>
          </a:xfrm>
          <a:prstGeom prst="rect">
            <a:avLst/>
          </a:prstGeom>
        </p:spPr>
      </p:pic>
      <p:pic>
        <p:nvPicPr>
          <p:cNvPr id="10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DAC18AC5-2987-CE9A-B6E4-CC69B620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08C7C1-D43D-C0A0-A17E-99BAFFF6FA63}"/>
              </a:ext>
            </a:extLst>
          </p:cNvPr>
          <p:cNvSpPr txBox="1"/>
          <p:nvPr/>
        </p:nvSpPr>
        <p:spPr>
          <a:xfrm>
            <a:off x="6147175" y="3358439"/>
            <a:ext cx="27003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100 </a:t>
            </a: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participants</a:t>
            </a: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(</a:t>
            </a: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from</a:t>
            </a: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8 countries)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90 </a:t>
            </a:r>
            <a:r>
              <a:rPr lang="pt-PT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communications</a:t>
            </a:r>
            <a:endParaRPr lang="pt-PT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4 keynote speakers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4 technical visits</a:t>
            </a:r>
            <a:endParaRPr lang="pt-PT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2719E2-3000-DF23-5245-719977271C8E}"/>
              </a:ext>
            </a:extLst>
          </p:cNvPr>
          <p:cNvSpPr txBox="1"/>
          <p:nvPr/>
        </p:nvSpPr>
        <p:spPr>
          <a:xfrm>
            <a:off x="6147175" y="2803865"/>
            <a:ext cx="1218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>
                <a:solidFill>
                  <a:schemeClr val="accent2">
                    <a:lumMod val="50000"/>
                  </a:schemeClr>
                </a:solidFill>
              </a:rPr>
              <a:t>Results</a:t>
            </a:r>
            <a:endParaRPr lang="pt-PT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1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tângulo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2683" r="32683"/>
          <a:stretch/>
        </p:blipFill>
        <p:spPr>
          <a:xfrm>
            <a:off x="-13519" y="770623"/>
            <a:ext cx="9143985" cy="523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1" y="1197482"/>
            <a:ext cx="8474200" cy="73916"/>
            <a:chOff x="446534" y="453643"/>
            <a:chExt cx="11298933" cy="98554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550" y="4178301"/>
            <a:ext cx="8445500" cy="1471873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4" y="4286250"/>
            <a:ext cx="8245162" cy="671433"/>
          </a:xfrm>
        </p:spPr>
        <p:txBody>
          <a:bodyPr rtlCol="0">
            <a:noAutofit/>
          </a:bodyPr>
          <a:lstStyle/>
          <a:p>
            <a:pPr rtl="0"/>
            <a:r>
              <a:rPr lang="pt-PT" sz="3600" dirty="0" err="1">
                <a:solidFill>
                  <a:schemeClr val="bg1"/>
                </a:solidFill>
              </a:rPr>
              <a:t>ProjeCt</a:t>
            </a:r>
            <a:r>
              <a:rPr lang="pt-PT" sz="3600" dirty="0">
                <a:solidFill>
                  <a:schemeClr val="bg1"/>
                </a:solidFill>
              </a:rPr>
              <a:t> POPIRIM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E0043E-2785-0B8B-3886-CDC7F3C79A0E}"/>
              </a:ext>
            </a:extLst>
          </p:cNvPr>
          <p:cNvSpPr txBox="1"/>
          <p:nvPr/>
        </p:nvSpPr>
        <p:spPr>
          <a:xfrm>
            <a:off x="415488" y="4840097"/>
            <a:ext cx="6375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Gill Sans MT" panose="020B0502020104020203"/>
              </a:rPr>
              <a:t>Population involvement on risk management and mitigation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Gill Sans MT" panose="020B0502020104020203"/>
              </a:rPr>
              <a:t>- Testing in small communities</a:t>
            </a:r>
            <a:endParaRPr lang="pt-PT" sz="20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046B1A-34E0-29E3-351B-BF0A0B02F5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1187" y="4254045"/>
            <a:ext cx="816641" cy="4487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F1304F4-DD58-36E6-2272-DB183149239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7736" y="4770364"/>
            <a:ext cx="1348202" cy="3864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D056978-2E82-0DC1-7E63-1A8E7EA211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023" t="19420" r="8107" b="19297"/>
          <a:stretch/>
        </p:blipFill>
        <p:spPr>
          <a:xfrm>
            <a:off x="7376023" y="5216245"/>
            <a:ext cx="991628" cy="38902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BE369B6-76A4-3202-D914-FA3C761F569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7173" y="4254045"/>
            <a:ext cx="901571" cy="448735"/>
          </a:xfrm>
          <a:prstGeom prst="rect">
            <a:avLst/>
          </a:prstGeom>
        </p:spPr>
      </p:pic>
      <p:pic>
        <p:nvPicPr>
          <p:cNvPr id="3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A1566F77-85AC-A846-ED5B-D092F1AB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327" y="2278518"/>
            <a:ext cx="3105345" cy="4917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b="1" dirty="0" err="1">
                <a:solidFill>
                  <a:schemeClr val="tx1"/>
                </a:solidFill>
              </a:rPr>
              <a:t>goal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of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the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project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3AE3D4-182A-1AC4-2368-8A629C95CCFE}"/>
              </a:ext>
            </a:extLst>
          </p:cNvPr>
          <p:cNvSpPr txBox="1"/>
          <p:nvPr/>
        </p:nvSpPr>
        <p:spPr>
          <a:xfrm>
            <a:off x="221488" y="2942045"/>
            <a:ext cx="87577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16" indent="-10716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pt-PT" sz="2400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Test public participation in governance and disaster risk reduction in different communities that present susceptibilities to one or more risks in different countries:</a:t>
            </a:r>
          </a:p>
          <a:p>
            <a:pPr marL="800100" lvl="1" indent="-342900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Portugal (CERU – </a:t>
            </a:r>
            <a:r>
              <a:rPr lang="en-US" sz="2400" dirty="0" err="1">
                <a:solidFill>
                  <a:prstClr val="black"/>
                </a:solidFill>
                <a:latin typeface="Gill Sans MT" panose="020B0502020104020203"/>
              </a:rPr>
              <a:t>Encosta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 da Luz, Odivelas)</a:t>
            </a:r>
          </a:p>
          <a:p>
            <a:pPr marL="800100" lvl="1" indent="-342900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Gill Sans MT" panose="020B0502020104020203"/>
              </a:rPr>
              <a:t>France (CERG – City of Barcelonnette, South Alps) </a:t>
            </a:r>
          </a:p>
          <a:p>
            <a:pPr marL="800100" lvl="1" indent="-342900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Italy (CUEBC - Amalfi)</a:t>
            </a:r>
          </a:p>
        </p:txBody>
      </p:sp>
      <p:pic>
        <p:nvPicPr>
          <p:cNvPr id="3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789500D4-5C39-DF55-A1CE-C0D4BB44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B355BB0-67D5-819E-763D-77760C075E3C}"/>
              </a:ext>
            </a:extLst>
          </p:cNvPr>
          <p:cNvSpPr txBox="1">
            <a:spLocks/>
          </p:cNvSpPr>
          <p:nvPr/>
        </p:nvSpPr>
        <p:spPr>
          <a:xfrm>
            <a:off x="392253" y="564717"/>
            <a:ext cx="8416258" cy="1199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POPIRIM</a:t>
            </a:r>
            <a:r>
              <a:rPr lang="en-US" sz="1600" b="1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– </a:t>
            </a:r>
            <a:r>
              <a:rPr lang="en-US" sz="1600" b="1" i="1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Population involvement on risk management and mitigation - Testing in small communities </a:t>
            </a:r>
          </a:p>
        </p:txBody>
      </p:sp>
    </p:spTree>
    <p:extLst>
      <p:ext uri="{BB962C8B-B14F-4D97-AF65-F5344CB8AC3E}">
        <p14:creationId xmlns:p14="http://schemas.microsoft.com/office/powerpoint/2010/main" val="15642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tângulo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8584" r="18584"/>
          <a:stretch/>
        </p:blipFill>
        <p:spPr>
          <a:xfrm>
            <a:off x="-12694" y="770623"/>
            <a:ext cx="9143985" cy="5230127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1" y="1197482"/>
            <a:ext cx="8474200" cy="73916"/>
            <a:chOff x="446534" y="453643"/>
            <a:chExt cx="11298933" cy="98554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550" y="4178301"/>
            <a:ext cx="8445500" cy="1471873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71" y="4241138"/>
            <a:ext cx="8445500" cy="1068070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sz="2400" cap="none" dirty="0">
                <a:solidFill>
                  <a:schemeClr val="bg1"/>
                </a:solidFill>
              </a:rPr>
              <a:t>In Portugal it will be applied to a peripheral area of the city of Lisbon, (Serra da Luz, </a:t>
            </a:r>
            <a:r>
              <a:rPr lang="en-US" sz="2400" cap="none" dirty="0" err="1">
                <a:solidFill>
                  <a:schemeClr val="bg1"/>
                </a:solidFill>
              </a:rPr>
              <a:t>Odivelas</a:t>
            </a:r>
            <a:r>
              <a:rPr lang="en-US" sz="2400" cap="none" dirty="0">
                <a:solidFill>
                  <a:schemeClr val="bg1"/>
                </a:solidFill>
              </a:rPr>
              <a:t>), </a:t>
            </a:r>
            <a:endParaRPr lang="pt-PT" sz="2400" cap="none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3BB810-0DC8-991E-53A1-14E4DBCE1B29}"/>
              </a:ext>
            </a:extLst>
          </p:cNvPr>
          <p:cNvSpPr txBox="1"/>
          <p:nvPr/>
        </p:nvSpPr>
        <p:spPr>
          <a:xfrm>
            <a:off x="296565" y="917265"/>
            <a:ext cx="1635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b="1" dirty="0">
                <a:solidFill>
                  <a:prstClr val="black"/>
                </a:solidFill>
                <a:latin typeface="Gill Sans MT" panose="020B0502020104020203"/>
              </a:rPr>
              <a:t>Project POPIRIM </a:t>
            </a:r>
          </a:p>
        </p:txBody>
      </p:sp>
      <p:pic>
        <p:nvPicPr>
          <p:cNvPr id="5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E4E170A9-06E3-A7B7-FEDE-05697E97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2889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E51BFC68-DB65-7D76-9775-6A93028F43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7158" y="1585658"/>
            <a:ext cx="3378404" cy="2808967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6BCA9FC-4FDD-EA4A-F186-EA63E96DF9DE}"/>
              </a:ext>
            </a:extLst>
          </p:cNvPr>
          <p:cNvSpPr txBox="1"/>
          <p:nvPr/>
        </p:nvSpPr>
        <p:spPr>
          <a:xfrm>
            <a:off x="6764694" y="4394624"/>
            <a:ext cx="6447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dirty="0" err="1">
                <a:solidFill>
                  <a:prstClr val="black"/>
                </a:solidFill>
                <a:latin typeface="Gill Sans MT" panose="020B0502020104020203"/>
              </a:rPr>
              <a:t>Lisbon</a:t>
            </a:r>
            <a:endParaRPr lang="pt-PT" sz="135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1E6711F-03CD-7B22-4CF3-BEDFA63BED59}"/>
              </a:ext>
            </a:extLst>
          </p:cNvPr>
          <p:cNvSpPr txBox="1"/>
          <p:nvPr/>
        </p:nvSpPr>
        <p:spPr>
          <a:xfrm rot="16200000">
            <a:off x="4762768" y="2974887"/>
            <a:ext cx="7943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dirty="0">
                <a:solidFill>
                  <a:prstClr val="black"/>
                </a:solidFill>
                <a:latin typeface="Gill Sans MT" panose="020B0502020104020203"/>
              </a:rPr>
              <a:t>Pontinha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268812-AB3B-605E-60DC-43F584B92236}"/>
              </a:ext>
            </a:extLst>
          </p:cNvPr>
          <p:cNvSpPr txBox="1"/>
          <p:nvPr/>
        </p:nvSpPr>
        <p:spPr>
          <a:xfrm>
            <a:off x="6764695" y="1271932"/>
            <a:ext cx="8769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b="1" dirty="0">
                <a:solidFill>
                  <a:prstClr val="black"/>
                </a:solidFill>
                <a:latin typeface="Gill Sans MT" panose="020B0502020104020203"/>
              </a:rPr>
              <a:t>Odivelas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B8D9E2B-5AB8-395A-AE44-641640B33838}"/>
              </a:ext>
            </a:extLst>
          </p:cNvPr>
          <p:cNvSpPr txBox="1"/>
          <p:nvPr/>
        </p:nvSpPr>
        <p:spPr>
          <a:xfrm rot="5400000">
            <a:off x="8573873" y="2911599"/>
            <a:ext cx="668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dirty="0">
                <a:solidFill>
                  <a:prstClr val="black"/>
                </a:solidFill>
                <a:latin typeface="Gill Sans MT" panose="020B0502020104020203"/>
              </a:rPr>
              <a:t>Loures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CDD4D0-06FB-7DC4-5804-8E2FAACB851F}"/>
              </a:ext>
            </a:extLst>
          </p:cNvPr>
          <p:cNvSpPr/>
          <p:nvPr/>
        </p:nvSpPr>
        <p:spPr>
          <a:xfrm>
            <a:off x="6841349" y="2934036"/>
            <a:ext cx="725363" cy="677819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pt-PT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207EA2D-A455-5E9C-85E8-4DC011AFD2FC}"/>
              </a:ext>
            </a:extLst>
          </p:cNvPr>
          <p:cNvSpPr/>
          <p:nvPr/>
        </p:nvSpPr>
        <p:spPr>
          <a:xfrm>
            <a:off x="372760" y="1388310"/>
            <a:ext cx="1714496" cy="1714496"/>
          </a:xfrm>
          <a:prstGeom prst="rect">
            <a:avLst/>
          </a:prstGeom>
          <a:blipFill>
            <a:blip r:embed="rId3" cstate="print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E8ADF6-14DB-A43F-888C-914232B67889}"/>
              </a:ext>
            </a:extLst>
          </p:cNvPr>
          <p:cNvSpPr txBox="1"/>
          <p:nvPr/>
        </p:nvSpPr>
        <p:spPr>
          <a:xfrm>
            <a:off x="374918" y="3124927"/>
            <a:ext cx="1861606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2025" dirty="0" err="1">
                <a:solidFill>
                  <a:prstClr val="black"/>
                </a:solidFill>
                <a:latin typeface="Gill Sans MT" panose="020B0502020104020203"/>
              </a:rPr>
              <a:t>Fieldwork</a:t>
            </a:r>
            <a:endParaRPr lang="pt-PT" sz="2025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3076" name="Picture 4" descr="Clone of Office of Study Abroad_animated | GW Office for Study Abroad | The  George Washington University">
            <a:extLst>
              <a:ext uri="{FF2B5EF4-FFF2-40B4-BE49-F238E27FC236}">
                <a16:creationId xmlns:a16="http://schemas.microsoft.com/office/drawing/2014/main" id="{88D34510-832F-DD10-532A-A8C304E8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74" y="1957305"/>
            <a:ext cx="1754625" cy="116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4262218-ED52-8A94-30B5-56B04D83E49D}"/>
              </a:ext>
            </a:extLst>
          </p:cNvPr>
          <p:cNvSpPr txBox="1"/>
          <p:nvPr/>
        </p:nvSpPr>
        <p:spPr>
          <a:xfrm>
            <a:off x="2518772" y="1555773"/>
            <a:ext cx="216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2400" b="1" dirty="0" err="1">
                <a:solidFill>
                  <a:prstClr val="black"/>
                </a:solidFill>
                <a:latin typeface="Gill Sans MT" panose="020B0502020104020203"/>
              </a:rPr>
              <a:t>Area</a:t>
            </a:r>
            <a:r>
              <a:rPr lang="pt-PT" sz="2400" b="1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latin typeface="Gill Sans MT" panose="020B0502020104020203"/>
              </a:rPr>
              <a:t>of</a:t>
            </a:r>
            <a:r>
              <a:rPr lang="pt-PT" sz="2400" b="1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latin typeface="Gill Sans MT" panose="020B0502020104020203"/>
              </a:rPr>
              <a:t>Study</a:t>
            </a:r>
            <a:endParaRPr lang="pt-PT" sz="2400" b="1" dirty="0">
              <a:solidFill>
                <a:prstClr val="black"/>
              </a:solidFill>
              <a:latin typeface="Gill Sans MT" panose="020B0502020104020203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1C1ED63-AE75-211B-E578-295DF61CFF27}"/>
              </a:ext>
            </a:extLst>
          </p:cNvPr>
          <p:cNvGrpSpPr/>
          <p:nvPr/>
        </p:nvGrpSpPr>
        <p:grpSpPr>
          <a:xfrm>
            <a:off x="2305255" y="2031080"/>
            <a:ext cx="4413455" cy="3838268"/>
            <a:chOff x="2979174" y="1563329"/>
            <a:chExt cx="5884607" cy="511769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02DB549-7CFB-2D49-31FB-C479AB6544AF}"/>
                </a:ext>
              </a:extLst>
            </p:cNvPr>
            <p:cNvSpPr/>
            <p:nvPr/>
          </p:nvSpPr>
          <p:spPr>
            <a:xfrm>
              <a:off x="2979174" y="1563329"/>
              <a:ext cx="5884607" cy="51176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t-PT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7794376-4987-8E6C-A014-65DE281A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4603" y="1721957"/>
              <a:ext cx="5522700" cy="4779991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17E69A-25DA-33EC-8CA0-356A87284AB9}"/>
              </a:ext>
            </a:extLst>
          </p:cNvPr>
          <p:cNvSpPr txBox="1"/>
          <p:nvPr/>
        </p:nvSpPr>
        <p:spPr>
          <a:xfrm>
            <a:off x="926595" y="306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800" b="1" dirty="0">
                <a:solidFill>
                  <a:prstClr val="black"/>
                </a:solidFill>
                <a:latin typeface="Gill Sans MT" panose="020B0502020104020203"/>
              </a:rPr>
              <a:t>POPIRIM 2022</a:t>
            </a:r>
          </a:p>
        </p:txBody>
      </p:sp>
      <p:pic>
        <p:nvPicPr>
          <p:cNvPr id="6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4A69E904-0B5E-1474-036A-677A4D7E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13C2355-BA72-DFC3-033F-6EF9F64E7E3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048" y="4620284"/>
            <a:ext cx="1328127" cy="71730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F6FF3C6-D4F9-BB8E-6FC8-CA24C1E17E0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8309" y="4709297"/>
            <a:ext cx="585936" cy="62562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8A5B449-FFE1-00C2-178E-A779215C15E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0652" y="5337585"/>
            <a:ext cx="1890713" cy="106352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94A439-CC19-6408-AB30-8CE7384C98C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745" y="3726610"/>
            <a:ext cx="1252325" cy="8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5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79484941-3E56-4CAC-648B-A36B1D56C0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3980" y="1353409"/>
            <a:ext cx="5320958" cy="46053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02FBF9C-BA48-855D-7B08-C1C3E25F4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2012"/>
          <a:stretch/>
        </p:blipFill>
        <p:spPr>
          <a:xfrm>
            <a:off x="4925953" y="4275189"/>
            <a:ext cx="3768225" cy="16327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3784C5-AD3B-4554-7332-6D773FA6F6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760" y="3744588"/>
            <a:ext cx="2625634" cy="1969226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E2A6F3B-F3F8-6F2C-0944-9299F7CE095B}"/>
              </a:ext>
            </a:extLst>
          </p:cNvPr>
          <p:cNvSpPr/>
          <p:nvPr/>
        </p:nvSpPr>
        <p:spPr>
          <a:xfrm>
            <a:off x="372760" y="1388310"/>
            <a:ext cx="1714496" cy="1714496"/>
          </a:xfrm>
          <a:prstGeom prst="rect">
            <a:avLst/>
          </a:prstGeom>
          <a:blipFill>
            <a:blip r:embed="rId5" cstate="print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EC4FCE-6E2A-39D6-4ECA-8D8F177A3858}"/>
              </a:ext>
            </a:extLst>
          </p:cNvPr>
          <p:cNvSpPr txBox="1"/>
          <p:nvPr/>
        </p:nvSpPr>
        <p:spPr>
          <a:xfrm>
            <a:off x="163736" y="3124008"/>
            <a:ext cx="2195855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2025" dirty="0" err="1">
                <a:solidFill>
                  <a:prstClr val="black"/>
                </a:solidFill>
                <a:latin typeface="Gill Sans MT" panose="020B0502020104020203"/>
              </a:rPr>
              <a:t>Fieldwork</a:t>
            </a:r>
            <a:endParaRPr lang="pt-PT" sz="2025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B39EAC-45DE-CE4E-9129-5A6671E26D19}"/>
              </a:ext>
            </a:extLst>
          </p:cNvPr>
          <p:cNvSpPr txBox="1"/>
          <p:nvPr/>
        </p:nvSpPr>
        <p:spPr>
          <a:xfrm>
            <a:off x="5219823" y="3971542"/>
            <a:ext cx="322985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b="1" dirty="0" err="1">
                <a:solidFill>
                  <a:prstClr val="black"/>
                </a:solidFill>
                <a:latin typeface="Gill Sans MT" panose="020B0502020104020203"/>
              </a:rPr>
              <a:t>Number</a:t>
            </a:r>
            <a:r>
              <a:rPr lang="pt-PT" sz="1350" b="1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pt-PT" sz="1350" b="1" dirty="0" err="1">
                <a:solidFill>
                  <a:prstClr val="black"/>
                </a:solidFill>
                <a:latin typeface="Gill Sans MT" panose="020B0502020104020203"/>
              </a:rPr>
              <a:t>of</a:t>
            </a:r>
            <a:r>
              <a:rPr lang="pt-PT" sz="1350" b="1" dirty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en-US" sz="1350" b="1" dirty="0">
                <a:solidFill>
                  <a:prstClr val="black"/>
                </a:solidFill>
                <a:latin typeface="Gill Sans MT" panose="020B0502020104020203"/>
              </a:rPr>
              <a:t>Questionnaires per Street</a:t>
            </a:r>
            <a:endParaRPr lang="pt-PT" sz="1350" b="1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CF1366-EAEE-3406-5231-2440B7EE7435}"/>
              </a:ext>
            </a:extLst>
          </p:cNvPr>
          <p:cNvSpPr txBox="1"/>
          <p:nvPr/>
        </p:nvSpPr>
        <p:spPr>
          <a:xfrm>
            <a:off x="2152808" y="1899309"/>
            <a:ext cx="122982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b="1" dirty="0">
                <a:solidFill>
                  <a:prstClr val="black"/>
                </a:solidFill>
                <a:latin typeface="Gill Sans MT" panose="020B0502020104020203"/>
              </a:rPr>
              <a:t>19 </a:t>
            </a:r>
            <a:r>
              <a:rPr lang="pt-PT" sz="1350" b="1" dirty="0" err="1">
                <a:solidFill>
                  <a:prstClr val="black"/>
                </a:solidFill>
                <a:latin typeface="Gill Sans MT" panose="020B0502020104020203"/>
              </a:rPr>
              <a:t>Sept</a:t>
            </a:r>
            <a:r>
              <a:rPr lang="pt-PT" sz="1350" b="1" dirty="0">
                <a:solidFill>
                  <a:prstClr val="black"/>
                </a:solidFill>
                <a:latin typeface="Gill Sans MT" panose="020B0502020104020203"/>
              </a:rPr>
              <a:t> 2022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b="1" dirty="0">
                <a:solidFill>
                  <a:prstClr val="black"/>
                </a:solidFill>
                <a:latin typeface="Gill Sans MT" panose="020B0502020104020203"/>
              </a:rPr>
              <a:t>to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b="1" dirty="0">
                <a:solidFill>
                  <a:prstClr val="black"/>
                </a:solidFill>
                <a:latin typeface="Gill Sans MT" panose="020B0502020104020203"/>
              </a:rPr>
              <a:t>24 </a:t>
            </a:r>
            <a:r>
              <a:rPr lang="pt-PT" sz="1350" b="1" dirty="0" err="1">
                <a:solidFill>
                  <a:prstClr val="black"/>
                </a:solidFill>
                <a:latin typeface="Gill Sans MT" panose="020B0502020104020203"/>
              </a:rPr>
              <a:t>Sept</a:t>
            </a:r>
            <a:r>
              <a:rPr lang="pt-PT" sz="1350" b="1" dirty="0">
                <a:solidFill>
                  <a:prstClr val="black"/>
                </a:solidFill>
                <a:latin typeface="Gill Sans MT" panose="020B0502020104020203"/>
              </a:rPr>
              <a:t> 2022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25F914-E807-57A3-12FB-CA4D9F09F757}"/>
              </a:ext>
            </a:extLst>
          </p:cNvPr>
          <p:cNvSpPr txBox="1"/>
          <p:nvPr/>
        </p:nvSpPr>
        <p:spPr>
          <a:xfrm>
            <a:off x="926595" y="306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800" b="1" dirty="0">
                <a:solidFill>
                  <a:prstClr val="black"/>
                </a:solidFill>
                <a:latin typeface="Gill Sans MT" panose="020B0502020104020203"/>
              </a:rPr>
              <a:t>POPIRIM 2022</a:t>
            </a:r>
          </a:p>
        </p:txBody>
      </p:sp>
      <p:pic>
        <p:nvPicPr>
          <p:cNvPr id="5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38589172-03C5-B6C1-91E9-7EC50C1A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5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ECA3D38-8569-ACA0-6B63-5972D067F683}"/>
              </a:ext>
            </a:extLst>
          </p:cNvPr>
          <p:cNvSpPr txBox="1"/>
          <p:nvPr/>
        </p:nvSpPr>
        <p:spPr>
          <a:xfrm>
            <a:off x="298289" y="857250"/>
            <a:ext cx="248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dirty="0" err="1">
                <a:solidFill>
                  <a:prstClr val="black"/>
                </a:solidFill>
                <a:latin typeface="Gill Sans MT" panose="020B0502020104020203"/>
              </a:rPr>
              <a:t>Results</a:t>
            </a:r>
            <a:endParaRPr lang="pt-PT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0F7EC3-2F67-9D18-86DF-B472233D7542}"/>
              </a:ext>
            </a:extLst>
          </p:cNvPr>
          <p:cNvSpPr txBox="1"/>
          <p:nvPr/>
        </p:nvSpPr>
        <p:spPr>
          <a:xfrm>
            <a:off x="1777555" y="1427251"/>
            <a:ext cx="5939593" cy="415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2100" dirty="0">
                <a:solidFill>
                  <a:prstClr val="white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white"/>
                </a:solidFill>
                <a:latin typeface="Gill Sans MT" panose="020B0502020104020203"/>
              </a:rPr>
              <a:t>Type</a:t>
            </a:r>
            <a:r>
              <a:rPr lang="pt-PT" sz="2100" dirty="0">
                <a:solidFill>
                  <a:prstClr val="white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white"/>
                </a:solidFill>
                <a:latin typeface="Gill Sans MT" panose="020B0502020104020203"/>
              </a:rPr>
              <a:t>of</a:t>
            </a:r>
            <a:r>
              <a:rPr lang="pt-PT" sz="2100" dirty="0">
                <a:solidFill>
                  <a:prstClr val="white"/>
                </a:solidFill>
                <a:latin typeface="Gill Sans MT" panose="020B0502020104020203"/>
              </a:rPr>
              <a:t> </a:t>
            </a:r>
            <a:r>
              <a:rPr lang="pt-PT" sz="2100" dirty="0" err="1">
                <a:solidFill>
                  <a:prstClr val="white"/>
                </a:solidFill>
                <a:latin typeface="Gill Sans MT" panose="020B0502020104020203"/>
              </a:rPr>
              <a:t>building</a:t>
            </a:r>
            <a:endParaRPr lang="pt-PT" sz="21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CB040F-0ECD-AF3F-DA81-77D4745F2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91" t="14267" r="6321" b="4934"/>
          <a:stretch/>
        </p:blipFill>
        <p:spPr>
          <a:xfrm>
            <a:off x="235943" y="2953151"/>
            <a:ext cx="5628203" cy="259158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6EE5727-11CD-F690-3BF1-D9E9B633695A}"/>
              </a:ext>
            </a:extLst>
          </p:cNvPr>
          <p:cNvSpPr txBox="1"/>
          <p:nvPr/>
        </p:nvSpPr>
        <p:spPr>
          <a:xfrm>
            <a:off x="1061396" y="2913843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67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E106E1-FD63-B58A-9142-E49846CC0DD7}"/>
              </a:ext>
            </a:extLst>
          </p:cNvPr>
          <p:cNvSpPr txBox="1"/>
          <p:nvPr/>
        </p:nvSpPr>
        <p:spPr>
          <a:xfrm>
            <a:off x="1859017" y="3988503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15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817B12-4698-D4D2-DD09-F69C76577330}"/>
              </a:ext>
            </a:extLst>
          </p:cNvPr>
          <p:cNvSpPr txBox="1"/>
          <p:nvPr/>
        </p:nvSpPr>
        <p:spPr>
          <a:xfrm>
            <a:off x="2730710" y="4209850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7419FE1-68BD-0A4F-9866-F32FFC946600}"/>
              </a:ext>
            </a:extLst>
          </p:cNvPr>
          <p:cNvSpPr txBox="1"/>
          <p:nvPr/>
        </p:nvSpPr>
        <p:spPr>
          <a:xfrm>
            <a:off x="3581218" y="4221241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254E71-E2E6-298C-377E-E0FFD3190AD6}"/>
              </a:ext>
            </a:extLst>
          </p:cNvPr>
          <p:cNvSpPr txBox="1"/>
          <p:nvPr/>
        </p:nvSpPr>
        <p:spPr>
          <a:xfrm>
            <a:off x="4361666" y="4209850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11F071-3CCB-FFF0-E025-25F5BC1DC042}"/>
              </a:ext>
            </a:extLst>
          </p:cNvPr>
          <p:cNvSpPr txBox="1"/>
          <p:nvPr/>
        </p:nvSpPr>
        <p:spPr>
          <a:xfrm>
            <a:off x="5142113" y="4241050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1</a:t>
            </a:r>
          </a:p>
        </p:txBody>
      </p:sp>
      <p:graphicFrame>
        <p:nvGraphicFramePr>
          <p:cNvPr id="17" name="Tabela 17">
            <a:extLst>
              <a:ext uri="{FF2B5EF4-FFF2-40B4-BE49-F238E27FC236}">
                <a16:creationId xmlns:a16="http://schemas.microsoft.com/office/drawing/2014/main" id="{DD2434E3-A266-8076-18A7-99C40078F72C}"/>
              </a:ext>
            </a:extLst>
          </p:cNvPr>
          <p:cNvGraphicFramePr>
            <a:graphicFrameLocks noGrp="1"/>
          </p:cNvGraphicFramePr>
          <p:nvPr/>
        </p:nvGraphicFramePr>
        <p:xfrm>
          <a:off x="6570861" y="3493749"/>
          <a:ext cx="215585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594">
                  <a:extLst>
                    <a:ext uri="{9D8B030D-6E8A-4147-A177-3AD203B41FA5}">
                      <a16:colId xmlns:a16="http://schemas.microsoft.com/office/drawing/2014/main" val="2195371035"/>
                    </a:ext>
                  </a:extLst>
                </a:gridCol>
                <a:gridCol w="884264">
                  <a:extLst>
                    <a:ext uri="{9D8B030D-6E8A-4147-A177-3AD203B41FA5}">
                      <a16:colId xmlns:a16="http://schemas.microsoft.com/office/drawing/2014/main" val="167113316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Type</a:t>
                      </a:r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pt-PT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of</a:t>
                      </a:r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pt-PT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buiding</a:t>
                      </a:r>
                      <a:endParaRPr lang="pt-P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7695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1,08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22746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4,30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05880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23,66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803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45,16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643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8,60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02335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&gt;T4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7,53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87647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Comercial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9,68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293614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C65B2AF-50A4-D634-BCE3-F2EFAC753C13}"/>
              </a:ext>
            </a:extLst>
          </p:cNvPr>
          <p:cNvSpPr txBox="1"/>
          <p:nvPr/>
        </p:nvSpPr>
        <p:spPr>
          <a:xfrm>
            <a:off x="926595" y="306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t-PT" sz="1800" b="1" dirty="0">
                <a:solidFill>
                  <a:prstClr val="black"/>
                </a:solidFill>
                <a:latin typeface="Gill Sans MT" panose="020B0502020104020203"/>
              </a:rPr>
              <a:t>POPIRIM 2022</a:t>
            </a:r>
          </a:p>
        </p:txBody>
      </p:sp>
      <p:pic>
        <p:nvPicPr>
          <p:cNvPr id="3" name="Picture 5" descr="C:\Users\mpcosta\Documents\CERU\Logotipo\Para tela_Paulo Oliveira\Logo_CERU_grande.jpg">
            <a:extLst>
              <a:ext uri="{FF2B5EF4-FFF2-40B4-BE49-F238E27FC236}">
                <a16:creationId xmlns:a16="http://schemas.microsoft.com/office/drawing/2014/main" id="{45625F8D-ADDF-D8AA-F742-06AB650B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52420" y="22801"/>
            <a:ext cx="767198" cy="51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0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200_TF56390039_Win32" id="{773473F0-2D93-44DB-983B-50F05B3A28A8}" vid="{A097F1E3-39DB-4492-A9D8-AC4AE7167181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AEEF242E0F5D47A3A15C0F3615B45B" ma:contentTypeVersion="1" ma:contentTypeDescription="Criar um novo documento." ma:contentTypeScope="" ma:versionID="65e9a4b419ce88156f6d6c2921d9b53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9de9efe013eff66163b65e642feaba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Data de Início do Agendament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de Fim do Agendamento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312C3D-882A-46EA-960A-514345024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E37443-682E-4E1F-9F13-25D0842EB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A100F73-D2F1-4818-B0DA-BA9135BF49CC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11137</TotalTime>
  <Words>662</Words>
  <Application>Microsoft Office PowerPoint</Application>
  <PresentationFormat>On-screen Show (4:3)</PresentationFormat>
  <Paragraphs>127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Gill Sans MT</vt:lpstr>
      <vt:lpstr>Tahoma</vt:lpstr>
      <vt:lpstr>Wingdings</vt:lpstr>
      <vt:lpstr>Wingdings 2</vt:lpstr>
      <vt:lpstr>Wingdings 3</vt:lpstr>
      <vt:lpstr>Modelo de apresentação predefinido</vt:lpstr>
      <vt:lpstr>Dividendo</vt:lpstr>
      <vt:lpstr>PowerPoint Presentation</vt:lpstr>
      <vt:lpstr>PowerPoint Presentation</vt:lpstr>
      <vt:lpstr>PowerPoint Presentation</vt:lpstr>
      <vt:lpstr>ProjeCt POPIRIM</vt:lpstr>
      <vt:lpstr>goal of the project</vt:lpstr>
      <vt:lpstr>In Portugal it will be applied to a peripheral area of the city of Lisbon, (Serra da Luz, Odivelas),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results - 2023</vt:lpstr>
      <vt:lpstr>Schools against domestic and urban risks</vt:lpstr>
      <vt:lpstr>Schools against domestic and urban risks</vt:lpstr>
      <vt:lpstr>Schools against domestic and urban risks</vt:lpstr>
    </vt:vector>
  </TitlesOfParts>
  <Company>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mjr</dc:creator>
  <cp:lastModifiedBy>EMEZIE Catherine</cp:lastModifiedBy>
  <cp:revision>877</cp:revision>
  <cp:lastPrinted>2012-09-29T13:22:36Z</cp:lastPrinted>
  <dcterms:created xsi:type="dcterms:W3CDTF">2006-03-29T11:48:20Z</dcterms:created>
  <dcterms:modified xsi:type="dcterms:W3CDTF">2022-11-15T14:39:44Z</dcterms:modified>
</cp:coreProperties>
</file>