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0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9" r:id="rId5"/>
    <p:sldId id="264" r:id="rId6"/>
    <p:sldId id="258" r:id="rId7"/>
    <p:sldId id="260" r:id="rId8"/>
    <p:sldId id="276" r:id="rId9"/>
    <p:sldId id="267" r:id="rId10"/>
    <p:sldId id="269" r:id="rId11"/>
    <p:sldId id="266" r:id="rId12"/>
    <p:sldId id="272" r:id="rId13"/>
    <p:sldId id="275" r:id="rId14"/>
    <p:sldId id="273" r:id="rId15"/>
    <p:sldId id="271" r:id="rId16"/>
    <p:sldId id="265" r:id="rId17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122" d="100"/>
          <a:sy n="122" d="100"/>
        </p:scale>
        <p:origin x="-108" y="-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75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097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222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85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676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97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08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848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72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09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18C7-2FD6-414E-B8DC-E0C3739CEA1D}" type="datetime1">
              <a:rPr lang="en-US" smtClean="0"/>
              <a:t>9/8/2017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983" y="73580"/>
            <a:ext cx="12036032" cy="58547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ABAC-41F4-43CF-A6DA-E398FF47B1B1}" type="datetime1">
              <a:rPr lang="en-US" smtClean="0"/>
              <a:t>9/8/2017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D9EF8-44FD-4480-88BB-1B486A6ECDC5}" type="datetime1">
              <a:rPr lang="en-US" smtClean="0"/>
              <a:t>9/8/2017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8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983" y="73580"/>
            <a:ext cx="12036032" cy="58547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C197-A681-442C-848F-4FBA3FBC2A9B}" type="datetime1">
              <a:rPr lang="en-US" smtClean="0"/>
              <a:t>9/8/2017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6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707390"/>
          </a:xfrm>
          <a:custGeom>
            <a:avLst/>
            <a:gdLst/>
            <a:ahLst/>
            <a:cxnLst/>
            <a:rect l="l" t="t" r="r" b="b"/>
            <a:pathLst>
              <a:path w="12192000" h="707390">
                <a:moveTo>
                  <a:pt x="0" y="707135"/>
                </a:moveTo>
                <a:lnTo>
                  <a:pt x="12191999" y="707135"/>
                </a:lnTo>
                <a:lnTo>
                  <a:pt x="12191999" y="0"/>
                </a:lnTo>
                <a:lnTo>
                  <a:pt x="0" y="0"/>
                </a:lnTo>
                <a:lnTo>
                  <a:pt x="0" y="707135"/>
                </a:lnTo>
                <a:close/>
              </a:path>
            </a:pathLst>
          </a:custGeom>
          <a:solidFill>
            <a:srgbClr val="1137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9915" y="137160"/>
            <a:ext cx="755904" cy="431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582401" y="6562596"/>
            <a:ext cx="392312" cy="295404"/>
          </a:xfrm>
        </p:spPr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89915" y="137160"/>
            <a:ext cx="755904" cy="43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/>
          <p:cNvSpPr txBox="1"/>
          <p:nvPr userDrawn="1"/>
        </p:nvSpPr>
        <p:spPr>
          <a:xfrm>
            <a:off x="1062331" y="100505"/>
            <a:ext cx="17430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7490">
              <a:lnSpc>
                <a:spcPct val="100000"/>
              </a:lnSpc>
            </a:pPr>
            <a:r>
              <a:rPr lang="fr-FR"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     CEPEJ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Q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UEST</a:t>
            </a:r>
            <a:r>
              <a:rPr sz="1800" b="1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NNAIRE</a:t>
            </a:r>
            <a:endParaRPr sz="18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707390"/>
          </a:xfrm>
          <a:custGeom>
            <a:avLst/>
            <a:gdLst/>
            <a:ahLst/>
            <a:cxnLst/>
            <a:rect l="l" t="t" r="r" b="b"/>
            <a:pathLst>
              <a:path w="12192000" h="707390">
                <a:moveTo>
                  <a:pt x="0" y="707135"/>
                </a:moveTo>
                <a:lnTo>
                  <a:pt x="12191999" y="707135"/>
                </a:lnTo>
                <a:lnTo>
                  <a:pt x="12191999" y="0"/>
                </a:lnTo>
                <a:lnTo>
                  <a:pt x="0" y="0"/>
                </a:lnTo>
                <a:lnTo>
                  <a:pt x="0" y="707135"/>
                </a:lnTo>
                <a:close/>
              </a:path>
            </a:pathLst>
          </a:custGeom>
          <a:solidFill>
            <a:srgbClr val="1137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F316-68CC-42C3-9BF2-9EE1E4FA067B}" type="datetime1">
              <a:rPr lang="en-US" smtClean="0"/>
              <a:t>9/8/2017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19137" y="6562596"/>
            <a:ext cx="1555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9" name="object 2"/>
          <p:cNvSpPr txBox="1"/>
          <p:nvPr userDrawn="1"/>
        </p:nvSpPr>
        <p:spPr>
          <a:xfrm>
            <a:off x="2533858" y="199806"/>
            <a:ext cx="224748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indent="0" algn="l">
              <a:lnSpc>
                <a:spcPct val="100000"/>
              </a:lnSpc>
            </a:pPr>
            <a:r>
              <a:rPr lang="fr-FR"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CEPEJ-COLLECT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10" name="Holder 2"/>
          <p:cNvSpPr>
            <a:spLocks noGrp="1"/>
          </p:cNvSpPr>
          <p:nvPr>
            <p:ph type="ftr" sz="quarter" idx="3"/>
          </p:nvPr>
        </p:nvSpPr>
        <p:spPr>
          <a:xfrm>
            <a:off x="4652013" y="6564739"/>
            <a:ext cx="2887979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8684"/>
          <a:stretch/>
        </p:blipFill>
        <p:spPr>
          <a:xfrm>
            <a:off x="0" y="0"/>
            <a:ext cx="2421306" cy="707390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9.xml"/><Relationship Id="rId3" Type="http://schemas.openxmlformats.org/officeDocument/2006/relationships/hyperlink" Target="http://www.google.fr/url?sa=i&amp;rct=j&amp;q=&amp;esrc=s&amp;source=images&amp;cd=&amp;cad=rja&amp;uact=8&amp;ved=0ahUKEwiby8DkpKnUAhUCCBoKHUjxAVMQjRwIBw&amp;url=http://www.publicdomainpictures.net/view-image.php?image%3D45242%26picture%3Dnetworking&amp;psig=AFQjCNFvuofN6wAOEkjJj3Fr4550qFF6dg&amp;ust=1496840804112242" TargetMode="External"/><Relationship Id="rId7" Type="http://schemas.openxmlformats.org/officeDocument/2006/relationships/slide" Target="slide4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1.xml"/><Relationship Id="rId10" Type="http://schemas.openxmlformats.org/officeDocument/2006/relationships/slide" Target="slide7.xml"/><Relationship Id="rId4" Type="http://schemas.openxmlformats.org/officeDocument/2006/relationships/image" Target="../media/image4.jpe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slide" Target="slide1.xml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atistics computer da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4" y="709245"/>
            <a:ext cx="7742634" cy="58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584" y="709210"/>
            <a:ext cx="7760218" cy="578150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28" name="Holder 2"/>
          <p:cNvSpPr>
            <a:spLocks noGrp="1"/>
          </p:cNvSpPr>
          <p:nvPr>
            <p:ph type="ftr" sz="quarter" idx="5"/>
          </p:nvPr>
        </p:nvSpPr>
        <p:spPr>
          <a:xfrm>
            <a:off x="0" y="6490715"/>
            <a:ext cx="12191999" cy="367665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985421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►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Comment se connecter/déconnecter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Description de la page d'accueil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Campagnes : définition et concepts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Tableau de bord du questionnaire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Tri et filtrage des tableaux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Afficher une section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Enregistrer ses réponses à une section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Fonctions des différents onglets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Validation des réponses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Statuts d'une section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Vérification automatique de la variance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Export des données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66800" y="1028099"/>
            <a:ext cx="3640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LES BASES</a:t>
            </a:r>
            <a:endParaRPr lang="fr-F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1218" y="2287250"/>
            <a:ext cx="36631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COMMENT</a:t>
            </a:r>
          </a:p>
          <a:p>
            <a:pPr algn="r"/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RÉPONDRE</a:t>
            </a:r>
            <a:endParaRPr lang="fr-F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13975" y="5555159"/>
            <a:ext cx="2734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AUTRES</a:t>
            </a:r>
            <a:endParaRPr lang="fr-F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MANUEL UTILISATEUR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38475"/>
            <a:ext cx="88392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63" y="1544629"/>
            <a:ext cx="6343650" cy="419100"/>
          </a:xfrm>
          <a:prstGeom prst="rect">
            <a:avLst/>
          </a:prstGeom>
        </p:spPr>
      </p:pic>
      <p:sp>
        <p:nvSpPr>
          <p:cNvPr id="29" name="object 25"/>
          <p:cNvSpPr txBox="1"/>
          <p:nvPr/>
        </p:nvSpPr>
        <p:spPr>
          <a:xfrm>
            <a:off x="1806131" y="1695531"/>
            <a:ext cx="17883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LES AUTRES ONGLETS :</a:t>
            </a:r>
            <a:endParaRPr sz="1400" b="1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11582401" y="6562596"/>
            <a:ext cx="3923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ct val="100000"/>
              </a:lnSpc>
            </a:pPr>
            <a:fld id="{81D60167-4931-47E6-BA6A-407CBD079E47}" type="slidenum">
              <a:rPr dirty="0"/>
              <a:pPr marL="25400" algn="r">
                <a:lnSpc>
                  <a:spcPct val="100000"/>
                </a:lnSpc>
              </a:pPr>
              <a:t>10</a:t>
            </a:fld>
            <a:endParaRPr dirty="0"/>
          </a:p>
        </p:txBody>
      </p:sp>
      <p:sp>
        <p:nvSpPr>
          <p:cNvPr id="49" name="object 25"/>
          <p:cNvSpPr txBox="1"/>
          <p:nvPr/>
        </p:nvSpPr>
        <p:spPr>
          <a:xfrm>
            <a:off x="4343400" y="2250490"/>
            <a:ext cx="213057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solidFill>
                  <a:srgbClr val="92D050"/>
                </a:solidFill>
                <a:latin typeface="Arial Narrow"/>
                <a:cs typeface="Arial Narrow"/>
              </a:rPr>
              <a:t>ONGLET SELECTIONNÉ</a:t>
            </a:r>
          </a:p>
        </p:txBody>
      </p:sp>
      <p:sp>
        <p:nvSpPr>
          <p:cNvPr id="50" name="object 25"/>
          <p:cNvSpPr txBox="1"/>
          <p:nvPr/>
        </p:nvSpPr>
        <p:spPr>
          <a:xfrm>
            <a:off x="6561896" y="2257335"/>
            <a:ext cx="296310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fr-FR" sz="1400" dirty="0">
                <a:latin typeface="Arial Narrow"/>
                <a:cs typeface="Arial Narrow"/>
              </a:rPr>
              <a:t>ACCÈS AUX RÉPONSES </a:t>
            </a:r>
            <a:r>
              <a:rPr lang="fr-FR" sz="1400" dirty="0" smtClean="0">
                <a:latin typeface="Arial Narrow"/>
                <a:cs typeface="Arial Narrow"/>
              </a:rPr>
              <a:t>FOURNIES </a:t>
            </a:r>
            <a:r>
              <a:rPr lang="fr-FR" sz="1400" dirty="0">
                <a:latin typeface="Arial Narrow"/>
                <a:cs typeface="Arial Narrow"/>
              </a:rPr>
              <a:t>DANS </a:t>
            </a:r>
            <a:r>
              <a:rPr lang="fr-FR" sz="1400" dirty="0" smtClean="0">
                <a:latin typeface="Arial Narrow"/>
                <a:cs typeface="Arial Narrow"/>
              </a:rPr>
              <a:t>LE QUESTIONNAIRE DU </a:t>
            </a:r>
            <a:r>
              <a:rPr lang="fr-FR" sz="1400" dirty="0">
                <a:latin typeface="Arial Narrow"/>
                <a:cs typeface="Arial Narrow"/>
              </a:rPr>
              <a:t>CYCLE </a:t>
            </a:r>
            <a:r>
              <a:rPr lang="fr-FR" sz="1400" dirty="0" smtClean="0">
                <a:latin typeface="Arial Narrow"/>
                <a:cs typeface="Arial Narrow"/>
              </a:rPr>
              <a:t>PRÉC</a:t>
            </a:r>
            <a:r>
              <a:rPr lang="fr-FR" sz="1400" dirty="0">
                <a:latin typeface="Arial Narrow"/>
                <a:cs typeface="Arial Narrow"/>
              </a:rPr>
              <a:t>É</a:t>
            </a:r>
            <a:r>
              <a:rPr lang="fr-FR" sz="1400" dirty="0" smtClean="0">
                <a:latin typeface="Arial Narrow"/>
                <a:cs typeface="Arial Narrow"/>
              </a:rPr>
              <a:t>DENT</a:t>
            </a:r>
            <a:endParaRPr lang="fr-FR" sz="1400" dirty="0">
              <a:latin typeface="Arial Narrow"/>
              <a:cs typeface="Arial Narrow"/>
            </a:endParaRPr>
          </a:p>
        </p:txBody>
      </p:sp>
      <p:sp>
        <p:nvSpPr>
          <p:cNvPr id="56" name="object 25"/>
          <p:cNvSpPr txBox="1"/>
          <p:nvPr/>
        </p:nvSpPr>
        <p:spPr>
          <a:xfrm>
            <a:off x="80400" y="2209800"/>
            <a:ext cx="32724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LES COMMENTAIRES AYANT ATTRAIT À L’ENSEMBLE DES CYCLES DOIVENT ÊTRE RENSEIGNÉS DANS L’ONGLET </a:t>
            </a:r>
          </a:p>
          <a:p>
            <a:pPr marL="12700" marR="5080" indent="-635" algn="ctr">
              <a:lnSpc>
                <a:spcPct val="100000"/>
              </a:lnSpc>
            </a:pPr>
            <a:r>
              <a:rPr lang="en-GB" sz="1400" b="1" i="1" dirty="0">
                <a:solidFill>
                  <a:srgbClr val="00B050"/>
                </a:solidFill>
                <a:latin typeface="Arial Narrow"/>
                <a:cs typeface="Arial Narrow"/>
              </a:rPr>
              <a:t>“COMMENTAIRES GÉNÉRAUX”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 </a:t>
            </a:r>
            <a:endParaRPr sz="1400" i="1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27" name="Connecteur : en angle 53"/>
          <p:cNvCxnSpPr/>
          <p:nvPr/>
        </p:nvCxnSpPr>
        <p:spPr>
          <a:xfrm rot="16200000" flipH="1">
            <a:off x="1044132" y="3486862"/>
            <a:ext cx="1523998" cy="693423"/>
          </a:xfrm>
          <a:prstGeom prst="bentConnector3">
            <a:avLst>
              <a:gd name="adj1" fmla="val 99744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ngle 53"/>
          <p:cNvCxnSpPr/>
          <p:nvPr/>
        </p:nvCxnSpPr>
        <p:spPr>
          <a:xfrm rot="10800000" flipV="1">
            <a:off x="4992858" y="5490120"/>
            <a:ext cx="1746361" cy="605879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FONCTIONS DES DIFFÉRENTS ONGLETS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5268330" y="1905000"/>
            <a:ext cx="1" cy="3294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Connecteur : en angle 53"/>
          <p:cNvCxnSpPr/>
          <p:nvPr/>
        </p:nvCxnSpPr>
        <p:spPr>
          <a:xfrm>
            <a:off x="8445349" y="970498"/>
            <a:ext cx="554331" cy="632786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25"/>
          <p:cNvSpPr txBox="1"/>
          <p:nvPr/>
        </p:nvSpPr>
        <p:spPr>
          <a:xfrm>
            <a:off x="6627231" y="5378462"/>
            <a:ext cx="349148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i="1" dirty="0">
                <a:solidFill>
                  <a:srgbClr val="0070C0"/>
                </a:solidFill>
                <a:latin typeface="Arial Narrow"/>
                <a:cs typeface="Arial Narrow"/>
              </a:rPr>
              <a:t>“COMMENTAIRES GÉNÉRAUX PRÉCÉDENTS”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DONNE LE COMMENTAIRE GÉNÉRAL ENREGISTRÉ LORS DE LA CAMPAGNE PRÉCÉDENTE</a:t>
            </a:r>
            <a:endParaRPr sz="1400" i="1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1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25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5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5638800" y="844411"/>
            <a:ext cx="29403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EXPLICATIONS SUR LES RÉPONSES ATTENDUES AUX QUESTIONS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7467600" y="1900650"/>
            <a:ext cx="1" cy="3294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object 25"/>
          <p:cNvSpPr txBox="1"/>
          <p:nvPr/>
        </p:nvSpPr>
        <p:spPr>
          <a:xfrm>
            <a:off x="8243313" y="3048000"/>
            <a:ext cx="3720087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fr-FR" sz="14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“Case à cocher « Confirmer »” </a:t>
            </a:r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CETTE CASE DOIT ÊTRE COCHÉE QUAND VOUS SOUHAITEZ SAUVEGARDER ET PUBLIER LES RÉPONSES </a:t>
            </a:r>
          </a:p>
          <a:p>
            <a:pPr marL="12700" marR="5080" indent="-635" algn="ctr">
              <a:lnSpc>
                <a:spcPct val="100000"/>
              </a:lnSpc>
            </a:pPr>
            <a:endParaRPr lang="fr-FR" sz="1400" i="1" dirty="0" smtClean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(afin de s’assurer que les commentaires ont été relus)</a:t>
            </a:r>
            <a:endParaRPr sz="1400" i="1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0800000">
            <a:off x="1607094" y="3203851"/>
            <a:ext cx="6470106" cy="275039"/>
          </a:xfrm>
          <a:prstGeom prst="bentConnector3">
            <a:avLst>
              <a:gd name="adj1" fmla="val 10737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94" y="4708784"/>
            <a:ext cx="5689043" cy="15128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129" y="2198869"/>
            <a:ext cx="5711129" cy="1523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11201401" y="6562596"/>
            <a:ext cx="7733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ct val="100000"/>
              </a:lnSpc>
            </a:pPr>
            <a:fld id="{81D60167-4931-47E6-BA6A-407CBD079E47}" type="slidenum">
              <a:rPr dirty="0"/>
              <a:pPr marL="25400" algn="r">
                <a:lnSpc>
                  <a:spcPct val="100000"/>
                </a:lnSpc>
              </a:pPr>
              <a:t>11</a:t>
            </a:fld>
            <a:endParaRPr dirty="0"/>
          </a:p>
        </p:txBody>
      </p:sp>
      <p:sp>
        <p:nvSpPr>
          <p:cNvPr id="49" name="object 25"/>
          <p:cNvSpPr txBox="1"/>
          <p:nvPr/>
        </p:nvSpPr>
        <p:spPr>
          <a:xfrm>
            <a:off x="3429000" y="2442946"/>
            <a:ext cx="1447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1 | ENTRER UNE VALEUR</a:t>
            </a:r>
            <a:endParaRPr sz="1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1" name="object 25"/>
          <p:cNvSpPr txBox="1"/>
          <p:nvPr/>
        </p:nvSpPr>
        <p:spPr>
          <a:xfrm>
            <a:off x="304800" y="4884524"/>
            <a:ext cx="48006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3 |</a:t>
            </a:r>
            <a:r>
              <a:rPr lang="en-GB" sz="1400" dirty="0">
                <a:latin typeface="Arial Narrow"/>
                <a:cs typeface="Arial Narrow"/>
              </a:rPr>
              <a:t> SI LA </a:t>
            </a:r>
            <a:r>
              <a:rPr lang="en-GB" sz="1400" dirty="0" smtClean="0">
                <a:latin typeface="Arial Narrow"/>
                <a:cs typeface="Arial Narrow"/>
              </a:rPr>
              <a:t>VARIATION </a:t>
            </a:r>
            <a:r>
              <a:rPr lang="en-GB" sz="1400" dirty="0">
                <a:latin typeface="Arial Narrow"/>
                <a:cs typeface="Arial Narrow"/>
              </a:rPr>
              <a:t>EST TROP IMPORTANTE, LA FENÊTRE DU COMMENTAIRE DE </a:t>
            </a:r>
            <a:r>
              <a:rPr lang="en-GB" sz="1400" dirty="0" smtClean="0">
                <a:latin typeface="Arial Narrow"/>
                <a:cs typeface="Arial Narrow"/>
              </a:rPr>
              <a:t>VARIATION APPARAÎTRA   APR</a:t>
            </a:r>
            <a:r>
              <a:rPr lang="fr-FR" sz="1400" dirty="0">
                <a:latin typeface="Arial Narrow"/>
                <a:cs typeface="Arial Narrow"/>
              </a:rPr>
              <a:t>È</a:t>
            </a:r>
            <a:r>
              <a:rPr lang="en-GB" sz="1400" dirty="0" smtClean="0">
                <a:latin typeface="Arial Narrow"/>
                <a:cs typeface="Arial Narrow"/>
              </a:rPr>
              <a:t>S  </a:t>
            </a:r>
            <a:r>
              <a:rPr lang="en-GB" sz="1400" dirty="0">
                <a:latin typeface="Arial Narrow"/>
                <a:cs typeface="Arial Narrow"/>
              </a:rPr>
              <a:t>AVOIR CLIQUÉ </a:t>
            </a:r>
            <a:r>
              <a:rPr lang="en-GB" sz="1400" dirty="0" smtClean="0">
                <a:latin typeface="Arial Narrow"/>
                <a:cs typeface="Arial Narrow"/>
              </a:rPr>
              <a:t>SUR “SAUVEGARDER ET PUBLIER”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6" name="object 25"/>
          <p:cNvSpPr txBox="1"/>
          <p:nvPr/>
        </p:nvSpPr>
        <p:spPr>
          <a:xfrm>
            <a:off x="2439910" y="835011"/>
            <a:ext cx="975208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CONTRÔLE DE LA </a:t>
            </a:r>
            <a:r>
              <a:rPr lang="en-GB" sz="1400" b="1" dirty="0" smtClean="0">
                <a:latin typeface="Arial Narrow"/>
                <a:cs typeface="Arial Narrow"/>
              </a:rPr>
              <a:t>VARIATION </a:t>
            </a:r>
            <a:r>
              <a:rPr lang="en-GB" sz="1400" b="1" dirty="0">
                <a:latin typeface="Arial Narrow"/>
                <a:cs typeface="Arial Narrow"/>
              </a:rPr>
              <a:t>: QUAND UNE RÉPONSE VARIE FORTEMENT PAR RAPPORT À LA RÉPONSE DONNÉE À LA MÊME QUESTION DANS LA CAMPAGNE PRÉCÉDENTE, L’APPLICATION VOUS PERMETTRA DE CORRIGER VOTRE RÉPONSE OU D’AJOUTER UN COMMENTAIRE EXPLIQUANT LA RAISON DE LA FORTE </a:t>
            </a:r>
            <a:r>
              <a:rPr lang="en-GB" sz="1400" b="1" dirty="0" smtClean="0">
                <a:latin typeface="Arial Narrow"/>
                <a:cs typeface="Arial Narrow"/>
              </a:rPr>
              <a:t>VARIATION.</a:t>
            </a:r>
            <a:endParaRPr sz="1400" b="1" dirty="0">
              <a:latin typeface="Arial Narrow"/>
              <a:cs typeface="Arial Narrow"/>
            </a:endParaRPr>
          </a:p>
        </p:txBody>
      </p:sp>
      <p:sp>
        <p:nvSpPr>
          <p:cNvPr id="59" name="object 25"/>
          <p:cNvSpPr txBox="1"/>
          <p:nvPr/>
        </p:nvSpPr>
        <p:spPr>
          <a:xfrm>
            <a:off x="381000" y="5633758"/>
            <a:ext cx="495493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VOUS POUVEZ SOIT MODIFIER LA VALEUR INITIALE, SOIT </a:t>
            </a:r>
            <a:r>
              <a:rPr lang="en-GB" sz="1400" b="1" dirty="0" smtClean="0">
                <a:latin typeface="Arial Narrow"/>
                <a:cs typeface="Arial Narrow"/>
              </a:rPr>
              <a:t>FOURNIR </a:t>
            </a:r>
            <a:r>
              <a:rPr lang="en-GB" sz="1400" b="1" dirty="0">
                <a:latin typeface="Arial Narrow"/>
                <a:cs typeface="Arial Narrow"/>
              </a:rPr>
              <a:t>UN COMMENTAIRE D’EXPLICATION AVANT D’ENREGISTRER ET PUBLIER À NOUVEAU.</a:t>
            </a:r>
            <a:endParaRPr sz="1400" b="1" dirty="0">
              <a:latin typeface="Arial Narrow"/>
              <a:cs typeface="Arial Narrow"/>
            </a:endParaRPr>
          </a:p>
        </p:txBody>
      </p:sp>
      <p:sp>
        <p:nvSpPr>
          <p:cNvPr id="62" name="object 25"/>
          <p:cNvSpPr txBox="1"/>
          <p:nvPr/>
        </p:nvSpPr>
        <p:spPr>
          <a:xfrm>
            <a:off x="2281501" y="3752113"/>
            <a:ext cx="262774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2 | </a:t>
            </a:r>
            <a:r>
              <a:rPr lang="en-GB" sz="1400" dirty="0">
                <a:latin typeface="Arial Narrow"/>
                <a:cs typeface="Arial Narrow"/>
              </a:rPr>
              <a:t>SI LE MÉCANISME DE CONTRÔLE DE </a:t>
            </a:r>
            <a:r>
              <a:rPr lang="en-GB" sz="1400" dirty="0" smtClean="0">
                <a:latin typeface="Arial Narrow"/>
                <a:cs typeface="Arial Narrow"/>
              </a:rPr>
              <a:t>VARIATION </a:t>
            </a:r>
            <a:r>
              <a:rPr lang="en-GB" sz="1400" dirty="0">
                <a:latin typeface="Arial Narrow"/>
                <a:cs typeface="Arial Narrow"/>
              </a:rPr>
              <a:t>EST ACTIVÉ SUR CETTE QUESTION, LA VALEUR SERA VÉRIFIÉE </a:t>
            </a:r>
            <a:r>
              <a:rPr lang="en-GB" sz="1400" dirty="0" smtClean="0">
                <a:latin typeface="Arial Narrow"/>
                <a:cs typeface="Arial Narrow"/>
              </a:rPr>
              <a:t>LORS DE LA SAUVEGARDE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39910" y="1613355"/>
            <a:ext cx="966740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GB" sz="1400" b="1" i="1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CE MÉCANISME SERT À DÉTECTER LES ERREURS DE SAISIE ET À DONNER DU CONTEXTE AUX CAS SPÉCIFIQUES OÙ LES NOMBRES ONT FORTEMENT ÉVOLUÉ D’UNE CAMPAGNE À L’AUTRE. </a:t>
            </a:r>
            <a:endParaRPr sz="1400" b="1" i="1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46" y="3933901"/>
            <a:ext cx="1314450" cy="481965"/>
          </a:xfrm>
          <a:prstGeom prst="rect">
            <a:avLst/>
          </a:prstGeom>
        </p:spPr>
      </p:pic>
      <p:cxnSp>
        <p:nvCxnSpPr>
          <p:cNvPr id="29" name="Connecteur droit avec flèche 28"/>
          <p:cNvCxnSpPr/>
          <p:nvPr/>
        </p:nvCxnSpPr>
        <p:spPr>
          <a:xfrm flipH="1">
            <a:off x="5943600" y="3715052"/>
            <a:ext cx="280095" cy="38769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958987" y="4270645"/>
            <a:ext cx="264708" cy="40355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29200" y="0"/>
            <a:ext cx="7154986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VÉRIFICATION AUTOMATIQUE DE LA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VARIATION DES DONNEES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4909246" y="2571412"/>
            <a:ext cx="88195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5105400" y="5105400"/>
            <a:ext cx="1676400" cy="1022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27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6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837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066800" y="4800600"/>
            <a:ext cx="10183091" cy="838523"/>
          </a:xfrm>
          <a:prstGeom prst="rect">
            <a:avLst/>
          </a:prstGeom>
          <a:solidFill>
            <a:srgbClr val="EB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11430001" y="6562596"/>
            <a:ext cx="5447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ct val="100000"/>
              </a:lnSpc>
            </a:pPr>
            <a:fld id="{81D60167-4931-47E6-BA6A-407CBD079E47}" type="slidenum">
              <a:rPr dirty="0"/>
              <a:pPr marL="25400" algn="r">
                <a:lnSpc>
                  <a:spcPct val="100000"/>
                </a:lnSpc>
              </a:pPr>
              <a:t>12</a:t>
            </a:fld>
            <a:endParaRPr dirty="0"/>
          </a:p>
        </p:txBody>
      </p:sp>
      <p:sp>
        <p:nvSpPr>
          <p:cNvPr id="52" name="Holder 2"/>
          <p:cNvSpPr>
            <a:spLocks noGrp="1"/>
          </p:cNvSpPr>
          <p:nvPr>
            <p:ph type="ftr" sz="quarter" idx="5"/>
          </p:nvPr>
        </p:nvSpPr>
        <p:spPr>
          <a:xfrm>
            <a:off x="4872994" y="591660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  <p:sp>
        <p:nvSpPr>
          <p:cNvPr id="39" name="Rectangle 38"/>
          <p:cNvSpPr/>
          <p:nvPr/>
        </p:nvSpPr>
        <p:spPr>
          <a:xfrm>
            <a:off x="1066800" y="5638800"/>
            <a:ext cx="10183091" cy="838523"/>
          </a:xfrm>
          <a:prstGeom prst="rect">
            <a:avLst/>
          </a:prstGeom>
          <a:solidFill>
            <a:srgbClr val="AFD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1066798" y="3962723"/>
            <a:ext cx="10183091" cy="838523"/>
          </a:xfrm>
          <a:prstGeom prst="rect">
            <a:avLst/>
          </a:prstGeom>
          <a:solidFill>
            <a:srgbClr val="C3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1066798" y="3124523"/>
            <a:ext cx="10183091" cy="838523"/>
          </a:xfrm>
          <a:prstGeom prst="rect">
            <a:avLst/>
          </a:prstGeom>
          <a:solidFill>
            <a:srgbClr val="D7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1066799" y="2286000"/>
            <a:ext cx="10183091" cy="838523"/>
          </a:xfrm>
          <a:prstGeom prst="rect">
            <a:avLst/>
          </a:prstGeom>
          <a:solidFill>
            <a:srgbClr val="EB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066800" y="1447800"/>
            <a:ext cx="10183091" cy="838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1706526" y="1611703"/>
            <a:ext cx="4054830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NON COMMENCÉ </a:t>
            </a:r>
            <a:r>
              <a:rPr lang="fr-FR" sz="1400" dirty="0" smtClean="0"/>
              <a:t>– Aucunes données fournies par l’utilisateur pour le moment</a:t>
            </a:r>
            <a:endParaRPr lang="fr-FR" sz="1400" dirty="0"/>
          </a:p>
        </p:txBody>
      </p:sp>
      <p:sp>
        <p:nvSpPr>
          <p:cNvPr id="47" name="Rectangle 46"/>
          <p:cNvSpPr/>
          <p:nvPr/>
        </p:nvSpPr>
        <p:spPr>
          <a:xfrm>
            <a:off x="1706526" y="4108820"/>
            <a:ext cx="4061997" cy="546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POSTÉ AVEC DES DIFFÉRENCES </a:t>
            </a:r>
            <a:r>
              <a:rPr lang="fr-FR" sz="1400" dirty="0" smtClean="0"/>
              <a:t>– Posté avec des </a:t>
            </a:r>
            <a:r>
              <a:rPr lang="fr-FR" sz="1400" dirty="0" smtClean="0"/>
              <a:t>variations </a:t>
            </a:r>
            <a:r>
              <a:rPr lang="fr-FR" sz="1400" dirty="0" smtClean="0"/>
              <a:t>par rapport à la campagne précédente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6684657" y="2362523"/>
            <a:ext cx="4093532" cy="649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À CONTRÔLER </a:t>
            </a:r>
            <a:r>
              <a:rPr lang="fr-FR" sz="1400" dirty="0" smtClean="0"/>
              <a:t>– réponses postées mais le contrôle qualité n’a pas commencé</a:t>
            </a:r>
            <a:endParaRPr lang="fr-FR" sz="1600" dirty="0"/>
          </a:p>
        </p:txBody>
      </p:sp>
      <p:sp>
        <p:nvSpPr>
          <p:cNvPr id="51" name="Rectangle 50"/>
          <p:cNvSpPr/>
          <p:nvPr/>
        </p:nvSpPr>
        <p:spPr>
          <a:xfrm>
            <a:off x="6684657" y="3255024"/>
            <a:ext cx="4093530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EN ATTENTE </a:t>
            </a:r>
            <a:r>
              <a:rPr lang="fr-FR" dirty="0" smtClean="0"/>
              <a:t>– </a:t>
            </a:r>
            <a:r>
              <a:rPr lang="fr-FR" sz="1400" dirty="0" smtClean="0"/>
              <a:t>Contrôle qualité en cours</a:t>
            </a:r>
            <a:endParaRPr lang="fr-FR" sz="1400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5915567" y="1713206"/>
            <a:ext cx="13855" cy="47936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684654" y="4933830"/>
            <a:ext cx="4288145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NON VALIDÉ </a:t>
            </a:r>
            <a:r>
              <a:rPr lang="fr-FR" sz="1400" dirty="0" smtClean="0"/>
              <a:t>– Le contrôle qualité demande une correction ou une explication </a:t>
            </a:r>
            <a:r>
              <a:rPr lang="fr-FR" sz="1400" dirty="0" smtClean="0"/>
              <a:t>supplémentaire au CN</a:t>
            </a:r>
            <a:endParaRPr lang="fr-FR" sz="1600" dirty="0"/>
          </a:p>
        </p:txBody>
      </p:sp>
      <p:sp>
        <p:nvSpPr>
          <p:cNvPr id="94" name="Rectangle 93"/>
          <p:cNvSpPr/>
          <p:nvPr/>
        </p:nvSpPr>
        <p:spPr>
          <a:xfrm>
            <a:off x="1741516" y="914400"/>
            <a:ext cx="3679589" cy="502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STATUT DES SECTIONS</a:t>
            </a:r>
          </a:p>
          <a:p>
            <a:pPr algn="ctr"/>
            <a:r>
              <a:rPr lang="fr-FR" sz="1600" b="1" dirty="0" smtClean="0"/>
              <a:t>(Correspondant National)</a:t>
            </a:r>
            <a:endParaRPr lang="fr-FR" sz="1600" b="1" dirty="0"/>
          </a:p>
        </p:txBody>
      </p:sp>
      <p:sp>
        <p:nvSpPr>
          <p:cNvPr id="95" name="Rectangle 94"/>
          <p:cNvSpPr/>
          <p:nvPr/>
        </p:nvSpPr>
        <p:spPr>
          <a:xfrm>
            <a:off x="6420442" y="914400"/>
            <a:ext cx="4476158" cy="502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STATUT DU CONTRÔLE</a:t>
            </a:r>
          </a:p>
          <a:p>
            <a:pPr algn="ctr"/>
            <a:r>
              <a:rPr lang="fr-FR" sz="1600" b="1" dirty="0" smtClean="0"/>
              <a:t>(Contrôle Qualité du Secrétariat de la CEPEJ)</a:t>
            </a:r>
            <a:endParaRPr lang="fr-FR" sz="1600" b="1" dirty="0"/>
          </a:p>
        </p:txBody>
      </p:sp>
      <p:sp>
        <p:nvSpPr>
          <p:cNvPr id="99" name="Rectangle 98"/>
          <p:cNvSpPr/>
          <p:nvPr/>
        </p:nvSpPr>
        <p:spPr>
          <a:xfrm>
            <a:off x="6684657" y="1562530"/>
            <a:ext cx="4093531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NON COMMENCÉ </a:t>
            </a:r>
            <a:r>
              <a:rPr lang="fr-FR" sz="1400" dirty="0" smtClean="0"/>
              <a:t>– Aucunes réponses postées, le contrôle qualité n’a pas commencé</a:t>
            </a:r>
            <a:endParaRPr lang="fr-FR" sz="1600" dirty="0"/>
          </a:p>
        </p:txBody>
      </p:sp>
      <p:sp>
        <p:nvSpPr>
          <p:cNvPr id="103" name="Rectangle 102"/>
          <p:cNvSpPr/>
          <p:nvPr/>
        </p:nvSpPr>
        <p:spPr>
          <a:xfrm>
            <a:off x="1705018" y="3200400"/>
            <a:ext cx="4056337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POSTÉ </a:t>
            </a:r>
            <a:r>
              <a:rPr lang="fr-FR" sz="1400" dirty="0" smtClean="0"/>
              <a:t>– en utilisant « enregistrer</a:t>
            </a:r>
            <a:r>
              <a:rPr lang="fr-FR" sz="1600" dirty="0" smtClean="0"/>
              <a:t> </a:t>
            </a:r>
            <a:r>
              <a:rPr lang="fr-FR" sz="1400" dirty="0" smtClean="0"/>
              <a:t>et </a:t>
            </a:r>
            <a:r>
              <a:rPr lang="fr-FR" sz="1400" dirty="0" smtClean="0"/>
              <a:t>publié</a:t>
            </a:r>
            <a:r>
              <a:rPr lang="fr-FR" sz="1400" dirty="0" smtClean="0"/>
              <a:t> ». Réponses envoyées par l’utilisateur et verrouillées (prêt pour le contrôle qualité)</a:t>
            </a:r>
            <a:endParaRPr lang="fr-FR" sz="1600" dirty="0"/>
          </a:p>
        </p:txBody>
      </p:sp>
      <p:sp>
        <p:nvSpPr>
          <p:cNvPr id="106" name="Rectangle 105"/>
          <p:cNvSpPr/>
          <p:nvPr/>
        </p:nvSpPr>
        <p:spPr>
          <a:xfrm>
            <a:off x="1706526" y="2323043"/>
            <a:ext cx="4054830" cy="6885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EN COURS </a:t>
            </a:r>
            <a:r>
              <a:rPr lang="fr-FR" sz="1400" dirty="0" smtClean="0"/>
              <a:t>– Apres la sauvegarde des données ( en utilisant « enregistrer en cours »). </a:t>
            </a:r>
            <a:r>
              <a:rPr lang="fr-FR" sz="1400" dirty="0"/>
              <a:t>L’intégration des données </a:t>
            </a:r>
            <a:r>
              <a:rPr lang="fr-FR" sz="1400" dirty="0" smtClean="0"/>
              <a:t>est en cours. 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64" y="3339644"/>
            <a:ext cx="406349" cy="4063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25" y="2489574"/>
            <a:ext cx="406349" cy="40634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8" y="3336216"/>
            <a:ext cx="406349" cy="40634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8" y="4194551"/>
            <a:ext cx="406349" cy="40634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43" y="5858187"/>
            <a:ext cx="406349" cy="40634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52" y="1679542"/>
            <a:ext cx="406349" cy="406349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65" y="1654729"/>
            <a:ext cx="406349" cy="406349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51" y="5004174"/>
            <a:ext cx="406349" cy="406349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53" y="2448376"/>
            <a:ext cx="406349" cy="406349"/>
          </a:xfrm>
          <a:prstGeom prst="rect">
            <a:avLst/>
          </a:prstGeom>
        </p:spPr>
      </p:pic>
      <p:pic>
        <p:nvPicPr>
          <p:cNvPr id="68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20" y="5854884"/>
            <a:ext cx="406349" cy="406349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1741517" y="5796914"/>
            <a:ext cx="4019839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VALIDÉ </a:t>
            </a:r>
            <a:r>
              <a:rPr lang="fr-FR" sz="1400" dirty="0" smtClean="0"/>
              <a:t>– Données validées par le contrôle qualité du Secrétariat de la CEPEJ</a:t>
            </a:r>
            <a:endParaRPr lang="fr-FR" sz="1600" dirty="0"/>
          </a:p>
        </p:txBody>
      </p:sp>
      <p:sp>
        <p:nvSpPr>
          <p:cNvPr id="73" name="Rectangle 72"/>
          <p:cNvSpPr/>
          <p:nvPr/>
        </p:nvSpPr>
        <p:spPr>
          <a:xfrm>
            <a:off x="6684660" y="5781613"/>
            <a:ext cx="4093531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VALIDÉ </a:t>
            </a:r>
            <a:r>
              <a:rPr lang="fr-FR" sz="1400" dirty="0" smtClean="0"/>
              <a:t>– Données validées par le contrôle qualité du Secrétariat de la CEPEJ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STATUTS D'UNE SECTION</a:t>
            </a:r>
          </a:p>
        </p:txBody>
      </p:sp>
      <p:sp>
        <p:nvSpPr>
          <p:cNvPr id="53" name="Holder 2"/>
          <p:cNvSpPr txBox="1">
            <a:spLocks/>
          </p:cNvSpPr>
          <p:nvPr/>
        </p:nvSpPr>
        <p:spPr>
          <a:xfrm>
            <a:off x="0" y="6564739"/>
            <a:ext cx="12191999" cy="276999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ctr" defTabSz="914400" rtl="0" eaLnBrk="1" latinLnBrk="0" hangingPunct="1">
              <a:defRPr sz="1800" b="0" i="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 spc="-10"/>
              <a:t>CEPEJ-COLLECT – MANUEL UTILISATEUR</a:t>
            </a:r>
            <a:endParaRPr lang="en-GB" spc="-5" dirty="0"/>
          </a:p>
        </p:txBody>
      </p:sp>
      <p:sp>
        <p:nvSpPr>
          <p:cNvPr id="55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10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10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52" y="5016686"/>
            <a:ext cx="406349" cy="40634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724498" y="4953161"/>
            <a:ext cx="405483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/>
              <a:t>EN COURS– après que les données aient été postées et invalidées lors du contrôle de qualité.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059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29" y="2231118"/>
            <a:ext cx="7143750" cy="36480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941378" y="783234"/>
            <a:ext cx="1625320" cy="268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 smtClean="0">
                <a:latin typeface="Arial Narrow"/>
                <a:cs typeface="Arial Narrow"/>
              </a:rPr>
              <a:t>SÉL</a:t>
            </a:r>
            <a:r>
              <a:rPr lang="en-GB" sz="1400" dirty="0">
                <a:latin typeface="Arial Narrow"/>
                <a:cs typeface="Arial Narrow"/>
              </a:rPr>
              <a:t>É</a:t>
            </a:r>
            <a:r>
              <a:rPr lang="en-GB" sz="1400" dirty="0" smtClean="0">
                <a:latin typeface="Arial Narrow"/>
                <a:cs typeface="Arial Narrow"/>
              </a:rPr>
              <a:t>CTION </a:t>
            </a:r>
            <a:r>
              <a:rPr lang="en-GB" sz="1400" dirty="0">
                <a:latin typeface="Arial Narrow"/>
                <a:cs typeface="Arial Narrow"/>
              </a:rPr>
              <a:t>D’UNE CAMPAGNE PRÉCÉDENTE À EXTRAIRE EN MÊME TEMPS</a:t>
            </a:r>
            <a:endParaRPr sz="1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SÉLECTION D’UNE CATÉGORIE D’ENTITÉS POUR AJOUTER TOUTES LES </a:t>
            </a:r>
            <a:r>
              <a:rPr lang="en-GB" sz="1400" dirty="0" smtClean="0">
                <a:latin typeface="Arial Narrow"/>
                <a:cs typeface="Arial Narrow"/>
              </a:rPr>
              <a:t>ENTITÉS CORRESPONDANTES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06444" y="2157349"/>
            <a:ext cx="2654935" cy="242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ctr">
              <a:lnSpc>
                <a:spcPct val="100000"/>
              </a:lnSpc>
            </a:pPr>
            <a:r>
              <a:rPr lang="en-GB" sz="1400" spc="-5" dirty="0">
                <a:latin typeface="Arial Narrow"/>
                <a:cs typeface="Arial Narrow"/>
              </a:rPr>
              <a:t>TÉLÉCHARGER UN PDF AVEC RÉPONSES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lang="en-GB" sz="1400" dirty="0">
                <a:latin typeface="Arial Narrow"/>
                <a:cs typeface="Arial Narrow"/>
              </a:rPr>
              <a:t>UNE ENTITÉ PAR FICHIER</a:t>
            </a:r>
            <a:endParaRPr sz="1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1285" marR="5080" indent="635" algn="ctr">
              <a:lnSpc>
                <a:spcPct val="100000"/>
              </a:lnSpc>
              <a:spcBef>
                <a:spcPts val="1095"/>
              </a:spcBef>
            </a:pPr>
            <a:r>
              <a:rPr lang="en-GB" sz="1400" dirty="0">
                <a:latin typeface="Arial Narrow"/>
                <a:cs typeface="Arial Narrow"/>
              </a:rPr>
              <a:t>TÉLÉCHARGER UN PDF AVEC RÉPONSES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: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lang="en-GB" sz="1400" dirty="0">
                <a:latin typeface="Arial Narrow"/>
                <a:cs typeface="Arial Narrow"/>
              </a:rPr>
              <a:t>TOUTES LES ENTITÉS DANS UN SEUL FICHIER</a:t>
            </a:r>
            <a:endParaRPr sz="1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2384" marR="26670" indent="2540" algn="ctr">
              <a:lnSpc>
                <a:spcPct val="100000"/>
              </a:lnSpc>
              <a:spcBef>
                <a:spcPts val="1005"/>
              </a:spcBef>
            </a:pPr>
            <a:r>
              <a:rPr lang="en-GB" sz="1400" dirty="0">
                <a:latin typeface="Arial Narrow"/>
                <a:cs typeface="Arial Narrow"/>
              </a:rPr>
              <a:t>TÉLÉCHARGER UN PDF VIDE DE LA CAMPAGNE SÉLECTIONNÉE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11353801" y="6562596"/>
            <a:ext cx="6209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ct val="100000"/>
              </a:lnSpc>
            </a:pPr>
            <a:fld id="{81D60167-4931-47E6-BA6A-407CBD079E47}" type="slidenum">
              <a:rPr dirty="0"/>
              <a:pPr marL="25400" algn="r">
                <a:lnSpc>
                  <a:spcPct val="100000"/>
                </a:lnSpc>
              </a:pPr>
              <a:t>13</a:t>
            </a:fld>
            <a:endParaRPr dirty="0"/>
          </a:p>
        </p:txBody>
      </p:sp>
      <p:sp>
        <p:nvSpPr>
          <p:cNvPr id="36" name="Rectangle 35"/>
          <p:cNvSpPr/>
          <p:nvPr/>
        </p:nvSpPr>
        <p:spPr>
          <a:xfrm>
            <a:off x="8001000" y="4533038"/>
            <a:ext cx="304800" cy="3629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8307859" y="4533038"/>
            <a:ext cx="304800" cy="3629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8616621" y="4233556"/>
            <a:ext cx="485861" cy="48095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36" idx="0"/>
          </p:cNvCxnSpPr>
          <p:nvPr/>
        </p:nvCxnSpPr>
        <p:spPr>
          <a:xfrm flipH="1">
            <a:off x="8153400" y="3360122"/>
            <a:ext cx="1041992" cy="117291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693190" y="4533038"/>
            <a:ext cx="304800" cy="3629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" name="Connecteur droit avec flèche 44"/>
          <p:cNvCxnSpPr>
            <a:endCxn id="43" idx="0"/>
          </p:cNvCxnSpPr>
          <p:nvPr/>
        </p:nvCxnSpPr>
        <p:spPr>
          <a:xfrm flipH="1">
            <a:off x="7845590" y="2616727"/>
            <a:ext cx="1256892" cy="19163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4836035" y="2381232"/>
            <a:ext cx="0" cy="67482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5508532" y="1510411"/>
            <a:ext cx="1460458" cy="204808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 flipV="1">
            <a:off x="5334000" y="4745609"/>
            <a:ext cx="609600" cy="66354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" name="object 11"/>
          <p:cNvSpPr txBox="1"/>
          <p:nvPr/>
        </p:nvSpPr>
        <p:spPr>
          <a:xfrm>
            <a:off x="5181600" y="5409156"/>
            <a:ext cx="204741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SÉLECTIONNER LES ENTITÉS POUR LESQUELLES EXTRAIRE DES DONNÉES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5587413" y="3048000"/>
            <a:ext cx="1576270" cy="109564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8" name="object 11"/>
          <p:cNvSpPr txBox="1"/>
          <p:nvPr/>
        </p:nvSpPr>
        <p:spPr>
          <a:xfrm>
            <a:off x="3962093" y="1493305"/>
            <a:ext cx="162532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SÉLECTIONNER LA CAMPAGNE DE LAQUELLE EXTRAIRE LES DONNÉES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71" name="Connecteur droit avec flèche 70"/>
          <p:cNvCxnSpPr>
            <a:stCxn id="72" idx="2"/>
          </p:cNvCxnSpPr>
          <p:nvPr/>
        </p:nvCxnSpPr>
        <p:spPr>
          <a:xfrm>
            <a:off x="1234306" y="4903734"/>
            <a:ext cx="400873" cy="54316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2" name="object 11"/>
          <p:cNvSpPr txBox="1"/>
          <p:nvPr/>
        </p:nvSpPr>
        <p:spPr>
          <a:xfrm>
            <a:off x="306492" y="4041960"/>
            <a:ext cx="185562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TÉLÉCHARGER UN </a:t>
            </a:r>
            <a:r>
              <a:rPr lang="en-GB" sz="1400" dirty="0" smtClean="0">
                <a:latin typeface="Arial Narrow"/>
                <a:cs typeface="Arial Narrow"/>
              </a:rPr>
              <a:t>FICHIER </a:t>
            </a:r>
            <a:r>
              <a:rPr lang="en-GB" sz="1400" dirty="0">
                <a:latin typeface="Arial Narrow"/>
                <a:cs typeface="Arial Narrow"/>
              </a:rPr>
              <a:t>EXCEL CONTENANT LES DONNÉES EXPORTÉES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76" name="object 11"/>
          <p:cNvSpPr txBox="1"/>
          <p:nvPr/>
        </p:nvSpPr>
        <p:spPr>
          <a:xfrm>
            <a:off x="7539992" y="5539026"/>
            <a:ext cx="465200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UN UTILISATEUR PEUT 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EXPORTER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LES DONNÉES POUR SON ENTITÉ POUR TOUTES LES CAMPAGNES EN COURS. IL NE POURRA 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EXPORTER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LES DONNÉES DES AUTRES PAYS 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UNIQUEMENT POUR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LES CAMPAGNES TERMINÉES.</a:t>
            </a:r>
            <a:endParaRPr sz="140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EXPORT DES DONNÉES</a:t>
            </a:r>
          </a:p>
        </p:txBody>
      </p:sp>
      <p:sp>
        <p:nvSpPr>
          <p:cNvPr id="29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31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4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010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3319432"/>
            <a:ext cx="3276600" cy="12382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/>
          <a:srcRect l="50765"/>
          <a:stretch/>
        </p:blipFill>
        <p:spPr>
          <a:xfrm>
            <a:off x="471616" y="3324225"/>
            <a:ext cx="2991992" cy="12573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276600" y="1600200"/>
            <a:ext cx="4099560" cy="3799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403347" y="2529444"/>
            <a:ext cx="2959100" cy="867410"/>
          </a:xfrm>
          <a:custGeom>
            <a:avLst/>
            <a:gdLst/>
            <a:ahLst/>
            <a:cxnLst/>
            <a:rect l="l" t="t" r="r" b="b"/>
            <a:pathLst>
              <a:path w="2959100" h="867410">
                <a:moveTo>
                  <a:pt x="2929524" y="0"/>
                </a:moveTo>
                <a:lnTo>
                  <a:pt x="0" y="0"/>
                </a:lnTo>
                <a:lnTo>
                  <a:pt x="0" y="866912"/>
                </a:lnTo>
                <a:lnTo>
                  <a:pt x="28955" y="866912"/>
                </a:lnTo>
                <a:lnTo>
                  <a:pt x="28955" y="28955"/>
                </a:lnTo>
                <a:lnTo>
                  <a:pt x="14477" y="28955"/>
                </a:lnTo>
                <a:lnTo>
                  <a:pt x="28955" y="14477"/>
                </a:lnTo>
                <a:lnTo>
                  <a:pt x="2929524" y="14477"/>
                </a:lnTo>
                <a:lnTo>
                  <a:pt x="2929524" y="0"/>
                </a:lnTo>
                <a:close/>
              </a:path>
              <a:path w="2959100" h="867410">
                <a:moveTo>
                  <a:pt x="2900568" y="699150"/>
                </a:moveTo>
                <a:lnTo>
                  <a:pt x="2871612" y="699150"/>
                </a:lnTo>
                <a:lnTo>
                  <a:pt x="2915046" y="786018"/>
                </a:lnTo>
                <a:lnTo>
                  <a:pt x="2951241" y="713628"/>
                </a:lnTo>
                <a:lnTo>
                  <a:pt x="2900568" y="713628"/>
                </a:lnTo>
                <a:lnTo>
                  <a:pt x="2900568" y="699150"/>
                </a:lnTo>
                <a:close/>
              </a:path>
              <a:path w="2959100" h="867410">
                <a:moveTo>
                  <a:pt x="2900568" y="14477"/>
                </a:moveTo>
                <a:lnTo>
                  <a:pt x="2900568" y="713628"/>
                </a:lnTo>
                <a:lnTo>
                  <a:pt x="2929524" y="713628"/>
                </a:lnTo>
                <a:lnTo>
                  <a:pt x="2929524" y="28955"/>
                </a:lnTo>
                <a:lnTo>
                  <a:pt x="2915046" y="28955"/>
                </a:lnTo>
                <a:lnTo>
                  <a:pt x="2900568" y="14477"/>
                </a:lnTo>
                <a:close/>
              </a:path>
              <a:path w="2959100" h="867410">
                <a:moveTo>
                  <a:pt x="2958480" y="699150"/>
                </a:moveTo>
                <a:lnTo>
                  <a:pt x="2929524" y="699150"/>
                </a:lnTo>
                <a:lnTo>
                  <a:pt x="2929524" y="713628"/>
                </a:lnTo>
                <a:lnTo>
                  <a:pt x="2951241" y="713628"/>
                </a:lnTo>
                <a:lnTo>
                  <a:pt x="2958480" y="699150"/>
                </a:lnTo>
                <a:close/>
              </a:path>
              <a:path w="2959100" h="867410">
                <a:moveTo>
                  <a:pt x="28955" y="14477"/>
                </a:moveTo>
                <a:lnTo>
                  <a:pt x="14477" y="28955"/>
                </a:lnTo>
                <a:lnTo>
                  <a:pt x="28955" y="28955"/>
                </a:lnTo>
                <a:lnTo>
                  <a:pt x="28955" y="14477"/>
                </a:lnTo>
                <a:close/>
              </a:path>
              <a:path w="2959100" h="867410">
                <a:moveTo>
                  <a:pt x="2900568" y="14477"/>
                </a:moveTo>
                <a:lnTo>
                  <a:pt x="28955" y="14477"/>
                </a:lnTo>
                <a:lnTo>
                  <a:pt x="28955" y="28955"/>
                </a:lnTo>
                <a:lnTo>
                  <a:pt x="2900568" y="28955"/>
                </a:lnTo>
                <a:lnTo>
                  <a:pt x="2900568" y="14477"/>
                </a:lnTo>
                <a:close/>
              </a:path>
              <a:path w="2959100" h="867410">
                <a:moveTo>
                  <a:pt x="2929524" y="14477"/>
                </a:moveTo>
                <a:lnTo>
                  <a:pt x="2900568" y="14477"/>
                </a:lnTo>
                <a:lnTo>
                  <a:pt x="2915046" y="28955"/>
                </a:lnTo>
                <a:lnTo>
                  <a:pt x="2929524" y="28955"/>
                </a:lnTo>
                <a:lnTo>
                  <a:pt x="2929524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395215" y="3314700"/>
            <a:ext cx="1845945" cy="1562100"/>
          </a:xfrm>
          <a:custGeom>
            <a:avLst/>
            <a:gdLst/>
            <a:ahLst/>
            <a:cxnLst/>
            <a:rect l="l" t="t" r="r" b="b"/>
            <a:pathLst>
              <a:path w="1845945" h="1562100">
                <a:moveTo>
                  <a:pt x="0" y="1562099"/>
                </a:moveTo>
                <a:lnTo>
                  <a:pt x="1845563" y="1562099"/>
                </a:lnTo>
                <a:lnTo>
                  <a:pt x="1845563" y="0"/>
                </a:lnTo>
                <a:lnTo>
                  <a:pt x="0" y="0"/>
                </a:lnTo>
                <a:lnTo>
                  <a:pt x="0" y="1562099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066800" y="1868269"/>
            <a:ext cx="242340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1 </a:t>
            </a:r>
            <a:r>
              <a:rPr lang="fr-FR" sz="1400" dirty="0">
                <a:latin typeface="Arial Narrow"/>
                <a:cs typeface="Arial Narrow"/>
              </a:rPr>
              <a:t>| </a:t>
            </a:r>
            <a:r>
              <a:rPr lang="en-GB" sz="1400" dirty="0">
                <a:latin typeface="Arial Narrow"/>
                <a:cs typeface="Arial Narrow"/>
              </a:rPr>
              <a:t>CLIQUER SUR LOGIN POUR ENTRER VOTRE EMAIL ET VOTRE MOT DE PASSE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41600" y="3395473"/>
            <a:ext cx="526923" cy="233679"/>
          </a:xfrm>
          <a:custGeom>
            <a:avLst/>
            <a:gdLst/>
            <a:ahLst/>
            <a:cxnLst/>
            <a:rect l="l" t="t" r="r" b="b"/>
            <a:pathLst>
              <a:path w="388619" h="233679">
                <a:moveTo>
                  <a:pt x="0" y="233171"/>
                </a:moveTo>
                <a:lnTo>
                  <a:pt x="388619" y="233171"/>
                </a:lnTo>
                <a:lnTo>
                  <a:pt x="388619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991600" y="2370015"/>
            <a:ext cx="13715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400" b="1" spc="-5" dirty="0">
                <a:latin typeface="Arial Narrow"/>
                <a:cs typeface="Arial Narrow"/>
              </a:rPr>
              <a:t>2</a:t>
            </a:r>
            <a:r>
              <a:rPr lang="fr-FR" sz="1400" spc="-5" dirty="0">
                <a:latin typeface="Arial Narrow"/>
                <a:cs typeface="Arial Narrow"/>
              </a:rPr>
              <a:t> | </a:t>
            </a:r>
            <a:r>
              <a:rPr lang="en-GB" sz="1400" spc="-5" dirty="0">
                <a:latin typeface="Arial Narrow"/>
                <a:cs typeface="Arial Narrow"/>
              </a:rPr>
              <a:t>DÉCONNEXION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92333" y="2459736"/>
            <a:ext cx="741680" cy="878205"/>
          </a:xfrm>
          <a:custGeom>
            <a:avLst/>
            <a:gdLst/>
            <a:ahLst/>
            <a:cxnLst/>
            <a:rect l="l" t="t" r="r" b="b"/>
            <a:pathLst>
              <a:path w="741679" h="878204">
                <a:moveTo>
                  <a:pt x="683757" y="791199"/>
                </a:moveTo>
                <a:lnTo>
                  <a:pt x="654801" y="791199"/>
                </a:lnTo>
                <a:lnTo>
                  <a:pt x="698235" y="878067"/>
                </a:lnTo>
                <a:lnTo>
                  <a:pt x="734430" y="805677"/>
                </a:lnTo>
                <a:lnTo>
                  <a:pt x="683757" y="805677"/>
                </a:lnTo>
                <a:lnTo>
                  <a:pt x="683757" y="791199"/>
                </a:lnTo>
                <a:close/>
              </a:path>
              <a:path w="741679" h="878204">
                <a:moveTo>
                  <a:pt x="683757" y="14477"/>
                </a:moveTo>
                <a:lnTo>
                  <a:pt x="683757" y="805677"/>
                </a:lnTo>
                <a:lnTo>
                  <a:pt x="712713" y="805677"/>
                </a:lnTo>
                <a:lnTo>
                  <a:pt x="712713" y="28955"/>
                </a:lnTo>
                <a:lnTo>
                  <a:pt x="698235" y="28955"/>
                </a:lnTo>
                <a:lnTo>
                  <a:pt x="683757" y="14477"/>
                </a:lnTo>
                <a:close/>
              </a:path>
              <a:path w="741679" h="878204">
                <a:moveTo>
                  <a:pt x="741669" y="791199"/>
                </a:moveTo>
                <a:lnTo>
                  <a:pt x="712713" y="791199"/>
                </a:lnTo>
                <a:lnTo>
                  <a:pt x="712713" y="805677"/>
                </a:lnTo>
                <a:lnTo>
                  <a:pt x="734430" y="805677"/>
                </a:lnTo>
                <a:lnTo>
                  <a:pt x="741669" y="791199"/>
                </a:lnTo>
                <a:close/>
              </a:path>
              <a:path w="741679" h="878204">
                <a:moveTo>
                  <a:pt x="712713" y="0"/>
                </a:moveTo>
                <a:lnTo>
                  <a:pt x="0" y="0"/>
                </a:lnTo>
                <a:lnTo>
                  <a:pt x="0" y="28955"/>
                </a:lnTo>
                <a:lnTo>
                  <a:pt x="683757" y="28955"/>
                </a:lnTo>
                <a:lnTo>
                  <a:pt x="683757" y="14477"/>
                </a:lnTo>
                <a:lnTo>
                  <a:pt x="712713" y="14477"/>
                </a:lnTo>
                <a:lnTo>
                  <a:pt x="712713" y="0"/>
                </a:lnTo>
                <a:close/>
              </a:path>
              <a:path w="741679" h="878204">
                <a:moveTo>
                  <a:pt x="712713" y="14477"/>
                </a:moveTo>
                <a:lnTo>
                  <a:pt x="683757" y="14477"/>
                </a:lnTo>
                <a:lnTo>
                  <a:pt x="698235" y="28955"/>
                </a:lnTo>
                <a:lnTo>
                  <a:pt x="712713" y="28955"/>
                </a:lnTo>
                <a:lnTo>
                  <a:pt x="712713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770107" y="3337560"/>
            <a:ext cx="439420" cy="257810"/>
          </a:xfrm>
          <a:custGeom>
            <a:avLst/>
            <a:gdLst/>
            <a:ahLst/>
            <a:cxnLst/>
            <a:rect l="l" t="t" r="r" b="b"/>
            <a:pathLst>
              <a:path w="439420" h="257810">
                <a:moveTo>
                  <a:pt x="0" y="257555"/>
                </a:moveTo>
                <a:lnTo>
                  <a:pt x="438911" y="257555"/>
                </a:lnTo>
                <a:lnTo>
                  <a:pt x="438911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6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2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18" name="Rectangle 17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COMMENT SE CONNECTER/DÉCONNECTER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-17585" y="5715000"/>
            <a:ext cx="1220958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 algn="ct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VOTRE ADRESSE EMAIL DOIT AVOIR ÉTÉ ENREGISTRÉE DANS LE SYSTÈME DU CONSEIL DE L’EUROPE POUR VOUS DONNER ACCÈS À CEPEJ-COLLECT.</a:t>
            </a:r>
          </a:p>
          <a:p>
            <a:pPr marL="100965" marR="5080" indent="-88900" algn="ct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VOUS NE POUVEZ PAS UTILISER LE COMPTE D’UNE AUTRE PERSONNE POUR ACCÉDER À CEPEJ-COLLECT – FAIRE UNE DEMANDE DE RENOUVELLEMENT SI </a:t>
            </a:r>
            <a:r>
              <a:rPr lang="fr-FR" sz="1400" b="1" dirty="0" smtClean="0">
                <a:latin typeface="Arial Narrow"/>
                <a:cs typeface="Arial Narrow"/>
              </a:rPr>
              <a:t>BESOIN.</a:t>
            </a:r>
            <a:endParaRPr lang="fr-FR" sz="1400" b="1" dirty="0">
              <a:latin typeface="Arial Narrow"/>
              <a:cs typeface="Arial Narrow"/>
            </a:endParaRPr>
          </a:p>
          <a:p>
            <a:pPr marL="100965" marR="5080" indent="-88900" algn="ct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VEUILLEZ CONTACTER LE SECRÉTARIAT </a:t>
            </a:r>
            <a:r>
              <a:rPr lang="fr-FR" sz="1400" b="1" dirty="0" smtClean="0">
                <a:latin typeface="Arial Narrow"/>
                <a:cs typeface="Arial Narrow"/>
              </a:rPr>
              <a:t>DE LA CEPEJ </a:t>
            </a:r>
            <a:r>
              <a:rPr lang="fr-FR" sz="1400" b="1" dirty="0">
                <a:latin typeface="Arial Narrow"/>
                <a:cs typeface="Arial Narrow"/>
              </a:rPr>
              <a:t>SI VOUS AVEZ LE MOINDRE PROBLÈME </a:t>
            </a:r>
            <a:r>
              <a:rPr lang="fr-FR" sz="1400" b="1" dirty="0" smtClean="0">
                <a:latin typeface="Arial Narrow"/>
                <a:cs typeface="Arial Narrow"/>
              </a:rPr>
              <a:t>.</a:t>
            </a:r>
            <a:endParaRPr sz="1400" dirty="0">
              <a:latin typeface="Arial Narrow"/>
              <a:cs typeface="Arial Narrow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/>
          <a:srcRect l="17683"/>
          <a:stretch/>
        </p:blipFill>
        <p:spPr>
          <a:xfrm>
            <a:off x="8499347" y="977701"/>
            <a:ext cx="3083053" cy="774899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6553200" y="1066800"/>
            <a:ext cx="1864595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object 11"/>
          <p:cNvSpPr txBox="1"/>
          <p:nvPr/>
        </p:nvSpPr>
        <p:spPr>
          <a:xfrm>
            <a:off x="2405062" y="864513"/>
            <a:ext cx="411492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 algn="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LE BOUTON </a:t>
            </a:r>
            <a:r>
              <a:rPr lang="fr-FR" sz="1400" b="1" dirty="0" smtClean="0">
                <a:latin typeface="Arial Narrow"/>
                <a:cs typeface="Arial Narrow"/>
              </a:rPr>
              <a:t>POUR SE CONNECTER (LOGIN) </a:t>
            </a:r>
            <a:r>
              <a:rPr lang="fr-FR" sz="1400" b="1" dirty="0">
                <a:latin typeface="Arial Narrow"/>
                <a:cs typeface="Arial Narrow"/>
              </a:rPr>
              <a:t>SE TROUVE DANS LE COIN SUPÉRIEUR DROIT DE LA PAGE WEB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0670988" y="977701"/>
            <a:ext cx="526923" cy="233679"/>
          </a:xfrm>
          <a:custGeom>
            <a:avLst/>
            <a:gdLst/>
            <a:ahLst/>
            <a:cxnLst/>
            <a:rect l="l" t="t" r="r" b="b"/>
            <a:pathLst>
              <a:path w="388619" h="233679">
                <a:moveTo>
                  <a:pt x="0" y="233171"/>
                </a:moveTo>
                <a:lnTo>
                  <a:pt x="388619" y="233171"/>
                </a:lnTo>
                <a:lnTo>
                  <a:pt x="388619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6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3" y="2737093"/>
            <a:ext cx="11346384" cy="31992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b="61336"/>
          <a:stretch/>
        </p:blipFill>
        <p:spPr>
          <a:xfrm>
            <a:off x="472752" y="3825655"/>
            <a:ext cx="11353617" cy="188131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468727" y="2215152"/>
            <a:ext cx="200484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30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CHANGER LA LANGUE DE L’INTERFACE (EN/FR)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29513" y="2409185"/>
            <a:ext cx="624840" cy="334010"/>
          </a:xfrm>
          <a:custGeom>
            <a:avLst/>
            <a:gdLst/>
            <a:ahLst/>
            <a:cxnLst/>
            <a:rect l="l" t="t" r="r" b="b"/>
            <a:pathLst>
              <a:path w="624840" h="334010">
                <a:moveTo>
                  <a:pt x="566562" y="247131"/>
                </a:moveTo>
                <a:lnTo>
                  <a:pt x="537606" y="247131"/>
                </a:lnTo>
                <a:lnTo>
                  <a:pt x="581040" y="333999"/>
                </a:lnTo>
                <a:lnTo>
                  <a:pt x="617235" y="261609"/>
                </a:lnTo>
                <a:lnTo>
                  <a:pt x="566562" y="261609"/>
                </a:lnTo>
                <a:lnTo>
                  <a:pt x="566562" y="247131"/>
                </a:lnTo>
                <a:close/>
              </a:path>
              <a:path w="624840" h="334010">
                <a:moveTo>
                  <a:pt x="566562" y="14477"/>
                </a:moveTo>
                <a:lnTo>
                  <a:pt x="566562" y="261609"/>
                </a:lnTo>
                <a:lnTo>
                  <a:pt x="595518" y="261609"/>
                </a:lnTo>
                <a:lnTo>
                  <a:pt x="595518" y="28955"/>
                </a:lnTo>
                <a:lnTo>
                  <a:pt x="581040" y="28955"/>
                </a:lnTo>
                <a:lnTo>
                  <a:pt x="566562" y="14477"/>
                </a:lnTo>
                <a:close/>
              </a:path>
              <a:path w="624840" h="334010">
                <a:moveTo>
                  <a:pt x="624474" y="247131"/>
                </a:moveTo>
                <a:lnTo>
                  <a:pt x="595518" y="247131"/>
                </a:lnTo>
                <a:lnTo>
                  <a:pt x="595518" y="261609"/>
                </a:lnTo>
                <a:lnTo>
                  <a:pt x="617235" y="261609"/>
                </a:lnTo>
                <a:lnTo>
                  <a:pt x="624474" y="247131"/>
                </a:lnTo>
                <a:close/>
              </a:path>
              <a:path w="624840" h="334010">
                <a:moveTo>
                  <a:pt x="595518" y="0"/>
                </a:moveTo>
                <a:lnTo>
                  <a:pt x="0" y="0"/>
                </a:lnTo>
                <a:lnTo>
                  <a:pt x="0" y="28955"/>
                </a:lnTo>
                <a:lnTo>
                  <a:pt x="566562" y="28955"/>
                </a:lnTo>
                <a:lnTo>
                  <a:pt x="566562" y="14477"/>
                </a:lnTo>
                <a:lnTo>
                  <a:pt x="595518" y="14477"/>
                </a:lnTo>
                <a:lnTo>
                  <a:pt x="595518" y="0"/>
                </a:lnTo>
                <a:close/>
              </a:path>
              <a:path w="624840" h="334010">
                <a:moveTo>
                  <a:pt x="595518" y="14477"/>
                </a:moveTo>
                <a:lnTo>
                  <a:pt x="566562" y="14477"/>
                </a:lnTo>
                <a:lnTo>
                  <a:pt x="581040" y="28955"/>
                </a:lnTo>
                <a:lnTo>
                  <a:pt x="595518" y="28955"/>
                </a:lnTo>
                <a:lnTo>
                  <a:pt x="595518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889939" y="2742941"/>
            <a:ext cx="439420" cy="256540"/>
          </a:xfrm>
          <a:custGeom>
            <a:avLst/>
            <a:gdLst/>
            <a:ahLst/>
            <a:cxnLst/>
            <a:rect l="l" t="t" r="r" b="b"/>
            <a:pathLst>
              <a:path w="439420" h="256539">
                <a:moveTo>
                  <a:pt x="0" y="256031"/>
                </a:moveTo>
                <a:lnTo>
                  <a:pt x="438911" y="256031"/>
                </a:lnTo>
                <a:lnTo>
                  <a:pt x="438911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056741" y="1803773"/>
            <a:ext cx="283366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MODIFIER VOTRE PROFIL UTILISATEUR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50957" y="1883211"/>
            <a:ext cx="334010" cy="791027"/>
          </a:xfrm>
          <a:custGeom>
            <a:avLst/>
            <a:gdLst/>
            <a:ahLst/>
            <a:cxnLst/>
            <a:rect l="l" t="t" r="r" b="b"/>
            <a:pathLst>
              <a:path w="334009" h="874394">
                <a:moveTo>
                  <a:pt x="275722" y="787024"/>
                </a:moveTo>
                <a:lnTo>
                  <a:pt x="246766" y="787024"/>
                </a:lnTo>
                <a:lnTo>
                  <a:pt x="290200" y="873892"/>
                </a:lnTo>
                <a:lnTo>
                  <a:pt x="326395" y="801502"/>
                </a:lnTo>
                <a:lnTo>
                  <a:pt x="275722" y="801502"/>
                </a:lnTo>
                <a:lnTo>
                  <a:pt x="275722" y="787024"/>
                </a:lnTo>
                <a:close/>
              </a:path>
              <a:path w="334009" h="874394">
                <a:moveTo>
                  <a:pt x="275722" y="14477"/>
                </a:moveTo>
                <a:lnTo>
                  <a:pt x="275722" y="801502"/>
                </a:lnTo>
                <a:lnTo>
                  <a:pt x="304678" y="801502"/>
                </a:lnTo>
                <a:lnTo>
                  <a:pt x="304678" y="28955"/>
                </a:lnTo>
                <a:lnTo>
                  <a:pt x="290200" y="28955"/>
                </a:lnTo>
                <a:lnTo>
                  <a:pt x="275722" y="14477"/>
                </a:lnTo>
                <a:close/>
              </a:path>
              <a:path w="334009" h="874394">
                <a:moveTo>
                  <a:pt x="333634" y="787024"/>
                </a:moveTo>
                <a:lnTo>
                  <a:pt x="304678" y="787024"/>
                </a:lnTo>
                <a:lnTo>
                  <a:pt x="304678" y="801502"/>
                </a:lnTo>
                <a:lnTo>
                  <a:pt x="326395" y="801502"/>
                </a:lnTo>
                <a:lnTo>
                  <a:pt x="333634" y="787024"/>
                </a:lnTo>
                <a:close/>
              </a:path>
              <a:path w="334009" h="874394">
                <a:moveTo>
                  <a:pt x="304678" y="0"/>
                </a:moveTo>
                <a:lnTo>
                  <a:pt x="0" y="0"/>
                </a:lnTo>
                <a:lnTo>
                  <a:pt x="0" y="28955"/>
                </a:lnTo>
                <a:lnTo>
                  <a:pt x="275722" y="28955"/>
                </a:lnTo>
                <a:lnTo>
                  <a:pt x="275722" y="14477"/>
                </a:lnTo>
                <a:lnTo>
                  <a:pt x="304678" y="14477"/>
                </a:lnTo>
                <a:lnTo>
                  <a:pt x="304678" y="0"/>
                </a:lnTo>
                <a:close/>
              </a:path>
              <a:path w="334009" h="874394">
                <a:moveTo>
                  <a:pt x="304678" y="14477"/>
                </a:moveTo>
                <a:lnTo>
                  <a:pt x="275722" y="14477"/>
                </a:lnTo>
                <a:lnTo>
                  <a:pt x="290200" y="28955"/>
                </a:lnTo>
                <a:lnTo>
                  <a:pt x="304678" y="28955"/>
                </a:lnTo>
                <a:lnTo>
                  <a:pt x="304678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637902" y="2742306"/>
            <a:ext cx="1294130" cy="257810"/>
          </a:xfrm>
          <a:custGeom>
            <a:avLst/>
            <a:gdLst/>
            <a:ahLst/>
            <a:cxnLst/>
            <a:rect l="l" t="t" r="r" b="b"/>
            <a:pathLst>
              <a:path w="1294129" h="257810">
                <a:moveTo>
                  <a:pt x="0" y="257555"/>
                </a:moveTo>
                <a:lnTo>
                  <a:pt x="1293875" y="257555"/>
                </a:lnTo>
                <a:lnTo>
                  <a:pt x="1293875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39823" y="1868269"/>
            <a:ext cx="9004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ACCÈS À LA PAGE D’ACCUEIL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2583" y="2512314"/>
            <a:ext cx="443865" cy="1445895"/>
          </a:xfrm>
          <a:custGeom>
            <a:avLst/>
            <a:gdLst/>
            <a:ahLst/>
            <a:cxnLst/>
            <a:rect l="l" t="t" r="r" b="b"/>
            <a:pathLst>
              <a:path w="443865" h="1445895">
                <a:moveTo>
                  <a:pt x="28955" y="1358777"/>
                </a:moveTo>
                <a:lnTo>
                  <a:pt x="0" y="1358777"/>
                </a:lnTo>
                <a:lnTo>
                  <a:pt x="43433" y="1445513"/>
                </a:lnTo>
                <a:lnTo>
                  <a:pt x="79618" y="1373255"/>
                </a:lnTo>
                <a:lnTo>
                  <a:pt x="28955" y="1373255"/>
                </a:lnTo>
                <a:lnTo>
                  <a:pt x="28955" y="1358777"/>
                </a:lnTo>
                <a:close/>
              </a:path>
              <a:path w="443865" h="1445895">
                <a:moveTo>
                  <a:pt x="414659" y="708263"/>
                </a:moveTo>
                <a:lnTo>
                  <a:pt x="28955" y="708263"/>
                </a:lnTo>
                <a:lnTo>
                  <a:pt x="28955" y="1373255"/>
                </a:lnTo>
                <a:lnTo>
                  <a:pt x="57911" y="1373255"/>
                </a:lnTo>
                <a:lnTo>
                  <a:pt x="57911" y="737219"/>
                </a:lnTo>
                <a:lnTo>
                  <a:pt x="43433" y="737219"/>
                </a:lnTo>
                <a:lnTo>
                  <a:pt x="57911" y="722741"/>
                </a:lnTo>
                <a:lnTo>
                  <a:pt x="414659" y="722741"/>
                </a:lnTo>
                <a:lnTo>
                  <a:pt x="414659" y="708263"/>
                </a:lnTo>
                <a:close/>
              </a:path>
              <a:path w="443865" h="1445895">
                <a:moveTo>
                  <a:pt x="86867" y="1358777"/>
                </a:moveTo>
                <a:lnTo>
                  <a:pt x="57911" y="1358777"/>
                </a:lnTo>
                <a:lnTo>
                  <a:pt x="57911" y="1373255"/>
                </a:lnTo>
                <a:lnTo>
                  <a:pt x="79618" y="1373255"/>
                </a:lnTo>
                <a:lnTo>
                  <a:pt x="86867" y="1358777"/>
                </a:lnTo>
                <a:close/>
              </a:path>
              <a:path w="443865" h="1445895">
                <a:moveTo>
                  <a:pt x="57911" y="722741"/>
                </a:moveTo>
                <a:lnTo>
                  <a:pt x="43433" y="737219"/>
                </a:lnTo>
                <a:lnTo>
                  <a:pt x="57911" y="737219"/>
                </a:lnTo>
                <a:lnTo>
                  <a:pt x="57911" y="722741"/>
                </a:lnTo>
                <a:close/>
              </a:path>
              <a:path w="443865" h="1445895">
                <a:moveTo>
                  <a:pt x="443615" y="708263"/>
                </a:moveTo>
                <a:lnTo>
                  <a:pt x="429137" y="708263"/>
                </a:lnTo>
                <a:lnTo>
                  <a:pt x="414659" y="722741"/>
                </a:lnTo>
                <a:lnTo>
                  <a:pt x="57911" y="722741"/>
                </a:lnTo>
                <a:lnTo>
                  <a:pt x="57911" y="737219"/>
                </a:lnTo>
                <a:lnTo>
                  <a:pt x="443615" y="737219"/>
                </a:lnTo>
                <a:lnTo>
                  <a:pt x="443615" y="708263"/>
                </a:lnTo>
                <a:close/>
              </a:path>
              <a:path w="443865" h="1445895">
                <a:moveTo>
                  <a:pt x="443615" y="0"/>
                </a:moveTo>
                <a:lnTo>
                  <a:pt x="414659" y="0"/>
                </a:lnTo>
                <a:lnTo>
                  <a:pt x="414659" y="722741"/>
                </a:lnTo>
                <a:lnTo>
                  <a:pt x="429137" y="708263"/>
                </a:lnTo>
                <a:lnTo>
                  <a:pt x="443615" y="708263"/>
                </a:lnTo>
                <a:lnTo>
                  <a:pt x="44361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47700" y="3956304"/>
            <a:ext cx="515620" cy="257810"/>
          </a:xfrm>
          <a:custGeom>
            <a:avLst/>
            <a:gdLst/>
            <a:ahLst/>
            <a:cxnLst/>
            <a:rect l="l" t="t" r="r" b="b"/>
            <a:pathLst>
              <a:path w="515619" h="257810">
                <a:moveTo>
                  <a:pt x="0" y="257555"/>
                </a:moveTo>
                <a:lnTo>
                  <a:pt x="515111" y="257555"/>
                </a:lnTo>
                <a:lnTo>
                  <a:pt x="515111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758695" y="2039874"/>
            <a:ext cx="928369" cy="1917700"/>
          </a:xfrm>
          <a:custGeom>
            <a:avLst/>
            <a:gdLst/>
            <a:ahLst/>
            <a:cxnLst/>
            <a:rect l="l" t="t" r="r" b="b"/>
            <a:pathLst>
              <a:path w="928369" h="1917700">
                <a:moveTo>
                  <a:pt x="28955" y="1830573"/>
                </a:moveTo>
                <a:lnTo>
                  <a:pt x="0" y="1830573"/>
                </a:lnTo>
                <a:lnTo>
                  <a:pt x="43433" y="1917441"/>
                </a:lnTo>
                <a:lnTo>
                  <a:pt x="79628" y="1845051"/>
                </a:lnTo>
                <a:lnTo>
                  <a:pt x="28955" y="1845051"/>
                </a:lnTo>
                <a:lnTo>
                  <a:pt x="28955" y="1830573"/>
                </a:lnTo>
                <a:close/>
              </a:path>
              <a:path w="928369" h="1917700">
                <a:moveTo>
                  <a:pt x="899409" y="944239"/>
                </a:moveTo>
                <a:lnTo>
                  <a:pt x="28955" y="944239"/>
                </a:lnTo>
                <a:lnTo>
                  <a:pt x="28955" y="1845051"/>
                </a:lnTo>
                <a:lnTo>
                  <a:pt x="57911" y="1845051"/>
                </a:lnTo>
                <a:lnTo>
                  <a:pt x="57911" y="973195"/>
                </a:lnTo>
                <a:lnTo>
                  <a:pt x="43433" y="973195"/>
                </a:lnTo>
                <a:lnTo>
                  <a:pt x="57911" y="958717"/>
                </a:lnTo>
                <a:lnTo>
                  <a:pt x="899409" y="958717"/>
                </a:lnTo>
                <a:lnTo>
                  <a:pt x="899409" y="944239"/>
                </a:lnTo>
                <a:close/>
              </a:path>
              <a:path w="928369" h="1917700">
                <a:moveTo>
                  <a:pt x="86867" y="1830573"/>
                </a:moveTo>
                <a:lnTo>
                  <a:pt x="57911" y="1830573"/>
                </a:lnTo>
                <a:lnTo>
                  <a:pt x="57911" y="1845051"/>
                </a:lnTo>
                <a:lnTo>
                  <a:pt x="79628" y="1845051"/>
                </a:lnTo>
                <a:lnTo>
                  <a:pt x="86867" y="1830573"/>
                </a:lnTo>
                <a:close/>
              </a:path>
              <a:path w="928369" h="1917700">
                <a:moveTo>
                  <a:pt x="57911" y="958717"/>
                </a:moveTo>
                <a:lnTo>
                  <a:pt x="43433" y="973195"/>
                </a:lnTo>
                <a:lnTo>
                  <a:pt x="57911" y="973195"/>
                </a:lnTo>
                <a:lnTo>
                  <a:pt x="57911" y="958717"/>
                </a:lnTo>
                <a:close/>
              </a:path>
              <a:path w="928369" h="1917700">
                <a:moveTo>
                  <a:pt x="928365" y="944239"/>
                </a:moveTo>
                <a:lnTo>
                  <a:pt x="913887" y="944239"/>
                </a:lnTo>
                <a:lnTo>
                  <a:pt x="899409" y="958717"/>
                </a:lnTo>
                <a:lnTo>
                  <a:pt x="57911" y="958717"/>
                </a:lnTo>
                <a:lnTo>
                  <a:pt x="57911" y="973195"/>
                </a:lnTo>
                <a:lnTo>
                  <a:pt x="928365" y="973195"/>
                </a:lnTo>
                <a:lnTo>
                  <a:pt x="928365" y="944239"/>
                </a:lnTo>
                <a:close/>
              </a:path>
              <a:path w="928369" h="1917700">
                <a:moveTo>
                  <a:pt x="928365" y="0"/>
                </a:moveTo>
                <a:lnTo>
                  <a:pt x="899409" y="0"/>
                </a:lnTo>
                <a:lnTo>
                  <a:pt x="899409" y="958717"/>
                </a:lnTo>
                <a:lnTo>
                  <a:pt x="913887" y="944239"/>
                </a:lnTo>
                <a:lnTo>
                  <a:pt x="928365" y="944239"/>
                </a:lnTo>
                <a:lnTo>
                  <a:pt x="92836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322310" y="3939646"/>
            <a:ext cx="1408852" cy="257810"/>
          </a:xfrm>
          <a:custGeom>
            <a:avLst/>
            <a:gdLst/>
            <a:ahLst/>
            <a:cxnLst/>
            <a:rect l="l" t="t" r="r" b="b"/>
            <a:pathLst>
              <a:path w="929639" h="257810">
                <a:moveTo>
                  <a:pt x="0" y="257555"/>
                </a:moveTo>
                <a:lnTo>
                  <a:pt x="929639" y="257555"/>
                </a:lnTo>
                <a:lnTo>
                  <a:pt x="929639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805710" y="1393543"/>
            <a:ext cx="158478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marR="5080" indent="-264160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ACCÈS À TOUTES LES </a:t>
            </a:r>
            <a:r>
              <a:rPr lang="fr-FR" sz="1400" dirty="0">
                <a:latin typeface="Arial Narrow"/>
                <a:cs typeface="Arial Narrow"/>
                <a:hlinkClick r:id="rId5" action="ppaction://hlinksldjump"/>
              </a:rPr>
              <a:t>CAMPAGNES</a:t>
            </a:r>
            <a:r>
              <a:rPr lang="fr-FR" sz="1400" dirty="0">
                <a:latin typeface="Arial Narrow"/>
                <a:cs typeface="Arial Narrow"/>
              </a:rPr>
              <a:t> DISPONIBLES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79518" y="1342375"/>
            <a:ext cx="126238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ACCÈS AU MENU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lang="fr-FR" sz="1400" dirty="0">
                <a:latin typeface="Arial Narrow"/>
                <a:cs typeface="Arial Narrow"/>
                <a:hlinkClick r:id="rId6" action="ppaction://hlinksldjump"/>
              </a:rPr>
              <a:t>EXPORT DE DONNÉES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53767" y="3939646"/>
            <a:ext cx="1347750" cy="238014"/>
          </a:xfrm>
          <a:custGeom>
            <a:avLst/>
            <a:gdLst/>
            <a:ahLst/>
            <a:cxnLst/>
            <a:rect l="l" t="t" r="r" b="b"/>
            <a:pathLst>
              <a:path w="875029" h="257810">
                <a:moveTo>
                  <a:pt x="0" y="257555"/>
                </a:moveTo>
                <a:lnTo>
                  <a:pt x="874775" y="257555"/>
                </a:lnTo>
                <a:lnTo>
                  <a:pt x="874775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5058544" y="1653526"/>
            <a:ext cx="129476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9220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ACCÈS AU MANUEL UTILISATEUR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32788" y="3969958"/>
            <a:ext cx="1306011" cy="223259"/>
          </a:xfrm>
          <a:custGeom>
            <a:avLst/>
            <a:gdLst/>
            <a:ahLst/>
            <a:cxnLst/>
            <a:rect l="l" t="t" r="r" b="b"/>
            <a:pathLst>
              <a:path w="1286510" h="254635">
                <a:moveTo>
                  <a:pt x="0" y="254507"/>
                </a:moveTo>
                <a:lnTo>
                  <a:pt x="1286255" y="254507"/>
                </a:lnTo>
                <a:lnTo>
                  <a:pt x="1286255" y="0"/>
                </a:lnTo>
                <a:lnTo>
                  <a:pt x="0" y="0"/>
                </a:lnTo>
                <a:lnTo>
                  <a:pt x="0" y="254507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0" name="object 14"/>
          <p:cNvSpPr txBox="1"/>
          <p:nvPr/>
        </p:nvSpPr>
        <p:spPr>
          <a:xfrm>
            <a:off x="4611710" y="5883401"/>
            <a:ext cx="202245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ACCÈS DIRECT AUX CAMPAGNES EN COURS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2" name="object 16"/>
          <p:cNvSpPr/>
          <p:nvPr/>
        </p:nvSpPr>
        <p:spPr>
          <a:xfrm>
            <a:off x="822646" y="4792721"/>
            <a:ext cx="10378753" cy="845151"/>
          </a:xfrm>
          <a:custGeom>
            <a:avLst/>
            <a:gdLst/>
            <a:ahLst/>
            <a:cxnLst/>
            <a:rect l="l" t="t" r="r" b="b"/>
            <a:pathLst>
              <a:path w="515619" h="257810">
                <a:moveTo>
                  <a:pt x="0" y="257555"/>
                </a:moveTo>
                <a:lnTo>
                  <a:pt x="515111" y="257555"/>
                </a:lnTo>
                <a:lnTo>
                  <a:pt x="515111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Rectangle 30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DESCRIPTION DE LA PAGE D'ACCUEIL</a:t>
            </a:r>
          </a:p>
        </p:txBody>
      </p:sp>
      <p:sp>
        <p:nvSpPr>
          <p:cNvPr id="34" name="object 13"/>
          <p:cNvSpPr/>
          <p:nvPr/>
        </p:nvSpPr>
        <p:spPr>
          <a:xfrm>
            <a:off x="11125200" y="2732194"/>
            <a:ext cx="304800" cy="257810"/>
          </a:xfrm>
          <a:custGeom>
            <a:avLst/>
            <a:gdLst/>
            <a:ahLst/>
            <a:cxnLst/>
            <a:rect l="l" t="t" r="r" b="b"/>
            <a:pathLst>
              <a:path w="1294129" h="257810">
                <a:moveTo>
                  <a:pt x="0" y="257555"/>
                </a:moveTo>
                <a:lnTo>
                  <a:pt x="1293875" y="257555"/>
                </a:lnTo>
                <a:lnTo>
                  <a:pt x="1293875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2"/>
          <p:cNvSpPr/>
          <p:nvPr/>
        </p:nvSpPr>
        <p:spPr>
          <a:xfrm>
            <a:off x="11095990" y="1510103"/>
            <a:ext cx="334010" cy="1150641"/>
          </a:xfrm>
          <a:custGeom>
            <a:avLst/>
            <a:gdLst/>
            <a:ahLst/>
            <a:cxnLst/>
            <a:rect l="l" t="t" r="r" b="b"/>
            <a:pathLst>
              <a:path w="334009" h="874394">
                <a:moveTo>
                  <a:pt x="275722" y="787024"/>
                </a:moveTo>
                <a:lnTo>
                  <a:pt x="246766" y="787024"/>
                </a:lnTo>
                <a:lnTo>
                  <a:pt x="290200" y="873892"/>
                </a:lnTo>
                <a:lnTo>
                  <a:pt x="326395" y="801502"/>
                </a:lnTo>
                <a:lnTo>
                  <a:pt x="275722" y="801502"/>
                </a:lnTo>
                <a:lnTo>
                  <a:pt x="275722" y="787024"/>
                </a:lnTo>
                <a:close/>
              </a:path>
              <a:path w="334009" h="874394">
                <a:moveTo>
                  <a:pt x="275722" y="14477"/>
                </a:moveTo>
                <a:lnTo>
                  <a:pt x="275722" y="801502"/>
                </a:lnTo>
                <a:lnTo>
                  <a:pt x="304678" y="801502"/>
                </a:lnTo>
                <a:lnTo>
                  <a:pt x="304678" y="28955"/>
                </a:lnTo>
                <a:lnTo>
                  <a:pt x="290200" y="28955"/>
                </a:lnTo>
                <a:lnTo>
                  <a:pt x="275722" y="14477"/>
                </a:lnTo>
                <a:close/>
              </a:path>
              <a:path w="334009" h="874394">
                <a:moveTo>
                  <a:pt x="333634" y="787024"/>
                </a:moveTo>
                <a:lnTo>
                  <a:pt x="304678" y="787024"/>
                </a:lnTo>
                <a:lnTo>
                  <a:pt x="304678" y="801502"/>
                </a:lnTo>
                <a:lnTo>
                  <a:pt x="326395" y="801502"/>
                </a:lnTo>
                <a:lnTo>
                  <a:pt x="333634" y="787024"/>
                </a:lnTo>
                <a:close/>
              </a:path>
              <a:path w="334009" h="874394">
                <a:moveTo>
                  <a:pt x="304678" y="0"/>
                </a:moveTo>
                <a:lnTo>
                  <a:pt x="0" y="0"/>
                </a:lnTo>
                <a:lnTo>
                  <a:pt x="0" y="28955"/>
                </a:lnTo>
                <a:lnTo>
                  <a:pt x="275722" y="28955"/>
                </a:lnTo>
                <a:lnTo>
                  <a:pt x="275722" y="14477"/>
                </a:lnTo>
                <a:lnTo>
                  <a:pt x="304678" y="14477"/>
                </a:lnTo>
                <a:lnTo>
                  <a:pt x="304678" y="0"/>
                </a:lnTo>
                <a:close/>
              </a:path>
              <a:path w="334009" h="874394">
                <a:moveTo>
                  <a:pt x="304678" y="14477"/>
                </a:moveTo>
                <a:lnTo>
                  <a:pt x="275722" y="14477"/>
                </a:lnTo>
                <a:lnTo>
                  <a:pt x="290200" y="28955"/>
                </a:lnTo>
                <a:lnTo>
                  <a:pt x="304678" y="28955"/>
                </a:lnTo>
                <a:lnTo>
                  <a:pt x="304678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11">
            <a:hlinkClick r:id="rId7" action="ppaction://hlinksldjump"/>
          </p:cNvPr>
          <p:cNvSpPr txBox="1"/>
          <p:nvPr/>
        </p:nvSpPr>
        <p:spPr>
          <a:xfrm>
            <a:off x="9950957" y="1416614"/>
            <a:ext cx="11117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400" dirty="0">
                <a:latin typeface="Arial Narrow"/>
                <a:cs typeface="Arial Narrow"/>
                <a:hlinkClick r:id="rId7" action="ppaction://hlinksldjump"/>
              </a:rPr>
              <a:t>DÉCONNEXION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9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41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8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8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42" name="object 15"/>
          <p:cNvSpPr/>
          <p:nvPr/>
        </p:nvSpPr>
        <p:spPr>
          <a:xfrm>
            <a:off x="5175893" y="2468703"/>
            <a:ext cx="443865" cy="1445895"/>
          </a:xfrm>
          <a:custGeom>
            <a:avLst/>
            <a:gdLst/>
            <a:ahLst/>
            <a:cxnLst/>
            <a:rect l="l" t="t" r="r" b="b"/>
            <a:pathLst>
              <a:path w="443865" h="1445895">
                <a:moveTo>
                  <a:pt x="28955" y="1358777"/>
                </a:moveTo>
                <a:lnTo>
                  <a:pt x="0" y="1358777"/>
                </a:lnTo>
                <a:lnTo>
                  <a:pt x="43433" y="1445513"/>
                </a:lnTo>
                <a:lnTo>
                  <a:pt x="79618" y="1373255"/>
                </a:lnTo>
                <a:lnTo>
                  <a:pt x="28955" y="1373255"/>
                </a:lnTo>
                <a:lnTo>
                  <a:pt x="28955" y="1358777"/>
                </a:lnTo>
                <a:close/>
              </a:path>
              <a:path w="443865" h="1445895">
                <a:moveTo>
                  <a:pt x="414659" y="708263"/>
                </a:moveTo>
                <a:lnTo>
                  <a:pt x="28955" y="708263"/>
                </a:lnTo>
                <a:lnTo>
                  <a:pt x="28955" y="1373255"/>
                </a:lnTo>
                <a:lnTo>
                  <a:pt x="57911" y="1373255"/>
                </a:lnTo>
                <a:lnTo>
                  <a:pt x="57911" y="737219"/>
                </a:lnTo>
                <a:lnTo>
                  <a:pt x="43433" y="737219"/>
                </a:lnTo>
                <a:lnTo>
                  <a:pt x="57911" y="722741"/>
                </a:lnTo>
                <a:lnTo>
                  <a:pt x="414659" y="722741"/>
                </a:lnTo>
                <a:lnTo>
                  <a:pt x="414659" y="708263"/>
                </a:lnTo>
                <a:close/>
              </a:path>
              <a:path w="443865" h="1445895">
                <a:moveTo>
                  <a:pt x="86867" y="1358777"/>
                </a:moveTo>
                <a:lnTo>
                  <a:pt x="57911" y="1358777"/>
                </a:lnTo>
                <a:lnTo>
                  <a:pt x="57911" y="1373255"/>
                </a:lnTo>
                <a:lnTo>
                  <a:pt x="79618" y="1373255"/>
                </a:lnTo>
                <a:lnTo>
                  <a:pt x="86867" y="1358777"/>
                </a:lnTo>
                <a:close/>
              </a:path>
              <a:path w="443865" h="1445895">
                <a:moveTo>
                  <a:pt x="57911" y="722741"/>
                </a:moveTo>
                <a:lnTo>
                  <a:pt x="43433" y="737219"/>
                </a:lnTo>
                <a:lnTo>
                  <a:pt x="57911" y="737219"/>
                </a:lnTo>
                <a:lnTo>
                  <a:pt x="57911" y="722741"/>
                </a:lnTo>
                <a:close/>
              </a:path>
              <a:path w="443865" h="1445895">
                <a:moveTo>
                  <a:pt x="443615" y="708263"/>
                </a:moveTo>
                <a:lnTo>
                  <a:pt x="429137" y="708263"/>
                </a:lnTo>
                <a:lnTo>
                  <a:pt x="414659" y="722741"/>
                </a:lnTo>
                <a:lnTo>
                  <a:pt x="57911" y="722741"/>
                </a:lnTo>
                <a:lnTo>
                  <a:pt x="57911" y="737219"/>
                </a:lnTo>
                <a:lnTo>
                  <a:pt x="443615" y="737219"/>
                </a:lnTo>
                <a:lnTo>
                  <a:pt x="443615" y="708263"/>
                </a:lnTo>
                <a:close/>
              </a:path>
              <a:path w="443865" h="1445895">
                <a:moveTo>
                  <a:pt x="443615" y="0"/>
                </a:moveTo>
                <a:lnTo>
                  <a:pt x="414659" y="0"/>
                </a:lnTo>
                <a:lnTo>
                  <a:pt x="414659" y="722741"/>
                </a:lnTo>
                <a:lnTo>
                  <a:pt x="429137" y="708263"/>
                </a:lnTo>
                <a:lnTo>
                  <a:pt x="443615" y="708263"/>
                </a:lnTo>
                <a:lnTo>
                  <a:pt x="44361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17"/>
          <p:cNvSpPr/>
          <p:nvPr/>
        </p:nvSpPr>
        <p:spPr>
          <a:xfrm>
            <a:off x="3543550" y="2024578"/>
            <a:ext cx="928369" cy="1917700"/>
          </a:xfrm>
          <a:custGeom>
            <a:avLst/>
            <a:gdLst/>
            <a:ahLst/>
            <a:cxnLst/>
            <a:rect l="l" t="t" r="r" b="b"/>
            <a:pathLst>
              <a:path w="928369" h="1917700">
                <a:moveTo>
                  <a:pt x="28955" y="1830573"/>
                </a:moveTo>
                <a:lnTo>
                  <a:pt x="0" y="1830573"/>
                </a:lnTo>
                <a:lnTo>
                  <a:pt x="43433" y="1917441"/>
                </a:lnTo>
                <a:lnTo>
                  <a:pt x="79628" y="1845051"/>
                </a:lnTo>
                <a:lnTo>
                  <a:pt x="28955" y="1845051"/>
                </a:lnTo>
                <a:lnTo>
                  <a:pt x="28955" y="1830573"/>
                </a:lnTo>
                <a:close/>
              </a:path>
              <a:path w="928369" h="1917700">
                <a:moveTo>
                  <a:pt x="899409" y="944239"/>
                </a:moveTo>
                <a:lnTo>
                  <a:pt x="28955" y="944239"/>
                </a:lnTo>
                <a:lnTo>
                  <a:pt x="28955" y="1845051"/>
                </a:lnTo>
                <a:lnTo>
                  <a:pt x="57911" y="1845051"/>
                </a:lnTo>
                <a:lnTo>
                  <a:pt x="57911" y="973195"/>
                </a:lnTo>
                <a:lnTo>
                  <a:pt x="43433" y="973195"/>
                </a:lnTo>
                <a:lnTo>
                  <a:pt x="57911" y="958717"/>
                </a:lnTo>
                <a:lnTo>
                  <a:pt x="899409" y="958717"/>
                </a:lnTo>
                <a:lnTo>
                  <a:pt x="899409" y="944239"/>
                </a:lnTo>
                <a:close/>
              </a:path>
              <a:path w="928369" h="1917700">
                <a:moveTo>
                  <a:pt x="86867" y="1830573"/>
                </a:moveTo>
                <a:lnTo>
                  <a:pt x="57911" y="1830573"/>
                </a:lnTo>
                <a:lnTo>
                  <a:pt x="57911" y="1845051"/>
                </a:lnTo>
                <a:lnTo>
                  <a:pt x="79628" y="1845051"/>
                </a:lnTo>
                <a:lnTo>
                  <a:pt x="86867" y="1830573"/>
                </a:lnTo>
                <a:close/>
              </a:path>
              <a:path w="928369" h="1917700">
                <a:moveTo>
                  <a:pt x="57911" y="958717"/>
                </a:moveTo>
                <a:lnTo>
                  <a:pt x="43433" y="973195"/>
                </a:lnTo>
                <a:lnTo>
                  <a:pt x="57911" y="973195"/>
                </a:lnTo>
                <a:lnTo>
                  <a:pt x="57911" y="958717"/>
                </a:lnTo>
                <a:close/>
              </a:path>
              <a:path w="928369" h="1917700">
                <a:moveTo>
                  <a:pt x="928365" y="944239"/>
                </a:moveTo>
                <a:lnTo>
                  <a:pt x="913887" y="944239"/>
                </a:lnTo>
                <a:lnTo>
                  <a:pt x="899409" y="958717"/>
                </a:lnTo>
                <a:lnTo>
                  <a:pt x="57911" y="958717"/>
                </a:lnTo>
                <a:lnTo>
                  <a:pt x="57911" y="973195"/>
                </a:lnTo>
                <a:lnTo>
                  <a:pt x="928365" y="973195"/>
                </a:lnTo>
                <a:lnTo>
                  <a:pt x="928365" y="944239"/>
                </a:lnTo>
                <a:close/>
              </a:path>
              <a:path w="928369" h="1917700">
                <a:moveTo>
                  <a:pt x="928365" y="0"/>
                </a:moveTo>
                <a:lnTo>
                  <a:pt x="899409" y="0"/>
                </a:lnTo>
                <a:lnTo>
                  <a:pt x="899409" y="958717"/>
                </a:lnTo>
                <a:lnTo>
                  <a:pt x="913887" y="944239"/>
                </a:lnTo>
                <a:lnTo>
                  <a:pt x="928365" y="944239"/>
                </a:lnTo>
                <a:lnTo>
                  <a:pt x="92836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9"/>
          <p:cNvSpPr/>
          <p:nvPr/>
        </p:nvSpPr>
        <p:spPr>
          <a:xfrm rot="10800000">
            <a:off x="4159499" y="5672716"/>
            <a:ext cx="624840" cy="334010"/>
          </a:xfrm>
          <a:custGeom>
            <a:avLst/>
            <a:gdLst/>
            <a:ahLst/>
            <a:cxnLst/>
            <a:rect l="l" t="t" r="r" b="b"/>
            <a:pathLst>
              <a:path w="624840" h="334010">
                <a:moveTo>
                  <a:pt x="566562" y="247131"/>
                </a:moveTo>
                <a:lnTo>
                  <a:pt x="537606" y="247131"/>
                </a:lnTo>
                <a:lnTo>
                  <a:pt x="581040" y="333999"/>
                </a:lnTo>
                <a:lnTo>
                  <a:pt x="617235" y="261609"/>
                </a:lnTo>
                <a:lnTo>
                  <a:pt x="566562" y="261609"/>
                </a:lnTo>
                <a:lnTo>
                  <a:pt x="566562" y="247131"/>
                </a:lnTo>
                <a:close/>
              </a:path>
              <a:path w="624840" h="334010">
                <a:moveTo>
                  <a:pt x="566562" y="14477"/>
                </a:moveTo>
                <a:lnTo>
                  <a:pt x="566562" y="261609"/>
                </a:lnTo>
                <a:lnTo>
                  <a:pt x="595518" y="261609"/>
                </a:lnTo>
                <a:lnTo>
                  <a:pt x="595518" y="28955"/>
                </a:lnTo>
                <a:lnTo>
                  <a:pt x="581040" y="28955"/>
                </a:lnTo>
                <a:lnTo>
                  <a:pt x="566562" y="14477"/>
                </a:lnTo>
                <a:close/>
              </a:path>
              <a:path w="624840" h="334010">
                <a:moveTo>
                  <a:pt x="624474" y="247131"/>
                </a:moveTo>
                <a:lnTo>
                  <a:pt x="595518" y="247131"/>
                </a:lnTo>
                <a:lnTo>
                  <a:pt x="595518" y="261609"/>
                </a:lnTo>
                <a:lnTo>
                  <a:pt x="617235" y="261609"/>
                </a:lnTo>
                <a:lnTo>
                  <a:pt x="624474" y="247131"/>
                </a:lnTo>
                <a:close/>
              </a:path>
              <a:path w="624840" h="334010">
                <a:moveTo>
                  <a:pt x="595518" y="0"/>
                </a:moveTo>
                <a:lnTo>
                  <a:pt x="0" y="0"/>
                </a:lnTo>
                <a:lnTo>
                  <a:pt x="0" y="28955"/>
                </a:lnTo>
                <a:lnTo>
                  <a:pt x="566562" y="28955"/>
                </a:lnTo>
                <a:lnTo>
                  <a:pt x="566562" y="14477"/>
                </a:lnTo>
                <a:lnTo>
                  <a:pt x="595518" y="14477"/>
                </a:lnTo>
                <a:lnTo>
                  <a:pt x="595518" y="0"/>
                </a:lnTo>
                <a:close/>
              </a:path>
              <a:path w="624840" h="334010">
                <a:moveTo>
                  <a:pt x="595518" y="14477"/>
                </a:moveTo>
                <a:lnTo>
                  <a:pt x="566562" y="14477"/>
                </a:lnTo>
                <a:lnTo>
                  <a:pt x="581040" y="28955"/>
                </a:lnTo>
                <a:lnTo>
                  <a:pt x="595518" y="28955"/>
                </a:lnTo>
                <a:lnTo>
                  <a:pt x="595518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409700" y="2243327"/>
            <a:ext cx="9784080" cy="1994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46" y="2930560"/>
            <a:ext cx="9737426" cy="21834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850643" y="5811863"/>
            <a:ext cx="91983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CLIQUER SUR UNE LIGNE POUR ACCÉDER AU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5" action="ppaction://hlinksldjump"/>
              </a:rPr>
              <a:t>TABLEAU DE BORD DU QUESTIONNAIRE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DE LA CAMPAGNE SÉLECTIONNÉE</a:t>
            </a:r>
            <a:endParaRPr sz="140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cxnSp>
        <p:nvCxnSpPr>
          <p:cNvPr id="16" name="Connecteur : en angle 15"/>
          <p:cNvCxnSpPr>
            <a:stCxn id="9" idx="1"/>
            <a:endCxn id="19" idx="1"/>
          </p:cNvCxnSpPr>
          <p:nvPr/>
        </p:nvCxnSpPr>
        <p:spPr>
          <a:xfrm rot="10800000">
            <a:off x="1579261" y="3967135"/>
            <a:ext cx="271382" cy="1952450"/>
          </a:xfrm>
          <a:prstGeom prst="bentConnector3">
            <a:avLst>
              <a:gd name="adj1" fmla="val 184236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79261" y="3740907"/>
            <a:ext cx="9287713" cy="4524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bject 9"/>
          <p:cNvSpPr txBox="1"/>
          <p:nvPr/>
        </p:nvSpPr>
        <p:spPr>
          <a:xfrm>
            <a:off x="6483086" y="2385772"/>
            <a:ext cx="49351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POUR LE TRI ET LE FILTRAGE DES DIFFÉRENTES CAMPAGNES, VOIR </a:t>
            </a:r>
            <a:r>
              <a:rPr lang="fr-FR" sz="1400" u="heavy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TRI ET FILTRAGE DES TABLEAUX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0917" y="3287948"/>
            <a:ext cx="9404399" cy="2867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Connecteur : en angle 15"/>
          <p:cNvCxnSpPr>
            <a:stCxn id="17" idx="3"/>
            <a:endCxn id="18" idx="3"/>
          </p:cNvCxnSpPr>
          <p:nvPr/>
        </p:nvCxnSpPr>
        <p:spPr>
          <a:xfrm flipH="1">
            <a:off x="10925316" y="2601216"/>
            <a:ext cx="492915" cy="830106"/>
          </a:xfrm>
          <a:prstGeom prst="bentConnector3">
            <a:avLst>
              <a:gd name="adj1" fmla="val -46377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CAMPAGNES : DÉFINITION ET CONCEPTS</a:t>
            </a:r>
          </a:p>
        </p:txBody>
      </p:sp>
      <p:sp>
        <p:nvSpPr>
          <p:cNvPr id="24" name="object 11"/>
          <p:cNvSpPr txBox="1"/>
          <p:nvPr/>
        </p:nvSpPr>
        <p:spPr>
          <a:xfrm>
            <a:off x="2362199" y="906693"/>
            <a:ext cx="960120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en-US" sz="1400" b="1" dirty="0">
                <a:latin typeface="Arial Narrow"/>
                <a:cs typeface="Arial Narrow"/>
              </a:rPr>
              <a:t>LES CAMPAGNES CONTIENNENT LES QUESTIONS AUXQUELLES RÉPONDRE. </a:t>
            </a:r>
            <a:r>
              <a:rPr lang="en-US" sz="1400" dirty="0">
                <a:latin typeface="Arial Narrow"/>
                <a:cs typeface="Arial Narrow"/>
              </a:rPr>
              <a:t>EN TANT QU’UTILISATEUR, VOUS POUVEZ ACCÉDER AUX CAMPAGNES AUXQUELLES VOUS AVEZ ÉTÉ INVITÉ À PARTICIPER.</a:t>
            </a:r>
          </a:p>
          <a:p>
            <a:pPr marR="5080"/>
            <a:r>
              <a:rPr lang="en-US" sz="1400" b="1" dirty="0">
                <a:latin typeface="Arial Narrow"/>
                <a:cs typeface="Arial Narrow"/>
              </a:rPr>
              <a:t/>
            </a:r>
            <a:br>
              <a:rPr lang="en-US" sz="1400" b="1" dirty="0">
                <a:latin typeface="Arial Narrow"/>
                <a:cs typeface="Arial Narrow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STATUS : IN PROGRESS 	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CAMPAGNE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EN COURS - VOUS POUVEZ RÉPONDRE AU QUESTIONNAIRE</a:t>
            </a:r>
          </a:p>
          <a:p>
            <a:pPr marR="5080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STATUS : COMPLETED 	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CAMPAGNE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TERMINÉE - VOUS POUVEZ VOIR LES RÉPONSES QUE VOUS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AVEZ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FOURNIES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114801" y="1983911"/>
            <a:ext cx="0" cy="111843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86001" y="1523999"/>
            <a:ext cx="1828800" cy="459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28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7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41673"/>
            <a:ext cx="11879414" cy="8953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598804" y="1825911"/>
            <a:ext cx="109347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CLIQUER SUR UNE COLONNE POUR TRIER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8847" y="2119884"/>
            <a:ext cx="830580" cy="1034415"/>
          </a:xfrm>
          <a:custGeom>
            <a:avLst/>
            <a:gdLst/>
            <a:ahLst/>
            <a:cxnLst/>
            <a:rect l="l" t="t" r="r" b="b"/>
            <a:pathLst>
              <a:path w="830580" h="1034414">
                <a:moveTo>
                  <a:pt x="156209" y="947531"/>
                </a:moveTo>
                <a:lnTo>
                  <a:pt x="156209" y="1034399"/>
                </a:lnTo>
                <a:lnTo>
                  <a:pt x="214121" y="1005443"/>
                </a:lnTo>
                <a:lnTo>
                  <a:pt x="170687" y="1005443"/>
                </a:lnTo>
                <a:lnTo>
                  <a:pt x="170687" y="976487"/>
                </a:lnTo>
                <a:lnTo>
                  <a:pt x="214121" y="976487"/>
                </a:lnTo>
                <a:lnTo>
                  <a:pt x="156209" y="947531"/>
                </a:lnTo>
                <a:close/>
              </a:path>
              <a:path w="830580" h="1034414">
                <a:moveTo>
                  <a:pt x="830579" y="0"/>
                </a:moveTo>
                <a:lnTo>
                  <a:pt x="0" y="0"/>
                </a:lnTo>
                <a:lnTo>
                  <a:pt x="0" y="1005443"/>
                </a:lnTo>
                <a:lnTo>
                  <a:pt x="156209" y="1005443"/>
                </a:lnTo>
                <a:lnTo>
                  <a:pt x="156209" y="990965"/>
                </a:lnTo>
                <a:lnTo>
                  <a:pt x="28955" y="990965"/>
                </a:lnTo>
                <a:lnTo>
                  <a:pt x="14477" y="976487"/>
                </a:lnTo>
                <a:lnTo>
                  <a:pt x="28955" y="976487"/>
                </a:lnTo>
                <a:lnTo>
                  <a:pt x="28955" y="28955"/>
                </a:lnTo>
                <a:lnTo>
                  <a:pt x="14477" y="28955"/>
                </a:lnTo>
                <a:lnTo>
                  <a:pt x="28955" y="14477"/>
                </a:lnTo>
                <a:lnTo>
                  <a:pt x="830579" y="14477"/>
                </a:lnTo>
                <a:lnTo>
                  <a:pt x="830579" y="0"/>
                </a:lnTo>
                <a:close/>
              </a:path>
              <a:path w="830580" h="1034414">
                <a:moveTo>
                  <a:pt x="214121" y="976487"/>
                </a:moveTo>
                <a:lnTo>
                  <a:pt x="170687" y="976487"/>
                </a:lnTo>
                <a:lnTo>
                  <a:pt x="170687" y="1005443"/>
                </a:lnTo>
                <a:lnTo>
                  <a:pt x="214121" y="1005443"/>
                </a:lnTo>
                <a:lnTo>
                  <a:pt x="243077" y="990965"/>
                </a:lnTo>
                <a:lnTo>
                  <a:pt x="214121" y="976487"/>
                </a:lnTo>
                <a:close/>
              </a:path>
              <a:path w="830580" h="1034414">
                <a:moveTo>
                  <a:pt x="28955" y="976487"/>
                </a:moveTo>
                <a:lnTo>
                  <a:pt x="14477" y="976487"/>
                </a:lnTo>
                <a:lnTo>
                  <a:pt x="28955" y="990965"/>
                </a:lnTo>
                <a:lnTo>
                  <a:pt x="28955" y="976487"/>
                </a:lnTo>
                <a:close/>
              </a:path>
              <a:path w="830580" h="1034414">
                <a:moveTo>
                  <a:pt x="156209" y="976487"/>
                </a:moveTo>
                <a:lnTo>
                  <a:pt x="28955" y="976487"/>
                </a:lnTo>
                <a:lnTo>
                  <a:pt x="28955" y="990965"/>
                </a:lnTo>
                <a:lnTo>
                  <a:pt x="156209" y="990965"/>
                </a:lnTo>
                <a:lnTo>
                  <a:pt x="156209" y="976487"/>
                </a:lnTo>
                <a:close/>
              </a:path>
              <a:path w="830580" h="1034414">
                <a:moveTo>
                  <a:pt x="28955" y="14477"/>
                </a:moveTo>
                <a:lnTo>
                  <a:pt x="14477" y="28955"/>
                </a:lnTo>
                <a:lnTo>
                  <a:pt x="28955" y="28955"/>
                </a:lnTo>
                <a:lnTo>
                  <a:pt x="28955" y="14477"/>
                </a:lnTo>
                <a:close/>
              </a:path>
              <a:path w="830580" h="1034414">
                <a:moveTo>
                  <a:pt x="830579" y="14477"/>
                </a:moveTo>
                <a:lnTo>
                  <a:pt x="28955" y="14477"/>
                </a:lnTo>
                <a:lnTo>
                  <a:pt x="28955" y="28955"/>
                </a:lnTo>
                <a:lnTo>
                  <a:pt x="830579" y="28955"/>
                </a:lnTo>
                <a:lnTo>
                  <a:pt x="830579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31163" y="2980944"/>
            <a:ext cx="10651237" cy="257810"/>
          </a:xfrm>
          <a:custGeom>
            <a:avLst/>
            <a:gdLst/>
            <a:ahLst/>
            <a:cxnLst/>
            <a:rect l="l" t="t" r="r" b="b"/>
            <a:pathLst>
              <a:path w="9145905" h="257810">
                <a:moveTo>
                  <a:pt x="0" y="257555"/>
                </a:moveTo>
                <a:lnTo>
                  <a:pt x="9145523" y="257555"/>
                </a:lnTo>
                <a:lnTo>
                  <a:pt x="9145523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343400" y="4616866"/>
            <a:ext cx="155016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ÉCRIRE </a:t>
            </a:r>
            <a:r>
              <a:rPr lang="en-GB" sz="1400" dirty="0" smtClean="0">
                <a:latin typeface="Arial Narrow"/>
                <a:cs typeface="Arial Narrow"/>
              </a:rPr>
              <a:t>PUIS PRESSER </a:t>
            </a:r>
            <a:r>
              <a:rPr lang="en-GB" sz="1400" dirty="0">
                <a:latin typeface="Arial Narrow"/>
                <a:cs typeface="Arial Narrow"/>
              </a:rPr>
              <a:t>LA TOUCHE “ENTRÉE” POUR FILTRER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3316" y="3623528"/>
            <a:ext cx="960883" cy="1208696"/>
          </a:xfrm>
          <a:custGeom>
            <a:avLst/>
            <a:gdLst/>
            <a:ahLst/>
            <a:cxnLst/>
            <a:rect l="l" t="t" r="r" b="b"/>
            <a:pathLst>
              <a:path w="829309" h="1122045">
                <a:moveTo>
                  <a:pt x="771022" y="1092707"/>
                </a:moveTo>
                <a:lnTo>
                  <a:pt x="0" y="1092707"/>
                </a:lnTo>
                <a:lnTo>
                  <a:pt x="0" y="1121663"/>
                </a:lnTo>
                <a:lnTo>
                  <a:pt x="799978" y="1121663"/>
                </a:lnTo>
                <a:lnTo>
                  <a:pt x="799978" y="1107185"/>
                </a:lnTo>
                <a:lnTo>
                  <a:pt x="771022" y="1107185"/>
                </a:lnTo>
                <a:lnTo>
                  <a:pt x="771022" y="1092707"/>
                </a:lnTo>
                <a:close/>
              </a:path>
              <a:path w="829309" h="1122045">
                <a:moveTo>
                  <a:pt x="799978" y="72389"/>
                </a:moveTo>
                <a:lnTo>
                  <a:pt x="771022" y="72389"/>
                </a:lnTo>
                <a:lnTo>
                  <a:pt x="771022" y="1107185"/>
                </a:lnTo>
                <a:lnTo>
                  <a:pt x="785500" y="1092707"/>
                </a:lnTo>
                <a:lnTo>
                  <a:pt x="799978" y="1092707"/>
                </a:lnTo>
                <a:lnTo>
                  <a:pt x="799978" y="72389"/>
                </a:lnTo>
                <a:close/>
              </a:path>
              <a:path w="829309" h="1122045">
                <a:moveTo>
                  <a:pt x="799978" y="1092707"/>
                </a:moveTo>
                <a:lnTo>
                  <a:pt x="785500" y="1092707"/>
                </a:lnTo>
                <a:lnTo>
                  <a:pt x="771022" y="1107185"/>
                </a:lnTo>
                <a:lnTo>
                  <a:pt x="799978" y="1107185"/>
                </a:lnTo>
                <a:lnTo>
                  <a:pt x="799978" y="1092707"/>
                </a:lnTo>
                <a:close/>
              </a:path>
              <a:path w="829309" h="1122045">
                <a:moveTo>
                  <a:pt x="785500" y="0"/>
                </a:moveTo>
                <a:lnTo>
                  <a:pt x="742066" y="86867"/>
                </a:lnTo>
                <a:lnTo>
                  <a:pt x="771022" y="86867"/>
                </a:lnTo>
                <a:lnTo>
                  <a:pt x="771022" y="72389"/>
                </a:lnTo>
                <a:lnTo>
                  <a:pt x="821695" y="72389"/>
                </a:lnTo>
                <a:lnTo>
                  <a:pt x="785500" y="0"/>
                </a:lnTo>
                <a:close/>
              </a:path>
              <a:path w="829309" h="1122045">
                <a:moveTo>
                  <a:pt x="821695" y="72389"/>
                </a:moveTo>
                <a:lnTo>
                  <a:pt x="799978" y="72389"/>
                </a:lnTo>
                <a:lnTo>
                  <a:pt x="799978" y="86867"/>
                </a:lnTo>
                <a:lnTo>
                  <a:pt x="828934" y="86867"/>
                </a:lnTo>
                <a:lnTo>
                  <a:pt x="821695" y="723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220529" y="3320478"/>
            <a:ext cx="7598608" cy="307975"/>
          </a:xfrm>
          <a:custGeom>
            <a:avLst/>
            <a:gdLst/>
            <a:ahLst/>
            <a:cxnLst/>
            <a:rect l="l" t="t" r="r" b="b"/>
            <a:pathLst>
              <a:path w="6638925" h="307975">
                <a:moveTo>
                  <a:pt x="0" y="307847"/>
                </a:moveTo>
                <a:lnTo>
                  <a:pt x="6638543" y="307847"/>
                </a:lnTo>
                <a:lnTo>
                  <a:pt x="6638543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615498" y="4653823"/>
            <a:ext cx="128587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SELECTIONNER DANS LA LISTE POUR FILTRER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1960" y="3615274"/>
            <a:ext cx="913639" cy="1253780"/>
          </a:xfrm>
          <a:custGeom>
            <a:avLst/>
            <a:gdLst/>
            <a:ahLst/>
            <a:cxnLst/>
            <a:rect l="l" t="t" r="r" b="b"/>
            <a:pathLst>
              <a:path w="732789" h="1158875">
                <a:moveTo>
                  <a:pt x="674369" y="1129664"/>
                </a:moveTo>
                <a:lnTo>
                  <a:pt x="0" y="1129664"/>
                </a:lnTo>
                <a:lnTo>
                  <a:pt x="0" y="1158620"/>
                </a:lnTo>
                <a:lnTo>
                  <a:pt x="703325" y="1158620"/>
                </a:lnTo>
                <a:lnTo>
                  <a:pt x="703325" y="1144142"/>
                </a:lnTo>
                <a:lnTo>
                  <a:pt x="674369" y="1144142"/>
                </a:lnTo>
                <a:lnTo>
                  <a:pt x="674369" y="1129664"/>
                </a:lnTo>
                <a:close/>
              </a:path>
              <a:path w="732789" h="1158875">
                <a:moveTo>
                  <a:pt x="703325" y="72389"/>
                </a:moveTo>
                <a:lnTo>
                  <a:pt x="674369" y="72389"/>
                </a:lnTo>
                <a:lnTo>
                  <a:pt x="674369" y="1144142"/>
                </a:lnTo>
                <a:lnTo>
                  <a:pt x="688847" y="1129664"/>
                </a:lnTo>
                <a:lnTo>
                  <a:pt x="703325" y="1129664"/>
                </a:lnTo>
                <a:lnTo>
                  <a:pt x="703325" y="72389"/>
                </a:lnTo>
                <a:close/>
              </a:path>
              <a:path w="732789" h="1158875">
                <a:moveTo>
                  <a:pt x="703325" y="1129664"/>
                </a:moveTo>
                <a:lnTo>
                  <a:pt x="688847" y="1129664"/>
                </a:lnTo>
                <a:lnTo>
                  <a:pt x="674369" y="1144142"/>
                </a:lnTo>
                <a:lnTo>
                  <a:pt x="703325" y="1144142"/>
                </a:lnTo>
                <a:lnTo>
                  <a:pt x="703325" y="1129664"/>
                </a:lnTo>
                <a:close/>
              </a:path>
              <a:path w="732789" h="1158875">
                <a:moveTo>
                  <a:pt x="688847" y="0"/>
                </a:moveTo>
                <a:lnTo>
                  <a:pt x="645413" y="86867"/>
                </a:lnTo>
                <a:lnTo>
                  <a:pt x="674369" y="86867"/>
                </a:lnTo>
                <a:lnTo>
                  <a:pt x="674369" y="72389"/>
                </a:lnTo>
                <a:lnTo>
                  <a:pt x="725042" y="72389"/>
                </a:lnTo>
                <a:lnTo>
                  <a:pt x="688847" y="0"/>
                </a:lnTo>
                <a:close/>
              </a:path>
              <a:path w="732789" h="1158875">
                <a:moveTo>
                  <a:pt x="725042" y="72389"/>
                </a:moveTo>
                <a:lnTo>
                  <a:pt x="703325" y="72389"/>
                </a:lnTo>
                <a:lnTo>
                  <a:pt x="703325" y="86867"/>
                </a:lnTo>
                <a:lnTo>
                  <a:pt x="732281" y="86867"/>
                </a:lnTo>
                <a:lnTo>
                  <a:pt x="725042" y="723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267059" y="3315352"/>
            <a:ext cx="1879711" cy="307975"/>
          </a:xfrm>
          <a:custGeom>
            <a:avLst/>
            <a:gdLst/>
            <a:ahLst/>
            <a:cxnLst/>
            <a:rect l="l" t="t" r="r" b="b"/>
            <a:pathLst>
              <a:path w="1377950" h="307975">
                <a:moveTo>
                  <a:pt x="0" y="307847"/>
                </a:moveTo>
                <a:lnTo>
                  <a:pt x="1377695" y="307847"/>
                </a:lnTo>
                <a:lnTo>
                  <a:pt x="1377695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1" name="Rectangle 20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TRI ET FILTRAGE DES TABLEAUX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20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4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65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87" y="923614"/>
            <a:ext cx="8624887" cy="545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636202" y="1869608"/>
            <a:ext cx="241477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VOTRE DERNIER COMMENTAIRE (AVEC ACCÈS À L’HISTORIQUE DES ÉCHANGES)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65159" y="2834484"/>
            <a:ext cx="19627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DERNIER COMMENTAIRE DU SECRÉTARIAT </a:t>
            </a:r>
            <a:r>
              <a:rPr lang="en-GB" sz="1400" dirty="0" smtClean="0">
                <a:latin typeface="Arial Narrow"/>
                <a:cs typeface="Arial Narrow"/>
              </a:rPr>
              <a:t>DE LA CEPEJ</a:t>
            </a:r>
            <a:endParaRPr lang="fr-FR" sz="1400" dirty="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200" y="4765361"/>
            <a:ext cx="151003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lang="en-GB" sz="1400" spc="-5" dirty="0">
                <a:latin typeface="Arial Narrow"/>
                <a:cs typeface="Arial Narrow"/>
              </a:rPr>
              <a:t>TÉLÉCHARGER UN PDF DU </a:t>
            </a:r>
            <a:r>
              <a:rPr lang="en-GB" sz="1400" spc="-5" dirty="0" smtClean="0">
                <a:latin typeface="Arial Narrow"/>
                <a:cs typeface="Arial Narrow"/>
              </a:rPr>
              <a:t>QUESTIONNAIR </a:t>
            </a:r>
            <a:r>
              <a:rPr lang="en-GB" sz="1400" spc="-5" dirty="0">
                <a:latin typeface="Arial Narrow"/>
                <a:cs typeface="Arial Narrow"/>
              </a:rPr>
              <a:t>EN COURS (AVEC LES RÉPONSES)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39631" y="4191000"/>
            <a:ext cx="369036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/>
            <a:r>
              <a:rPr lang="fr-FR" sz="1400" spc="-5" dirty="0" smtClean="0">
                <a:latin typeface="Arial Narrow"/>
                <a:cs typeface="Arial Narrow"/>
              </a:rPr>
              <a:t>TÉLÉCHARGEMENT EN PDF</a:t>
            </a:r>
          </a:p>
          <a:p>
            <a:pPr marL="295275" marR="508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/>
                <a:cs typeface="Arial Narrow"/>
              </a:rPr>
              <a:t>Questionnaire </a:t>
            </a:r>
            <a:r>
              <a:rPr lang="fr-FR" sz="1400" dirty="0">
                <a:latin typeface="Arial Narrow"/>
                <a:cs typeface="Arial Narrow"/>
              </a:rPr>
              <a:t>en cours (avec les réponses)</a:t>
            </a:r>
          </a:p>
          <a:p>
            <a:pPr marL="295275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/>
                <a:cs typeface="Arial Narrow"/>
              </a:rPr>
              <a:t>Questionnaire vide</a:t>
            </a:r>
          </a:p>
          <a:p>
            <a:pPr marL="295275" marR="508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/>
                <a:cs typeface="Arial Narrow"/>
              </a:rPr>
              <a:t>QUESTIONNAIRE avec les commentaires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2" name="Rectangle 31"/>
          <p:cNvSpPr/>
          <p:nvPr/>
        </p:nvSpPr>
        <p:spPr>
          <a:xfrm>
            <a:off x="2743200" y="2305820"/>
            <a:ext cx="4996431" cy="18089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3623216" y="4191000"/>
            <a:ext cx="3310984" cy="3195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6931122" y="4350775"/>
            <a:ext cx="733385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7753586" y="2834484"/>
            <a:ext cx="882616" cy="973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7753586" y="1907655"/>
            <a:ext cx="882616" cy="973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057400" y="4572000"/>
            <a:ext cx="4953000" cy="18148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TABLEAU DE BORD DU QUESTIONNAIRE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41322" y="2299967"/>
            <a:ext cx="1940173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CETTE ZONE PEUT ÊTRE UTILISÉE POUR ÉCHANGER DES INFORMATIONS À PROPOS DE LA CAMPAGNE AVEC LE SECRÉTARIAT </a:t>
            </a:r>
            <a:r>
              <a:rPr lang="fr-FR" sz="1400" b="1" dirty="0" smtClean="0">
                <a:latin typeface="Arial Narrow"/>
                <a:cs typeface="Arial Narrow"/>
              </a:rPr>
              <a:t>DE LA CEPEJ</a:t>
            </a:r>
            <a:endParaRPr lang="fr-FR" sz="1400" b="1" dirty="0">
              <a:latin typeface="Arial Narrow"/>
              <a:cs typeface="Arial Narrow"/>
            </a:endParaRPr>
          </a:p>
        </p:txBody>
      </p:sp>
      <p:sp>
        <p:nvSpPr>
          <p:cNvPr id="2" name="Accolade ouvrante 1"/>
          <p:cNvSpPr/>
          <p:nvPr/>
        </p:nvSpPr>
        <p:spPr>
          <a:xfrm>
            <a:off x="2187335" y="2246378"/>
            <a:ext cx="381000" cy="1868422"/>
          </a:xfrm>
          <a:prstGeom prst="leftBrac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29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37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4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855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2" y="1541694"/>
            <a:ext cx="10848028" cy="445134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999908" y="2621728"/>
            <a:ext cx="15100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lang="en-GB" sz="1400" spc="-5" dirty="0">
                <a:latin typeface="Arial Narrow"/>
                <a:cs typeface="Arial Narrow"/>
              </a:rPr>
              <a:t>STATUT DE VOTRE ACTIVITÉ DANS UNE SECTION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30138" y="4341346"/>
            <a:ext cx="2154047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CLIQUER SUR UNE LIGNE POUR OUVRIR UNE SECTION ET </a:t>
            </a:r>
            <a:r>
              <a:rPr lang="en-GB" sz="1400" dirty="0">
                <a:latin typeface="Arial Narrow"/>
                <a:cs typeface="Arial Narrow"/>
                <a:hlinkClick r:id="rId4" action="ppaction://hlinksldjump"/>
              </a:rPr>
              <a:t>RÉPONDRE </a:t>
            </a:r>
            <a:r>
              <a:rPr lang="en-GB" sz="1400" dirty="0" smtClean="0">
                <a:latin typeface="Arial Narrow"/>
                <a:cs typeface="Arial Narrow"/>
                <a:hlinkClick r:id="rId4" action="ppaction://hlinksldjump"/>
              </a:rPr>
              <a:t>AUX QUESTIONS</a:t>
            </a:r>
            <a:r>
              <a:rPr lang="en-GB" sz="1400" dirty="0" smtClean="0">
                <a:latin typeface="Arial Narrow"/>
                <a:cs typeface="Arial Narrow"/>
              </a:rPr>
              <a:t> DE CETTE SECTION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2" name="Rectangle 31"/>
          <p:cNvSpPr/>
          <p:nvPr/>
        </p:nvSpPr>
        <p:spPr>
          <a:xfrm>
            <a:off x="205159" y="1489204"/>
            <a:ext cx="3376241" cy="19474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00983" y="5266469"/>
            <a:ext cx="10363200" cy="5952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3134699" y="3248853"/>
            <a:ext cx="1284901" cy="11912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2" idx="2"/>
          </p:cNvCxnSpPr>
          <p:nvPr/>
        </p:nvCxnSpPr>
        <p:spPr>
          <a:xfrm flipH="1">
            <a:off x="10134600" y="5418564"/>
            <a:ext cx="972562" cy="7679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893279" y="2057400"/>
            <a:ext cx="1" cy="22098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1599565" y="2057400"/>
            <a:ext cx="257373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object 25"/>
          <p:cNvSpPr txBox="1"/>
          <p:nvPr/>
        </p:nvSpPr>
        <p:spPr>
          <a:xfrm>
            <a:off x="4199066" y="1936260"/>
            <a:ext cx="68080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CLIQUER SUR UN CHAPITRE POUR AFFICHER LES SECTIONS QU’IL CONTIENT </a:t>
            </a:r>
            <a:r>
              <a:rPr lang="en-GB" sz="1400" b="1" dirty="0" smtClean="0">
                <a:latin typeface="Arial Narrow"/>
                <a:cs typeface="Arial Narrow"/>
              </a:rPr>
              <a:t>EN </a:t>
            </a:r>
            <a:r>
              <a:rPr lang="en-GB" sz="1400" b="1" dirty="0">
                <a:latin typeface="Arial Narrow"/>
                <a:cs typeface="Arial Narrow"/>
              </a:rPr>
              <a:t>DESSOUS</a:t>
            </a:r>
            <a:endParaRPr sz="1400" b="1" dirty="0">
              <a:latin typeface="Arial Narrow"/>
              <a:cs typeface="Arial Narrow"/>
            </a:endParaRPr>
          </a:p>
        </p:txBody>
      </p:sp>
      <p:sp>
        <p:nvSpPr>
          <p:cNvPr id="37" name="object 18"/>
          <p:cNvSpPr txBox="1"/>
          <p:nvPr/>
        </p:nvSpPr>
        <p:spPr>
          <a:xfrm>
            <a:off x="7977236" y="2372716"/>
            <a:ext cx="1700163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lang="en-GB" sz="1400" spc="-5" dirty="0">
                <a:latin typeface="Arial Narrow"/>
                <a:cs typeface="Arial Narrow"/>
              </a:rPr>
              <a:t>STATUT DU CONTRÔLE QUALITÉ EFFECTUÉ PAR LE SECRÉTARIAT </a:t>
            </a:r>
            <a:r>
              <a:rPr lang="en-GB" sz="1400" spc="-5" dirty="0" smtClean="0">
                <a:latin typeface="Arial Narrow"/>
                <a:cs typeface="Arial Narrow"/>
              </a:rPr>
              <a:t>DE LA CEPEJ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7130439" y="3248853"/>
            <a:ext cx="1480162" cy="10924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AFFICHER UNE SECTION</a:t>
            </a:r>
          </a:p>
        </p:txBody>
      </p:sp>
      <p:sp>
        <p:nvSpPr>
          <p:cNvPr id="27" name="object 25"/>
          <p:cNvSpPr txBox="1"/>
          <p:nvPr/>
        </p:nvSpPr>
        <p:spPr>
          <a:xfrm>
            <a:off x="2438400" y="804234"/>
            <a:ext cx="9448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UNE SECTION CONTIENT PLUSIEURS QUESTIONS (</a:t>
            </a:r>
            <a:r>
              <a:rPr lang="fr-FR" sz="1400" b="1" dirty="0" smtClean="0">
                <a:latin typeface="Arial Narrow"/>
                <a:cs typeface="Arial Narrow"/>
              </a:rPr>
              <a:t>AFFICHÉES </a:t>
            </a:r>
            <a:r>
              <a:rPr lang="fr-FR" sz="1400" b="1" dirty="0">
                <a:latin typeface="Arial Narrow"/>
                <a:cs typeface="Arial Narrow"/>
              </a:rPr>
              <a:t>ENTRE PARENTHÈSES SOUS LA FORME « </a:t>
            </a:r>
            <a:r>
              <a:rPr lang="fr-FR" sz="1400" b="1" dirty="0" err="1">
                <a:latin typeface="Arial Narrow"/>
                <a:cs typeface="Arial Narrow"/>
              </a:rPr>
              <a:t>Qxxx</a:t>
            </a:r>
            <a:r>
              <a:rPr lang="fr-FR" sz="1400" b="1" dirty="0">
                <a:latin typeface="Arial Narrow"/>
                <a:cs typeface="Arial Narrow"/>
              </a:rPr>
              <a:t> -&gt; </a:t>
            </a:r>
            <a:r>
              <a:rPr lang="fr-FR" sz="1400" b="1" dirty="0" err="1">
                <a:latin typeface="Arial Narrow"/>
                <a:cs typeface="Arial Narrow"/>
              </a:rPr>
              <a:t>Qxxx</a:t>
            </a:r>
            <a:r>
              <a:rPr lang="fr-FR" sz="1400" b="1" dirty="0">
                <a:latin typeface="Arial Narrow"/>
                <a:cs typeface="Arial Narrow"/>
              </a:rPr>
              <a:t>»)</a:t>
            </a:r>
            <a:endParaRPr sz="1400" b="1" dirty="0">
              <a:latin typeface="Arial Narrow"/>
              <a:cs typeface="Arial Narrow"/>
            </a:endParaRPr>
          </a:p>
        </p:txBody>
      </p:sp>
      <p:sp>
        <p:nvSpPr>
          <p:cNvPr id="21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29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5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459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26" y="1395967"/>
            <a:ext cx="9177992" cy="519262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953" y="4679272"/>
            <a:ext cx="1505942" cy="1744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2 | Répondre à la question</a:t>
            </a:r>
          </a:p>
          <a:p>
            <a:endParaRPr lang="fr-F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Il est obligatoire de fournir une réponse pour chaque question (une valeur, ou NA ou NAP, en fonction du contexte). </a:t>
            </a:r>
          </a:p>
          <a:p>
            <a:endParaRPr lang="fr-F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" y="2932544"/>
            <a:ext cx="1505942" cy="1655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1 | Choix de l’onglet à afficher</a:t>
            </a:r>
            <a:endParaRPr lang="fr-F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VERT 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: Onglet sélectionné </a:t>
            </a:r>
          </a:p>
          <a:p>
            <a:endParaRPr lang="fr-FR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BLEU 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: Autres onglets disponibles</a:t>
            </a:r>
            <a:endParaRPr lang="fr-FR" sz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80237" y="709209"/>
            <a:ext cx="3611763" cy="2625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3 | Enregistrer vos réponses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1407" y="709210"/>
            <a:ext cx="6309775" cy="562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4 |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Liens pour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naviguer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dans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le questionnaire</a:t>
            </a:r>
            <a:endParaRPr lang="fr-FR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3" name="object 25"/>
          <p:cNvSpPr txBox="1"/>
          <p:nvPr/>
        </p:nvSpPr>
        <p:spPr>
          <a:xfrm>
            <a:off x="1598674" y="1010919"/>
            <a:ext cx="42095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RETOUR AU TABLEAU DE BORD DU QUESTIONNAIRE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5" name="object 25"/>
          <p:cNvSpPr txBox="1"/>
          <p:nvPr/>
        </p:nvSpPr>
        <p:spPr>
          <a:xfrm>
            <a:off x="5562600" y="1023356"/>
            <a:ext cx="2895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NAVIGATION ENTRE </a:t>
            </a:r>
            <a:r>
              <a:rPr lang="en-GB" sz="1400" dirty="0" smtClean="0">
                <a:latin typeface="Arial Narrow"/>
                <a:cs typeface="Arial Narrow"/>
              </a:rPr>
              <a:t>LES SECTIONS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7" name="object 25"/>
          <p:cNvSpPr txBox="1"/>
          <p:nvPr/>
        </p:nvSpPr>
        <p:spPr>
          <a:xfrm>
            <a:off x="6203382" y="2017581"/>
            <a:ext cx="13716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fr-FR" sz="1400" dirty="0">
                <a:latin typeface="Arial Narrow"/>
                <a:cs typeface="Arial Narrow"/>
                <a:hlinkClick r:id="rId4" action="ppaction://hlinksldjump"/>
              </a:rPr>
              <a:t>STATUT DE VOTRE ACTIVITÉ DANS CETTE SECTION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34217" y="3068161"/>
            <a:ext cx="1270880" cy="27944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5742709" y="2438400"/>
            <a:ext cx="527812" cy="64465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669657" y="1449270"/>
            <a:ext cx="1950344" cy="2681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6" name="Connecteur droit avec flèche 65"/>
          <p:cNvCxnSpPr/>
          <p:nvPr/>
        </p:nvCxnSpPr>
        <p:spPr>
          <a:xfrm>
            <a:off x="6553200" y="1229438"/>
            <a:ext cx="0" cy="2434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7" name="object 25"/>
          <p:cNvSpPr txBox="1"/>
          <p:nvPr/>
        </p:nvSpPr>
        <p:spPr>
          <a:xfrm>
            <a:off x="8507911" y="948283"/>
            <a:ext cx="11353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ENREGISTRER EN COURS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68" name="object 25"/>
          <p:cNvSpPr txBox="1"/>
          <p:nvPr/>
        </p:nvSpPr>
        <p:spPr>
          <a:xfrm>
            <a:off x="9190890" y="1985498"/>
            <a:ext cx="137741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ENREGISTRER ET PUBLIER POUR </a:t>
            </a:r>
            <a:r>
              <a:rPr lang="en-GB" sz="1400" dirty="0">
                <a:latin typeface="Arial Narrow"/>
                <a:cs typeface="Arial Narrow"/>
                <a:hlinkClick r:id="rId5" action="ppaction://hlinksldjump"/>
              </a:rPr>
              <a:t>VALIDATION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71" name="object 25"/>
          <p:cNvSpPr txBox="1"/>
          <p:nvPr/>
        </p:nvSpPr>
        <p:spPr>
          <a:xfrm>
            <a:off x="9748395" y="961695"/>
            <a:ext cx="229120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Utiliser “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Enregistrer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en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cours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”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si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vous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n’avez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pas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fini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de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répondre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entièrement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à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toutes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les questions.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Votre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travail en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cours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sera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sauvegardé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mais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les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réponses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ne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seront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pas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soumises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au </a:t>
            </a:r>
            <a:r>
              <a:rPr lang="en-GB" sz="1050" i="1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Secrétariat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de la CEPEJ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. </a:t>
            </a:r>
            <a:endParaRPr sz="105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>
            <a:off x="9144000" y="1379170"/>
            <a:ext cx="0" cy="20421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9829800" y="2627531"/>
            <a:ext cx="0" cy="7937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598674" y="3660107"/>
            <a:ext cx="4871777" cy="3113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bject 25"/>
          <p:cNvSpPr txBox="1"/>
          <p:nvPr/>
        </p:nvSpPr>
        <p:spPr>
          <a:xfrm>
            <a:off x="6659083" y="2856763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CHANGER DE LANGUE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507395" y="3689761"/>
            <a:ext cx="1306684" cy="2526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3" name="Connecteur droit avec flèche 82"/>
          <p:cNvCxnSpPr/>
          <p:nvPr/>
        </p:nvCxnSpPr>
        <p:spPr>
          <a:xfrm flipH="1">
            <a:off x="6735963" y="3124200"/>
            <a:ext cx="201032" cy="5136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888242" y="4200044"/>
            <a:ext cx="5925837" cy="22235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6" name="Connecteur droit avec flèche 85"/>
          <p:cNvCxnSpPr/>
          <p:nvPr/>
        </p:nvCxnSpPr>
        <p:spPr>
          <a:xfrm>
            <a:off x="1219200" y="4876800"/>
            <a:ext cx="561149" cy="167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7" name="object 25"/>
          <p:cNvSpPr txBox="1"/>
          <p:nvPr/>
        </p:nvSpPr>
        <p:spPr>
          <a:xfrm>
            <a:off x="7853337" y="3974573"/>
            <a:ext cx="125371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INDICATEUR D’UNE “QUESTION LIÉE”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067502" y="4108499"/>
            <a:ext cx="371898" cy="2656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9" name="Connecteur droit avec flèche 88"/>
          <p:cNvCxnSpPr/>
          <p:nvPr/>
        </p:nvCxnSpPr>
        <p:spPr>
          <a:xfrm>
            <a:off x="9220200" y="4265077"/>
            <a:ext cx="83820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0" name="object 25"/>
          <p:cNvSpPr txBox="1"/>
          <p:nvPr/>
        </p:nvSpPr>
        <p:spPr>
          <a:xfrm>
            <a:off x="9204569" y="4516259"/>
            <a:ext cx="2665215" cy="177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Une question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dans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une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campagne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peut-être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liée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à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une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autre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campagne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. Par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exemple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, les questions </a:t>
            </a:r>
            <a:r>
              <a:rPr lang="en-GB" sz="1050" i="1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dans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le cadre de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la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campagne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Scoreboard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peuvent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être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liées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aux questions du rapport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b</a:t>
            </a:r>
            <a:r>
              <a:rPr lang="en-GB" sz="1050" i="1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iennal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de la CEPEJ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. </a:t>
            </a:r>
          </a:p>
          <a:p>
            <a:pPr marL="12700" marR="5080" indent="-635">
              <a:lnSpc>
                <a:spcPct val="100000"/>
              </a:lnSpc>
            </a:pPr>
            <a:endParaRPr lang="en-GB" sz="105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12700" marR="5080" indent="-635">
              <a:lnSpc>
                <a:spcPct val="100000"/>
              </a:lnSpc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SI VOUS RÉPONDEZ À LA QUESTION DANS UNE CAMPAGNE, VOS RÉPONSES SONT AUTOMATIQUEMENT COPIÉES VERS L’AUTRE CAMPAGNE, À MOINS QUE CETTE QUESTION 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N’AIT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DÉJÀ ÉTÉ PUBLIÉE DANS L’AUTRE CAMPAGNE.</a:t>
            </a:r>
            <a:endParaRPr sz="105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91" name="Connecteur droit avec flèche 90"/>
          <p:cNvCxnSpPr>
            <a:stCxn id="53" idx="2"/>
          </p:cNvCxnSpPr>
          <p:nvPr/>
        </p:nvCxnSpPr>
        <p:spPr>
          <a:xfrm flipH="1">
            <a:off x="3491745" y="1226363"/>
            <a:ext cx="211724" cy="22030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ENREGISTRER SES RÉPONSES À UNE SECTION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9691080" y="961695"/>
            <a:ext cx="0" cy="82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0621110" y="2001133"/>
            <a:ext cx="0" cy="126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25"/>
          <p:cNvSpPr txBox="1"/>
          <p:nvPr/>
        </p:nvSpPr>
        <p:spPr>
          <a:xfrm>
            <a:off x="10668000" y="1983938"/>
            <a:ext cx="1514764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Utiliser “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Enregistrer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et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publier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” pour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officiellement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soumettre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vos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réponses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au </a:t>
            </a:r>
            <a:r>
              <a:rPr lang="en-GB" sz="1050" i="1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Secrétariat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de la CEPEJ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pour validation. </a:t>
            </a:r>
            <a:b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</a:br>
            <a:endParaRPr lang="en-GB" sz="105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12700" marR="5080" indent="-635">
              <a:lnSpc>
                <a:spcPct val="100000"/>
              </a:lnSpc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AUCUN CHANGEMENT N’EST POSSIBLE PAR LA 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SUITE (</a:t>
            </a:r>
            <a:r>
              <a:rPr lang="en-GB" sz="1050" i="1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jusqu’au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controle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qualité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)</a:t>
            </a:r>
            <a:endParaRPr sz="105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56" name="Connecteur : en angle 53"/>
          <p:cNvCxnSpPr/>
          <p:nvPr/>
        </p:nvCxnSpPr>
        <p:spPr>
          <a:xfrm rot="16200000" flipH="1">
            <a:off x="1435684" y="3080276"/>
            <a:ext cx="513241" cy="489009"/>
          </a:xfrm>
          <a:prstGeom prst="bentConnector3">
            <a:avLst>
              <a:gd name="adj1" fmla="val -251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9144000" y="3990207"/>
            <a:ext cx="0" cy="226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45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6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46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313" y="4626187"/>
            <a:ext cx="6743700" cy="1209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40" y="1603228"/>
            <a:ext cx="6353175" cy="4000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0" name="object 25"/>
          <p:cNvSpPr txBox="1"/>
          <p:nvPr/>
        </p:nvSpPr>
        <p:spPr>
          <a:xfrm>
            <a:off x="1806131" y="1695531"/>
            <a:ext cx="17883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LES AUTRES ONGLETS :</a:t>
            </a:r>
            <a:endParaRPr sz="1400" b="1" dirty="0">
              <a:latin typeface="Arial Narrow"/>
              <a:cs typeface="Arial Narrow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5268330" y="1960940"/>
            <a:ext cx="1" cy="3294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7243618" y="1952692"/>
            <a:ext cx="1" cy="3294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object 25"/>
          <p:cNvSpPr txBox="1"/>
          <p:nvPr/>
        </p:nvSpPr>
        <p:spPr>
          <a:xfrm>
            <a:off x="4544430" y="2325927"/>
            <a:ext cx="14478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COMMENTAIRES SUR CHAQUE QUESTION</a:t>
            </a:r>
          </a:p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solidFill>
                  <a:srgbClr val="FF0000"/>
                </a:solidFill>
                <a:latin typeface="Arial Narrow"/>
                <a:cs typeface="Arial Narrow"/>
              </a:rPr>
              <a:t>À REMPLIR OBLIGATOIREMENT</a:t>
            </a:r>
            <a:endParaRPr sz="14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0" name="object 25"/>
          <p:cNvSpPr txBox="1"/>
          <p:nvPr/>
        </p:nvSpPr>
        <p:spPr>
          <a:xfrm>
            <a:off x="6473971" y="2356185"/>
            <a:ext cx="153929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ACCÈS AUX RÉPONSES </a:t>
            </a:r>
            <a:r>
              <a:rPr lang="en-GB" sz="1400" dirty="0" smtClean="0">
                <a:latin typeface="Arial Narrow"/>
                <a:cs typeface="Arial Narrow"/>
              </a:rPr>
              <a:t>FOURNIES </a:t>
            </a:r>
            <a:r>
              <a:rPr lang="en-GB" sz="1400" dirty="0">
                <a:latin typeface="Arial Narrow"/>
                <a:cs typeface="Arial Narrow"/>
              </a:rPr>
              <a:t>DANS </a:t>
            </a:r>
            <a:r>
              <a:rPr lang="en-GB" sz="1400" dirty="0" smtClean="0">
                <a:latin typeface="Arial Narrow"/>
                <a:cs typeface="Arial Narrow"/>
              </a:rPr>
              <a:t>LE QUESTIONNAIRE DU </a:t>
            </a:r>
            <a:r>
              <a:rPr lang="en-GB" sz="1400" dirty="0">
                <a:latin typeface="Arial Narrow"/>
                <a:cs typeface="Arial Narrow"/>
              </a:rPr>
              <a:t>CYCLE </a:t>
            </a:r>
            <a:r>
              <a:rPr lang="en-GB" sz="1400" dirty="0" smtClean="0">
                <a:latin typeface="Arial Narrow"/>
                <a:cs typeface="Arial Narrow"/>
              </a:rPr>
              <a:t>PRÉC</a:t>
            </a:r>
            <a:r>
              <a:rPr lang="en-GB" sz="1400" dirty="0">
                <a:latin typeface="Arial Narrow"/>
                <a:cs typeface="Arial Narrow"/>
              </a:rPr>
              <a:t>É</a:t>
            </a:r>
            <a:r>
              <a:rPr lang="en-GB" sz="1400" dirty="0" smtClean="0">
                <a:latin typeface="Arial Narrow"/>
                <a:cs typeface="Arial Narrow"/>
              </a:rPr>
              <a:t>DENT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1" name="object 25"/>
          <p:cNvSpPr txBox="1"/>
          <p:nvPr/>
        </p:nvSpPr>
        <p:spPr>
          <a:xfrm>
            <a:off x="5486400" y="865789"/>
            <a:ext cx="29403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EXPLICATIONS SUR LES RÉPONSES ATTENDUES AUX QUESTIONS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54" name="Connecteur : en angle 53"/>
          <p:cNvCxnSpPr/>
          <p:nvPr/>
        </p:nvCxnSpPr>
        <p:spPr>
          <a:xfrm>
            <a:off x="8286136" y="988740"/>
            <a:ext cx="554331" cy="632786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25"/>
          <p:cNvSpPr txBox="1"/>
          <p:nvPr/>
        </p:nvSpPr>
        <p:spPr>
          <a:xfrm>
            <a:off x="-4619" y="3848633"/>
            <a:ext cx="1218880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SI UNE SECTION EST CONTRÔLÉE COMME ÉTANT NON VALIDE, LE COMMENTAIRE DU SECRÉTARIAT </a:t>
            </a:r>
            <a:r>
              <a:rPr lang="en-GB" sz="1400" b="1" dirty="0" smtClean="0">
                <a:latin typeface="Arial Narrow"/>
                <a:cs typeface="Arial Narrow"/>
              </a:rPr>
              <a:t>DE LA CEPEJ </a:t>
            </a:r>
            <a:r>
              <a:rPr lang="en-GB" sz="1400" b="1" dirty="0">
                <a:latin typeface="Arial Narrow"/>
                <a:cs typeface="Arial Narrow"/>
              </a:rPr>
              <a:t>S’AFFICHERA AU BAS DE LA SECTION CONCERNÉE</a:t>
            </a:r>
            <a:endParaRPr sz="1400" b="1" dirty="0">
              <a:latin typeface="Arial Narrow"/>
              <a:cs typeface="Arial Narrow"/>
            </a:endParaRPr>
          </a:p>
        </p:txBody>
      </p:sp>
      <p:sp>
        <p:nvSpPr>
          <p:cNvPr id="59" name="object 25"/>
          <p:cNvSpPr txBox="1"/>
          <p:nvPr/>
        </p:nvSpPr>
        <p:spPr>
          <a:xfrm>
            <a:off x="2133600" y="4154269"/>
            <a:ext cx="290612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DERNIER COMMENTAIRE DU SECRÉTARIAT </a:t>
            </a:r>
            <a:r>
              <a:rPr lang="en-GB" sz="1400" dirty="0" smtClean="0">
                <a:latin typeface="Arial Narrow"/>
                <a:cs typeface="Arial Narrow"/>
              </a:rPr>
              <a:t>DE LA CEPEJ</a:t>
            </a:r>
            <a:endParaRPr lang="en-GB" sz="1400" dirty="0">
              <a:latin typeface="Arial Narrow"/>
              <a:cs typeface="Arial Narrow"/>
            </a:endParaRPr>
          </a:p>
          <a:p>
            <a:pPr marL="12700" marR="5080" indent="-635" algn="ctr">
              <a:lnSpc>
                <a:spcPct val="100000"/>
              </a:lnSpc>
            </a:pPr>
            <a:endParaRPr sz="1400" dirty="0">
              <a:latin typeface="Arial Narrow"/>
              <a:cs typeface="Arial Narrow"/>
            </a:endParaRPr>
          </a:p>
        </p:txBody>
      </p:sp>
      <p:sp>
        <p:nvSpPr>
          <p:cNvPr id="62" name="object 25"/>
          <p:cNvSpPr txBox="1"/>
          <p:nvPr/>
        </p:nvSpPr>
        <p:spPr>
          <a:xfrm>
            <a:off x="7428272" y="5554627"/>
            <a:ext cx="171572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ACCÈS À TOUS LES COMMENTAIRES DU SECRÉTARIAT </a:t>
            </a:r>
            <a:r>
              <a:rPr lang="en-GB" sz="1400" dirty="0" smtClean="0">
                <a:latin typeface="Arial Narrow"/>
                <a:cs typeface="Arial Narrow"/>
              </a:rPr>
              <a:t>DE LA CEPEJ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63" name="Connecteur : en angle 62"/>
          <p:cNvCxnSpPr/>
          <p:nvPr/>
        </p:nvCxnSpPr>
        <p:spPr>
          <a:xfrm>
            <a:off x="5082486" y="4279933"/>
            <a:ext cx="554331" cy="632786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8264195" y="5207149"/>
            <a:ext cx="1" cy="3294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4" y="4912719"/>
            <a:ext cx="1533525" cy="411048"/>
          </a:xfrm>
          <a:prstGeom prst="rect">
            <a:avLst/>
          </a:prstGeom>
        </p:spPr>
      </p:pic>
      <p:sp>
        <p:nvSpPr>
          <p:cNvPr id="96" name="object 25"/>
          <p:cNvSpPr txBox="1"/>
          <p:nvPr/>
        </p:nvSpPr>
        <p:spPr>
          <a:xfrm>
            <a:off x="631333" y="4495800"/>
            <a:ext cx="16962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fr-FR" sz="1400" dirty="0">
                <a:latin typeface="Arial Narrow"/>
                <a:cs typeface="Arial Narrow"/>
                <a:hlinkClick r:id="rId6" action="ppaction://hlinksldjump"/>
              </a:rPr>
              <a:t>STATUT D'UNE SECTION NON </a:t>
            </a:r>
            <a:r>
              <a:rPr lang="fr-FR" sz="1400" dirty="0" smtClean="0">
                <a:latin typeface="Arial Narrow"/>
                <a:cs typeface="Arial Narrow"/>
                <a:hlinkClick r:id="rId6" action="ppaction://hlinksldjump"/>
              </a:rPr>
              <a:t>VALID</a:t>
            </a:r>
            <a:r>
              <a:rPr lang="fr-FR" sz="1400" u="sng" dirty="0" smtClean="0">
                <a:latin typeface="Arial Narrow"/>
                <a:cs typeface="Arial Narrow"/>
              </a:rPr>
              <a:t>É</a:t>
            </a:r>
            <a:r>
              <a:rPr lang="en-GB" sz="1400" dirty="0" smtClean="0">
                <a:latin typeface="Arial Narrow"/>
                <a:cs typeface="Arial Narrow"/>
              </a:rPr>
              <a:t>: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VALIDATION DES RÉPONSES</a:t>
            </a:r>
          </a:p>
        </p:txBody>
      </p:sp>
      <p:sp>
        <p:nvSpPr>
          <p:cNvPr id="24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– MANUEL UTILISATEUR</a:t>
            </a:r>
            <a:endParaRPr lang="en-GB" spc="-5" dirty="0"/>
          </a:p>
        </p:txBody>
      </p:sp>
      <p:sp>
        <p:nvSpPr>
          <p:cNvPr id="28" name="object 17"/>
          <p:cNvSpPr txBox="1"/>
          <p:nvPr/>
        </p:nvSpPr>
        <p:spPr>
          <a:xfrm>
            <a:off x="80400" y="1019678"/>
            <a:ext cx="1940173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7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lang="fr-FR"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SOMMAIRE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597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CB2BBEBE66C44AFD90BAB0828245A" ma:contentTypeVersion="0" ma:contentTypeDescription="Create a new document." ma:contentTypeScope="" ma:versionID="f3a83b2a8efb14eda5cbc227fbf2d3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B4B82E-6671-46FB-9215-2CFB17740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D0130E-C558-4D3F-9368-D14C1124A16B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C0DA031-5E79-4484-AD88-7A15CBC1B9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1306</Words>
  <Application>Microsoft Office PowerPoint</Application>
  <PresentationFormat>Custom</PresentationFormat>
  <Paragraphs>180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SCHURRER Christel</cp:lastModifiedBy>
  <cp:revision>123</cp:revision>
  <dcterms:created xsi:type="dcterms:W3CDTF">2016-12-13T09:17:42Z</dcterms:created>
  <dcterms:modified xsi:type="dcterms:W3CDTF">2017-09-08T07:05:09Z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2016-12-13T00:00:00Z</vt:filetime>
  </property>
  <property fmtid="{D5CDD505-2E9C-101B-9397-08002B2CF9AE}" pid="3" name="LastSaved">
    <vt:filetime>2016-12-13T00:00:00Z</vt:filetime>
  </property>
  <property fmtid="{D5CDD505-2E9C-101B-9397-08002B2CF9AE}" pid="4" name="ContentTypeId">
    <vt:lpwstr>0x010100951CB2BBEBE66C44AFD90BAB0828245A</vt:lpwstr>
  </property>
</Properties>
</file>