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9" r:id="rId5"/>
    <p:sldId id="264" r:id="rId6"/>
    <p:sldId id="258" r:id="rId7"/>
    <p:sldId id="260" r:id="rId8"/>
    <p:sldId id="276" r:id="rId9"/>
    <p:sldId id="267" r:id="rId10"/>
    <p:sldId id="269" r:id="rId11"/>
    <p:sldId id="266" r:id="rId12"/>
    <p:sldId id="272" r:id="rId13"/>
    <p:sldId id="275" r:id="rId14"/>
    <p:sldId id="273" r:id="rId15"/>
    <p:sldId id="271" r:id="rId16"/>
    <p:sldId id="265" r:id="rId17"/>
  </p:sldIdLst>
  <p:sldSz cx="12192000" cy="6858000"/>
  <p:notesSz cx="12192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37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73" autoAdjust="0"/>
  </p:normalViewPr>
  <p:slideViewPr>
    <p:cSldViewPr>
      <p:cViewPr varScale="1">
        <p:scale>
          <a:sx n="122" d="100"/>
          <a:sy n="122" d="100"/>
        </p:scale>
        <p:origin x="-114" y="-13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4752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1097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22268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72857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6763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88970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8082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482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0729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1097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318C7-2FD6-414E-B8DC-E0C3739CEA1D}" type="datetime1">
              <a:rPr lang="en-US" smtClean="0"/>
              <a:t>9/6/2017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7" name="Holder 2"/>
          <p:cNvSpPr>
            <a:spLocks noGrp="1"/>
          </p:cNvSpPr>
          <p:nvPr>
            <p:ph type="ftr" sz="quarter" idx="5"/>
          </p:nvPr>
        </p:nvSpPr>
        <p:spPr>
          <a:xfrm>
            <a:off x="4652013" y="6564739"/>
            <a:ext cx="288797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983" y="73580"/>
            <a:ext cx="12036032" cy="585470"/>
          </a:xfrm>
          <a:prstGeom prst="rect">
            <a:avLst/>
          </a:prstGeom>
        </p:spPr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6ABAC-41F4-43CF-A6DA-E398FF47B1B1}" type="datetime1">
              <a:rPr lang="en-US" smtClean="0"/>
              <a:t>9/6/2017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7" name="Holder 2"/>
          <p:cNvSpPr>
            <a:spLocks noGrp="1"/>
          </p:cNvSpPr>
          <p:nvPr>
            <p:ph type="ftr" sz="quarter" idx="5"/>
          </p:nvPr>
        </p:nvSpPr>
        <p:spPr>
          <a:xfrm>
            <a:off x="4652013" y="6564739"/>
            <a:ext cx="288797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D9EF8-44FD-4480-88BB-1B486A6ECDC5}" type="datetime1">
              <a:rPr lang="en-US" smtClean="0"/>
              <a:t>9/6/2017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8" name="Holder 2"/>
          <p:cNvSpPr>
            <a:spLocks noGrp="1"/>
          </p:cNvSpPr>
          <p:nvPr>
            <p:ph type="ftr" sz="quarter" idx="5"/>
          </p:nvPr>
        </p:nvSpPr>
        <p:spPr>
          <a:xfrm>
            <a:off x="4652013" y="6564739"/>
            <a:ext cx="288797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983" y="73580"/>
            <a:ext cx="12036032" cy="585470"/>
          </a:xfrm>
          <a:prstGeom prst="rect">
            <a:avLst/>
          </a:prstGeom>
        </p:spPr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7C197-A681-442C-848F-4FBA3FBC2A9B}" type="datetime1">
              <a:rPr lang="en-US" smtClean="0"/>
              <a:t>9/6/2017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6" name="Holder 2"/>
          <p:cNvSpPr>
            <a:spLocks noGrp="1"/>
          </p:cNvSpPr>
          <p:nvPr>
            <p:ph type="ftr" sz="quarter" idx="5"/>
          </p:nvPr>
        </p:nvSpPr>
        <p:spPr>
          <a:xfrm>
            <a:off x="4652013" y="6564739"/>
            <a:ext cx="288797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707390"/>
          </a:xfrm>
          <a:custGeom>
            <a:avLst/>
            <a:gdLst/>
            <a:ahLst/>
            <a:cxnLst/>
            <a:rect l="l" t="t" r="r" b="b"/>
            <a:pathLst>
              <a:path w="12192000" h="707390">
                <a:moveTo>
                  <a:pt x="0" y="707135"/>
                </a:moveTo>
                <a:lnTo>
                  <a:pt x="12191999" y="707135"/>
                </a:lnTo>
                <a:lnTo>
                  <a:pt x="12191999" y="0"/>
                </a:lnTo>
                <a:lnTo>
                  <a:pt x="0" y="0"/>
                </a:lnTo>
                <a:lnTo>
                  <a:pt x="0" y="707135"/>
                </a:lnTo>
                <a:close/>
              </a:path>
            </a:pathLst>
          </a:custGeom>
          <a:solidFill>
            <a:srgbClr val="11375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89915" y="137160"/>
            <a:ext cx="755904" cy="4312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k object 19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652013" y="6564739"/>
            <a:ext cx="2887979" cy="276999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1582401" y="6562596"/>
            <a:ext cx="392312" cy="295404"/>
          </a:xfrm>
        </p:spPr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9" name="object 5"/>
          <p:cNvSpPr/>
          <p:nvPr userDrawn="1"/>
        </p:nvSpPr>
        <p:spPr>
          <a:xfrm>
            <a:off x="89915" y="137160"/>
            <a:ext cx="755904" cy="4312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2"/>
          <p:cNvSpPr txBox="1"/>
          <p:nvPr userDrawn="1"/>
        </p:nvSpPr>
        <p:spPr>
          <a:xfrm>
            <a:off x="1062331" y="100505"/>
            <a:ext cx="174307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37490">
              <a:lnSpc>
                <a:spcPct val="100000"/>
              </a:lnSpc>
            </a:pPr>
            <a:r>
              <a:rPr lang="fr-FR"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     CEPEJ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 Narrow"/>
                <a:cs typeface="Arial Narrow"/>
              </a:rPr>
              <a:t>Q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UEST</a:t>
            </a:r>
            <a:r>
              <a:rPr sz="1800" b="1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1800" b="1" spc="-20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NNAIRE</a:t>
            </a:r>
            <a:endParaRPr sz="1800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707390"/>
          </a:xfrm>
          <a:custGeom>
            <a:avLst/>
            <a:gdLst/>
            <a:ahLst/>
            <a:cxnLst/>
            <a:rect l="l" t="t" r="r" b="b"/>
            <a:pathLst>
              <a:path w="12192000" h="707390">
                <a:moveTo>
                  <a:pt x="0" y="707135"/>
                </a:moveTo>
                <a:lnTo>
                  <a:pt x="12191999" y="707135"/>
                </a:lnTo>
                <a:lnTo>
                  <a:pt x="12191999" y="0"/>
                </a:lnTo>
                <a:lnTo>
                  <a:pt x="0" y="0"/>
                </a:lnTo>
                <a:lnTo>
                  <a:pt x="0" y="707135"/>
                </a:lnTo>
                <a:close/>
              </a:path>
            </a:pathLst>
          </a:custGeom>
          <a:solidFill>
            <a:srgbClr val="11375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799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FF316-68CC-42C3-9BF2-9EE1E4FA067B}" type="datetime1">
              <a:rPr lang="en-US" smtClean="0"/>
              <a:t>9/6/2017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19137" y="6562596"/>
            <a:ext cx="155575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9" name="object 2"/>
          <p:cNvSpPr txBox="1"/>
          <p:nvPr userDrawn="1"/>
        </p:nvSpPr>
        <p:spPr>
          <a:xfrm>
            <a:off x="2533858" y="199806"/>
            <a:ext cx="2247483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5080" indent="0" algn="l">
              <a:lnSpc>
                <a:spcPct val="100000"/>
              </a:lnSpc>
            </a:pPr>
            <a:r>
              <a:rPr lang="fr-FR"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CEPEJ-COLLECT</a:t>
            </a:r>
            <a:endParaRPr sz="2000" dirty="0">
              <a:latin typeface="Arial Narrow"/>
              <a:cs typeface="Arial Narrow"/>
            </a:endParaRPr>
          </a:p>
        </p:txBody>
      </p:sp>
      <p:sp>
        <p:nvSpPr>
          <p:cNvPr id="10" name="Holder 2"/>
          <p:cNvSpPr>
            <a:spLocks noGrp="1"/>
          </p:cNvSpPr>
          <p:nvPr>
            <p:ph type="ftr" sz="quarter" idx="3"/>
          </p:nvPr>
        </p:nvSpPr>
        <p:spPr>
          <a:xfrm>
            <a:off x="4652013" y="6564739"/>
            <a:ext cx="2887979" cy="276999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0" b="18684"/>
          <a:stretch/>
        </p:blipFill>
        <p:spPr>
          <a:xfrm>
            <a:off x="0" y="0"/>
            <a:ext cx="2421306" cy="707390"/>
          </a:xfrm>
          <a:prstGeom prst="rect">
            <a:avLst/>
          </a:prstGeom>
          <a:solidFill>
            <a:schemeClr val="bg1"/>
          </a:solidFill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9.xml"/><Relationship Id="rId3" Type="http://schemas.openxmlformats.org/officeDocument/2006/relationships/hyperlink" Target="http://www.google.fr/url?sa=i&amp;rct=j&amp;q=&amp;esrc=s&amp;source=images&amp;cd=&amp;cad=rja&amp;uact=8&amp;ved=0ahUKEwiby8DkpKnUAhUCCBoKHUjxAVMQjRwIBw&amp;url=http://www.publicdomainpictures.net/view-image.php?image%3D45242%26picture%3Dnetworking&amp;psig=AFQjCNFvuofN6wAOEkjJj3Fr4550qFF6dg&amp;ust=1496840804112242" TargetMode="External"/><Relationship Id="rId7" Type="http://schemas.openxmlformats.org/officeDocument/2006/relationships/slide" Target="slide4.xml"/><Relationship Id="rId12" Type="http://schemas.openxmlformats.org/officeDocument/2006/relationships/slide" Target="slide10.xml"/><Relationship Id="rId2" Type="http://schemas.openxmlformats.org/officeDocument/2006/relationships/notesSlide" Target="../notesSlides/notesSlide1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.xml"/><Relationship Id="rId11" Type="http://schemas.openxmlformats.org/officeDocument/2006/relationships/slide" Target="slide8.xml"/><Relationship Id="rId5" Type="http://schemas.openxmlformats.org/officeDocument/2006/relationships/slide" Target="slide2.xml"/><Relationship Id="rId15" Type="http://schemas.openxmlformats.org/officeDocument/2006/relationships/slide" Target="slide11.xml"/><Relationship Id="rId10" Type="http://schemas.openxmlformats.org/officeDocument/2006/relationships/slide" Target="slide7.xml"/><Relationship Id="rId4" Type="http://schemas.openxmlformats.org/officeDocument/2006/relationships/image" Target="../media/image4.jpeg"/><Relationship Id="rId9" Type="http://schemas.openxmlformats.org/officeDocument/2006/relationships/slide" Target="slide5.xml"/><Relationship Id="rId14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slide" Target="slide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slide" Target="slide1.xml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.xml"/><Relationship Id="rId5" Type="http://schemas.openxmlformats.org/officeDocument/2006/relationships/slide" Target="slide13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slide" Target="slide1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slide" Target="slide1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slide" Target="slide9.xml"/><Relationship Id="rId5" Type="http://schemas.openxmlformats.org/officeDocument/2006/relationships/slide" Target="slide1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tatistics computer dat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4" y="709245"/>
            <a:ext cx="7742634" cy="580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17584" y="709210"/>
            <a:ext cx="7760218" cy="578150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00" dirty="0">
              <a:latin typeface="Arial Black" panose="020B0A040201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  <p:sp>
        <p:nvSpPr>
          <p:cNvPr id="28" name="Holder 2"/>
          <p:cNvSpPr>
            <a:spLocks noGrp="1"/>
          </p:cNvSpPr>
          <p:nvPr>
            <p:ph type="ftr" sz="quarter" idx="5"/>
          </p:nvPr>
        </p:nvSpPr>
        <p:spPr>
          <a:xfrm>
            <a:off x="0" y="6490715"/>
            <a:ext cx="12191999" cy="367665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USER MANUAL</a:t>
            </a:r>
            <a:endParaRPr lang="en-GB" spc="-5" dirty="0"/>
          </a:p>
        </p:txBody>
      </p:sp>
      <p:sp>
        <p:nvSpPr>
          <p:cNvPr id="20" name="TextBox 19"/>
          <p:cNvSpPr txBox="1"/>
          <p:nvPr/>
        </p:nvSpPr>
        <p:spPr>
          <a:xfrm>
            <a:off x="4724400" y="985421"/>
            <a:ext cx="7010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►"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How to login/logout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Description of the home page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7" action="ppaction://hlinksldjump"/>
              </a:rPr>
              <a:t>Campaigns: definition and concepts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8" action="ppaction://hlinksldjump"/>
              </a:rPr>
              <a:t>Content of the questionnaire dashboard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9" action="ppaction://hlinksldjump"/>
              </a:rPr>
              <a:t>Sorting and filtering a table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0" action="ppaction://hlinksldjump"/>
              </a:rPr>
              <a:t>Display a section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1" action="ppaction://hlinksldjump"/>
              </a:rPr>
              <a:t>Record answers in a section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2" action="ppaction://hlinksldjump"/>
              </a:rPr>
              <a:t>Functions of the different tabs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3" action="ppaction://hlinksldjump"/>
              </a:rPr>
              <a:t>Validation of the answers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4" action="ppaction://hlinksldjump"/>
              </a:rPr>
              <a:t>Status of a section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5" action="ppaction://hlinksldjump"/>
              </a:rPr>
              <a:t>Automatic discrepancy control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6" action="ppaction://hlinksldjump"/>
              </a:rPr>
              <a:t>Export Data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209800" y="1028099"/>
            <a:ext cx="25266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BASICS</a:t>
            </a:r>
            <a:endParaRPr lang="fr-F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-65694" y="2287250"/>
            <a:ext cx="479009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HOW TO FILL</a:t>
            </a:r>
          </a:p>
          <a:p>
            <a:pPr algn="r"/>
            <a:r>
              <a:rPr lang="fr-F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ANSWERS</a:t>
            </a:r>
            <a:endParaRPr lang="fr-F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286000" y="5555159"/>
            <a:ext cx="23629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OTHER</a:t>
            </a:r>
            <a:endParaRPr lang="fr-F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USER MANUAL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133725"/>
            <a:ext cx="923925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xfrm>
            <a:off x="11582401" y="6562596"/>
            <a:ext cx="392312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algn="r">
              <a:lnSpc>
                <a:spcPct val="100000"/>
              </a:lnSpc>
            </a:pPr>
            <a:fld id="{81D60167-4931-47E6-BA6A-407CBD079E47}" type="slidenum">
              <a:rPr dirty="0"/>
              <a:pPr marL="25400" algn="r">
                <a:lnSpc>
                  <a:spcPct val="100000"/>
                </a:lnSpc>
              </a:pPr>
              <a:t>10</a:t>
            </a:fld>
            <a:endParaRPr dirty="0"/>
          </a:p>
        </p:txBody>
      </p:sp>
      <p:sp>
        <p:nvSpPr>
          <p:cNvPr id="52" name="Holder 2"/>
          <p:cNvSpPr>
            <a:spLocks noGrp="1"/>
          </p:cNvSpPr>
          <p:nvPr>
            <p:ph type="ftr" sz="quarter" idx="5"/>
          </p:nvPr>
        </p:nvSpPr>
        <p:spPr>
          <a:xfrm>
            <a:off x="1" y="6564739"/>
            <a:ext cx="12184184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USER MANUAL</a:t>
            </a:r>
            <a:endParaRPr lang="en-GB" spc="-5" dirty="0"/>
          </a:p>
        </p:txBody>
      </p:sp>
      <p:sp>
        <p:nvSpPr>
          <p:cNvPr id="40" name="object 25"/>
          <p:cNvSpPr txBox="1"/>
          <p:nvPr/>
        </p:nvSpPr>
        <p:spPr>
          <a:xfrm>
            <a:off x="2327622" y="1686370"/>
            <a:ext cx="14478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THE OTHER TABS :</a:t>
            </a:r>
            <a:endParaRPr sz="1400" b="1" dirty="0">
              <a:latin typeface="Arial Narrow"/>
              <a:cs typeface="Arial Narrow"/>
            </a:endParaRPr>
          </a:p>
        </p:txBody>
      </p:sp>
      <p:cxnSp>
        <p:nvCxnSpPr>
          <p:cNvPr id="45" name="Connecteur droit avec flèche 44"/>
          <p:cNvCxnSpPr/>
          <p:nvPr/>
        </p:nvCxnSpPr>
        <p:spPr>
          <a:xfrm flipV="1">
            <a:off x="7322844" y="1952692"/>
            <a:ext cx="1" cy="32946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9" name="object 25"/>
          <p:cNvSpPr txBox="1"/>
          <p:nvPr/>
        </p:nvSpPr>
        <p:spPr>
          <a:xfrm>
            <a:off x="4191001" y="2209800"/>
            <a:ext cx="228297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 smtClean="0">
                <a:solidFill>
                  <a:srgbClr val="92D050"/>
                </a:solidFill>
                <a:latin typeface="Arial Narrow"/>
                <a:cs typeface="Arial Narrow"/>
              </a:rPr>
              <a:t>THE SELECTED </a:t>
            </a:r>
            <a:r>
              <a:rPr lang="en-GB" sz="1400" b="1" dirty="0">
                <a:solidFill>
                  <a:srgbClr val="92D050"/>
                </a:solidFill>
                <a:latin typeface="Arial Narrow"/>
                <a:cs typeface="Arial Narrow"/>
              </a:rPr>
              <a:t>TAB </a:t>
            </a:r>
            <a:r>
              <a:rPr lang="en-GB" sz="1400" b="1" dirty="0" smtClean="0">
                <a:solidFill>
                  <a:srgbClr val="92D050"/>
                </a:solidFill>
                <a:latin typeface="Arial Narrow"/>
                <a:cs typeface="Arial Narrow"/>
              </a:rPr>
              <a:t>APPEARS </a:t>
            </a:r>
            <a:r>
              <a:rPr lang="en-GB" sz="1400" b="1" dirty="0">
                <a:solidFill>
                  <a:srgbClr val="92D050"/>
                </a:solidFill>
                <a:latin typeface="Arial Narrow"/>
                <a:cs typeface="Arial Narrow"/>
              </a:rPr>
              <a:t>IN GREEN</a:t>
            </a:r>
          </a:p>
        </p:txBody>
      </p:sp>
      <p:sp>
        <p:nvSpPr>
          <p:cNvPr id="50" name="object 25"/>
          <p:cNvSpPr txBox="1"/>
          <p:nvPr/>
        </p:nvSpPr>
        <p:spPr>
          <a:xfrm>
            <a:off x="6553198" y="2301160"/>
            <a:ext cx="2743201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ACCESS TO </a:t>
            </a:r>
            <a:r>
              <a:rPr lang="en-GB" sz="1400" dirty="0" smtClean="0">
                <a:latin typeface="Arial Narrow"/>
                <a:cs typeface="Arial Narrow"/>
              </a:rPr>
              <a:t>THE ANSWERS PROVIDED FOR </a:t>
            </a:r>
            <a:r>
              <a:rPr lang="en-GB" sz="1400" dirty="0">
                <a:latin typeface="Arial Narrow"/>
                <a:cs typeface="Arial Narrow"/>
              </a:rPr>
              <a:t>THE PREVIOUS </a:t>
            </a:r>
            <a:r>
              <a:rPr lang="en-GB" sz="1400" dirty="0" smtClean="0">
                <a:latin typeface="Arial Narrow"/>
                <a:cs typeface="Arial Narrow"/>
              </a:rPr>
              <a:t>CYCLE </a:t>
            </a:r>
            <a:r>
              <a:rPr lang="en-GB" sz="1400" dirty="0">
                <a:latin typeface="Arial Narrow"/>
                <a:cs typeface="Arial Narrow"/>
              </a:rPr>
              <a:t>QUESTIONNAIRE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51" name="object 25"/>
          <p:cNvSpPr txBox="1"/>
          <p:nvPr/>
        </p:nvSpPr>
        <p:spPr>
          <a:xfrm>
            <a:off x="5562600" y="838200"/>
            <a:ext cx="264606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EXPLANATIONS ABOUT HOW TO ANSWER THE QUESTIONS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56" name="object 25"/>
          <p:cNvSpPr txBox="1"/>
          <p:nvPr/>
        </p:nvSpPr>
        <p:spPr>
          <a:xfrm>
            <a:off x="80400" y="2401669"/>
            <a:ext cx="327240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COMMENTS  RELEVANT TO ALL CYCLES HAVE TO BE PROVIDED </a:t>
            </a:r>
          </a:p>
          <a:p>
            <a:pPr marL="12700" marR="5080" indent="-635" algn="ctr">
              <a:lnSpc>
                <a:spcPct val="100000"/>
              </a:lnSpc>
            </a:pP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IN </a:t>
            </a:r>
            <a:r>
              <a:rPr lang="en-GB" sz="1400" b="1" i="1" dirty="0">
                <a:solidFill>
                  <a:srgbClr val="00B050"/>
                </a:solidFill>
                <a:latin typeface="Arial Narrow"/>
                <a:cs typeface="Arial Narrow"/>
              </a:rPr>
              <a:t>“GENERAL COMMENTS” </a:t>
            </a: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TAB. </a:t>
            </a:r>
            <a:endParaRPr sz="1400" i="1" dirty="0">
              <a:solidFill>
                <a:schemeClr val="bg1">
                  <a:lumMod val="65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422" y="1534187"/>
            <a:ext cx="52101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Connecteur : en angle 53"/>
          <p:cNvCxnSpPr/>
          <p:nvPr/>
        </p:nvCxnSpPr>
        <p:spPr>
          <a:xfrm rot="16200000" flipH="1">
            <a:off x="1024888" y="3463289"/>
            <a:ext cx="1523998" cy="693423"/>
          </a:xfrm>
          <a:prstGeom prst="bentConnector3">
            <a:avLst>
              <a:gd name="adj1" fmla="val 99744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 : en angle 53"/>
          <p:cNvCxnSpPr/>
          <p:nvPr/>
        </p:nvCxnSpPr>
        <p:spPr>
          <a:xfrm rot="10800000" flipV="1">
            <a:off x="4419600" y="5440412"/>
            <a:ext cx="1873740" cy="503187"/>
          </a:xfrm>
          <a:prstGeom prst="bentConnector3">
            <a:avLst>
              <a:gd name="adj1" fmla="val 50000"/>
            </a:avLst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FUNCTIONS OF THE DIFFERENT TABS</a:t>
            </a:r>
          </a:p>
        </p:txBody>
      </p:sp>
      <p:cxnSp>
        <p:nvCxnSpPr>
          <p:cNvPr id="42" name="Connecteur droit avec flèche 41"/>
          <p:cNvCxnSpPr/>
          <p:nvPr/>
        </p:nvCxnSpPr>
        <p:spPr>
          <a:xfrm flipV="1">
            <a:off x="5268330" y="1905000"/>
            <a:ext cx="1" cy="32946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4" name="Connecteur : en angle 53"/>
          <p:cNvCxnSpPr/>
          <p:nvPr/>
        </p:nvCxnSpPr>
        <p:spPr>
          <a:xfrm>
            <a:off x="8095810" y="914400"/>
            <a:ext cx="554331" cy="632786"/>
          </a:xfrm>
          <a:prstGeom prst="bentConnector2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ject 25"/>
          <p:cNvSpPr txBox="1"/>
          <p:nvPr/>
        </p:nvSpPr>
        <p:spPr>
          <a:xfrm>
            <a:off x="6285558" y="5332832"/>
            <a:ext cx="3491487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i="1" dirty="0">
                <a:solidFill>
                  <a:srgbClr val="0070C0"/>
                </a:solidFill>
                <a:latin typeface="Arial Narrow"/>
                <a:cs typeface="Arial Narrow"/>
              </a:rPr>
              <a:t>“PREVIOUS GENERAL COMMENTS” </a:t>
            </a: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SHOWS THE PREVIOUS GENERAL COMMENTS  RECORDED </a:t>
            </a:r>
            <a:r>
              <a:rPr lang="en-GB" sz="1400" i="1" dirty="0" smtClean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DURING THE PREVIOUS CAMPAIGN</a:t>
            </a:r>
            <a:endParaRPr sz="1400" i="1" dirty="0">
              <a:solidFill>
                <a:schemeClr val="bg1">
                  <a:lumMod val="6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37" name="object 17"/>
          <p:cNvSpPr txBox="1"/>
          <p:nvPr/>
        </p:nvSpPr>
        <p:spPr>
          <a:xfrm>
            <a:off x="80400" y="1019678"/>
            <a:ext cx="1534795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5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MAIN</a:t>
            </a:r>
            <a:r>
              <a:rPr sz="1800" u="heavy" spc="5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M</a:t>
            </a:r>
            <a:r>
              <a:rPr sz="1800" u="heavy" spc="-15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ENU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08669" y="3133725"/>
            <a:ext cx="3491487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i="1" dirty="0" smtClean="0">
                <a:solidFill>
                  <a:srgbClr val="FF0000"/>
                </a:solidFill>
                <a:latin typeface="Arial Narrow"/>
                <a:cs typeface="Arial Narrow"/>
              </a:rPr>
              <a:t>“CONFIRM checkbox” </a:t>
            </a:r>
            <a:r>
              <a:rPr lang="en-GB" sz="1400" i="1" dirty="0" smtClean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THIS BOX MUST BE CHECKED WHEN YOU WANT TO SAVE AND PUBLISH THE ANSWERS </a:t>
            </a:r>
          </a:p>
          <a:p>
            <a:pPr marL="12700" marR="5080" indent="-635" algn="ctr">
              <a:lnSpc>
                <a:spcPct val="100000"/>
              </a:lnSpc>
            </a:pPr>
            <a:r>
              <a:rPr lang="en-GB" sz="1400" i="1" dirty="0" smtClean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(to secure that comments were reviewed)</a:t>
            </a:r>
            <a:endParaRPr sz="1400" i="1" dirty="0">
              <a:solidFill>
                <a:schemeClr val="bg1">
                  <a:lumMod val="65000"/>
                </a:schemeClr>
              </a:solidFill>
              <a:latin typeface="Arial Narrow"/>
              <a:cs typeface="Arial Narrow"/>
            </a:endParaRPr>
          </a:p>
        </p:txBody>
      </p:sp>
      <p:cxnSp>
        <p:nvCxnSpPr>
          <p:cNvPr id="13" name="Elbow Connector 12"/>
          <p:cNvCxnSpPr/>
          <p:nvPr/>
        </p:nvCxnSpPr>
        <p:spPr>
          <a:xfrm rot="10800000">
            <a:off x="1572450" y="3289574"/>
            <a:ext cx="6800526" cy="275039"/>
          </a:xfrm>
          <a:prstGeom prst="bentConnector3">
            <a:avLst>
              <a:gd name="adj1" fmla="val 105968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7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471" y="4613887"/>
            <a:ext cx="5820446" cy="161849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3607" y="2098853"/>
            <a:ext cx="5906175" cy="166714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xfrm>
            <a:off x="11201401" y="6562596"/>
            <a:ext cx="773312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algn="r">
              <a:lnSpc>
                <a:spcPct val="100000"/>
              </a:lnSpc>
            </a:pPr>
            <a:fld id="{81D60167-4931-47E6-BA6A-407CBD079E47}" type="slidenum">
              <a:rPr dirty="0"/>
              <a:pPr marL="25400" algn="r">
                <a:lnSpc>
                  <a:spcPct val="100000"/>
                </a:lnSpc>
              </a:pPr>
              <a:t>11</a:t>
            </a:fld>
            <a:endParaRPr dirty="0"/>
          </a:p>
        </p:txBody>
      </p:sp>
      <p:sp>
        <p:nvSpPr>
          <p:cNvPr id="52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USER MANUAL</a:t>
            </a:r>
            <a:endParaRPr lang="en-GB" spc="-5" dirty="0"/>
          </a:p>
        </p:txBody>
      </p:sp>
      <p:sp>
        <p:nvSpPr>
          <p:cNvPr id="49" name="object 25"/>
          <p:cNvSpPr txBox="1"/>
          <p:nvPr/>
        </p:nvSpPr>
        <p:spPr>
          <a:xfrm>
            <a:off x="3429000" y="2442946"/>
            <a:ext cx="14478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1 | ENTER A VALUE</a:t>
            </a:r>
            <a:endParaRPr sz="1400" b="1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51" name="object 25"/>
          <p:cNvSpPr txBox="1"/>
          <p:nvPr/>
        </p:nvSpPr>
        <p:spPr>
          <a:xfrm>
            <a:off x="304800" y="4992246"/>
            <a:ext cx="480060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3 |</a:t>
            </a:r>
            <a:r>
              <a:rPr lang="en-GB" sz="1400" dirty="0">
                <a:latin typeface="Arial Narrow"/>
                <a:cs typeface="Arial Narrow"/>
              </a:rPr>
              <a:t> IF THE DISCREPANCY IS TOO IMPORTANT, THE DISCREPANCY COMMENT BOX WILL APPEAR AFTER YOU “SAVE AND PUBLISH” FOR YOU TO ADD AN EXPLANATION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56" name="object 25"/>
          <p:cNvSpPr txBox="1"/>
          <p:nvPr/>
        </p:nvSpPr>
        <p:spPr>
          <a:xfrm>
            <a:off x="2439910" y="835011"/>
            <a:ext cx="9752089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DISCREPANCY CONTROL : WHEN THE ANSWER PROVIDED VARIES TOO MUCH COMPARED TO THE PREVIOUS CAMPAIGN’S ANSWER TO THE SAME QUESTION THE APPLICATION WILL ASK YOU TO CORRECT YOUR ANSWER OR TO ADD A COMMENT TO EXPLAIN THE DISCREPANCY</a:t>
            </a:r>
            <a:endParaRPr sz="1400" b="1" dirty="0">
              <a:latin typeface="Arial Narrow"/>
              <a:cs typeface="Arial Narrow"/>
            </a:endParaRPr>
          </a:p>
        </p:txBody>
      </p:sp>
      <p:sp>
        <p:nvSpPr>
          <p:cNvPr id="59" name="object 25"/>
          <p:cNvSpPr txBox="1"/>
          <p:nvPr/>
        </p:nvSpPr>
        <p:spPr>
          <a:xfrm>
            <a:off x="381000" y="5801492"/>
            <a:ext cx="482339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YOU CAN EITHER MODIFY THE VALUE, OR ENTER A COMMENT</a:t>
            </a:r>
          </a:p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BEFORE SAVING AND PUBLISHING YOUR ANSWER AGAIN</a:t>
            </a:r>
            <a:endParaRPr sz="1400" b="1" dirty="0">
              <a:latin typeface="Arial Narrow"/>
              <a:cs typeface="Arial Narrow"/>
            </a:endParaRPr>
          </a:p>
        </p:txBody>
      </p:sp>
      <p:sp>
        <p:nvSpPr>
          <p:cNvPr id="62" name="object 25"/>
          <p:cNvSpPr txBox="1"/>
          <p:nvPr/>
        </p:nvSpPr>
        <p:spPr>
          <a:xfrm>
            <a:off x="2474492" y="3859036"/>
            <a:ext cx="2356589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2 | </a:t>
            </a:r>
            <a:r>
              <a:rPr lang="en-GB" sz="1400" dirty="0">
                <a:latin typeface="Arial Narrow"/>
                <a:cs typeface="Arial Narrow"/>
              </a:rPr>
              <a:t>IF THE DISCREPANCY MECHANISM </a:t>
            </a:r>
            <a:r>
              <a:rPr lang="en-GB" sz="1400" dirty="0" smtClean="0">
                <a:latin typeface="Arial Narrow"/>
                <a:cs typeface="Arial Narrow"/>
              </a:rPr>
              <a:t> IS ACTIVATED</a:t>
            </a:r>
            <a:r>
              <a:rPr lang="en-GB" sz="1400" dirty="0">
                <a:latin typeface="Arial Narrow"/>
                <a:cs typeface="Arial Narrow"/>
              </a:rPr>
              <a:t>, THIS VALUE WILL BE </a:t>
            </a:r>
            <a:r>
              <a:rPr lang="en-GB" sz="1400" dirty="0" smtClean="0">
                <a:latin typeface="Arial Narrow"/>
                <a:cs typeface="Arial Narrow"/>
              </a:rPr>
              <a:t>CHECKED DURING THE SAVING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439910" y="1613355"/>
            <a:ext cx="9667404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lang="en-GB" sz="1400" b="1" i="1" dirty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THIS MECHANISM IS AIMED AT CATCHING DATA ENTRY MISTAKES OR TYPOS, AND TO HELP EXPLAINING SPECIFIC CASES WHERE THE NUMBERS HAVE EVOLVED SIGNIFICANTLY FROM ONE YEAR TO THE OTHER. </a:t>
            </a:r>
            <a:endParaRPr sz="1400" b="1" i="1" dirty="0">
              <a:solidFill>
                <a:schemeClr val="bg1">
                  <a:lumMod val="65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9246" y="3933901"/>
            <a:ext cx="1314450" cy="481965"/>
          </a:xfrm>
          <a:prstGeom prst="rect">
            <a:avLst/>
          </a:prstGeom>
        </p:spPr>
      </p:pic>
      <p:cxnSp>
        <p:nvCxnSpPr>
          <p:cNvPr id="29" name="Connecteur droit avec flèche 28"/>
          <p:cNvCxnSpPr/>
          <p:nvPr/>
        </p:nvCxnSpPr>
        <p:spPr>
          <a:xfrm flipH="1">
            <a:off x="5943600" y="3715052"/>
            <a:ext cx="280095" cy="387692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>
            <a:off x="5958987" y="4270645"/>
            <a:ext cx="264708" cy="403557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1" name="object 17"/>
          <p:cNvSpPr txBox="1"/>
          <p:nvPr/>
        </p:nvSpPr>
        <p:spPr>
          <a:xfrm>
            <a:off x="80400" y="1019678"/>
            <a:ext cx="1534795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6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6" action="ppaction://hlinksldjump"/>
              </a:rPr>
              <a:t>MAIN</a:t>
            </a:r>
            <a:r>
              <a:rPr sz="1800" u="heavy" spc="5" dirty="0">
                <a:solidFill>
                  <a:srgbClr val="001F5F"/>
                </a:solidFill>
                <a:latin typeface="Arial Narrow"/>
                <a:cs typeface="Arial Narrow"/>
                <a:hlinkClick r:id="rId6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6" action="ppaction://hlinksldjump"/>
              </a:rPr>
              <a:t>M</a:t>
            </a:r>
            <a:r>
              <a:rPr sz="1800" u="heavy" spc="-15" dirty="0">
                <a:solidFill>
                  <a:srgbClr val="001F5F"/>
                </a:solidFill>
                <a:latin typeface="Arial Narrow"/>
                <a:cs typeface="Arial Narrow"/>
                <a:hlinkClick r:id="rId6" action="ppaction://hlinksldjump"/>
              </a:rPr>
              <a:t>ENU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AUTOMATIC DISCREPANCY CONTROL</a:t>
            </a:r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4909246" y="2571412"/>
            <a:ext cx="881954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V="1">
            <a:off x="5105400" y="5105400"/>
            <a:ext cx="1676400" cy="10229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78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1066800" y="4800277"/>
            <a:ext cx="10183091" cy="838523"/>
          </a:xfrm>
          <a:prstGeom prst="rect">
            <a:avLst/>
          </a:prstGeom>
          <a:solidFill>
            <a:srgbClr val="EB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xfrm>
            <a:off x="11430001" y="6562596"/>
            <a:ext cx="544712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algn="r">
              <a:lnSpc>
                <a:spcPct val="100000"/>
              </a:lnSpc>
            </a:pPr>
            <a:fld id="{81D60167-4931-47E6-BA6A-407CBD079E47}" type="slidenum">
              <a:rPr dirty="0"/>
              <a:pPr marL="25400" algn="r">
                <a:lnSpc>
                  <a:spcPct val="100000"/>
                </a:lnSpc>
              </a:pPr>
              <a:t>12</a:t>
            </a:fld>
            <a:endParaRPr dirty="0"/>
          </a:p>
        </p:txBody>
      </p:sp>
      <p:sp>
        <p:nvSpPr>
          <p:cNvPr id="52" name="Holder 2"/>
          <p:cNvSpPr>
            <a:spLocks noGrp="1"/>
          </p:cNvSpPr>
          <p:nvPr>
            <p:ph type="ftr" sz="quarter" idx="5"/>
          </p:nvPr>
        </p:nvSpPr>
        <p:spPr>
          <a:xfrm>
            <a:off x="4872994" y="5916609"/>
            <a:ext cx="288797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  <p:sp>
        <p:nvSpPr>
          <p:cNvPr id="39" name="Rectangle 38"/>
          <p:cNvSpPr/>
          <p:nvPr/>
        </p:nvSpPr>
        <p:spPr>
          <a:xfrm>
            <a:off x="1066798" y="5638477"/>
            <a:ext cx="10183091" cy="838523"/>
          </a:xfrm>
          <a:prstGeom prst="rect">
            <a:avLst/>
          </a:prstGeom>
          <a:solidFill>
            <a:srgbClr val="AFD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0" name="Rectangle 39"/>
          <p:cNvSpPr/>
          <p:nvPr/>
        </p:nvSpPr>
        <p:spPr>
          <a:xfrm>
            <a:off x="1066798" y="3962400"/>
            <a:ext cx="10183091" cy="838523"/>
          </a:xfrm>
          <a:prstGeom prst="rect">
            <a:avLst/>
          </a:prstGeom>
          <a:solidFill>
            <a:srgbClr val="C3E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1" name="Rectangle 40"/>
          <p:cNvSpPr/>
          <p:nvPr/>
        </p:nvSpPr>
        <p:spPr>
          <a:xfrm>
            <a:off x="1066798" y="3124200"/>
            <a:ext cx="10183091" cy="838523"/>
          </a:xfrm>
          <a:prstGeom prst="rect">
            <a:avLst/>
          </a:prstGeom>
          <a:solidFill>
            <a:srgbClr val="D7E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2" name="Rectangle 41"/>
          <p:cNvSpPr/>
          <p:nvPr/>
        </p:nvSpPr>
        <p:spPr>
          <a:xfrm>
            <a:off x="1066799" y="2362200"/>
            <a:ext cx="10183091" cy="838523"/>
          </a:xfrm>
          <a:prstGeom prst="rect">
            <a:avLst/>
          </a:prstGeom>
          <a:solidFill>
            <a:srgbClr val="EB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3" name="Rectangle 42"/>
          <p:cNvSpPr/>
          <p:nvPr/>
        </p:nvSpPr>
        <p:spPr>
          <a:xfrm>
            <a:off x="1066800" y="1524000"/>
            <a:ext cx="10183091" cy="8385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4" name="Rectangle 43"/>
          <p:cNvSpPr/>
          <p:nvPr/>
        </p:nvSpPr>
        <p:spPr>
          <a:xfrm>
            <a:off x="1706526" y="1708498"/>
            <a:ext cx="4054830" cy="552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NOT STARTED – no data entry has been initiated by NC</a:t>
            </a:r>
            <a:endParaRPr lang="fr-FR" sz="1600" dirty="0"/>
          </a:p>
        </p:txBody>
      </p:sp>
      <p:sp>
        <p:nvSpPr>
          <p:cNvPr id="47" name="Rectangle 46"/>
          <p:cNvSpPr/>
          <p:nvPr/>
        </p:nvSpPr>
        <p:spPr>
          <a:xfrm>
            <a:off x="1706526" y="4108497"/>
            <a:ext cx="4061997" cy="546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POSTED</a:t>
            </a:r>
            <a:r>
              <a:rPr lang="en-GB" sz="1100" dirty="0"/>
              <a:t> </a:t>
            </a:r>
            <a:r>
              <a:rPr lang="en-GB" sz="1400" dirty="0"/>
              <a:t>WITH DISCREPANCIES – same as above but some data contains  discrepancies with previous cycle</a:t>
            </a:r>
            <a:endParaRPr lang="fr-FR" sz="1400" dirty="0"/>
          </a:p>
        </p:txBody>
      </p:sp>
      <p:sp>
        <p:nvSpPr>
          <p:cNvPr id="49" name="Rectangle 48"/>
          <p:cNvSpPr/>
          <p:nvPr/>
        </p:nvSpPr>
        <p:spPr>
          <a:xfrm>
            <a:off x="6684657" y="2534862"/>
            <a:ext cx="4093532" cy="552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TO BE CONTROLLED – data posted by NC but quality control did not start yet </a:t>
            </a:r>
            <a:endParaRPr lang="fr-FR" sz="1600" dirty="0"/>
          </a:p>
        </p:txBody>
      </p:sp>
      <p:cxnSp>
        <p:nvCxnSpPr>
          <p:cNvPr id="59" name="Connecteur droit 58"/>
          <p:cNvCxnSpPr/>
          <p:nvPr/>
        </p:nvCxnSpPr>
        <p:spPr>
          <a:xfrm>
            <a:off x="5915567" y="1713206"/>
            <a:ext cx="13855" cy="479367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4" name="Rectangle 93"/>
          <p:cNvSpPr/>
          <p:nvPr/>
        </p:nvSpPr>
        <p:spPr>
          <a:xfrm>
            <a:off x="1741516" y="838200"/>
            <a:ext cx="3679589" cy="5029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SECTION STATUS </a:t>
            </a:r>
          </a:p>
          <a:p>
            <a:pPr algn="ctr"/>
            <a:r>
              <a:rPr lang="en-GB" b="1" dirty="0"/>
              <a:t>(National Correspondent side)</a:t>
            </a:r>
            <a:endParaRPr lang="fr-FR" b="1" dirty="0"/>
          </a:p>
        </p:txBody>
      </p:sp>
      <p:sp>
        <p:nvSpPr>
          <p:cNvPr id="95" name="Rectangle 94"/>
          <p:cNvSpPr/>
          <p:nvPr/>
        </p:nvSpPr>
        <p:spPr>
          <a:xfrm>
            <a:off x="6420442" y="792480"/>
            <a:ext cx="3679589" cy="5029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CONTROL STATUS </a:t>
            </a:r>
          </a:p>
          <a:p>
            <a:pPr algn="ctr"/>
            <a:r>
              <a:rPr lang="en-GB" b="1" dirty="0"/>
              <a:t>(CEPEJ quality control side)</a:t>
            </a:r>
            <a:endParaRPr lang="fr-FR" b="1" dirty="0"/>
          </a:p>
        </p:txBody>
      </p:sp>
      <p:sp>
        <p:nvSpPr>
          <p:cNvPr id="99" name="Rectangle 98"/>
          <p:cNvSpPr/>
          <p:nvPr/>
        </p:nvSpPr>
        <p:spPr>
          <a:xfrm>
            <a:off x="6684657" y="1659325"/>
            <a:ext cx="4093531" cy="552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NOT STARTED – data still not posted by NC and quality control did not start yet</a:t>
            </a:r>
            <a:endParaRPr lang="fr-FR" sz="1600" dirty="0"/>
          </a:p>
        </p:txBody>
      </p:sp>
      <p:sp>
        <p:nvSpPr>
          <p:cNvPr id="103" name="Rectangle 102"/>
          <p:cNvSpPr/>
          <p:nvPr/>
        </p:nvSpPr>
        <p:spPr>
          <a:xfrm>
            <a:off x="1705018" y="3262622"/>
            <a:ext cx="4056337" cy="5550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POSTED </a:t>
            </a:r>
            <a:r>
              <a:rPr lang="en-GB" dirty="0" smtClean="0"/>
              <a:t>–</a:t>
            </a:r>
            <a:r>
              <a:rPr lang="en-GB" sz="1400" dirty="0" smtClean="0"/>
              <a:t>using </a:t>
            </a:r>
            <a:r>
              <a:rPr lang="en-GB" sz="1400" dirty="0" smtClean="0"/>
              <a:t>“save </a:t>
            </a:r>
            <a:r>
              <a:rPr lang="en-GB" sz="1400" dirty="0" smtClean="0"/>
              <a:t>and </a:t>
            </a:r>
            <a:r>
              <a:rPr lang="en-GB" sz="1400" dirty="0" smtClean="0"/>
              <a:t>published”. Data </a:t>
            </a:r>
            <a:r>
              <a:rPr lang="en-GB" sz="1400" dirty="0"/>
              <a:t>entry is finalised by NC and locked (ready for quality control)</a:t>
            </a:r>
            <a:endParaRPr lang="fr-FR" sz="1400" dirty="0"/>
          </a:p>
        </p:txBody>
      </p:sp>
      <p:sp>
        <p:nvSpPr>
          <p:cNvPr id="106" name="Rectangle 105"/>
          <p:cNvSpPr/>
          <p:nvPr/>
        </p:nvSpPr>
        <p:spPr>
          <a:xfrm>
            <a:off x="1706526" y="2475649"/>
            <a:ext cx="4054830" cy="5631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IN PROGRESS </a:t>
            </a:r>
            <a:r>
              <a:rPr lang="en-GB" dirty="0"/>
              <a:t>– </a:t>
            </a:r>
            <a:r>
              <a:rPr lang="en-GB" sz="1400" dirty="0" smtClean="0"/>
              <a:t>after data has been saved (using </a:t>
            </a:r>
            <a:r>
              <a:rPr lang="en-GB" sz="1400" dirty="0" smtClean="0"/>
              <a:t>“save </a:t>
            </a:r>
            <a:r>
              <a:rPr lang="en-GB" sz="1400" dirty="0" smtClean="0"/>
              <a:t>in </a:t>
            </a:r>
            <a:r>
              <a:rPr lang="en-GB" sz="1400" dirty="0" smtClean="0"/>
              <a:t>pending”). </a:t>
            </a:r>
            <a:r>
              <a:rPr lang="en-GB" sz="1400" dirty="0" smtClean="0"/>
              <a:t>The data entry is still in </a:t>
            </a:r>
            <a:r>
              <a:rPr lang="en-GB" sz="1400" dirty="0" smtClean="0"/>
              <a:t>progress.</a:t>
            </a:r>
            <a:endParaRPr lang="fr-FR" sz="1400" dirty="0"/>
          </a:p>
        </p:txBody>
      </p:sp>
      <p:grpSp>
        <p:nvGrpSpPr>
          <p:cNvPr id="2" name="Groupe 1"/>
          <p:cNvGrpSpPr/>
          <p:nvPr/>
        </p:nvGrpSpPr>
        <p:grpSpPr>
          <a:xfrm>
            <a:off x="6105679" y="3250233"/>
            <a:ext cx="4684927" cy="552893"/>
            <a:chOff x="6093261" y="4679268"/>
            <a:chExt cx="4684927" cy="552893"/>
          </a:xfrm>
        </p:grpSpPr>
        <p:sp>
          <p:nvSpPr>
            <p:cNvPr id="51" name="Rectangle 50"/>
            <p:cNvSpPr/>
            <p:nvPr/>
          </p:nvSpPr>
          <p:spPr>
            <a:xfrm>
              <a:off x="6684658" y="4679268"/>
              <a:ext cx="4093530" cy="5528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sz="1600" dirty="0"/>
                <a:t>PENDING </a:t>
              </a:r>
              <a:r>
                <a:rPr lang="en-GB" sz="2000" dirty="0"/>
                <a:t>– </a:t>
              </a:r>
              <a:r>
                <a:rPr lang="en-GB" sz="1600" dirty="0"/>
                <a:t>quality control is in progress</a:t>
              </a:r>
              <a:endParaRPr lang="fr-FR" sz="1200" dirty="0"/>
            </a:p>
          </p:txBody>
        </p:sp>
        <p:grpSp>
          <p:nvGrpSpPr>
            <p:cNvPr id="74" name="Groupe 73"/>
            <p:cNvGrpSpPr/>
            <p:nvPr/>
          </p:nvGrpSpPr>
          <p:grpSpPr>
            <a:xfrm>
              <a:off x="6166362" y="4775584"/>
              <a:ext cx="272296" cy="369332"/>
              <a:chOff x="5903126" y="4197586"/>
              <a:chExt cx="272296" cy="369332"/>
            </a:xfrm>
          </p:grpSpPr>
          <p:sp>
            <p:nvSpPr>
              <p:cNvPr id="75" name="Ellipse 74"/>
              <p:cNvSpPr/>
              <p:nvPr/>
            </p:nvSpPr>
            <p:spPr>
              <a:xfrm>
                <a:off x="5912186" y="4238930"/>
                <a:ext cx="263236" cy="277092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91" name="ZoneTexte 90"/>
              <p:cNvSpPr txBox="1"/>
              <p:nvPr/>
            </p:nvSpPr>
            <p:spPr>
              <a:xfrm>
                <a:off x="5903126" y="4197586"/>
                <a:ext cx="1982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?</a:t>
                </a:r>
                <a:endParaRPr lang="fr-FR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3261" y="4766795"/>
              <a:ext cx="406349" cy="406349"/>
            </a:xfrm>
            <a:prstGeom prst="rect">
              <a:avLst/>
            </a:prstGeom>
          </p:spPr>
        </p:pic>
      </p:grpSp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959" y="2565451"/>
            <a:ext cx="406349" cy="40634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33" y="3323630"/>
            <a:ext cx="406349" cy="40634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32" y="4195144"/>
            <a:ext cx="406349" cy="406349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728" y="5796591"/>
            <a:ext cx="406349" cy="406349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840" y="1740086"/>
            <a:ext cx="406349" cy="406349"/>
          </a:xfrm>
          <a:prstGeom prst="rect">
            <a:avLst/>
          </a:prstGeom>
        </p:spPr>
      </p:pic>
      <p:pic>
        <p:nvPicPr>
          <p:cNvPr id="112" name="Image 1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865" y="1751524"/>
            <a:ext cx="406349" cy="406349"/>
          </a:xfrm>
          <a:prstGeom prst="rect">
            <a:avLst/>
          </a:prstGeom>
        </p:spPr>
      </p:pic>
      <p:sp>
        <p:nvSpPr>
          <p:cNvPr id="65" name="Rectangle 64"/>
          <p:cNvSpPr/>
          <p:nvPr/>
        </p:nvSpPr>
        <p:spPr>
          <a:xfrm>
            <a:off x="6684656" y="4933507"/>
            <a:ext cx="4093532" cy="552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NOT VALID –quality control asked for correction or explanation on data</a:t>
            </a:r>
            <a:endParaRPr lang="fr-FR" sz="1600" dirty="0"/>
          </a:p>
        </p:txBody>
      </p:sp>
      <p:pic>
        <p:nvPicPr>
          <p:cNvPr id="114" name="Image 1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452" y="5003851"/>
            <a:ext cx="406349" cy="406349"/>
          </a:xfrm>
          <a:prstGeom prst="rect">
            <a:avLst/>
          </a:prstGeom>
        </p:spPr>
      </p:pic>
      <p:pic>
        <p:nvPicPr>
          <p:cNvPr id="115" name="Image 1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453" y="2524576"/>
            <a:ext cx="406349" cy="406349"/>
          </a:xfrm>
          <a:prstGeom prst="rect">
            <a:avLst/>
          </a:prstGeom>
        </p:spPr>
      </p:pic>
      <p:pic>
        <p:nvPicPr>
          <p:cNvPr id="68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839" y="5885922"/>
            <a:ext cx="406349" cy="406349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1741515" y="5796591"/>
            <a:ext cx="4027008" cy="552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VALIDATED</a:t>
            </a:r>
            <a:r>
              <a:rPr lang="en-GB" dirty="0"/>
              <a:t> – </a:t>
            </a:r>
            <a:r>
              <a:rPr lang="en-GB" sz="1600" dirty="0"/>
              <a:t>data are validated by </a:t>
            </a:r>
            <a:r>
              <a:rPr lang="en-GB" sz="1600" dirty="0" smtClean="0"/>
              <a:t>the CEPEJ Secretariat quality </a:t>
            </a:r>
            <a:r>
              <a:rPr lang="en-GB" sz="1600" dirty="0"/>
              <a:t>control (finished)</a:t>
            </a:r>
            <a:endParaRPr lang="fr-FR" sz="1600" dirty="0"/>
          </a:p>
        </p:txBody>
      </p:sp>
      <p:sp>
        <p:nvSpPr>
          <p:cNvPr id="73" name="Rectangle 72"/>
          <p:cNvSpPr/>
          <p:nvPr/>
        </p:nvSpPr>
        <p:spPr>
          <a:xfrm>
            <a:off x="6684658" y="5781290"/>
            <a:ext cx="4093531" cy="552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VALIDATED – </a:t>
            </a:r>
            <a:r>
              <a:rPr lang="en-GB" sz="1400" dirty="0"/>
              <a:t>data are validated by the CEPEJ Secretariat quality control (finished)</a:t>
            </a:r>
            <a:endParaRPr lang="fr-FR" sz="1400" dirty="0"/>
          </a:p>
        </p:txBody>
      </p:sp>
      <p:sp>
        <p:nvSpPr>
          <p:cNvPr id="45" name="Rectangle 44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STATUS OF A SECTION</a:t>
            </a:r>
          </a:p>
        </p:txBody>
      </p:sp>
      <p:sp>
        <p:nvSpPr>
          <p:cNvPr id="46" name="object 17"/>
          <p:cNvSpPr txBox="1"/>
          <p:nvPr/>
        </p:nvSpPr>
        <p:spPr>
          <a:xfrm>
            <a:off x="80400" y="1019678"/>
            <a:ext cx="1534795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10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10" action="ppaction://hlinksldjump"/>
              </a:rPr>
              <a:t>MAIN</a:t>
            </a:r>
            <a:r>
              <a:rPr sz="1800" u="heavy" spc="5" dirty="0">
                <a:solidFill>
                  <a:srgbClr val="001F5F"/>
                </a:solidFill>
                <a:latin typeface="Arial Narrow"/>
                <a:cs typeface="Arial Narrow"/>
                <a:hlinkClick r:id="rId10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10" action="ppaction://hlinksldjump"/>
              </a:rPr>
              <a:t>M</a:t>
            </a:r>
            <a:r>
              <a:rPr sz="1800" u="heavy" spc="-15" dirty="0">
                <a:solidFill>
                  <a:srgbClr val="001F5F"/>
                </a:solidFill>
                <a:latin typeface="Arial Narrow"/>
                <a:cs typeface="Arial Narrow"/>
                <a:hlinkClick r:id="rId10" action="ppaction://hlinksldjump"/>
              </a:rPr>
              <a:t>ENU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50" name="Holder 2"/>
          <p:cNvSpPr txBox="1">
            <a:spLocks/>
          </p:cNvSpPr>
          <p:nvPr/>
        </p:nvSpPr>
        <p:spPr>
          <a:xfrm>
            <a:off x="0" y="6564739"/>
            <a:ext cx="12191999" cy="276999"/>
          </a:xfrm>
          <a:prstGeom prst="rect">
            <a:avLst/>
          </a:prstGeom>
        </p:spPr>
        <p:txBody>
          <a:bodyPr lIns="0" tIns="0" rIns="0" bIns="0"/>
          <a:lstStyle>
            <a:defPPr>
              <a:defRPr lang="de-DE"/>
            </a:defPPr>
            <a:lvl1pPr marL="0" algn="ctr" defTabSz="914400" rtl="0" eaLnBrk="1" latinLnBrk="0" hangingPunct="1">
              <a:defRPr sz="1800" b="0" i="0" kern="1200">
                <a:solidFill>
                  <a:schemeClr val="bg1"/>
                </a:solidFill>
                <a:latin typeface="Arial Narrow"/>
                <a:ea typeface="+mn-ea"/>
                <a:cs typeface="Arial Narrow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  <p:pic>
        <p:nvPicPr>
          <p:cNvPr id="53" name="Image 5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958" y="4987697"/>
            <a:ext cx="406349" cy="406349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1706526" y="4908107"/>
            <a:ext cx="4054830" cy="6280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IN PROGRESS – </a:t>
            </a:r>
            <a:r>
              <a:rPr lang="en-GB" sz="1400" dirty="0" smtClean="0"/>
              <a:t>after data has been posted and then invalidated during quality control.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420590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02" y="1892646"/>
            <a:ext cx="8410575" cy="409575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6968990" y="1167124"/>
            <a:ext cx="1625320" cy="2039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sz="1400" spc="-85" dirty="0">
                <a:latin typeface="Arial Narrow"/>
                <a:cs typeface="Arial Narrow"/>
              </a:rPr>
              <a:t>P</a:t>
            </a:r>
            <a:r>
              <a:rPr sz="1400" dirty="0">
                <a:latin typeface="Arial Narrow"/>
                <a:cs typeface="Arial Narrow"/>
              </a:rPr>
              <a:t>ARE</a:t>
            </a:r>
            <a:r>
              <a:rPr sz="1400" spc="-10" dirty="0">
                <a:latin typeface="Arial Narrow"/>
                <a:cs typeface="Arial Narrow"/>
              </a:rPr>
              <a:t>N</a:t>
            </a:r>
            <a:r>
              <a:rPr sz="1400" dirty="0">
                <a:latin typeface="Arial Narrow"/>
                <a:cs typeface="Arial Narrow"/>
              </a:rPr>
              <a:t>T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CAM</a:t>
            </a:r>
            <a:r>
              <a:rPr sz="1400" spc="-90" dirty="0">
                <a:latin typeface="Arial Narrow"/>
                <a:cs typeface="Arial Narrow"/>
              </a:rPr>
              <a:t>P</a:t>
            </a:r>
            <a:r>
              <a:rPr sz="1400" dirty="0">
                <a:latin typeface="Arial Narrow"/>
                <a:cs typeface="Arial Narrow"/>
              </a:rPr>
              <a:t>AI</a:t>
            </a:r>
            <a:r>
              <a:rPr sz="1400" spc="5" dirty="0">
                <a:latin typeface="Arial Narrow"/>
                <a:cs typeface="Arial Narrow"/>
              </a:rPr>
              <a:t>G</a:t>
            </a:r>
            <a:r>
              <a:rPr sz="1400" dirty="0">
                <a:latin typeface="Arial Narrow"/>
                <a:cs typeface="Arial Narrow"/>
              </a:rPr>
              <a:t>NS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OF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THE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SELE</a:t>
            </a:r>
            <a:r>
              <a:rPr sz="1400" spc="-10" dirty="0">
                <a:latin typeface="Arial Narrow"/>
                <a:cs typeface="Arial Narrow"/>
              </a:rPr>
              <a:t>C</a:t>
            </a:r>
            <a:r>
              <a:rPr sz="1400" dirty="0">
                <a:latin typeface="Arial Narrow"/>
                <a:cs typeface="Arial Narrow"/>
              </a:rPr>
              <a:t>TED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CAM</a:t>
            </a:r>
            <a:r>
              <a:rPr sz="1400" spc="-90" dirty="0">
                <a:latin typeface="Arial Narrow"/>
                <a:cs typeface="Arial Narrow"/>
              </a:rPr>
              <a:t>P</a:t>
            </a:r>
            <a:r>
              <a:rPr sz="1400" dirty="0">
                <a:latin typeface="Arial Narrow"/>
                <a:cs typeface="Arial Narrow"/>
              </a:rPr>
              <a:t>AI</a:t>
            </a:r>
            <a:r>
              <a:rPr sz="1400" spc="5" dirty="0">
                <a:latin typeface="Arial Narrow"/>
                <a:cs typeface="Arial Narrow"/>
              </a:rPr>
              <a:t>G</a:t>
            </a:r>
            <a:r>
              <a:rPr sz="1400" dirty="0">
                <a:latin typeface="Arial Narrow"/>
                <a:cs typeface="Arial Narrow"/>
              </a:rPr>
              <a:t>N</a:t>
            </a: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20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SELE</a:t>
            </a:r>
            <a:r>
              <a:rPr sz="1400" spc="-10" dirty="0">
                <a:latin typeface="Arial Narrow"/>
                <a:cs typeface="Arial Narrow"/>
              </a:rPr>
              <a:t>C</a:t>
            </a:r>
            <a:r>
              <a:rPr sz="1400" dirty="0">
                <a:latin typeface="Arial Narrow"/>
                <a:cs typeface="Arial Narrow"/>
              </a:rPr>
              <a:t>T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lang="en-GB" sz="1400" dirty="0">
                <a:latin typeface="Arial Narrow"/>
                <a:cs typeface="Arial Narrow"/>
              </a:rPr>
              <a:t>ENTITY CATEGORY TO ADD ALL ENTITIES BELONGING TO THIS GROUP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106444" y="2157349"/>
            <a:ext cx="2654935" cy="258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ctr">
              <a:lnSpc>
                <a:spcPct val="100000"/>
              </a:lnSpc>
            </a:pPr>
            <a:r>
              <a:rPr sz="1400" spc="-5" dirty="0">
                <a:latin typeface="Arial Narrow"/>
                <a:cs typeface="Arial Narrow"/>
              </a:rPr>
              <a:t>DO</a:t>
            </a:r>
            <a:r>
              <a:rPr sz="1400" dirty="0">
                <a:latin typeface="Arial Narrow"/>
                <a:cs typeface="Arial Narrow"/>
              </a:rPr>
              <a:t>W</a:t>
            </a:r>
            <a:r>
              <a:rPr sz="1400" spc="-5" dirty="0">
                <a:latin typeface="Arial Narrow"/>
                <a:cs typeface="Arial Narrow"/>
              </a:rPr>
              <a:t>N</a:t>
            </a:r>
            <a:r>
              <a:rPr sz="1400" spc="-10" dirty="0">
                <a:latin typeface="Arial Narrow"/>
                <a:cs typeface="Arial Narrow"/>
              </a:rPr>
              <a:t>L</a:t>
            </a:r>
            <a:r>
              <a:rPr sz="1400" spc="-5" dirty="0">
                <a:latin typeface="Arial Narrow"/>
                <a:cs typeface="Arial Narrow"/>
              </a:rPr>
              <a:t>OA</a:t>
            </a:r>
            <a:r>
              <a:rPr sz="1400" dirty="0">
                <a:latin typeface="Arial Narrow"/>
                <a:cs typeface="Arial Narrow"/>
              </a:rPr>
              <a:t>D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PDF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O</a:t>
            </a:r>
            <a:r>
              <a:rPr sz="1400" dirty="0">
                <a:latin typeface="Arial Narrow"/>
                <a:cs typeface="Arial Narrow"/>
              </a:rPr>
              <a:t>F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COU</a:t>
            </a:r>
            <a:r>
              <a:rPr sz="1400" spc="-10" dirty="0">
                <a:latin typeface="Arial Narrow"/>
                <a:cs typeface="Arial Narrow"/>
              </a:rPr>
              <a:t>N</a:t>
            </a:r>
            <a:r>
              <a:rPr sz="1400" dirty="0">
                <a:latin typeface="Arial Narrow"/>
                <a:cs typeface="Arial Narrow"/>
              </a:rPr>
              <a:t>TRIES</a:t>
            </a:r>
          </a:p>
          <a:p>
            <a:pPr marL="215900" indent="-203835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ANSWERS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: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ONE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COU</a:t>
            </a:r>
            <a:r>
              <a:rPr sz="1400" spc="-10" dirty="0">
                <a:latin typeface="Arial Narrow"/>
                <a:cs typeface="Arial Narrow"/>
              </a:rPr>
              <a:t>N</a:t>
            </a:r>
            <a:r>
              <a:rPr sz="1400" dirty="0">
                <a:latin typeface="Arial Narrow"/>
                <a:cs typeface="Arial Narrow"/>
              </a:rPr>
              <a:t>T</a:t>
            </a:r>
            <a:r>
              <a:rPr sz="1400" spc="-30" dirty="0">
                <a:latin typeface="Arial Narrow"/>
                <a:cs typeface="Arial Narrow"/>
              </a:rPr>
              <a:t>R</a:t>
            </a:r>
            <a:r>
              <a:rPr sz="1400" dirty="0">
                <a:latin typeface="Arial Narrow"/>
                <a:cs typeface="Arial Narrow"/>
              </a:rPr>
              <a:t>Y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PER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PDF</a:t>
            </a: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 marL="121285" marR="5080" indent="635" algn="ctr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latin typeface="Arial Narrow"/>
                <a:cs typeface="Arial Narrow"/>
              </a:rPr>
              <a:t>DO</a:t>
            </a:r>
            <a:r>
              <a:rPr sz="1400" spc="5" dirty="0">
                <a:latin typeface="Arial Narrow"/>
                <a:cs typeface="Arial Narrow"/>
              </a:rPr>
              <a:t>W</a:t>
            </a:r>
            <a:r>
              <a:rPr sz="1400" dirty="0">
                <a:latin typeface="Arial Narrow"/>
                <a:cs typeface="Arial Narrow"/>
              </a:rPr>
              <a:t>N</a:t>
            </a:r>
            <a:r>
              <a:rPr sz="1400" spc="-10" dirty="0">
                <a:latin typeface="Arial Narrow"/>
                <a:cs typeface="Arial Narrow"/>
              </a:rPr>
              <a:t>L</a:t>
            </a:r>
            <a:r>
              <a:rPr sz="1400" dirty="0">
                <a:latin typeface="Arial Narrow"/>
                <a:cs typeface="Arial Narrow"/>
              </a:rPr>
              <a:t>OAD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PDF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OF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COU</a:t>
            </a:r>
            <a:r>
              <a:rPr sz="1400" spc="-10" dirty="0">
                <a:latin typeface="Arial Narrow"/>
                <a:cs typeface="Arial Narrow"/>
              </a:rPr>
              <a:t>N</a:t>
            </a:r>
            <a:r>
              <a:rPr sz="1400" dirty="0">
                <a:latin typeface="Arial Narrow"/>
                <a:cs typeface="Arial Narrow"/>
              </a:rPr>
              <a:t>TRIES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ANSWERS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: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ALL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COU</a:t>
            </a:r>
            <a:r>
              <a:rPr sz="1400" spc="-10" dirty="0">
                <a:latin typeface="Arial Narrow"/>
                <a:cs typeface="Arial Narrow"/>
              </a:rPr>
              <a:t>N</a:t>
            </a:r>
            <a:r>
              <a:rPr sz="1400" dirty="0">
                <a:latin typeface="Arial Narrow"/>
                <a:cs typeface="Arial Narrow"/>
              </a:rPr>
              <a:t>TRIES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IN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THE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SAME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PDF</a:t>
            </a: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 marL="32384" marR="26670" indent="2540" algn="ctr">
              <a:lnSpc>
                <a:spcPct val="100000"/>
              </a:lnSpc>
              <a:spcBef>
                <a:spcPts val="1005"/>
              </a:spcBef>
            </a:pPr>
            <a:r>
              <a:rPr sz="1400" dirty="0">
                <a:latin typeface="Arial Narrow"/>
                <a:cs typeface="Arial Narrow"/>
              </a:rPr>
              <a:t>DO</a:t>
            </a:r>
            <a:r>
              <a:rPr sz="1400" spc="5" dirty="0">
                <a:latin typeface="Arial Narrow"/>
                <a:cs typeface="Arial Narrow"/>
              </a:rPr>
              <a:t>W</a:t>
            </a:r>
            <a:r>
              <a:rPr sz="1400" dirty="0">
                <a:latin typeface="Arial Narrow"/>
                <a:cs typeface="Arial Narrow"/>
              </a:rPr>
              <a:t>N</a:t>
            </a:r>
            <a:r>
              <a:rPr sz="1400" spc="-10" dirty="0">
                <a:latin typeface="Arial Narrow"/>
                <a:cs typeface="Arial Narrow"/>
              </a:rPr>
              <a:t>L</a:t>
            </a:r>
            <a:r>
              <a:rPr sz="1400" dirty="0">
                <a:latin typeface="Arial Narrow"/>
                <a:cs typeface="Arial Narrow"/>
              </a:rPr>
              <a:t>OAD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PDF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OF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THE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C</a:t>
            </a:r>
            <a:r>
              <a:rPr sz="1400" spc="-10" dirty="0">
                <a:latin typeface="Arial Narrow"/>
                <a:cs typeface="Arial Narrow"/>
              </a:rPr>
              <a:t>U</a:t>
            </a:r>
            <a:r>
              <a:rPr sz="1400" dirty="0">
                <a:latin typeface="Arial Narrow"/>
                <a:cs typeface="Arial Narrow"/>
              </a:rPr>
              <a:t>R</a:t>
            </a:r>
            <a:r>
              <a:rPr sz="1400" spc="-10" dirty="0">
                <a:latin typeface="Arial Narrow"/>
                <a:cs typeface="Arial Narrow"/>
              </a:rPr>
              <a:t>R</a:t>
            </a:r>
            <a:r>
              <a:rPr sz="1400" dirty="0">
                <a:latin typeface="Arial Narrow"/>
                <a:cs typeface="Arial Narrow"/>
              </a:rPr>
              <a:t>ENT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QUESTI</a:t>
            </a:r>
            <a:r>
              <a:rPr sz="1400" spc="-10" dirty="0">
                <a:latin typeface="Arial Narrow"/>
                <a:cs typeface="Arial Narrow"/>
              </a:rPr>
              <a:t>O</a:t>
            </a:r>
            <a:r>
              <a:rPr sz="1400" dirty="0">
                <a:latin typeface="Arial Narrow"/>
                <a:cs typeface="Arial Narrow"/>
              </a:rPr>
              <a:t>N</a:t>
            </a:r>
            <a:r>
              <a:rPr sz="1400" spc="-10" dirty="0">
                <a:latin typeface="Arial Narrow"/>
                <a:cs typeface="Arial Narrow"/>
              </a:rPr>
              <a:t>N</a:t>
            </a:r>
            <a:r>
              <a:rPr sz="1400" spc="-15" dirty="0">
                <a:latin typeface="Arial Narrow"/>
                <a:cs typeface="Arial Narrow"/>
              </a:rPr>
              <a:t>A</a:t>
            </a:r>
            <a:r>
              <a:rPr sz="1400" dirty="0">
                <a:latin typeface="Arial Narrow"/>
                <a:cs typeface="Arial Narrow"/>
              </a:rPr>
              <a:t>IRE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OF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THE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SELE</a:t>
            </a:r>
            <a:r>
              <a:rPr sz="1400" spc="-10" dirty="0">
                <a:latin typeface="Arial Narrow"/>
                <a:cs typeface="Arial Narrow"/>
              </a:rPr>
              <a:t>C</a:t>
            </a:r>
            <a:r>
              <a:rPr sz="1400" dirty="0">
                <a:latin typeface="Arial Narrow"/>
                <a:cs typeface="Arial Narrow"/>
              </a:rPr>
              <a:t>TED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C</a:t>
            </a:r>
            <a:r>
              <a:rPr sz="1400" dirty="0">
                <a:latin typeface="Arial Narrow"/>
                <a:cs typeface="Arial Narrow"/>
              </a:rPr>
              <a:t>AM</a:t>
            </a:r>
            <a:r>
              <a:rPr sz="1400" spc="-90" dirty="0">
                <a:latin typeface="Arial Narrow"/>
                <a:cs typeface="Arial Narrow"/>
              </a:rPr>
              <a:t>P</a:t>
            </a:r>
            <a:r>
              <a:rPr sz="1400" dirty="0">
                <a:latin typeface="Arial Narrow"/>
                <a:cs typeface="Arial Narrow"/>
              </a:rPr>
              <a:t>AIGN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W</a:t>
            </a:r>
            <a:r>
              <a:rPr sz="1400" spc="5" dirty="0">
                <a:latin typeface="Arial Narrow"/>
                <a:cs typeface="Arial Narrow"/>
              </a:rPr>
              <a:t>I</a:t>
            </a:r>
            <a:r>
              <a:rPr sz="1400" dirty="0">
                <a:latin typeface="Arial Narrow"/>
                <a:cs typeface="Arial Narrow"/>
              </a:rPr>
              <a:t>THOUT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COU</a:t>
            </a:r>
            <a:r>
              <a:rPr sz="1400" spc="-10" dirty="0">
                <a:latin typeface="Arial Narrow"/>
                <a:cs typeface="Arial Narrow"/>
              </a:rPr>
              <a:t>N</a:t>
            </a:r>
            <a:r>
              <a:rPr sz="1400" dirty="0">
                <a:latin typeface="Arial Narrow"/>
                <a:cs typeface="Arial Narrow"/>
              </a:rPr>
              <a:t>TRIES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ANSWERS</a:t>
            </a: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xfrm>
            <a:off x="11353801" y="6562596"/>
            <a:ext cx="620912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algn="r">
              <a:lnSpc>
                <a:spcPct val="100000"/>
              </a:lnSpc>
            </a:pPr>
            <a:fld id="{81D60167-4931-47E6-BA6A-407CBD079E47}" type="slidenum">
              <a:rPr dirty="0"/>
              <a:pPr marL="25400" algn="r">
                <a:lnSpc>
                  <a:spcPct val="100000"/>
                </a:lnSpc>
              </a:pPr>
              <a:t>13</a:t>
            </a:fld>
            <a:endParaRPr dirty="0"/>
          </a:p>
        </p:txBody>
      </p:sp>
      <p:sp>
        <p:nvSpPr>
          <p:cNvPr id="36" name="Rectangle 35"/>
          <p:cNvSpPr/>
          <p:nvPr/>
        </p:nvSpPr>
        <p:spPr>
          <a:xfrm>
            <a:off x="8001000" y="4533038"/>
            <a:ext cx="304800" cy="36294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Rectangle 37"/>
          <p:cNvSpPr/>
          <p:nvPr/>
        </p:nvSpPr>
        <p:spPr>
          <a:xfrm>
            <a:off x="8307859" y="4533038"/>
            <a:ext cx="304800" cy="36294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9" name="Connecteur droit avec flèche 38"/>
          <p:cNvCxnSpPr/>
          <p:nvPr/>
        </p:nvCxnSpPr>
        <p:spPr>
          <a:xfrm flipH="1">
            <a:off x="8616621" y="4233556"/>
            <a:ext cx="485861" cy="480956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>
            <a:endCxn id="36" idx="0"/>
          </p:cNvCxnSpPr>
          <p:nvPr/>
        </p:nvCxnSpPr>
        <p:spPr>
          <a:xfrm flipH="1">
            <a:off x="8153400" y="3360122"/>
            <a:ext cx="1041992" cy="1172916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7693190" y="4533038"/>
            <a:ext cx="304800" cy="36294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45" name="Connecteur droit avec flèche 44"/>
          <p:cNvCxnSpPr>
            <a:endCxn id="43" idx="0"/>
          </p:cNvCxnSpPr>
          <p:nvPr/>
        </p:nvCxnSpPr>
        <p:spPr>
          <a:xfrm flipH="1">
            <a:off x="7845590" y="2616727"/>
            <a:ext cx="1256892" cy="1916311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>
            <a:off x="4652013" y="2079598"/>
            <a:ext cx="0" cy="674822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/>
        </p:nvCxnSpPr>
        <p:spPr>
          <a:xfrm flipH="1">
            <a:off x="5486400" y="1510411"/>
            <a:ext cx="1482590" cy="194106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flipH="1" flipV="1">
            <a:off x="5334000" y="4745609"/>
            <a:ext cx="609600" cy="663547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0" name="object 11"/>
          <p:cNvSpPr txBox="1"/>
          <p:nvPr/>
        </p:nvSpPr>
        <p:spPr>
          <a:xfrm>
            <a:off x="5181600" y="5409156"/>
            <a:ext cx="2047414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SELE</a:t>
            </a:r>
            <a:r>
              <a:rPr sz="1400" spc="-10" dirty="0">
                <a:latin typeface="Arial Narrow"/>
                <a:cs typeface="Arial Narrow"/>
              </a:rPr>
              <a:t>C</a:t>
            </a:r>
            <a:r>
              <a:rPr sz="1400" dirty="0">
                <a:latin typeface="Arial Narrow"/>
                <a:cs typeface="Arial Narrow"/>
              </a:rPr>
              <a:t>T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lang="fr-FR" sz="1400" dirty="0">
                <a:latin typeface="Arial Narrow"/>
                <a:cs typeface="Arial Narrow"/>
              </a:rPr>
              <a:t>ENTITIES</a:t>
            </a:r>
            <a:endParaRPr sz="1400" dirty="0"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</a:pPr>
            <a:r>
              <a:rPr sz="1400" spc="-25" dirty="0">
                <a:latin typeface="Arial Narrow"/>
                <a:cs typeface="Arial Narrow"/>
              </a:rPr>
              <a:t>T</a:t>
            </a:r>
            <a:r>
              <a:rPr sz="1400" dirty="0">
                <a:latin typeface="Arial Narrow"/>
                <a:cs typeface="Arial Narrow"/>
              </a:rPr>
              <a:t>O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EXPO</a:t>
            </a:r>
            <a:r>
              <a:rPr sz="1400" spc="-30" dirty="0">
                <a:latin typeface="Arial Narrow"/>
                <a:cs typeface="Arial Narrow"/>
              </a:rPr>
              <a:t>R</a:t>
            </a:r>
            <a:r>
              <a:rPr sz="1400" dirty="0">
                <a:latin typeface="Arial Narrow"/>
                <a:cs typeface="Arial Narrow"/>
              </a:rPr>
              <a:t>T</a:t>
            </a:r>
            <a:r>
              <a:rPr sz="1400" spc="-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A</a:t>
            </a:r>
            <a:r>
              <a:rPr sz="1400" spc="-10" dirty="0">
                <a:latin typeface="Arial Narrow"/>
                <a:cs typeface="Arial Narrow"/>
              </a:rPr>
              <a:t>N</a:t>
            </a:r>
            <a:r>
              <a:rPr sz="1400" dirty="0">
                <a:latin typeface="Arial Narrow"/>
                <a:cs typeface="Arial Narrow"/>
              </a:rPr>
              <a:t>SWERS</a:t>
            </a:r>
            <a:r>
              <a:rPr lang="en-GB" sz="1400" dirty="0">
                <a:latin typeface="Arial Narrow"/>
                <a:cs typeface="Arial Narrow"/>
              </a:rPr>
              <a:t> FOR</a:t>
            </a:r>
            <a:endParaRPr sz="1400" dirty="0">
              <a:latin typeface="Arial Narrow"/>
              <a:cs typeface="Arial Narrow"/>
            </a:endParaRPr>
          </a:p>
        </p:txBody>
      </p:sp>
      <p:cxnSp>
        <p:nvCxnSpPr>
          <p:cNvPr id="64" name="Connecteur droit avec flèche 63"/>
          <p:cNvCxnSpPr/>
          <p:nvPr/>
        </p:nvCxnSpPr>
        <p:spPr>
          <a:xfrm flipH="1">
            <a:off x="5587413" y="3048000"/>
            <a:ext cx="1576269" cy="1009116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8" name="object 11"/>
          <p:cNvSpPr txBox="1"/>
          <p:nvPr/>
        </p:nvSpPr>
        <p:spPr>
          <a:xfrm>
            <a:off x="3824726" y="1191671"/>
            <a:ext cx="162532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SELE</a:t>
            </a:r>
            <a:r>
              <a:rPr sz="1400" spc="-10" dirty="0">
                <a:latin typeface="Arial Narrow"/>
                <a:cs typeface="Arial Narrow"/>
              </a:rPr>
              <a:t>C</a:t>
            </a:r>
            <a:r>
              <a:rPr sz="1400" dirty="0">
                <a:latin typeface="Arial Narrow"/>
                <a:cs typeface="Arial Narrow"/>
              </a:rPr>
              <a:t>T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lang="en-GB" sz="1400" dirty="0">
                <a:latin typeface="Arial Narrow"/>
                <a:cs typeface="Arial Narrow"/>
              </a:rPr>
              <a:t>THE CAMPAIGN YOU WANT TO EXPORT DATA FROM</a:t>
            </a:r>
            <a:endParaRPr sz="1400" dirty="0">
              <a:latin typeface="Arial Narrow"/>
              <a:cs typeface="Arial Narrow"/>
            </a:endParaRPr>
          </a:p>
        </p:txBody>
      </p:sp>
      <p:cxnSp>
        <p:nvCxnSpPr>
          <p:cNvPr id="71" name="Connecteur droit avec flèche 70"/>
          <p:cNvCxnSpPr/>
          <p:nvPr/>
        </p:nvCxnSpPr>
        <p:spPr>
          <a:xfrm flipH="1" flipV="1">
            <a:off x="1887866" y="5784961"/>
            <a:ext cx="1007734" cy="623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2" name="object 11"/>
          <p:cNvSpPr txBox="1"/>
          <p:nvPr/>
        </p:nvSpPr>
        <p:spPr>
          <a:xfrm>
            <a:off x="2944972" y="5457602"/>
            <a:ext cx="1855628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CLICK HERE TO DOWNLOAD THE EXCEL FILE CONTAINING THE SELECTED DATA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76" name="object 11"/>
          <p:cNvSpPr txBox="1"/>
          <p:nvPr/>
        </p:nvSpPr>
        <p:spPr>
          <a:xfrm>
            <a:off x="7539992" y="5665230"/>
            <a:ext cx="465200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GB" sz="140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 USER CAN EXPORT DATA FOR HIS OWN ENTITY FOR ALL IN PROGRESS CAMPAIGNS, BUT WILL ONLY BE ABLE TO EXPORT DATA FOR OTHER ENTITIES FOR COMPLETED CAMPAIGNS.</a:t>
            </a:r>
            <a:endParaRPr sz="1400" i="1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77" name="Holder 2"/>
          <p:cNvSpPr>
            <a:spLocks noGrp="1"/>
          </p:cNvSpPr>
          <p:nvPr>
            <p:ph type="ftr" sz="quarter" idx="5"/>
          </p:nvPr>
        </p:nvSpPr>
        <p:spPr>
          <a:xfrm>
            <a:off x="-76200" y="6564739"/>
            <a:ext cx="122681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USER MANUAL</a:t>
            </a:r>
            <a:endParaRPr lang="en-GB" spc="-5" dirty="0"/>
          </a:p>
        </p:txBody>
      </p:sp>
      <p:sp>
        <p:nvSpPr>
          <p:cNvPr id="26" name="object 17"/>
          <p:cNvSpPr txBox="1"/>
          <p:nvPr/>
        </p:nvSpPr>
        <p:spPr>
          <a:xfrm>
            <a:off x="80400" y="1019678"/>
            <a:ext cx="1534795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4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4" action="ppaction://hlinksldjump"/>
              </a:rPr>
              <a:t>MAIN</a:t>
            </a:r>
            <a:r>
              <a:rPr sz="1800" u="heavy" spc="5" dirty="0">
                <a:solidFill>
                  <a:srgbClr val="001F5F"/>
                </a:solidFill>
                <a:latin typeface="Arial Narrow"/>
                <a:cs typeface="Arial Narrow"/>
                <a:hlinkClick r:id="rId4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4" action="ppaction://hlinksldjump"/>
              </a:rPr>
              <a:t>M</a:t>
            </a:r>
            <a:r>
              <a:rPr sz="1800" u="heavy" spc="-15" dirty="0">
                <a:solidFill>
                  <a:srgbClr val="001F5F"/>
                </a:solidFill>
                <a:latin typeface="Arial Narrow"/>
                <a:cs typeface="Arial Narrow"/>
                <a:hlinkClick r:id="rId4" action="ppaction://hlinksldjump"/>
              </a:rPr>
              <a:t>ENU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EXPORT DATA</a:t>
            </a:r>
          </a:p>
        </p:txBody>
      </p:sp>
    </p:spTree>
    <p:extLst>
      <p:ext uri="{BB962C8B-B14F-4D97-AF65-F5344CB8AC3E}">
        <p14:creationId xmlns:p14="http://schemas.microsoft.com/office/powerpoint/2010/main" val="400100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0" y="3319432"/>
            <a:ext cx="3276600" cy="123825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4"/>
          <a:srcRect l="50765"/>
          <a:stretch/>
        </p:blipFill>
        <p:spPr>
          <a:xfrm>
            <a:off x="471616" y="3324225"/>
            <a:ext cx="2991992" cy="12573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3276600" y="1600200"/>
            <a:ext cx="4099560" cy="37993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2403347" y="2529444"/>
            <a:ext cx="2959100" cy="867410"/>
          </a:xfrm>
          <a:custGeom>
            <a:avLst/>
            <a:gdLst/>
            <a:ahLst/>
            <a:cxnLst/>
            <a:rect l="l" t="t" r="r" b="b"/>
            <a:pathLst>
              <a:path w="2959100" h="867410">
                <a:moveTo>
                  <a:pt x="2929524" y="0"/>
                </a:moveTo>
                <a:lnTo>
                  <a:pt x="0" y="0"/>
                </a:lnTo>
                <a:lnTo>
                  <a:pt x="0" y="866912"/>
                </a:lnTo>
                <a:lnTo>
                  <a:pt x="28955" y="866912"/>
                </a:lnTo>
                <a:lnTo>
                  <a:pt x="28955" y="28955"/>
                </a:lnTo>
                <a:lnTo>
                  <a:pt x="14477" y="28955"/>
                </a:lnTo>
                <a:lnTo>
                  <a:pt x="28955" y="14477"/>
                </a:lnTo>
                <a:lnTo>
                  <a:pt x="2929524" y="14477"/>
                </a:lnTo>
                <a:lnTo>
                  <a:pt x="2929524" y="0"/>
                </a:lnTo>
                <a:close/>
              </a:path>
              <a:path w="2959100" h="867410">
                <a:moveTo>
                  <a:pt x="2900568" y="699150"/>
                </a:moveTo>
                <a:lnTo>
                  <a:pt x="2871612" y="699150"/>
                </a:lnTo>
                <a:lnTo>
                  <a:pt x="2915046" y="786018"/>
                </a:lnTo>
                <a:lnTo>
                  <a:pt x="2951241" y="713628"/>
                </a:lnTo>
                <a:lnTo>
                  <a:pt x="2900568" y="713628"/>
                </a:lnTo>
                <a:lnTo>
                  <a:pt x="2900568" y="699150"/>
                </a:lnTo>
                <a:close/>
              </a:path>
              <a:path w="2959100" h="867410">
                <a:moveTo>
                  <a:pt x="2900568" y="14477"/>
                </a:moveTo>
                <a:lnTo>
                  <a:pt x="2900568" y="713628"/>
                </a:lnTo>
                <a:lnTo>
                  <a:pt x="2929524" y="713628"/>
                </a:lnTo>
                <a:lnTo>
                  <a:pt x="2929524" y="28955"/>
                </a:lnTo>
                <a:lnTo>
                  <a:pt x="2915046" y="28955"/>
                </a:lnTo>
                <a:lnTo>
                  <a:pt x="2900568" y="14477"/>
                </a:lnTo>
                <a:close/>
              </a:path>
              <a:path w="2959100" h="867410">
                <a:moveTo>
                  <a:pt x="2958480" y="699150"/>
                </a:moveTo>
                <a:lnTo>
                  <a:pt x="2929524" y="699150"/>
                </a:lnTo>
                <a:lnTo>
                  <a:pt x="2929524" y="713628"/>
                </a:lnTo>
                <a:lnTo>
                  <a:pt x="2951241" y="713628"/>
                </a:lnTo>
                <a:lnTo>
                  <a:pt x="2958480" y="699150"/>
                </a:lnTo>
                <a:close/>
              </a:path>
              <a:path w="2959100" h="867410">
                <a:moveTo>
                  <a:pt x="28955" y="14477"/>
                </a:moveTo>
                <a:lnTo>
                  <a:pt x="14477" y="28955"/>
                </a:lnTo>
                <a:lnTo>
                  <a:pt x="28955" y="28955"/>
                </a:lnTo>
                <a:lnTo>
                  <a:pt x="28955" y="14477"/>
                </a:lnTo>
                <a:close/>
              </a:path>
              <a:path w="2959100" h="867410">
                <a:moveTo>
                  <a:pt x="2900568" y="14477"/>
                </a:moveTo>
                <a:lnTo>
                  <a:pt x="28955" y="14477"/>
                </a:lnTo>
                <a:lnTo>
                  <a:pt x="28955" y="28955"/>
                </a:lnTo>
                <a:lnTo>
                  <a:pt x="2900568" y="28955"/>
                </a:lnTo>
                <a:lnTo>
                  <a:pt x="2900568" y="14477"/>
                </a:lnTo>
                <a:close/>
              </a:path>
              <a:path w="2959100" h="867410">
                <a:moveTo>
                  <a:pt x="2929524" y="14477"/>
                </a:moveTo>
                <a:lnTo>
                  <a:pt x="2900568" y="14477"/>
                </a:lnTo>
                <a:lnTo>
                  <a:pt x="2915046" y="28955"/>
                </a:lnTo>
                <a:lnTo>
                  <a:pt x="2929524" y="28955"/>
                </a:lnTo>
                <a:lnTo>
                  <a:pt x="2929524" y="1447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4395215" y="3314700"/>
            <a:ext cx="1845945" cy="1562100"/>
          </a:xfrm>
          <a:custGeom>
            <a:avLst/>
            <a:gdLst/>
            <a:ahLst/>
            <a:cxnLst/>
            <a:rect l="l" t="t" r="r" b="b"/>
            <a:pathLst>
              <a:path w="1845945" h="1562100">
                <a:moveTo>
                  <a:pt x="0" y="1562099"/>
                </a:moveTo>
                <a:lnTo>
                  <a:pt x="1845563" y="1562099"/>
                </a:lnTo>
                <a:lnTo>
                  <a:pt x="1845563" y="0"/>
                </a:lnTo>
                <a:lnTo>
                  <a:pt x="0" y="0"/>
                </a:lnTo>
                <a:lnTo>
                  <a:pt x="0" y="1562099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1105875" y="2299156"/>
            <a:ext cx="24234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965" marR="5080" indent="-88900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1 </a:t>
            </a:r>
            <a:r>
              <a:rPr lang="fr-FR" sz="1400" dirty="0">
                <a:latin typeface="Arial Narrow"/>
                <a:cs typeface="Arial Narrow"/>
              </a:rPr>
              <a:t>| </a:t>
            </a:r>
            <a:r>
              <a:rPr sz="1400" dirty="0">
                <a:latin typeface="Arial Narrow"/>
                <a:cs typeface="Arial Narrow"/>
              </a:rPr>
              <a:t>C</a:t>
            </a:r>
            <a:r>
              <a:rPr sz="1400" spc="-10" dirty="0">
                <a:latin typeface="Arial Narrow"/>
                <a:cs typeface="Arial Narrow"/>
              </a:rPr>
              <a:t>L</a:t>
            </a:r>
            <a:r>
              <a:rPr sz="1400" dirty="0">
                <a:latin typeface="Arial Narrow"/>
                <a:cs typeface="Arial Narrow"/>
              </a:rPr>
              <a:t>ICK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HE</a:t>
            </a:r>
            <a:r>
              <a:rPr sz="1400" spc="-10" dirty="0">
                <a:latin typeface="Arial Narrow"/>
                <a:cs typeface="Arial Narrow"/>
              </a:rPr>
              <a:t>R</a:t>
            </a:r>
            <a:r>
              <a:rPr sz="1400" dirty="0">
                <a:latin typeface="Arial Narrow"/>
                <a:cs typeface="Arial Narrow"/>
              </a:rPr>
              <a:t>E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Arial Narrow"/>
                <a:cs typeface="Arial Narrow"/>
              </a:rPr>
              <a:t>T</a:t>
            </a:r>
            <a:r>
              <a:rPr sz="1400" dirty="0">
                <a:latin typeface="Arial Narrow"/>
                <a:cs typeface="Arial Narrow"/>
              </a:rPr>
              <a:t>O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L</a:t>
            </a:r>
            <a:r>
              <a:rPr sz="1400" dirty="0">
                <a:latin typeface="Arial Narrow"/>
                <a:cs typeface="Arial Narrow"/>
              </a:rPr>
              <a:t>OGIN</a:t>
            </a:r>
          </a:p>
        </p:txBody>
      </p:sp>
      <p:sp>
        <p:nvSpPr>
          <p:cNvPr id="12" name="object 12"/>
          <p:cNvSpPr/>
          <p:nvPr/>
        </p:nvSpPr>
        <p:spPr>
          <a:xfrm>
            <a:off x="2141600" y="3395473"/>
            <a:ext cx="526923" cy="233679"/>
          </a:xfrm>
          <a:custGeom>
            <a:avLst/>
            <a:gdLst/>
            <a:ahLst/>
            <a:cxnLst/>
            <a:rect l="l" t="t" r="r" b="b"/>
            <a:pathLst>
              <a:path w="388619" h="233679">
                <a:moveTo>
                  <a:pt x="0" y="233171"/>
                </a:moveTo>
                <a:lnTo>
                  <a:pt x="388619" y="233171"/>
                </a:lnTo>
                <a:lnTo>
                  <a:pt x="388619" y="0"/>
                </a:lnTo>
                <a:lnTo>
                  <a:pt x="0" y="0"/>
                </a:lnTo>
                <a:lnTo>
                  <a:pt x="0" y="233171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9375400" y="2370015"/>
            <a:ext cx="9877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fr-FR" sz="1400" b="1" spc="-5" dirty="0">
                <a:latin typeface="Arial Narrow"/>
                <a:cs typeface="Arial Narrow"/>
              </a:rPr>
              <a:t>2</a:t>
            </a:r>
            <a:r>
              <a:rPr lang="fr-FR" sz="1400" spc="-5" dirty="0">
                <a:latin typeface="Arial Narrow"/>
                <a:cs typeface="Arial Narrow"/>
              </a:rPr>
              <a:t> | </a:t>
            </a:r>
            <a:r>
              <a:rPr sz="1400" spc="-5" dirty="0">
                <a:latin typeface="Arial Narrow"/>
                <a:cs typeface="Arial Narrow"/>
              </a:rPr>
              <a:t>L</a:t>
            </a:r>
            <a:r>
              <a:rPr sz="1400" dirty="0">
                <a:latin typeface="Arial Narrow"/>
                <a:cs typeface="Arial Narrow"/>
              </a:rPr>
              <a:t>OG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OUT</a:t>
            </a:r>
          </a:p>
        </p:txBody>
      </p:sp>
      <p:sp>
        <p:nvSpPr>
          <p:cNvPr id="15" name="object 15"/>
          <p:cNvSpPr/>
          <p:nvPr/>
        </p:nvSpPr>
        <p:spPr>
          <a:xfrm>
            <a:off x="10292333" y="2459736"/>
            <a:ext cx="741680" cy="878205"/>
          </a:xfrm>
          <a:custGeom>
            <a:avLst/>
            <a:gdLst/>
            <a:ahLst/>
            <a:cxnLst/>
            <a:rect l="l" t="t" r="r" b="b"/>
            <a:pathLst>
              <a:path w="741679" h="878204">
                <a:moveTo>
                  <a:pt x="683757" y="791199"/>
                </a:moveTo>
                <a:lnTo>
                  <a:pt x="654801" y="791199"/>
                </a:lnTo>
                <a:lnTo>
                  <a:pt x="698235" y="878067"/>
                </a:lnTo>
                <a:lnTo>
                  <a:pt x="734430" y="805677"/>
                </a:lnTo>
                <a:lnTo>
                  <a:pt x="683757" y="805677"/>
                </a:lnTo>
                <a:lnTo>
                  <a:pt x="683757" y="791199"/>
                </a:lnTo>
                <a:close/>
              </a:path>
              <a:path w="741679" h="878204">
                <a:moveTo>
                  <a:pt x="683757" y="14477"/>
                </a:moveTo>
                <a:lnTo>
                  <a:pt x="683757" y="805677"/>
                </a:lnTo>
                <a:lnTo>
                  <a:pt x="712713" y="805677"/>
                </a:lnTo>
                <a:lnTo>
                  <a:pt x="712713" y="28955"/>
                </a:lnTo>
                <a:lnTo>
                  <a:pt x="698235" y="28955"/>
                </a:lnTo>
                <a:lnTo>
                  <a:pt x="683757" y="14477"/>
                </a:lnTo>
                <a:close/>
              </a:path>
              <a:path w="741679" h="878204">
                <a:moveTo>
                  <a:pt x="741669" y="791199"/>
                </a:moveTo>
                <a:lnTo>
                  <a:pt x="712713" y="791199"/>
                </a:lnTo>
                <a:lnTo>
                  <a:pt x="712713" y="805677"/>
                </a:lnTo>
                <a:lnTo>
                  <a:pt x="734430" y="805677"/>
                </a:lnTo>
                <a:lnTo>
                  <a:pt x="741669" y="791199"/>
                </a:lnTo>
                <a:close/>
              </a:path>
              <a:path w="741679" h="878204">
                <a:moveTo>
                  <a:pt x="712713" y="0"/>
                </a:moveTo>
                <a:lnTo>
                  <a:pt x="0" y="0"/>
                </a:lnTo>
                <a:lnTo>
                  <a:pt x="0" y="28955"/>
                </a:lnTo>
                <a:lnTo>
                  <a:pt x="683757" y="28955"/>
                </a:lnTo>
                <a:lnTo>
                  <a:pt x="683757" y="14477"/>
                </a:lnTo>
                <a:lnTo>
                  <a:pt x="712713" y="14477"/>
                </a:lnTo>
                <a:lnTo>
                  <a:pt x="712713" y="0"/>
                </a:lnTo>
                <a:close/>
              </a:path>
              <a:path w="741679" h="878204">
                <a:moveTo>
                  <a:pt x="712713" y="14477"/>
                </a:moveTo>
                <a:lnTo>
                  <a:pt x="683757" y="14477"/>
                </a:lnTo>
                <a:lnTo>
                  <a:pt x="698235" y="28955"/>
                </a:lnTo>
                <a:lnTo>
                  <a:pt x="712713" y="28955"/>
                </a:lnTo>
                <a:lnTo>
                  <a:pt x="712713" y="1447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10770107" y="3337560"/>
            <a:ext cx="439420" cy="257810"/>
          </a:xfrm>
          <a:custGeom>
            <a:avLst/>
            <a:gdLst/>
            <a:ahLst/>
            <a:cxnLst/>
            <a:rect l="l" t="t" r="r" b="b"/>
            <a:pathLst>
              <a:path w="439420" h="257810">
                <a:moveTo>
                  <a:pt x="0" y="257555"/>
                </a:moveTo>
                <a:lnTo>
                  <a:pt x="438911" y="257555"/>
                </a:lnTo>
                <a:lnTo>
                  <a:pt x="438911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80400" y="1019678"/>
            <a:ext cx="1534795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6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6" action="ppaction://hlinksldjump"/>
              </a:rPr>
              <a:t>MAIN</a:t>
            </a:r>
            <a:r>
              <a:rPr sz="1800" u="heavy" spc="5" dirty="0">
                <a:solidFill>
                  <a:srgbClr val="001F5F"/>
                </a:solidFill>
                <a:latin typeface="Arial Narrow"/>
                <a:cs typeface="Arial Narrow"/>
                <a:hlinkClick r:id="rId6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6" action="ppaction://hlinksldjump"/>
              </a:rPr>
              <a:t>M</a:t>
            </a:r>
            <a:r>
              <a:rPr sz="1800" u="heavy" spc="-15" dirty="0">
                <a:solidFill>
                  <a:srgbClr val="001F5F"/>
                </a:solidFill>
                <a:latin typeface="Arial Narrow"/>
                <a:cs typeface="Arial Narrow"/>
                <a:hlinkClick r:id="rId6" action="ppaction://hlinksldjump"/>
              </a:rPr>
              <a:t>ENU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22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USER MANUAL</a:t>
            </a:r>
            <a:endParaRPr lang="en-GB" spc="-5" dirty="0"/>
          </a:p>
        </p:txBody>
      </p:sp>
      <p:sp>
        <p:nvSpPr>
          <p:cNvPr id="18" name="Rectangle 17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HOW TO LOGIN/LOGOUT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-17585" y="5715000"/>
            <a:ext cx="1220958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965" marR="5080" indent="-88900" algn="ctr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YOUR EMAIL ACCOUNT HAVE TO BE RECORDED IN </a:t>
            </a:r>
            <a:r>
              <a:rPr lang="fr-FR" sz="1400" b="1" dirty="0" smtClean="0">
                <a:latin typeface="Arial Narrow"/>
                <a:cs typeface="Arial Narrow"/>
              </a:rPr>
              <a:t>THE </a:t>
            </a:r>
            <a:r>
              <a:rPr lang="fr-FR" sz="1400" b="1" dirty="0" err="1" smtClean="0">
                <a:latin typeface="Arial Narrow"/>
                <a:cs typeface="Arial Narrow"/>
              </a:rPr>
              <a:t>CoE</a:t>
            </a:r>
            <a:r>
              <a:rPr lang="fr-FR" sz="1400" b="1" dirty="0" smtClean="0">
                <a:latin typeface="Arial Narrow"/>
                <a:cs typeface="Arial Narrow"/>
              </a:rPr>
              <a:t> </a:t>
            </a:r>
            <a:r>
              <a:rPr lang="fr-FR" sz="1400" b="1" dirty="0">
                <a:latin typeface="Arial Narrow"/>
                <a:cs typeface="Arial Narrow"/>
              </a:rPr>
              <a:t>DATABASE TO ALLOW YOU AN ACCESS</a:t>
            </a:r>
          </a:p>
          <a:p>
            <a:pPr marL="100965" marR="5080" indent="-88900" algn="ctr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YOU CANNOT USE THE CREDENTIALS OF ANOTHER PERSON TO ACCESS TO CEPEJ-COLLECT – REQUEST OTHER ACCESS CODES IF NEEDED</a:t>
            </a:r>
          </a:p>
          <a:p>
            <a:pPr marL="100965" marR="5080" indent="-88900" algn="ctr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CONTACT THE CEPEJ SECRETARIAT FOR ANY ISSUE </a:t>
            </a:r>
            <a:endParaRPr sz="1400" dirty="0">
              <a:latin typeface="Arial Narrow"/>
              <a:cs typeface="Arial Narrow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4"/>
          <a:srcRect l="17683"/>
          <a:stretch/>
        </p:blipFill>
        <p:spPr>
          <a:xfrm>
            <a:off x="8499347" y="977701"/>
            <a:ext cx="3083053" cy="774899"/>
          </a:xfrm>
          <a:prstGeom prst="rect">
            <a:avLst/>
          </a:prstGeom>
        </p:spPr>
      </p:pic>
      <p:cxnSp>
        <p:nvCxnSpPr>
          <p:cNvPr id="25" name="Connecteur droit avec flèche 24"/>
          <p:cNvCxnSpPr/>
          <p:nvPr/>
        </p:nvCxnSpPr>
        <p:spPr>
          <a:xfrm>
            <a:off x="6553200" y="1066800"/>
            <a:ext cx="1864595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6" name="object 11"/>
          <p:cNvSpPr txBox="1"/>
          <p:nvPr/>
        </p:nvSpPr>
        <p:spPr>
          <a:xfrm>
            <a:off x="2405062" y="864513"/>
            <a:ext cx="4114924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965" marR="5080" indent="-88900" algn="r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THE LOGIN BUTTON CAN BE</a:t>
            </a:r>
          </a:p>
          <a:p>
            <a:pPr marL="100965" marR="5080" indent="-88900" algn="r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 FIND IN THE UPPER PART OF THE SCREEN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0670988" y="977701"/>
            <a:ext cx="526923" cy="233679"/>
          </a:xfrm>
          <a:custGeom>
            <a:avLst/>
            <a:gdLst/>
            <a:ahLst/>
            <a:cxnLst/>
            <a:rect l="l" t="t" r="r" b="b"/>
            <a:pathLst>
              <a:path w="388619" h="233679">
                <a:moveTo>
                  <a:pt x="0" y="233171"/>
                </a:moveTo>
                <a:lnTo>
                  <a:pt x="388619" y="233171"/>
                </a:lnTo>
                <a:lnTo>
                  <a:pt x="388619" y="0"/>
                </a:lnTo>
                <a:lnTo>
                  <a:pt x="0" y="0"/>
                </a:lnTo>
                <a:lnTo>
                  <a:pt x="0" y="233171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260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53" y="2737093"/>
            <a:ext cx="11346384" cy="319927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6883163" y="2157423"/>
            <a:ext cx="1506855" cy="417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4305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SWI</a:t>
            </a:r>
            <a:r>
              <a:rPr sz="1400" spc="5" dirty="0">
                <a:latin typeface="Arial Narrow"/>
                <a:cs typeface="Arial Narrow"/>
              </a:rPr>
              <a:t>T</a:t>
            </a:r>
            <a:r>
              <a:rPr sz="1400" dirty="0">
                <a:latin typeface="Arial Narrow"/>
                <a:cs typeface="Arial Narrow"/>
              </a:rPr>
              <a:t>CH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BETWEEN</a:t>
            </a: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 Narrow"/>
                <a:cs typeface="Arial Narrow"/>
              </a:rPr>
              <a:t>L</a:t>
            </a:r>
            <a:r>
              <a:rPr sz="1400" dirty="0">
                <a:latin typeface="Arial Narrow"/>
                <a:cs typeface="Arial Narrow"/>
              </a:rPr>
              <a:t>A</a:t>
            </a:r>
            <a:r>
              <a:rPr sz="1400" spc="-10" dirty="0">
                <a:latin typeface="Arial Narrow"/>
                <a:cs typeface="Arial Narrow"/>
              </a:rPr>
              <a:t>N</a:t>
            </a:r>
            <a:r>
              <a:rPr sz="1400" spc="-5" dirty="0">
                <a:latin typeface="Arial Narrow"/>
                <a:cs typeface="Arial Narrow"/>
              </a:rPr>
              <a:t>GUAG</a:t>
            </a:r>
            <a:r>
              <a:rPr sz="1400" spc="-15" dirty="0">
                <a:latin typeface="Arial Narrow"/>
                <a:cs typeface="Arial Narrow"/>
              </a:rPr>
              <a:t>E</a:t>
            </a:r>
            <a:r>
              <a:rPr sz="1400" dirty="0">
                <a:latin typeface="Arial Narrow"/>
                <a:cs typeface="Arial Narrow"/>
              </a:rPr>
              <a:t>S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(E</a:t>
            </a:r>
            <a:r>
              <a:rPr sz="1400" spc="-10" dirty="0">
                <a:latin typeface="Arial Narrow"/>
                <a:cs typeface="Arial Narrow"/>
              </a:rPr>
              <a:t>N</a:t>
            </a:r>
            <a:r>
              <a:rPr sz="1400" dirty="0">
                <a:latin typeface="Arial Narrow"/>
                <a:cs typeface="Arial Narrow"/>
              </a:rPr>
              <a:t>/</a:t>
            </a:r>
            <a:r>
              <a:rPr sz="1400" spc="5" dirty="0">
                <a:latin typeface="Arial Narrow"/>
                <a:cs typeface="Arial Narrow"/>
              </a:rPr>
              <a:t>F</a:t>
            </a:r>
            <a:r>
              <a:rPr sz="1400" spc="-5" dirty="0">
                <a:latin typeface="Arial Narrow"/>
                <a:cs typeface="Arial Narrow"/>
              </a:rPr>
              <a:t>R</a:t>
            </a:r>
            <a:r>
              <a:rPr sz="1400" dirty="0">
                <a:latin typeface="Arial Narrow"/>
                <a:cs typeface="Arial Narrow"/>
              </a:rPr>
              <a:t>)</a:t>
            </a:r>
          </a:p>
        </p:txBody>
      </p:sp>
      <p:sp>
        <p:nvSpPr>
          <p:cNvPr id="9" name="object 9"/>
          <p:cNvSpPr/>
          <p:nvPr/>
        </p:nvSpPr>
        <p:spPr>
          <a:xfrm>
            <a:off x="8529513" y="2409185"/>
            <a:ext cx="624840" cy="334010"/>
          </a:xfrm>
          <a:custGeom>
            <a:avLst/>
            <a:gdLst/>
            <a:ahLst/>
            <a:cxnLst/>
            <a:rect l="l" t="t" r="r" b="b"/>
            <a:pathLst>
              <a:path w="624840" h="334010">
                <a:moveTo>
                  <a:pt x="566562" y="247131"/>
                </a:moveTo>
                <a:lnTo>
                  <a:pt x="537606" y="247131"/>
                </a:lnTo>
                <a:lnTo>
                  <a:pt x="581040" y="333999"/>
                </a:lnTo>
                <a:lnTo>
                  <a:pt x="617235" y="261609"/>
                </a:lnTo>
                <a:lnTo>
                  <a:pt x="566562" y="261609"/>
                </a:lnTo>
                <a:lnTo>
                  <a:pt x="566562" y="247131"/>
                </a:lnTo>
                <a:close/>
              </a:path>
              <a:path w="624840" h="334010">
                <a:moveTo>
                  <a:pt x="566562" y="14477"/>
                </a:moveTo>
                <a:lnTo>
                  <a:pt x="566562" y="261609"/>
                </a:lnTo>
                <a:lnTo>
                  <a:pt x="595518" y="261609"/>
                </a:lnTo>
                <a:lnTo>
                  <a:pt x="595518" y="28955"/>
                </a:lnTo>
                <a:lnTo>
                  <a:pt x="581040" y="28955"/>
                </a:lnTo>
                <a:lnTo>
                  <a:pt x="566562" y="14477"/>
                </a:lnTo>
                <a:close/>
              </a:path>
              <a:path w="624840" h="334010">
                <a:moveTo>
                  <a:pt x="624474" y="247131"/>
                </a:moveTo>
                <a:lnTo>
                  <a:pt x="595518" y="247131"/>
                </a:lnTo>
                <a:lnTo>
                  <a:pt x="595518" y="261609"/>
                </a:lnTo>
                <a:lnTo>
                  <a:pt x="617235" y="261609"/>
                </a:lnTo>
                <a:lnTo>
                  <a:pt x="624474" y="247131"/>
                </a:lnTo>
                <a:close/>
              </a:path>
              <a:path w="624840" h="334010">
                <a:moveTo>
                  <a:pt x="595518" y="0"/>
                </a:moveTo>
                <a:lnTo>
                  <a:pt x="0" y="0"/>
                </a:lnTo>
                <a:lnTo>
                  <a:pt x="0" y="28955"/>
                </a:lnTo>
                <a:lnTo>
                  <a:pt x="566562" y="28955"/>
                </a:lnTo>
                <a:lnTo>
                  <a:pt x="566562" y="14477"/>
                </a:lnTo>
                <a:lnTo>
                  <a:pt x="595518" y="14477"/>
                </a:lnTo>
                <a:lnTo>
                  <a:pt x="595518" y="0"/>
                </a:lnTo>
                <a:close/>
              </a:path>
              <a:path w="624840" h="334010">
                <a:moveTo>
                  <a:pt x="595518" y="14477"/>
                </a:moveTo>
                <a:lnTo>
                  <a:pt x="566562" y="14477"/>
                </a:lnTo>
                <a:lnTo>
                  <a:pt x="581040" y="28955"/>
                </a:lnTo>
                <a:lnTo>
                  <a:pt x="595518" y="28955"/>
                </a:lnTo>
                <a:lnTo>
                  <a:pt x="595518" y="1447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8889939" y="2742941"/>
            <a:ext cx="439420" cy="256540"/>
          </a:xfrm>
          <a:custGeom>
            <a:avLst/>
            <a:gdLst/>
            <a:ahLst/>
            <a:cxnLst/>
            <a:rect l="l" t="t" r="r" b="b"/>
            <a:pathLst>
              <a:path w="439420" h="256539">
                <a:moveTo>
                  <a:pt x="0" y="256031"/>
                </a:moveTo>
                <a:lnTo>
                  <a:pt x="438911" y="256031"/>
                </a:lnTo>
                <a:lnTo>
                  <a:pt x="438911" y="0"/>
                </a:lnTo>
                <a:lnTo>
                  <a:pt x="0" y="0"/>
                </a:lnTo>
                <a:lnTo>
                  <a:pt x="0" y="256031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7684141" y="1720756"/>
            <a:ext cx="218821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EDIT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C</a:t>
            </a:r>
            <a:r>
              <a:rPr sz="1400" spc="-10" dirty="0">
                <a:latin typeface="Arial Narrow"/>
                <a:cs typeface="Arial Narrow"/>
              </a:rPr>
              <a:t>U</a:t>
            </a:r>
            <a:r>
              <a:rPr sz="1400" dirty="0">
                <a:latin typeface="Arial Narrow"/>
                <a:cs typeface="Arial Narrow"/>
              </a:rPr>
              <a:t>R</a:t>
            </a:r>
            <a:r>
              <a:rPr sz="1400" spc="-10" dirty="0">
                <a:latin typeface="Arial Narrow"/>
                <a:cs typeface="Arial Narrow"/>
              </a:rPr>
              <a:t>R</a:t>
            </a:r>
            <a:r>
              <a:rPr sz="1400" dirty="0">
                <a:latin typeface="Arial Narrow"/>
                <a:cs typeface="Arial Narrow"/>
              </a:rPr>
              <a:t>ENT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USER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DE</a:t>
            </a:r>
            <a:r>
              <a:rPr sz="1400" spc="-85" dirty="0">
                <a:latin typeface="Arial Narrow"/>
                <a:cs typeface="Arial Narrow"/>
              </a:rPr>
              <a:t>T</a:t>
            </a:r>
            <a:r>
              <a:rPr sz="1400" dirty="0">
                <a:latin typeface="Arial Narrow"/>
                <a:cs typeface="Arial Narrow"/>
              </a:rPr>
              <a:t>AILS</a:t>
            </a:r>
          </a:p>
        </p:txBody>
      </p:sp>
      <p:sp>
        <p:nvSpPr>
          <p:cNvPr id="12" name="object 12"/>
          <p:cNvSpPr/>
          <p:nvPr/>
        </p:nvSpPr>
        <p:spPr>
          <a:xfrm>
            <a:off x="9950957" y="1799844"/>
            <a:ext cx="334010" cy="874394"/>
          </a:xfrm>
          <a:custGeom>
            <a:avLst/>
            <a:gdLst/>
            <a:ahLst/>
            <a:cxnLst/>
            <a:rect l="l" t="t" r="r" b="b"/>
            <a:pathLst>
              <a:path w="334009" h="874394">
                <a:moveTo>
                  <a:pt x="275722" y="787024"/>
                </a:moveTo>
                <a:lnTo>
                  <a:pt x="246766" y="787024"/>
                </a:lnTo>
                <a:lnTo>
                  <a:pt x="290200" y="873892"/>
                </a:lnTo>
                <a:lnTo>
                  <a:pt x="326395" y="801502"/>
                </a:lnTo>
                <a:lnTo>
                  <a:pt x="275722" y="801502"/>
                </a:lnTo>
                <a:lnTo>
                  <a:pt x="275722" y="787024"/>
                </a:lnTo>
                <a:close/>
              </a:path>
              <a:path w="334009" h="874394">
                <a:moveTo>
                  <a:pt x="275722" y="14477"/>
                </a:moveTo>
                <a:lnTo>
                  <a:pt x="275722" y="801502"/>
                </a:lnTo>
                <a:lnTo>
                  <a:pt x="304678" y="801502"/>
                </a:lnTo>
                <a:lnTo>
                  <a:pt x="304678" y="28955"/>
                </a:lnTo>
                <a:lnTo>
                  <a:pt x="290200" y="28955"/>
                </a:lnTo>
                <a:lnTo>
                  <a:pt x="275722" y="14477"/>
                </a:lnTo>
                <a:close/>
              </a:path>
              <a:path w="334009" h="874394">
                <a:moveTo>
                  <a:pt x="333634" y="787024"/>
                </a:moveTo>
                <a:lnTo>
                  <a:pt x="304678" y="787024"/>
                </a:lnTo>
                <a:lnTo>
                  <a:pt x="304678" y="801502"/>
                </a:lnTo>
                <a:lnTo>
                  <a:pt x="326395" y="801502"/>
                </a:lnTo>
                <a:lnTo>
                  <a:pt x="333634" y="787024"/>
                </a:lnTo>
                <a:close/>
              </a:path>
              <a:path w="334009" h="874394">
                <a:moveTo>
                  <a:pt x="304678" y="0"/>
                </a:moveTo>
                <a:lnTo>
                  <a:pt x="0" y="0"/>
                </a:lnTo>
                <a:lnTo>
                  <a:pt x="0" y="28955"/>
                </a:lnTo>
                <a:lnTo>
                  <a:pt x="275722" y="28955"/>
                </a:lnTo>
                <a:lnTo>
                  <a:pt x="275722" y="14477"/>
                </a:lnTo>
                <a:lnTo>
                  <a:pt x="304678" y="14477"/>
                </a:lnTo>
                <a:lnTo>
                  <a:pt x="304678" y="0"/>
                </a:lnTo>
                <a:close/>
              </a:path>
              <a:path w="334009" h="874394">
                <a:moveTo>
                  <a:pt x="304678" y="14477"/>
                </a:moveTo>
                <a:lnTo>
                  <a:pt x="275722" y="14477"/>
                </a:lnTo>
                <a:lnTo>
                  <a:pt x="290200" y="28955"/>
                </a:lnTo>
                <a:lnTo>
                  <a:pt x="304678" y="28955"/>
                </a:lnTo>
                <a:lnTo>
                  <a:pt x="304678" y="1447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9637902" y="2742306"/>
            <a:ext cx="1294130" cy="257810"/>
          </a:xfrm>
          <a:custGeom>
            <a:avLst/>
            <a:gdLst/>
            <a:ahLst/>
            <a:cxnLst/>
            <a:rect l="l" t="t" r="r" b="b"/>
            <a:pathLst>
              <a:path w="1294129" h="257810">
                <a:moveTo>
                  <a:pt x="0" y="257555"/>
                </a:moveTo>
                <a:lnTo>
                  <a:pt x="1293875" y="257555"/>
                </a:lnTo>
                <a:lnTo>
                  <a:pt x="1293875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839823" y="2049310"/>
            <a:ext cx="90043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dirty="0" smtClean="0">
                <a:latin typeface="Arial Narrow"/>
                <a:cs typeface="Arial Narrow"/>
              </a:rPr>
              <a:t>HOME</a:t>
            </a:r>
            <a:r>
              <a:rPr sz="1400" spc="-40" dirty="0" smtClean="0">
                <a:latin typeface="Times New Roman"/>
                <a:cs typeface="Times New Roman"/>
              </a:rPr>
              <a:t> </a:t>
            </a:r>
            <a:r>
              <a:rPr sz="1400" spc="-85" dirty="0" smtClean="0">
                <a:latin typeface="Arial Narrow"/>
                <a:cs typeface="Arial Narrow"/>
              </a:rPr>
              <a:t>P</a:t>
            </a:r>
            <a:r>
              <a:rPr sz="1400" dirty="0" smtClean="0">
                <a:latin typeface="Arial Narrow"/>
                <a:cs typeface="Arial Narrow"/>
              </a:rPr>
              <a:t>AGE</a:t>
            </a:r>
            <a:endParaRPr lang="fr-FR" sz="1400" dirty="0" smtClean="0"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</a:pPr>
            <a:r>
              <a:rPr lang="fr-FR" sz="1400" dirty="0" smtClean="0">
                <a:latin typeface="Arial Narrow"/>
                <a:cs typeface="Arial Narrow"/>
              </a:rPr>
              <a:t>ACCESS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62583" y="2512314"/>
            <a:ext cx="443865" cy="1445895"/>
          </a:xfrm>
          <a:custGeom>
            <a:avLst/>
            <a:gdLst/>
            <a:ahLst/>
            <a:cxnLst/>
            <a:rect l="l" t="t" r="r" b="b"/>
            <a:pathLst>
              <a:path w="443865" h="1445895">
                <a:moveTo>
                  <a:pt x="28955" y="1358777"/>
                </a:moveTo>
                <a:lnTo>
                  <a:pt x="0" y="1358777"/>
                </a:lnTo>
                <a:lnTo>
                  <a:pt x="43433" y="1445513"/>
                </a:lnTo>
                <a:lnTo>
                  <a:pt x="79618" y="1373255"/>
                </a:lnTo>
                <a:lnTo>
                  <a:pt x="28955" y="1373255"/>
                </a:lnTo>
                <a:lnTo>
                  <a:pt x="28955" y="1358777"/>
                </a:lnTo>
                <a:close/>
              </a:path>
              <a:path w="443865" h="1445895">
                <a:moveTo>
                  <a:pt x="414659" y="708263"/>
                </a:moveTo>
                <a:lnTo>
                  <a:pt x="28955" y="708263"/>
                </a:lnTo>
                <a:lnTo>
                  <a:pt x="28955" y="1373255"/>
                </a:lnTo>
                <a:lnTo>
                  <a:pt x="57911" y="1373255"/>
                </a:lnTo>
                <a:lnTo>
                  <a:pt x="57911" y="737219"/>
                </a:lnTo>
                <a:lnTo>
                  <a:pt x="43433" y="737219"/>
                </a:lnTo>
                <a:lnTo>
                  <a:pt x="57911" y="722741"/>
                </a:lnTo>
                <a:lnTo>
                  <a:pt x="414659" y="722741"/>
                </a:lnTo>
                <a:lnTo>
                  <a:pt x="414659" y="708263"/>
                </a:lnTo>
                <a:close/>
              </a:path>
              <a:path w="443865" h="1445895">
                <a:moveTo>
                  <a:pt x="86867" y="1358777"/>
                </a:moveTo>
                <a:lnTo>
                  <a:pt x="57911" y="1358777"/>
                </a:lnTo>
                <a:lnTo>
                  <a:pt x="57911" y="1373255"/>
                </a:lnTo>
                <a:lnTo>
                  <a:pt x="79618" y="1373255"/>
                </a:lnTo>
                <a:lnTo>
                  <a:pt x="86867" y="1358777"/>
                </a:lnTo>
                <a:close/>
              </a:path>
              <a:path w="443865" h="1445895">
                <a:moveTo>
                  <a:pt x="57911" y="722741"/>
                </a:moveTo>
                <a:lnTo>
                  <a:pt x="43433" y="737219"/>
                </a:lnTo>
                <a:lnTo>
                  <a:pt x="57911" y="737219"/>
                </a:lnTo>
                <a:lnTo>
                  <a:pt x="57911" y="722741"/>
                </a:lnTo>
                <a:close/>
              </a:path>
              <a:path w="443865" h="1445895">
                <a:moveTo>
                  <a:pt x="443615" y="708263"/>
                </a:moveTo>
                <a:lnTo>
                  <a:pt x="429137" y="708263"/>
                </a:lnTo>
                <a:lnTo>
                  <a:pt x="414659" y="722741"/>
                </a:lnTo>
                <a:lnTo>
                  <a:pt x="57911" y="722741"/>
                </a:lnTo>
                <a:lnTo>
                  <a:pt x="57911" y="737219"/>
                </a:lnTo>
                <a:lnTo>
                  <a:pt x="443615" y="737219"/>
                </a:lnTo>
                <a:lnTo>
                  <a:pt x="443615" y="708263"/>
                </a:lnTo>
                <a:close/>
              </a:path>
              <a:path w="443865" h="1445895">
                <a:moveTo>
                  <a:pt x="443615" y="0"/>
                </a:moveTo>
                <a:lnTo>
                  <a:pt x="414659" y="0"/>
                </a:lnTo>
                <a:lnTo>
                  <a:pt x="414659" y="722741"/>
                </a:lnTo>
                <a:lnTo>
                  <a:pt x="429137" y="708263"/>
                </a:lnTo>
                <a:lnTo>
                  <a:pt x="443615" y="708263"/>
                </a:lnTo>
                <a:lnTo>
                  <a:pt x="44361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647700" y="3956304"/>
            <a:ext cx="515620" cy="257810"/>
          </a:xfrm>
          <a:custGeom>
            <a:avLst/>
            <a:gdLst/>
            <a:ahLst/>
            <a:cxnLst/>
            <a:rect l="l" t="t" r="r" b="b"/>
            <a:pathLst>
              <a:path w="515619" h="257810">
                <a:moveTo>
                  <a:pt x="0" y="257555"/>
                </a:moveTo>
                <a:lnTo>
                  <a:pt x="515111" y="257555"/>
                </a:lnTo>
                <a:lnTo>
                  <a:pt x="515111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1758695" y="2039874"/>
            <a:ext cx="928369" cy="1917700"/>
          </a:xfrm>
          <a:custGeom>
            <a:avLst/>
            <a:gdLst/>
            <a:ahLst/>
            <a:cxnLst/>
            <a:rect l="l" t="t" r="r" b="b"/>
            <a:pathLst>
              <a:path w="928369" h="1917700">
                <a:moveTo>
                  <a:pt x="28955" y="1830573"/>
                </a:moveTo>
                <a:lnTo>
                  <a:pt x="0" y="1830573"/>
                </a:lnTo>
                <a:lnTo>
                  <a:pt x="43433" y="1917441"/>
                </a:lnTo>
                <a:lnTo>
                  <a:pt x="79628" y="1845051"/>
                </a:lnTo>
                <a:lnTo>
                  <a:pt x="28955" y="1845051"/>
                </a:lnTo>
                <a:lnTo>
                  <a:pt x="28955" y="1830573"/>
                </a:lnTo>
                <a:close/>
              </a:path>
              <a:path w="928369" h="1917700">
                <a:moveTo>
                  <a:pt x="899409" y="944239"/>
                </a:moveTo>
                <a:lnTo>
                  <a:pt x="28955" y="944239"/>
                </a:lnTo>
                <a:lnTo>
                  <a:pt x="28955" y="1845051"/>
                </a:lnTo>
                <a:lnTo>
                  <a:pt x="57911" y="1845051"/>
                </a:lnTo>
                <a:lnTo>
                  <a:pt x="57911" y="973195"/>
                </a:lnTo>
                <a:lnTo>
                  <a:pt x="43433" y="973195"/>
                </a:lnTo>
                <a:lnTo>
                  <a:pt x="57911" y="958717"/>
                </a:lnTo>
                <a:lnTo>
                  <a:pt x="899409" y="958717"/>
                </a:lnTo>
                <a:lnTo>
                  <a:pt x="899409" y="944239"/>
                </a:lnTo>
                <a:close/>
              </a:path>
              <a:path w="928369" h="1917700">
                <a:moveTo>
                  <a:pt x="86867" y="1830573"/>
                </a:moveTo>
                <a:lnTo>
                  <a:pt x="57911" y="1830573"/>
                </a:lnTo>
                <a:lnTo>
                  <a:pt x="57911" y="1845051"/>
                </a:lnTo>
                <a:lnTo>
                  <a:pt x="79628" y="1845051"/>
                </a:lnTo>
                <a:lnTo>
                  <a:pt x="86867" y="1830573"/>
                </a:lnTo>
                <a:close/>
              </a:path>
              <a:path w="928369" h="1917700">
                <a:moveTo>
                  <a:pt x="57911" y="958717"/>
                </a:moveTo>
                <a:lnTo>
                  <a:pt x="43433" y="973195"/>
                </a:lnTo>
                <a:lnTo>
                  <a:pt x="57911" y="973195"/>
                </a:lnTo>
                <a:lnTo>
                  <a:pt x="57911" y="958717"/>
                </a:lnTo>
                <a:close/>
              </a:path>
              <a:path w="928369" h="1917700">
                <a:moveTo>
                  <a:pt x="928365" y="944239"/>
                </a:moveTo>
                <a:lnTo>
                  <a:pt x="913887" y="944239"/>
                </a:lnTo>
                <a:lnTo>
                  <a:pt x="899409" y="958717"/>
                </a:lnTo>
                <a:lnTo>
                  <a:pt x="57911" y="958717"/>
                </a:lnTo>
                <a:lnTo>
                  <a:pt x="57911" y="973195"/>
                </a:lnTo>
                <a:lnTo>
                  <a:pt x="928365" y="973195"/>
                </a:lnTo>
                <a:lnTo>
                  <a:pt x="928365" y="944239"/>
                </a:lnTo>
                <a:close/>
              </a:path>
              <a:path w="928369" h="1917700">
                <a:moveTo>
                  <a:pt x="928365" y="0"/>
                </a:moveTo>
                <a:lnTo>
                  <a:pt x="899409" y="0"/>
                </a:lnTo>
                <a:lnTo>
                  <a:pt x="899409" y="958717"/>
                </a:lnTo>
                <a:lnTo>
                  <a:pt x="913887" y="944239"/>
                </a:lnTo>
                <a:lnTo>
                  <a:pt x="928365" y="944239"/>
                </a:lnTo>
                <a:lnTo>
                  <a:pt x="92836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1275433" y="3949727"/>
            <a:ext cx="929640" cy="257810"/>
          </a:xfrm>
          <a:custGeom>
            <a:avLst/>
            <a:gdLst/>
            <a:ahLst/>
            <a:cxnLst/>
            <a:rect l="l" t="t" r="r" b="b"/>
            <a:pathLst>
              <a:path w="929639" h="257810">
                <a:moveTo>
                  <a:pt x="0" y="257555"/>
                </a:moveTo>
                <a:lnTo>
                  <a:pt x="929639" y="257555"/>
                </a:lnTo>
                <a:lnTo>
                  <a:pt x="929639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1962150" y="1577753"/>
            <a:ext cx="192405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6225" marR="5080" indent="-264160">
              <a:lnSpc>
                <a:spcPct val="100000"/>
              </a:lnSpc>
            </a:pPr>
            <a:r>
              <a:rPr lang="fr-FR" sz="1400" spc="-85" dirty="0" smtClean="0">
                <a:latin typeface="Arial Narrow"/>
                <a:cs typeface="Arial Narrow"/>
              </a:rPr>
              <a:t>ACCESS TO THE </a:t>
            </a:r>
            <a:r>
              <a:rPr sz="1400" spc="-85" dirty="0" smtClean="0">
                <a:latin typeface="Arial Narrow"/>
                <a:cs typeface="Arial Narrow"/>
              </a:rPr>
              <a:t>AV</a:t>
            </a:r>
            <a:r>
              <a:rPr sz="1400" dirty="0" smtClean="0">
                <a:latin typeface="Arial Narrow"/>
                <a:cs typeface="Arial Narrow"/>
              </a:rPr>
              <a:t>AILAB</a:t>
            </a:r>
            <a:r>
              <a:rPr sz="1400" spc="-5" dirty="0" smtClean="0">
                <a:latin typeface="Arial Narrow"/>
                <a:cs typeface="Arial Narrow"/>
              </a:rPr>
              <a:t>L</a:t>
            </a:r>
            <a:r>
              <a:rPr sz="1400" dirty="0" smtClean="0">
                <a:latin typeface="Arial Narrow"/>
                <a:cs typeface="Arial Narrow"/>
              </a:rPr>
              <a:t>E</a:t>
            </a:r>
            <a:r>
              <a:rPr lang="fr-FR" sz="1400" dirty="0" smtClean="0">
                <a:latin typeface="Times New Roman"/>
                <a:cs typeface="Times New Roman"/>
              </a:rPr>
              <a:t> </a:t>
            </a:r>
            <a:r>
              <a:rPr sz="1400" dirty="0" smtClean="0">
                <a:latin typeface="Arial Narrow"/>
                <a:cs typeface="Arial Narrow"/>
                <a:hlinkClick r:id="rId4" action="ppaction://hlinksldjump"/>
              </a:rPr>
              <a:t>CAM</a:t>
            </a:r>
            <a:r>
              <a:rPr sz="1400" spc="-90" dirty="0" smtClean="0">
                <a:latin typeface="Arial Narrow"/>
                <a:cs typeface="Arial Narrow"/>
                <a:hlinkClick r:id="rId4" action="ppaction://hlinksldjump"/>
              </a:rPr>
              <a:t>P</a:t>
            </a:r>
            <a:r>
              <a:rPr sz="1400" dirty="0" smtClean="0">
                <a:latin typeface="Arial Narrow"/>
                <a:cs typeface="Arial Narrow"/>
                <a:hlinkClick r:id="rId4" action="ppaction://hlinksldjump"/>
              </a:rPr>
              <a:t>AI</a:t>
            </a:r>
            <a:r>
              <a:rPr sz="1400" spc="5" dirty="0" smtClean="0">
                <a:latin typeface="Arial Narrow"/>
                <a:cs typeface="Arial Narrow"/>
                <a:hlinkClick r:id="rId4" action="ppaction://hlinksldjump"/>
              </a:rPr>
              <a:t>G</a:t>
            </a:r>
            <a:r>
              <a:rPr sz="1400" dirty="0" smtClean="0">
                <a:latin typeface="Arial Narrow"/>
                <a:cs typeface="Arial Narrow"/>
                <a:hlinkClick r:id="rId4" action="ppaction://hlinksldjump"/>
              </a:rPr>
              <a:t>NS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691892" y="2092866"/>
            <a:ext cx="141350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5265" marR="5080" indent="-203200">
              <a:lnSpc>
                <a:spcPct val="100000"/>
              </a:lnSpc>
            </a:pPr>
            <a:r>
              <a:rPr sz="1400" dirty="0" smtClean="0">
                <a:latin typeface="Arial Narrow"/>
                <a:cs typeface="Arial Narrow"/>
                <a:hlinkClick r:id="rId5" action="ppaction://hlinksldjump"/>
              </a:rPr>
              <a:t>EXPO</a:t>
            </a:r>
            <a:r>
              <a:rPr sz="1400" spc="-30" dirty="0" smtClean="0">
                <a:latin typeface="Arial Narrow"/>
                <a:cs typeface="Arial Narrow"/>
                <a:hlinkClick r:id="rId5" action="ppaction://hlinksldjump"/>
              </a:rPr>
              <a:t>R</a:t>
            </a:r>
            <a:r>
              <a:rPr sz="1400" dirty="0" smtClean="0">
                <a:latin typeface="Arial Narrow"/>
                <a:cs typeface="Arial Narrow"/>
                <a:hlinkClick r:id="rId5" action="ppaction://hlinksldjump"/>
              </a:rPr>
              <a:t>T</a:t>
            </a:r>
            <a:r>
              <a:rPr sz="1400" dirty="0" smtClean="0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sz="1400" dirty="0">
                <a:latin typeface="Arial Narrow"/>
                <a:cs typeface="Arial Narrow"/>
                <a:hlinkClick r:id="rId5" action="ppaction://hlinksldjump"/>
              </a:rPr>
              <a:t>D</a:t>
            </a:r>
            <a:r>
              <a:rPr sz="1400" spc="-90" dirty="0">
                <a:latin typeface="Arial Narrow"/>
                <a:cs typeface="Arial Narrow"/>
                <a:hlinkClick r:id="rId5" action="ppaction://hlinksldjump"/>
              </a:rPr>
              <a:t>A</a:t>
            </a:r>
            <a:r>
              <a:rPr sz="1400" spc="-80" dirty="0">
                <a:latin typeface="Arial Narrow"/>
                <a:cs typeface="Arial Narrow"/>
                <a:hlinkClick r:id="rId5" action="ppaction://hlinksldjump"/>
              </a:rPr>
              <a:t>T</a:t>
            </a:r>
            <a:r>
              <a:rPr sz="1400" dirty="0">
                <a:latin typeface="Arial Narrow"/>
                <a:cs typeface="Arial Narrow"/>
                <a:hlinkClick r:id="rId5" action="ppaction://hlinksldjump"/>
              </a:rPr>
              <a:t>A</a:t>
            </a:r>
            <a:r>
              <a:rPr sz="1400" spc="-110" dirty="0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sz="1400" spc="-5" dirty="0" smtClean="0">
                <a:latin typeface="Arial Narrow"/>
                <a:cs typeface="Arial Narrow"/>
                <a:hlinkClick r:id="rId5" action="ppaction://hlinksldjump"/>
              </a:rPr>
              <a:t>MENU</a:t>
            </a:r>
            <a:r>
              <a:rPr lang="fr-FR" sz="1400" spc="-5" dirty="0" smtClean="0">
                <a:latin typeface="Arial Narrow"/>
                <a:cs typeface="Arial Narrow"/>
              </a:rPr>
              <a:t> ACCESS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787395" y="2554986"/>
            <a:ext cx="1549400" cy="1402715"/>
          </a:xfrm>
          <a:custGeom>
            <a:avLst/>
            <a:gdLst/>
            <a:ahLst/>
            <a:cxnLst/>
            <a:rect l="l" t="t" r="r" b="b"/>
            <a:pathLst>
              <a:path w="1549400" h="1402714">
                <a:moveTo>
                  <a:pt x="28955" y="1315592"/>
                </a:moveTo>
                <a:lnTo>
                  <a:pt x="0" y="1315592"/>
                </a:lnTo>
                <a:lnTo>
                  <a:pt x="43433" y="1402460"/>
                </a:lnTo>
                <a:lnTo>
                  <a:pt x="79628" y="1330070"/>
                </a:lnTo>
                <a:lnTo>
                  <a:pt x="28955" y="1330070"/>
                </a:lnTo>
                <a:lnTo>
                  <a:pt x="28955" y="1315592"/>
                </a:lnTo>
                <a:close/>
              </a:path>
              <a:path w="1549400" h="1402714">
                <a:moveTo>
                  <a:pt x="1520311" y="686683"/>
                </a:moveTo>
                <a:lnTo>
                  <a:pt x="28955" y="686683"/>
                </a:lnTo>
                <a:lnTo>
                  <a:pt x="28955" y="1330070"/>
                </a:lnTo>
                <a:lnTo>
                  <a:pt x="57911" y="1330070"/>
                </a:lnTo>
                <a:lnTo>
                  <a:pt x="57911" y="715639"/>
                </a:lnTo>
                <a:lnTo>
                  <a:pt x="43433" y="715639"/>
                </a:lnTo>
                <a:lnTo>
                  <a:pt x="57911" y="701161"/>
                </a:lnTo>
                <a:lnTo>
                  <a:pt x="1520311" y="701161"/>
                </a:lnTo>
                <a:lnTo>
                  <a:pt x="1520311" y="686683"/>
                </a:lnTo>
                <a:close/>
              </a:path>
              <a:path w="1549400" h="1402714">
                <a:moveTo>
                  <a:pt x="86867" y="1315592"/>
                </a:moveTo>
                <a:lnTo>
                  <a:pt x="57911" y="1315592"/>
                </a:lnTo>
                <a:lnTo>
                  <a:pt x="57911" y="1330070"/>
                </a:lnTo>
                <a:lnTo>
                  <a:pt x="79628" y="1330070"/>
                </a:lnTo>
                <a:lnTo>
                  <a:pt x="86867" y="1315592"/>
                </a:lnTo>
                <a:close/>
              </a:path>
              <a:path w="1549400" h="1402714">
                <a:moveTo>
                  <a:pt x="57911" y="701161"/>
                </a:moveTo>
                <a:lnTo>
                  <a:pt x="43433" y="715639"/>
                </a:lnTo>
                <a:lnTo>
                  <a:pt x="57911" y="715639"/>
                </a:lnTo>
                <a:lnTo>
                  <a:pt x="57911" y="701161"/>
                </a:lnTo>
                <a:close/>
              </a:path>
              <a:path w="1549400" h="1402714">
                <a:moveTo>
                  <a:pt x="1549267" y="686683"/>
                </a:moveTo>
                <a:lnTo>
                  <a:pt x="1534789" y="686683"/>
                </a:lnTo>
                <a:lnTo>
                  <a:pt x="1520311" y="701161"/>
                </a:lnTo>
                <a:lnTo>
                  <a:pt x="57911" y="701161"/>
                </a:lnTo>
                <a:lnTo>
                  <a:pt x="57911" y="715639"/>
                </a:lnTo>
                <a:lnTo>
                  <a:pt x="1549267" y="715639"/>
                </a:lnTo>
                <a:lnTo>
                  <a:pt x="1549267" y="686683"/>
                </a:lnTo>
                <a:close/>
              </a:path>
              <a:path w="1549400" h="1402714">
                <a:moveTo>
                  <a:pt x="1549267" y="0"/>
                </a:moveTo>
                <a:lnTo>
                  <a:pt x="1520311" y="0"/>
                </a:lnTo>
                <a:lnTo>
                  <a:pt x="1520311" y="701161"/>
                </a:lnTo>
                <a:lnTo>
                  <a:pt x="1534789" y="686683"/>
                </a:lnTo>
                <a:lnTo>
                  <a:pt x="1549267" y="686683"/>
                </a:lnTo>
                <a:lnTo>
                  <a:pt x="154926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/>
          <p:nvPr/>
        </p:nvSpPr>
        <p:spPr>
          <a:xfrm>
            <a:off x="2321659" y="3938582"/>
            <a:ext cx="875030" cy="257810"/>
          </a:xfrm>
          <a:custGeom>
            <a:avLst/>
            <a:gdLst/>
            <a:ahLst/>
            <a:cxnLst/>
            <a:rect l="l" t="t" r="r" b="b"/>
            <a:pathLst>
              <a:path w="875029" h="257810">
                <a:moveTo>
                  <a:pt x="0" y="257555"/>
                </a:moveTo>
                <a:lnTo>
                  <a:pt x="874775" y="257555"/>
                </a:lnTo>
                <a:lnTo>
                  <a:pt x="874775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/>
          <p:nvPr/>
        </p:nvSpPr>
        <p:spPr>
          <a:xfrm>
            <a:off x="5303651" y="1652429"/>
            <a:ext cx="1294765" cy="417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09220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USER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MANU</a:t>
            </a:r>
            <a:r>
              <a:rPr sz="1400" dirty="0">
                <a:latin typeface="Arial Narrow"/>
                <a:cs typeface="Arial Narrow"/>
              </a:rPr>
              <a:t>AL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DOC</a:t>
            </a:r>
            <a:r>
              <a:rPr sz="1400" spc="-10" dirty="0">
                <a:latin typeface="Arial Narrow"/>
                <a:cs typeface="Arial Narrow"/>
              </a:rPr>
              <a:t>U</a:t>
            </a:r>
            <a:r>
              <a:rPr sz="1400" spc="-5" dirty="0">
                <a:latin typeface="Arial Narrow"/>
                <a:cs typeface="Arial Narrow"/>
              </a:rPr>
              <a:t>MEN</a:t>
            </a:r>
            <a:r>
              <a:rPr sz="1400" spc="-85" dirty="0">
                <a:latin typeface="Arial Narrow"/>
                <a:cs typeface="Arial Narrow"/>
              </a:rPr>
              <a:t>TA</a:t>
            </a:r>
            <a:r>
              <a:rPr sz="1400" spc="-10" dirty="0">
                <a:latin typeface="Arial Narrow"/>
                <a:cs typeface="Arial Narrow"/>
              </a:rPr>
              <a:t>T</a:t>
            </a:r>
            <a:r>
              <a:rPr sz="1400" dirty="0">
                <a:latin typeface="Arial Narrow"/>
                <a:cs typeface="Arial Narrow"/>
              </a:rPr>
              <a:t>ION</a:t>
            </a:r>
          </a:p>
        </p:txBody>
      </p:sp>
      <p:sp>
        <p:nvSpPr>
          <p:cNvPr id="24" name="object 24"/>
          <p:cNvSpPr/>
          <p:nvPr/>
        </p:nvSpPr>
        <p:spPr>
          <a:xfrm>
            <a:off x="4201518" y="2103258"/>
            <a:ext cx="1493514" cy="1997075"/>
          </a:xfrm>
          <a:custGeom>
            <a:avLst/>
            <a:gdLst/>
            <a:ahLst/>
            <a:cxnLst/>
            <a:rect l="l" t="t" r="r" b="b"/>
            <a:pathLst>
              <a:path w="1296035" h="1997075">
                <a:moveTo>
                  <a:pt x="86867" y="1909703"/>
                </a:moveTo>
                <a:lnTo>
                  <a:pt x="0" y="1953137"/>
                </a:lnTo>
                <a:lnTo>
                  <a:pt x="86867" y="1996571"/>
                </a:lnTo>
                <a:lnTo>
                  <a:pt x="86867" y="1967615"/>
                </a:lnTo>
                <a:lnTo>
                  <a:pt x="72389" y="1967615"/>
                </a:lnTo>
                <a:lnTo>
                  <a:pt x="72389" y="1938659"/>
                </a:lnTo>
                <a:lnTo>
                  <a:pt x="86867" y="1938659"/>
                </a:lnTo>
                <a:lnTo>
                  <a:pt x="86867" y="1909703"/>
                </a:lnTo>
                <a:close/>
              </a:path>
              <a:path w="1296035" h="1997075">
                <a:moveTo>
                  <a:pt x="86867" y="1938659"/>
                </a:moveTo>
                <a:lnTo>
                  <a:pt x="72389" y="1938659"/>
                </a:lnTo>
                <a:lnTo>
                  <a:pt x="72389" y="1967615"/>
                </a:lnTo>
                <a:lnTo>
                  <a:pt x="86867" y="1967615"/>
                </a:lnTo>
                <a:lnTo>
                  <a:pt x="86867" y="1938659"/>
                </a:lnTo>
                <a:close/>
              </a:path>
              <a:path w="1296035" h="1997075">
                <a:moveTo>
                  <a:pt x="1266962" y="1938659"/>
                </a:moveTo>
                <a:lnTo>
                  <a:pt x="86867" y="1938659"/>
                </a:lnTo>
                <a:lnTo>
                  <a:pt x="86867" y="1967615"/>
                </a:lnTo>
                <a:lnTo>
                  <a:pt x="1295918" y="1967615"/>
                </a:lnTo>
                <a:lnTo>
                  <a:pt x="1295918" y="1953137"/>
                </a:lnTo>
                <a:lnTo>
                  <a:pt x="1266962" y="1953137"/>
                </a:lnTo>
                <a:lnTo>
                  <a:pt x="1266962" y="1938659"/>
                </a:lnTo>
                <a:close/>
              </a:path>
              <a:path w="1296035" h="1997075">
                <a:moveTo>
                  <a:pt x="1295918" y="0"/>
                </a:moveTo>
                <a:lnTo>
                  <a:pt x="1266962" y="0"/>
                </a:lnTo>
                <a:lnTo>
                  <a:pt x="1266962" y="1953137"/>
                </a:lnTo>
                <a:lnTo>
                  <a:pt x="1281440" y="1938659"/>
                </a:lnTo>
                <a:lnTo>
                  <a:pt x="1295918" y="1938659"/>
                </a:lnTo>
                <a:lnTo>
                  <a:pt x="1295918" y="0"/>
                </a:lnTo>
                <a:close/>
              </a:path>
              <a:path w="1296035" h="1997075">
                <a:moveTo>
                  <a:pt x="1295918" y="1938659"/>
                </a:moveTo>
                <a:lnTo>
                  <a:pt x="1281440" y="1938659"/>
                </a:lnTo>
                <a:lnTo>
                  <a:pt x="1266962" y="1953137"/>
                </a:lnTo>
                <a:lnTo>
                  <a:pt x="1295918" y="1953137"/>
                </a:lnTo>
                <a:lnTo>
                  <a:pt x="1295918" y="193865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3250028" y="3947889"/>
            <a:ext cx="953516" cy="254635"/>
          </a:xfrm>
          <a:custGeom>
            <a:avLst/>
            <a:gdLst/>
            <a:ahLst/>
            <a:cxnLst/>
            <a:rect l="l" t="t" r="r" b="b"/>
            <a:pathLst>
              <a:path w="1286510" h="254635">
                <a:moveTo>
                  <a:pt x="0" y="254507"/>
                </a:moveTo>
                <a:lnTo>
                  <a:pt x="1286255" y="254507"/>
                </a:lnTo>
                <a:lnTo>
                  <a:pt x="1286255" y="0"/>
                </a:lnTo>
                <a:lnTo>
                  <a:pt x="0" y="0"/>
                </a:lnTo>
                <a:lnTo>
                  <a:pt x="0" y="254507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30" name="object 14"/>
          <p:cNvSpPr txBox="1"/>
          <p:nvPr/>
        </p:nvSpPr>
        <p:spPr>
          <a:xfrm>
            <a:off x="4611709" y="5883401"/>
            <a:ext cx="2474891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lang="en-GB" sz="1400" dirty="0" smtClean="0">
                <a:latin typeface="Arial Narrow"/>
                <a:cs typeface="Arial Narrow"/>
              </a:rPr>
              <a:t>DIRECT ACCESS TO THE ALREADY </a:t>
            </a:r>
            <a:r>
              <a:rPr lang="en-GB" sz="1400" dirty="0">
                <a:latin typeface="Arial Narrow"/>
                <a:cs typeface="Arial Narrow"/>
              </a:rPr>
              <a:t>RUNNING CAMPAIGNS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2" name="object 16"/>
          <p:cNvSpPr/>
          <p:nvPr/>
        </p:nvSpPr>
        <p:spPr>
          <a:xfrm>
            <a:off x="822646" y="4792721"/>
            <a:ext cx="10378753" cy="598669"/>
          </a:xfrm>
          <a:custGeom>
            <a:avLst/>
            <a:gdLst/>
            <a:ahLst/>
            <a:cxnLst/>
            <a:rect l="l" t="t" r="r" b="b"/>
            <a:pathLst>
              <a:path w="515619" h="257810">
                <a:moveTo>
                  <a:pt x="0" y="257555"/>
                </a:moveTo>
                <a:lnTo>
                  <a:pt x="515111" y="257555"/>
                </a:lnTo>
                <a:lnTo>
                  <a:pt x="515111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33" name="Connecteur : en angle 32"/>
          <p:cNvCxnSpPr/>
          <p:nvPr/>
        </p:nvCxnSpPr>
        <p:spPr>
          <a:xfrm rot="5400000" flipH="1" flipV="1">
            <a:off x="5503191" y="5527000"/>
            <a:ext cx="492011" cy="220792"/>
          </a:xfrm>
          <a:prstGeom prst="bentConnector3">
            <a:avLst/>
          </a:prstGeom>
          <a:solidFill>
            <a:srgbClr val="FFC000"/>
          </a:solidFill>
          <a:ln w="28575">
            <a:solidFill>
              <a:srgbClr val="FFC000"/>
            </a:solidFill>
            <a:headEnd type="none" w="med" len="med"/>
            <a:tailEnd type="triangle" w="med" len="med"/>
          </a:ln>
        </p:spPr>
      </p:cxnSp>
      <p:sp>
        <p:nvSpPr>
          <p:cNvPr id="36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USER MANUAL</a:t>
            </a:r>
            <a:endParaRPr lang="en-GB" spc="-5" dirty="0"/>
          </a:p>
        </p:txBody>
      </p:sp>
      <p:sp>
        <p:nvSpPr>
          <p:cNvPr id="31" name="Rectangle 30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DESCRIPTION OF THE HOME PAGE</a:t>
            </a:r>
          </a:p>
        </p:txBody>
      </p:sp>
      <p:sp>
        <p:nvSpPr>
          <p:cNvPr id="34" name="object 13"/>
          <p:cNvSpPr/>
          <p:nvPr/>
        </p:nvSpPr>
        <p:spPr>
          <a:xfrm>
            <a:off x="11125200" y="2732194"/>
            <a:ext cx="304800" cy="257810"/>
          </a:xfrm>
          <a:custGeom>
            <a:avLst/>
            <a:gdLst/>
            <a:ahLst/>
            <a:cxnLst/>
            <a:rect l="l" t="t" r="r" b="b"/>
            <a:pathLst>
              <a:path w="1294129" h="257810">
                <a:moveTo>
                  <a:pt x="0" y="257555"/>
                </a:moveTo>
                <a:lnTo>
                  <a:pt x="1293875" y="257555"/>
                </a:lnTo>
                <a:lnTo>
                  <a:pt x="1293875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12"/>
          <p:cNvSpPr/>
          <p:nvPr/>
        </p:nvSpPr>
        <p:spPr>
          <a:xfrm>
            <a:off x="11095990" y="1786350"/>
            <a:ext cx="334010" cy="874394"/>
          </a:xfrm>
          <a:custGeom>
            <a:avLst/>
            <a:gdLst/>
            <a:ahLst/>
            <a:cxnLst/>
            <a:rect l="l" t="t" r="r" b="b"/>
            <a:pathLst>
              <a:path w="334009" h="874394">
                <a:moveTo>
                  <a:pt x="275722" y="787024"/>
                </a:moveTo>
                <a:lnTo>
                  <a:pt x="246766" y="787024"/>
                </a:lnTo>
                <a:lnTo>
                  <a:pt x="290200" y="873892"/>
                </a:lnTo>
                <a:lnTo>
                  <a:pt x="326395" y="801502"/>
                </a:lnTo>
                <a:lnTo>
                  <a:pt x="275722" y="801502"/>
                </a:lnTo>
                <a:lnTo>
                  <a:pt x="275722" y="787024"/>
                </a:lnTo>
                <a:close/>
              </a:path>
              <a:path w="334009" h="874394">
                <a:moveTo>
                  <a:pt x="275722" y="14477"/>
                </a:moveTo>
                <a:lnTo>
                  <a:pt x="275722" y="801502"/>
                </a:lnTo>
                <a:lnTo>
                  <a:pt x="304678" y="801502"/>
                </a:lnTo>
                <a:lnTo>
                  <a:pt x="304678" y="28955"/>
                </a:lnTo>
                <a:lnTo>
                  <a:pt x="290200" y="28955"/>
                </a:lnTo>
                <a:lnTo>
                  <a:pt x="275722" y="14477"/>
                </a:lnTo>
                <a:close/>
              </a:path>
              <a:path w="334009" h="874394">
                <a:moveTo>
                  <a:pt x="333634" y="787024"/>
                </a:moveTo>
                <a:lnTo>
                  <a:pt x="304678" y="787024"/>
                </a:lnTo>
                <a:lnTo>
                  <a:pt x="304678" y="801502"/>
                </a:lnTo>
                <a:lnTo>
                  <a:pt x="326395" y="801502"/>
                </a:lnTo>
                <a:lnTo>
                  <a:pt x="333634" y="787024"/>
                </a:lnTo>
                <a:close/>
              </a:path>
              <a:path w="334009" h="874394">
                <a:moveTo>
                  <a:pt x="304678" y="0"/>
                </a:moveTo>
                <a:lnTo>
                  <a:pt x="0" y="0"/>
                </a:lnTo>
                <a:lnTo>
                  <a:pt x="0" y="28955"/>
                </a:lnTo>
                <a:lnTo>
                  <a:pt x="275722" y="28955"/>
                </a:lnTo>
                <a:lnTo>
                  <a:pt x="275722" y="14477"/>
                </a:lnTo>
                <a:lnTo>
                  <a:pt x="304678" y="14477"/>
                </a:lnTo>
                <a:lnTo>
                  <a:pt x="304678" y="0"/>
                </a:lnTo>
                <a:close/>
              </a:path>
              <a:path w="334009" h="874394">
                <a:moveTo>
                  <a:pt x="304678" y="14477"/>
                </a:moveTo>
                <a:lnTo>
                  <a:pt x="275722" y="14477"/>
                </a:lnTo>
                <a:lnTo>
                  <a:pt x="290200" y="28955"/>
                </a:lnTo>
                <a:lnTo>
                  <a:pt x="304678" y="28955"/>
                </a:lnTo>
                <a:lnTo>
                  <a:pt x="304678" y="1447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11">
            <a:hlinkClick r:id="rId6" action="ppaction://hlinksldjump"/>
          </p:cNvPr>
          <p:cNvSpPr txBox="1"/>
          <p:nvPr/>
        </p:nvSpPr>
        <p:spPr>
          <a:xfrm>
            <a:off x="10408140" y="1705186"/>
            <a:ext cx="7620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fr-FR" sz="1400" dirty="0">
                <a:latin typeface="Arial Narrow"/>
                <a:cs typeface="Arial Narrow"/>
                <a:hlinkClick r:id="rId6" action="ppaction://hlinksldjump"/>
              </a:rPr>
              <a:t>LOG OUT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8" name="object 17"/>
          <p:cNvSpPr txBox="1"/>
          <p:nvPr/>
        </p:nvSpPr>
        <p:spPr>
          <a:xfrm>
            <a:off x="80400" y="1019678"/>
            <a:ext cx="1534795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7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MAIN</a:t>
            </a:r>
            <a:r>
              <a:rPr sz="1800" u="heavy" spc="5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M</a:t>
            </a:r>
            <a:r>
              <a:rPr sz="1800" u="heavy" spc="-15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ENU</a:t>
            </a:r>
            <a:endParaRPr sz="18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409700" y="2243327"/>
            <a:ext cx="9784080" cy="19949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063" y="2971321"/>
            <a:ext cx="9663936" cy="257815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850642" y="5811863"/>
            <a:ext cx="6531357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</a:t>
            </a:r>
            <a:r>
              <a:rPr sz="1400" spc="-1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L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ICK</a:t>
            </a:r>
            <a:r>
              <a:rPr sz="1400" spc="-2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400" spc="-2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ON 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THE</a:t>
            </a:r>
            <a:r>
              <a:rPr sz="1400" spc="-25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sz="1400" spc="-5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L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INE</a:t>
            </a:r>
            <a:r>
              <a:rPr sz="1400" spc="-2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O</a:t>
            </a:r>
            <a:r>
              <a:rPr sz="1400" spc="-65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AC</a:t>
            </a:r>
            <a:r>
              <a:rPr sz="1400" spc="-1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ESS</a:t>
            </a:r>
            <a:r>
              <a:rPr sz="1400" spc="-2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THIS CAMPAIGN’S 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5" action="ppaction://hlinksldjump"/>
              </a:rPr>
              <a:t>QUESTIONNAIRE DASHBOARD</a:t>
            </a:r>
            <a:endParaRPr sz="1400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cxnSp>
        <p:nvCxnSpPr>
          <p:cNvPr id="16" name="Connecteur : en angle 15"/>
          <p:cNvCxnSpPr>
            <a:stCxn id="9" idx="1"/>
            <a:endCxn id="19" idx="1"/>
          </p:cNvCxnSpPr>
          <p:nvPr/>
        </p:nvCxnSpPr>
        <p:spPr>
          <a:xfrm rot="10800000">
            <a:off x="1456488" y="3819027"/>
            <a:ext cx="394155" cy="2100559"/>
          </a:xfrm>
          <a:prstGeom prst="bentConnector3">
            <a:avLst>
              <a:gd name="adj1" fmla="val 157997"/>
            </a:avLst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456487" y="3675652"/>
            <a:ext cx="9287713" cy="28674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USER MANUAL</a:t>
            </a:r>
            <a:endParaRPr lang="en-GB" spc="-5" dirty="0"/>
          </a:p>
        </p:txBody>
      </p:sp>
      <p:sp>
        <p:nvSpPr>
          <p:cNvPr id="17" name="object 9"/>
          <p:cNvSpPr txBox="1"/>
          <p:nvPr/>
        </p:nvSpPr>
        <p:spPr>
          <a:xfrm>
            <a:off x="4880787" y="2677003"/>
            <a:ext cx="6531357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FOR SORTING OR FILTERING DIFFERENT CAMPAIGNS SEE </a:t>
            </a:r>
            <a:r>
              <a:rPr lang="en-GB" sz="1400" u="heavy" spc="-235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T</a:t>
            </a:r>
            <a:r>
              <a:rPr lang="en-GB" sz="1400" u="heavy" spc="-5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AB</a:t>
            </a:r>
            <a:r>
              <a:rPr lang="en-GB" sz="1400" u="heavy" spc="-1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L</a:t>
            </a:r>
            <a:r>
              <a:rPr lang="en-GB" sz="1400" u="heavy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E</a:t>
            </a:r>
            <a:r>
              <a:rPr lang="en-GB" sz="1400" u="heavy" spc="2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 </a:t>
            </a:r>
            <a:r>
              <a:rPr lang="en-GB" sz="1400" u="heavy" spc="-5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SOR</a:t>
            </a:r>
            <a:r>
              <a:rPr lang="en-GB" sz="1400" u="heavy" spc="5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T</a:t>
            </a:r>
            <a:r>
              <a:rPr lang="en-GB" sz="1400" u="heavy" spc="-5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I</a:t>
            </a:r>
            <a:r>
              <a:rPr lang="en-GB" sz="1400" u="heavy" spc="-1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N</a:t>
            </a:r>
            <a:r>
              <a:rPr lang="en-GB" sz="1400" u="heavy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G</a:t>
            </a:r>
            <a:r>
              <a:rPr lang="en-GB" sz="1400" u="heavy" spc="2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 </a:t>
            </a:r>
            <a:r>
              <a:rPr lang="en-GB" sz="1400" u="heavy" spc="-5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AND</a:t>
            </a:r>
            <a:r>
              <a:rPr lang="en-GB" sz="1400" u="heavy" spc="15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 </a:t>
            </a:r>
            <a:r>
              <a:rPr lang="en-GB" sz="1400" u="heavy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FILTERING</a:t>
            </a:r>
            <a:endParaRPr lang="en-GB" sz="1400" spc="-5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56488" y="3276600"/>
            <a:ext cx="9404399" cy="28674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0" name="Connecteur : en angle 15"/>
          <p:cNvCxnSpPr>
            <a:stCxn id="17" idx="3"/>
          </p:cNvCxnSpPr>
          <p:nvPr/>
        </p:nvCxnSpPr>
        <p:spPr>
          <a:xfrm flipH="1">
            <a:off x="10860890" y="2784725"/>
            <a:ext cx="551254" cy="635247"/>
          </a:xfrm>
          <a:prstGeom prst="bentConnector4">
            <a:avLst>
              <a:gd name="adj1" fmla="val -41469"/>
              <a:gd name="adj2" fmla="val 104000"/>
            </a:avLst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CAMPAIGNS: DEFINITION AND CONCEPTS</a:t>
            </a:r>
          </a:p>
        </p:txBody>
      </p:sp>
      <p:sp>
        <p:nvSpPr>
          <p:cNvPr id="23" name="object 17"/>
          <p:cNvSpPr txBox="1"/>
          <p:nvPr/>
        </p:nvSpPr>
        <p:spPr>
          <a:xfrm>
            <a:off x="80400" y="1019678"/>
            <a:ext cx="1534795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7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MAIN</a:t>
            </a:r>
            <a:r>
              <a:rPr sz="1800" u="heavy" spc="5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M</a:t>
            </a:r>
            <a:r>
              <a:rPr sz="1800" u="heavy" spc="-15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ENU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24" name="object 11"/>
          <p:cNvSpPr txBox="1"/>
          <p:nvPr/>
        </p:nvSpPr>
        <p:spPr>
          <a:xfrm>
            <a:off x="2362199" y="906693"/>
            <a:ext cx="9601201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0000"/>
              </a:lnSpc>
            </a:pPr>
            <a:r>
              <a:rPr lang="en-US" sz="1400" b="1" dirty="0" smtClean="0">
                <a:latin typeface="Arial Narrow"/>
                <a:cs typeface="Arial Narrow"/>
              </a:rPr>
              <a:t>THE CAMPAIGNS </a:t>
            </a:r>
            <a:r>
              <a:rPr lang="en-US" sz="1400" b="1" dirty="0">
                <a:latin typeface="Arial Narrow"/>
                <a:cs typeface="Arial Narrow"/>
              </a:rPr>
              <a:t>CONTAIN </a:t>
            </a:r>
            <a:r>
              <a:rPr lang="en-US" sz="1400" b="1" dirty="0" smtClean="0">
                <a:latin typeface="Arial Narrow"/>
                <a:cs typeface="Arial Narrow"/>
              </a:rPr>
              <a:t>THE QUESTIONS THAT NEED TO BE ANSWERED.  </a:t>
            </a:r>
            <a:r>
              <a:rPr lang="en-US" sz="1400" dirty="0">
                <a:latin typeface="Arial Narrow"/>
                <a:cs typeface="Arial Narrow"/>
              </a:rPr>
              <a:t>AS A USER, YOU CAN ACCESS THE CAMPAIGNS THAT YOU HAVE BEEN INVITED TO PARTICIPATE TO.</a:t>
            </a:r>
          </a:p>
          <a:p>
            <a:pPr marR="5080"/>
            <a:r>
              <a:rPr lang="en-US" sz="1400" b="1" dirty="0">
                <a:latin typeface="Arial Narrow"/>
                <a:cs typeface="Arial Narrow"/>
              </a:rPr>
              <a:t/>
            </a:r>
            <a:br>
              <a:rPr lang="en-US" sz="1400" b="1" dirty="0">
                <a:latin typeface="Arial Narrow"/>
                <a:cs typeface="Arial Narrow"/>
              </a:rPr>
            </a:b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STATUS : IN PROGRESS 	</a:t>
            </a:r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→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 CAMPAIGN THAT IS ACTIVE, FOR WHICH YOU CAN FILL THE QUESTIONNAIRE</a:t>
            </a:r>
          </a:p>
          <a:p>
            <a:pPr marR="5080"/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STATUS : COMPLETED 	</a:t>
            </a:r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→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 CAMPAIGN THAT IS FINISHED, FOR WHICH YOU CAN SEE THE ANSWERS YOU HAD PROVIDED</a:t>
            </a:r>
          </a:p>
        </p:txBody>
      </p:sp>
      <p:cxnSp>
        <p:nvCxnSpPr>
          <p:cNvPr id="27" name="Connecteur droit avec flèche 26"/>
          <p:cNvCxnSpPr/>
          <p:nvPr/>
        </p:nvCxnSpPr>
        <p:spPr>
          <a:xfrm>
            <a:off x="4114801" y="1983911"/>
            <a:ext cx="0" cy="1118437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286001" y="1523999"/>
            <a:ext cx="1828800" cy="45991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935705"/>
            <a:ext cx="11721555" cy="89059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1598804" y="1825911"/>
            <a:ext cx="1093470" cy="630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5715" algn="ctr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C</a:t>
            </a:r>
            <a:r>
              <a:rPr sz="1400" spc="-10" dirty="0">
                <a:latin typeface="Arial Narrow"/>
                <a:cs typeface="Arial Narrow"/>
              </a:rPr>
              <a:t>L</a:t>
            </a:r>
            <a:r>
              <a:rPr sz="1400" dirty="0">
                <a:latin typeface="Arial Narrow"/>
                <a:cs typeface="Arial Narrow"/>
              </a:rPr>
              <a:t>ICK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ON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A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COL</a:t>
            </a:r>
            <a:r>
              <a:rPr sz="1400" spc="-10" dirty="0">
                <a:latin typeface="Arial Narrow"/>
                <a:cs typeface="Arial Narrow"/>
              </a:rPr>
              <a:t>U</a:t>
            </a:r>
            <a:r>
              <a:rPr sz="1400" spc="-5" dirty="0">
                <a:latin typeface="Arial Narrow"/>
                <a:cs typeface="Arial Narrow"/>
              </a:rPr>
              <a:t>M</a:t>
            </a:r>
            <a:r>
              <a:rPr sz="1400" dirty="0">
                <a:latin typeface="Arial Narrow"/>
                <a:cs typeface="Arial Narrow"/>
              </a:rPr>
              <a:t>N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TI</a:t>
            </a:r>
            <a:r>
              <a:rPr sz="1400" spc="5" dirty="0">
                <a:latin typeface="Arial Narrow"/>
                <a:cs typeface="Arial Narrow"/>
              </a:rPr>
              <a:t>T</a:t>
            </a:r>
            <a:r>
              <a:rPr sz="1400" spc="-5" dirty="0">
                <a:latin typeface="Arial Narrow"/>
                <a:cs typeface="Arial Narrow"/>
              </a:rPr>
              <a:t>L</a:t>
            </a:r>
            <a:r>
              <a:rPr sz="1400" dirty="0">
                <a:latin typeface="Arial Narrow"/>
                <a:cs typeface="Arial Narrow"/>
              </a:rPr>
              <a:t>E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Arial Narrow"/>
                <a:cs typeface="Arial Narrow"/>
              </a:rPr>
              <a:t>T</a:t>
            </a:r>
            <a:r>
              <a:rPr sz="1400" dirty="0">
                <a:latin typeface="Arial Narrow"/>
                <a:cs typeface="Arial Narrow"/>
              </a:rPr>
              <a:t>O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SO</a:t>
            </a:r>
            <a:r>
              <a:rPr sz="1400" spc="-30" dirty="0">
                <a:latin typeface="Arial Narrow"/>
                <a:cs typeface="Arial Narrow"/>
              </a:rPr>
              <a:t>R</a:t>
            </a:r>
            <a:r>
              <a:rPr sz="1400" dirty="0">
                <a:latin typeface="Arial Narrow"/>
                <a:cs typeface="Arial Narrow"/>
              </a:rPr>
              <a:t>T</a:t>
            </a:r>
          </a:p>
        </p:txBody>
      </p:sp>
      <p:sp>
        <p:nvSpPr>
          <p:cNvPr id="9" name="object 9"/>
          <p:cNvSpPr/>
          <p:nvPr/>
        </p:nvSpPr>
        <p:spPr>
          <a:xfrm>
            <a:off x="688847" y="2119884"/>
            <a:ext cx="830580" cy="1034415"/>
          </a:xfrm>
          <a:custGeom>
            <a:avLst/>
            <a:gdLst/>
            <a:ahLst/>
            <a:cxnLst/>
            <a:rect l="l" t="t" r="r" b="b"/>
            <a:pathLst>
              <a:path w="830580" h="1034414">
                <a:moveTo>
                  <a:pt x="156209" y="947531"/>
                </a:moveTo>
                <a:lnTo>
                  <a:pt x="156209" y="1034399"/>
                </a:lnTo>
                <a:lnTo>
                  <a:pt x="214121" y="1005443"/>
                </a:lnTo>
                <a:lnTo>
                  <a:pt x="170687" y="1005443"/>
                </a:lnTo>
                <a:lnTo>
                  <a:pt x="170687" y="976487"/>
                </a:lnTo>
                <a:lnTo>
                  <a:pt x="214121" y="976487"/>
                </a:lnTo>
                <a:lnTo>
                  <a:pt x="156209" y="947531"/>
                </a:lnTo>
                <a:close/>
              </a:path>
              <a:path w="830580" h="1034414">
                <a:moveTo>
                  <a:pt x="830579" y="0"/>
                </a:moveTo>
                <a:lnTo>
                  <a:pt x="0" y="0"/>
                </a:lnTo>
                <a:lnTo>
                  <a:pt x="0" y="1005443"/>
                </a:lnTo>
                <a:lnTo>
                  <a:pt x="156209" y="1005443"/>
                </a:lnTo>
                <a:lnTo>
                  <a:pt x="156209" y="990965"/>
                </a:lnTo>
                <a:lnTo>
                  <a:pt x="28955" y="990965"/>
                </a:lnTo>
                <a:lnTo>
                  <a:pt x="14477" y="976487"/>
                </a:lnTo>
                <a:lnTo>
                  <a:pt x="28955" y="976487"/>
                </a:lnTo>
                <a:lnTo>
                  <a:pt x="28955" y="28955"/>
                </a:lnTo>
                <a:lnTo>
                  <a:pt x="14477" y="28955"/>
                </a:lnTo>
                <a:lnTo>
                  <a:pt x="28955" y="14477"/>
                </a:lnTo>
                <a:lnTo>
                  <a:pt x="830579" y="14477"/>
                </a:lnTo>
                <a:lnTo>
                  <a:pt x="830579" y="0"/>
                </a:lnTo>
                <a:close/>
              </a:path>
              <a:path w="830580" h="1034414">
                <a:moveTo>
                  <a:pt x="214121" y="976487"/>
                </a:moveTo>
                <a:lnTo>
                  <a:pt x="170687" y="976487"/>
                </a:lnTo>
                <a:lnTo>
                  <a:pt x="170687" y="1005443"/>
                </a:lnTo>
                <a:lnTo>
                  <a:pt x="214121" y="1005443"/>
                </a:lnTo>
                <a:lnTo>
                  <a:pt x="243077" y="990965"/>
                </a:lnTo>
                <a:lnTo>
                  <a:pt x="214121" y="976487"/>
                </a:lnTo>
                <a:close/>
              </a:path>
              <a:path w="830580" h="1034414">
                <a:moveTo>
                  <a:pt x="28955" y="976487"/>
                </a:moveTo>
                <a:lnTo>
                  <a:pt x="14477" y="976487"/>
                </a:lnTo>
                <a:lnTo>
                  <a:pt x="28955" y="990965"/>
                </a:lnTo>
                <a:lnTo>
                  <a:pt x="28955" y="976487"/>
                </a:lnTo>
                <a:close/>
              </a:path>
              <a:path w="830580" h="1034414">
                <a:moveTo>
                  <a:pt x="156209" y="976487"/>
                </a:moveTo>
                <a:lnTo>
                  <a:pt x="28955" y="976487"/>
                </a:lnTo>
                <a:lnTo>
                  <a:pt x="28955" y="990965"/>
                </a:lnTo>
                <a:lnTo>
                  <a:pt x="156209" y="990965"/>
                </a:lnTo>
                <a:lnTo>
                  <a:pt x="156209" y="976487"/>
                </a:lnTo>
                <a:close/>
              </a:path>
              <a:path w="830580" h="1034414">
                <a:moveTo>
                  <a:pt x="28955" y="14477"/>
                </a:moveTo>
                <a:lnTo>
                  <a:pt x="14477" y="28955"/>
                </a:lnTo>
                <a:lnTo>
                  <a:pt x="28955" y="28955"/>
                </a:lnTo>
                <a:lnTo>
                  <a:pt x="28955" y="14477"/>
                </a:lnTo>
                <a:close/>
              </a:path>
              <a:path w="830580" h="1034414">
                <a:moveTo>
                  <a:pt x="830579" y="14477"/>
                </a:moveTo>
                <a:lnTo>
                  <a:pt x="28955" y="14477"/>
                </a:lnTo>
                <a:lnTo>
                  <a:pt x="28955" y="28955"/>
                </a:lnTo>
                <a:lnTo>
                  <a:pt x="830579" y="28955"/>
                </a:lnTo>
                <a:lnTo>
                  <a:pt x="830579" y="1447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931163" y="2980944"/>
            <a:ext cx="10651237" cy="257810"/>
          </a:xfrm>
          <a:custGeom>
            <a:avLst/>
            <a:gdLst/>
            <a:ahLst/>
            <a:cxnLst/>
            <a:rect l="l" t="t" r="r" b="b"/>
            <a:pathLst>
              <a:path w="9145905" h="257810">
                <a:moveTo>
                  <a:pt x="0" y="257555"/>
                </a:moveTo>
                <a:lnTo>
                  <a:pt x="9145523" y="257555"/>
                </a:lnTo>
                <a:lnTo>
                  <a:pt x="9145523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4419600" y="4616866"/>
            <a:ext cx="147396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TYPE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AND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PRESS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lang="fr-FR" sz="1400" dirty="0" smtClean="0">
                <a:latin typeface="Times New Roman"/>
                <a:cs typeface="Times New Roman"/>
              </a:rPr>
              <a:t>"</a:t>
            </a:r>
            <a:r>
              <a:rPr sz="1400" dirty="0" smtClean="0">
                <a:latin typeface="Arial Narrow"/>
                <a:cs typeface="Arial Narrow"/>
              </a:rPr>
              <a:t>ENTER</a:t>
            </a:r>
            <a:r>
              <a:rPr lang="fr-FR" sz="1400" dirty="0" smtClean="0">
                <a:latin typeface="Times New Roman"/>
                <a:cs typeface="Times New Roman"/>
              </a:rPr>
              <a:t>" </a:t>
            </a:r>
            <a:r>
              <a:rPr lang="fr-FR" sz="1400" spc="-80" dirty="0" smtClean="0">
                <a:latin typeface="Times New Roman"/>
                <a:cs typeface="Times New Roman"/>
              </a:rPr>
              <a:t> </a:t>
            </a:r>
            <a:r>
              <a:rPr sz="1400" spc="-20" dirty="0" smtClean="0">
                <a:latin typeface="Arial Narrow"/>
                <a:cs typeface="Arial Narrow"/>
              </a:rPr>
              <a:t>T</a:t>
            </a:r>
            <a:r>
              <a:rPr sz="1400" dirty="0" smtClean="0">
                <a:latin typeface="Arial Narrow"/>
                <a:cs typeface="Arial Narrow"/>
              </a:rPr>
              <a:t>O</a:t>
            </a:r>
            <a:r>
              <a:rPr sz="1400" spc="-40" dirty="0" smtClean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FI</a:t>
            </a:r>
            <a:r>
              <a:rPr sz="1400" spc="-85" dirty="0">
                <a:latin typeface="Arial Narrow"/>
                <a:cs typeface="Arial Narrow"/>
              </a:rPr>
              <a:t>L</a:t>
            </a:r>
            <a:r>
              <a:rPr sz="1400" dirty="0">
                <a:latin typeface="Arial Narrow"/>
                <a:cs typeface="Arial Narrow"/>
              </a:rPr>
              <a:t>TER</a:t>
            </a:r>
          </a:p>
        </p:txBody>
      </p:sp>
      <p:sp>
        <p:nvSpPr>
          <p:cNvPr id="12" name="object 12"/>
          <p:cNvSpPr/>
          <p:nvPr/>
        </p:nvSpPr>
        <p:spPr>
          <a:xfrm>
            <a:off x="5973316" y="3623528"/>
            <a:ext cx="960883" cy="1208696"/>
          </a:xfrm>
          <a:custGeom>
            <a:avLst/>
            <a:gdLst/>
            <a:ahLst/>
            <a:cxnLst/>
            <a:rect l="l" t="t" r="r" b="b"/>
            <a:pathLst>
              <a:path w="829309" h="1122045">
                <a:moveTo>
                  <a:pt x="771022" y="1092707"/>
                </a:moveTo>
                <a:lnTo>
                  <a:pt x="0" y="1092707"/>
                </a:lnTo>
                <a:lnTo>
                  <a:pt x="0" y="1121663"/>
                </a:lnTo>
                <a:lnTo>
                  <a:pt x="799978" y="1121663"/>
                </a:lnTo>
                <a:lnTo>
                  <a:pt x="799978" y="1107185"/>
                </a:lnTo>
                <a:lnTo>
                  <a:pt x="771022" y="1107185"/>
                </a:lnTo>
                <a:lnTo>
                  <a:pt x="771022" y="1092707"/>
                </a:lnTo>
                <a:close/>
              </a:path>
              <a:path w="829309" h="1122045">
                <a:moveTo>
                  <a:pt x="799978" y="72389"/>
                </a:moveTo>
                <a:lnTo>
                  <a:pt x="771022" y="72389"/>
                </a:lnTo>
                <a:lnTo>
                  <a:pt x="771022" y="1107185"/>
                </a:lnTo>
                <a:lnTo>
                  <a:pt x="785500" y="1092707"/>
                </a:lnTo>
                <a:lnTo>
                  <a:pt x="799978" y="1092707"/>
                </a:lnTo>
                <a:lnTo>
                  <a:pt x="799978" y="72389"/>
                </a:lnTo>
                <a:close/>
              </a:path>
              <a:path w="829309" h="1122045">
                <a:moveTo>
                  <a:pt x="799978" y="1092707"/>
                </a:moveTo>
                <a:lnTo>
                  <a:pt x="785500" y="1092707"/>
                </a:lnTo>
                <a:lnTo>
                  <a:pt x="771022" y="1107185"/>
                </a:lnTo>
                <a:lnTo>
                  <a:pt x="799978" y="1107185"/>
                </a:lnTo>
                <a:lnTo>
                  <a:pt x="799978" y="1092707"/>
                </a:lnTo>
                <a:close/>
              </a:path>
              <a:path w="829309" h="1122045">
                <a:moveTo>
                  <a:pt x="785500" y="0"/>
                </a:moveTo>
                <a:lnTo>
                  <a:pt x="742066" y="86867"/>
                </a:lnTo>
                <a:lnTo>
                  <a:pt x="771022" y="86867"/>
                </a:lnTo>
                <a:lnTo>
                  <a:pt x="771022" y="72389"/>
                </a:lnTo>
                <a:lnTo>
                  <a:pt x="821695" y="72389"/>
                </a:lnTo>
                <a:lnTo>
                  <a:pt x="785500" y="0"/>
                </a:lnTo>
                <a:close/>
              </a:path>
              <a:path w="829309" h="1122045">
                <a:moveTo>
                  <a:pt x="821695" y="72389"/>
                </a:moveTo>
                <a:lnTo>
                  <a:pt x="799978" y="72389"/>
                </a:lnTo>
                <a:lnTo>
                  <a:pt x="799978" y="86867"/>
                </a:lnTo>
                <a:lnTo>
                  <a:pt x="828934" y="86867"/>
                </a:lnTo>
                <a:lnTo>
                  <a:pt x="821695" y="7238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4220529" y="3320478"/>
            <a:ext cx="7598608" cy="307975"/>
          </a:xfrm>
          <a:custGeom>
            <a:avLst/>
            <a:gdLst/>
            <a:ahLst/>
            <a:cxnLst/>
            <a:rect l="l" t="t" r="r" b="b"/>
            <a:pathLst>
              <a:path w="6638925" h="307975">
                <a:moveTo>
                  <a:pt x="0" y="307847"/>
                </a:moveTo>
                <a:lnTo>
                  <a:pt x="6638543" y="307847"/>
                </a:lnTo>
                <a:lnTo>
                  <a:pt x="6638543" y="0"/>
                </a:lnTo>
                <a:lnTo>
                  <a:pt x="0" y="0"/>
                </a:lnTo>
                <a:lnTo>
                  <a:pt x="0" y="307847"/>
                </a:lnTo>
                <a:close/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601599" y="4636166"/>
            <a:ext cx="1367973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755" marR="5080" indent="-59690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USE </a:t>
            </a:r>
            <a:r>
              <a:rPr lang="fr-FR" sz="1400" dirty="0">
                <a:latin typeface="Arial Narrow"/>
                <a:cs typeface="Arial Narrow"/>
              </a:rPr>
              <a:t>THE </a:t>
            </a:r>
            <a:r>
              <a:rPr sz="1400" dirty="0">
                <a:latin typeface="Arial Narrow"/>
                <a:cs typeface="Arial Narrow"/>
              </a:rPr>
              <a:t>DROP DO</a:t>
            </a:r>
            <a:r>
              <a:rPr sz="1400" spc="5" dirty="0">
                <a:latin typeface="Arial Narrow"/>
                <a:cs typeface="Arial Narrow"/>
              </a:rPr>
              <a:t>W</a:t>
            </a:r>
            <a:r>
              <a:rPr sz="1400" dirty="0">
                <a:latin typeface="Arial Narrow"/>
                <a:cs typeface="Arial Narrow"/>
              </a:rPr>
              <a:t>N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MEN</a:t>
            </a:r>
            <a:r>
              <a:rPr sz="1400" dirty="0">
                <a:latin typeface="Arial Narrow"/>
                <a:cs typeface="Arial Narrow"/>
              </a:rPr>
              <a:t>U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Arial Narrow"/>
                <a:cs typeface="Arial Narrow"/>
              </a:rPr>
              <a:t>T</a:t>
            </a:r>
            <a:r>
              <a:rPr sz="1400" dirty="0">
                <a:latin typeface="Arial Narrow"/>
                <a:cs typeface="Arial Narrow"/>
              </a:rPr>
              <a:t>O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FI</a:t>
            </a:r>
            <a:r>
              <a:rPr sz="1400" spc="-85" dirty="0">
                <a:latin typeface="Arial Narrow"/>
                <a:cs typeface="Arial Narrow"/>
              </a:rPr>
              <a:t>L</a:t>
            </a:r>
            <a:r>
              <a:rPr sz="1400" dirty="0">
                <a:latin typeface="Arial Narrow"/>
                <a:cs typeface="Arial Narrow"/>
              </a:rPr>
              <a:t>TER</a:t>
            </a:r>
          </a:p>
        </p:txBody>
      </p:sp>
      <p:sp>
        <p:nvSpPr>
          <p:cNvPr id="16" name="object 16"/>
          <p:cNvSpPr/>
          <p:nvPr/>
        </p:nvSpPr>
        <p:spPr>
          <a:xfrm>
            <a:off x="1981960" y="3615274"/>
            <a:ext cx="913639" cy="1253780"/>
          </a:xfrm>
          <a:custGeom>
            <a:avLst/>
            <a:gdLst/>
            <a:ahLst/>
            <a:cxnLst/>
            <a:rect l="l" t="t" r="r" b="b"/>
            <a:pathLst>
              <a:path w="732789" h="1158875">
                <a:moveTo>
                  <a:pt x="674369" y="1129664"/>
                </a:moveTo>
                <a:lnTo>
                  <a:pt x="0" y="1129664"/>
                </a:lnTo>
                <a:lnTo>
                  <a:pt x="0" y="1158620"/>
                </a:lnTo>
                <a:lnTo>
                  <a:pt x="703325" y="1158620"/>
                </a:lnTo>
                <a:lnTo>
                  <a:pt x="703325" y="1144142"/>
                </a:lnTo>
                <a:lnTo>
                  <a:pt x="674369" y="1144142"/>
                </a:lnTo>
                <a:lnTo>
                  <a:pt x="674369" y="1129664"/>
                </a:lnTo>
                <a:close/>
              </a:path>
              <a:path w="732789" h="1158875">
                <a:moveTo>
                  <a:pt x="703325" y="72389"/>
                </a:moveTo>
                <a:lnTo>
                  <a:pt x="674369" y="72389"/>
                </a:lnTo>
                <a:lnTo>
                  <a:pt x="674369" y="1144142"/>
                </a:lnTo>
                <a:lnTo>
                  <a:pt x="688847" y="1129664"/>
                </a:lnTo>
                <a:lnTo>
                  <a:pt x="703325" y="1129664"/>
                </a:lnTo>
                <a:lnTo>
                  <a:pt x="703325" y="72389"/>
                </a:lnTo>
                <a:close/>
              </a:path>
              <a:path w="732789" h="1158875">
                <a:moveTo>
                  <a:pt x="703325" y="1129664"/>
                </a:moveTo>
                <a:lnTo>
                  <a:pt x="688847" y="1129664"/>
                </a:lnTo>
                <a:lnTo>
                  <a:pt x="674369" y="1144142"/>
                </a:lnTo>
                <a:lnTo>
                  <a:pt x="703325" y="1144142"/>
                </a:lnTo>
                <a:lnTo>
                  <a:pt x="703325" y="1129664"/>
                </a:lnTo>
                <a:close/>
              </a:path>
              <a:path w="732789" h="1158875">
                <a:moveTo>
                  <a:pt x="688847" y="0"/>
                </a:moveTo>
                <a:lnTo>
                  <a:pt x="645413" y="86867"/>
                </a:lnTo>
                <a:lnTo>
                  <a:pt x="674369" y="86867"/>
                </a:lnTo>
                <a:lnTo>
                  <a:pt x="674369" y="72389"/>
                </a:lnTo>
                <a:lnTo>
                  <a:pt x="725042" y="72389"/>
                </a:lnTo>
                <a:lnTo>
                  <a:pt x="688847" y="0"/>
                </a:lnTo>
                <a:close/>
              </a:path>
              <a:path w="732789" h="1158875">
                <a:moveTo>
                  <a:pt x="725042" y="72389"/>
                </a:moveTo>
                <a:lnTo>
                  <a:pt x="703325" y="72389"/>
                </a:lnTo>
                <a:lnTo>
                  <a:pt x="703325" y="86867"/>
                </a:lnTo>
                <a:lnTo>
                  <a:pt x="732281" y="86867"/>
                </a:lnTo>
                <a:lnTo>
                  <a:pt x="725042" y="7238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2267059" y="3315352"/>
            <a:ext cx="1879711" cy="307975"/>
          </a:xfrm>
          <a:custGeom>
            <a:avLst/>
            <a:gdLst/>
            <a:ahLst/>
            <a:cxnLst/>
            <a:rect l="l" t="t" r="r" b="b"/>
            <a:pathLst>
              <a:path w="1377950" h="307975">
                <a:moveTo>
                  <a:pt x="0" y="307847"/>
                </a:moveTo>
                <a:lnTo>
                  <a:pt x="1377695" y="307847"/>
                </a:lnTo>
                <a:lnTo>
                  <a:pt x="1377695" y="0"/>
                </a:lnTo>
                <a:lnTo>
                  <a:pt x="0" y="0"/>
                </a:lnTo>
                <a:lnTo>
                  <a:pt x="0" y="307847"/>
                </a:lnTo>
                <a:close/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28" name="Holder 2"/>
          <p:cNvSpPr>
            <a:spLocks noGrp="1"/>
          </p:cNvSpPr>
          <p:nvPr>
            <p:ph type="ftr" sz="quarter" idx="5"/>
          </p:nvPr>
        </p:nvSpPr>
        <p:spPr>
          <a:xfrm>
            <a:off x="1" y="6564739"/>
            <a:ext cx="12184184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USER MANUAL</a:t>
            </a:r>
            <a:endParaRPr lang="en-GB" spc="-5" dirty="0"/>
          </a:p>
        </p:txBody>
      </p:sp>
      <p:sp>
        <p:nvSpPr>
          <p:cNvPr id="21" name="Rectangle 20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SORTING AND FILTERING A TABLE</a:t>
            </a:r>
          </a:p>
        </p:txBody>
      </p:sp>
      <p:sp>
        <p:nvSpPr>
          <p:cNvPr id="22" name="object 17"/>
          <p:cNvSpPr txBox="1"/>
          <p:nvPr/>
        </p:nvSpPr>
        <p:spPr>
          <a:xfrm>
            <a:off x="80400" y="1019678"/>
            <a:ext cx="1534795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4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4" action="ppaction://hlinksldjump"/>
              </a:rPr>
              <a:t>MAIN</a:t>
            </a:r>
            <a:r>
              <a:rPr sz="1800" u="heavy" spc="5" dirty="0">
                <a:solidFill>
                  <a:srgbClr val="001F5F"/>
                </a:solidFill>
                <a:latin typeface="Arial Narrow"/>
                <a:cs typeface="Arial Narrow"/>
                <a:hlinkClick r:id="rId4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4" action="ppaction://hlinksldjump"/>
              </a:rPr>
              <a:t>M</a:t>
            </a:r>
            <a:r>
              <a:rPr sz="1800" u="heavy" spc="-15" dirty="0">
                <a:solidFill>
                  <a:srgbClr val="001F5F"/>
                </a:solidFill>
                <a:latin typeface="Arial Narrow"/>
                <a:cs typeface="Arial Narrow"/>
                <a:hlinkClick r:id="rId4" action="ppaction://hlinksldjump"/>
              </a:rPr>
              <a:t>ENU</a:t>
            </a:r>
            <a:endParaRPr sz="1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79655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329" y="832754"/>
            <a:ext cx="8341341" cy="5553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8293893" y="1555982"/>
            <a:ext cx="2050414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YOUR COMMENTS AND COMMENTS HISTORY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293893" y="2626875"/>
            <a:ext cx="181483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COMMENT</a:t>
            </a:r>
            <a:r>
              <a:rPr lang="fr-FR" sz="1400" dirty="0">
                <a:latin typeface="Arial Narrow"/>
                <a:cs typeface="Arial Narrow"/>
              </a:rPr>
              <a:t>S FROM THE CEPEJ SECRETARIAT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220868" y="3904531"/>
            <a:ext cx="3828132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3175"/>
            <a:r>
              <a:rPr lang="en-GB" sz="1400" spc="-5" dirty="0" smtClean="0">
                <a:latin typeface="Arial Narrow"/>
                <a:cs typeface="Arial Narrow"/>
              </a:rPr>
              <a:t>PDFs DOWNLOADS:</a:t>
            </a:r>
          </a:p>
          <a:p>
            <a:pPr marL="295275" marR="508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rial Narrow"/>
                <a:cs typeface="Arial Narrow"/>
              </a:rPr>
              <a:t>Q</a:t>
            </a:r>
            <a:r>
              <a:rPr lang="en-GB" sz="1400" dirty="0" smtClean="0">
                <a:latin typeface="Arial Narrow"/>
                <a:cs typeface="Arial Narrow"/>
              </a:rPr>
              <a:t>uestionnaire </a:t>
            </a:r>
            <a:r>
              <a:rPr lang="en-GB" sz="1400" dirty="0">
                <a:latin typeface="Arial Narrow"/>
                <a:cs typeface="Arial Narrow"/>
              </a:rPr>
              <a:t>with your current answers</a:t>
            </a:r>
          </a:p>
          <a:p>
            <a:pPr marL="295275" marR="508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Arial Narrow"/>
                <a:cs typeface="Arial Narrow"/>
              </a:rPr>
              <a:t>Empty questi</a:t>
            </a:r>
            <a:r>
              <a:rPr lang="en-GB" sz="1400" spc="-10" dirty="0" smtClean="0">
                <a:latin typeface="Arial Narrow"/>
                <a:cs typeface="Arial Narrow"/>
              </a:rPr>
              <a:t>o</a:t>
            </a:r>
            <a:r>
              <a:rPr lang="en-GB" sz="1400" dirty="0" smtClean="0">
                <a:latin typeface="Arial Narrow"/>
                <a:cs typeface="Arial Narrow"/>
              </a:rPr>
              <a:t>n</a:t>
            </a:r>
            <a:r>
              <a:rPr lang="en-GB" sz="1400" spc="-10" dirty="0" smtClean="0">
                <a:latin typeface="Arial Narrow"/>
                <a:cs typeface="Arial Narrow"/>
              </a:rPr>
              <a:t>n</a:t>
            </a:r>
            <a:r>
              <a:rPr lang="en-GB" sz="1400" spc="-15" dirty="0" smtClean="0">
                <a:latin typeface="Arial Narrow"/>
                <a:cs typeface="Arial Narrow"/>
              </a:rPr>
              <a:t>a</a:t>
            </a:r>
            <a:r>
              <a:rPr lang="en-GB" sz="1400" dirty="0" smtClean="0">
                <a:latin typeface="Arial Narrow"/>
                <a:cs typeface="Arial Narrow"/>
              </a:rPr>
              <a:t>ire</a:t>
            </a:r>
            <a:r>
              <a:rPr lang="en-GB" sz="1400" spc="-65" dirty="0" smtClean="0">
                <a:latin typeface="Times New Roman"/>
                <a:cs typeface="Times New Roman"/>
              </a:rPr>
              <a:t> </a:t>
            </a:r>
            <a:r>
              <a:rPr lang="en-GB" sz="1400" dirty="0" smtClean="0">
                <a:latin typeface="Arial Narrow"/>
                <a:cs typeface="Arial Narrow"/>
              </a:rPr>
              <a:t>wi</a:t>
            </a:r>
            <a:r>
              <a:rPr lang="en-GB" sz="1400" spc="5" dirty="0" smtClean="0">
                <a:latin typeface="Arial Narrow"/>
                <a:cs typeface="Arial Narrow"/>
              </a:rPr>
              <a:t>t</a:t>
            </a:r>
            <a:r>
              <a:rPr lang="en-GB" sz="1400" dirty="0" smtClean="0">
                <a:latin typeface="Arial Narrow"/>
                <a:cs typeface="Arial Narrow"/>
              </a:rPr>
              <a:t>hout</a:t>
            </a:r>
            <a:r>
              <a:rPr lang="en-GB" sz="1400" dirty="0" smtClean="0">
                <a:latin typeface="Times New Roman"/>
                <a:cs typeface="Times New Roman"/>
              </a:rPr>
              <a:t> </a:t>
            </a:r>
            <a:r>
              <a:rPr lang="en-GB" sz="1400" dirty="0" smtClean="0">
                <a:latin typeface="Arial Narrow"/>
                <a:cs typeface="Arial Narrow"/>
              </a:rPr>
              <a:t>your answers</a:t>
            </a:r>
          </a:p>
          <a:p>
            <a:pPr marL="295275" marR="508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Arial Narrow"/>
                <a:cs typeface="Arial Narrow"/>
              </a:rPr>
              <a:t>Questi</a:t>
            </a:r>
            <a:r>
              <a:rPr lang="en-GB" sz="1400" spc="-10" dirty="0" smtClean="0">
                <a:latin typeface="Arial Narrow"/>
                <a:cs typeface="Arial Narrow"/>
              </a:rPr>
              <a:t>o</a:t>
            </a:r>
            <a:r>
              <a:rPr lang="en-GB" sz="1400" dirty="0" smtClean="0">
                <a:latin typeface="Arial Narrow"/>
                <a:cs typeface="Arial Narrow"/>
              </a:rPr>
              <a:t>n</a:t>
            </a:r>
            <a:r>
              <a:rPr lang="en-GB" sz="1400" spc="-10" dirty="0" smtClean="0">
                <a:latin typeface="Arial Narrow"/>
                <a:cs typeface="Arial Narrow"/>
              </a:rPr>
              <a:t>n</a:t>
            </a:r>
            <a:r>
              <a:rPr lang="en-GB" sz="1400" spc="-15" dirty="0" smtClean="0">
                <a:latin typeface="Arial Narrow"/>
                <a:cs typeface="Arial Narrow"/>
              </a:rPr>
              <a:t>a</a:t>
            </a:r>
            <a:r>
              <a:rPr lang="en-GB" sz="1400" dirty="0" smtClean="0">
                <a:latin typeface="Arial Narrow"/>
                <a:cs typeface="Arial Narrow"/>
              </a:rPr>
              <a:t>ire</a:t>
            </a:r>
            <a:r>
              <a:rPr lang="en-GB" sz="1400" spc="-65" dirty="0" smtClean="0">
                <a:latin typeface="Times New Roman"/>
                <a:cs typeface="Times New Roman"/>
              </a:rPr>
              <a:t> </a:t>
            </a:r>
            <a:r>
              <a:rPr lang="en-GB" sz="1400" dirty="0">
                <a:latin typeface="Arial Narrow"/>
                <a:cs typeface="Arial Narrow"/>
              </a:rPr>
              <a:t>wi</a:t>
            </a:r>
            <a:r>
              <a:rPr lang="en-GB" sz="1400" spc="5" dirty="0">
                <a:latin typeface="Arial Narrow"/>
                <a:cs typeface="Arial Narrow"/>
              </a:rPr>
              <a:t>t</a:t>
            </a:r>
            <a:r>
              <a:rPr lang="en-GB" sz="1400" dirty="0">
                <a:latin typeface="Arial Narrow"/>
                <a:cs typeface="Arial Narrow"/>
              </a:rPr>
              <a:t>h </a:t>
            </a:r>
            <a:r>
              <a:rPr lang="en-GB" sz="1400" dirty="0" smtClean="0">
                <a:latin typeface="Arial Narrow"/>
                <a:cs typeface="Arial Narrow"/>
              </a:rPr>
              <a:t>comments</a:t>
            </a:r>
            <a:endParaRPr lang="en-GB" sz="1400" dirty="0">
              <a:latin typeface="Arial Narrow"/>
              <a:cs typeface="Arial Narrow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1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USER MANUAL</a:t>
            </a:r>
            <a:endParaRPr lang="en-GB" spc="-5" dirty="0"/>
          </a:p>
        </p:txBody>
      </p:sp>
      <p:sp>
        <p:nvSpPr>
          <p:cNvPr id="32" name="Rectangle 31"/>
          <p:cNvSpPr/>
          <p:nvPr/>
        </p:nvSpPr>
        <p:spPr>
          <a:xfrm>
            <a:off x="2400300" y="1555656"/>
            <a:ext cx="4914900" cy="233054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/>
          <p:cNvSpPr/>
          <p:nvPr/>
        </p:nvSpPr>
        <p:spPr>
          <a:xfrm>
            <a:off x="3505199" y="3962400"/>
            <a:ext cx="2783423" cy="30479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6" name="Connecteur droit avec flèche 35"/>
          <p:cNvCxnSpPr/>
          <p:nvPr/>
        </p:nvCxnSpPr>
        <p:spPr>
          <a:xfrm flipH="1">
            <a:off x="6288623" y="4114800"/>
            <a:ext cx="874178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 flipH="1">
            <a:off x="7315200" y="2626875"/>
            <a:ext cx="882616" cy="97358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 flipH="1">
            <a:off x="7411277" y="1689129"/>
            <a:ext cx="882616" cy="97358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4" name="object 25"/>
          <p:cNvSpPr txBox="1"/>
          <p:nvPr/>
        </p:nvSpPr>
        <p:spPr>
          <a:xfrm>
            <a:off x="6793173" y="5833260"/>
            <a:ext cx="3424442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sz="1400" dirty="0">
                <a:latin typeface="Arial Narrow"/>
                <a:cs typeface="Times New Roman"/>
                <a:hlinkClick r:id="rId4" action="ppaction://hlinksldjump"/>
              </a:rPr>
              <a:t>CLICK ON </a:t>
            </a:r>
            <a:r>
              <a:rPr lang="fr-FR" sz="1400" dirty="0">
                <a:latin typeface="Arial Narrow"/>
                <a:cs typeface="Times New Roman"/>
                <a:hlinkClick r:id="rId4" action="ppaction://hlinksldjump"/>
              </a:rPr>
              <a:t>A </a:t>
            </a:r>
            <a:r>
              <a:rPr lang="en-GB" sz="1400" dirty="0">
                <a:latin typeface="Arial Narrow"/>
                <a:cs typeface="Times New Roman"/>
                <a:hlinkClick r:id="rId4" action="ppaction://hlinksldjump"/>
              </a:rPr>
              <a:t>CHAPTER TO DISPLAY ITS SECTIONS (CONTINUED ON THE NEXT PAGE)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057400" y="4335418"/>
            <a:ext cx="4038600" cy="205142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46" name="Connecteur droit avec flèche 45"/>
          <p:cNvCxnSpPr/>
          <p:nvPr/>
        </p:nvCxnSpPr>
        <p:spPr>
          <a:xfrm flipH="1" flipV="1">
            <a:off x="6077499" y="6043387"/>
            <a:ext cx="1009101" cy="5316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CONTENT OF THE QUESTIONNAIRE DASHBOARD</a:t>
            </a:r>
          </a:p>
        </p:txBody>
      </p:sp>
      <p:sp>
        <p:nvSpPr>
          <p:cNvPr id="26" name="object 17"/>
          <p:cNvSpPr txBox="1"/>
          <p:nvPr/>
        </p:nvSpPr>
        <p:spPr>
          <a:xfrm>
            <a:off x="80400" y="1019678"/>
            <a:ext cx="1534795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5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MAIN</a:t>
            </a:r>
            <a:r>
              <a:rPr sz="1800" u="heavy" spc="5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M</a:t>
            </a:r>
            <a:r>
              <a:rPr sz="1800" u="heavy" spc="-15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ENU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27" name="object 16"/>
          <p:cNvSpPr txBox="1"/>
          <p:nvPr/>
        </p:nvSpPr>
        <p:spPr>
          <a:xfrm>
            <a:off x="80400" y="1705451"/>
            <a:ext cx="1814830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THIS AREA COULD BE USED TO EXCHANGE </a:t>
            </a:r>
          </a:p>
          <a:p>
            <a:pPr algn="ctr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GENERAL INFORMATION ABOUT THE CAMPAIGN WITH THE CEPEJ SECRETARIAT</a:t>
            </a:r>
          </a:p>
        </p:txBody>
      </p:sp>
      <p:sp>
        <p:nvSpPr>
          <p:cNvPr id="2" name="Accolade ouvrante 1"/>
          <p:cNvSpPr/>
          <p:nvPr/>
        </p:nvSpPr>
        <p:spPr>
          <a:xfrm>
            <a:off x="1866900" y="1538620"/>
            <a:ext cx="381000" cy="2347579"/>
          </a:xfrm>
          <a:prstGeom prst="leftBrac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59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86" y="1548967"/>
            <a:ext cx="10820400" cy="454098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3999908" y="2621728"/>
            <a:ext cx="151003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</a:pPr>
            <a:r>
              <a:rPr lang="en-GB" sz="1400" spc="-5" dirty="0">
                <a:latin typeface="Arial Narrow"/>
                <a:cs typeface="Arial Narrow"/>
              </a:rPr>
              <a:t>STATUS OF YOUR ACTIVITY IN THIS SECTION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030138" y="4440143"/>
            <a:ext cx="195389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317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CLICK ON  ANY ROW TO ENTER THAT SECTION AND </a:t>
            </a:r>
            <a:r>
              <a:rPr lang="en-GB" sz="1400" dirty="0">
                <a:latin typeface="Arial Narrow"/>
                <a:cs typeface="Arial Narrow"/>
                <a:hlinkClick r:id="rId4" action="ppaction://hlinksldjump"/>
              </a:rPr>
              <a:t>ANSWER ITS QUESTIONS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1" name="Holder 2"/>
          <p:cNvSpPr>
            <a:spLocks noGrp="1"/>
          </p:cNvSpPr>
          <p:nvPr>
            <p:ph type="ftr" sz="quarter" idx="5"/>
          </p:nvPr>
        </p:nvSpPr>
        <p:spPr>
          <a:xfrm>
            <a:off x="4652013" y="6564739"/>
            <a:ext cx="288797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USER MANUAL</a:t>
            </a:r>
            <a:endParaRPr lang="en-GB" spc="-5" dirty="0"/>
          </a:p>
        </p:txBody>
      </p:sp>
      <p:sp>
        <p:nvSpPr>
          <p:cNvPr id="32" name="Rectangle 31"/>
          <p:cNvSpPr/>
          <p:nvPr/>
        </p:nvSpPr>
        <p:spPr>
          <a:xfrm>
            <a:off x="205159" y="1489204"/>
            <a:ext cx="3376241" cy="194746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/>
          <p:cNvSpPr/>
          <p:nvPr/>
        </p:nvSpPr>
        <p:spPr>
          <a:xfrm>
            <a:off x="300983" y="5266469"/>
            <a:ext cx="10363200" cy="59524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5" name="Connecteur droit avec flèche 34"/>
          <p:cNvCxnSpPr/>
          <p:nvPr/>
        </p:nvCxnSpPr>
        <p:spPr>
          <a:xfrm flipH="1">
            <a:off x="3134699" y="3248853"/>
            <a:ext cx="1284901" cy="119129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>
            <a:stCxn id="22" idx="2"/>
          </p:cNvCxnSpPr>
          <p:nvPr/>
        </p:nvCxnSpPr>
        <p:spPr>
          <a:xfrm flipH="1">
            <a:off x="10134600" y="5086474"/>
            <a:ext cx="872486" cy="507682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>
            <a:off x="1893279" y="2057400"/>
            <a:ext cx="1" cy="220980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 flipH="1">
            <a:off x="1599565" y="2057400"/>
            <a:ext cx="2573737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3" name="object 25"/>
          <p:cNvSpPr txBox="1"/>
          <p:nvPr/>
        </p:nvSpPr>
        <p:spPr>
          <a:xfrm>
            <a:off x="4199066" y="1936260"/>
            <a:ext cx="433533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sz="1400" b="1" dirty="0">
                <a:latin typeface="Arial Narrow"/>
                <a:cs typeface="Arial Narrow"/>
              </a:rPr>
              <a:t>C</a:t>
            </a:r>
            <a:r>
              <a:rPr sz="1400" b="1" spc="-10" dirty="0">
                <a:latin typeface="Arial Narrow"/>
                <a:cs typeface="Arial Narrow"/>
              </a:rPr>
              <a:t>L</a:t>
            </a:r>
            <a:r>
              <a:rPr sz="1400" b="1" dirty="0">
                <a:latin typeface="Arial Narrow"/>
                <a:cs typeface="Arial Narrow"/>
              </a:rPr>
              <a:t>ICK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 Narrow"/>
                <a:cs typeface="Arial Narrow"/>
              </a:rPr>
              <a:t>ON</a:t>
            </a:r>
            <a:r>
              <a:rPr sz="1400" b="1" spc="-105" dirty="0">
                <a:latin typeface="Times New Roman"/>
                <a:cs typeface="Times New Roman"/>
              </a:rPr>
              <a:t> </a:t>
            </a:r>
            <a:r>
              <a:rPr lang="en-GB" sz="1400" b="1" dirty="0">
                <a:latin typeface="Arial Narrow"/>
                <a:cs typeface="Times New Roman"/>
              </a:rPr>
              <a:t>CHAPTER TO DISPLAY ITS SECTIONS  BELOW</a:t>
            </a:r>
            <a:endParaRPr sz="1400" b="1" dirty="0">
              <a:latin typeface="Arial Narrow"/>
              <a:cs typeface="Arial Narrow"/>
            </a:endParaRPr>
          </a:p>
        </p:txBody>
      </p:sp>
      <p:sp>
        <p:nvSpPr>
          <p:cNvPr id="37" name="object 18"/>
          <p:cNvSpPr txBox="1"/>
          <p:nvPr/>
        </p:nvSpPr>
        <p:spPr>
          <a:xfrm>
            <a:off x="7977237" y="2372716"/>
            <a:ext cx="151003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</a:pPr>
            <a:r>
              <a:rPr lang="en-GB" sz="1400" spc="-5" dirty="0">
                <a:latin typeface="Arial Narrow"/>
                <a:cs typeface="Arial Narrow"/>
              </a:rPr>
              <a:t>STATUS OF THE QUALITY CONTROL OF THE CEPEJ SECRETARIAT</a:t>
            </a:r>
            <a:endParaRPr sz="1400" dirty="0">
              <a:latin typeface="Arial Narrow"/>
              <a:cs typeface="Arial Narrow"/>
            </a:endParaRPr>
          </a:p>
        </p:txBody>
      </p:sp>
      <p:cxnSp>
        <p:nvCxnSpPr>
          <p:cNvPr id="38" name="Connecteur droit avec flèche 37"/>
          <p:cNvCxnSpPr/>
          <p:nvPr/>
        </p:nvCxnSpPr>
        <p:spPr>
          <a:xfrm flipH="1">
            <a:off x="7130439" y="3248853"/>
            <a:ext cx="1480162" cy="1092493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DISPLAY A SECTION</a:t>
            </a:r>
          </a:p>
        </p:txBody>
      </p:sp>
      <p:sp>
        <p:nvSpPr>
          <p:cNvPr id="25" name="object 17"/>
          <p:cNvSpPr txBox="1"/>
          <p:nvPr/>
        </p:nvSpPr>
        <p:spPr>
          <a:xfrm>
            <a:off x="80400" y="1019678"/>
            <a:ext cx="1534795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5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MAIN</a:t>
            </a:r>
            <a:r>
              <a:rPr sz="1800" u="heavy" spc="5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M</a:t>
            </a:r>
            <a:r>
              <a:rPr sz="1800" u="heavy" spc="-15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ENU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27" name="object 25"/>
          <p:cNvSpPr txBox="1"/>
          <p:nvPr/>
        </p:nvSpPr>
        <p:spPr>
          <a:xfrm>
            <a:off x="2438400" y="804234"/>
            <a:ext cx="94488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A SECTION CONTAINS SEVERAL QUESTIONS (SHOWN BETWEEN BRACKETS WITH « </a:t>
            </a:r>
            <a:r>
              <a:rPr lang="fr-FR" sz="1400" b="1" dirty="0" err="1">
                <a:latin typeface="Arial Narrow"/>
                <a:cs typeface="Arial Narrow"/>
              </a:rPr>
              <a:t>Qxxx</a:t>
            </a:r>
            <a:r>
              <a:rPr lang="fr-FR" sz="1400" b="1" dirty="0">
                <a:latin typeface="Arial Narrow"/>
                <a:cs typeface="Arial Narrow"/>
              </a:rPr>
              <a:t> -&gt; </a:t>
            </a:r>
            <a:r>
              <a:rPr lang="fr-FR" sz="1400" b="1" dirty="0" err="1">
                <a:latin typeface="Arial Narrow"/>
                <a:cs typeface="Arial Narrow"/>
              </a:rPr>
              <a:t>Qxxx</a:t>
            </a:r>
            <a:r>
              <a:rPr lang="fr-FR" sz="1400" b="1" dirty="0">
                <a:latin typeface="Arial Narrow"/>
                <a:cs typeface="Arial Narrow"/>
              </a:rPr>
              <a:t>»)</a:t>
            </a:r>
            <a:endParaRPr sz="1400" b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4598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1953" y="4679273"/>
            <a:ext cx="1505942" cy="1655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2 | </a:t>
            </a:r>
            <a:r>
              <a:rPr lang="fr-FR" sz="120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Answer</a:t>
            </a:r>
            <a:r>
              <a:rPr lang="fr-F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 the question(s)</a:t>
            </a:r>
          </a:p>
          <a:p>
            <a:endParaRPr lang="fr-F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fr-F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It </a:t>
            </a:r>
            <a:r>
              <a:rPr lang="fr-FR" sz="1200" dirty="0" err="1">
                <a:solidFill>
                  <a:schemeClr val="tx1"/>
                </a:solidFill>
                <a:latin typeface="Arial Narrow" panose="020B0606020202030204" pitchFamily="34" charset="0"/>
              </a:rPr>
              <a:t>is</a:t>
            </a:r>
            <a:r>
              <a:rPr lang="fr-F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fr-FR" sz="12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mandatory</a:t>
            </a:r>
            <a:r>
              <a:rPr lang="fr-F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 to enter an </a:t>
            </a:r>
            <a:r>
              <a:rPr lang="fr-FR" sz="1200" dirty="0" err="1">
                <a:solidFill>
                  <a:schemeClr val="tx1"/>
                </a:solidFill>
                <a:latin typeface="Arial Narrow" panose="020B0606020202030204" pitchFamily="34" charset="0"/>
              </a:rPr>
              <a:t>answer</a:t>
            </a:r>
            <a:r>
              <a:rPr lang="fr-F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 for all the questions (a value or NA or NAP, </a:t>
            </a:r>
            <a:r>
              <a:rPr lang="fr-FR" sz="1200" dirty="0" err="1">
                <a:solidFill>
                  <a:schemeClr val="tx1"/>
                </a:solidFill>
                <a:latin typeface="Arial Narrow" panose="020B0606020202030204" pitchFamily="34" charset="0"/>
              </a:rPr>
              <a:t>according</a:t>
            </a:r>
            <a:r>
              <a:rPr lang="fr-F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 to the </a:t>
            </a:r>
            <a:r>
              <a:rPr lang="fr-FR" sz="1200" dirty="0" err="1">
                <a:solidFill>
                  <a:schemeClr val="tx1"/>
                </a:solidFill>
                <a:latin typeface="Arial Narrow" panose="020B0606020202030204" pitchFamily="34" charset="0"/>
              </a:rPr>
              <a:t>context</a:t>
            </a:r>
            <a:r>
              <a:rPr lang="fr-F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). </a:t>
            </a:r>
          </a:p>
          <a:p>
            <a:endParaRPr lang="fr-F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" y="2932544"/>
            <a:ext cx="1505942" cy="1655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1 | </a:t>
            </a:r>
            <a:r>
              <a:rPr lang="fr-FR" sz="1200" b="1" dirty="0" err="1">
                <a:solidFill>
                  <a:schemeClr val="tx1"/>
                </a:solidFill>
                <a:latin typeface="Arial Narrow" panose="020B0606020202030204" pitchFamily="34" charset="0"/>
                <a:hlinkClick r:id="rId3" action="ppaction://hlinksldjump"/>
              </a:rPr>
              <a:t>Choose</a:t>
            </a:r>
            <a:r>
              <a:rPr lang="fr-FR" sz="1200" b="1" dirty="0">
                <a:solidFill>
                  <a:schemeClr val="tx1"/>
                </a:solidFill>
                <a:latin typeface="Arial Narrow" panose="020B0606020202030204" pitchFamily="34" charset="0"/>
                <a:hlinkClick r:id="rId3" action="ppaction://hlinksldjump"/>
              </a:rPr>
              <a:t> </a:t>
            </a:r>
            <a:r>
              <a:rPr lang="fr-FR" sz="1200" b="1" dirty="0" err="1">
                <a:solidFill>
                  <a:schemeClr val="tx1"/>
                </a:solidFill>
                <a:latin typeface="Arial Narrow" panose="020B0606020202030204" pitchFamily="34" charset="0"/>
                <a:hlinkClick r:id="rId3" action="ppaction://hlinksldjump"/>
              </a:rPr>
              <a:t>which</a:t>
            </a:r>
            <a:r>
              <a:rPr lang="fr-FR" sz="1200" b="1" dirty="0">
                <a:solidFill>
                  <a:schemeClr val="tx1"/>
                </a:solidFill>
                <a:latin typeface="Arial Narrow" panose="020B0606020202030204" pitchFamily="34" charset="0"/>
                <a:hlinkClick r:id="rId3" action="ppaction://hlinksldjump"/>
              </a:rPr>
              <a:t> tab to display</a:t>
            </a:r>
            <a:endParaRPr lang="fr-F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endParaRPr lang="fr-F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fr-FR" sz="1200" b="1" dirty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Green tab </a:t>
            </a:r>
            <a:r>
              <a:rPr lang="fr-FR" sz="1200" dirty="0" err="1">
                <a:solidFill>
                  <a:schemeClr val="tx1"/>
                </a:solidFill>
                <a:latin typeface="Arial Narrow" panose="020B0606020202030204" pitchFamily="34" charset="0"/>
              </a:rPr>
              <a:t>is</a:t>
            </a:r>
            <a:r>
              <a:rPr lang="fr-F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 the </a:t>
            </a:r>
            <a:r>
              <a:rPr lang="fr-FR" sz="1200" dirty="0" err="1">
                <a:solidFill>
                  <a:schemeClr val="tx1"/>
                </a:solidFill>
                <a:latin typeface="Arial Narrow" panose="020B0606020202030204" pitchFamily="34" charset="0"/>
              </a:rPr>
              <a:t>selected</a:t>
            </a:r>
            <a:r>
              <a:rPr lang="fr-F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 one</a:t>
            </a:r>
          </a:p>
          <a:p>
            <a:endParaRPr lang="fr-FR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fr-FR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Blue </a:t>
            </a:r>
            <a:r>
              <a:rPr lang="en-GB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tabs </a:t>
            </a:r>
            <a:r>
              <a:rPr lang="fr-F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are the </a:t>
            </a:r>
            <a:r>
              <a:rPr lang="fr-FR" sz="1200" dirty="0" err="1">
                <a:solidFill>
                  <a:schemeClr val="tx1"/>
                </a:solidFill>
                <a:latin typeface="Arial Narrow" panose="020B0606020202030204" pitchFamily="34" charset="0"/>
              </a:rPr>
              <a:t>other</a:t>
            </a:r>
            <a:r>
              <a:rPr lang="fr-F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 options </a:t>
            </a:r>
            <a:r>
              <a:rPr lang="fr-FR" sz="1200" dirty="0" err="1">
                <a:solidFill>
                  <a:schemeClr val="tx1"/>
                </a:solidFill>
                <a:latin typeface="Arial Narrow" panose="020B0606020202030204" pitchFamily="34" charset="0"/>
              </a:rPr>
              <a:t>available</a:t>
            </a:r>
            <a:endParaRPr lang="fr-FR" sz="12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942" y="1489528"/>
            <a:ext cx="9270703" cy="4964175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8580237" y="709209"/>
            <a:ext cx="3611763" cy="26250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3 | Save </a:t>
            </a:r>
            <a:r>
              <a:rPr lang="fr-FR" sz="120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your</a:t>
            </a:r>
            <a:r>
              <a:rPr lang="fr-F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fr-FR" sz="120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answers</a:t>
            </a:r>
            <a:endParaRPr lang="fr-FR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88243" y="709210"/>
            <a:ext cx="6493757" cy="5622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4 | Links to </a:t>
            </a:r>
            <a:r>
              <a:rPr lang="en-GB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navigate </a:t>
            </a:r>
            <a:r>
              <a:rPr lang="fr-F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in the questionnaire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52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USER MANUAL</a:t>
            </a:r>
            <a:endParaRPr lang="en-GB" spc="-5" dirty="0"/>
          </a:p>
        </p:txBody>
      </p:sp>
      <p:sp>
        <p:nvSpPr>
          <p:cNvPr id="53" name="object 25"/>
          <p:cNvSpPr txBox="1"/>
          <p:nvPr/>
        </p:nvSpPr>
        <p:spPr>
          <a:xfrm>
            <a:off x="1676400" y="1032741"/>
            <a:ext cx="342444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BACK TO QUESTIONNAIRE DASHBOARD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55" name="object 25"/>
          <p:cNvSpPr txBox="1"/>
          <p:nvPr/>
        </p:nvSpPr>
        <p:spPr>
          <a:xfrm>
            <a:off x="5425830" y="1013994"/>
            <a:ext cx="28956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NAVIGATE BETWEEN SECTIONS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57" name="object 25"/>
          <p:cNvSpPr txBox="1"/>
          <p:nvPr/>
        </p:nvSpPr>
        <p:spPr>
          <a:xfrm>
            <a:off x="5973283" y="1981200"/>
            <a:ext cx="137160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  <a:hlinkClick r:id="rId5" action="ppaction://hlinksldjump"/>
              </a:rPr>
              <a:t>STATUS OF YOUR ACTIVITY IN THIS SECTION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141454" y="3118862"/>
            <a:ext cx="1030746" cy="26569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61" name="Connecteur droit avec flèche 60"/>
          <p:cNvCxnSpPr/>
          <p:nvPr/>
        </p:nvCxnSpPr>
        <p:spPr>
          <a:xfrm flipH="1">
            <a:off x="5742709" y="2438400"/>
            <a:ext cx="527812" cy="64465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5334000" y="1472886"/>
            <a:ext cx="1676400" cy="26247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66" name="Connecteur droit avec flèche 65"/>
          <p:cNvCxnSpPr>
            <a:stCxn id="55" idx="2"/>
          </p:cNvCxnSpPr>
          <p:nvPr/>
        </p:nvCxnSpPr>
        <p:spPr>
          <a:xfrm>
            <a:off x="6873630" y="1229438"/>
            <a:ext cx="0" cy="24344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7" name="object 25"/>
          <p:cNvSpPr txBox="1"/>
          <p:nvPr/>
        </p:nvSpPr>
        <p:spPr>
          <a:xfrm>
            <a:off x="8580237" y="948283"/>
            <a:ext cx="1062992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SAVE CURRENT PROGRESS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68" name="object 25"/>
          <p:cNvSpPr txBox="1"/>
          <p:nvPr/>
        </p:nvSpPr>
        <p:spPr>
          <a:xfrm>
            <a:off x="9281044" y="1861620"/>
            <a:ext cx="1287264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PUBLISH YOUR ANSWERS FOR  </a:t>
            </a:r>
            <a:r>
              <a:rPr lang="en-GB" sz="1400" dirty="0">
                <a:latin typeface="Arial Narrow"/>
                <a:cs typeface="Arial Narrow"/>
                <a:hlinkClick r:id="rId6" action="ppaction://hlinksldjump"/>
              </a:rPr>
              <a:t>VALIDATION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71" name="object 25"/>
          <p:cNvSpPr txBox="1"/>
          <p:nvPr/>
        </p:nvSpPr>
        <p:spPr>
          <a:xfrm>
            <a:off x="9748395" y="961695"/>
            <a:ext cx="2133599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Use “Save in pending” if you are not finished answering to all questions. All your work will be saved but not send to the CEPEJ Secretariat. </a:t>
            </a:r>
            <a:endParaRPr sz="1050" i="1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cxnSp>
        <p:nvCxnSpPr>
          <p:cNvPr id="76" name="Connecteur droit avec flèche 75"/>
          <p:cNvCxnSpPr/>
          <p:nvPr/>
        </p:nvCxnSpPr>
        <p:spPr>
          <a:xfrm>
            <a:off x="9144000" y="1588572"/>
            <a:ext cx="0" cy="183271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7" name="Connecteur droit avec flèche 76"/>
          <p:cNvCxnSpPr/>
          <p:nvPr/>
        </p:nvCxnSpPr>
        <p:spPr>
          <a:xfrm>
            <a:off x="9820684" y="2519809"/>
            <a:ext cx="9116" cy="901481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1598674" y="3660107"/>
            <a:ext cx="4116325" cy="31130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1" name="object 25"/>
          <p:cNvSpPr txBox="1"/>
          <p:nvPr/>
        </p:nvSpPr>
        <p:spPr>
          <a:xfrm>
            <a:off x="6748297" y="2903418"/>
            <a:ext cx="13716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SWITCH LANGUAGE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5779916" y="3673184"/>
            <a:ext cx="1306684" cy="25261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83" name="Connecteur droit avec flèche 82"/>
          <p:cNvCxnSpPr/>
          <p:nvPr/>
        </p:nvCxnSpPr>
        <p:spPr>
          <a:xfrm flipH="1">
            <a:off x="6381171" y="3124200"/>
            <a:ext cx="555824" cy="459521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1888242" y="4200044"/>
            <a:ext cx="5960357" cy="222354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86" name="Connecteur droit avec flèche 85"/>
          <p:cNvCxnSpPr/>
          <p:nvPr/>
        </p:nvCxnSpPr>
        <p:spPr>
          <a:xfrm>
            <a:off x="1066800" y="4878473"/>
            <a:ext cx="713549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7" name="object 25"/>
          <p:cNvSpPr txBox="1"/>
          <p:nvPr/>
        </p:nvSpPr>
        <p:spPr>
          <a:xfrm>
            <a:off x="7696200" y="3974573"/>
            <a:ext cx="137160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INDICATOR OF “LINKED QUESTION”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10067502" y="4108499"/>
            <a:ext cx="371898" cy="26569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89" name="Connecteur droit avec flèche 88"/>
          <p:cNvCxnSpPr/>
          <p:nvPr/>
        </p:nvCxnSpPr>
        <p:spPr>
          <a:xfrm>
            <a:off x="9220200" y="4265077"/>
            <a:ext cx="838201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0" name="object 25"/>
          <p:cNvSpPr txBox="1"/>
          <p:nvPr/>
        </p:nvSpPr>
        <p:spPr>
          <a:xfrm>
            <a:off x="9204569" y="4516259"/>
            <a:ext cx="2665215" cy="16158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 question in a campaign could be linked to another campaign. For example, the questions </a:t>
            </a:r>
            <a:r>
              <a:rPr lang="en-GB" sz="105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in the </a:t>
            </a:r>
            <a:r>
              <a:rPr lang="en-GB" sz="1050" i="1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framwork</a:t>
            </a:r>
            <a:r>
              <a:rPr lang="en-GB" sz="105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the EC Scoreboard could be linked to the questions for the biennial CEPEJ report. </a:t>
            </a:r>
          </a:p>
          <a:p>
            <a:pPr marL="12700" marR="5080" indent="-635">
              <a:lnSpc>
                <a:spcPct val="100000"/>
              </a:lnSpc>
            </a:pPr>
            <a:endParaRPr lang="en-GB" sz="1050" i="1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12700" marR="5080" indent="-635">
              <a:lnSpc>
                <a:spcPct val="100000"/>
              </a:lnSpc>
            </a:pP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IF YOU ANSWER TO THAT QUESTION IN ONE CAMPAIGN, ITS ANSWERS ARE AUTOMATICALLY COPIED OVER TO THE OTHER CAMPAIGN, UNLESS THIS QUESTION IS ALREADY PUBLISHED IN THE OTHER CAMPAIGN..</a:t>
            </a:r>
            <a:endParaRPr sz="1050" i="1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cxnSp>
        <p:nvCxnSpPr>
          <p:cNvPr id="91" name="Connecteur droit avec flèche 90"/>
          <p:cNvCxnSpPr>
            <a:stCxn id="53" idx="2"/>
          </p:cNvCxnSpPr>
          <p:nvPr/>
        </p:nvCxnSpPr>
        <p:spPr>
          <a:xfrm>
            <a:off x="3388621" y="1248185"/>
            <a:ext cx="0" cy="27397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9" name="object 17"/>
          <p:cNvSpPr txBox="1"/>
          <p:nvPr/>
        </p:nvSpPr>
        <p:spPr>
          <a:xfrm>
            <a:off x="80400" y="1019678"/>
            <a:ext cx="1534795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7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MAIN</a:t>
            </a:r>
            <a:r>
              <a:rPr sz="1800" u="heavy" spc="5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M</a:t>
            </a:r>
            <a:r>
              <a:rPr sz="1800" u="heavy" spc="-15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ENU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RECORD ANSWERS IN A SECTION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9691080" y="961695"/>
            <a:ext cx="0" cy="6150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>
            <a:off x="10621110" y="1877255"/>
            <a:ext cx="0" cy="91927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bject 25"/>
          <p:cNvSpPr txBox="1"/>
          <p:nvPr/>
        </p:nvSpPr>
        <p:spPr>
          <a:xfrm>
            <a:off x="10668000" y="1860060"/>
            <a:ext cx="1446018" cy="11310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Use “Save and publish” to send officially your answers to the CEPEJ Secretariat. </a:t>
            </a:r>
            <a:b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</a:br>
            <a:endParaRPr lang="en-GB" sz="1050" i="1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12700" marR="5080" indent="-635">
              <a:lnSpc>
                <a:spcPct val="100000"/>
              </a:lnSpc>
            </a:pP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NO CHANGE IS POSSIBLE AFTER THAT ACTION</a:t>
            </a:r>
            <a:r>
              <a:rPr lang="en-GB" sz="105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.(until quality control)</a:t>
            </a:r>
            <a:endParaRPr lang="en-GB" sz="1050" i="1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cxnSp>
        <p:nvCxnSpPr>
          <p:cNvPr id="56" name="Connecteur : en angle 53"/>
          <p:cNvCxnSpPr/>
          <p:nvPr/>
        </p:nvCxnSpPr>
        <p:spPr>
          <a:xfrm rot="16200000" flipH="1">
            <a:off x="1387117" y="3080276"/>
            <a:ext cx="513241" cy="489009"/>
          </a:xfrm>
          <a:prstGeom prst="bentConnector3">
            <a:avLst>
              <a:gd name="adj1" fmla="val -251"/>
            </a:avLst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>
            <a:off x="9144000" y="3990208"/>
            <a:ext cx="0" cy="198029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66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52" name="Holder 2"/>
          <p:cNvSpPr>
            <a:spLocks noGrp="1"/>
          </p:cNvSpPr>
          <p:nvPr>
            <p:ph type="ftr" sz="quarter" idx="5"/>
          </p:nvPr>
        </p:nvSpPr>
        <p:spPr>
          <a:xfrm>
            <a:off x="1" y="6564739"/>
            <a:ext cx="12184184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USER MANUAL</a:t>
            </a:r>
            <a:endParaRPr lang="en-GB" spc="-5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1530695"/>
            <a:ext cx="5400675" cy="54621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9822" y="4626584"/>
            <a:ext cx="5550315" cy="1101253"/>
          </a:xfrm>
          <a:prstGeom prst="rect">
            <a:avLst/>
          </a:prstGeom>
        </p:spPr>
      </p:pic>
      <p:sp>
        <p:nvSpPr>
          <p:cNvPr id="40" name="object 25"/>
          <p:cNvSpPr txBox="1"/>
          <p:nvPr/>
        </p:nvSpPr>
        <p:spPr>
          <a:xfrm>
            <a:off x="2327622" y="1686370"/>
            <a:ext cx="14478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THE OTHER TABS :</a:t>
            </a:r>
            <a:endParaRPr sz="1400" b="1" dirty="0">
              <a:latin typeface="Arial Narrow"/>
              <a:cs typeface="Arial Narrow"/>
            </a:endParaRPr>
          </a:p>
        </p:txBody>
      </p:sp>
      <p:cxnSp>
        <p:nvCxnSpPr>
          <p:cNvPr id="42" name="Connecteur droit avec flèche 41"/>
          <p:cNvCxnSpPr/>
          <p:nvPr/>
        </p:nvCxnSpPr>
        <p:spPr>
          <a:xfrm flipV="1">
            <a:off x="5268330" y="1960940"/>
            <a:ext cx="1" cy="32946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 flipV="1">
            <a:off x="7243618" y="1952692"/>
            <a:ext cx="1" cy="32946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9" name="object 25"/>
          <p:cNvSpPr txBox="1"/>
          <p:nvPr/>
        </p:nvSpPr>
        <p:spPr>
          <a:xfrm>
            <a:off x="4544430" y="2325927"/>
            <a:ext cx="144780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COMMENTS FOR EACH QUESTION, </a:t>
            </a:r>
            <a:r>
              <a:rPr lang="en-GB" sz="1400" dirty="0">
                <a:solidFill>
                  <a:srgbClr val="FF0000"/>
                </a:solidFill>
                <a:latin typeface="Arial Narrow"/>
                <a:cs typeface="Arial Narrow"/>
              </a:rPr>
              <a:t>THEY NEED TO BE FILLED</a:t>
            </a:r>
            <a:endParaRPr sz="1400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50" name="object 25"/>
          <p:cNvSpPr txBox="1"/>
          <p:nvPr/>
        </p:nvSpPr>
        <p:spPr>
          <a:xfrm>
            <a:off x="6473971" y="2356185"/>
            <a:ext cx="1539293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ACCESS TO ANSWERS </a:t>
            </a:r>
            <a:r>
              <a:rPr lang="en-GB" sz="1400" dirty="0" smtClean="0">
                <a:latin typeface="Arial Narrow"/>
                <a:cs typeface="Arial Narrow"/>
              </a:rPr>
              <a:t>PROVIDED </a:t>
            </a:r>
            <a:r>
              <a:rPr lang="en-GB" sz="1400" dirty="0">
                <a:latin typeface="Arial Narrow"/>
                <a:cs typeface="Arial Narrow"/>
              </a:rPr>
              <a:t>TO THE PREVIOUS </a:t>
            </a:r>
            <a:r>
              <a:rPr lang="en-GB" sz="1400" dirty="0" smtClean="0">
                <a:latin typeface="Arial Narrow"/>
                <a:cs typeface="Arial Narrow"/>
              </a:rPr>
              <a:t>CYCLE </a:t>
            </a:r>
            <a:r>
              <a:rPr lang="en-GB" sz="1400" dirty="0">
                <a:latin typeface="Arial Narrow"/>
                <a:cs typeface="Arial Narrow"/>
              </a:rPr>
              <a:t>QUESTIONNAIRE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51" name="object 25"/>
          <p:cNvSpPr txBox="1"/>
          <p:nvPr/>
        </p:nvSpPr>
        <p:spPr>
          <a:xfrm>
            <a:off x="5562600" y="914400"/>
            <a:ext cx="264606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EXPLANATIONS ABOUT HOW TO ANSWER THE QUESTIONS</a:t>
            </a:r>
            <a:endParaRPr sz="1400" dirty="0">
              <a:latin typeface="Arial Narrow"/>
              <a:cs typeface="Arial Narrow"/>
            </a:endParaRPr>
          </a:p>
        </p:txBody>
      </p:sp>
      <p:cxnSp>
        <p:nvCxnSpPr>
          <p:cNvPr id="54" name="Connecteur : en angle 53"/>
          <p:cNvCxnSpPr/>
          <p:nvPr/>
        </p:nvCxnSpPr>
        <p:spPr>
          <a:xfrm>
            <a:off x="8095810" y="1010852"/>
            <a:ext cx="554331" cy="632786"/>
          </a:xfrm>
          <a:prstGeom prst="bentConnector2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bject 25"/>
          <p:cNvSpPr txBox="1"/>
          <p:nvPr/>
        </p:nvSpPr>
        <p:spPr>
          <a:xfrm>
            <a:off x="-4619" y="3848633"/>
            <a:ext cx="12188803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IF A SECTION IS CONTROLLED AS BEING NOT VALID, </a:t>
            </a:r>
            <a:r>
              <a:rPr lang="en-GB" sz="1400" b="1" dirty="0" smtClean="0">
                <a:latin typeface="Arial Narrow"/>
                <a:cs typeface="Arial Narrow"/>
              </a:rPr>
              <a:t>YOU WILL </a:t>
            </a:r>
            <a:r>
              <a:rPr lang="en-GB" sz="1400" b="1" dirty="0">
                <a:latin typeface="Arial Narrow"/>
                <a:cs typeface="Arial Narrow"/>
              </a:rPr>
              <a:t>FIND THE CEPEJ SECRETARIAT COMMENTS AT THE BOTTOM OF THE PAGE</a:t>
            </a:r>
            <a:endParaRPr sz="1400" b="1" dirty="0">
              <a:latin typeface="Arial Narrow"/>
              <a:cs typeface="Arial Narrow"/>
            </a:endParaRPr>
          </a:p>
        </p:txBody>
      </p:sp>
      <p:sp>
        <p:nvSpPr>
          <p:cNvPr id="59" name="object 25"/>
          <p:cNvSpPr txBox="1"/>
          <p:nvPr/>
        </p:nvSpPr>
        <p:spPr>
          <a:xfrm>
            <a:off x="3200400" y="4154269"/>
            <a:ext cx="183932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LAST CEPEJ SECRETARIAT COMMENT</a:t>
            </a:r>
          </a:p>
        </p:txBody>
      </p:sp>
      <p:sp>
        <p:nvSpPr>
          <p:cNvPr id="62" name="object 25"/>
          <p:cNvSpPr txBox="1"/>
          <p:nvPr/>
        </p:nvSpPr>
        <p:spPr>
          <a:xfrm>
            <a:off x="7068377" y="5554627"/>
            <a:ext cx="1581764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ACCESS </a:t>
            </a:r>
            <a:r>
              <a:rPr lang="en-GB" sz="1400" dirty="0" smtClean="0">
                <a:latin typeface="Arial Narrow"/>
                <a:cs typeface="Arial Narrow"/>
              </a:rPr>
              <a:t>TO ALL </a:t>
            </a:r>
            <a:r>
              <a:rPr lang="en-GB" sz="1400" dirty="0">
                <a:latin typeface="Arial Narrow"/>
                <a:cs typeface="Arial Narrow"/>
              </a:rPr>
              <a:t>CEPEJ SECRETARIAT COMMENTS</a:t>
            </a:r>
            <a:endParaRPr sz="1400" dirty="0">
              <a:latin typeface="Arial Narrow"/>
              <a:cs typeface="Arial Narrow"/>
            </a:endParaRPr>
          </a:p>
        </p:txBody>
      </p:sp>
      <p:cxnSp>
        <p:nvCxnSpPr>
          <p:cNvPr id="63" name="Connecteur : en angle 62"/>
          <p:cNvCxnSpPr/>
          <p:nvPr/>
        </p:nvCxnSpPr>
        <p:spPr>
          <a:xfrm>
            <a:off x="5082486" y="4279933"/>
            <a:ext cx="554331" cy="632786"/>
          </a:xfrm>
          <a:prstGeom prst="bentConnector2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 flipV="1">
            <a:off x="7770336" y="5207149"/>
            <a:ext cx="1" cy="32946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6" name="Imag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024" y="4912719"/>
            <a:ext cx="1533525" cy="411048"/>
          </a:xfrm>
          <a:prstGeom prst="rect">
            <a:avLst/>
          </a:prstGeom>
        </p:spPr>
      </p:pic>
      <p:sp>
        <p:nvSpPr>
          <p:cNvPr id="96" name="object 25"/>
          <p:cNvSpPr txBox="1"/>
          <p:nvPr/>
        </p:nvSpPr>
        <p:spPr>
          <a:xfrm>
            <a:off x="631333" y="4267200"/>
            <a:ext cx="1696289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US" sz="1400" dirty="0">
                <a:latin typeface="Arial Narrow"/>
                <a:cs typeface="Arial Narrow"/>
                <a:hlinkClick r:id="rId6" action="ppaction://hlinksldjump"/>
              </a:rPr>
              <a:t>SECTION STATUS WHEN MARKED AS NOT VALID</a:t>
            </a:r>
            <a:r>
              <a:rPr lang="en-GB" sz="1400" dirty="0">
                <a:latin typeface="Arial Narrow"/>
                <a:cs typeface="Arial Narrow"/>
              </a:rPr>
              <a:t>: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6" name="object 17"/>
          <p:cNvSpPr txBox="1"/>
          <p:nvPr/>
        </p:nvSpPr>
        <p:spPr>
          <a:xfrm>
            <a:off x="80400" y="1019678"/>
            <a:ext cx="1534795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7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MAIN</a:t>
            </a:r>
            <a:r>
              <a:rPr sz="1800" u="heavy" spc="5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 </a:t>
            </a:r>
            <a:r>
              <a:rPr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M</a:t>
            </a:r>
            <a:r>
              <a:rPr sz="1800" u="heavy" spc="-15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ENU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VALIDATION OF THE ANSWERS</a:t>
            </a:r>
          </a:p>
        </p:txBody>
      </p:sp>
    </p:spTree>
    <p:extLst>
      <p:ext uri="{BB962C8B-B14F-4D97-AF65-F5344CB8AC3E}">
        <p14:creationId xmlns:p14="http://schemas.microsoft.com/office/powerpoint/2010/main" val="185978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ersonnalisé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1CB2BBEBE66C44AFD90BAB0828245A" ma:contentTypeVersion="0" ma:contentTypeDescription="Create a new document." ma:contentTypeScope="" ma:versionID="f3a83b2a8efb14eda5cbc227fbf2d3a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2384c6cc0088fcedbaf6edaf557def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0DA031-5E79-4484-AD88-7A15CBC1B9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B4B82E-6671-46FB-9215-2CFB177403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6D0130E-C558-4D3F-9368-D14C1124A16B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1885</TotalTime>
  <Words>1241</Words>
  <Application>Microsoft Office PowerPoint</Application>
  <PresentationFormat>Custom</PresentationFormat>
  <Paragraphs>186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Online2PDF.com</dc:creator>
  <cp:lastModifiedBy>NAUMOVSKA Lidija</cp:lastModifiedBy>
  <cp:revision>96</cp:revision>
  <dcterms:created xsi:type="dcterms:W3CDTF">2016-12-13T09:17:42Z</dcterms:created>
  <dcterms:modified xsi:type="dcterms:W3CDTF">2017-09-06T06:51:40Z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2016-12-13T00:00:00Z</vt:filetime>
  </property>
  <property fmtid="{D5CDD505-2E9C-101B-9397-08002B2CF9AE}" pid="3" name="LastSaved">
    <vt:filetime>2016-12-13T00:00:00Z</vt:filetime>
  </property>
  <property fmtid="{D5CDD505-2E9C-101B-9397-08002B2CF9AE}" pid="4" name="ContentTypeId">
    <vt:lpwstr>0x010100951CB2BBEBE66C44AFD90BAB0828245A</vt:lpwstr>
  </property>
</Properties>
</file>