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57"/>
  </p:notesMasterIdLst>
  <p:handoutMasterIdLst>
    <p:handoutMasterId r:id="rId58"/>
  </p:handoutMasterIdLst>
  <p:sldIdLst>
    <p:sldId id="264" r:id="rId5"/>
    <p:sldId id="271" r:id="rId6"/>
    <p:sldId id="258" r:id="rId7"/>
    <p:sldId id="275" r:id="rId8"/>
    <p:sldId id="260" r:id="rId9"/>
    <p:sldId id="276" r:id="rId10"/>
    <p:sldId id="262" r:id="rId11"/>
    <p:sldId id="263" r:id="rId12"/>
    <p:sldId id="277" r:id="rId13"/>
    <p:sldId id="320" r:id="rId14"/>
    <p:sldId id="265" r:id="rId15"/>
    <p:sldId id="266" r:id="rId16"/>
    <p:sldId id="319" r:id="rId17"/>
    <p:sldId id="268" r:id="rId18"/>
    <p:sldId id="270" r:id="rId19"/>
    <p:sldId id="278" r:id="rId20"/>
    <p:sldId id="272" r:id="rId21"/>
    <p:sldId id="273" r:id="rId22"/>
    <p:sldId id="279" r:id="rId23"/>
    <p:sldId id="280" r:id="rId24"/>
    <p:sldId id="281" r:id="rId25"/>
    <p:sldId id="282" r:id="rId26"/>
    <p:sldId id="284" r:id="rId27"/>
    <p:sldId id="285" r:id="rId28"/>
    <p:sldId id="318" r:id="rId29"/>
    <p:sldId id="287" r:id="rId30"/>
    <p:sldId id="288" r:id="rId31"/>
    <p:sldId id="290" r:id="rId32"/>
    <p:sldId id="291"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3" r:id="rId52"/>
    <p:sldId id="314" r:id="rId53"/>
    <p:sldId id="315" r:id="rId54"/>
    <p:sldId id="316" r:id="rId55"/>
    <p:sldId id="317" r:id="rId56"/>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66" autoAdjust="0"/>
    <p:restoredTop sz="94490" autoAdjust="0"/>
  </p:normalViewPr>
  <p:slideViewPr>
    <p:cSldViewPr snapToGrid="0" snapToObjects="1">
      <p:cViewPr varScale="1">
        <p:scale>
          <a:sx n="119" d="100"/>
          <a:sy n="119" d="100"/>
        </p:scale>
        <p:origin x="89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58216199999999996"/>
          <c:y val="4.9847299999999997E-2"/>
          <c:w val="0.40197300000000002"/>
          <c:h val="0.86507599999999996"/>
        </c:manualLayout>
      </c:layout>
      <c:barChart>
        <c:barDir val="bar"/>
        <c:grouping val="stacked"/>
        <c:varyColors val="0"/>
        <c:ser>
          <c:idx val="0"/>
          <c:order val="0"/>
          <c:tx>
            <c:strRef>
              <c:f>Sheet1!$A$2</c:f>
              <c:strCache>
                <c:ptCount val="1"/>
                <c:pt idx="0">
                  <c:v>Region 1</c:v>
                </c:pt>
              </c:strCache>
            </c:strRef>
          </c:tx>
          <c:spPr>
            <a:solidFill>
              <a:srgbClr val="0070C0"/>
            </a:solidFill>
            <a:ln w="12700" cap="flat">
              <a:noFill/>
              <a:miter lim="400000"/>
            </a:ln>
            <a:effectLst/>
          </c:spPr>
          <c:invertIfNegative val="0"/>
          <c:cat>
            <c:strRef>
              <c:f>Sheet1!$B$1:$J$1</c:f>
              <c:strCache>
                <c:ptCount val="9"/>
                <c:pt idx="0">
                  <c:v>Cognition</c:v>
                </c:pt>
                <c:pt idx="1">
                  <c:v>Awareness of Plurilingual and Pluricultural identity</c:v>
                </c:pt>
                <c:pt idx="2">
                  <c:v>Flexible Language Use</c:v>
                </c:pt>
                <c:pt idx="3">
                  <c:v>Language and Cultural Learning</c:v>
                </c:pt>
                <c:pt idx="4">
                  <c:v>Critical Awareness of Societal Multilingualism and Multiculturalism</c:v>
                </c:pt>
                <c:pt idx="5">
                  <c:v>English Language Learning</c:v>
                </c:pt>
                <c:pt idx="6">
                  <c:v>Empathy</c:v>
                </c:pt>
                <c:pt idx="7">
                  <c:v>Relatability</c:v>
                </c:pt>
                <c:pt idx="8">
                  <c:v>Criticality</c:v>
                </c:pt>
              </c:strCache>
            </c:strRef>
          </c:cat>
          <c:val>
            <c:numRef>
              <c:f>Sheet1!$B$2:$J$2</c:f>
              <c:numCache>
                <c:formatCode>General</c:formatCode>
                <c:ptCount val="9"/>
                <c:pt idx="0">
                  <c:v>123</c:v>
                </c:pt>
                <c:pt idx="1">
                  <c:v>118</c:v>
                </c:pt>
                <c:pt idx="2">
                  <c:v>110</c:v>
                </c:pt>
                <c:pt idx="3">
                  <c:v>80</c:v>
                </c:pt>
                <c:pt idx="4">
                  <c:v>64</c:v>
                </c:pt>
                <c:pt idx="5">
                  <c:v>51</c:v>
                </c:pt>
                <c:pt idx="6">
                  <c:v>51</c:v>
                </c:pt>
                <c:pt idx="7">
                  <c:v>36</c:v>
                </c:pt>
                <c:pt idx="8">
                  <c:v>35</c:v>
                </c:pt>
              </c:numCache>
            </c:numRef>
          </c:val>
          <c:extLst>
            <c:ext xmlns:c16="http://schemas.microsoft.com/office/drawing/2014/chart" uri="{C3380CC4-5D6E-409C-BE32-E72D297353CC}">
              <c16:uniqueId val="{00000000-09CD-2A48-A1D5-938EB0464BB9}"/>
            </c:ext>
          </c:extLst>
        </c:ser>
        <c:dLbls>
          <c:showLegendKey val="0"/>
          <c:showVal val="0"/>
          <c:showCatName val="0"/>
          <c:showSerName val="0"/>
          <c:showPercent val="0"/>
          <c:showBubbleSize val="0"/>
        </c:dLbls>
        <c:gapWidth val="60"/>
        <c:overlap val="84"/>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FFFFFF"/>
            </a:solidFill>
            <a:prstDash val="solid"/>
            <a:miter lim="400000"/>
          </a:ln>
        </c:spPr>
        <c:txPr>
          <a:bodyPr rot="0"/>
          <a:lstStyle/>
          <a:p>
            <a:pPr>
              <a:defRPr>
                <a:solidFill>
                  <a:schemeClr val="tx1"/>
                </a:solidFill>
                <a:effectLst>
                  <a:outerShdw sx="1000" sy="1000" algn="ctr" rotWithShape="0">
                    <a:schemeClr val="tx1"/>
                  </a:outerShdw>
                </a:effectLst>
              </a:defRPr>
            </a:pPr>
            <a:endParaRPr lang="en-US"/>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FFFFFF"/>
              </a:solidFill>
              <a:prstDash val="solid"/>
              <a:miter lim="400000"/>
            </a:ln>
          </c:spPr>
        </c:majorGridlines>
        <c:numFmt formatCode="General" sourceLinked="0"/>
        <c:majorTickMark val="none"/>
        <c:minorTickMark val="none"/>
        <c:tickLblPos val="high"/>
        <c:spPr>
          <a:ln w="12700" cap="flat">
            <a:noFill/>
            <a:prstDash val="solid"/>
            <a:miter lim="400000"/>
          </a:ln>
        </c:spPr>
        <c:txPr>
          <a:bodyPr rot="0"/>
          <a:lstStyle/>
          <a:p>
            <a:pPr>
              <a:defRPr>
                <a:latin typeface="Arial" panose="020B0604020202020204" pitchFamily="34" charset="0"/>
                <a:cs typeface="Arial" panose="020B0604020202020204" pitchFamily="34" charset="0"/>
              </a:defRPr>
            </a:pPr>
            <a:endParaRPr lang="en-US"/>
          </a:p>
        </c:txPr>
        <c:crossAx val="2094734552"/>
        <c:crosses val="autoZero"/>
        <c:crossBetween val="between"/>
        <c:majorUnit val="35"/>
        <c:minorUnit val="17.5"/>
      </c:valAx>
      <c:spPr>
        <a:noFill/>
        <a:ln w="12700" cap="flat">
          <a:noFill/>
          <a:miter lim="400000"/>
        </a:ln>
        <a:effectLst/>
      </c:spPr>
    </c:plotArea>
    <c:plotVisOnly val="1"/>
    <c:dispBlanksAs val="gap"/>
    <c:showDLblsOverMax val="1"/>
  </c:chart>
  <c:spPr>
    <a:noFill/>
    <a:ln>
      <a:noFill/>
    </a:ln>
    <a:effectLst/>
  </c:spPr>
  <c:txPr>
    <a:bodyPr/>
    <a:lstStyle/>
    <a:p>
      <a:pPr>
        <a:defRPr>
          <a:effectLst>
            <a:outerShdw blurRad="50800" dist="50800" dir="5400000" algn="ctr" rotWithShape="0">
              <a:schemeClr val="tx1"/>
            </a:outerShdw>
          </a:effectLst>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27/08/2021</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27/08/2021</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27/08/2021</a:t>
            </a:fld>
            <a:endParaRPr lang="fr-FR"/>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27/08/2021</a:t>
            </a:fld>
            <a:endParaRPr lang="fr-FR"/>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774908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49085604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452438" y="2460422"/>
            <a:ext cx="8239125" cy="1937157"/>
          </a:xfrm>
          <a:prstGeom prst="rect">
            <a:avLst/>
          </a:prstGeom>
        </p:spPr>
        <p:txBody>
          <a:bodyPr anchor="ctr"/>
          <a:lstStyle>
            <a:lvl1pPr marL="0" indent="0" algn="ctr">
              <a:lnSpc>
                <a:spcPct val="80000"/>
              </a:lnSpc>
              <a:spcBef>
                <a:spcPts val="0"/>
              </a:spcBef>
              <a:buSzTx/>
              <a:buNone/>
              <a:defRPr sz="4350" spc="-87">
                <a:latin typeface="Helvetica Neue Medium"/>
                <a:ea typeface="Helvetica Neue Medium"/>
                <a:cs typeface="Helvetica Neue Medium"/>
                <a:sym typeface="Helvetica Neue Medium"/>
              </a:defRPr>
            </a:lvl1pPr>
            <a:lvl2pPr marL="0" indent="0" algn="ctr">
              <a:lnSpc>
                <a:spcPct val="80000"/>
              </a:lnSpc>
              <a:spcBef>
                <a:spcPts val="0"/>
              </a:spcBef>
              <a:buSzTx/>
              <a:buNone/>
              <a:defRPr sz="4350" spc="-87">
                <a:latin typeface="Helvetica Neue Medium"/>
                <a:ea typeface="Helvetica Neue Medium"/>
                <a:cs typeface="Helvetica Neue Medium"/>
                <a:sym typeface="Helvetica Neue Medium"/>
              </a:defRPr>
            </a:lvl2pPr>
            <a:lvl3pPr marL="0" indent="0" algn="ctr">
              <a:lnSpc>
                <a:spcPct val="80000"/>
              </a:lnSpc>
              <a:spcBef>
                <a:spcPts val="0"/>
              </a:spcBef>
              <a:buSzTx/>
              <a:buNone/>
              <a:defRPr sz="4350" spc="-87">
                <a:latin typeface="Helvetica Neue Medium"/>
                <a:ea typeface="Helvetica Neue Medium"/>
                <a:cs typeface="Helvetica Neue Medium"/>
                <a:sym typeface="Helvetica Neue Medium"/>
              </a:defRPr>
            </a:lvl3pPr>
            <a:lvl4pPr marL="0" indent="0" algn="ctr">
              <a:lnSpc>
                <a:spcPct val="80000"/>
              </a:lnSpc>
              <a:spcBef>
                <a:spcPts val="0"/>
              </a:spcBef>
              <a:buSzTx/>
              <a:buNone/>
              <a:defRPr sz="4350" spc="-87">
                <a:latin typeface="Helvetica Neue Medium"/>
                <a:ea typeface="Helvetica Neue Medium"/>
                <a:cs typeface="Helvetica Neue Medium"/>
                <a:sym typeface="Helvetica Neue Medium"/>
              </a:defRPr>
            </a:lvl4pPr>
            <a:lvl5pPr marL="0" indent="0" algn="ctr">
              <a:lnSpc>
                <a:spcPct val="80000"/>
              </a:lnSpc>
              <a:spcBef>
                <a:spcPts val="0"/>
              </a:spcBef>
              <a:buSzTx/>
              <a:buNone/>
              <a:defRPr sz="4350" spc="-87">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29969009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D812036-C4E4-4951-9331-6EC2ED0CBA09}"/>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ACA25288-A8B0-4AB0-B433-D2DAD4A644C7}" type="datetime1">
              <a:rPr lang="fr-FR"/>
              <a:pPr>
                <a:defRPr/>
              </a:pPr>
              <a:t>27/08/2021</a:t>
            </a:fld>
            <a:endParaRPr lang="fr-FR"/>
          </a:p>
        </p:txBody>
      </p:sp>
      <p:sp>
        <p:nvSpPr>
          <p:cNvPr id="3" name="Espace réservé du numéro de diapositive 5">
            <a:extLst>
              <a:ext uri="{FF2B5EF4-FFF2-40B4-BE49-F238E27FC236}">
                <a16:creationId xmlns:a16="http://schemas.microsoft.com/office/drawing/2014/main" id="{E964FC6E-CB38-40E1-9978-4D24995C9467}"/>
              </a:ext>
            </a:extLst>
          </p:cNvPr>
          <p:cNvSpPr>
            <a:spLocks noGrp="1"/>
          </p:cNvSpPr>
          <p:nvPr>
            <p:ph type="sldNum" sz="quarter" idx="11"/>
          </p:nvPr>
        </p:nvSpPr>
        <p:spPr/>
        <p:txBody>
          <a:bodyPr/>
          <a:lstStyle>
            <a:lvl1pPr>
              <a:defRPr/>
            </a:lvl1pPr>
          </a:lstStyle>
          <a:p>
            <a:fld id="{454AF49A-73B1-4E04-9572-2B39671B1AD8}" type="slidenum">
              <a:rPr lang="fr-FR" altLang="fr-FR"/>
              <a:pPr/>
              <a:t>‹#›</a:t>
            </a:fld>
            <a:endParaRPr lang="fr-FR" altLang="fr-FR"/>
          </a:p>
        </p:txBody>
      </p:sp>
    </p:spTree>
    <p:extLst>
      <p:ext uri="{BB962C8B-B14F-4D97-AF65-F5344CB8AC3E}">
        <p14:creationId xmlns:p14="http://schemas.microsoft.com/office/powerpoint/2010/main" val="38898524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27/08/2021</a:t>
            </a:fld>
            <a:endParaRPr lang="fr-FR"/>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27/08/2021</a:t>
            </a:fld>
            <a:endParaRPr lang="fr-FR"/>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18" r:id="rId1"/>
    <p:sldLayoutId id="2147483720" r:id="rId2"/>
    <p:sldLayoutId id="2147483721"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EBB19A38-2A6B-40BE-A5C0-11A8B5432D8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86531151-7F0C-4989-98F7-1E4E6FA062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9B663BAB-24DA-4125-8811-0DE95DEE615E}" type="datetime1">
              <a:rPr lang="fr-FR"/>
              <a:pPr>
                <a:defRPr/>
              </a:pPr>
              <a:t>27/08/2021</a:t>
            </a:fld>
            <a:endParaRPr lang="fr-FR"/>
          </a:p>
        </p:txBody>
      </p:sp>
      <p:sp>
        <p:nvSpPr>
          <p:cNvPr id="22" name="Espace réservé du numéro de diapositive 5">
            <a:extLst>
              <a:ext uri="{FF2B5EF4-FFF2-40B4-BE49-F238E27FC236}">
                <a16:creationId xmlns:a16="http://schemas.microsoft.com/office/drawing/2014/main" id="{0EC14E1C-4498-42D9-BA81-CD24E32CE68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C58DFBA-9B88-415E-ABD0-6AD37A570048}"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users/mettegertrud0-1392928/?utm_source=link-attribution&amp;utm_medium=referral&amp;utm_campaign=image&amp;utm_content=1986924" TargetMode="External"/><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hyperlink" Target="https://pixabay.com/?utm_source=link-attribution&amp;utm_medium=referral&amp;utm_campaign=image&amp;utm_content=198692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www.breakingtheinvisiblewall.com/" TargetMode="External"/><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users/peggy_marco-1553824/?utm_source=link-attribution&amp;utm_medium=referral&amp;utm_campaign=image&amp;utm_content=1020142" TargetMode="External"/><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hyperlink" Target="https://pixabay.com/?utm_source=link-attribution&amp;utm_medium=referral&amp;utm_campaign=image&amp;utm_content=1020142"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users/geralt-9301/?utm_source=link-attribution&amp;utm_medium=referral&amp;utm_campaign=image&amp;utm_content=4389372" TargetMode="External"/><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hyperlink" Target="https://pixabay.com/?utm_source=link-attribution&amp;utm_medium=referral&amp;utm_campaign=image&amp;utm_content=4389372"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hyperlink" Target="https://youtu.be/4SpPWUPjrBA" TargetMode="Externa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hyperlink" Target="https://www.mcgill.ca/plurilinguallab/research-projects/plurilingual-shift" TargetMode="External"/><Relationship Id="rId4" Type="http://schemas.openxmlformats.org/officeDocument/2006/relationships/image" Target="../media/image52.png"/><Relationship Id="rId9"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7.png"/><Relationship Id="rId1" Type="http://schemas.openxmlformats.org/officeDocument/2006/relationships/slideLayout" Target="../slideLayouts/slideLayout4.xml"/><Relationship Id="rId4" Type="http://schemas.openxmlformats.org/officeDocument/2006/relationships/hyperlink" Target="https://youtube.com/playlist?list=PLRZo5YABmOi6Dr7RRRaXbxLYp4A2x_FdO"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53.png"/><Relationship Id="rId11" Type="http://schemas.openxmlformats.org/officeDocument/2006/relationships/image" Target="../media/image67.png"/><Relationship Id="rId5" Type="http://schemas.openxmlformats.org/officeDocument/2006/relationships/hyperlink" Target="https://www.mcgill.ca/plurilinguallab/research-projects/pluridigit" TargetMode="External"/><Relationship Id="rId15" Type="http://schemas.openxmlformats.org/officeDocument/2006/relationships/image" Target="../media/image70.png"/><Relationship Id="rId10" Type="http://schemas.openxmlformats.org/officeDocument/2006/relationships/image" Target="../media/image66.png"/><Relationship Id="rId4" Type="http://schemas.openxmlformats.org/officeDocument/2006/relationships/image" Target="../media/image52.png"/><Relationship Id="rId9" Type="http://schemas.openxmlformats.org/officeDocument/2006/relationships/image" Target="../media/image65.png"/><Relationship Id="rId14"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pixabay.com/users/geralt-9301/?utm_source=link-attribution&amp;utm_medium=referral&amp;utm_campaign=image&amp;utm_content=4062883" TargetMode="External"/><Relationship Id="rId2" Type="http://schemas.openxmlformats.org/officeDocument/2006/relationships/image" Target="../media/image78.jpeg"/><Relationship Id="rId1" Type="http://schemas.openxmlformats.org/officeDocument/2006/relationships/slideLayout" Target="../slideLayouts/slideLayout4.xml"/><Relationship Id="rId4" Type="http://schemas.openxmlformats.org/officeDocument/2006/relationships/hyperlink" Target="https://pixabay.com/?utm_source=link-attribution&amp;utm_medium=referral&amp;utm_campaign=image&amp;utm_content=4062883"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users/alexas_fotos-686414/?utm_source=link-attribution&amp;utm_medium=referral&amp;utm_campaign=image&amp;utm_content=5078605" TargetMode="External"/><Relationship Id="rId2" Type="http://schemas.openxmlformats.org/officeDocument/2006/relationships/image" Target="../media/image79.jpeg"/><Relationship Id="rId1" Type="http://schemas.openxmlformats.org/officeDocument/2006/relationships/slideLayout" Target="../slideLayouts/slideLayout4.xml"/><Relationship Id="rId4" Type="http://schemas.openxmlformats.org/officeDocument/2006/relationships/hyperlink" Target="https://pixabay.com/?utm_source=link-attribution&amp;utm_medium=referral&amp;utm_campaign=image&amp;utm_content=5078605"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doi.org/10.1093/applin/amab044" TargetMode="External"/><Relationship Id="rId2" Type="http://schemas.openxmlformats.org/officeDocument/2006/relationships/hyperlink" Target="https://rm.coe.int/common-european-framework-of-reference-for-languages-learning-teaching/16809ea0d4" TargetMode="External"/><Relationship Id="rId1" Type="http://schemas.openxmlformats.org/officeDocument/2006/relationships/slideLayout" Target="../slideLayouts/slideLayout4.xml"/><Relationship Id="rId5" Type="http://schemas.openxmlformats.org/officeDocument/2006/relationships/hyperlink" Target="https://doi.org/10.1080/14790718.2020.1753747" TargetMode="External"/><Relationship Id="rId4" Type="http://schemas.openxmlformats.org/officeDocument/2006/relationships/hyperlink" Target="https://doi.org/10.1515/applirev-2018-0116"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www.mcgill.ca/plurilinguallab" TargetMode="External"/><Relationship Id="rId2" Type="http://schemas.openxmlformats.org/officeDocument/2006/relationships/hyperlink" Target="http://breakingtheinvisiblewall.com/" TargetMode="External"/><Relationship Id="rId1" Type="http://schemas.openxmlformats.org/officeDocument/2006/relationships/slideLayout" Target="../slideLayouts/slideLayout4.xml"/><Relationship Id="rId6" Type="http://schemas.openxmlformats.org/officeDocument/2006/relationships/hyperlink" Target="https://pixabay.com/?utm_source=link-attribution&amp;utm_medium=referral&amp;utm_campaign=image&amp;utm_content=490606" TargetMode="External"/><Relationship Id="rId5" Type="http://schemas.openxmlformats.org/officeDocument/2006/relationships/hyperlink" Target="https://pixabay.com/users/tumisu-148124/?utm_source=link-attribution&amp;utm_medium=referral&amp;utm_campaign=image&amp;utm_content=490606" TargetMode="External"/><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BF172A4E-5A8B-48BC-81FE-B80175481FDC}"/>
              </a:ext>
            </a:extLst>
          </p:cNvPr>
          <p:cNvSpPr>
            <a:spLocks noGrp="1"/>
          </p:cNvSpPr>
          <p:nvPr>
            <p:ph type="title" idx="4294967295"/>
          </p:nvPr>
        </p:nvSpPr>
        <p:spPr bwMode="auto">
          <a:xfrm>
            <a:off x="0" y="4238625"/>
            <a:ext cx="9144000" cy="1905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CA" altLang="fr-FR" sz="3200" b="1" dirty="0">
                <a:solidFill>
                  <a:srgbClr val="0D347D"/>
                </a:solidFill>
                <a:latin typeface="Arial Narrow" panose="020B0606020202030204" pitchFamily="34" charset="0"/>
              </a:rPr>
              <a:t>Engaging Learners’ Plurilingual and Pluricultural Competence in Secondary and Tertiary Language Classrooms</a:t>
            </a:r>
            <a:br>
              <a:rPr lang="en-CA" altLang="fr-FR" sz="3200" b="1" dirty="0">
                <a:solidFill>
                  <a:srgbClr val="0D347D"/>
                </a:solidFill>
                <a:latin typeface="Arial Narrow" panose="020B0606020202030204" pitchFamily="34" charset="0"/>
              </a:rPr>
            </a:br>
            <a:r>
              <a:rPr lang="en-CA" altLang="fr-FR" sz="1400" dirty="0">
                <a:latin typeface="Arial" panose="020B0604020202020204" pitchFamily="34" charset="0"/>
                <a:cs typeface="Arial" panose="020B0604020202020204" pitchFamily="34" charset="0"/>
              </a:rPr>
              <a:t>Angelica Galante</a:t>
            </a:r>
          </a:p>
        </p:txBody>
      </p:sp>
      <p:pic>
        <p:nvPicPr>
          <p:cNvPr id="9219" name="Image 2">
            <a:extLst>
              <a:ext uri="{FF2B5EF4-FFF2-40B4-BE49-F238E27FC236}">
                <a16:creationId xmlns:a16="http://schemas.microsoft.com/office/drawing/2014/main" id="{D9FE6962-81DA-442B-A0B3-8FAA5AB7D7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59875"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r>
              <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rPr>
              <a:t>02/09/2021</a:t>
            </a: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7BE1AB5-622F-4A2C-A257-053B0C7D8A27}"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F3C8FF5-0C48-104C-9A12-5A5CBADCAE97}"/>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graphicFrame>
        <p:nvGraphicFramePr>
          <p:cNvPr id="7" name="Table 7">
            <a:extLst>
              <a:ext uri="{FF2B5EF4-FFF2-40B4-BE49-F238E27FC236}">
                <a16:creationId xmlns:a16="http://schemas.microsoft.com/office/drawing/2014/main" id="{5A6E984B-A6CF-B847-A1B2-7254FAE3ED76}"/>
              </a:ext>
            </a:extLst>
          </p:cNvPr>
          <p:cNvGraphicFramePr>
            <a:graphicFrameLocks noGrp="1"/>
          </p:cNvGraphicFramePr>
          <p:nvPr>
            <p:ph idx="1"/>
            <p:extLst>
              <p:ext uri="{D42A27DB-BD31-4B8C-83A1-F6EECF244321}">
                <p14:modId xmlns:p14="http://schemas.microsoft.com/office/powerpoint/2010/main" val="2093930286"/>
              </p:ext>
            </p:extLst>
          </p:nvPr>
        </p:nvGraphicFramePr>
        <p:xfrm>
          <a:off x="236483" y="1284890"/>
          <a:ext cx="8671034" cy="5090160"/>
        </p:xfrm>
        <a:graphic>
          <a:graphicData uri="http://schemas.openxmlformats.org/drawingml/2006/table">
            <a:tbl>
              <a:tblPr firstRow="1" bandRow="1">
                <a:tableStyleId>{7DF18680-E054-41AD-8BC1-D1AEF772440D}</a:tableStyleId>
              </a:tblPr>
              <a:tblGrid>
                <a:gridCol w="3841531">
                  <a:extLst>
                    <a:ext uri="{9D8B030D-6E8A-4147-A177-3AD203B41FA5}">
                      <a16:colId xmlns:a16="http://schemas.microsoft.com/office/drawing/2014/main" val="2657122335"/>
                    </a:ext>
                  </a:extLst>
                </a:gridCol>
                <a:gridCol w="4829503">
                  <a:extLst>
                    <a:ext uri="{9D8B030D-6E8A-4147-A177-3AD203B41FA5}">
                      <a16:colId xmlns:a16="http://schemas.microsoft.com/office/drawing/2014/main" val="706192696"/>
                    </a:ext>
                  </a:extLst>
                </a:gridCol>
              </a:tblGrid>
              <a:tr h="370840">
                <a:tc>
                  <a:txBody>
                    <a:bodyPr/>
                    <a:lstStyle/>
                    <a:p>
                      <a:r>
                        <a:rPr lang="en-US" sz="2400" dirty="0"/>
                        <a:t>CEFRCV Plurilingual and Pluricultural Competence</a:t>
                      </a:r>
                    </a:p>
                  </a:txBody>
                  <a:tcPr/>
                </a:tc>
                <a:tc>
                  <a:txBody>
                    <a:bodyPr/>
                    <a:lstStyle/>
                    <a:p>
                      <a:r>
                        <a:rPr lang="en-US" sz="2400" dirty="0"/>
                        <a:t>Sample of Descriptors</a:t>
                      </a:r>
                    </a:p>
                  </a:txBody>
                  <a:tcPr/>
                </a:tc>
                <a:extLst>
                  <a:ext uri="{0D108BD9-81ED-4DB2-BD59-A6C34878D82A}">
                    <a16:rowId xmlns:a16="http://schemas.microsoft.com/office/drawing/2014/main" val="1987702503"/>
                  </a:ext>
                </a:extLst>
              </a:tr>
              <a:tr h="370840">
                <a:tc>
                  <a:txBody>
                    <a:bodyPr/>
                    <a:lstStyle/>
                    <a:p>
                      <a:endParaRPr lang="en-US" sz="2000" dirty="0">
                        <a:solidFill>
                          <a:schemeClr val="tx1"/>
                        </a:solidFill>
                      </a:endParaRPr>
                    </a:p>
                    <a:p>
                      <a:r>
                        <a:rPr lang="en-US" sz="2000" dirty="0">
                          <a:solidFill>
                            <a:schemeClr val="tx1"/>
                          </a:solidFill>
                        </a:rPr>
                        <a:t>Building on plurilingual repertoire</a:t>
                      </a:r>
                    </a:p>
                  </a:txBody>
                  <a:tcPr/>
                </a:tc>
                <a:tc>
                  <a:txBody>
                    <a:bodyPr/>
                    <a:lstStyle/>
                    <a:p>
                      <a:r>
                        <a:rPr lang="en-US" sz="1600" i="1" dirty="0"/>
                        <a:t>Can use simple words/signs and phrases from different languages in their plurilingual repertoire to conduct a simple, practical transaction or information exchange. </a:t>
                      </a:r>
                      <a:r>
                        <a:rPr lang="en-US" sz="1600" i="0" dirty="0"/>
                        <a:t>(A2)</a:t>
                      </a:r>
                    </a:p>
                  </a:txBody>
                  <a:tcPr/>
                </a:tc>
                <a:extLst>
                  <a:ext uri="{0D108BD9-81ED-4DB2-BD59-A6C34878D82A}">
                    <a16:rowId xmlns:a16="http://schemas.microsoft.com/office/drawing/2014/main" val="2380638885"/>
                  </a:ext>
                </a:extLst>
              </a:tr>
              <a:tr h="370840">
                <a:tc>
                  <a:txBody>
                    <a:bodyPr/>
                    <a:lstStyle/>
                    <a:p>
                      <a:endParaRPr lang="en-US" sz="2000" dirty="0">
                        <a:solidFill>
                          <a:schemeClr val="tx1"/>
                        </a:solidFill>
                      </a:endParaRPr>
                    </a:p>
                    <a:p>
                      <a:r>
                        <a:rPr lang="en-US" sz="2000" dirty="0">
                          <a:solidFill>
                            <a:schemeClr val="tx1"/>
                          </a:solidFill>
                        </a:rPr>
                        <a:t>Building on pluricultural repertoire</a:t>
                      </a:r>
                    </a:p>
                  </a:txBody>
                  <a:tcPr/>
                </a:tc>
                <a:tc>
                  <a:txBody>
                    <a:bodyPr/>
                    <a:lstStyle/>
                    <a:p>
                      <a:r>
                        <a:rPr lang="en-US" sz="1600" i="1" dirty="0"/>
                        <a:t>Can explain their interpretation of the cultural assumptions, preconceptions, stereotypes and prejudices of their own community and of other communities that they are familiar with. </a:t>
                      </a:r>
                      <a:r>
                        <a:rPr lang="en-US" sz="1600" dirty="0"/>
                        <a:t>(B2)</a:t>
                      </a:r>
                    </a:p>
                  </a:txBody>
                  <a:tcPr/>
                </a:tc>
                <a:extLst>
                  <a:ext uri="{0D108BD9-81ED-4DB2-BD59-A6C34878D82A}">
                    <a16:rowId xmlns:a16="http://schemas.microsoft.com/office/drawing/2014/main" val="6428940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Facilitating plurilingual space</a:t>
                      </a:r>
                    </a:p>
                  </a:txBody>
                  <a:tcPr/>
                </a:tc>
                <a:tc>
                  <a:txBody>
                    <a:bodyPr/>
                    <a:lstStyle/>
                    <a:p>
                      <a:r>
                        <a:rPr lang="en-US" sz="1600" i="1" dirty="0"/>
                        <a:t>Can support communication across cultures by initiating conversation, showing interest and empathy by asking and answering simple questions, and expressing agreement and understanding. </a:t>
                      </a:r>
                      <a:r>
                        <a:rPr lang="en-US" sz="1600" i="0" dirty="0"/>
                        <a:t>(B1+)</a:t>
                      </a:r>
                    </a:p>
                  </a:txBody>
                  <a:tcPr/>
                </a:tc>
                <a:extLst>
                  <a:ext uri="{0D108BD9-81ED-4DB2-BD59-A6C34878D82A}">
                    <a16:rowId xmlns:a16="http://schemas.microsoft.com/office/drawing/2014/main" val="33874115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Plurilingual comprehension</a:t>
                      </a:r>
                    </a:p>
                  </a:txBody>
                  <a:tcPr/>
                </a:tc>
                <a:tc>
                  <a:txBody>
                    <a:bodyPr/>
                    <a:lstStyle/>
                    <a:p>
                      <a:r>
                        <a:rPr lang="en-US" sz="1600" i="1" dirty="0"/>
                        <a:t>Can recognize similarities and contrasts between the way concepts are expressed in different languages, in order to distinguish between identical uses of the same word/sign and “false friends”. </a:t>
                      </a:r>
                      <a:r>
                        <a:rPr lang="en-US" sz="1600" dirty="0"/>
                        <a:t>(B1)</a:t>
                      </a:r>
                    </a:p>
                  </a:txBody>
                  <a:tcPr/>
                </a:tc>
                <a:extLst>
                  <a:ext uri="{0D108BD9-81ED-4DB2-BD59-A6C34878D82A}">
                    <a16:rowId xmlns:a16="http://schemas.microsoft.com/office/drawing/2014/main" val="764970286"/>
                  </a:ext>
                </a:extLst>
              </a:tr>
            </a:tbl>
          </a:graphicData>
        </a:graphic>
      </p:graphicFrame>
    </p:spTree>
    <p:extLst>
      <p:ext uri="{BB962C8B-B14F-4D97-AF65-F5344CB8AC3E}">
        <p14:creationId xmlns:p14="http://schemas.microsoft.com/office/powerpoint/2010/main" val="2525353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umbrella-1986924_1920(1).jpg" descr="umbrella-1986924_1920(1).jpg"/>
          <p:cNvPicPr>
            <a:picLocks noChangeAspect="1"/>
          </p:cNvPicPr>
          <p:nvPr/>
        </p:nvPicPr>
        <p:blipFill>
          <a:blip r:embed="rId2"/>
          <a:stretch>
            <a:fillRect/>
          </a:stretch>
        </p:blipFill>
        <p:spPr>
          <a:xfrm>
            <a:off x="-45418" y="977462"/>
            <a:ext cx="9234836" cy="6058552"/>
          </a:xfrm>
          <a:prstGeom prst="rect">
            <a:avLst/>
          </a:prstGeom>
          <a:ln w="12700">
            <a:miter lim="400000"/>
          </a:ln>
        </p:spPr>
      </p:pic>
      <p:sp>
        <p:nvSpPr>
          <p:cNvPr id="210" name="Image by mettegertrud0 from Pixabay"/>
          <p:cNvSpPr txBox="1"/>
          <p:nvPr/>
        </p:nvSpPr>
        <p:spPr>
          <a:xfrm>
            <a:off x="7608323" y="6659548"/>
            <a:ext cx="1535677" cy="1984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latin typeface="Calibri"/>
                <a:ea typeface="Calibri"/>
                <a:cs typeface="Calibri"/>
                <a:sym typeface="Calibri"/>
              </a:defRPr>
            </a:pPr>
            <a:r>
              <a:rPr sz="750" dirty="0">
                <a:solidFill>
                  <a:schemeClr val="bg1"/>
                </a:solidFill>
              </a:rPr>
              <a:t>Image by </a:t>
            </a:r>
            <a:r>
              <a:rPr sz="750" dirty="0">
                <a:solidFill>
                  <a:schemeClr val="bg1"/>
                </a:solidFill>
                <a:hlinkClick r:id="rId3">
                  <a:extLst>
                    <a:ext uri="{A12FA001-AC4F-418D-AE19-62706E023703}">
                      <ahyp:hlinkClr xmlns:ahyp="http://schemas.microsoft.com/office/drawing/2018/hyperlinkcolor" val="tx"/>
                    </a:ext>
                  </a:extLst>
                </a:hlinkClick>
              </a:rPr>
              <a:t>mettegertrud0</a:t>
            </a:r>
            <a:r>
              <a:rPr sz="750" dirty="0">
                <a:solidFill>
                  <a:schemeClr val="bg1"/>
                </a:solidFill>
              </a:rPr>
              <a:t> from </a:t>
            </a:r>
            <a:r>
              <a:rPr sz="750" dirty="0">
                <a:solidFill>
                  <a:schemeClr val="bg1"/>
                </a:solidFill>
                <a:hlinkClick r:id="rId4">
                  <a:extLst>
                    <a:ext uri="{A12FA001-AC4F-418D-AE19-62706E023703}">
                      <ahyp:hlinkClr xmlns:ahyp="http://schemas.microsoft.com/office/drawing/2018/hyperlinkcolor" val="tx"/>
                    </a:ext>
                  </a:extLst>
                </a:hlinkClick>
              </a:rPr>
              <a:t>Pixabay</a:t>
            </a:r>
          </a:p>
        </p:txBody>
      </p:sp>
      <p:sp>
        <p:nvSpPr>
          <p:cNvPr id="211" name="Plurilingual Strategiess"/>
          <p:cNvSpPr txBox="1"/>
          <p:nvPr/>
        </p:nvSpPr>
        <p:spPr>
          <a:xfrm>
            <a:off x="169172" y="1197413"/>
            <a:ext cx="4911601" cy="59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9000"/>
            </a:lvl1pPr>
          </a:lstStyle>
          <a:p>
            <a:r>
              <a:rPr sz="3600" b="1" dirty="0">
                <a:solidFill>
                  <a:schemeClr val="bg1"/>
                </a:solidFill>
                <a:latin typeface="Arial" panose="020B0604020202020204" pitchFamily="34" charset="0"/>
              </a:rPr>
              <a:t>Plurilingual Strategies</a:t>
            </a:r>
          </a:p>
        </p:txBody>
      </p:sp>
      <p:sp>
        <p:nvSpPr>
          <p:cNvPr id="212" name="Cross-linguistic Approaches (Auger, 2005)…"/>
          <p:cNvSpPr txBox="1"/>
          <p:nvPr/>
        </p:nvSpPr>
        <p:spPr>
          <a:xfrm>
            <a:off x="169172" y="2318218"/>
            <a:ext cx="7951920" cy="39658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a:lnSpc>
                <a:spcPct val="70000"/>
              </a:lnSpc>
              <a:defRPr sz="6000"/>
            </a:pPr>
            <a:r>
              <a:rPr sz="2800" dirty="0">
                <a:solidFill>
                  <a:schemeClr val="bg1"/>
                </a:solidFill>
                <a:latin typeface="Arial" panose="020B0604020202020204" pitchFamily="34" charset="0"/>
              </a:rPr>
              <a:t>Cross-linguistic Approaches </a:t>
            </a:r>
            <a:r>
              <a:rPr sz="1125" dirty="0">
                <a:solidFill>
                  <a:schemeClr val="bg1"/>
                </a:solidFill>
                <a:latin typeface="Arial" panose="020B0604020202020204" pitchFamily="34" charset="0"/>
              </a:rPr>
              <a:t>(Auger, 2005)</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a:solidFill>
                  <a:schemeClr val="bg1"/>
                </a:solidFill>
                <a:latin typeface="Arial" panose="020B0604020202020204" pitchFamily="34" charset="0"/>
              </a:rPr>
              <a:t>Cross-cultural and Intercultural Approaches </a:t>
            </a:r>
            <a:r>
              <a:rPr sz="1125" dirty="0">
                <a:solidFill>
                  <a:schemeClr val="bg1"/>
                </a:solidFill>
                <a:latin typeface="Arial" panose="020B0604020202020204" pitchFamily="34" charset="0"/>
              </a:rPr>
              <a:t>(Byram, 1996)</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err="1">
                <a:solidFill>
                  <a:schemeClr val="bg1"/>
                </a:solidFill>
                <a:latin typeface="Arial" panose="020B0604020202020204" pitchFamily="34" charset="0"/>
              </a:rPr>
              <a:t>Translanguaging</a:t>
            </a:r>
            <a:r>
              <a:rPr sz="2400" dirty="0">
                <a:solidFill>
                  <a:schemeClr val="bg1"/>
                </a:solidFill>
                <a:latin typeface="Arial" panose="020B0604020202020204" pitchFamily="34" charset="0"/>
              </a:rPr>
              <a:t> </a:t>
            </a:r>
            <a:r>
              <a:rPr sz="1125" dirty="0">
                <a:solidFill>
                  <a:schemeClr val="bg1"/>
                </a:solidFill>
                <a:latin typeface="Arial" panose="020B0604020202020204" pitchFamily="34" charset="0"/>
              </a:rPr>
              <a:t>(Li, 2017; </a:t>
            </a:r>
            <a:r>
              <a:rPr sz="1125" dirty="0" err="1">
                <a:solidFill>
                  <a:schemeClr val="bg1"/>
                </a:solidFill>
                <a:latin typeface="Arial" panose="020B0604020202020204" pitchFamily="34" charset="0"/>
              </a:rPr>
              <a:t>Otheguy</a:t>
            </a:r>
            <a:r>
              <a:rPr sz="1125" dirty="0">
                <a:solidFill>
                  <a:schemeClr val="bg1"/>
                </a:solidFill>
                <a:latin typeface="Arial" panose="020B0604020202020204" pitchFamily="34" charset="0"/>
              </a:rPr>
              <a:t>, García &amp; Reid, 2015)</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err="1">
                <a:solidFill>
                  <a:schemeClr val="bg1"/>
                </a:solidFill>
                <a:latin typeface="Arial" panose="020B0604020202020204" pitchFamily="34" charset="0"/>
              </a:rPr>
              <a:t>Intercomprehension</a:t>
            </a:r>
            <a:r>
              <a:rPr sz="2400" dirty="0">
                <a:solidFill>
                  <a:schemeClr val="bg1"/>
                </a:solidFill>
                <a:latin typeface="Arial" panose="020B0604020202020204" pitchFamily="34" charset="0"/>
              </a:rPr>
              <a:t> </a:t>
            </a:r>
            <a:r>
              <a:rPr sz="1125" dirty="0">
                <a:solidFill>
                  <a:schemeClr val="bg1"/>
                </a:solidFill>
                <a:latin typeface="Arial" panose="020B0604020202020204" pitchFamily="34" charset="0"/>
              </a:rPr>
              <a:t>(</a:t>
            </a:r>
            <a:r>
              <a:rPr sz="1125" dirty="0" err="1">
                <a:solidFill>
                  <a:schemeClr val="bg1"/>
                </a:solidFill>
                <a:latin typeface="Arial" panose="020B0604020202020204" pitchFamily="34" charset="0"/>
              </a:rPr>
              <a:t>Doyé</a:t>
            </a:r>
            <a:r>
              <a:rPr sz="1125" dirty="0">
                <a:solidFill>
                  <a:schemeClr val="bg1"/>
                </a:solidFill>
                <a:latin typeface="Arial" panose="020B0604020202020204" pitchFamily="34" charset="0"/>
              </a:rPr>
              <a:t>, 2005; Melo-Pfeifer, 2014)</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a:solidFill>
                  <a:schemeClr val="bg1"/>
                </a:solidFill>
                <a:latin typeface="Arial" panose="020B0604020202020204" pitchFamily="34" charset="0"/>
              </a:rPr>
              <a:t>Linguistic Landscaping </a:t>
            </a:r>
            <a:r>
              <a:rPr sz="1125" dirty="0">
                <a:solidFill>
                  <a:schemeClr val="bg1"/>
                </a:solidFill>
                <a:latin typeface="Arial" panose="020B0604020202020204" pitchFamily="34" charset="0"/>
              </a:rPr>
              <a:t>(</a:t>
            </a:r>
            <a:r>
              <a:rPr sz="1125" dirty="0" err="1">
                <a:solidFill>
                  <a:schemeClr val="bg1"/>
                </a:solidFill>
                <a:latin typeface="Arial" panose="020B0604020202020204" pitchFamily="34" charset="0"/>
              </a:rPr>
              <a:t>Shohamy</a:t>
            </a:r>
            <a:r>
              <a:rPr sz="1125" dirty="0">
                <a:solidFill>
                  <a:schemeClr val="bg1"/>
                </a:solidFill>
                <a:latin typeface="Arial" panose="020B0604020202020204" pitchFamily="34" charset="0"/>
              </a:rPr>
              <a:t> &amp; </a:t>
            </a:r>
            <a:r>
              <a:rPr sz="1125" dirty="0" err="1">
                <a:solidFill>
                  <a:schemeClr val="bg1"/>
                </a:solidFill>
                <a:latin typeface="Arial" panose="020B0604020202020204" pitchFamily="34" charset="0"/>
              </a:rPr>
              <a:t>Gorter</a:t>
            </a:r>
            <a:r>
              <a:rPr sz="1125" dirty="0">
                <a:solidFill>
                  <a:schemeClr val="bg1"/>
                </a:solidFill>
                <a:latin typeface="Arial" panose="020B0604020202020204" pitchFamily="34" charset="0"/>
              </a:rPr>
              <a:t>, 2009)</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a:solidFill>
                  <a:schemeClr val="bg1"/>
                </a:solidFill>
                <a:latin typeface="Arial" panose="020B0604020202020204" pitchFamily="34" charset="0"/>
              </a:rPr>
              <a:t>Translation</a:t>
            </a:r>
            <a:r>
              <a:rPr sz="2250" dirty="0">
                <a:solidFill>
                  <a:schemeClr val="bg1"/>
                </a:solidFill>
                <a:latin typeface="Arial" panose="020B0604020202020204" pitchFamily="34" charset="0"/>
              </a:rPr>
              <a:t> </a:t>
            </a:r>
            <a:r>
              <a:rPr sz="1125" dirty="0">
                <a:solidFill>
                  <a:schemeClr val="bg1"/>
                </a:solidFill>
                <a:latin typeface="Arial" panose="020B0604020202020204" pitchFamily="34" charset="0"/>
              </a:rPr>
              <a:t>(</a:t>
            </a:r>
            <a:r>
              <a:rPr sz="1125" dirty="0" err="1">
                <a:solidFill>
                  <a:schemeClr val="bg1"/>
                </a:solidFill>
                <a:latin typeface="Arial" panose="020B0604020202020204" pitchFamily="34" charset="0"/>
              </a:rPr>
              <a:t>Carreres</a:t>
            </a:r>
            <a:r>
              <a:rPr sz="1125" dirty="0">
                <a:solidFill>
                  <a:schemeClr val="bg1"/>
                </a:solidFill>
                <a:latin typeface="Arial" panose="020B0604020202020204" pitchFamily="34" charset="0"/>
              </a:rPr>
              <a:t> &amp; Noriega-Sánchez, 2011)</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err="1">
                <a:solidFill>
                  <a:schemeClr val="bg1"/>
                </a:solidFill>
                <a:latin typeface="Arial" panose="020B0604020202020204" pitchFamily="34" charset="0"/>
              </a:rPr>
              <a:t>Pluriliteracies</a:t>
            </a:r>
            <a:r>
              <a:rPr sz="2250" dirty="0">
                <a:solidFill>
                  <a:schemeClr val="bg1"/>
                </a:solidFill>
                <a:latin typeface="Arial" panose="020B0604020202020204" pitchFamily="34" charset="0"/>
              </a:rPr>
              <a:t> </a:t>
            </a:r>
            <a:r>
              <a:rPr sz="1125" dirty="0">
                <a:solidFill>
                  <a:schemeClr val="bg1"/>
                </a:solidFill>
                <a:latin typeface="Arial" panose="020B0604020202020204" pitchFamily="34" charset="0"/>
              </a:rPr>
              <a:t>(García, Bartlett &amp; </a:t>
            </a:r>
            <a:r>
              <a:rPr sz="1125" dirty="0" err="1">
                <a:solidFill>
                  <a:schemeClr val="bg1"/>
                </a:solidFill>
                <a:latin typeface="Arial" panose="020B0604020202020204" pitchFamily="34" charset="0"/>
              </a:rPr>
              <a:t>Kleifgen</a:t>
            </a:r>
            <a:r>
              <a:rPr sz="1125" dirty="0">
                <a:solidFill>
                  <a:schemeClr val="bg1"/>
                </a:solidFill>
                <a:latin typeface="Arial" panose="020B0604020202020204" pitchFamily="34" charset="0"/>
              </a:rPr>
              <a:t>, 2007; Meyer &amp; Coyle, 2017)</a:t>
            </a:r>
            <a:endParaRPr lang="en-CA" sz="1125" dirty="0">
              <a:solidFill>
                <a:schemeClr val="bg1"/>
              </a:solidFill>
              <a:latin typeface="Arial" panose="020B0604020202020204" pitchFamily="34" charset="0"/>
            </a:endParaRPr>
          </a:p>
          <a:p>
            <a:pPr>
              <a:lnSpc>
                <a:spcPct val="70000"/>
              </a:lnSpc>
              <a:defRPr sz="6000"/>
            </a:pPr>
            <a:endParaRPr sz="2000" dirty="0">
              <a:solidFill>
                <a:schemeClr val="bg1"/>
              </a:solidFill>
              <a:latin typeface="Arial" panose="020B0604020202020204" pitchFamily="34" charset="0"/>
            </a:endParaRPr>
          </a:p>
          <a:p>
            <a:pPr>
              <a:lnSpc>
                <a:spcPct val="70000"/>
              </a:lnSpc>
              <a:defRPr sz="6000"/>
            </a:pPr>
            <a:r>
              <a:rPr sz="2800" dirty="0">
                <a:solidFill>
                  <a:schemeClr val="bg1"/>
                </a:solidFill>
                <a:latin typeface="Arial" panose="020B0604020202020204" pitchFamily="34" charset="0"/>
              </a:rPr>
              <a:t>Multimodality</a:t>
            </a:r>
            <a:r>
              <a:rPr sz="2400" dirty="0">
                <a:solidFill>
                  <a:schemeClr val="bg1"/>
                </a:solidFill>
                <a:latin typeface="Arial" panose="020B0604020202020204" pitchFamily="34" charset="0"/>
              </a:rPr>
              <a:t> </a:t>
            </a:r>
            <a:r>
              <a:rPr sz="1125" dirty="0">
                <a:solidFill>
                  <a:schemeClr val="bg1"/>
                </a:solidFill>
                <a:latin typeface="Arial" panose="020B0604020202020204" pitchFamily="34" charset="0"/>
              </a:rPr>
              <a:t>(Kress, 2000; Krumm &amp; Jenkins, 2001)</a:t>
            </a:r>
          </a:p>
        </p:txBody>
      </p:sp>
      <p:sp>
        <p:nvSpPr>
          <p:cNvPr id="6" name="Titre 2">
            <a:extLst>
              <a:ext uri="{FF2B5EF4-FFF2-40B4-BE49-F238E27FC236}">
                <a16:creationId xmlns:a16="http://schemas.microsoft.com/office/drawing/2014/main" id="{EF01A16F-4673-7C45-8427-9D07658D0EA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3 Classroom Projects with Adult Learners and Different Modes of delivery…"/>
          <p:cNvSpPr txBox="1">
            <a:spLocks noGrp="1"/>
          </p:cNvSpPr>
          <p:nvPr>
            <p:ph type="body" idx="1"/>
          </p:nvPr>
        </p:nvSpPr>
        <p:spPr>
          <a:xfrm>
            <a:off x="210207" y="2040695"/>
            <a:ext cx="8723585" cy="3764584"/>
          </a:xfrm>
          <a:prstGeom prst="rect">
            <a:avLst/>
          </a:prstGeom>
        </p:spPr>
        <p:txBody>
          <a:bodyPr/>
          <a:lstStyle/>
          <a:p>
            <a:pPr defTabSz="694926">
              <a:lnSpc>
                <a:spcPct val="100000"/>
              </a:lnSpc>
              <a:defRPr sz="8816" spc="-176"/>
            </a:pPr>
            <a:r>
              <a:rPr sz="3200" b="1" dirty="0">
                <a:latin typeface="Arial" panose="020B0604020202020204" pitchFamily="34" charset="0"/>
                <a:cs typeface="Arial" panose="020B0604020202020204" pitchFamily="34" charset="0"/>
              </a:rPr>
              <a:t>3 Classroom Projects with Adult Learners and Different Modes of delivery</a:t>
            </a:r>
            <a:endParaRPr lang="en-CA" sz="3200" b="1" dirty="0">
              <a:latin typeface="Arial" panose="020B0604020202020204" pitchFamily="34" charset="0"/>
              <a:cs typeface="Arial" panose="020B0604020202020204" pitchFamily="34" charset="0"/>
            </a:endParaRPr>
          </a:p>
          <a:p>
            <a:pPr defTabSz="694926">
              <a:lnSpc>
                <a:spcPct val="100000"/>
              </a:lnSpc>
              <a:defRPr sz="8816" spc="-176"/>
            </a:pPr>
            <a:endParaRPr sz="3600" dirty="0"/>
          </a:p>
          <a:p>
            <a:pPr defTabSz="694926">
              <a:lnSpc>
                <a:spcPct val="100000"/>
              </a:lnSpc>
              <a:defRPr sz="6308" spc="-126"/>
            </a:pPr>
            <a:r>
              <a:rPr sz="2800" b="1" dirty="0">
                <a:latin typeface="Arial" panose="020B0604020202020204" pitchFamily="34" charset="0"/>
                <a:cs typeface="Arial" panose="020B0604020202020204" pitchFamily="34" charset="0"/>
              </a:rPr>
              <a:t>Study 1</a:t>
            </a:r>
            <a:r>
              <a:rPr lang="en-CA" sz="2800" b="1" dirty="0">
                <a:latin typeface="Arial" panose="020B0604020202020204" pitchFamily="34" charset="0"/>
                <a:cs typeface="Arial" panose="020B0604020202020204" pitchFamily="34" charset="0"/>
              </a:rPr>
              <a:t>: </a:t>
            </a:r>
            <a:r>
              <a:rPr sz="2800" b="1" dirty="0">
                <a:latin typeface="Arial" panose="020B0604020202020204" pitchFamily="34" charset="0"/>
                <a:cs typeface="Arial" panose="020B0604020202020204" pitchFamily="34" charset="0"/>
              </a:rPr>
              <a:t>face-to-face</a:t>
            </a:r>
            <a:endParaRPr lang="en-CA" sz="2800" b="1" dirty="0">
              <a:latin typeface="Arial" panose="020B0604020202020204" pitchFamily="34" charset="0"/>
              <a:cs typeface="Arial" panose="020B0604020202020204" pitchFamily="34" charset="0"/>
            </a:endParaRPr>
          </a:p>
          <a:p>
            <a:pPr defTabSz="694926">
              <a:lnSpc>
                <a:spcPct val="100000"/>
              </a:lnSpc>
              <a:defRPr sz="6308" spc="-126"/>
            </a:pPr>
            <a:r>
              <a:rPr sz="2800" dirty="0">
                <a:latin typeface="Arial" panose="020B0604020202020204" pitchFamily="34" charset="0"/>
                <a:cs typeface="Arial" panose="020B0604020202020204" pitchFamily="34" charset="0"/>
              </a:rPr>
              <a:t> EAP program in a university in Toronto, Canada</a:t>
            </a:r>
          </a:p>
          <a:p>
            <a:pPr defTabSz="694926">
              <a:lnSpc>
                <a:spcPct val="100000"/>
              </a:lnSpc>
              <a:defRPr sz="6308" spc="-126"/>
            </a:pPr>
            <a:endParaRPr sz="2800" dirty="0">
              <a:latin typeface="Arial" panose="020B0604020202020204" pitchFamily="34" charset="0"/>
              <a:cs typeface="Arial" panose="020B0604020202020204" pitchFamily="34" charset="0"/>
            </a:endParaRPr>
          </a:p>
          <a:p>
            <a:pPr defTabSz="694926">
              <a:lnSpc>
                <a:spcPct val="100000"/>
              </a:lnSpc>
              <a:defRPr sz="6308" spc="-126"/>
            </a:pPr>
            <a:r>
              <a:rPr sz="2800" b="1" dirty="0">
                <a:latin typeface="Arial" panose="020B0604020202020204" pitchFamily="34" charset="0"/>
                <a:cs typeface="Arial" panose="020B0604020202020204" pitchFamily="34" charset="0"/>
              </a:rPr>
              <a:t>Study 2</a:t>
            </a:r>
            <a:r>
              <a:rPr lang="en-CA" sz="2800" b="1" dirty="0">
                <a:latin typeface="Arial" panose="020B0604020202020204" pitchFamily="34" charset="0"/>
                <a:cs typeface="Arial" panose="020B0604020202020204" pitchFamily="34" charset="0"/>
              </a:rPr>
              <a:t>: synchronous </a:t>
            </a:r>
            <a:r>
              <a:rPr sz="2800" b="1" dirty="0">
                <a:latin typeface="Arial" panose="020B0604020202020204" pitchFamily="34" charset="0"/>
                <a:cs typeface="Arial" panose="020B0604020202020204" pitchFamily="34" charset="0"/>
              </a:rPr>
              <a:t>via Zoom</a:t>
            </a:r>
            <a:endParaRPr lang="en-CA" sz="2800" b="1" dirty="0">
              <a:latin typeface="Arial" panose="020B0604020202020204" pitchFamily="34" charset="0"/>
              <a:cs typeface="Arial" panose="020B0604020202020204" pitchFamily="34" charset="0"/>
            </a:endParaRPr>
          </a:p>
          <a:p>
            <a:pPr defTabSz="694926">
              <a:lnSpc>
                <a:spcPct val="100000"/>
              </a:lnSpc>
              <a:defRPr sz="6308" spc="-126"/>
            </a:pPr>
            <a:r>
              <a:rPr sz="2800" dirty="0">
                <a:latin typeface="Arial" panose="020B0604020202020204" pitchFamily="34" charset="0"/>
                <a:cs typeface="Arial" panose="020B0604020202020204" pitchFamily="34" charset="0"/>
              </a:rPr>
              <a:t> English, Spanish and French programs in São Paulo, Brazil</a:t>
            </a:r>
          </a:p>
          <a:p>
            <a:pPr defTabSz="694926">
              <a:lnSpc>
                <a:spcPct val="100000"/>
              </a:lnSpc>
              <a:defRPr sz="6308" spc="-126"/>
            </a:pPr>
            <a:endParaRPr sz="2800" dirty="0">
              <a:latin typeface="Arial" panose="020B0604020202020204" pitchFamily="34" charset="0"/>
              <a:cs typeface="Arial" panose="020B0604020202020204" pitchFamily="34" charset="0"/>
            </a:endParaRPr>
          </a:p>
          <a:p>
            <a:pPr defTabSz="694926">
              <a:lnSpc>
                <a:spcPct val="100000"/>
              </a:lnSpc>
              <a:defRPr sz="6308" spc="-126"/>
            </a:pPr>
            <a:r>
              <a:rPr sz="2800" b="1" dirty="0">
                <a:latin typeface="Arial" panose="020B0604020202020204" pitchFamily="34" charset="0"/>
                <a:cs typeface="Arial" panose="020B0604020202020204" pitchFamily="34" charset="0"/>
              </a:rPr>
              <a:t>Study 3</a:t>
            </a:r>
            <a:r>
              <a:rPr lang="en-CA" sz="2800" b="1" dirty="0">
                <a:latin typeface="Arial" panose="020B0604020202020204" pitchFamily="34" charset="0"/>
                <a:cs typeface="Arial" panose="020B0604020202020204" pitchFamily="34" charset="0"/>
              </a:rPr>
              <a:t>: asynchronous </a:t>
            </a:r>
            <a:r>
              <a:rPr sz="2800" b="1" dirty="0">
                <a:latin typeface="Arial" panose="020B0604020202020204" pitchFamily="34" charset="0"/>
                <a:cs typeface="Arial" panose="020B0604020202020204" pitchFamily="34" charset="0"/>
              </a:rPr>
              <a:t>via VoiceThread</a:t>
            </a:r>
            <a:endParaRPr lang="en-CA" sz="2800" b="1" dirty="0">
              <a:latin typeface="Arial" panose="020B0604020202020204" pitchFamily="34" charset="0"/>
              <a:cs typeface="Arial" panose="020B0604020202020204" pitchFamily="34" charset="0"/>
            </a:endParaRPr>
          </a:p>
          <a:p>
            <a:pPr defTabSz="694926">
              <a:lnSpc>
                <a:spcPct val="100000"/>
              </a:lnSpc>
              <a:defRPr sz="6308" spc="-126"/>
            </a:pPr>
            <a:r>
              <a:rPr sz="2800" dirty="0">
                <a:latin typeface="Arial" panose="020B0604020202020204" pitchFamily="34" charset="0"/>
                <a:cs typeface="Arial" panose="020B0604020202020204" pitchFamily="34" charset="0"/>
              </a:rPr>
              <a:t>English, French, Spanish, and Arabic programs in São Paulo, Brazil</a:t>
            </a:r>
          </a:p>
        </p:txBody>
      </p:sp>
      <p:sp>
        <p:nvSpPr>
          <p:cNvPr id="3" name="Titre 2">
            <a:extLst>
              <a:ext uri="{FF2B5EF4-FFF2-40B4-BE49-F238E27FC236}">
                <a16:creationId xmlns:a16="http://schemas.microsoft.com/office/drawing/2014/main" id="{01CDC4D1-FB49-7643-AEA1-ABA17EB87DAA}"/>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tudy 2 - Plurilingual Shift Project…"/>
          <p:cNvSpPr txBox="1">
            <a:spLocks noGrp="1"/>
          </p:cNvSpPr>
          <p:nvPr>
            <p:ph type="body" idx="1"/>
          </p:nvPr>
        </p:nvSpPr>
        <p:spPr>
          <a:xfrm>
            <a:off x="452437" y="1809239"/>
            <a:ext cx="8239125" cy="4530998"/>
          </a:xfrm>
          <a:prstGeom prst="rect">
            <a:avLst/>
          </a:prstGeom>
        </p:spPr>
        <p:txBody>
          <a:bodyPr/>
          <a:lstStyle/>
          <a:p>
            <a:pPr defTabSz="612633">
              <a:defRPr sz="7772" spc="-155"/>
            </a:pPr>
            <a:r>
              <a:rPr sz="3600" b="1" dirty="0">
                <a:latin typeface="Arial" panose="020B0604020202020204" pitchFamily="34" charset="0"/>
                <a:cs typeface="Arial" panose="020B0604020202020204" pitchFamily="34" charset="0"/>
              </a:rPr>
              <a:t>Study </a:t>
            </a:r>
            <a:r>
              <a:rPr lang="en-CA" sz="3600" b="1" dirty="0">
                <a:latin typeface="Arial" panose="020B0604020202020204" pitchFamily="34" charset="0"/>
                <a:cs typeface="Arial" panose="020B0604020202020204" pitchFamily="34" charset="0"/>
              </a:rPr>
              <a:t>1</a:t>
            </a:r>
            <a:r>
              <a:rPr sz="3600" b="1" dirty="0">
                <a:latin typeface="Arial" panose="020B0604020202020204" pitchFamily="34" charset="0"/>
                <a:cs typeface="Arial" panose="020B0604020202020204" pitchFamily="34" charset="0"/>
              </a:rPr>
              <a:t> </a:t>
            </a:r>
            <a:r>
              <a:rPr lang="en-CA" sz="3600" b="1" dirty="0">
                <a:latin typeface="Arial" panose="020B0604020202020204" pitchFamily="34" charset="0"/>
                <a:cs typeface="Arial" panose="020B0604020202020204" pitchFamily="34" charset="0"/>
              </a:rPr>
              <a:t>–</a:t>
            </a:r>
            <a:r>
              <a:rPr sz="3600" b="1" dirty="0">
                <a:latin typeface="Arial" panose="020B0604020202020204" pitchFamily="34" charset="0"/>
                <a:cs typeface="Arial" panose="020B0604020202020204" pitchFamily="34" charset="0"/>
              </a:rPr>
              <a:t> </a:t>
            </a:r>
            <a:r>
              <a:rPr lang="en-CA" sz="3600" b="1" dirty="0">
                <a:latin typeface="Arial" panose="020B0604020202020204" pitchFamily="34" charset="0"/>
                <a:cs typeface="Arial" panose="020B0604020202020204" pitchFamily="34" charset="0"/>
              </a:rPr>
              <a:t>Plurilingual vs. English-Only Instruction</a:t>
            </a:r>
            <a:endParaRPr sz="3600" b="1" dirty="0">
              <a:latin typeface="Arial" panose="020B0604020202020204" pitchFamily="34" charset="0"/>
              <a:cs typeface="Arial" panose="020B0604020202020204" pitchFamily="34" charset="0"/>
            </a:endParaRPr>
          </a:p>
          <a:p>
            <a:pPr defTabSz="612633">
              <a:defRPr sz="7772" spc="-155"/>
            </a:pPr>
            <a:endParaRPr sz="3600" dirty="0">
              <a:latin typeface="Arial" panose="020B0604020202020204" pitchFamily="34" charset="0"/>
              <a:cs typeface="Arial" panose="020B0604020202020204" pitchFamily="34" charset="0"/>
            </a:endParaRPr>
          </a:p>
          <a:p>
            <a:pPr defTabSz="612633">
              <a:defRPr sz="7772" spc="-155"/>
            </a:pPr>
            <a:r>
              <a:rPr sz="3200" dirty="0">
                <a:latin typeface="Arial" panose="020B0604020202020204" pitchFamily="34" charset="0"/>
                <a:cs typeface="Arial" panose="020B0604020202020204" pitchFamily="34" charset="0"/>
              </a:rPr>
              <a:t> </a:t>
            </a:r>
            <a:r>
              <a:rPr lang="en-CA" sz="3200" dirty="0">
                <a:latin typeface="Arial" panose="020B0604020202020204" pitchFamily="34" charset="0"/>
                <a:cs typeface="Arial" panose="020B0604020202020204" pitchFamily="34" charset="0"/>
              </a:rPr>
              <a:t>7</a:t>
            </a:r>
            <a:r>
              <a:rPr sz="3200" dirty="0">
                <a:latin typeface="Arial" panose="020B0604020202020204" pitchFamily="34" charset="0"/>
                <a:cs typeface="Arial" panose="020B0604020202020204" pitchFamily="34" charset="0"/>
              </a:rPr>
              <a:t> Teachers (English</a:t>
            </a:r>
            <a:r>
              <a:rPr lang="en-CA" sz="3200" dirty="0">
                <a:latin typeface="Arial" panose="020B0604020202020204" pitchFamily="34" charset="0"/>
                <a:cs typeface="Arial" panose="020B0604020202020204" pitchFamily="34" charset="0"/>
              </a:rPr>
              <a:t> for Academic Purposes) and 127 students in a university in Canada</a:t>
            </a:r>
          </a:p>
          <a:p>
            <a:pPr defTabSz="612633">
              <a:defRPr sz="7772" spc="-155"/>
            </a:pPr>
            <a:endParaRPr sz="3200" dirty="0">
              <a:latin typeface="Arial" panose="020B0604020202020204" pitchFamily="34" charset="0"/>
              <a:cs typeface="Arial" panose="020B0604020202020204" pitchFamily="34" charset="0"/>
            </a:endParaRPr>
          </a:p>
          <a:p>
            <a:pPr defTabSz="612633">
              <a:defRPr sz="7772" spc="-155"/>
            </a:pPr>
            <a:r>
              <a:rPr sz="3200" dirty="0">
                <a:latin typeface="Arial" panose="020B0604020202020204" pitchFamily="34" charset="0"/>
                <a:cs typeface="Arial" panose="020B0604020202020204" pitchFamily="34" charset="0"/>
              </a:rPr>
              <a:t>Teachers </a:t>
            </a:r>
            <a:r>
              <a:rPr lang="en-CA" sz="3200" dirty="0">
                <a:latin typeface="Arial" panose="020B0604020202020204" pitchFamily="34" charset="0"/>
                <a:cs typeface="Arial" panose="020B0604020202020204" pitchFamily="34" charset="0"/>
              </a:rPr>
              <a:t>applied plurilingual tasks to one group and English-only tasks to another group</a:t>
            </a:r>
            <a:endParaRPr sz="3200" dirty="0">
              <a:latin typeface="Arial" panose="020B0604020202020204" pitchFamily="34" charset="0"/>
              <a:cs typeface="Arial" panose="020B0604020202020204" pitchFamily="34" charset="0"/>
            </a:endParaRPr>
          </a:p>
          <a:p>
            <a:pPr defTabSz="612633">
              <a:defRPr sz="7772" spc="-155"/>
            </a:pPr>
            <a:endParaRPr sz="3200" dirty="0">
              <a:latin typeface="Arial" panose="020B0604020202020204" pitchFamily="34" charset="0"/>
              <a:cs typeface="Arial" panose="020B0604020202020204" pitchFamily="34" charset="0"/>
            </a:endParaRPr>
          </a:p>
          <a:p>
            <a:pPr defTabSz="612633">
              <a:defRPr sz="7772" spc="-155"/>
            </a:pPr>
            <a:r>
              <a:rPr lang="en-CA" sz="3200" dirty="0">
                <a:latin typeface="Arial" panose="020B0604020202020204" pitchFamily="34" charset="0"/>
                <a:cs typeface="Arial" panose="020B0604020202020204" pitchFamily="34" charset="0"/>
              </a:rPr>
              <a:t>They delivered the tasks once a week, face-to-face</a:t>
            </a:r>
            <a:endParaRPr sz="3200" dirty="0">
              <a:latin typeface="Arial" panose="020B0604020202020204" pitchFamily="34" charset="0"/>
              <a:cs typeface="Arial" panose="020B0604020202020204" pitchFamily="34" charset="0"/>
            </a:endParaRPr>
          </a:p>
          <a:p>
            <a:pPr defTabSz="612633">
              <a:defRPr sz="7772" spc="-155"/>
            </a:pPr>
            <a:endParaRPr dirty="0"/>
          </a:p>
        </p:txBody>
      </p:sp>
      <p:sp>
        <p:nvSpPr>
          <p:cNvPr id="306" name="Funded by"/>
          <p:cNvSpPr txBox="1"/>
          <p:nvPr/>
        </p:nvSpPr>
        <p:spPr>
          <a:xfrm>
            <a:off x="452437" y="5791711"/>
            <a:ext cx="763029" cy="2231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atin typeface="Calibri"/>
                <a:ea typeface="Calibri"/>
                <a:cs typeface="Calibri"/>
                <a:sym typeface="Calibri"/>
              </a:defRPr>
            </a:lvl1pPr>
          </a:lstStyle>
          <a:p>
            <a:r>
              <a:rPr sz="1200" dirty="0">
                <a:latin typeface="Arial" panose="020B0604020202020204" pitchFamily="34" charset="0"/>
                <a:cs typeface="Arial" panose="020B0604020202020204" pitchFamily="34" charset="0"/>
              </a:rPr>
              <a:t>Funded by</a:t>
            </a:r>
          </a:p>
        </p:txBody>
      </p:sp>
      <p:sp>
        <p:nvSpPr>
          <p:cNvPr id="5" name="Titre 2">
            <a:extLst>
              <a:ext uri="{FF2B5EF4-FFF2-40B4-BE49-F238E27FC236}">
                <a16:creationId xmlns:a16="http://schemas.microsoft.com/office/drawing/2014/main" id="{7349D3FD-9D1C-334F-AAE7-A19A1EF6403F}"/>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pic>
        <p:nvPicPr>
          <p:cNvPr id="6" name="Screen Shot 2021-03-08 at 4.54.45 PM.png" descr="Screen Shot 2021-03-08 at 4.54.45 PM.png">
            <a:extLst>
              <a:ext uri="{FF2B5EF4-FFF2-40B4-BE49-F238E27FC236}">
                <a16:creationId xmlns:a16="http://schemas.microsoft.com/office/drawing/2014/main" id="{9A155A53-CD92-8946-A16E-65D39EF0E5AD}"/>
              </a:ext>
            </a:extLst>
          </p:cNvPr>
          <p:cNvPicPr>
            <a:picLocks noChangeAspect="1"/>
          </p:cNvPicPr>
          <p:nvPr/>
        </p:nvPicPr>
        <p:blipFill>
          <a:blip r:embed="rId2"/>
          <a:stretch>
            <a:fillRect/>
          </a:stretch>
        </p:blipFill>
        <p:spPr>
          <a:xfrm>
            <a:off x="210176" y="6289179"/>
            <a:ext cx="1676693" cy="436957"/>
          </a:xfrm>
          <a:prstGeom prst="rect">
            <a:avLst/>
          </a:prstGeom>
          <a:ln w="12700">
            <a:miter lim="400000"/>
          </a:ln>
        </p:spPr>
      </p:pic>
    </p:spTree>
    <p:extLst>
      <p:ext uri="{BB962C8B-B14F-4D97-AF65-F5344CB8AC3E}">
        <p14:creationId xmlns:p14="http://schemas.microsoft.com/office/powerpoint/2010/main" val="337675305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 name="Image" descr="Image"/>
          <p:cNvPicPr>
            <a:picLocks noChangeAspect="1"/>
          </p:cNvPicPr>
          <p:nvPr/>
        </p:nvPicPr>
        <p:blipFill>
          <a:blip r:embed="rId2"/>
          <a:stretch>
            <a:fillRect/>
          </a:stretch>
        </p:blipFill>
        <p:spPr>
          <a:xfrm>
            <a:off x="4718239" y="1077193"/>
            <a:ext cx="4126770" cy="2086833"/>
          </a:xfrm>
          <a:prstGeom prst="rect">
            <a:avLst/>
          </a:prstGeom>
          <a:ln w="12700">
            <a:miter lim="400000"/>
          </a:ln>
        </p:spPr>
      </p:pic>
      <p:pic>
        <p:nvPicPr>
          <p:cNvPr id="225" name="Image" descr="Image"/>
          <p:cNvPicPr>
            <a:picLocks noChangeAspect="1"/>
          </p:cNvPicPr>
          <p:nvPr/>
        </p:nvPicPr>
        <p:blipFill>
          <a:blip r:embed="rId3"/>
          <a:stretch>
            <a:fillRect/>
          </a:stretch>
        </p:blipFill>
        <p:spPr>
          <a:xfrm>
            <a:off x="4718239" y="2949677"/>
            <a:ext cx="4126770" cy="2104771"/>
          </a:xfrm>
          <a:prstGeom prst="rect">
            <a:avLst/>
          </a:prstGeom>
          <a:ln w="12700">
            <a:miter lim="400000"/>
          </a:ln>
        </p:spPr>
      </p:pic>
      <p:pic>
        <p:nvPicPr>
          <p:cNvPr id="226" name="Image" descr="Image"/>
          <p:cNvPicPr>
            <a:picLocks noChangeAspect="1"/>
          </p:cNvPicPr>
          <p:nvPr/>
        </p:nvPicPr>
        <p:blipFill>
          <a:blip r:embed="rId4"/>
          <a:stretch>
            <a:fillRect/>
          </a:stretch>
        </p:blipFill>
        <p:spPr>
          <a:xfrm>
            <a:off x="423641" y="2949677"/>
            <a:ext cx="4086996" cy="1997055"/>
          </a:xfrm>
          <a:prstGeom prst="rect">
            <a:avLst/>
          </a:prstGeom>
          <a:ln w="12700">
            <a:miter lim="400000"/>
          </a:ln>
        </p:spPr>
      </p:pic>
      <p:pic>
        <p:nvPicPr>
          <p:cNvPr id="227" name="Image" descr="Image"/>
          <p:cNvPicPr>
            <a:picLocks noChangeAspect="1"/>
          </p:cNvPicPr>
          <p:nvPr/>
        </p:nvPicPr>
        <p:blipFill>
          <a:blip r:embed="rId5"/>
          <a:stretch>
            <a:fillRect/>
          </a:stretch>
        </p:blipFill>
        <p:spPr>
          <a:xfrm>
            <a:off x="298991" y="4644339"/>
            <a:ext cx="4211646" cy="2069928"/>
          </a:xfrm>
          <a:prstGeom prst="rect">
            <a:avLst/>
          </a:prstGeom>
          <a:ln w="12700">
            <a:miter lim="400000"/>
          </a:ln>
        </p:spPr>
      </p:pic>
      <p:pic>
        <p:nvPicPr>
          <p:cNvPr id="228" name="Image" descr="Image"/>
          <p:cNvPicPr>
            <a:picLocks noChangeAspect="1"/>
          </p:cNvPicPr>
          <p:nvPr/>
        </p:nvPicPr>
        <p:blipFill>
          <a:blip r:embed="rId6"/>
          <a:stretch>
            <a:fillRect/>
          </a:stretch>
        </p:blipFill>
        <p:spPr>
          <a:xfrm>
            <a:off x="4789658" y="4644339"/>
            <a:ext cx="4055351" cy="2027676"/>
          </a:xfrm>
          <a:prstGeom prst="rect">
            <a:avLst/>
          </a:prstGeom>
          <a:ln w="12700">
            <a:miter lim="400000"/>
          </a:ln>
        </p:spPr>
      </p:pic>
      <p:sp>
        <p:nvSpPr>
          <p:cNvPr id="229" name="www.breakingtheinvisiblewall.com"/>
          <p:cNvSpPr txBox="1"/>
          <p:nvPr/>
        </p:nvSpPr>
        <p:spPr>
          <a:xfrm>
            <a:off x="647890" y="2313646"/>
            <a:ext cx="3513847" cy="315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u="sng">
                <a:hlinkClick r:id="" action="ppaction://noaction"/>
              </a:defRPr>
            </a:lvl1pPr>
          </a:lstStyle>
          <a:p>
            <a:pPr>
              <a:defRPr u="none"/>
            </a:pPr>
            <a:r>
              <a:rPr u="sng">
                <a:latin typeface="Arial" panose="020B0604020202020204" pitchFamily="34" charset="0"/>
                <a:hlinkClick r:id="rId7"/>
              </a:rPr>
              <a:t>www.breakingtheinvisiblewall.com</a:t>
            </a:r>
          </a:p>
        </p:txBody>
      </p:sp>
      <p:sp>
        <p:nvSpPr>
          <p:cNvPr id="8" name="Titre 2">
            <a:extLst>
              <a:ext uri="{FF2B5EF4-FFF2-40B4-BE49-F238E27FC236}">
                <a16:creationId xmlns:a16="http://schemas.microsoft.com/office/drawing/2014/main" id="{478F8FA0-AFA3-184F-80B1-202FDC79A808}"/>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
        <p:nvSpPr>
          <p:cNvPr id="9" name="Plurilingualism">
            <a:extLst>
              <a:ext uri="{FF2B5EF4-FFF2-40B4-BE49-F238E27FC236}">
                <a16:creationId xmlns:a16="http://schemas.microsoft.com/office/drawing/2014/main" id="{00C25AD1-F21E-9E46-92AF-9BD0B0951E0C}"/>
              </a:ext>
            </a:extLst>
          </p:cNvPr>
          <p:cNvSpPr txBox="1"/>
          <p:nvPr/>
        </p:nvSpPr>
        <p:spPr>
          <a:xfrm>
            <a:off x="423641" y="1178262"/>
            <a:ext cx="3862746" cy="9002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defRPr sz="7000">
                <a:latin typeface="Calibri"/>
                <a:ea typeface="Calibri"/>
                <a:cs typeface="Calibri"/>
                <a:sym typeface="Calibri"/>
              </a:defRPr>
            </a:lvl1pPr>
          </a:lstStyle>
          <a:p>
            <a:pPr algn="ctr"/>
            <a:r>
              <a:rPr lang="en-CA" sz="2800" b="1" dirty="0">
                <a:latin typeface="Arial" panose="020B0604020202020204" pitchFamily="34" charset="0"/>
                <a:cs typeface="Arial" panose="020B0604020202020204" pitchFamily="34" charset="0"/>
              </a:rPr>
              <a:t>Tasks inspired by CEFRCV descriptors</a:t>
            </a:r>
            <a:endParaRPr sz="2800" b="1"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 name="Screen Shot 2021-07-27 at 3.58.42 PM.png" descr="Screen Shot 2021-07-27 at 3.58.42 PM.png"/>
          <p:cNvPicPr>
            <a:picLocks noChangeAspect="1"/>
          </p:cNvPicPr>
          <p:nvPr/>
        </p:nvPicPr>
        <p:blipFill>
          <a:blip r:embed="rId2"/>
          <a:stretch>
            <a:fillRect/>
          </a:stretch>
        </p:blipFill>
        <p:spPr>
          <a:xfrm>
            <a:off x="1352058" y="1550356"/>
            <a:ext cx="6439884" cy="4787302"/>
          </a:xfrm>
          <a:prstGeom prst="rect">
            <a:avLst/>
          </a:prstGeom>
          <a:ln w="12700">
            <a:miter lim="400000"/>
          </a:ln>
        </p:spPr>
      </p:pic>
      <p:sp>
        <p:nvSpPr>
          <p:cNvPr id="3" name="Titre 2">
            <a:extLst>
              <a:ext uri="{FF2B5EF4-FFF2-40B4-BE49-F238E27FC236}">
                <a16:creationId xmlns:a16="http://schemas.microsoft.com/office/drawing/2014/main" id="{A7B81FA6-C86C-CC4A-826A-A1A81CB92D99}"/>
              </a:ext>
            </a:extLst>
          </p:cNvPr>
          <p:cNvSpPr txBox="1">
            <a:spLocks/>
          </p:cNvSpPr>
          <p:nvPr/>
        </p:nvSpPr>
        <p:spPr bwMode="auto">
          <a:xfrm>
            <a:off x="4471988" y="285271"/>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Screen Shot 2021-07-27 at 3.58.55 PM.png" descr="Screen Shot 2021-07-27 at 3.58.55 PM.png"/>
          <p:cNvPicPr>
            <a:picLocks noChangeAspect="1"/>
          </p:cNvPicPr>
          <p:nvPr/>
        </p:nvPicPr>
        <p:blipFill>
          <a:blip r:embed="rId2"/>
          <a:stretch>
            <a:fillRect/>
          </a:stretch>
        </p:blipFill>
        <p:spPr>
          <a:xfrm>
            <a:off x="1467839" y="1415006"/>
            <a:ext cx="6408596" cy="4826774"/>
          </a:xfrm>
          <a:prstGeom prst="rect">
            <a:avLst/>
          </a:prstGeom>
          <a:ln w="12700">
            <a:miter lim="400000"/>
          </a:ln>
        </p:spPr>
      </p:pic>
      <p:sp>
        <p:nvSpPr>
          <p:cNvPr id="3" name="Titre 2">
            <a:extLst>
              <a:ext uri="{FF2B5EF4-FFF2-40B4-BE49-F238E27FC236}">
                <a16:creationId xmlns:a16="http://schemas.microsoft.com/office/drawing/2014/main" id="{87024F85-1D11-B844-A046-F98C05A0657D}"/>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Screen Shot 2021-07-27 at 3.59.05 PM.png" descr="Screen Shot 2021-07-27 at 3.59.05 PM.png"/>
          <p:cNvPicPr>
            <a:picLocks noChangeAspect="1"/>
          </p:cNvPicPr>
          <p:nvPr/>
        </p:nvPicPr>
        <p:blipFill>
          <a:blip r:embed="rId2"/>
          <a:stretch>
            <a:fillRect/>
          </a:stretch>
        </p:blipFill>
        <p:spPr>
          <a:xfrm>
            <a:off x="1494861" y="1413361"/>
            <a:ext cx="6329358" cy="4767002"/>
          </a:xfrm>
          <a:prstGeom prst="rect">
            <a:avLst/>
          </a:prstGeom>
          <a:ln w="12700">
            <a:miter lim="400000"/>
          </a:ln>
        </p:spPr>
      </p:pic>
      <p:sp>
        <p:nvSpPr>
          <p:cNvPr id="3" name="Titre 2">
            <a:extLst>
              <a:ext uri="{FF2B5EF4-FFF2-40B4-BE49-F238E27FC236}">
                <a16:creationId xmlns:a16="http://schemas.microsoft.com/office/drawing/2014/main" id="{AD15B62F-6FC9-6B41-BB72-CCEC130D1711}"/>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Screen Shot 2021-07-27 at 4.01.39 PM.png" descr="Screen Shot 2021-07-27 at 4.01.39 PM.png"/>
          <p:cNvPicPr>
            <a:picLocks noChangeAspect="1"/>
          </p:cNvPicPr>
          <p:nvPr/>
        </p:nvPicPr>
        <p:blipFill>
          <a:blip r:embed="rId2"/>
          <a:stretch>
            <a:fillRect/>
          </a:stretch>
        </p:blipFill>
        <p:spPr>
          <a:xfrm>
            <a:off x="1650178" y="1464611"/>
            <a:ext cx="5843643" cy="1964389"/>
          </a:xfrm>
          <a:prstGeom prst="rect">
            <a:avLst/>
          </a:prstGeom>
          <a:ln w="12700">
            <a:miter lim="400000"/>
          </a:ln>
        </p:spPr>
      </p:pic>
      <p:pic>
        <p:nvPicPr>
          <p:cNvPr id="241" name="Screen Shot 2021-07-27 at 4.02.00 PM.png" descr="Screen Shot 2021-07-27 at 4.02.00 PM.png"/>
          <p:cNvPicPr>
            <a:picLocks noChangeAspect="1"/>
          </p:cNvPicPr>
          <p:nvPr/>
        </p:nvPicPr>
        <p:blipFill>
          <a:blip r:embed="rId3"/>
          <a:stretch>
            <a:fillRect/>
          </a:stretch>
        </p:blipFill>
        <p:spPr>
          <a:xfrm>
            <a:off x="868189" y="3886319"/>
            <a:ext cx="7229111" cy="2234595"/>
          </a:xfrm>
          <a:prstGeom prst="rect">
            <a:avLst/>
          </a:prstGeom>
          <a:ln w="12700">
            <a:miter lim="400000"/>
          </a:ln>
        </p:spPr>
      </p:pic>
      <p:sp>
        <p:nvSpPr>
          <p:cNvPr id="4" name="Titre 2">
            <a:extLst>
              <a:ext uri="{FF2B5EF4-FFF2-40B4-BE49-F238E27FC236}">
                <a16:creationId xmlns:a16="http://schemas.microsoft.com/office/drawing/2014/main" id="{8E5F8A54-FC9A-6846-B4EC-DFAA2051D6A5}"/>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Screen Shot 2021-07-27 at 3.59.25 PM.png" descr="Screen Shot 2021-07-27 at 3.59.25 PM.png"/>
          <p:cNvPicPr>
            <a:picLocks noChangeAspect="1"/>
          </p:cNvPicPr>
          <p:nvPr/>
        </p:nvPicPr>
        <p:blipFill>
          <a:blip r:embed="rId2"/>
          <a:stretch>
            <a:fillRect/>
          </a:stretch>
        </p:blipFill>
        <p:spPr>
          <a:xfrm>
            <a:off x="1545810" y="1464349"/>
            <a:ext cx="6370091" cy="4728089"/>
          </a:xfrm>
          <a:prstGeom prst="rect">
            <a:avLst/>
          </a:prstGeom>
          <a:ln w="12700">
            <a:miter lim="400000"/>
          </a:ln>
        </p:spPr>
      </p:pic>
      <p:sp>
        <p:nvSpPr>
          <p:cNvPr id="3" name="Titre 2">
            <a:extLst>
              <a:ext uri="{FF2B5EF4-FFF2-40B4-BE49-F238E27FC236}">
                <a16:creationId xmlns:a16="http://schemas.microsoft.com/office/drawing/2014/main" id="{A2DF89D8-1D47-D94B-B687-5552C9607AD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5">
            <a:extLst>
              <a:ext uri="{FF2B5EF4-FFF2-40B4-BE49-F238E27FC236}">
                <a16:creationId xmlns:a16="http://schemas.microsoft.com/office/drawing/2014/main" id="{EF11345F-BD27-42AE-9E3E-D4ABEF4C41E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45A2433-75B4-4F9C-8E26-DB9BE2D05492}"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7" name="Titre 2">
            <a:extLst>
              <a:ext uri="{FF2B5EF4-FFF2-40B4-BE49-F238E27FC236}">
                <a16:creationId xmlns:a16="http://schemas.microsoft.com/office/drawing/2014/main" id="{67D7071E-35F7-40E3-97E7-C6F30B972A6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
        <p:nvSpPr>
          <p:cNvPr id="9" name="Rectangle 20">
            <a:extLst>
              <a:ext uri="{FF2B5EF4-FFF2-40B4-BE49-F238E27FC236}">
                <a16:creationId xmlns:a16="http://schemas.microsoft.com/office/drawing/2014/main" id="{6A01B4C1-56AB-4461-9C0D-8E18B748EE21}"/>
              </a:ext>
            </a:extLst>
          </p:cNvPr>
          <p:cNvSpPr>
            <a:spLocks noChangeArrowheads="1"/>
          </p:cNvSpPr>
          <p:nvPr/>
        </p:nvSpPr>
        <p:spPr bwMode="auto">
          <a:xfrm>
            <a:off x="198054" y="1767006"/>
            <a:ext cx="398506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The repertoire</a:t>
            </a:r>
            <a:br>
              <a:rPr lang="en-US" sz="2400" dirty="0">
                <a:latin typeface="Arial" charset="0"/>
                <a:ea typeface="Arial" charset="0"/>
                <a:cs typeface="Arial" charset="0"/>
              </a:rPr>
            </a:br>
            <a:r>
              <a:rPr lang="en-US" sz="2400" dirty="0">
                <a:latin typeface="Arial" charset="0"/>
                <a:ea typeface="Arial" charset="0"/>
                <a:cs typeface="Arial" charset="0"/>
              </a:rPr>
              <a:t> </a:t>
            </a:r>
            <a:r>
              <a:rPr lang="en-US" sz="1400" dirty="0">
                <a:latin typeface="Arial" charset="0"/>
                <a:ea typeface="Arial" charset="0"/>
                <a:cs typeface="Arial" charset="0"/>
              </a:rPr>
              <a:t>   </a:t>
            </a:r>
            <a:endParaRPr lang="en-US" sz="24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Plurilingual and pluricultural competence</a:t>
            </a:r>
          </a:p>
          <a:p>
            <a:pPr eaLnBrk="1" fontAlgn="auto" hangingPunct="1">
              <a:spcBef>
                <a:spcPts val="0"/>
              </a:spcBef>
              <a:spcAft>
                <a:spcPts val="0"/>
              </a:spcAft>
              <a:defRPr/>
            </a:pPr>
            <a:endParaRPr lang="en-US" sz="24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3 Research projects in language classrooms</a:t>
            </a:r>
            <a:br>
              <a:rPr lang="en-US" sz="2400" dirty="0">
                <a:latin typeface="Arial" charset="0"/>
                <a:ea typeface="Arial" charset="0"/>
                <a:cs typeface="Arial" charset="0"/>
              </a:rPr>
            </a:br>
            <a:r>
              <a:rPr lang="en-US" sz="1400" dirty="0">
                <a:latin typeface="Arial" charset="0"/>
                <a:ea typeface="Arial" charset="0"/>
                <a:cs typeface="Arial" charset="0"/>
              </a:rPr>
              <a:t> </a:t>
            </a:r>
            <a:endParaRPr lang="en-US" sz="28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endParaRPr lang="fr-FR" sz="2800" dirty="0">
              <a:latin typeface="Arial" charset="0"/>
              <a:ea typeface="Arial" charset="0"/>
              <a:cs typeface="Arial" charset="0"/>
            </a:endParaRPr>
          </a:p>
        </p:txBody>
      </p:sp>
      <p:sp>
        <p:nvSpPr>
          <p:cNvPr id="2" name="TextBox 1">
            <a:extLst>
              <a:ext uri="{FF2B5EF4-FFF2-40B4-BE49-F238E27FC236}">
                <a16:creationId xmlns:a16="http://schemas.microsoft.com/office/drawing/2014/main" id="{AA043CF9-7D9D-8748-87F8-060616888D38}"/>
              </a:ext>
            </a:extLst>
          </p:cNvPr>
          <p:cNvSpPr txBox="1"/>
          <p:nvPr/>
        </p:nvSpPr>
        <p:spPr>
          <a:xfrm>
            <a:off x="707485" y="1146503"/>
            <a:ext cx="1422184" cy="523220"/>
          </a:xfrm>
          <a:prstGeom prst="rect">
            <a:avLst/>
          </a:prstGeom>
          <a:noFill/>
        </p:spPr>
        <p:txBody>
          <a:bodyPr wrap="none" rtlCol="0">
            <a:spAutoFit/>
          </a:bodyPr>
          <a:lstStyle/>
          <a:p>
            <a:r>
              <a:rPr lang="en-US" sz="2800" b="1" dirty="0">
                <a:latin typeface="Arial" panose="020B0604020202020204" pitchFamily="34" charset="0"/>
              </a:rPr>
              <a:t>Outline</a:t>
            </a:r>
          </a:p>
        </p:txBody>
      </p:sp>
      <p:pic>
        <p:nvPicPr>
          <p:cNvPr id="6" name="multiethnic-group-young-happy-students-standing-outdoors.jpg" descr="multiethnic-group-young-happy-students-standing-outdoors.jpg">
            <a:extLst>
              <a:ext uri="{FF2B5EF4-FFF2-40B4-BE49-F238E27FC236}">
                <a16:creationId xmlns:a16="http://schemas.microsoft.com/office/drawing/2014/main" id="{06697F31-4F97-174B-8F5B-EE67CBEABD1F}"/>
              </a:ext>
            </a:extLst>
          </p:cNvPr>
          <p:cNvPicPr>
            <a:picLocks noChangeAspect="1"/>
          </p:cNvPicPr>
          <p:nvPr/>
        </p:nvPicPr>
        <p:blipFill>
          <a:blip r:embed="rId2"/>
          <a:stretch>
            <a:fillRect/>
          </a:stretch>
        </p:blipFill>
        <p:spPr>
          <a:xfrm>
            <a:off x="4109545" y="1008017"/>
            <a:ext cx="5034455" cy="3282023"/>
          </a:xfrm>
          <a:prstGeom prst="rect">
            <a:avLst/>
          </a:prstGeom>
          <a:ln w="12700">
            <a:miter lim="400000"/>
          </a:ln>
        </p:spPr>
      </p:pic>
      <p:sp>
        <p:nvSpPr>
          <p:cNvPr id="7" name="Rectangle 20">
            <a:extLst>
              <a:ext uri="{FF2B5EF4-FFF2-40B4-BE49-F238E27FC236}">
                <a16:creationId xmlns:a16="http://schemas.microsoft.com/office/drawing/2014/main" id="{A30DFC80-88D5-0F44-AB49-0F76745F8D99}"/>
              </a:ext>
            </a:extLst>
          </p:cNvPr>
          <p:cNvSpPr>
            <a:spLocks noChangeArrowheads="1"/>
          </p:cNvSpPr>
          <p:nvPr/>
        </p:nvSpPr>
        <p:spPr bwMode="auto">
          <a:xfrm>
            <a:off x="198054" y="4428926"/>
            <a:ext cx="8945946"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spcBef>
                <a:spcPts val="0"/>
              </a:spcBef>
              <a:spcAft>
                <a:spcPts val="0"/>
              </a:spcAft>
              <a:defRPr/>
            </a:pPr>
            <a:r>
              <a:rPr lang="en-US" sz="1400" dirty="0">
                <a:latin typeface="Arial" charset="0"/>
                <a:ea typeface="Arial" charset="0"/>
                <a:cs typeface="Arial" charset="0"/>
              </a:rPr>
              <a:t> </a:t>
            </a:r>
            <a:endParaRPr lang="en-US" sz="24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Using CEFRCV descriptors to develop language tasks</a:t>
            </a:r>
          </a:p>
          <a:p>
            <a:pPr eaLnBrk="1" fontAlgn="auto" hangingPunct="1">
              <a:spcBef>
                <a:spcPts val="0"/>
              </a:spcBef>
              <a:spcAft>
                <a:spcPts val="0"/>
              </a:spcAft>
              <a:defRPr/>
            </a:pPr>
            <a:endParaRPr lang="en-US" sz="24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Working groups in breakout rooms</a:t>
            </a:r>
          </a:p>
          <a:p>
            <a:pPr eaLnBrk="1" fontAlgn="auto" hangingPunct="1">
              <a:spcBef>
                <a:spcPts val="0"/>
              </a:spcBef>
              <a:spcAft>
                <a:spcPts val="0"/>
              </a:spcAft>
              <a:defRPr/>
            </a:pPr>
            <a:endParaRPr lang="en-US" sz="2400" dirty="0">
              <a:latin typeface="Arial" charset="0"/>
              <a:ea typeface="Arial" charset="0"/>
              <a:cs typeface="Arial" charset="0"/>
            </a:endParaRPr>
          </a:p>
          <a:p>
            <a:pPr marL="457200" indent="-457200" eaLnBrk="1" fontAlgn="auto" hangingPunct="1">
              <a:spcBef>
                <a:spcPts val="0"/>
              </a:spcBef>
              <a:spcAft>
                <a:spcPts val="0"/>
              </a:spcAft>
              <a:buFont typeface="Arial" charset="0"/>
              <a:buChar char="•"/>
              <a:defRPr/>
            </a:pPr>
            <a:r>
              <a:rPr lang="en-US" sz="2400" dirty="0">
                <a:latin typeface="Arial" charset="0"/>
                <a:ea typeface="Arial" charset="0"/>
                <a:cs typeface="Arial" charset="0"/>
              </a:rPr>
              <a:t>Pre-tasks and wrapping up</a:t>
            </a:r>
            <a:endParaRPr lang="fr-FR" sz="2400" dirty="0">
              <a:latin typeface="Arial" charset="0"/>
              <a:ea typeface="Arial" charset="0"/>
              <a:cs typeface="Arial" charset="0"/>
            </a:endParaRPr>
          </a:p>
        </p:txBody>
      </p:sp>
      <p:sp>
        <p:nvSpPr>
          <p:cNvPr id="3" name="TextBox 2">
            <a:extLst>
              <a:ext uri="{FF2B5EF4-FFF2-40B4-BE49-F238E27FC236}">
                <a16:creationId xmlns:a16="http://schemas.microsoft.com/office/drawing/2014/main" id="{05C47427-1A64-0443-AD57-4134DDF49B72}"/>
              </a:ext>
            </a:extLst>
          </p:cNvPr>
          <p:cNvSpPr txBox="1"/>
          <p:nvPr/>
        </p:nvSpPr>
        <p:spPr>
          <a:xfrm>
            <a:off x="6750396" y="4303150"/>
            <a:ext cx="2393604" cy="215444"/>
          </a:xfrm>
          <a:prstGeom prst="rect">
            <a:avLst/>
          </a:prstGeom>
          <a:noFill/>
        </p:spPr>
        <p:txBody>
          <a:bodyPr wrap="none" rtlCol="0">
            <a:spAutoFit/>
          </a:bodyPr>
          <a:lstStyle/>
          <a:p>
            <a:r>
              <a:rPr lang="en-US" sz="800" dirty="0">
                <a:latin typeface="Arial" panose="020B0604020202020204" pitchFamily="34" charset="0"/>
              </a:rPr>
              <a:t>Photo created by </a:t>
            </a:r>
            <a:r>
              <a:rPr lang="en-CA" sz="800" dirty="0" err="1">
                <a:latin typeface="Arial" panose="020B0604020202020204" pitchFamily="34" charset="0"/>
              </a:rPr>
              <a:t>drobotdean</a:t>
            </a:r>
            <a:r>
              <a:rPr lang="en-CA" sz="800">
                <a:latin typeface="Arial" panose="020B0604020202020204" pitchFamily="34" charset="0"/>
              </a:rPr>
              <a:t> - </a:t>
            </a:r>
            <a:r>
              <a:rPr lang="en-CA" sz="800" err="1">
                <a:latin typeface="Arial" panose="020B0604020202020204" pitchFamily="34" charset="0"/>
              </a:rPr>
              <a:t>www.freepik.com</a:t>
            </a:r>
            <a:endParaRPr lang="en-US" sz="80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Screen Shot 2021-07-30 at 9.17.32 AM.png" descr="Screen Shot 2021-07-30 at 9.17.32 AM.png"/>
          <p:cNvPicPr>
            <a:picLocks noChangeAspect="1"/>
          </p:cNvPicPr>
          <p:nvPr/>
        </p:nvPicPr>
        <p:blipFill>
          <a:blip r:embed="rId2"/>
          <a:stretch>
            <a:fillRect/>
          </a:stretch>
        </p:blipFill>
        <p:spPr>
          <a:xfrm>
            <a:off x="1175094" y="1442505"/>
            <a:ext cx="6331583" cy="4750757"/>
          </a:xfrm>
          <a:prstGeom prst="rect">
            <a:avLst/>
          </a:prstGeom>
          <a:ln w="12700">
            <a:miter lim="400000"/>
          </a:ln>
        </p:spPr>
      </p:pic>
      <p:sp>
        <p:nvSpPr>
          <p:cNvPr id="3" name="Titre 2">
            <a:extLst>
              <a:ext uri="{FF2B5EF4-FFF2-40B4-BE49-F238E27FC236}">
                <a16:creationId xmlns:a16="http://schemas.microsoft.com/office/drawing/2014/main" id="{E2CE6FD0-8BD6-C944-8F8B-7FD688684DA8}"/>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Screen Shot 2021-07-30 at 9.14.36 AM.png" descr="Screen Shot 2021-07-30 at 9.14.36 AM.png"/>
          <p:cNvPicPr>
            <a:picLocks noChangeAspect="1"/>
          </p:cNvPicPr>
          <p:nvPr/>
        </p:nvPicPr>
        <p:blipFill>
          <a:blip r:embed="rId2"/>
          <a:stretch>
            <a:fillRect/>
          </a:stretch>
        </p:blipFill>
        <p:spPr>
          <a:xfrm>
            <a:off x="2003843" y="1381503"/>
            <a:ext cx="3902747" cy="4814167"/>
          </a:xfrm>
          <a:prstGeom prst="rect">
            <a:avLst/>
          </a:prstGeom>
          <a:ln w="12700">
            <a:miter lim="400000"/>
          </a:ln>
        </p:spPr>
      </p:pic>
      <p:sp>
        <p:nvSpPr>
          <p:cNvPr id="249" name="Galante, 2020, p. 569"/>
          <p:cNvSpPr txBox="1"/>
          <p:nvPr/>
        </p:nvSpPr>
        <p:spPr>
          <a:xfrm>
            <a:off x="6998775" y="6297415"/>
            <a:ext cx="1292020" cy="211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vl1pPr>
          </a:lstStyle>
          <a:p>
            <a:r>
              <a:rPr sz="1125" dirty="0"/>
              <a:t>Galante, 2020, p. 569</a:t>
            </a:r>
          </a:p>
        </p:txBody>
      </p:sp>
      <p:sp>
        <p:nvSpPr>
          <p:cNvPr id="5" name="In language programs, students’ repertoires…">
            <a:extLst>
              <a:ext uri="{FF2B5EF4-FFF2-40B4-BE49-F238E27FC236}">
                <a16:creationId xmlns:a16="http://schemas.microsoft.com/office/drawing/2014/main" id="{E0909C97-0C22-EF4F-A1AE-42ABEA420245}"/>
              </a:ext>
            </a:extLst>
          </p:cNvPr>
          <p:cNvSpPr txBox="1"/>
          <p:nvPr/>
        </p:nvSpPr>
        <p:spPr>
          <a:xfrm>
            <a:off x="6070686" y="2764488"/>
            <a:ext cx="2489854"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a:spcBef>
                <a:spcPts val="0"/>
              </a:spcBef>
              <a:defRPr sz="6000">
                <a:latin typeface="Calibri"/>
                <a:ea typeface="Calibri"/>
                <a:cs typeface="Calibri"/>
                <a:sym typeface="Calibri"/>
              </a:defRPr>
            </a:pPr>
            <a:r>
              <a:rPr lang="en-CA" sz="2250" dirty="0">
                <a:latin typeface="Arial" panose="020B0604020202020204" pitchFamily="34" charset="0"/>
              </a:rPr>
              <a:t>This is </a:t>
            </a:r>
            <a:r>
              <a:rPr lang="en-CA" sz="2250" dirty="0" err="1">
                <a:latin typeface="Arial" panose="020B0604020202020204" pitchFamily="34" charset="0"/>
              </a:rPr>
              <a:t>Zuco</a:t>
            </a:r>
            <a:endParaRPr sz="2250" dirty="0">
              <a:latin typeface="Arial" panose="020B0604020202020204" pitchFamily="34" charset="0"/>
            </a:endParaRPr>
          </a:p>
        </p:txBody>
      </p:sp>
      <p:sp>
        <p:nvSpPr>
          <p:cNvPr id="6" name="Titre 2">
            <a:extLst>
              <a:ext uri="{FF2B5EF4-FFF2-40B4-BE49-F238E27FC236}">
                <a16:creationId xmlns:a16="http://schemas.microsoft.com/office/drawing/2014/main" id="{8B93D4B5-EB03-DC49-A890-40F6DEF89763}"/>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magnifying-glass-1020142_1920.jpg" descr="magnifying-glass-1020142_1920.jpg"/>
          <p:cNvPicPr>
            <a:picLocks noChangeAspect="1"/>
          </p:cNvPicPr>
          <p:nvPr/>
        </p:nvPicPr>
        <p:blipFill>
          <a:blip r:embed="rId2"/>
          <a:stretch>
            <a:fillRect/>
          </a:stretch>
        </p:blipFill>
        <p:spPr>
          <a:xfrm>
            <a:off x="158539" y="1190846"/>
            <a:ext cx="8826922" cy="8826922"/>
          </a:xfrm>
          <a:prstGeom prst="rect">
            <a:avLst/>
          </a:prstGeom>
          <a:ln w="12700">
            <a:miter lim="400000"/>
          </a:ln>
        </p:spPr>
      </p:pic>
      <p:sp>
        <p:nvSpPr>
          <p:cNvPr id="252" name="1. Demographic Questionnaire                                   2. Weekly Learner Diary                                                3. Classroom Observations                                             4. Plurilingual and Pluricultural Competence Scale"/>
          <p:cNvSpPr txBox="1"/>
          <p:nvPr/>
        </p:nvSpPr>
        <p:spPr>
          <a:xfrm>
            <a:off x="4154795" y="3324216"/>
            <a:ext cx="4024524" cy="1885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defRPr sz="4000">
                <a:solidFill>
                  <a:srgbClr val="000000"/>
                </a:solidFill>
                <a:latin typeface="Calibri"/>
                <a:ea typeface="Calibri"/>
                <a:cs typeface="Calibri"/>
                <a:sym typeface="Calibri"/>
              </a:defRPr>
            </a:lvl1pPr>
          </a:lstStyle>
          <a:p>
            <a:r>
              <a:rPr sz="1500" dirty="0">
                <a:latin typeface="Arial" panose="020B0604020202020204" pitchFamily="34" charset="0"/>
                <a:cs typeface="Arial" panose="020B0604020202020204" pitchFamily="34" charset="0"/>
              </a:rPr>
              <a:t>1. Demographic Questionnaire                                   2. Weekly Learner Diary                                                3. Classroom Observations                                             4. Plurilingual and Pluricultural </a:t>
            </a:r>
            <a:endParaRPr lang="en-CA" sz="1500" dirty="0">
              <a:latin typeface="Arial" panose="020B0604020202020204" pitchFamily="34" charset="0"/>
              <a:cs typeface="Arial" panose="020B0604020202020204" pitchFamily="34" charset="0"/>
            </a:endParaRPr>
          </a:p>
          <a:p>
            <a:r>
              <a:rPr lang="en-CA" sz="1500" dirty="0">
                <a:latin typeface="Arial" panose="020B0604020202020204" pitchFamily="34" charset="0"/>
                <a:cs typeface="Arial" panose="020B0604020202020204" pitchFamily="34" charset="0"/>
              </a:rPr>
              <a:t>    </a:t>
            </a:r>
            <a:r>
              <a:rPr sz="1500" dirty="0">
                <a:latin typeface="Arial" panose="020B0604020202020204" pitchFamily="34" charset="0"/>
                <a:cs typeface="Arial" panose="020B0604020202020204" pitchFamily="34" charset="0"/>
              </a:rPr>
              <a:t>Competence Scale                 </a:t>
            </a:r>
            <a:endParaRPr lang="en-CA" sz="1500" dirty="0">
              <a:latin typeface="Arial" panose="020B0604020202020204" pitchFamily="34" charset="0"/>
              <a:cs typeface="Arial" panose="020B0604020202020204" pitchFamily="34" charset="0"/>
            </a:endParaRPr>
          </a:p>
          <a:p>
            <a:r>
              <a:rPr sz="1500" dirty="0">
                <a:latin typeface="Arial" panose="020B0604020202020204" pitchFamily="34" charset="0"/>
                <a:cs typeface="Arial" panose="020B0604020202020204" pitchFamily="34" charset="0"/>
              </a:rPr>
              <a:t>5. Focus Groups                                                              6. Teacher Interviews                                                    7. Vocabulary Test</a:t>
            </a:r>
          </a:p>
        </p:txBody>
      </p:sp>
      <p:sp>
        <p:nvSpPr>
          <p:cNvPr id="253" name="Text"/>
          <p:cNvSpPr txBox="1"/>
          <p:nvPr/>
        </p:nvSpPr>
        <p:spPr>
          <a:xfrm>
            <a:off x="992404" y="1830204"/>
            <a:ext cx="38537" cy="315471"/>
          </a:xfrm>
          <a:prstGeom prst="rect">
            <a:avLst/>
          </a:prstGeom>
          <a:ln w="12700">
            <a:miter lim="400000"/>
          </a:ln>
        </p:spPr>
        <p:txBody>
          <a:bodyPr wrap="none" lIns="19050" tIns="19050" rIns="19050" bIns="19050" anchor="ctr">
            <a:spAutoFit/>
          </a:bodyPr>
          <a:lstStyle/>
          <a:p>
            <a:endParaRPr/>
          </a:p>
        </p:txBody>
      </p:sp>
      <p:sp>
        <p:nvSpPr>
          <p:cNvPr id="254" name="4 Months of Instruction…"/>
          <p:cNvSpPr txBox="1"/>
          <p:nvPr/>
        </p:nvSpPr>
        <p:spPr>
          <a:xfrm>
            <a:off x="552552" y="2315674"/>
            <a:ext cx="3775072" cy="4693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a:defRPr>
                <a:solidFill>
                  <a:srgbClr val="000000"/>
                </a:solidFill>
              </a:defRPr>
            </a:pPr>
            <a:r>
              <a:rPr sz="2800" dirty="0">
                <a:latin typeface="Arial" panose="020B0604020202020204" pitchFamily="34" charset="0"/>
              </a:rPr>
              <a:t>4 Months of Instruction </a:t>
            </a:r>
          </a:p>
        </p:txBody>
      </p:sp>
      <p:sp>
        <p:nvSpPr>
          <p:cNvPr id="255" name="Image by Peggy und Marco Lachmann-Anke from Pixabay"/>
          <p:cNvSpPr txBox="1"/>
          <p:nvPr/>
        </p:nvSpPr>
        <p:spPr>
          <a:xfrm>
            <a:off x="6167057" y="6499291"/>
            <a:ext cx="2741135" cy="196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solidFill>
                  <a:srgbClr val="0000EE"/>
                </a:solidFill>
                <a:latin typeface="Times Roman"/>
                <a:ea typeface="Times Roman"/>
                <a:cs typeface="Times Roman"/>
                <a:sym typeface="Times Roman"/>
              </a:defRPr>
            </a:pPr>
            <a:r>
              <a:rPr sz="800" dirty="0">
                <a:solidFill>
                  <a:srgbClr val="000000"/>
                </a:solidFill>
                <a:latin typeface="Arial" panose="020B0604020202020204" pitchFamily="34" charset="0"/>
              </a:rPr>
              <a:t>Image by </a:t>
            </a:r>
            <a:r>
              <a:rPr sz="800" dirty="0">
                <a:latin typeface="Arial" panose="020B0604020202020204" pitchFamily="34" charset="0"/>
                <a:hlinkClick r:id="rId3"/>
              </a:rPr>
              <a:t>Peggy und Marco Lachmann-Anke</a:t>
            </a:r>
            <a:r>
              <a:rPr sz="800" dirty="0">
                <a:solidFill>
                  <a:srgbClr val="000000"/>
                </a:solidFill>
                <a:latin typeface="Arial" panose="020B0604020202020204" pitchFamily="34" charset="0"/>
              </a:rPr>
              <a:t> from </a:t>
            </a:r>
            <a:r>
              <a:rPr sz="800" dirty="0">
                <a:latin typeface="Arial" panose="020B0604020202020204" pitchFamily="34" charset="0"/>
                <a:hlinkClick r:id="rId4"/>
              </a:rPr>
              <a:t>Pixabay</a:t>
            </a:r>
            <a:r>
              <a:rPr sz="800" dirty="0">
                <a:solidFill>
                  <a:srgbClr val="000000"/>
                </a:solidFill>
                <a:latin typeface="Arial" panose="020B0604020202020204" pitchFamily="34" charset="0"/>
              </a:rPr>
              <a:t> </a:t>
            </a:r>
          </a:p>
        </p:txBody>
      </p:sp>
      <p:sp>
        <p:nvSpPr>
          <p:cNvPr id="2" name="TextBox 1">
            <a:extLst>
              <a:ext uri="{FF2B5EF4-FFF2-40B4-BE49-F238E27FC236}">
                <a16:creationId xmlns:a16="http://schemas.microsoft.com/office/drawing/2014/main" id="{1A712DA6-12BE-6F4E-9197-70484C5CC231}"/>
              </a:ext>
            </a:extLst>
          </p:cNvPr>
          <p:cNvSpPr txBox="1"/>
          <p:nvPr/>
        </p:nvSpPr>
        <p:spPr>
          <a:xfrm>
            <a:off x="4327624" y="4035948"/>
            <a:ext cx="2530376" cy="461665"/>
          </a:xfrm>
          <a:prstGeom prst="rect">
            <a:avLst/>
          </a:prstGeom>
          <a:noFill/>
          <a:ln w="53975">
            <a:solidFill>
              <a:srgbClr val="FF0000"/>
            </a:solidFill>
          </a:ln>
        </p:spPr>
        <p:txBody>
          <a:bodyPr wrap="square" rtlCol="0">
            <a:spAutoFit/>
          </a:bodyPr>
          <a:lstStyle/>
          <a:p>
            <a:endParaRPr lang="en-US" sz="1200" dirty="0"/>
          </a:p>
          <a:p>
            <a:endParaRPr lang="en-US" sz="1200" dirty="0"/>
          </a:p>
        </p:txBody>
      </p:sp>
      <p:sp>
        <p:nvSpPr>
          <p:cNvPr id="8" name="TextBox 7">
            <a:extLst>
              <a:ext uri="{FF2B5EF4-FFF2-40B4-BE49-F238E27FC236}">
                <a16:creationId xmlns:a16="http://schemas.microsoft.com/office/drawing/2014/main" id="{F529EC1B-9913-314D-A6D7-689BD4809AD0}"/>
              </a:ext>
            </a:extLst>
          </p:cNvPr>
          <p:cNvSpPr txBox="1"/>
          <p:nvPr/>
        </p:nvSpPr>
        <p:spPr>
          <a:xfrm>
            <a:off x="4327624" y="3568069"/>
            <a:ext cx="1956218" cy="276999"/>
          </a:xfrm>
          <a:prstGeom prst="rect">
            <a:avLst/>
          </a:prstGeom>
          <a:noFill/>
          <a:ln w="53975">
            <a:solidFill>
              <a:srgbClr val="FF0000"/>
            </a:solidFill>
          </a:ln>
        </p:spPr>
        <p:txBody>
          <a:bodyPr wrap="square" rtlCol="0">
            <a:spAutoFit/>
          </a:bodyPr>
          <a:lstStyle/>
          <a:p>
            <a:endParaRPr lang="en-US" sz="1200" dirty="0"/>
          </a:p>
        </p:txBody>
      </p:sp>
      <p:sp>
        <p:nvSpPr>
          <p:cNvPr id="9" name="Titre 2">
            <a:extLst>
              <a:ext uri="{FF2B5EF4-FFF2-40B4-BE49-F238E27FC236}">
                <a16:creationId xmlns:a16="http://schemas.microsoft.com/office/drawing/2014/main" id="{7AA82F78-4CF3-F04E-80EF-8A67AB3EDF57}"/>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PPC scale at T1 and T2 for both groups"/>
          <p:cNvSpPr txBox="1"/>
          <p:nvPr/>
        </p:nvSpPr>
        <p:spPr>
          <a:xfrm>
            <a:off x="224425" y="1464894"/>
            <a:ext cx="2635734" cy="4078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lgn="ctr">
              <a:defRPr sz="7000">
                <a:latin typeface="Calibri"/>
                <a:ea typeface="Calibri"/>
                <a:cs typeface="Calibri"/>
                <a:sym typeface="Calibri"/>
              </a:defRPr>
            </a:lvl1pPr>
          </a:lstStyle>
          <a:p>
            <a:r>
              <a:rPr lang="en-CA" sz="2625" b="1" dirty="0"/>
              <a:t>PPC Scale </a:t>
            </a:r>
          </a:p>
          <a:p>
            <a:endParaRPr lang="en-CA" sz="2625" dirty="0"/>
          </a:p>
          <a:p>
            <a:r>
              <a:rPr lang="en-CA" sz="2625" dirty="0"/>
              <a:t>Designed based on CEFRCV descriptors</a:t>
            </a:r>
          </a:p>
          <a:p>
            <a:endParaRPr lang="en-CA" sz="2625" dirty="0"/>
          </a:p>
          <a:p>
            <a:r>
              <a:rPr lang="en-CA" sz="2625" dirty="0"/>
              <a:t>Validated</a:t>
            </a:r>
          </a:p>
          <a:p>
            <a:endParaRPr lang="en-CA" sz="2625" dirty="0"/>
          </a:p>
          <a:p>
            <a:r>
              <a:rPr lang="en-CA" sz="2625" dirty="0"/>
              <a:t>Applied </a:t>
            </a:r>
            <a:r>
              <a:rPr sz="2625" dirty="0"/>
              <a:t>at T1 and T2 for both groups</a:t>
            </a:r>
          </a:p>
        </p:txBody>
      </p:sp>
      <p:pic>
        <p:nvPicPr>
          <p:cNvPr id="261" name="Screen Shot 2021-07-30 at 7.35.50 AM.png" descr="Screen Shot 2021-07-30 at 7.35.50 AM.png"/>
          <p:cNvPicPr>
            <a:picLocks noChangeAspect="1"/>
          </p:cNvPicPr>
          <p:nvPr/>
        </p:nvPicPr>
        <p:blipFill>
          <a:blip r:embed="rId2"/>
          <a:stretch>
            <a:fillRect/>
          </a:stretch>
        </p:blipFill>
        <p:spPr>
          <a:xfrm>
            <a:off x="2860159" y="988104"/>
            <a:ext cx="5135525" cy="5996281"/>
          </a:xfrm>
          <a:prstGeom prst="rect">
            <a:avLst/>
          </a:prstGeom>
          <a:ln w="12700">
            <a:miter lim="400000"/>
          </a:ln>
        </p:spPr>
      </p:pic>
      <p:sp>
        <p:nvSpPr>
          <p:cNvPr id="262" name="Galante, 2020"/>
          <p:cNvSpPr txBox="1"/>
          <p:nvPr/>
        </p:nvSpPr>
        <p:spPr>
          <a:xfrm>
            <a:off x="7782726" y="6462869"/>
            <a:ext cx="859210" cy="211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vl1pPr>
          </a:lstStyle>
          <a:p>
            <a:r>
              <a:rPr sz="1125" dirty="0"/>
              <a:t>Galante, 2020</a:t>
            </a:r>
          </a:p>
        </p:txBody>
      </p:sp>
      <p:sp>
        <p:nvSpPr>
          <p:cNvPr id="5" name="Titre 2">
            <a:extLst>
              <a:ext uri="{FF2B5EF4-FFF2-40B4-BE49-F238E27FC236}">
                <a16:creationId xmlns:a16="http://schemas.microsoft.com/office/drawing/2014/main" id="{B95D672A-647B-024A-A116-0E54CB55AC4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What Were the Main Benefits?"/>
          <p:cNvSpPr txBox="1">
            <a:spLocks noGrp="1"/>
          </p:cNvSpPr>
          <p:nvPr>
            <p:ph type="body" idx="4294967295"/>
          </p:nvPr>
        </p:nvSpPr>
        <p:spPr>
          <a:xfrm>
            <a:off x="452437" y="1592155"/>
            <a:ext cx="8239125" cy="4205318"/>
          </a:xfrm>
          <a:prstGeom prst="rect">
            <a:avLst/>
          </a:prstGeom>
        </p:spPr>
        <p:txBody>
          <a:bodyPr anchor="ctr"/>
          <a:lstStyle>
            <a:lvl1pPr marL="0" indent="0" algn="ctr">
              <a:lnSpc>
                <a:spcPct val="80000"/>
              </a:lnSpc>
              <a:spcBef>
                <a:spcPts val="0"/>
              </a:spcBef>
              <a:buSzTx/>
              <a:buNone/>
              <a:defRPr sz="10000" spc="-200">
                <a:latin typeface="Calibri"/>
                <a:ea typeface="Calibri"/>
                <a:cs typeface="Calibri"/>
                <a:sym typeface="Calibri"/>
              </a:defRPr>
            </a:lvl1pPr>
          </a:lstStyle>
          <a:p>
            <a:r>
              <a:rPr sz="5400" dirty="0">
                <a:latin typeface="Arial" panose="020B0604020202020204" pitchFamily="34" charset="0"/>
                <a:cs typeface="Arial" panose="020B0604020202020204" pitchFamily="34" charset="0"/>
              </a:rPr>
              <a:t>What Were the Main Benefits</a:t>
            </a:r>
            <a:r>
              <a:rPr lang="en-CA" sz="5400" dirty="0">
                <a:latin typeface="Arial" panose="020B0604020202020204" pitchFamily="34" charset="0"/>
                <a:cs typeface="Arial" panose="020B0604020202020204" pitchFamily="34" charset="0"/>
              </a:rPr>
              <a:t> of a Plurilingual Approach</a:t>
            </a:r>
            <a:r>
              <a:rPr sz="5400" dirty="0">
                <a:latin typeface="Arial" panose="020B0604020202020204" pitchFamily="34" charset="0"/>
                <a:cs typeface="Arial" panose="020B0604020202020204" pitchFamily="34" charset="0"/>
              </a:rPr>
              <a:t>?</a:t>
            </a:r>
          </a:p>
        </p:txBody>
      </p:sp>
      <p:sp>
        <p:nvSpPr>
          <p:cNvPr id="3" name="Titre 2">
            <a:extLst>
              <a:ext uri="{FF2B5EF4-FFF2-40B4-BE49-F238E27FC236}">
                <a16:creationId xmlns:a16="http://schemas.microsoft.com/office/drawing/2014/main" id="{986F34CE-3EED-704C-8412-1B16A7388B03}"/>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 name="2D Stacked Bar Chart"/>
          <p:cNvGraphicFramePr/>
          <p:nvPr>
            <p:extLst>
              <p:ext uri="{D42A27DB-BD31-4B8C-83A1-F6EECF244321}">
                <p14:modId xmlns:p14="http://schemas.microsoft.com/office/powerpoint/2010/main" val="341269452"/>
              </p:ext>
            </p:extLst>
          </p:nvPr>
        </p:nvGraphicFramePr>
        <p:xfrm>
          <a:off x="-2937176" y="1424763"/>
          <a:ext cx="12081175" cy="5433237"/>
        </p:xfrm>
        <a:graphic>
          <a:graphicData uri="http://schemas.openxmlformats.org/drawingml/2006/chart">
            <c:chart xmlns:c="http://schemas.openxmlformats.org/drawingml/2006/chart" xmlns:r="http://schemas.openxmlformats.org/officeDocument/2006/relationships" r:id="rId2"/>
          </a:graphicData>
        </a:graphic>
      </p:graphicFrame>
      <p:sp>
        <p:nvSpPr>
          <p:cNvPr id="267" name="9 Main Affordances"/>
          <p:cNvSpPr txBox="1"/>
          <p:nvPr/>
        </p:nvSpPr>
        <p:spPr>
          <a:xfrm>
            <a:off x="3439098" y="1258725"/>
            <a:ext cx="2698944" cy="442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7000"/>
            </a:lvl1pPr>
          </a:lstStyle>
          <a:p>
            <a:r>
              <a:rPr sz="2625"/>
              <a:t>9 Main Affordances</a:t>
            </a:r>
          </a:p>
        </p:txBody>
      </p:sp>
      <p:sp>
        <p:nvSpPr>
          <p:cNvPr id="4" name="Titre 2">
            <a:extLst>
              <a:ext uri="{FF2B5EF4-FFF2-40B4-BE49-F238E27FC236}">
                <a16:creationId xmlns:a16="http://schemas.microsoft.com/office/drawing/2014/main" id="{EB136D2B-FDAC-6B4E-B437-B3A9E72097C3}"/>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artificial-intelligence-4389372_1920.jpg" descr="artificial-intelligence-4389372_1920.jpg"/>
          <p:cNvPicPr>
            <a:picLocks noChangeAspect="1"/>
          </p:cNvPicPr>
          <p:nvPr/>
        </p:nvPicPr>
        <p:blipFill>
          <a:blip r:embed="rId2"/>
          <a:stretch>
            <a:fillRect/>
          </a:stretch>
        </p:blipFill>
        <p:spPr>
          <a:xfrm>
            <a:off x="4259082" y="981000"/>
            <a:ext cx="4884918" cy="3256612"/>
          </a:xfrm>
          <a:prstGeom prst="rect">
            <a:avLst/>
          </a:prstGeom>
          <a:ln w="12700">
            <a:miter lim="400000"/>
          </a:ln>
        </p:spPr>
      </p:pic>
      <p:sp>
        <p:nvSpPr>
          <p:cNvPr id="270" name="Image by Gerd Altmann from Pixabay"/>
          <p:cNvSpPr txBox="1"/>
          <p:nvPr/>
        </p:nvSpPr>
        <p:spPr>
          <a:xfrm>
            <a:off x="7268385" y="4237612"/>
            <a:ext cx="1787349" cy="196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latin typeface="Times Roman"/>
                <a:ea typeface="Times Roman"/>
                <a:cs typeface="Times Roman"/>
                <a:sym typeface="Times Roman"/>
              </a:defRPr>
            </a:pPr>
            <a:r>
              <a:rPr sz="800" dirty="0">
                <a:latin typeface="Arial" panose="020B0604020202020204" pitchFamily="34" charset="0"/>
              </a:rPr>
              <a:t>Image by </a:t>
            </a:r>
            <a:r>
              <a:rPr sz="800" dirty="0">
                <a:latin typeface="Arial" panose="020B0604020202020204" pitchFamily="34" charset="0"/>
                <a:hlinkClick r:id="rId3"/>
              </a:rPr>
              <a:t>Gerd Altmann</a:t>
            </a:r>
            <a:r>
              <a:rPr sz="800" dirty="0">
                <a:latin typeface="Arial" panose="020B0604020202020204" pitchFamily="34" charset="0"/>
              </a:rPr>
              <a:t> from </a:t>
            </a:r>
            <a:r>
              <a:rPr sz="800" dirty="0">
                <a:latin typeface="Arial" panose="020B0604020202020204" pitchFamily="34" charset="0"/>
                <a:hlinkClick r:id="rId4"/>
              </a:rPr>
              <a:t>Pixabay</a:t>
            </a:r>
            <a:r>
              <a:rPr sz="800" dirty="0">
                <a:latin typeface="Arial" panose="020B0604020202020204" pitchFamily="34" charset="0"/>
              </a:rPr>
              <a:t> </a:t>
            </a:r>
          </a:p>
        </p:txBody>
      </p:sp>
      <p:sp>
        <p:nvSpPr>
          <p:cNvPr id="271" name="In Canada, I use please/could you please, do you mind…to the teacher and Prof. Also, in Chinese culture, I use Nin (您) instead of Ni (你) when we talk to the Prof. These two words have the same meaning but Nin (您) is high level."/>
          <p:cNvSpPr txBox="1"/>
          <p:nvPr/>
        </p:nvSpPr>
        <p:spPr>
          <a:xfrm>
            <a:off x="356472" y="2640134"/>
            <a:ext cx="3902610" cy="26237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marL="171450" marR="171450" defTabSz="171450">
              <a:spcBef>
                <a:spcPts val="0"/>
              </a:spcBef>
              <a:defRPr sz="5000" i="1">
                <a:latin typeface="Calibri"/>
                <a:ea typeface="Calibri"/>
                <a:cs typeface="Calibri"/>
                <a:sym typeface="Calibri"/>
              </a:defRPr>
            </a:pPr>
            <a:r>
              <a:rPr sz="2400" dirty="0">
                <a:latin typeface="Arial" panose="020B0604020202020204" pitchFamily="34" charset="0"/>
              </a:rPr>
              <a:t>In Canada, I use please/could you please, do you mind…to the teacher and Prof. Also, in Chinese culture, I use Nin (</a:t>
            </a:r>
            <a:r>
              <a:rPr sz="2400" dirty="0" err="1">
                <a:latin typeface="Arial" panose="020B0604020202020204" pitchFamily="34" charset="0"/>
              </a:rPr>
              <a:t>您</a:t>
            </a:r>
            <a:r>
              <a:rPr sz="2400" dirty="0">
                <a:latin typeface="Arial" panose="020B0604020202020204" pitchFamily="34" charset="0"/>
              </a:rPr>
              <a:t>) instead of Ni (</a:t>
            </a:r>
            <a:r>
              <a:rPr sz="2400" dirty="0" err="1">
                <a:latin typeface="Arial" panose="020B0604020202020204" pitchFamily="34" charset="0"/>
              </a:rPr>
              <a:t>你</a:t>
            </a:r>
            <a:r>
              <a:rPr sz="2400" dirty="0">
                <a:latin typeface="Arial" panose="020B0604020202020204" pitchFamily="34" charset="0"/>
              </a:rPr>
              <a:t>) when we talk to the Prof. </a:t>
            </a:r>
          </a:p>
        </p:txBody>
      </p:sp>
      <p:sp>
        <p:nvSpPr>
          <p:cNvPr id="272" name="Cognition"/>
          <p:cNvSpPr txBox="1"/>
          <p:nvPr/>
        </p:nvSpPr>
        <p:spPr>
          <a:xfrm>
            <a:off x="663856" y="1594071"/>
            <a:ext cx="2963102" cy="530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6000"/>
            </a:lvl1pPr>
          </a:lstStyle>
          <a:p>
            <a:r>
              <a:rPr sz="3200" dirty="0">
                <a:latin typeface="Arial" panose="020B0604020202020204" pitchFamily="34" charset="0"/>
              </a:rPr>
              <a:t>Cognition</a:t>
            </a:r>
          </a:p>
        </p:txBody>
      </p:sp>
      <p:sp>
        <p:nvSpPr>
          <p:cNvPr id="6" name="In Canada, I use please/could you please, do you mind…to the teacher and Prof. Also, in Chinese culture, I use Nin (您) instead of Ni (你) when we talk to the Prof. These two words have the same meaning but Nin (您) is high level.">
            <a:extLst>
              <a:ext uri="{FF2B5EF4-FFF2-40B4-BE49-F238E27FC236}">
                <a16:creationId xmlns:a16="http://schemas.microsoft.com/office/drawing/2014/main" id="{9E2FA211-D593-7E47-9583-C1BE403B4EA9}"/>
              </a:ext>
            </a:extLst>
          </p:cNvPr>
          <p:cNvSpPr txBox="1"/>
          <p:nvPr/>
        </p:nvSpPr>
        <p:spPr>
          <a:xfrm>
            <a:off x="356472" y="5263929"/>
            <a:ext cx="7926291" cy="7771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marL="171450" marR="171450" defTabSz="171450">
              <a:spcBef>
                <a:spcPts val="0"/>
              </a:spcBef>
              <a:defRPr sz="5000" i="1">
                <a:latin typeface="Calibri"/>
                <a:ea typeface="Calibri"/>
                <a:cs typeface="Calibri"/>
                <a:sym typeface="Calibri"/>
              </a:defRPr>
            </a:pPr>
            <a:r>
              <a:rPr sz="2400" u="sng" dirty="0">
                <a:latin typeface="Arial" panose="020B0604020202020204" pitchFamily="34" charset="0"/>
              </a:rPr>
              <a:t>These two words have the same meaning but Nin (</a:t>
            </a:r>
            <a:r>
              <a:rPr sz="2400" u="sng" dirty="0" err="1">
                <a:latin typeface="Arial" panose="020B0604020202020204" pitchFamily="34" charset="0"/>
              </a:rPr>
              <a:t>您</a:t>
            </a:r>
            <a:r>
              <a:rPr sz="2400" u="sng" dirty="0">
                <a:latin typeface="Arial" panose="020B0604020202020204" pitchFamily="34" charset="0"/>
              </a:rPr>
              <a:t>) is high level</a:t>
            </a:r>
            <a:r>
              <a:rPr sz="2400" dirty="0">
                <a:latin typeface="Arial" panose="020B0604020202020204" pitchFamily="34" charset="0"/>
              </a:rPr>
              <a:t>.</a:t>
            </a:r>
          </a:p>
        </p:txBody>
      </p:sp>
      <p:sp>
        <p:nvSpPr>
          <p:cNvPr id="7" name="Titre 2">
            <a:extLst>
              <a:ext uri="{FF2B5EF4-FFF2-40B4-BE49-F238E27FC236}">
                <a16:creationId xmlns:a16="http://schemas.microsoft.com/office/drawing/2014/main" id="{163D7510-EB24-E546-B685-52EF651C4CB4}"/>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Photo created by rawpixel.com - www.freepik.com"/>
          <p:cNvSpPr txBox="1"/>
          <p:nvPr/>
        </p:nvSpPr>
        <p:spPr>
          <a:xfrm>
            <a:off x="6718179" y="3429000"/>
            <a:ext cx="2322752" cy="196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latin typeface="Calibri"/>
                <a:ea typeface="Calibri"/>
                <a:cs typeface="Calibri"/>
                <a:sym typeface="Calibri"/>
              </a:defRPr>
            </a:pPr>
            <a:r>
              <a:rPr sz="800" dirty="0">
                <a:latin typeface="Arial" panose="020B0604020202020204" pitchFamily="34" charset="0"/>
              </a:rPr>
              <a:t>Photo created by </a:t>
            </a:r>
            <a:r>
              <a:rPr sz="800" dirty="0" err="1">
                <a:latin typeface="Arial" panose="020B0604020202020204" pitchFamily="34" charset="0"/>
              </a:rPr>
              <a:t>rawpixel.com</a:t>
            </a:r>
            <a:r>
              <a:rPr sz="800" dirty="0">
                <a:latin typeface="Arial" panose="020B0604020202020204" pitchFamily="34" charset="0"/>
              </a:rPr>
              <a:t> - </a:t>
            </a:r>
            <a:r>
              <a:rPr sz="800" dirty="0" err="1">
                <a:latin typeface="Arial" panose="020B0604020202020204" pitchFamily="34" charset="0"/>
              </a:rPr>
              <a:t>www.freepik.com</a:t>
            </a:r>
            <a:endParaRPr sz="800" dirty="0">
              <a:latin typeface="Arial" panose="020B0604020202020204" pitchFamily="34" charset="0"/>
            </a:endParaRPr>
          </a:p>
        </p:txBody>
      </p:sp>
      <p:sp>
        <p:nvSpPr>
          <p:cNvPr id="275" name="Speaking in another language made me feel so smart no matter if I am not (jaja). It was really interesting to know from other languages and understand other people say thank you in other languages, especially in Spanish. I’ve learned some words in Chines"/>
          <p:cNvSpPr txBox="1"/>
          <p:nvPr/>
        </p:nvSpPr>
        <p:spPr>
          <a:xfrm>
            <a:off x="268613" y="3909736"/>
            <a:ext cx="8606774" cy="1885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marL="171450" marR="171450" defTabSz="171450">
              <a:spcBef>
                <a:spcPts val="450"/>
              </a:spcBef>
              <a:defRPr sz="5000" i="1">
                <a:latin typeface="Calibri"/>
                <a:ea typeface="Calibri"/>
                <a:cs typeface="Calibri"/>
                <a:sym typeface="Calibri"/>
              </a:defRPr>
            </a:pPr>
            <a:r>
              <a:rPr sz="2400" dirty="0">
                <a:latin typeface="Arial" panose="020B0604020202020204" pitchFamily="34" charset="0"/>
              </a:rPr>
              <a:t>Speaking in another language made me feel so </a:t>
            </a:r>
            <a:r>
              <a:rPr sz="2400" u="sng" dirty="0">
                <a:latin typeface="Arial" panose="020B0604020202020204" pitchFamily="34" charset="0"/>
              </a:rPr>
              <a:t>smart</a:t>
            </a:r>
            <a:r>
              <a:rPr sz="2400" dirty="0">
                <a:latin typeface="Arial" panose="020B0604020202020204" pitchFamily="34" charset="0"/>
              </a:rPr>
              <a:t> no matter if I am not (</a:t>
            </a:r>
            <a:r>
              <a:rPr sz="2400" dirty="0" err="1">
                <a:latin typeface="Arial" panose="020B0604020202020204" pitchFamily="34" charset="0"/>
              </a:rPr>
              <a:t>jaja</a:t>
            </a:r>
            <a:r>
              <a:rPr sz="2400" dirty="0">
                <a:latin typeface="Arial" panose="020B0604020202020204" pitchFamily="34" charset="0"/>
              </a:rPr>
              <a:t>). It was really interesting to know from other languages and understand other people say thank you in other languages, especially in Spanish. </a:t>
            </a:r>
            <a:r>
              <a:rPr sz="2400" u="sng" dirty="0">
                <a:latin typeface="Arial" panose="020B0604020202020204" pitchFamily="34" charset="0"/>
              </a:rPr>
              <a:t>I’ve learned some words in Chinese and in other languages such as Russian</a:t>
            </a:r>
            <a:r>
              <a:rPr sz="2400" dirty="0">
                <a:latin typeface="Arial" panose="020B0604020202020204" pitchFamily="34" charset="0"/>
              </a:rPr>
              <a:t>. </a:t>
            </a:r>
          </a:p>
        </p:txBody>
      </p:sp>
      <p:sp>
        <p:nvSpPr>
          <p:cNvPr id="276" name="Language &amp; Cultural Learning"/>
          <p:cNvSpPr txBox="1"/>
          <p:nvPr/>
        </p:nvSpPr>
        <p:spPr>
          <a:xfrm>
            <a:off x="1137547" y="1534406"/>
            <a:ext cx="2963102" cy="1515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6000"/>
            </a:lvl1pPr>
          </a:lstStyle>
          <a:p>
            <a:r>
              <a:rPr sz="3200" dirty="0">
                <a:latin typeface="Arial" panose="020B0604020202020204" pitchFamily="34" charset="0"/>
              </a:rPr>
              <a:t>Language &amp; Cultural Learning</a:t>
            </a:r>
          </a:p>
        </p:txBody>
      </p:sp>
      <p:pic>
        <p:nvPicPr>
          <p:cNvPr id="277" name="diverse-friends-holding-speech-bubbles(1).jpg" descr="diverse-friends-holding-speech-bubbles(1).jpg"/>
          <p:cNvPicPr>
            <a:picLocks noChangeAspect="1"/>
          </p:cNvPicPr>
          <p:nvPr/>
        </p:nvPicPr>
        <p:blipFill>
          <a:blip r:embed="rId2"/>
          <a:stretch>
            <a:fillRect/>
          </a:stretch>
        </p:blipFill>
        <p:spPr>
          <a:xfrm>
            <a:off x="4824244" y="985347"/>
            <a:ext cx="4319756" cy="2443653"/>
          </a:xfrm>
          <a:prstGeom prst="rect">
            <a:avLst/>
          </a:prstGeom>
          <a:ln w="12700">
            <a:miter lim="400000"/>
          </a:ln>
        </p:spPr>
      </p:pic>
      <p:sp>
        <p:nvSpPr>
          <p:cNvPr id="6" name="Titre 2">
            <a:extLst>
              <a:ext uri="{FF2B5EF4-FFF2-40B4-BE49-F238E27FC236}">
                <a16:creationId xmlns:a16="http://schemas.microsoft.com/office/drawing/2014/main" id="{A1C21C2B-6949-FD4A-A2AE-4D4EE535A70E}"/>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Were there any changes in PPC between groups and over time?"/>
          <p:cNvSpPr txBox="1">
            <a:spLocks noGrp="1"/>
          </p:cNvSpPr>
          <p:nvPr>
            <p:ph type="body" idx="4294967295"/>
          </p:nvPr>
        </p:nvSpPr>
        <p:spPr>
          <a:xfrm>
            <a:off x="0" y="1613420"/>
            <a:ext cx="9144000" cy="4205318"/>
          </a:xfrm>
          <a:prstGeom prst="rect">
            <a:avLst/>
          </a:prstGeom>
        </p:spPr>
        <p:txBody>
          <a:bodyPr anchor="ctr"/>
          <a:lstStyle>
            <a:lvl1pPr marL="0" indent="0" algn="ctr">
              <a:lnSpc>
                <a:spcPct val="80000"/>
              </a:lnSpc>
              <a:spcBef>
                <a:spcPts val="0"/>
              </a:spcBef>
              <a:buSzTx/>
              <a:buNone/>
              <a:defRPr sz="10000" spc="-200">
                <a:latin typeface="Calibri"/>
                <a:ea typeface="Calibri"/>
                <a:cs typeface="Calibri"/>
                <a:sym typeface="Calibri"/>
              </a:defRPr>
            </a:lvl1pPr>
          </a:lstStyle>
          <a:p>
            <a:r>
              <a:rPr sz="5400" dirty="0">
                <a:latin typeface="Arial" panose="020B0604020202020204" pitchFamily="34" charset="0"/>
                <a:cs typeface="Arial" panose="020B0604020202020204" pitchFamily="34" charset="0"/>
              </a:rPr>
              <a:t>Were there any changes in PPC between groups and over time?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tudents in the plurilingual group had increased plurilingual and pluricultural competence scores over time"/>
          <p:cNvSpPr txBox="1"/>
          <p:nvPr/>
        </p:nvSpPr>
        <p:spPr>
          <a:xfrm>
            <a:off x="312457" y="1995915"/>
            <a:ext cx="2983614" cy="28661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7000"/>
            </a:lvl1pPr>
          </a:lstStyle>
          <a:p>
            <a:r>
              <a:rPr sz="2625" dirty="0">
                <a:latin typeface="Arial" panose="020B0604020202020204" pitchFamily="34" charset="0"/>
              </a:rPr>
              <a:t>Students in the plurilingual group had increased plurilingual and pluricultural competence scores over time </a:t>
            </a:r>
          </a:p>
        </p:txBody>
      </p:sp>
      <p:sp>
        <p:nvSpPr>
          <p:cNvPr id="287" name="T1: no significant difference between plurilingual (M = 2.97, SD = .30) and English-only groups (M = 2.95, SD = .32), t(127) = .33, p =.74.…"/>
          <p:cNvSpPr txBox="1"/>
          <p:nvPr/>
        </p:nvSpPr>
        <p:spPr>
          <a:xfrm>
            <a:off x="242553" y="5466554"/>
            <a:ext cx="8658894" cy="961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defTabSz="171450">
              <a:spcBef>
                <a:spcPts val="0"/>
              </a:spcBef>
              <a:defRPr sz="4000">
                <a:latin typeface="Helvetica"/>
                <a:ea typeface="Helvetica"/>
                <a:cs typeface="Helvetica"/>
                <a:sym typeface="Helvetica"/>
              </a:defRPr>
            </a:pPr>
            <a:r>
              <a:rPr sz="1500" dirty="0">
                <a:latin typeface="Arial" panose="020B0604020202020204" pitchFamily="34" charset="0"/>
              </a:rPr>
              <a:t>T1: no significant difference between plurilingual (</a:t>
            </a:r>
            <a:r>
              <a:rPr sz="1500" i="1" dirty="0">
                <a:latin typeface="Arial" panose="020B0604020202020204" pitchFamily="34" charset="0"/>
              </a:rPr>
              <a:t>M = </a:t>
            </a:r>
            <a:r>
              <a:rPr sz="1500" dirty="0">
                <a:latin typeface="Arial" panose="020B0604020202020204" pitchFamily="34" charset="0"/>
              </a:rPr>
              <a:t>2.97, </a:t>
            </a:r>
            <a:r>
              <a:rPr sz="1500" i="1" dirty="0">
                <a:latin typeface="Arial" panose="020B0604020202020204" pitchFamily="34" charset="0"/>
              </a:rPr>
              <a:t>SD = </a:t>
            </a:r>
            <a:r>
              <a:rPr sz="1500" dirty="0">
                <a:latin typeface="Arial" panose="020B0604020202020204" pitchFamily="34" charset="0"/>
              </a:rPr>
              <a:t>.30) and English-only groups (</a:t>
            </a:r>
            <a:r>
              <a:rPr sz="1500" i="1" dirty="0">
                <a:latin typeface="Arial" panose="020B0604020202020204" pitchFamily="34" charset="0"/>
              </a:rPr>
              <a:t>M = </a:t>
            </a:r>
            <a:r>
              <a:rPr sz="1500" dirty="0">
                <a:latin typeface="Arial" panose="020B0604020202020204" pitchFamily="34" charset="0"/>
              </a:rPr>
              <a:t>2.95, </a:t>
            </a:r>
            <a:r>
              <a:rPr sz="1500" i="1" dirty="0">
                <a:latin typeface="Arial" panose="020B0604020202020204" pitchFamily="34" charset="0"/>
              </a:rPr>
              <a:t>SD = </a:t>
            </a:r>
            <a:r>
              <a:rPr sz="1500" dirty="0">
                <a:latin typeface="Arial" panose="020B0604020202020204" pitchFamily="34" charset="0"/>
              </a:rPr>
              <a:t>.32), </a:t>
            </a:r>
            <a:r>
              <a:rPr sz="1500" i="1" dirty="0">
                <a:latin typeface="Arial" panose="020B0604020202020204" pitchFamily="34" charset="0"/>
              </a:rPr>
              <a:t>t</a:t>
            </a:r>
            <a:r>
              <a:rPr sz="1500" dirty="0">
                <a:latin typeface="Arial" panose="020B0604020202020204" pitchFamily="34" charset="0"/>
              </a:rPr>
              <a:t>(127) = .33, </a:t>
            </a:r>
            <a:r>
              <a:rPr sz="1500" i="1" dirty="0">
                <a:latin typeface="Arial" panose="020B0604020202020204" pitchFamily="34" charset="0"/>
              </a:rPr>
              <a:t>p =</a:t>
            </a:r>
            <a:r>
              <a:rPr sz="1500" dirty="0">
                <a:latin typeface="Arial" panose="020B0604020202020204" pitchFamily="34" charset="0"/>
              </a:rPr>
              <a:t>.74.</a:t>
            </a:r>
          </a:p>
          <a:p>
            <a:pPr defTabSz="171450">
              <a:spcBef>
                <a:spcPts val="0"/>
              </a:spcBef>
              <a:defRPr sz="4000">
                <a:latin typeface="Helvetica"/>
                <a:ea typeface="Helvetica"/>
                <a:cs typeface="Helvetica"/>
                <a:sym typeface="Helvetica"/>
              </a:defRPr>
            </a:pPr>
            <a:r>
              <a:rPr sz="1500" dirty="0">
                <a:latin typeface="Arial" panose="020B0604020202020204" pitchFamily="34" charset="0"/>
              </a:rPr>
              <a:t>T2: significant difference between plurilingual (</a:t>
            </a:r>
            <a:r>
              <a:rPr sz="1500" i="1" dirty="0">
                <a:latin typeface="Arial" panose="020B0604020202020204" pitchFamily="34" charset="0"/>
              </a:rPr>
              <a:t>M =</a:t>
            </a:r>
            <a:r>
              <a:rPr sz="1500" dirty="0">
                <a:latin typeface="Arial" panose="020B0604020202020204" pitchFamily="34" charset="0"/>
              </a:rPr>
              <a:t> 3.15, </a:t>
            </a:r>
            <a:r>
              <a:rPr sz="1500" i="1" dirty="0">
                <a:latin typeface="Arial" panose="020B0604020202020204" pitchFamily="34" charset="0"/>
              </a:rPr>
              <a:t>SD =</a:t>
            </a:r>
            <a:r>
              <a:rPr sz="1500" dirty="0">
                <a:latin typeface="Arial" panose="020B0604020202020204" pitchFamily="34" charset="0"/>
              </a:rPr>
              <a:t> .28) and English-only groups (</a:t>
            </a:r>
            <a:r>
              <a:rPr sz="1500" i="1" dirty="0">
                <a:latin typeface="Arial" panose="020B0604020202020204" pitchFamily="34" charset="0"/>
              </a:rPr>
              <a:t>M = </a:t>
            </a:r>
            <a:r>
              <a:rPr sz="1500" dirty="0">
                <a:latin typeface="Arial" panose="020B0604020202020204" pitchFamily="34" charset="0"/>
              </a:rPr>
              <a:t>3.02, </a:t>
            </a:r>
            <a:r>
              <a:rPr sz="1500" i="1" dirty="0">
                <a:latin typeface="Arial" panose="020B0604020202020204" pitchFamily="34" charset="0"/>
              </a:rPr>
              <a:t>SD = .</a:t>
            </a:r>
            <a:r>
              <a:rPr sz="1500" dirty="0">
                <a:latin typeface="Arial" panose="020B0604020202020204" pitchFamily="34" charset="0"/>
              </a:rPr>
              <a:t>32), </a:t>
            </a:r>
            <a:r>
              <a:rPr sz="1500" i="1" dirty="0">
                <a:latin typeface="Arial" panose="020B0604020202020204" pitchFamily="34" charset="0"/>
              </a:rPr>
              <a:t>t</a:t>
            </a:r>
            <a:r>
              <a:rPr sz="1500" dirty="0">
                <a:latin typeface="Arial" panose="020B0604020202020204" pitchFamily="34" charset="0"/>
              </a:rPr>
              <a:t>(127) = 2.52, </a:t>
            </a:r>
            <a:r>
              <a:rPr sz="1500" i="1" dirty="0">
                <a:latin typeface="Arial" panose="020B0604020202020204" pitchFamily="34" charset="0"/>
              </a:rPr>
              <a:t>p = </a:t>
            </a:r>
            <a:r>
              <a:rPr sz="1500" dirty="0">
                <a:latin typeface="Arial" panose="020B0604020202020204" pitchFamily="34" charset="0"/>
              </a:rPr>
              <a:t>.013</a:t>
            </a:r>
          </a:p>
        </p:txBody>
      </p:sp>
      <p:pic>
        <p:nvPicPr>
          <p:cNvPr id="288" name="Screen Shot 2021-07-28 at 10.43.57 AM.png" descr="Screen Shot 2021-07-28 at 10.43.57 AM.png"/>
          <p:cNvPicPr>
            <a:picLocks noChangeAspect="1"/>
          </p:cNvPicPr>
          <p:nvPr/>
        </p:nvPicPr>
        <p:blipFill>
          <a:blip r:embed="rId2"/>
          <a:stretch>
            <a:fillRect/>
          </a:stretch>
        </p:blipFill>
        <p:spPr>
          <a:xfrm>
            <a:off x="3917102" y="1391446"/>
            <a:ext cx="4283366" cy="3543668"/>
          </a:xfrm>
          <a:prstGeom prst="rect">
            <a:avLst/>
          </a:prstGeom>
          <a:ln w="12700">
            <a:miter lim="400000"/>
          </a:ln>
        </p:spPr>
      </p:pic>
      <p:sp>
        <p:nvSpPr>
          <p:cNvPr id="289" name="Plurilingual"/>
          <p:cNvSpPr txBox="1"/>
          <p:nvPr/>
        </p:nvSpPr>
        <p:spPr>
          <a:xfrm>
            <a:off x="5832631" y="1647524"/>
            <a:ext cx="1484333" cy="284693"/>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lvl1pPr>
          </a:lstStyle>
          <a:p>
            <a:r>
              <a:rPr sz="1600" dirty="0">
                <a:latin typeface="Arial" panose="020B0604020202020204" pitchFamily="34" charset="0"/>
                <a:cs typeface="Arial" panose="020B0604020202020204" pitchFamily="34" charset="0"/>
              </a:rPr>
              <a:t>Plurilingual</a:t>
            </a:r>
          </a:p>
        </p:txBody>
      </p:sp>
      <p:sp>
        <p:nvSpPr>
          <p:cNvPr id="290" name="English-only"/>
          <p:cNvSpPr txBox="1"/>
          <p:nvPr/>
        </p:nvSpPr>
        <p:spPr>
          <a:xfrm>
            <a:off x="5832631" y="1929308"/>
            <a:ext cx="1484333" cy="46935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lvl1pPr>
          </a:lstStyle>
          <a:p>
            <a:r>
              <a:rPr sz="1600" dirty="0">
                <a:latin typeface="Arial" panose="020B0604020202020204" pitchFamily="34" charset="0"/>
                <a:cs typeface="Arial" panose="020B0604020202020204" pitchFamily="34" charset="0"/>
              </a:rPr>
              <a:t>English-only</a:t>
            </a:r>
            <a:endParaRPr lang="en-CA" sz="1600" dirty="0">
              <a:latin typeface="Arial" panose="020B0604020202020204" pitchFamily="34" charset="0"/>
              <a:cs typeface="Arial" panose="020B0604020202020204" pitchFamily="34" charset="0"/>
            </a:endParaRPr>
          </a:p>
          <a:p>
            <a:endParaRPr sz="1200" dirty="0">
              <a:latin typeface="Arial" panose="020B0604020202020204" pitchFamily="34" charset="0"/>
              <a:cs typeface="Arial" panose="020B0604020202020204" pitchFamily="34" charset="0"/>
            </a:endParaRPr>
          </a:p>
        </p:txBody>
      </p:sp>
      <p:sp>
        <p:nvSpPr>
          <p:cNvPr id="7" name="Titre 2">
            <a:extLst>
              <a:ext uri="{FF2B5EF4-FFF2-40B4-BE49-F238E27FC236}">
                <a16:creationId xmlns:a16="http://schemas.microsoft.com/office/drawing/2014/main" id="{9371F743-3060-E64A-9F17-165F3ACAB98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3719478" y="3318559"/>
            <a:ext cx="1574698" cy="2340089"/>
          </a:xfrm>
          <a:prstGeom prst="rect">
            <a:avLst/>
          </a:prstGeom>
          <a:ln w="12700">
            <a:miter lim="400000"/>
          </a:ln>
        </p:spPr>
      </p:pic>
      <p:sp>
        <p:nvSpPr>
          <p:cNvPr id="163" name="Target Language"/>
          <p:cNvSpPr/>
          <p:nvPr/>
        </p:nvSpPr>
        <p:spPr>
          <a:xfrm>
            <a:off x="3686891" y="1392276"/>
            <a:ext cx="1586264" cy="1585593"/>
          </a:xfrm>
          <a:prstGeom prst="ellipse">
            <a:avLst/>
          </a:prstGeom>
          <a:solidFill>
            <a:schemeClr val="accent1">
              <a:hueOff val="117695"/>
              <a:lumOff val="-11358"/>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sz="1875">
                <a:solidFill>
                  <a:schemeClr val="bg1"/>
                </a:solidFill>
                <a:latin typeface="Arial" panose="020B0604020202020204" pitchFamily="34" charset="0"/>
                <a:cs typeface="Arial" panose="020B0604020202020204" pitchFamily="34" charset="0"/>
              </a:rPr>
              <a:t>Target Language</a:t>
            </a:r>
          </a:p>
        </p:txBody>
      </p:sp>
      <p:sp>
        <p:nvSpPr>
          <p:cNvPr id="164" name="Rectangle"/>
          <p:cNvSpPr/>
          <p:nvPr/>
        </p:nvSpPr>
        <p:spPr>
          <a:xfrm>
            <a:off x="4268702" y="4408316"/>
            <a:ext cx="476250" cy="160573"/>
          </a:xfrm>
          <a:prstGeom prst="rect">
            <a:avLst/>
          </a:prstGeom>
          <a:solidFill>
            <a:srgbClr val="000000"/>
          </a:solidFill>
          <a:ln w="12700">
            <a:miter lim="400000"/>
          </a:ln>
        </p:spPr>
        <p:txBody>
          <a:bodyPr lIns="19050" tIns="19050" rIns="19050" bIns="19050" anchor="ctr"/>
          <a:lstStyle/>
          <a:p>
            <a:pPr algn="ctr" defTabSz="309563">
              <a:spcBef>
                <a:spcPts val="0"/>
              </a:spcBef>
              <a:defRPr sz="3200">
                <a:solidFill>
                  <a:srgbClr val="000000"/>
                </a:solidFill>
                <a:latin typeface="Helvetica Neue Medium"/>
                <a:ea typeface="Helvetica Neue Medium"/>
                <a:cs typeface="Helvetica Neue Medium"/>
                <a:sym typeface="Helvetica Neue Medium"/>
              </a:defRPr>
            </a:pPr>
            <a:endParaRPr sz="1200"/>
          </a:p>
        </p:txBody>
      </p:sp>
      <p:sp>
        <p:nvSpPr>
          <p:cNvPr id="165" name="Photo copyright free from Freepik"/>
          <p:cNvSpPr txBox="1"/>
          <p:nvPr/>
        </p:nvSpPr>
        <p:spPr>
          <a:xfrm>
            <a:off x="3724836" y="5658646"/>
            <a:ext cx="1569340" cy="161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2000">
                <a:latin typeface="Calibri"/>
                <a:ea typeface="Calibri"/>
                <a:cs typeface="Calibri"/>
                <a:sym typeface="Calibri"/>
              </a:defRPr>
            </a:lvl1pPr>
          </a:lstStyle>
          <a:p>
            <a:r>
              <a:rPr sz="800">
                <a:latin typeface="Arial" panose="020B0604020202020204" pitchFamily="34" charset="0"/>
                <a:cs typeface="Arial" panose="020B0604020202020204" pitchFamily="34" charset="0"/>
              </a:rPr>
              <a:t>Photo copyright free from </a:t>
            </a:r>
            <a:r>
              <a:rPr sz="800" err="1">
                <a:latin typeface="Arial" panose="020B0604020202020204" pitchFamily="34" charset="0"/>
                <a:cs typeface="Arial" panose="020B0604020202020204" pitchFamily="34" charset="0"/>
              </a:rPr>
              <a:t>Freepik</a:t>
            </a:r>
            <a:endParaRPr sz="800">
              <a:latin typeface="Arial" panose="020B0604020202020204" pitchFamily="34" charset="0"/>
              <a:cs typeface="Arial" panose="020B0604020202020204" pitchFamily="34" charset="0"/>
            </a:endParaRPr>
          </a:p>
        </p:txBody>
      </p:sp>
      <p:sp>
        <p:nvSpPr>
          <p:cNvPr id="166" name="In language programs, students’ repertoires…"/>
          <p:cNvSpPr txBox="1"/>
          <p:nvPr/>
        </p:nvSpPr>
        <p:spPr>
          <a:xfrm>
            <a:off x="671223" y="1746763"/>
            <a:ext cx="2489854" cy="24622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a:spcBef>
                <a:spcPts val="0"/>
              </a:spcBef>
              <a:defRPr sz="6000">
                <a:latin typeface="Calibri"/>
                <a:ea typeface="Calibri"/>
                <a:cs typeface="Calibri"/>
                <a:sym typeface="Calibri"/>
              </a:defRPr>
            </a:pPr>
            <a:r>
              <a:rPr sz="2250">
                <a:latin typeface="Arial" panose="020B0604020202020204" pitchFamily="34" charset="0"/>
              </a:rPr>
              <a:t>In language programs, students’ repertoires </a:t>
            </a:r>
          </a:p>
          <a:p>
            <a:pPr algn="ctr" defTabSz="171450">
              <a:spcBef>
                <a:spcPts val="0"/>
              </a:spcBef>
              <a:defRPr sz="6000">
                <a:latin typeface="Calibri"/>
                <a:ea typeface="Calibri"/>
                <a:cs typeface="Calibri"/>
                <a:sym typeface="Calibri"/>
              </a:defRPr>
            </a:pPr>
            <a:r>
              <a:rPr sz="2250">
                <a:latin typeface="Arial" panose="020B0604020202020204" pitchFamily="34" charset="0"/>
              </a:rPr>
              <a:t>are often reduced to the target language only</a:t>
            </a:r>
          </a:p>
        </p:txBody>
      </p:sp>
      <p:sp>
        <p:nvSpPr>
          <p:cNvPr id="7" name="Titre 2">
            <a:extLst>
              <a:ext uri="{FF2B5EF4-FFF2-40B4-BE49-F238E27FC236}">
                <a16:creationId xmlns:a16="http://schemas.microsoft.com/office/drawing/2014/main" id="{06D3D842-F61D-074B-9EFF-652B562C9D4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Image" descr="Image"/>
          <p:cNvPicPr>
            <a:picLocks noChangeAspect="1"/>
          </p:cNvPicPr>
          <p:nvPr/>
        </p:nvPicPr>
        <p:blipFill>
          <a:blip r:embed="rId2"/>
          <a:stretch>
            <a:fillRect/>
          </a:stretch>
        </p:blipFill>
        <p:spPr>
          <a:xfrm>
            <a:off x="1340584" y="4963693"/>
            <a:ext cx="2127054" cy="963374"/>
          </a:xfrm>
          <a:prstGeom prst="rect">
            <a:avLst/>
          </a:prstGeom>
          <a:ln w="12700">
            <a:miter lim="400000"/>
          </a:ln>
        </p:spPr>
      </p:pic>
      <p:pic>
        <p:nvPicPr>
          <p:cNvPr id="302" name="Screen Shot 2021-07-29 at 9.43.35 AM.png" descr="Screen Shot 2021-07-29 at 9.43.35 AM.png"/>
          <p:cNvPicPr>
            <a:picLocks noChangeAspect="1"/>
          </p:cNvPicPr>
          <p:nvPr/>
        </p:nvPicPr>
        <p:blipFill>
          <a:blip r:embed="rId3"/>
          <a:stretch>
            <a:fillRect/>
          </a:stretch>
        </p:blipFill>
        <p:spPr>
          <a:xfrm>
            <a:off x="5083118" y="4222565"/>
            <a:ext cx="3211967" cy="1283873"/>
          </a:xfrm>
          <a:prstGeom prst="rect">
            <a:avLst/>
          </a:prstGeom>
          <a:ln w="12700">
            <a:miter lim="400000"/>
          </a:ln>
        </p:spPr>
      </p:pic>
      <p:pic>
        <p:nvPicPr>
          <p:cNvPr id="303" name="Screen Shot 2021-07-29 at 9.44.17 AM.png" descr="Screen Shot 2021-07-29 at 9.44.17 AM.png"/>
          <p:cNvPicPr>
            <a:picLocks noChangeAspect="1"/>
          </p:cNvPicPr>
          <p:nvPr/>
        </p:nvPicPr>
        <p:blipFill>
          <a:blip r:embed="rId4"/>
          <a:stretch>
            <a:fillRect/>
          </a:stretch>
        </p:blipFill>
        <p:spPr>
          <a:xfrm>
            <a:off x="5124721" y="2094738"/>
            <a:ext cx="3211967" cy="1373769"/>
          </a:xfrm>
          <a:prstGeom prst="rect">
            <a:avLst/>
          </a:prstGeom>
          <a:ln w="12700">
            <a:miter lim="400000"/>
          </a:ln>
        </p:spPr>
      </p:pic>
      <p:sp>
        <p:nvSpPr>
          <p:cNvPr id="6" name="Titre 2">
            <a:extLst>
              <a:ext uri="{FF2B5EF4-FFF2-40B4-BE49-F238E27FC236}">
                <a16:creationId xmlns:a16="http://schemas.microsoft.com/office/drawing/2014/main" id="{06D7F035-F7F6-9F4D-968F-5040969C9EAF}"/>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
        <p:nvSpPr>
          <p:cNvPr id="2" name="TextBox 1">
            <a:extLst>
              <a:ext uri="{FF2B5EF4-FFF2-40B4-BE49-F238E27FC236}">
                <a16:creationId xmlns:a16="http://schemas.microsoft.com/office/drawing/2014/main" id="{6333651D-DC65-4E40-8B26-39763F63EB15}"/>
              </a:ext>
            </a:extLst>
          </p:cNvPr>
          <p:cNvSpPr txBox="1"/>
          <p:nvPr/>
        </p:nvSpPr>
        <p:spPr>
          <a:xfrm>
            <a:off x="999808" y="5927067"/>
            <a:ext cx="3214085" cy="369332"/>
          </a:xfrm>
          <a:prstGeom prst="rect">
            <a:avLst/>
          </a:prstGeom>
          <a:noFill/>
        </p:spPr>
        <p:txBody>
          <a:bodyPr wrap="none" rtlCol="0">
            <a:spAutoFit/>
          </a:bodyPr>
          <a:lstStyle/>
          <a:p>
            <a:r>
              <a:rPr lang="en-US" dirty="0">
                <a:hlinkClick r:id="rId5"/>
              </a:rPr>
              <a:t>https://youtu.be/4SpPWUPjrBA</a:t>
            </a:r>
            <a:endParaRPr lang="en-US" dirty="0"/>
          </a:p>
        </p:txBody>
      </p:sp>
      <p:pic>
        <p:nvPicPr>
          <p:cNvPr id="4" name="Picture 3" descr="A group of women sitting in chairs&#10;&#10;Description automatically generated with medium confidence">
            <a:extLst>
              <a:ext uri="{FF2B5EF4-FFF2-40B4-BE49-F238E27FC236}">
                <a16:creationId xmlns:a16="http://schemas.microsoft.com/office/drawing/2014/main" id="{778E3BC3-4E5A-E844-A5C7-2B9B5EFB04EA}"/>
              </a:ext>
            </a:extLst>
          </p:cNvPr>
          <p:cNvPicPr>
            <a:picLocks noChangeAspect="1"/>
          </p:cNvPicPr>
          <p:nvPr/>
        </p:nvPicPr>
        <p:blipFill>
          <a:blip r:embed="rId6"/>
          <a:stretch>
            <a:fillRect/>
          </a:stretch>
        </p:blipFill>
        <p:spPr>
          <a:xfrm>
            <a:off x="101204" y="2194658"/>
            <a:ext cx="4819905" cy="2704586"/>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tudy 2 - Plurilingual Shift Project…"/>
          <p:cNvSpPr txBox="1">
            <a:spLocks noGrp="1"/>
          </p:cNvSpPr>
          <p:nvPr>
            <p:ph type="body" idx="1"/>
          </p:nvPr>
        </p:nvSpPr>
        <p:spPr>
          <a:xfrm>
            <a:off x="452437" y="1809239"/>
            <a:ext cx="8239125" cy="4530998"/>
          </a:xfrm>
          <a:prstGeom prst="rect">
            <a:avLst/>
          </a:prstGeom>
        </p:spPr>
        <p:txBody>
          <a:bodyPr/>
          <a:lstStyle/>
          <a:p>
            <a:pPr defTabSz="612633">
              <a:defRPr sz="7772" spc="-155"/>
            </a:pPr>
            <a:r>
              <a:rPr sz="3600" b="1" dirty="0">
                <a:latin typeface="Arial" panose="020B0604020202020204" pitchFamily="34" charset="0"/>
                <a:cs typeface="Arial" panose="020B0604020202020204" pitchFamily="34" charset="0"/>
              </a:rPr>
              <a:t>Study 2 - Plurilingual Shift Project</a:t>
            </a:r>
          </a:p>
          <a:p>
            <a:pPr defTabSz="612633">
              <a:defRPr sz="7772" spc="-155"/>
            </a:pPr>
            <a:endParaRPr sz="3600" dirty="0">
              <a:latin typeface="Arial" panose="020B0604020202020204" pitchFamily="34" charset="0"/>
              <a:cs typeface="Arial" panose="020B0604020202020204" pitchFamily="34" charset="0"/>
            </a:endParaRPr>
          </a:p>
          <a:p>
            <a:pPr defTabSz="612633">
              <a:defRPr sz="7772" spc="-155"/>
            </a:pPr>
            <a:r>
              <a:rPr sz="3200" dirty="0">
                <a:latin typeface="Arial" panose="020B0604020202020204" pitchFamily="34" charset="0"/>
                <a:cs typeface="Arial" panose="020B0604020202020204" pitchFamily="34" charset="0"/>
              </a:rPr>
              <a:t> 3 Teachers (English, French, and Spanish) in an NGO in Brazil</a:t>
            </a:r>
          </a:p>
          <a:p>
            <a:pPr defTabSz="612633">
              <a:defRPr sz="7772" spc="-155"/>
            </a:pPr>
            <a:endParaRPr sz="3200" dirty="0">
              <a:latin typeface="Arial" panose="020B0604020202020204" pitchFamily="34" charset="0"/>
              <a:cs typeface="Arial" panose="020B0604020202020204" pitchFamily="34" charset="0"/>
            </a:endParaRPr>
          </a:p>
          <a:p>
            <a:pPr defTabSz="612633">
              <a:defRPr sz="7772" spc="-155"/>
            </a:pPr>
            <a:r>
              <a:rPr sz="3200" dirty="0">
                <a:latin typeface="Arial" panose="020B0604020202020204" pitchFamily="34" charset="0"/>
                <a:cs typeface="Arial" panose="020B0604020202020204" pitchFamily="34" charset="0"/>
              </a:rPr>
              <a:t>Teachers received teacher education on plurilingual practices</a:t>
            </a:r>
          </a:p>
          <a:p>
            <a:pPr defTabSz="612633">
              <a:defRPr sz="7772" spc="-155"/>
            </a:pPr>
            <a:endParaRPr sz="3200" dirty="0">
              <a:latin typeface="Arial" panose="020B0604020202020204" pitchFamily="34" charset="0"/>
              <a:cs typeface="Arial" panose="020B0604020202020204" pitchFamily="34" charset="0"/>
            </a:endParaRPr>
          </a:p>
          <a:p>
            <a:pPr defTabSz="612633">
              <a:defRPr sz="7772" spc="-155"/>
            </a:pPr>
            <a:r>
              <a:rPr sz="3200" dirty="0">
                <a:latin typeface="Arial" panose="020B0604020202020204" pitchFamily="34" charset="0"/>
                <a:cs typeface="Arial" panose="020B0604020202020204" pitchFamily="34" charset="0"/>
              </a:rPr>
              <a:t>They co-designed tasks and taught them via Zoom in their classes</a:t>
            </a:r>
          </a:p>
          <a:p>
            <a:pPr defTabSz="612633">
              <a:defRPr sz="7772" spc="-155"/>
            </a:pPr>
            <a:endParaRPr dirty="0"/>
          </a:p>
        </p:txBody>
      </p:sp>
      <p:sp>
        <p:nvSpPr>
          <p:cNvPr id="306" name="Funded by"/>
          <p:cNvSpPr txBox="1"/>
          <p:nvPr/>
        </p:nvSpPr>
        <p:spPr>
          <a:xfrm>
            <a:off x="358767" y="5526536"/>
            <a:ext cx="763029" cy="2231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atin typeface="Calibri"/>
                <a:ea typeface="Calibri"/>
                <a:cs typeface="Calibri"/>
                <a:sym typeface="Calibri"/>
              </a:defRPr>
            </a:lvl1pPr>
          </a:lstStyle>
          <a:p>
            <a:r>
              <a:rPr sz="1200" dirty="0">
                <a:latin typeface="Arial" panose="020B0604020202020204" pitchFamily="34" charset="0"/>
                <a:cs typeface="Arial" panose="020B0604020202020204" pitchFamily="34" charset="0"/>
              </a:rPr>
              <a:t>Funded by</a:t>
            </a:r>
          </a:p>
        </p:txBody>
      </p:sp>
      <p:pic>
        <p:nvPicPr>
          <p:cNvPr id="307" name="Screen Shot 2019-08-03 at 11.07.21 PM.png" descr="Screen Shot 2019-08-03 at 11.07.21 PM.png"/>
          <p:cNvPicPr>
            <a:picLocks noChangeAspect="1"/>
          </p:cNvPicPr>
          <p:nvPr/>
        </p:nvPicPr>
        <p:blipFill>
          <a:blip r:embed="rId2"/>
          <a:stretch>
            <a:fillRect/>
          </a:stretch>
        </p:blipFill>
        <p:spPr>
          <a:xfrm>
            <a:off x="168718" y="5856691"/>
            <a:ext cx="1681736" cy="626850"/>
          </a:xfrm>
          <a:prstGeom prst="rect">
            <a:avLst/>
          </a:prstGeom>
          <a:ln w="12700">
            <a:miter lim="400000"/>
          </a:ln>
        </p:spPr>
      </p:pic>
      <p:sp>
        <p:nvSpPr>
          <p:cNvPr id="5" name="Titre 2">
            <a:extLst>
              <a:ext uri="{FF2B5EF4-FFF2-40B4-BE49-F238E27FC236}">
                <a16:creationId xmlns:a16="http://schemas.microsoft.com/office/drawing/2014/main" id="{7349D3FD-9D1C-334F-AAE7-A19A1EF6403F}"/>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Research Team"/>
          <p:cNvSpPr txBox="1">
            <a:spLocks noGrp="1"/>
          </p:cNvSpPr>
          <p:nvPr>
            <p:ph type="body" idx="4294967295"/>
          </p:nvPr>
        </p:nvSpPr>
        <p:spPr>
          <a:xfrm>
            <a:off x="452438" y="1325693"/>
            <a:ext cx="8239125" cy="4530998"/>
          </a:xfrm>
          <a:prstGeom prst="rect">
            <a:avLst/>
          </a:prstGeom>
        </p:spPr>
        <p:txBody>
          <a:bodyPr anchor="ctr"/>
          <a:lstStyle/>
          <a:p>
            <a:pPr marL="0" indent="0" algn="ctr">
              <a:lnSpc>
                <a:spcPct val="80000"/>
              </a:lnSpc>
              <a:spcBef>
                <a:spcPts val="0"/>
              </a:spcBef>
              <a:buNone/>
              <a:defRPr sz="11600" spc="-232">
                <a:latin typeface="Helvetica Neue Medium"/>
                <a:ea typeface="Helvetica Neue Medium"/>
                <a:cs typeface="Helvetica Neue Medium"/>
                <a:sym typeface="Helvetica Neue Medium"/>
              </a:defRPr>
            </a:pPr>
            <a:r>
              <a:rPr sz="4400" dirty="0">
                <a:latin typeface="Arial" panose="020B0604020202020204" pitchFamily="34" charset="0"/>
                <a:cs typeface="Arial" panose="020B0604020202020204" pitchFamily="34" charset="0"/>
              </a:rPr>
              <a:t>Research Tea</a:t>
            </a:r>
            <a:r>
              <a:rPr lang="en-CA" sz="4400" dirty="0">
                <a:latin typeface="Arial" panose="020B0604020202020204" pitchFamily="34" charset="0"/>
                <a:cs typeface="Arial" panose="020B0604020202020204" pitchFamily="34" charset="0"/>
              </a:rPr>
              <a:t>m</a:t>
            </a:r>
            <a:endParaRPr dirty="0"/>
          </a:p>
          <a:p>
            <a:pPr marL="0" indent="0" algn="ctr">
              <a:lnSpc>
                <a:spcPct val="80000"/>
              </a:lnSpc>
              <a:spcBef>
                <a:spcPts val="0"/>
              </a:spcBef>
              <a:buNone/>
              <a:defRPr sz="11600" spc="-232">
                <a:latin typeface="Helvetica Neue Medium"/>
                <a:ea typeface="Helvetica Neue Medium"/>
                <a:cs typeface="Helvetica Neue Medium"/>
                <a:sym typeface="Helvetica Neue Medium"/>
              </a:defRPr>
            </a:pPr>
            <a:endParaRPr sz="3600" dirty="0"/>
          </a:p>
          <a:p>
            <a:pPr marL="0" indent="0" algn="ctr">
              <a:lnSpc>
                <a:spcPct val="80000"/>
              </a:lnSpc>
              <a:spcBef>
                <a:spcPts val="0"/>
              </a:spcBef>
              <a:buNone/>
              <a:defRPr sz="11600" spc="-232">
                <a:latin typeface="Helvetica Neue Medium"/>
                <a:ea typeface="Helvetica Neue Medium"/>
                <a:cs typeface="Helvetica Neue Medium"/>
                <a:sym typeface="Helvetica Neue Medium"/>
              </a:defRPr>
            </a:pPr>
            <a:endParaRPr dirty="0"/>
          </a:p>
          <a:p>
            <a:pPr marL="0" indent="0" algn="ctr">
              <a:lnSpc>
                <a:spcPct val="80000"/>
              </a:lnSpc>
              <a:spcBef>
                <a:spcPts val="0"/>
              </a:spcBef>
              <a:buNone/>
              <a:defRPr sz="11600" spc="-232">
                <a:latin typeface="Helvetica Neue Medium"/>
                <a:ea typeface="Helvetica Neue Medium"/>
                <a:cs typeface="Helvetica Neue Medium"/>
                <a:sym typeface="Helvetica Neue Medium"/>
              </a:defRPr>
            </a:pPr>
            <a:endParaRPr dirty="0"/>
          </a:p>
        </p:txBody>
      </p:sp>
      <p:pic>
        <p:nvPicPr>
          <p:cNvPr id="310" name="Screen Shot 2021-07-29 at 9.57.46 AM.png" descr="Screen Shot 2021-07-29 at 9.57.46 AM.png"/>
          <p:cNvPicPr>
            <a:picLocks noChangeAspect="1"/>
          </p:cNvPicPr>
          <p:nvPr/>
        </p:nvPicPr>
        <p:blipFill>
          <a:blip r:embed="rId2"/>
          <a:stretch>
            <a:fillRect/>
          </a:stretch>
        </p:blipFill>
        <p:spPr>
          <a:xfrm>
            <a:off x="2312490" y="2703162"/>
            <a:ext cx="1151986" cy="1158146"/>
          </a:xfrm>
          <a:prstGeom prst="rect">
            <a:avLst/>
          </a:prstGeom>
          <a:ln w="12700">
            <a:miter lim="400000"/>
          </a:ln>
        </p:spPr>
      </p:pic>
      <p:pic>
        <p:nvPicPr>
          <p:cNvPr id="311" name="Screen Shot 2021-07-29 at 9.57.59 AM.png" descr="Screen Shot 2021-07-29 at 9.57.59 AM.png"/>
          <p:cNvPicPr>
            <a:picLocks noChangeAspect="1"/>
          </p:cNvPicPr>
          <p:nvPr/>
        </p:nvPicPr>
        <p:blipFill>
          <a:blip r:embed="rId3"/>
          <a:stretch>
            <a:fillRect/>
          </a:stretch>
        </p:blipFill>
        <p:spPr>
          <a:xfrm>
            <a:off x="4032451" y="2703162"/>
            <a:ext cx="1166672" cy="1179353"/>
          </a:xfrm>
          <a:prstGeom prst="rect">
            <a:avLst/>
          </a:prstGeom>
          <a:ln w="12700">
            <a:miter lim="400000"/>
          </a:ln>
        </p:spPr>
      </p:pic>
      <p:pic>
        <p:nvPicPr>
          <p:cNvPr id="312" name="Screen Shot 2021-07-29 at 9.59.57 AM.png" descr="Screen Shot 2021-07-29 at 9.59.57 AM.png"/>
          <p:cNvPicPr>
            <a:picLocks noChangeAspect="1"/>
          </p:cNvPicPr>
          <p:nvPr/>
        </p:nvPicPr>
        <p:blipFill>
          <a:blip r:embed="rId4"/>
          <a:stretch>
            <a:fillRect/>
          </a:stretch>
        </p:blipFill>
        <p:spPr>
          <a:xfrm>
            <a:off x="631403" y="2715666"/>
            <a:ext cx="1127013" cy="1133139"/>
          </a:xfrm>
          <a:prstGeom prst="rect">
            <a:avLst/>
          </a:prstGeom>
          <a:ln w="12700">
            <a:miter lim="400000"/>
          </a:ln>
        </p:spPr>
      </p:pic>
      <p:sp>
        <p:nvSpPr>
          <p:cNvPr id="313" name="Angelica Galante Principal Investigator"/>
          <p:cNvSpPr txBox="1"/>
          <p:nvPr/>
        </p:nvSpPr>
        <p:spPr>
          <a:xfrm>
            <a:off x="489846" y="3967096"/>
            <a:ext cx="1410125"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Angelica Galante Principal Investigator</a:t>
            </a:r>
          </a:p>
        </p:txBody>
      </p:sp>
      <p:sp>
        <p:nvSpPr>
          <p:cNvPr id="314" name="John N. Wayne deal Cruz Research Assistant"/>
          <p:cNvSpPr txBox="1"/>
          <p:nvPr/>
        </p:nvSpPr>
        <p:spPr>
          <a:xfrm>
            <a:off x="2047618" y="3967096"/>
            <a:ext cx="1717563"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John N. Wayne deal Cruz Research Assistant</a:t>
            </a:r>
          </a:p>
        </p:txBody>
      </p:sp>
      <p:sp>
        <p:nvSpPr>
          <p:cNvPr id="315" name="Lana F. Zeaiter Research Assistant"/>
          <p:cNvSpPr txBox="1"/>
          <p:nvPr/>
        </p:nvSpPr>
        <p:spPr>
          <a:xfrm>
            <a:off x="3854180" y="3961125"/>
            <a:ext cx="1568937"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Lana F. </a:t>
            </a:r>
            <a:r>
              <a:rPr sz="1125" dirty="0" err="1"/>
              <a:t>Zeaiter</a:t>
            </a:r>
            <a:r>
              <a:rPr sz="1125" dirty="0"/>
              <a:t> </a:t>
            </a:r>
            <a:endParaRPr lang="en-CA" sz="1125" dirty="0"/>
          </a:p>
          <a:p>
            <a:r>
              <a:rPr sz="1125" dirty="0"/>
              <a:t>Research Assistant</a:t>
            </a:r>
          </a:p>
        </p:txBody>
      </p:sp>
      <p:sp>
        <p:nvSpPr>
          <p:cNvPr id="316" name="Maria Chiras    Research Assistant"/>
          <p:cNvSpPr txBox="1"/>
          <p:nvPr/>
        </p:nvSpPr>
        <p:spPr>
          <a:xfrm>
            <a:off x="5579770" y="3961125"/>
            <a:ext cx="1568938"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Maria </a:t>
            </a:r>
            <a:r>
              <a:rPr sz="1125" dirty="0" err="1"/>
              <a:t>Chiras</a:t>
            </a:r>
            <a:r>
              <a:rPr sz="1125" dirty="0"/>
              <a:t>    </a:t>
            </a:r>
            <a:endParaRPr lang="en-CA" sz="1125" dirty="0"/>
          </a:p>
          <a:p>
            <a:r>
              <a:rPr sz="1125" dirty="0"/>
              <a:t>Research Assistant</a:t>
            </a:r>
          </a:p>
        </p:txBody>
      </p:sp>
      <p:sp>
        <p:nvSpPr>
          <p:cNvPr id="317" name="For more info"/>
          <p:cNvSpPr txBox="1"/>
          <p:nvPr/>
        </p:nvSpPr>
        <p:spPr>
          <a:xfrm>
            <a:off x="617073" y="5325674"/>
            <a:ext cx="833562" cy="211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atin typeface="Calibri"/>
                <a:ea typeface="Calibri"/>
                <a:cs typeface="Calibri"/>
                <a:sym typeface="Calibri"/>
              </a:defRPr>
            </a:lvl1pPr>
          </a:lstStyle>
          <a:p>
            <a:r>
              <a:rPr sz="1125" dirty="0"/>
              <a:t>For more info</a:t>
            </a:r>
          </a:p>
        </p:txBody>
      </p:sp>
      <p:sp>
        <p:nvSpPr>
          <p:cNvPr id="318" name="https://www.mcgill.ca/plurilinguallab/research-projects/plurilingual-shift"/>
          <p:cNvSpPr txBox="1"/>
          <p:nvPr/>
        </p:nvSpPr>
        <p:spPr>
          <a:xfrm>
            <a:off x="2294756" y="5837873"/>
            <a:ext cx="5744521" cy="269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4000"/>
            </a:lvl1pPr>
          </a:lstStyle>
          <a:p>
            <a:r>
              <a:rPr sz="1500" dirty="0">
                <a:hlinkClick r:id="rId5"/>
              </a:rPr>
              <a:t>https://www.mcgill.ca/plurilinguallab/research-projects/plurilingual-shift</a:t>
            </a:r>
            <a:r>
              <a:rPr lang="en-CA" sz="1500" dirty="0"/>
              <a:t> </a:t>
            </a:r>
            <a:endParaRPr sz="1500" dirty="0"/>
          </a:p>
        </p:txBody>
      </p:sp>
      <p:pic>
        <p:nvPicPr>
          <p:cNvPr id="319" name="Screen Shot 2019-08-04 at 7.17.15 PM.png" descr="Screen Shot 2019-08-04 at 7.17.15 PM.png"/>
          <p:cNvPicPr>
            <a:picLocks noChangeAspect="1"/>
          </p:cNvPicPr>
          <p:nvPr/>
        </p:nvPicPr>
        <p:blipFill>
          <a:blip r:embed="rId6"/>
          <a:stretch>
            <a:fillRect/>
          </a:stretch>
        </p:blipFill>
        <p:spPr>
          <a:xfrm>
            <a:off x="207545" y="5585639"/>
            <a:ext cx="1622585" cy="792591"/>
          </a:xfrm>
          <a:prstGeom prst="rect">
            <a:avLst/>
          </a:prstGeom>
          <a:ln w="12700">
            <a:miter lim="400000"/>
          </a:ln>
        </p:spPr>
      </p:pic>
      <p:pic>
        <p:nvPicPr>
          <p:cNvPr id="320" name="Screen Shot 2021-07-29 at 10.14.19 AM.png" descr="Screen Shot 2021-07-29 at 10.14.19 AM.png"/>
          <p:cNvPicPr>
            <a:picLocks noChangeAspect="1"/>
          </p:cNvPicPr>
          <p:nvPr/>
        </p:nvPicPr>
        <p:blipFill>
          <a:blip r:embed="rId7"/>
          <a:stretch>
            <a:fillRect/>
          </a:stretch>
        </p:blipFill>
        <p:spPr>
          <a:xfrm>
            <a:off x="5767098" y="2682722"/>
            <a:ext cx="1194282" cy="1254667"/>
          </a:xfrm>
          <a:prstGeom prst="rect">
            <a:avLst/>
          </a:prstGeom>
          <a:ln w="12700">
            <a:miter lim="400000"/>
          </a:ln>
        </p:spPr>
      </p:pic>
      <p:pic>
        <p:nvPicPr>
          <p:cNvPr id="321" name="Screen Shot 2021-01-05 at 6.16.53 PM.png" descr="Screen Shot 2021-01-05 at 6.16.53 PM.png"/>
          <p:cNvPicPr>
            <a:picLocks noChangeAspect="1"/>
          </p:cNvPicPr>
          <p:nvPr/>
        </p:nvPicPr>
        <p:blipFill>
          <a:blip r:embed="rId8"/>
          <a:stretch>
            <a:fillRect/>
          </a:stretch>
        </p:blipFill>
        <p:spPr>
          <a:xfrm>
            <a:off x="3919653" y="4614496"/>
            <a:ext cx="1437993" cy="471919"/>
          </a:xfrm>
          <a:prstGeom prst="rect">
            <a:avLst/>
          </a:prstGeom>
          <a:ln w="12700">
            <a:miter lim="400000"/>
          </a:ln>
        </p:spPr>
      </p:pic>
      <p:pic>
        <p:nvPicPr>
          <p:cNvPr id="322" name="Screen Shot 2021-07-29 at 5.01.38 PM.png" descr="Screen Shot 2021-07-29 at 5.01.38 PM.png"/>
          <p:cNvPicPr>
            <a:picLocks noChangeAspect="1"/>
          </p:cNvPicPr>
          <p:nvPr/>
        </p:nvPicPr>
        <p:blipFill>
          <a:blip r:embed="rId9"/>
          <a:stretch>
            <a:fillRect/>
          </a:stretch>
        </p:blipFill>
        <p:spPr>
          <a:xfrm>
            <a:off x="7450472" y="2647131"/>
            <a:ext cx="1020658" cy="1310304"/>
          </a:xfrm>
          <a:prstGeom prst="rect">
            <a:avLst/>
          </a:prstGeom>
          <a:ln w="12700">
            <a:miter lim="400000"/>
          </a:ln>
        </p:spPr>
      </p:pic>
      <p:sp>
        <p:nvSpPr>
          <p:cNvPr id="323" name="Jade LaFointaine   Research Assistant"/>
          <p:cNvSpPr txBox="1"/>
          <p:nvPr/>
        </p:nvSpPr>
        <p:spPr>
          <a:xfrm>
            <a:off x="7245452" y="3967096"/>
            <a:ext cx="1568937"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a:t>Jade LaFointaine   Research Assistant</a:t>
            </a:r>
          </a:p>
        </p:txBody>
      </p:sp>
      <p:sp>
        <p:nvSpPr>
          <p:cNvPr id="17" name="Titre 2">
            <a:extLst>
              <a:ext uri="{FF2B5EF4-FFF2-40B4-BE49-F238E27FC236}">
                <a16:creationId xmlns:a16="http://schemas.microsoft.com/office/drawing/2014/main" id="{10F9B129-A1C6-F146-AFF6-84CB3FDF9388}"/>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 name="Image" descr="Image"/>
          <p:cNvPicPr>
            <a:picLocks noChangeAspect="1"/>
          </p:cNvPicPr>
          <p:nvPr/>
        </p:nvPicPr>
        <p:blipFill>
          <a:blip r:embed="rId2"/>
          <a:stretch>
            <a:fillRect/>
          </a:stretch>
        </p:blipFill>
        <p:spPr>
          <a:xfrm>
            <a:off x="3689498" y="1185987"/>
            <a:ext cx="5064891" cy="5226669"/>
          </a:xfrm>
          <a:prstGeom prst="rect">
            <a:avLst/>
          </a:prstGeom>
          <a:ln w="12700">
            <a:miter lim="400000"/>
          </a:ln>
        </p:spPr>
      </p:pic>
      <p:pic>
        <p:nvPicPr>
          <p:cNvPr id="326" name="Image" descr="Image"/>
          <p:cNvPicPr>
            <a:picLocks noChangeAspect="1"/>
          </p:cNvPicPr>
          <p:nvPr/>
        </p:nvPicPr>
        <p:blipFill>
          <a:blip r:embed="rId3"/>
          <a:stretch>
            <a:fillRect/>
          </a:stretch>
        </p:blipFill>
        <p:spPr>
          <a:xfrm>
            <a:off x="705259" y="2643066"/>
            <a:ext cx="2127054" cy="963374"/>
          </a:xfrm>
          <a:prstGeom prst="rect">
            <a:avLst/>
          </a:prstGeom>
          <a:ln w="12700">
            <a:miter lim="400000"/>
          </a:ln>
        </p:spPr>
      </p:pic>
      <p:sp>
        <p:nvSpPr>
          <p:cNvPr id="327" name="Playlist"/>
          <p:cNvSpPr txBox="1"/>
          <p:nvPr/>
        </p:nvSpPr>
        <p:spPr>
          <a:xfrm>
            <a:off x="1266133" y="3927970"/>
            <a:ext cx="1154162" cy="4598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7300">
                <a:latin typeface="Calibri"/>
                <a:ea typeface="Calibri"/>
                <a:cs typeface="Calibri"/>
                <a:sym typeface="Calibri"/>
              </a:defRPr>
            </a:lvl1pPr>
          </a:lstStyle>
          <a:p>
            <a:r>
              <a:rPr sz="2738" dirty="0">
                <a:latin typeface="Arial" panose="020B0604020202020204" pitchFamily="34" charset="0"/>
                <a:cs typeface="Arial" panose="020B0604020202020204" pitchFamily="34" charset="0"/>
              </a:rPr>
              <a:t>Playlist</a:t>
            </a:r>
          </a:p>
        </p:txBody>
      </p:sp>
      <p:sp>
        <p:nvSpPr>
          <p:cNvPr id="2" name="TextBox 1">
            <a:extLst>
              <a:ext uri="{FF2B5EF4-FFF2-40B4-BE49-F238E27FC236}">
                <a16:creationId xmlns:a16="http://schemas.microsoft.com/office/drawing/2014/main" id="{0801DCF0-73E6-CB4D-ACA6-1E1AEDA0676F}"/>
              </a:ext>
            </a:extLst>
          </p:cNvPr>
          <p:cNvSpPr txBox="1"/>
          <p:nvPr/>
        </p:nvSpPr>
        <p:spPr>
          <a:xfrm>
            <a:off x="552893" y="6412656"/>
            <a:ext cx="7354577" cy="369332"/>
          </a:xfrm>
          <a:prstGeom prst="rect">
            <a:avLst/>
          </a:prstGeom>
          <a:noFill/>
        </p:spPr>
        <p:txBody>
          <a:bodyPr wrap="none" rtlCol="0">
            <a:spAutoFit/>
          </a:bodyPr>
          <a:lstStyle/>
          <a:p>
            <a:r>
              <a:rPr lang="en-US" dirty="0">
                <a:hlinkClick r:id="rId4"/>
              </a:rPr>
              <a:t>https://youtube.com/playlist?list=PLRZo5YABmOi6Dr7RRRaXbxLYp4A2x_FdO</a:t>
            </a:r>
            <a:r>
              <a:rPr lang="en-US" dirty="0"/>
              <a:t> </a:t>
            </a:r>
          </a:p>
        </p:txBody>
      </p:sp>
      <p:sp>
        <p:nvSpPr>
          <p:cNvPr id="6" name="Titre 2">
            <a:extLst>
              <a:ext uri="{FF2B5EF4-FFF2-40B4-BE49-F238E27FC236}">
                <a16:creationId xmlns:a16="http://schemas.microsoft.com/office/drawing/2014/main" id="{AA5DFBD6-27AE-6B40-8976-1845FBCE029A}"/>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 name="Image" descr="Image"/>
          <p:cNvPicPr>
            <a:picLocks noChangeAspect="1"/>
          </p:cNvPicPr>
          <p:nvPr/>
        </p:nvPicPr>
        <p:blipFill>
          <a:blip r:embed="rId2"/>
          <a:stretch>
            <a:fillRect/>
          </a:stretch>
        </p:blipFill>
        <p:spPr>
          <a:xfrm>
            <a:off x="129788" y="1275743"/>
            <a:ext cx="4782454" cy="2633197"/>
          </a:xfrm>
          <a:prstGeom prst="rect">
            <a:avLst/>
          </a:prstGeom>
          <a:ln w="12700">
            <a:miter lim="400000"/>
          </a:ln>
        </p:spPr>
      </p:pic>
      <p:sp>
        <p:nvSpPr>
          <p:cNvPr id="330" name="Students created memes…"/>
          <p:cNvSpPr txBox="1"/>
          <p:nvPr/>
        </p:nvSpPr>
        <p:spPr>
          <a:xfrm>
            <a:off x="823536" y="4610476"/>
            <a:ext cx="2603277" cy="11464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r>
              <a:rPr dirty="0">
                <a:latin typeface="Arial" panose="020B0604020202020204" pitchFamily="34" charset="0"/>
              </a:rPr>
              <a:t>Students created memes</a:t>
            </a:r>
          </a:p>
          <a:p>
            <a:r>
              <a:rPr dirty="0">
                <a:latin typeface="Arial" panose="020B0604020202020204" pitchFamily="34" charset="0"/>
              </a:rPr>
              <a:t>Used meme generator</a:t>
            </a:r>
          </a:p>
          <a:p>
            <a:r>
              <a:rPr dirty="0">
                <a:latin typeface="Arial" panose="020B0604020202020204" pitchFamily="34" charset="0"/>
              </a:rPr>
              <a:t>Creative use of language</a:t>
            </a:r>
          </a:p>
          <a:p>
            <a:r>
              <a:rPr dirty="0">
                <a:latin typeface="Arial" panose="020B0604020202020204" pitchFamily="34" charset="0"/>
              </a:rPr>
              <a:t>Creative use of images</a:t>
            </a:r>
          </a:p>
        </p:txBody>
      </p:sp>
      <p:pic>
        <p:nvPicPr>
          <p:cNvPr id="331" name="Screen Shot 2021-07-29 at 9.50.40 AM.png" descr="Screen Shot 2021-07-29 at 9.50.40 AM.png"/>
          <p:cNvPicPr>
            <a:picLocks noChangeAspect="1"/>
          </p:cNvPicPr>
          <p:nvPr/>
        </p:nvPicPr>
        <p:blipFill>
          <a:blip r:embed="rId3"/>
          <a:stretch>
            <a:fillRect/>
          </a:stretch>
        </p:blipFill>
        <p:spPr>
          <a:xfrm>
            <a:off x="4808703" y="3572205"/>
            <a:ext cx="3839581" cy="2563752"/>
          </a:xfrm>
          <a:prstGeom prst="rect">
            <a:avLst/>
          </a:prstGeom>
          <a:ln w="12700">
            <a:miter lim="400000"/>
          </a:ln>
        </p:spPr>
      </p:pic>
      <p:sp>
        <p:nvSpPr>
          <p:cNvPr id="5" name="Titre 2">
            <a:extLst>
              <a:ext uri="{FF2B5EF4-FFF2-40B4-BE49-F238E27FC236}">
                <a16:creationId xmlns:a16="http://schemas.microsoft.com/office/drawing/2014/main" id="{C7995664-068C-1941-A392-34AB82B9BF2B}"/>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3" name="Image" descr="Image"/>
          <p:cNvPicPr>
            <a:picLocks noChangeAspect="1"/>
          </p:cNvPicPr>
          <p:nvPr/>
        </p:nvPicPr>
        <p:blipFill>
          <a:blip r:embed="rId2"/>
          <a:stretch>
            <a:fillRect/>
          </a:stretch>
        </p:blipFill>
        <p:spPr>
          <a:xfrm>
            <a:off x="407743" y="1421267"/>
            <a:ext cx="4164257" cy="2291574"/>
          </a:xfrm>
          <a:prstGeom prst="rect">
            <a:avLst/>
          </a:prstGeom>
          <a:ln w="12700">
            <a:miter lim="400000"/>
          </a:ln>
        </p:spPr>
      </p:pic>
      <p:sp>
        <p:nvSpPr>
          <p:cNvPr id="334" name="Students used their entire repertoire…"/>
          <p:cNvSpPr txBox="1"/>
          <p:nvPr/>
        </p:nvSpPr>
        <p:spPr>
          <a:xfrm>
            <a:off x="536240" y="4290946"/>
            <a:ext cx="4409417" cy="1700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Students used their entire repertoire</a:t>
            </a:r>
          </a:p>
          <a:p>
            <a:r>
              <a:rPr dirty="0">
                <a:latin typeface="Arial" panose="020B0604020202020204" pitchFamily="34" charset="0"/>
              </a:rPr>
              <a:t>Talked about expression used at the airport in different languages</a:t>
            </a:r>
          </a:p>
          <a:p>
            <a:r>
              <a:rPr dirty="0">
                <a:latin typeface="Arial" panose="020B0604020202020204" pitchFamily="34" charset="0"/>
              </a:rPr>
              <a:t>Were free to speak in any language</a:t>
            </a:r>
          </a:p>
          <a:p>
            <a:r>
              <a:rPr dirty="0">
                <a:latin typeface="Arial" panose="020B0604020202020204" pitchFamily="34" charset="0"/>
              </a:rPr>
              <a:t>Used their repertoire to make sense of expressions in English on Kahoot</a:t>
            </a:r>
          </a:p>
        </p:txBody>
      </p:sp>
      <p:pic>
        <p:nvPicPr>
          <p:cNvPr id="335" name="Screen Shot 2021-07-29 at 9.53.33 AM.png" descr="Screen Shot 2021-07-29 at 9.53.33 AM.png"/>
          <p:cNvPicPr>
            <a:picLocks noChangeAspect="1"/>
          </p:cNvPicPr>
          <p:nvPr/>
        </p:nvPicPr>
        <p:blipFill>
          <a:blip r:embed="rId3"/>
          <a:stretch>
            <a:fillRect/>
          </a:stretch>
        </p:blipFill>
        <p:spPr>
          <a:xfrm>
            <a:off x="5540457" y="1640304"/>
            <a:ext cx="2711730" cy="4145073"/>
          </a:xfrm>
          <a:prstGeom prst="rect">
            <a:avLst/>
          </a:prstGeom>
          <a:ln w="12700">
            <a:miter lim="400000"/>
          </a:ln>
        </p:spPr>
      </p:pic>
      <p:sp>
        <p:nvSpPr>
          <p:cNvPr id="5" name="Titre 2">
            <a:extLst>
              <a:ext uri="{FF2B5EF4-FFF2-40B4-BE49-F238E27FC236}">
                <a16:creationId xmlns:a16="http://schemas.microsoft.com/office/drawing/2014/main" id="{BA536DD5-C97E-2045-AC9F-6BF2C6AB687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What Were the Main Benefits?"/>
          <p:cNvSpPr txBox="1">
            <a:spLocks noGrp="1"/>
          </p:cNvSpPr>
          <p:nvPr>
            <p:ph type="body" idx="4294967295"/>
          </p:nvPr>
        </p:nvSpPr>
        <p:spPr>
          <a:xfrm>
            <a:off x="452437" y="1485829"/>
            <a:ext cx="8239125" cy="4205318"/>
          </a:xfrm>
          <a:prstGeom prst="rect">
            <a:avLst/>
          </a:prstGeom>
        </p:spPr>
        <p:txBody>
          <a:bodyPr anchor="ctr"/>
          <a:lstStyle>
            <a:lvl1pPr marL="0" indent="0" algn="ctr">
              <a:lnSpc>
                <a:spcPct val="80000"/>
              </a:lnSpc>
              <a:spcBef>
                <a:spcPts val="0"/>
              </a:spcBef>
              <a:buSzTx/>
              <a:buNone/>
              <a:defRPr sz="10000" spc="-200">
                <a:latin typeface="Calibri"/>
                <a:ea typeface="Calibri"/>
                <a:cs typeface="Calibri"/>
                <a:sym typeface="Calibri"/>
              </a:defRPr>
            </a:lvl1pPr>
          </a:lstStyle>
          <a:p>
            <a:r>
              <a:rPr sz="6000" dirty="0">
                <a:latin typeface="Arial" panose="020B0604020202020204" pitchFamily="34" charset="0"/>
                <a:cs typeface="Arial" panose="020B0604020202020204" pitchFamily="34" charset="0"/>
              </a:rPr>
              <a:t>What Were the Main Benefits?</a:t>
            </a:r>
          </a:p>
        </p:txBody>
      </p:sp>
      <p:sp>
        <p:nvSpPr>
          <p:cNvPr id="3" name="Titre 2">
            <a:extLst>
              <a:ext uri="{FF2B5EF4-FFF2-40B4-BE49-F238E27FC236}">
                <a16:creationId xmlns:a16="http://schemas.microsoft.com/office/drawing/2014/main" id="{4005579A-FE8B-E24B-BBDD-3BA6B4D4AB7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9" name="studio-shot-positive-dark-skinned-girl-wears-round-transparent-glasses.jpg" descr="studio-shot-positive-dark-skinned-girl-wears-round-transparent-glasses.jpg"/>
          <p:cNvPicPr>
            <a:picLocks noChangeAspect="1"/>
          </p:cNvPicPr>
          <p:nvPr/>
        </p:nvPicPr>
        <p:blipFill>
          <a:blip r:embed="rId2"/>
          <a:stretch>
            <a:fillRect/>
          </a:stretch>
        </p:blipFill>
        <p:spPr>
          <a:xfrm>
            <a:off x="-69688" y="970850"/>
            <a:ext cx="9213688" cy="6143180"/>
          </a:xfrm>
          <a:prstGeom prst="rect">
            <a:avLst/>
          </a:prstGeom>
          <a:ln w="12700">
            <a:miter lim="400000"/>
          </a:ln>
        </p:spPr>
      </p:pic>
      <p:sp>
        <p:nvSpPr>
          <p:cNvPr id="340" name="Photo created by wayhomestudio - www.freepik.com"/>
          <p:cNvSpPr txBox="1"/>
          <p:nvPr/>
        </p:nvSpPr>
        <p:spPr>
          <a:xfrm>
            <a:off x="6579394" y="6336050"/>
            <a:ext cx="2468625" cy="4946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457200">
              <a:lnSpc>
                <a:spcPts val="4500"/>
              </a:lnSpc>
              <a:spcBef>
                <a:spcPts val="0"/>
              </a:spcBef>
              <a:defRPr sz="2600">
                <a:solidFill>
                  <a:srgbClr val="000000"/>
                </a:solidFill>
                <a:latin typeface="Calibri"/>
                <a:ea typeface="Calibri"/>
                <a:cs typeface="Calibri"/>
                <a:sym typeface="Calibri"/>
              </a:defRPr>
            </a:lvl1pPr>
          </a:lstStyle>
          <a:p>
            <a:r>
              <a:rPr sz="800" dirty="0">
                <a:latin typeface="Arial" panose="020B0604020202020204" pitchFamily="34" charset="0"/>
                <a:cs typeface="Arial" panose="020B0604020202020204" pitchFamily="34" charset="0"/>
              </a:rPr>
              <a:t>Photo created by </a:t>
            </a:r>
            <a:r>
              <a:rPr sz="800" dirty="0" err="1">
                <a:latin typeface="Arial" panose="020B0604020202020204" pitchFamily="34" charset="0"/>
                <a:cs typeface="Arial" panose="020B0604020202020204" pitchFamily="34" charset="0"/>
              </a:rPr>
              <a:t>wayhomestudio</a:t>
            </a:r>
            <a:r>
              <a:rPr sz="800" dirty="0">
                <a:latin typeface="Arial" panose="020B0604020202020204" pitchFamily="34" charset="0"/>
                <a:cs typeface="Arial" panose="020B0604020202020204" pitchFamily="34" charset="0"/>
              </a:rPr>
              <a:t> - </a:t>
            </a:r>
            <a:r>
              <a:rPr sz="800" dirty="0" err="1">
                <a:latin typeface="Arial" panose="020B0604020202020204" pitchFamily="34" charset="0"/>
                <a:cs typeface="Arial" panose="020B0604020202020204" pitchFamily="34" charset="0"/>
              </a:rPr>
              <a:t>www.freepik.com</a:t>
            </a:r>
            <a:r>
              <a:rPr sz="800" dirty="0">
                <a:latin typeface="Arial" panose="020B0604020202020204" pitchFamily="34" charset="0"/>
                <a:cs typeface="Arial" panose="020B0604020202020204" pitchFamily="34" charset="0"/>
              </a:rPr>
              <a:t> </a:t>
            </a:r>
          </a:p>
        </p:txBody>
      </p:sp>
      <p:sp>
        <p:nvSpPr>
          <p:cNvPr id="341" name="Teachers showed much excitement about the notion of the repertoire.…"/>
          <p:cNvSpPr txBox="1"/>
          <p:nvPr/>
        </p:nvSpPr>
        <p:spPr>
          <a:xfrm>
            <a:off x="4774903" y="1149428"/>
            <a:ext cx="4280845" cy="5270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defRPr sz="5000">
                <a:solidFill>
                  <a:srgbClr val="000000"/>
                </a:solidFill>
                <a:latin typeface="Calibri"/>
                <a:ea typeface="Calibri"/>
                <a:cs typeface="Calibri"/>
                <a:sym typeface="Calibri"/>
              </a:defRPr>
            </a:pPr>
            <a:r>
              <a:rPr sz="2000" dirty="0"/>
              <a:t>Teachers showed much </a:t>
            </a:r>
            <a:r>
              <a:rPr sz="2000" b="1" dirty="0"/>
              <a:t>excitement about the notion of the repertoire</a:t>
            </a:r>
            <a:r>
              <a:rPr sz="2000" dirty="0"/>
              <a:t>.</a:t>
            </a:r>
            <a:endParaRPr lang="en-CA" sz="2000" dirty="0"/>
          </a:p>
          <a:p>
            <a:pPr>
              <a:defRPr sz="5000">
                <a:solidFill>
                  <a:srgbClr val="000000"/>
                </a:solidFill>
                <a:latin typeface="Calibri"/>
                <a:ea typeface="Calibri"/>
                <a:cs typeface="Calibri"/>
                <a:sym typeface="Calibri"/>
              </a:defRPr>
            </a:pPr>
            <a:endParaRPr sz="2000" dirty="0"/>
          </a:p>
          <a:p>
            <a:pPr>
              <a:defRPr sz="5000">
                <a:solidFill>
                  <a:srgbClr val="000000"/>
                </a:solidFill>
                <a:latin typeface="Calibri"/>
                <a:ea typeface="Calibri"/>
                <a:cs typeface="Calibri"/>
                <a:sym typeface="Calibri"/>
              </a:defRPr>
            </a:pPr>
            <a:r>
              <a:rPr sz="2000" dirty="0"/>
              <a:t>Once teachers were equipped with strategies, </a:t>
            </a:r>
            <a:r>
              <a:rPr sz="2000" b="1" dirty="0"/>
              <a:t>implementation was easy</a:t>
            </a:r>
            <a:r>
              <a:rPr sz="2000" dirty="0"/>
              <a:t>.</a:t>
            </a:r>
            <a:endParaRPr lang="en-CA" sz="2000" dirty="0"/>
          </a:p>
          <a:p>
            <a:pPr>
              <a:defRPr sz="5000">
                <a:solidFill>
                  <a:srgbClr val="000000"/>
                </a:solidFill>
                <a:latin typeface="Calibri"/>
                <a:ea typeface="Calibri"/>
                <a:cs typeface="Calibri"/>
                <a:sym typeface="Calibri"/>
              </a:defRPr>
            </a:pPr>
            <a:endParaRPr sz="2000" dirty="0"/>
          </a:p>
          <a:p>
            <a:pPr>
              <a:defRPr sz="5000">
                <a:solidFill>
                  <a:srgbClr val="000000"/>
                </a:solidFill>
                <a:latin typeface="Calibri"/>
                <a:ea typeface="Calibri"/>
                <a:cs typeface="Calibri"/>
                <a:sym typeface="Calibri"/>
              </a:defRPr>
            </a:pPr>
            <a:r>
              <a:rPr sz="2000" dirty="0"/>
              <a:t>Results show that several </a:t>
            </a:r>
            <a:r>
              <a:rPr sz="2000" b="1" dirty="0"/>
              <a:t>linguistic</a:t>
            </a:r>
            <a:r>
              <a:rPr sz="2000" dirty="0"/>
              <a:t> (e.g., cross-linguistic comparisons) </a:t>
            </a:r>
            <a:r>
              <a:rPr sz="2000" b="1" dirty="0"/>
              <a:t>and nonlinguistic </a:t>
            </a:r>
            <a:r>
              <a:rPr sz="2000" dirty="0"/>
              <a:t>(e.g., culture, emojis, GIFs) resources facilitated language learning.</a:t>
            </a:r>
            <a:endParaRPr lang="en-CA" sz="2000" dirty="0"/>
          </a:p>
          <a:p>
            <a:pPr>
              <a:defRPr sz="5000">
                <a:solidFill>
                  <a:srgbClr val="000000"/>
                </a:solidFill>
                <a:latin typeface="Calibri"/>
                <a:ea typeface="Calibri"/>
                <a:cs typeface="Calibri"/>
                <a:sym typeface="Calibri"/>
              </a:defRPr>
            </a:pPr>
            <a:r>
              <a:rPr sz="2000" dirty="0"/>
              <a:t> </a:t>
            </a:r>
          </a:p>
          <a:p>
            <a:pPr>
              <a:defRPr sz="5000">
                <a:solidFill>
                  <a:srgbClr val="000000"/>
                </a:solidFill>
                <a:latin typeface="Calibri"/>
                <a:ea typeface="Calibri"/>
                <a:cs typeface="Calibri"/>
                <a:sym typeface="Calibri"/>
              </a:defRPr>
            </a:pPr>
            <a:r>
              <a:rPr sz="2000" dirty="0"/>
              <a:t>Students’ </a:t>
            </a:r>
            <a:r>
              <a:rPr sz="2000" b="1" dirty="0"/>
              <a:t>semiotic resources were awakened and embraced </a:t>
            </a:r>
            <a:r>
              <a:rPr sz="2000" dirty="0"/>
              <a:t>in pedagogical practices, and </a:t>
            </a:r>
            <a:r>
              <a:rPr sz="2000" b="1" dirty="0"/>
              <a:t>empowered students to claim their “voice” </a:t>
            </a:r>
            <a:r>
              <a:rPr sz="2000" dirty="0"/>
              <a:t>even if their proficiency level in the target language was limited. </a:t>
            </a:r>
          </a:p>
        </p:txBody>
      </p:sp>
      <p:sp>
        <p:nvSpPr>
          <p:cNvPr id="5" name="Titre 2">
            <a:extLst>
              <a:ext uri="{FF2B5EF4-FFF2-40B4-BE49-F238E27FC236}">
                <a16:creationId xmlns:a16="http://schemas.microsoft.com/office/drawing/2014/main" id="{80287F15-C7B7-1E40-82B5-94DC955D32AE}"/>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tudy 3 - PluriDigit Project…"/>
          <p:cNvSpPr txBox="1">
            <a:spLocks noGrp="1"/>
          </p:cNvSpPr>
          <p:nvPr>
            <p:ph type="body" idx="1"/>
          </p:nvPr>
        </p:nvSpPr>
        <p:spPr>
          <a:xfrm>
            <a:off x="95693" y="1662869"/>
            <a:ext cx="8952614" cy="4759728"/>
          </a:xfrm>
          <a:prstGeom prst="rect">
            <a:avLst/>
          </a:prstGeom>
        </p:spPr>
        <p:txBody>
          <a:bodyPr/>
          <a:lstStyle/>
          <a:p>
            <a:pPr defTabSz="557770">
              <a:defRPr sz="7076" spc="-141"/>
            </a:pPr>
            <a:r>
              <a:rPr sz="3600" b="1" dirty="0">
                <a:latin typeface="Arial" panose="020B0604020202020204" pitchFamily="34" charset="0"/>
                <a:cs typeface="Arial" panose="020B0604020202020204" pitchFamily="34" charset="0"/>
              </a:rPr>
              <a:t>Study 3 - </a:t>
            </a:r>
            <a:r>
              <a:rPr sz="3600" b="1" dirty="0" err="1">
                <a:latin typeface="Arial" panose="020B0604020202020204" pitchFamily="34" charset="0"/>
                <a:cs typeface="Arial" panose="020B0604020202020204" pitchFamily="34" charset="0"/>
              </a:rPr>
              <a:t>PluriDigit</a:t>
            </a:r>
            <a:r>
              <a:rPr sz="3600" b="1" dirty="0">
                <a:latin typeface="Arial" panose="020B0604020202020204" pitchFamily="34" charset="0"/>
                <a:cs typeface="Arial" panose="020B0604020202020204" pitchFamily="34" charset="0"/>
              </a:rPr>
              <a:t> Project</a:t>
            </a:r>
          </a:p>
          <a:p>
            <a:pPr defTabSz="557770">
              <a:defRPr sz="7076" spc="-141"/>
            </a:pPr>
            <a:endParaRPr sz="3600" dirty="0">
              <a:latin typeface="Arial" panose="020B0604020202020204" pitchFamily="34" charset="0"/>
              <a:cs typeface="Arial" panose="020B0604020202020204" pitchFamily="34" charset="0"/>
            </a:endParaRPr>
          </a:p>
          <a:p>
            <a:pPr defTabSz="557770">
              <a:defRPr sz="7076" spc="-141"/>
            </a:pPr>
            <a:r>
              <a:rPr sz="3200" dirty="0">
                <a:latin typeface="Arial" panose="020B0604020202020204" pitchFamily="34" charset="0"/>
                <a:cs typeface="Arial" panose="020B0604020202020204" pitchFamily="34" charset="0"/>
              </a:rPr>
              <a:t>NGO in São Paulo, Brazil </a:t>
            </a:r>
          </a:p>
          <a:p>
            <a:pPr defTabSz="557770">
              <a:defRPr sz="7076" spc="-141"/>
            </a:pPr>
            <a:endParaRPr sz="3200" dirty="0">
              <a:latin typeface="Arial" panose="020B0604020202020204" pitchFamily="34" charset="0"/>
              <a:cs typeface="Arial" panose="020B0604020202020204" pitchFamily="34" charset="0"/>
            </a:endParaRPr>
          </a:p>
          <a:p>
            <a:pPr defTabSz="557770">
              <a:defRPr sz="7076" spc="-141"/>
            </a:pPr>
            <a:r>
              <a:rPr sz="3200" dirty="0">
                <a:latin typeface="Arial" panose="020B0604020202020204" pitchFamily="34" charset="0"/>
                <a:cs typeface="Arial" panose="020B0604020202020204" pitchFamily="34" charset="0"/>
              </a:rPr>
              <a:t>12 teachers (English, Spanish, French, and Arabic)</a:t>
            </a:r>
            <a:r>
              <a:rPr lang="en-CA" sz="3200" dirty="0">
                <a:latin typeface="Arial" panose="020B0604020202020204" pitchFamily="34" charset="0"/>
                <a:cs typeface="Arial" panose="020B0604020202020204" pitchFamily="34" charset="0"/>
              </a:rPr>
              <a:t> and 102 students</a:t>
            </a:r>
            <a:endParaRPr sz="3200" dirty="0">
              <a:latin typeface="Arial" panose="020B0604020202020204" pitchFamily="34" charset="0"/>
              <a:cs typeface="Arial" panose="020B0604020202020204" pitchFamily="34" charset="0"/>
            </a:endParaRPr>
          </a:p>
          <a:p>
            <a:pPr defTabSz="557770">
              <a:defRPr sz="7076" spc="-141"/>
            </a:pPr>
            <a:endParaRPr sz="3200" dirty="0">
              <a:latin typeface="Arial" panose="020B0604020202020204" pitchFamily="34" charset="0"/>
              <a:cs typeface="Arial" panose="020B0604020202020204" pitchFamily="34" charset="0"/>
            </a:endParaRPr>
          </a:p>
          <a:p>
            <a:pPr defTabSz="557770">
              <a:defRPr sz="7076" spc="-141"/>
            </a:pPr>
            <a:r>
              <a:rPr sz="3200" dirty="0">
                <a:latin typeface="Arial" panose="020B0604020202020204" pitchFamily="34" charset="0"/>
                <a:cs typeface="Arial" panose="020B0604020202020204" pitchFamily="34" charset="0"/>
              </a:rPr>
              <a:t>Teachers received workshops on plurilingual practices</a:t>
            </a:r>
          </a:p>
          <a:p>
            <a:pPr defTabSz="557770">
              <a:defRPr sz="7076" spc="-141"/>
            </a:pPr>
            <a:endParaRPr sz="3200" dirty="0">
              <a:latin typeface="Arial" panose="020B0604020202020204" pitchFamily="34" charset="0"/>
              <a:cs typeface="Arial" panose="020B0604020202020204" pitchFamily="34" charset="0"/>
            </a:endParaRPr>
          </a:p>
          <a:p>
            <a:pPr defTabSz="557770">
              <a:defRPr sz="7076" spc="-141"/>
            </a:pPr>
            <a:r>
              <a:rPr sz="3200" dirty="0">
                <a:latin typeface="Arial" panose="020B0604020202020204" pitchFamily="34" charset="0"/>
                <a:cs typeface="Arial" panose="020B0604020202020204" pitchFamily="34" charset="0"/>
              </a:rPr>
              <a:t>They implemented 5 bi-weekly </a:t>
            </a:r>
            <a:r>
              <a:rPr sz="3200" dirty="0" err="1">
                <a:latin typeface="Arial" panose="020B0604020202020204" pitchFamily="34" charset="0"/>
                <a:cs typeface="Arial" panose="020B0604020202020204" pitchFamily="34" charset="0"/>
              </a:rPr>
              <a:t>PluriDigit</a:t>
            </a:r>
            <a:r>
              <a:rPr sz="3200" dirty="0">
                <a:latin typeface="Arial" panose="020B0604020202020204" pitchFamily="34" charset="0"/>
                <a:cs typeface="Arial" panose="020B0604020202020204" pitchFamily="34" charset="0"/>
              </a:rPr>
              <a:t> Tasks</a:t>
            </a:r>
          </a:p>
          <a:p>
            <a:pPr defTabSz="557770">
              <a:defRPr sz="7076" spc="-141"/>
            </a:pPr>
            <a:endParaRPr dirty="0"/>
          </a:p>
        </p:txBody>
      </p:sp>
      <p:pic>
        <p:nvPicPr>
          <p:cNvPr id="344" name="Screen Shot 2021-03-08 at 4.54.45 PM.png" descr="Screen Shot 2021-03-08 at 4.54.45 PM.png"/>
          <p:cNvPicPr>
            <a:picLocks noChangeAspect="1"/>
          </p:cNvPicPr>
          <p:nvPr/>
        </p:nvPicPr>
        <p:blipFill>
          <a:blip r:embed="rId2"/>
          <a:stretch>
            <a:fillRect/>
          </a:stretch>
        </p:blipFill>
        <p:spPr>
          <a:xfrm>
            <a:off x="210176" y="6289179"/>
            <a:ext cx="1676693" cy="436957"/>
          </a:xfrm>
          <a:prstGeom prst="rect">
            <a:avLst/>
          </a:prstGeom>
          <a:ln w="12700">
            <a:miter lim="400000"/>
          </a:ln>
        </p:spPr>
      </p:pic>
      <p:sp>
        <p:nvSpPr>
          <p:cNvPr id="345" name="Funded by"/>
          <p:cNvSpPr txBox="1"/>
          <p:nvPr/>
        </p:nvSpPr>
        <p:spPr>
          <a:xfrm>
            <a:off x="382771" y="6022704"/>
            <a:ext cx="563527" cy="153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defRPr sz="2000">
                <a:latin typeface="Calibri"/>
                <a:ea typeface="Calibri"/>
                <a:cs typeface="Calibri"/>
                <a:sym typeface="Calibri"/>
              </a:defRPr>
            </a:lvl1pPr>
          </a:lstStyle>
          <a:p>
            <a:r>
              <a:rPr sz="750" dirty="0"/>
              <a:t>Funded by</a:t>
            </a:r>
          </a:p>
        </p:txBody>
      </p:sp>
      <p:sp>
        <p:nvSpPr>
          <p:cNvPr id="5" name="Titre 2">
            <a:extLst>
              <a:ext uri="{FF2B5EF4-FFF2-40B4-BE49-F238E27FC236}">
                <a16:creationId xmlns:a16="http://schemas.microsoft.com/office/drawing/2014/main" id="{2E8AA309-A71F-2E4F-ACC2-CA4C8A1001D5}"/>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Research Team"/>
          <p:cNvSpPr txBox="1">
            <a:spLocks noGrp="1"/>
          </p:cNvSpPr>
          <p:nvPr>
            <p:ph type="body" idx="4294967295"/>
          </p:nvPr>
        </p:nvSpPr>
        <p:spPr>
          <a:xfrm>
            <a:off x="458283" y="486786"/>
            <a:ext cx="8239125" cy="4984772"/>
          </a:xfrm>
          <a:prstGeom prst="rect">
            <a:avLst/>
          </a:prstGeom>
        </p:spPr>
        <p:txBody>
          <a:bodyPr anchor="ctr"/>
          <a:lstStyle/>
          <a:p>
            <a:pPr marL="0" indent="0" algn="ctr">
              <a:lnSpc>
                <a:spcPct val="80000"/>
              </a:lnSpc>
              <a:spcBef>
                <a:spcPts val="0"/>
              </a:spcBef>
              <a:buNone/>
              <a:defRPr sz="11600" spc="-232">
                <a:latin typeface="Helvetica Neue Medium"/>
                <a:ea typeface="Helvetica Neue Medium"/>
                <a:cs typeface="Helvetica Neue Medium"/>
                <a:sym typeface="Helvetica Neue Medium"/>
              </a:defRPr>
            </a:pPr>
            <a:r>
              <a:rPr sz="4400" dirty="0">
                <a:latin typeface="Arial" panose="020B0604020202020204" pitchFamily="34" charset="0"/>
                <a:cs typeface="Arial" panose="020B0604020202020204" pitchFamily="34" charset="0"/>
              </a:rPr>
              <a:t>Research Team</a:t>
            </a:r>
            <a:endParaRPr sz="4400" dirty="0"/>
          </a:p>
          <a:p>
            <a:pPr marL="0" indent="0" algn="ctr">
              <a:lnSpc>
                <a:spcPct val="80000"/>
              </a:lnSpc>
              <a:spcBef>
                <a:spcPts val="0"/>
              </a:spcBef>
              <a:buNone/>
              <a:defRPr sz="11600" spc="-232">
                <a:latin typeface="Helvetica Neue Medium"/>
                <a:ea typeface="Helvetica Neue Medium"/>
                <a:cs typeface="Helvetica Neue Medium"/>
                <a:sym typeface="Helvetica Neue Medium"/>
              </a:defRPr>
            </a:pPr>
            <a:endParaRPr dirty="0"/>
          </a:p>
          <a:p>
            <a:pPr marL="0" indent="0" algn="ctr">
              <a:lnSpc>
                <a:spcPct val="80000"/>
              </a:lnSpc>
              <a:spcBef>
                <a:spcPts val="0"/>
              </a:spcBef>
              <a:buNone/>
              <a:defRPr sz="11600" spc="-232">
                <a:latin typeface="Helvetica Neue Medium"/>
                <a:ea typeface="Helvetica Neue Medium"/>
                <a:cs typeface="Helvetica Neue Medium"/>
                <a:sym typeface="Helvetica Neue Medium"/>
              </a:defRPr>
            </a:pPr>
            <a:endParaRPr dirty="0"/>
          </a:p>
        </p:txBody>
      </p:sp>
      <p:pic>
        <p:nvPicPr>
          <p:cNvPr id="348" name="Screen Shot 2021-07-29 at 9.57.46 AM.png" descr="Screen Shot 2021-07-29 at 9.57.46 AM.png"/>
          <p:cNvPicPr>
            <a:picLocks noChangeAspect="1"/>
          </p:cNvPicPr>
          <p:nvPr/>
        </p:nvPicPr>
        <p:blipFill>
          <a:blip r:embed="rId2"/>
          <a:stretch>
            <a:fillRect/>
          </a:stretch>
        </p:blipFill>
        <p:spPr>
          <a:xfrm>
            <a:off x="2700722" y="4206860"/>
            <a:ext cx="827861" cy="832288"/>
          </a:xfrm>
          <a:prstGeom prst="rect">
            <a:avLst/>
          </a:prstGeom>
          <a:ln w="12700">
            <a:miter lim="400000"/>
          </a:ln>
        </p:spPr>
      </p:pic>
      <p:pic>
        <p:nvPicPr>
          <p:cNvPr id="349" name="Screen Shot 2021-07-29 at 9.57.59 AM.png" descr="Screen Shot 2021-07-29 at 9.57.59 AM.png"/>
          <p:cNvPicPr>
            <a:picLocks noChangeAspect="1"/>
          </p:cNvPicPr>
          <p:nvPr/>
        </p:nvPicPr>
        <p:blipFill>
          <a:blip r:embed="rId3"/>
          <a:stretch>
            <a:fillRect/>
          </a:stretch>
        </p:blipFill>
        <p:spPr>
          <a:xfrm>
            <a:off x="4607462" y="4157617"/>
            <a:ext cx="872052" cy="881531"/>
          </a:xfrm>
          <a:prstGeom prst="rect">
            <a:avLst/>
          </a:prstGeom>
          <a:ln w="12700">
            <a:miter lim="400000"/>
          </a:ln>
        </p:spPr>
      </p:pic>
      <p:pic>
        <p:nvPicPr>
          <p:cNvPr id="350" name="Screen Shot 2021-07-29 at 9.59.57 AM.png" descr="Screen Shot 2021-07-29 at 9.59.57 AM.png"/>
          <p:cNvPicPr>
            <a:picLocks noChangeAspect="1"/>
          </p:cNvPicPr>
          <p:nvPr/>
        </p:nvPicPr>
        <p:blipFill>
          <a:blip r:embed="rId4"/>
          <a:stretch>
            <a:fillRect/>
          </a:stretch>
        </p:blipFill>
        <p:spPr>
          <a:xfrm>
            <a:off x="777955" y="1979375"/>
            <a:ext cx="827769" cy="832268"/>
          </a:xfrm>
          <a:prstGeom prst="rect">
            <a:avLst/>
          </a:prstGeom>
          <a:ln w="12700">
            <a:miter lim="400000"/>
          </a:ln>
        </p:spPr>
      </p:pic>
      <p:sp>
        <p:nvSpPr>
          <p:cNvPr id="351" name="Angelica Galante Principal Investigator"/>
          <p:cNvSpPr txBox="1"/>
          <p:nvPr/>
        </p:nvSpPr>
        <p:spPr>
          <a:xfrm>
            <a:off x="486777" y="2892610"/>
            <a:ext cx="1410125"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a:t>Angelica Galante Principal Investigator</a:t>
            </a:r>
          </a:p>
        </p:txBody>
      </p:sp>
      <p:sp>
        <p:nvSpPr>
          <p:cNvPr id="352" name="John N. Wayne deal Cruz Research Assistant"/>
          <p:cNvSpPr txBox="1"/>
          <p:nvPr/>
        </p:nvSpPr>
        <p:spPr>
          <a:xfrm>
            <a:off x="2279482" y="5090310"/>
            <a:ext cx="1717563"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John N. Wayne deal Cruz Research Assistant</a:t>
            </a:r>
          </a:p>
        </p:txBody>
      </p:sp>
      <p:sp>
        <p:nvSpPr>
          <p:cNvPr id="353" name="Lana F. Zeaiter Research Assistant"/>
          <p:cNvSpPr txBox="1"/>
          <p:nvPr/>
        </p:nvSpPr>
        <p:spPr>
          <a:xfrm>
            <a:off x="4259019" y="5110681"/>
            <a:ext cx="1568937"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Lana F. </a:t>
            </a:r>
            <a:r>
              <a:rPr sz="1125" dirty="0" err="1"/>
              <a:t>Zeaiter</a:t>
            </a:r>
            <a:r>
              <a:rPr sz="1125" dirty="0"/>
              <a:t> Research Assistant</a:t>
            </a:r>
          </a:p>
        </p:txBody>
      </p:sp>
      <p:sp>
        <p:nvSpPr>
          <p:cNvPr id="354" name="Paul J. Meighan-Chiblow  Research Assistant"/>
          <p:cNvSpPr txBox="1"/>
          <p:nvPr/>
        </p:nvSpPr>
        <p:spPr>
          <a:xfrm>
            <a:off x="6005735" y="5173398"/>
            <a:ext cx="1717563"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a:t>Paul J. Meighan-</a:t>
            </a:r>
            <a:r>
              <a:rPr sz="1125" dirty="0" err="1"/>
              <a:t>Chiblow</a:t>
            </a:r>
            <a:r>
              <a:rPr sz="1125" dirty="0"/>
              <a:t>  Research Assistant</a:t>
            </a:r>
          </a:p>
        </p:txBody>
      </p:sp>
      <p:sp>
        <p:nvSpPr>
          <p:cNvPr id="355" name="For more info"/>
          <p:cNvSpPr txBox="1"/>
          <p:nvPr/>
        </p:nvSpPr>
        <p:spPr>
          <a:xfrm>
            <a:off x="446592" y="5452321"/>
            <a:ext cx="833562" cy="211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000">
                <a:latin typeface="Calibri"/>
                <a:ea typeface="Calibri"/>
                <a:cs typeface="Calibri"/>
                <a:sym typeface="Calibri"/>
              </a:defRPr>
            </a:lvl1pPr>
          </a:lstStyle>
          <a:p>
            <a:r>
              <a:rPr sz="1125" dirty="0"/>
              <a:t>For more info</a:t>
            </a:r>
          </a:p>
        </p:txBody>
      </p:sp>
      <p:sp>
        <p:nvSpPr>
          <p:cNvPr id="356" name="https://www.mcgill.ca/plurilinguallab/research-projects/pluridigit"/>
          <p:cNvSpPr txBox="1"/>
          <p:nvPr/>
        </p:nvSpPr>
        <p:spPr>
          <a:xfrm>
            <a:off x="2693343" y="6296528"/>
            <a:ext cx="5167440" cy="269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4000"/>
            </a:lvl1pPr>
          </a:lstStyle>
          <a:p>
            <a:r>
              <a:rPr sz="1500" dirty="0">
                <a:hlinkClick r:id="rId5"/>
              </a:rPr>
              <a:t>https://www.mcgill.ca/plurilinguallab/research-projects/pluridigit</a:t>
            </a:r>
            <a:r>
              <a:rPr lang="en-CA" sz="1500" dirty="0"/>
              <a:t> </a:t>
            </a:r>
            <a:endParaRPr sz="1500" dirty="0"/>
          </a:p>
        </p:txBody>
      </p:sp>
      <p:pic>
        <p:nvPicPr>
          <p:cNvPr id="357" name="Screen Shot 2019-08-04 at 7.17.15 PM.png" descr="Screen Shot 2019-08-04 at 7.17.15 PM.png"/>
          <p:cNvPicPr>
            <a:picLocks noChangeAspect="1"/>
          </p:cNvPicPr>
          <p:nvPr/>
        </p:nvPicPr>
        <p:blipFill>
          <a:blip r:embed="rId6"/>
          <a:stretch>
            <a:fillRect/>
          </a:stretch>
        </p:blipFill>
        <p:spPr>
          <a:xfrm>
            <a:off x="177620" y="5789311"/>
            <a:ext cx="1622585" cy="792591"/>
          </a:xfrm>
          <a:prstGeom prst="rect">
            <a:avLst/>
          </a:prstGeom>
          <a:ln w="12700">
            <a:miter lim="400000"/>
          </a:ln>
        </p:spPr>
      </p:pic>
      <p:pic>
        <p:nvPicPr>
          <p:cNvPr id="358" name="Screen Shot 2021-07-29 at 10.49.15 AM.png" descr="Screen Shot 2021-07-29 at 10.49.15 AM.png"/>
          <p:cNvPicPr>
            <a:picLocks noChangeAspect="1"/>
          </p:cNvPicPr>
          <p:nvPr/>
        </p:nvPicPr>
        <p:blipFill>
          <a:blip r:embed="rId7"/>
          <a:stretch>
            <a:fillRect/>
          </a:stretch>
        </p:blipFill>
        <p:spPr>
          <a:xfrm>
            <a:off x="2498848" y="1956346"/>
            <a:ext cx="872052" cy="878326"/>
          </a:xfrm>
          <a:prstGeom prst="rect">
            <a:avLst/>
          </a:prstGeom>
          <a:ln w="12700">
            <a:miter lim="400000"/>
          </a:ln>
        </p:spPr>
      </p:pic>
      <p:sp>
        <p:nvSpPr>
          <p:cNvPr id="359" name="Enrica Piccardo     Co-PI"/>
          <p:cNvSpPr txBox="1"/>
          <p:nvPr/>
        </p:nvSpPr>
        <p:spPr>
          <a:xfrm>
            <a:off x="2176857" y="2892610"/>
            <a:ext cx="1410125"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dirty="0" err="1"/>
              <a:t>Enrica</a:t>
            </a:r>
            <a:r>
              <a:rPr sz="1125" dirty="0"/>
              <a:t> </a:t>
            </a:r>
            <a:r>
              <a:rPr sz="1125" dirty="0" err="1"/>
              <a:t>Piccardo</a:t>
            </a:r>
            <a:r>
              <a:rPr sz="1125" dirty="0"/>
              <a:t>     </a:t>
            </a:r>
            <a:endParaRPr lang="en-CA" sz="1125" dirty="0"/>
          </a:p>
          <a:p>
            <a:r>
              <a:rPr sz="1125" dirty="0"/>
              <a:t>Co-PI</a:t>
            </a:r>
          </a:p>
        </p:txBody>
      </p:sp>
      <p:pic>
        <p:nvPicPr>
          <p:cNvPr id="360" name="Screen Shot 2021-07-29 at 10.49.37 AM.png" descr="Screen Shot 2021-07-29 at 10.49.37 AM.png"/>
          <p:cNvPicPr>
            <a:picLocks noChangeAspect="1"/>
          </p:cNvPicPr>
          <p:nvPr/>
        </p:nvPicPr>
        <p:blipFill>
          <a:blip r:embed="rId8"/>
          <a:stretch>
            <a:fillRect/>
          </a:stretch>
        </p:blipFill>
        <p:spPr>
          <a:xfrm>
            <a:off x="4182867" y="1933495"/>
            <a:ext cx="778267" cy="924029"/>
          </a:xfrm>
          <a:prstGeom prst="rect">
            <a:avLst/>
          </a:prstGeom>
          <a:ln w="12700">
            <a:miter lim="400000"/>
          </a:ln>
        </p:spPr>
      </p:pic>
      <p:sp>
        <p:nvSpPr>
          <p:cNvPr id="361" name="Faith Marcel Collaborator"/>
          <p:cNvSpPr txBox="1"/>
          <p:nvPr/>
        </p:nvSpPr>
        <p:spPr>
          <a:xfrm>
            <a:off x="3866938" y="2892610"/>
            <a:ext cx="1410125"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a:t>Faith Marcel Collaborator</a:t>
            </a:r>
          </a:p>
        </p:txBody>
      </p:sp>
      <p:pic>
        <p:nvPicPr>
          <p:cNvPr id="362" name="Screen Shot 2021-07-29 at 10.53.00 AM.png" descr="Screen Shot 2021-07-29 at 10.53.00 AM.png"/>
          <p:cNvPicPr>
            <a:picLocks noChangeAspect="1"/>
          </p:cNvPicPr>
          <p:nvPr/>
        </p:nvPicPr>
        <p:blipFill>
          <a:blip r:embed="rId9"/>
          <a:stretch>
            <a:fillRect/>
          </a:stretch>
        </p:blipFill>
        <p:spPr>
          <a:xfrm>
            <a:off x="5688129" y="1904109"/>
            <a:ext cx="886449" cy="982802"/>
          </a:xfrm>
          <a:prstGeom prst="rect">
            <a:avLst/>
          </a:prstGeom>
          <a:ln w="12700">
            <a:miter lim="400000"/>
          </a:ln>
        </p:spPr>
      </p:pic>
      <p:sp>
        <p:nvSpPr>
          <p:cNvPr id="363" name="Débora de Oliveira Collaborator"/>
          <p:cNvSpPr txBox="1"/>
          <p:nvPr/>
        </p:nvSpPr>
        <p:spPr>
          <a:xfrm>
            <a:off x="5414455" y="2892610"/>
            <a:ext cx="1410125"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a:t>Débora de Oliveira Collaborator</a:t>
            </a:r>
          </a:p>
        </p:txBody>
      </p:sp>
      <p:sp>
        <p:nvSpPr>
          <p:cNvPr id="364" name="José-André Teodoro Torres Collaborator"/>
          <p:cNvSpPr txBox="1"/>
          <p:nvPr/>
        </p:nvSpPr>
        <p:spPr>
          <a:xfrm>
            <a:off x="6961973" y="2892610"/>
            <a:ext cx="1887549"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3000"/>
            </a:lvl1pPr>
          </a:lstStyle>
          <a:p>
            <a:r>
              <a:rPr sz="1125"/>
              <a:t>José-André Teodoro Torres Collaborator</a:t>
            </a:r>
          </a:p>
        </p:txBody>
      </p:sp>
      <p:pic>
        <p:nvPicPr>
          <p:cNvPr id="365" name="Screen Shot 2021-07-29 at 10.56.54 AM.png" descr="Screen Shot 2021-07-29 at 10.56.54 AM.png"/>
          <p:cNvPicPr>
            <a:picLocks noChangeAspect="1"/>
          </p:cNvPicPr>
          <p:nvPr/>
        </p:nvPicPr>
        <p:blipFill>
          <a:blip r:embed="rId10"/>
          <a:stretch>
            <a:fillRect/>
          </a:stretch>
        </p:blipFill>
        <p:spPr>
          <a:xfrm>
            <a:off x="7434260" y="1893066"/>
            <a:ext cx="942975" cy="1004888"/>
          </a:xfrm>
          <a:prstGeom prst="rect">
            <a:avLst/>
          </a:prstGeom>
          <a:ln w="12700">
            <a:miter lim="400000"/>
          </a:ln>
        </p:spPr>
      </p:pic>
      <p:pic>
        <p:nvPicPr>
          <p:cNvPr id="366" name="Screen Shot 2021-07-29 at 10.58.03 AM.png" descr="Screen Shot 2021-07-29 at 10.58.03 AM.png"/>
          <p:cNvPicPr>
            <a:picLocks noChangeAspect="1"/>
          </p:cNvPicPr>
          <p:nvPr/>
        </p:nvPicPr>
        <p:blipFill>
          <a:blip r:embed="rId11"/>
          <a:stretch>
            <a:fillRect/>
          </a:stretch>
        </p:blipFill>
        <p:spPr>
          <a:xfrm>
            <a:off x="6402503" y="4167990"/>
            <a:ext cx="924029" cy="924029"/>
          </a:xfrm>
          <a:prstGeom prst="rect">
            <a:avLst/>
          </a:prstGeom>
          <a:ln w="12700">
            <a:miter lim="400000"/>
          </a:ln>
        </p:spPr>
      </p:pic>
      <p:pic>
        <p:nvPicPr>
          <p:cNvPr id="367" name="Screen Shot 2021-01-05 at 6.15.35 PM.png" descr="Screen Shot 2021-01-05 at 6.15.35 PM.png"/>
          <p:cNvPicPr>
            <a:picLocks noChangeAspect="1"/>
          </p:cNvPicPr>
          <p:nvPr/>
        </p:nvPicPr>
        <p:blipFill>
          <a:blip r:embed="rId12"/>
          <a:stretch>
            <a:fillRect/>
          </a:stretch>
        </p:blipFill>
        <p:spPr>
          <a:xfrm>
            <a:off x="5594502" y="3317592"/>
            <a:ext cx="1063397" cy="518870"/>
          </a:xfrm>
          <a:prstGeom prst="rect">
            <a:avLst/>
          </a:prstGeom>
          <a:ln w="12700">
            <a:miter lim="400000"/>
          </a:ln>
        </p:spPr>
      </p:pic>
      <p:pic>
        <p:nvPicPr>
          <p:cNvPr id="368" name="Screen Shot 2021-01-05 at 6.16.53 PM.png" descr="Screen Shot 2021-01-05 at 6.16.53 PM.png"/>
          <p:cNvPicPr>
            <a:picLocks noChangeAspect="1"/>
          </p:cNvPicPr>
          <p:nvPr/>
        </p:nvPicPr>
        <p:blipFill>
          <a:blip r:embed="rId13"/>
          <a:stretch>
            <a:fillRect/>
          </a:stretch>
        </p:blipFill>
        <p:spPr>
          <a:xfrm>
            <a:off x="446592" y="3341068"/>
            <a:ext cx="1437993" cy="471919"/>
          </a:xfrm>
          <a:prstGeom prst="rect">
            <a:avLst/>
          </a:prstGeom>
          <a:ln w="12700">
            <a:miter lim="400000"/>
          </a:ln>
        </p:spPr>
      </p:pic>
      <p:pic>
        <p:nvPicPr>
          <p:cNvPr id="369" name="Screen Shot 2021-03-12 at 10.24.52 PM.png" descr="Screen Shot 2021-03-12 at 10.24.52 PM.png"/>
          <p:cNvPicPr>
            <a:picLocks noChangeAspect="1"/>
          </p:cNvPicPr>
          <p:nvPr/>
        </p:nvPicPr>
        <p:blipFill>
          <a:blip r:embed="rId14"/>
          <a:stretch>
            <a:fillRect/>
          </a:stretch>
        </p:blipFill>
        <p:spPr>
          <a:xfrm>
            <a:off x="2279482" y="3334610"/>
            <a:ext cx="1307500" cy="484835"/>
          </a:xfrm>
          <a:prstGeom prst="rect">
            <a:avLst/>
          </a:prstGeom>
          <a:ln w="12700">
            <a:miter lim="400000"/>
          </a:ln>
        </p:spPr>
      </p:pic>
      <p:pic>
        <p:nvPicPr>
          <p:cNvPr id="370" name="Screen Shot 2021-03-12 at 10.26.31 PM.png" descr="Screen Shot 2021-03-12 at 10.26.31 PM.png"/>
          <p:cNvPicPr>
            <a:picLocks noChangeAspect="1"/>
          </p:cNvPicPr>
          <p:nvPr/>
        </p:nvPicPr>
        <p:blipFill>
          <a:blip r:embed="rId15"/>
          <a:stretch>
            <a:fillRect/>
          </a:stretch>
        </p:blipFill>
        <p:spPr>
          <a:xfrm>
            <a:off x="4137996" y="3317592"/>
            <a:ext cx="905492" cy="498245"/>
          </a:xfrm>
          <a:prstGeom prst="rect">
            <a:avLst/>
          </a:prstGeom>
          <a:ln w="12700">
            <a:miter lim="400000"/>
          </a:ln>
        </p:spPr>
      </p:pic>
      <p:pic>
        <p:nvPicPr>
          <p:cNvPr id="371" name="Screen Shot 2021-01-05 at 6.15.35 PM.png" descr="Screen Shot 2021-01-05 at 6.15.35 PM.png"/>
          <p:cNvPicPr>
            <a:picLocks noChangeAspect="1"/>
          </p:cNvPicPr>
          <p:nvPr/>
        </p:nvPicPr>
        <p:blipFill>
          <a:blip r:embed="rId12"/>
          <a:stretch>
            <a:fillRect/>
          </a:stretch>
        </p:blipFill>
        <p:spPr>
          <a:xfrm>
            <a:off x="7412248" y="3317592"/>
            <a:ext cx="1063397" cy="518870"/>
          </a:xfrm>
          <a:prstGeom prst="rect">
            <a:avLst/>
          </a:prstGeom>
          <a:ln w="12700">
            <a:miter lim="400000"/>
          </a:ln>
        </p:spPr>
      </p:pic>
      <p:pic>
        <p:nvPicPr>
          <p:cNvPr id="372" name="Screen Shot 2021-01-05 at 6.16.53 PM.png" descr="Screen Shot 2021-01-05 at 6.16.53 PM.png"/>
          <p:cNvPicPr>
            <a:picLocks noChangeAspect="1"/>
          </p:cNvPicPr>
          <p:nvPr/>
        </p:nvPicPr>
        <p:blipFill>
          <a:blip r:embed="rId13"/>
          <a:stretch>
            <a:fillRect/>
          </a:stretch>
        </p:blipFill>
        <p:spPr>
          <a:xfrm>
            <a:off x="4324490" y="5594155"/>
            <a:ext cx="1437993" cy="471919"/>
          </a:xfrm>
          <a:prstGeom prst="rect">
            <a:avLst/>
          </a:prstGeom>
          <a:ln w="12700">
            <a:miter lim="400000"/>
          </a:ln>
        </p:spPr>
      </p:pic>
      <p:sp>
        <p:nvSpPr>
          <p:cNvPr id="28" name="Titre 2">
            <a:extLst>
              <a:ext uri="{FF2B5EF4-FFF2-40B4-BE49-F238E27FC236}">
                <a16:creationId xmlns:a16="http://schemas.microsoft.com/office/drawing/2014/main" id="{7E56DBD0-45E7-AE46-8CCD-1AFB475E19C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3719478" y="3318559"/>
            <a:ext cx="1574698" cy="2340089"/>
          </a:xfrm>
          <a:prstGeom prst="rect">
            <a:avLst/>
          </a:prstGeom>
          <a:ln w="12700">
            <a:miter lim="400000"/>
          </a:ln>
        </p:spPr>
      </p:pic>
      <p:sp>
        <p:nvSpPr>
          <p:cNvPr id="164" name="Rectangle"/>
          <p:cNvSpPr/>
          <p:nvPr/>
        </p:nvSpPr>
        <p:spPr>
          <a:xfrm>
            <a:off x="4268702" y="4408316"/>
            <a:ext cx="476250" cy="160573"/>
          </a:xfrm>
          <a:prstGeom prst="rect">
            <a:avLst/>
          </a:prstGeom>
          <a:solidFill>
            <a:srgbClr val="000000"/>
          </a:solidFill>
          <a:ln w="12700">
            <a:miter lim="400000"/>
          </a:ln>
        </p:spPr>
        <p:txBody>
          <a:bodyPr lIns="19050" tIns="19050" rIns="19050" bIns="19050" anchor="ctr"/>
          <a:lstStyle/>
          <a:p>
            <a:pPr algn="ctr" defTabSz="309563">
              <a:spcBef>
                <a:spcPts val="0"/>
              </a:spcBef>
              <a:defRPr sz="3200">
                <a:solidFill>
                  <a:srgbClr val="000000"/>
                </a:solidFill>
                <a:latin typeface="Helvetica Neue Medium"/>
                <a:ea typeface="Helvetica Neue Medium"/>
                <a:cs typeface="Helvetica Neue Medium"/>
                <a:sym typeface="Helvetica Neue Medium"/>
              </a:defRPr>
            </a:pPr>
            <a:endParaRPr sz="1200"/>
          </a:p>
        </p:txBody>
      </p:sp>
      <p:sp>
        <p:nvSpPr>
          <p:cNvPr id="166" name="In language programs, students’ repertoires…"/>
          <p:cNvSpPr txBox="1"/>
          <p:nvPr/>
        </p:nvSpPr>
        <p:spPr>
          <a:xfrm>
            <a:off x="5997114" y="1692433"/>
            <a:ext cx="2489854"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a:spcBef>
                <a:spcPts val="0"/>
              </a:spcBef>
              <a:defRPr sz="6000">
                <a:latin typeface="Calibri"/>
                <a:ea typeface="Calibri"/>
                <a:cs typeface="Calibri"/>
                <a:sym typeface="Calibri"/>
              </a:defRPr>
            </a:pPr>
            <a:r>
              <a:rPr lang="en-CA" sz="2250" dirty="0">
                <a:latin typeface="Arial" panose="020B0604020202020204" pitchFamily="34" charset="0"/>
              </a:rPr>
              <a:t>This is </a:t>
            </a:r>
            <a:r>
              <a:rPr lang="en-CA" sz="2250" dirty="0" err="1">
                <a:latin typeface="Arial" panose="020B0604020202020204" pitchFamily="34" charset="0"/>
              </a:rPr>
              <a:t>Zuco</a:t>
            </a:r>
            <a:endParaRPr sz="2250" dirty="0">
              <a:latin typeface="Arial" panose="020B0604020202020204" pitchFamily="34" charset="0"/>
            </a:endParaRPr>
          </a:p>
        </p:txBody>
      </p:sp>
      <p:sp>
        <p:nvSpPr>
          <p:cNvPr id="7" name="Target Language">
            <a:extLst>
              <a:ext uri="{FF2B5EF4-FFF2-40B4-BE49-F238E27FC236}">
                <a16:creationId xmlns:a16="http://schemas.microsoft.com/office/drawing/2014/main" id="{946AAA2E-2304-FC41-8841-182BEF4859B2}"/>
              </a:ext>
            </a:extLst>
          </p:cNvPr>
          <p:cNvSpPr/>
          <p:nvPr/>
        </p:nvSpPr>
        <p:spPr>
          <a:xfrm>
            <a:off x="1995064" y="2903010"/>
            <a:ext cx="1586264" cy="1585593"/>
          </a:xfrm>
          <a:prstGeom prst="ellipse">
            <a:avLst/>
          </a:prstGeom>
          <a:solidFill>
            <a:schemeClr val="accent6">
              <a:lumMod val="7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lang="en-CA" sz="1875">
                <a:solidFill>
                  <a:schemeClr val="bg1"/>
                </a:solidFill>
                <a:latin typeface="Arial" panose="020B0604020202020204" pitchFamily="34" charset="0"/>
                <a:cs typeface="Arial" panose="020B0604020202020204" pitchFamily="34" charset="0"/>
              </a:rPr>
              <a:t>Quechua</a:t>
            </a:r>
            <a:endParaRPr sz="1875">
              <a:solidFill>
                <a:schemeClr val="bg1"/>
              </a:solidFill>
              <a:latin typeface="Arial" panose="020B0604020202020204" pitchFamily="34" charset="0"/>
              <a:cs typeface="Arial" panose="020B0604020202020204" pitchFamily="34" charset="0"/>
            </a:endParaRPr>
          </a:p>
        </p:txBody>
      </p:sp>
      <p:sp>
        <p:nvSpPr>
          <p:cNvPr id="8" name="Target Language">
            <a:extLst>
              <a:ext uri="{FF2B5EF4-FFF2-40B4-BE49-F238E27FC236}">
                <a16:creationId xmlns:a16="http://schemas.microsoft.com/office/drawing/2014/main" id="{B2DE0047-6465-904C-AE66-324548227D2A}"/>
              </a:ext>
            </a:extLst>
          </p:cNvPr>
          <p:cNvSpPr/>
          <p:nvPr/>
        </p:nvSpPr>
        <p:spPr>
          <a:xfrm>
            <a:off x="2462607" y="1732966"/>
            <a:ext cx="1586264" cy="1585593"/>
          </a:xfrm>
          <a:prstGeom prst="ellipse">
            <a:avLst/>
          </a:prstGeom>
          <a:solidFill>
            <a:srgbClr val="92D05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lang="en-CA" sz="1875">
                <a:solidFill>
                  <a:schemeClr val="bg1"/>
                </a:solidFill>
                <a:latin typeface="Arial" panose="020B0604020202020204" pitchFamily="34" charset="0"/>
                <a:cs typeface="Arial" panose="020B0604020202020204" pitchFamily="34" charset="0"/>
              </a:rPr>
              <a:t>Spanish</a:t>
            </a:r>
            <a:endParaRPr sz="1875">
              <a:solidFill>
                <a:schemeClr val="bg1"/>
              </a:solidFill>
              <a:latin typeface="Arial" panose="020B0604020202020204" pitchFamily="34" charset="0"/>
              <a:cs typeface="Arial" panose="020B0604020202020204" pitchFamily="34" charset="0"/>
            </a:endParaRPr>
          </a:p>
        </p:txBody>
      </p:sp>
      <p:sp>
        <p:nvSpPr>
          <p:cNvPr id="9" name="Target Language">
            <a:extLst>
              <a:ext uri="{FF2B5EF4-FFF2-40B4-BE49-F238E27FC236}">
                <a16:creationId xmlns:a16="http://schemas.microsoft.com/office/drawing/2014/main" id="{BAE11FFB-3B23-2A44-9C39-C73CAA616AD6}"/>
              </a:ext>
            </a:extLst>
          </p:cNvPr>
          <p:cNvSpPr/>
          <p:nvPr/>
        </p:nvSpPr>
        <p:spPr>
          <a:xfrm>
            <a:off x="3686891" y="1392276"/>
            <a:ext cx="1586264" cy="1585593"/>
          </a:xfrm>
          <a:prstGeom prst="ellipse">
            <a:avLst/>
          </a:prstGeom>
          <a:solidFill>
            <a:schemeClr val="accent1">
              <a:hueOff val="117695"/>
              <a:lumOff val="-11358"/>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lang="en-CA" sz="1875">
                <a:solidFill>
                  <a:schemeClr val="bg1"/>
                </a:solidFill>
                <a:latin typeface="Arial" panose="020B0604020202020204" pitchFamily="34" charset="0"/>
                <a:cs typeface="Arial" panose="020B0604020202020204" pitchFamily="34" charset="0"/>
              </a:rPr>
              <a:t>English</a:t>
            </a:r>
            <a:endParaRPr sz="1875">
              <a:solidFill>
                <a:schemeClr val="bg1"/>
              </a:solidFill>
              <a:latin typeface="Arial" panose="020B0604020202020204" pitchFamily="34" charset="0"/>
              <a:cs typeface="Arial" panose="020B0604020202020204" pitchFamily="34" charset="0"/>
            </a:endParaRPr>
          </a:p>
        </p:txBody>
      </p:sp>
      <p:sp>
        <p:nvSpPr>
          <p:cNvPr id="10" name="Target Language">
            <a:extLst>
              <a:ext uri="{FF2B5EF4-FFF2-40B4-BE49-F238E27FC236}">
                <a16:creationId xmlns:a16="http://schemas.microsoft.com/office/drawing/2014/main" id="{8AD91999-E1E5-474E-92D8-AFF22A36A022}"/>
              </a:ext>
            </a:extLst>
          </p:cNvPr>
          <p:cNvSpPr/>
          <p:nvPr/>
        </p:nvSpPr>
        <p:spPr>
          <a:xfrm>
            <a:off x="4911175" y="1884793"/>
            <a:ext cx="1586264" cy="1585593"/>
          </a:xfrm>
          <a:prstGeom prst="ellipse">
            <a:avLst/>
          </a:prstGeom>
          <a:solidFill>
            <a:srgbClr val="FFC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lang="en-CA" sz="1875">
                <a:solidFill>
                  <a:schemeClr val="bg1"/>
                </a:solidFill>
                <a:latin typeface="Arial" panose="020B0604020202020204" pitchFamily="34" charset="0"/>
                <a:cs typeface="Arial" panose="020B0604020202020204" pitchFamily="34" charset="0"/>
              </a:rPr>
              <a:t>French</a:t>
            </a:r>
            <a:endParaRPr sz="1875">
              <a:solidFill>
                <a:schemeClr val="bg1"/>
              </a:solidFill>
              <a:latin typeface="Arial" panose="020B0604020202020204" pitchFamily="34" charset="0"/>
              <a:cs typeface="Arial" panose="020B0604020202020204" pitchFamily="34" charset="0"/>
            </a:endParaRPr>
          </a:p>
        </p:txBody>
      </p:sp>
      <p:sp>
        <p:nvSpPr>
          <p:cNvPr id="11" name="Target Language">
            <a:extLst>
              <a:ext uri="{FF2B5EF4-FFF2-40B4-BE49-F238E27FC236}">
                <a16:creationId xmlns:a16="http://schemas.microsoft.com/office/drawing/2014/main" id="{20B5ECC2-2C74-B440-B2D5-EFF241276D5E}"/>
              </a:ext>
            </a:extLst>
          </p:cNvPr>
          <p:cNvSpPr/>
          <p:nvPr/>
        </p:nvSpPr>
        <p:spPr>
          <a:xfrm>
            <a:off x="5598549" y="2903010"/>
            <a:ext cx="1586264" cy="1585593"/>
          </a:xfrm>
          <a:prstGeom prst="ellipse">
            <a:avLst/>
          </a:prstGeom>
          <a:solidFill>
            <a:srgbClr val="FF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lstStyle>
            <a:lvl1pPr algn="ctr" defTabSz="825500">
              <a:lnSpc>
                <a:spcPct val="100000"/>
              </a:lnSpc>
              <a:spcBef>
                <a:spcPts val="0"/>
              </a:spcBef>
              <a:defRPr sz="5000">
                <a:latin typeface="Calibri"/>
                <a:ea typeface="Calibri"/>
                <a:cs typeface="Calibri"/>
                <a:sym typeface="Calibri"/>
              </a:defRPr>
            </a:lvl1pPr>
          </a:lstStyle>
          <a:p>
            <a:r>
              <a:rPr lang="en-CA" sz="1875">
                <a:solidFill>
                  <a:schemeClr val="bg1"/>
                </a:solidFill>
                <a:latin typeface="Arial" panose="020B0604020202020204" pitchFamily="34" charset="0"/>
                <a:cs typeface="Arial" panose="020B0604020202020204" pitchFamily="34" charset="0"/>
              </a:rPr>
              <a:t>Mandarin</a:t>
            </a:r>
            <a:endParaRPr sz="1875">
              <a:solidFill>
                <a:schemeClr val="bg1"/>
              </a:solidFill>
              <a:latin typeface="Arial" panose="020B0604020202020204" pitchFamily="34" charset="0"/>
              <a:cs typeface="Arial" panose="020B0604020202020204" pitchFamily="34" charset="0"/>
            </a:endParaRPr>
          </a:p>
        </p:txBody>
      </p:sp>
      <p:sp>
        <p:nvSpPr>
          <p:cNvPr id="12" name="Photo copyright free from Freepik">
            <a:extLst>
              <a:ext uri="{FF2B5EF4-FFF2-40B4-BE49-F238E27FC236}">
                <a16:creationId xmlns:a16="http://schemas.microsoft.com/office/drawing/2014/main" id="{EA6CED9A-0829-DD4D-B260-5DE3597026D2}"/>
              </a:ext>
            </a:extLst>
          </p:cNvPr>
          <p:cNvSpPr txBox="1"/>
          <p:nvPr/>
        </p:nvSpPr>
        <p:spPr>
          <a:xfrm>
            <a:off x="3724836" y="5658646"/>
            <a:ext cx="1569340" cy="161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2000">
                <a:latin typeface="Calibri"/>
                <a:ea typeface="Calibri"/>
                <a:cs typeface="Calibri"/>
                <a:sym typeface="Calibri"/>
              </a:defRPr>
            </a:lvl1pPr>
          </a:lstStyle>
          <a:p>
            <a:r>
              <a:rPr sz="800">
                <a:latin typeface="Arial" panose="020B0604020202020204" pitchFamily="34" charset="0"/>
                <a:cs typeface="Arial" panose="020B0604020202020204" pitchFamily="34" charset="0"/>
              </a:rPr>
              <a:t>Photo copyright free from </a:t>
            </a:r>
            <a:r>
              <a:rPr sz="800" err="1">
                <a:latin typeface="Arial" panose="020B0604020202020204" pitchFamily="34" charset="0"/>
                <a:cs typeface="Arial" panose="020B0604020202020204" pitchFamily="34" charset="0"/>
              </a:rPr>
              <a:t>Freepik</a:t>
            </a:r>
            <a:endParaRPr sz="800">
              <a:latin typeface="Arial" panose="020B0604020202020204" pitchFamily="34" charset="0"/>
              <a:cs typeface="Arial" panose="020B0604020202020204" pitchFamily="34" charset="0"/>
            </a:endParaRPr>
          </a:p>
        </p:txBody>
      </p:sp>
      <p:sp>
        <p:nvSpPr>
          <p:cNvPr id="14" name="Titre 2">
            <a:extLst>
              <a:ext uri="{FF2B5EF4-FFF2-40B4-BE49-F238E27FC236}">
                <a16:creationId xmlns:a16="http://schemas.microsoft.com/office/drawing/2014/main" id="{3939F4B3-0190-7A45-B11F-F63739663334}"/>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
        <p:nvSpPr>
          <p:cNvPr id="2" name="TextBox 1">
            <a:extLst>
              <a:ext uri="{FF2B5EF4-FFF2-40B4-BE49-F238E27FC236}">
                <a16:creationId xmlns:a16="http://schemas.microsoft.com/office/drawing/2014/main" id="{CEF4A176-8213-C745-B795-35B795557601}"/>
              </a:ext>
            </a:extLst>
          </p:cNvPr>
          <p:cNvSpPr txBox="1"/>
          <p:nvPr/>
        </p:nvSpPr>
        <p:spPr>
          <a:xfrm>
            <a:off x="262759" y="5874583"/>
            <a:ext cx="8776138" cy="954107"/>
          </a:xfrm>
          <a:prstGeom prst="rect">
            <a:avLst/>
          </a:prstGeom>
          <a:solidFill>
            <a:schemeClr val="accent1"/>
          </a:solidFill>
        </p:spPr>
        <p:txBody>
          <a:bodyPr wrap="square" rtlCol="0">
            <a:spAutoFit/>
          </a:bodyPr>
          <a:lstStyle/>
          <a:p>
            <a:pPr algn="ctr"/>
            <a:r>
              <a:rPr lang="en-US" sz="2000">
                <a:solidFill>
                  <a:schemeClr val="bg1"/>
                </a:solidFill>
              </a:rPr>
              <a:t>Language Education has recently witnessed a multi/plural turn, which requires an inclusive and integrated view of language. </a:t>
            </a:r>
          </a:p>
          <a:p>
            <a:pPr algn="ctr"/>
            <a:r>
              <a:rPr lang="en-US" sz="1600">
                <a:solidFill>
                  <a:schemeClr val="bg1"/>
                </a:solidFill>
              </a:rPr>
              <a:t>(</a:t>
            </a:r>
            <a:r>
              <a:rPr lang="en-US" sz="1600" err="1">
                <a:solidFill>
                  <a:schemeClr val="bg1"/>
                </a:solidFill>
              </a:rPr>
              <a:t>Cenoz</a:t>
            </a:r>
            <a:r>
              <a:rPr lang="en-US" sz="1600">
                <a:solidFill>
                  <a:schemeClr val="bg1"/>
                </a:solidFill>
              </a:rPr>
              <a:t> &amp; </a:t>
            </a:r>
            <a:r>
              <a:rPr lang="en-US" sz="1600" err="1">
                <a:solidFill>
                  <a:schemeClr val="bg1"/>
                </a:solidFill>
              </a:rPr>
              <a:t>Gorter</a:t>
            </a:r>
            <a:r>
              <a:rPr lang="en-US" sz="1600">
                <a:solidFill>
                  <a:schemeClr val="bg1"/>
                </a:solidFill>
              </a:rPr>
              <a:t>, 2013; Kubota, 2016; Lin, 2020; May, 2014; Ortega, 2014; </a:t>
            </a:r>
            <a:r>
              <a:rPr lang="en-US" sz="1600" err="1">
                <a:solidFill>
                  <a:schemeClr val="bg1"/>
                </a:solidFill>
              </a:rPr>
              <a:t>Piccardo</a:t>
            </a:r>
            <a:r>
              <a:rPr lang="en-US" sz="1600">
                <a:solidFill>
                  <a:schemeClr val="bg1"/>
                </a:solidFill>
              </a:rPr>
              <a:t>, 2020)</a:t>
            </a:r>
          </a:p>
        </p:txBody>
      </p:sp>
    </p:spTree>
    <p:extLst>
      <p:ext uri="{BB962C8B-B14F-4D97-AF65-F5344CB8AC3E}">
        <p14:creationId xmlns:p14="http://schemas.microsoft.com/office/powerpoint/2010/main" val="33787061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We collaborated with pedagogical coordinators and teachers to design tasks with a focus on oral communication while validating students’ repertoires"/>
          <p:cNvSpPr txBox="1"/>
          <p:nvPr/>
        </p:nvSpPr>
        <p:spPr>
          <a:xfrm>
            <a:off x="4321348" y="3024818"/>
            <a:ext cx="4306824" cy="11464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We collaborated with pedagogical coordinators and teachers to design tasks with a focus on </a:t>
            </a:r>
            <a:r>
              <a:rPr lang="en-CA" dirty="0">
                <a:latin typeface="Arial" panose="020B0604020202020204" pitchFamily="34" charset="0"/>
              </a:rPr>
              <a:t>oral, and plurilingual and pluricultural competence</a:t>
            </a:r>
            <a:endParaRPr dirty="0">
              <a:latin typeface="Arial" panose="020B0604020202020204" pitchFamily="34" charset="0"/>
            </a:endParaRPr>
          </a:p>
        </p:txBody>
      </p:sp>
      <p:sp>
        <p:nvSpPr>
          <p:cNvPr id="375" name="Each task had three steps which were clearly explained to students"/>
          <p:cNvSpPr txBox="1"/>
          <p:nvPr/>
        </p:nvSpPr>
        <p:spPr>
          <a:xfrm>
            <a:off x="4321348" y="4898740"/>
            <a:ext cx="4306824" cy="59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Each task had three steps which were clearly explained to students</a:t>
            </a:r>
          </a:p>
        </p:txBody>
      </p:sp>
      <p:pic>
        <p:nvPicPr>
          <p:cNvPr id="376" name="Screen Shot 2021-07-29 at 12.36.57 PM.png" descr="Screen Shot 2021-07-29 at 12.36.57 PM.png"/>
          <p:cNvPicPr>
            <a:picLocks noChangeAspect="1"/>
          </p:cNvPicPr>
          <p:nvPr/>
        </p:nvPicPr>
        <p:blipFill>
          <a:blip r:embed="rId2"/>
          <a:stretch>
            <a:fillRect/>
          </a:stretch>
        </p:blipFill>
        <p:spPr>
          <a:xfrm>
            <a:off x="5309022" y="1285741"/>
            <a:ext cx="2331475" cy="1375350"/>
          </a:xfrm>
          <a:prstGeom prst="rect">
            <a:avLst/>
          </a:prstGeom>
          <a:ln w="12700">
            <a:miter lim="400000"/>
          </a:ln>
        </p:spPr>
      </p:pic>
      <p:pic>
        <p:nvPicPr>
          <p:cNvPr id="377" name="Screen Shot 2021-07-29 at 1.03.50 PM.png" descr="Screen Shot 2021-07-29 at 1.03.50 PM.png"/>
          <p:cNvPicPr>
            <a:picLocks noChangeAspect="1"/>
          </p:cNvPicPr>
          <p:nvPr/>
        </p:nvPicPr>
        <p:blipFill>
          <a:blip r:embed="rId3"/>
          <a:stretch>
            <a:fillRect/>
          </a:stretch>
        </p:blipFill>
        <p:spPr>
          <a:xfrm>
            <a:off x="179852" y="1466554"/>
            <a:ext cx="3859310" cy="2083425"/>
          </a:xfrm>
          <a:prstGeom prst="rect">
            <a:avLst/>
          </a:prstGeom>
          <a:ln w="12700">
            <a:miter lim="400000"/>
          </a:ln>
        </p:spPr>
      </p:pic>
      <p:pic>
        <p:nvPicPr>
          <p:cNvPr id="378" name="Screen Shot 2021-07-29 at 1.15.32 PM.png" descr="Screen Shot 2021-07-29 at 1.15.32 PM.png"/>
          <p:cNvPicPr>
            <a:picLocks noChangeAspect="1"/>
          </p:cNvPicPr>
          <p:nvPr/>
        </p:nvPicPr>
        <p:blipFill>
          <a:blip r:embed="rId4"/>
          <a:stretch>
            <a:fillRect/>
          </a:stretch>
        </p:blipFill>
        <p:spPr>
          <a:xfrm>
            <a:off x="178607" y="4040927"/>
            <a:ext cx="3860555" cy="2083426"/>
          </a:xfrm>
          <a:prstGeom prst="rect">
            <a:avLst/>
          </a:prstGeom>
          <a:ln w="12700">
            <a:miter lim="400000"/>
          </a:ln>
        </p:spPr>
      </p:pic>
      <p:sp>
        <p:nvSpPr>
          <p:cNvPr id="7" name="Titre 2">
            <a:extLst>
              <a:ext uri="{FF2B5EF4-FFF2-40B4-BE49-F238E27FC236}">
                <a16:creationId xmlns:a16="http://schemas.microsoft.com/office/drawing/2014/main" id="{0EF434C3-9022-0D47-AF45-B20206DBAEC3}"/>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Critical topics (e.g., racism, migration, COVID-related issues) that built upon knowledge learned in class"/>
          <p:cNvSpPr txBox="1"/>
          <p:nvPr/>
        </p:nvSpPr>
        <p:spPr>
          <a:xfrm>
            <a:off x="4665510" y="1986515"/>
            <a:ext cx="4306824" cy="8694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Critical topics (e.g., racism, migration, COVID-related issues) that built upon knowledge learned in class</a:t>
            </a:r>
          </a:p>
        </p:txBody>
      </p:sp>
      <p:sp>
        <p:nvSpPr>
          <p:cNvPr id="381" name="Each student posted audio and video files, and used language to discuss their lived experiences in relation to the context"/>
          <p:cNvSpPr txBox="1"/>
          <p:nvPr/>
        </p:nvSpPr>
        <p:spPr>
          <a:xfrm>
            <a:off x="4704061" y="4242183"/>
            <a:ext cx="4439939" cy="8694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Each student posted audio and video files, and used language to discuss their lived experiences in relation to the context</a:t>
            </a:r>
          </a:p>
        </p:txBody>
      </p:sp>
      <p:pic>
        <p:nvPicPr>
          <p:cNvPr id="382" name="Screen Shot 2021-07-29 at 1.05.07 PM.png" descr="Screen Shot 2021-07-29 at 1.05.07 PM.png"/>
          <p:cNvPicPr>
            <a:picLocks noChangeAspect="1"/>
          </p:cNvPicPr>
          <p:nvPr/>
        </p:nvPicPr>
        <p:blipFill>
          <a:blip r:embed="rId2"/>
          <a:stretch>
            <a:fillRect/>
          </a:stretch>
        </p:blipFill>
        <p:spPr>
          <a:xfrm>
            <a:off x="171666" y="1320256"/>
            <a:ext cx="4145153" cy="2243259"/>
          </a:xfrm>
          <a:prstGeom prst="rect">
            <a:avLst/>
          </a:prstGeom>
          <a:ln w="12700">
            <a:miter lim="400000"/>
          </a:ln>
        </p:spPr>
      </p:pic>
      <p:pic>
        <p:nvPicPr>
          <p:cNvPr id="383" name="Screen Shot 2021-07-29 at 1.16.27 PM.png" descr="Screen Shot 2021-07-29 at 1.16.27 PM.png"/>
          <p:cNvPicPr>
            <a:picLocks noChangeAspect="1"/>
          </p:cNvPicPr>
          <p:nvPr/>
        </p:nvPicPr>
        <p:blipFill>
          <a:blip r:embed="rId3"/>
          <a:stretch>
            <a:fillRect/>
          </a:stretch>
        </p:blipFill>
        <p:spPr>
          <a:xfrm>
            <a:off x="171666" y="3919974"/>
            <a:ext cx="4181514" cy="2243259"/>
          </a:xfrm>
          <a:prstGeom prst="rect">
            <a:avLst/>
          </a:prstGeom>
          <a:ln w="12700">
            <a:miter lim="400000"/>
          </a:ln>
        </p:spPr>
      </p:pic>
      <p:sp>
        <p:nvSpPr>
          <p:cNvPr id="6" name="Titre 2">
            <a:extLst>
              <a:ext uri="{FF2B5EF4-FFF2-40B4-BE49-F238E27FC236}">
                <a16:creationId xmlns:a16="http://schemas.microsoft.com/office/drawing/2014/main" id="{D7FC74E7-1E96-8040-B773-CB82E773787B}"/>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The process of recording audio and video posts contributed to students’ investment in their language learning since they had an audience (other students, their teacher and a research assistant)"/>
          <p:cNvSpPr txBox="1"/>
          <p:nvPr/>
        </p:nvSpPr>
        <p:spPr>
          <a:xfrm>
            <a:off x="4342636" y="1751580"/>
            <a:ext cx="4611892" cy="1423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The process of recording audio and video posts contributed to students’ investment in their language learning since they had an audience (other students, their teacher and a research assistant)</a:t>
            </a:r>
          </a:p>
        </p:txBody>
      </p:sp>
      <p:sp>
        <p:nvSpPr>
          <p:cNvPr id="386" name="At the end of the task, the goals were presented. They were inspired by the CEFRCV descriptors, adapted to the context and translated. They focused on what students were able to accomplish by the end of the task (rather than what they could not do)"/>
          <p:cNvSpPr txBox="1"/>
          <p:nvPr/>
        </p:nvSpPr>
        <p:spPr>
          <a:xfrm>
            <a:off x="4420742" y="4138025"/>
            <a:ext cx="4306824" cy="1977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dirty="0">
                <a:latin typeface="Arial" panose="020B0604020202020204" pitchFamily="34" charset="0"/>
              </a:rPr>
              <a:t>At the end of the task, the goals were presented. They were inspired by the CEFRCV descriptors, adapted to the context and translated. They focused on what students were able to accomplish by the end of the task (rather than what they could not do)</a:t>
            </a:r>
          </a:p>
        </p:txBody>
      </p:sp>
      <p:pic>
        <p:nvPicPr>
          <p:cNvPr id="387" name="Screen Shot 2021-07-29 at 1.06.04 PM.png" descr="Screen Shot 2021-07-29 at 1.06.04 PM.png"/>
          <p:cNvPicPr>
            <a:picLocks noChangeAspect="1"/>
          </p:cNvPicPr>
          <p:nvPr/>
        </p:nvPicPr>
        <p:blipFill>
          <a:blip r:embed="rId2"/>
          <a:stretch>
            <a:fillRect/>
          </a:stretch>
        </p:blipFill>
        <p:spPr>
          <a:xfrm>
            <a:off x="132807" y="1469207"/>
            <a:ext cx="4023216" cy="2183312"/>
          </a:xfrm>
          <a:prstGeom prst="rect">
            <a:avLst/>
          </a:prstGeom>
          <a:ln w="12700">
            <a:miter lim="400000"/>
          </a:ln>
        </p:spPr>
      </p:pic>
      <p:pic>
        <p:nvPicPr>
          <p:cNvPr id="388" name="Screen Shot 2021-07-29 at 1.17.08 PM.png" descr="Screen Shot 2021-07-29 at 1.17.08 PM.png"/>
          <p:cNvPicPr>
            <a:picLocks noChangeAspect="1"/>
          </p:cNvPicPr>
          <p:nvPr/>
        </p:nvPicPr>
        <p:blipFill>
          <a:blip r:embed="rId3"/>
          <a:stretch>
            <a:fillRect/>
          </a:stretch>
        </p:blipFill>
        <p:spPr>
          <a:xfrm>
            <a:off x="119436" y="4138025"/>
            <a:ext cx="4036587" cy="2183312"/>
          </a:xfrm>
          <a:prstGeom prst="rect">
            <a:avLst/>
          </a:prstGeom>
          <a:ln w="12700">
            <a:miter lim="400000"/>
          </a:ln>
        </p:spPr>
      </p:pic>
      <p:sp>
        <p:nvSpPr>
          <p:cNvPr id="7" name="Titre 2">
            <a:extLst>
              <a:ext uri="{FF2B5EF4-FFF2-40B4-BE49-F238E27FC236}">
                <a16:creationId xmlns:a16="http://schemas.microsoft.com/office/drawing/2014/main" id="{69F98878-CBDE-7844-8F5C-24C2D7B74972}"/>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What Were the Main Benefits?"/>
          <p:cNvSpPr txBox="1">
            <a:spLocks noGrp="1"/>
          </p:cNvSpPr>
          <p:nvPr>
            <p:ph type="body" idx="4294967295"/>
          </p:nvPr>
        </p:nvSpPr>
        <p:spPr>
          <a:xfrm>
            <a:off x="452438" y="1326341"/>
            <a:ext cx="8239125" cy="4205318"/>
          </a:xfrm>
          <a:prstGeom prst="rect">
            <a:avLst/>
          </a:prstGeom>
        </p:spPr>
        <p:txBody>
          <a:bodyPr anchor="ctr"/>
          <a:lstStyle>
            <a:lvl1pPr marL="0" indent="0" algn="ctr">
              <a:lnSpc>
                <a:spcPct val="80000"/>
              </a:lnSpc>
              <a:spcBef>
                <a:spcPts val="0"/>
              </a:spcBef>
              <a:buSzTx/>
              <a:buNone/>
              <a:defRPr sz="10000" spc="-200">
                <a:latin typeface="Calibri"/>
                <a:ea typeface="Calibri"/>
                <a:cs typeface="Calibri"/>
                <a:sym typeface="Calibri"/>
              </a:defRPr>
            </a:lvl1pPr>
          </a:lstStyle>
          <a:p>
            <a:r>
              <a:rPr sz="6000" dirty="0">
                <a:latin typeface="Arial" panose="020B0604020202020204" pitchFamily="34" charset="0"/>
                <a:cs typeface="Arial" panose="020B0604020202020204" pitchFamily="34" charset="0"/>
              </a:rPr>
              <a:t>What Were the Main Benefits?</a:t>
            </a:r>
          </a:p>
        </p:txBody>
      </p:sp>
      <p:sp>
        <p:nvSpPr>
          <p:cNvPr id="3" name="Titre 2">
            <a:extLst>
              <a:ext uri="{FF2B5EF4-FFF2-40B4-BE49-F238E27FC236}">
                <a16:creationId xmlns:a16="http://schemas.microsoft.com/office/drawing/2014/main" id="{81907F40-BD79-1347-BAF6-DB664B05022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 name="possible-4062883_1920.jpg" descr="possible-4062883_1920.jpg"/>
          <p:cNvPicPr>
            <a:picLocks noChangeAspect="1"/>
          </p:cNvPicPr>
          <p:nvPr/>
        </p:nvPicPr>
        <p:blipFill>
          <a:blip r:embed="rId2"/>
          <a:stretch>
            <a:fillRect/>
          </a:stretch>
        </p:blipFill>
        <p:spPr>
          <a:xfrm>
            <a:off x="-984898" y="974738"/>
            <a:ext cx="10285971" cy="6021485"/>
          </a:xfrm>
          <a:prstGeom prst="rect">
            <a:avLst/>
          </a:prstGeom>
          <a:ln w="12700">
            <a:miter lim="400000"/>
          </a:ln>
        </p:spPr>
      </p:pic>
      <p:sp>
        <p:nvSpPr>
          <p:cNvPr id="394" name="Image by Gerd Altmann from Pixabay"/>
          <p:cNvSpPr txBox="1"/>
          <p:nvPr/>
        </p:nvSpPr>
        <p:spPr>
          <a:xfrm>
            <a:off x="289070" y="6420843"/>
            <a:ext cx="1530868" cy="1984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latin typeface="Calibri"/>
                <a:ea typeface="Calibri"/>
                <a:cs typeface="Calibri"/>
                <a:sym typeface="Calibri"/>
              </a:defRPr>
            </a:pPr>
            <a:r>
              <a:rPr sz="750" dirty="0">
                <a:solidFill>
                  <a:schemeClr val="bg1"/>
                </a:solidFill>
              </a:rPr>
              <a:t>Image by </a:t>
            </a:r>
            <a:r>
              <a:rPr sz="750" dirty="0">
                <a:solidFill>
                  <a:schemeClr val="bg1"/>
                </a:solidFill>
                <a:hlinkClick r:id="rId3">
                  <a:extLst>
                    <a:ext uri="{A12FA001-AC4F-418D-AE19-62706E023703}">
                      <ahyp:hlinkClr xmlns:ahyp="http://schemas.microsoft.com/office/drawing/2018/hyperlinkcolor" val="tx"/>
                    </a:ext>
                  </a:extLst>
                </a:hlinkClick>
              </a:rPr>
              <a:t>Gerd Altmann</a:t>
            </a:r>
            <a:r>
              <a:rPr sz="750" dirty="0">
                <a:solidFill>
                  <a:schemeClr val="bg1"/>
                </a:solidFill>
              </a:rPr>
              <a:t> from </a:t>
            </a:r>
            <a:r>
              <a:rPr sz="750" dirty="0">
                <a:solidFill>
                  <a:schemeClr val="bg1"/>
                </a:solidFill>
                <a:hlinkClick r:id="rId4">
                  <a:extLst>
                    <a:ext uri="{A12FA001-AC4F-418D-AE19-62706E023703}">
                      <ahyp:hlinkClr xmlns:ahyp="http://schemas.microsoft.com/office/drawing/2018/hyperlinkcolor" val="tx"/>
                    </a:ext>
                  </a:extLst>
                </a:hlinkClick>
              </a:rPr>
              <a:t>Pixabay</a:t>
            </a:r>
            <a:r>
              <a:rPr sz="750" dirty="0">
                <a:solidFill>
                  <a:schemeClr val="bg1"/>
                </a:solidFill>
              </a:rPr>
              <a:t> </a:t>
            </a:r>
          </a:p>
        </p:txBody>
      </p:sp>
      <p:sp>
        <p:nvSpPr>
          <p:cNvPr id="395" name="Students gained much confidence as English speakers…"/>
          <p:cNvSpPr txBox="1"/>
          <p:nvPr/>
        </p:nvSpPr>
        <p:spPr>
          <a:xfrm>
            <a:off x="6094460" y="1480895"/>
            <a:ext cx="2863976" cy="2808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defRPr sz="4000"/>
            </a:pPr>
            <a:r>
              <a:rPr sz="1500" dirty="0">
                <a:solidFill>
                  <a:schemeClr val="bg1"/>
                </a:solidFill>
                <a:latin typeface="Arial" panose="020B0604020202020204" pitchFamily="34" charset="0"/>
              </a:rPr>
              <a:t>Students gained much confidence as English speakers</a:t>
            </a:r>
            <a:endParaRPr lang="en-CA" sz="1500" dirty="0">
              <a:solidFill>
                <a:schemeClr val="bg1"/>
              </a:solidFill>
              <a:latin typeface="Arial" panose="020B0604020202020204" pitchFamily="34" charset="0"/>
            </a:endParaRPr>
          </a:p>
          <a:p>
            <a:pPr>
              <a:defRPr sz="4000"/>
            </a:pPr>
            <a:endParaRPr sz="1500" dirty="0">
              <a:solidFill>
                <a:schemeClr val="bg1"/>
              </a:solidFill>
              <a:latin typeface="Arial" panose="020B0604020202020204" pitchFamily="34" charset="0"/>
            </a:endParaRPr>
          </a:p>
          <a:p>
            <a:pPr>
              <a:defRPr sz="4000"/>
            </a:pPr>
            <a:r>
              <a:rPr sz="1500" dirty="0">
                <a:solidFill>
                  <a:schemeClr val="bg1"/>
                </a:solidFill>
                <a:latin typeface="Arial" panose="020B0604020202020204" pitchFamily="34" charset="0"/>
              </a:rPr>
              <a:t>Pedagogical practices ensured that students viewed  themselves as plurilingual users</a:t>
            </a:r>
            <a:endParaRPr lang="en-CA" sz="1500" dirty="0">
              <a:solidFill>
                <a:schemeClr val="bg1"/>
              </a:solidFill>
              <a:latin typeface="Arial" panose="020B0604020202020204" pitchFamily="34" charset="0"/>
            </a:endParaRPr>
          </a:p>
          <a:p>
            <a:pPr>
              <a:defRPr sz="4000"/>
            </a:pPr>
            <a:endParaRPr sz="1500" dirty="0">
              <a:solidFill>
                <a:schemeClr val="bg1"/>
              </a:solidFill>
              <a:latin typeface="Arial" panose="020B0604020202020204" pitchFamily="34" charset="0"/>
            </a:endParaRPr>
          </a:p>
          <a:p>
            <a:pPr>
              <a:defRPr sz="4000"/>
            </a:pPr>
            <a:r>
              <a:rPr sz="1500" dirty="0">
                <a:solidFill>
                  <a:schemeClr val="bg1"/>
                </a:solidFill>
                <a:latin typeface="Arial" panose="020B0604020202020204" pitchFamily="34" charset="0"/>
              </a:rPr>
              <a:t>All of the teachers reported that they will </a:t>
            </a:r>
            <a:r>
              <a:rPr lang="en-CA" sz="1500" dirty="0">
                <a:solidFill>
                  <a:schemeClr val="bg1"/>
                </a:solidFill>
                <a:latin typeface="Arial" panose="020B0604020202020204" pitchFamily="34" charset="0"/>
              </a:rPr>
              <a:t>continue to </a:t>
            </a:r>
            <a:r>
              <a:rPr sz="1500" dirty="0">
                <a:solidFill>
                  <a:schemeClr val="bg1"/>
                </a:solidFill>
                <a:latin typeface="Arial" panose="020B0604020202020204" pitchFamily="34" charset="0"/>
              </a:rPr>
              <a:t>use the </a:t>
            </a:r>
            <a:r>
              <a:rPr sz="1500" dirty="0" err="1">
                <a:solidFill>
                  <a:schemeClr val="bg1"/>
                </a:solidFill>
                <a:latin typeface="Arial" panose="020B0604020202020204" pitchFamily="34" charset="0"/>
              </a:rPr>
              <a:t>PluriDigit</a:t>
            </a:r>
            <a:r>
              <a:rPr sz="1500" dirty="0">
                <a:solidFill>
                  <a:schemeClr val="bg1"/>
                </a:solidFill>
                <a:latin typeface="Arial" panose="020B0604020202020204" pitchFamily="34" charset="0"/>
              </a:rPr>
              <a:t> tasks as part of their course, and create new tasks to exploit students’ repertoires</a:t>
            </a:r>
          </a:p>
        </p:txBody>
      </p:sp>
      <p:sp>
        <p:nvSpPr>
          <p:cNvPr id="5" name="Titre 2">
            <a:extLst>
              <a:ext uri="{FF2B5EF4-FFF2-40B4-BE49-F238E27FC236}">
                <a16:creationId xmlns:a16="http://schemas.microsoft.com/office/drawing/2014/main" id="{39B82877-5D27-434D-AA1A-C9E35077F00E}"/>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To Conclude"/>
          <p:cNvSpPr txBox="1">
            <a:spLocks noGrp="1"/>
          </p:cNvSpPr>
          <p:nvPr>
            <p:ph type="body" idx="4294967295"/>
          </p:nvPr>
        </p:nvSpPr>
        <p:spPr>
          <a:xfrm>
            <a:off x="452437" y="1624052"/>
            <a:ext cx="8239125" cy="4205318"/>
          </a:xfrm>
          <a:prstGeom prst="rect">
            <a:avLst/>
          </a:prstGeom>
        </p:spPr>
        <p:txBody>
          <a:bodyPr anchor="ctr"/>
          <a:lstStyle>
            <a:lvl1pPr marL="0" indent="0" algn="ctr">
              <a:lnSpc>
                <a:spcPct val="80000"/>
              </a:lnSpc>
              <a:spcBef>
                <a:spcPts val="0"/>
              </a:spcBef>
              <a:buSzTx/>
              <a:buNone/>
              <a:defRPr sz="10000" spc="-200">
                <a:latin typeface="Calibri"/>
                <a:ea typeface="Calibri"/>
                <a:cs typeface="Calibri"/>
                <a:sym typeface="Calibri"/>
              </a:defRPr>
            </a:lvl1pPr>
          </a:lstStyle>
          <a:p>
            <a:r>
              <a:rPr sz="6000" dirty="0">
                <a:latin typeface="Arial" panose="020B0604020202020204" pitchFamily="34" charset="0"/>
                <a:cs typeface="Arial" panose="020B0604020202020204" pitchFamily="34" charset="0"/>
              </a:rPr>
              <a:t>To Conclude</a:t>
            </a:r>
          </a:p>
        </p:txBody>
      </p:sp>
      <p:sp>
        <p:nvSpPr>
          <p:cNvPr id="3" name="Titre 2">
            <a:extLst>
              <a:ext uri="{FF2B5EF4-FFF2-40B4-BE49-F238E27FC236}">
                <a16:creationId xmlns:a16="http://schemas.microsoft.com/office/drawing/2014/main" id="{C8472745-1A60-9147-A2D1-34B9251EEF7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Slide bullet text"/>
          <p:cNvSpPr txBox="1">
            <a:spLocks noGrp="1"/>
          </p:cNvSpPr>
          <p:nvPr>
            <p:ph type="body" idx="4294967295"/>
          </p:nvPr>
        </p:nvSpPr>
        <p:spPr>
          <a:xfrm>
            <a:off x="452438" y="1326341"/>
            <a:ext cx="8239125" cy="4205318"/>
          </a:xfrm>
          <a:prstGeom prst="rect">
            <a:avLst/>
          </a:prstGeom>
        </p:spPr>
        <p:txBody>
          <a:bodyPr anchor="ctr"/>
          <a:lstStyle/>
          <a:p>
            <a:pPr marL="0" indent="0" algn="ctr">
              <a:lnSpc>
                <a:spcPct val="80000"/>
              </a:lnSpc>
              <a:spcBef>
                <a:spcPts val="0"/>
              </a:spcBef>
              <a:buNone/>
              <a:defRPr sz="10000" spc="-200">
                <a:latin typeface="Calibri"/>
                <a:ea typeface="Calibri"/>
                <a:cs typeface="Calibri"/>
                <a:sym typeface="Calibri"/>
              </a:defRPr>
            </a:pPr>
            <a:endParaRPr/>
          </a:p>
        </p:txBody>
      </p:sp>
      <p:pic>
        <p:nvPicPr>
          <p:cNvPr id="400" name="time-for-a-change-5078605_1920.jpg" descr="time-for-a-change-5078605_1920.jpg"/>
          <p:cNvPicPr>
            <a:picLocks noChangeAspect="1"/>
          </p:cNvPicPr>
          <p:nvPr/>
        </p:nvPicPr>
        <p:blipFill>
          <a:blip r:embed="rId2"/>
          <a:stretch>
            <a:fillRect/>
          </a:stretch>
        </p:blipFill>
        <p:spPr>
          <a:xfrm>
            <a:off x="-127016" y="982528"/>
            <a:ext cx="9271016" cy="6180677"/>
          </a:xfrm>
          <a:prstGeom prst="rect">
            <a:avLst/>
          </a:prstGeom>
          <a:ln w="12700">
            <a:miter lim="400000"/>
          </a:ln>
        </p:spPr>
      </p:pic>
      <p:sp>
        <p:nvSpPr>
          <p:cNvPr id="401" name="The Multi/Plurilingual Turn in Language Education requires that we rethink our pedagogical practices"/>
          <p:cNvSpPr txBox="1"/>
          <p:nvPr/>
        </p:nvSpPr>
        <p:spPr>
          <a:xfrm>
            <a:off x="4358624" y="5096924"/>
            <a:ext cx="4559158" cy="8694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r>
              <a:rPr lang="en-CA" dirty="0">
                <a:solidFill>
                  <a:schemeClr val="bg1"/>
                </a:solidFill>
              </a:rPr>
              <a:t>The use of CEFRCV descriptors for plurilingual and pluricultural competence can be used along with other descriptors for task design</a:t>
            </a:r>
            <a:endParaRPr dirty="0">
              <a:solidFill>
                <a:schemeClr val="bg1"/>
              </a:solidFill>
            </a:endParaRPr>
          </a:p>
        </p:txBody>
      </p:sp>
      <p:sp>
        <p:nvSpPr>
          <p:cNvPr id="402" name="Image by Here and now, unfortunately, ends my journey on Pixabay from Pixabay"/>
          <p:cNvSpPr txBox="1"/>
          <p:nvPr/>
        </p:nvSpPr>
        <p:spPr>
          <a:xfrm rot="20791660">
            <a:off x="171928" y="5142158"/>
            <a:ext cx="3271729" cy="1984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u="sng">
                <a:latin typeface="Calibri"/>
                <a:ea typeface="Calibri"/>
                <a:cs typeface="Calibri"/>
                <a:sym typeface="Calibri"/>
              </a:defRPr>
            </a:pPr>
            <a:r>
              <a:rPr sz="750" dirty="0">
                <a:solidFill>
                  <a:schemeClr val="bg1"/>
                </a:solidFill>
              </a:rPr>
              <a:t>Image by </a:t>
            </a:r>
            <a:r>
              <a:rPr sz="750" dirty="0">
                <a:solidFill>
                  <a:schemeClr val="bg1"/>
                </a:solidFill>
                <a:hlinkClick r:id="rId3">
                  <a:extLst>
                    <a:ext uri="{A12FA001-AC4F-418D-AE19-62706E023703}">
                      <ahyp:hlinkClr xmlns:ahyp="http://schemas.microsoft.com/office/drawing/2018/hyperlinkcolor" val="tx"/>
                    </a:ext>
                  </a:extLst>
                </a:hlinkClick>
              </a:rPr>
              <a:t>Here and now, unfortunately, ends my journey on Pixabay</a:t>
            </a:r>
            <a:r>
              <a:rPr sz="750" dirty="0">
                <a:solidFill>
                  <a:schemeClr val="bg1"/>
                </a:solidFill>
              </a:rPr>
              <a:t> from </a:t>
            </a:r>
            <a:r>
              <a:rPr sz="750" dirty="0">
                <a:solidFill>
                  <a:schemeClr val="bg1"/>
                </a:solidFill>
                <a:hlinkClick r:id="rId4">
                  <a:extLst>
                    <a:ext uri="{A12FA001-AC4F-418D-AE19-62706E023703}">
                      <ahyp:hlinkClr xmlns:ahyp="http://schemas.microsoft.com/office/drawing/2018/hyperlinkcolor" val="tx"/>
                    </a:ext>
                  </a:extLst>
                </a:hlinkClick>
              </a:rPr>
              <a:t>Pixabay</a:t>
            </a:r>
            <a:r>
              <a:rPr sz="750" dirty="0">
                <a:solidFill>
                  <a:schemeClr val="bg1"/>
                </a:solidFill>
              </a:rPr>
              <a:t> </a:t>
            </a:r>
          </a:p>
        </p:txBody>
      </p:sp>
      <p:sp>
        <p:nvSpPr>
          <p:cNvPr id="403" name="A move from one-language-only to the inclusion of students’ repertoires has several benefits"/>
          <p:cNvSpPr txBox="1"/>
          <p:nvPr/>
        </p:nvSpPr>
        <p:spPr>
          <a:xfrm>
            <a:off x="424143" y="1513679"/>
            <a:ext cx="4052164" cy="8694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r>
              <a:rPr dirty="0">
                <a:solidFill>
                  <a:schemeClr val="bg1"/>
                </a:solidFill>
                <a:latin typeface="Arial" panose="020B0604020202020204" pitchFamily="34" charset="0"/>
              </a:rPr>
              <a:t>A move from one-language-only to the inclusion of students’ repertoires has several benefits</a:t>
            </a:r>
          </a:p>
        </p:txBody>
      </p:sp>
      <p:sp>
        <p:nvSpPr>
          <p:cNvPr id="7" name="Titre 2">
            <a:extLst>
              <a:ext uri="{FF2B5EF4-FFF2-40B4-BE49-F238E27FC236}">
                <a16:creationId xmlns:a16="http://schemas.microsoft.com/office/drawing/2014/main" id="{CDB45A17-058E-ED4C-A1EB-7A361E99105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Cenoz, J., &amp; Gorter, D. (2013). Towards a plurilingual approach in English language teaching: Softening the boundaries between languages. TESOL Quarterly, 47(3), 591–599.…"/>
          <p:cNvSpPr txBox="1"/>
          <p:nvPr/>
        </p:nvSpPr>
        <p:spPr>
          <a:xfrm>
            <a:off x="484423" y="1496055"/>
            <a:ext cx="8353628" cy="57054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marL="171450" marR="171450" indent="-171450" defTabSz="171450">
              <a:spcBef>
                <a:spcPts val="0"/>
              </a:spcBef>
              <a:defRPr sz="3400">
                <a:latin typeface="Calibri"/>
                <a:ea typeface="Calibri"/>
                <a:cs typeface="Calibri"/>
                <a:sym typeface="Calibri"/>
              </a:defRPr>
            </a:pPr>
            <a:r>
              <a:rPr sz="1275" dirty="0" err="1"/>
              <a:t>Cenoz</a:t>
            </a:r>
            <a:r>
              <a:rPr sz="1275" dirty="0"/>
              <a:t>, J., &amp; </a:t>
            </a:r>
            <a:r>
              <a:rPr sz="1275" dirty="0" err="1"/>
              <a:t>Gorter</a:t>
            </a:r>
            <a:r>
              <a:rPr sz="1275" dirty="0"/>
              <a:t>, D. (2013). Towards a plurilingual approach in English language teaching: Softening the boundaries between languages. </a:t>
            </a:r>
            <a:r>
              <a:rPr sz="1275" i="1" dirty="0"/>
              <a:t>TESOL Quarterly, 47</a:t>
            </a:r>
            <a:r>
              <a:rPr sz="1275" dirty="0"/>
              <a:t>(3), 591–599.</a:t>
            </a:r>
          </a:p>
          <a:p>
            <a:pPr marL="171450" marR="171450" indent="-171450" defTabSz="171450">
              <a:spcBef>
                <a:spcPts val="0"/>
              </a:spcBef>
              <a:defRPr sz="3400">
                <a:latin typeface="Calibri"/>
                <a:ea typeface="Calibri"/>
                <a:cs typeface="Calibri"/>
                <a:sym typeface="Calibri"/>
              </a:defRPr>
            </a:pPr>
            <a:r>
              <a:rPr sz="1275" dirty="0"/>
              <a:t>Council of Europe (2020). Common European framework of reference for languages: Learning, teaching, assessment. </a:t>
            </a:r>
            <a:r>
              <a:rPr sz="1275" u="sng" dirty="0">
                <a:hlinkClick r:id="rId2">
                  <a:extLst>
                    <a:ext uri="{A12FA001-AC4F-418D-AE19-62706E023703}">
                      <ahyp:hlinkClr xmlns:ahyp="http://schemas.microsoft.com/office/drawing/2018/hyperlinkcolor" val="tx"/>
                    </a:ext>
                  </a:extLst>
                </a:hlinkClick>
              </a:rPr>
              <a:t>https://rm.coe.int/common-european-framework-of-reference-for-languages-learning-teaching/16809ea0d4</a:t>
            </a:r>
            <a:r>
              <a:rPr sz="1275" dirty="0"/>
              <a:t> </a:t>
            </a:r>
          </a:p>
          <a:p>
            <a:pPr marL="171450" marR="171450" indent="-171450" defTabSz="171450">
              <a:spcBef>
                <a:spcPts val="0"/>
              </a:spcBef>
              <a:tabLst>
                <a:tab pos="571500" algn="l"/>
              </a:tabLst>
              <a:defRPr sz="3400">
                <a:latin typeface="Calibri"/>
                <a:ea typeface="Calibri"/>
                <a:cs typeface="Calibri"/>
                <a:sym typeface="Calibri"/>
              </a:defRPr>
            </a:pPr>
            <a:r>
              <a:rPr sz="1275" dirty="0"/>
              <a:t>Galante, A. (2021). Affordances of plurilingual instruction in higher education: A mixed methods study with a quasi experiment in an English language program. </a:t>
            </a:r>
            <a:r>
              <a:rPr sz="1275" i="1" dirty="0"/>
              <a:t>Applied Linguistics. </a:t>
            </a:r>
            <a:r>
              <a:rPr sz="1275" u="sng" dirty="0">
                <a:hlinkClick r:id="rId3">
                  <a:extLst>
                    <a:ext uri="{A12FA001-AC4F-418D-AE19-62706E023703}">
                      <ahyp:hlinkClr xmlns:ahyp="http://schemas.microsoft.com/office/drawing/2018/hyperlinkcolor" val="tx"/>
                    </a:ext>
                  </a:extLst>
                </a:hlinkClick>
              </a:rPr>
              <a:t>http://doi.org/10.1093/applin/amab044</a:t>
            </a:r>
            <a:endParaRPr sz="1275" b="1" dirty="0"/>
          </a:p>
          <a:p>
            <a:pPr marL="171450" marR="171450" indent="-171450" defTabSz="171450">
              <a:spcBef>
                <a:spcPts val="0"/>
              </a:spcBef>
              <a:tabLst>
                <a:tab pos="571500" algn="l"/>
              </a:tabLst>
              <a:defRPr sz="3400">
                <a:latin typeface="Calibri"/>
                <a:ea typeface="Calibri"/>
                <a:cs typeface="Calibri"/>
                <a:sym typeface="Calibri"/>
              </a:defRPr>
            </a:pPr>
            <a:r>
              <a:rPr sz="1275" dirty="0"/>
              <a:t>Galante, A. (2020). “The moment I realized I am plurilingual”: Plurilingual tasks for creative representations in EAP at a Canadian university. </a:t>
            </a:r>
            <a:r>
              <a:rPr sz="1275" i="1" dirty="0"/>
              <a:t>Applied Linguistics Review, </a:t>
            </a:r>
            <a:r>
              <a:rPr sz="1275" dirty="0"/>
              <a:t>11(4), 551–580. </a:t>
            </a:r>
            <a:r>
              <a:rPr sz="1275" u="sng" dirty="0">
                <a:hlinkClick r:id="rId4">
                  <a:extLst>
                    <a:ext uri="{A12FA001-AC4F-418D-AE19-62706E023703}">
                      <ahyp:hlinkClr xmlns:ahyp="http://schemas.microsoft.com/office/drawing/2018/hyperlinkcolor" val="tx"/>
                    </a:ext>
                  </a:extLst>
                </a:hlinkClick>
              </a:rPr>
              <a:t>https://doi.org/10.1515/applirev-2018-0116</a:t>
            </a:r>
            <a:r>
              <a:rPr sz="1275" dirty="0"/>
              <a:t> </a:t>
            </a:r>
          </a:p>
          <a:p>
            <a:pPr marL="171450" marR="171450" indent="-171450" defTabSz="171450">
              <a:spcBef>
                <a:spcPts val="0"/>
              </a:spcBef>
              <a:defRPr sz="3400">
                <a:latin typeface="Calibri"/>
                <a:ea typeface="Calibri"/>
                <a:cs typeface="Calibri"/>
                <a:sym typeface="Calibri"/>
              </a:defRPr>
            </a:pPr>
            <a:r>
              <a:rPr sz="1275" dirty="0"/>
              <a:t>Galante, A. (2020). Plurilingual and pluricultural competence (PPC) scale: The inseparability of language and culture. </a:t>
            </a:r>
            <a:r>
              <a:rPr sz="1275" i="1" dirty="0"/>
              <a:t>International Journal of Multilingualism</a:t>
            </a:r>
            <a:r>
              <a:rPr sz="1275" dirty="0"/>
              <a:t>. </a:t>
            </a:r>
            <a:r>
              <a:rPr sz="1275" u="sng" dirty="0">
                <a:hlinkClick r:id="rId5">
                  <a:extLst>
                    <a:ext uri="{A12FA001-AC4F-418D-AE19-62706E023703}">
                      <ahyp:hlinkClr xmlns:ahyp="http://schemas.microsoft.com/office/drawing/2018/hyperlinkcolor" val="tx"/>
                    </a:ext>
                  </a:extLst>
                </a:hlinkClick>
              </a:rPr>
              <a:t>https://doi.org/10.1080/14790718.2020.1753747</a:t>
            </a:r>
          </a:p>
          <a:p>
            <a:pPr marL="171450" marR="171450" indent="-171450" defTabSz="171450">
              <a:spcBef>
                <a:spcPts val="0"/>
              </a:spcBef>
              <a:defRPr sz="3400">
                <a:latin typeface="Calibri"/>
                <a:ea typeface="Calibri"/>
                <a:cs typeface="Calibri"/>
                <a:sym typeface="Calibri"/>
              </a:defRPr>
            </a:pPr>
            <a:r>
              <a:rPr sz="1275" dirty="0"/>
              <a:t>Galante, A., Okubo, K., Cole, C., Abd </a:t>
            </a:r>
            <a:r>
              <a:rPr sz="1275" dirty="0" err="1"/>
              <a:t>Elkaber</a:t>
            </a:r>
            <a:r>
              <a:rPr sz="1275" dirty="0"/>
              <a:t>, N., </a:t>
            </a:r>
            <a:r>
              <a:rPr sz="1275" dirty="0" err="1"/>
              <a:t>Carozza</a:t>
            </a:r>
            <a:r>
              <a:rPr sz="1275" dirty="0"/>
              <a:t>, N., Wilkinson, C., Wotton, C. &amp; </a:t>
            </a:r>
            <a:r>
              <a:rPr sz="1275" dirty="0" err="1"/>
              <a:t>Vasic</a:t>
            </a:r>
            <a:r>
              <a:rPr sz="1275" dirty="0"/>
              <a:t>, J. (2019). Plurilingualism in higher education: A collaborative initiative for the implementation of plurilingual tasks in an English for Academic Purposes program at a Canadian university. </a:t>
            </a:r>
            <a:r>
              <a:rPr sz="1275" i="1" dirty="0"/>
              <a:t>TESL Canada Journal, 36</a:t>
            </a:r>
            <a:r>
              <a:rPr sz="1275" dirty="0"/>
              <a:t>(1), 121–133. </a:t>
            </a:r>
          </a:p>
          <a:p>
            <a:pPr marL="171450" marR="171450" indent="-171450" defTabSz="171450">
              <a:spcBef>
                <a:spcPts val="0"/>
              </a:spcBef>
              <a:tabLst>
                <a:tab pos="571500" algn="l"/>
              </a:tabLst>
              <a:defRPr sz="3400">
                <a:solidFill>
                  <a:srgbClr val="000000"/>
                </a:solidFill>
                <a:latin typeface="Calibri"/>
                <a:ea typeface="Calibri"/>
                <a:cs typeface="Calibri"/>
                <a:sym typeface="Calibri"/>
              </a:defRPr>
            </a:pPr>
            <a:r>
              <a:rPr sz="1275" dirty="0"/>
              <a:t>Galante, A., Okubo, K., Cole, C., Abd Elkader, N., Wilkinson, C., </a:t>
            </a:r>
            <a:r>
              <a:rPr sz="1275" dirty="0" err="1"/>
              <a:t>Carozza</a:t>
            </a:r>
            <a:r>
              <a:rPr sz="1275" dirty="0"/>
              <a:t>, N., Wotton, C. &amp; </a:t>
            </a:r>
            <a:r>
              <a:rPr sz="1275" dirty="0" err="1"/>
              <a:t>Vasic</a:t>
            </a:r>
            <a:r>
              <a:rPr sz="1275" dirty="0"/>
              <a:t>, J. (2020). ‘English-only is not the way to go:’ Teachers’ perceptions of plurilingual instruction in an English program at a Canadian university. </a:t>
            </a:r>
            <a:r>
              <a:rPr sz="1275" i="1" dirty="0"/>
              <a:t>TESOL Quarterly Journal, 54</a:t>
            </a:r>
            <a:r>
              <a:rPr sz="1275" dirty="0"/>
              <a:t>(4), 980–1009. </a:t>
            </a:r>
          </a:p>
          <a:p>
            <a:pPr marL="171450" marR="171450" indent="-171450" defTabSz="171450">
              <a:spcBef>
                <a:spcPts val="0"/>
              </a:spcBef>
              <a:tabLst>
                <a:tab pos="571500" algn="l"/>
              </a:tabLst>
              <a:defRPr sz="3400">
                <a:latin typeface="Calibri"/>
                <a:ea typeface="Calibri"/>
                <a:cs typeface="Calibri"/>
                <a:sym typeface="Calibri"/>
              </a:defRPr>
            </a:pPr>
            <a:r>
              <a:rPr sz="1275" dirty="0"/>
              <a:t>Kubota, K. (2016). The multi/plural turn, postcolonial theory, and neoliberal multiculturalism: Complicities and implications for Applied Linguistics,’ </a:t>
            </a:r>
            <a:r>
              <a:rPr sz="1275" i="1" dirty="0"/>
              <a:t>Applied Linguistics,</a:t>
            </a:r>
            <a:r>
              <a:rPr sz="1275" dirty="0"/>
              <a:t> </a:t>
            </a:r>
            <a:r>
              <a:rPr sz="1275" i="1" dirty="0"/>
              <a:t>37</a:t>
            </a:r>
            <a:r>
              <a:rPr sz="1275" dirty="0"/>
              <a:t>(4), 474–494. </a:t>
            </a:r>
          </a:p>
          <a:p>
            <a:pPr marL="171450" marR="171450" indent="-171450" defTabSz="171450">
              <a:spcBef>
                <a:spcPts val="0"/>
              </a:spcBef>
              <a:tabLst>
                <a:tab pos="571500" algn="l"/>
              </a:tabLst>
              <a:defRPr sz="3400">
                <a:latin typeface="Calibri"/>
                <a:ea typeface="Calibri"/>
                <a:cs typeface="Calibri"/>
                <a:sym typeface="Calibri"/>
              </a:defRPr>
            </a:pPr>
            <a:r>
              <a:rPr lang="en-CA" sz="1275" dirty="0"/>
              <a:t>Lin, A. M. Y. (2020). From deficit-based teaching to asset-based teaching in higher education in BANA countries: Cutting through ‘either-or’ binaries with a </a:t>
            </a:r>
            <a:r>
              <a:rPr lang="en-CA" sz="1275" dirty="0" err="1"/>
              <a:t>heteroglossic</a:t>
            </a:r>
            <a:r>
              <a:rPr lang="en-CA" sz="1275" dirty="0"/>
              <a:t> plurilingual lens. </a:t>
            </a:r>
            <a:r>
              <a:rPr lang="en-CA" sz="1275" i="1" dirty="0"/>
              <a:t>Language, Culture and Curriculum, 33</a:t>
            </a:r>
            <a:r>
              <a:rPr lang="en-CA" sz="1275" dirty="0"/>
              <a:t>(2), 203–212. </a:t>
            </a:r>
          </a:p>
          <a:p>
            <a:pPr marL="171450" marR="171450" indent="-171450" defTabSz="171450">
              <a:spcBef>
                <a:spcPts val="0"/>
              </a:spcBef>
              <a:tabLst>
                <a:tab pos="571500" algn="l"/>
              </a:tabLst>
              <a:defRPr sz="3400" i="1">
                <a:latin typeface="Calibri"/>
                <a:ea typeface="Calibri"/>
                <a:cs typeface="Calibri"/>
                <a:sym typeface="Calibri"/>
              </a:defRPr>
            </a:pPr>
            <a:r>
              <a:rPr lang="en-CA" sz="1275" dirty="0"/>
              <a:t>May, S. (2014). The multilingual turn. Implications for SLA, TESOL, and bilingual education. Routledge.</a:t>
            </a:r>
          </a:p>
          <a:p>
            <a:pPr marL="171450" marR="171450" indent="-171450" defTabSz="171450">
              <a:spcBef>
                <a:spcPts val="0"/>
              </a:spcBef>
              <a:tabLst>
                <a:tab pos="571500" algn="l"/>
              </a:tabLst>
              <a:defRPr sz="3400" i="1">
                <a:latin typeface="Calibri"/>
                <a:ea typeface="Calibri"/>
                <a:cs typeface="Calibri"/>
                <a:sym typeface="Calibri"/>
              </a:defRPr>
            </a:pPr>
            <a:r>
              <a:rPr lang="en-CA" sz="1275" dirty="0"/>
              <a:t>Ortega, L. (2014). Ways forward for a bi/multilingual turn in SLA. In S. May (Ed.), The multilingual turn. Implications for SLA, TESOL and bilingual education (pp. 32–53). Routledge.</a:t>
            </a:r>
          </a:p>
          <a:p>
            <a:pPr marL="171450" marR="171450" indent="-171450" defTabSz="171450">
              <a:spcBef>
                <a:spcPts val="0"/>
              </a:spcBef>
              <a:defRPr sz="3400">
                <a:latin typeface="Calibri"/>
                <a:ea typeface="Calibri"/>
                <a:cs typeface="Calibri"/>
                <a:sym typeface="Calibri"/>
              </a:defRPr>
            </a:pPr>
            <a:r>
              <a:rPr lang="en-CA" sz="1275" dirty="0" err="1"/>
              <a:t>Piccardo</a:t>
            </a:r>
            <a:r>
              <a:rPr lang="en-CA" sz="1275" dirty="0"/>
              <a:t>, E. (2020). </a:t>
            </a:r>
            <a:r>
              <a:rPr lang="en-CA" sz="1275" i="1" dirty="0"/>
              <a:t>Plurilingualism: Vision, </a:t>
            </a:r>
            <a:r>
              <a:rPr lang="en-CA" sz="1275" i="1" dirty="0" err="1"/>
              <a:t>conceptuatlization</a:t>
            </a:r>
            <a:r>
              <a:rPr lang="en-CA" sz="1275" i="1" dirty="0"/>
              <a:t>, and practices</a:t>
            </a:r>
            <a:r>
              <a:rPr lang="en-CA" sz="1275" dirty="0"/>
              <a:t>. In P. P. </a:t>
            </a:r>
            <a:r>
              <a:rPr lang="en-CA" sz="1275" dirty="0" err="1"/>
              <a:t>Trifonas</a:t>
            </a:r>
            <a:r>
              <a:rPr lang="en-CA" sz="1275" dirty="0"/>
              <a:t> and T. </a:t>
            </a:r>
            <a:r>
              <a:rPr lang="en-CA" sz="1275" dirty="0" err="1"/>
              <a:t>Aravossitas</a:t>
            </a:r>
            <a:r>
              <a:rPr lang="en-CA" sz="1275" dirty="0"/>
              <a:t> (Eds.), </a:t>
            </a:r>
            <a:r>
              <a:rPr lang="en-CA" sz="1275" i="1" dirty="0"/>
              <a:t>Handbook of research and practice in heritage language education </a:t>
            </a:r>
            <a:r>
              <a:rPr lang="en-CA" sz="1275" dirty="0"/>
              <a:t>(pp. 207–225)</a:t>
            </a:r>
            <a:r>
              <a:rPr lang="en-CA" sz="1275" i="1" dirty="0"/>
              <a:t>. </a:t>
            </a:r>
            <a:r>
              <a:rPr lang="en-CA" sz="1275" dirty="0"/>
              <a:t>Springer.</a:t>
            </a:r>
          </a:p>
          <a:p>
            <a:pPr marL="171450" marR="171450" indent="-171450" defTabSz="171450">
              <a:spcBef>
                <a:spcPts val="0"/>
              </a:spcBef>
              <a:defRPr sz="3400">
                <a:latin typeface="Calibri"/>
                <a:ea typeface="Calibri"/>
                <a:cs typeface="Calibri"/>
                <a:sym typeface="Calibri"/>
              </a:defRPr>
            </a:pPr>
            <a:r>
              <a:rPr lang="en-CA" sz="1275" dirty="0" err="1"/>
              <a:t>Piccardo</a:t>
            </a:r>
            <a:r>
              <a:rPr lang="en-CA" sz="1275" dirty="0"/>
              <a:t>, E., Germain-Rutherford, A., &amp; </a:t>
            </a:r>
            <a:r>
              <a:rPr lang="en-CA" sz="1275" dirty="0" err="1"/>
              <a:t>Lawerence</a:t>
            </a:r>
            <a:r>
              <a:rPr lang="en-CA" sz="1275" dirty="0"/>
              <a:t>, G. (2021). </a:t>
            </a:r>
            <a:r>
              <a:rPr lang="en-CA" sz="1275" i="1" dirty="0"/>
              <a:t>The Routledge handbook of plurilingual education. </a:t>
            </a:r>
            <a:r>
              <a:rPr lang="en-CA" sz="1275" dirty="0"/>
              <a:t>Routledge.</a:t>
            </a:r>
          </a:p>
          <a:p>
            <a:pPr marL="171450" marR="171450" indent="-171450" defTabSz="171450">
              <a:spcBef>
                <a:spcPts val="0"/>
              </a:spcBef>
              <a:tabLst>
                <a:tab pos="571500" algn="l"/>
              </a:tabLst>
              <a:defRPr sz="3400">
                <a:latin typeface="Calibri"/>
                <a:ea typeface="Calibri"/>
                <a:cs typeface="Calibri"/>
                <a:sym typeface="Calibri"/>
              </a:defRPr>
            </a:pPr>
            <a:endParaRPr sz="1275" dirty="0"/>
          </a:p>
          <a:p>
            <a:pPr>
              <a:lnSpc>
                <a:spcPct val="100000"/>
              </a:lnSpc>
              <a:defRPr sz="3000">
                <a:latin typeface="Calibri"/>
                <a:ea typeface="Calibri"/>
                <a:cs typeface="Calibri"/>
                <a:sym typeface="Calibri"/>
              </a:defRPr>
            </a:pPr>
            <a:endParaRPr sz="1125" dirty="0"/>
          </a:p>
        </p:txBody>
      </p:sp>
      <p:sp>
        <p:nvSpPr>
          <p:cNvPr id="406" name="References"/>
          <p:cNvSpPr txBox="1"/>
          <p:nvPr/>
        </p:nvSpPr>
        <p:spPr>
          <a:xfrm>
            <a:off x="1953446" y="1111334"/>
            <a:ext cx="5602394"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a:defRPr sz="6000"/>
            </a:lvl1pPr>
          </a:lstStyle>
          <a:p>
            <a:r>
              <a:rPr sz="2250"/>
              <a:t>References</a:t>
            </a:r>
          </a:p>
        </p:txBody>
      </p:sp>
      <p:sp>
        <p:nvSpPr>
          <p:cNvPr id="4" name="Titre 2">
            <a:extLst>
              <a:ext uri="{FF2B5EF4-FFF2-40B4-BE49-F238E27FC236}">
                <a16:creationId xmlns:a16="http://schemas.microsoft.com/office/drawing/2014/main" id="{A128A5BF-86F7-CE46-BBA1-8DC17567F21F}"/>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Breakout Rooms"/>
          <p:cNvSpPr txBox="1">
            <a:spLocks noGrp="1"/>
          </p:cNvSpPr>
          <p:nvPr>
            <p:ph type="body" sz="half" idx="1"/>
          </p:nvPr>
        </p:nvSpPr>
        <p:spPr>
          <a:xfrm>
            <a:off x="452437" y="2619911"/>
            <a:ext cx="8239125" cy="1937157"/>
          </a:xfrm>
          <a:prstGeom prst="rect">
            <a:avLst/>
          </a:prstGeom>
        </p:spPr>
        <p:txBody>
          <a:bodyPr/>
          <a:lstStyle>
            <a:lvl1pPr>
              <a:defRPr sz="15000" spc="-300">
                <a:latin typeface="Calibri"/>
                <a:ea typeface="Calibri"/>
                <a:cs typeface="Calibri"/>
                <a:sym typeface="Calibri"/>
              </a:defRPr>
            </a:lvl1pPr>
          </a:lstStyle>
          <a:p>
            <a:r>
              <a:rPr sz="6000" dirty="0">
                <a:latin typeface="Arial" panose="020B0604020202020204" pitchFamily="34" charset="0"/>
                <a:cs typeface="Arial" panose="020B0604020202020204" pitchFamily="34" charset="0"/>
              </a:rPr>
              <a:t>Breakout Rooms</a:t>
            </a:r>
          </a:p>
        </p:txBody>
      </p:sp>
      <p:sp>
        <p:nvSpPr>
          <p:cNvPr id="3" name="Titre 2">
            <a:extLst>
              <a:ext uri="{FF2B5EF4-FFF2-40B4-BE49-F238E27FC236}">
                <a16:creationId xmlns:a16="http://schemas.microsoft.com/office/drawing/2014/main" id="{FCBF61A5-FAB5-974C-A1ED-47F2BCF42BE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tatement"/>
          <p:cNvSpPr txBox="1">
            <a:spLocks noGrp="1"/>
          </p:cNvSpPr>
          <p:nvPr>
            <p:ph type="body" sz="half" idx="1"/>
          </p:nvPr>
        </p:nvSpPr>
        <p:spPr>
          <a:xfrm>
            <a:off x="8362724" y="-2529705"/>
            <a:ext cx="8239125" cy="1452868"/>
          </a:xfrm>
          <a:prstGeom prst="rect">
            <a:avLst/>
          </a:prstGeom>
        </p:spPr>
        <p:txBody>
          <a:bodyPr/>
          <a:lstStyle/>
          <a:p>
            <a:endParaRPr/>
          </a:p>
        </p:txBody>
      </p:sp>
      <p:sp>
        <p:nvSpPr>
          <p:cNvPr id="414" name="Group 1: Discuss Activities 1 &amp; 2…"/>
          <p:cNvSpPr txBox="1"/>
          <p:nvPr/>
        </p:nvSpPr>
        <p:spPr>
          <a:xfrm>
            <a:off x="533204" y="2208463"/>
            <a:ext cx="3372783" cy="22544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r>
              <a:rPr dirty="0">
                <a:latin typeface="Arial" panose="020B0604020202020204" pitchFamily="34" charset="0"/>
              </a:rPr>
              <a:t>Group 1: Discuss Activities 1 &amp; 2</a:t>
            </a:r>
          </a:p>
          <a:p>
            <a:r>
              <a:rPr dirty="0">
                <a:latin typeface="Arial" panose="020B0604020202020204" pitchFamily="34" charset="0"/>
              </a:rPr>
              <a:t>Group 2: Discuss Activities 2 &amp; 3</a:t>
            </a:r>
          </a:p>
          <a:p>
            <a:r>
              <a:rPr dirty="0">
                <a:latin typeface="Arial" panose="020B0604020202020204" pitchFamily="34" charset="0"/>
              </a:rPr>
              <a:t>Group 3: Discuss Activities 3 &amp; 4</a:t>
            </a:r>
          </a:p>
          <a:p>
            <a:r>
              <a:rPr dirty="0">
                <a:latin typeface="Arial" panose="020B0604020202020204" pitchFamily="34" charset="0"/>
              </a:rPr>
              <a:t>Group 4: Discuss Activities 4 &amp; 5</a:t>
            </a:r>
          </a:p>
          <a:p>
            <a:r>
              <a:rPr dirty="0">
                <a:latin typeface="Arial" panose="020B0604020202020204" pitchFamily="34" charset="0"/>
              </a:rPr>
              <a:t>Group 5: Discuss Activities 5 &amp; 6</a:t>
            </a:r>
          </a:p>
          <a:p>
            <a:r>
              <a:rPr dirty="0">
                <a:latin typeface="Arial" panose="020B0604020202020204" pitchFamily="34" charset="0"/>
              </a:rPr>
              <a:t>Group 6: Discuss Activities 6 &amp; 7</a:t>
            </a:r>
          </a:p>
          <a:p>
            <a:r>
              <a:rPr dirty="0">
                <a:latin typeface="Arial" panose="020B0604020202020204" pitchFamily="34" charset="0"/>
              </a:rPr>
              <a:t>Group 7: Discuss Activities 7 &amp; 8</a:t>
            </a:r>
          </a:p>
          <a:p>
            <a:r>
              <a:rPr dirty="0">
                <a:latin typeface="Arial" panose="020B0604020202020204" pitchFamily="34" charset="0"/>
              </a:rPr>
              <a:t>Group 8: Discuss Activities 1 &amp; 8</a:t>
            </a:r>
            <a:endParaRPr dirty="0"/>
          </a:p>
        </p:txBody>
      </p:sp>
      <p:sp>
        <p:nvSpPr>
          <p:cNvPr id="415" name="You will have 30 minutes to:…"/>
          <p:cNvSpPr txBox="1"/>
          <p:nvPr/>
        </p:nvSpPr>
        <p:spPr>
          <a:xfrm>
            <a:off x="4338085" y="1325530"/>
            <a:ext cx="4393230" cy="4020331"/>
          </a:xfrm>
          <a:prstGeom prst="rect">
            <a:avLst/>
          </a:prstGeom>
          <a:solidFill>
            <a:schemeClr val="accent1">
              <a:hueOff val="381599"/>
              <a:lumOff val="-17182"/>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a:defRPr sz="7000">
                <a:latin typeface="Calibri"/>
                <a:ea typeface="Calibri"/>
                <a:cs typeface="Calibri"/>
                <a:sym typeface="Calibri"/>
              </a:defRPr>
            </a:pPr>
            <a:r>
              <a:rPr lang="en-CA" sz="2625" dirty="0">
                <a:solidFill>
                  <a:schemeClr val="bg1"/>
                </a:solidFill>
                <a:latin typeface="Arial" panose="020B0604020202020204" pitchFamily="34" charset="0"/>
              </a:rPr>
              <a:t>  </a:t>
            </a:r>
          </a:p>
          <a:p>
            <a:pPr>
              <a:defRPr sz="7000">
                <a:latin typeface="Calibri"/>
                <a:ea typeface="Calibri"/>
                <a:cs typeface="Calibri"/>
                <a:sym typeface="Calibri"/>
              </a:defRPr>
            </a:pPr>
            <a:r>
              <a:rPr sz="2625" dirty="0">
                <a:solidFill>
                  <a:schemeClr val="bg1"/>
                </a:solidFill>
                <a:latin typeface="Arial" panose="020B0604020202020204" pitchFamily="34" charset="0"/>
              </a:rPr>
              <a:t>You will have 30 minutes to:</a:t>
            </a:r>
            <a:endParaRPr lang="en-CA" sz="2625" dirty="0">
              <a:solidFill>
                <a:schemeClr val="bg1"/>
              </a:solidFill>
              <a:latin typeface="Arial" panose="020B0604020202020204" pitchFamily="34" charset="0"/>
            </a:endParaRPr>
          </a:p>
          <a:p>
            <a:pPr>
              <a:defRPr sz="7000">
                <a:latin typeface="Calibri"/>
                <a:ea typeface="Calibri"/>
                <a:cs typeface="Calibri"/>
                <a:sym typeface="Calibri"/>
              </a:defRPr>
            </a:pPr>
            <a:endParaRPr sz="2625" dirty="0">
              <a:solidFill>
                <a:schemeClr val="bg1"/>
              </a:solidFill>
              <a:latin typeface="Arial" panose="020B0604020202020204" pitchFamily="34" charset="0"/>
            </a:endParaRP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Generally state what you think of the activities.</a:t>
            </a: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Talk about how they relate to the concept of repertoire and plurilingual and pluricultural competence. </a:t>
            </a: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Discuss how you could adapt the activities to other contexts</a:t>
            </a:r>
            <a:r>
              <a:rPr lang="en-CA" dirty="0">
                <a:solidFill>
                  <a:schemeClr val="bg1"/>
                </a:solidFill>
                <a:latin typeface="Arial" panose="020B0604020202020204" pitchFamily="34" charset="0"/>
              </a:rPr>
              <a:t> and what CEFRCV descriptors could be used.</a:t>
            </a:r>
            <a:endParaRPr dirty="0">
              <a:solidFill>
                <a:schemeClr val="bg1"/>
              </a:solidFill>
              <a:latin typeface="Arial" panose="020B0604020202020204" pitchFamily="34" charset="0"/>
            </a:endParaRP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Write your answers on the Padlet.</a:t>
            </a:r>
            <a:endParaRPr lang="en-CA" dirty="0">
              <a:solidFill>
                <a:schemeClr val="bg1"/>
              </a:solidFill>
              <a:latin typeface="Arial" panose="020B0604020202020204" pitchFamily="34" charset="0"/>
            </a:endParaRPr>
          </a:p>
          <a:p>
            <a:pPr marL="333375" indent="-333375">
              <a:buSzPct val="100000"/>
              <a:buAutoNum type="arabicParenR"/>
              <a:defRPr>
                <a:latin typeface="Calibri"/>
                <a:ea typeface="Calibri"/>
                <a:cs typeface="Calibri"/>
                <a:sym typeface="Calibri"/>
              </a:defRPr>
            </a:pPr>
            <a:endParaRPr dirty="0">
              <a:solidFill>
                <a:schemeClr val="bg1"/>
              </a:solidFill>
            </a:endParaRPr>
          </a:p>
        </p:txBody>
      </p:sp>
      <p:sp>
        <p:nvSpPr>
          <p:cNvPr id="416" name="https://padlet.com/angelicagalante1/9aglkl6phj9yo7t5"/>
          <p:cNvSpPr txBox="1"/>
          <p:nvPr/>
        </p:nvSpPr>
        <p:spPr>
          <a:xfrm>
            <a:off x="1686484" y="5722999"/>
            <a:ext cx="5463034" cy="315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r>
              <a:rPr dirty="0">
                <a:latin typeface="Arial" panose="020B0604020202020204" pitchFamily="34" charset="0"/>
              </a:rPr>
              <a:t>https://</a:t>
            </a:r>
            <a:r>
              <a:rPr dirty="0" err="1">
                <a:latin typeface="Arial" panose="020B0604020202020204" pitchFamily="34" charset="0"/>
              </a:rPr>
              <a:t>padlet.com</a:t>
            </a:r>
            <a:r>
              <a:rPr dirty="0">
                <a:latin typeface="Arial" panose="020B0604020202020204" pitchFamily="34" charset="0"/>
              </a:rPr>
              <a:t>/angelicagalante1/9aglkl6phj9yo7t5</a:t>
            </a:r>
          </a:p>
        </p:txBody>
      </p:sp>
      <p:sp>
        <p:nvSpPr>
          <p:cNvPr id="6" name="Titre 2">
            <a:extLst>
              <a:ext uri="{FF2B5EF4-FFF2-40B4-BE49-F238E27FC236}">
                <a16:creationId xmlns:a16="http://schemas.microsoft.com/office/drawing/2014/main" id="{FFC7EECE-2F95-804E-B3F1-BC985BBFB77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Particles - 6437.mp4" descr="Particles - 6437.mp4"/>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1258776" y="977462"/>
            <a:ext cx="12210556" cy="5880538"/>
          </a:xfrm>
          <a:prstGeom prst="rect">
            <a:avLst/>
          </a:prstGeom>
          <a:ln w="12700">
            <a:miter lim="400000"/>
          </a:ln>
        </p:spPr>
      </p:pic>
      <p:pic>
        <p:nvPicPr>
          <p:cNvPr id="180" name="Image" descr="Image"/>
          <p:cNvPicPr>
            <a:picLocks noChangeAspect="1"/>
          </p:cNvPicPr>
          <p:nvPr/>
        </p:nvPicPr>
        <p:blipFill>
          <a:blip r:embed="rId5"/>
          <a:stretch>
            <a:fillRect/>
          </a:stretch>
        </p:blipFill>
        <p:spPr>
          <a:xfrm>
            <a:off x="3552955" y="2866521"/>
            <a:ext cx="1574698" cy="2340089"/>
          </a:xfrm>
          <a:prstGeom prst="rect">
            <a:avLst/>
          </a:prstGeom>
          <a:ln w="12700">
            <a:miter lim="400000"/>
          </a:ln>
        </p:spPr>
      </p:pic>
      <p:sp>
        <p:nvSpPr>
          <p:cNvPr id="181" name="Photo copyright free from Freepik Video by Pixabay.com"/>
          <p:cNvSpPr txBox="1"/>
          <p:nvPr/>
        </p:nvSpPr>
        <p:spPr>
          <a:xfrm>
            <a:off x="7389477" y="6343234"/>
            <a:ext cx="1754523" cy="2846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defRPr sz="2000">
                <a:latin typeface="Calibri"/>
                <a:ea typeface="Calibri"/>
                <a:cs typeface="Calibri"/>
                <a:sym typeface="Calibri"/>
              </a:defRPr>
            </a:lvl1pPr>
          </a:lstStyle>
          <a:p>
            <a:r>
              <a:rPr sz="800">
                <a:solidFill>
                  <a:schemeClr val="bg1"/>
                </a:solidFill>
                <a:latin typeface="Arial" panose="020B0604020202020204" pitchFamily="34" charset="0"/>
                <a:cs typeface="Arial" panose="020B0604020202020204" pitchFamily="34" charset="0"/>
              </a:rPr>
              <a:t>Photo copyright free from </a:t>
            </a:r>
            <a:r>
              <a:rPr sz="800" err="1">
                <a:solidFill>
                  <a:schemeClr val="bg1"/>
                </a:solidFill>
                <a:latin typeface="Arial" panose="020B0604020202020204" pitchFamily="34" charset="0"/>
                <a:cs typeface="Arial" panose="020B0604020202020204" pitchFamily="34" charset="0"/>
              </a:rPr>
              <a:t>Freepik</a:t>
            </a:r>
            <a:r>
              <a:rPr sz="800">
                <a:solidFill>
                  <a:schemeClr val="bg1"/>
                </a:solidFill>
                <a:latin typeface="Arial" panose="020B0604020202020204" pitchFamily="34" charset="0"/>
                <a:cs typeface="Arial" panose="020B0604020202020204" pitchFamily="34" charset="0"/>
              </a:rPr>
              <a:t> Video by </a:t>
            </a:r>
            <a:r>
              <a:rPr sz="800" err="1">
                <a:solidFill>
                  <a:schemeClr val="bg1"/>
                </a:solidFill>
                <a:latin typeface="Arial" panose="020B0604020202020204" pitchFamily="34" charset="0"/>
                <a:cs typeface="Arial" panose="020B0604020202020204" pitchFamily="34" charset="0"/>
              </a:rPr>
              <a:t>Pixabay.com</a:t>
            </a:r>
            <a:endParaRPr sz="800">
              <a:solidFill>
                <a:schemeClr val="bg1"/>
              </a:solidFill>
              <a:latin typeface="Arial" panose="020B0604020202020204" pitchFamily="34" charset="0"/>
              <a:cs typeface="Arial" panose="020B0604020202020204" pitchFamily="34" charset="0"/>
            </a:endParaRPr>
          </a:p>
        </p:txBody>
      </p:sp>
      <p:sp>
        <p:nvSpPr>
          <p:cNvPr id="182" name="Repertoire: languages, varieties, cultures, semiotic resources, and multimodality."/>
          <p:cNvSpPr txBox="1"/>
          <p:nvPr/>
        </p:nvSpPr>
        <p:spPr>
          <a:xfrm>
            <a:off x="643167" y="2233855"/>
            <a:ext cx="2695702"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sz="2813">
                <a:solidFill>
                  <a:schemeClr val="bg1"/>
                </a:solidFill>
                <a:latin typeface="Arial" panose="020B0604020202020204" pitchFamily="34" charset="0"/>
                <a:cs typeface="Arial" panose="020B0604020202020204" pitchFamily="34" charset="0"/>
              </a:rPr>
              <a:t>cultures</a:t>
            </a:r>
          </a:p>
        </p:txBody>
      </p:sp>
      <p:sp>
        <p:nvSpPr>
          <p:cNvPr id="6" name="Titre 2">
            <a:extLst>
              <a:ext uri="{FF2B5EF4-FFF2-40B4-BE49-F238E27FC236}">
                <a16:creationId xmlns:a16="http://schemas.microsoft.com/office/drawing/2014/main" id="{02D7BA23-327A-FA4C-94E3-F4A35A3D648E}"/>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
        <p:nvSpPr>
          <p:cNvPr id="7" name="Repertoire: languages, varieties, cultures, semiotic resources, and multimodality.">
            <a:extLst>
              <a:ext uri="{FF2B5EF4-FFF2-40B4-BE49-F238E27FC236}">
                <a16:creationId xmlns:a16="http://schemas.microsoft.com/office/drawing/2014/main" id="{CD4DDC47-C505-D344-8DC8-30736EBC25BB}"/>
              </a:ext>
            </a:extLst>
          </p:cNvPr>
          <p:cNvSpPr txBox="1"/>
          <p:nvPr/>
        </p:nvSpPr>
        <p:spPr>
          <a:xfrm>
            <a:off x="5797473" y="2295274"/>
            <a:ext cx="2695702"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sz="2813">
                <a:solidFill>
                  <a:schemeClr val="bg1"/>
                </a:solidFill>
                <a:latin typeface="Arial" panose="020B0604020202020204" pitchFamily="34" charset="0"/>
                <a:cs typeface="Arial" panose="020B0604020202020204" pitchFamily="34" charset="0"/>
              </a:rPr>
              <a:t>languages</a:t>
            </a:r>
          </a:p>
        </p:txBody>
      </p:sp>
      <p:sp>
        <p:nvSpPr>
          <p:cNvPr id="8" name="Repertoire: languages, varieties, cultures, semiotic resources, and multimodality.">
            <a:extLst>
              <a:ext uri="{FF2B5EF4-FFF2-40B4-BE49-F238E27FC236}">
                <a16:creationId xmlns:a16="http://schemas.microsoft.com/office/drawing/2014/main" id="{BD78437E-30F8-F046-8068-984D0650225E}"/>
              </a:ext>
            </a:extLst>
          </p:cNvPr>
          <p:cNvSpPr txBox="1"/>
          <p:nvPr/>
        </p:nvSpPr>
        <p:spPr>
          <a:xfrm>
            <a:off x="643167" y="3682057"/>
            <a:ext cx="2695702"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sz="2813">
                <a:solidFill>
                  <a:schemeClr val="bg1"/>
                </a:solidFill>
                <a:latin typeface="Arial" panose="020B0604020202020204" pitchFamily="34" charset="0"/>
                <a:cs typeface="Arial" panose="020B0604020202020204" pitchFamily="34" charset="0"/>
              </a:rPr>
              <a:t>varieties</a:t>
            </a:r>
          </a:p>
        </p:txBody>
      </p:sp>
      <p:sp>
        <p:nvSpPr>
          <p:cNvPr id="9" name="Repertoire: languages, varieties, cultures, semiotic resources, and multimodality.">
            <a:extLst>
              <a:ext uri="{FF2B5EF4-FFF2-40B4-BE49-F238E27FC236}">
                <a16:creationId xmlns:a16="http://schemas.microsoft.com/office/drawing/2014/main" id="{34337D28-D2D2-BA4D-A7D8-1C1AB2FA5687}"/>
              </a:ext>
            </a:extLst>
          </p:cNvPr>
          <p:cNvSpPr txBox="1"/>
          <p:nvPr/>
        </p:nvSpPr>
        <p:spPr>
          <a:xfrm>
            <a:off x="5679006" y="3920713"/>
            <a:ext cx="3265297"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sz="2813">
                <a:solidFill>
                  <a:schemeClr val="bg1"/>
                </a:solidFill>
                <a:latin typeface="Arial" panose="020B0604020202020204" pitchFamily="34" charset="0"/>
                <a:cs typeface="Arial" panose="020B0604020202020204" pitchFamily="34" charset="0"/>
              </a:rPr>
              <a:t>semiotic resources</a:t>
            </a:r>
          </a:p>
        </p:txBody>
      </p:sp>
      <p:sp>
        <p:nvSpPr>
          <p:cNvPr id="10" name="Repertoire: languages, varieties, cultures, semiotic resources, and multimodality.">
            <a:extLst>
              <a:ext uri="{FF2B5EF4-FFF2-40B4-BE49-F238E27FC236}">
                <a16:creationId xmlns:a16="http://schemas.microsoft.com/office/drawing/2014/main" id="{BD5F045F-4FEC-F544-93A8-C8DA269337D3}"/>
              </a:ext>
            </a:extLst>
          </p:cNvPr>
          <p:cNvSpPr txBox="1"/>
          <p:nvPr/>
        </p:nvSpPr>
        <p:spPr>
          <a:xfrm>
            <a:off x="2983304" y="5732559"/>
            <a:ext cx="2695702"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sz="2813" dirty="0">
                <a:solidFill>
                  <a:schemeClr val="bg1"/>
                </a:solidFill>
                <a:latin typeface="Arial" panose="020B0604020202020204" pitchFamily="34" charset="0"/>
                <a:cs typeface="Arial" panose="020B0604020202020204" pitchFamily="34" charset="0"/>
              </a:rPr>
              <a:t>multimodality</a:t>
            </a:r>
          </a:p>
        </p:txBody>
      </p:sp>
      <p:sp>
        <p:nvSpPr>
          <p:cNvPr id="11" name="Repertoire: languages, varieties, cultures, semiotic resources, and multimodality.">
            <a:extLst>
              <a:ext uri="{FF2B5EF4-FFF2-40B4-BE49-F238E27FC236}">
                <a16:creationId xmlns:a16="http://schemas.microsoft.com/office/drawing/2014/main" id="{AD912F74-3127-7D4A-8789-1DAE5A0061DE}"/>
              </a:ext>
            </a:extLst>
          </p:cNvPr>
          <p:cNvSpPr txBox="1"/>
          <p:nvPr/>
        </p:nvSpPr>
        <p:spPr>
          <a:xfrm>
            <a:off x="2862560" y="1424740"/>
            <a:ext cx="2695702" cy="471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ctr" defTabSz="457200">
              <a:lnSpc>
                <a:spcPct val="100000"/>
              </a:lnSpc>
              <a:spcBef>
                <a:spcPts val="0"/>
              </a:spcBef>
              <a:defRPr sz="7500">
                <a:latin typeface="Calibri"/>
                <a:ea typeface="Calibri"/>
                <a:cs typeface="Calibri"/>
                <a:sym typeface="Calibri"/>
              </a:defRPr>
            </a:lvl1pPr>
          </a:lstStyle>
          <a:p>
            <a:r>
              <a:rPr lang="en-CA" sz="2813" dirty="0">
                <a:solidFill>
                  <a:schemeClr val="bg1"/>
                </a:solidFill>
                <a:latin typeface="Arial" panose="020B0604020202020204" pitchFamily="34" charset="0"/>
                <a:cs typeface="Arial" panose="020B0604020202020204" pitchFamily="34" charset="0"/>
              </a:rPr>
              <a:t>body</a:t>
            </a:r>
            <a:endParaRPr sz="2813"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18" fill="hold"/>
                                        <p:tgtEl>
                                          <p:spTgt spid="17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31" fill="hold" display="0">
                  <p:stCondLst>
                    <p:cond delay="indefinite"/>
                  </p:stCondLst>
                </p:cTn>
                <p:tgtEl>
                  <p:spTgt spid="179"/>
                </p:tgtEl>
              </p:cMediaNode>
            </p:video>
            <p:seq concurrent="1" prevAc="none" nextAc="seek">
              <p:cTn id="32" restart="whenNotActive" fill="hold" evtFilter="cancelBubble" nodeType="interactiveSeq">
                <p:stCondLst>
                  <p:cond evt="onClick" delay="0">
                    <p:tgtEl>
                      <p:spTgt spid="179"/>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79"/>
                                        </p:tgtEl>
                                      </p:cBhvr>
                                    </p:cmd>
                                  </p:childTnLst>
                                </p:cTn>
                              </p:par>
                            </p:childTnLst>
                          </p:cTn>
                        </p:par>
                      </p:childTnLst>
                    </p:cTn>
                  </p:par>
                </p:childTnLst>
              </p:cTn>
              <p:nextCondLst>
                <p:cond evt="onClick" delay="0">
                  <p:tgtEl>
                    <p:spTgt spid="179"/>
                  </p:tgtEl>
                </p:cond>
              </p:nextCondLst>
            </p:seq>
          </p:childTnLst>
        </p:cTn>
      </p:par>
    </p:tnLst>
    <p:bldLst>
      <p:bldP spid="182" grpId="0" animBg="1"/>
      <p:bldP spid="7" grpId="0" animBg="1" advAuto="0"/>
      <p:bldP spid="8" grpId="0" animBg="1" advAuto="0"/>
      <p:bldP spid="9" grpId="0" animBg="1"/>
      <p:bldP spid="10"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Wrap-up"/>
          <p:cNvSpPr txBox="1">
            <a:spLocks noGrp="1"/>
          </p:cNvSpPr>
          <p:nvPr>
            <p:ph type="body" sz="half" idx="1"/>
          </p:nvPr>
        </p:nvSpPr>
        <p:spPr>
          <a:xfrm>
            <a:off x="447675" y="2736869"/>
            <a:ext cx="8239125" cy="1937157"/>
          </a:xfrm>
          <a:prstGeom prst="rect">
            <a:avLst/>
          </a:prstGeom>
        </p:spPr>
        <p:txBody>
          <a:bodyPr/>
          <a:lstStyle>
            <a:lvl1pPr>
              <a:defRPr sz="15000" spc="-300">
                <a:latin typeface="Calibri"/>
                <a:ea typeface="Calibri"/>
                <a:cs typeface="Calibri"/>
                <a:sym typeface="Calibri"/>
              </a:defRPr>
            </a:lvl1pPr>
          </a:lstStyle>
          <a:p>
            <a:r>
              <a:rPr sz="6000" dirty="0">
                <a:latin typeface="Arial" panose="020B0604020202020204" pitchFamily="34" charset="0"/>
                <a:cs typeface="Arial" panose="020B0604020202020204" pitchFamily="34" charset="0"/>
              </a:rPr>
              <a:t>Wrap-up</a:t>
            </a:r>
          </a:p>
        </p:txBody>
      </p:sp>
      <p:sp>
        <p:nvSpPr>
          <p:cNvPr id="3" name="Titre 2">
            <a:extLst>
              <a:ext uri="{FF2B5EF4-FFF2-40B4-BE49-F238E27FC236}">
                <a16:creationId xmlns:a16="http://schemas.microsoft.com/office/drawing/2014/main" id="{9464ECAB-2B0D-0740-AD5A-567EE3CA2B7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Statement"/>
          <p:cNvSpPr txBox="1">
            <a:spLocks noGrp="1"/>
          </p:cNvSpPr>
          <p:nvPr>
            <p:ph type="body" sz="half" idx="1"/>
          </p:nvPr>
        </p:nvSpPr>
        <p:spPr>
          <a:xfrm>
            <a:off x="8362724" y="-2529705"/>
            <a:ext cx="8239125" cy="1452868"/>
          </a:xfrm>
          <a:prstGeom prst="rect">
            <a:avLst/>
          </a:prstGeom>
        </p:spPr>
        <p:txBody>
          <a:bodyPr/>
          <a:lstStyle/>
          <a:p>
            <a:endParaRPr/>
          </a:p>
        </p:txBody>
      </p:sp>
      <p:sp>
        <p:nvSpPr>
          <p:cNvPr id="421" name="You will have 10 minutes to:…"/>
          <p:cNvSpPr txBox="1"/>
          <p:nvPr/>
        </p:nvSpPr>
        <p:spPr>
          <a:xfrm>
            <a:off x="4465675" y="1418834"/>
            <a:ext cx="4331822" cy="4020331"/>
          </a:xfrm>
          <a:prstGeom prst="rect">
            <a:avLst/>
          </a:prstGeom>
          <a:solidFill>
            <a:schemeClr val="accent2">
              <a:hueOff val="148287"/>
              <a:satOff val="4432"/>
              <a:lumOff val="-15962"/>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a:defRPr sz="7000">
                <a:latin typeface="Calibri"/>
                <a:ea typeface="Calibri"/>
                <a:cs typeface="Calibri"/>
                <a:sym typeface="Calibri"/>
              </a:defRPr>
            </a:pPr>
            <a:endParaRPr lang="en-CA" sz="2625" dirty="0">
              <a:solidFill>
                <a:schemeClr val="bg1"/>
              </a:solidFill>
              <a:latin typeface="Arial" panose="020B0604020202020204" pitchFamily="34" charset="0"/>
            </a:endParaRPr>
          </a:p>
          <a:p>
            <a:pPr>
              <a:defRPr sz="7000">
                <a:latin typeface="Calibri"/>
                <a:ea typeface="Calibri"/>
                <a:cs typeface="Calibri"/>
                <a:sym typeface="Calibri"/>
              </a:defRPr>
            </a:pPr>
            <a:r>
              <a:rPr sz="2625" dirty="0">
                <a:solidFill>
                  <a:schemeClr val="bg1"/>
                </a:solidFill>
                <a:latin typeface="Arial" panose="020B0604020202020204" pitchFamily="34" charset="0"/>
              </a:rPr>
              <a:t>You will have 10 minutes to:</a:t>
            </a:r>
            <a:endParaRPr lang="en-CA" sz="2625" dirty="0">
              <a:solidFill>
                <a:schemeClr val="bg1"/>
              </a:solidFill>
              <a:latin typeface="Arial" panose="020B0604020202020204" pitchFamily="34" charset="0"/>
            </a:endParaRPr>
          </a:p>
          <a:p>
            <a:pPr>
              <a:defRPr sz="7000">
                <a:latin typeface="Calibri"/>
                <a:ea typeface="Calibri"/>
                <a:cs typeface="Calibri"/>
                <a:sym typeface="Calibri"/>
              </a:defRPr>
            </a:pPr>
            <a:endParaRPr sz="2625" dirty="0">
              <a:solidFill>
                <a:schemeClr val="bg1"/>
              </a:solidFill>
              <a:latin typeface="Arial" panose="020B0604020202020204" pitchFamily="34" charset="0"/>
            </a:endParaRP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Post the screen shot (photo) of your pre-task to the Padlet.</a:t>
            </a:r>
          </a:p>
          <a:p>
            <a:pPr marL="333375" indent="-333375">
              <a:buSzPct val="100000"/>
              <a:buAutoNum type="arabicParenR"/>
              <a:defRPr>
                <a:latin typeface="Calibri"/>
                <a:ea typeface="Calibri"/>
                <a:cs typeface="Calibri"/>
                <a:sym typeface="Calibri"/>
              </a:defRPr>
            </a:pPr>
            <a:r>
              <a:rPr dirty="0">
                <a:solidFill>
                  <a:schemeClr val="bg1"/>
                </a:solidFill>
                <a:latin typeface="Arial" panose="020B0604020202020204" pitchFamily="34" charset="0"/>
              </a:rPr>
              <a:t>Write about the choice of languages, semiotic resources, and/or modalities used. For example, why did you use this language? Why did you switch to another language? Why did you use hashtags? Why did you use emoticons? </a:t>
            </a:r>
            <a:endParaRPr lang="en-CA" dirty="0">
              <a:solidFill>
                <a:schemeClr val="bg1"/>
              </a:solidFill>
              <a:latin typeface="Arial" panose="020B0604020202020204" pitchFamily="34" charset="0"/>
            </a:endParaRPr>
          </a:p>
          <a:p>
            <a:pPr marL="333375" indent="-333375">
              <a:buSzPct val="100000"/>
              <a:buAutoNum type="arabicParenR"/>
              <a:defRPr>
                <a:latin typeface="Calibri"/>
                <a:ea typeface="Calibri"/>
                <a:cs typeface="Calibri"/>
                <a:sym typeface="Calibri"/>
              </a:defRPr>
            </a:pPr>
            <a:endParaRPr dirty="0">
              <a:solidFill>
                <a:schemeClr val="bg1"/>
              </a:solidFill>
              <a:latin typeface="Arial" panose="020B0604020202020204" pitchFamily="34" charset="0"/>
            </a:endParaRPr>
          </a:p>
        </p:txBody>
      </p:sp>
      <p:sp>
        <p:nvSpPr>
          <p:cNvPr id="422" name="https://padlet.com/angelicagalante1/jjbaltuolx4uessm"/>
          <p:cNvSpPr txBox="1"/>
          <p:nvPr/>
        </p:nvSpPr>
        <p:spPr>
          <a:xfrm>
            <a:off x="1836165" y="5946282"/>
            <a:ext cx="5437386" cy="315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r>
              <a:rPr dirty="0">
                <a:latin typeface="Arial" panose="020B0604020202020204" pitchFamily="34" charset="0"/>
              </a:rPr>
              <a:t>https://</a:t>
            </a:r>
            <a:r>
              <a:rPr dirty="0" err="1">
                <a:latin typeface="Arial" panose="020B0604020202020204" pitchFamily="34" charset="0"/>
              </a:rPr>
              <a:t>padlet.com</a:t>
            </a:r>
            <a:r>
              <a:rPr dirty="0">
                <a:latin typeface="Arial" panose="020B0604020202020204" pitchFamily="34" charset="0"/>
              </a:rPr>
              <a:t>/angelicagalante1/jjbaltuolx4uessm</a:t>
            </a:r>
          </a:p>
        </p:txBody>
      </p:sp>
      <p:pic>
        <p:nvPicPr>
          <p:cNvPr id="423" name="Screen Shot 2021-08-18 at 6.03.02 PM.png" descr="Screen Shot 2021-08-18 at 6.03.02 PM.png"/>
          <p:cNvPicPr>
            <a:picLocks noChangeAspect="1"/>
          </p:cNvPicPr>
          <p:nvPr/>
        </p:nvPicPr>
        <p:blipFill>
          <a:blip r:embed="rId2"/>
          <a:stretch>
            <a:fillRect/>
          </a:stretch>
        </p:blipFill>
        <p:spPr>
          <a:xfrm>
            <a:off x="346503" y="1303070"/>
            <a:ext cx="3706596" cy="4389653"/>
          </a:xfrm>
          <a:prstGeom prst="rect">
            <a:avLst/>
          </a:prstGeom>
          <a:ln w="12700">
            <a:miter lim="400000"/>
          </a:ln>
        </p:spPr>
      </p:pic>
      <p:sp>
        <p:nvSpPr>
          <p:cNvPr id="6" name="Titre 2">
            <a:extLst>
              <a:ext uri="{FF2B5EF4-FFF2-40B4-BE49-F238E27FC236}">
                <a16:creationId xmlns:a16="http://schemas.microsoft.com/office/drawing/2014/main" id="{75A31F27-CD6C-A64D-9792-49C44A54B08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For pedagogical resources, visit:…"/>
          <p:cNvSpPr txBox="1"/>
          <p:nvPr/>
        </p:nvSpPr>
        <p:spPr>
          <a:xfrm>
            <a:off x="6183594" y="4450026"/>
            <a:ext cx="2699394" cy="1088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a:r>
              <a:rPr dirty="0">
                <a:latin typeface="Arial" panose="020B0604020202020204" pitchFamily="34" charset="0"/>
              </a:rPr>
              <a:t>For pedagogical resources, visit:</a:t>
            </a:r>
          </a:p>
          <a:p>
            <a:pPr>
              <a:defRPr sz="4300"/>
            </a:pPr>
            <a:r>
              <a:rPr sz="1613" dirty="0">
                <a:latin typeface="Arial" panose="020B0604020202020204" pitchFamily="34" charset="0"/>
                <a:hlinkClick r:id="rId2"/>
              </a:rPr>
              <a:t>breakingtheinvisiblewall.com</a:t>
            </a:r>
          </a:p>
          <a:p>
            <a:pPr>
              <a:defRPr sz="4300"/>
            </a:pPr>
            <a:r>
              <a:rPr sz="1613" dirty="0">
                <a:latin typeface="Arial" panose="020B0604020202020204" pitchFamily="34" charset="0"/>
                <a:hlinkClick r:id="rId3"/>
              </a:rPr>
              <a:t>www.mcgill.ca/plurilinguallab</a:t>
            </a:r>
            <a:r>
              <a:rPr lang="en-CA" sz="1613" dirty="0">
                <a:latin typeface="Arial" panose="020B0604020202020204" pitchFamily="34" charset="0"/>
              </a:rPr>
              <a:t> </a:t>
            </a:r>
            <a:endParaRPr sz="1613" dirty="0">
              <a:latin typeface="Arial" panose="020B0604020202020204" pitchFamily="34" charset="0"/>
            </a:endParaRPr>
          </a:p>
        </p:txBody>
      </p:sp>
      <p:sp>
        <p:nvSpPr>
          <p:cNvPr id="426" name="Thanks to the Council of Europe for hosting the CEFRCV Webinar Series…"/>
          <p:cNvSpPr txBox="1"/>
          <p:nvPr/>
        </p:nvSpPr>
        <p:spPr>
          <a:xfrm>
            <a:off x="6139144" y="1852656"/>
            <a:ext cx="2788293" cy="1977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a:r>
              <a:rPr dirty="0">
                <a:latin typeface="Arial" panose="020B0604020202020204" pitchFamily="34" charset="0"/>
              </a:rPr>
              <a:t>Thanks to the Council of Europe for hosting the CEFRCV Webinar Series</a:t>
            </a:r>
          </a:p>
          <a:p>
            <a:pPr algn="ctr"/>
            <a:endParaRPr lang="en-CA" dirty="0">
              <a:latin typeface="Arial" panose="020B0604020202020204" pitchFamily="34" charset="0"/>
            </a:endParaRPr>
          </a:p>
          <a:p>
            <a:pPr algn="ctr"/>
            <a:r>
              <a:rPr dirty="0">
                <a:latin typeface="Arial" panose="020B0604020202020204" pitchFamily="34" charset="0"/>
              </a:rPr>
              <a:t>Thanks to all team members and participants in the research projects</a:t>
            </a:r>
          </a:p>
        </p:txBody>
      </p:sp>
      <p:pic>
        <p:nvPicPr>
          <p:cNvPr id="427" name="Screen Shot 2021-07-29 at 1.51.45 PM.png" descr="Screen Shot 2021-07-29 at 1.51.45 PM.png"/>
          <p:cNvPicPr>
            <a:picLocks noChangeAspect="1"/>
          </p:cNvPicPr>
          <p:nvPr/>
        </p:nvPicPr>
        <p:blipFill>
          <a:blip r:embed="rId4"/>
          <a:stretch>
            <a:fillRect/>
          </a:stretch>
        </p:blipFill>
        <p:spPr>
          <a:xfrm>
            <a:off x="261012" y="1357160"/>
            <a:ext cx="5718036" cy="4945920"/>
          </a:xfrm>
          <a:prstGeom prst="rect">
            <a:avLst/>
          </a:prstGeom>
          <a:ln w="12700">
            <a:miter lim="400000"/>
          </a:ln>
        </p:spPr>
      </p:pic>
      <p:sp>
        <p:nvSpPr>
          <p:cNvPr id="428" name="Image by Tumisu from Pixabay"/>
          <p:cNvSpPr txBox="1"/>
          <p:nvPr/>
        </p:nvSpPr>
        <p:spPr>
          <a:xfrm>
            <a:off x="4674770" y="6361781"/>
            <a:ext cx="1388201" cy="1949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defTabSz="171450">
              <a:lnSpc>
                <a:spcPts val="1425"/>
              </a:lnSpc>
              <a:spcBef>
                <a:spcPts val="0"/>
              </a:spcBef>
              <a:defRPr sz="2000">
                <a:solidFill>
                  <a:srgbClr val="000000"/>
                </a:solidFill>
                <a:latin typeface="Calibri"/>
                <a:ea typeface="Calibri"/>
                <a:cs typeface="Calibri"/>
                <a:sym typeface="Calibri"/>
              </a:defRPr>
            </a:pPr>
            <a:r>
              <a:rPr sz="750" dirty="0">
                <a:latin typeface="Arial" panose="020B0604020202020204" pitchFamily="34" charset="0"/>
              </a:rPr>
              <a:t>Image by </a:t>
            </a:r>
            <a:r>
              <a:rPr sz="750" u="sng" dirty="0">
                <a:latin typeface="Arial" panose="020B0604020202020204" pitchFamily="34" charset="0"/>
                <a:hlinkClick r:id="rId5"/>
              </a:rPr>
              <a:t>Tumisu</a:t>
            </a:r>
            <a:r>
              <a:rPr sz="750" dirty="0">
                <a:latin typeface="Arial" panose="020B0604020202020204" pitchFamily="34" charset="0"/>
              </a:rPr>
              <a:t> from </a:t>
            </a:r>
            <a:r>
              <a:rPr sz="750" u="sng" dirty="0">
                <a:latin typeface="Arial" panose="020B0604020202020204" pitchFamily="34" charset="0"/>
                <a:hlinkClick r:id="rId6"/>
              </a:rPr>
              <a:t>Pixabay</a:t>
            </a:r>
            <a:r>
              <a:rPr sz="750" dirty="0">
                <a:latin typeface="Arial" panose="020B0604020202020204" pitchFamily="34" charset="0"/>
              </a:rPr>
              <a:t> </a:t>
            </a:r>
          </a:p>
        </p:txBody>
      </p:sp>
      <p:sp>
        <p:nvSpPr>
          <p:cNvPr id="6" name="Titre 2">
            <a:extLst>
              <a:ext uri="{FF2B5EF4-FFF2-40B4-BE49-F238E27FC236}">
                <a16:creationId xmlns:a16="http://schemas.microsoft.com/office/drawing/2014/main" id="{B733172F-94D5-1A45-BB3C-1D7C8BA4DF3C}"/>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In language programs, students’ repertoires…"/>
          <p:cNvSpPr txBox="1"/>
          <p:nvPr/>
        </p:nvSpPr>
        <p:spPr>
          <a:xfrm>
            <a:off x="483232" y="2751800"/>
            <a:ext cx="8366234" cy="1762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algn="ctr"/>
            <a:r>
              <a:rPr lang="en-CA" sz="2800" dirty="0">
                <a:latin typeface="Arial" panose="020B0604020202020204" pitchFamily="34" charset="0"/>
              </a:rPr>
              <a:t>The importance of plurilingualism in Language Education can be seen in the recent explosion of conference presentations, webinars hosted by educational organizations, and publications.</a:t>
            </a:r>
          </a:p>
        </p:txBody>
      </p:sp>
      <p:sp>
        <p:nvSpPr>
          <p:cNvPr id="7" name="Titre 2">
            <a:extLst>
              <a:ext uri="{FF2B5EF4-FFF2-40B4-BE49-F238E27FC236}">
                <a16:creationId xmlns:a16="http://schemas.microsoft.com/office/drawing/2014/main" id="{06D3D842-F61D-074B-9EFF-652B562C9D40}"/>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extLst>
      <p:ext uri="{BB962C8B-B14F-4D97-AF65-F5344CB8AC3E}">
        <p14:creationId xmlns:p14="http://schemas.microsoft.com/office/powerpoint/2010/main" val="60120746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Screen Shot 2021-07-29 at 4.48.01 PM.png" descr="Screen Shot 2021-07-29 at 4.48.01 PM.png"/>
          <p:cNvPicPr>
            <a:picLocks noChangeAspect="1"/>
          </p:cNvPicPr>
          <p:nvPr/>
        </p:nvPicPr>
        <p:blipFill>
          <a:blip r:embed="rId2"/>
          <a:stretch>
            <a:fillRect/>
          </a:stretch>
        </p:blipFill>
        <p:spPr>
          <a:xfrm>
            <a:off x="75626" y="4168825"/>
            <a:ext cx="1700521" cy="2456307"/>
          </a:xfrm>
          <a:prstGeom prst="rect">
            <a:avLst/>
          </a:prstGeom>
          <a:ln w="12700">
            <a:miter lim="400000"/>
          </a:ln>
        </p:spPr>
      </p:pic>
      <p:pic>
        <p:nvPicPr>
          <p:cNvPr id="187" name="Screen Shot 2021-07-29 at 4.47.42 PM.png" descr="Screen Shot 2021-07-29 at 4.47.42 PM.png"/>
          <p:cNvPicPr>
            <a:picLocks noChangeAspect="1"/>
          </p:cNvPicPr>
          <p:nvPr/>
        </p:nvPicPr>
        <p:blipFill>
          <a:blip r:embed="rId3"/>
          <a:stretch>
            <a:fillRect/>
          </a:stretch>
        </p:blipFill>
        <p:spPr>
          <a:xfrm>
            <a:off x="1948318" y="1056266"/>
            <a:ext cx="1585837" cy="2429824"/>
          </a:xfrm>
          <a:prstGeom prst="rect">
            <a:avLst/>
          </a:prstGeom>
          <a:ln w="12700">
            <a:miter lim="400000"/>
          </a:ln>
        </p:spPr>
      </p:pic>
      <p:pic>
        <p:nvPicPr>
          <p:cNvPr id="188" name="Screen Shot 2021-07-29 at 4.48.58 PM.png" descr="Screen Shot 2021-07-29 at 4.48.58 PM.png"/>
          <p:cNvPicPr>
            <a:picLocks noChangeAspect="1"/>
          </p:cNvPicPr>
          <p:nvPr/>
        </p:nvPicPr>
        <p:blipFill>
          <a:blip r:embed="rId4"/>
          <a:stretch>
            <a:fillRect/>
          </a:stretch>
        </p:blipFill>
        <p:spPr>
          <a:xfrm>
            <a:off x="5609845" y="960919"/>
            <a:ext cx="1590228" cy="2416787"/>
          </a:xfrm>
          <a:prstGeom prst="rect">
            <a:avLst/>
          </a:prstGeom>
          <a:ln w="12700">
            <a:miter lim="400000"/>
          </a:ln>
        </p:spPr>
      </p:pic>
      <p:pic>
        <p:nvPicPr>
          <p:cNvPr id="189" name="Screen Shot 2021-08-18 at 3.30.22 PM.png" descr="Screen Shot 2021-08-18 at 3.30.22 PM.png"/>
          <p:cNvPicPr>
            <a:picLocks noChangeAspect="1"/>
          </p:cNvPicPr>
          <p:nvPr/>
        </p:nvPicPr>
        <p:blipFill>
          <a:blip r:embed="rId5"/>
          <a:stretch>
            <a:fillRect/>
          </a:stretch>
        </p:blipFill>
        <p:spPr>
          <a:xfrm>
            <a:off x="7404162" y="3753986"/>
            <a:ext cx="1616990" cy="2466692"/>
          </a:xfrm>
          <a:prstGeom prst="rect">
            <a:avLst/>
          </a:prstGeom>
          <a:ln w="12700">
            <a:miter lim="400000"/>
          </a:ln>
        </p:spPr>
      </p:pic>
      <p:pic>
        <p:nvPicPr>
          <p:cNvPr id="190" name="Screen Shot 2021-08-18 at 3.31.45 PM.png" descr="Screen Shot 2021-08-18 at 3.31.45 PM.png"/>
          <p:cNvPicPr>
            <a:picLocks noChangeAspect="1"/>
          </p:cNvPicPr>
          <p:nvPr/>
        </p:nvPicPr>
        <p:blipFill>
          <a:blip r:embed="rId6"/>
          <a:stretch>
            <a:fillRect/>
          </a:stretch>
        </p:blipFill>
        <p:spPr>
          <a:xfrm>
            <a:off x="7406852" y="921368"/>
            <a:ext cx="1658031" cy="2495888"/>
          </a:xfrm>
          <a:prstGeom prst="rect">
            <a:avLst/>
          </a:prstGeom>
          <a:ln w="12700">
            <a:miter lim="400000"/>
          </a:ln>
        </p:spPr>
      </p:pic>
      <p:pic>
        <p:nvPicPr>
          <p:cNvPr id="191" name="Screen Shot 2021-08-18 at 3.35.43 PM.png" descr="Screen Shot 2021-08-18 at 3.35.43 PM.png"/>
          <p:cNvPicPr>
            <a:picLocks noChangeAspect="1"/>
          </p:cNvPicPr>
          <p:nvPr/>
        </p:nvPicPr>
        <p:blipFill>
          <a:blip r:embed="rId7"/>
          <a:stretch>
            <a:fillRect/>
          </a:stretch>
        </p:blipFill>
        <p:spPr>
          <a:xfrm>
            <a:off x="3831124" y="3980775"/>
            <a:ext cx="1754717" cy="2606046"/>
          </a:xfrm>
          <a:prstGeom prst="rect">
            <a:avLst/>
          </a:prstGeom>
          <a:ln w="12700">
            <a:miter lim="400000"/>
          </a:ln>
        </p:spPr>
      </p:pic>
      <p:pic>
        <p:nvPicPr>
          <p:cNvPr id="192" name="Screen Shot 2021-08-18 at 3.35.04 PM.png" descr="Screen Shot 2021-08-18 at 3.35.04 PM.png"/>
          <p:cNvPicPr>
            <a:picLocks noChangeAspect="1"/>
          </p:cNvPicPr>
          <p:nvPr/>
        </p:nvPicPr>
        <p:blipFill>
          <a:blip r:embed="rId8"/>
          <a:stretch>
            <a:fillRect/>
          </a:stretch>
        </p:blipFill>
        <p:spPr>
          <a:xfrm>
            <a:off x="3740934" y="1095885"/>
            <a:ext cx="1754717" cy="2636784"/>
          </a:xfrm>
          <a:prstGeom prst="rect">
            <a:avLst/>
          </a:prstGeom>
          <a:ln w="12700">
            <a:miter lim="400000"/>
          </a:ln>
        </p:spPr>
      </p:pic>
      <p:pic>
        <p:nvPicPr>
          <p:cNvPr id="193" name="Screen Shot 2021-08-18 at 3.34.31 PM.png" descr="Screen Shot 2021-08-18 at 3.34.31 PM.png"/>
          <p:cNvPicPr>
            <a:picLocks noChangeAspect="1"/>
          </p:cNvPicPr>
          <p:nvPr/>
        </p:nvPicPr>
        <p:blipFill>
          <a:blip r:embed="rId9"/>
          <a:stretch>
            <a:fillRect/>
          </a:stretch>
        </p:blipFill>
        <p:spPr>
          <a:xfrm>
            <a:off x="144407" y="1293185"/>
            <a:ext cx="1700521" cy="2601705"/>
          </a:xfrm>
          <a:prstGeom prst="rect">
            <a:avLst/>
          </a:prstGeom>
          <a:ln w="12700">
            <a:miter lim="400000"/>
          </a:ln>
        </p:spPr>
      </p:pic>
      <p:pic>
        <p:nvPicPr>
          <p:cNvPr id="194" name="Screen Shot 2021-07-29 at 4.49.25 PM.png" descr="Screen Shot 2021-07-29 at 4.49.25 PM.png"/>
          <p:cNvPicPr>
            <a:picLocks noChangeAspect="1"/>
          </p:cNvPicPr>
          <p:nvPr/>
        </p:nvPicPr>
        <p:blipFill>
          <a:blip r:embed="rId10"/>
          <a:stretch>
            <a:fillRect/>
          </a:stretch>
        </p:blipFill>
        <p:spPr>
          <a:xfrm>
            <a:off x="1856887" y="4320785"/>
            <a:ext cx="1539608" cy="2334244"/>
          </a:xfrm>
          <a:prstGeom prst="rect">
            <a:avLst/>
          </a:prstGeom>
          <a:ln w="12700">
            <a:miter lim="400000"/>
          </a:ln>
        </p:spPr>
      </p:pic>
      <p:pic>
        <p:nvPicPr>
          <p:cNvPr id="195" name="Screen Shot 2021-07-29 at 4.45.43 PM.png" descr="Screen Shot 2021-07-29 at 4.45.43 PM.png"/>
          <p:cNvPicPr>
            <a:picLocks noChangeAspect="1"/>
          </p:cNvPicPr>
          <p:nvPr/>
        </p:nvPicPr>
        <p:blipFill>
          <a:blip r:embed="rId11"/>
          <a:stretch>
            <a:fillRect/>
          </a:stretch>
        </p:blipFill>
        <p:spPr>
          <a:xfrm>
            <a:off x="368357" y="2701087"/>
            <a:ext cx="1658031" cy="2546040"/>
          </a:xfrm>
          <a:prstGeom prst="rect">
            <a:avLst/>
          </a:prstGeom>
          <a:ln w="12700">
            <a:miter lim="400000"/>
          </a:ln>
        </p:spPr>
      </p:pic>
      <p:pic>
        <p:nvPicPr>
          <p:cNvPr id="196" name="Screen Shot 2021-08-18 at 3.39.26 PM.png" descr="Screen Shot 2021-08-18 at 3.39.26 PM.png"/>
          <p:cNvPicPr>
            <a:picLocks noChangeAspect="1"/>
          </p:cNvPicPr>
          <p:nvPr/>
        </p:nvPicPr>
        <p:blipFill>
          <a:blip r:embed="rId12"/>
          <a:stretch>
            <a:fillRect/>
          </a:stretch>
        </p:blipFill>
        <p:spPr>
          <a:xfrm>
            <a:off x="5737548" y="4222604"/>
            <a:ext cx="1616990" cy="2433820"/>
          </a:xfrm>
          <a:prstGeom prst="rect">
            <a:avLst/>
          </a:prstGeom>
          <a:ln w="12700">
            <a:miter lim="400000"/>
          </a:ln>
        </p:spPr>
      </p:pic>
      <p:pic>
        <p:nvPicPr>
          <p:cNvPr id="197" name="Screen Shot 2021-08-18 at 3.36.23 PM.png" descr="Screen Shot 2021-08-18 at 3.36.23 PM.png"/>
          <p:cNvPicPr>
            <a:picLocks noChangeAspect="1"/>
          </p:cNvPicPr>
          <p:nvPr/>
        </p:nvPicPr>
        <p:blipFill>
          <a:blip r:embed="rId13"/>
          <a:stretch>
            <a:fillRect/>
          </a:stretch>
        </p:blipFill>
        <p:spPr>
          <a:xfrm>
            <a:off x="4878481" y="1846132"/>
            <a:ext cx="1788005" cy="2700828"/>
          </a:xfrm>
          <a:prstGeom prst="rect">
            <a:avLst/>
          </a:prstGeom>
          <a:ln w="12700">
            <a:miter lim="400000"/>
          </a:ln>
        </p:spPr>
      </p:pic>
      <p:pic>
        <p:nvPicPr>
          <p:cNvPr id="198" name="Screen Shot 2021-08-18 at 3.45.37 PM.png" descr="Screen Shot 2021-08-18 at 3.45.37 PM.png"/>
          <p:cNvPicPr>
            <a:picLocks noChangeAspect="1"/>
          </p:cNvPicPr>
          <p:nvPr/>
        </p:nvPicPr>
        <p:blipFill>
          <a:blip r:embed="rId14"/>
          <a:stretch>
            <a:fillRect/>
          </a:stretch>
        </p:blipFill>
        <p:spPr>
          <a:xfrm>
            <a:off x="2081676" y="1818771"/>
            <a:ext cx="1680276" cy="2728189"/>
          </a:xfrm>
          <a:prstGeom prst="rect">
            <a:avLst/>
          </a:prstGeom>
          <a:ln w="12700">
            <a:miter lim="400000"/>
          </a:ln>
        </p:spPr>
      </p:pic>
      <p:pic>
        <p:nvPicPr>
          <p:cNvPr id="199" name="Screen Shot 2021-08-18 at 3.46.48 PM.png" descr="Screen Shot 2021-08-18 at 3.46.48 PM.png"/>
          <p:cNvPicPr>
            <a:picLocks noChangeAspect="1"/>
          </p:cNvPicPr>
          <p:nvPr/>
        </p:nvPicPr>
        <p:blipFill>
          <a:blip r:embed="rId15"/>
          <a:stretch>
            <a:fillRect/>
          </a:stretch>
        </p:blipFill>
        <p:spPr>
          <a:xfrm>
            <a:off x="6836319" y="2354560"/>
            <a:ext cx="1729498" cy="2756217"/>
          </a:xfrm>
          <a:prstGeom prst="rect">
            <a:avLst/>
          </a:prstGeom>
          <a:ln w="12700">
            <a:miter lim="400000"/>
          </a:ln>
        </p:spPr>
      </p:pic>
      <p:pic>
        <p:nvPicPr>
          <p:cNvPr id="200" name="Screen Shot 2021-07-29 at 4.43.36 PM.png" descr="Screen Shot 2021-07-29 at 4.43.36 PM.png"/>
          <p:cNvPicPr>
            <a:picLocks noChangeAspect="1"/>
          </p:cNvPicPr>
          <p:nvPr/>
        </p:nvPicPr>
        <p:blipFill>
          <a:blip r:embed="rId16"/>
          <a:stretch>
            <a:fillRect/>
          </a:stretch>
        </p:blipFill>
        <p:spPr>
          <a:xfrm>
            <a:off x="2876586" y="3227749"/>
            <a:ext cx="1783254" cy="2534366"/>
          </a:xfrm>
          <a:prstGeom prst="rect">
            <a:avLst/>
          </a:prstGeom>
          <a:ln w="12700">
            <a:miter lim="400000"/>
          </a:ln>
        </p:spPr>
      </p:pic>
      <p:sp>
        <p:nvSpPr>
          <p:cNvPr id="17" name="Titre 2">
            <a:extLst>
              <a:ext uri="{FF2B5EF4-FFF2-40B4-BE49-F238E27FC236}">
                <a16:creationId xmlns:a16="http://schemas.microsoft.com/office/drawing/2014/main" id="{CE643679-ACB1-E142-808F-62C0F00C23E8}"/>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9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19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p:tmAbs val="0"/>
                                  </p:iterate>
                                  <p:childTnLst>
                                    <p:set>
                                      <p:cBhvr>
                                        <p:cTn id="30" fill="hold"/>
                                        <p:tgtEl>
                                          <p:spTgt spid="18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p:tmAbs val="0"/>
                                  </p:iterate>
                                  <p:childTnLst>
                                    <p:set>
                                      <p:cBhvr>
                                        <p:cTn id="34" fill="hold"/>
                                        <p:tgtEl>
                                          <p:spTgt spid="19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p:tmAbs val="0"/>
                                  </p:iterate>
                                  <p:childTnLst>
                                    <p:set>
                                      <p:cBhvr>
                                        <p:cTn id="38" fill="hold"/>
                                        <p:tgtEl>
                                          <p:spTgt spid="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p:tmAbs val="0"/>
                                  </p:iterate>
                                  <p:childTnLst>
                                    <p:set>
                                      <p:cBhvr>
                                        <p:cTn id="42" fill="hold"/>
                                        <p:tgtEl>
                                          <p:spTgt spid="19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iterate>
                                    <p:tmAbs val="0"/>
                                  </p:iterate>
                                  <p:childTnLst>
                                    <p:set>
                                      <p:cBhvr>
                                        <p:cTn id="46" fill="hold"/>
                                        <p:tgtEl>
                                          <p:spTgt spid="19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iterate>
                                    <p:tmAbs val="0"/>
                                  </p:iterate>
                                  <p:childTnLst>
                                    <p:set>
                                      <p:cBhvr>
                                        <p:cTn id="50" fill="hold"/>
                                        <p:tgtEl>
                                          <p:spTgt spid="19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iterate>
                                    <p:tmAbs val="0"/>
                                  </p:iterate>
                                  <p:childTnLst>
                                    <p:set>
                                      <p:cBhvr>
                                        <p:cTn id="54" fill="hold"/>
                                        <p:tgtEl>
                                          <p:spTgt spid="19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iterate>
                                    <p:tmAbs val="0"/>
                                  </p:iterate>
                                  <p:childTnLst>
                                    <p:set>
                                      <p:cBhvr>
                                        <p:cTn id="58" fill="hold"/>
                                        <p:tgtEl>
                                          <p:spTgt spid="20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iterate>
                                    <p:tmAbs val="0"/>
                                  </p:iterate>
                                  <p:childTnLst>
                                    <p:set>
                                      <p:cBhvr>
                                        <p:cTn id="62" fill="hold"/>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7" grpId="0" animBg="1" advAuto="0"/>
      <p:bldP spid="188" grpId="0" animBg="1" advAuto="0"/>
      <p:bldP spid="189" grpId="0" animBg="1" advAuto="0"/>
      <p:bldP spid="190" grpId="0" animBg="1" advAuto="0"/>
      <p:bldP spid="191" grpId="0" animBg="1" advAuto="0"/>
      <p:bldP spid="192" grpId="0" animBg="1" advAuto="0"/>
      <p:bldP spid="193" grpId="0" animBg="1" advAuto="0"/>
      <p:bldP spid="194" grpId="0" animBg="1" advAuto="0"/>
      <p:bldP spid="195" grpId="0" animBg="1" advAuto="0"/>
      <p:bldP spid="196" grpId="0" animBg="1" advAuto="0"/>
      <p:bldP spid="197" grpId="0" animBg="1" advAuto="0"/>
      <p:bldP spid="198" grpId="0" animBg="1" advAuto="0"/>
      <p:bldP spid="199" grpId="0" animBg="1" advAuto="0"/>
      <p:bldP spid="200"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Plurilingualism"/>
          <p:cNvSpPr txBox="1"/>
          <p:nvPr/>
        </p:nvSpPr>
        <p:spPr>
          <a:xfrm>
            <a:off x="3083611" y="1363072"/>
            <a:ext cx="2976777" cy="530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7000">
                <a:latin typeface="Calibri"/>
                <a:ea typeface="Calibri"/>
                <a:cs typeface="Calibri"/>
                <a:sym typeface="Calibri"/>
              </a:defRPr>
            </a:lvl1pPr>
          </a:lstStyle>
          <a:p>
            <a:r>
              <a:rPr sz="3200" b="1" dirty="0">
                <a:latin typeface="Arial" panose="020B0604020202020204" pitchFamily="34" charset="0"/>
                <a:cs typeface="Arial" panose="020B0604020202020204" pitchFamily="34" charset="0"/>
              </a:rPr>
              <a:t>Plurilingualism</a:t>
            </a:r>
          </a:p>
        </p:txBody>
      </p:sp>
      <p:sp>
        <p:nvSpPr>
          <p:cNvPr id="203" name="Introduced by Council of Europe studies in the 1990s, which helped inform the CEFR…"/>
          <p:cNvSpPr txBox="1"/>
          <p:nvPr/>
        </p:nvSpPr>
        <p:spPr>
          <a:xfrm>
            <a:off x="338795" y="2477596"/>
            <a:ext cx="8266385" cy="34240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p>
            <a:pPr>
              <a:defRPr sz="5000">
                <a:latin typeface="Calibri"/>
                <a:ea typeface="Calibri"/>
                <a:cs typeface="Calibri"/>
                <a:sym typeface="Calibri"/>
              </a:defRPr>
            </a:pPr>
            <a:r>
              <a:rPr sz="2800" dirty="0">
                <a:latin typeface="Arial" panose="020B0604020202020204" pitchFamily="34" charset="0"/>
              </a:rPr>
              <a:t>Introduced by Council of Europe studies in the 1990s, which helped inform the CEFR</a:t>
            </a:r>
            <a:r>
              <a:rPr lang="en-CA" sz="2800" dirty="0">
                <a:latin typeface="Arial" panose="020B0604020202020204" pitchFamily="34" charset="0"/>
              </a:rPr>
              <a:t>.</a:t>
            </a:r>
          </a:p>
          <a:p>
            <a:pPr>
              <a:defRPr sz="5000">
                <a:latin typeface="Calibri"/>
                <a:ea typeface="Calibri"/>
                <a:cs typeface="Calibri"/>
                <a:sym typeface="Calibri"/>
              </a:defRPr>
            </a:pPr>
            <a:endParaRPr sz="2800" dirty="0">
              <a:latin typeface="Arial" panose="020B0604020202020204" pitchFamily="34" charset="0"/>
            </a:endParaRPr>
          </a:p>
          <a:p>
            <a:pPr>
              <a:defRPr sz="5000">
                <a:latin typeface="Calibri"/>
                <a:ea typeface="Calibri"/>
                <a:cs typeface="Calibri"/>
                <a:sym typeface="Calibri"/>
              </a:defRPr>
            </a:pPr>
            <a:r>
              <a:rPr sz="2800" dirty="0">
                <a:latin typeface="Arial" panose="020B0604020202020204" pitchFamily="34" charset="0"/>
              </a:rPr>
              <a:t>Core concept in the CEFR (2001) and the CEFRCV (2020)</a:t>
            </a:r>
            <a:r>
              <a:rPr lang="en-CA" sz="2800" dirty="0">
                <a:latin typeface="Arial" panose="020B0604020202020204" pitchFamily="34" charset="0"/>
              </a:rPr>
              <a:t>.</a:t>
            </a:r>
          </a:p>
          <a:p>
            <a:pPr>
              <a:defRPr sz="5000">
                <a:latin typeface="Calibri"/>
                <a:ea typeface="Calibri"/>
                <a:cs typeface="Calibri"/>
                <a:sym typeface="Calibri"/>
              </a:defRPr>
            </a:pPr>
            <a:endParaRPr lang="en-CA" sz="2800" dirty="0">
              <a:latin typeface="Arial" panose="020B0604020202020204" pitchFamily="34" charset="0"/>
            </a:endParaRPr>
          </a:p>
          <a:p>
            <a:pPr>
              <a:defRPr sz="5000">
                <a:latin typeface="Calibri"/>
                <a:ea typeface="Calibri"/>
                <a:cs typeface="Calibri"/>
                <a:sym typeface="Calibri"/>
              </a:defRPr>
            </a:pPr>
            <a:r>
              <a:rPr lang="en-CA" sz="2800" dirty="0">
                <a:latin typeface="Arial" panose="020B0604020202020204" pitchFamily="34" charset="0"/>
              </a:rPr>
              <a:t>The repertoire is a key concept of plurilingualism.</a:t>
            </a:r>
          </a:p>
          <a:p>
            <a:pPr>
              <a:defRPr sz="5000">
                <a:latin typeface="Calibri"/>
                <a:ea typeface="Calibri"/>
                <a:cs typeface="Calibri"/>
                <a:sym typeface="Calibri"/>
              </a:defRPr>
            </a:pPr>
            <a:endParaRPr sz="2400" dirty="0">
              <a:latin typeface="Arial" panose="020B0604020202020204" pitchFamily="34" charset="0"/>
            </a:endParaRPr>
          </a:p>
        </p:txBody>
      </p:sp>
      <p:sp>
        <p:nvSpPr>
          <p:cNvPr id="4" name="Titre 2">
            <a:extLst>
              <a:ext uri="{FF2B5EF4-FFF2-40B4-BE49-F238E27FC236}">
                <a16:creationId xmlns:a16="http://schemas.microsoft.com/office/drawing/2014/main" id="{C8134CE7-9192-D84B-8C19-E5A665E4C6D5}"/>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Plurilingual and Pluricultural Competence…"/>
          <p:cNvSpPr txBox="1">
            <a:spLocks noGrp="1"/>
          </p:cNvSpPr>
          <p:nvPr>
            <p:ph type="body" idx="1"/>
          </p:nvPr>
        </p:nvSpPr>
        <p:spPr>
          <a:xfrm>
            <a:off x="126451" y="1210241"/>
            <a:ext cx="6673742" cy="5076742"/>
          </a:xfrm>
          <a:prstGeom prst="rect">
            <a:avLst/>
          </a:prstGeom>
        </p:spPr>
        <p:txBody>
          <a:bodyPr/>
          <a:lstStyle/>
          <a:p>
            <a:r>
              <a:rPr lang="en-CA" sz="2000" b="1" dirty="0">
                <a:latin typeface="Arial" panose="020B0604020202020204" pitchFamily="34" charset="0"/>
                <a:cs typeface="Arial" panose="020B0604020202020204" pitchFamily="34" charset="0"/>
              </a:rPr>
              <a:t>Plurilingual and Pluricultural Competence</a:t>
            </a:r>
          </a:p>
          <a:p>
            <a:pPr algn="l">
              <a:defRPr>
                <a:latin typeface="Calibri"/>
                <a:ea typeface="Calibri"/>
                <a:cs typeface="Calibri"/>
                <a:sym typeface="Calibri"/>
              </a:defRPr>
            </a:pPr>
            <a:endParaRPr sz="2000" spc="-30" dirty="0">
              <a:latin typeface="Arial" panose="020B0604020202020204" pitchFamily="34" charset="0"/>
              <a:cs typeface="Arial" panose="020B0604020202020204" pitchFamily="34" charset="0"/>
            </a:endParaRPr>
          </a:p>
          <a:p>
            <a:pPr algn="l">
              <a:lnSpc>
                <a:spcPct val="100000"/>
              </a:lnSpc>
              <a:defRPr sz="4700" spc="-94">
                <a:latin typeface="Calibri"/>
                <a:ea typeface="Calibri"/>
                <a:cs typeface="Calibri"/>
                <a:sym typeface="Calibri"/>
              </a:defRPr>
            </a:pPr>
            <a:r>
              <a:rPr sz="2000" dirty="0">
                <a:latin typeface="Arial" panose="020B0604020202020204" pitchFamily="34" charset="0"/>
                <a:cs typeface="Arial" panose="020B0604020202020204" pitchFamily="34" charset="0"/>
              </a:rPr>
              <a:t>“Ability to call flexibly upon an interrelated, uneven, </a:t>
            </a:r>
            <a:r>
              <a:rPr sz="2000" dirty="0" err="1">
                <a:latin typeface="Arial" panose="020B0604020202020204" pitchFamily="34" charset="0"/>
                <a:cs typeface="Arial" panose="020B0604020202020204" pitchFamily="34" charset="0"/>
              </a:rPr>
              <a:t>plurilinguistic</a:t>
            </a:r>
            <a:r>
              <a:rPr sz="2000" dirty="0">
                <a:latin typeface="Arial" panose="020B0604020202020204" pitchFamily="34" charset="0"/>
                <a:cs typeface="Arial" panose="020B0604020202020204" pitchFamily="34" charset="0"/>
              </a:rPr>
              <a:t> repertoire to:</a:t>
            </a:r>
            <a:endParaRPr lang="en-CA" sz="2000" dirty="0">
              <a:latin typeface="Arial" panose="020B0604020202020204" pitchFamily="34" charset="0"/>
              <a:cs typeface="Arial" panose="020B0604020202020204" pitchFamily="34" charset="0"/>
            </a:endParaRPr>
          </a:p>
          <a:p>
            <a:pPr algn="l">
              <a:lnSpc>
                <a:spcPct val="100000"/>
              </a:lnSpc>
              <a:defRPr sz="4700" spc="-94">
                <a:latin typeface="Calibri"/>
                <a:ea typeface="Calibri"/>
                <a:cs typeface="Calibri"/>
                <a:sym typeface="Calibri"/>
              </a:defRPr>
            </a:pPr>
            <a:endParaRPr sz="2000" dirty="0">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switch from one language or dialect (or variety) to another;</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express oneself in one language (or dialect, or variety) and understand a person speaking another;</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call upon the knowledge of a number of languages (dialects, or varieties) to make sense of a text;</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recognize words from a common international store in a new guise;</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mediate between individuals with no common language (dialect, or variety), even if possessing only a slight knowledge oneself;</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bring the whole of one’s linguistic equipment into play, experimenting with alternative forms of expression;</a:t>
            </a:r>
          </a:p>
          <a:p>
            <a:pPr marL="342900" indent="-342900" algn="l">
              <a:lnSpc>
                <a:spcPct val="120000"/>
              </a:lnSpc>
              <a:buFont typeface="Arial" panose="020B0604020202020204" pitchFamily="34" charset="0"/>
              <a:buChar char="•"/>
              <a:defRPr sz="4700" spc="-94">
                <a:latin typeface="Calibri"/>
                <a:ea typeface="Calibri"/>
                <a:cs typeface="Calibri"/>
                <a:sym typeface="Calibri"/>
              </a:defRPr>
            </a:pPr>
            <a:r>
              <a:rPr lang="en-CA" sz="1800" dirty="0">
                <a:latin typeface="Arial" panose="020B0604020202020204" pitchFamily="34" charset="0"/>
                <a:cs typeface="Arial" panose="020B0604020202020204" pitchFamily="34" charset="0"/>
              </a:rPr>
              <a:t>exploit </a:t>
            </a:r>
            <a:r>
              <a:rPr lang="en-CA" sz="1800" dirty="0" err="1">
                <a:latin typeface="Arial" panose="020B0604020202020204" pitchFamily="34" charset="0"/>
                <a:cs typeface="Arial" panose="020B0604020202020204" pitchFamily="34" charset="0"/>
              </a:rPr>
              <a:t>paralingusitics</a:t>
            </a:r>
            <a:r>
              <a:rPr lang="en-CA" sz="1800" dirty="0">
                <a:latin typeface="Arial" panose="020B0604020202020204" pitchFamily="34" charset="0"/>
                <a:cs typeface="Arial" panose="020B0604020202020204" pitchFamily="34" charset="0"/>
              </a:rPr>
              <a:t> (mime, gesture, facial expression, etc.)</a:t>
            </a:r>
            <a:r>
              <a:rPr lang="en-CA" sz="2000" dirty="0">
                <a:latin typeface="Arial" panose="020B0604020202020204" pitchFamily="34" charset="0"/>
                <a:cs typeface="Arial" panose="020B0604020202020204" pitchFamily="34" charset="0"/>
              </a:rPr>
              <a:t>”</a:t>
            </a:r>
          </a:p>
        </p:txBody>
      </p:sp>
      <p:sp>
        <p:nvSpPr>
          <p:cNvPr id="206" name="(CEFRCV, 2020, p. 30)"/>
          <p:cNvSpPr txBox="1"/>
          <p:nvPr/>
        </p:nvSpPr>
        <p:spPr>
          <a:xfrm>
            <a:off x="8071969" y="4666429"/>
            <a:ext cx="945580" cy="136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lgn="ctr">
              <a:lnSpc>
                <a:spcPct val="80000"/>
              </a:lnSpc>
              <a:spcBef>
                <a:spcPts val="0"/>
              </a:spcBef>
              <a:defRPr sz="3000" spc="-59">
                <a:latin typeface="Calibri"/>
                <a:ea typeface="Calibri"/>
                <a:cs typeface="Calibri"/>
                <a:sym typeface="Calibri"/>
              </a:defRPr>
            </a:lvl1pPr>
          </a:lstStyle>
          <a:p>
            <a:r>
              <a:rPr sz="800">
                <a:latin typeface="Arial" panose="020B0604020202020204" pitchFamily="34" charset="0"/>
                <a:cs typeface="Arial" panose="020B0604020202020204" pitchFamily="34" charset="0"/>
              </a:rPr>
              <a:t>(CEFRCV, 2020, p. 30)</a:t>
            </a:r>
          </a:p>
        </p:txBody>
      </p:sp>
      <p:pic>
        <p:nvPicPr>
          <p:cNvPr id="207" name="Screen Shot 2021-08-18 at 4.37.20 PM.png" descr="Screen Shot 2021-08-18 at 4.37.20 PM.png"/>
          <p:cNvPicPr>
            <a:picLocks noChangeAspect="1"/>
          </p:cNvPicPr>
          <p:nvPr/>
        </p:nvPicPr>
        <p:blipFill>
          <a:blip r:embed="rId2"/>
          <a:stretch>
            <a:fillRect/>
          </a:stretch>
        </p:blipFill>
        <p:spPr>
          <a:xfrm>
            <a:off x="6737482" y="1210241"/>
            <a:ext cx="2419466" cy="3356149"/>
          </a:xfrm>
          <a:prstGeom prst="rect">
            <a:avLst/>
          </a:prstGeom>
          <a:ln w="12700">
            <a:miter lim="400000"/>
          </a:ln>
        </p:spPr>
      </p:pic>
      <p:sp>
        <p:nvSpPr>
          <p:cNvPr id="5" name="Titre 2">
            <a:extLst>
              <a:ext uri="{FF2B5EF4-FFF2-40B4-BE49-F238E27FC236}">
                <a16:creationId xmlns:a16="http://schemas.microsoft.com/office/drawing/2014/main" id="{AE8E3F79-D1B8-CD4C-B2EF-78BEB1AEA2F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CA"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Engaging Learners’ Plurilingual and Pluricultural Competence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uiExpand="1" build="p"/>
    </p:bldLst>
  </p:timing>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2844</Words>
  <Application>Microsoft Office PowerPoint</Application>
  <PresentationFormat>On-screen Show (4:3)</PresentationFormat>
  <Paragraphs>308</Paragraphs>
  <Slides>52</Slides>
  <Notes>0</Notes>
  <HiddenSlides>0</HiddenSlides>
  <MMClips>1</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52</vt:i4>
      </vt:variant>
    </vt:vector>
  </HeadingPairs>
  <TitlesOfParts>
    <vt:vector size="62" baseType="lpstr">
      <vt:lpstr>Arial</vt:lpstr>
      <vt:lpstr>Arial Narrow</vt:lpstr>
      <vt:lpstr>Calibri</vt:lpstr>
      <vt:lpstr>Calibri Light</vt:lpstr>
      <vt:lpstr>Century Gothic</vt:lpstr>
      <vt:lpstr>Helvetica Neue Medium</vt:lpstr>
      <vt:lpstr>1_Conception personnalisée</vt:lpstr>
      <vt:lpstr>Conception personnalisée</vt:lpstr>
      <vt:lpstr>4_Conception personnalisée</vt:lpstr>
      <vt:lpstr>3_Conception personnalisée</vt:lpstr>
      <vt:lpstr>Engaging Learners’ Plurilingual and Pluricultural Competence in Secondary and Tertiary Language Classrooms Angelica Galante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2021-08-27T07:10:06Z</dcterms:modified>
</cp:coreProperties>
</file>