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4"/>
  </p:notesMasterIdLst>
  <p:handoutMasterIdLst>
    <p:handoutMasterId r:id="rId15"/>
  </p:handoutMasterIdLst>
  <p:sldIdLst>
    <p:sldId id="370" r:id="rId2"/>
    <p:sldId id="404" r:id="rId3"/>
    <p:sldId id="398" r:id="rId4"/>
    <p:sldId id="399" r:id="rId5"/>
    <p:sldId id="400" r:id="rId6"/>
    <p:sldId id="403" r:id="rId7"/>
    <p:sldId id="401" r:id="rId8"/>
    <p:sldId id="405" r:id="rId9"/>
    <p:sldId id="396" r:id="rId10"/>
    <p:sldId id="397" r:id="rId11"/>
    <p:sldId id="408" r:id="rId12"/>
    <p:sldId id="410" r:id="rId13"/>
  </p:sldIdLst>
  <p:sldSz cx="9144000" cy="6858000" type="screen4x3"/>
  <p:notesSz cx="6819900" cy="9918700"/>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288"/>
    <a:srgbClr val="0066FF"/>
    <a:srgbClr val="D60000"/>
    <a:srgbClr val="DBDBDB"/>
    <a:srgbClr val="0B7F27"/>
    <a:srgbClr val="009A00"/>
    <a:srgbClr val="D3080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94680" autoAdjust="0"/>
  </p:normalViewPr>
  <p:slideViewPr>
    <p:cSldViewPr>
      <p:cViewPr>
        <p:scale>
          <a:sx n="134" d="100"/>
          <a:sy n="134" d="100"/>
        </p:scale>
        <p:origin x="-954" y="78"/>
      </p:cViewPr>
      <p:guideLst>
        <p:guide orient="horz" pos="2160"/>
        <p:guide pos="2880"/>
      </p:guideLst>
    </p:cSldViewPr>
  </p:slideViewPr>
  <p:outlineViewPr>
    <p:cViewPr>
      <p:scale>
        <a:sx n="33" d="100"/>
        <a:sy n="33" d="100"/>
      </p:scale>
      <p:origin x="0" y="164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4587"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10243" name="Rectangle 3"/>
          <p:cNvSpPr>
            <a:spLocks noGrp="1" noChangeArrowheads="1"/>
          </p:cNvSpPr>
          <p:nvPr>
            <p:ph type="dt" sz="quarter" idx="1"/>
          </p:nvPr>
        </p:nvSpPr>
        <p:spPr bwMode="auto">
          <a:xfrm>
            <a:off x="3863689" y="0"/>
            <a:ext cx="2954587"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6D6B071B-5B49-4D31-8FA8-634E79EADBB8}" type="datetimeFigureOut">
              <a:rPr lang="en-GB"/>
              <a:pPr>
                <a:defRPr/>
              </a:pPr>
              <a:t>06/07/2017</a:t>
            </a:fld>
            <a:endParaRPr lang="en-GB"/>
          </a:p>
        </p:txBody>
      </p:sp>
      <p:sp>
        <p:nvSpPr>
          <p:cNvPr id="10244" name="Rectangle 4"/>
          <p:cNvSpPr>
            <a:spLocks noGrp="1" noChangeArrowheads="1"/>
          </p:cNvSpPr>
          <p:nvPr>
            <p:ph type="ftr" sz="quarter" idx="2"/>
          </p:nvPr>
        </p:nvSpPr>
        <p:spPr bwMode="auto">
          <a:xfrm>
            <a:off x="0" y="9420703"/>
            <a:ext cx="2954587"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10245" name="Rectangle 5"/>
          <p:cNvSpPr>
            <a:spLocks noGrp="1" noChangeArrowheads="1"/>
          </p:cNvSpPr>
          <p:nvPr>
            <p:ph type="sldNum" sz="quarter" idx="3"/>
          </p:nvPr>
        </p:nvSpPr>
        <p:spPr bwMode="auto">
          <a:xfrm>
            <a:off x="3863689" y="9420703"/>
            <a:ext cx="2954587"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3E8B9C3-895D-4CF2-B8EA-8FCE0F249498}" type="slidenum">
              <a:rPr lang="en-GB"/>
              <a:pPr>
                <a:defRPr/>
              </a:pPr>
              <a:t>‹#›</a:t>
            </a:fld>
            <a:endParaRPr lang="en-GB"/>
          </a:p>
        </p:txBody>
      </p:sp>
    </p:spTree>
    <p:extLst>
      <p:ext uri="{BB962C8B-B14F-4D97-AF65-F5344CB8AC3E}">
        <p14:creationId xmlns:p14="http://schemas.microsoft.com/office/powerpoint/2010/main" val="147818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4587"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4099" name="Rectangle 3"/>
          <p:cNvSpPr>
            <a:spLocks noGrp="1" noChangeArrowheads="1"/>
          </p:cNvSpPr>
          <p:nvPr>
            <p:ph type="dt" idx="1"/>
          </p:nvPr>
        </p:nvSpPr>
        <p:spPr bwMode="auto">
          <a:xfrm>
            <a:off x="3863689" y="0"/>
            <a:ext cx="2954587"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B72CAAD-F7D4-406A-931D-BA754064854F}" type="datetimeFigureOut">
              <a:rPr lang="en-GB"/>
              <a:pPr>
                <a:defRPr/>
              </a:pPr>
              <a:t>06/07/2017</a:t>
            </a:fld>
            <a:endParaRPr lang="en-GB"/>
          </a:p>
        </p:txBody>
      </p:sp>
      <p:sp>
        <p:nvSpPr>
          <p:cNvPr id="66564" name="Rectangle 4"/>
          <p:cNvSpPr>
            <a:spLocks noGrp="1" noRot="1" noChangeAspect="1" noChangeArrowheads="1" noTextEdit="1"/>
          </p:cNvSpPr>
          <p:nvPr>
            <p:ph type="sldImg" idx="2"/>
          </p:nvPr>
        </p:nvSpPr>
        <p:spPr bwMode="auto">
          <a:xfrm>
            <a:off x="931863" y="744538"/>
            <a:ext cx="4956175"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1828" y="4711940"/>
            <a:ext cx="5456245" cy="446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0703"/>
            <a:ext cx="2954587"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4103" name="Rectangle 7"/>
          <p:cNvSpPr>
            <a:spLocks noGrp="1" noChangeArrowheads="1"/>
          </p:cNvSpPr>
          <p:nvPr>
            <p:ph type="sldNum" sz="quarter" idx="5"/>
          </p:nvPr>
        </p:nvSpPr>
        <p:spPr bwMode="auto">
          <a:xfrm>
            <a:off x="3863689" y="9420703"/>
            <a:ext cx="2954587"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10DD035-36F1-4F73-AFB6-DAE4F868F5BC}" type="slidenum">
              <a:rPr lang="en-GB"/>
              <a:pPr>
                <a:defRPr/>
              </a:pPr>
              <a:t>‹#›</a:t>
            </a:fld>
            <a:endParaRPr lang="en-GB"/>
          </a:p>
        </p:txBody>
      </p:sp>
    </p:spTree>
    <p:extLst>
      <p:ext uri="{BB962C8B-B14F-4D97-AF65-F5344CB8AC3E}">
        <p14:creationId xmlns:p14="http://schemas.microsoft.com/office/powerpoint/2010/main" val="3701288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1</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Some 10 years ago I had a privilege to undergo a traineeship at the </a:t>
            </a:r>
            <a:r>
              <a:rPr lang="en-US" altLang="en-US" baseline="0" dirty="0" err="1" smtClean="0"/>
              <a:t>CoE</a:t>
            </a:r>
            <a:r>
              <a:rPr lang="en-US" altLang="en-US" baseline="0" dirty="0" smtClean="0"/>
              <a:t>, the then Directorate General on Social Cohesion, and now I am honored to present the activities of the </a:t>
            </a:r>
            <a:r>
              <a:rPr lang="en-US" altLang="en-US" baseline="0" dirty="0" err="1" smtClean="0"/>
              <a:t>CoE</a:t>
            </a:r>
            <a:r>
              <a:rPr lang="en-US" altLang="en-US" baseline="0" dirty="0" smtClean="0"/>
              <a:t> – friend/partner organization – Organization for Security and Co-operation in Europe – Project Co-</a:t>
            </a:r>
            <a:r>
              <a:rPr lang="en-US" altLang="en-US" baseline="0" dirty="0" err="1" smtClean="0"/>
              <a:t>ordinator</a:t>
            </a:r>
            <a:r>
              <a:rPr lang="en-US" altLang="en-US" baseline="0" dirty="0" smtClean="0"/>
              <a:t> in Ukraine in the area of HRE.</a:t>
            </a:r>
          </a:p>
          <a:p>
            <a:pPr eaLnBrk="1" hangingPunct="1"/>
            <a:endParaRPr lang="en-US" altLang="en-US" baseline="0" dirty="0" smtClean="0"/>
          </a:p>
          <a:p>
            <a:pPr eaLnBrk="1" hangingPunct="1"/>
            <a:r>
              <a:rPr lang="en-US" altLang="en-US" baseline="0" dirty="0" smtClean="0"/>
              <a:t>As it is stated in the objectives and principles of the </a:t>
            </a:r>
            <a:r>
              <a:rPr lang="en-GB" altLang="en-US" baseline="0" dirty="0" smtClean="0"/>
              <a:t>Council of Europe Charter on Education for Democratic Citizenship and Human Rights Education, </a:t>
            </a:r>
          </a:p>
          <a:p>
            <a:pPr eaLnBrk="1" hangingPunct="1"/>
            <a:endParaRPr lang="en-US" altLang="en-US" baseline="0" dirty="0" smtClean="0"/>
          </a:p>
          <a:p>
            <a:pPr eaLnBrk="1" hangingPunct="1"/>
            <a:r>
              <a:rPr lang="en-GB" altLang="en-US" baseline="0" dirty="0" smtClean="0"/>
              <a:t>j. Given the international nature of human rights values  and obligations and the common principles underpinning democracy and the rule of law, it is important for member states to pursue and encourage international and regional co-operation in the activities covered by the present Charter and the identification and exchange of good practice.</a:t>
            </a:r>
          </a:p>
          <a:p>
            <a:pPr eaLnBrk="1" hangingPunct="1"/>
            <a:endParaRPr lang="en-US" altLang="en-US" baseline="0" dirty="0" smtClean="0"/>
          </a:p>
          <a:p>
            <a:pPr eaLnBrk="1" hangingPunct="1"/>
            <a:r>
              <a:rPr lang="en-US" altLang="en-US" baseline="0" dirty="0" smtClean="0"/>
              <a:t>Moreover, the OSCE activities in the area of HRE in Ukraine have been acknowledged by the government of Ukraine and provided in Ukraine’s reply to the Charter questionnaire for the </a:t>
            </a:r>
            <a:r>
              <a:rPr lang="en-GB" altLang="en-US" baseline="0" dirty="0" smtClean="0"/>
              <a:t>2016 Report on the State of Citizenship and Human Rights Education in Europe</a:t>
            </a:r>
            <a:endParaRPr lang="en-US" altLang="en-US" baseline="0" dirty="0" smtClean="0"/>
          </a:p>
          <a:p>
            <a:pPr eaLnBrk="1" hangingPunct="1"/>
            <a:endParaRPr lang="en-US" altLang="en-US" baseline="0" dirty="0" smtClean="0"/>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10</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role of teachers in promoting democratic values through active, participatory teaching is widely acknowledged.</a:t>
            </a:r>
          </a:p>
          <a:p>
            <a:pPr eaLnBrk="1" hangingPunct="1"/>
            <a:endParaRPr lang="en-GB" altLang="en-US" dirty="0" smtClean="0"/>
          </a:p>
          <a:p>
            <a:pPr eaLnBrk="1" hangingPunct="1"/>
            <a:r>
              <a:rPr lang="en-GB" altLang="en-US" dirty="0" smtClean="0"/>
              <a:t>Focus on:</a:t>
            </a:r>
          </a:p>
          <a:p>
            <a:pPr eaLnBrk="1" hangingPunct="1"/>
            <a:r>
              <a:rPr lang="en-GB" altLang="en-US" dirty="0" smtClean="0"/>
              <a:t>-</a:t>
            </a:r>
            <a:r>
              <a:rPr lang="en-GB" altLang="en-US" baseline="0" dirty="0" smtClean="0"/>
              <a:t> </a:t>
            </a:r>
            <a:r>
              <a:rPr lang="en-GB" altLang="en-US" dirty="0" smtClean="0"/>
              <a:t>HRE knowledge and understanding;</a:t>
            </a:r>
          </a:p>
          <a:p>
            <a:pPr eaLnBrk="1" hangingPunct="1"/>
            <a:r>
              <a:rPr lang="en-US" altLang="en-US" dirty="0" smtClean="0"/>
              <a:t>- Sharing values</a:t>
            </a:r>
            <a:endParaRPr lang="en-GB" altLang="en-US" dirty="0" smtClean="0"/>
          </a:p>
          <a:p>
            <a:pPr eaLnBrk="1" hangingPunct="1"/>
            <a:r>
              <a:rPr lang="en-GB" altLang="en-US" dirty="0" smtClean="0"/>
              <a:t>-</a:t>
            </a:r>
            <a:r>
              <a:rPr lang="en-GB" altLang="en-US" baseline="0" dirty="0" smtClean="0"/>
              <a:t> </a:t>
            </a:r>
            <a:r>
              <a:rPr lang="en-GB" altLang="en-US" dirty="0" smtClean="0"/>
              <a:t>teaching and learning activities that develop HRE competencies in the classroom and school (planning, class management, teaching and assessment);</a:t>
            </a:r>
          </a:p>
          <a:p>
            <a:pPr eaLnBrk="1" hangingPunct="1"/>
            <a:endParaRPr lang="en-US" altLang="en-US" dirty="0" smtClean="0"/>
          </a:p>
          <a:p>
            <a:pPr eaLnBrk="1" hangingPunct="1"/>
            <a:r>
              <a:rPr lang="en-US" altLang="en-US" dirty="0" smtClean="0"/>
              <a:t>Follow up – 450 k</a:t>
            </a:r>
            <a:r>
              <a:rPr lang="en-US" altLang="en-US" baseline="0" dirty="0" smtClean="0"/>
              <a:t> teachers in Ukraine – a need to develop an online human rights course to provide wider access to HRE practices</a:t>
            </a:r>
            <a:endParaRPr lang="en-GB" altLang="en-US" dirty="0" smtClean="0"/>
          </a:p>
          <a:p>
            <a:pPr eaLnBrk="1" hangingPunct="1"/>
            <a:endParaRPr lang="en-GB" altLang="en-US" dirty="0" smtClean="0"/>
          </a:p>
          <a:p>
            <a:pPr eaLnBrk="1" hangingPunct="1"/>
            <a:r>
              <a:rPr lang="en-GB" altLang="en-US" dirty="0" smtClean="0"/>
              <a:t>More and more educators in Europe and in the world are trying to come up with suggestions on how to equip learners with competences for living in democracy</a:t>
            </a:r>
          </a:p>
          <a:p>
            <a:pPr eaLnBrk="1" hangingPunct="1"/>
            <a:r>
              <a:rPr lang="en-GB" altLang="en-US" dirty="0" smtClean="0"/>
              <a:t>PRACTICAL PROPOSALS</a:t>
            </a:r>
          </a:p>
          <a:p>
            <a:pPr eaLnBrk="1" hangingPunct="1"/>
            <a:r>
              <a:rPr lang="en-GB" altLang="en-US" dirty="0" smtClean="0"/>
              <a:t>Developing Competences for Democratic Citizenship in the New Ukrainian School:</a:t>
            </a:r>
          </a:p>
          <a:p>
            <a:pPr eaLnBrk="1" hangingPunct="1"/>
            <a:endParaRPr lang="en-US" altLang="en-US" dirty="0" smtClean="0"/>
          </a:p>
          <a:p>
            <a:pPr eaLnBrk="1" hangingPunct="1"/>
            <a:r>
              <a:rPr lang="en-GB" altLang="en-US" dirty="0" smtClean="0"/>
              <a:t>Democratic competences can be developed best when this task is not limited to one discipline or extra-curricular activities only, but rather embarked on via a set of combined efforts across the whole teaching and learning process at school.</a:t>
            </a:r>
          </a:p>
          <a:p>
            <a:pPr eaLnBrk="1" hangingPunct="1"/>
            <a:r>
              <a:rPr lang="en-GB" altLang="en-US" dirty="0" smtClean="0"/>
              <a:t>Schools would benefit if the teaching and learning process is planned and carried out in the following way:</a:t>
            </a:r>
          </a:p>
          <a:p>
            <a:pPr eaLnBrk="1" hangingPunct="1"/>
            <a:r>
              <a:rPr lang="en-GB" altLang="en-US" dirty="0" smtClean="0"/>
              <a:t>– the cross-curricular and transversal approach is used to develop democratic competences;</a:t>
            </a:r>
          </a:p>
          <a:p>
            <a:pPr eaLnBrk="1" hangingPunct="1"/>
            <a:r>
              <a:rPr lang="en-GB" altLang="en-US" dirty="0" smtClean="0"/>
              <a:t>– active and interactive teaching methods are used in classroom;</a:t>
            </a:r>
          </a:p>
          <a:p>
            <a:pPr eaLnBrk="1" hangingPunct="1"/>
            <a:endParaRPr lang="en-US" altLang="en-US" dirty="0" smtClean="0"/>
          </a:p>
          <a:p>
            <a:pPr eaLnBrk="1" hangingPunct="1"/>
            <a:r>
              <a:rPr lang="en-US" altLang="en-US" dirty="0" smtClean="0"/>
              <a:t>Training methods – discussions, case studies, simulations,</a:t>
            </a:r>
            <a:r>
              <a:rPr lang="en-US" altLang="en-US" baseline="0" dirty="0" smtClean="0"/>
              <a:t> screening of short documentary films on human rights</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11</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63EB9F-50E9-4749-8C12-53A07A6EC4EF}" type="slidenum">
              <a:rPr lang="en-GB" smtClean="0"/>
              <a:pPr eaLnBrk="1" hangingPunct="1"/>
              <a:t>12</a:t>
            </a:fld>
            <a:endParaRPr lang="en-GB" smtClean="0"/>
          </a:p>
        </p:txBody>
      </p:sp>
      <p:sp>
        <p:nvSpPr>
          <p:cNvPr id="72707" name="Rectangle 2"/>
          <p:cNvSpPr>
            <a:spLocks noGrp="1" noRot="1" noChangeAspect="1" noChangeArrowheads="1" noTextEdit="1"/>
          </p:cNvSpPr>
          <p:nvPr>
            <p:ph type="sldImg"/>
          </p:nvPr>
        </p:nvSpPr>
        <p:spPr>
          <a:xfrm>
            <a:off x="919163" y="763588"/>
            <a:ext cx="4984750" cy="3738562"/>
          </a:xfrm>
          <a:ln/>
        </p:spPr>
      </p:sp>
      <p:sp>
        <p:nvSpPr>
          <p:cNvPr id="72708" name="Rectangle 3"/>
          <p:cNvSpPr>
            <a:spLocks noGrp="1" noChangeArrowheads="1"/>
          </p:cNvSpPr>
          <p:nvPr>
            <p:ph type="body" idx="1"/>
          </p:nvPr>
        </p:nvSpPr>
        <p:spPr>
          <a:xfrm>
            <a:off x="918845" y="4730972"/>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2</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dirty="0" smtClean="0">
                <a:latin typeface="Helvetica" pitchFamily="34" charset="0"/>
              </a:rPr>
              <a:t>Lasting security cannot be achieved without respect for human rights and functioning democratic institutions. </a:t>
            </a:r>
          </a:p>
          <a:p>
            <a:pPr eaLnBrk="1" hangingPunct="1"/>
            <a:endParaRPr lang="en-US" sz="1200" dirty="0" smtClean="0">
              <a:latin typeface="Helvetica" pitchFamily="34" charset="0"/>
            </a:endParaRPr>
          </a:p>
          <a:p>
            <a:pPr eaLnBrk="1" hangingPunct="1"/>
            <a:r>
              <a:rPr lang="en-GB" sz="1200" dirty="0" smtClean="0">
                <a:latin typeface="Helvetica" pitchFamily="34" charset="0"/>
              </a:rPr>
              <a:t>Education plays an essential role in the promotion of democracy, human rights and the rule of law, as well as in the prevention of human rights violations.</a:t>
            </a:r>
          </a:p>
          <a:p>
            <a:pPr eaLnBrk="1" hangingPunct="1"/>
            <a:endParaRPr lang="en-US" sz="1200" dirty="0" smtClean="0">
              <a:latin typeface="Helvetica" pitchFamily="34" charset="0"/>
            </a:endParaRPr>
          </a:p>
          <a:p>
            <a:pPr eaLnBrk="1" hangingPunct="1"/>
            <a:r>
              <a:rPr lang="en-GB" sz="1200" dirty="0" smtClean="0">
                <a:latin typeface="Helvetica" pitchFamily="34" charset="0"/>
              </a:rPr>
              <a:t>Through human rights education, young people should be able to practice skills and attitudes that empower them to enjoy and exercise their rights, and to respect and uphold the rights of others.</a:t>
            </a:r>
            <a:endParaRPr lang="en-US" sz="1200" dirty="0" smtClean="0">
              <a:latin typeface="Helvetica" pitchFamily="34" charset="0"/>
            </a:endParaRPr>
          </a:p>
          <a:p>
            <a:pPr eaLnBrk="1" hangingPunct="1"/>
            <a:r>
              <a:rPr lang="en-GB" sz="1200" dirty="0" smtClean="0">
                <a:latin typeface="Helvetica" pitchFamily="34" charset="0"/>
              </a:rPr>
              <a:t>“Human rights education” means education, training, awareness raising, information, practices and activities which aim, by equipping learners with knowledge, skills and understanding and developing their attitudes and behaviour, to empower learners to contribute to the building and defence of a universal culture of human rights in society, with a view to the promotion and protection of human rights and fundamental freedoms.</a:t>
            </a:r>
          </a:p>
          <a:p>
            <a:pPr eaLnBrk="1" hangingPunct="1"/>
            <a:endParaRPr lang="en-US" altLang="en-US" sz="1200" dirty="0" smtClean="0">
              <a:latin typeface="Helvetica" pitchFamily="34" charset="0"/>
            </a:endParaRPr>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3</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4</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5</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 only OSCE document to date which is dedicated specifically to HRE. The decision encouraged the OSCE community to increase its efforts in co-operating with other international organizations and non-governmental organizations to take necessary measures aimed at promoting human rights education and training, with special emphasis on young people in the OSCE area.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ODIHR</a:t>
            </a:r>
            <a:r>
              <a:rPr lang="en-US" baseline="0" dirty="0" smtClean="0"/>
              <a:t> Guidelines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For secondary school systems – translated into Ukrainian</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For human rights defenders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For law enforcement officials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smtClean="0"/>
              <a:t>For human rights activists</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Compendium of Good Practices in HRE in Central</a:t>
            </a:r>
            <a:r>
              <a:rPr lang="en-US" baseline="0" dirty="0" smtClean="0"/>
              <a:t> Europe, South Caucasus…</a:t>
            </a:r>
            <a:endParaRPr lang="en-GB"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6</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Multi-dimensional</a:t>
            </a:r>
            <a:r>
              <a:rPr lang="en-US" altLang="en-US" baseline="0" dirty="0" smtClean="0"/>
              <a:t> approach</a:t>
            </a:r>
          </a:p>
          <a:p>
            <a:pPr eaLnBrk="1" hangingPunct="1"/>
            <a:r>
              <a:rPr lang="en-US" altLang="en-US" baseline="0" dirty="0" smtClean="0"/>
              <a:t>Various projects</a:t>
            </a:r>
          </a:p>
          <a:p>
            <a:pPr eaLnBrk="1" hangingPunct="1"/>
            <a:r>
              <a:rPr lang="en-US" altLang="en-US" baseline="0" dirty="0" smtClean="0"/>
              <a:t>Different levels of intervention – policy and reform level, university and school level </a:t>
            </a:r>
          </a:p>
          <a:p>
            <a:pPr eaLnBrk="1" hangingPunct="1"/>
            <a:endParaRPr lang="en-US" altLang="en-US" baseline="0" dirty="0" smtClean="0"/>
          </a:p>
          <a:p>
            <a:pPr eaLnBrk="1" hangingPunct="1"/>
            <a:r>
              <a:rPr lang="en-US" altLang="en-US" baseline="0" dirty="0" smtClean="0"/>
              <a:t>Action Plan within the framework of implementation of the National Strategy on Human Rights, adopted by the Decree of the President of Ukraine in 2015</a:t>
            </a:r>
          </a:p>
          <a:p>
            <a:pPr eaLnBrk="1" hangingPunct="1"/>
            <a:endParaRPr lang="en-US" altLang="en-US" baseline="0" dirty="0" smtClean="0"/>
          </a:p>
          <a:p>
            <a:pPr eaLnBrk="1" hangingPunct="1"/>
            <a:r>
              <a:rPr lang="en-GB" altLang="en-US" dirty="0" smtClean="0"/>
              <a:t>An essential element of all education for democratic citizenship and human rights education is the promotion of social cohesion and intercultural dialogue and the valuing of diversity and equality, including gender equality; to this end, it is essential to develop knowledge, personal and social skills and understanding that reduce</a:t>
            </a:r>
          </a:p>
          <a:p>
            <a:pPr eaLnBrk="1" hangingPunct="1"/>
            <a:r>
              <a:rPr lang="en-GB" altLang="en-US" dirty="0" smtClean="0"/>
              <a:t>conflict, increase appreciation and understanding of the differences between faith and ethnic groups, build mutual respect for human dignity and shared values, encourage dialogue and promote non-violence in the resolution of problems and disputes.</a:t>
            </a:r>
          </a:p>
          <a:p>
            <a:pPr eaLnBrk="1" hangingPunct="1"/>
            <a:endParaRPr lang="en-US" altLang="en-US" dirty="0" smtClean="0"/>
          </a:p>
          <a:p>
            <a:pPr eaLnBrk="1" hangingPunct="1"/>
            <a:r>
              <a:rPr lang="en-US" altLang="en-US" dirty="0" smtClean="0"/>
              <a:t>Conflict in and around Ukraine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7</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smtClean="0"/>
          </a:p>
          <a:p>
            <a:pPr eaLnBrk="1" hangingPunct="1"/>
            <a:endParaRPr lang="en-GB" altLang="en-US" b="0" dirty="0" smtClean="0"/>
          </a:p>
          <a:p>
            <a:pPr eaLnBrk="1" hangingPunct="1"/>
            <a:r>
              <a:rPr lang="en-US" altLang="en-US" b="0" dirty="0" smtClean="0"/>
              <a:t>Request from the Ombudsperson to provide assistance for kids in light of the current situation in Ukraine</a:t>
            </a:r>
          </a:p>
          <a:p>
            <a:pPr eaLnBrk="1" hangingPunct="1"/>
            <a:endParaRPr lang="en-GB" altLang="en-US" b="0" dirty="0" smtClean="0"/>
          </a:p>
          <a:p>
            <a:pPr eaLnBrk="1" hangingPunct="1"/>
            <a:r>
              <a:rPr lang="en-GB" altLang="en-US" b="0" dirty="0" smtClean="0"/>
              <a:t>UNICEF's Ukraine: The conflict in Ukraine has deeply affected the lives of 580,000 children living in non-government controlled areas and close to the front line in eastern Ukraine. Of these, 200,000 – or one in three – need psychosocial support.</a:t>
            </a:r>
          </a:p>
          <a:p>
            <a:pPr eaLnBrk="1" hangingPunct="1"/>
            <a:r>
              <a:rPr lang="en-GB" altLang="en-US" b="0" dirty="0" smtClean="0"/>
              <a:t>More than 215,000 children are internally displaced from the conflict-affected areas. </a:t>
            </a:r>
          </a:p>
          <a:p>
            <a:pPr eaLnBrk="1" hangingPunct="1"/>
            <a:endParaRPr lang="en-GB" altLang="en-US" b="0" dirty="0" smtClean="0"/>
          </a:p>
          <a:p>
            <a:pPr eaLnBrk="1" hangingPunct="1"/>
            <a:r>
              <a:rPr lang="en-GB" altLang="en-US" b="0" dirty="0" smtClean="0"/>
              <a:t>Children in eastern Ukraine require urgent and sustained support to help them come to grips with the daily trauma of war. Children live in a state of constant fear and uncertainty. The trauma has taken a huge emotional and psychological toll.</a:t>
            </a:r>
          </a:p>
          <a:p>
            <a:pPr eaLnBrk="1" hangingPunct="1"/>
            <a:endParaRPr lang="en-GB" altLang="en-US" b="0" dirty="0" smtClean="0"/>
          </a:p>
          <a:p>
            <a:pPr eaLnBrk="1" hangingPunct="1"/>
            <a:r>
              <a:rPr lang="en-GB" altLang="en-US" b="0" dirty="0" smtClean="0"/>
              <a:t>Need education kits and school supplies</a:t>
            </a:r>
          </a:p>
          <a:p>
            <a:endParaRPr lang="en-GB" sz="1200" b="0" kern="1200" dirty="0" smtClean="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B2ED4-01DB-4ECC-AC92-724B868D5286}" type="slidenum">
              <a:rPr lang="en-GB" altLang="en-US" smtClean="0"/>
              <a:pPr eaLnBrk="1" hangingPunct="1"/>
              <a:t>8</a:t>
            </a:fld>
            <a:endParaRPr lang="en-GB" altLang="en-US" smtClean="0"/>
          </a:p>
        </p:txBody>
      </p:sp>
      <p:sp>
        <p:nvSpPr>
          <p:cNvPr id="67587" name="Rectangle 2"/>
          <p:cNvSpPr>
            <a:spLocks noGrp="1" noRot="1" noChangeAspect="1" noChangeArrowheads="1" noTextEdit="1"/>
          </p:cNvSpPr>
          <p:nvPr>
            <p:ph type="sldImg"/>
          </p:nvPr>
        </p:nvSpPr>
        <p:spPr>
          <a:xfrm>
            <a:off x="919163" y="763588"/>
            <a:ext cx="4984750" cy="3738562"/>
          </a:xfrm>
          <a:ln/>
        </p:spPr>
      </p:sp>
      <p:sp>
        <p:nvSpPr>
          <p:cNvPr id="67588" name="Rectangle 3"/>
          <p:cNvSpPr>
            <a:spLocks noGrp="1" noChangeArrowheads="1"/>
          </p:cNvSpPr>
          <p:nvPr>
            <p:ph type="body" idx="1"/>
          </p:nvPr>
        </p:nvSpPr>
        <p:spPr>
          <a:xfrm>
            <a:off x="918845" y="4730971"/>
            <a:ext cx="4982212" cy="44248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200" b="1"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SKILLS</a:t>
            </a:r>
            <a:endParaRPr lang="en-GB"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 Identify human rights violations, including their root causes and consequences; </a:t>
            </a:r>
            <a:endParaRPr lang="en-GB"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 Apply human rights principles in resolving interpersonal conflicts; </a:t>
            </a:r>
            <a:endParaRPr lang="en-GB"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 Take an active part in discussions and debates, participating sensitively and constructively on controversial human rights topics; </a:t>
            </a:r>
            <a:endParaRPr lang="en-GB"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 Identify and apply strategies for opposing all forms of discrimination and bullying; </a:t>
            </a:r>
            <a:endParaRPr lang="en-GB" sz="1200" kern="1200" dirty="0" smtClean="0">
              <a:solidFill>
                <a:schemeClr val="tx1"/>
              </a:solidFill>
              <a:effectLst/>
              <a:latin typeface="Arial" charset="0"/>
              <a:ea typeface="+mn-ea"/>
              <a:cs typeface="+mn-cs"/>
            </a:endParaRP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GB" altLang="en-US" dirty="0" smtClean="0"/>
              <a:t>Methods: quests, quizzes, case studies, mini-presentations, demonstration of short films on human rights, group work </a:t>
            </a:r>
          </a:p>
          <a:p>
            <a:pPr eaLnBrk="1" hangingPunct="1"/>
            <a:endParaRPr lang="en-US" altLang="en-US" dirty="0" smtClean="0"/>
          </a:p>
          <a:p>
            <a:pPr eaLnBrk="1" hangingPunct="1"/>
            <a:r>
              <a:rPr lang="en-US" altLang="en-US" dirty="0" smtClean="0"/>
              <a:t>Examples of practical</a:t>
            </a:r>
            <a:r>
              <a:rPr lang="en-US" altLang="en-US" baseline="0" dirty="0" smtClean="0"/>
              <a:t> exercises on non-discrimination, IDPs, stereotypes</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to help teachers and educators working in school institutions through including specific HRE programs in pre- and in-service training. This is an ambitious goal requiring a whole educational reform process, which is currently underway. Therefore, we provide assistance in raising their awareness on HRE through training and equipping them with tools necessary for promoting the HRE culture.</a:t>
            </a:r>
          </a:p>
          <a:p>
            <a:endParaRPr lang="en-GB" dirty="0" smtClean="0"/>
          </a:p>
          <a:p>
            <a:r>
              <a:rPr lang="en-US" dirty="0" smtClean="0"/>
              <a:t>Ukrainian</a:t>
            </a:r>
            <a:r>
              <a:rPr lang="en-US" baseline="0" dirty="0" smtClean="0"/>
              <a:t> and Russian versions of the UN Convention on the Rights of the Child</a:t>
            </a:r>
          </a:p>
          <a:p>
            <a:r>
              <a:rPr lang="en-US" baseline="0" dirty="0" smtClean="0"/>
              <a:t>Promotional materials</a:t>
            </a:r>
          </a:p>
          <a:p>
            <a:r>
              <a:rPr lang="en-US" baseline="0" dirty="0" smtClean="0"/>
              <a:t>HRE toolkits for teachers</a:t>
            </a:r>
            <a:endParaRPr lang="en-GB" dirty="0" smtClean="0"/>
          </a:p>
          <a:p>
            <a:r>
              <a:rPr lang="en-GB" dirty="0" smtClean="0"/>
              <a:t>Schools should be places where the dignity of every child is upheld and where knowledge about human rights is connected to the opportunity to</a:t>
            </a:r>
          </a:p>
          <a:p>
            <a:r>
              <a:rPr lang="en-GB" dirty="0" smtClean="0"/>
              <a:t>experience human rights in everyday school life. Through human rights education, young people should be able to practice skills and attitudes that</a:t>
            </a:r>
          </a:p>
          <a:p>
            <a:r>
              <a:rPr lang="en-GB" dirty="0" smtClean="0"/>
              <a:t>empower them to enjoy and exercise their rights, and to respect and uphold the rights of others.</a:t>
            </a:r>
          </a:p>
          <a:p>
            <a:endParaRPr lang="en-GB" dirty="0"/>
          </a:p>
        </p:txBody>
      </p:sp>
      <p:sp>
        <p:nvSpPr>
          <p:cNvPr id="4" name="Slide Number Placeholder 3"/>
          <p:cNvSpPr>
            <a:spLocks noGrp="1"/>
          </p:cNvSpPr>
          <p:nvPr>
            <p:ph type="sldNum" sz="quarter" idx="10"/>
          </p:nvPr>
        </p:nvSpPr>
        <p:spPr/>
        <p:txBody>
          <a:bodyPr/>
          <a:lstStyle/>
          <a:p>
            <a:pPr>
              <a:defRPr/>
            </a:pPr>
            <a:fld id="{C10DD035-36F1-4F73-AFB6-DAE4F868F5BC}" type="slidenum">
              <a:rPr lang="en-GB" smtClean="0"/>
              <a:pPr>
                <a:defRPr/>
              </a:pPr>
              <a:t>9</a:t>
            </a:fld>
            <a:endParaRPr lang="en-GB"/>
          </a:p>
        </p:txBody>
      </p:sp>
    </p:spTree>
    <p:extLst>
      <p:ext uri="{BB962C8B-B14F-4D97-AF65-F5344CB8AC3E}">
        <p14:creationId xmlns:p14="http://schemas.microsoft.com/office/powerpoint/2010/main" val="399557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8B818C53-6FDF-420F-A02D-00265886F802}" type="slidenum">
              <a:rPr lang="en-GB"/>
              <a:pPr>
                <a:defRPr/>
              </a:pPr>
              <a:t>‹#›</a:t>
            </a:fld>
            <a:endParaRPr lang="en-GB"/>
          </a:p>
        </p:txBody>
      </p:sp>
    </p:spTree>
    <p:extLst>
      <p:ext uri="{BB962C8B-B14F-4D97-AF65-F5344CB8AC3E}">
        <p14:creationId xmlns:p14="http://schemas.microsoft.com/office/powerpoint/2010/main" val="35685937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Vertical Text Placeholder 2"/>
          <p:cNvSpPr>
            <a:spLocks noGrp="1"/>
          </p:cNvSpPr>
          <p:nvPr>
            <p:ph type="body" orient="vert" idx="1"/>
          </p:nvPr>
        </p:nvSpPr>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82200A84-8D53-41DC-A927-8CA95B82B85B}" type="slidenum">
              <a:rPr lang="en-GB"/>
              <a:pPr>
                <a:defRPr/>
              </a:pPr>
              <a:t>‹#›</a:t>
            </a:fld>
            <a:endParaRPr lang="en-GB"/>
          </a:p>
        </p:txBody>
      </p:sp>
    </p:spTree>
    <p:extLst>
      <p:ext uri="{BB962C8B-B14F-4D97-AF65-F5344CB8AC3E}">
        <p14:creationId xmlns:p14="http://schemas.microsoft.com/office/powerpoint/2010/main" val="24928854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0" smtClean="0"/>
              <a:t>Click to edit Master title style</a:t>
            </a:r>
            <a:endParaRPr lang="en-GB" noProof="0"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CDD0CBCD-D5BA-4946-A95C-023D40A8C461}" type="slidenum">
              <a:rPr lang="en-GB"/>
              <a:pPr>
                <a:defRPr/>
              </a:pPr>
              <a:t>‹#›</a:t>
            </a:fld>
            <a:endParaRPr lang="en-GB"/>
          </a:p>
        </p:txBody>
      </p:sp>
    </p:spTree>
    <p:extLst>
      <p:ext uri="{BB962C8B-B14F-4D97-AF65-F5344CB8AC3E}">
        <p14:creationId xmlns:p14="http://schemas.microsoft.com/office/powerpoint/2010/main" val="404080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0" smtClean="0"/>
              <a:t>Click to edit Master title style</a:t>
            </a:r>
            <a:endParaRPr lang="en-GB" noProof="0" dirty="0"/>
          </a:p>
        </p:txBody>
      </p:sp>
      <p:sp>
        <p:nvSpPr>
          <p:cNvPr id="3" name="Text Placeholder 2"/>
          <p:cNvSpPr>
            <a:spLocks noGrp="1"/>
          </p:cNvSpPr>
          <p:nvPr>
            <p:ph type="body" sz="half" idx="1"/>
          </p:nvPr>
        </p:nvSpPr>
        <p:spPr>
          <a:xfrm>
            <a:off x="457200" y="1600200"/>
            <a:ext cx="4038600" cy="452596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600200"/>
            <a:ext cx="4038600" cy="452596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2765891F-ACFD-41D6-B1C4-EF0E408CF7C3}" type="slidenum">
              <a:rPr lang="en-GB"/>
              <a:pPr>
                <a:defRPr/>
              </a:pPr>
              <a:t>‹#›</a:t>
            </a:fld>
            <a:endParaRPr lang="en-GB"/>
          </a:p>
        </p:txBody>
      </p:sp>
    </p:spTree>
    <p:extLst>
      <p:ext uri="{BB962C8B-B14F-4D97-AF65-F5344CB8AC3E}">
        <p14:creationId xmlns:p14="http://schemas.microsoft.com/office/powerpoint/2010/main" val="11422391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FF3D925A-AE47-4A84-B064-5534BC115DB7}" type="slidenum">
              <a:rPr lang="en-GB"/>
              <a:pPr>
                <a:defRPr/>
              </a:pPr>
              <a:t>‹#›</a:t>
            </a:fld>
            <a:endParaRPr lang="en-GB"/>
          </a:p>
        </p:txBody>
      </p:sp>
    </p:spTree>
    <p:extLst>
      <p:ext uri="{BB962C8B-B14F-4D97-AF65-F5344CB8AC3E}">
        <p14:creationId xmlns:p14="http://schemas.microsoft.com/office/powerpoint/2010/main" val="165564279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0A61756-1F85-4233-ACFC-40D541C4143C}" type="slidenum">
              <a:rPr lang="en-GB"/>
              <a:pPr>
                <a:defRPr/>
              </a:pPr>
              <a:t>‹#›</a:t>
            </a:fld>
            <a:endParaRPr lang="en-GB"/>
          </a:p>
        </p:txBody>
      </p:sp>
    </p:spTree>
    <p:extLst>
      <p:ext uri="{BB962C8B-B14F-4D97-AF65-F5344CB8AC3E}">
        <p14:creationId xmlns:p14="http://schemas.microsoft.com/office/powerpoint/2010/main" val="34880038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D47C48B8-FA8D-497F-912E-00113A061F15}" type="slidenum">
              <a:rPr lang="en-GB"/>
              <a:pPr>
                <a:defRPr/>
              </a:pPr>
              <a:t>‹#›</a:t>
            </a:fld>
            <a:endParaRPr lang="en-GB"/>
          </a:p>
        </p:txBody>
      </p:sp>
    </p:spTree>
    <p:extLst>
      <p:ext uri="{BB962C8B-B14F-4D97-AF65-F5344CB8AC3E}">
        <p14:creationId xmlns:p14="http://schemas.microsoft.com/office/powerpoint/2010/main" val="20293542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6"/>
          <p:cNvSpPr>
            <a:spLocks noGrp="1" noChangeArrowheads="1"/>
          </p:cNvSpPr>
          <p:nvPr>
            <p:ph type="sldNum" sz="quarter" idx="10"/>
          </p:nvPr>
        </p:nvSpPr>
        <p:spPr>
          <a:ln/>
        </p:spPr>
        <p:txBody>
          <a:bodyPr/>
          <a:lstStyle>
            <a:lvl1pPr>
              <a:defRPr/>
            </a:lvl1pPr>
          </a:lstStyle>
          <a:p>
            <a:pPr>
              <a:defRPr/>
            </a:pPr>
            <a:fld id="{7AE998FE-5FF1-430E-B2EF-EA249DFACA7E}" type="slidenum">
              <a:rPr lang="en-GB"/>
              <a:pPr>
                <a:defRPr/>
              </a:pPr>
              <a:t>‹#›</a:t>
            </a:fld>
            <a:endParaRPr lang="en-GB"/>
          </a:p>
        </p:txBody>
      </p:sp>
    </p:spTree>
    <p:extLst>
      <p:ext uri="{BB962C8B-B14F-4D97-AF65-F5344CB8AC3E}">
        <p14:creationId xmlns:p14="http://schemas.microsoft.com/office/powerpoint/2010/main" val="32055961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Rectangle 6"/>
          <p:cNvSpPr>
            <a:spLocks noGrp="1" noChangeArrowheads="1"/>
          </p:cNvSpPr>
          <p:nvPr>
            <p:ph type="sldNum" sz="quarter" idx="10"/>
          </p:nvPr>
        </p:nvSpPr>
        <p:spPr>
          <a:ln/>
        </p:spPr>
        <p:txBody>
          <a:bodyPr/>
          <a:lstStyle>
            <a:lvl1pPr>
              <a:defRPr/>
            </a:lvl1pPr>
          </a:lstStyle>
          <a:p>
            <a:pPr>
              <a:defRPr/>
            </a:pPr>
            <a:fld id="{E6CF0D45-E63D-4ED6-B83B-4A24A0D2B0D8}" type="slidenum">
              <a:rPr lang="en-GB"/>
              <a:pPr>
                <a:defRPr/>
              </a:pPr>
              <a:t>‹#›</a:t>
            </a:fld>
            <a:endParaRPr lang="en-GB"/>
          </a:p>
        </p:txBody>
      </p:sp>
    </p:spTree>
    <p:extLst>
      <p:ext uri="{BB962C8B-B14F-4D97-AF65-F5344CB8AC3E}">
        <p14:creationId xmlns:p14="http://schemas.microsoft.com/office/powerpoint/2010/main" val="6853670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16841E4-8D4F-40C5-B916-726E33B5EAC2}" type="slidenum">
              <a:rPr lang="en-GB"/>
              <a:pPr>
                <a:defRPr/>
              </a:pPr>
              <a:t>‹#›</a:t>
            </a:fld>
            <a:endParaRPr lang="en-GB"/>
          </a:p>
        </p:txBody>
      </p:sp>
    </p:spTree>
    <p:extLst>
      <p:ext uri="{BB962C8B-B14F-4D97-AF65-F5344CB8AC3E}">
        <p14:creationId xmlns:p14="http://schemas.microsoft.com/office/powerpoint/2010/main" val="609563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5B38506-4FB3-4EB3-9098-666FBB0211BF}" type="slidenum">
              <a:rPr lang="en-GB"/>
              <a:pPr>
                <a:defRPr/>
              </a:pPr>
              <a:t>‹#›</a:t>
            </a:fld>
            <a:endParaRPr lang="en-GB"/>
          </a:p>
        </p:txBody>
      </p:sp>
    </p:spTree>
    <p:extLst>
      <p:ext uri="{BB962C8B-B14F-4D97-AF65-F5344CB8AC3E}">
        <p14:creationId xmlns:p14="http://schemas.microsoft.com/office/powerpoint/2010/main" val="18120357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0" smtClean="0"/>
              <a:t>Click to edit Master title style</a:t>
            </a:r>
            <a:endParaRPr lang="en-GB"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B19692-6D9C-409C-B5EE-FA2467E944C1}" type="slidenum">
              <a:rPr lang="en-GB"/>
              <a:pPr>
                <a:defRPr/>
              </a:pPr>
              <a:t>‹#›</a:t>
            </a:fld>
            <a:endParaRPr lang="en-GB"/>
          </a:p>
        </p:txBody>
      </p:sp>
    </p:spTree>
    <p:extLst>
      <p:ext uri="{BB962C8B-B14F-4D97-AF65-F5344CB8AC3E}">
        <p14:creationId xmlns:p14="http://schemas.microsoft.com/office/powerpoint/2010/main" val="12502354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F59D3CF-0E5F-4B12-B299-9531D0BBCD0C}" type="slidenum">
              <a:rPr lang="en-GB"/>
              <a:pPr>
                <a:defRPr/>
              </a:pPr>
              <a:t>‹#›</a:t>
            </a:fld>
            <a:endParaRPr lang="en-GB"/>
          </a:p>
        </p:txBody>
      </p:sp>
      <p:pic>
        <p:nvPicPr>
          <p:cNvPr id="1029" name="Picture 7" descr="OSCE PCU LogoType EN 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950" y="6369050"/>
            <a:ext cx="34559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4"/>
          <p:cNvGrpSpPr>
            <a:grpSpLocks/>
          </p:cNvGrpSpPr>
          <p:nvPr/>
        </p:nvGrpSpPr>
        <p:grpSpPr bwMode="auto">
          <a:xfrm>
            <a:off x="382588" y="0"/>
            <a:ext cx="8761412" cy="584200"/>
            <a:chOff x="241" y="0"/>
            <a:chExt cx="5565" cy="408"/>
          </a:xfrm>
        </p:grpSpPr>
        <p:sp>
          <p:nvSpPr>
            <p:cNvPr id="12" name="Rectangle 55"/>
            <p:cNvSpPr>
              <a:spLocks noChangeArrowheads="1"/>
            </p:cNvSpPr>
            <p:nvPr/>
          </p:nvSpPr>
          <p:spPr bwMode="auto">
            <a:xfrm>
              <a:off x="241" y="0"/>
              <a:ext cx="1342" cy="408"/>
            </a:xfrm>
            <a:prstGeom prst="rect">
              <a:avLst/>
            </a:prstGeom>
            <a:solidFill>
              <a:srgbClr val="DDE3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srgbClr val="E6E0DD"/>
                </a:solidFill>
                <a:effectLst/>
                <a:uLnTx/>
                <a:uFillTx/>
                <a:latin typeface="Arial" pitchFamily="34" charset="0"/>
              </a:endParaRPr>
            </a:p>
          </p:txBody>
        </p:sp>
        <p:sp>
          <p:nvSpPr>
            <p:cNvPr id="13" name="Rectangle 56"/>
            <p:cNvSpPr>
              <a:spLocks noChangeArrowheads="1"/>
            </p:cNvSpPr>
            <p:nvPr/>
          </p:nvSpPr>
          <p:spPr bwMode="auto">
            <a:xfrm>
              <a:off x="1648" y="0"/>
              <a:ext cx="1342" cy="408"/>
            </a:xfrm>
            <a:prstGeom prst="rect">
              <a:avLst/>
            </a:prstGeom>
            <a:solidFill>
              <a:srgbClr val="DDE3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srgbClr val="E6E0DD"/>
                </a:solidFill>
                <a:effectLst/>
                <a:uLnTx/>
                <a:uFillTx/>
                <a:latin typeface="Arial" pitchFamily="34" charset="0"/>
              </a:endParaRPr>
            </a:p>
          </p:txBody>
        </p:sp>
        <p:sp>
          <p:nvSpPr>
            <p:cNvPr id="14" name="Rectangle 57"/>
            <p:cNvSpPr>
              <a:spLocks noChangeArrowheads="1"/>
            </p:cNvSpPr>
            <p:nvPr/>
          </p:nvSpPr>
          <p:spPr bwMode="auto">
            <a:xfrm>
              <a:off x="3056" y="0"/>
              <a:ext cx="1342" cy="408"/>
            </a:xfrm>
            <a:prstGeom prst="rect">
              <a:avLst/>
            </a:prstGeom>
            <a:solidFill>
              <a:srgbClr val="DDE3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srgbClr val="E6E0DD"/>
                </a:solidFill>
                <a:effectLst/>
                <a:uLnTx/>
                <a:uFillTx/>
                <a:latin typeface="Arial" pitchFamily="34" charset="0"/>
              </a:endParaRPr>
            </a:p>
          </p:txBody>
        </p:sp>
        <p:sp>
          <p:nvSpPr>
            <p:cNvPr id="15" name="Rectangle 58"/>
            <p:cNvSpPr>
              <a:spLocks noChangeArrowheads="1"/>
            </p:cNvSpPr>
            <p:nvPr/>
          </p:nvSpPr>
          <p:spPr bwMode="auto">
            <a:xfrm>
              <a:off x="4464" y="0"/>
              <a:ext cx="1342" cy="408"/>
            </a:xfrm>
            <a:prstGeom prst="rect">
              <a:avLst/>
            </a:prstGeom>
            <a:solidFill>
              <a:srgbClr val="DDE3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srgbClr val="E6E0DD"/>
                </a:solidFill>
                <a:effectLst/>
                <a:uLnTx/>
                <a:uFillTx/>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osce.org/ukra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1</a:t>
            </a:fld>
            <a:endParaRPr lang="en-GB" altLang="en-US" dirty="0" smtClean="0"/>
          </a:p>
        </p:txBody>
      </p:sp>
      <p:sp>
        <p:nvSpPr>
          <p:cNvPr id="34820" name="Rectangle 4"/>
          <p:cNvSpPr>
            <a:spLocks noGrp="1" noChangeArrowheads="1"/>
          </p:cNvSpPr>
          <p:nvPr>
            <p:ph type="title"/>
          </p:nvPr>
        </p:nvSpPr>
        <p:spPr>
          <a:xfrm>
            <a:off x="369888" y="929680"/>
            <a:ext cx="8162925" cy="1995264"/>
          </a:xfrm>
        </p:spPr>
        <p:txBody>
          <a:bodyPr wrap="none" lIns="0" rIns="0" anchor="t"/>
          <a:lstStyle/>
          <a:p>
            <a:pPr>
              <a:spcBef>
                <a:spcPts val="0"/>
              </a:spcBef>
              <a:spcAft>
                <a:spcPts val="1800"/>
              </a:spcAft>
              <a:defRPr/>
            </a:pPr>
            <a:r>
              <a:rPr lang="en-GB" sz="3200" b="1" dirty="0" smtClean="0">
                <a:solidFill>
                  <a:srgbClr val="C00000"/>
                </a:solidFill>
                <a:effectLst>
                  <a:outerShdw blurRad="38100" dist="38100" dir="2700000" algn="tl">
                    <a:srgbClr val="C0C0C0"/>
                  </a:outerShdw>
                </a:effectLst>
              </a:rPr>
              <a:t/>
            </a:r>
            <a:br>
              <a:rPr lang="en-GB" sz="3200" b="1" dirty="0" smtClean="0">
                <a:solidFill>
                  <a:srgbClr val="C00000"/>
                </a:solidFill>
                <a:effectLst>
                  <a:outerShdw blurRad="38100" dist="38100" dir="2700000" algn="tl">
                    <a:srgbClr val="C0C0C0"/>
                  </a:outerShdw>
                </a:effectLst>
              </a:rPr>
            </a:br>
            <a:r>
              <a:rPr lang="en-GB" sz="3200" b="1" dirty="0" smtClean="0">
                <a:solidFill>
                  <a:srgbClr val="0070C0"/>
                </a:solidFill>
                <a:effectLst>
                  <a:outerShdw blurRad="38100" dist="38100" dir="2700000" algn="tl">
                    <a:srgbClr val="C0C0C0"/>
                  </a:outerShdw>
                </a:effectLst>
              </a:rPr>
              <a:t>OSCE Project Co-ordinator in Ukraine:</a:t>
            </a:r>
            <a:br>
              <a:rPr lang="en-GB" sz="3200" b="1" dirty="0" smtClean="0">
                <a:solidFill>
                  <a:srgbClr val="0070C0"/>
                </a:solidFill>
                <a:effectLst>
                  <a:outerShdw blurRad="38100" dist="38100" dir="2700000" algn="tl">
                    <a:srgbClr val="C0C0C0"/>
                  </a:outerShdw>
                </a:effectLst>
              </a:rPr>
            </a:br>
            <a:r>
              <a:rPr lang="en-GB" sz="3200" b="1" dirty="0" smtClean="0">
                <a:solidFill>
                  <a:srgbClr val="0070C0"/>
                </a:solidFill>
                <a:effectLst>
                  <a:outerShdw blurRad="38100" dist="38100" dir="2700000" algn="tl">
                    <a:srgbClr val="C0C0C0"/>
                  </a:outerShdw>
                </a:effectLst>
              </a:rPr>
              <a:t>promoting human rights education </a:t>
            </a:r>
            <a:br>
              <a:rPr lang="en-GB" sz="3200" b="1" dirty="0" smtClean="0">
                <a:solidFill>
                  <a:srgbClr val="0070C0"/>
                </a:solidFill>
                <a:effectLst>
                  <a:outerShdw blurRad="38100" dist="38100" dir="2700000" algn="tl">
                    <a:srgbClr val="C0C0C0"/>
                  </a:outerShdw>
                </a:effectLst>
              </a:rPr>
            </a:br>
            <a:r>
              <a:rPr lang="en-GB" sz="3200" b="1" dirty="0" smtClean="0">
                <a:solidFill>
                  <a:srgbClr val="0070C0"/>
                </a:solidFill>
                <a:effectLst>
                  <a:outerShdw blurRad="38100" dist="38100" dir="2700000" algn="tl">
                    <a:srgbClr val="C0C0C0"/>
                  </a:outerShdw>
                </a:effectLst>
              </a:rPr>
              <a:t>and training</a:t>
            </a:r>
            <a:br>
              <a:rPr lang="en-GB" sz="3200" b="1" dirty="0" smtClean="0">
                <a:solidFill>
                  <a:srgbClr val="0070C0"/>
                </a:solidFill>
                <a:effectLst>
                  <a:outerShdw blurRad="38100" dist="38100" dir="2700000" algn="tl">
                    <a:srgbClr val="C0C0C0"/>
                  </a:outerShdw>
                </a:effectLst>
              </a:rPr>
            </a:br>
            <a:r>
              <a:rPr lang="en-GB" sz="3200" b="1" dirty="0" smtClean="0">
                <a:solidFill>
                  <a:srgbClr val="C00000"/>
                </a:solidFill>
                <a:effectLst>
                  <a:outerShdw blurRad="38100" dist="38100" dir="2700000" algn="tl">
                    <a:srgbClr val="C0C0C0"/>
                  </a:outerShdw>
                </a:effectLst>
              </a:rPr>
              <a:t/>
            </a:r>
            <a:br>
              <a:rPr lang="en-GB" sz="3200" b="1" dirty="0" smtClean="0">
                <a:solidFill>
                  <a:srgbClr val="C00000"/>
                </a:solidFill>
                <a:effectLst>
                  <a:outerShdw blurRad="38100" dist="38100" dir="2700000" algn="tl">
                    <a:srgbClr val="C0C0C0"/>
                  </a:outerShdw>
                </a:effectLst>
              </a:rPr>
            </a:br>
            <a:r>
              <a:rPr lang="en-GB" sz="3200" b="1" i="1" dirty="0">
                <a:solidFill>
                  <a:srgbClr val="0070C0"/>
                </a:solidFill>
                <a:effectLst>
                  <a:outerShdw blurRad="38100" dist="38100" dir="2700000" algn="tl">
                    <a:srgbClr val="C0C0C0"/>
                  </a:outerShdw>
                </a:effectLst>
              </a:rPr>
              <a:t/>
            </a:r>
            <a:br>
              <a:rPr lang="en-GB" sz="3200" b="1" i="1" dirty="0">
                <a:solidFill>
                  <a:srgbClr val="0070C0"/>
                </a:solidFill>
                <a:effectLst>
                  <a:outerShdw blurRad="38100" dist="38100" dir="2700000" algn="tl">
                    <a:srgbClr val="C0C0C0"/>
                  </a:outerShdw>
                </a:effectLst>
              </a:rPr>
            </a:br>
            <a:r>
              <a:rPr lang="en-GB" sz="3200" b="1" dirty="0" smtClean="0">
                <a:solidFill>
                  <a:srgbClr val="0070C0"/>
                </a:solidFill>
                <a:effectLst>
                  <a:outerShdw blurRad="38100" dist="38100" dir="2700000" algn="tl">
                    <a:srgbClr val="C0C0C0"/>
                  </a:outerShdw>
                </a:effectLst>
              </a:rPr>
              <a:t/>
            </a:r>
            <a:br>
              <a:rPr lang="en-GB" sz="3200" b="1" dirty="0" smtClean="0">
                <a:solidFill>
                  <a:srgbClr val="0070C0"/>
                </a:solidFill>
                <a:effectLst>
                  <a:outerShdw blurRad="38100" dist="38100" dir="2700000" algn="tl">
                    <a:srgbClr val="C0C0C0"/>
                  </a:outerShdw>
                </a:effectLst>
              </a:rPr>
            </a:br>
            <a:endParaRPr lang="en-GB" sz="1800" i="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sp>
        <p:nvSpPr>
          <p:cNvPr id="2" name="Rectangle 1"/>
          <p:cNvSpPr/>
          <p:nvPr/>
        </p:nvSpPr>
        <p:spPr>
          <a:xfrm>
            <a:off x="3635896" y="5805264"/>
            <a:ext cx="5616624" cy="923330"/>
          </a:xfrm>
          <a:prstGeom prst="rect">
            <a:avLst/>
          </a:prstGeom>
        </p:spPr>
        <p:txBody>
          <a:bodyPr wrap="square">
            <a:spAutoFit/>
          </a:bodyPr>
          <a:lstStyle/>
          <a:p>
            <a:pPr lvl="0" algn="ctr">
              <a:spcBef>
                <a:spcPts val="0"/>
              </a:spcBef>
              <a:spcAft>
                <a:spcPts val="0"/>
              </a:spcAft>
              <a:defRPr/>
            </a:pPr>
            <a:r>
              <a:rPr lang="en-GB" i="1" kern="0" dirty="0">
                <a:effectLst>
                  <a:outerShdw blurRad="38100" dist="38100" dir="2700000" algn="tl">
                    <a:srgbClr val="C0C0C0"/>
                  </a:outerShdw>
                </a:effectLst>
                <a:latin typeface="Arial"/>
                <a:ea typeface="+mj-ea"/>
                <a:cs typeface="+mj-cs"/>
              </a:rPr>
              <a:t>Natalia </a:t>
            </a:r>
            <a:r>
              <a:rPr lang="en-GB" i="1" kern="0" dirty="0" err="1">
                <a:effectLst>
                  <a:outerShdw blurRad="38100" dist="38100" dir="2700000" algn="tl">
                    <a:srgbClr val="C0C0C0"/>
                  </a:outerShdw>
                </a:effectLst>
                <a:latin typeface="Arial"/>
                <a:ea typeface="+mj-ea"/>
                <a:cs typeface="+mj-cs"/>
              </a:rPr>
              <a:t>Betsa</a:t>
            </a:r>
            <a:r>
              <a:rPr lang="en-GB" i="1" kern="0" dirty="0">
                <a:effectLst>
                  <a:outerShdw blurRad="38100" dist="38100" dir="2700000" algn="tl">
                    <a:srgbClr val="C0C0C0"/>
                  </a:outerShdw>
                </a:effectLst>
                <a:latin typeface="Arial"/>
                <a:ea typeface="+mj-ea"/>
                <a:cs typeface="+mj-cs"/>
              </a:rPr>
              <a:t>, </a:t>
            </a:r>
            <a:r>
              <a:rPr lang="en-GB" i="1" kern="0" dirty="0" smtClean="0">
                <a:effectLst>
                  <a:outerShdw blurRad="38100" dist="38100" dir="2700000" algn="tl">
                    <a:srgbClr val="C0C0C0"/>
                  </a:outerShdw>
                </a:effectLst>
                <a:latin typeface="Arial"/>
                <a:ea typeface="+mj-ea"/>
                <a:cs typeface="+mj-cs"/>
              </a:rPr>
              <a:t>National </a:t>
            </a:r>
            <a:r>
              <a:rPr lang="en-GB" i="1" kern="0" dirty="0">
                <a:effectLst>
                  <a:outerShdw blurRad="38100" dist="38100" dir="2700000" algn="tl">
                    <a:srgbClr val="C0C0C0"/>
                  </a:outerShdw>
                </a:effectLst>
                <a:latin typeface="Arial"/>
                <a:ea typeface="+mj-ea"/>
                <a:cs typeface="+mj-cs"/>
              </a:rPr>
              <a:t>Project Officer, </a:t>
            </a:r>
            <a:endParaRPr lang="en-GB" i="1" kern="0" dirty="0" smtClean="0">
              <a:effectLst>
                <a:outerShdw blurRad="38100" dist="38100" dir="2700000" algn="tl">
                  <a:srgbClr val="C0C0C0"/>
                </a:outerShdw>
              </a:effectLst>
              <a:latin typeface="Arial"/>
              <a:ea typeface="+mj-ea"/>
              <a:cs typeface="+mj-cs"/>
            </a:endParaRPr>
          </a:p>
          <a:p>
            <a:pPr lvl="0" algn="ctr">
              <a:spcBef>
                <a:spcPts val="0"/>
              </a:spcBef>
              <a:spcAft>
                <a:spcPts val="0"/>
              </a:spcAft>
              <a:defRPr/>
            </a:pPr>
            <a:r>
              <a:rPr lang="en-GB" i="1" kern="0" dirty="0" smtClean="0">
                <a:effectLst>
                  <a:outerShdw blurRad="38100" dist="38100" dir="2700000" algn="tl">
                    <a:srgbClr val="C0C0C0"/>
                  </a:outerShdw>
                </a:effectLst>
                <a:latin typeface="Arial"/>
                <a:ea typeface="+mj-ea"/>
                <a:cs typeface="+mj-cs"/>
              </a:rPr>
              <a:t>Rule </a:t>
            </a:r>
            <a:r>
              <a:rPr lang="en-GB" i="1" kern="0" dirty="0">
                <a:effectLst>
                  <a:outerShdw blurRad="38100" dist="38100" dir="2700000" algn="tl">
                    <a:srgbClr val="C0C0C0"/>
                  </a:outerShdw>
                </a:effectLst>
                <a:latin typeface="Arial"/>
                <a:ea typeface="+mj-ea"/>
                <a:cs typeface="+mj-cs"/>
              </a:rPr>
              <a:t>of Law and Human </a:t>
            </a:r>
            <a:r>
              <a:rPr lang="en-GB" i="1" kern="0" dirty="0" smtClean="0">
                <a:effectLst>
                  <a:outerShdw blurRad="38100" dist="38100" dir="2700000" algn="tl">
                    <a:srgbClr val="C0C0C0"/>
                  </a:outerShdw>
                </a:effectLst>
                <a:latin typeface="Arial"/>
                <a:ea typeface="+mj-ea"/>
                <a:cs typeface="+mj-cs"/>
              </a:rPr>
              <a:t>Rights</a:t>
            </a:r>
          </a:p>
          <a:p>
            <a:pPr lvl="0" algn="ctr">
              <a:spcBef>
                <a:spcPts val="0"/>
              </a:spcBef>
              <a:spcAft>
                <a:spcPts val="0"/>
              </a:spcAft>
              <a:defRPr/>
            </a:pPr>
            <a:r>
              <a:rPr lang="en-US" i="1" kern="0" dirty="0" smtClean="0">
                <a:effectLst>
                  <a:outerShdw blurRad="38100" dist="38100" dir="2700000" algn="tl">
                    <a:srgbClr val="C0C0C0"/>
                  </a:outerShdw>
                </a:effectLst>
                <a:latin typeface="Arial"/>
                <a:ea typeface="+mj-ea"/>
                <a:cs typeface="+mj-cs"/>
              </a:rPr>
              <a:t>Natalia.betsa@osce.org</a:t>
            </a:r>
            <a:endParaRPr lang="en-GB" i="1" kern="0" dirty="0">
              <a:effectLst>
                <a:outerShdw blurRad="38100" dist="38100" dir="2700000" algn="tl">
                  <a:srgbClr val="C0C0C0"/>
                </a:outerShdw>
              </a:effectLst>
              <a:latin typeface="Helvetica" pitchFamily="34" charset="0"/>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284984"/>
            <a:ext cx="3011487"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2600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10</a:t>
            </a:fld>
            <a:endParaRPr lang="en-GB" altLang="en-US" smtClean="0"/>
          </a:p>
        </p:txBody>
      </p:sp>
      <p:sp>
        <p:nvSpPr>
          <p:cNvPr id="2051" name="Rectangle 2"/>
          <p:cNvSpPr>
            <a:spLocks noGrp="1" noChangeArrowheads="1"/>
          </p:cNvSpPr>
          <p:nvPr>
            <p:ph type="body" idx="1"/>
          </p:nvPr>
        </p:nvSpPr>
        <p:spPr>
          <a:xfrm>
            <a:off x="406400" y="1556792"/>
            <a:ext cx="5821363" cy="1432789"/>
          </a:xfrm>
        </p:spPr>
        <p:txBody>
          <a:bodyPr/>
          <a:lstStyle/>
          <a:p>
            <a:pPr>
              <a:lnSpc>
                <a:spcPct val="90000"/>
              </a:lnSpc>
              <a:buClr>
                <a:schemeClr val="tx2"/>
              </a:buClr>
              <a:buSzPct val="70000"/>
              <a:buFont typeface="Wingdings" panose="05000000000000000000" pitchFamily="2" charset="2"/>
              <a:buChar char="ü"/>
            </a:pPr>
            <a:endParaRPr lang="en-US" sz="1800" dirty="0" smtClean="0">
              <a:latin typeface="Helvetica" pitchFamily="34" charset="0"/>
            </a:endParaRPr>
          </a:p>
          <a:p>
            <a:pPr>
              <a:lnSpc>
                <a:spcPct val="90000"/>
              </a:lnSpc>
              <a:buClr>
                <a:schemeClr val="tx2"/>
              </a:buClr>
              <a:buSzPct val="70000"/>
              <a:buFont typeface="Wingdings" panose="05000000000000000000" pitchFamily="2" charset="2"/>
              <a:buChar char="ü"/>
            </a:pPr>
            <a:endParaRPr lang="en-US" sz="1800" dirty="0">
              <a:latin typeface="Helvetica" pitchFamily="34" charset="0"/>
            </a:endParaRPr>
          </a:p>
          <a:p>
            <a:pPr>
              <a:lnSpc>
                <a:spcPct val="90000"/>
              </a:lnSpc>
              <a:buClr>
                <a:schemeClr val="tx2"/>
              </a:buClr>
              <a:buSzPct val="70000"/>
              <a:buFont typeface="Wingdings" panose="05000000000000000000" pitchFamily="2" charset="2"/>
              <a:buChar char="ü"/>
            </a:pPr>
            <a:r>
              <a:rPr lang="en-US" sz="1800" dirty="0" smtClean="0">
                <a:latin typeface="Helvetica" pitchFamily="34" charset="0"/>
              </a:rPr>
              <a:t>Launched jointly with the Ministry of Education in 2013</a:t>
            </a:r>
          </a:p>
          <a:p>
            <a:pPr>
              <a:lnSpc>
                <a:spcPct val="90000"/>
              </a:lnSpc>
              <a:buClr>
                <a:schemeClr val="tx2"/>
              </a:buClr>
              <a:buSzPct val="70000"/>
              <a:buFont typeface="Wingdings" panose="05000000000000000000" pitchFamily="2" charset="2"/>
              <a:buChar char="ü"/>
            </a:pPr>
            <a:r>
              <a:rPr lang="en-US" sz="1800" dirty="0" smtClean="0">
                <a:latin typeface="Helvetica" pitchFamily="34" charset="0"/>
              </a:rPr>
              <a:t>700 teachers trained through 3-day intensive trainings </a:t>
            </a:r>
            <a:r>
              <a:rPr lang="en-US" sz="1600" i="1" dirty="0" smtClean="0">
                <a:latin typeface="Helvetica" pitchFamily="34" charset="0"/>
              </a:rPr>
              <a:t>(many more through spill-over effect – evaluation is in process) </a:t>
            </a:r>
          </a:p>
          <a:p>
            <a:pPr>
              <a:lnSpc>
                <a:spcPct val="90000"/>
              </a:lnSpc>
              <a:buClr>
                <a:schemeClr val="tx2"/>
              </a:buClr>
              <a:buSzPct val="70000"/>
              <a:buFont typeface="Wingdings" panose="05000000000000000000" pitchFamily="2" charset="2"/>
              <a:buChar char="ü"/>
            </a:pPr>
            <a:r>
              <a:rPr lang="en-US" sz="1800" dirty="0" smtClean="0">
                <a:latin typeface="Helvetica" pitchFamily="34" charset="0"/>
              </a:rPr>
              <a:t>Topics include </a:t>
            </a:r>
            <a:r>
              <a:rPr lang="en-US" sz="1800" i="1" dirty="0" smtClean="0">
                <a:latin typeface="Helvetica" pitchFamily="34" charset="0"/>
              </a:rPr>
              <a:t>inter alia</a:t>
            </a:r>
            <a:r>
              <a:rPr lang="en-US" sz="1800" dirty="0" smtClean="0">
                <a:latin typeface="Helvetica" pitchFamily="34" charset="0"/>
              </a:rPr>
              <a:t>: </a:t>
            </a:r>
          </a:p>
          <a:p>
            <a:pPr marL="0" indent="0">
              <a:lnSpc>
                <a:spcPct val="90000"/>
              </a:lnSpc>
              <a:buClr>
                <a:schemeClr val="tx2"/>
              </a:buClr>
              <a:buSzPct val="70000"/>
              <a:buNone/>
            </a:pPr>
            <a:r>
              <a:rPr lang="en-US" sz="1800" dirty="0">
                <a:latin typeface="Helvetica" pitchFamily="34" charset="0"/>
              </a:rPr>
              <a:t>	</a:t>
            </a:r>
            <a:r>
              <a:rPr lang="en-US" sz="1800" i="1" dirty="0" smtClean="0">
                <a:latin typeface="Helvetica" pitchFamily="34" charset="0"/>
              </a:rPr>
              <a:t>fundamental human rights</a:t>
            </a:r>
          </a:p>
          <a:p>
            <a:pPr marL="0" indent="0">
              <a:lnSpc>
                <a:spcPct val="90000"/>
              </a:lnSpc>
              <a:buClr>
                <a:schemeClr val="tx2"/>
              </a:buClr>
              <a:buSzPct val="70000"/>
              <a:buNone/>
            </a:pPr>
            <a:r>
              <a:rPr lang="en-US" sz="1800" i="1" dirty="0">
                <a:latin typeface="Helvetica" pitchFamily="34" charset="0"/>
              </a:rPr>
              <a:t>	</a:t>
            </a:r>
            <a:r>
              <a:rPr lang="en-US" sz="1800" i="1" dirty="0" smtClean="0">
                <a:latin typeface="Helvetica" pitchFamily="34" charset="0"/>
              </a:rPr>
              <a:t>international standards of human rights 	protection</a:t>
            </a:r>
          </a:p>
          <a:p>
            <a:pPr marL="0" indent="0">
              <a:lnSpc>
                <a:spcPct val="90000"/>
              </a:lnSpc>
              <a:buClr>
                <a:schemeClr val="tx2"/>
              </a:buClr>
              <a:buSzPct val="70000"/>
              <a:buNone/>
            </a:pPr>
            <a:r>
              <a:rPr lang="en-US" sz="1800" i="1" dirty="0" smtClean="0">
                <a:latin typeface="Helvetica" pitchFamily="34" charset="0"/>
              </a:rPr>
              <a:t>	gender equality, tolerance </a:t>
            </a:r>
          </a:p>
          <a:p>
            <a:pPr marL="0" indent="0">
              <a:lnSpc>
                <a:spcPct val="90000"/>
              </a:lnSpc>
              <a:buClr>
                <a:schemeClr val="tx2"/>
              </a:buClr>
              <a:buSzPct val="70000"/>
              <a:buNone/>
            </a:pPr>
            <a:r>
              <a:rPr lang="en-US" sz="1800" i="1" dirty="0">
                <a:latin typeface="Helvetica" pitchFamily="34" charset="0"/>
              </a:rPr>
              <a:t>	</a:t>
            </a:r>
            <a:r>
              <a:rPr lang="en-US" sz="1800" i="1" dirty="0" smtClean="0">
                <a:latin typeface="Helvetica" pitchFamily="34" charset="0"/>
              </a:rPr>
              <a:t>and non-discrimination</a:t>
            </a:r>
          </a:p>
          <a:p>
            <a:pPr marL="0" indent="0">
              <a:lnSpc>
                <a:spcPct val="90000"/>
              </a:lnSpc>
              <a:buClr>
                <a:schemeClr val="tx2"/>
              </a:buClr>
              <a:buSzPct val="70000"/>
              <a:buNone/>
            </a:pPr>
            <a:r>
              <a:rPr lang="en-US" sz="1800" i="1" dirty="0" smtClean="0">
                <a:latin typeface="Helvetica" pitchFamily="34" charset="0"/>
              </a:rPr>
              <a:t> 	teaching methodology and tools</a:t>
            </a:r>
          </a:p>
          <a:p>
            <a:pPr marL="0" indent="0">
              <a:lnSpc>
                <a:spcPct val="90000"/>
              </a:lnSpc>
              <a:buClr>
                <a:schemeClr val="tx2"/>
              </a:buClr>
              <a:buSzPct val="70000"/>
              <a:buNone/>
            </a:pPr>
            <a:r>
              <a:rPr lang="en-US" sz="1800" i="1" dirty="0" smtClean="0">
                <a:latin typeface="Helvetica" pitchFamily="34" charset="0"/>
              </a:rPr>
              <a:t>	critical thinking</a:t>
            </a:r>
          </a:p>
          <a:p>
            <a:pPr marL="0" indent="0">
              <a:lnSpc>
                <a:spcPct val="90000"/>
              </a:lnSpc>
              <a:buClr>
                <a:schemeClr val="tx2"/>
              </a:buClr>
              <a:buSzPct val="70000"/>
              <a:buNone/>
            </a:pPr>
            <a:r>
              <a:rPr lang="en-US" sz="1800" i="1" dirty="0">
                <a:latin typeface="Helvetica" pitchFamily="34" charset="0"/>
              </a:rPr>
              <a:t>	</a:t>
            </a:r>
            <a:r>
              <a:rPr lang="en-US" sz="1800" i="1" dirty="0" smtClean="0">
                <a:latin typeface="Helvetica" pitchFamily="34" charset="0"/>
              </a:rPr>
              <a:t>competence-based teaching and learning</a:t>
            </a:r>
            <a:endParaRPr lang="en-GB" sz="1800" i="1" dirty="0">
              <a:latin typeface="Helvetica" pitchFamily="34" charset="0"/>
            </a:endParaRPr>
          </a:p>
        </p:txBody>
      </p:sp>
      <p:sp>
        <p:nvSpPr>
          <p:cNvPr id="34820" name="Rectangle 4"/>
          <p:cNvSpPr>
            <a:spLocks noGrp="1" noChangeArrowheads="1"/>
          </p:cNvSpPr>
          <p:nvPr>
            <p:ph type="title"/>
          </p:nvPr>
        </p:nvSpPr>
        <p:spPr>
          <a:xfrm>
            <a:off x="369888" y="929680"/>
            <a:ext cx="8162925" cy="843136"/>
          </a:xfrm>
        </p:spPr>
        <p:txBody>
          <a:bodyPr wrap="none" lIns="0" rIns="0" anchor="t"/>
          <a:lstStyle/>
          <a:p>
            <a:pPr>
              <a:spcBef>
                <a:spcPts val="0"/>
              </a:spcBef>
              <a:spcAft>
                <a:spcPts val="1800"/>
              </a:spcAft>
              <a:defRPr/>
            </a:pPr>
            <a:r>
              <a:rPr lang="en-GB" sz="2800" b="1" dirty="0" smtClean="0">
                <a:solidFill>
                  <a:srgbClr val="0070C0"/>
                </a:solidFill>
                <a:effectLst>
                  <a:outerShdw blurRad="38100" dist="38100" dir="2700000" algn="tl">
                    <a:srgbClr val="C0C0C0"/>
                  </a:outerShdw>
                </a:effectLst>
              </a:rPr>
              <a:t>Human rights education trainings </a:t>
            </a:r>
            <a:br>
              <a:rPr lang="en-GB" sz="2800" b="1" dirty="0" smtClean="0">
                <a:solidFill>
                  <a:srgbClr val="0070C0"/>
                </a:solidFill>
                <a:effectLst>
                  <a:outerShdw blurRad="38100" dist="38100" dir="2700000" algn="tl">
                    <a:srgbClr val="C0C0C0"/>
                  </a:outerShdw>
                </a:effectLst>
              </a:rPr>
            </a:br>
            <a:r>
              <a:rPr lang="en-GB" sz="2800" b="1" dirty="0" smtClean="0">
                <a:solidFill>
                  <a:srgbClr val="0070C0"/>
                </a:solidFill>
                <a:effectLst>
                  <a:outerShdw blurRad="38100" dist="38100" dir="2700000" algn="tl">
                    <a:srgbClr val="C0C0C0"/>
                  </a:outerShdw>
                </a:effectLst>
              </a:rPr>
              <a:t>for school teachers </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pic>
        <p:nvPicPr>
          <p:cNvPr id="8195" name="Picture 3" descr="U:\RLHR\Admin Law\UB\2015\Legal and Human Rights Education\Project implementation\HR education\Ministry of education\HRE trainings\Training photos selected\Photo_selected_Odesa\Odesa training picture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725143"/>
            <a:ext cx="3096344" cy="18392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RLHR\Admin Law\UB\2015\Legal and Human Rights Education\Project implementation\HR education\Ministry of education\HRE trainings\Training photos selected\Photo_selected_Odesa\Odesa training pic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6792" y="2204864"/>
            <a:ext cx="2661672" cy="243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725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11</a:t>
            </a:fld>
            <a:endParaRPr lang="en-GB" altLang="en-US" smtClean="0"/>
          </a:p>
        </p:txBody>
      </p:sp>
      <p:sp>
        <p:nvSpPr>
          <p:cNvPr id="2051" name="Rectangle 2"/>
          <p:cNvSpPr>
            <a:spLocks noGrp="1" noChangeArrowheads="1"/>
          </p:cNvSpPr>
          <p:nvPr>
            <p:ph type="body" idx="1"/>
          </p:nvPr>
        </p:nvSpPr>
        <p:spPr>
          <a:xfrm>
            <a:off x="406400" y="2133600"/>
            <a:ext cx="8198048" cy="1360037"/>
          </a:xfrm>
        </p:spPr>
        <p:txBody>
          <a:bodyPr/>
          <a:lstStyle/>
          <a:p>
            <a:pPr>
              <a:lnSpc>
                <a:spcPct val="90000"/>
              </a:lnSpc>
              <a:buClr>
                <a:schemeClr val="tx2"/>
              </a:buClr>
              <a:buSzPct val="70000"/>
              <a:buFont typeface="Wingdings" panose="05000000000000000000" pitchFamily="2" charset="2"/>
              <a:buChar char="Ø"/>
            </a:pPr>
            <a:r>
              <a:rPr lang="en-US" sz="2000" b="1" dirty="0" smtClean="0">
                <a:latin typeface="Helvetica" pitchFamily="34" charset="0"/>
              </a:rPr>
              <a:t>Voice of stakeholders:</a:t>
            </a:r>
          </a:p>
          <a:p>
            <a:pPr marL="0" indent="0">
              <a:lnSpc>
                <a:spcPct val="90000"/>
              </a:lnSpc>
              <a:buClr>
                <a:schemeClr val="tx2"/>
              </a:buClr>
              <a:buSzPct val="70000"/>
              <a:buNone/>
            </a:pPr>
            <a:endParaRPr lang="en-US" sz="2000" dirty="0">
              <a:latin typeface="Helvetica" pitchFamily="34" charset="0"/>
            </a:endParaRPr>
          </a:p>
          <a:p>
            <a:pPr marL="0" indent="0">
              <a:lnSpc>
                <a:spcPct val="90000"/>
              </a:lnSpc>
              <a:buClr>
                <a:schemeClr val="tx2"/>
              </a:buClr>
              <a:buSzPct val="70000"/>
              <a:buNone/>
            </a:pPr>
            <a:r>
              <a:rPr lang="en-GB" sz="1800" i="1" dirty="0">
                <a:latin typeface="Helvetica" pitchFamily="34" charset="0"/>
              </a:rPr>
              <a:t>“OSCE materials on human rights education </a:t>
            </a:r>
            <a:r>
              <a:rPr lang="en-GB" sz="1800" i="1" dirty="0" smtClean="0">
                <a:latin typeface="Helvetica" pitchFamily="34" charset="0"/>
              </a:rPr>
              <a:t>are</a:t>
            </a:r>
          </a:p>
          <a:p>
            <a:pPr marL="0" indent="0">
              <a:lnSpc>
                <a:spcPct val="90000"/>
              </a:lnSpc>
              <a:buClr>
                <a:schemeClr val="tx2"/>
              </a:buClr>
              <a:buSzPct val="70000"/>
              <a:buNone/>
            </a:pPr>
            <a:r>
              <a:rPr lang="en-GB" sz="1800" i="1" dirty="0" smtClean="0">
                <a:latin typeface="Helvetica" pitchFamily="34" charset="0"/>
              </a:rPr>
              <a:t>very </a:t>
            </a:r>
            <a:r>
              <a:rPr lang="en-GB" sz="1800" i="1" dirty="0">
                <a:latin typeface="Helvetica" pitchFamily="34" charset="0"/>
              </a:rPr>
              <a:t>helpful and provide necessary tools and </a:t>
            </a:r>
            <a:endParaRPr lang="en-GB" sz="1800" i="1" dirty="0" smtClean="0">
              <a:latin typeface="Helvetica" pitchFamily="34" charset="0"/>
            </a:endParaRPr>
          </a:p>
          <a:p>
            <a:pPr marL="0" indent="0">
              <a:lnSpc>
                <a:spcPct val="90000"/>
              </a:lnSpc>
              <a:buClr>
                <a:schemeClr val="tx2"/>
              </a:buClr>
              <a:buSzPct val="70000"/>
              <a:buNone/>
            </a:pPr>
            <a:r>
              <a:rPr lang="en-GB" sz="1800" i="1" dirty="0" smtClean="0">
                <a:latin typeface="Helvetica" pitchFamily="34" charset="0"/>
              </a:rPr>
              <a:t>techniques </a:t>
            </a:r>
            <a:r>
              <a:rPr lang="en-GB" sz="1800" i="1" dirty="0">
                <a:latin typeface="Helvetica" pitchFamily="34" charset="0"/>
              </a:rPr>
              <a:t>to </a:t>
            </a:r>
            <a:r>
              <a:rPr lang="en-GB" sz="1800" i="1" dirty="0" smtClean="0">
                <a:latin typeface="Helvetica" pitchFamily="34" charset="0"/>
              </a:rPr>
              <a:t>work with </a:t>
            </a:r>
            <a:r>
              <a:rPr lang="en-GB" sz="1800" i="1" dirty="0">
                <a:latin typeface="Helvetica" pitchFamily="34" charset="0"/>
              </a:rPr>
              <a:t>school students</a:t>
            </a:r>
            <a:r>
              <a:rPr lang="en-GB" sz="1800" i="1" dirty="0" smtClean="0">
                <a:latin typeface="Helvetica" pitchFamily="34" charset="0"/>
              </a:rPr>
              <a:t>,” </a:t>
            </a:r>
          </a:p>
          <a:p>
            <a:pPr>
              <a:lnSpc>
                <a:spcPct val="90000"/>
              </a:lnSpc>
              <a:buClr>
                <a:schemeClr val="tx2"/>
              </a:buClr>
              <a:buSzPct val="70000"/>
              <a:buFontTx/>
              <a:buChar char="-"/>
            </a:pPr>
            <a:r>
              <a:rPr lang="en-GB" sz="1800" i="1" dirty="0" smtClean="0">
                <a:latin typeface="Helvetica" pitchFamily="34" charset="0"/>
              </a:rPr>
              <a:t>Natalia </a:t>
            </a:r>
            <a:r>
              <a:rPr lang="en-GB" sz="1800" i="1" dirty="0" err="1" smtClean="0">
                <a:latin typeface="Helvetica" pitchFamily="34" charset="0"/>
              </a:rPr>
              <a:t>Dnistrianska</a:t>
            </a:r>
            <a:r>
              <a:rPr lang="en-GB" sz="1800" i="1" dirty="0" smtClean="0">
                <a:latin typeface="Helvetica" pitchFamily="34" charset="0"/>
              </a:rPr>
              <a:t>, trainer </a:t>
            </a:r>
            <a:r>
              <a:rPr lang="en-GB" sz="1800" i="1" dirty="0">
                <a:latin typeface="Helvetica" pitchFamily="34" charset="0"/>
              </a:rPr>
              <a:t>and lyceum teacher </a:t>
            </a:r>
            <a:endParaRPr lang="en-GB" sz="1800" i="1" dirty="0" smtClean="0">
              <a:latin typeface="Helvetica" pitchFamily="34" charset="0"/>
            </a:endParaRPr>
          </a:p>
          <a:p>
            <a:pPr marL="0" indent="0">
              <a:lnSpc>
                <a:spcPct val="90000"/>
              </a:lnSpc>
              <a:buClr>
                <a:schemeClr val="tx2"/>
              </a:buClr>
              <a:buSzPct val="70000"/>
              <a:buNone/>
            </a:pPr>
            <a:r>
              <a:rPr lang="en-GB" sz="1800" i="1" dirty="0" smtClean="0">
                <a:latin typeface="Helvetica" pitchFamily="34" charset="0"/>
              </a:rPr>
              <a:t>from </a:t>
            </a:r>
            <a:r>
              <a:rPr lang="en-GB" sz="1800" i="1" dirty="0">
                <a:latin typeface="Helvetica" pitchFamily="34" charset="0"/>
              </a:rPr>
              <a:t>Lutsk, </a:t>
            </a:r>
            <a:r>
              <a:rPr lang="en-GB" sz="1800" i="1" dirty="0" smtClean="0">
                <a:latin typeface="Helvetica" pitchFamily="34" charset="0"/>
              </a:rPr>
              <a:t>north-west </a:t>
            </a:r>
            <a:r>
              <a:rPr lang="en-GB" sz="1800" i="1" dirty="0">
                <a:latin typeface="Helvetica" pitchFamily="34" charset="0"/>
              </a:rPr>
              <a:t>Ukraine. </a:t>
            </a:r>
            <a:endParaRPr lang="en-GB" sz="1800" i="1" dirty="0" smtClean="0">
              <a:latin typeface="Helvetica" pitchFamily="34" charset="0"/>
            </a:endParaRPr>
          </a:p>
          <a:p>
            <a:pPr marL="0" indent="0">
              <a:lnSpc>
                <a:spcPct val="90000"/>
              </a:lnSpc>
              <a:buClr>
                <a:schemeClr val="tx2"/>
              </a:buClr>
              <a:buSzPct val="70000"/>
              <a:buNone/>
            </a:pPr>
            <a:endParaRPr lang="en-US" sz="2000" i="1" dirty="0" smtClean="0">
              <a:latin typeface="Helvetica" pitchFamily="34" charset="0"/>
            </a:endParaRPr>
          </a:p>
          <a:p>
            <a:pPr marL="0" indent="0">
              <a:lnSpc>
                <a:spcPct val="90000"/>
              </a:lnSpc>
              <a:buClr>
                <a:schemeClr val="tx2"/>
              </a:buClr>
              <a:buSzPct val="70000"/>
              <a:buNone/>
            </a:pPr>
            <a:endParaRPr lang="en-GB" sz="2000" i="1" dirty="0">
              <a:latin typeface="Helvetica" pitchFamily="34" charset="0"/>
            </a:endParaRPr>
          </a:p>
          <a:p>
            <a:pPr marL="0" indent="0">
              <a:lnSpc>
                <a:spcPct val="90000"/>
              </a:lnSpc>
              <a:buClr>
                <a:schemeClr val="tx2"/>
              </a:buClr>
              <a:buSzPct val="70000"/>
              <a:buNone/>
            </a:pPr>
            <a:r>
              <a:rPr lang="en-GB" sz="1800" i="1" dirty="0" smtClean="0">
                <a:latin typeface="Helvetica" pitchFamily="34" charset="0"/>
              </a:rPr>
              <a:t>“</a:t>
            </a:r>
            <a:r>
              <a:rPr lang="en-GB" sz="1800" i="1" dirty="0">
                <a:latin typeface="Helvetica" pitchFamily="34" charset="0"/>
              </a:rPr>
              <a:t>After I completed the </a:t>
            </a:r>
            <a:r>
              <a:rPr lang="en-GB" sz="1800" i="1" dirty="0" smtClean="0">
                <a:latin typeface="Helvetica" pitchFamily="34" charset="0"/>
              </a:rPr>
              <a:t>OSCE PCU course </a:t>
            </a:r>
            <a:r>
              <a:rPr lang="en-GB" sz="1800" i="1" dirty="0">
                <a:latin typeface="Helvetica" pitchFamily="34" charset="0"/>
              </a:rPr>
              <a:t>last year, I introduced a course on human rights, based on the methodology developed by the </a:t>
            </a:r>
            <a:r>
              <a:rPr lang="en-GB" sz="1800" i="1" dirty="0" smtClean="0">
                <a:latin typeface="Helvetica" pitchFamily="34" charset="0"/>
              </a:rPr>
              <a:t>OSCE at my lyceum, </a:t>
            </a:r>
            <a:r>
              <a:rPr lang="en-GB" sz="1800" i="1" dirty="0">
                <a:latin typeface="Helvetica" pitchFamily="34" charset="0"/>
              </a:rPr>
              <a:t>which was very well received. I will continue to share my knowledge and expertise with other teachers from all around Ukraine.”</a:t>
            </a:r>
            <a:endParaRPr lang="en-US" sz="1800" i="1" dirty="0" smtClean="0">
              <a:latin typeface="Helvetica" pitchFamily="34" charset="0"/>
            </a:endParaRPr>
          </a:p>
          <a:p>
            <a:pPr marL="0" indent="0">
              <a:lnSpc>
                <a:spcPct val="90000"/>
              </a:lnSpc>
              <a:buClr>
                <a:schemeClr val="tx2"/>
              </a:buClr>
              <a:buSzPct val="70000"/>
              <a:buNone/>
            </a:pPr>
            <a:endParaRPr lang="en-GB" sz="2000" dirty="0">
              <a:latin typeface="Helvetica" pitchFamily="34" charset="0"/>
            </a:endParaRPr>
          </a:p>
        </p:txBody>
      </p:sp>
      <p:sp>
        <p:nvSpPr>
          <p:cNvPr id="34820" name="Rectangle 4"/>
          <p:cNvSpPr>
            <a:spLocks noGrp="1" noChangeArrowheads="1"/>
          </p:cNvSpPr>
          <p:nvPr>
            <p:ph type="title"/>
          </p:nvPr>
        </p:nvSpPr>
        <p:spPr>
          <a:xfrm>
            <a:off x="369888" y="758231"/>
            <a:ext cx="8162925" cy="1014585"/>
          </a:xfrm>
        </p:spPr>
        <p:txBody>
          <a:bodyPr wrap="none" lIns="0" rIns="0" anchor="t"/>
          <a:lstStyle/>
          <a:p>
            <a:pPr>
              <a:spcBef>
                <a:spcPts val="0"/>
              </a:spcBef>
              <a:spcAft>
                <a:spcPts val="1800"/>
              </a:spcAft>
              <a:defRPr/>
            </a:pPr>
            <a:r>
              <a:rPr lang="en-GB" sz="2800" b="1" dirty="0" smtClean="0">
                <a:solidFill>
                  <a:srgbClr val="0070C0"/>
                </a:solidFill>
                <a:effectLst>
                  <a:outerShdw blurRad="38100" dist="38100" dir="2700000" algn="tl">
                    <a:srgbClr val="C0C0C0"/>
                  </a:outerShdw>
                </a:effectLst>
              </a:rPr>
              <a:t>Human rights education trainings </a:t>
            </a:r>
            <a:br>
              <a:rPr lang="en-GB" sz="2800" b="1" dirty="0" smtClean="0">
                <a:solidFill>
                  <a:srgbClr val="0070C0"/>
                </a:solidFill>
                <a:effectLst>
                  <a:outerShdw blurRad="38100" dist="38100" dir="2700000" algn="tl">
                    <a:srgbClr val="C0C0C0"/>
                  </a:outerShdw>
                </a:effectLst>
              </a:rPr>
            </a:br>
            <a:r>
              <a:rPr lang="en-GB" sz="2800" b="1" dirty="0" smtClean="0">
                <a:solidFill>
                  <a:srgbClr val="0070C0"/>
                </a:solidFill>
                <a:effectLst>
                  <a:outerShdw blurRad="38100" dist="38100" dir="2700000" algn="tl">
                    <a:srgbClr val="C0C0C0"/>
                  </a:outerShdw>
                </a:effectLst>
              </a:rPr>
              <a:t>for school teachers </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36912"/>
            <a:ext cx="29019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893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63F197-8B14-4FF6-A7DC-C6333472C6FB}" type="slidenum">
              <a:rPr lang="en-GB" smtClean="0"/>
              <a:pPr eaLnBrk="1" hangingPunct="1"/>
              <a:t>12</a:t>
            </a:fld>
            <a:endParaRPr lang="en-GB" smtClean="0"/>
          </a:p>
        </p:txBody>
      </p:sp>
      <p:sp>
        <p:nvSpPr>
          <p:cNvPr id="9" name="Rectangle 9"/>
          <p:cNvSpPr txBox="1">
            <a:spLocks noChangeArrowheads="1"/>
          </p:cNvSpPr>
          <p:nvPr/>
        </p:nvSpPr>
        <p:spPr bwMode="auto">
          <a:xfrm>
            <a:off x="328098" y="80628"/>
            <a:ext cx="7786688"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b" anchorCtr="0" compatLnSpc="1">
            <a:prstTxWarp prst="textNoShape">
              <a:avLst/>
            </a:prstTxWarp>
          </a:bodyPr>
          <a:lstStyle>
            <a:lvl1pPr algn="l" rtl="0" fontAlgn="base">
              <a:lnSpc>
                <a:spcPct val="90000"/>
              </a:lnSpc>
              <a:spcBef>
                <a:spcPct val="0"/>
              </a:spcBef>
              <a:spcAft>
                <a:spcPct val="0"/>
              </a:spcAft>
              <a:defRPr sz="3000">
                <a:solidFill>
                  <a:schemeClr val="tx2"/>
                </a:solidFill>
                <a:latin typeface="+mj-lt"/>
                <a:ea typeface="+mj-ea"/>
                <a:cs typeface="+mj-cs"/>
              </a:defRPr>
            </a:lvl1pPr>
            <a:lvl2pPr algn="l" rtl="0" fontAlgn="base">
              <a:lnSpc>
                <a:spcPct val="90000"/>
              </a:lnSpc>
              <a:spcBef>
                <a:spcPct val="0"/>
              </a:spcBef>
              <a:spcAft>
                <a:spcPct val="0"/>
              </a:spcAft>
              <a:defRPr sz="3000">
                <a:solidFill>
                  <a:schemeClr val="tx2"/>
                </a:solidFill>
                <a:latin typeface="Arial" pitchFamily="34" charset="0"/>
              </a:defRPr>
            </a:lvl2pPr>
            <a:lvl3pPr algn="l" rtl="0" fontAlgn="base">
              <a:lnSpc>
                <a:spcPct val="90000"/>
              </a:lnSpc>
              <a:spcBef>
                <a:spcPct val="0"/>
              </a:spcBef>
              <a:spcAft>
                <a:spcPct val="0"/>
              </a:spcAft>
              <a:defRPr sz="3000">
                <a:solidFill>
                  <a:schemeClr val="tx2"/>
                </a:solidFill>
                <a:latin typeface="Arial" pitchFamily="34" charset="0"/>
              </a:defRPr>
            </a:lvl3pPr>
            <a:lvl4pPr algn="l" rtl="0" fontAlgn="base">
              <a:lnSpc>
                <a:spcPct val="90000"/>
              </a:lnSpc>
              <a:spcBef>
                <a:spcPct val="0"/>
              </a:spcBef>
              <a:spcAft>
                <a:spcPct val="0"/>
              </a:spcAft>
              <a:defRPr sz="3000">
                <a:solidFill>
                  <a:schemeClr val="tx2"/>
                </a:solidFill>
                <a:latin typeface="Arial" pitchFamily="34" charset="0"/>
              </a:defRPr>
            </a:lvl4pPr>
            <a:lvl5pPr algn="l" rtl="0" fontAlgn="base">
              <a:lnSpc>
                <a:spcPct val="90000"/>
              </a:lnSpc>
              <a:spcBef>
                <a:spcPct val="0"/>
              </a:spcBef>
              <a:spcAft>
                <a:spcPct val="0"/>
              </a:spcAft>
              <a:defRPr sz="3000">
                <a:solidFill>
                  <a:schemeClr val="tx2"/>
                </a:solidFill>
                <a:latin typeface="Arial" pitchFamily="34" charset="0"/>
              </a:defRPr>
            </a:lvl5pPr>
            <a:lvl6pPr marL="457200" algn="l" rtl="0" fontAlgn="base">
              <a:lnSpc>
                <a:spcPct val="90000"/>
              </a:lnSpc>
              <a:spcBef>
                <a:spcPct val="0"/>
              </a:spcBef>
              <a:spcAft>
                <a:spcPct val="0"/>
              </a:spcAft>
              <a:defRPr sz="3000">
                <a:solidFill>
                  <a:schemeClr val="tx2"/>
                </a:solidFill>
                <a:latin typeface="Arial" pitchFamily="34" charset="0"/>
              </a:defRPr>
            </a:lvl6pPr>
            <a:lvl7pPr marL="914400" algn="l" rtl="0" fontAlgn="base">
              <a:lnSpc>
                <a:spcPct val="90000"/>
              </a:lnSpc>
              <a:spcBef>
                <a:spcPct val="0"/>
              </a:spcBef>
              <a:spcAft>
                <a:spcPct val="0"/>
              </a:spcAft>
              <a:defRPr sz="3000">
                <a:solidFill>
                  <a:schemeClr val="tx2"/>
                </a:solidFill>
                <a:latin typeface="Arial" pitchFamily="34" charset="0"/>
              </a:defRPr>
            </a:lvl7pPr>
            <a:lvl8pPr marL="1371600" algn="l" rtl="0" fontAlgn="base">
              <a:lnSpc>
                <a:spcPct val="90000"/>
              </a:lnSpc>
              <a:spcBef>
                <a:spcPct val="0"/>
              </a:spcBef>
              <a:spcAft>
                <a:spcPct val="0"/>
              </a:spcAft>
              <a:defRPr sz="3000">
                <a:solidFill>
                  <a:schemeClr val="tx2"/>
                </a:solidFill>
                <a:latin typeface="Arial" pitchFamily="34" charset="0"/>
              </a:defRPr>
            </a:lvl8pPr>
            <a:lvl9pPr marL="1828800" algn="l" rtl="0" fontAlgn="base">
              <a:lnSpc>
                <a:spcPct val="90000"/>
              </a:lnSpc>
              <a:spcBef>
                <a:spcPct val="0"/>
              </a:spcBef>
              <a:spcAft>
                <a:spcPct val="0"/>
              </a:spcAft>
              <a:defRPr sz="3000">
                <a:solidFill>
                  <a:schemeClr val="tx2"/>
                </a:solidFill>
                <a:latin typeface="Arial" pitchFamily="34" charset="0"/>
              </a:defRPr>
            </a:lvl9pPr>
          </a:lstStyle>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smtClean="0">
              <a:solidFill>
                <a:schemeClr val="accent6">
                  <a:lumMod val="75000"/>
                </a:schemeClr>
              </a:solidFill>
            </a:endParaRPr>
          </a:p>
          <a:p>
            <a:pPr>
              <a:defRPr/>
            </a:pPr>
            <a:endParaRPr lang="uk-UA" sz="2800" b="1" dirty="0">
              <a:solidFill>
                <a:schemeClr val="accent6">
                  <a:lumMod val="75000"/>
                </a:schemeClr>
              </a:solidFill>
            </a:endParaRPr>
          </a:p>
          <a:p>
            <a:pPr>
              <a:defRPr/>
            </a:pPr>
            <a:endParaRPr lang="uk-UA" sz="2800" b="1" dirty="0" smtClean="0">
              <a:solidFill>
                <a:schemeClr val="accent6">
                  <a:lumMod val="75000"/>
                </a:schemeClr>
              </a:solidFill>
            </a:endParaRPr>
          </a:p>
        </p:txBody>
      </p:sp>
      <p:sp>
        <p:nvSpPr>
          <p:cNvPr id="10" name="Rectangle 10"/>
          <p:cNvSpPr>
            <a:spLocks noChangeArrowheads="1"/>
          </p:cNvSpPr>
          <p:nvPr/>
        </p:nvSpPr>
        <p:spPr bwMode="auto">
          <a:xfrm>
            <a:off x="308603" y="1218942"/>
            <a:ext cx="8424936" cy="48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just" defTabSz="901700">
              <a:lnSpc>
                <a:spcPct val="120000"/>
              </a:lnSpc>
              <a:spcBef>
                <a:spcPct val="50000"/>
              </a:spcBef>
              <a:buClr>
                <a:schemeClr val="accent6">
                  <a:lumMod val="75000"/>
                </a:schemeClr>
              </a:buClr>
            </a:pPr>
            <a:endParaRPr lang="en-GB" sz="2000" dirty="0" smtClean="0">
              <a:solidFill>
                <a:schemeClr val="accent6">
                  <a:lumMod val="75000"/>
                </a:schemeClr>
              </a:solidFill>
              <a:latin typeface="Helvetica" charset="0"/>
            </a:endParaRPr>
          </a:p>
        </p:txBody>
      </p:sp>
      <p:sp>
        <p:nvSpPr>
          <p:cNvPr id="11" name="Rectangle 23"/>
          <p:cNvSpPr>
            <a:spLocks noChangeArrowheads="1"/>
          </p:cNvSpPr>
          <p:nvPr/>
        </p:nvSpPr>
        <p:spPr bwMode="auto">
          <a:xfrm>
            <a:off x="323528" y="1587500"/>
            <a:ext cx="8085460"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01700">
              <a:lnSpc>
                <a:spcPct val="120000"/>
              </a:lnSpc>
              <a:spcBef>
                <a:spcPct val="50000"/>
              </a:spcBef>
              <a:buClr>
                <a:srgbClr val="A60F1F"/>
              </a:buClr>
              <a:buFont typeface="Wingdings" pitchFamily="2" charset="2"/>
              <a:buNone/>
            </a:pPr>
            <a:r>
              <a:rPr lang="en-GB" sz="2000" dirty="0" smtClean="0">
                <a:solidFill>
                  <a:srgbClr val="00427C"/>
                </a:solidFill>
                <a:latin typeface="Helvetica" charset="0"/>
              </a:rPr>
              <a:t> </a:t>
            </a:r>
          </a:p>
        </p:txBody>
      </p:sp>
      <p:sp>
        <p:nvSpPr>
          <p:cNvPr id="2" name="Rectangle 1"/>
          <p:cNvSpPr/>
          <p:nvPr/>
        </p:nvSpPr>
        <p:spPr>
          <a:xfrm>
            <a:off x="2074804" y="4580355"/>
            <a:ext cx="4892534" cy="779381"/>
          </a:xfrm>
          <a:prstGeom prst="rect">
            <a:avLst/>
          </a:prstGeom>
        </p:spPr>
        <p:txBody>
          <a:bodyPr wrap="square">
            <a:spAutoFit/>
          </a:bodyPr>
          <a:lstStyle/>
          <a:p>
            <a:pPr algn="ctr" eaLnBrk="1" hangingPunct="1">
              <a:lnSpc>
                <a:spcPct val="110000"/>
              </a:lnSpc>
            </a:pPr>
            <a:r>
              <a:rPr lang="en-US" sz="4000" b="1" dirty="0" smtClean="0">
                <a:solidFill>
                  <a:srgbClr val="0070C0"/>
                </a:solidFill>
              </a:rPr>
              <a:t>Thank you!</a:t>
            </a:r>
            <a:endParaRPr lang="en-GB" sz="4000" b="1" dirty="0">
              <a:solidFill>
                <a:srgbClr val="0070C0"/>
              </a:solidFill>
            </a:endParaRPr>
          </a:p>
        </p:txBody>
      </p:sp>
      <p:pic>
        <p:nvPicPr>
          <p:cNvPr id="1026" name="Picture 2" descr="http://www.eda.admin.ch/eda/en/home/topics/intorg/osce.-ContentPar-0002-Image.ContentParimage.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175" y="1749926"/>
            <a:ext cx="4267200" cy="2686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5355" y="5370232"/>
            <a:ext cx="3018840" cy="646331"/>
          </a:xfrm>
          <a:prstGeom prst="rect">
            <a:avLst/>
          </a:prstGeom>
        </p:spPr>
        <p:txBody>
          <a:bodyPr wrap="none">
            <a:spAutoFit/>
          </a:bodyPr>
          <a:lstStyle/>
          <a:p>
            <a:r>
              <a:rPr lang="en-GB" dirty="0">
                <a:hlinkClick r:id="rId4"/>
              </a:rPr>
              <a:t>http://</a:t>
            </a:r>
            <a:r>
              <a:rPr lang="en-GB" dirty="0" smtClean="0">
                <a:hlinkClick r:id="rId4"/>
              </a:rPr>
              <a:t>www.osce.org/ukraine</a:t>
            </a:r>
            <a:endParaRPr lang="en-GB" dirty="0" smtClean="0"/>
          </a:p>
          <a:p>
            <a:r>
              <a:rPr lang="en-GB" dirty="0" smtClean="0"/>
              <a:t> </a:t>
            </a:r>
            <a:endParaRPr lang="en-GB" dirty="0"/>
          </a:p>
        </p:txBody>
      </p:sp>
    </p:spTree>
    <p:extLst>
      <p:ext uri="{BB962C8B-B14F-4D97-AF65-F5344CB8AC3E}">
        <p14:creationId xmlns:p14="http://schemas.microsoft.com/office/powerpoint/2010/main" val="38391060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2</a:t>
            </a:fld>
            <a:endParaRPr lang="en-GB" altLang="en-US" smtClean="0"/>
          </a:p>
        </p:txBody>
      </p:sp>
      <p:sp>
        <p:nvSpPr>
          <p:cNvPr id="2051" name="Rectangle 2"/>
          <p:cNvSpPr>
            <a:spLocks noGrp="1" noChangeArrowheads="1"/>
          </p:cNvSpPr>
          <p:nvPr>
            <p:ph type="body" idx="1"/>
          </p:nvPr>
        </p:nvSpPr>
        <p:spPr>
          <a:xfrm>
            <a:off x="683568" y="2204864"/>
            <a:ext cx="7908056" cy="2160240"/>
          </a:xfrm>
        </p:spPr>
        <p:txBody>
          <a:bodyPr/>
          <a:lstStyle/>
          <a:p>
            <a:pPr>
              <a:lnSpc>
                <a:spcPct val="90000"/>
              </a:lnSpc>
              <a:buClr>
                <a:schemeClr val="tx2"/>
              </a:buClr>
              <a:buSzPct val="70000"/>
              <a:buFont typeface="Wingdings" panose="05000000000000000000" pitchFamily="2" charset="2"/>
              <a:buChar char="Ø"/>
            </a:pPr>
            <a:r>
              <a:rPr lang="en-GB" sz="2000" dirty="0" smtClean="0">
                <a:latin typeface="Helvetica" pitchFamily="34" charset="0"/>
              </a:rPr>
              <a:t>politico-military</a:t>
            </a:r>
          </a:p>
          <a:p>
            <a:pPr>
              <a:lnSpc>
                <a:spcPct val="90000"/>
              </a:lnSpc>
              <a:buClr>
                <a:schemeClr val="tx2"/>
              </a:buClr>
              <a:buSzPct val="70000"/>
              <a:buFont typeface="Wingdings" panose="05000000000000000000" pitchFamily="2" charset="2"/>
              <a:buChar char="Ø"/>
            </a:pPr>
            <a:r>
              <a:rPr lang="en-GB" sz="2000" dirty="0" smtClean="0">
                <a:latin typeface="Helvetica" pitchFamily="34" charset="0"/>
              </a:rPr>
              <a:t>economic </a:t>
            </a:r>
            <a:r>
              <a:rPr lang="en-GB" sz="2000" dirty="0">
                <a:latin typeface="Helvetica" pitchFamily="34" charset="0"/>
              </a:rPr>
              <a:t>and </a:t>
            </a:r>
            <a:r>
              <a:rPr lang="en-GB" sz="2000" dirty="0" smtClean="0">
                <a:latin typeface="Helvetica" pitchFamily="34" charset="0"/>
              </a:rPr>
              <a:t>environmental</a:t>
            </a:r>
          </a:p>
          <a:p>
            <a:pPr>
              <a:lnSpc>
                <a:spcPct val="90000"/>
              </a:lnSpc>
              <a:buClr>
                <a:schemeClr val="tx2"/>
              </a:buClr>
              <a:buSzPct val="70000"/>
              <a:buFont typeface="Wingdings" panose="05000000000000000000" pitchFamily="2" charset="2"/>
              <a:buChar char="Ø"/>
            </a:pPr>
            <a:r>
              <a:rPr lang="en-GB" sz="2000" dirty="0" smtClean="0">
                <a:latin typeface="Helvetica" pitchFamily="34" charset="0"/>
              </a:rPr>
              <a:t>human dimensions</a:t>
            </a:r>
          </a:p>
          <a:p>
            <a:pPr marL="0" indent="0">
              <a:lnSpc>
                <a:spcPct val="90000"/>
              </a:lnSpc>
              <a:buClr>
                <a:schemeClr val="tx2"/>
              </a:buClr>
              <a:buSzPct val="70000"/>
              <a:buNone/>
            </a:pPr>
            <a:endParaRPr lang="en-US" sz="2000" dirty="0">
              <a:latin typeface="Helvetica" pitchFamily="34" charset="0"/>
            </a:endParaRPr>
          </a:p>
          <a:p>
            <a:pPr marL="0" indent="0">
              <a:spcBef>
                <a:spcPts val="0"/>
              </a:spcBef>
              <a:buClr>
                <a:schemeClr val="tx2"/>
              </a:buClr>
              <a:buSzPct val="70000"/>
              <a:buNone/>
            </a:pPr>
            <a:r>
              <a:rPr lang="en-GB" sz="2000" dirty="0" smtClean="0">
                <a:latin typeface="Helvetica" pitchFamily="34" charset="0"/>
              </a:rPr>
              <a:t>Within the </a:t>
            </a:r>
            <a:r>
              <a:rPr lang="en-GB" sz="2000" b="1" dirty="0" smtClean="0">
                <a:latin typeface="Helvetica" pitchFamily="34" charset="0"/>
              </a:rPr>
              <a:t>human dimension </a:t>
            </a:r>
            <a:r>
              <a:rPr lang="en-GB" sz="2000" dirty="0" smtClean="0">
                <a:latin typeface="Helvetica" pitchFamily="34" charset="0"/>
              </a:rPr>
              <a:t>the </a:t>
            </a:r>
            <a:r>
              <a:rPr lang="en-GB" sz="2000" dirty="0">
                <a:latin typeface="Helvetica" pitchFamily="34" charset="0"/>
              </a:rPr>
              <a:t>OSCE </a:t>
            </a:r>
            <a:endParaRPr lang="en-GB" sz="2000" dirty="0" smtClean="0">
              <a:latin typeface="Helvetica" pitchFamily="34" charset="0"/>
            </a:endParaRPr>
          </a:p>
          <a:p>
            <a:pPr marL="0" indent="0">
              <a:spcBef>
                <a:spcPts val="0"/>
              </a:spcBef>
              <a:buClr>
                <a:schemeClr val="tx2"/>
              </a:buClr>
              <a:buSzPct val="70000"/>
              <a:buNone/>
            </a:pPr>
            <a:r>
              <a:rPr lang="en-GB" sz="2000" dirty="0" smtClean="0">
                <a:latin typeface="Helvetica" pitchFamily="34" charset="0"/>
              </a:rPr>
              <a:t>helps </a:t>
            </a:r>
            <a:r>
              <a:rPr lang="en-GB" sz="2000" dirty="0">
                <a:latin typeface="Helvetica" pitchFamily="34" charset="0"/>
              </a:rPr>
              <a:t>its participating </a:t>
            </a:r>
            <a:r>
              <a:rPr lang="en-GB" sz="2000" dirty="0" smtClean="0">
                <a:latin typeface="Helvetica" pitchFamily="34" charset="0"/>
              </a:rPr>
              <a:t>States:</a:t>
            </a:r>
          </a:p>
          <a:p>
            <a:pPr marL="0" indent="0">
              <a:spcBef>
                <a:spcPts val="0"/>
              </a:spcBef>
              <a:buClr>
                <a:schemeClr val="tx2"/>
              </a:buClr>
              <a:buSzPct val="70000"/>
              <a:buNone/>
            </a:pPr>
            <a:endParaRPr lang="en-GB" sz="800" dirty="0" smtClean="0">
              <a:latin typeface="Helvetica" pitchFamily="34" charset="0"/>
            </a:endParaRPr>
          </a:p>
          <a:p>
            <a:pPr>
              <a:spcBef>
                <a:spcPts val="0"/>
              </a:spcBef>
              <a:buClr>
                <a:schemeClr val="tx2"/>
              </a:buClr>
              <a:buSzPct val="70000"/>
              <a:buFont typeface="Arial" panose="020B0604020202020204" pitchFamily="34" charset="0"/>
              <a:buChar char="•"/>
            </a:pPr>
            <a:r>
              <a:rPr lang="en-GB" sz="2000" i="1" dirty="0" smtClean="0">
                <a:latin typeface="Helvetica" pitchFamily="34" charset="0"/>
              </a:rPr>
              <a:t>strengthen democratic </a:t>
            </a:r>
            <a:r>
              <a:rPr lang="en-GB" sz="2000" i="1" dirty="0">
                <a:latin typeface="Helvetica" pitchFamily="34" charset="0"/>
              </a:rPr>
              <a:t>institutions; </a:t>
            </a:r>
            <a:endParaRPr lang="en-GB" sz="2000" i="1" dirty="0" smtClean="0">
              <a:latin typeface="Helvetica" pitchFamily="34" charset="0"/>
            </a:endParaRPr>
          </a:p>
          <a:p>
            <a:pPr>
              <a:spcBef>
                <a:spcPts val="0"/>
              </a:spcBef>
              <a:buClr>
                <a:schemeClr val="tx2"/>
              </a:buClr>
              <a:buSzPct val="70000"/>
              <a:buFont typeface="Arial" panose="020B0604020202020204" pitchFamily="34" charset="0"/>
              <a:buChar char="•"/>
            </a:pPr>
            <a:r>
              <a:rPr lang="en-GB" sz="2000" i="1" dirty="0" smtClean="0">
                <a:latin typeface="Helvetica" pitchFamily="34" charset="0"/>
              </a:rPr>
              <a:t>hold </a:t>
            </a:r>
            <a:r>
              <a:rPr lang="en-GB" sz="2000" i="1" dirty="0">
                <a:latin typeface="Helvetica" pitchFamily="34" charset="0"/>
              </a:rPr>
              <a:t>genuine and transparent democratic elections</a:t>
            </a:r>
            <a:r>
              <a:rPr lang="en-GB" sz="2000" i="1" dirty="0" smtClean="0">
                <a:latin typeface="Helvetica" pitchFamily="34" charset="0"/>
              </a:rPr>
              <a:t>;</a:t>
            </a:r>
          </a:p>
          <a:p>
            <a:pPr>
              <a:lnSpc>
                <a:spcPct val="90000"/>
              </a:lnSpc>
              <a:buClr>
                <a:schemeClr val="tx2"/>
              </a:buClr>
              <a:buSzPct val="70000"/>
              <a:buFont typeface="Arial" panose="020B0604020202020204" pitchFamily="34" charset="0"/>
              <a:buChar char="•"/>
            </a:pPr>
            <a:r>
              <a:rPr lang="en-GB" sz="2000" i="1" dirty="0" smtClean="0">
                <a:latin typeface="Helvetica" pitchFamily="34" charset="0"/>
              </a:rPr>
              <a:t>promote </a:t>
            </a:r>
            <a:r>
              <a:rPr lang="en-GB" sz="2000" i="1" dirty="0">
                <a:latin typeface="Helvetica" pitchFamily="34" charset="0"/>
              </a:rPr>
              <a:t>gender equality; </a:t>
            </a:r>
            <a:endParaRPr lang="en-GB" sz="2000" i="1" dirty="0" smtClean="0">
              <a:latin typeface="Helvetica" pitchFamily="34" charset="0"/>
            </a:endParaRPr>
          </a:p>
          <a:p>
            <a:pPr>
              <a:lnSpc>
                <a:spcPct val="90000"/>
              </a:lnSpc>
              <a:buClr>
                <a:schemeClr val="tx2"/>
              </a:buClr>
              <a:buSzPct val="70000"/>
              <a:buFont typeface="Arial" panose="020B0604020202020204" pitchFamily="34" charset="0"/>
              <a:buChar char="•"/>
            </a:pPr>
            <a:r>
              <a:rPr lang="en-GB" sz="2000" i="1" dirty="0" smtClean="0">
                <a:latin typeface="Helvetica" pitchFamily="34" charset="0"/>
              </a:rPr>
              <a:t>ensure </a:t>
            </a:r>
            <a:r>
              <a:rPr lang="en-GB" sz="2000" i="1" dirty="0">
                <a:latin typeface="Helvetica" pitchFamily="34" charset="0"/>
              </a:rPr>
              <a:t>respect for human rights</a:t>
            </a:r>
            <a:r>
              <a:rPr lang="en-GB" sz="2000" i="1" dirty="0" smtClean="0">
                <a:latin typeface="Helvetica" pitchFamily="34" charset="0"/>
              </a:rPr>
              <a:t>, </a:t>
            </a:r>
            <a:r>
              <a:rPr lang="en-GB" sz="2000" i="1" dirty="0">
                <a:latin typeface="Helvetica" pitchFamily="34" charset="0"/>
              </a:rPr>
              <a:t>media freedom, the rights of persons belonging to national minorities and the rule of law</a:t>
            </a:r>
            <a:r>
              <a:rPr lang="en-GB" sz="2000" i="1" dirty="0" smtClean="0">
                <a:latin typeface="Helvetica" pitchFamily="34" charset="0"/>
              </a:rPr>
              <a:t>;</a:t>
            </a:r>
          </a:p>
          <a:p>
            <a:pPr>
              <a:lnSpc>
                <a:spcPct val="90000"/>
              </a:lnSpc>
              <a:buClr>
                <a:schemeClr val="tx2"/>
              </a:buClr>
              <a:buSzPct val="70000"/>
              <a:buFont typeface="Arial" panose="020B0604020202020204" pitchFamily="34" charset="0"/>
              <a:buChar char="•"/>
            </a:pPr>
            <a:r>
              <a:rPr lang="en-GB" sz="2000" i="1" dirty="0" smtClean="0">
                <a:latin typeface="Helvetica" pitchFamily="34" charset="0"/>
              </a:rPr>
              <a:t>and </a:t>
            </a:r>
            <a:r>
              <a:rPr lang="en-GB" sz="2000" i="1" dirty="0">
                <a:latin typeface="Helvetica" pitchFamily="34" charset="0"/>
              </a:rPr>
              <a:t>promote tolerance and non-discrimination.</a:t>
            </a:r>
          </a:p>
        </p:txBody>
      </p:sp>
      <p:sp>
        <p:nvSpPr>
          <p:cNvPr id="34820" name="Rectangle 4"/>
          <p:cNvSpPr>
            <a:spLocks noGrp="1" noChangeArrowheads="1"/>
          </p:cNvSpPr>
          <p:nvPr>
            <p:ph type="title"/>
          </p:nvPr>
        </p:nvSpPr>
        <p:spPr>
          <a:xfrm>
            <a:off x="369888" y="758231"/>
            <a:ext cx="8162925" cy="1302617"/>
          </a:xfrm>
        </p:spPr>
        <p:txBody>
          <a:bodyPr wrap="none" lIns="0" rIns="0" anchor="t"/>
          <a:lstStyle/>
          <a:p>
            <a:pPr>
              <a:spcBef>
                <a:spcPts val="0"/>
              </a:spcBef>
              <a:spcAft>
                <a:spcPts val="1800"/>
              </a:spcAft>
              <a:defRPr/>
            </a:pPr>
            <a:r>
              <a:rPr lang="en-GB" sz="3200" b="1" dirty="0" smtClean="0">
                <a:solidFill>
                  <a:srgbClr val="0070C0"/>
                </a:solidFill>
                <a:effectLst>
                  <a:outerShdw blurRad="38100" dist="38100" dir="2700000" algn="tl">
                    <a:srgbClr val="C0C0C0"/>
                  </a:outerShdw>
                </a:effectLst>
              </a:rPr>
              <a:t>OSCE – </a:t>
            </a:r>
            <a:br>
              <a:rPr lang="en-GB" sz="3200" b="1" dirty="0" smtClean="0">
                <a:solidFill>
                  <a:srgbClr val="0070C0"/>
                </a:solidFill>
                <a:effectLst>
                  <a:outerShdw blurRad="38100" dist="38100" dir="2700000" algn="tl">
                    <a:srgbClr val="C0C0C0"/>
                  </a:outerShdw>
                </a:effectLst>
              </a:rPr>
            </a:br>
            <a:r>
              <a:rPr lang="en-GB" sz="3200" b="1" dirty="0" smtClean="0">
                <a:solidFill>
                  <a:srgbClr val="0070C0"/>
                </a:solidFill>
                <a:effectLst>
                  <a:outerShdw blurRad="38100" dist="38100" dir="2700000" algn="tl">
                    <a:srgbClr val="C0C0C0"/>
                  </a:outerShdw>
                </a:effectLst>
              </a:rPr>
              <a:t>comprehensive concept of security</a:t>
            </a: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492895"/>
            <a:ext cx="2566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2790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3</a:t>
            </a:fld>
            <a:endParaRPr lang="en-GB" altLang="en-US" smtClean="0"/>
          </a:p>
        </p:txBody>
      </p:sp>
      <p:sp>
        <p:nvSpPr>
          <p:cNvPr id="34820" name="Rectangle 4"/>
          <p:cNvSpPr>
            <a:spLocks noGrp="1" noChangeArrowheads="1"/>
          </p:cNvSpPr>
          <p:nvPr>
            <p:ph type="title"/>
          </p:nvPr>
        </p:nvSpPr>
        <p:spPr>
          <a:xfrm>
            <a:off x="377954" y="980728"/>
            <a:ext cx="8162925" cy="864096"/>
          </a:xfrm>
        </p:spPr>
        <p:txBody>
          <a:bodyPr wrap="none" lIns="0" rIns="0" anchor="t"/>
          <a:lstStyle/>
          <a:p>
            <a:pPr>
              <a:spcBef>
                <a:spcPts val="0"/>
              </a:spcBef>
              <a:spcAft>
                <a:spcPts val="1800"/>
              </a:spcAft>
              <a:defRPr/>
            </a:pPr>
            <a:r>
              <a:rPr lang="en-GB" sz="3600" b="1" dirty="0" smtClean="0">
                <a:solidFill>
                  <a:srgbClr val="0070C0"/>
                </a:solidFill>
                <a:effectLst>
                  <a:outerShdw blurRad="38100" dist="38100" dir="2700000" algn="tl">
                    <a:srgbClr val="C0C0C0"/>
                  </a:outerShdw>
                </a:effectLst>
              </a:rPr>
              <a:t>OSCE HRE Commitments</a:t>
            </a:r>
            <a:br>
              <a:rPr lang="en-GB" sz="3600" b="1" dirty="0" smtClean="0">
                <a:solidFill>
                  <a:srgbClr val="0070C0"/>
                </a:solidFill>
                <a:effectLst>
                  <a:outerShdw blurRad="38100" dist="38100" dir="2700000" algn="tl">
                    <a:srgbClr val="C0C0C0"/>
                  </a:outerShdw>
                </a:effectLst>
              </a:rPr>
            </a:br>
            <a:r>
              <a:rPr lang="en-GB" sz="3600" b="1" dirty="0">
                <a:solidFill>
                  <a:srgbClr val="0070C0"/>
                </a:solidFill>
                <a:effectLst>
                  <a:outerShdw blurRad="38100" dist="38100" dir="2700000" algn="tl">
                    <a:srgbClr val="C0C0C0"/>
                  </a:outerShdw>
                </a:effectLst>
              </a:rPr>
              <a:t/>
            </a:r>
            <a:br>
              <a:rPr lang="en-GB" sz="3600" b="1" dirty="0">
                <a:solidFill>
                  <a:srgbClr val="0070C0"/>
                </a:solidFill>
                <a:effectLst>
                  <a:outerShdw blurRad="38100" dist="38100" dir="2700000" algn="tl">
                    <a:srgbClr val="C0C0C0"/>
                  </a:outerShdw>
                </a:effectLst>
              </a:rPr>
            </a:br>
            <a:endParaRPr lang="en-GB" sz="3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sp>
        <p:nvSpPr>
          <p:cNvPr id="4" name="Rectangle 3"/>
          <p:cNvSpPr/>
          <p:nvPr/>
        </p:nvSpPr>
        <p:spPr>
          <a:xfrm>
            <a:off x="611560" y="1916832"/>
            <a:ext cx="7776864" cy="5078313"/>
          </a:xfrm>
          <a:prstGeom prst="rect">
            <a:avLst/>
          </a:prstGeom>
        </p:spPr>
        <p:txBody>
          <a:bodyPr wrap="square">
            <a:spAutoFit/>
          </a:bodyPr>
          <a:lstStyle/>
          <a:p>
            <a:pPr marL="285750" indent="-285750">
              <a:buFontTx/>
              <a:buChar char="-"/>
            </a:pPr>
            <a:r>
              <a:rPr lang="en-GB" b="1" i="1" dirty="0" smtClean="0"/>
              <a:t>The </a:t>
            </a:r>
            <a:r>
              <a:rPr lang="en-GB" b="1" i="1" dirty="0"/>
              <a:t>Helsinki Final Act (1975) </a:t>
            </a:r>
            <a:r>
              <a:rPr lang="en-GB" dirty="0"/>
              <a:t>affirmed the right of individuals to know their </a:t>
            </a:r>
            <a:r>
              <a:rPr lang="en-GB" dirty="0" smtClean="0"/>
              <a:t>rights</a:t>
            </a:r>
          </a:p>
          <a:p>
            <a:endParaRPr lang="en-GB" dirty="0" smtClean="0"/>
          </a:p>
          <a:p>
            <a:pPr marL="285750" indent="-285750">
              <a:buFontTx/>
              <a:buChar char="-"/>
            </a:pPr>
            <a:r>
              <a:rPr lang="en-GB" b="1" i="1" dirty="0" smtClean="0"/>
              <a:t>The </a:t>
            </a:r>
            <a:r>
              <a:rPr lang="en-GB" b="1" i="1" dirty="0"/>
              <a:t>Copenhagen Document (1990</a:t>
            </a:r>
            <a:r>
              <a:rPr lang="en-GB" b="1" i="1" dirty="0" smtClean="0"/>
              <a:t>) </a:t>
            </a:r>
            <a:r>
              <a:rPr lang="en-GB" dirty="0" smtClean="0"/>
              <a:t>stressed on the importance of observing human </a:t>
            </a:r>
            <a:r>
              <a:rPr lang="en-GB" dirty="0"/>
              <a:t>rights and fundamental freedoms and </a:t>
            </a:r>
            <a:r>
              <a:rPr lang="en-GB" dirty="0" smtClean="0"/>
              <a:t>developing </a:t>
            </a:r>
            <a:r>
              <a:rPr lang="en-GB" dirty="0"/>
              <a:t>and </a:t>
            </a:r>
            <a:r>
              <a:rPr lang="en-GB" dirty="0" smtClean="0"/>
              <a:t>discussing </a:t>
            </a:r>
            <a:r>
              <a:rPr lang="en-GB" dirty="0"/>
              <a:t>ideas for improved protection of human rights and better means for ensuring compliance with international human rights </a:t>
            </a:r>
            <a:r>
              <a:rPr lang="en-GB" dirty="0" smtClean="0"/>
              <a:t>standards</a:t>
            </a:r>
          </a:p>
          <a:p>
            <a:endParaRPr lang="en-GB" dirty="0"/>
          </a:p>
          <a:p>
            <a:pPr marL="285750" indent="-285750">
              <a:buFontTx/>
              <a:buChar char="-"/>
            </a:pPr>
            <a:r>
              <a:rPr lang="en-GB" b="1" i="1" dirty="0"/>
              <a:t>The Moscow Document (1991) </a:t>
            </a:r>
            <a:r>
              <a:rPr lang="en-GB" dirty="0"/>
              <a:t>was the first OSCE document that explicitly mentioned human rights education, stressing its fundamental role and the importance of educating people on human rights and fundamental freedoms </a:t>
            </a:r>
          </a:p>
          <a:p>
            <a:pPr marL="285750" indent="-285750">
              <a:buFontTx/>
              <a:buChar char="-"/>
            </a:pPr>
            <a:endParaRPr lang="en-GB" dirty="0" smtClean="0"/>
          </a:p>
          <a:p>
            <a:endParaRPr lang="en-US" dirty="0"/>
          </a:p>
          <a:p>
            <a:endParaRPr lang="en-US" dirty="0" smtClean="0"/>
          </a:p>
          <a:p>
            <a:endParaRPr lang="en-US" dirty="0"/>
          </a:p>
          <a:p>
            <a:endParaRPr lang="en-GB" dirty="0"/>
          </a:p>
        </p:txBody>
      </p:sp>
    </p:spTree>
    <p:extLst>
      <p:ext uri="{BB962C8B-B14F-4D97-AF65-F5344CB8AC3E}">
        <p14:creationId xmlns:p14="http://schemas.microsoft.com/office/powerpoint/2010/main" val="13119474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4</a:t>
            </a:fld>
            <a:endParaRPr lang="en-GB" altLang="en-US" smtClean="0"/>
          </a:p>
        </p:txBody>
      </p:sp>
      <p:sp>
        <p:nvSpPr>
          <p:cNvPr id="34820" name="Rectangle 4"/>
          <p:cNvSpPr>
            <a:spLocks noGrp="1" noChangeArrowheads="1"/>
          </p:cNvSpPr>
          <p:nvPr>
            <p:ph type="title"/>
          </p:nvPr>
        </p:nvSpPr>
        <p:spPr>
          <a:xfrm>
            <a:off x="364947" y="929680"/>
            <a:ext cx="8162925" cy="792435"/>
          </a:xfrm>
        </p:spPr>
        <p:txBody>
          <a:bodyPr wrap="none" lIns="0" rIns="0" anchor="t"/>
          <a:lstStyle/>
          <a:p>
            <a:pPr>
              <a:spcBef>
                <a:spcPts val="0"/>
              </a:spcBef>
              <a:spcAft>
                <a:spcPts val="1800"/>
              </a:spcAft>
              <a:defRPr/>
            </a:pPr>
            <a:r>
              <a:rPr lang="en-GB" sz="3600" b="1" dirty="0" smtClean="0">
                <a:solidFill>
                  <a:srgbClr val="0070C0"/>
                </a:solidFill>
                <a:effectLst>
                  <a:outerShdw blurRad="38100" dist="38100" dir="2700000" algn="tl">
                    <a:srgbClr val="C0C0C0"/>
                  </a:outerShdw>
                </a:effectLst>
              </a:rPr>
              <a:t>OSCE HRE Commitments</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sp>
        <p:nvSpPr>
          <p:cNvPr id="2" name="Rectangle 1"/>
          <p:cNvSpPr/>
          <p:nvPr/>
        </p:nvSpPr>
        <p:spPr>
          <a:xfrm>
            <a:off x="579576" y="1844824"/>
            <a:ext cx="7920880" cy="5109091"/>
          </a:xfrm>
          <a:prstGeom prst="rect">
            <a:avLst/>
          </a:prstGeom>
        </p:spPr>
        <p:txBody>
          <a:bodyPr wrap="square">
            <a:spAutoFit/>
          </a:bodyPr>
          <a:lstStyle/>
          <a:p>
            <a:pPr marL="285750" lvl="0" indent="-285750">
              <a:buFontTx/>
              <a:buChar char="-"/>
            </a:pPr>
            <a:r>
              <a:rPr lang="en-GB" sz="1600" b="1" i="1" dirty="0">
                <a:solidFill>
                  <a:srgbClr val="000000"/>
                </a:solidFill>
              </a:rPr>
              <a:t>The Helsinki Document (1992) </a:t>
            </a:r>
            <a:r>
              <a:rPr lang="en-GB" sz="1600" dirty="0" smtClean="0">
                <a:solidFill>
                  <a:srgbClr val="000000"/>
                </a:solidFill>
              </a:rPr>
              <a:t>stated </a:t>
            </a:r>
            <a:r>
              <a:rPr lang="en-GB" sz="1600" dirty="0">
                <a:solidFill>
                  <a:srgbClr val="000000"/>
                </a:solidFill>
              </a:rPr>
              <a:t>that the OSCE participating States “will consider developing programmes to create the conditions for promoting non-discrimination and cross-cultural understanding which will focus on human rights education, grass-roots action, cross-cultural training and </a:t>
            </a:r>
            <a:r>
              <a:rPr lang="en-GB" sz="1600" dirty="0" smtClean="0">
                <a:solidFill>
                  <a:srgbClr val="000000"/>
                </a:solidFill>
              </a:rPr>
              <a:t>research”</a:t>
            </a:r>
          </a:p>
          <a:p>
            <a:pPr marL="285750" lvl="0" indent="-285750">
              <a:buFontTx/>
              <a:buChar char="-"/>
            </a:pPr>
            <a:endParaRPr lang="en-GB" sz="1600" dirty="0">
              <a:solidFill>
                <a:srgbClr val="000000"/>
              </a:solidFill>
            </a:endParaRPr>
          </a:p>
          <a:p>
            <a:pPr marL="285750" lvl="0" indent="-285750">
              <a:buFontTx/>
              <a:buChar char="-"/>
            </a:pPr>
            <a:r>
              <a:rPr lang="en-GB" sz="1600" b="1" i="1" dirty="0">
                <a:solidFill>
                  <a:srgbClr val="000000"/>
                </a:solidFill>
              </a:rPr>
              <a:t>The OSCE Strategy to Address Threats to Security and Stability in the Twenty-first </a:t>
            </a:r>
            <a:r>
              <a:rPr lang="en-GB" sz="1600" b="1" i="1" dirty="0" smtClean="0">
                <a:solidFill>
                  <a:srgbClr val="000000"/>
                </a:solidFill>
              </a:rPr>
              <a:t>Century </a:t>
            </a:r>
            <a:r>
              <a:rPr lang="en-GB" sz="1600" i="1" dirty="0" smtClean="0">
                <a:solidFill>
                  <a:srgbClr val="000000"/>
                </a:solidFill>
              </a:rPr>
              <a:t>(</a:t>
            </a:r>
            <a:r>
              <a:rPr lang="en-GB" sz="1600" dirty="0" smtClean="0">
                <a:solidFill>
                  <a:srgbClr val="000000"/>
                </a:solidFill>
              </a:rPr>
              <a:t>MC.DOC/1/03</a:t>
            </a:r>
            <a:r>
              <a:rPr lang="en-GB" sz="1600" dirty="0">
                <a:solidFill>
                  <a:srgbClr val="000000"/>
                </a:solidFill>
              </a:rPr>
              <a:t>, </a:t>
            </a:r>
            <a:r>
              <a:rPr lang="en-GB" sz="1600" dirty="0" smtClean="0">
                <a:solidFill>
                  <a:srgbClr val="000000"/>
                </a:solidFill>
              </a:rPr>
              <a:t>Maastricht) encouraged </a:t>
            </a:r>
            <a:r>
              <a:rPr lang="en-GB" sz="1600" dirty="0">
                <a:solidFill>
                  <a:srgbClr val="000000"/>
                </a:solidFill>
              </a:rPr>
              <a:t>the participating States to take on a stronger role in the field of HRE aimed at the younger generation, in order to build up understanding of the need for tolerance and the importance of reconciliation and peaceful </a:t>
            </a:r>
            <a:r>
              <a:rPr lang="en-GB" sz="1600" dirty="0" smtClean="0">
                <a:solidFill>
                  <a:srgbClr val="000000"/>
                </a:solidFill>
              </a:rPr>
              <a:t>coexistence</a:t>
            </a:r>
          </a:p>
          <a:p>
            <a:pPr lvl="0"/>
            <a:endParaRPr lang="en-GB" sz="1600" dirty="0" smtClean="0">
              <a:solidFill>
                <a:srgbClr val="000000"/>
              </a:solidFill>
            </a:endParaRPr>
          </a:p>
          <a:p>
            <a:pPr marL="285750" lvl="0" indent="-285750">
              <a:buFontTx/>
              <a:buChar char="-"/>
            </a:pPr>
            <a:r>
              <a:rPr lang="en-GB" sz="1600" b="1" i="1" dirty="0">
                <a:solidFill>
                  <a:srgbClr val="000000"/>
                </a:solidFill>
              </a:rPr>
              <a:t>Final </a:t>
            </a:r>
            <a:r>
              <a:rPr lang="en-GB" sz="1600" b="1" i="1" dirty="0" smtClean="0">
                <a:solidFill>
                  <a:srgbClr val="000000"/>
                </a:solidFill>
              </a:rPr>
              <a:t>Report of the Supplementary </a:t>
            </a:r>
            <a:r>
              <a:rPr lang="en-GB" sz="1600" b="1" i="1" dirty="0">
                <a:solidFill>
                  <a:srgbClr val="000000"/>
                </a:solidFill>
              </a:rPr>
              <a:t>Human Dimension Meeting on “Human Rights Education and Training</a:t>
            </a:r>
            <a:r>
              <a:rPr lang="en-GB" sz="1600" b="1" i="1" dirty="0" smtClean="0">
                <a:solidFill>
                  <a:srgbClr val="000000"/>
                </a:solidFill>
              </a:rPr>
              <a:t>” </a:t>
            </a:r>
            <a:r>
              <a:rPr lang="en-GB" sz="1600" dirty="0" smtClean="0">
                <a:solidFill>
                  <a:srgbClr val="000000"/>
                </a:solidFill>
              </a:rPr>
              <a:t>(ODIHR.GAL/33/04</a:t>
            </a:r>
            <a:r>
              <a:rPr lang="en-GB" sz="1600" dirty="0">
                <a:solidFill>
                  <a:srgbClr val="000000"/>
                </a:solidFill>
              </a:rPr>
              <a:t>, </a:t>
            </a:r>
            <a:r>
              <a:rPr lang="en-GB" sz="1600" dirty="0" smtClean="0">
                <a:solidFill>
                  <a:srgbClr val="000000"/>
                </a:solidFill>
              </a:rPr>
              <a:t>Vienna) emphasized that </a:t>
            </a:r>
            <a:r>
              <a:rPr lang="en-GB" sz="1600" dirty="0">
                <a:solidFill>
                  <a:srgbClr val="000000"/>
                </a:solidFill>
              </a:rPr>
              <a:t>“effective human rights education contributes to combating intolerance, religious, racial and ethnic prejudice and hatred, including against Roma, xenophobia and </a:t>
            </a:r>
            <a:r>
              <a:rPr lang="en-GB" sz="1600" dirty="0" smtClean="0">
                <a:solidFill>
                  <a:srgbClr val="000000"/>
                </a:solidFill>
              </a:rPr>
              <a:t>anti-Semitism” </a:t>
            </a:r>
          </a:p>
          <a:p>
            <a:pPr marL="285750" lvl="0" indent="-285750">
              <a:buFontTx/>
              <a:buChar char="-"/>
            </a:pPr>
            <a:endParaRPr lang="en-US" sz="1400" dirty="0">
              <a:solidFill>
                <a:srgbClr val="000000"/>
              </a:solidFill>
            </a:endParaRPr>
          </a:p>
          <a:p>
            <a:pPr marL="285750" lvl="0" indent="-285750">
              <a:buFontTx/>
              <a:buChar char="-"/>
            </a:pPr>
            <a:endParaRPr lang="en-GB" sz="1400" dirty="0">
              <a:solidFill>
                <a:srgbClr val="000000"/>
              </a:solidFill>
            </a:endParaRPr>
          </a:p>
          <a:p>
            <a:pPr marL="285750" lvl="0" indent="-285750">
              <a:buFontTx/>
              <a:buChar char="-"/>
            </a:pPr>
            <a:endParaRPr lang="en-US" sz="1400" dirty="0">
              <a:solidFill>
                <a:srgbClr val="000000"/>
              </a:solidFill>
            </a:endParaRPr>
          </a:p>
          <a:p>
            <a:pPr marL="285750" lvl="0" indent="-285750">
              <a:buFontTx/>
              <a:buChar char="-"/>
            </a:pPr>
            <a:endParaRPr lang="en-US" sz="1400" dirty="0" smtClean="0">
              <a:solidFill>
                <a:srgbClr val="000000"/>
              </a:solidFill>
            </a:endParaRPr>
          </a:p>
          <a:p>
            <a:pPr marL="285750" lvl="0" indent="-285750">
              <a:buFontTx/>
              <a:buChar char="-"/>
            </a:pPr>
            <a:endParaRPr lang="en-GB" sz="1400" dirty="0">
              <a:solidFill>
                <a:srgbClr val="000000"/>
              </a:solidFill>
            </a:endParaRPr>
          </a:p>
        </p:txBody>
      </p:sp>
    </p:spTree>
    <p:extLst>
      <p:ext uri="{BB962C8B-B14F-4D97-AF65-F5344CB8AC3E}">
        <p14:creationId xmlns:p14="http://schemas.microsoft.com/office/powerpoint/2010/main" val="13119474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5</a:t>
            </a:fld>
            <a:endParaRPr lang="en-GB" altLang="en-US" smtClean="0"/>
          </a:p>
        </p:txBody>
      </p:sp>
      <p:sp>
        <p:nvSpPr>
          <p:cNvPr id="34820" name="Rectangle 4"/>
          <p:cNvSpPr>
            <a:spLocks noGrp="1" noChangeArrowheads="1"/>
          </p:cNvSpPr>
          <p:nvPr>
            <p:ph type="title"/>
          </p:nvPr>
        </p:nvSpPr>
        <p:spPr>
          <a:xfrm>
            <a:off x="400050" y="929680"/>
            <a:ext cx="8162925" cy="582538"/>
          </a:xfrm>
        </p:spPr>
        <p:txBody>
          <a:bodyPr wrap="none" lIns="0" rIns="0" anchor="t"/>
          <a:lstStyle/>
          <a:p>
            <a:pPr>
              <a:spcBef>
                <a:spcPts val="0"/>
              </a:spcBef>
              <a:spcAft>
                <a:spcPts val="1800"/>
              </a:spcAft>
              <a:defRPr/>
            </a:pPr>
            <a:r>
              <a:rPr lang="en-GB" sz="3200" b="1" dirty="0">
                <a:solidFill>
                  <a:srgbClr val="0070C0"/>
                </a:solidFill>
                <a:effectLst>
                  <a:outerShdw blurRad="38100" dist="38100" dir="2700000" algn="tl">
                    <a:srgbClr val="C0C0C0"/>
                  </a:outerShdw>
                </a:effectLst>
              </a:rPr>
              <a:t>OSCE HRE Commitments</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sp>
        <p:nvSpPr>
          <p:cNvPr id="2" name="Rectangle 1"/>
          <p:cNvSpPr/>
          <p:nvPr/>
        </p:nvSpPr>
        <p:spPr>
          <a:xfrm>
            <a:off x="400050" y="1628800"/>
            <a:ext cx="8562949" cy="5232202"/>
          </a:xfrm>
          <a:prstGeom prst="rect">
            <a:avLst/>
          </a:prstGeom>
        </p:spPr>
        <p:txBody>
          <a:bodyPr wrap="square">
            <a:spAutoFit/>
          </a:bodyPr>
          <a:lstStyle/>
          <a:p>
            <a:pPr marL="285750" indent="-285750">
              <a:buFontTx/>
              <a:buChar char="-"/>
            </a:pPr>
            <a:r>
              <a:rPr lang="en-GB" b="1" i="1" dirty="0" smtClean="0"/>
              <a:t>Ministerial </a:t>
            </a:r>
            <a:r>
              <a:rPr lang="en-GB" b="1" i="1" dirty="0"/>
              <a:t>Council Decision No. 11/05 on “Promotion of Human Rights Education and Training in the OSCE Area” </a:t>
            </a:r>
            <a:r>
              <a:rPr lang="en-GB" dirty="0" smtClean="0"/>
              <a:t>recognized </a:t>
            </a:r>
            <a:r>
              <a:rPr lang="en-GB" dirty="0"/>
              <a:t>that the “promotion </a:t>
            </a:r>
            <a:r>
              <a:rPr lang="en-GB" dirty="0" smtClean="0"/>
              <a:t>of human </a:t>
            </a:r>
            <a:r>
              <a:rPr lang="en-GB" dirty="0"/>
              <a:t>rights through education and training in the whole OSCE area could be viewed in the context of the OSCE’s </a:t>
            </a:r>
            <a:r>
              <a:rPr lang="en-GB" i="1" dirty="0"/>
              <a:t>comprehensive concept of security and is vital for the strengthening of respect for human rights and fundamental freedoms</a:t>
            </a:r>
            <a:r>
              <a:rPr lang="en-GB" i="1" dirty="0" smtClean="0"/>
              <a:t>”.</a:t>
            </a:r>
          </a:p>
          <a:p>
            <a:pPr marL="285750" indent="-285750">
              <a:buFontTx/>
              <a:buChar char="-"/>
            </a:pPr>
            <a:endParaRPr lang="en-US" sz="1600" b="1" i="1" dirty="0" smtClean="0"/>
          </a:p>
          <a:p>
            <a:pPr marL="285750" indent="-285750">
              <a:buFontTx/>
              <a:buChar char="-"/>
            </a:pPr>
            <a:r>
              <a:rPr lang="en-GB" b="1" i="1" dirty="0" smtClean="0"/>
              <a:t>OSCE ODIHR Guidelines </a:t>
            </a:r>
            <a:r>
              <a:rPr lang="en-GB" b="1" i="1" dirty="0"/>
              <a:t>on human rights education </a:t>
            </a:r>
            <a:endParaRPr lang="en-GB" b="1" i="1" dirty="0" smtClean="0"/>
          </a:p>
          <a:p>
            <a:r>
              <a:rPr lang="en-GB" b="1" i="1" dirty="0" smtClean="0"/>
              <a:t>for secondary school systems (2012) </a:t>
            </a:r>
            <a:r>
              <a:rPr lang="en-GB" dirty="0" smtClean="0"/>
              <a:t>presented </a:t>
            </a:r>
            <a:r>
              <a:rPr lang="en-GB" dirty="0"/>
              <a:t>approaches </a:t>
            </a:r>
            <a:endParaRPr lang="en-GB" dirty="0" smtClean="0"/>
          </a:p>
          <a:p>
            <a:r>
              <a:rPr lang="en-GB" dirty="0" smtClean="0"/>
              <a:t>to </a:t>
            </a:r>
            <a:r>
              <a:rPr lang="en-GB" dirty="0"/>
              <a:t>be </a:t>
            </a:r>
            <a:r>
              <a:rPr lang="en-GB" dirty="0" smtClean="0"/>
              <a:t>adopted </a:t>
            </a:r>
            <a:r>
              <a:rPr lang="en-GB" dirty="0"/>
              <a:t>when planning </a:t>
            </a:r>
            <a:r>
              <a:rPr lang="en-GB" dirty="0" smtClean="0"/>
              <a:t>or </a:t>
            </a:r>
            <a:r>
              <a:rPr lang="en-GB" dirty="0"/>
              <a:t>implementing human rights </a:t>
            </a:r>
            <a:endParaRPr lang="en-GB" dirty="0" smtClean="0"/>
          </a:p>
          <a:p>
            <a:r>
              <a:rPr lang="en-GB" dirty="0" smtClean="0"/>
              <a:t>education </a:t>
            </a:r>
            <a:r>
              <a:rPr lang="en-GB" dirty="0"/>
              <a:t>for secondary schools </a:t>
            </a:r>
            <a:r>
              <a:rPr lang="en-GB" dirty="0" smtClean="0"/>
              <a:t>related </a:t>
            </a:r>
            <a:r>
              <a:rPr lang="en-GB" dirty="0"/>
              <a:t>to </a:t>
            </a:r>
            <a:r>
              <a:rPr lang="en-GB" dirty="0" smtClean="0"/>
              <a:t>such structural </a:t>
            </a:r>
          </a:p>
          <a:p>
            <a:r>
              <a:rPr lang="en-GB" dirty="0"/>
              <a:t>a</a:t>
            </a:r>
            <a:r>
              <a:rPr lang="en-GB" dirty="0" smtClean="0"/>
              <a:t>reas as: </a:t>
            </a:r>
            <a:r>
              <a:rPr lang="en-GB" i="1" dirty="0" smtClean="0"/>
              <a:t>the </a:t>
            </a:r>
            <a:r>
              <a:rPr lang="en-GB" i="1" dirty="0"/>
              <a:t>human rights-based approach </a:t>
            </a:r>
            <a:r>
              <a:rPr lang="en-GB" i="1" dirty="0" smtClean="0"/>
              <a:t>to education</a:t>
            </a:r>
            <a:r>
              <a:rPr lang="en-GB" i="1" dirty="0"/>
              <a:t>; </a:t>
            </a:r>
            <a:endParaRPr lang="en-GB" i="1" dirty="0" smtClean="0"/>
          </a:p>
          <a:p>
            <a:r>
              <a:rPr lang="en-GB" i="1" dirty="0" smtClean="0"/>
              <a:t>core </a:t>
            </a:r>
            <a:r>
              <a:rPr lang="en-GB" i="1" dirty="0"/>
              <a:t>competencies; curricula; </a:t>
            </a:r>
            <a:r>
              <a:rPr lang="en-GB" i="1" dirty="0" smtClean="0"/>
              <a:t>teaching </a:t>
            </a:r>
            <a:r>
              <a:rPr lang="en-GB" i="1" dirty="0"/>
              <a:t>and learning </a:t>
            </a:r>
            <a:endParaRPr lang="en-GB" i="1" dirty="0" smtClean="0"/>
          </a:p>
          <a:p>
            <a:r>
              <a:rPr lang="en-GB" i="1" dirty="0" smtClean="0"/>
              <a:t>processes</a:t>
            </a:r>
            <a:r>
              <a:rPr lang="en-GB" i="1" dirty="0"/>
              <a:t>; evaluation; and </a:t>
            </a:r>
            <a:r>
              <a:rPr lang="en-GB" i="1" dirty="0" smtClean="0"/>
              <a:t>professional development </a:t>
            </a:r>
            <a:r>
              <a:rPr lang="en-GB" i="1" dirty="0"/>
              <a:t>and </a:t>
            </a:r>
            <a:endParaRPr lang="en-GB" i="1" dirty="0" smtClean="0"/>
          </a:p>
          <a:p>
            <a:r>
              <a:rPr lang="en-GB" i="1" dirty="0" smtClean="0"/>
              <a:t>support </a:t>
            </a:r>
            <a:r>
              <a:rPr lang="en-GB" i="1" dirty="0"/>
              <a:t>of educational </a:t>
            </a:r>
            <a:r>
              <a:rPr lang="en-GB" i="1" dirty="0" smtClean="0"/>
              <a:t>personnel</a:t>
            </a:r>
            <a:r>
              <a:rPr lang="en-GB" i="1" dirty="0"/>
              <a:t>. </a:t>
            </a:r>
            <a:endParaRPr lang="en-GB" i="1" dirty="0" smtClean="0"/>
          </a:p>
          <a:p>
            <a:endParaRPr lang="en-GB" sz="1600" dirty="0"/>
          </a:p>
          <a:p>
            <a:endParaRPr lang="en-US" sz="1600" dirty="0"/>
          </a:p>
          <a:p>
            <a:endParaRPr lang="en-GB" sz="1600" dirty="0" smtClean="0"/>
          </a:p>
          <a:p>
            <a:endParaRPr lang="en-GB" dirty="0"/>
          </a:p>
        </p:txBody>
      </p:sp>
      <p:pic>
        <p:nvPicPr>
          <p:cNvPr id="4100" name="Picture 4" descr="U:\RLHR\Admin Law\UB\2017\Legal and Human Rights Education\Project implementation\HRE docs\Strasbourg conference\PPT\image_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356992"/>
            <a:ext cx="192786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474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6</a:t>
            </a:fld>
            <a:endParaRPr lang="en-GB" altLang="en-US" smtClean="0"/>
          </a:p>
        </p:txBody>
      </p:sp>
      <p:sp>
        <p:nvSpPr>
          <p:cNvPr id="34820" name="Rectangle 4"/>
          <p:cNvSpPr>
            <a:spLocks noGrp="1" noChangeArrowheads="1"/>
          </p:cNvSpPr>
          <p:nvPr>
            <p:ph type="title"/>
          </p:nvPr>
        </p:nvSpPr>
        <p:spPr>
          <a:xfrm>
            <a:off x="400050" y="586781"/>
            <a:ext cx="8162925" cy="249932"/>
          </a:xfrm>
        </p:spPr>
        <p:txBody>
          <a:bodyPr wrap="none" lIns="0" rIns="0" anchor="t"/>
          <a:lstStyle/>
          <a:p>
            <a:pPr>
              <a:spcBef>
                <a:spcPts val="0"/>
              </a:spcBef>
              <a:spcAft>
                <a:spcPts val="1800"/>
              </a:spcAft>
              <a:defRPr/>
            </a:pPr>
            <a:r>
              <a:rPr lang="en-GB" sz="2400" b="1" dirty="0">
                <a:solidFill>
                  <a:srgbClr val="CD0909"/>
                </a:solidFill>
                <a:effectLst>
                  <a:outerShdw blurRad="38100" dist="38100" dir="2700000" algn="tl">
                    <a:srgbClr val="C0C0C0"/>
                  </a:outerShdw>
                </a:effectLst>
              </a:rPr>
              <a:t>OSCE </a:t>
            </a:r>
            <a:r>
              <a:rPr lang="en-GB" sz="2400" b="1" dirty="0" smtClean="0">
                <a:solidFill>
                  <a:srgbClr val="CD0909"/>
                </a:solidFill>
                <a:effectLst>
                  <a:outerShdw blurRad="38100" dist="38100" dir="2700000" algn="tl">
                    <a:srgbClr val="C0C0C0"/>
                  </a:outerShdw>
                </a:effectLst>
              </a:rPr>
              <a:t>Project Co-ordinator’s approach to HRE </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4600" b="1" dirty="0">
              <a:solidFill>
                <a:srgbClr val="0070C0"/>
              </a:solidFill>
              <a:effectLst>
                <a:outerShdw blurRad="38100" dist="38100" dir="2700000" algn="tl">
                  <a:srgbClr val="C0C0C0"/>
                </a:outerShdw>
              </a:effectLst>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sp>
        <p:nvSpPr>
          <p:cNvPr id="2" name="Rectangle 1"/>
          <p:cNvSpPr/>
          <p:nvPr/>
        </p:nvSpPr>
        <p:spPr>
          <a:xfrm>
            <a:off x="400050" y="2420888"/>
            <a:ext cx="8348414" cy="646331"/>
          </a:xfrm>
          <a:prstGeom prst="rect">
            <a:avLst/>
          </a:prstGeom>
        </p:spPr>
        <p:txBody>
          <a:bodyPr wrap="square">
            <a:spAutoFit/>
          </a:bodyPr>
          <a:lstStyle/>
          <a:p>
            <a:endParaRPr lang="en-US"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50902975"/>
              </p:ext>
            </p:extLst>
          </p:nvPr>
        </p:nvGraphicFramePr>
        <p:xfrm>
          <a:off x="865845" y="1052736"/>
          <a:ext cx="7416824" cy="5754752"/>
        </p:xfrm>
        <a:graphic>
          <a:graphicData uri="http://schemas.openxmlformats.org/drawingml/2006/table">
            <a:tbl>
              <a:tblPr firstRow="1" firstCol="1" bandRow="1"/>
              <a:tblGrid>
                <a:gridCol w="3708412"/>
                <a:gridCol w="3708412"/>
              </a:tblGrid>
              <a:tr h="2448272">
                <a:tc>
                  <a:txBody>
                    <a:bodyPr/>
                    <a:lstStyle/>
                    <a:p>
                      <a:pPr algn="ctr">
                        <a:lnSpc>
                          <a:spcPct val="115000"/>
                        </a:lnSpc>
                        <a:spcAft>
                          <a:spcPts val="0"/>
                        </a:spcAft>
                      </a:pPr>
                      <a:r>
                        <a:rPr lang="en-GB" sz="1800" b="1" dirty="0" smtClean="0">
                          <a:solidFill>
                            <a:srgbClr val="0070C0"/>
                          </a:solidFill>
                          <a:effectLst/>
                          <a:latin typeface="Calibri"/>
                          <a:ea typeface="Calibri"/>
                          <a:cs typeface="Times New Roman"/>
                        </a:rPr>
                        <a:t>MULTI-STAKEHOLDER APPROACH</a:t>
                      </a:r>
                    </a:p>
                    <a:p>
                      <a:pPr algn="ctr">
                        <a:lnSpc>
                          <a:spcPct val="115000"/>
                        </a:lnSpc>
                        <a:spcAft>
                          <a:spcPts val="0"/>
                        </a:spcAft>
                      </a:pPr>
                      <a:r>
                        <a:rPr lang="en-GB" sz="1400" b="0" i="1" u="sng" dirty="0" smtClean="0">
                          <a:effectLst/>
                          <a:latin typeface="Calibri"/>
                          <a:ea typeface="Calibri"/>
                          <a:cs typeface="Times New Roman"/>
                        </a:rPr>
                        <a:t>Ukrainian project </a:t>
                      </a:r>
                      <a:r>
                        <a:rPr lang="en-GB" sz="1400" b="0" i="1" u="sng" dirty="0">
                          <a:effectLst/>
                          <a:latin typeface="Calibri"/>
                          <a:ea typeface="Calibri"/>
                          <a:cs typeface="Times New Roman"/>
                        </a:rPr>
                        <a:t>partners:  </a:t>
                      </a:r>
                      <a:r>
                        <a:rPr lang="en-GB" sz="1400" b="0" u="sng" dirty="0">
                          <a:effectLst/>
                          <a:latin typeface="Calibri"/>
                          <a:ea typeface="Calibri"/>
                          <a:cs typeface="Times New Roman"/>
                        </a:rPr>
                        <a:t/>
                      </a:r>
                      <a:br>
                        <a:rPr lang="en-GB" sz="1400" b="0" u="sng" dirty="0">
                          <a:effectLst/>
                          <a:latin typeface="Calibri"/>
                          <a:ea typeface="Calibri"/>
                          <a:cs typeface="Times New Roman"/>
                        </a:rPr>
                      </a:br>
                      <a:r>
                        <a:rPr lang="en-GB" sz="1400" b="1" dirty="0" smtClean="0">
                          <a:effectLst/>
                          <a:latin typeface="Calibri"/>
                          <a:ea typeface="Calibri"/>
                          <a:cs typeface="Times New Roman"/>
                        </a:rPr>
                        <a:t>Ministry </a:t>
                      </a:r>
                      <a:r>
                        <a:rPr lang="en-GB" sz="1400" b="1" dirty="0">
                          <a:effectLst/>
                          <a:latin typeface="Calibri"/>
                          <a:ea typeface="Calibri"/>
                          <a:cs typeface="Times New Roman"/>
                        </a:rPr>
                        <a:t>of Education and Science </a:t>
                      </a:r>
                      <a:endParaRPr lang="en-GB" sz="1400" b="1" dirty="0" smtClean="0">
                        <a:effectLst/>
                        <a:latin typeface="Calibri"/>
                        <a:ea typeface="Calibri"/>
                        <a:cs typeface="Times New Roman"/>
                      </a:endParaRPr>
                    </a:p>
                    <a:p>
                      <a:pPr algn="ctr">
                        <a:lnSpc>
                          <a:spcPct val="115000"/>
                        </a:lnSpc>
                        <a:spcAft>
                          <a:spcPts val="0"/>
                        </a:spcAft>
                      </a:pPr>
                      <a:r>
                        <a:rPr lang="en-GB" sz="1400" b="1" dirty="0" smtClean="0">
                          <a:effectLst/>
                          <a:latin typeface="Calibri"/>
                          <a:ea typeface="Calibri"/>
                          <a:cs typeface="Times New Roman"/>
                        </a:rPr>
                        <a:t>Ministry </a:t>
                      </a:r>
                      <a:r>
                        <a:rPr lang="en-GB" sz="1400" b="1" dirty="0">
                          <a:effectLst/>
                          <a:latin typeface="Calibri"/>
                          <a:ea typeface="Calibri"/>
                          <a:cs typeface="Times New Roman"/>
                        </a:rPr>
                        <a:t>of </a:t>
                      </a:r>
                      <a:r>
                        <a:rPr lang="en-GB" sz="1400" b="1" dirty="0" smtClean="0">
                          <a:effectLst/>
                          <a:latin typeface="Calibri"/>
                          <a:ea typeface="Calibri"/>
                          <a:cs typeface="Times New Roman"/>
                        </a:rPr>
                        <a:t>Justice</a:t>
                      </a:r>
                      <a:r>
                        <a:rPr lang="en-GB" sz="1400" b="1" dirty="0">
                          <a:effectLst/>
                          <a:latin typeface="Calibri"/>
                          <a:ea typeface="Calibri"/>
                          <a:cs typeface="Times New Roman"/>
                        </a:rPr>
                        <a:t/>
                      </a:r>
                      <a:br>
                        <a:rPr lang="en-GB" sz="1400" b="1" dirty="0">
                          <a:effectLst/>
                          <a:latin typeface="Calibri"/>
                          <a:ea typeface="Calibri"/>
                          <a:cs typeface="Times New Roman"/>
                        </a:rPr>
                      </a:br>
                      <a:r>
                        <a:rPr lang="en-GB" sz="1400" b="1" dirty="0" smtClean="0">
                          <a:effectLst/>
                          <a:latin typeface="Calibri"/>
                          <a:ea typeface="Calibri"/>
                          <a:cs typeface="Times New Roman"/>
                        </a:rPr>
                        <a:t>Parliament’s </a:t>
                      </a:r>
                      <a:r>
                        <a:rPr lang="en-GB" sz="1400" b="1" dirty="0">
                          <a:effectLst/>
                          <a:latin typeface="Calibri"/>
                          <a:ea typeface="Calibri"/>
                          <a:cs typeface="Times New Roman"/>
                        </a:rPr>
                        <a:t>Commissioner for Human Rights (Ombudsperson)</a:t>
                      </a:r>
                    </a:p>
                    <a:p>
                      <a:pPr algn="ctr">
                        <a:lnSpc>
                          <a:spcPct val="115000"/>
                        </a:lnSpc>
                        <a:spcAft>
                          <a:spcPts val="0"/>
                        </a:spcAft>
                      </a:pPr>
                      <a:r>
                        <a:rPr lang="en-GB" sz="1400" b="0" u="sng" dirty="0">
                          <a:effectLst/>
                          <a:latin typeface="Calibri"/>
                          <a:ea typeface="Calibri"/>
                          <a:cs typeface="Times New Roman"/>
                        </a:rPr>
                        <a:t> </a:t>
                      </a:r>
                      <a:r>
                        <a:rPr lang="en-GB" sz="1400" b="0" i="1" u="sng" dirty="0" smtClean="0">
                          <a:effectLst/>
                          <a:latin typeface="Calibri"/>
                          <a:ea typeface="Calibri"/>
                          <a:cs typeface="Times New Roman"/>
                        </a:rPr>
                        <a:t>International partners:</a:t>
                      </a:r>
                    </a:p>
                    <a:p>
                      <a:pPr algn="ctr">
                        <a:lnSpc>
                          <a:spcPct val="115000"/>
                        </a:lnSpc>
                        <a:spcAft>
                          <a:spcPts val="0"/>
                        </a:spcAft>
                      </a:pPr>
                      <a:r>
                        <a:rPr lang="en-US" sz="1400" b="1" i="0" dirty="0" smtClean="0">
                          <a:effectLst/>
                          <a:latin typeface="Calibri"/>
                          <a:ea typeface="Calibri"/>
                          <a:cs typeface="Times New Roman"/>
                        </a:rPr>
                        <a:t>Council of Europe</a:t>
                      </a:r>
                    </a:p>
                    <a:p>
                      <a:pPr algn="ctr">
                        <a:lnSpc>
                          <a:spcPct val="115000"/>
                        </a:lnSpc>
                        <a:spcAft>
                          <a:spcPts val="0"/>
                        </a:spcAft>
                      </a:pPr>
                      <a:r>
                        <a:rPr lang="en-US" sz="1400" b="1" i="0" dirty="0" smtClean="0">
                          <a:effectLst/>
                          <a:latin typeface="Calibri"/>
                          <a:ea typeface="Calibri"/>
                          <a:cs typeface="Times New Roman"/>
                        </a:rPr>
                        <a:t>The European </a:t>
                      </a:r>
                      <a:r>
                        <a:rPr lang="en-US" sz="1400" b="1" i="0" dirty="0" err="1" smtClean="0">
                          <a:effectLst/>
                          <a:latin typeface="Calibri"/>
                          <a:ea typeface="Calibri"/>
                          <a:cs typeface="Times New Roman"/>
                        </a:rPr>
                        <a:t>Wergeland</a:t>
                      </a:r>
                      <a:r>
                        <a:rPr lang="en-US" sz="1400" b="1" i="0" dirty="0" smtClean="0">
                          <a:effectLst/>
                          <a:latin typeface="Calibri"/>
                          <a:ea typeface="Calibri"/>
                          <a:cs typeface="Times New Roman"/>
                        </a:rPr>
                        <a:t> Centre</a:t>
                      </a:r>
                    </a:p>
                    <a:p>
                      <a:pPr algn="ctr">
                        <a:lnSpc>
                          <a:spcPct val="115000"/>
                        </a:lnSpc>
                        <a:spcAft>
                          <a:spcPts val="0"/>
                        </a:spcAft>
                      </a:pPr>
                      <a:r>
                        <a:rPr lang="en-US" sz="1400" b="1" i="0" dirty="0" smtClean="0">
                          <a:effectLst/>
                          <a:latin typeface="Calibri"/>
                          <a:ea typeface="Calibri"/>
                          <a:cs typeface="Times New Roman"/>
                        </a:rPr>
                        <a:t>Amnesty International</a:t>
                      </a:r>
                      <a:r>
                        <a:rPr lang="en-GB" sz="14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smtClean="0">
                          <a:solidFill>
                            <a:srgbClr val="0070C0"/>
                          </a:solidFill>
                          <a:effectLst/>
                          <a:latin typeface="Calibri"/>
                          <a:ea typeface="Calibri"/>
                          <a:cs typeface="Times New Roman"/>
                        </a:rPr>
                        <a:t>DIFFERENT TARGET AUDIENCE</a:t>
                      </a:r>
                      <a:endParaRPr lang="en-GB" sz="1800" dirty="0" smtClean="0">
                        <a:solidFill>
                          <a:srgbClr val="0070C0"/>
                        </a:solidFill>
                        <a:effectLst/>
                        <a:latin typeface="Calibri"/>
                        <a:ea typeface="Calibri"/>
                        <a:cs typeface="Times New Roman"/>
                      </a:endParaRPr>
                    </a:p>
                    <a:p>
                      <a:pPr marL="0" lvl="0" indent="0" algn="ctr">
                        <a:lnSpc>
                          <a:spcPct val="115000"/>
                        </a:lnSpc>
                        <a:spcAft>
                          <a:spcPts val="0"/>
                        </a:spcAft>
                        <a:buFont typeface="Calibri"/>
                        <a:buNone/>
                      </a:pPr>
                      <a:r>
                        <a:rPr lang="en-GB" sz="1400" b="1" dirty="0" smtClean="0">
                          <a:effectLst/>
                          <a:latin typeface="Calibri"/>
                          <a:ea typeface="Calibri"/>
                          <a:cs typeface="Times New Roman"/>
                        </a:rPr>
                        <a:t>School </a:t>
                      </a:r>
                      <a:r>
                        <a:rPr lang="en-GB" sz="1400" b="1" dirty="0">
                          <a:effectLst/>
                          <a:latin typeface="Calibri"/>
                          <a:ea typeface="Calibri"/>
                          <a:cs typeface="Times New Roman"/>
                        </a:rPr>
                        <a:t>kids</a:t>
                      </a:r>
                    </a:p>
                    <a:p>
                      <a:pPr marL="0" lvl="0" indent="0" algn="ctr">
                        <a:lnSpc>
                          <a:spcPct val="115000"/>
                        </a:lnSpc>
                        <a:spcAft>
                          <a:spcPts val="0"/>
                        </a:spcAft>
                        <a:buFont typeface="Calibri"/>
                        <a:buNone/>
                      </a:pPr>
                      <a:r>
                        <a:rPr lang="en-GB" sz="1400" b="1" dirty="0">
                          <a:effectLst/>
                          <a:latin typeface="Calibri"/>
                          <a:ea typeface="Calibri"/>
                          <a:cs typeface="Times New Roman"/>
                        </a:rPr>
                        <a:t>School teachers</a:t>
                      </a:r>
                    </a:p>
                    <a:p>
                      <a:pPr marL="0" lvl="0" indent="0" algn="ctr">
                        <a:lnSpc>
                          <a:spcPct val="115000"/>
                        </a:lnSpc>
                        <a:spcAft>
                          <a:spcPts val="0"/>
                        </a:spcAft>
                        <a:buFont typeface="Calibri"/>
                        <a:buNone/>
                      </a:pPr>
                      <a:r>
                        <a:rPr lang="en-GB" sz="1400" b="1" dirty="0">
                          <a:effectLst/>
                          <a:latin typeface="Calibri"/>
                          <a:ea typeface="Calibri"/>
                          <a:cs typeface="Times New Roman"/>
                        </a:rPr>
                        <a:t>University </a:t>
                      </a:r>
                      <a:r>
                        <a:rPr lang="en-GB" sz="1400" b="1" dirty="0" smtClean="0">
                          <a:effectLst/>
                          <a:latin typeface="Calibri"/>
                          <a:ea typeface="Calibri"/>
                          <a:cs typeface="Times New Roman"/>
                        </a:rPr>
                        <a:t>students</a:t>
                      </a:r>
                    </a:p>
                    <a:p>
                      <a:pPr marL="0" lvl="0" indent="0" algn="ctr">
                        <a:lnSpc>
                          <a:spcPct val="115000"/>
                        </a:lnSpc>
                        <a:spcAft>
                          <a:spcPts val="0"/>
                        </a:spcAft>
                        <a:buFont typeface="Calibri"/>
                        <a:buNone/>
                      </a:pPr>
                      <a:r>
                        <a:rPr lang="en-US" sz="1400" b="1" dirty="0" smtClean="0">
                          <a:effectLst/>
                          <a:latin typeface="Calibri"/>
                          <a:ea typeface="Calibri"/>
                          <a:cs typeface="Times New Roman"/>
                        </a:rPr>
                        <a:t>University</a:t>
                      </a:r>
                      <a:r>
                        <a:rPr lang="en-US" sz="1400" b="1" baseline="0" dirty="0" smtClean="0">
                          <a:effectLst/>
                          <a:latin typeface="Calibri"/>
                          <a:ea typeface="Calibri"/>
                          <a:cs typeface="Times New Roman"/>
                        </a:rPr>
                        <a:t> professors </a:t>
                      </a:r>
                      <a:endParaRPr lang="en-GB" sz="1400" b="1" dirty="0">
                        <a:effectLst/>
                        <a:latin typeface="Calibri"/>
                        <a:ea typeface="Calibri"/>
                        <a:cs typeface="Times New Roman"/>
                      </a:endParaRPr>
                    </a:p>
                    <a:p>
                      <a:pPr marL="0" lvl="0" indent="0" algn="ctr">
                        <a:lnSpc>
                          <a:spcPct val="115000"/>
                        </a:lnSpc>
                        <a:spcAft>
                          <a:spcPts val="0"/>
                        </a:spcAft>
                        <a:buFont typeface="Calibri"/>
                        <a:buNone/>
                      </a:pPr>
                      <a:r>
                        <a:rPr lang="en-GB" sz="1400" b="1" dirty="0">
                          <a:effectLst/>
                          <a:latin typeface="Calibri"/>
                          <a:ea typeface="Calibri"/>
                          <a:cs typeface="Times New Roman"/>
                        </a:rPr>
                        <a:t>Civil society representatives</a:t>
                      </a:r>
                    </a:p>
                    <a:p>
                      <a:pPr marL="0" lvl="0" indent="0" algn="ctr">
                        <a:lnSpc>
                          <a:spcPct val="115000"/>
                        </a:lnSpc>
                        <a:spcAft>
                          <a:spcPts val="0"/>
                        </a:spcAft>
                        <a:buFont typeface="Calibri"/>
                        <a:buNone/>
                      </a:pPr>
                      <a:r>
                        <a:rPr lang="en-GB" sz="1400" b="1" dirty="0">
                          <a:effectLst/>
                          <a:latin typeface="Calibri"/>
                          <a:ea typeface="Calibri"/>
                          <a:cs typeface="Times New Roman"/>
                        </a:rPr>
                        <a:t>Civil servants</a:t>
                      </a:r>
                    </a:p>
                    <a:p>
                      <a:pPr marL="0" lvl="0" indent="0" algn="ctr">
                        <a:lnSpc>
                          <a:spcPct val="115000"/>
                        </a:lnSpc>
                        <a:spcAft>
                          <a:spcPts val="0"/>
                        </a:spcAft>
                        <a:buFont typeface="Calibri"/>
                        <a:buNone/>
                      </a:pPr>
                      <a:r>
                        <a:rPr lang="en-GB" sz="1400" b="1" dirty="0">
                          <a:effectLst/>
                          <a:latin typeface="Calibri"/>
                          <a:ea typeface="Calibri"/>
                          <a:cs typeface="Times New Roman"/>
                        </a:rPr>
                        <a:t>Judges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032">
                <a:tc>
                  <a:txBody>
                    <a:bodyPr/>
                    <a:lstStyle/>
                    <a:p>
                      <a:pPr algn="ctr">
                        <a:lnSpc>
                          <a:spcPct val="115000"/>
                        </a:lnSpc>
                        <a:spcAft>
                          <a:spcPts val="0"/>
                        </a:spcAft>
                      </a:pPr>
                      <a:r>
                        <a:rPr lang="en-GB" sz="1800" b="1" dirty="0" smtClean="0">
                          <a:solidFill>
                            <a:srgbClr val="0070C0"/>
                          </a:solidFill>
                          <a:effectLst/>
                          <a:latin typeface="Calibri"/>
                          <a:ea typeface="Calibri"/>
                          <a:cs typeface="Times New Roman"/>
                        </a:rPr>
                        <a:t>VARIOUS THEMATIC AREAS</a:t>
                      </a:r>
                      <a:endParaRPr lang="en-GB" sz="1800" dirty="0" smtClean="0">
                        <a:solidFill>
                          <a:srgbClr val="0070C0"/>
                        </a:solidFill>
                        <a:effectLst/>
                        <a:latin typeface="Calibri"/>
                        <a:ea typeface="Calibri"/>
                        <a:cs typeface="Times New Roman"/>
                      </a:endParaRPr>
                    </a:p>
                    <a:p>
                      <a:pPr marL="0" lvl="0" indent="0" algn="ctr">
                        <a:lnSpc>
                          <a:spcPct val="115000"/>
                        </a:lnSpc>
                        <a:spcAft>
                          <a:spcPts val="0"/>
                        </a:spcAft>
                        <a:buFont typeface="Calibri"/>
                        <a:buNone/>
                      </a:pPr>
                      <a:r>
                        <a:rPr lang="en-GB" sz="1400" b="1" dirty="0" smtClean="0">
                          <a:effectLst/>
                          <a:latin typeface="Calibri"/>
                          <a:ea typeface="Calibri"/>
                          <a:cs typeface="Times New Roman"/>
                        </a:rPr>
                        <a:t>Children’s </a:t>
                      </a:r>
                      <a:r>
                        <a:rPr lang="en-GB" sz="1400" b="1" dirty="0">
                          <a:effectLst/>
                          <a:latin typeface="Calibri"/>
                          <a:ea typeface="Calibri"/>
                          <a:cs typeface="Times New Roman"/>
                        </a:rPr>
                        <a:t>rights </a:t>
                      </a:r>
                      <a:endParaRPr lang="en-GB" sz="1400" b="1" dirty="0" smtClean="0">
                        <a:effectLst/>
                        <a:latin typeface="Calibri"/>
                        <a:ea typeface="Calibri"/>
                        <a:cs typeface="Times New Roman"/>
                      </a:endParaRPr>
                    </a:p>
                    <a:p>
                      <a:pPr marL="0" lvl="0" indent="0" algn="ctr">
                        <a:lnSpc>
                          <a:spcPct val="115000"/>
                        </a:lnSpc>
                        <a:spcAft>
                          <a:spcPts val="0"/>
                        </a:spcAft>
                        <a:buFont typeface="Calibri"/>
                        <a:buNone/>
                      </a:pPr>
                      <a:r>
                        <a:rPr lang="en-GB" sz="1400" b="1" dirty="0" smtClean="0">
                          <a:effectLst/>
                          <a:latin typeface="Calibri"/>
                          <a:ea typeface="Calibri"/>
                          <a:cs typeface="Times New Roman"/>
                        </a:rPr>
                        <a:t>Fundamental human rights and </a:t>
                      </a:r>
                    </a:p>
                    <a:p>
                      <a:pPr marL="0" lvl="0" indent="0" algn="ctr">
                        <a:lnSpc>
                          <a:spcPct val="115000"/>
                        </a:lnSpc>
                        <a:spcAft>
                          <a:spcPts val="0"/>
                        </a:spcAft>
                        <a:buFont typeface="Calibri"/>
                        <a:buNone/>
                      </a:pPr>
                      <a:r>
                        <a:rPr lang="en-GB" sz="1400" b="1" dirty="0" smtClean="0">
                          <a:effectLst/>
                          <a:latin typeface="Calibri"/>
                          <a:ea typeface="Calibri"/>
                          <a:cs typeface="Times New Roman"/>
                        </a:rPr>
                        <a:t>international protection mechanisms</a:t>
                      </a:r>
                    </a:p>
                    <a:p>
                      <a:pPr marL="0" marR="0" lvl="0" indent="0" algn="ctr" defTabSz="914400" rtl="0" eaLnBrk="1" fontAlgn="auto" latinLnBrk="0" hangingPunct="1">
                        <a:lnSpc>
                          <a:spcPct val="115000"/>
                        </a:lnSpc>
                        <a:spcBef>
                          <a:spcPts val="0"/>
                        </a:spcBef>
                        <a:spcAft>
                          <a:spcPts val="0"/>
                        </a:spcAft>
                        <a:buClrTx/>
                        <a:buSzTx/>
                        <a:buFont typeface="Calibri"/>
                        <a:buNone/>
                        <a:tabLst/>
                        <a:defRPr/>
                      </a:pPr>
                      <a:r>
                        <a:rPr lang="en-GB" sz="1400" b="1" dirty="0" smtClean="0">
                          <a:effectLst/>
                          <a:latin typeface="Calibri"/>
                          <a:ea typeface="Calibri"/>
                          <a:cs typeface="Times New Roman"/>
                        </a:rPr>
                        <a:t>ECHR and the case law of the ECtHR</a:t>
                      </a:r>
                    </a:p>
                    <a:p>
                      <a:pPr marL="0" lvl="0" indent="0" algn="ctr">
                        <a:lnSpc>
                          <a:spcPct val="115000"/>
                        </a:lnSpc>
                        <a:spcAft>
                          <a:spcPts val="0"/>
                        </a:spcAft>
                        <a:buFont typeface="Calibri"/>
                        <a:buNone/>
                      </a:pPr>
                      <a:r>
                        <a:rPr lang="en-US" sz="1400" b="1" dirty="0" smtClean="0">
                          <a:effectLst/>
                          <a:latin typeface="Calibri"/>
                          <a:ea typeface="Calibri"/>
                          <a:cs typeface="Times New Roman"/>
                        </a:rPr>
                        <a:t>Gender equality, tolerance</a:t>
                      </a:r>
                      <a:r>
                        <a:rPr lang="en-US" sz="1400" b="1" baseline="0" dirty="0" smtClean="0">
                          <a:effectLst/>
                          <a:latin typeface="Calibri"/>
                          <a:ea typeface="Calibri"/>
                          <a:cs typeface="Times New Roman"/>
                        </a:rPr>
                        <a:t> and non-discrimination</a:t>
                      </a:r>
                    </a:p>
                    <a:p>
                      <a:pPr marL="0" marR="0" lvl="0" indent="0" algn="ctr" defTabSz="914400" rtl="0" eaLnBrk="1" fontAlgn="auto" latinLnBrk="0" hangingPunct="1">
                        <a:lnSpc>
                          <a:spcPct val="115000"/>
                        </a:lnSpc>
                        <a:spcBef>
                          <a:spcPts val="0"/>
                        </a:spcBef>
                        <a:spcAft>
                          <a:spcPts val="0"/>
                        </a:spcAft>
                        <a:buClrTx/>
                        <a:buSzTx/>
                        <a:buFont typeface="Calibri"/>
                        <a:buNone/>
                        <a:tabLst/>
                        <a:defRPr/>
                      </a:pPr>
                      <a:r>
                        <a:rPr lang="en-US" sz="1400" b="1" dirty="0" smtClean="0">
                          <a:effectLst/>
                          <a:latin typeface="Calibri"/>
                          <a:ea typeface="Calibri"/>
                          <a:cs typeface="Times New Roman"/>
                        </a:rPr>
                        <a:t>Conflict prevention and dialogue</a:t>
                      </a:r>
                      <a:endParaRPr lang="en-GB" sz="1400" b="1" dirty="0" smtClean="0">
                        <a:effectLst/>
                        <a:latin typeface="Calibri"/>
                        <a:ea typeface="Calibri"/>
                        <a:cs typeface="Times New Roman"/>
                      </a:endParaRPr>
                    </a:p>
                    <a:p>
                      <a:pPr marL="0" lvl="0" indent="0" algn="ctr">
                        <a:lnSpc>
                          <a:spcPct val="115000"/>
                        </a:lnSpc>
                        <a:spcAft>
                          <a:spcPts val="0"/>
                        </a:spcAft>
                        <a:buFont typeface="Calibri"/>
                        <a:buNone/>
                      </a:pPr>
                      <a:r>
                        <a:rPr lang="en-GB" sz="1400" b="1" dirty="0" smtClean="0">
                          <a:effectLst/>
                          <a:latin typeface="Calibri"/>
                          <a:ea typeface="Calibri"/>
                          <a:cs typeface="Times New Roman"/>
                        </a:rPr>
                        <a:t>Human rights </a:t>
                      </a:r>
                      <a:r>
                        <a:rPr lang="en-GB" sz="1400" b="1" dirty="0">
                          <a:effectLst/>
                          <a:latin typeface="Calibri"/>
                          <a:ea typeface="Calibri"/>
                          <a:cs typeface="Times New Roman"/>
                        </a:rPr>
                        <a:t>education </a:t>
                      </a:r>
                      <a:r>
                        <a:rPr lang="en-GB" sz="1400" b="1" dirty="0" smtClean="0">
                          <a:effectLst/>
                          <a:latin typeface="Calibri"/>
                          <a:ea typeface="Calibri"/>
                          <a:cs typeface="Times New Roman"/>
                        </a:rPr>
                        <a:t>tools (developed by UN</a:t>
                      </a:r>
                      <a:r>
                        <a:rPr lang="en-GB" sz="1400" b="1" dirty="0">
                          <a:effectLst/>
                          <a:latin typeface="Calibri"/>
                          <a:ea typeface="Calibri"/>
                          <a:cs typeface="Times New Roman"/>
                        </a:rPr>
                        <a:t>, </a:t>
                      </a:r>
                      <a:r>
                        <a:rPr lang="en-GB" sz="1400" b="1" dirty="0" err="1">
                          <a:effectLst/>
                          <a:latin typeface="Calibri"/>
                          <a:ea typeface="Calibri"/>
                          <a:cs typeface="Times New Roman"/>
                        </a:rPr>
                        <a:t>CoE</a:t>
                      </a:r>
                      <a:r>
                        <a:rPr lang="en-GB" sz="1400" b="1" dirty="0">
                          <a:effectLst/>
                          <a:latin typeface="Calibri"/>
                          <a:ea typeface="Calibri"/>
                          <a:cs typeface="Times New Roman"/>
                        </a:rPr>
                        <a:t>, </a:t>
                      </a:r>
                      <a:r>
                        <a:rPr lang="en-GB" sz="1400" b="1" dirty="0" smtClean="0">
                          <a:effectLst/>
                          <a:latin typeface="Calibri"/>
                          <a:ea typeface="Calibri"/>
                          <a:cs typeface="Times New Roman"/>
                        </a:rPr>
                        <a:t>OSCE)</a:t>
                      </a:r>
                    </a:p>
                    <a:p>
                      <a:pPr marL="0" lvl="0" indent="0" algn="ctr">
                        <a:lnSpc>
                          <a:spcPct val="115000"/>
                        </a:lnSpc>
                        <a:spcAft>
                          <a:spcPts val="0"/>
                        </a:spcAft>
                        <a:buFont typeface="Calibri"/>
                        <a:buNone/>
                      </a:pPr>
                      <a:r>
                        <a:rPr lang="en-US" sz="1400" b="1" dirty="0" smtClean="0">
                          <a:effectLst/>
                          <a:latin typeface="Calibri"/>
                          <a:ea typeface="Calibri"/>
                          <a:cs typeface="Times New Roman"/>
                        </a:rPr>
                        <a:t>Teaching</a:t>
                      </a:r>
                      <a:r>
                        <a:rPr lang="en-US" sz="1400" b="1" baseline="0" dirty="0" smtClean="0">
                          <a:effectLst/>
                          <a:latin typeface="Calibri"/>
                          <a:ea typeface="Calibri"/>
                          <a:cs typeface="Times New Roman"/>
                        </a:rPr>
                        <a:t> methodology and critical thinking</a:t>
                      </a:r>
                      <a:endParaRPr lang="en-GB" sz="1400" b="1" dirty="0">
                        <a:effectLst/>
                        <a:latin typeface="Calibri"/>
                        <a:ea typeface="Calibri"/>
                        <a:cs typeface="Times New Roman"/>
                      </a:endParaRPr>
                    </a:p>
                    <a:p>
                      <a:pPr marL="457200" algn="ctr">
                        <a:lnSpc>
                          <a:spcPct val="115000"/>
                        </a:lnSpc>
                        <a:spcAft>
                          <a:spcPts val="0"/>
                        </a:spcAft>
                      </a:pPr>
                      <a:r>
                        <a:rPr lang="en-GB" sz="1400" dirty="0">
                          <a:effectLst/>
                          <a:latin typeface="Calibri"/>
                          <a:ea typeface="Calibri"/>
                          <a:cs typeface="Times New Roman"/>
                        </a:rPr>
                        <a:t> </a:t>
                      </a:r>
                    </a:p>
                    <a:p>
                      <a:pPr algn="ctr">
                        <a:lnSpc>
                          <a:spcPct val="115000"/>
                        </a:lnSpc>
                        <a:spcAft>
                          <a:spcPts val="0"/>
                        </a:spcAft>
                      </a:pPr>
                      <a:r>
                        <a:rPr lang="en-GB" sz="1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kern="1200" dirty="0">
                          <a:solidFill>
                            <a:srgbClr val="0070C0"/>
                          </a:solidFill>
                          <a:effectLst/>
                          <a:latin typeface="Calibri"/>
                          <a:ea typeface="Calibri"/>
                          <a:cs typeface="Times New Roman"/>
                        </a:rPr>
                        <a:t>DIFFERENT FORMS OF INTERVENTION</a:t>
                      </a:r>
                      <a:endParaRPr lang="en-GB" sz="1600" dirty="0">
                        <a:effectLst/>
                        <a:latin typeface="Calibri"/>
                        <a:ea typeface="Calibri"/>
                        <a:cs typeface="Times New Roman"/>
                      </a:endParaRPr>
                    </a:p>
                    <a:p>
                      <a:pPr algn="ctr">
                        <a:lnSpc>
                          <a:spcPct val="115000"/>
                        </a:lnSpc>
                        <a:spcAft>
                          <a:spcPts val="0"/>
                        </a:spcAft>
                      </a:pPr>
                      <a:r>
                        <a:rPr lang="en-GB" sz="1400" b="1" kern="1200" dirty="0" smtClean="0">
                          <a:solidFill>
                            <a:srgbClr val="000000"/>
                          </a:solidFill>
                          <a:effectLst/>
                          <a:latin typeface="Calibri"/>
                          <a:ea typeface="Calibri"/>
                          <a:cs typeface="Times New Roman"/>
                        </a:rPr>
                        <a:t>Action </a:t>
                      </a:r>
                      <a:r>
                        <a:rPr lang="en-GB" sz="1400" b="1" kern="1200" dirty="0">
                          <a:solidFill>
                            <a:srgbClr val="000000"/>
                          </a:solidFill>
                          <a:effectLst/>
                          <a:latin typeface="Calibri"/>
                          <a:ea typeface="Calibri"/>
                          <a:cs typeface="Times New Roman"/>
                        </a:rPr>
                        <a:t>Plan on </a:t>
                      </a:r>
                      <a:r>
                        <a:rPr lang="en-GB" sz="1400" b="1" kern="1200" dirty="0" smtClean="0">
                          <a:solidFill>
                            <a:srgbClr val="000000"/>
                          </a:solidFill>
                          <a:effectLst/>
                          <a:latin typeface="Calibri"/>
                          <a:ea typeface="Calibri"/>
                          <a:cs typeface="Times New Roman"/>
                        </a:rPr>
                        <a:t>HRE</a:t>
                      </a:r>
                    </a:p>
                    <a:p>
                      <a:pPr algn="ctr">
                        <a:lnSpc>
                          <a:spcPct val="115000"/>
                        </a:lnSpc>
                        <a:spcAft>
                          <a:spcPts val="0"/>
                        </a:spcAft>
                      </a:pPr>
                      <a:r>
                        <a:rPr lang="en-US" sz="1400" b="1" kern="1200" baseline="0" dirty="0" smtClean="0">
                          <a:solidFill>
                            <a:srgbClr val="000000"/>
                          </a:solidFill>
                          <a:effectLst/>
                          <a:latin typeface="Calibri"/>
                          <a:ea typeface="Calibri"/>
                          <a:cs typeface="Times New Roman"/>
                        </a:rPr>
                        <a:t>Practical Proposals on Developing Competences for Democratic Citizenship in New Ukrainian School (jointly with the </a:t>
                      </a:r>
                      <a:r>
                        <a:rPr lang="en-US" sz="1400" b="1" kern="1200" baseline="0" dirty="0" err="1" smtClean="0">
                          <a:solidFill>
                            <a:srgbClr val="000000"/>
                          </a:solidFill>
                          <a:effectLst/>
                          <a:latin typeface="Calibri"/>
                          <a:ea typeface="Calibri"/>
                          <a:cs typeface="Times New Roman"/>
                        </a:rPr>
                        <a:t>CoE</a:t>
                      </a:r>
                      <a:r>
                        <a:rPr lang="en-US" sz="1400" b="1" kern="1200" baseline="0" dirty="0" smtClean="0">
                          <a:solidFill>
                            <a:srgbClr val="000000"/>
                          </a:solidFill>
                          <a:effectLst/>
                          <a:latin typeface="Calibri"/>
                          <a:ea typeface="Calibri"/>
                          <a:cs typeface="Times New Roman"/>
                        </a:rPr>
                        <a:t>, European </a:t>
                      </a:r>
                      <a:r>
                        <a:rPr lang="en-US" sz="1400" b="1" kern="1200" baseline="0" dirty="0" err="1" smtClean="0">
                          <a:solidFill>
                            <a:srgbClr val="000000"/>
                          </a:solidFill>
                          <a:effectLst/>
                          <a:latin typeface="Calibri"/>
                          <a:ea typeface="Calibri"/>
                          <a:cs typeface="Times New Roman"/>
                        </a:rPr>
                        <a:t>Wergeland</a:t>
                      </a:r>
                      <a:r>
                        <a:rPr lang="en-US" sz="1400" b="1" kern="1200" baseline="0" dirty="0" smtClean="0">
                          <a:solidFill>
                            <a:srgbClr val="000000"/>
                          </a:solidFill>
                          <a:effectLst/>
                          <a:latin typeface="Calibri"/>
                          <a:ea typeface="Calibri"/>
                          <a:cs typeface="Times New Roman"/>
                        </a:rPr>
                        <a:t> Centre and others) </a:t>
                      </a:r>
                      <a:endParaRPr lang="en-GB" sz="1100" b="1" dirty="0">
                        <a:effectLst/>
                        <a:latin typeface="Calibri"/>
                        <a:ea typeface="Calibri"/>
                        <a:cs typeface="Times New Roman"/>
                      </a:endParaRPr>
                    </a:p>
                    <a:p>
                      <a:pPr algn="ctr">
                        <a:lnSpc>
                          <a:spcPct val="115000"/>
                        </a:lnSpc>
                        <a:spcAft>
                          <a:spcPts val="0"/>
                        </a:spcAft>
                      </a:pPr>
                      <a:r>
                        <a:rPr lang="en-GB" sz="1400" b="1" kern="1200" dirty="0" smtClean="0">
                          <a:solidFill>
                            <a:srgbClr val="000000"/>
                          </a:solidFill>
                          <a:effectLst/>
                          <a:latin typeface="Calibri"/>
                          <a:ea typeface="Calibri"/>
                          <a:cs typeface="Times New Roman"/>
                        </a:rPr>
                        <a:t>Recommendations </a:t>
                      </a:r>
                      <a:r>
                        <a:rPr lang="en-GB" sz="1400" b="1" kern="1200" dirty="0">
                          <a:solidFill>
                            <a:srgbClr val="000000"/>
                          </a:solidFill>
                          <a:effectLst/>
                          <a:latin typeface="Calibri"/>
                          <a:ea typeface="Calibri"/>
                          <a:cs typeface="Times New Roman"/>
                        </a:rPr>
                        <a:t>on the introduction of HRE into </a:t>
                      </a:r>
                      <a:r>
                        <a:rPr lang="en-GB" sz="1400" b="1" kern="1200" dirty="0" smtClean="0">
                          <a:solidFill>
                            <a:srgbClr val="000000"/>
                          </a:solidFill>
                          <a:effectLst/>
                          <a:latin typeface="Calibri"/>
                          <a:ea typeface="Calibri"/>
                          <a:cs typeface="Times New Roman"/>
                        </a:rPr>
                        <a:t>school curriculum</a:t>
                      </a:r>
                      <a:endParaRPr lang="en-GB" sz="1100" b="1" dirty="0">
                        <a:effectLst/>
                        <a:latin typeface="Calibri"/>
                        <a:ea typeface="Calibri"/>
                        <a:cs typeface="Times New Roman"/>
                      </a:endParaRPr>
                    </a:p>
                    <a:p>
                      <a:pPr algn="ctr">
                        <a:lnSpc>
                          <a:spcPct val="115000"/>
                        </a:lnSpc>
                        <a:spcAft>
                          <a:spcPts val="0"/>
                        </a:spcAft>
                      </a:pPr>
                      <a:r>
                        <a:rPr lang="en-GB" sz="1400" b="1" kern="1200" dirty="0" smtClean="0">
                          <a:solidFill>
                            <a:srgbClr val="000000"/>
                          </a:solidFill>
                          <a:effectLst/>
                          <a:latin typeface="Calibri"/>
                          <a:ea typeface="Calibri"/>
                          <a:cs typeface="Times New Roman"/>
                        </a:rPr>
                        <a:t>New </a:t>
                      </a:r>
                      <a:r>
                        <a:rPr lang="en-GB" sz="1400" b="1" kern="1200" dirty="0">
                          <a:solidFill>
                            <a:srgbClr val="000000"/>
                          </a:solidFill>
                          <a:effectLst/>
                          <a:latin typeface="Calibri"/>
                          <a:ea typeface="Calibri"/>
                          <a:cs typeface="Times New Roman"/>
                        </a:rPr>
                        <a:t>school </a:t>
                      </a:r>
                      <a:r>
                        <a:rPr lang="en-GB" sz="1400" b="1" kern="1200" dirty="0" smtClean="0">
                          <a:solidFill>
                            <a:srgbClr val="000000"/>
                          </a:solidFill>
                          <a:effectLst/>
                          <a:latin typeface="Calibri"/>
                          <a:ea typeface="Calibri"/>
                          <a:cs typeface="Times New Roman"/>
                        </a:rPr>
                        <a:t>and university courses</a:t>
                      </a:r>
                      <a:endParaRPr lang="en-GB" sz="1100" b="1" dirty="0">
                        <a:effectLst/>
                        <a:latin typeface="Calibri"/>
                        <a:ea typeface="Calibri"/>
                        <a:cs typeface="Times New Roman"/>
                      </a:endParaRPr>
                    </a:p>
                    <a:p>
                      <a:pPr algn="ctr">
                        <a:lnSpc>
                          <a:spcPct val="100000"/>
                        </a:lnSpc>
                        <a:spcAft>
                          <a:spcPts val="0"/>
                        </a:spcAft>
                      </a:pPr>
                      <a:r>
                        <a:rPr lang="en-GB" sz="1400" b="1" kern="1200" dirty="0" smtClean="0">
                          <a:solidFill>
                            <a:srgbClr val="000000"/>
                          </a:solidFill>
                          <a:effectLst/>
                          <a:latin typeface="Calibri"/>
                          <a:ea typeface="Calibri"/>
                          <a:cs typeface="Times New Roman"/>
                        </a:rPr>
                        <a:t>New in-service training </a:t>
                      </a:r>
                      <a:r>
                        <a:rPr lang="en-GB" sz="1400" b="1" kern="1200" dirty="0">
                          <a:solidFill>
                            <a:srgbClr val="000000"/>
                          </a:solidFill>
                          <a:effectLst/>
                          <a:latin typeface="Calibri"/>
                          <a:ea typeface="Calibri"/>
                          <a:cs typeface="Times New Roman"/>
                        </a:rPr>
                        <a:t>programs for school </a:t>
                      </a:r>
                      <a:r>
                        <a:rPr lang="en-GB" sz="1400" b="1" kern="1200" dirty="0" smtClean="0">
                          <a:solidFill>
                            <a:srgbClr val="000000"/>
                          </a:solidFill>
                          <a:effectLst/>
                          <a:latin typeface="Calibri"/>
                          <a:ea typeface="Calibri"/>
                          <a:cs typeface="Times New Roman"/>
                        </a:rPr>
                        <a:t>teachers, university professors, judges, </a:t>
                      </a:r>
                      <a:r>
                        <a:rPr lang="en-GB" sz="1400" b="1" kern="1200" dirty="0">
                          <a:solidFill>
                            <a:srgbClr val="000000"/>
                          </a:solidFill>
                          <a:effectLst/>
                          <a:latin typeface="Calibri"/>
                          <a:ea typeface="Calibri"/>
                          <a:cs typeface="Times New Roman"/>
                        </a:rPr>
                        <a:t>including online </a:t>
                      </a:r>
                      <a:r>
                        <a:rPr lang="en-GB" sz="1400" b="1" kern="1200" dirty="0" smtClean="0">
                          <a:solidFill>
                            <a:srgbClr val="000000"/>
                          </a:solidFill>
                          <a:effectLst/>
                          <a:latin typeface="Calibri"/>
                          <a:ea typeface="Calibri"/>
                          <a:cs typeface="Times New Roman"/>
                        </a:rPr>
                        <a:t>courses</a:t>
                      </a:r>
                    </a:p>
                    <a:p>
                      <a:pPr algn="ctr">
                        <a:lnSpc>
                          <a:spcPct val="100000"/>
                        </a:lnSpc>
                        <a:spcAft>
                          <a:spcPts val="0"/>
                        </a:spcAft>
                      </a:pPr>
                      <a:r>
                        <a:rPr lang="en-GB" sz="1400" b="1" kern="1200" dirty="0" smtClean="0">
                          <a:solidFill>
                            <a:srgbClr val="000000"/>
                          </a:solidFill>
                          <a:effectLst/>
                          <a:latin typeface="Calibri"/>
                          <a:ea typeface="Calibri"/>
                          <a:cs typeface="Times New Roman"/>
                        </a:rPr>
                        <a:t>Capacity building (trainings, summer schools</a:t>
                      </a:r>
                      <a:r>
                        <a:rPr lang="en-GB" sz="1400" b="1"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endParaRPr lang="en-GB" sz="1200" b="1" dirty="0">
                        <a:effectLst/>
                        <a:latin typeface="Calibri"/>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236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7</a:t>
            </a:fld>
            <a:endParaRPr lang="en-GB" altLang="en-US" smtClean="0"/>
          </a:p>
        </p:txBody>
      </p:sp>
      <p:sp>
        <p:nvSpPr>
          <p:cNvPr id="2051" name="Rectangle 2"/>
          <p:cNvSpPr>
            <a:spLocks noGrp="1" noChangeArrowheads="1"/>
          </p:cNvSpPr>
          <p:nvPr>
            <p:ph type="body" idx="1"/>
          </p:nvPr>
        </p:nvSpPr>
        <p:spPr>
          <a:xfrm>
            <a:off x="899592" y="1772816"/>
            <a:ext cx="7561984" cy="1078433"/>
          </a:xfrm>
        </p:spPr>
        <p:txBody>
          <a:bodyPr/>
          <a:lstStyle/>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Launched jointly with Ombudsperson in 2015</a:t>
            </a:r>
          </a:p>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Initiated as annual and evolved into semi-annual: dedicated to International Day for the Protection of Children (1 June) and to Universal Children’s Day (20 November) </a:t>
            </a:r>
          </a:p>
          <a:p>
            <a:pPr>
              <a:lnSpc>
                <a:spcPct val="90000"/>
              </a:lnSpc>
              <a:buClr>
                <a:schemeClr val="tx2"/>
              </a:buClr>
              <a:buSzPct val="70000"/>
              <a:buFont typeface="Wingdings" panose="05000000000000000000" pitchFamily="2" charset="2"/>
              <a:buChar char="ü"/>
            </a:pPr>
            <a:r>
              <a:rPr lang="en-US" sz="2000" dirty="0">
                <a:latin typeface="Helvetica" pitchFamily="34" charset="0"/>
              </a:rPr>
              <a:t>Creates a discussion platform for kids from different social and economic backgrounds</a:t>
            </a:r>
          </a:p>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Targets different age groups </a:t>
            </a:r>
          </a:p>
          <a:p>
            <a:pPr>
              <a:lnSpc>
                <a:spcPct val="90000"/>
              </a:lnSpc>
              <a:buClr>
                <a:schemeClr val="tx2"/>
              </a:buClr>
              <a:buSzPct val="70000"/>
              <a:buFontTx/>
              <a:buChar char="-"/>
            </a:pPr>
            <a:endParaRPr lang="en-GB" sz="2000" dirty="0">
              <a:latin typeface="Helvetica" pitchFamily="34" charset="0"/>
            </a:endParaRPr>
          </a:p>
        </p:txBody>
      </p:sp>
      <p:sp>
        <p:nvSpPr>
          <p:cNvPr id="34820" name="Rectangle 4"/>
          <p:cNvSpPr>
            <a:spLocks noGrp="1" noChangeArrowheads="1"/>
          </p:cNvSpPr>
          <p:nvPr>
            <p:ph type="title"/>
          </p:nvPr>
        </p:nvSpPr>
        <p:spPr>
          <a:xfrm>
            <a:off x="400050" y="1052736"/>
            <a:ext cx="8162925" cy="648071"/>
          </a:xfrm>
        </p:spPr>
        <p:txBody>
          <a:bodyPr wrap="none" lIns="0" rIns="0" anchor="t"/>
          <a:lstStyle/>
          <a:p>
            <a:pPr>
              <a:spcBef>
                <a:spcPts val="0"/>
              </a:spcBef>
              <a:spcAft>
                <a:spcPts val="1800"/>
              </a:spcAft>
              <a:defRPr/>
            </a:pPr>
            <a:r>
              <a:rPr lang="en-GB" sz="2400" b="1" dirty="0" smtClean="0">
                <a:solidFill>
                  <a:srgbClr val="0070C0"/>
                </a:solidFill>
                <a:effectLst>
                  <a:outerShdw blurRad="38100" dist="38100" dir="2700000" algn="tl">
                    <a:srgbClr val="C0C0C0"/>
                  </a:outerShdw>
                </a:effectLst>
              </a:rPr>
              <a:t>ANNUAL HUMAN RIGHTS SCHOOL FOR KIDS </a:t>
            </a:r>
            <a:r>
              <a:rPr lang="en-GB" sz="4600" b="1" dirty="0" smtClean="0">
                <a:solidFill>
                  <a:srgbClr val="CD0909"/>
                </a:solidFill>
                <a:effectLst>
                  <a:outerShdw blurRad="38100" dist="38100" dir="2700000" algn="tl">
                    <a:srgbClr val="C0C0C0"/>
                  </a:outerShdw>
                </a:effectLst>
              </a:rPr>
              <a:t/>
            </a:r>
            <a:br>
              <a:rPr lang="en-GB" sz="46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r>
              <a:rPr lang="en-GB" sz="1800" b="1" dirty="0" smtClean="0">
                <a:solidFill>
                  <a:srgbClr val="CD0909"/>
                </a:solidFill>
                <a:effectLst>
                  <a:outerShdw blurRad="38100" dist="38100" dir="2700000" algn="tl">
                    <a:srgbClr val="C0C0C0"/>
                  </a:outerShdw>
                </a:effectLst>
              </a:rPr>
              <a:t/>
            </a:r>
            <a:br>
              <a:rPr lang="en-GB" sz="1800" b="1" dirty="0" smtClean="0">
                <a:solidFill>
                  <a:srgbClr val="CD0909"/>
                </a:solidFill>
                <a:effectLst>
                  <a:outerShdw blurRad="38100" dist="38100" dir="2700000" algn="tl">
                    <a:srgbClr val="C0C0C0"/>
                  </a:outerShdw>
                </a:effectLst>
              </a:rPr>
            </a:br>
            <a:endParaRPr lang="en-GB" sz="1400" dirty="0">
              <a:solidFill>
                <a:schemeClr val="tx1"/>
              </a:solidFill>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pic>
        <p:nvPicPr>
          <p:cNvPr id="6145" name="Picture 1" descr="U:\RLHR\Admin Law\UB\2017\Legal and Human Rights Education\Project implementation\HRE docs\Strasbourg conference\PPT\DSC_8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994388"/>
            <a:ext cx="3121152" cy="20726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RLHR\Admin Law\UB\2017\Legal and Human Rights Education\Project implementation\HRE docs\Strasbourg conference\PPT\DSC_85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994388"/>
            <a:ext cx="3121152" cy="207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5322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F53269-42E8-4ECF-AB2C-6341A23388F6}" type="slidenum">
              <a:rPr lang="en-GB" altLang="en-US" smtClean="0"/>
              <a:pPr eaLnBrk="1" hangingPunct="1"/>
              <a:t>8</a:t>
            </a:fld>
            <a:endParaRPr lang="en-GB" altLang="en-US" smtClean="0"/>
          </a:p>
        </p:txBody>
      </p:sp>
      <p:sp>
        <p:nvSpPr>
          <p:cNvPr id="2051" name="Rectangle 2"/>
          <p:cNvSpPr>
            <a:spLocks noGrp="1" noChangeArrowheads="1"/>
          </p:cNvSpPr>
          <p:nvPr>
            <p:ph type="body" idx="1"/>
          </p:nvPr>
        </p:nvSpPr>
        <p:spPr>
          <a:xfrm>
            <a:off x="826440" y="1592796"/>
            <a:ext cx="7561984" cy="2088232"/>
          </a:xfrm>
        </p:spPr>
        <p:txBody>
          <a:bodyPr/>
          <a:lstStyle/>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Participants from all across Ukraine, including from conflict-affected areas in eastern Ukraine </a:t>
            </a:r>
          </a:p>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Training methodology – interactive </a:t>
            </a:r>
          </a:p>
          <a:p>
            <a:pPr marL="0" indent="0">
              <a:lnSpc>
                <a:spcPct val="90000"/>
              </a:lnSpc>
              <a:buClr>
                <a:schemeClr val="tx2"/>
              </a:buClr>
              <a:buSzPct val="70000"/>
              <a:buNone/>
            </a:pPr>
            <a:r>
              <a:rPr lang="en-US" sz="2000" dirty="0">
                <a:latin typeface="Helvetica" pitchFamily="34" charset="0"/>
              </a:rPr>
              <a:t> </a:t>
            </a:r>
            <a:r>
              <a:rPr lang="en-US" sz="2000" dirty="0" smtClean="0">
                <a:latin typeface="Helvetica" pitchFamily="34" charset="0"/>
              </a:rPr>
              <a:t>    and engaging</a:t>
            </a:r>
          </a:p>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Topics include </a:t>
            </a:r>
            <a:r>
              <a:rPr lang="en-US" sz="2000" i="1" dirty="0" smtClean="0">
                <a:latin typeface="Helvetica" pitchFamily="34" charset="0"/>
              </a:rPr>
              <a:t>inter alia</a:t>
            </a:r>
            <a:r>
              <a:rPr lang="en-US" sz="2000" dirty="0" smtClean="0">
                <a:latin typeface="Helvetica" pitchFamily="34" charset="0"/>
              </a:rPr>
              <a:t>:</a:t>
            </a:r>
          </a:p>
          <a:p>
            <a:pPr marL="0" indent="0">
              <a:lnSpc>
                <a:spcPct val="90000"/>
              </a:lnSpc>
              <a:buClr>
                <a:schemeClr val="tx2"/>
              </a:buClr>
              <a:buSzPct val="70000"/>
              <a:buNone/>
            </a:pPr>
            <a:r>
              <a:rPr lang="en-US" sz="1600" i="1" dirty="0" smtClean="0">
                <a:latin typeface="Helvetica" pitchFamily="34" charset="0"/>
              </a:rPr>
              <a:t>	human rights and children’s rights</a:t>
            </a:r>
          </a:p>
          <a:p>
            <a:pPr marL="0" indent="0">
              <a:lnSpc>
                <a:spcPct val="90000"/>
              </a:lnSpc>
              <a:buClr>
                <a:schemeClr val="tx2"/>
              </a:buClr>
              <a:buSzPct val="70000"/>
              <a:buNone/>
            </a:pPr>
            <a:r>
              <a:rPr lang="en-US" sz="1600" i="1" dirty="0" smtClean="0">
                <a:latin typeface="Helvetica" pitchFamily="34" charset="0"/>
              </a:rPr>
              <a:t>	</a:t>
            </a:r>
            <a:r>
              <a:rPr lang="en-US" sz="1600" i="1" dirty="0">
                <a:latin typeface="Helvetica" pitchFamily="34" charset="0"/>
              </a:rPr>
              <a:t>security and conflict prevention </a:t>
            </a:r>
          </a:p>
          <a:p>
            <a:pPr marL="0" indent="0">
              <a:lnSpc>
                <a:spcPct val="90000"/>
              </a:lnSpc>
              <a:buClr>
                <a:schemeClr val="tx2"/>
              </a:buClr>
              <a:buSzPct val="70000"/>
              <a:buNone/>
            </a:pPr>
            <a:r>
              <a:rPr lang="en-US" sz="1600" i="1" dirty="0" smtClean="0">
                <a:latin typeface="Helvetica" pitchFamily="34" charset="0"/>
              </a:rPr>
              <a:t>	tolerance </a:t>
            </a:r>
            <a:r>
              <a:rPr lang="en-US" sz="1600" i="1" dirty="0">
                <a:latin typeface="Helvetica" pitchFamily="34" charset="0"/>
              </a:rPr>
              <a:t>and non-discrimination</a:t>
            </a:r>
            <a:endParaRPr lang="en-US" sz="1600" i="1" dirty="0" smtClean="0">
              <a:latin typeface="Helvetica" pitchFamily="34" charset="0"/>
            </a:endParaRPr>
          </a:p>
          <a:p>
            <a:pPr marL="0" indent="0">
              <a:lnSpc>
                <a:spcPct val="90000"/>
              </a:lnSpc>
              <a:buClr>
                <a:schemeClr val="tx2"/>
              </a:buClr>
              <a:buSzPct val="70000"/>
              <a:buNone/>
            </a:pPr>
            <a:r>
              <a:rPr lang="en-US" sz="1600" i="1" dirty="0">
                <a:latin typeface="Helvetica" pitchFamily="34" charset="0"/>
              </a:rPr>
              <a:t>	domestic violence</a:t>
            </a:r>
          </a:p>
          <a:p>
            <a:pPr marL="0" indent="0">
              <a:lnSpc>
                <a:spcPct val="90000"/>
              </a:lnSpc>
              <a:buClr>
                <a:schemeClr val="tx2"/>
              </a:buClr>
              <a:buSzPct val="70000"/>
              <a:buNone/>
            </a:pPr>
            <a:r>
              <a:rPr lang="en-US" sz="1600" i="1" dirty="0" smtClean="0">
                <a:latin typeface="Helvetica" pitchFamily="34" charset="0"/>
              </a:rPr>
              <a:t>	gender equality</a:t>
            </a:r>
          </a:p>
          <a:p>
            <a:pPr marL="0" indent="0">
              <a:lnSpc>
                <a:spcPct val="90000"/>
              </a:lnSpc>
              <a:buClr>
                <a:schemeClr val="tx2"/>
              </a:buClr>
              <a:buSzPct val="70000"/>
              <a:buNone/>
            </a:pPr>
            <a:r>
              <a:rPr lang="en-US" sz="1600" i="1" dirty="0">
                <a:latin typeface="Helvetica" pitchFamily="34" charset="0"/>
              </a:rPr>
              <a:t>	</a:t>
            </a:r>
            <a:r>
              <a:rPr lang="en-US" sz="1600" i="1" dirty="0" smtClean="0">
                <a:latin typeface="Helvetica" pitchFamily="34" charset="0"/>
              </a:rPr>
              <a:t>social inclusion (with the focus on internally </a:t>
            </a:r>
          </a:p>
          <a:p>
            <a:pPr marL="0" indent="0">
              <a:lnSpc>
                <a:spcPct val="90000"/>
              </a:lnSpc>
              <a:buClr>
                <a:schemeClr val="tx2"/>
              </a:buClr>
              <a:buSzPct val="70000"/>
              <a:buNone/>
            </a:pPr>
            <a:r>
              <a:rPr lang="en-US" sz="1600" i="1" dirty="0">
                <a:latin typeface="Helvetica" pitchFamily="34" charset="0"/>
              </a:rPr>
              <a:t>	</a:t>
            </a:r>
            <a:r>
              <a:rPr lang="en-US" sz="1600" i="1" dirty="0" smtClean="0">
                <a:latin typeface="Helvetica" pitchFamily="34" charset="0"/>
              </a:rPr>
              <a:t>displaced population, mostly women and kids) </a:t>
            </a:r>
          </a:p>
          <a:p>
            <a:pPr>
              <a:lnSpc>
                <a:spcPct val="90000"/>
              </a:lnSpc>
              <a:buClr>
                <a:schemeClr val="tx2"/>
              </a:buClr>
              <a:buSzPct val="70000"/>
              <a:buFont typeface="Wingdings" panose="05000000000000000000" pitchFamily="2" charset="2"/>
              <a:buChar char="ü"/>
            </a:pPr>
            <a:r>
              <a:rPr lang="en-US" sz="2000" dirty="0" smtClean="0">
                <a:latin typeface="Helvetica" pitchFamily="34" charset="0"/>
              </a:rPr>
              <a:t>Number of kids trained through </a:t>
            </a:r>
          </a:p>
          <a:p>
            <a:pPr marL="0" indent="0">
              <a:lnSpc>
                <a:spcPct val="90000"/>
              </a:lnSpc>
              <a:buClr>
                <a:schemeClr val="tx2"/>
              </a:buClr>
              <a:buSzPct val="70000"/>
              <a:buNone/>
            </a:pPr>
            <a:r>
              <a:rPr lang="en-US" sz="2000" dirty="0" smtClean="0">
                <a:latin typeface="Helvetica" pitchFamily="34" charset="0"/>
              </a:rPr>
              <a:t>human rights schools - 300, </a:t>
            </a:r>
          </a:p>
          <a:p>
            <a:pPr marL="0" indent="0">
              <a:lnSpc>
                <a:spcPct val="90000"/>
              </a:lnSpc>
              <a:buClr>
                <a:schemeClr val="tx2"/>
              </a:buClr>
              <a:buSzPct val="70000"/>
              <a:buNone/>
            </a:pPr>
            <a:r>
              <a:rPr lang="en-US" sz="2000" dirty="0" smtClean="0">
                <a:latin typeface="Helvetica" pitchFamily="34" charset="0"/>
              </a:rPr>
              <a:t>through spill over effect – more than 1000 </a:t>
            </a:r>
          </a:p>
          <a:p>
            <a:pPr>
              <a:lnSpc>
                <a:spcPct val="90000"/>
              </a:lnSpc>
              <a:buClr>
                <a:schemeClr val="tx2"/>
              </a:buClr>
              <a:buSzPct val="70000"/>
              <a:buFontTx/>
              <a:buChar char="-"/>
            </a:pPr>
            <a:endParaRPr lang="en-GB" sz="2000" dirty="0">
              <a:latin typeface="Helvetica" pitchFamily="34" charset="0"/>
            </a:endParaRPr>
          </a:p>
        </p:txBody>
      </p:sp>
      <p:sp>
        <p:nvSpPr>
          <p:cNvPr id="34820" name="Rectangle 4"/>
          <p:cNvSpPr>
            <a:spLocks noGrp="1" noChangeArrowheads="1"/>
          </p:cNvSpPr>
          <p:nvPr>
            <p:ph type="title"/>
          </p:nvPr>
        </p:nvSpPr>
        <p:spPr>
          <a:xfrm>
            <a:off x="400050" y="946856"/>
            <a:ext cx="8162925" cy="648071"/>
          </a:xfrm>
        </p:spPr>
        <p:txBody>
          <a:bodyPr wrap="none" lIns="0" rIns="0" anchor="t"/>
          <a:lstStyle/>
          <a:p>
            <a:pPr>
              <a:spcBef>
                <a:spcPts val="0"/>
              </a:spcBef>
              <a:spcAft>
                <a:spcPts val="1800"/>
              </a:spcAft>
              <a:defRPr/>
            </a:pPr>
            <a:r>
              <a:rPr lang="en-GB" sz="2400" b="1" dirty="0" smtClean="0">
                <a:solidFill>
                  <a:srgbClr val="0070C0"/>
                </a:solidFill>
                <a:effectLst>
                  <a:outerShdw blurRad="38100" dist="38100" dir="2700000" algn="tl">
                    <a:srgbClr val="C0C0C0"/>
                  </a:outerShdw>
                </a:effectLst>
              </a:rPr>
              <a:t>ANNUAL HUMAN RIGHTS SCHOOL FOR KIDS </a:t>
            </a:r>
            <a:br>
              <a:rPr lang="en-GB" sz="2400" b="1" dirty="0" smtClean="0">
                <a:solidFill>
                  <a:srgbClr val="0070C0"/>
                </a:solidFill>
                <a:effectLst>
                  <a:outerShdw blurRad="38100" dist="38100" dir="2700000" algn="tl">
                    <a:srgbClr val="C0C0C0"/>
                  </a:outerShdw>
                </a:effectLst>
              </a:rPr>
            </a:br>
            <a:r>
              <a:rPr lang="en-GB" sz="2400" b="1" dirty="0" smtClean="0">
                <a:solidFill>
                  <a:srgbClr val="0070C0"/>
                </a:solidFill>
                <a:effectLst>
                  <a:outerShdw blurRad="38100" dist="38100" dir="2700000" algn="tl">
                    <a:srgbClr val="C0C0C0"/>
                  </a:outerShdw>
                </a:effectLst>
              </a:rPr>
              <a:t/>
            </a:r>
            <a:br>
              <a:rPr lang="en-GB" sz="2400" b="1" dirty="0" smtClean="0">
                <a:solidFill>
                  <a:srgbClr val="0070C0"/>
                </a:solidFill>
                <a:effectLst>
                  <a:outerShdw blurRad="38100" dist="38100" dir="2700000" algn="tl">
                    <a:srgbClr val="C0C0C0"/>
                  </a:outerShdw>
                </a:effectLst>
              </a:rPr>
            </a:br>
            <a:endParaRPr lang="en-GB" sz="2400" dirty="0">
              <a:solidFill>
                <a:srgbClr val="0070C0"/>
              </a:solidFill>
              <a:latin typeface="Helvetica" pitchFamily="34" charset="0"/>
            </a:endParaRPr>
          </a:p>
        </p:txBody>
      </p:sp>
      <p:sp>
        <p:nvSpPr>
          <p:cNvPr id="2054" name="Rectangle 12"/>
          <p:cNvSpPr>
            <a:spLocks noChangeArrowheads="1"/>
          </p:cNvSpPr>
          <p:nvPr/>
        </p:nvSpPr>
        <p:spPr bwMode="auto">
          <a:xfrm>
            <a:off x="400050" y="586780"/>
            <a:ext cx="25161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GB" altLang="en-US" sz="1000" dirty="0">
              <a:solidFill>
                <a:srgbClr val="555555"/>
              </a:solidFill>
            </a:endParaRPr>
          </a:p>
        </p:txBody>
      </p:sp>
      <p:pic>
        <p:nvPicPr>
          <p:cNvPr id="2" name="Picture 2" descr="U:\RLHR\Admin Law\UB\2015\Legal and Human Rights Education\Project implementation\HR education\Ombudsman\Moloda Gvardia\News item\DSC_8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636912"/>
            <a:ext cx="2160240" cy="325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265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879" y="764704"/>
            <a:ext cx="7024744" cy="1333952"/>
          </a:xfrm>
        </p:spPr>
        <p:txBody>
          <a:bodyPr>
            <a:normAutofit/>
          </a:bodyPr>
          <a:lstStyle/>
          <a:p>
            <a:pPr algn="ctr"/>
            <a:r>
              <a:rPr lang="en-US" sz="3200" b="1" dirty="0" smtClean="0">
                <a:solidFill>
                  <a:srgbClr val="0070C0"/>
                </a:solidFill>
              </a:rPr>
              <a:t>OSCE PCU educational materials</a:t>
            </a:r>
            <a:endParaRPr lang="en-GB" sz="3200" b="1" dirty="0">
              <a:solidFill>
                <a:srgbClr val="0070C0"/>
              </a:solidFill>
            </a:endParaRPr>
          </a:p>
        </p:txBody>
      </p:sp>
      <p:pic>
        <p:nvPicPr>
          <p:cNvPr id="409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656"/>
          <a:stretch/>
        </p:blipFill>
        <p:spPr bwMode="auto">
          <a:xfrm>
            <a:off x="1115616" y="3426825"/>
            <a:ext cx="1850430" cy="267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349"/>
          <a:stretch/>
        </p:blipFill>
        <p:spPr bwMode="auto">
          <a:xfrm rot="5400000">
            <a:off x="4061277" y="-956818"/>
            <a:ext cx="1017954" cy="705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6404" y="3501008"/>
            <a:ext cx="244827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9008" y="3466704"/>
            <a:ext cx="2016224" cy="262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3828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SCE PCU Model Powerpoint 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OSCE PCU Model Powerpoint presentation</Template>
  <TotalTime>1609</TotalTime>
  <Words>2010</Words>
  <Application>Microsoft Office PowerPoint</Application>
  <PresentationFormat>On-screen Show (4:3)</PresentationFormat>
  <Paragraphs>271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Helvetica</vt:lpstr>
      <vt:lpstr>Wingdings</vt:lpstr>
      <vt:lpstr>OSCE PCU Model Powerpoint presentation</vt:lpstr>
      <vt:lpstr> OSCE Project Co-ordinator in Ukraine: promoting human rights education  and training    </vt:lpstr>
      <vt:lpstr>OSCE –  comprehensive concept of security</vt:lpstr>
      <vt:lpstr>OSCE HRE Commitments  </vt:lpstr>
      <vt:lpstr>OSCE HRE Commitments  </vt:lpstr>
      <vt:lpstr>OSCE HRE Commitments  </vt:lpstr>
      <vt:lpstr>OSCE Project Co-ordinator’s approach to HRE    </vt:lpstr>
      <vt:lpstr>ANNUAL HUMAN RIGHTS SCHOOL FOR KIDS    </vt:lpstr>
      <vt:lpstr>ANNUAL HUMAN RIGHTS SCHOOL FOR KIDS   </vt:lpstr>
      <vt:lpstr>OSCE PCU educational materials</vt:lpstr>
      <vt:lpstr>Human rights education trainings  for school teachers   </vt:lpstr>
      <vt:lpstr>Human rights education trainings  for school teachers   </vt:lpstr>
      <vt:lpstr>PowerPoint Presentation</vt:lpstr>
    </vt:vector>
  </TitlesOfParts>
  <Company>OSCE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Hlib Yasnytsky</dc:creator>
  <cp:lastModifiedBy>NORMAN-FLECK Susan</cp:lastModifiedBy>
  <cp:revision>165</cp:revision>
  <cp:lastPrinted>2017-07-06T08:21:44Z</cp:lastPrinted>
  <dcterms:created xsi:type="dcterms:W3CDTF">2015-05-25T08:47:04Z</dcterms:created>
  <dcterms:modified xsi:type="dcterms:W3CDTF">2017-07-06T08:23:03Z</dcterms:modified>
</cp:coreProperties>
</file>