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10"/>
  </p:notesMasterIdLst>
  <p:sldIdLst>
    <p:sldId id="256" r:id="rId2"/>
    <p:sldId id="257" r:id="rId3"/>
    <p:sldId id="265" r:id="rId4"/>
    <p:sldId id="337" r:id="rId5"/>
    <p:sldId id="340" r:id="rId6"/>
    <p:sldId id="338" r:id="rId7"/>
    <p:sldId id="339" r:id="rId8"/>
    <p:sldId id="26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1"/>
    <p:restoredTop sz="93137"/>
  </p:normalViewPr>
  <p:slideViewPr>
    <p:cSldViewPr snapToGrid="0" snapToObjects="1">
      <p:cViewPr varScale="1">
        <p:scale>
          <a:sx n="82" d="100"/>
          <a:sy n="82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44589-CA63-BB43-B026-B27EF3B0AC59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F3A4C-873A-9243-9C98-A0825DF162A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09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52E-8C53-FE42-B1B7-CBE00046188F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FA4FC1E-A038-F84F-ABAE-ED8578BED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19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52E-8C53-FE42-B1B7-CBE00046188F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FC1E-A038-F84F-ABAE-ED8578BED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61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52E-8C53-FE42-B1B7-CBE00046188F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FC1E-A038-F84F-ABAE-ED8578BED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28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52E-8C53-FE42-B1B7-CBE00046188F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FC1E-A038-F84F-ABAE-ED8578BED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02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D35452E-8C53-FE42-B1B7-CBE00046188F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FA4FC1E-A038-F84F-ABAE-ED8578BED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87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52E-8C53-FE42-B1B7-CBE00046188F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FC1E-A038-F84F-ABAE-ED8578BED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72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52E-8C53-FE42-B1B7-CBE00046188F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FC1E-A038-F84F-ABAE-ED8578BED8A1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9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52E-8C53-FE42-B1B7-CBE00046188F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FC1E-A038-F84F-ABAE-ED8578BED8A1}" type="slidenum">
              <a:rPr lang="es-ES" smtClean="0"/>
              <a:t>‹#›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7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52E-8C53-FE42-B1B7-CBE00046188F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FC1E-A038-F84F-ABAE-ED8578BED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4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52E-8C53-FE42-B1B7-CBE00046188F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FC1E-A038-F84F-ABAE-ED8578BED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41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52E-8C53-FE42-B1B7-CBE00046188F}" type="datetimeFigureOut">
              <a:rPr lang="es-ES" smtClean="0"/>
              <a:t>08/11/2021</a:t>
            </a:fld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FC1E-A038-F84F-ABAE-ED8578BED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49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35452E-8C53-FE42-B1B7-CBE00046188F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FA4FC1E-A038-F84F-ABAE-ED8578BED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72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B62F0-2DFA-CD4F-866C-7E76A7E2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493497"/>
            <a:ext cx="3476708" cy="1737360"/>
          </a:xfrm>
        </p:spPr>
        <p:txBody>
          <a:bodyPr>
            <a:normAutofit fontScale="90000"/>
          </a:bodyPr>
          <a:lstStyle/>
          <a:p>
            <a:br>
              <a:rPr lang="es-ES" dirty="0">
                <a:solidFill>
                  <a:srgbClr val="FF0000"/>
                </a:solidFill>
              </a:rPr>
            </a:br>
            <a:br>
              <a:rPr lang="es-ES" dirty="0">
                <a:solidFill>
                  <a:srgbClr val="FF0000"/>
                </a:solidFill>
              </a:rPr>
            </a:br>
            <a:r>
              <a:rPr lang="es-ES" dirty="0">
                <a:solidFill>
                  <a:srgbClr val="FF0000"/>
                </a:solidFill>
              </a:rPr>
              <a:t>A viral </a:t>
            </a:r>
            <a:r>
              <a:rPr lang="es-ES" dirty="0" err="1">
                <a:solidFill>
                  <a:srgbClr val="FF0000"/>
                </a:solidFill>
              </a:rPr>
              <a:t>Generation</a:t>
            </a:r>
            <a:r>
              <a:rPr lang="es-ES" dirty="0">
                <a:solidFill>
                  <a:srgbClr val="FF0000"/>
                </a:solidFill>
              </a:rPr>
              <a:t>?</a:t>
            </a:r>
            <a:br>
              <a:rPr lang="es-ES" dirty="0"/>
            </a:br>
            <a:r>
              <a:rPr lang="es-ES" dirty="0"/>
              <a:t>Young </a:t>
            </a:r>
            <a:r>
              <a:rPr lang="es-ES" dirty="0" err="1"/>
              <a:t>people</a:t>
            </a:r>
            <a:r>
              <a:rPr lang="es-ES" dirty="0"/>
              <a:t> in post-</a:t>
            </a:r>
            <a:r>
              <a:rPr lang="es-ES" dirty="0" err="1"/>
              <a:t>pandemic</a:t>
            </a:r>
            <a:r>
              <a:rPr lang="es-ES" dirty="0"/>
              <a:t> </a:t>
            </a:r>
            <a:r>
              <a:rPr lang="es-ES" dirty="0" err="1"/>
              <a:t>Europe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8BED738C-DDA9-4244-9D72-6E470A0D2C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604" b="15604"/>
          <a:stretch>
            <a:fillRect/>
          </a:stretch>
        </p:blipFill>
        <p:spPr/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740BE5-3FC6-8248-9210-717D335DB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7374" y="2514600"/>
            <a:ext cx="3200400" cy="3291840"/>
          </a:xfrm>
        </p:spPr>
        <p:txBody>
          <a:bodyPr>
            <a:normAutofit/>
          </a:bodyPr>
          <a:lstStyle/>
          <a:p>
            <a:r>
              <a:rPr lang="es-ES" sz="2000" b="1" dirty="0"/>
              <a:t>Carles </a:t>
            </a:r>
            <a:r>
              <a:rPr lang="es-ES" sz="2000" b="1" dirty="0" err="1"/>
              <a:t>Feixa</a:t>
            </a:r>
            <a:endParaRPr lang="es-ES" sz="2000" b="1" dirty="0"/>
          </a:p>
          <a:p>
            <a:r>
              <a:rPr lang="es-ES" sz="1800" dirty="0" err="1"/>
              <a:t>Universitat</a:t>
            </a:r>
            <a:r>
              <a:rPr lang="es-ES" sz="1800" dirty="0"/>
              <a:t> </a:t>
            </a:r>
            <a:r>
              <a:rPr lang="es-ES" sz="1800" dirty="0" err="1"/>
              <a:t>Pompeu</a:t>
            </a:r>
            <a:r>
              <a:rPr lang="es-ES" sz="1800" dirty="0"/>
              <a:t> </a:t>
            </a:r>
            <a:r>
              <a:rPr lang="es-ES" sz="1800" dirty="0" err="1"/>
              <a:t>Fabra</a:t>
            </a:r>
            <a:endParaRPr lang="es-ES" sz="1800" dirty="0"/>
          </a:p>
          <a:p>
            <a:r>
              <a:rPr lang="es-ES" sz="1800" dirty="0"/>
              <a:t>Barcelona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A92D56-03B7-154B-BFBD-F0DCDDB7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374" y="3886200"/>
            <a:ext cx="1818844" cy="2895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42D6B70-0497-9A43-AE3C-D911152AF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332" y="3886200"/>
            <a:ext cx="1681076" cy="13462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C31419F-4DE8-4342-B149-522C60CDD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18" y="5399358"/>
            <a:ext cx="1693040" cy="6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4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FFE70-52D0-0849-886E-7931A6C1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FF0000"/>
                </a:solidFill>
              </a:rPr>
              <a:t>roadmap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A83C24-789E-754B-BEBD-D3530D80B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endParaRPr lang="es-ES" dirty="0"/>
          </a:p>
          <a:p>
            <a:pPr marL="514350" indent="-514350">
              <a:buFont typeface="+mj-lt"/>
              <a:buAutoNum type="romanUcPeriod"/>
            </a:pPr>
            <a:r>
              <a:rPr lang="es-ES" dirty="0" err="1"/>
              <a:t>Foreword</a:t>
            </a:r>
            <a:r>
              <a:rPr lang="es-ES" dirty="0"/>
              <a:t>: </a:t>
            </a:r>
            <a:r>
              <a:rPr lang="es-ES" dirty="0" err="1"/>
              <a:t>Before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Coronavirus</a:t>
            </a:r>
          </a:p>
          <a:p>
            <a:pPr marL="514350" indent="-514350">
              <a:buFont typeface="+mj-lt"/>
              <a:buAutoNum type="romanUcPeriod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pandemics</a:t>
            </a:r>
            <a:r>
              <a:rPr lang="es-ES" dirty="0"/>
              <a:t> as a </a:t>
            </a:r>
            <a:r>
              <a:rPr lang="es-ES" dirty="0" err="1"/>
              <a:t>generational</a:t>
            </a:r>
            <a:r>
              <a:rPr lang="es-ES" dirty="0"/>
              <a:t> </a:t>
            </a:r>
            <a:r>
              <a:rPr lang="es-ES" dirty="0" err="1"/>
              <a:t>brand</a:t>
            </a:r>
            <a:endParaRPr lang="es-ES" dirty="0"/>
          </a:p>
          <a:p>
            <a:pPr marL="514350" indent="-514350">
              <a:buFont typeface="+mj-lt"/>
              <a:buAutoNum type="romanUcPeriod"/>
            </a:pPr>
            <a:r>
              <a:rPr lang="es-ES" dirty="0"/>
              <a:t>A viral </a:t>
            </a:r>
            <a:r>
              <a:rPr lang="es-ES" dirty="0" err="1"/>
              <a:t>generation</a:t>
            </a:r>
            <a:r>
              <a:rPr lang="es-ES" dirty="0"/>
              <a:t>?</a:t>
            </a:r>
          </a:p>
          <a:p>
            <a:pPr marL="514350" indent="-514350">
              <a:buFont typeface="+mj-lt"/>
              <a:buAutoNum type="romanUcPeriod"/>
            </a:pPr>
            <a:r>
              <a:rPr lang="es-ES" dirty="0"/>
              <a:t>Young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pandemics</a:t>
            </a:r>
            <a:endParaRPr lang="es-ES" dirty="0"/>
          </a:p>
          <a:p>
            <a:pPr marL="514350" indent="-514350">
              <a:buFont typeface="+mj-lt"/>
              <a:buAutoNum type="romanUcPeriod"/>
            </a:pPr>
            <a:r>
              <a:rPr lang="es-ES" dirty="0" err="1"/>
              <a:t>Youth</a:t>
            </a:r>
            <a:r>
              <a:rPr lang="es-ES" dirty="0"/>
              <a:t>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pandemics</a:t>
            </a:r>
            <a:endParaRPr lang="es-ES" dirty="0"/>
          </a:p>
          <a:p>
            <a:pPr marL="514350" indent="-514350">
              <a:buFont typeface="+mj-lt"/>
              <a:buAutoNum type="romanUcPeriod"/>
            </a:pPr>
            <a:r>
              <a:rPr lang="es-ES" dirty="0" err="1"/>
              <a:t>Afterword</a:t>
            </a:r>
            <a:r>
              <a:rPr lang="es-ES" dirty="0"/>
              <a:t>: </a:t>
            </a:r>
            <a:r>
              <a:rPr lang="es-ES" dirty="0" err="1"/>
              <a:t>After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Coronavirus</a:t>
            </a:r>
          </a:p>
        </p:txBody>
      </p:sp>
    </p:spTree>
    <p:extLst>
      <p:ext uri="{BB962C8B-B14F-4D97-AF65-F5344CB8AC3E}">
        <p14:creationId xmlns:p14="http://schemas.microsoft.com/office/powerpoint/2010/main" val="355084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D9802-A61A-5B4C-A3CE-5FC180EC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I. </a:t>
            </a:r>
            <a:r>
              <a:rPr lang="es-ES" dirty="0" err="1">
                <a:solidFill>
                  <a:srgbClr val="FF0000"/>
                </a:solidFill>
              </a:rPr>
              <a:t>Foreword</a:t>
            </a:r>
            <a:r>
              <a:rPr lang="es-ES" dirty="0">
                <a:solidFill>
                  <a:srgbClr val="FF0000"/>
                </a:solidFill>
              </a:rPr>
              <a:t>: </a:t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dirty="0" err="1">
                <a:solidFill>
                  <a:srgbClr val="FF0000"/>
                </a:solidFill>
              </a:rPr>
              <a:t>Before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the</a:t>
            </a:r>
            <a:r>
              <a:rPr lang="es-ES" dirty="0">
                <a:solidFill>
                  <a:srgbClr val="FF0000"/>
                </a:solidFill>
              </a:rPr>
              <a:t> coronavirus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4092B7-AB73-4947-BED1-EC9DBE36E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r>
              <a:rPr lang="es-ES" sz="2400" dirty="0" err="1"/>
              <a:t>The</a:t>
            </a:r>
            <a:r>
              <a:rPr lang="es-ES" sz="2400" dirty="0"/>
              <a:t> triple crisis of </a:t>
            </a:r>
            <a:r>
              <a:rPr lang="es-ES" sz="2400" dirty="0" err="1"/>
              <a:t>youth</a:t>
            </a:r>
            <a:endParaRPr lang="es-ES" sz="2400" dirty="0"/>
          </a:p>
          <a:p>
            <a:pPr lvl="1"/>
            <a:r>
              <a:rPr lang="es-ES" sz="2000" dirty="0" err="1"/>
              <a:t>Past</a:t>
            </a:r>
            <a:r>
              <a:rPr lang="es-ES" sz="2000" dirty="0"/>
              <a:t>: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>
                <a:solidFill>
                  <a:srgbClr val="FF0000"/>
                </a:solidFill>
              </a:rPr>
              <a:t>economic</a:t>
            </a:r>
            <a:r>
              <a:rPr lang="es-ES" sz="2000" dirty="0"/>
              <a:t> </a:t>
            </a:r>
            <a:r>
              <a:rPr lang="es-ES" sz="2000" dirty="0">
                <a:solidFill>
                  <a:srgbClr val="FF0000"/>
                </a:solidFill>
              </a:rPr>
              <a:t>crisis</a:t>
            </a:r>
          </a:p>
          <a:p>
            <a:pPr lvl="1"/>
            <a:r>
              <a:rPr lang="es-ES" sz="2000" dirty="0" err="1"/>
              <a:t>Present</a:t>
            </a:r>
            <a:r>
              <a:rPr lang="es-ES" sz="2000" dirty="0"/>
              <a:t>: la </a:t>
            </a:r>
            <a:r>
              <a:rPr lang="es-ES" sz="2000" dirty="0" err="1">
                <a:solidFill>
                  <a:srgbClr val="FF0000"/>
                </a:solidFill>
              </a:rPr>
              <a:t>health</a:t>
            </a:r>
            <a:r>
              <a:rPr lang="es-ES" sz="2000" dirty="0"/>
              <a:t> </a:t>
            </a:r>
            <a:r>
              <a:rPr lang="es-ES" sz="2000" dirty="0">
                <a:solidFill>
                  <a:srgbClr val="FF0000"/>
                </a:solidFill>
              </a:rPr>
              <a:t>crisis</a:t>
            </a:r>
          </a:p>
          <a:p>
            <a:pPr lvl="1"/>
            <a:r>
              <a:rPr lang="es-ES" sz="2000" dirty="0" err="1"/>
              <a:t>Future</a:t>
            </a:r>
            <a:r>
              <a:rPr lang="es-ES" sz="2000" dirty="0"/>
              <a:t>: la </a:t>
            </a:r>
            <a:r>
              <a:rPr lang="es-ES" sz="2000" dirty="0" err="1">
                <a:solidFill>
                  <a:srgbClr val="FF0000"/>
                </a:solidFill>
              </a:rPr>
              <a:t>climate</a:t>
            </a:r>
            <a:r>
              <a:rPr lang="es-ES" sz="2000" dirty="0"/>
              <a:t> </a:t>
            </a:r>
            <a:r>
              <a:rPr lang="es-ES" sz="2000" dirty="0">
                <a:solidFill>
                  <a:srgbClr val="FF0000"/>
                </a:solidFill>
              </a:rPr>
              <a:t>crisis</a:t>
            </a:r>
          </a:p>
          <a:p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generational</a:t>
            </a:r>
            <a:r>
              <a:rPr lang="es-ES" sz="2400" dirty="0"/>
              <a:t> </a:t>
            </a:r>
            <a:r>
              <a:rPr lang="es-ES" sz="2400" dirty="0" err="1"/>
              <a:t>answers</a:t>
            </a:r>
            <a:endParaRPr lang="es-ES" sz="2400" dirty="0"/>
          </a:p>
          <a:p>
            <a:pPr lvl="1"/>
            <a:r>
              <a:rPr lang="es-ES" sz="2000" dirty="0" err="1"/>
              <a:t>Past</a:t>
            </a:r>
            <a:r>
              <a:rPr lang="es-ES" sz="2000" dirty="0"/>
              <a:t>: </a:t>
            </a:r>
            <a:r>
              <a:rPr lang="es-ES" sz="2000" dirty="0">
                <a:solidFill>
                  <a:srgbClr val="FF0000"/>
                </a:solidFill>
              </a:rPr>
              <a:t>Hashtag </a:t>
            </a:r>
            <a:r>
              <a:rPr lang="es-ES" sz="2000" dirty="0" err="1">
                <a:solidFill>
                  <a:srgbClr val="FF0000"/>
                </a:solidFill>
              </a:rPr>
              <a:t>Generation</a:t>
            </a:r>
            <a:endParaRPr lang="es-ES" sz="2000" dirty="0">
              <a:solidFill>
                <a:srgbClr val="FF0000"/>
              </a:solidFill>
            </a:endParaRPr>
          </a:p>
          <a:p>
            <a:pPr lvl="1"/>
            <a:r>
              <a:rPr lang="es-ES" sz="2000" dirty="0" err="1"/>
              <a:t>Present</a:t>
            </a:r>
            <a:r>
              <a:rPr lang="es-ES" sz="2000" dirty="0"/>
              <a:t>: </a:t>
            </a:r>
            <a:r>
              <a:rPr lang="es-ES" sz="2000" dirty="0">
                <a:solidFill>
                  <a:srgbClr val="FF0000"/>
                </a:solidFill>
              </a:rPr>
              <a:t>Viral </a:t>
            </a:r>
            <a:r>
              <a:rPr lang="es-ES" sz="2000" dirty="0" err="1">
                <a:solidFill>
                  <a:srgbClr val="FF0000"/>
                </a:solidFill>
              </a:rPr>
              <a:t>Generation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s-ES" sz="2000" dirty="0" err="1"/>
              <a:t>Future</a:t>
            </a:r>
            <a:r>
              <a:rPr lang="es-ES" sz="2000" dirty="0"/>
              <a:t>: </a:t>
            </a:r>
            <a:r>
              <a:rPr lang="es-ES" sz="2000" dirty="0" err="1">
                <a:solidFill>
                  <a:srgbClr val="FF0000"/>
                </a:solidFill>
              </a:rPr>
              <a:t>Blockchain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err="1">
                <a:solidFill>
                  <a:srgbClr val="FF0000"/>
                </a:solidFill>
              </a:rPr>
              <a:t>Generation</a:t>
            </a:r>
            <a:endParaRPr lang="es-ES" sz="2000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9EF437-B97D-6D4C-87A6-B176946A6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734" y="3074776"/>
            <a:ext cx="1209504" cy="12149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4BCA9B-1867-E24E-A1D5-8073F2B39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34" y="753980"/>
            <a:ext cx="1367167" cy="15624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9231B1B-BE96-1E49-A3B8-9A69B5785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017" y="4739112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1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12DFB-04A2-9244-92E2-26BFC641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rgbClr val="FF0000"/>
                </a:solidFill>
              </a:rPr>
              <a:t>II. </a:t>
            </a:r>
            <a:r>
              <a:rPr lang="es-ES" sz="4800" dirty="0" err="1">
                <a:solidFill>
                  <a:srgbClr val="FF0000"/>
                </a:solidFill>
              </a:rPr>
              <a:t>The</a:t>
            </a:r>
            <a:r>
              <a:rPr lang="es-ES" sz="4800" dirty="0">
                <a:solidFill>
                  <a:srgbClr val="FF0000"/>
                </a:solidFill>
              </a:rPr>
              <a:t> </a:t>
            </a:r>
            <a:r>
              <a:rPr lang="es-ES" sz="4800" dirty="0" err="1">
                <a:solidFill>
                  <a:srgbClr val="FF0000"/>
                </a:solidFill>
              </a:rPr>
              <a:t>Pandemics</a:t>
            </a:r>
            <a:r>
              <a:rPr lang="es-ES" sz="4800" dirty="0">
                <a:solidFill>
                  <a:srgbClr val="FF0000"/>
                </a:solidFill>
              </a:rPr>
              <a:t> as a </a:t>
            </a:r>
            <a:r>
              <a:rPr lang="es-ES" sz="4800" dirty="0" err="1">
                <a:solidFill>
                  <a:srgbClr val="FF0000"/>
                </a:solidFill>
              </a:rPr>
              <a:t>GENERAtIONAL</a:t>
            </a:r>
            <a:r>
              <a:rPr lang="es-ES" sz="4800" dirty="0">
                <a:solidFill>
                  <a:srgbClr val="FF0000"/>
                </a:solidFill>
              </a:rPr>
              <a:t> </a:t>
            </a:r>
            <a:r>
              <a:rPr lang="es-ES" sz="4800" dirty="0" err="1">
                <a:solidFill>
                  <a:srgbClr val="FF0000"/>
                </a:solidFill>
              </a:rPr>
              <a:t>brand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67EC5-0586-2840-8A02-3C8E6E3EB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7" y="2194560"/>
            <a:ext cx="6736420" cy="3977640"/>
          </a:xfrm>
        </p:spPr>
        <p:txBody>
          <a:bodyPr>
            <a:normAutofit/>
          </a:bodyPr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historical</a:t>
            </a:r>
            <a:r>
              <a:rPr lang="es-ES" dirty="0"/>
              <a:t> </a:t>
            </a:r>
            <a:r>
              <a:rPr lang="es-ES" dirty="0" err="1"/>
              <a:t>construction</a:t>
            </a:r>
            <a:r>
              <a:rPr lang="es-ES" dirty="0"/>
              <a:t> of </a:t>
            </a:r>
            <a:r>
              <a:rPr lang="es-ES" dirty="0" err="1"/>
              <a:t>generations</a:t>
            </a:r>
            <a:endParaRPr lang="es-ES" dirty="0"/>
          </a:p>
          <a:p>
            <a:pPr lvl="1"/>
            <a:r>
              <a:rPr lang="es-ES" dirty="0" err="1"/>
              <a:t>Generation</a:t>
            </a:r>
            <a:r>
              <a:rPr lang="es-ES" dirty="0"/>
              <a:t> as “</a:t>
            </a:r>
            <a:r>
              <a:rPr lang="es-ES" dirty="0" err="1">
                <a:solidFill>
                  <a:srgbClr val="FF0000"/>
                </a:solidFill>
              </a:rPr>
              <a:t>brand</a:t>
            </a:r>
            <a:r>
              <a:rPr lang="es-ES" dirty="0"/>
              <a:t>”: José Ortega y Gasset</a:t>
            </a:r>
          </a:p>
          <a:p>
            <a:pPr lvl="1"/>
            <a:r>
              <a:rPr lang="es-ES" dirty="0" err="1"/>
              <a:t>Generation</a:t>
            </a:r>
            <a:r>
              <a:rPr lang="es-ES" dirty="0"/>
              <a:t> as “</a:t>
            </a:r>
            <a:r>
              <a:rPr lang="es-ES" dirty="0" err="1">
                <a:solidFill>
                  <a:srgbClr val="FF0000"/>
                </a:solidFill>
              </a:rPr>
              <a:t>units</a:t>
            </a:r>
            <a:r>
              <a:rPr lang="es-ES" dirty="0"/>
              <a:t>”: Karl </a:t>
            </a:r>
            <a:r>
              <a:rPr lang="es-ES" dirty="0" err="1"/>
              <a:t>Mannheim</a:t>
            </a:r>
            <a:endParaRPr lang="es-ES" dirty="0"/>
          </a:p>
          <a:p>
            <a:pPr lvl="1"/>
            <a:r>
              <a:rPr lang="es-ES" dirty="0" err="1"/>
              <a:t>Generation</a:t>
            </a:r>
            <a:r>
              <a:rPr lang="es-ES" dirty="0"/>
              <a:t> as </a:t>
            </a:r>
            <a:r>
              <a:rPr lang="es-ES" dirty="0" err="1">
                <a:solidFill>
                  <a:srgbClr val="FF0000"/>
                </a:solidFill>
              </a:rPr>
              <a:t>experience</a:t>
            </a:r>
            <a:r>
              <a:rPr lang="es-ES" dirty="0"/>
              <a:t> and </a:t>
            </a:r>
            <a:r>
              <a:rPr lang="es-ES" dirty="0" err="1">
                <a:solidFill>
                  <a:srgbClr val="FF0000"/>
                </a:solidFill>
              </a:rPr>
              <a:t>consciousness</a:t>
            </a:r>
            <a:r>
              <a:rPr lang="es-ES" dirty="0"/>
              <a:t>: Marc </a:t>
            </a:r>
            <a:r>
              <a:rPr lang="es-ES" dirty="0" err="1"/>
              <a:t>Bloch</a:t>
            </a:r>
            <a:endParaRPr lang="es-ES" dirty="0"/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generational</a:t>
            </a:r>
            <a:r>
              <a:rPr lang="es-ES" dirty="0"/>
              <a:t> “</a:t>
            </a:r>
            <a:r>
              <a:rPr lang="es-ES" dirty="0" err="1"/>
              <a:t>event</a:t>
            </a:r>
            <a:r>
              <a:rPr lang="es-ES" dirty="0"/>
              <a:t>”</a:t>
            </a:r>
          </a:p>
          <a:p>
            <a:pPr lvl="1"/>
            <a:r>
              <a:rPr lang="es-ES" dirty="0" err="1"/>
              <a:t>Wars</a:t>
            </a:r>
            <a:r>
              <a:rPr lang="es-ES" dirty="0"/>
              <a:t>: IWW </a:t>
            </a:r>
            <a:r>
              <a:rPr lang="es-ES" dirty="0" err="1"/>
              <a:t>Generation</a:t>
            </a:r>
            <a:endParaRPr lang="es-ES" dirty="0"/>
          </a:p>
          <a:p>
            <a:pPr lvl="1"/>
            <a:r>
              <a:rPr lang="es-ES" dirty="0" err="1"/>
              <a:t>Revolutions</a:t>
            </a:r>
            <a:r>
              <a:rPr lang="es-ES" dirty="0"/>
              <a:t>: 1968 </a:t>
            </a:r>
            <a:r>
              <a:rPr lang="es-ES" dirty="0" err="1"/>
              <a:t>Generation</a:t>
            </a:r>
            <a:endParaRPr lang="es-ES" dirty="0"/>
          </a:p>
          <a:p>
            <a:pPr lvl="1"/>
            <a:r>
              <a:rPr lang="es-ES" dirty="0"/>
              <a:t>Social </a:t>
            </a:r>
            <a:r>
              <a:rPr lang="es-ES" dirty="0" err="1"/>
              <a:t>Movements</a:t>
            </a:r>
            <a:r>
              <a:rPr lang="es-ES" dirty="0"/>
              <a:t>: Hippy </a:t>
            </a:r>
            <a:r>
              <a:rPr lang="es-ES" dirty="0" err="1"/>
              <a:t>Generation</a:t>
            </a:r>
            <a:endParaRPr lang="es-ES" dirty="0"/>
          </a:p>
          <a:p>
            <a:pPr lvl="1"/>
            <a:r>
              <a:rPr lang="es-ES" dirty="0" err="1"/>
              <a:t>Technological</a:t>
            </a:r>
            <a:r>
              <a:rPr lang="es-ES" dirty="0"/>
              <a:t> </a:t>
            </a:r>
            <a:r>
              <a:rPr lang="es-ES" dirty="0" err="1"/>
              <a:t>Innovations</a:t>
            </a:r>
            <a:r>
              <a:rPr lang="es-ES" dirty="0"/>
              <a:t>: Google </a:t>
            </a:r>
            <a:r>
              <a:rPr lang="es-ES" dirty="0" err="1"/>
              <a:t>Generation</a:t>
            </a:r>
            <a:endParaRPr lang="es-ES" dirty="0"/>
          </a:p>
          <a:p>
            <a:pPr lvl="1"/>
            <a:r>
              <a:rPr lang="es-ES" dirty="0"/>
              <a:t>Natural </a:t>
            </a:r>
            <a:r>
              <a:rPr lang="es-ES" dirty="0" err="1"/>
              <a:t>catastrophes</a:t>
            </a:r>
            <a:r>
              <a:rPr lang="es-ES" dirty="0"/>
              <a:t>: 1985 </a:t>
            </a:r>
            <a:r>
              <a:rPr lang="es-ES" dirty="0" err="1"/>
              <a:t>Mexican</a:t>
            </a:r>
            <a:r>
              <a:rPr lang="es-ES" dirty="0"/>
              <a:t> </a:t>
            </a:r>
            <a:r>
              <a:rPr lang="es-ES" dirty="0" err="1"/>
              <a:t>Earthquale</a:t>
            </a:r>
            <a:endParaRPr lang="es-ES" dirty="0"/>
          </a:p>
          <a:p>
            <a:pPr lvl="1"/>
            <a:r>
              <a:rPr lang="es-ES" dirty="0" err="1"/>
              <a:t>Pandemics</a:t>
            </a:r>
            <a:r>
              <a:rPr lang="es-ES" dirty="0"/>
              <a:t>? </a:t>
            </a:r>
          </a:p>
          <a:p>
            <a:pPr lvl="1"/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8C154CC-A3DC-7D43-8421-CC5B119E4D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77813" y="2194560"/>
            <a:ext cx="2237779" cy="3978275"/>
          </a:xfrm>
        </p:spPr>
      </p:pic>
    </p:spTree>
    <p:extLst>
      <p:ext uri="{BB962C8B-B14F-4D97-AF65-F5344CB8AC3E}">
        <p14:creationId xmlns:p14="http://schemas.microsoft.com/office/powerpoint/2010/main" val="26621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5D64C-FDC5-B64A-9078-8DE5E9C4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III. A viral </a:t>
            </a:r>
            <a:r>
              <a:rPr lang="es-ES" dirty="0" err="1">
                <a:solidFill>
                  <a:srgbClr val="FF0000"/>
                </a:solidFill>
              </a:rPr>
              <a:t>generation</a:t>
            </a:r>
            <a:r>
              <a:rPr lang="es-E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9A15C7-D9AE-4546-99A7-FCFEDE628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735" y="2194560"/>
            <a:ext cx="5824665" cy="3977640"/>
          </a:xfrm>
        </p:spPr>
        <p:txBody>
          <a:bodyPr>
            <a:normAutofit/>
          </a:bodyPr>
          <a:lstStyle/>
          <a:p>
            <a:r>
              <a:rPr lang="es-ES" dirty="0" err="1"/>
              <a:t>The</a:t>
            </a:r>
            <a:r>
              <a:rPr lang="es-ES" dirty="0"/>
              <a:t> 3 </a:t>
            </a:r>
            <a:r>
              <a:rPr lang="es-ES" dirty="0" err="1"/>
              <a:t>meanings</a:t>
            </a:r>
            <a:r>
              <a:rPr lang="es-ES" dirty="0"/>
              <a:t> of “viral”</a:t>
            </a:r>
          </a:p>
          <a:p>
            <a:pPr lvl="1"/>
            <a:r>
              <a:rPr lang="es-ES" dirty="0"/>
              <a:t>Quick </a:t>
            </a:r>
            <a:r>
              <a:rPr lang="es-ES" dirty="0" err="1"/>
              <a:t>transmission</a:t>
            </a:r>
            <a:r>
              <a:rPr lang="es-ES" dirty="0"/>
              <a:t> of </a:t>
            </a:r>
            <a:r>
              <a:rPr lang="es-ES" dirty="0" err="1"/>
              <a:t>informations</a:t>
            </a:r>
            <a:r>
              <a:rPr lang="es-ES" dirty="0"/>
              <a:t>: </a:t>
            </a:r>
            <a:r>
              <a:rPr lang="es-ES" dirty="0" err="1">
                <a:solidFill>
                  <a:srgbClr val="FF0000"/>
                </a:solidFill>
              </a:rPr>
              <a:t>infomedia</a:t>
            </a:r>
            <a:endParaRPr lang="es-ES" dirty="0">
              <a:solidFill>
                <a:srgbClr val="FF0000"/>
              </a:solidFill>
            </a:endParaRPr>
          </a:p>
          <a:p>
            <a:pPr lvl="1"/>
            <a:r>
              <a:rPr lang="es-ES" dirty="0" err="1"/>
              <a:t>Physical</a:t>
            </a:r>
            <a:r>
              <a:rPr lang="es-ES" dirty="0"/>
              <a:t> </a:t>
            </a:r>
            <a:r>
              <a:rPr lang="es-ES" dirty="0" err="1"/>
              <a:t>exposition</a:t>
            </a:r>
            <a:r>
              <a:rPr lang="es-ES" dirty="0"/>
              <a:t> to coronavirus: </a:t>
            </a:r>
            <a:r>
              <a:rPr lang="es-ES" dirty="0">
                <a:solidFill>
                  <a:srgbClr val="FF0000"/>
                </a:solidFill>
              </a:rPr>
              <a:t>pandemia</a:t>
            </a:r>
          </a:p>
          <a:p>
            <a:pPr lvl="1"/>
            <a:r>
              <a:rPr lang="es-ES" dirty="0"/>
              <a:t>Social </a:t>
            </a:r>
            <a:r>
              <a:rPr lang="es-ES" dirty="0" err="1"/>
              <a:t>impact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coronavirus: </a:t>
            </a:r>
            <a:r>
              <a:rPr lang="es-ES" dirty="0" err="1">
                <a:solidFill>
                  <a:srgbClr val="FF0000"/>
                </a:solidFill>
              </a:rPr>
              <a:t>sindemia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/>
              <a:t>A Viral </a:t>
            </a:r>
            <a:r>
              <a:rPr lang="es-ES" dirty="0" err="1"/>
              <a:t>Generation</a:t>
            </a:r>
            <a:r>
              <a:rPr lang="es-ES" dirty="0"/>
              <a:t>?</a:t>
            </a:r>
          </a:p>
          <a:p>
            <a:pPr lvl="1"/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generational</a:t>
            </a:r>
            <a:r>
              <a:rPr lang="es-ES" dirty="0"/>
              <a:t> </a:t>
            </a:r>
            <a:r>
              <a:rPr lang="es-ES" dirty="0" err="1"/>
              <a:t>experience</a:t>
            </a:r>
            <a:r>
              <a:rPr lang="es-ES" dirty="0"/>
              <a:t> 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lockdown</a:t>
            </a:r>
            <a:endParaRPr lang="es-ES" dirty="0"/>
          </a:p>
          <a:p>
            <a:pPr lvl="1"/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generational</a:t>
            </a:r>
            <a:r>
              <a:rPr lang="es-ES" dirty="0"/>
              <a:t> </a:t>
            </a:r>
            <a:r>
              <a:rPr lang="es-ES" dirty="0" err="1"/>
              <a:t>conciousness</a:t>
            </a:r>
            <a:r>
              <a:rPr lang="es-ES" dirty="0"/>
              <a:t> 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cyberculture</a:t>
            </a:r>
            <a:endParaRPr lang="es-ES" dirty="0"/>
          </a:p>
          <a:p>
            <a:pPr lvl="1"/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generational</a:t>
            </a:r>
            <a:r>
              <a:rPr lang="es-ES" dirty="0"/>
              <a:t> </a:t>
            </a:r>
            <a:r>
              <a:rPr lang="es-ES" dirty="0" err="1"/>
              <a:t>emblem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face</a:t>
            </a:r>
            <a:r>
              <a:rPr lang="es-ES" dirty="0"/>
              <a:t> </a:t>
            </a:r>
            <a:r>
              <a:rPr lang="es-ES" dirty="0" err="1"/>
              <a:t>mask</a:t>
            </a:r>
            <a:endParaRPr lang="es-ES" dirty="0"/>
          </a:p>
          <a:p>
            <a:pPr lvl="1"/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generational</a:t>
            </a:r>
            <a:r>
              <a:rPr lang="es-ES" dirty="0"/>
              <a:t> </a:t>
            </a:r>
            <a:r>
              <a:rPr lang="es-ES" dirty="0" err="1"/>
              <a:t>stygma</a:t>
            </a:r>
            <a:r>
              <a:rPr lang="es-ES" dirty="0"/>
              <a:t>:  </a:t>
            </a:r>
            <a:r>
              <a:rPr lang="es-ES" dirty="0" err="1"/>
              <a:t>the</a:t>
            </a:r>
            <a:r>
              <a:rPr lang="es-ES" dirty="0"/>
              <a:t> “botellón” </a:t>
            </a:r>
            <a:br>
              <a:rPr lang="es-ES" dirty="0"/>
            </a:br>
            <a:r>
              <a:rPr lang="es-ES" dirty="0"/>
              <a:t>(</a:t>
            </a:r>
            <a:r>
              <a:rPr lang="es-ES" dirty="0" err="1"/>
              <a:t>street</a:t>
            </a:r>
            <a:r>
              <a:rPr lang="es-ES" dirty="0"/>
              <a:t> </a:t>
            </a:r>
            <a:r>
              <a:rPr lang="es-ES" dirty="0" err="1"/>
              <a:t>parties</a:t>
            </a:r>
            <a:r>
              <a:rPr lang="es-ES" dirty="0"/>
              <a:t> / raves)</a:t>
            </a:r>
          </a:p>
        </p:txBody>
      </p:sp>
      <p:pic>
        <p:nvPicPr>
          <p:cNvPr id="5" name="Picture 2" descr="page8image38683456">
            <a:extLst>
              <a:ext uri="{FF2B5EF4-FFF2-40B4-BE49-F238E27FC236}">
                <a16:creationId xmlns:a16="http://schemas.microsoft.com/office/drawing/2014/main" id="{A1FE54B9-A56D-014F-A3DC-4DB257C230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2359795"/>
            <a:ext cx="4754562" cy="364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1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BE150-AE36-CB4A-946E-D21D72B4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IV. Young </a:t>
            </a:r>
            <a:r>
              <a:rPr lang="es-ES" dirty="0" err="1">
                <a:solidFill>
                  <a:srgbClr val="FF0000"/>
                </a:solidFill>
              </a:rPr>
              <a:t>people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through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the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pandemics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605589-CE9A-B948-9D8B-205141BBD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533" y="2194560"/>
            <a:ext cx="8661400" cy="397764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Pre-</a:t>
            </a:r>
            <a:r>
              <a:rPr lang="es-ES" dirty="0" err="1"/>
              <a:t>pandemics</a:t>
            </a:r>
            <a:endParaRPr lang="es-ES" dirty="0"/>
          </a:p>
          <a:p>
            <a:pPr lvl="1"/>
            <a:r>
              <a:rPr lang="es-ES" dirty="0">
                <a:solidFill>
                  <a:srgbClr val="FF0000"/>
                </a:solidFill>
              </a:rPr>
              <a:t>Hashtag </a:t>
            </a:r>
            <a:r>
              <a:rPr lang="es-ES" dirty="0" err="1">
                <a:solidFill>
                  <a:srgbClr val="FF0000"/>
                </a:solidFill>
              </a:rPr>
              <a:t>Generation</a:t>
            </a:r>
            <a:r>
              <a:rPr lang="es-ES" dirty="0"/>
              <a:t>: 2011-2019</a:t>
            </a:r>
          </a:p>
          <a:p>
            <a:pPr lvl="1"/>
            <a:r>
              <a:rPr lang="es-ES" dirty="0" err="1"/>
              <a:t>Economic</a:t>
            </a:r>
            <a:r>
              <a:rPr lang="es-ES" dirty="0"/>
              <a:t> </a:t>
            </a:r>
            <a:r>
              <a:rPr lang="es-ES" dirty="0" err="1"/>
              <a:t>Youthcide</a:t>
            </a:r>
            <a:r>
              <a:rPr lang="es-ES" dirty="0"/>
              <a:t> versus Moral </a:t>
            </a:r>
            <a:r>
              <a:rPr lang="es-ES" dirty="0" err="1"/>
              <a:t>Youthcide</a:t>
            </a:r>
            <a:endParaRPr lang="es-ES" dirty="0"/>
          </a:p>
          <a:p>
            <a:pPr lvl="1"/>
            <a:r>
              <a:rPr lang="es-ES" dirty="0" err="1"/>
              <a:t>Glocal</a:t>
            </a:r>
            <a:r>
              <a:rPr lang="es-ES" dirty="0"/>
              <a:t> </a:t>
            </a:r>
            <a:r>
              <a:rPr lang="es-ES" dirty="0" err="1"/>
              <a:t>Youth</a:t>
            </a:r>
            <a:r>
              <a:rPr lang="es-ES" dirty="0"/>
              <a:t> </a:t>
            </a:r>
            <a:r>
              <a:rPr lang="es-ES" dirty="0" err="1"/>
              <a:t>Empowerments</a:t>
            </a:r>
            <a:r>
              <a:rPr lang="es-ES" dirty="0"/>
              <a:t> (</a:t>
            </a:r>
            <a:r>
              <a:rPr lang="es-ES" dirty="0" err="1"/>
              <a:t>Outraged</a:t>
            </a:r>
            <a:r>
              <a:rPr lang="es-ES" dirty="0"/>
              <a:t> Social </a:t>
            </a:r>
            <a:r>
              <a:rPr lang="es-ES" dirty="0" err="1"/>
              <a:t>Movements</a:t>
            </a:r>
            <a:r>
              <a:rPr lang="es-ES" dirty="0"/>
              <a:t>)</a:t>
            </a:r>
          </a:p>
          <a:p>
            <a:r>
              <a:rPr lang="es-ES" dirty="0" err="1"/>
              <a:t>Pandemics</a:t>
            </a:r>
            <a:endParaRPr lang="es-ES" dirty="0"/>
          </a:p>
          <a:p>
            <a:pPr lvl="1"/>
            <a:r>
              <a:rPr lang="es-ES" dirty="0">
                <a:solidFill>
                  <a:srgbClr val="FF0000"/>
                </a:solidFill>
              </a:rPr>
              <a:t>Viral </a:t>
            </a:r>
            <a:r>
              <a:rPr lang="es-ES" dirty="0" err="1">
                <a:solidFill>
                  <a:srgbClr val="FF0000"/>
                </a:solidFill>
              </a:rPr>
              <a:t>Generation</a:t>
            </a:r>
            <a:r>
              <a:rPr lang="es-ES" dirty="0"/>
              <a:t>: 2020-2021</a:t>
            </a:r>
          </a:p>
          <a:p>
            <a:pPr lvl="1"/>
            <a:r>
              <a:rPr lang="es-ES" dirty="0" err="1"/>
              <a:t>Lockdown</a:t>
            </a:r>
            <a:r>
              <a:rPr lang="es-ES" dirty="0"/>
              <a:t>: </a:t>
            </a:r>
            <a:r>
              <a:rPr lang="es-ES" dirty="0" err="1"/>
              <a:t>Room</a:t>
            </a:r>
            <a:r>
              <a:rPr lang="es-ES" dirty="0"/>
              <a:t> Culture vs. </a:t>
            </a:r>
            <a:r>
              <a:rPr lang="es-ES" dirty="0" err="1"/>
              <a:t>Cyberculture</a:t>
            </a:r>
            <a:endParaRPr lang="es-ES" dirty="0"/>
          </a:p>
          <a:p>
            <a:pPr lvl="1"/>
            <a:r>
              <a:rPr lang="es-ES" dirty="0"/>
              <a:t>De-</a:t>
            </a:r>
            <a:r>
              <a:rPr lang="es-ES" dirty="0" err="1"/>
              <a:t>confinement</a:t>
            </a:r>
            <a:r>
              <a:rPr lang="es-ES" dirty="0"/>
              <a:t>: Social </a:t>
            </a:r>
            <a:r>
              <a:rPr lang="es-ES" dirty="0" err="1"/>
              <a:t>distance</a:t>
            </a:r>
            <a:r>
              <a:rPr lang="es-ES" dirty="0"/>
              <a:t> vs. Social </a:t>
            </a:r>
            <a:r>
              <a:rPr lang="es-ES" dirty="0" err="1"/>
              <a:t>proximity</a:t>
            </a:r>
            <a:endParaRPr lang="es-ES" dirty="0"/>
          </a:p>
          <a:p>
            <a:pPr lvl="1"/>
            <a:r>
              <a:rPr lang="es-ES" dirty="0"/>
              <a:t>Re-</a:t>
            </a:r>
            <a:r>
              <a:rPr lang="es-ES" dirty="0" err="1"/>
              <a:t>lockdown</a:t>
            </a:r>
            <a:r>
              <a:rPr lang="es-ES" dirty="0"/>
              <a:t>:  </a:t>
            </a:r>
            <a:r>
              <a:rPr lang="es-ES" dirty="0" err="1"/>
              <a:t>young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as </a:t>
            </a:r>
            <a:r>
              <a:rPr lang="es-ES" dirty="0" err="1"/>
              <a:t>scapegoats</a:t>
            </a:r>
            <a:endParaRPr lang="es-ES" dirty="0"/>
          </a:p>
          <a:p>
            <a:r>
              <a:rPr lang="es-ES" dirty="0"/>
              <a:t>Post-</a:t>
            </a:r>
            <a:r>
              <a:rPr lang="es-ES" dirty="0" err="1"/>
              <a:t>pandemics</a:t>
            </a:r>
            <a:endParaRPr lang="es-ES" dirty="0"/>
          </a:p>
          <a:p>
            <a:pPr lvl="1"/>
            <a:r>
              <a:rPr lang="es-ES" dirty="0" err="1">
                <a:solidFill>
                  <a:srgbClr val="FF0000"/>
                </a:solidFill>
              </a:rPr>
              <a:t>Blockchain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Generation</a:t>
            </a:r>
            <a:r>
              <a:rPr lang="es-ES" dirty="0"/>
              <a:t>: </a:t>
            </a:r>
            <a:r>
              <a:rPr lang="es-ES" dirty="0" err="1"/>
              <a:t>collaborative</a:t>
            </a:r>
            <a:r>
              <a:rPr lang="es-ES" dirty="0"/>
              <a:t> cultures (coworking, </a:t>
            </a:r>
            <a:r>
              <a:rPr lang="es-ES" dirty="0" err="1"/>
              <a:t>cohousing</a:t>
            </a:r>
            <a:r>
              <a:rPr lang="es-ES" dirty="0"/>
              <a:t>, </a:t>
            </a:r>
            <a:r>
              <a:rPr lang="es-ES" dirty="0" err="1"/>
              <a:t>coleisure</a:t>
            </a:r>
            <a:r>
              <a:rPr lang="es-ES" dirty="0"/>
              <a:t>) </a:t>
            </a:r>
          </a:p>
          <a:p>
            <a:pPr lvl="1"/>
            <a:r>
              <a:rPr lang="es-ES" dirty="0"/>
              <a:t>Un-</a:t>
            </a:r>
            <a:r>
              <a:rPr lang="es-ES" dirty="0" err="1"/>
              <a:t>crowned</a:t>
            </a:r>
            <a:r>
              <a:rPr lang="es-ES" dirty="0"/>
              <a:t> </a:t>
            </a:r>
            <a:r>
              <a:rPr lang="es-ES" dirty="0" err="1"/>
              <a:t>Generation</a:t>
            </a:r>
            <a:r>
              <a:rPr lang="es-ES" dirty="0"/>
              <a:t>: </a:t>
            </a:r>
            <a:r>
              <a:rPr lang="es-ES" dirty="0" err="1"/>
              <a:t>job</a:t>
            </a:r>
            <a:r>
              <a:rPr lang="es-ES" dirty="0"/>
              <a:t> </a:t>
            </a:r>
            <a:r>
              <a:rPr lang="es-ES" dirty="0" err="1"/>
              <a:t>insecurity</a:t>
            </a:r>
            <a:r>
              <a:rPr lang="es-ES" dirty="0"/>
              <a:t>, </a:t>
            </a:r>
            <a:r>
              <a:rPr lang="es-ES" dirty="0" err="1"/>
              <a:t>hygienism</a:t>
            </a:r>
            <a:r>
              <a:rPr lang="es-ES" dirty="0"/>
              <a:t>, </a:t>
            </a:r>
            <a:r>
              <a:rPr lang="es-ES" dirty="0" err="1"/>
              <a:t>adult-centrism</a:t>
            </a:r>
            <a:endParaRPr lang="es-ES" dirty="0"/>
          </a:p>
          <a:p>
            <a:pPr lvl="1"/>
            <a:r>
              <a:rPr lang="es-ES" dirty="0"/>
              <a:t>3.0 social </a:t>
            </a:r>
            <a:r>
              <a:rPr lang="es-ES" dirty="0" err="1"/>
              <a:t>movements</a:t>
            </a:r>
            <a:r>
              <a:rPr lang="es-ES" dirty="0"/>
              <a:t> (</a:t>
            </a:r>
            <a:r>
              <a:rPr lang="es-ES_tradnl" dirty="0"/>
              <a:t>#</a:t>
            </a:r>
            <a:r>
              <a:rPr lang="es-ES_tradnl" dirty="0" err="1"/>
              <a:t>MeToo</a:t>
            </a:r>
            <a:r>
              <a:rPr lang="es-ES_tradnl" dirty="0"/>
              <a:t>, #</a:t>
            </a:r>
            <a:r>
              <a:rPr lang="es-ES_tradnl" dirty="0" err="1"/>
              <a:t>FridaysForFuture</a:t>
            </a:r>
            <a:r>
              <a:rPr lang="es-ES_tradnl" dirty="0"/>
              <a:t>, #</a:t>
            </a:r>
            <a:r>
              <a:rPr lang="es-ES_tradnl" dirty="0" err="1"/>
              <a:t>BlackLivesMatter</a:t>
            </a:r>
            <a:r>
              <a:rPr lang="es-ES" dirty="0"/>
              <a:t>)</a:t>
            </a:r>
          </a:p>
          <a:p>
            <a:pPr lvl="1"/>
            <a:endParaRPr lang="es-ES" dirty="0"/>
          </a:p>
        </p:txBody>
      </p:sp>
      <p:pic>
        <p:nvPicPr>
          <p:cNvPr id="8" name="Marcador de posición de imagen 5">
            <a:extLst>
              <a:ext uri="{FF2B5EF4-FFF2-40B4-BE49-F238E27FC236}">
                <a16:creationId xmlns:a16="http://schemas.microsoft.com/office/drawing/2014/main" id="{EC867694-36C8-4C44-A75C-B0A53220E7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80602" y="2113280"/>
            <a:ext cx="3937000" cy="2070100"/>
          </a:xfrm>
        </p:spPr>
      </p:pic>
    </p:spTree>
    <p:extLst>
      <p:ext uri="{BB962C8B-B14F-4D97-AF65-F5344CB8AC3E}">
        <p14:creationId xmlns:p14="http://schemas.microsoft.com/office/powerpoint/2010/main" val="420217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A681A-82B4-E443-A197-17BBE581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rgbClr val="FF0000"/>
                </a:solidFill>
              </a:rPr>
              <a:t>V. </a:t>
            </a:r>
            <a:r>
              <a:rPr lang="es-ES" sz="4800" dirty="0" err="1">
                <a:solidFill>
                  <a:srgbClr val="FF0000"/>
                </a:solidFill>
              </a:rPr>
              <a:t>Youth</a:t>
            </a:r>
            <a:r>
              <a:rPr lang="es-ES" sz="4800" dirty="0">
                <a:solidFill>
                  <a:srgbClr val="FF0000"/>
                </a:solidFill>
              </a:rPr>
              <a:t> </a:t>
            </a:r>
            <a:r>
              <a:rPr lang="es-ES" sz="4800" dirty="0" err="1">
                <a:solidFill>
                  <a:srgbClr val="FF0000"/>
                </a:solidFill>
              </a:rPr>
              <a:t>information</a:t>
            </a:r>
            <a:r>
              <a:rPr lang="es-ES" sz="4800" dirty="0">
                <a:solidFill>
                  <a:srgbClr val="FF0000"/>
                </a:solidFill>
              </a:rPr>
              <a:t> </a:t>
            </a:r>
            <a:r>
              <a:rPr lang="es-ES" sz="4800" dirty="0" err="1">
                <a:solidFill>
                  <a:srgbClr val="FF0000"/>
                </a:solidFill>
              </a:rPr>
              <a:t>through</a:t>
            </a:r>
            <a:r>
              <a:rPr lang="es-ES" sz="4800" dirty="0">
                <a:solidFill>
                  <a:srgbClr val="FF0000"/>
                </a:solidFill>
              </a:rPr>
              <a:t> </a:t>
            </a:r>
            <a:r>
              <a:rPr lang="es-ES" sz="4800" dirty="0" err="1">
                <a:solidFill>
                  <a:srgbClr val="FF0000"/>
                </a:solidFill>
              </a:rPr>
              <a:t>the</a:t>
            </a:r>
            <a:r>
              <a:rPr lang="es-ES" sz="4800" dirty="0">
                <a:solidFill>
                  <a:srgbClr val="FF0000"/>
                </a:solidFill>
              </a:rPr>
              <a:t> </a:t>
            </a:r>
            <a:r>
              <a:rPr lang="es-ES" sz="4800" dirty="0" err="1">
                <a:solidFill>
                  <a:srgbClr val="FF0000"/>
                </a:solidFill>
              </a:rPr>
              <a:t>pandemics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92095-81D4-904B-92DA-995C738666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Pre-pandemia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LIQUID </a:t>
            </a:r>
            <a:r>
              <a:rPr lang="es-ES" dirty="0" err="1">
                <a:solidFill>
                  <a:srgbClr val="FF0000"/>
                </a:solidFill>
              </a:rPr>
              <a:t>youth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information</a:t>
            </a:r>
            <a:endParaRPr lang="es-ES" dirty="0">
              <a:solidFill>
                <a:srgbClr val="FF0000"/>
              </a:solidFill>
            </a:endParaRPr>
          </a:p>
          <a:p>
            <a:pPr lvl="1"/>
            <a:r>
              <a:rPr lang="es-ES" dirty="0" err="1"/>
              <a:t>Youth-centrism</a:t>
            </a:r>
            <a:r>
              <a:rPr lang="es-ES" dirty="0"/>
              <a:t> / Social Networks</a:t>
            </a:r>
          </a:p>
          <a:p>
            <a:pPr lvl="1"/>
            <a:r>
              <a:rPr lang="es-ES" dirty="0" err="1"/>
              <a:t>Globalism</a:t>
            </a:r>
            <a:r>
              <a:rPr lang="es-ES" dirty="0"/>
              <a:t> / </a:t>
            </a:r>
            <a:r>
              <a:rPr lang="es-ES" dirty="0" err="1"/>
              <a:t>Internationalism</a:t>
            </a:r>
            <a:endParaRPr lang="es-ES" dirty="0"/>
          </a:p>
          <a:p>
            <a:r>
              <a:rPr lang="es-ES" dirty="0"/>
              <a:t>Pandemia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SOLID </a:t>
            </a:r>
            <a:r>
              <a:rPr lang="es-ES" dirty="0" err="1">
                <a:solidFill>
                  <a:srgbClr val="FF0000"/>
                </a:solidFill>
              </a:rPr>
              <a:t>youth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information</a:t>
            </a:r>
            <a:endParaRPr lang="es-ES" dirty="0">
              <a:solidFill>
                <a:srgbClr val="FF0000"/>
              </a:solidFill>
            </a:endParaRPr>
          </a:p>
          <a:p>
            <a:pPr lvl="1"/>
            <a:r>
              <a:rPr lang="es-ES" dirty="0" err="1"/>
              <a:t>Adult-centrism</a:t>
            </a:r>
            <a:r>
              <a:rPr lang="es-ES" dirty="0"/>
              <a:t> / </a:t>
            </a:r>
            <a:r>
              <a:rPr lang="es-ES" dirty="0" err="1"/>
              <a:t>Fake</a:t>
            </a:r>
            <a:r>
              <a:rPr lang="es-ES" dirty="0"/>
              <a:t> News</a:t>
            </a:r>
          </a:p>
          <a:p>
            <a:pPr lvl="1"/>
            <a:r>
              <a:rPr lang="es-ES" dirty="0" err="1"/>
              <a:t>Localism</a:t>
            </a:r>
            <a:r>
              <a:rPr lang="es-ES" dirty="0"/>
              <a:t> / </a:t>
            </a:r>
            <a:r>
              <a:rPr lang="es-ES" dirty="0" err="1"/>
              <a:t>Nationalism</a:t>
            </a:r>
            <a:endParaRPr lang="es-ES" dirty="0"/>
          </a:p>
          <a:p>
            <a:r>
              <a:rPr lang="es-ES" dirty="0"/>
              <a:t>Post-pandemia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GASEOUS </a:t>
            </a:r>
            <a:r>
              <a:rPr lang="es-ES" dirty="0" err="1">
                <a:solidFill>
                  <a:srgbClr val="FF0000"/>
                </a:solidFill>
              </a:rPr>
              <a:t>youth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information</a:t>
            </a:r>
            <a:endParaRPr lang="es-ES" dirty="0">
              <a:solidFill>
                <a:srgbClr val="FF0000"/>
              </a:solidFill>
            </a:endParaRPr>
          </a:p>
          <a:p>
            <a:pPr lvl="1"/>
            <a:r>
              <a:rPr lang="es-ES" dirty="0"/>
              <a:t>Inter-</a:t>
            </a:r>
            <a:r>
              <a:rPr lang="es-ES" dirty="0" err="1"/>
              <a:t>generationalism</a:t>
            </a:r>
            <a:r>
              <a:rPr lang="es-ES" dirty="0"/>
              <a:t> / </a:t>
            </a:r>
            <a:r>
              <a:rPr lang="es-ES" dirty="0" err="1"/>
              <a:t>Critical</a:t>
            </a:r>
            <a:r>
              <a:rPr lang="es-ES" dirty="0"/>
              <a:t> Dialogue</a:t>
            </a:r>
          </a:p>
          <a:p>
            <a:pPr lvl="1"/>
            <a:r>
              <a:rPr lang="es-ES" dirty="0" err="1"/>
              <a:t>Glocalism</a:t>
            </a:r>
            <a:r>
              <a:rPr lang="es-ES" dirty="0"/>
              <a:t> / </a:t>
            </a:r>
            <a:r>
              <a:rPr lang="es-ES" dirty="0" err="1"/>
              <a:t>Transnationalism</a:t>
            </a:r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BAA9E3F-7C93-B349-AA95-BEC745E8F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4488" y="2340836"/>
            <a:ext cx="4754562" cy="3565921"/>
          </a:xfrm>
        </p:spPr>
      </p:pic>
    </p:spTree>
    <p:extLst>
      <p:ext uri="{BB962C8B-B14F-4D97-AF65-F5344CB8AC3E}">
        <p14:creationId xmlns:p14="http://schemas.microsoft.com/office/powerpoint/2010/main" val="353905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D3258-665A-4A41-9758-4D224A11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VI. </a:t>
            </a:r>
            <a:r>
              <a:rPr lang="es-ES" dirty="0" err="1">
                <a:solidFill>
                  <a:srgbClr val="FF0000"/>
                </a:solidFill>
              </a:rPr>
              <a:t>afterword</a:t>
            </a:r>
            <a:r>
              <a:rPr lang="es-ES" dirty="0">
                <a:solidFill>
                  <a:srgbClr val="FF0000"/>
                </a:solidFill>
              </a:rPr>
              <a:t>: </a:t>
            </a:r>
            <a:r>
              <a:rPr lang="es-ES" dirty="0" err="1">
                <a:solidFill>
                  <a:srgbClr val="FF0000"/>
                </a:solidFill>
              </a:rPr>
              <a:t>after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the</a:t>
            </a:r>
            <a:r>
              <a:rPr lang="es-ES" dirty="0">
                <a:solidFill>
                  <a:srgbClr val="FF0000"/>
                </a:solidFill>
              </a:rPr>
              <a:t> coronavirus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4EAFC9-8236-7042-8C8A-B50246097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Towards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>
                <a:solidFill>
                  <a:srgbClr val="FF0000"/>
                </a:solidFill>
              </a:rPr>
              <a:t>third</a:t>
            </a:r>
            <a:r>
              <a:rPr lang="es-ES" dirty="0">
                <a:solidFill>
                  <a:srgbClr val="FF0000"/>
                </a:solidFill>
              </a:rPr>
              <a:t> crisis of </a:t>
            </a:r>
            <a:r>
              <a:rPr lang="es-ES" dirty="0" err="1">
                <a:solidFill>
                  <a:srgbClr val="FF0000"/>
                </a:solidFill>
              </a:rPr>
              <a:t>youth</a:t>
            </a:r>
            <a:r>
              <a:rPr lang="es-ES" dirty="0"/>
              <a:t>?</a:t>
            </a:r>
          </a:p>
          <a:p>
            <a:r>
              <a:rPr lang="es-ES" dirty="0" err="1">
                <a:solidFill>
                  <a:srgbClr val="FF0000"/>
                </a:solidFill>
              </a:rPr>
              <a:t>Europe</a:t>
            </a:r>
            <a:r>
              <a:rPr lang="es-ES" dirty="0"/>
              <a:t> as </a:t>
            </a:r>
            <a:r>
              <a:rPr lang="es-ES" dirty="0" err="1"/>
              <a:t>problem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solution</a:t>
            </a:r>
            <a:r>
              <a:rPr lang="es-ES" dirty="0"/>
              <a:t>? North vs South; West vs East</a:t>
            </a:r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>
                <a:solidFill>
                  <a:srgbClr val="FF0000"/>
                </a:solidFill>
              </a:rPr>
              <a:t>contagion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factors</a:t>
            </a:r>
            <a:r>
              <a:rPr lang="es-ES" dirty="0"/>
              <a:t>: </a:t>
            </a:r>
            <a:r>
              <a:rPr lang="es-ES" dirty="0" err="1"/>
              <a:t>economic</a:t>
            </a:r>
            <a:r>
              <a:rPr lang="es-ES" dirty="0"/>
              <a:t> </a:t>
            </a:r>
            <a:r>
              <a:rPr lang="es-ES" dirty="0" err="1"/>
              <a:t>youthcide</a:t>
            </a:r>
            <a:r>
              <a:rPr lang="es-ES" dirty="0"/>
              <a:t> and social </a:t>
            </a:r>
            <a:r>
              <a:rPr lang="es-ES" dirty="0" err="1"/>
              <a:t>vulnerability</a:t>
            </a:r>
            <a:endParaRPr lang="es-ES" dirty="0"/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>
                <a:solidFill>
                  <a:srgbClr val="FF0000"/>
                </a:solidFill>
              </a:rPr>
              <a:t>protective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masks</a:t>
            </a:r>
            <a:r>
              <a:rPr lang="es-ES" dirty="0"/>
              <a:t>: </a:t>
            </a:r>
            <a:r>
              <a:rPr lang="es-ES" dirty="0" err="1"/>
              <a:t>room</a:t>
            </a:r>
            <a:r>
              <a:rPr lang="es-ES" dirty="0"/>
              <a:t> culture and </a:t>
            </a:r>
            <a:r>
              <a:rPr lang="es-ES" dirty="0" err="1"/>
              <a:t>cyberculture</a:t>
            </a:r>
            <a:endParaRPr lang="es-ES" dirty="0"/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>
                <a:solidFill>
                  <a:srgbClr val="FF0000"/>
                </a:solidFill>
              </a:rPr>
              <a:t>vaccines</a:t>
            </a:r>
            <a:r>
              <a:rPr lang="es-ES" dirty="0"/>
              <a:t>: </a:t>
            </a:r>
            <a:r>
              <a:rPr lang="es-ES" dirty="0" err="1"/>
              <a:t>creativity</a:t>
            </a:r>
            <a:r>
              <a:rPr lang="es-ES" dirty="0"/>
              <a:t> and </a:t>
            </a:r>
            <a:r>
              <a:rPr lang="es-ES" dirty="0" err="1"/>
              <a:t>collaborative</a:t>
            </a:r>
            <a:r>
              <a:rPr lang="es-ES" dirty="0"/>
              <a:t> culture</a:t>
            </a:r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>
                <a:solidFill>
                  <a:srgbClr val="FF0000"/>
                </a:solidFill>
              </a:rPr>
              <a:t>inequalities</a:t>
            </a:r>
            <a:r>
              <a:rPr lang="es-ES" dirty="0"/>
              <a:t>: </a:t>
            </a:r>
            <a:r>
              <a:rPr lang="es-ES" dirty="0" err="1"/>
              <a:t>age</a:t>
            </a:r>
            <a:r>
              <a:rPr lang="es-ES" dirty="0"/>
              <a:t>, </a:t>
            </a:r>
            <a:r>
              <a:rPr lang="es-ES" dirty="0" err="1"/>
              <a:t>gender</a:t>
            </a:r>
            <a:r>
              <a:rPr lang="es-ES" dirty="0"/>
              <a:t>, </a:t>
            </a:r>
            <a:r>
              <a:rPr lang="es-ES" dirty="0" err="1"/>
              <a:t>race</a:t>
            </a:r>
            <a:r>
              <a:rPr lang="es-ES" dirty="0"/>
              <a:t>, place</a:t>
            </a:r>
          </a:p>
          <a:p>
            <a:r>
              <a:rPr lang="es-ES" dirty="0"/>
              <a:t>¿</a:t>
            </a:r>
            <a:r>
              <a:rPr lang="es-ES" dirty="0" err="1"/>
              <a:t>Conflict</a:t>
            </a:r>
            <a:r>
              <a:rPr lang="es-ES" dirty="0"/>
              <a:t> o Alliance </a:t>
            </a:r>
            <a:r>
              <a:rPr lang="es-ES" dirty="0" err="1"/>
              <a:t>between</a:t>
            </a:r>
            <a:r>
              <a:rPr lang="es-ES" dirty="0"/>
              <a:t> </a:t>
            </a:r>
            <a:r>
              <a:rPr lang="es-ES" dirty="0" err="1"/>
              <a:t>generations</a:t>
            </a:r>
            <a:r>
              <a:rPr lang="es-ES" dirty="0"/>
              <a:t>? Young </a:t>
            </a:r>
            <a:r>
              <a:rPr lang="es-ES" dirty="0" err="1"/>
              <a:t>People</a:t>
            </a:r>
            <a:r>
              <a:rPr lang="es-ES" dirty="0"/>
              <a:t> vs. Old </a:t>
            </a:r>
            <a:r>
              <a:rPr lang="es-ES" dirty="0" err="1"/>
              <a:t>People</a:t>
            </a:r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NEXT GENERATION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NEW GENERATIONAL CONTRACT</a:t>
            </a:r>
            <a:r>
              <a:rPr lang="es-ES" dirty="0"/>
              <a:t>?</a:t>
            </a:r>
          </a:p>
          <a:p>
            <a:pPr lvl="1"/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does</a:t>
            </a:r>
            <a:r>
              <a:rPr lang="es-ES" dirty="0"/>
              <a:t> </a:t>
            </a:r>
            <a:r>
              <a:rPr lang="es-ES" dirty="0" err="1"/>
              <a:t>youth</a:t>
            </a:r>
            <a:r>
              <a:rPr lang="es-ES" dirty="0"/>
              <a:t> </a:t>
            </a:r>
            <a:r>
              <a:rPr lang="es-ES" dirty="0" err="1"/>
              <a:t>brings</a:t>
            </a:r>
            <a:r>
              <a:rPr lang="es-ES" dirty="0"/>
              <a:t>: </a:t>
            </a:r>
            <a:r>
              <a:rPr lang="es-ES" dirty="0" err="1"/>
              <a:t>care</a:t>
            </a:r>
            <a:r>
              <a:rPr lang="es-ES" dirty="0"/>
              <a:t>, </a:t>
            </a:r>
            <a:r>
              <a:rPr lang="es-ES" dirty="0" err="1"/>
              <a:t>innovation</a:t>
            </a:r>
            <a:r>
              <a:rPr lang="es-ES" dirty="0"/>
              <a:t>, </a:t>
            </a:r>
            <a:r>
              <a:rPr lang="es-ES" dirty="0" err="1"/>
              <a:t>digitalization</a:t>
            </a:r>
            <a:r>
              <a:rPr lang="es-ES" dirty="0"/>
              <a:t>, </a:t>
            </a:r>
            <a:r>
              <a:rPr lang="es-ES" dirty="0" err="1"/>
              <a:t>internationalization</a:t>
            </a:r>
            <a:endParaRPr lang="es-ES" dirty="0"/>
          </a:p>
          <a:p>
            <a:pPr lvl="1"/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does</a:t>
            </a:r>
            <a:r>
              <a:rPr lang="es-ES" dirty="0"/>
              <a:t> </a:t>
            </a:r>
            <a:r>
              <a:rPr lang="es-ES" dirty="0" err="1"/>
              <a:t>youth</a:t>
            </a:r>
            <a:r>
              <a:rPr lang="es-ES" dirty="0"/>
              <a:t> </a:t>
            </a:r>
            <a:r>
              <a:rPr lang="es-ES" dirty="0" err="1"/>
              <a:t>get</a:t>
            </a:r>
            <a:r>
              <a:rPr lang="es-ES" dirty="0"/>
              <a:t>: social </a:t>
            </a:r>
            <a:r>
              <a:rPr lang="es-ES" dirty="0" err="1"/>
              <a:t>protection</a:t>
            </a:r>
            <a:r>
              <a:rPr lang="es-ES" dirty="0"/>
              <a:t>, </a:t>
            </a:r>
            <a:r>
              <a:rPr lang="es-ES" dirty="0" err="1"/>
              <a:t>education</a:t>
            </a:r>
            <a:r>
              <a:rPr lang="es-ES" dirty="0"/>
              <a:t> 3.0, </a:t>
            </a:r>
            <a:r>
              <a:rPr lang="es-ES" dirty="0" err="1"/>
              <a:t>quality</a:t>
            </a:r>
            <a:r>
              <a:rPr lang="es-ES" dirty="0"/>
              <a:t> </a:t>
            </a:r>
            <a:r>
              <a:rPr lang="es-ES" dirty="0" err="1"/>
              <a:t>jobs</a:t>
            </a:r>
            <a:r>
              <a:rPr lang="es-ES" dirty="0"/>
              <a:t>, </a:t>
            </a:r>
            <a:r>
              <a:rPr lang="es-ES" dirty="0" err="1"/>
              <a:t>sustainability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1734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{D7A25840-98CE-F743-B9F5-6AA2F32F8501}tf10001070</Template>
  <TotalTime>396</TotalTime>
  <Words>464</Words>
  <Application>Microsoft Office PowerPoint</Application>
  <PresentationFormat>Widescreen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Rockwell</vt:lpstr>
      <vt:lpstr>Rockwell Condensed</vt:lpstr>
      <vt:lpstr>Rockwell Extra Bold</vt:lpstr>
      <vt:lpstr>Wingdings</vt:lpstr>
      <vt:lpstr>Letras en madera</vt:lpstr>
      <vt:lpstr>  A viral Generation? Young people in post-pandemic Europe</vt:lpstr>
      <vt:lpstr>roadmap</vt:lpstr>
      <vt:lpstr>I. Foreword:  Before the coronavirus</vt:lpstr>
      <vt:lpstr>II. The Pandemics as a GENERAtIONAL brand</vt:lpstr>
      <vt:lpstr>III. A viral generation?</vt:lpstr>
      <vt:lpstr>IV. Young people through the pandemics</vt:lpstr>
      <vt:lpstr>V. Youth information through the pandemics</vt:lpstr>
      <vt:lpstr>VI. afterword: after the coronavirus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Carles</dc:creator>
  <cp:lastModifiedBy>JULIEN Muriel</cp:lastModifiedBy>
  <cp:revision>65</cp:revision>
  <dcterms:created xsi:type="dcterms:W3CDTF">2020-04-29T18:21:45Z</dcterms:created>
  <dcterms:modified xsi:type="dcterms:W3CDTF">2021-11-08T13:43:05Z</dcterms:modified>
</cp:coreProperties>
</file>