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2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2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3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3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4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2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7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3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5BBB-9373-4C4D-9634-25FA90017E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5C81-2AD8-435E-93A6-29F12623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1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3510" y="2257328"/>
            <a:ext cx="7384496" cy="1681163"/>
          </a:xfrm>
        </p:spPr>
        <p:txBody>
          <a:bodyPr>
            <a:noAutofit/>
          </a:bodyPr>
          <a:lstStyle/>
          <a:p>
            <a:pPr algn="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Critical perspectives on AI in education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2172"/>
            <a:ext cx="10064006" cy="598192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 Williamson | @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BenPatrickWill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5" y="6052695"/>
            <a:ext cx="2050435" cy="49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73" y="6052694"/>
            <a:ext cx="2402933" cy="491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9" y="2257328"/>
            <a:ext cx="3703269" cy="2533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9492" y="453002"/>
            <a:ext cx="2808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by Mathew Schwartz on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commercialization of AIED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3373"/>
            <a:ext cx="3325837" cy="2842920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>
                <a:solidFill>
                  <a:schemeClr val="bg1"/>
                </a:solidFill>
              </a:rPr>
              <a:t>AI-based business plans are key ways </a:t>
            </a:r>
            <a:r>
              <a:rPr lang="en-GB" dirty="0" smtClean="0">
                <a:solidFill>
                  <a:schemeClr val="bg1"/>
                </a:solidFill>
              </a:rPr>
              <a:t>the commercial </a:t>
            </a:r>
            <a:r>
              <a:rPr lang="en-GB" dirty="0" err="1" smtClean="0">
                <a:solidFill>
                  <a:schemeClr val="bg1"/>
                </a:solidFill>
              </a:rPr>
              <a:t>EdTech</a:t>
            </a:r>
            <a:r>
              <a:rPr lang="en-GB" dirty="0" smtClean="0">
                <a:solidFill>
                  <a:schemeClr val="bg1"/>
                </a:solidFill>
              </a:rPr>
              <a:t> and Big Tech industries are penetrating and transforming public education </a:t>
            </a:r>
            <a:r>
              <a:rPr lang="en-GB" dirty="0" smtClean="0">
                <a:solidFill>
                  <a:schemeClr val="bg1"/>
                </a:solidFill>
              </a:rPr>
              <a:t>systems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61" y="1834588"/>
            <a:ext cx="7390576" cy="41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" y="956884"/>
            <a:ext cx="5334222" cy="4740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04" y="1084750"/>
            <a:ext cx="5686425" cy="482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773" y="5913925"/>
            <a:ext cx="533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endParaRPr lang="en-GB" sz="1600" dirty="0" smtClean="0"/>
          </a:p>
          <a:p>
            <a:r>
              <a:rPr lang="en-GB" sz="1600" dirty="0" smtClean="0"/>
              <a:t>https</a:t>
            </a:r>
            <a:r>
              <a:rPr lang="en-GB" sz="1600" dirty="0"/>
              <a:t>://www.fastcompany.com/90641049/google-education-classroom-ai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603" y="5913925"/>
            <a:ext cx="554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https</a:t>
            </a:r>
            <a:r>
              <a:rPr lang="en-GB" sz="1600" dirty="0"/>
              <a:t>://codeactsineducation.wordpress.com/2022/07/12/how-amazon-operates-in-education/</a:t>
            </a:r>
          </a:p>
        </p:txBody>
      </p:sp>
    </p:spTree>
    <p:extLst>
      <p:ext uri="{BB962C8B-B14F-4D97-AF65-F5344CB8AC3E}">
        <p14:creationId xmlns:p14="http://schemas.microsoft.com/office/powerpoint/2010/main" val="165958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through AIED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4643" cy="4351338"/>
          </a:xfrm>
        </p:spPr>
        <p:txBody>
          <a:bodyPr/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/>
              <a:t>AIED provides new computational and data processing capacities to monitor education systems, institutions and </a:t>
            </a:r>
            <a:r>
              <a:rPr lang="en-GB" dirty="0" smtClean="0"/>
              <a:t>individuals, representing a shift from governing through numbers to digital governance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85" y="1542292"/>
            <a:ext cx="5856216" cy="4394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640" y="5521067"/>
            <a:ext cx="585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</a:t>
            </a:r>
          </a:p>
          <a:p>
            <a:r>
              <a:rPr lang="en-GB" sz="1600" dirty="0"/>
              <a:t>https://www.qa.com/about-qa/our-thinking/case-study-qa-talent-department-for-education/</a:t>
            </a:r>
          </a:p>
        </p:txBody>
      </p:sp>
    </p:spTree>
    <p:extLst>
      <p:ext uri="{BB962C8B-B14F-4D97-AF65-F5344CB8AC3E}">
        <p14:creationId xmlns:p14="http://schemas.microsoft.com/office/powerpoint/2010/main" val="67811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0" y="365125"/>
            <a:ext cx="4126900" cy="6155206"/>
          </a:xfrm>
        </p:spPr>
      </p:pic>
    </p:spTree>
    <p:extLst>
      <p:ext uri="{BB962C8B-B14F-4D97-AF65-F5344CB8AC3E}">
        <p14:creationId xmlns:p14="http://schemas.microsoft.com/office/powerpoint/2010/main" val="314841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and regulation of AIED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520"/>
            <a:ext cx="4127695" cy="4351338"/>
          </a:xfrm>
        </p:spPr>
        <p:txBody>
          <a:bodyPr/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/>
              <a:t>Frameworks of ethical regulation of </a:t>
            </a:r>
            <a:r>
              <a:rPr lang="en-GB" dirty="0" smtClean="0"/>
              <a:t>AI in education, </a:t>
            </a:r>
            <a:r>
              <a:rPr lang="en-GB" dirty="0" smtClean="0"/>
              <a:t>from the EU to the White House, offer important signals of </a:t>
            </a:r>
            <a:r>
              <a:rPr lang="en-GB" dirty="0" smtClean="0"/>
              <a:t>ethical and regulatory intent </a:t>
            </a:r>
            <a:r>
              <a:rPr lang="en-GB" dirty="0" smtClean="0"/>
              <a:t>but may be hard to </a:t>
            </a:r>
            <a:r>
              <a:rPr lang="en-GB" dirty="0" smtClean="0"/>
              <a:t>enforce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95" y="1690688"/>
            <a:ext cx="6519868" cy="3600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5533" y="5542671"/>
            <a:ext cx="627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endParaRPr lang="en-GB" sz="1600" dirty="0" smtClean="0"/>
          </a:p>
          <a:p>
            <a:r>
              <a:rPr lang="en-GB" sz="1600" dirty="0" smtClean="0"/>
              <a:t>https</a:t>
            </a:r>
            <a:r>
              <a:rPr lang="en-GB" sz="1600" dirty="0"/>
              <a:t>://digitalfuturescommission.org.uk/blog/whats-the-problem-with-regulating-edtech-towards-power-with-responsibilities/</a:t>
            </a:r>
          </a:p>
        </p:txBody>
      </p:sp>
    </p:spTree>
    <p:extLst>
      <p:ext uri="{BB962C8B-B14F-4D97-AF65-F5344CB8AC3E}">
        <p14:creationId xmlns:p14="http://schemas.microsoft.com/office/powerpoint/2010/main" val="382992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5" y="6052695"/>
            <a:ext cx="2050435" cy="49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73" y="6052694"/>
            <a:ext cx="2402933" cy="491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9" y="2257328"/>
            <a:ext cx="3703269" cy="2533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119" y="2739016"/>
            <a:ext cx="697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  <a:r>
              <a:rPr lang="en-GB" sz="2400" dirty="0" smtClean="0"/>
              <a:t>en.williamson@ed.ac.uk | @</a:t>
            </a:r>
            <a:r>
              <a:rPr lang="en-GB" sz="2400" dirty="0" err="1" smtClean="0"/>
              <a:t>BenPatrickWill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/>
              <a:t>https://codeactsineducation.wordpress.com/2020/08/18/social-life-artificial-intelligence-education/</a:t>
            </a:r>
          </a:p>
        </p:txBody>
      </p:sp>
    </p:spTree>
    <p:extLst>
      <p:ext uri="{BB962C8B-B14F-4D97-AF65-F5344CB8AC3E}">
        <p14:creationId xmlns:p14="http://schemas.microsoft.com/office/powerpoint/2010/main" val="425990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26" y="477338"/>
            <a:ext cx="5112031" cy="5123390"/>
          </a:xfrm>
        </p:spPr>
      </p:pic>
      <p:sp>
        <p:nvSpPr>
          <p:cNvPr id="6" name="TextBox 5"/>
          <p:cNvSpPr txBox="1"/>
          <p:nvPr/>
        </p:nvSpPr>
        <p:spPr>
          <a:xfrm>
            <a:off x="3441126" y="5781821"/>
            <a:ext cx="509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Source: https://www.vice.com/en/article/m7g5yq/students-are-using-ai-to-write-their-papers-because-of-course-they-are</a:t>
            </a:r>
          </a:p>
        </p:txBody>
      </p:sp>
    </p:spTree>
    <p:extLst>
      <p:ext uri="{BB962C8B-B14F-4D97-AF65-F5344CB8AC3E}">
        <p14:creationId xmlns:p14="http://schemas.microsoft.com/office/powerpoint/2010/main" val="413001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378773"/>
            <a:ext cx="9027242" cy="1010873"/>
          </a:xfrm>
        </p:spPr>
        <p:txBody>
          <a:bodyPr/>
          <a:lstStyle/>
          <a:p>
            <a:pPr algn="r"/>
            <a:r>
              <a:rPr lang="en-GB" dirty="0" smtClean="0"/>
              <a:t>Histories of AI in education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49" y="1389646"/>
            <a:ext cx="5372811" cy="51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65" y="378773"/>
            <a:ext cx="6122158" cy="1325563"/>
          </a:xfrm>
        </p:spPr>
        <p:txBody>
          <a:bodyPr/>
          <a:lstStyle/>
          <a:p>
            <a:r>
              <a:rPr lang="en-GB" dirty="0" smtClean="0"/>
              <a:t>Defining AI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64824" y="567541"/>
            <a:ext cx="48449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Instead, the </a:t>
            </a:r>
            <a:r>
              <a:rPr lang="en-GB" sz="2400" dirty="0"/>
              <a:t>Privacy </a:t>
            </a:r>
            <a:r>
              <a:rPr lang="en-GB" sz="2400" dirty="0" err="1"/>
              <a:t>Center</a:t>
            </a:r>
            <a:r>
              <a:rPr lang="en-GB" sz="2400" dirty="0"/>
              <a:t> will: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(</a:t>
            </a:r>
            <a:r>
              <a:rPr lang="en-GB" sz="2400" dirty="0"/>
              <a:t>1) Be as specific as possible about what the technology in question is and how it </a:t>
            </a:r>
            <a:r>
              <a:rPr lang="en-GB" sz="2400" dirty="0" smtClean="0"/>
              <a:t>works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(2) Identify any obstacles to our own understanding of a technology that result from failures of corporate or government </a:t>
            </a:r>
            <a:r>
              <a:rPr lang="en-GB" sz="2400" dirty="0" smtClean="0"/>
              <a:t>transparency 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(3) Name the corporations responsible for creating and spreading the technological </a:t>
            </a:r>
            <a:r>
              <a:rPr lang="en-GB" sz="2400" dirty="0" smtClean="0"/>
              <a:t>product </a:t>
            </a:r>
            <a:endParaRPr lang="en-GB" sz="2400" dirty="0"/>
          </a:p>
          <a:p>
            <a:r>
              <a:rPr lang="en-GB" sz="2400" dirty="0"/>
              <a:t>(4) Attribute agency to the human actors building and using the technology, never to the technology </a:t>
            </a:r>
            <a:r>
              <a:rPr lang="en-GB" sz="2400" dirty="0" smtClean="0"/>
              <a:t>itself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5" y="2637982"/>
            <a:ext cx="6062566" cy="1765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4824" y="567541"/>
            <a:ext cx="4844955" cy="594008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5" y="1166985"/>
            <a:ext cx="10515600" cy="834740"/>
          </a:xfrm>
        </p:spPr>
        <p:txBody>
          <a:bodyPr/>
          <a:lstStyle/>
          <a:p>
            <a:pPr algn="r"/>
            <a:r>
              <a:rPr lang="en-GB" dirty="0" smtClean="0"/>
              <a:t>Defining the “AI” in AIED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618" y="2560320"/>
            <a:ext cx="5892386" cy="3806044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/>
              <a:t>AI is a complex social, cultural, and material </a:t>
            </a:r>
            <a:r>
              <a:rPr lang="en-GB" dirty="0" err="1" smtClean="0"/>
              <a:t>artifact</a:t>
            </a:r>
            <a:r>
              <a:rPr lang="en-GB" dirty="0" smtClean="0"/>
              <a:t> that is understood and constructed by different stakeholders in varied ways, and these differences have significant social and educational </a:t>
            </a:r>
            <a:r>
              <a:rPr lang="en-GB" dirty="0" smtClean="0"/>
              <a:t>implications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0" y="950698"/>
            <a:ext cx="3918263" cy="51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political economy of AIED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935" cy="4351338"/>
          </a:xfrm>
        </p:spPr>
        <p:txBody>
          <a:bodyPr/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/>
              <a:t>AIED development and deployment is situated in political and economic contexts, shaped by both policy and market imperatives, which determine how AIED gets made, legitimized and used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1690688"/>
            <a:ext cx="7234880" cy="3956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434" y="6176963"/>
            <a:ext cx="393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Source: holoniq.com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988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538989"/>
            <a:ext cx="10487795" cy="58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of discrimination through AIED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465" y="2215585"/>
            <a:ext cx="3789045" cy="345515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en-GB" dirty="0" smtClean="0"/>
              <a:t>AIED raises profound risks of reproducing socioeconomic inequalities and/or generating new forms of data injustice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250723" cy="3921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22498"/>
            <a:ext cx="73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https</a:t>
            </a:r>
            <a:r>
              <a:rPr lang="en-GB" sz="1600" dirty="0"/>
              <a:t>://www.theverge.com/2021/4/8/22374386/proctorio-racial-bias-issues-opencv-facial-detection-schools-tests-remote-learning</a:t>
            </a:r>
          </a:p>
        </p:txBody>
      </p:sp>
    </p:spTree>
    <p:extLst>
      <p:ext uri="{BB962C8B-B14F-4D97-AF65-F5344CB8AC3E}">
        <p14:creationId xmlns:p14="http://schemas.microsoft.com/office/powerpoint/2010/main" val="269891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311856"/>
            <a:ext cx="7990450" cy="63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334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Critical perspectives on AI in education</vt:lpstr>
      <vt:lpstr>PowerPoint Presentation</vt:lpstr>
      <vt:lpstr>Histories of AI in education </vt:lpstr>
      <vt:lpstr>Defining AI</vt:lpstr>
      <vt:lpstr>Defining the “AI” in AIED</vt:lpstr>
      <vt:lpstr>The political economy of AIED</vt:lpstr>
      <vt:lpstr>PowerPoint Presentation</vt:lpstr>
      <vt:lpstr>Risks of discrimination through AIED</vt:lpstr>
      <vt:lpstr>PowerPoint Presentation</vt:lpstr>
      <vt:lpstr>The commercialization of AIED</vt:lpstr>
      <vt:lpstr>PowerPoint Presentation</vt:lpstr>
      <vt:lpstr>Governance through AIED</vt:lpstr>
      <vt:lpstr>PowerPoint Presentation</vt:lpstr>
      <vt:lpstr>Ethics and regulation of AIED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perspectives on AI in education</dc:title>
  <dc:creator>Ben Williamson</dc:creator>
  <cp:lastModifiedBy>Ben Williamson</cp:lastModifiedBy>
  <cp:revision>36</cp:revision>
  <dcterms:created xsi:type="dcterms:W3CDTF">2022-10-05T08:10:23Z</dcterms:created>
  <dcterms:modified xsi:type="dcterms:W3CDTF">2022-10-17T15:54:07Z</dcterms:modified>
</cp:coreProperties>
</file>