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1" r:id="rId2"/>
    <p:sldId id="286" r:id="rId3"/>
    <p:sldId id="292" r:id="rId4"/>
    <p:sldId id="296" r:id="rId5"/>
    <p:sldId id="270" r:id="rId6"/>
    <p:sldId id="294" r:id="rId7"/>
    <p:sldId id="299" r:id="rId8"/>
    <p:sldId id="300" r:id="rId9"/>
    <p:sldId id="301" r:id="rId10"/>
    <p:sldId id="298" r:id="rId11"/>
    <p:sldId id="303" r:id="rId12"/>
    <p:sldId id="306" r:id="rId13"/>
    <p:sldId id="310" r:id="rId14"/>
    <p:sldId id="311" r:id="rId15"/>
    <p:sldId id="329" r:id="rId16"/>
    <p:sldId id="330" r:id="rId17"/>
    <p:sldId id="312" r:id="rId18"/>
    <p:sldId id="313" r:id="rId19"/>
    <p:sldId id="331" r:id="rId20"/>
    <p:sldId id="335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32" r:id="rId37"/>
    <p:sldId id="334" r:id="rId38"/>
  </p:sldIdLst>
  <p:sldSz cx="12192000" cy="6858000"/>
  <p:notesSz cx="6805613" cy="99441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JAN Gordana" initials="BG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5" autoAdjust="0"/>
    <p:restoredTop sz="87457" autoAdjust="0"/>
  </p:normalViewPr>
  <p:slideViewPr>
    <p:cSldViewPr snapToGrid="0">
      <p:cViewPr>
        <p:scale>
          <a:sx n="84" d="100"/>
          <a:sy n="84" d="100"/>
        </p:scale>
        <p:origin x="-912" y="-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5-31T16:10:09.926" idx="2">
    <p:pos x="5019" y="1506"/>
    <p:text>This must be reprased... not clear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5-31T16:17:18.667" idx="3">
    <p:pos x="5309" y="2829"/>
    <p:text>This one is not clear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5-31T16:24:13.261" idx="4">
    <p:pos x="5155" y="2658"/>
    <p:text>this is not clear... rephrase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BF1E455-3274-4B01-B19E-922DC519C72F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0562" y="4785597"/>
            <a:ext cx="5444490" cy="391549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390B627C-AD97-4228-BFBA-445E27605E1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0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9646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341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9739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5452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4819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9999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1247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7203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26874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2687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2079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7213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864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2436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1349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05742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8366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37759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6058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41434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07748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2650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85486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93440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5556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10976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41309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2537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2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7831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1910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01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15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B627C-AD97-4228-BFBA-445E27605E14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7341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6842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943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406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42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264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81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087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769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9665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46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396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80851-BB19-4135-B946-0E027A23D867}" type="datetimeFigureOut">
              <a:rPr lang="fi-FI" smtClean="0"/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7F4D2-2507-49A0-9DC8-1C957B138F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49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nuorisokanuuna.fi/yhteystiedot" TargetMode="External"/><Relationship Id="rId4" Type="http://schemas.openxmlformats.org/officeDocument/2006/relationships/hyperlink" Target="http://www.nuorisokanuuna.fi/wha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uorisokanuuna.fi/sites/default/files/filedepot/youth_work_quality_assessment_verkkoversio.pdf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minedu.fi/en/legislation-youth" TargetMode="Externa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inedu.fi/en/national-youth-centres" TargetMode="External"/><Relationship Id="rId2" Type="http://schemas.openxmlformats.org/officeDocument/2006/relationships/hyperlink" Target="http://minedu.fi/en/youth-organisatio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nuorisotilastot.fi/" TargetMode="External"/><Relationship Id="rId4" Type="http://schemas.openxmlformats.org/officeDocument/2006/relationships/hyperlink" Target="http://minedu.fi/en/policies-and-development-yout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edu.fi/en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vi.fi/en/web/avi-en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://www.villaelba.fi/en/en_G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nk.fi/finnish-youth-centre-network.html" TargetMode="External"/><Relationship Id="rId5" Type="http://schemas.openxmlformats.org/officeDocument/2006/relationships/hyperlink" Target="https://www.kokkola.fi/etusivu/en_GB/etusivu/" TargetMode="Externa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hresearch.fi/" TargetMode="Externa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py.fi/jarjesto/briefly-in-englis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2" y="484425"/>
            <a:ext cx="10362247" cy="1056444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uality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impact of youth work in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centers -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Finnish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endParaRPr lang="fi-FI" altLang="fi-FI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140" y="173857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1377420" y="1738574"/>
            <a:ext cx="9671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 in Finland and how we got where we are now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Starting with the legislation and the structures and roles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anuuna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biggest municipalities in the country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of the Finnish youth centres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of Villa Elba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and impact in the youth centres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Scorecard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step: a new system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remarks</a:t>
            </a:r>
          </a:p>
          <a:p>
            <a:pPr marL="742950" lvl="1" indent="-285750">
              <a:buFontTx/>
              <a:buChar char="-"/>
            </a:pPr>
            <a:endParaRPr lang="fi-FI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endParaRPr lang="fi-FI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endParaRPr lang="fi-FI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4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2" y="507999"/>
            <a:ext cx="10632241" cy="636629"/>
          </a:xfrm>
        </p:spPr>
        <p:txBody>
          <a:bodyPr>
            <a:noAutofit/>
          </a:bodyPr>
          <a:lstStyle/>
          <a:p>
            <a:pPr algn="l"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Youth </a:t>
            </a:r>
            <a:r>
              <a:rPr lang="en-GB" altLang="fi-FI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 in Finland, case </a:t>
            </a:r>
            <a:r>
              <a:rPr lang="en-GB" altLang="fi-FI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altLang="fi-FI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anuuna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323459" y="1225908"/>
            <a:ext cx="836786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Kanuuna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(Cannon)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of local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youth work centre of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biggest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cities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</a:p>
          <a:p>
            <a:pPr marL="742950" lvl="1" indent="-285750">
              <a:buFontTx/>
              <a:buChar char="-"/>
            </a:pPr>
            <a:endParaRPr lang="en-US" sz="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activities: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learning in youth work and youth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research and development projects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stand for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an expert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youth work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young people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fi-FI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www.nuorisokanuuna.fi/what</a:t>
            </a:r>
            <a:r>
              <a:rPr lang="fi-F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Kuva 5" descr="http://www.nuorisokanuuna.fi/themes/fresh/images/kartta.pn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14" y="1382713"/>
            <a:ext cx="2118995" cy="3806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20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07999"/>
            <a:ext cx="10722776" cy="636629"/>
          </a:xfrm>
        </p:spPr>
        <p:txBody>
          <a:bodyPr>
            <a:noAutofit/>
          </a:bodyPr>
          <a:lstStyle/>
          <a:p>
            <a:pPr algn="l"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Youth Work in Finland: case </a:t>
            </a:r>
            <a:r>
              <a:rPr lang="en-GB" altLang="fi-FI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Kanuuna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874712" y="1276708"/>
            <a:ext cx="107227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 and quality assessment 	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Why: increasing pressure to prove its outcomes and its quality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Opponent: some strongly oppose ‘the measurement tendency”</a:t>
            </a:r>
          </a:p>
          <a:p>
            <a:pPr marL="342900" indent="-342900">
              <a:buFontTx/>
              <a:buChar char="-"/>
            </a:pP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anuuna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network has developed a set of indicators to make its youth work transparent, to assess and develop it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indicators on key activities (number of visits, group work activities, long-term support of youth at risk, camping activities, on-line contacts, camps, number of youth organizations and their members etc.)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info about the youth services of the member cities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indicators of the welfare of young people based on a large national School Health Survey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assessment data of open youth work using the tool described next</a:t>
            </a:r>
            <a:endParaRPr lang="en-GB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7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2" y="284479"/>
            <a:ext cx="10585767" cy="123650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youth work in Finland: case </a:t>
            </a:r>
            <a:r>
              <a:rPr lang="en-GB" altLang="fi-FI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altLang="fi-FI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anuuna</a:t>
            </a:r>
            <a:r>
              <a:rPr lang="en-GB" altLang="fi-FI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fi-FI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altLang="fi-FI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fi-FI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”youth work quality assessment” - publication</a:t>
            </a:r>
            <a:endParaRPr lang="en-GB" altLang="fi-FI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713" y="1697037"/>
            <a:ext cx="5136465" cy="2055129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5840" y="1697037"/>
            <a:ext cx="5523442" cy="1686243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741680" y="4071035"/>
            <a:ext cx="1071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hlinkClick r:id="rId6"/>
              </a:rPr>
              <a:t>http://</a:t>
            </a:r>
            <a:r>
              <a:rPr lang="fi-FI" dirty="0" smtClean="0">
                <a:hlinkClick r:id="rId6"/>
              </a:rPr>
              <a:t>www.nuorisokanuuna.fi/sites/default/files/filedepot/youth_work_quality_assessment_verkkoversio.pdf</a:t>
            </a:r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59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07999"/>
            <a:ext cx="9783192" cy="636629"/>
          </a:xfrm>
        </p:spPr>
        <p:txBody>
          <a:bodyPr>
            <a:noAutofit/>
          </a:bodyPr>
          <a:lstStyle/>
          <a:p>
            <a:pPr algn="l" eaLnBrk="1" hangingPunct="1"/>
            <a:r>
              <a:rPr lang="en-GB" altLang="fi-FI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</a:t>
            </a:r>
            <a:endParaRPr lang="en-GB" altLang="fi-FI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60" y="1584769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748379" y="1592882"/>
            <a:ext cx="67866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Start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: 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the </a:t>
            </a:r>
            <a:r>
              <a:rPr lang="en-GB" sz="2200" dirty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Conference 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for </a:t>
            </a:r>
            <a:r>
              <a:rPr lang="en-GB" sz="2200" dirty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Security and Cooperation 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in </a:t>
            </a:r>
            <a:r>
              <a:rPr lang="en-GB" sz="2200" dirty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Europe in 1975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: How to support national and international mobility of youth?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established between 1982 and 2000, today 9 centres</a:t>
            </a:r>
          </a:p>
          <a:p>
            <a:pPr marL="342900" indent="-342900">
              <a:buFontTx/>
              <a:buChar char="-"/>
            </a:pPr>
            <a:r>
              <a:rPr lang="en-GB" sz="2200" dirty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c</a:t>
            </a:r>
            <a:r>
              <a:rPr lang="en-GB" sz="2200" dirty="0" smtClean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entres are </a:t>
            </a:r>
            <a:r>
              <a:rPr lang="en-GB" sz="2200" dirty="0" smtClean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specialised: e.g. </a:t>
            </a:r>
            <a:r>
              <a:rPr lang="en-GB" sz="2200" dirty="0" smtClean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Villa Elba international youth work </a:t>
            </a:r>
            <a:r>
              <a:rPr lang="en-GB" sz="2200" dirty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and environmental education</a:t>
            </a:r>
          </a:p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good </a:t>
            </a:r>
            <a:r>
              <a:rPr lang="en-GB" sz="2200" dirty="0">
                <a:latin typeface="Times New Roman" panose="02020603050405020304" pitchFamily="18" charset="0"/>
                <a:ea typeface="PT Sans Caption" charset="-52"/>
                <a:cs typeface="Times New Roman" panose="02020603050405020304" pitchFamily="18" charset="0"/>
              </a:rPr>
              <a:t>quality services and facilities at reasonable prices </a:t>
            </a:r>
          </a:p>
          <a:p>
            <a:pPr marL="342900" indent="-342900">
              <a:buFontTx/>
              <a:buChar char="-"/>
            </a:pPr>
            <a:r>
              <a:rPr lang="en-GB" sz="2200" dirty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e</a:t>
            </a:r>
            <a:r>
              <a:rPr lang="en-GB" sz="22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xperts in non-formal education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673" y="914400"/>
            <a:ext cx="4179020" cy="456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572911" y="277066"/>
            <a:ext cx="9783192" cy="636629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2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572911" y="854374"/>
            <a:ext cx="108857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b="1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Youth centre pedagogy</a:t>
            </a: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: a common educational approach to work with children and young people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based on humanistic idea of man and experimental learning in surroundings characteristic for youth centres: 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welcoming, respectful, nature-loving with excellent facilities for experimental learning in groups</a:t>
            </a:r>
          </a:p>
          <a:p>
            <a:endParaRPr lang="en-GB" sz="1200" dirty="0" smtClean="0">
              <a:latin typeface="Times New Roman" panose="02020603050405020304" pitchFamily="18" charset="0"/>
              <a:ea typeface="PT Sans" charset="-52"/>
              <a:cs typeface="Times New Roman" panose="02020603050405020304" pitchFamily="18" charset="0"/>
            </a:endParaRPr>
          </a:p>
          <a:p>
            <a:r>
              <a:rPr lang="en-GB" sz="2100" b="1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Common for the centres: 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Services related to camp schools, nature schools and environmental education, youth camps and youth events, family and recreational holidays, safe environment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Social youth work – </a:t>
            </a:r>
            <a:r>
              <a:rPr lang="en-GB" sz="2100" dirty="0" err="1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Nuotta</a:t>
            </a: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 coaching for the youth workshops and outreach youth work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regional and national development projects on youth work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international youth work</a:t>
            </a:r>
          </a:p>
          <a:p>
            <a:pPr marL="800100" lvl="1" indent="-342900">
              <a:buFontTx/>
              <a:buChar char="-"/>
            </a:pPr>
            <a:r>
              <a:rPr lang="en-GB" sz="2100" dirty="0" smtClean="0"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each centre have its own administration and economy and offers services based on local strengths </a:t>
            </a:r>
          </a:p>
          <a:p>
            <a:pPr marL="742950" lvl="1" indent="-285750">
              <a:buFontTx/>
              <a:buChar char="-"/>
            </a:pPr>
            <a:endParaRPr lang="fi-FI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572911" y="277066"/>
            <a:ext cx="9783192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fi-FI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 </a:t>
            </a:r>
            <a:r>
              <a:rPr lang="fi-FI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Villa Elba </a:t>
            </a:r>
            <a:endParaRPr lang="fi-FI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572911" y="854374"/>
            <a:ext cx="7176855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</a:p>
          <a:p>
            <a:pPr lvl="1"/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ummer house tradition area since 1860's</a:t>
            </a:r>
          </a:p>
          <a:p>
            <a:pPr marL="800100" lvl="1" indent="-342900">
              <a:buFontTx/>
              <a:buChar char="-"/>
            </a:pP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1960’s summer camp area</a:t>
            </a:r>
          </a:p>
          <a:p>
            <a:pPr marL="800100" lvl="1" indent="-342900">
              <a:buFontTx/>
              <a:buChar char="-"/>
            </a:pP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youth centre since 1991</a:t>
            </a:r>
          </a:p>
          <a:p>
            <a:pPr lvl="1"/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owned by the municipality of </a:t>
            </a:r>
            <a:r>
              <a:rPr lang="en-GB" altLang="fi-FI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Kokkola</a:t>
            </a: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staff: 15 permanent and person-years approx. 19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alt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expert, service and administration teams</a:t>
            </a:r>
          </a:p>
          <a:p>
            <a:pPr lvl="1"/>
            <a:endParaRPr lang="fi-FI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fi-FI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Tx/>
              <a:buChar char="-"/>
            </a:pPr>
            <a:endParaRPr lang="fi-FI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29" y="551896"/>
            <a:ext cx="2370351" cy="463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329070" y="215917"/>
            <a:ext cx="11223151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Villa Elba 2: activities 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62516" y="1409149"/>
            <a:ext cx="2247900" cy="46101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33750" y="1409149"/>
            <a:ext cx="3895725" cy="3495675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26936" y="1409149"/>
            <a:ext cx="2628900" cy="4619625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637" y="4986439"/>
            <a:ext cx="3409950" cy="1504950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88877" y="2608029"/>
            <a:ext cx="16287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07999"/>
            <a:ext cx="9783192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and impact of youth centres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iruutu 5"/>
          <p:cNvSpPr txBox="1"/>
          <p:nvPr/>
        </p:nvSpPr>
        <p:spPr>
          <a:xfrm>
            <a:off x="323459" y="1246228"/>
            <a:ext cx="108857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Overall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</a:p>
          <a:p>
            <a:pPr marL="800100" lvl="1" indent="-34290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work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centers in Finland and also in municipal youth work traditionally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doing than theory and documents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youth centers difficult to define what result comes from what action (school, family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etc.)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of the nature of the activity and the duration 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easier to measure quantity and these indicators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well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</a:p>
          <a:p>
            <a:pPr marL="742950" lvl="1" indent="-285750"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clear demand from the decision makers and the ministry to also measure impact and quality of the work</a:t>
            </a:r>
          </a:p>
          <a:p>
            <a:pPr lvl="1"/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endParaRPr lang="fi-FI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2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21099"/>
            <a:ext cx="9783192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Quality 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 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323459" y="1157728"/>
            <a:ext cx="10885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started in 2016 when the Ministry of Education and Culture initiated this work (also in other networks)</a:t>
            </a:r>
          </a:p>
          <a:p>
            <a:pPr marL="742950" lvl="1" indent="-285750">
              <a:buFontTx/>
              <a:buChar char="-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centres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represented by “quality persons” in the working group; also staff from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association, me technical chairperson 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models in the beginning was: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Label for Youth Centres criteria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Kanuuna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networks (at that time) level descriptions 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aim to create own tool for the quality work with three levels: excellent, good and satisfying</a:t>
            </a:r>
          </a:p>
          <a:p>
            <a:pPr marL="742950" lvl="1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to encourage the centres to develop the satisfying parts</a:t>
            </a:r>
          </a:p>
          <a:p>
            <a:pPr marL="742950" lvl="1" indent="-285750">
              <a:buFontTx/>
              <a:buChar char="-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lso a tool for the Ministry in decision-making and evaluation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21099"/>
            <a:ext cx="9783192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Quality </a:t>
            </a:r>
            <a:r>
              <a:rPr lang="en-GB" altLang="fi-FI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 2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488886" y="1157728"/>
            <a:ext cx="1007650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nrealistic time schedule 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staff (association) did not have enough know-how (1 administrator, 1 intern)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members representing the centres did not have enough know-how (instructors, janitor etc.)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difficulties to find common ground within the working group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ways of working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of know-how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new direction for the work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staff at the association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scorecard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phase: the level descriptions were a solid part of it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phase: a minimum level scorecard was achieved, based on the legislation’s requirements 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534140" y="570209"/>
            <a:ext cx="9783192" cy="117856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and Youth Policy in Finland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i-FI" altLang="fi-FI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900" y="1605674"/>
            <a:ext cx="8387535" cy="3471710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/>
          <p:cNvSpPr txBox="1"/>
          <p:nvPr/>
        </p:nvSpPr>
        <p:spPr>
          <a:xfrm>
            <a:off x="874713" y="1432560"/>
            <a:ext cx="1020461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Young people started to found youth associations 1881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part of the national awakening – an self governing area 1809 and independence 1917 </a:t>
            </a:r>
          </a:p>
          <a:p>
            <a:pPr marL="285750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youth legislation 1972 ; aim to create possibilities for young people at their free time</a:t>
            </a:r>
          </a:p>
          <a:p>
            <a:pPr marL="285750" indent="-285750">
              <a:buFontTx/>
              <a:buChar char="-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legislation is from 2016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http://minedu.fi/en/legislation-youth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young people’s free-time pursuits and engagement in civic society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the social inclusion of young people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young people’s growth and living conditions  </a:t>
            </a:r>
          </a:p>
          <a:p>
            <a:pPr marL="742950" lvl="1" indent="-285750">
              <a:buFontTx/>
              <a:buChar char="-"/>
            </a:pPr>
            <a:endParaRPr lang="fi-FI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7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21099"/>
            <a:ext cx="9783192" cy="6366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Scorecard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874713" y="1157728"/>
            <a:ext cx="9690680" cy="431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Areas  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 quality camp activities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youth work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development and environmental responsibility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development of youth work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 in society and ability to serve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make youth centres better known and communication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 in youth work  </a:t>
            </a:r>
          </a:p>
          <a:p>
            <a:pPr lvl="1"/>
            <a:endParaRPr lang="en-GB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 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objectives; evaluation criteria &amp; indicators; means; results; development actions, responsible person &amp; time schedule 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0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2" y="274320"/>
            <a:ext cx="11012488" cy="631028"/>
          </a:xfrm>
        </p:spPr>
        <p:txBody>
          <a:bodyPr>
            <a:normAutofit fontScale="90000"/>
          </a:bodyPr>
          <a:lstStyle/>
          <a:p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Finnish Youth Centres Scorecard </a:t>
            </a:r>
            <a:r>
              <a:rPr lang="en-GB" altLang="fi-FI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an official translation!</a:t>
            </a:r>
            <a:endParaRPr lang="en-GB" altLang="fi-FI" sz="22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74" y="884134"/>
            <a:ext cx="10701195" cy="566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13" y="0"/>
            <a:ext cx="9711372" cy="66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40" y="412750"/>
            <a:ext cx="9957752" cy="62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4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40" y="0"/>
            <a:ext cx="102108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4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13" y="345573"/>
            <a:ext cx="8928810" cy="620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19" y="435186"/>
            <a:ext cx="9167495" cy="611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39" y="351157"/>
            <a:ext cx="9050655" cy="619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25" y="204152"/>
            <a:ext cx="1026795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3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40" y="279400"/>
            <a:ext cx="10020300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3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 for the purpose of the legislation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381760"/>
            <a:ext cx="10515600" cy="4124959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young </a:t>
            </a: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years of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</a:p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efforts to support the growth, independence and social inclusion of young people in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</a:p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coordinated actions to improve young people's growth and living conditions and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 between the generations</a:t>
            </a: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spontaneous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 taken by young people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themselves</a:t>
            </a: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GB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youth work organisation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registered association or foundation providing a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ctivities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 of this Act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minedu.fi/en/youth-organisations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GB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GB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youth work centre of expertise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means an entity that seeks to develop and promote competence and expertise in youth-related issues on a nationwide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</a:p>
          <a:p>
            <a:pPr>
              <a:buFontTx/>
              <a:buChar char="-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centres to provide services and to develop methodologies for youth work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http://minedu.fi/en/national-youth-centres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i-F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  <p:pic>
        <p:nvPicPr>
          <p:cNvPr id="5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0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40" y="190500"/>
            <a:ext cx="100774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0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817" y="266700"/>
            <a:ext cx="1029652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5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713" y="636905"/>
            <a:ext cx="1034415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4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tsikko 1"/>
          <p:cNvSpPr>
            <a:spLocks noGrp="1"/>
          </p:cNvSpPr>
          <p:nvPr>
            <p:ph type="ctrTitle"/>
          </p:nvPr>
        </p:nvSpPr>
        <p:spPr>
          <a:xfrm>
            <a:off x="686540" y="99588"/>
            <a:ext cx="11026278" cy="102304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step: a new system for monitoring &amp; </a:t>
            </a:r>
            <a:b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youth centres activities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tsikko 1"/>
          <p:cNvSpPr txBox="1">
            <a:spLocks/>
          </p:cNvSpPr>
          <p:nvPr/>
        </p:nvSpPr>
        <p:spPr>
          <a:xfrm>
            <a:off x="605259" y="1158844"/>
            <a:ext cx="11107559" cy="43275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Tx/>
              <a:buChar char="-"/>
            </a:pP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outsourcing the work to the </a:t>
            </a: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outh Centre Association </a:t>
            </a: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project</a:t>
            </a:r>
          </a:p>
          <a:p>
            <a:pPr marL="342900" indent="-342900" algn="l">
              <a:buFontTx/>
              <a:buChar char="-"/>
            </a:pPr>
            <a:r>
              <a:rPr lang="en-GB" altLang="fi-FI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Why?: the need for monitoring and evaluation is increasing in all activities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financing – how is it used and what does it bring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new Youth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 and the Government’s Decree state that centres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to have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system in place for monitoring and assessing its own activities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Non-profit activities and business activities (with revenue) are kept apart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 neutrality 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</a:t>
            </a: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system is old fashioned and takes a lot of time</a:t>
            </a:r>
          </a:p>
          <a:p>
            <a:pPr marL="742950" lvl="1" indent="-285750">
              <a:buFontTx/>
              <a:buChar char="-"/>
            </a:pPr>
            <a:endParaRPr lang="en-GB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Requirements: </a:t>
            </a:r>
          </a:p>
          <a:p>
            <a:pPr algn="l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Easy to use and cloud computing</a:t>
            </a:r>
          </a:p>
          <a:p>
            <a:pPr algn="l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Easy to develop when new demand arise</a:t>
            </a:r>
          </a:p>
          <a:p>
            <a:pPr algn="l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Might be integrated with other systems in the future e.g. reservation systems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57601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32" y="185551"/>
            <a:ext cx="9473868" cy="6466866"/>
          </a:xfrm>
          <a:prstGeom prst="rect">
            <a:avLst/>
          </a:prstGeom>
        </p:spPr>
      </p:pic>
      <p:sp>
        <p:nvSpPr>
          <p:cNvPr id="9" name="Otsikko 1"/>
          <p:cNvSpPr>
            <a:spLocks noGrp="1"/>
          </p:cNvSpPr>
          <p:nvPr>
            <p:ph type="ctrTitle"/>
          </p:nvPr>
        </p:nvSpPr>
        <p:spPr>
          <a:xfrm>
            <a:off x="4646030" y="5371229"/>
            <a:ext cx="5114820" cy="1175621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fi-FI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an official translation</a:t>
            </a:r>
            <a:r>
              <a:rPr lang="fi-FI" altLang="fi-FI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fi-FI" altLang="fi-FI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87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99" y="348744"/>
            <a:ext cx="10554335" cy="627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tsikko 1"/>
          <p:cNvSpPr>
            <a:spLocks noGrp="1"/>
          </p:cNvSpPr>
          <p:nvPr>
            <p:ph type="ctrTitle"/>
          </p:nvPr>
        </p:nvSpPr>
        <p:spPr>
          <a:xfrm>
            <a:off x="696700" y="280657"/>
            <a:ext cx="9783192" cy="65185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remarks </a:t>
            </a:r>
            <a:endParaRPr lang="en-GB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tsikko 1"/>
          <p:cNvSpPr txBox="1">
            <a:spLocks/>
          </p:cNvSpPr>
          <p:nvPr/>
        </p:nvSpPr>
        <p:spPr>
          <a:xfrm>
            <a:off x="605259" y="1532928"/>
            <a:ext cx="11107559" cy="5629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i-FI" altLang="fi-FI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fi-FI" altLang="fi-FI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fi-FI" altLang="fi-FI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fi-FI" altLang="fi-FI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452673" y="1355367"/>
            <a:ext cx="113530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centres are very good at measuring quantity; the association have an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exel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every possible question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centres do not seem to have interest in measuring quality of the work at group and youngster/individual level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belief that if you measure quantity the quality is measured at the same time?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chief operating managers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often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have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background in youth work – is there enough know-how?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quality label criteria were not embraced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instructions from the Ministry were not generous 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view is often some kind of “average thinking”</a:t>
            </a:r>
          </a:p>
          <a:p>
            <a:pPr marL="742950" lvl="1" indent="-28575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new system does not have a quality aspect</a:t>
            </a:r>
          </a:p>
          <a:p>
            <a:pPr marL="742950" lvl="1" indent="-285750">
              <a:buFontTx/>
              <a:buChar char="-"/>
            </a:pP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isällön paikkamerkki 2"/>
          <p:cNvSpPr>
            <a:spLocks noGrp="1"/>
          </p:cNvSpPr>
          <p:nvPr>
            <p:ph idx="1"/>
          </p:nvPr>
        </p:nvSpPr>
        <p:spPr>
          <a:xfrm>
            <a:off x="2921991" y="2411973"/>
            <a:ext cx="5616575" cy="2736850"/>
          </a:xfrm>
        </p:spPr>
        <p:txBody>
          <a:bodyPr/>
          <a:lstStyle/>
          <a:p>
            <a:pPr marL="0" indent="0" algn="ctr">
              <a:buNone/>
            </a:pPr>
            <a:endParaRPr lang="en-US" altLang="fi-FI" sz="2400" dirty="0" smtClean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en-US" altLang="fi-FI" sz="2400" dirty="0"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en-US" altLang="fi-FI" sz="3600" b="1" dirty="0" smtClean="0">
                <a:latin typeface="Segoe Print" panose="02000600000000000000" pitchFamily="2" charset="0"/>
              </a:rPr>
              <a:t>Thank you!</a:t>
            </a:r>
            <a:endParaRPr lang="en-US" altLang="fi-FI" sz="3600" b="1" dirty="0"/>
          </a:p>
        </p:txBody>
      </p:sp>
      <p:pic>
        <p:nvPicPr>
          <p:cNvPr id="11273" name="Kuva 8" descr="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" y="1"/>
            <a:ext cx="2480065" cy="185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Kuva 9" descr="möki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05" y="-19944"/>
            <a:ext cx="4348482" cy="25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Kuva 10" descr="tarjoilu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52" y="4652963"/>
            <a:ext cx="3838409" cy="219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Kuva 2" descr="DSC0206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4" y="1778000"/>
            <a:ext cx="2527691" cy="337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Kuva 7" descr="IMG_02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4921166"/>
            <a:ext cx="2527691" cy="193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Kuva 2" descr="3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7" y="4652962"/>
            <a:ext cx="294005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Kuva 4" descr="P103001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646" y="8650"/>
            <a:ext cx="1874754" cy="246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Kuva 5" descr="winter forest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507" y="2611120"/>
            <a:ext cx="3186640" cy="424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Kuva 3" descr="0811083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87" y="-15023"/>
            <a:ext cx="3354159" cy="251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27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635000" y="962196"/>
            <a:ext cx="698801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outh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period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running (four years)</a:t>
            </a:r>
          </a:p>
          <a:p>
            <a:pPr marL="285750" indent="-285750">
              <a:buFontTx/>
              <a:buChar char="-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specifies more detailed objectives for the national youth work and policy and the support to be provided for these efforts</a:t>
            </a:r>
          </a:p>
          <a:p>
            <a:pPr marL="285750" indent="-285750">
              <a:buFontTx/>
              <a:buChar char="-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Ministry of Education and Culture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young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and key actors engaged in youth work and policy are to be consulted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minedu.fi/en/policies-and-development-youth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objectives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 and more </a:t>
            </a:r>
            <a:r>
              <a:rPr lang="fi-FI" sz="2200" dirty="0" smtClean="0">
                <a:latin typeface="Times" pitchFamily="18" charset="0"/>
                <a:hlinkClick r:id="rId5"/>
              </a:rPr>
              <a:t>http</a:t>
            </a:r>
            <a:r>
              <a:rPr lang="fi-FI" sz="2200" dirty="0">
                <a:latin typeface="Times" pitchFamily="18" charset="0"/>
                <a:hlinkClick r:id="rId5"/>
              </a:rPr>
              <a:t>://</a:t>
            </a:r>
            <a:r>
              <a:rPr lang="fi-FI" sz="2200" dirty="0" smtClean="0">
                <a:latin typeface="Times" pitchFamily="18" charset="0"/>
                <a:hlinkClick r:id="rId5"/>
              </a:rPr>
              <a:t>www.nuorisotilastot.fi</a:t>
            </a:r>
            <a:r>
              <a:rPr lang="fi-FI" sz="2200" dirty="0" smtClean="0">
                <a:latin typeface="Times" pitchFamily="18" charset="0"/>
              </a:rPr>
              <a:t> </a:t>
            </a:r>
            <a:r>
              <a:rPr lang="en-US" sz="2200" dirty="0">
                <a:latin typeface="Times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in English) </a:t>
            </a:r>
            <a:endParaRPr lang="fi-FI" sz="2400" dirty="0" smtClean="0"/>
          </a:p>
        </p:txBody>
      </p:sp>
      <p:sp>
        <p:nvSpPr>
          <p:cNvPr id="6" name="Otsikko 1"/>
          <p:cNvSpPr txBox="1">
            <a:spLocks/>
          </p:cNvSpPr>
          <p:nvPr/>
        </p:nvSpPr>
        <p:spPr>
          <a:xfrm>
            <a:off x="635000" y="457200"/>
            <a:ext cx="10515600" cy="812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 for the purposes of the legislation 2</a:t>
            </a:r>
            <a:r>
              <a:rPr 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orakulmio, jonka yksi kulma on leikattu, 118"/>
          <p:cNvSpPr/>
          <p:nvPr/>
        </p:nvSpPr>
        <p:spPr>
          <a:xfrm>
            <a:off x="7840301" y="1113575"/>
            <a:ext cx="3731622" cy="4754619"/>
          </a:xfrm>
          <a:prstGeom prst="snip1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20000"/>
                </a:schemeClr>
              </a:gs>
              <a:gs pos="100000">
                <a:schemeClr val="tx2">
                  <a:lumMod val="20000"/>
                  <a:lumOff val="80000"/>
                  <a:alpha val="2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228600" tIns="91440" rIns="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500" i="1" kern="1200" dirty="0" smtClean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 children and young people will have a possibility </a:t>
            </a: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engage in at least one free-time hobby of their choice;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Young people’s employability skills will be reinforced;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More opportunities for participation and exerting influence will be created for young people;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Fewer young people will suffer from mental health problems, thanks to preventive work; and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500" i="1" kern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Young people will be provided with sufficient guidance and other support for independent living.</a:t>
            </a:r>
            <a:endParaRPr lang="fi-FI" sz="15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22A3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i-FI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1080911" y="1318598"/>
            <a:ext cx="9783192" cy="2750795"/>
          </a:xfrm>
        </p:spPr>
        <p:txBody>
          <a:bodyPr>
            <a:normAutofit/>
          </a:bodyPr>
          <a:lstStyle/>
          <a:p>
            <a:pPr eaLnBrk="1" hangingPunct="1"/>
            <a:r>
              <a:rPr lang="fi-FI" altLang="fi-FI" dirty="0" smtClean="0">
                <a:latin typeface="Segoe Print" panose="02000600000000000000" pitchFamily="2" charset="0"/>
              </a:rPr>
              <a:t/>
            </a:r>
            <a:br>
              <a:rPr lang="fi-FI" altLang="fi-FI" dirty="0" smtClean="0">
                <a:latin typeface="Segoe Print" panose="02000600000000000000" pitchFamily="2" charset="0"/>
              </a:rPr>
            </a:br>
            <a:r>
              <a:rPr lang="fi-FI" altLang="fi-FI" dirty="0">
                <a:latin typeface="Segoe Print" panose="02000600000000000000" pitchFamily="2" charset="0"/>
              </a:rPr>
              <a:t/>
            </a:r>
            <a:br>
              <a:rPr lang="fi-FI" altLang="fi-FI" dirty="0">
                <a:latin typeface="Segoe Print" panose="02000600000000000000" pitchFamily="2" charset="0"/>
              </a:rPr>
            </a:br>
            <a:endParaRPr lang="fi-FI" altLang="fi-FI" dirty="0" smtClean="0">
              <a:latin typeface="Segoe Print" panose="02000600000000000000" pitchFamily="2" charset="0"/>
            </a:endParaRPr>
          </a:p>
        </p:txBody>
      </p:sp>
      <p:pic>
        <p:nvPicPr>
          <p:cNvPr id="4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tsikko 1"/>
          <p:cNvSpPr txBox="1">
            <a:spLocks/>
          </p:cNvSpPr>
          <p:nvPr/>
        </p:nvSpPr>
        <p:spPr>
          <a:xfrm>
            <a:off x="534140" y="570209"/>
            <a:ext cx="9783192" cy="11785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 smtClean="0"/>
              <a:t/>
            </a:r>
            <a:br>
              <a:rPr lang="en-US" sz="4400" dirty="0" smtClean="0"/>
            </a:br>
            <a:endParaRPr lang="fi-FI" altLang="fi-FI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tsikko 1"/>
          <p:cNvSpPr txBox="1">
            <a:spLocks/>
          </p:cNvSpPr>
          <p:nvPr/>
        </p:nvSpPr>
        <p:spPr>
          <a:xfrm>
            <a:off x="958991" y="411100"/>
            <a:ext cx="9783192" cy="7483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and responsibilities</a:t>
            </a:r>
            <a:endParaRPr lang="en-GB" altLang="fi-FI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kstiruutu 7"/>
          <p:cNvSpPr txBox="1"/>
          <p:nvPr/>
        </p:nvSpPr>
        <p:spPr>
          <a:xfrm>
            <a:off x="874713" y="1233448"/>
            <a:ext cx="978319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Education and Culture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responsible for the overall administration, coordination and development of the national youth policy, and for the creation of favourable conditions for the pursuit of this policy within the central government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www.minedu.fi/en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GB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state administrative agencies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responsible for:  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the national youth work and policy in the local context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granting state aid and assessing the impact of the aid granted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issuing informative guidelines 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gathering information on youth work and policy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the quality and accessibility of the services intended for young people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https://www.avi.fi/en/web/avi-en/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3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381262"/>
            <a:ext cx="9783192" cy="687429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and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 2</a:t>
            </a:r>
            <a:endParaRPr lang="fi-FI" altLang="fi-FI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00" y="173857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874713" y="957271"/>
            <a:ext cx="1065940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governments (municipalities) 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the task to create the conditions for local youth work and activities by: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services and premises for young people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their civic engagement in cooperation with others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a cross-</a:t>
            </a:r>
            <a:r>
              <a:rPr lang="en-GB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sectoral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steering and service network to address issues related to young people 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https://www.kokkola.fi/etusivu/en_GB/etusivu/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GB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outh Centres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Eligibility given by the Ministry of Education and Culture (for state aid)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Preconditions for the financing:</a:t>
            </a:r>
          </a:p>
          <a:p>
            <a:pPr marL="1200150" lvl="2" indent="-285750">
              <a:buFontTx/>
              <a:buChar char="-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centre pursues the objectives and promotes the principles set out in the Act</a:t>
            </a:r>
          </a:p>
          <a:p>
            <a:pPr marL="1200150" lvl="2" indent="-285750">
              <a:buFontTx/>
              <a:buChar char="-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youth centre’s main activity is to offer young people guided adventures, nature- or environment-related or cultural or camping activities</a:t>
            </a:r>
          </a:p>
          <a:p>
            <a:pPr marL="1200150" lvl="2" indent="-285750">
              <a:buFontTx/>
              <a:buChar char="-"/>
            </a:pP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youth centre shall seek to promote the international orientation of young people and sustainable development 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http://www.snk.fi/finnish-youth-centre-network.html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</a:p>
          <a:p>
            <a:pPr lvl="2"/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http://www.villaelba.fi/en/en_GB</a:t>
            </a:r>
            <a:r>
              <a:rPr lang="en-GB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1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744541" y="435341"/>
            <a:ext cx="9783192" cy="738229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and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 3</a:t>
            </a:r>
            <a:endParaRPr lang="fi-FI" altLang="fi-FI" sz="4400" b="1" dirty="0">
              <a:latin typeface="Segoe Print" panose="02000600000000000000" pitchFamily="2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798" y="146140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798" y="1623964"/>
            <a:ext cx="9555935" cy="3450964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744541" y="1146527"/>
            <a:ext cx="1010260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Youth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</a:t>
            </a:r>
          </a:p>
          <a:p>
            <a:pPr marL="342900" indent="-342900">
              <a:buFontTx/>
              <a:buChar char="-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together with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Ministry of Education and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Culture, members appointed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</a:p>
          <a:p>
            <a:pPr marL="342900" indent="-342900">
              <a:buFontTx/>
              <a:buChar char="-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 to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issues, make initiatives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proposals, keep up-to-date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on young people and their living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conditions, issue statements and monitor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development and cooperation in the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sector </a:t>
            </a:r>
          </a:p>
          <a:p>
            <a:endParaRPr lang="en-US" sz="2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</a:t>
            </a:r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Council</a:t>
            </a:r>
          </a:p>
          <a:p>
            <a:pPr marL="342900" indent="-342900">
              <a:buFontTx/>
              <a:buChar char="-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Act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(2015) made it mandatory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Youth Councils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every municipality in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Finland; at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moment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 have a local youth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council</a:t>
            </a:r>
          </a:p>
          <a:p>
            <a:pPr marL="342900" indent="-342900">
              <a:buFontTx/>
              <a:buChar char="-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represent young people in municipality and make young people’s voices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heard</a:t>
            </a:r>
          </a:p>
          <a:p>
            <a:pPr marL="342900" indent="-342900">
              <a:buFontTx/>
              <a:buChar char="-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co-operate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each other under the umbrella of the Union of Finnish Youth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Councils</a:t>
            </a:r>
          </a:p>
          <a:p>
            <a:pPr marL="342900" indent="-342900">
              <a:buFontTx/>
              <a:buChar char="-"/>
            </a:pPr>
            <a:endPara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19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874713" y="507999"/>
            <a:ext cx="9783192" cy="636629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and responsibilities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fi-FI" altLang="fi-FI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40" y="1606494"/>
            <a:ext cx="9555935" cy="3450964"/>
          </a:xfrm>
          <a:prstGeom prst="rect">
            <a:avLst/>
          </a:prstGeom>
        </p:spPr>
      </p:pic>
      <p:pic>
        <p:nvPicPr>
          <p:cNvPr id="7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686540" y="1308402"/>
            <a:ext cx="97831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Tx/>
              <a:buChar char="-"/>
            </a:pPr>
            <a:r>
              <a:rPr lang="en-GB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Allianssi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national organisation for youth work services and influence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 members: national youth and educational organisations</a:t>
            </a:r>
          </a:p>
          <a:p>
            <a:pPr lvl="2"/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Tx/>
              <a:buChar char="-"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Finnish Youth Research Society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promoting multidisciplinary youth research in Finland and providing information and expertise on matters relating young people - studies, perspectives, interpretations and political stands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https://www.youthresearch.fi/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57300" lvl="2" indent="-342900">
              <a:buFontTx/>
              <a:buChar char="-"/>
            </a:pPr>
            <a:endParaRPr lang="fi-FI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7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/>
          <p:cNvSpPr>
            <a:spLocks noGrp="1"/>
          </p:cNvSpPr>
          <p:nvPr>
            <p:ph type="ctrTitle"/>
          </p:nvPr>
        </p:nvSpPr>
        <p:spPr>
          <a:xfrm>
            <a:off x="630873" y="365759"/>
            <a:ext cx="9783192" cy="636629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and responsibilities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fi-FI" altLang="fi-FI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189538"/>
            <a:ext cx="6328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442700" y="1002388"/>
            <a:ext cx="1090602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Youth workshops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young people aged under 29 in tackling issues related to education and training, working life and life management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work-oriented and learning environments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activities are organised by municipalities, associations and foundations among other things ant are available in over 90% of all municipalities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https://www.tpy.fi/jarjesto/briefly-in-english/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n-GB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Outreach youth work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assists young people under the age of 29 who are excluded from education and working life or who need support in accessing the services they need </a:t>
            </a:r>
          </a:p>
          <a:p>
            <a:pPr marL="800100" lvl="1" indent="-342900">
              <a:buFontTx/>
              <a:buChar char="-"/>
            </a:pP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 decide whether or not to organise outreach youth work, today these activities cover more or less the entire country </a:t>
            </a:r>
          </a:p>
          <a:p>
            <a:pPr marL="800100" lvl="1" indent="-342900">
              <a:buFontTx/>
              <a:buChar char="-"/>
            </a:pPr>
            <a:endParaRPr lang="en-US" sz="2000" dirty="0"/>
          </a:p>
          <a:p>
            <a:pPr marL="800100" lvl="1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21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1823</Words>
  <Application>Microsoft Office PowerPoint</Application>
  <PresentationFormat>Custom</PresentationFormat>
  <Paragraphs>253</Paragraphs>
  <Slides>37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Office-teema</vt:lpstr>
      <vt:lpstr>Quality and impact of youth work in  youth centers - the Finnish experience</vt:lpstr>
      <vt:lpstr> Youth Work and Youth Policy in Finland  </vt:lpstr>
      <vt:lpstr>Definitions for the purpose of the legislation </vt:lpstr>
      <vt:lpstr>PowerPoint Presentation</vt:lpstr>
      <vt:lpstr>  </vt:lpstr>
      <vt:lpstr>Structures and responsibilities 2</vt:lpstr>
      <vt:lpstr>Structures and responsibilities 3</vt:lpstr>
      <vt:lpstr>Structures and responsibilities 4</vt:lpstr>
      <vt:lpstr>Structures and responsibilities 5</vt:lpstr>
      <vt:lpstr>Quality Youth Work in Finland, case Kanuuna</vt:lpstr>
      <vt:lpstr>Quality Youth Work in Finland: case Kanuuna 2</vt:lpstr>
      <vt:lpstr>Quality youth work in Finland: case Kanuuna 3  ”youth work quality assessment” - publication</vt:lpstr>
      <vt:lpstr>Finnish Youth Centres </vt:lpstr>
      <vt:lpstr>Finnish Youth Centres 2</vt:lpstr>
      <vt:lpstr>Youth Center Villa Elba </vt:lpstr>
      <vt:lpstr>Youth Centre Villa Elba 2: activities </vt:lpstr>
      <vt:lpstr>Quality and impact of youth centres</vt:lpstr>
      <vt:lpstr>Finnish Youth Centres Quality Work </vt:lpstr>
      <vt:lpstr>Finnish Youth Centres Quality Work 2</vt:lpstr>
      <vt:lpstr>Finnish Youth Centres Scorecard</vt:lpstr>
      <vt:lpstr>Finnish Youth Centres Scorecard Not an official translation!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step: a new system for monitoring &amp;  evaluation of youth centres activities</vt:lpstr>
      <vt:lpstr>Not an official translation!</vt:lpstr>
      <vt:lpstr>PowerPoint Presentation</vt:lpstr>
      <vt:lpstr>Final remarks </vt:lpstr>
      <vt:lpstr>PowerPoint Presentation</vt:lpstr>
    </vt:vector>
  </TitlesOfParts>
  <Company>Kokkolan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Centre   Villa Elba</dc:title>
  <dc:creator>Silvander Catarina</dc:creator>
  <cp:lastModifiedBy>BERJAN Gordana</cp:lastModifiedBy>
  <cp:revision>460</cp:revision>
  <cp:lastPrinted>2018-05-31T14:49:13Z</cp:lastPrinted>
  <dcterms:created xsi:type="dcterms:W3CDTF">2016-11-11T10:36:27Z</dcterms:created>
  <dcterms:modified xsi:type="dcterms:W3CDTF">2018-05-31T15:39:00Z</dcterms:modified>
</cp:coreProperties>
</file>