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61" r:id="rId4"/>
    <p:sldId id="279" r:id="rId5"/>
    <p:sldId id="259" r:id="rId6"/>
    <p:sldId id="262" r:id="rId7"/>
    <p:sldId id="263" r:id="rId8"/>
    <p:sldId id="264" r:id="rId9"/>
    <p:sldId id="266" r:id="rId10"/>
    <p:sldId id="267" r:id="rId11"/>
    <p:sldId id="268" r:id="rId12"/>
    <p:sldId id="269" r:id="rId13"/>
    <p:sldId id="272"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a:srgbClr val="0066CC"/>
    <a:srgbClr val="3366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4993" autoAdjust="0"/>
    <p:restoredTop sz="79151" autoAdjust="0"/>
  </p:normalViewPr>
  <p:slideViewPr>
    <p:cSldViewPr snapToGrid="0">
      <p:cViewPr varScale="1">
        <p:scale>
          <a:sx n="36" d="100"/>
          <a:sy n="36" d="100"/>
        </p:scale>
        <p:origin x="-1142"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D2E27-79A0-46BE-9CAF-88A990B243D4}" type="datetimeFigureOut">
              <a:rPr lang="en-GB" smtClean="0"/>
              <a:t>21/03/2019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07035-D0CC-4D21-BA0E-434AA01F617B}" type="slidenum">
              <a:rPr lang="en-GB" smtClean="0"/>
              <a:t>‹#›</a:t>
            </a:fld>
            <a:endParaRPr lang="en-GB"/>
          </a:p>
        </p:txBody>
      </p:sp>
    </p:spTree>
    <p:extLst>
      <p:ext uri="{BB962C8B-B14F-4D97-AF65-F5344CB8AC3E}">
        <p14:creationId xmlns:p14="http://schemas.microsoft.com/office/powerpoint/2010/main" val="55994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Operationally, 606 out of the 738 Municipalities concerned replied to ANCI’s questionnaire: 55 % of Roma and </a:t>
            </a:r>
            <a:r>
              <a:rPr lang="en-GB" sz="1200" kern="1200" dirty="0" err="1" smtClean="0">
                <a:solidFill>
                  <a:schemeClr val="tx1"/>
                </a:solidFill>
                <a:effectLst/>
                <a:latin typeface="+mn-lt"/>
                <a:ea typeface="+mn-ea"/>
                <a:cs typeface="+mn-cs"/>
              </a:rPr>
              <a:t>Sinti</a:t>
            </a:r>
            <a:r>
              <a:rPr lang="en-GB" sz="1200" kern="1200" dirty="0" smtClean="0">
                <a:solidFill>
                  <a:schemeClr val="tx1"/>
                </a:solidFill>
                <a:effectLst/>
                <a:latin typeface="+mn-lt"/>
                <a:ea typeface="+mn-ea"/>
                <a:cs typeface="+mn-cs"/>
              </a:rPr>
              <a:t> are at home, mainly in North-Eastern Italy and mostly in public housing solutions. In 163 Municipalities out of 206, 79% of Roma and </a:t>
            </a:r>
            <a:r>
              <a:rPr lang="en-GB" sz="1200" kern="1200" dirty="0" err="1" smtClean="0">
                <a:solidFill>
                  <a:schemeClr val="tx1"/>
                </a:solidFill>
                <a:effectLst/>
                <a:latin typeface="+mn-lt"/>
                <a:ea typeface="+mn-ea"/>
                <a:cs typeface="+mn-cs"/>
              </a:rPr>
              <a:t>Sinti</a:t>
            </a:r>
            <a:r>
              <a:rPr lang="en-GB" sz="1200" kern="1200" dirty="0" smtClean="0">
                <a:solidFill>
                  <a:schemeClr val="tx1"/>
                </a:solidFill>
                <a:effectLst/>
                <a:latin typeface="+mn-lt"/>
                <a:ea typeface="+mn-ea"/>
                <a:cs typeface="+mn-cs"/>
              </a:rPr>
              <a:t> live in settlements. Settlements are 516, mainly in Lombardy, Emilia-Romagna, Latium, Tuscany, Piedmont. </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B1107035-D0CC-4D21-BA0E-434AA01F617B}" type="slidenum">
              <a:rPr lang="en-GB" smtClean="0"/>
              <a:t>2</a:t>
            </a:fld>
            <a:endParaRPr lang="en-GB"/>
          </a:p>
        </p:txBody>
      </p:sp>
    </p:spTree>
    <p:extLst>
      <p:ext uri="{BB962C8B-B14F-4D97-AF65-F5344CB8AC3E}">
        <p14:creationId xmlns:p14="http://schemas.microsoft.com/office/powerpoint/2010/main" val="1576857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Approaches change and are different between the two localities. </a:t>
            </a:r>
            <a:endParaRPr lang="en-GB" dirty="0"/>
          </a:p>
        </p:txBody>
      </p:sp>
      <p:sp>
        <p:nvSpPr>
          <p:cNvPr id="4" name="Slide Number Placeholder 3"/>
          <p:cNvSpPr>
            <a:spLocks noGrp="1"/>
          </p:cNvSpPr>
          <p:nvPr>
            <p:ph type="sldNum" sz="quarter" idx="10"/>
          </p:nvPr>
        </p:nvSpPr>
        <p:spPr/>
        <p:txBody>
          <a:bodyPr/>
          <a:lstStyle/>
          <a:p>
            <a:fld id="{B1107035-D0CC-4D21-BA0E-434AA01F617B}" type="slidenum">
              <a:rPr lang="en-GB" smtClean="0"/>
              <a:t>11</a:t>
            </a:fld>
            <a:endParaRPr lang="en-GB"/>
          </a:p>
        </p:txBody>
      </p:sp>
    </p:spTree>
    <p:extLst>
      <p:ext uri="{BB962C8B-B14F-4D97-AF65-F5344CB8AC3E}">
        <p14:creationId xmlns:p14="http://schemas.microsoft.com/office/powerpoint/2010/main" val="1904939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107035-D0CC-4D21-BA0E-434AA01F617B}" type="slidenum">
              <a:rPr lang="en-GB" smtClean="0"/>
              <a:t>12</a:t>
            </a:fld>
            <a:endParaRPr lang="en-GB"/>
          </a:p>
        </p:txBody>
      </p:sp>
    </p:spTree>
    <p:extLst>
      <p:ext uri="{BB962C8B-B14F-4D97-AF65-F5344CB8AC3E}">
        <p14:creationId xmlns:p14="http://schemas.microsoft.com/office/powerpoint/2010/main" val="205986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107035-D0CC-4D21-BA0E-434AA01F617B}" type="slidenum">
              <a:rPr lang="en-GB" smtClean="0"/>
              <a:t>13</a:t>
            </a:fld>
            <a:endParaRPr lang="en-GB"/>
          </a:p>
        </p:txBody>
      </p:sp>
    </p:spTree>
    <p:extLst>
      <p:ext uri="{BB962C8B-B14F-4D97-AF65-F5344CB8AC3E}">
        <p14:creationId xmlns:p14="http://schemas.microsoft.com/office/powerpoint/2010/main" val="2535950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sz="1200" b="1" kern="1200" dirty="0" smtClean="0">
              <a:solidFill>
                <a:schemeClr val="tx1"/>
              </a:solidFill>
              <a:effectLst/>
              <a:latin typeface="+mn-lt"/>
              <a:ea typeface="+mn-ea"/>
              <a:cs typeface="+mn-cs"/>
            </a:endParaRPr>
          </a:p>
          <a:p>
            <a:endParaRPr lang="ro-RO" sz="1200" b="1" kern="1200" dirty="0" smtClean="0">
              <a:solidFill>
                <a:schemeClr val="tx1"/>
              </a:solidFill>
              <a:effectLst/>
              <a:latin typeface="+mn-lt"/>
              <a:ea typeface="+mn-ea"/>
              <a:cs typeface="+mn-cs"/>
            </a:endParaRPr>
          </a:p>
          <a:p>
            <a:endParaRPr lang="ro-RO" sz="1200" b="1" kern="1200" dirty="0" smtClean="0">
              <a:solidFill>
                <a:schemeClr val="tx1"/>
              </a:solidFill>
              <a:effectLst/>
              <a:latin typeface="+mn-lt"/>
              <a:ea typeface="+mn-ea"/>
              <a:cs typeface="+mn-cs"/>
            </a:endParaRPr>
          </a:p>
          <a:p>
            <a:r>
              <a:rPr lang="ro-RO" sz="1200" b="1" kern="1200" dirty="0" smtClean="0">
                <a:solidFill>
                  <a:schemeClr val="tx1"/>
                </a:solidFill>
                <a:effectLst/>
                <a:latin typeface="+mn-lt"/>
                <a:ea typeface="+mn-ea"/>
                <a:cs typeface="+mn-cs"/>
              </a:rPr>
              <a:t>(Abstract from Italy JUSTROM Brochure for beneficiaries) </a:t>
            </a:r>
          </a:p>
          <a:p>
            <a:endParaRPr lang="ro-RO" sz="1200" b="1"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Programma congiunto Unione Europea/Consiglio d’Europa su L’Accesso alla Giustizia per le Donne Rom, Sinte e Camminati - JUSTROM</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it-IT"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it-IT" sz="1200" i="1" kern="1200" dirty="0" smtClean="0">
                <a:solidFill>
                  <a:schemeClr val="tx1"/>
                </a:solidFill>
                <a:effectLst/>
                <a:latin typeface="+mn-lt"/>
                <a:ea typeface="+mn-ea"/>
                <a:cs typeface="+mn-cs"/>
              </a:rPr>
              <a:t> </a:t>
            </a:r>
            <a:r>
              <a:rPr lang="ro-RO" sz="1200" b="1" i="1" kern="1200" dirty="0" smtClean="0">
                <a:solidFill>
                  <a:schemeClr val="tx1"/>
                </a:solidFill>
                <a:effectLst/>
                <a:latin typeface="+mn-lt"/>
                <a:ea typeface="+mn-ea"/>
                <a:cs typeface="+mn-cs"/>
              </a:rPr>
              <a:t>Sapevate di avere tutti questi diritti?</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Leggi una volta, </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E con pazienza</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
            </a:r>
            <a:br>
              <a:rPr lang="ro-RO" sz="1200" b="1" i="1" kern="1200" dirty="0" smtClean="0">
                <a:solidFill>
                  <a:schemeClr val="tx1"/>
                </a:solidFill>
                <a:effectLst/>
                <a:latin typeface="+mn-lt"/>
                <a:ea typeface="+mn-ea"/>
                <a:cs typeface="+mn-cs"/>
              </a:rPr>
            </a:br>
            <a:r>
              <a:rPr lang="ro-RO" sz="1200" b="1"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sng" kern="1200" dirty="0" smtClean="0">
                <a:solidFill>
                  <a:schemeClr val="tx1"/>
                </a:solidFill>
                <a:effectLst/>
                <a:latin typeface="+mn-lt"/>
                <a:ea typeface="+mn-ea"/>
                <a:cs typeface="+mn-cs"/>
              </a:rPr>
              <a:t>Come possiamo aiutarti</a:t>
            </a:r>
            <a:r>
              <a:rPr lang="ro-RO" sz="1200" b="1" i="1" kern="1200" dirty="0" smtClean="0">
                <a:solidFill>
                  <a:schemeClr val="tx1"/>
                </a:solidFill>
                <a:effectLst/>
                <a:latin typeface="+mn-lt"/>
                <a:ea typeface="+mn-ea"/>
                <a:cs typeface="+mn-cs"/>
              </a:rPr>
              <a:t>:</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Se siete a </a:t>
            </a:r>
            <a:r>
              <a:rPr lang="ro-RO" sz="1200" b="1" i="1" u="sng" kern="1200" dirty="0" smtClean="0">
                <a:solidFill>
                  <a:schemeClr val="tx1"/>
                </a:solidFill>
                <a:effectLst/>
                <a:latin typeface="+mn-lt"/>
                <a:ea typeface="+mn-ea"/>
                <a:cs typeface="+mn-cs"/>
              </a:rPr>
              <a:t>ROMA</a:t>
            </a:r>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o a </a:t>
            </a:r>
            <a:r>
              <a:rPr lang="ro-RO" sz="1200" b="1" i="1" u="sng" kern="1200" dirty="0" smtClean="0">
                <a:solidFill>
                  <a:schemeClr val="tx1"/>
                </a:solidFill>
                <a:effectLst/>
                <a:latin typeface="+mn-lt"/>
                <a:ea typeface="+mn-ea"/>
                <a:cs typeface="+mn-cs"/>
              </a:rPr>
              <a:t>NAPOLI</a:t>
            </a:r>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e siete:</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Donna rom o sinta;</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Rom o Sinto;</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Persona di altri gruppi vulnerabili, come</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per es i poveri;</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Bambini e giovani senza sostegno dei genitori;</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Da soli/e, con persone a carico.</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Se sei una vittima di:</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Discriminazione e di altre violazioni dei diritti umani, tra cui:</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Mancanza di accesso ai servizi pubblici (per es. scuola e salute);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Maltrattamenti e violenza.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Se si desidera il nostro sostegno, per</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Notificare alla magistratura e alle altre Istituzioni, richieste in materia di diritti umani;</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Ricorrere alle Istituzioni per difendere i vostri diritti.</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Ti possiamo assistere se chiedi il nostro aiuto, nel corso del 2017.</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Ti diamo un facilitatore, un assistente legale ed un avvocato in grado di consigliarti; e possiamo noi scrivere le domande per Te.</a:t>
            </a:r>
            <a:endParaRPr lang="en-US" sz="1200" i="1" kern="1200" dirty="0" smtClean="0">
              <a:solidFill>
                <a:schemeClr val="tx1"/>
              </a:solidFill>
              <a:effectLst/>
              <a:latin typeface="+mn-lt"/>
              <a:ea typeface="+mn-ea"/>
              <a:cs typeface="+mn-cs"/>
            </a:endParaRPr>
          </a:p>
          <a:p>
            <a:r>
              <a:rPr lang="ro-RO" sz="1200"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u="sng" kern="1200" dirty="0" smtClean="0">
                <a:solidFill>
                  <a:schemeClr val="tx1"/>
                </a:solidFill>
                <a:effectLst/>
                <a:latin typeface="+mn-lt"/>
                <a:ea typeface="+mn-ea"/>
                <a:cs typeface="+mn-cs"/>
              </a:rPr>
              <a:t>Telefonaci</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0039 347 52 69 879 </a:t>
            </a:r>
            <a:endParaRPr lang="en-US" sz="1200" i="1" kern="1200" dirty="0" smtClean="0">
              <a:solidFill>
                <a:schemeClr val="tx1"/>
              </a:solidFill>
              <a:effectLst/>
              <a:latin typeface="+mn-lt"/>
              <a:ea typeface="+mn-ea"/>
              <a:cs typeface="+mn-cs"/>
            </a:endParaRPr>
          </a:p>
          <a:p>
            <a:r>
              <a:rPr lang="ro-RO" sz="1200"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u="sng" kern="1200" dirty="0" smtClean="0">
                <a:solidFill>
                  <a:schemeClr val="tx1"/>
                </a:solidFill>
                <a:effectLst/>
                <a:latin typeface="+mn-lt"/>
                <a:ea typeface="+mn-ea"/>
                <a:cs typeface="+mn-cs"/>
              </a:rPr>
              <a:t>Scrivici </a:t>
            </a:r>
            <a:endParaRPr lang="en-US" sz="1200" i="1" kern="1200" dirty="0" smtClean="0">
              <a:solidFill>
                <a:schemeClr val="tx1"/>
              </a:solidFill>
              <a:effectLst/>
              <a:latin typeface="+mn-lt"/>
              <a:ea typeface="+mn-ea"/>
              <a:cs typeface="+mn-cs"/>
            </a:endParaRPr>
          </a:p>
          <a:p>
            <a:r>
              <a:rPr lang="en-US" sz="1200" b="1" i="1" kern="1200" dirty="0" err="1" smtClean="0">
                <a:solidFill>
                  <a:schemeClr val="tx1"/>
                </a:solidFill>
                <a:effectLst/>
                <a:latin typeface="+mn-lt"/>
                <a:ea typeface="+mn-ea"/>
                <a:cs typeface="+mn-cs"/>
              </a:rPr>
              <a:t>justromitaly@gmail.com</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pPr lvl="0"/>
            <a:r>
              <a:rPr lang="ro-RO" sz="1200" i="1" kern="1200" dirty="0" smtClean="0">
                <a:solidFill>
                  <a:schemeClr val="tx1"/>
                </a:solidFill>
                <a:effectLst/>
                <a:latin typeface="+mn-lt"/>
                <a:ea typeface="+mn-ea"/>
                <a:cs typeface="+mn-cs"/>
              </a:rPr>
              <a:t>Ed il facilitatore ti ascolterà.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pPr lvl="0"/>
            <a:r>
              <a:rPr lang="ro-RO" sz="1200" i="1" kern="1200" dirty="0" smtClean="0">
                <a:solidFill>
                  <a:schemeClr val="tx1"/>
                </a:solidFill>
                <a:effectLst/>
                <a:latin typeface="+mn-lt"/>
                <a:ea typeface="+mn-ea"/>
                <a:cs typeface="+mn-cs"/>
              </a:rPr>
              <a:t>Se ti possiamo aiutare, ti daremo consigli nel presentare e seguire le tue domande, con l’aiuto anche di un assistente legale.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pPr lvl="0"/>
            <a:r>
              <a:rPr lang="ro-RO" sz="1200" i="1" kern="1200" dirty="0" smtClean="0">
                <a:solidFill>
                  <a:schemeClr val="tx1"/>
                </a:solidFill>
                <a:effectLst/>
                <a:latin typeface="+mn-lt"/>
                <a:ea typeface="+mn-ea"/>
                <a:cs typeface="+mn-cs"/>
              </a:rPr>
              <a:t>Se possibile, il nostro avvocato ti aiuterà nel percorso giudiziario specifico, utile per Te!</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sng" kern="1200" dirty="0" smtClean="0">
                <a:solidFill>
                  <a:schemeClr val="tx1"/>
                </a:solidFill>
                <a:effectLst/>
                <a:latin typeface="+mn-lt"/>
                <a:ea typeface="+mn-ea"/>
                <a:cs typeface="+mn-cs"/>
              </a:rPr>
              <a:t>L'interessato/a ha diritto</a:t>
            </a:r>
            <a:r>
              <a:rPr lang="ro-RO" sz="1200" i="1" kern="1200" dirty="0" smtClean="0">
                <a:solidFill>
                  <a:schemeClr val="tx1"/>
                </a:solidFill>
                <a:effectLst/>
                <a:latin typeface="+mn-lt"/>
                <a:ea typeface="+mn-ea"/>
                <a:cs typeface="+mn-cs"/>
              </a:rPr>
              <a:t>:</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1. Nel rispetto della legge, di scegliere ciò che si vuole fare.</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2. Essere trattato/a come le altre persone.</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3. Poter presentare con faciltà le proprie richieste a tutte le Istituzioni pubbliche, compresi i Tribunali, per difendere i propri diritti (per es. richiesta di cittadinanza, rinnovo passaporto, rinnovo permesso di soggiorno, apolidia, ecc.).</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4. Chiedere alle Istituzioni pubbliche, le informazioni in loro possesso e di tuo interesse; e di ricevere una risposta in base alla Legge sulla Trasparenza.</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5. Ricevere le copie di tutti gli elementi del fascicolo che ti riguardano.</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6. Riferire le tue esigenze agli Enti pubblici, attraverso documenti scritti, testimoni, esperti, ecc..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7. Se chiedi alle Autorità amministrative (Municipi e Prefetture ed altre Istituzioni) e non sei soddisfatto/a della risposta, si può ricorrre al Tribunale.</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8. Se si ricorre al Tribunale, devi usare i rimedi giudiziari: ricorso, appello, reclamo, ecc..</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9. Se spendere per un processo per difendere un tuo diritto, mette te o la tua famiglia in difficoltà,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hai diritto all’assistenza legale di un avvocato.</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Sapevate di avere tutti questi diritti?</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sng" kern="1200" dirty="0" smtClean="0">
                <a:solidFill>
                  <a:schemeClr val="tx1"/>
                </a:solidFill>
                <a:effectLst/>
                <a:latin typeface="+mn-lt"/>
                <a:ea typeface="+mn-ea"/>
                <a:cs typeface="+mn-cs"/>
              </a:rPr>
              <a:t>Cosa aspettarsi nel fare richieste alle Istituzioni pubbliche</a:t>
            </a:r>
            <a:r>
              <a:rPr lang="ro-RO" sz="1200" i="1" kern="1200" dirty="0" smtClean="0">
                <a:solidFill>
                  <a:schemeClr val="tx1"/>
                </a:solidFill>
                <a:effectLst/>
                <a:latin typeface="+mn-lt"/>
                <a:ea typeface="+mn-ea"/>
                <a:cs typeface="+mn-cs"/>
              </a:rPr>
              <a:t>:</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Per essere considerati/e, è meglio scrivere dei documenti ed atti, conservare la tua copia e chiedere al pubblico ufficiale di registrare la tua richiesta. In molti casi, si dovrà essere pazienti.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Nella maggior parte dei casi, la Legge prevede dei tempi specifici per le Istituzioni pubbliche per rispondere alla tua domanda.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Spesso le indagini della Polizia o comunque delle Autorità competenti richiedono mesi od anni.</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E’ possibile che le domande da presentare abbiano alcuni costi: tasse, onorari degli avvocati e degli esperti, ecc..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I costi potrebbero essere molto elevati.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E solo alcuni costi possono essere coperti dal gratuito patrocinio.</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none" strike="noStrike"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u="sng" kern="1200" dirty="0" smtClean="0">
                <a:solidFill>
                  <a:schemeClr val="tx1"/>
                </a:solidFill>
                <a:effectLst/>
                <a:latin typeface="+mn-lt"/>
                <a:ea typeface="+mn-ea"/>
                <a:cs typeface="+mn-cs"/>
              </a:rPr>
              <a:t>Contattaci se sei a Roma</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o </a:t>
            </a:r>
            <a:r>
              <a:rPr lang="ro-RO" sz="1200" b="1" i="1" u="sng" kern="1200" dirty="0" smtClean="0">
                <a:solidFill>
                  <a:schemeClr val="tx1"/>
                </a:solidFill>
                <a:effectLst/>
                <a:latin typeface="+mn-lt"/>
                <a:ea typeface="+mn-ea"/>
                <a:cs typeface="+mn-cs"/>
              </a:rPr>
              <a:t>a Napoli</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it-IT"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it-IT" sz="1200" i="1" kern="1200" dirty="0" smtClean="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r>
              <a:rPr lang="ro-RO" sz="1200" b="1" i="1" kern="1200" dirty="0" smtClean="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107035-D0CC-4D21-BA0E-434AA01F617B}" type="slidenum">
              <a:rPr lang="en-GB" smtClean="0"/>
              <a:t>14</a:t>
            </a:fld>
            <a:endParaRPr lang="en-GB"/>
          </a:p>
        </p:txBody>
      </p:sp>
    </p:spTree>
    <p:extLst>
      <p:ext uri="{BB962C8B-B14F-4D97-AF65-F5344CB8AC3E}">
        <p14:creationId xmlns:p14="http://schemas.microsoft.com/office/powerpoint/2010/main" val="302747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www.cittalia.it</a:t>
            </a:r>
            <a:endParaRPr lang="en-GB" dirty="0"/>
          </a:p>
        </p:txBody>
      </p:sp>
      <p:sp>
        <p:nvSpPr>
          <p:cNvPr id="4" name="Slide Number Placeholder 3"/>
          <p:cNvSpPr>
            <a:spLocks noGrp="1"/>
          </p:cNvSpPr>
          <p:nvPr>
            <p:ph type="sldNum" sz="quarter" idx="10"/>
          </p:nvPr>
        </p:nvSpPr>
        <p:spPr/>
        <p:txBody>
          <a:bodyPr/>
          <a:lstStyle/>
          <a:p>
            <a:fld id="{B1107035-D0CC-4D21-BA0E-434AA01F617B}" type="slidenum">
              <a:rPr lang="en-GB" smtClean="0"/>
              <a:t>3</a:t>
            </a:fld>
            <a:endParaRPr lang="en-GB"/>
          </a:p>
        </p:txBody>
      </p:sp>
    </p:spTree>
    <p:extLst>
      <p:ext uri="{BB962C8B-B14F-4D97-AF65-F5344CB8AC3E}">
        <p14:creationId xmlns:p14="http://schemas.microsoft.com/office/powerpoint/2010/main" val="1513292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107035-D0CC-4D21-BA0E-434AA01F617B}" type="slidenum">
              <a:rPr lang="en-GB" smtClean="0"/>
              <a:t>4</a:t>
            </a:fld>
            <a:endParaRPr lang="en-GB"/>
          </a:p>
        </p:txBody>
      </p:sp>
    </p:spTree>
    <p:extLst>
      <p:ext uri="{BB962C8B-B14F-4D97-AF65-F5344CB8AC3E}">
        <p14:creationId xmlns:p14="http://schemas.microsoft.com/office/powerpoint/2010/main" val="421711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exercise</a:t>
            </a:r>
            <a:r>
              <a:rPr lang="en-GB" baseline="0" dirty="0" smtClean="0"/>
              <a:t> </a:t>
            </a:r>
            <a:r>
              <a:rPr lang="en-GB" dirty="0" smtClean="0"/>
              <a:t>is always on-going  - somehow). </a:t>
            </a:r>
            <a:r>
              <a:rPr lang="en-US" dirty="0" smtClean="0"/>
              <a:t> </a:t>
            </a:r>
          </a:p>
          <a:p>
            <a:endParaRPr lang="en-GB" dirty="0"/>
          </a:p>
        </p:txBody>
      </p:sp>
      <p:sp>
        <p:nvSpPr>
          <p:cNvPr id="4" name="Slide Number Placeholder 3"/>
          <p:cNvSpPr>
            <a:spLocks noGrp="1"/>
          </p:cNvSpPr>
          <p:nvPr>
            <p:ph type="sldNum" sz="quarter" idx="10"/>
          </p:nvPr>
        </p:nvSpPr>
        <p:spPr/>
        <p:txBody>
          <a:bodyPr/>
          <a:lstStyle/>
          <a:p>
            <a:fld id="{B1107035-D0CC-4D21-BA0E-434AA01F617B}" type="slidenum">
              <a:rPr lang="en-GB" smtClean="0"/>
              <a:t>5</a:t>
            </a:fld>
            <a:endParaRPr lang="en-GB"/>
          </a:p>
        </p:txBody>
      </p:sp>
    </p:spTree>
    <p:extLst>
      <p:ext uri="{BB962C8B-B14F-4D97-AF65-F5344CB8AC3E}">
        <p14:creationId xmlns:p14="http://schemas.microsoft.com/office/powerpoint/2010/main" val="3674287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Procedurally, confidence-building is an outstanding issue!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B1107035-D0CC-4D21-BA0E-434AA01F617B}" type="slidenum">
              <a:rPr lang="en-GB" smtClean="0"/>
              <a:t>6</a:t>
            </a:fld>
            <a:endParaRPr lang="en-GB"/>
          </a:p>
        </p:txBody>
      </p:sp>
    </p:spTree>
    <p:extLst>
      <p:ext uri="{BB962C8B-B14F-4D97-AF65-F5344CB8AC3E}">
        <p14:creationId xmlns:p14="http://schemas.microsoft.com/office/powerpoint/2010/main" val="744912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 Rome, the Office on Roma, </a:t>
            </a:r>
            <a:r>
              <a:rPr lang="en-GB" sz="1200" dirty="0" err="1" smtClean="0"/>
              <a:t>Sinti</a:t>
            </a:r>
            <a:r>
              <a:rPr lang="en-GB" sz="1200" dirty="0" smtClean="0"/>
              <a:t> and </a:t>
            </a:r>
            <a:r>
              <a:rPr lang="en-GB" sz="1200" dirty="0" err="1" smtClean="0"/>
              <a:t>Caminanti</a:t>
            </a:r>
            <a:r>
              <a:rPr lang="en-GB" sz="1200" dirty="0" smtClean="0"/>
              <a:t> and the ad hoc Office at Mayor’s Cabinet have started working on three settlements. In particular</a:t>
            </a:r>
            <a:r>
              <a:rPr lang="en-GB" sz="1200" baseline="0" dirty="0" smtClean="0"/>
              <a:t> JUSTROM</a:t>
            </a:r>
            <a:r>
              <a:rPr lang="en-GB" sz="1200" dirty="0" smtClean="0"/>
              <a:t> have provided legal advise with regard to the first settlement</a:t>
            </a:r>
            <a:r>
              <a:rPr lang="en-GB" sz="1200" baseline="0" dirty="0" smtClean="0"/>
              <a:t> (</a:t>
            </a:r>
            <a:r>
              <a:rPr lang="en-GB" sz="1200" dirty="0" smtClean="0"/>
              <a:t>Soon they will start working on the second and so forth). We plan to keep working with them, as appropriate. </a:t>
            </a:r>
            <a:r>
              <a:rPr lang="en-US" sz="1200" dirty="0" smtClean="0"/>
              <a:t> </a:t>
            </a:r>
            <a:endParaRPr lang="en-US" sz="1200" dirty="0" smtClean="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B1107035-D0CC-4D21-BA0E-434AA01F617B}" type="slidenum">
              <a:rPr lang="en-GB" smtClean="0"/>
              <a:t>7</a:t>
            </a:fld>
            <a:endParaRPr lang="en-GB"/>
          </a:p>
        </p:txBody>
      </p:sp>
    </p:spTree>
    <p:extLst>
      <p:ext uri="{BB962C8B-B14F-4D97-AF65-F5344CB8AC3E}">
        <p14:creationId xmlns:p14="http://schemas.microsoft.com/office/powerpoint/2010/main" val="2519916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kern="1200" dirty="0" smtClean="0">
                <a:solidFill>
                  <a:schemeClr val="tx1"/>
                </a:solidFill>
                <a:effectLst/>
                <a:latin typeface="+mn-lt"/>
                <a:ea typeface="+mn-ea"/>
                <a:cs typeface="+mn-cs"/>
              </a:rPr>
              <a:t>Between May 4 and May 12, 2017, JUSTROM got authorization both orally and in writing, to visit </a:t>
            </a:r>
            <a:r>
              <a:rPr lang="en-GB" sz="1200" kern="1200" dirty="0" err="1" smtClean="0">
                <a:solidFill>
                  <a:schemeClr val="tx1"/>
                </a:solidFill>
                <a:effectLst/>
                <a:latin typeface="+mn-lt"/>
                <a:ea typeface="+mn-ea"/>
                <a:cs typeface="+mn-cs"/>
              </a:rPr>
              <a:t>Grazia</a:t>
            </a:r>
            <a:r>
              <a:rPr lang="en-GB" sz="1200" kern="1200" dirty="0" smtClean="0">
                <a:solidFill>
                  <a:schemeClr val="tx1"/>
                </a:solidFill>
                <a:effectLst/>
                <a:latin typeface="+mn-lt"/>
                <a:ea typeface="+mn-ea"/>
                <a:cs typeface="+mn-cs"/>
              </a:rPr>
              <a:t> Deledda and Via Del </a:t>
            </a:r>
            <a:r>
              <a:rPr lang="en-GB" sz="1200" kern="1200" dirty="0" err="1" smtClean="0">
                <a:solidFill>
                  <a:schemeClr val="tx1"/>
                </a:solidFill>
                <a:effectLst/>
                <a:latin typeface="+mn-lt"/>
                <a:ea typeface="+mn-ea"/>
                <a:cs typeface="+mn-cs"/>
              </a:rPr>
              <a:t>Riposo</a:t>
            </a:r>
            <a:r>
              <a:rPr lang="en-GB" sz="1200" kern="1200" dirty="0" smtClean="0">
                <a:solidFill>
                  <a:schemeClr val="tx1"/>
                </a:solidFill>
                <a:effectLst/>
                <a:latin typeface="+mn-lt"/>
                <a:ea typeface="+mn-ea"/>
                <a:cs typeface="+mn-cs"/>
              </a:rPr>
              <a:t> settlements. </a:t>
            </a:r>
            <a:r>
              <a:rPr lang="en-US" dirty="0" smtClean="0">
                <a:effectLst/>
              </a:rPr>
              <a:t> </a:t>
            </a:r>
            <a:endParaRPr lang="en-GB" dirty="0"/>
          </a:p>
        </p:txBody>
      </p:sp>
      <p:sp>
        <p:nvSpPr>
          <p:cNvPr id="4" name="Slide Number Placeholder 3"/>
          <p:cNvSpPr>
            <a:spLocks noGrp="1"/>
          </p:cNvSpPr>
          <p:nvPr>
            <p:ph type="sldNum" sz="quarter" idx="10"/>
          </p:nvPr>
        </p:nvSpPr>
        <p:spPr/>
        <p:txBody>
          <a:bodyPr/>
          <a:lstStyle/>
          <a:p>
            <a:fld id="{B1107035-D0CC-4D21-BA0E-434AA01F617B}" type="slidenum">
              <a:rPr lang="en-GB" smtClean="0"/>
              <a:t>8</a:t>
            </a:fld>
            <a:endParaRPr lang="en-GB"/>
          </a:p>
        </p:txBody>
      </p:sp>
    </p:spTree>
    <p:extLst>
      <p:ext uri="{BB962C8B-B14F-4D97-AF65-F5344CB8AC3E}">
        <p14:creationId xmlns:p14="http://schemas.microsoft.com/office/powerpoint/2010/main" val="3560364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 three out of six events, UNAR participated in. </a:t>
            </a:r>
            <a:endParaRPr lang="en-US" sz="1200"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ASL NA 2 North (supported and thanked). </a:t>
            </a:r>
            <a:r>
              <a:rPr lang="en-US" dirty="0" smtClean="0">
                <a:effectLst/>
              </a:rPr>
              <a:t> </a:t>
            </a:r>
          </a:p>
          <a:p>
            <a:endParaRPr lang="en-US" dirty="0" smtClean="0">
              <a:effectLst/>
            </a:endParaRPr>
          </a:p>
          <a:p>
            <a:r>
              <a:rPr lang="en-GB" sz="1200" b="1" u="sng" kern="1200" dirty="0" smtClean="0">
                <a:solidFill>
                  <a:schemeClr val="tx1"/>
                </a:solidFill>
                <a:effectLst/>
                <a:latin typeface="+mn-lt"/>
                <a:ea typeface="+mn-ea"/>
                <a:cs typeface="+mn-cs"/>
              </a:rPr>
              <a:t>Networking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terms of </a:t>
            </a:r>
            <a:r>
              <a:rPr lang="en-US" sz="1200" u="sng" kern="1200" dirty="0" smtClean="0">
                <a:solidFill>
                  <a:schemeClr val="tx1"/>
                </a:solidFill>
                <a:effectLst/>
                <a:latin typeface="+mn-lt"/>
                <a:ea typeface="+mn-ea"/>
                <a:cs typeface="+mn-cs"/>
              </a:rPr>
              <a:t>contacts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confidence-building is essential and very time-consuming. Key partners remain Prefectures and Police HQs, local Authorities, and Embassies. Equally important are grass-root NGOs (and all other key local authorities). </a:t>
            </a:r>
            <a:r>
              <a:rPr lang="en-US" b="1" dirty="0" smtClean="0">
                <a:effectLst/>
              </a:rPr>
              <a:t> </a:t>
            </a:r>
            <a:endParaRPr lang="en-GB" b="1" dirty="0"/>
          </a:p>
        </p:txBody>
      </p:sp>
      <p:sp>
        <p:nvSpPr>
          <p:cNvPr id="4" name="Slide Number Placeholder 3"/>
          <p:cNvSpPr>
            <a:spLocks noGrp="1"/>
          </p:cNvSpPr>
          <p:nvPr>
            <p:ph type="sldNum" sz="quarter" idx="10"/>
          </p:nvPr>
        </p:nvSpPr>
        <p:spPr/>
        <p:txBody>
          <a:bodyPr/>
          <a:lstStyle/>
          <a:p>
            <a:fld id="{B1107035-D0CC-4D21-BA0E-434AA01F617B}" type="slidenum">
              <a:rPr lang="en-GB" smtClean="0"/>
              <a:t>9</a:t>
            </a:fld>
            <a:endParaRPr lang="en-GB"/>
          </a:p>
        </p:txBody>
      </p:sp>
    </p:spTree>
    <p:extLst>
      <p:ext uri="{BB962C8B-B14F-4D97-AF65-F5344CB8AC3E}">
        <p14:creationId xmlns:p14="http://schemas.microsoft.com/office/powerpoint/2010/main" val="182662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Cases of discrimination and violence are </a:t>
            </a:r>
            <a:r>
              <a:rPr lang="fr-FR" sz="1200" dirty="0" err="1" smtClean="0"/>
              <a:t>considered</a:t>
            </a:r>
            <a:r>
              <a:rPr lang="fr-FR" sz="1200" dirty="0" smtClean="0"/>
              <a:t> in light of </a:t>
            </a:r>
            <a:r>
              <a:rPr lang="fr-FR" sz="1200" b="1" dirty="0" smtClean="0"/>
              <a:t>relevant EU Directives, </a:t>
            </a:r>
            <a:r>
              <a:rPr lang="fr-FR" sz="1200" b="1" dirty="0" err="1" smtClean="0"/>
              <a:t>CoE</a:t>
            </a:r>
            <a:r>
              <a:rPr lang="fr-FR" sz="1200" b="1" dirty="0" smtClean="0"/>
              <a:t> Conventions, </a:t>
            </a:r>
            <a:r>
              <a:rPr lang="fr-FR" sz="1200" b="1" dirty="0" err="1" smtClean="0"/>
              <a:t>including</a:t>
            </a:r>
            <a:r>
              <a:rPr lang="fr-FR" sz="1200" b="1" dirty="0" smtClean="0"/>
              <a:t> Istanbul Convention, international HR </a:t>
            </a:r>
            <a:r>
              <a:rPr lang="fr-FR" sz="1200" b="1" dirty="0" err="1" smtClean="0"/>
              <a:t>treaties</a:t>
            </a:r>
            <a:r>
              <a:rPr lang="fr-FR" sz="1200" b="1" dirty="0" smtClean="0"/>
              <a:t> as </a:t>
            </a:r>
            <a:r>
              <a:rPr lang="fr-FR" sz="1200" b="1" dirty="0" err="1" smtClean="0"/>
              <a:t>ratified</a:t>
            </a:r>
            <a:r>
              <a:rPr lang="fr-FR" sz="1200" b="1" dirty="0" smtClean="0"/>
              <a:t> by </a:t>
            </a:r>
            <a:r>
              <a:rPr lang="fr-FR" sz="1200" b="1" dirty="0" err="1" smtClean="0"/>
              <a:t>Italy</a:t>
            </a:r>
            <a:r>
              <a:rPr lang="fr-FR" sz="1200" b="1" dirty="0" smtClean="0"/>
              <a:t>, and </a:t>
            </a:r>
            <a:r>
              <a:rPr lang="fr-FR" sz="1200" b="1" dirty="0" err="1" smtClean="0"/>
              <a:t>Italian</a:t>
            </a:r>
            <a:r>
              <a:rPr lang="fr-FR" sz="1200" b="1" dirty="0" smtClean="0"/>
              <a:t> </a:t>
            </a:r>
            <a:r>
              <a:rPr lang="fr-FR" sz="1200" b="1" dirty="0" err="1" smtClean="0"/>
              <a:t>legislation</a:t>
            </a:r>
            <a:r>
              <a:rPr lang="fr-FR" sz="1200" b="1" dirty="0" smtClean="0"/>
              <a:t>, </a:t>
            </a:r>
            <a:r>
              <a:rPr lang="fr-FR" sz="1200" b="1" dirty="0" err="1" smtClean="0"/>
              <a:t>including</a:t>
            </a:r>
            <a:r>
              <a:rPr lang="fr-FR" sz="1200" b="1" dirty="0" smtClean="0"/>
              <a:t> </a:t>
            </a:r>
            <a:r>
              <a:rPr lang="fr-FR" sz="1200" b="1" dirty="0" err="1" smtClean="0"/>
              <a:t>Legislative</a:t>
            </a:r>
            <a:r>
              <a:rPr lang="fr-FR" sz="1200" b="1" dirty="0" smtClean="0"/>
              <a:t> </a:t>
            </a:r>
            <a:r>
              <a:rPr lang="fr-FR" sz="1200" b="1" dirty="0" err="1" smtClean="0"/>
              <a:t>Decrees</a:t>
            </a:r>
            <a:r>
              <a:rPr lang="fr-FR" sz="1200" b="1" dirty="0" smtClean="0"/>
              <a:t> No. 215-216/2003 - </a:t>
            </a:r>
            <a:r>
              <a:rPr lang="fr-FR" sz="1200" b="1" dirty="0" err="1" smtClean="0"/>
              <a:t>besides</a:t>
            </a:r>
            <a:r>
              <a:rPr lang="fr-FR" sz="1200" b="1" dirty="0" smtClean="0"/>
              <a:t> </a:t>
            </a:r>
            <a:r>
              <a:rPr lang="fr-FR" sz="1200" b="1" dirty="0" err="1" smtClean="0"/>
              <a:t>considering</a:t>
            </a:r>
            <a:r>
              <a:rPr lang="fr-FR" sz="1200" b="1" dirty="0" smtClean="0"/>
              <a:t> the </a:t>
            </a:r>
            <a:r>
              <a:rPr lang="fr-FR" sz="1200" b="1" dirty="0" err="1" smtClean="0"/>
              <a:t>specific</a:t>
            </a:r>
            <a:r>
              <a:rPr lang="fr-FR" sz="1200" b="1" dirty="0" smtClean="0"/>
              <a:t> </a:t>
            </a:r>
            <a:r>
              <a:rPr lang="fr-FR" sz="1200" b="1" dirty="0" err="1" smtClean="0"/>
              <a:t>sectoral</a:t>
            </a:r>
            <a:r>
              <a:rPr lang="fr-FR" sz="1200" b="1" dirty="0" smtClean="0"/>
              <a:t> </a:t>
            </a:r>
            <a:r>
              <a:rPr lang="fr-FR" sz="1200" b="1" dirty="0" err="1" smtClean="0"/>
              <a:t>legislation</a:t>
            </a:r>
            <a:r>
              <a:rPr lang="fr-FR" sz="1200" b="1" dirty="0" smtClean="0"/>
              <a:t> to </a:t>
            </a:r>
            <a:r>
              <a:rPr lang="fr-FR" sz="1200" b="1" dirty="0" err="1" smtClean="0"/>
              <a:t>be</a:t>
            </a:r>
            <a:r>
              <a:rPr lang="fr-FR" sz="1200" b="1" dirty="0" smtClean="0"/>
              <a:t> </a:t>
            </a:r>
            <a:r>
              <a:rPr lang="fr-FR" sz="1200" b="1" dirty="0" err="1" smtClean="0"/>
              <a:t>applied</a:t>
            </a:r>
            <a:r>
              <a:rPr lang="fr-FR" sz="1200" b="1" dirty="0" smtClean="0"/>
              <a:t> to </a:t>
            </a:r>
            <a:r>
              <a:rPr lang="fr-FR" sz="1200" b="1" dirty="0" err="1" smtClean="0"/>
              <a:t>each</a:t>
            </a:r>
            <a:r>
              <a:rPr lang="fr-FR" sz="1200" b="1" dirty="0" smtClean="0"/>
              <a:t> and </a:t>
            </a:r>
            <a:r>
              <a:rPr lang="fr-FR" sz="1200" b="1" dirty="0" err="1" smtClean="0"/>
              <a:t>every</a:t>
            </a:r>
            <a:r>
              <a:rPr lang="fr-FR" sz="1200" b="1" dirty="0" smtClean="0"/>
              <a:t> case</a:t>
            </a:r>
            <a:r>
              <a:rPr lang="fr-FR" sz="1200" dirty="0" smtClean="0"/>
              <a:t>. </a:t>
            </a:r>
          </a:p>
          <a:p>
            <a:endParaRPr lang="en-GB" dirty="0"/>
          </a:p>
        </p:txBody>
      </p:sp>
      <p:sp>
        <p:nvSpPr>
          <p:cNvPr id="4" name="Slide Number Placeholder 3"/>
          <p:cNvSpPr>
            <a:spLocks noGrp="1"/>
          </p:cNvSpPr>
          <p:nvPr>
            <p:ph type="sldNum" sz="quarter" idx="10"/>
          </p:nvPr>
        </p:nvSpPr>
        <p:spPr/>
        <p:txBody>
          <a:bodyPr/>
          <a:lstStyle/>
          <a:p>
            <a:fld id="{B1107035-D0CC-4D21-BA0E-434AA01F617B}" type="slidenum">
              <a:rPr lang="en-GB" smtClean="0"/>
              <a:t>10</a:t>
            </a:fld>
            <a:endParaRPr lang="en-GB"/>
          </a:p>
        </p:txBody>
      </p:sp>
    </p:spTree>
    <p:extLst>
      <p:ext uri="{BB962C8B-B14F-4D97-AF65-F5344CB8AC3E}">
        <p14:creationId xmlns:p14="http://schemas.microsoft.com/office/powerpoint/2010/main" val="111827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DDBEF93-CFE9-4C96-8073-B78566AB371E}"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8D344-B139-4246-8D50-F907D03F1979}" type="slidenum">
              <a:rPr lang="en-GB" smtClean="0"/>
              <a:t>‹#›</a:t>
            </a:fld>
            <a:endParaRPr lang="en-GB"/>
          </a:p>
        </p:txBody>
      </p:sp>
    </p:spTree>
    <p:extLst>
      <p:ext uri="{BB962C8B-B14F-4D97-AF65-F5344CB8AC3E}">
        <p14:creationId xmlns:p14="http://schemas.microsoft.com/office/powerpoint/2010/main" val="1887424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DBEF93-CFE9-4C96-8073-B78566AB371E}"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8D344-B139-4246-8D50-F907D03F1979}" type="slidenum">
              <a:rPr lang="en-GB" smtClean="0"/>
              <a:t>‹#›</a:t>
            </a:fld>
            <a:endParaRPr lang="en-GB"/>
          </a:p>
        </p:txBody>
      </p:sp>
    </p:spTree>
    <p:extLst>
      <p:ext uri="{BB962C8B-B14F-4D97-AF65-F5344CB8AC3E}">
        <p14:creationId xmlns:p14="http://schemas.microsoft.com/office/powerpoint/2010/main" val="83804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DBEF93-CFE9-4C96-8073-B78566AB371E}"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8D344-B139-4246-8D50-F907D03F1979}" type="slidenum">
              <a:rPr lang="en-GB" smtClean="0"/>
              <a:t>‹#›</a:t>
            </a:fld>
            <a:endParaRPr lang="en-GB"/>
          </a:p>
        </p:txBody>
      </p:sp>
    </p:spTree>
    <p:extLst>
      <p:ext uri="{BB962C8B-B14F-4D97-AF65-F5344CB8AC3E}">
        <p14:creationId xmlns:p14="http://schemas.microsoft.com/office/powerpoint/2010/main" val="4127184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DDBEF93-CFE9-4C96-8073-B78566AB371E}"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8D344-B139-4246-8D50-F907D03F1979}" type="slidenum">
              <a:rPr lang="en-GB" smtClean="0"/>
              <a:t>‹#›</a:t>
            </a:fld>
            <a:endParaRPr lang="en-GB"/>
          </a:p>
        </p:txBody>
      </p:sp>
    </p:spTree>
    <p:extLst>
      <p:ext uri="{BB962C8B-B14F-4D97-AF65-F5344CB8AC3E}">
        <p14:creationId xmlns:p14="http://schemas.microsoft.com/office/powerpoint/2010/main" val="206178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DBEF93-CFE9-4C96-8073-B78566AB371E}" type="datetimeFigureOut">
              <a:rPr lang="en-GB" smtClean="0"/>
              <a:t>21/03/2019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58D344-B139-4246-8D50-F907D03F1979}" type="slidenum">
              <a:rPr lang="en-GB" smtClean="0"/>
              <a:t>‹#›</a:t>
            </a:fld>
            <a:endParaRPr lang="en-GB"/>
          </a:p>
        </p:txBody>
      </p:sp>
    </p:spTree>
    <p:extLst>
      <p:ext uri="{BB962C8B-B14F-4D97-AF65-F5344CB8AC3E}">
        <p14:creationId xmlns:p14="http://schemas.microsoft.com/office/powerpoint/2010/main" val="323895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DDBEF93-CFE9-4C96-8073-B78566AB371E}"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58D344-B139-4246-8D50-F907D03F1979}" type="slidenum">
              <a:rPr lang="en-GB" smtClean="0"/>
              <a:t>‹#›</a:t>
            </a:fld>
            <a:endParaRPr lang="en-GB"/>
          </a:p>
        </p:txBody>
      </p:sp>
    </p:spTree>
    <p:extLst>
      <p:ext uri="{BB962C8B-B14F-4D97-AF65-F5344CB8AC3E}">
        <p14:creationId xmlns:p14="http://schemas.microsoft.com/office/powerpoint/2010/main" val="177012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DDBEF93-CFE9-4C96-8073-B78566AB371E}" type="datetimeFigureOut">
              <a:rPr lang="en-GB" smtClean="0"/>
              <a:t>21/03/2019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58D344-B139-4246-8D50-F907D03F1979}" type="slidenum">
              <a:rPr lang="en-GB" smtClean="0"/>
              <a:t>‹#›</a:t>
            </a:fld>
            <a:endParaRPr lang="en-GB"/>
          </a:p>
        </p:txBody>
      </p:sp>
    </p:spTree>
    <p:extLst>
      <p:ext uri="{BB962C8B-B14F-4D97-AF65-F5344CB8AC3E}">
        <p14:creationId xmlns:p14="http://schemas.microsoft.com/office/powerpoint/2010/main" val="396425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DDBEF93-CFE9-4C96-8073-B78566AB371E}" type="datetimeFigureOut">
              <a:rPr lang="en-GB" smtClean="0"/>
              <a:t>21/03/2019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58D344-B139-4246-8D50-F907D03F1979}" type="slidenum">
              <a:rPr lang="en-GB" smtClean="0"/>
              <a:t>‹#›</a:t>
            </a:fld>
            <a:endParaRPr lang="en-GB"/>
          </a:p>
        </p:txBody>
      </p:sp>
    </p:spTree>
    <p:extLst>
      <p:ext uri="{BB962C8B-B14F-4D97-AF65-F5344CB8AC3E}">
        <p14:creationId xmlns:p14="http://schemas.microsoft.com/office/powerpoint/2010/main" val="46751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BEF93-CFE9-4C96-8073-B78566AB371E}" type="datetimeFigureOut">
              <a:rPr lang="en-GB" smtClean="0"/>
              <a:t>21/03/2019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58D344-B139-4246-8D50-F907D03F1979}" type="slidenum">
              <a:rPr lang="en-GB" smtClean="0"/>
              <a:t>‹#›</a:t>
            </a:fld>
            <a:endParaRPr lang="en-GB"/>
          </a:p>
        </p:txBody>
      </p:sp>
    </p:spTree>
    <p:extLst>
      <p:ext uri="{BB962C8B-B14F-4D97-AF65-F5344CB8AC3E}">
        <p14:creationId xmlns:p14="http://schemas.microsoft.com/office/powerpoint/2010/main" val="37376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DBEF93-CFE9-4C96-8073-B78566AB371E}"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58D344-B139-4246-8D50-F907D03F1979}" type="slidenum">
              <a:rPr lang="en-GB" smtClean="0"/>
              <a:t>‹#›</a:t>
            </a:fld>
            <a:endParaRPr lang="en-GB"/>
          </a:p>
        </p:txBody>
      </p:sp>
    </p:spTree>
    <p:extLst>
      <p:ext uri="{BB962C8B-B14F-4D97-AF65-F5344CB8AC3E}">
        <p14:creationId xmlns:p14="http://schemas.microsoft.com/office/powerpoint/2010/main" val="253091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DBEF93-CFE9-4C96-8073-B78566AB371E}" type="datetimeFigureOut">
              <a:rPr lang="en-GB" smtClean="0"/>
              <a:t>21/03/2019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58D344-B139-4246-8D50-F907D03F1979}" type="slidenum">
              <a:rPr lang="en-GB" smtClean="0"/>
              <a:t>‹#›</a:t>
            </a:fld>
            <a:endParaRPr lang="en-GB"/>
          </a:p>
        </p:txBody>
      </p:sp>
    </p:spTree>
    <p:extLst>
      <p:ext uri="{BB962C8B-B14F-4D97-AF65-F5344CB8AC3E}">
        <p14:creationId xmlns:p14="http://schemas.microsoft.com/office/powerpoint/2010/main" val="224077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BEF93-CFE9-4C96-8073-B78566AB371E}" type="datetimeFigureOut">
              <a:rPr lang="en-GB" smtClean="0"/>
              <a:t>21/03/2019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8D344-B139-4246-8D50-F907D03F1979}" type="slidenum">
              <a:rPr lang="en-GB" smtClean="0"/>
              <a:t>‹#›</a:t>
            </a:fld>
            <a:endParaRPr lang="en-GB"/>
          </a:p>
        </p:txBody>
      </p:sp>
    </p:spTree>
    <p:extLst>
      <p:ext uri="{BB962C8B-B14F-4D97-AF65-F5344CB8AC3E}">
        <p14:creationId xmlns:p14="http://schemas.microsoft.com/office/powerpoint/2010/main" val="294684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mailto:Mja.bova.justrom@gmail.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803705"/>
            <a:ext cx="5468547" cy="3423738"/>
          </a:xfrm>
        </p:spPr>
        <p:txBody>
          <a:bodyPr anchor="b">
            <a:normAutofit fontScale="90000"/>
          </a:bodyPr>
          <a:lstStyle/>
          <a:p>
            <a:r>
              <a:rPr lang="en-GB" sz="3200" dirty="0">
                <a:solidFill>
                  <a:srgbClr val="FFFFFF"/>
                </a:solidFill>
              </a:rPr>
              <a:t/>
            </a:r>
            <a:br>
              <a:rPr lang="en-GB" sz="3200" dirty="0">
                <a:solidFill>
                  <a:srgbClr val="FFFFFF"/>
                </a:solidFill>
              </a:rPr>
            </a:br>
            <a:r>
              <a:rPr lang="en-GB" sz="3200" dirty="0">
                <a:solidFill>
                  <a:srgbClr val="FFFFFF"/>
                </a:solidFill>
              </a:rPr>
              <a:t/>
            </a:r>
            <a:br>
              <a:rPr lang="en-GB" sz="3200" dirty="0">
                <a:solidFill>
                  <a:srgbClr val="FFFFFF"/>
                </a:solidFill>
              </a:rPr>
            </a:br>
            <a:r>
              <a:rPr lang="en-GB" sz="3200" dirty="0">
                <a:solidFill>
                  <a:srgbClr val="FFFFFF"/>
                </a:solidFill>
              </a:rPr>
              <a:t/>
            </a:r>
            <a:br>
              <a:rPr lang="en-GB" sz="3200" dirty="0">
                <a:solidFill>
                  <a:srgbClr val="FFFFFF"/>
                </a:solidFill>
              </a:rPr>
            </a:br>
            <a:r>
              <a:rPr lang="en-GB" sz="3200" dirty="0">
                <a:solidFill>
                  <a:srgbClr val="FFFFFF"/>
                </a:solidFill>
              </a:rPr>
              <a:t/>
            </a:r>
            <a:br>
              <a:rPr lang="en-GB" sz="3200" dirty="0">
                <a:solidFill>
                  <a:srgbClr val="FFFFFF"/>
                </a:solidFill>
              </a:rPr>
            </a:br>
            <a:r>
              <a:rPr lang="en-GB" sz="5400" dirty="0">
                <a:solidFill>
                  <a:srgbClr val="FFFFFF"/>
                </a:solidFill>
              </a:rPr>
              <a:t> </a:t>
            </a:r>
            <a:br>
              <a:rPr lang="en-GB" sz="5400" dirty="0">
                <a:solidFill>
                  <a:srgbClr val="FFFFFF"/>
                </a:solidFill>
              </a:rPr>
            </a:br>
            <a:r>
              <a:rPr lang="en-GB" sz="5400" dirty="0">
                <a:solidFill>
                  <a:srgbClr val="FFFFFF"/>
                </a:solidFill>
              </a:rPr>
              <a:t/>
            </a:r>
            <a:br>
              <a:rPr lang="en-GB" sz="5400" dirty="0">
                <a:solidFill>
                  <a:srgbClr val="FFFFFF"/>
                </a:solidFill>
              </a:rPr>
            </a:br>
            <a:endParaRPr lang="en-GB" sz="5400" dirty="0">
              <a:solidFill>
                <a:srgbClr val="FFFFFF"/>
              </a:solidFill>
            </a:endParaRPr>
          </a:p>
        </p:txBody>
      </p:sp>
      <p:sp>
        <p:nvSpPr>
          <p:cNvPr id="3" name="Subtitle 2"/>
          <p:cNvSpPr>
            <a:spLocks noGrp="1"/>
          </p:cNvSpPr>
          <p:nvPr>
            <p:ph type="subTitle" idx="1"/>
          </p:nvPr>
        </p:nvSpPr>
        <p:spPr>
          <a:xfrm>
            <a:off x="638921" y="4013165"/>
            <a:ext cx="4204012" cy="2205732"/>
          </a:xfrm>
        </p:spPr>
        <p:txBody>
          <a:bodyPr anchor="t">
            <a:normAutofit fontScale="32500" lnSpcReduction="20000"/>
          </a:bodyPr>
          <a:lstStyle/>
          <a:p>
            <a:pPr algn="r"/>
            <a:endParaRPr lang="en-GB" sz="3200" dirty="0" smtClean="0">
              <a:solidFill>
                <a:srgbClr val="FFFFFF"/>
              </a:solidFill>
            </a:endParaRPr>
          </a:p>
          <a:p>
            <a:r>
              <a:rPr lang="en-GB" b="1" dirty="0"/>
              <a:t>AD HOC COMMTTEE OF EXPERTS ON ROMA AND TRAVELLER ISSUES (CAHROM) </a:t>
            </a:r>
            <a:endParaRPr lang="en-US" dirty="0"/>
          </a:p>
          <a:p>
            <a:r>
              <a:rPr lang="en-GB" b="1" dirty="0"/>
              <a:t> </a:t>
            </a:r>
            <a:endParaRPr lang="en-US" dirty="0"/>
          </a:p>
          <a:p>
            <a:r>
              <a:rPr lang="en-GB" sz="5600" b="1" dirty="0"/>
              <a:t>THEMATIC VISIT ON ROMA AND TRAVELLER’S ACCESS TO JUSTICE (WITH A FOCUS ON </a:t>
            </a:r>
            <a:r>
              <a:rPr lang="en-GB" sz="5600" b="1" dirty="0" smtClean="0"/>
              <a:t>WOMEN)</a:t>
            </a:r>
            <a:endParaRPr lang="en-US" sz="5600" dirty="0"/>
          </a:p>
          <a:p>
            <a:endParaRPr lang="en-GB" dirty="0" smtClean="0">
              <a:solidFill>
                <a:srgbClr val="FFFFFF"/>
              </a:solidFill>
            </a:endParaRPr>
          </a:p>
          <a:p>
            <a:r>
              <a:rPr lang="en-GB" b="1" dirty="0" smtClean="0"/>
              <a:t>Session 3: Lessons </a:t>
            </a:r>
            <a:r>
              <a:rPr lang="en-GB" b="1" dirty="0"/>
              <a:t>learnt from the implementation of the JUSTROM programme between October 2016 and March 2018 </a:t>
            </a:r>
            <a:endParaRPr lang="en-US" dirty="0"/>
          </a:p>
          <a:p>
            <a:r>
              <a:rPr lang="en-GB" dirty="0" smtClean="0">
                <a:solidFill>
                  <a:srgbClr val="FFFFFF"/>
                </a:solidFill>
              </a:rPr>
              <a:t>Helsinki, Finland , March 21 – 23, 2018</a:t>
            </a:r>
            <a:endParaRPr lang="en-GB" dirty="0">
              <a:solidFill>
                <a:srgbClr val="FFFFFF"/>
              </a:solidFill>
            </a:endParaRPr>
          </a:p>
        </p:txBody>
      </p:sp>
      <p:pic>
        <p:nvPicPr>
          <p:cNvPr id="4" name="Picture 3"/>
          <p:cNvPicPr>
            <a:picLocks noChangeAspect="1"/>
          </p:cNvPicPr>
          <p:nvPr/>
        </p:nvPicPr>
        <p:blipFill>
          <a:blip r:embed="rId2"/>
          <a:stretch>
            <a:fillRect/>
          </a:stretch>
        </p:blipFill>
        <p:spPr>
          <a:xfrm>
            <a:off x="8456844" y="2014890"/>
            <a:ext cx="88900" cy="2273300"/>
          </a:xfrm>
          <a:prstGeom prst="rect">
            <a:avLst/>
          </a:prstGeom>
        </p:spPr>
      </p:pic>
      <p:pic>
        <p:nvPicPr>
          <p:cNvPr id="8" name="Paveikslėlis 1" descr="logo CoE 2013 NEW-Quadr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589" y="869320"/>
            <a:ext cx="1524000" cy="1209675"/>
          </a:xfrm>
          <a:prstGeom prst="rect">
            <a:avLst/>
          </a:prstGeom>
          <a:noFill/>
          <a:ln>
            <a:noFill/>
          </a:ln>
        </p:spPr>
      </p:pic>
      <p:pic>
        <p:nvPicPr>
          <p:cNvPr id="12" name="Picture 1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7189" y="304800"/>
            <a:ext cx="4134485" cy="850900"/>
          </a:xfrm>
          <a:prstGeom prst="rect">
            <a:avLst/>
          </a:prstGeom>
          <a:noFill/>
          <a:ln>
            <a:noFill/>
          </a:ln>
        </p:spPr>
      </p:pic>
      <p:pic>
        <p:nvPicPr>
          <p:cNvPr id="14" name="Picture 13" descr="C:\Users\GUET\AppData\Local\Microsoft\Windows\Temporary Internet Files\Content.Outlook\OB73U2T9\JUSTROM.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1099" y="1473201"/>
            <a:ext cx="3710220" cy="914400"/>
          </a:xfrm>
          <a:prstGeom prst="rect">
            <a:avLst/>
          </a:prstGeom>
          <a:noFill/>
          <a:ln>
            <a:noFill/>
          </a:ln>
        </p:spPr>
      </p:pic>
      <p:sp>
        <p:nvSpPr>
          <p:cNvPr id="16" name="TextBox 15"/>
          <p:cNvSpPr txBox="1"/>
          <p:nvPr/>
        </p:nvSpPr>
        <p:spPr>
          <a:xfrm>
            <a:off x="5651500" y="2781300"/>
            <a:ext cx="6332495" cy="2585323"/>
          </a:xfrm>
          <a:prstGeom prst="rect">
            <a:avLst/>
          </a:prstGeom>
          <a:noFill/>
        </p:spPr>
        <p:txBody>
          <a:bodyPr wrap="square" rtlCol="0">
            <a:spAutoFit/>
          </a:bodyPr>
          <a:lstStyle/>
          <a:p>
            <a:pPr algn="ctr"/>
            <a:r>
              <a:rPr lang="en-GB" b="1" dirty="0" smtClean="0"/>
              <a:t>JUSTROM joint </a:t>
            </a:r>
            <a:r>
              <a:rPr lang="en-GB" b="1" dirty="0" err="1" smtClean="0"/>
              <a:t>CoE</a:t>
            </a:r>
            <a:r>
              <a:rPr lang="en-GB" b="1" dirty="0" smtClean="0"/>
              <a:t>-EC programme on</a:t>
            </a:r>
          </a:p>
          <a:p>
            <a:pPr algn="ctr"/>
            <a:r>
              <a:rPr lang="en-GB" b="1" dirty="0" smtClean="0"/>
              <a:t>Roma and Traveller Women’s Access to Justice piloted in </a:t>
            </a:r>
            <a:r>
              <a:rPr lang="en-GB" b="1" dirty="0"/>
              <a:t>Bulgaria, Greece, Ireland</a:t>
            </a:r>
            <a:r>
              <a:rPr lang="en-GB" b="1"/>
              <a:t>, </a:t>
            </a:r>
            <a:r>
              <a:rPr lang="en-GB" b="1" smtClean="0"/>
              <a:t>Italy, </a:t>
            </a:r>
            <a:r>
              <a:rPr lang="en-GB" b="1" dirty="0"/>
              <a:t>and Romania</a:t>
            </a:r>
            <a:r>
              <a:rPr lang="en-US" dirty="0"/>
              <a:t> </a:t>
            </a:r>
            <a:r>
              <a:rPr lang="en-GB" b="1" dirty="0" smtClean="0"/>
              <a:t> </a:t>
            </a:r>
          </a:p>
          <a:p>
            <a:pPr algn="ctr"/>
            <a:endParaRPr lang="en-GB" b="1" dirty="0" smtClean="0"/>
          </a:p>
          <a:p>
            <a:pPr algn="ctr"/>
            <a:r>
              <a:rPr lang="en-GB" b="1" dirty="0" smtClean="0"/>
              <a:t>-  </a:t>
            </a:r>
            <a:r>
              <a:rPr lang="en-GB" b="1" i="1" dirty="0"/>
              <a:t>JUSTROM joint </a:t>
            </a:r>
            <a:r>
              <a:rPr lang="en-GB" b="1" i="1" dirty="0" err="1"/>
              <a:t>CoE</a:t>
            </a:r>
            <a:r>
              <a:rPr lang="en-GB" b="1" i="1" dirty="0"/>
              <a:t>-EC programme </a:t>
            </a:r>
            <a:r>
              <a:rPr lang="en-GB" b="1" i="1" dirty="0" smtClean="0"/>
              <a:t>on Roma</a:t>
            </a:r>
            <a:r>
              <a:rPr lang="en-GB" b="1" i="1" dirty="0"/>
              <a:t>, </a:t>
            </a:r>
            <a:r>
              <a:rPr lang="en-GB" b="1" i="1" dirty="0" err="1"/>
              <a:t>Sinti</a:t>
            </a:r>
            <a:r>
              <a:rPr lang="en-GB" b="1" i="1" dirty="0"/>
              <a:t> and </a:t>
            </a:r>
            <a:r>
              <a:rPr lang="en-GB" b="1" i="1" dirty="0" err="1"/>
              <a:t>Caminanti</a:t>
            </a:r>
            <a:r>
              <a:rPr lang="en-GB" b="1" i="1" dirty="0"/>
              <a:t> (RSC) Women’s </a:t>
            </a:r>
            <a:r>
              <a:rPr lang="en-GB" b="1" i="1" dirty="0" smtClean="0"/>
              <a:t>Access </a:t>
            </a:r>
            <a:r>
              <a:rPr lang="en-GB" b="1" i="1" dirty="0"/>
              <a:t>to Justice </a:t>
            </a:r>
            <a:endParaRPr lang="en-GB" b="1" i="1" dirty="0" smtClean="0"/>
          </a:p>
          <a:p>
            <a:pPr algn="ctr"/>
            <a:r>
              <a:rPr lang="en-GB" b="1" i="1" dirty="0"/>
              <a:t>I</a:t>
            </a:r>
            <a:r>
              <a:rPr lang="en-GB" b="1" i="1" dirty="0" smtClean="0"/>
              <a:t>n </a:t>
            </a:r>
            <a:r>
              <a:rPr lang="en-GB" b="1" i="1" dirty="0"/>
              <a:t>Italy  </a:t>
            </a:r>
            <a:endParaRPr lang="en-US" i="1" dirty="0"/>
          </a:p>
          <a:p>
            <a:r>
              <a:rPr lang="en-GB" b="1" dirty="0"/>
              <a:t> </a:t>
            </a:r>
            <a:endParaRPr lang="en-US" b="1" dirty="0"/>
          </a:p>
          <a:p>
            <a:endParaRPr lang="en-US" b="1" dirty="0"/>
          </a:p>
        </p:txBody>
      </p:sp>
      <p:sp>
        <p:nvSpPr>
          <p:cNvPr id="5" name="TextBox 4"/>
          <p:cNvSpPr txBox="1"/>
          <p:nvPr/>
        </p:nvSpPr>
        <p:spPr>
          <a:xfrm>
            <a:off x="8407400" y="5080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59202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4"/>
            <a:ext cx="6204984" cy="686746"/>
          </a:xfrm>
        </p:spPr>
        <p:txBody>
          <a:bodyPr>
            <a:normAutofit/>
          </a:bodyPr>
          <a:lstStyle/>
          <a:p>
            <a:pPr algn="r"/>
            <a:r>
              <a:rPr lang="en-GB" sz="3600" b="1" dirty="0" smtClean="0">
                <a:solidFill>
                  <a:schemeClr val="accent1"/>
                </a:solidFill>
              </a:rPr>
              <a:t>Substantial Law</a:t>
            </a:r>
            <a:endParaRPr lang="en-GB" sz="3600" b="1" dirty="0">
              <a:solidFill>
                <a:schemeClr val="accent1"/>
              </a:solidFill>
            </a:endParaRPr>
          </a:p>
        </p:txBody>
      </p:sp>
      <p:sp>
        <p:nvSpPr>
          <p:cNvPr id="9" name="Content Placeholder 8"/>
          <p:cNvSpPr>
            <a:spLocks noGrp="1"/>
          </p:cNvSpPr>
          <p:nvPr>
            <p:ph idx="1"/>
          </p:nvPr>
        </p:nvSpPr>
        <p:spPr>
          <a:xfrm>
            <a:off x="256862" y="1365509"/>
            <a:ext cx="7334821" cy="5198194"/>
          </a:xfrm>
        </p:spPr>
        <p:txBody>
          <a:bodyPr>
            <a:normAutofit/>
          </a:bodyPr>
          <a:lstStyle/>
          <a:p>
            <a:pPr marL="0" indent="0" algn="just">
              <a:buNone/>
            </a:pPr>
            <a:r>
              <a:rPr lang="en-GB" sz="1900" dirty="0" smtClean="0"/>
              <a:t>The </a:t>
            </a:r>
            <a:r>
              <a:rPr lang="en-GB" sz="1900" dirty="0"/>
              <a:t>two Italian JUSTROM Teams have been dealing so </a:t>
            </a:r>
            <a:r>
              <a:rPr lang="en-GB" sz="1900" b="1" dirty="0"/>
              <a:t>far with a total of </a:t>
            </a:r>
            <a:r>
              <a:rPr lang="en-GB" sz="1900" b="1" dirty="0" smtClean="0"/>
              <a:t>184 (164+20) and 88 (85+3) cases </a:t>
            </a:r>
            <a:r>
              <a:rPr lang="en-GB" sz="1900" b="1" dirty="0"/>
              <a:t>of </a:t>
            </a:r>
            <a:r>
              <a:rPr lang="en-GB" sz="1900" b="1" dirty="0" smtClean="0"/>
              <a:t>a JUSTROM relevance</a:t>
            </a:r>
            <a:r>
              <a:rPr lang="en-GB" sz="1900" dirty="0" smtClean="0"/>
              <a:t>.</a:t>
            </a:r>
            <a:r>
              <a:rPr lang="en-US" sz="1900" dirty="0" smtClean="0"/>
              <a:t> </a:t>
            </a:r>
          </a:p>
          <a:p>
            <a:pPr lvl="0"/>
            <a:r>
              <a:rPr lang="en-GB" sz="1900" dirty="0" smtClean="0"/>
              <a:t>Most </a:t>
            </a:r>
            <a:r>
              <a:rPr lang="en-GB" sz="1900" dirty="0"/>
              <a:t>cases dealt with by Rome’s JUSTROM </a:t>
            </a:r>
            <a:r>
              <a:rPr lang="en-GB" sz="1900" dirty="0" smtClean="0"/>
              <a:t>Team (LOT 1) </a:t>
            </a:r>
            <a:r>
              <a:rPr lang="en-GB" sz="1900" dirty="0"/>
              <a:t>are of relevance for </a:t>
            </a:r>
            <a:r>
              <a:rPr lang="en-GB" sz="1900" dirty="0" smtClean="0"/>
              <a:t>specific JUSTROM </a:t>
            </a:r>
            <a:r>
              <a:rPr lang="en-GB" sz="1900" dirty="0"/>
              <a:t>purposes, especially when considering </a:t>
            </a:r>
            <a:r>
              <a:rPr lang="en-GB" sz="1900" b="1" dirty="0"/>
              <a:t>the under-reporting and emergence of cases of gender-based discrimination and/or violence, - as aggravated by the inner multiple and intersecting discrimination characterizing Roma women</a:t>
            </a:r>
            <a:r>
              <a:rPr lang="en-GB" sz="1900" dirty="0"/>
              <a:t>. </a:t>
            </a:r>
            <a:endParaRPr lang="en-US" sz="1900" dirty="0"/>
          </a:p>
          <a:p>
            <a:pPr lvl="1"/>
            <a:r>
              <a:rPr lang="en-GB" sz="1500" dirty="0"/>
              <a:t>Please also note that women usually do not want to denounce partner of the author of violence, but just exit the circle of violence and find an alternative solution. </a:t>
            </a:r>
            <a:endParaRPr lang="en-GB" sz="1500" dirty="0" smtClean="0"/>
          </a:p>
          <a:p>
            <a:pPr lvl="0"/>
            <a:r>
              <a:rPr lang="en-GB" sz="1900" b="1" dirty="0" smtClean="0"/>
              <a:t>The </a:t>
            </a:r>
            <a:r>
              <a:rPr lang="en-GB" sz="1900" b="1" dirty="0"/>
              <a:t>Rome Team has also been dealing with a case successfully settled defined “the erased</a:t>
            </a:r>
            <a:r>
              <a:rPr lang="en-GB" sz="1900" dirty="0" smtClean="0"/>
              <a:t>”, which about 100 people will benefit from. </a:t>
            </a:r>
            <a:endParaRPr lang="en-US" sz="1900" dirty="0"/>
          </a:p>
          <a:p>
            <a:r>
              <a:rPr lang="en-GB" sz="1900" dirty="0"/>
              <a:t>As for the situation in Naples, </a:t>
            </a:r>
            <a:r>
              <a:rPr lang="en-GB" sz="1900" b="1" dirty="0"/>
              <a:t>the lack of awareness about rights by right-holders, especially women, is self-</a:t>
            </a:r>
            <a:r>
              <a:rPr lang="en-GB" sz="1900" b="1" dirty="0" smtClean="0"/>
              <a:t>evident (illiteracy is an issue in </a:t>
            </a:r>
            <a:r>
              <a:rPr lang="en-GB" sz="1900" b="1" dirty="0" err="1" smtClean="0"/>
              <a:t>Giugliano</a:t>
            </a:r>
            <a:r>
              <a:rPr lang="en-GB" sz="1900" b="1" dirty="0" smtClean="0"/>
              <a:t> and Naples); </a:t>
            </a:r>
            <a:r>
              <a:rPr lang="en-GB" sz="1900" b="1" dirty="0"/>
              <a:t>and for the time being, formally, cases mainly relate to legal status (</a:t>
            </a:r>
            <a:r>
              <a:rPr lang="en-GB" sz="1900" b="1" dirty="0" err="1"/>
              <a:t>Kyenge</a:t>
            </a:r>
            <a:r>
              <a:rPr lang="en-GB" sz="1900" b="1" dirty="0"/>
              <a:t> Decree; </a:t>
            </a:r>
            <a:r>
              <a:rPr lang="en-GB" sz="1900" b="1" dirty="0" smtClean="0"/>
              <a:t>passport/passport renewal; residence </a:t>
            </a:r>
            <a:r>
              <a:rPr lang="en-GB" sz="1900" b="1" dirty="0"/>
              <a:t>permit; and fiscal code/driving </a:t>
            </a:r>
            <a:r>
              <a:rPr lang="en-GB" sz="1900" b="1" dirty="0" smtClean="0"/>
              <a:t>license)</a:t>
            </a:r>
            <a:r>
              <a:rPr lang="en-GB" sz="1900" dirty="0" smtClean="0"/>
              <a:t>. </a:t>
            </a:r>
            <a:r>
              <a:rPr lang="en-US" sz="1900" dirty="0" smtClean="0"/>
              <a:t> </a:t>
            </a:r>
            <a:endParaRPr lang="en-US" sz="1900" dirty="0"/>
          </a:p>
          <a:p>
            <a:pPr marL="0" indent="0" algn="just">
              <a:buNone/>
            </a:pPr>
            <a:endParaRPr lang="en-US" sz="2400" dirty="0">
              <a:solidFill>
                <a:schemeClr val="accent1"/>
              </a:solidFill>
            </a:endParaRPr>
          </a:p>
        </p:txBody>
      </p:sp>
      <p:pic>
        <p:nvPicPr>
          <p:cNvPr id="10" name="Picture 9" descr="C:\Users\GUET\AppData\Local\Microsoft\Windows\Temporary Internet Files\Content.Outlook\OB73U2T9\JUSTRO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9566" y="456606"/>
            <a:ext cx="2482994" cy="556487"/>
          </a:xfrm>
          <a:prstGeom prst="rect">
            <a:avLst/>
          </a:prstGeom>
          <a:noFill/>
          <a:ln>
            <a:noFill/>
          </a:ln>
        </p:spPr>
      </p:pic>
      <p:sp>
        <p:nvSpPr>
          <p:cNvPr id="5" name="TextBox 4"/>
          <p:cNvSpPr txBox="1"/>
          <p:nvPr/>
        </p:nvSpPr>
        <p:spPr>
          <a:xfrm>
            <a:off x="7772400" y="1333500"/>
            <a:ext cx="3700745" cy="646331"/>
          </a:xfrm>
          <a:prstGeom prst="rect">
            <a:avLst/>
          </a:prstGeom>
          <a:noFill/>
        </p:spPr>
        <p:txBody>
          <a:bodyPr wrap="square" rtlCol="0">
            <a:spAutoFit/>
          </a:bodyPr>
          <a:lstStyle/>
          <a:p>
            <a:endParaRPr lang="ro-RO" b="1" dirty="0" smtClean="0"/>
          </a:p>
          <a:p>
            <a:endParaRPr lang="en-US" dirty="0"/>
          </a:p>
        </p:txBody>
      </p:sp>
      <p:pic>
        <p:nvPicPr>
          <p:cNvPr id="14" name="Picture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2976" y="2355529"/>
            <a:ext cx="1617345" cy="2493361"/>
          </a:xfrm>
          <a:prstGeom prst="rect">
            <a:avLst/>
          </a:prstGeom>
          <a:noFill/>
          <a:ln>
            <a:noFill/>
          </a:ln>
        </p:spPr>
      </p:pic>
      <p:sp>
        <p:nvSpPr>
          <p:cNvPr id="12" name="TextBox 11"/>
          <p:cNvSpPr txBox="1"/>
          <p:nvPr/>
        </p:nvSpPr>
        <p:spPr>
          <a:xfrm>
            <a:off x="7899400" y="4673600"/>
            <a:ext cx="3810000" cy="1477328"/>
          </a:xfrm>
          <a:prstGeom prst="rect">
            <a:avLst/>
          </a:prstGeom>
          <a:noFill/>
        </p:spPr>
        <p:txBody>
          <a:bodyPr wrap="square" rtlCol="0">
            <a:spAutoFit/>
          </a:bodyPr>
          <a:lstStyle/>
          <a:p>
            <a:endParaRPr lang="ro-RO" b="1" dirty="0"/>
          </a:p>
          <a:p>
            <a:r>
              <a:rPr lang="ro-RO" b="1" i="1" dirty="0" smtClean="0"/>
              <a:t>Leggi </a:t>
            </a:r>
            <a:r>
              <a:rPr lang="ro-RO" b="1" i="1" dirty="0"/>
              <a:t>una volta, </a:t>
            </a:r>
            <a:endParaRPr lang="en-US" i="1" dirty="0"/>
          </a:p>
          <a:p>
            <a:r>
              <a:rPr lang="ro-RO" b="1" i="1" dirty="0"/>
              <a:t>E con pazienza</a:t>
            </a:r>
            <a:r>
              <a:rPr lang="en-US" i="1" dirty="0"/>
              <a:t> </a:t>
            </a:r>
            <a:endParaRPr lang="en-US" i="1" dirty="0" smtClean="0"/>
          </a:p>
          <a:p>
            <a:endParaRPr lang="en-US" i="1" dirty="0"/>
          </a:p>
          <a:p>
            <a:r>
              <a:rPr lang="en-US" b="1" i="1" dirty="0" err="1" smtClean="0"/>
              <a:t>Sapevate</a:t>
            </a:r>
            <a:r>
              <a:rPr lang="en-US" b="1" i="1" dirty="0" smtClean="0"/>
              <a:t> di </a:t>
            </a:r>
            <a:r>
              <a:rPr lang="en-US" b="1" i="1" dirty="0" err="1" smtClean="0"/>
              <a:t>avere</a:t>
            </a:r>
            <a:r>
              <a:rPr lang="en-US" b="1" i="1" dirty="0" smtClean="0"/>
              <a:t> </a:t>
            </a:r>
            <a:r>
              <a:rPr lang="en-US" b="1" i="1" dirty="0" err="1" smtClean="0"/>
              <a:t>tutti</a:t>
            </a:r>
            <a:r>
              <a:rPr lang="en-US" b="1" i="1" dirty="0" smtClean="0"/>
              <a:t> </a:t>
            </a:r>
            <a:r>
              <a:rPr lang="en-US" b="1" i="1" dirty="0" err="1" smtClean="0"/>
              <a:t>questi</a:t>
            </a:r>
            <a:r>
              <a:rPr lang="en-US" b="1" i="1" dirty="0" smtClean="0"/>
              <a:t> </a:t>
            </a:r>
            <a:r>
              <a:rPr lang="en-US" b="1" i="1" dirty="0" err="1" smtClean="0"/>
              <a:t>diritti</a:t>
            </a:r>
            <a:r>
              <a:rPr lang="en-US" b="1" i="1" dirty="0" smtClean="0"/>
              <a:t>?</a:t>
            </a:r>
            <a:endParaRPr lang="en-US" b="1" i="1" dirty="0"/>
          </a:p>
        </p:txBody>
      </p:sp>
      <p:sp>
        <p:nvSpPr>
          <p:cNvPr id="3" name="TextBox 2"/>
          <p:cNvSpPr txBox="1"/>
          <p:nvPr/>
        </p:nvSpPr>
        <p:spPr>
          <a:xfrm>
            <a:off x="7988300" y="1003300"/>
            <a:ext cx="3160948" cy="1292662"/>
          </a:xfrm>
          <a:prstGeom prst="rect">
            <a:avLst/>
          </a:prstGeom>
          <a:noFill/>
        </p:spPr>
        <p:txBody>
          <a:bodyPr wrap="square" rtlCol="0">
            <a:spAutoFit/>
          </a:bodyPr>
          <a:lstStyle/>
          <a:p>
            <a:pPr algn="ctr"/>
            <a:r>
              <a:rPr lang="en-GB" sz="1200" b="1" dirty="0"/>
              <a:t>JUSTROM joint </a:t>
            </a:r>
            <a:r>
              <a:rPr lang="en-GB" sz="1200" b="1" dirty="0" err="1"/>
              <a:t>CoE</a:t>
            </a:r>
            <a:r>
              <a:rPr lang="en-GB" sz="1200" b="1" dirty="0"/>
              <a:t>-EC pilot programme on </a:t>
            </a:r>
          </a:p>
          <a:p>
            <a:pPr algn="ctr"/>
            <a:r>
              <a:rPr lang="en-GB" sz="1200" b="1" dirty="0"/>
              <a:t>Roma, </a:t>
            </a:r>
            <a:r>
              <a:rPr lang="en-GB" sz="1200" b="1" dirty="0" err="1"/>
              <a:t>Sinti</a:t>
            </a:r>
            <a:r>
              <a:rPr lang="en-GB" sz="1200" b="1" dirty="0"/>
              <a:t> and </a:t>
            </a:r>
            <a:r>
              <a:rPr lang="en-GB" sz="1200" b="1" dirty="0" err="1"/>
              <a:t>Caminanti</a:t>
            </a:r>
            <a:r>
              <a:rPr lang="en-GB" sz="1200" b="1" dirty="0"/>
              <a:t> (RSC) Women’s </a:t>
            </a:r>
            <a:r>
              <a:rPr lang="en-GB" sz="1200" b="1" dirty="0" smtClean="0"/>
              <a:t>Access </a:t>
            </a:r>
            <a:r>
              <a:rPr lang="en-GB" sz="1200" b="1" dirty="0"/>
              <a:t>to Justice in Italy</a:t>
            </a:r>
            <a:r>
              <a:rPr lang="en-GB" b="1" dirty="0"/>
              <a:t>  </a:t>
            </a:r>
            <a:endParaRPr lang="en-GB" b="1" dirty="0" smtClean="0"/>
          </a:p>
          <a:p>
            <a:pPr algn="ctr"/>
            <a:endParaRPr lang="en-US" dirty="0"/>
          </a:p>
          <a:p>
            <a:endParaRPr lang="en-US" dirty="0"/>
          </a:p>
        </p:txBody>
      </p:sp>
    </p:spTree>
    <p:extLst>
      <p:ext uri="{BB962C8B-B14F-4D97-AF65-F5344CB8AC3E}">
        <p14:creationId xmlns:p14="http://schemas.microsoft.com/office/powerpoint/2010/main" val="223269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4"/>
            <a:ext cx="6204984" cy="558325"/>
          </a:xfrm>
        </p:spPr>
        <p:txBody>
          <a:bodyPr>
            <a:normAutofit fontScale="90000"/>
          </a:bodyPr>
          <a:lstStyle/>
          <a:p>
            <a:pPr algn="r"/>
            <a:r>
              <a:rPr lang="en-GB" sz="3600" b="1" i="1" dirty="0" smtClean="0">
                <a:solidFill>
                  <a:schemeClr val="accent1"/>
                </a:solidFill>
              </a:rPr>
              <a:t>Specific Problems</a:t>
            </a:r>
            <a:r>
              <a:rPr lang="en-GB" sz="3600" b="1" i="1" dirty="0">
                <a:solidFill>
                  <a:schemeClr val="accent1"/>
                </a:solidFill>
              </a:rPr>
              <a:t/>
            </a:r>
            <a:br>
              <a:rPr lang="en-GB" sz="3600" b="1" i="1" dirty="0">
                <a:solidFill>
                  <a:schemeClr val="accent1"/>
                </a:solidFill>
              </a:rPr>
            </a:br>
            <a:endParaRPr lang="en-GB" sz="3600" b="1" dirty="0">
              <a:solidFill>
                <a:schemeClr val="accent1"/>
              </a:solidFill>
            </a:endParaRPr>
          </a:p>
        </p:txBody>
      </p:sp>
      <p:sp>
        <p:nvSpPr>
          <p:cNvPr id="9" name="Content Placeholder 8"/>
          <p:cNvSpPr>
            <a:spLocks noGrp="1"/>
          </p:cNvSpPr>
          <p:nvPr>
            <p:ph idx="1"/>
          </p:nvPr>
        </p:nvSpPr>
        <p:spPr>
          <a:xfrm>
            <a:off x="285402" y="1070169"/>
            <a:ext cx="7448982" cy="5636223"/>
          </a:xfrm>
        </p:spPr>
        <p:txBody>
          <a:bodyPr>
            <a:normAutofit fontScale="55000" lnSpcReduction="20000"/>
          </a:bodyPr>
          <a:lstStyle/>
          <a:p>
            <a:pPr lvl="0"/>
            <a:r>
              <a:rPr lang="en-GB" sz="2900" dirty="0"/>
              <a:t>When it comes to legal status, it emerges in particular, among institutional stakeholders and the communities concerned, a general lack of awareness of the so-called </a:t>
            </a:r>
            <a:r>
              <a:rPr lang="en-GB" sz="2900" dirty="0" err="1"/>
              <a:t>Kyenge</a:t>
            </a:r>
            <a:r>
              <a:rPr lang="en-GB" sz="2900" dirty="0"/>
              <a:t> Decree (this happens especially in Naples and </a:t>
            </a:r>
            <a:r>
              <a:rPr lang="en-GB" sz="2900" dirty="0" err="1"/>
              <a:t>Giugliano</a:t>
            </a:r>
            <a:r>
              <a:rPr lang="en-GB" sz="2900" dirty="0"/>
              <a:t>). </a:t>
            </a:r>
            <a:endParaRPr lang="en-US" sz="2900" dirty="0"/>
          </a:p>
          <a:p>
            <a:pPr lvl="0"/>
            <a:r>
              <a:rPr lang="en-GB" sz="2900" dirty="0"/>
              <a:t>Moreover, while cases of GBV and exploitation, including child prostitution, are emerging in Rome, the code of silence in Naples remains very high (with 20 and 3 </a:t>
            </a:r>
            <a:r>
              <a:rPr lang="en-GB" sz="2900" dirty="0" smtClean="0"/>
              <a:t>GBV cases</a:t>
            </a:r>
            <a:r>
              <a:rPr lang="en-GB" sz="2900" dirty="0"/>
              <a:t>, respectively). </a:t>
            </a:r>
            <a:endParaRPr lang="en-US" sz="2900" dirty="0"/>
          </a:p>
          <a:p>
            <a:r>
              <a:rPr lang="en-GB" sz="2900" dirty="0" smtClean="0"/>
              <a:t>More specifically, mention has to be made of the following: </a:t>
            </a:r>
          </a:p>
          <a:p>
            <a:pPr marL="0" indent="0">
              <a:buNone/>
            </a:pPr>
            <a:r>
              <a:rPr lang="en-GB" sz="2900" dirty="0" smtClean="0"/>
              <a:t>	1. Access to work; </a:t>
            </a:r>
          </a:p>
          <a:p>
            <a:pPr marL="0" indent="0">
              <a:buNone/>
            </a:pPr>
            <a:r>
              <a:rPr lang="en-GB" sz="2900" dirty="0"/>
              <a:t>	</a:t>
            </a:r>
            <a:r>
              <a:rPr lang="en-GB" sz="2900" dirty="0" smtClean="0"/>
              <a:t>2. The </a:t>
            </a:r>
            <a:r>
              <a:rPr lang="en-GB" sz="2900" dirty="0"/>
              <a:t>issue of </a:t>
            </a:r>
            <a:r>
              <a:rPr lang="en-GB" sz="2900" i="1" dirty="0"/>
              <a:t>pro bono </a:t>
            </a:r>
            <a:r>
              <a:rPr lang="en-GB" sz="2900" dirty="0"/>
              <a:t>pathway in lieu of legal aid scheme; </a:t>
            </a:r>
            <a:endParaRPr lang="en-GB" sz="2900" dirty="0" smtClean="0"/>
          </a:p>
          <a:p>
            <a:pPr marL="0" indent="0">
              <a:buNone/>
            </a:pPr>
            <a:r>
              <a:rPr lang="en-GB" sz="2900" dirty="0"/>
              <a:t>	</a:t>
            </a:r>
            <a:r>
              <a:rPr lang="en-GB" sz="2900" dirty="0" smtClean="0"/>
              <a:t>3. The </a:t>
            </a:r>
            <a:r>
              <a:rPr lang="en-GB" sz="2900" dirty="0"/>
              <a:t>complexity of the issues and </a:t>
            </a:r>
            <a:r>
              <a:rPr lang="en-GB" sz="2900" dirty="0" smtClean="0"/>
              <a:t>problems; </a:t>
            </a:r>
          </a:p>
          <a:p>
            <a:pPr marL="0" indent="0">
              <a:buNone/>
            </a:pPr>
            <a:r>
              <a:rPr lang="en-GB" sz="2900" dirty="0"/>
              <a:t>	</a:t>
            </a:r>
            <a:r>
              <a:rPr lang="en-GB" sz="2900" dirty="0" smtClean="0"/>
              <a:t>4. The </a:t>
            </a:r>
            <a:r>
              <a:rPr lang="en-GB" sz="2900" dirty="0"/>
              <a:t>bureaucracy behind pathways and the different </a:t>
            </a:r>
            <a:r>
              <a:rPr lang="en-GB" sz="2900" dirty="0" smtClean="0"/>
              <a:t>approaches,</a:t>
            </a:r>
          </a:p>
          <a:p>
            <a:pPr marL="0" indent="0">
              <a:buNone/>
            </a:pPr>
            <a:r>
              <a:rPr lang="en-GB" sz="2900" dirty="0"/>
              <a:t>	</a:t>
            </a:r>
            <a:r>
              <a:rPr lang="en-GB" sz="2900" dirty="0" smtClean="0"/>
              <a:t>which </a:t>
            </a:r>
            <a:r>
              <a:rPr lang="en-GB" sz="2900" dirty="0"/>
              <a:t>vary from one place or Municipality to </a:t>
            </a:r>
            <a:r>
              <a:rPr lang="en-GB" sz="2900" dirty="0" smtClean="0"/>
              <a:t>another; </a:t>
            </a:r>
            <a:endParaRPr lang="en-GB" sz="2900" dirty="0"/>
          </a:p>
          <a:p>
            <a:pPr marL="0" indent="0">
              <a:buNone/>
            </a:pPr>
            <a:r>
              <a:rPr lang="en-GB" sz="2900" dirty="0" smtClean="0"/>
              <a:t>	5. Confidence-building vis-à-vis both communities and Institutions. </a:t>
            </a:r>
            <a:endParaRPr lang="en-GB" sz="2400" dirty="0" smtClean="0"/>
          </a:p>
          <a:p>
            <a:pPr lvl="0"/>
            <a:r>
              <a:rPr lang="en-GB" sz="2200" dirty="0" smtClean="0"/>
              <a:t>With </a:t>
            </a:r>
            <a:r>
              <a:rPr lang="en-GB" sz="2200" dirty="0"/>
              <a:t>regard to legal status, in an attempt to help people getting regularized, an outstanding issue is the money necessary to renew </a:t>
            </a:r>
            <a:r>
              <a:rPr lang="en-GB" sz="2200" dirty="0" smtClean="0"/>
              <a:t>passports: </a:t>
            </a:r>
            <a:r>
              <a:rPr lang="en-GB" sz="2200" dirty="0"/>
              <a:t>Low incomes may constitute a concrete obstacle, which merits the utmost attention.</a:t>
            </a:r>
            <a:endParaRPr lang="en-US" sz="2200" dirty="0"/>
          </a:p>
          <a:p>
            <a:pPr lvl="0"/>
            <a:r>
              <a:rPr lang="en-GB" sz="2200" dirty="0"/>
              <a:t>Another issue is that people usually do not have just one issue/problem but many issues as is the case with a young mother in Naples, victim of family ill-treatment, with two children at a foster home and with a very problematic family in law.</a:t>
            </a:r>
            <a:endParaRPr lang="en-US" sz="2200" dirty="0"/>
          </a:p>
          <a:p>
            <a:pPr lvl="0"/>
            <a:r>
              <a:rPr lang="en-GB" sz="2200" dirty="0"/>
              <a:t>Women exiting violence just </a:t>
            </a:r>
            <a:r>
              <a:rPr lang="en-GB" sz="2200" dirty="0" smtClean="0"/>
              <a:t>need/want </a:t>
            </a:r>
            <a:r>
              <a:rPr lang="en-GB" sz="2200" dirty="0"/>
              <a:t>a safe shelter and to </a:t>
            </a:r>
            <a:r>
              <a:rPr lang="en-GB" sz="2200" dirty="0" smtClean="0"/>
              <a:t>work. </a:t>
            </a:r>
            <a:endParaRPr lang="en-US" sz="2200" dirty="0"/>
          </a:p>
          <a:p>
            <a:r>
              <a:rPr lang="en-GB" sz="2200" dirty="0"/>
              <a:t>Last, illiteracy is a matter of </a:t>
            </a:r>
            <a:r>
              <a:rPr lang="en-GB" sz="2200" dirty="0" smtClean="0"/>
              <a:t>concern, </a:t>
            </a:r>
            <a:r>
              <a:rPr lang="en-GB" sz="2200" dirty="0"/>
              <a:t>in particular in </a:t>
            </a:r>
            <a:r>
              <a:rPr lang="en-GB" sz="2200" dirty="0" err="1"/>
              <a:t>Giugliano</a:t>
            </a:r>
            <a:r>
              <a:rPr lang="en-GB" sz="2200" dirty="0"/>
              <a:t> while school drop-out </a:t>
            </a:r>
            <a:r>
              <a:rPr lang="en-GB" sz="2200" dirty="0" smtClean="0"/>
              <a:t>is very common in all localities. </a:t>
            </a:r>
            <a:r>
              <a:rPr lang="en-US" sz="2200" dirty="0" smtClean="0"/>
              <a:t> </a:t>
            </a:r>
            <a:endParaRPr lang="en-US" sz="2200" dirty="0">
              <a:solidFill>
                <a:schemeClr val="accent1"/>
              </a:solidFill>
            </a:endParaRPr>
          </a:p>
        </p:txBody>
      </p:sp>
      <p:sp>
        <p:nvSpPr>
          <p:cNvPr id="3" name="TextBox 2"/>
          <p:cNvSpPr txBox="1"/>
          <p:nvPr/>
        </p:nvSpPr>
        <p:spPr>
          <a:xfrm>
            <a:off x="7874000" y="2463800"/>
            <a:ext cx="4109995" cy="4524316"/>
          </a:xfrm>
          <a:prstGeom prst="rect">
            <a:avLst/>
          </a:prstGeom>
          <a:noFill/>
        </p:spPr>
        <p:txBody>
          <a:bodyPr wrap="square" rtlCol="0">
            <a:spAutoFit/>
          </a:bodyPr>
          <a:lstStyle/>
          <a:p>
            <a:r>
              <a:rPr lang="en-GB" b="1" u="sng" dirty="0"/>
              <a:t>In terms of JUSTROM 1 final </a:t>
            </a:r>
            <a:r>
              <a:rPr lang="en-GB" b="1" u="sng" dirty="0" smtClean="0"/>
              <a:t>overall data</a:t>
            </a:r>
            <a:r>
              <a:rPr lang="en-GB" dirty="0"/>
              <a:t>, we:  </a:t>
            </a:r>
            <a:endParaRPr lang="en-US" dirty="0"/>
          </a:p>
          <a:p>
            <a:r>
              <a:rPr lang="en-GB" dirty="0"/>
              <a:t> </a:t>
            </a:r>
            <a:endParaRPr lang="en-US" dirty="0"/>
          </a:p>
          <a:p>
            <a:pPr marL="285750" indent="-285750">
              <a:buFontTx/>
              <a:buChar char="-"/>
            </a:pPr>
            <a:r>
              <a:rPr lang="en-GB" b="1" dirty="0" smtClean="0"/>
              <a:t>Informed 1,415 people (of which </a:t>
            </a:r>
            <a:r>
              <a:rPr lang="en-US" b="1" dirty="0" smtClean="0"/>
              <a:t>952 with signature/initials (More specifically, 698 </a:t>
            </a:r>
            <a:r>
              <a:rPr lang="en-US" b="1" dirty="0" err="1" smtClean="0"/>
              <a:t>w.s</a:t>
            </a:r>
            <a:r>
              <a:rPr lang="en-US" b="1" dirty="0" smtClean="0"/>
              <a:t>./254 </a:t>
            </a:r>
            <a:r>
              <a:rPr lang="en-US" b="1" dirty="0" err="1" smtClean="0"/>
              <a:t>w.i</a:t>
            </a:r>
            <a:r>
              <a:rPr lang="en-US" b="1" dirty="0" smtClean="0"/>
              <a:t>.))</a:t>
            </a:r>
            <a:r>
              <a:rPr lang="en-GB" b="1" dirty="0" smtClean="0"/>
              <a:t>; </a:t>
            </a:r>
            <a:r>
              <a:rPr lang="en-GB" b="1" dirty="0"/>
              <a:t>A</a:t>
            </a:r>
            <a:r>
              <a:rPr lang="en-GB" b="1" dirty="0" smtClean="0"/>
              <a:t>ssisted </a:t>
            </a:r>
            <a:r>
              <a:rPr lang="en-GB" b="1" dirty="0"/>
              <a:t>875 people - for a total of 892 cases; </a:t>
            </a:r>
            <a:r>
              <a:rPr lang="en-GB" b="1" dirty="0" smtClean="0"/>
              <a:t>Held </a:t>
            </a:r>
            <a:r>
              <a:rPr lang="en-GB" b="1" dirty="0"/>
              <a:t>1,776 consultations; </a:t>
            </a:r>
            <a:r>
              <a:rPr lang="en-GB" b="1" dirty="0" smtClean="0"/>
              <a:t>and 622 complaints (of which 254 filed</a:t>
            </a:r>
          </a:p>
          <a:p>
            <a:pPr marL="285750" indent="-285750">
              <a:buFontTx/>
              <a:buChar char="-"/>
            </a:pPr>
            <a:r>
              <a:rPr lang="en-GB" b="1" dirty="0" smtClean="0"/>
              <a:t>+368 (190+187) followed)</a:t>
            </a:r>
            <a:r>
              <a:rPr lang="en-GB" dirty="0" smtClean="0"/>
              <a:t>.  </a:t>
            </a:r>
          </a:p>
          <a:p>
            <a:pPr marL="285750" indent="-285750">
              <a:buFontTx/>
              <a:buChar char="-"/>
            </a:pPr>
            <a:endParaRPr lang="en-US" dirty="0"/>
          </a:p>
          <a:p>
            <a:r>
              <a:rPr lang="en-US" i="1" dirty="0"/>
              <a:t>Needless to say, as a general rule, we have followed: </a:t>
            </a:r>
            <a:r>
              <a:rPr lang="fr-FR" i="1" dirty="0" err="1"/>
              <a:t>Women</a:t>
            </a:r>
            <a:r>
              <a:rPr lang="fr-FR" i="1" dirty="0"/>
              <a:t>; men; and </a:t>
            </a:r>
            <a:r>
              <a:rPr lang="fr-FR" i="1" dirty="0" err="1"/>
              <a:t>entire</a:t>
            </a:r>
            <a:r>
              <a:rPr lang="fr-FR" i="1" dirty="0"/>
              <a:t> </a:t>
            </a:r>
            <a:r>
              <a:rPr lang="fr-FR" i="1" dirty="0" err="1"/>
              <a:t>family</a:t>
            </a:r>
            <a:r>
              <a:rPr lang="fr-FR" i="1" dirty="0"/>
              <a:t> groups.</a:t>
            </a:r>
            <a:endParaRPr lang="en-US" i="1" dirty="0"/>
          </a:p>
          <a:p>
            <a:endParaRPr lang="en-US" dirty="0"/>
          </a:p>
        </p:txBody>
      </p:sp>
      <p:sp>
        <p:nvSpPr>
          <p:cNvPr id="6" name="TextBox 5"/>
          <p:cNvSpPr txBox="1"/>
          <p:nvPr/>
        </p:nvSpPr>
        <p:spPr>
          <a:xfrm>
            <a:off x="9613900" y="1536700"/>
            <a:ext cx="184666" cy="369332"/>
          </a:xfrm>
          <a:prstGeom prst="rect">
            <a:avLst/>
          </a:prstGeom>
          <a:noFill/>
        </p:spPr>
        <p:txBody>
          <a:bodyPr wrap="none" rtlCol="0">
            <a:spAutoFit/>
          </a:bodyPr>
          <a:lstStyle/>
          <a:p>
            <a:endParaRPr lang="en-US" dirty="0"/>
          </a:p>
        </p:txBody>
      </p:sp>
      <p:sp>
        <p:nvSpPr>
          <p:cNvPr id="8" name="TextBox 7"/>
          <p:cNvSpPr txBox="1"/>
          <p:nvPr/>
        </p:nvSpPr>
        <p:spPr>
          <a:xfrm>
            <a:off x="7581900" y="1371600"/>
            <a:ext cx="4343400" cy="923330"/>
          </a:xfrm>
          <a:prstGeom prst="rect">
            <a:avLst/>
          </a:prstGeom>
          <a:noFill/>
        </p:spPr>
        <p:txBody>
          <a:bodyPr wrap="square" rtlCol="0">
            <a:spAutoFit/>
          </a:bodyPr>
          <a:lstStyle/>
          <a:p>
            <a:endParaRPr lang="en-US" dirty="0" smtClean="0"/>
          </a:p>
          <a:p>
            <a:endParaRPr lang="en-US" dirty="0" smtClean="0"/>
          </a:p>
          <a:p>
            <a:endParaRPr lang="en-US" dirty="0"/>
          </a:p>
        </p:txBody>
      </p:sp>
      <p:pic>
        <p:nvPicPr>
          <p:cNvPr id="11" name="Picture 10" descr="C:\Users\GUET\AppData\Local\Microsoft\Windows\Temporary Internet Files\Content.Outlook\OB73U2T9\JUSTRO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7400" y="482600"/>
            <a:ext cx="2806700" cy="530493"/>
          </a:xfrm>
          <a:prstGeom prst="rect">
            <a:avLst/>
          </a:prstGeom>
          <a:noFill/>
          <a:ln>
            <a:noFill/>
          </a:ln>
        </p:spPr>
      </p:pic>
      <p:sp>
        <p:nvSpPr>
          <p:cNvPr id="12" name="TextBox 11"/>
          <p:cNvSpPr txBox="1"/>
          <p:nvPr/>
        </p:nvSpPr>
        <p:spPr>
          <a:xfrm>
            <a:off x="7518400" y="1193800"/>
            <a:ext cx="4673600" cy="1231106"/>
          </a:xfrm>
          <a:prstGeom prst="rect">
            <a:avLst/>
          </a:prstGeom>
          <a:noFill/>
        </p:spPr>
        <p:txBody>
          <a:bodyPr wrap="square" rtlCol="0">
            <a:spAutoFit/>
          </a:bodyPr>
          <a:lstStyle/>
          <a:p>
            <a:pPr algn="ctr"/>
            <a:r>
              <a:rPr lang="ro-RO" sz="1400" b="1" i="1" dirty="0"/>
              <a:t>Programma Congiunto </a:t>
            </a:r>
          </a:p>
          <a:p>
            <a:pPr algn="ctr"/>
            <a:r>
              <a:rPr lang="ro-RO" sz="1400" b="1" i="1" dirty="0"/>
              <a:t>Unione Europea/Consiglio d’Europa su </a:t>
            </a:r>
          </a:p>
          <a:p>
            <a:pPr algn="ctr"/>
            <a:r>
              <a:rPr lang="ro-RO" sz="1400" b="1" i="1" dirty="0"/>
              <a:t>L’Accesso alla Giustizia per le Donne Rom, Sinte e Camminanti - JUSTROM</a:t>
            </a:r>
            <a:endParaRPr lang="en-US" sz="1400" i="1" dirty="0"/>
          </a:p>
          <a:p>
            <a:endParaRPr lang="en-US" dirty="0"/>
          </a:p>
        </p:txBody>
      </p:sp>
    </p:spTree>
    <p:extLst>
      <p:ext uri="{BB962C8B-B14F-4D97-AF65-F5344CB8AC3E}">
        <p14:creationId xmlns:p14="http://schemas.microsoft.com/office/powerpoint/2010/main" val="774620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4108" y="656369"/>
            <a:ext cx="6204984" cy="356723"/>
          </a:xfrm>
        </p:spPr>
        <p:txBody>
          <a:bodyPr>
            <a:noAutofit/>
          </a:bodyPr>
          <a:lstStyle/>
          <a:p>
            <a:pPr algn="ctr"/>
            <a:r>
              <a:rPr lang="en-GB" sz="2800" b="1" dirty="0"/>
              <a:t>First </a:t>
            </a:r>
            <a:r>
              <a:rPr lang="en-GB" sz="2800" b="1" dirty="0" smtClean="0"/>
              <a:t>Results </a:t>
            </a:r>
            <a:r>
              <a:rPr lang="en-GB" sz="2800" b="1" dirty="0"/>
              <a:t>and P</a:t>
            </a:r>
            <a:r>
              <a:rPr lang="en-GB" sz="2800" b="1" dirty="0" smtClean="0"/>
              <a:t>ossible </a:t>
            </a:r>
            <a:r>
              <a:rPr lang="en-GB" sz="2800" b="1" dirty="0"/>
              <a:t>W</a:t>
            </a:r>
            <a:r>
              <a:rPr lang="en-GB" sz="2800" b="1" dirty="0" smtClean="0"/>
              <a:t>ay </a:t>
            </a:r>
            <a:r>
              <a:rPr lang="en-GB" sz="2800" b="1" dirty="0"/>
              <a:t>F</a:t>
            </a:r>
            <a:r>
              <a:rPr lang="en-GB" sz="2800" b="1" dirty="0" smtClean="0"/>
              <a:t>orward</a:t>
            </a:r>
            <a:r>
              <a:rPr lang="en-US" sz="2800" dirty="0"/>
              <a:t/>
            </a:r>
            <a:br>
              <a:rPr lang="en-US" sz="2800" dirty="0"/>
            </a:br>
            <a:endParaRPr lang="en-GB" sz="2800" b="1" dirty="0">
              <a:solidFill>
                <a:schemeClr val="accent1"/>
              </a:solidFill>
            </a:endParaRPr>
          </a:p>
        </p:txBody>
      </p:sp>
      <p:sp>
        <p:nvSpPr>
          <p:cNvPr id="9" name="Content Placeholder 8"/>
          <p:cNvSpPr>
            <a:spLocks noGrp="1"/>
          </p:cNvSpPr>
          <p:nvPr>
            <p:ph idx="1"/>
          </p:nvPr>
        </p:nvSpPr>
        <p:spPr>
          <a:xfrm>
            <a:off x="431800" y="1168400"/>
            <a:ext cx="7059992" cy="5232400"/>
          </a:xfrm>
        </p:spPr>
        <p:txBody>
          <a:bodyPr>
            <a:normAutofit fontScale="85000" lnSpcReduction="10000"/>
          </a:bodyPr>
          <a:lstStyle/>
          <a:p>
            <a:r>
              <a:rPr lang="en-US" sz="2400" dirty="0"/>
              <a:t>The </a:t>
            </a:r>
            <a:r>
              <a:rPr lang="en-US" sz="2400" b="1" dirty="0"/>
              <a:t>situation on the ground remains complex and fragmented</a:t>
            </a:r>
            <a:r>
              <a:rPr lang="en-US" sz="2400" dirty="0"/>
              <a:t>. </a:t>
            </a:r>
          </a:p>
          <a:p>
            <a:r>
              <a:rPr lang="en-US" sz="2400" dirty="0"/>
              <a:t>As a way of examples, Roma </a:t>
            </a:r>
            <a:r>
              <a:rPr lang="en-US" sz="2400" dirty="0" err="1"/>
              <a:t>Capitale</a:t>
            </a:r>
            <a:r>
              <a:rPr lang="en-US" sz="2400" dirty="0"/>
              <a:t> is </a:t>
            </a:r>
            <a:r>
              <a:rPr lang="en-US" sz="2400" dirty="0" smtClean="0"/>
              <a:t>currently working </a:t>
            </a:r>
            <a:r>
              <a:rPr lang="en-US" sz="2400" dirty="0"/>
              <a:t>on two of the three initial settlements to be closed </a:t>
            </a:r>
            <a:r>
              <a:rPr lang="en-US" sz="2400" dirty="0" smtClean="0"/>
              <a:t>within the new local strategy to </a:t>
            </a:r>
            <a:r>
              <a:rPr lang="en-US" sz="2400" dirty="0"/>
              <a:t>overcome the settlement system. </a:t>
            </a:r>
          </a:p>
          <a:p>
            <a:r>
              <a:rPr lang="en-US" sz="2400" dirty="0"/>
              <a:t>In Naples, a big arson affected </a:t>
            </a:r>
            <a:r>
              <a:rPr lang="en-US" sz="2400" dirty="0" err="1"/>
              <a:t>Scampia</a:t>
            </a:r>
            <a:r>
              <a:rPr lang="en-US" sz="2400" dirty="0"/>
              <a:t> settlement (being the </a:t>
            </a:r>
            <a:r>
              <a:rPr lang="en-US" sz="2400" dirty="0" smtClean="0"/>
              <a:t>oldest one) </a:t>
            </a:r>
            <a:r>
              <a:rPr lang="en-US" sz="2400" dirty="0"/>
              <a:t>in August 2017. Various options are </a:t>
            </a:r>
            <a:r>
              <a:rPr lang="en-US" sz="2400" dirty="0" smtClean="0"/>
              <a:t>pending on </a:t>
            </a:r>
            <a:r>
              <a:rPr lang="en-US" sz="2400" dirty="0"/>
              <a:t>the table.   </a:t>
            </a:r>
          </a:p>
          <a:p>
            <a:r>
              <a:rPr lang="en-US" sz="2400" dirty="0"/>
              <a:t>In </a:t>
            </a:r>
            <a:r>
              <a:rPr lang="en-US" sz="2400" dirty="0" err="1"/>
              <a:t>Giugliano</a:t>
            </a:r>
            <a:r>
              <a:rPr lang="en-US" sz="2400" dirty="0"/>
              <a:t>, last February 9, </a:t>
            </a:r>
            <a:r>
              <a:rPr lang="en-US" sz="2400" dirty="0" smtClean="0"/>
              <a:t>2018, </a:t>
            </a:r>
            <a:r>
              <a:rPr lang="en-US" sz="2400" dirty="0"/>
              <a:t>the Mayor announced that the eco-Village </a:t>
            </a:r>
            <a:r>
              <a:rPr lang="en-US" sz="2400" dirty="0" smtClean="0"/>
              <a:t>for Roma will </a:t>
            </a:r>
            <a:r>
              <a:rPr lang="en-US" sz="2400" dirty="0"/>
              <a:t>not be built anymore. Other solutions for inclusion are to be clarified and indicated – hopefully in the course of next weeks.   </a:t>
            </a:r>
          </a:p>
          <a:p>
            <a:r>
              <a:rPr lang="en-US" sz="2400" dirty="0"/>
              <a:t>As mentioned at the outset, </a:t>
            </a:r>
            <a:r>
              <a:rPr lang="en-US" sz="2400" b="1" dirty="0"/>
              <a:t>there is </a:t>
            </a:r>
            <a:r>
              <a:rPr lang="en-US" sz="2400" b="1" dirty="0" smtClean="0"/>
              <a:t>no single </a:t>
            </a:r>
            <a:r>
              <a:rPr lang="en-US" sz="2400" b="1" dirty="0"/>
              <a:t>common formula to be </a:t>
            </a:r>
            <a:r>
              <a:rPr lang="en-US" sz="2400" b="1" dirty="0" smtClean="0"/>
              <a:t>applied</a:t>
            </a:r>
            <a:r>
              <a:rPr lang="en-US" sz="2400" dirty="0" smtClean="0"/>
              <a:t>: </a:t>
            </a:r>
            <a:r>
              <a:rPr lang="en-US" sz="2400" dirty="0"/>
              <a:t>approaches vary accordingly </a:t>
            </a:r>
            <a:r>
              <a:rPr lang="en-US" sz="2400" dirty="0" smtClean="0"/>
              <a:t>(However in general terms, activities focus on: escorting </a:t>
            </a:r>
            <a:r>
              <a:rPr lang="en-US" sz="2400" dirty="0"/>
              <a:t>people to public Institutions; explaining pathways and </a:t>
            </a:r>
            <a:r>
              <a:rPr lang="en-US" sz="2400" dirty="0" smtClean="0"/>
              <a:t>rights (legal orientation, advice); supporting/re-assuring them also from </a:t>
            </a:r>
            <a:r>
              <a:rPr lang="en-US" sz="2400" dirty="0"/>
              <a:t>a </a:t>
            </a:r>
            <a:r>
              <a:rPr lang="en-US" sz="2400" dirty="0" smtClean="0"/>
              <a:t>moral/psychological standpoint; </a:t>
            </a:r>
            <a:r>
              <a:rPr lang="en-US" sz="2400" dirty="0"/>
              <a:t>setting up synergies and </a:t>
            </a:r>
            <a:r>
              <a:rPr lang="en-US" sz="2400" dirty="0" smtClean="0"/>
              <a:t>networking, facilitating administrative pathways in lieu of a judicial one)</a:t>
            </a:r>
            <a:r>
              <a:rPr lang="en-US" sz="2400" dirty="0"/>
              <a:t>. </a:t>
            </a:r>
          </a:p>
          <a:p>
            <a:pPr marL="0" indent="0" algn="just">
              <a:buNone/>
            </a:pPr>
            <a:endParaRPr lang="en-US" sz="2400" dirty="0">
              <a:solidFill>
                <a:schemeClr val="accent1"/>
              </a:solidFill>
            </a:endParaRPr>
          </a:p>
        </p:txBody>
      </p:sp>
      <p:sp>
        <p:nvSpPr>
          <p:cNvPr id="5" name="TextBox 4"/>
          <p:cNvSpPr txBox="1"/>
          <p:nvPr/>
        </p:nvSpPr>
        <p:spPr>
          <a:xfrm>
            <a:off x="8233836" y="1184320"/>
            <a:ext cx="184666" cy="369332"/>
          </a:xfrm>
          <a:prstGeom prst="rect">
            <a:avLst/>
          </a:prstGeom>
          <a:noFill/>
        </p:spPr>
        <p:txBody>
          <a:bodyPr wrap="none" rtlCol="0">
            <a:spAutoFit/>
          </a:bodyPr>
          <a:lstStyle/>
          <a:p>
            <a:endParaRPr lang="en-US" dirty="0"/>
          </a:p>
        </p:txBody>
      </p:sp>
      <p:sp>
        <p:nvSpPr>
          <p:cNvPr id="8" name="Rectangle 7"/>
          <p:cNvSpPr/>
          <p:nvPr/>
        </p:nvSpPr>
        <p:spPr>
          <a:xfrm>
            <a:off x="7590349" y="1386929"/>
            <a:ext cx="4174693" cy="954107"/>
          </a:xfrm>
          <a:prstGeom prst="rect">
            <a:avLst/>
          </a:prstGeom>
        </p:spPr>
        <p:txBody>
          <a:bodyPr wrap="square">
            <a:spAutoFit/>
          </a:bodyPr>
          <a:lstStyle/>
          <a:p>
            <a:pPr algn="ctr"/>
            <a:r>
              <a:rPr lang="ro-RO" sz="1400" b="1" i="1" dirty="0"/>
              <a:t>Programma </a:t>
            </a:r>
            <a:r>
              <a:rPr lang="ro-RO" sz="1400" b="1" i="1" dirty="0" smtClean="0"/>
              <a:t>Congiunto </a:t>
            </a:r>
          </a:p>
          <a:p>
            <a:pPr algn="ctr"/>
            <a:r>
              <a:rPr lang="ro-RO" sz="1400" b="1" i="1" dirty="0" smtClean="0"/>
              <a:t>Unione </a:t>
            </a:r>
            <a:r>
              <a:rPr lang="ro-RO" sz="1400" b="1" i="1" dirty="0"/>
              <a:t>Europea/Consiglio d’Europa su </a:t>
            </a:r>
            <a:endParaRPr lang="ro-RO" sz="1400" b="1" i="1" dirty="0" smtClean="0"/>
          </a:p>
          <a:p>
            <a:pPr algn="ctr"/>
            <a:r>
              <a:rPr lang="ro-RO" sz="1400" b="1" i="1" dirty="0" smtClean="0"/>
              <a:t>L’Accesso </a:t>
            </a:r>
            <a:r>
              <a:rPr lang="ro-RO" sz="1400" b="1" i="1" dirty="0"/>
              <a:t>alla Giustizia per le Donne Rom, Sinte e </a:t>
            </a:r>
            <a:r>
              <a:rPr lang="ro-RO" sz="1400" b="1" i="1" dirty="0" smtClean="0"/>
              <a:t>Camminanti </a:t>
            </a:r>
            <a:r>
              <a:rPr lang="ro-RO" sz="1400" b="1" i="1" dirty="0"/>
              <a:t>- JUSTROM</a:t>
            </a:r>
            <a:endParaRPr lang="en-US" sz="1400" i="1" dirty="0"/>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7955271" y="5460121"/>
            <a:ext cx="3853561" cy="744561"/>
          </a:xfrm>
          <a:prstGeom prst="rect">
            <a:avLst/>
          </a:prstGeom>
        </p:spPr>
      </p:pic>
      <p:pic>
        <p:nvPicPr>
          <p:cNvPr id="17" name="Picture 16" descr="C:\Users\GUET\AppData\Local\Microsoft\Windows\Temporary Internet Files\Content.Outlook\OB73U2T9\JUSTROM.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7400" y="482600"/>
            <a:ext cx="2806700" cy="530493"/>
          </a:xfrm>
          <a:prstGeom prst="rect">
            <a:avLst/>
          </a:prstGeom>
          <a:noFill/>
          <a:ln>
            <a:noFill/>
          </a:ln>
        </p:spPr>
      </p:pic>
    </p:spTree>
    <p:extLst>
      <p:ext uri="{BB962C8B-B14F-4D97-AF65-F5344CB8AC3E}">
        <p14:creationId xmlns:p14="http://schemas.microsoft.com/office/powerpoint/2010/main" val="12083030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629671"/>
          </a:xfrm>
        </p:spPr>
        <p:txBody>
          <a:bodyPr>
            <a:noAutofit/>
          </a:bodyPr>
          <a:lstStyle/>
          <a:p>
            <a:pPr algn="r"/>
            <a:r>
              <a:rPr lang="en-GB" sz="2000" b="1" dirty="0" smtClean="0">
                <a:solidFill>
                  <a:schemeClr val="accent1"/>
                </a:solidFill>
              </a:rPr>
              <a:t>First Results and Possible </a:t>
            </a:r>
            <a:r>
              <a:rPr lang="en-GB" sz="2000" b="1" dirty="0">
                <a:solidFill>
                  <a:schemeClr val="accent1"/>
                </a:solidFill>
              </a:rPr>
              <a:t>W</a:t>
            </a:r>
            <a:r>
              <a:rPr lang="en-GB" sz="2000" b="1" dirty="0" smtClean="0">
                <a:solidFill>
                  <a:schemeClr val="accent1"/>
                </a:solidFill>
              </a:rPr>
              <a:t>ay </a:t>
            </a:r>
            <a:r>
              <a:rPr lang="en-GB" sz="2000" b="1" dirty="0">
                <a:solidFill>
                  <a:schemeClr val="accent1"/>
                </a:solidFill>
              </a:rPr>
              <a:t>F</a:t>
            </a:r>
            <a:r>
              <a:rPr lang="en-GB" sz="2000" b="1" dirty="0" smtClean="0">
                <a:solidFill>
                  <a:schemeClr val="accent1"/>
                </a:solidFill>
              </a:rPr>
              <a:t>orward</a:t>
            </a:r>
            <a:endParaRPr lang="en-GB" sz="2000" b="1" dirty="0">
              <a:solidFill>
                <a:schemeClr val="accent1"/>
              </a:solidFill>
            </a:endParaRPr>
          </a:p>
        </p:txBody>
      </p:sp>
      <p:sp>
        <p:nvSpPr>
          <p:cNvPr id="9" name="Content Placeholder 8"/>
          <p:cNvSpPr>
            <a:spLocks noGrp="1"/>
          </p:cNvSpPr>
          <p:nvPr>
            <p:ph idx="1"/>
          </p:nvPr>
        </p:nvSpPr>
        <p:spPr>
          <a:xfrm>
            <a:off x="313267" y="1507067"/>
            <a:ext cx="7205133" cy="4749800"/>
          </a:xfrm>
        </p:spPr>
        <p:txBody>
          <a:bodyPr>
            <a:normAutofit fontScale="47500" lnSpcReduction="20000"/>
          </a:bodyPr>
          <a:lstStyle/>
          <a:p>
            <a:r>
              <a:rPr lang="en-US" sz="2400" dirty="0"/>
              <a:t>In terms of</a:t>
            </a:r>
            <a:r>
              <a:rPr lang="en-US" sz="2400" b="1" dirty="0"/>
              <a:t> </a:t>
            </a:r>
            <a:r>
              <a:rPr lang="en-US" sz="2400" b="1" dirty="0" smtClean="0"/>
              <a:t>feedback/impact, </a:t>
            </a:r>
            <a:r>
              <a:rPr lang="en-US" sz="2400" b="1" dirty="0"/>
              <a:t>this is something we </a:t>
            </a:r>
            <a:r>
              <a:rPr lang="en-US" sz="2400" b="1" dirty="0" smtClean="0"/>
              <a:t>cannot actually judge: </a:t>
            </a:r>
          </a:p>
          <a:p>
            <a:pPr marL="0" indent="0">
              <a:buNone/>
            </a:pPr>
            <a:r>
              <a:rPr lang="en-US" sz="2400" b="1" dirty="0"/>
              <a:t>	</a:t>
            </a:r>
            <a:r>
              <a:rPr lang="en-US" sz="2400" b="1" dirty="0" smtClean="0"/>
              <a:t>(provided that )</a:t>
            </a:r>
            <a:r>
              <a:rPr lang="en-US" sz="2400" dirty="0" smtClean="0"/>
              <a:t>People </a:t>
            </a:r>
            <a:r>
              <a:rPr lang="en-US" sz="2400" dirty="0"/>
              <a:t>are sometimes too impatient and do not understand that </a:t>
            </a:r>
            <a:r>
              <a:rPr lang="en-US" sz="2400" dirty="0" smtClean="0"/>
              <a:t>bureaucracy</a:t>
            </a:r>
            <a:r>
              <a:rPr lang="en-US" sz="2400" dirty="0"/>
              <a:t>-wise and </a:t>
            </a:r>
            <a:r>
              <a:rPr lang="en-US" sz="2400" dirty="0" smtClean="0"/>
              <a:t>	judicial </a:t>
            </a:r>
            <a:r>
              <a:rPr lang="en-US" sz="2400" dirty="0"/>
              <a:t>proceedings are very time</a:t>
            </a:r>
            <a:r>
              <a:rPr lang="en-US" sz="2400" dirty="0" smtClean="0"/>
              <a:t>-consuming, and </a:t>
            </a:r>
            <a:r>
              <a:rPr lang="en-US" sz="2300" dirty="0"/>
              <a:t>confidence-building is an endless process as evidenced </a:t>
            </a:r>
            <a:r>
              <a:rPr lang="en-US" sz="2300" dirty="0" smtClean="0"/>
              <a:t>	by </a:t>
            </a:r>
            <a:r>
              <a:rPr lang="en-US" sz="2300" dirty="0"/>
              <a:t>the reluctance of some people in signing even the power of </a:t>
            </a:r>
            <a:r>
              <a:rPr lang="en-US" sz="2300" dirty="0" smtClean="0"/>
              <a:t>attorney,  </a:t>
            </a:r>
          </a:p>
          <a:p>
            <a:pPr marL="0" indent="0">
              <a:buNone/>
            </a:pPr>
            <a:r>
              <a:rPr lang="en-US" sz="2400" dirty="0" smtClean="0"/>
              <a:t>	We are increasingly known and people have expectations, look for us and do want to support us 	(Evidence 	of this emerges from last days when people keep coming to legal clinics and look for us despite this period 	of break. </a:t>
            </a:r>
            <a:r>
              <a:rPr lang="en-US" sz="2400" b="1" dirty="0" smtClean="0"/>
              <a:t>One week ago, a group of boy scouts from </a:t>
            </a:r>
            <a:r>
              <a:rPr lang="en-US" sz="2400" b="1" dirty="0" err="1" smtClean="0"/>
              <a:t>Scampia</a:t>
            </a:r>
            <a:r>
              <a:rPr lang="en-US" sz="2400" b="1" dirty="0" smtClean="0"/>
              <a:t> has contacted us because they would like to 	help us promoting knowledge about citizenship’s acquisition among foreigners - if feasible).</a:t>
            </a:r>
          </a:p>
          <a:p>
            <a:pPr lvl="0"/>
            <a:r>
              <a:rPr lang="en-US" sz="2400" dirty="0" smtClean="0"/>
              <a:t>In terms of impact, Ms. </a:t>
            </a:r>
            <a:r>
              <a:rPr lang="en-US" sz="2400" dirty="0" err="1" smtClean="0"/>
              <a:t>Rotondo</a:t>
            </a:r>
            <a:r>
              <a:rPr lang="en-US" sz="2400" dirty="0" smtClean="0"/>
              <a:t>, the principal of </a:t>
            </a:r>
            <a:r>
              <a:rPr lang="en-US" sz="2400" dirty="0" err="1" smtClean="0"/>
              <a:t>Scampia</a:t>
            </a:r>
            <a:r>
              <a:rPr lang="en-US" sz="2400" dirty="0" smtClean="0"/>
              <a:t> School, has declared publicly that </a:t>
            </a:r>
            <a:r>
              <a:rPr lang="en-US" sz="2400" dirty="0" err="1" smtClean="0"/>
              <a:t>Scampia</a:t>
            </a:r>
            <a:r>
              <a:rPr lang="en-US" sz="2400" dirty="0" smtClean="0"/>
              <a:t> needs JUSTROM and she would be willing to pay the Team if necessary to continue our work, should not the </a:t>
            </a:r>
            <a:r>
              <a:rPr lang="en-US" sz="2400" dirty="0" err="1" smtClean="0"/>
              <a:t>Programme</a:t>
            </a:r>
            <a:r>
              <a:rPr lang="en-US" sz="2400" dirty="0" smtClean="0"/>
              <a:t> be extended.   </a:t>
            </a:r>
          </a:p>
          <a:p>
            <a:r>
              <a:rPr lang="en-US" sz="2400" b="1" dirty="0" smtClean="0"/>
              <a:t>Greater light shed is to be reported on the typology of cases which mainly refer to: legal status (immigration and statelessness); discrimination, including institutional discrimination; family ill-treatment; and domestic violence (and THB, CEFM, child prostitution). </a:t>
            </a:r>
          </a:p>
          <a:p>
            <a:pPr marL="0" indent="0">
              <a:buNone/>
            </a:pPr>
            <a:r>
              <a:rPr lang="en-US" sz="2400" b="1" dirty="0" smtClean="0"/>
              <a:t>	Estimates </a:t>
            </a:r>
            <a:r>
              <a:rPr lang="en-US" sz="2400" b="1" dirty="0"/>
              <a:t>indicate that in Italy Roma stateless people range between 3,000  </a:t>
            </a:r>
            <a:r>
              <a:rPr lang="en-US" sz="2400" b="1" dirty="0" smtClean="0"/>
              <a:t>and  		10,000</a:t>
            </a:r>
            <a:r>
              <a:rPr lang="en-US" sz="2400" b="1" dirty="0"/>
              <a:t>. </a:t>
            </a:r>
          </a:p>
          <a:p>
            <a:r>
              <a:rPr lang="en-US" sz="2400" dirty="0"/>
              <a:t>In terms of </a:t>
            </a:r>
            <a:r>
              <a:rPr lang="en-US" sz="2400" b="1" dirty="0"/>
              <a:t>achievements</a:t>
            </a:r>
            <a:r>
              <a:rPr lang="en-US" sz="2400" dirty="0"/>
              <a:t>, </a:t>
            </a:r>
            <a:r>
              <a:rPr lang="en-US" sz="2400" b="1" dirty="0"/>
              <a:t>local Institutions have gotten to know us. The confidence-building process is ongoing and never stops. </a:t>
            </a:r>
            <a:endParaRPr lang="en-US" sz="2400" b="1" dirty="0" smtClean="0"/>
          </a:p>
          <a:p>
            <a:pPr marL="457200" lvl="1" indent="0">
              <a:buNone/>
            </a:pPr>
            <a:r>
              <a:rPr lang="en-US" sz="2000" b="1" dirty="0" smtClean="0"/>
              <a:t>	In </a:t>
            </a:r>
            <a:r>
              <a:rPr lang="en-US" sz="2000" b="1" dirty="0"/>
              <a:t>positive terms, </a:t>
            </a:r>
            <a:r>
              <a:rPr lang="en-US" sz="2000" b="1" dirty="0" smtClean="0"/>
              <a:t>in </a:t>
            </a:r>
            <a:r>
              <a:rPr lang="en-US" sz="2000" b="1" dirty="0"/>
              <a:t>particular the fruitful cooperation </a:t>
            </a:r>
            <a:r>
              <a:rPr lang="en-US" sz="2000" b="1" dirty="0" smtClean="0"/>
              <a:t>with CPIA3 in Rome, ASL NA 2 North in </a:t>
            </a:r>
            <a:r>
              <a:rPr lang="en-US" sz="2000" b="1" dirty="0" err="1" smtClean="0"/>
              <a:t>Giugliano</a:t>
            </a:r>
            <a:r>
              <a:rPr lang="en-US" sz="2000" b="1" dirty="0" smtClean="0"/>
              <a:t>, as well as 	the </a:t>
            </a:r>
            <a:r>
              <a:rPr lang="en-US" sz="2000" b="1" dirty="0"/>
              <a:t>Police HQs, </a:t>
            </a:r>
            <a:r>
              <a:rPr lang="en-US" sz="2000" b="1" dirty="0" smtClean="0"/>
              <a:t>and the </a:t>
            </a:r>
            <a:r>
              <a:rPr lang="en-US" sz="2000" b="1" dirty="0"/>
              <a:t>Office of the General Public Prosecutor in Naples.  </a:t>
            </a:r>
          </a:p>
          <a:p>
            <a:r>
              <a:rPr lang="en-US" sz="2400" dirty="0"/>
              <a:t>In terms of </a:t>
            </a:r>
            <a:r>
              <a:rPr lang="en-US" sz="2400" b="1" dirty="0" smtClean="0"/>
              <a:t>partnerships and synergies, </a:t>
            </a:r>
            <a:r>
              <a:rPr lang="en-US" sz="2400" dirty="0" smtClean="0"/>
              <a:t>it is necessary to add: Centro </a:t>
            </a:r>
            <a:r>
              <a:rPr lang="en-US" sz="2400" dirty="0"/>
              <a:t>Lima; </a:t>
            </a:r>
            <a:r>
              <a:rPr lang="en-US" sz="2400" dirty="0" err="1"/>
              <a:t>Arrevutammoce</a:t>
            </a:r>
            <a:r>
              <a:rPr lang="en-US" sz="2400" dirty="0"/>
              <a:t> NGO; and </a:t>
            </a:r>
            <a:r>
              <a:rPr lang="en-US" sz="2400" dirty="0" err="1"/>
              <a:t>Girasoli</a:t>
            </a:r>
            <a:r>
              <a:rPr lang="en-US" sz="2400" dirty="0"/>
              <a:t> </a:t>
            </a:r>
            <a:r>
              <a:rPr lang="en-US" sz="2400" dirty="0" err="1"/>
              <a:t>dell’Est</a:t>
            </a:r>
            <a:r>
              <a:rPr lang="en-US" sz="2400" dirty="0"/>
              <a:t>, </a:t>
            </a:r>
            <a:r>
              <a:rPr lang="en-US" sz="2400" dirty="0" smtClean="0"/>
              <a:t>NGO in Naples, among </a:t>
            </a:r>
            <a:r>
              <a:rPr lang="en-US" sz="2400" dirty="0"/>
              <a:t>others. </a:t>
            </a:r>
          </a:p>
          <a:p>
            <a:pPr marL="0" indent="0">
              <a:buNone/>
            </a:pPr>
            <a:r>
              <a:rPr lang="en-US" sz="2400" dirty="0" smtClean="0"/>
              <a:t>	In </a:t>
            </a:r>
            <a:r>
              <a:rPr lang="en-US" sz="2400" dirty="0"/>
              <a:t>the course of JUSTROM 2, upon Strasbourg authorization, there is a specific need to work with Embassies </a:t>
            </a:r>
            <a:r>
              <a:rPr lang="en-US" sz="2400" dirty="0" smtClean="0"/>
              <a:t>	in </a:t>
            </a:r>
            <a:r>
              <a:rPr lang="en-US" sz="2400" dirty="0"/>
              <a:t>a synergic </a:t>
            </a:r>
            <a:r>
              <a:rPr lang="en-US" sz="2400" dirty="0" smtClean="0"/>
              <a:t>way; and Rome </a:t>
            </a:r>
            <a:r>
              <a:rPr lang="en-US" sz="2400" dirty="0"/>
              <a:t>ordinary tribunals; besides strengthening existing synergies </a:t>
            </a:r>
            <a:r>
              <a:rPr lang="en-US" sz="2400" dirty="0" smtClean="0"/>
              <a:t>with </a:t>
            </a:r>
            <a:r>
              <a:rPr lang="en-US" sz="2400" dirty="0"/>
              <a:t>UNAR; </a:t>
            </a:r>
            <a:r>
              <a:rPr lang="en-US" sz="2400" dirty="0" smtClean="0"/>
              <a:t>	National Bar </a:t>
            </a:r>
            <a:r>
              <a:rPr lang="en-US" sz="2400" dirty="0"/>
              <a:t>Council; local Bar Councils; prison </a:t>
            </a:r>
            <a:r>
              <a:rPr lang="en-US" sz="2400" dirty="0" smtClean="0"/>
              <a:t>circuits (and so forth). </a:t>
            </a:r>
          </a:p>
          <a:p>
            <a:pPr marL="0" indent="0">
              <a:buNone/>
            </a:pPr>
            <a:r>
              <a:rPr lang="en-US" sz="2400" dirty="0"/>
              <a:t>	</a:t>
            </a:r>
            <a:r>
              <a:rPr lang="en-US" sz="2400" b="1" dirty="0" smtClean="0"/>
              <a:t>Potential new stakeholders include media sector</a:t>
            </a:r>
            <a:r>
              <a:rPr lang="en-US" sz="2400" dirty="0" smtClean="0"/>
              <a:t>. </a:t>
            </a:r>
            <a:endParaRPr lang="en-US" sz="2400" dirty="0"/>
          </a:p>
          <a:p>
            <a:r>
              <a:rPr lang="en-US" sz="2400" dirty="0"/>
              <a:t>In terms of </a:t>
            </a:r>
            <a:r>
              <a:rPr lang="en-US" sz="2400" b="1" dirty="0"/>
              <a:t>(additional) issues</a:t>
            </a:r>
            <a:r>
              <a:rPr lang="en-US" sz="2400" dirty="0"/>
              <a:t>, attention </a:t>
            </a:r>
            <a:r>
              <a:rPr lang="en-US" sz="2400" dirty="0" smtClean="0"/>
              <a:t>should be </a:t>
            </a:r>
            <a:r>
              <a:rPr lang="en-US" sz="2400" dirty="0"/>
              <a:t>paid </a:t>
            </a:r>
            <a:r>
              <a:rPr lang="en-US" sz="2400" dirty="0" smtClean="0"/>
              <a:t>to, inter alia: </a:t>
            </a:r>
            <a:r>
              <a:rPr lang="en-US" sz="2400" dirty="0"/>
              <a:t>adult </a:t>
            </a:r>
            <a:r>
              <a:rPr lang="en-US" sz="2400" dirty="0" smtClean="0"/>
              <a:t>(</a:t>
            </a:r>
            <a:r>
              <a:rPr lang="en-US" sz="2400" dirty="0" err="1" smtClean="0"/>
              <a:t>il</a:t>
            </a:r>
            <a:r>
              <a:rPr lang="en-US" sz="2400" dirty="0" smtClean="0"/>
              <a:t>-)literacy</a:t>
            </a:r>
            <a:r>
              <a:rPr lang="en-US" sz="2400" dirty="0"/>
              <a:t>; </a:t>
            </a:r>
            <a:r>
              <a:rPr lang="en-US" sz="2400" dirty="0" smtClean="0"/>
              <a:t>school drop-out; HRE </a:t>
            </a:r>
            <a:r>
              <a:rPr lang="en-US" sz="2400" dirty="0"/>
              <a:t>among Non-Roma; and adequate access to health-care.  </a:t>
            </a:r>
          </a:p>
          <a:p>
            <a:pPr marL="0" indent="0" algn="just">
              <a:buNone/>
            </a:pPr>
            <a:endParaRPr lang="en-US" sz="2400" b="1" i="1" dirty="0">
              <a:solidFill>
                <a:schemeClr val="accent2"/>
              </a:solidFill>
            </a:endParaRPr>
          </a:p>
        </p:txBody>
      </p:sp>
      <p:sp>
        <p:nvSpPr>
          <p:cNvPr id="6" name="TextBox 5"/>
          <p:cNvSpPr txBox="1"/>
          <p:nvPr/>
        </p:nvSpPr>
        <p:spPr>
          <a:xfrm>
            <a:off x="7747000" y="1282700"/>
            <a:ext cx="4165600" cy="1231106"/>
          </a:xfrm>
          <a:prstGeom prst="rect">
            <a:avLst/>
          </a:prstGeom>
          <a:noFill/>
        </p:spPr>
        <p:txBody>
          <a:bodyPr wrap="square" rtlCol="0">
            <a:spAutoFit/>
          </a:bodyPr>
          <a:lstStyle/>
          <a:p>
            <a:pPr algn="ctr"/>
            <a:r>
              <a:rPr lang="ro-RO" sz="1400" b="1" i="1" dirty="0"/>
              <a:t>Programma Congiunto </a:t>
            </a:r>
          </a:p>
          <a:p>
            <a:pPr algn="ctr"/>
            <a:r>
              <a:rPr lang="ro-RO" sz="1400" b="1" i="1" dirty="0"/>
              <a:t>Unione Europea/Consiglio d’Europa su </a:t>
            </a:r>
          </a:p>
          <a:p>
            <a:pPr algn="ctr"/>
            <a:r>
              <a:rPr lang="ro-RO" sz="1400" b="1" i="1" dirty="0"/>
              <a:t>L’Accesso alla Giustizia per le Donne Rom, Sinte e Camminanti - JUSTROM</a:t>
            </a:r>
            <a:endParaRPr lang="en-US" sz="1400" i="1" dirty="0"/>
          </a:p>
          <a:p>
            <a:endParaRPr lang="en-US" dirty="0"/>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7955271" y="5460121"/>
            <a:ext cx="3853561" cy="744561"/>
          </a:xfrm>
          <a:prstGeom prst="rect">
            <a:avLst/>
          </a:prstGeom>
        </p:spPr>
      </p:pic>
      <p:pic>
        <p:nvPicPr>
          <p:cNvPr id="15" name="Picture 14" descr="C:\Users\GUET\AppData\Local\Microsoft\Windows\Temporary Internet Files\Content.Outlook\OB73U2T9\JUSTROM.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7400" y="482600"/>
            <a:ext cx="2806700" cy="530493"/>
          </a:xfrm>
          <a:prstGeom prst="rect">
            <a:avLst/>
          </a:prstGeom>
          <a:noFill/>
          <a:ln>
            <a:noFill/>
          </a:ln>
        </p:spPr>
      </p:pic>
    </p:spTree>
    <p:extLst>
      <p:ext uri="{BB962C8B-B14F-4D97-AF65-F5344CB8AC3E}">
        <p14:creationId xmlns:p14="http://schemas.microsoft.com/office/powerpoint/2010/main" val="3505327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p:cNvSpPr>
            <a:spLocks noGrp="1"/>
          </p:cNvSpPr>
          <p:nvPr>
            <p:ph idx="1"/>
          </p:nvPr>
        </p:nvSpPr>
        <p:spPr>
          <a:xfrm>
            <a:off x="821514" y="1456088"/>
            <a:ext cx="6204984" cy="3626917"/>
          </a:xfrm>
        </p:spPr>
        <p:txBody>
          <a:bodyPr>
            <a:normAutofit fontScale="85000" lnSpcReduction="20000"/>
          </a:bodyPr>
          <a:lstStyle/>
          <a:p>
            <a:pPr marL="0" indent="0" algn="ctr">
              <a:lnSpc>
                <a:spcPct val="120000"/>
              </a:lnSpc>
              <a:spcBef>
                <a:spcPts val="0"/>
              </a:spcBef>
              <a:buNone/>
            </a:pPr>
            <a:r>
              <a:rPr lang="en-US" sz="2400" b="1" u="sng" dirty="0"/>
              <a:t>In conclusion</a:t>
            </a:r>
            <a:r>
              <a:rPr lang="en-US" sz="2400" dirty="0"/>
              <a:t>, this </a:t>
            </a:r>
            <a:r>
              <a:rPr lang="en-US" sz="2400" dirty="0" err="1"/>
              <a:t>Programme</a:t>
            </a:r>
            <a:r>
              <a:rPr lang="en-US" sz="2400" dirty="0"/>
              <a:t> is proving to have a multiplier </a:t>
            </a:r>
            <a:r>
              <a:rPr lang="en-US" sz="2400" dirty="0" smtClean="0"/>
              <a:t>effect </a:t>
            </a:r>
          </a:p>
          <a:p>
            <a:pPr marL="0" indent="0" algn="ctr">
              <a:lnSpc>
                <a:spcPct val="120000"/>
              </a:lnSpc>
              <a:spcBef>
                <a:spcPts val="0"/>
              </a:spcBef>
              <a:buNone/>
            </a:pPr>
            <a:r>
              <a:rPr lang="en-US" sz="2400" dirty="0" smtClean="0"/>
              <a:t>(“</a:t>
            </a:r>
            <a:r>
              <a:rPr lang="ro-RO" sz="1900" i="1" dirty="0" smtClean="0"/>
              <a:t>Access </a:t>
            </a:r>
            <a:r>
              <a:rPr lang="ro-RO" sz="1900" i="1" dirty="0"/>
              <a:t>to justice does not trigger </a:t>
            </a:r>
            <a:endParaRPr lang="ro-RO" sz="1900" i="1" dirty="0" smtClean="0"/>
          </a:p>
          <a:p>
            <a:pPr marL="0" indent="0" algn="ctr">
              <a:lnSpc>
                <a:spcPct val="120000"/>
              </a:lnSpc>
              <a:spcBef>
                <a:spcPts val="0"/>
              </a:spcBef>
              <a:buNone/>
            </a:pPr>
            <a:r>
              <a:rPr lang="ro-RO" sz="1900" i="1" dirty="0" smtClean="0"/>
              <a:t>(access to) strictu sensu justice, only”</a:t>
            </a:r>
            <a:r>
              <a:rPr lang="ro-RO" sz="2400" dirty="0" smtClean="0"/>
              <a:t>) </a:t>
            </a:r>
            <a:endParaRPr lang="ro-RO" sz="2400" dirty="0"/>
          </a:p>
          <a:p>
            <a:pPr marL="0" indent="0" algn="ctr">
              <a:buNone/>
            </a:pPr>
            <a:endParaRPr lang="en-US" sz="2400" dirty="0"/>
          </a:p>
          <a:p>
            <a:pPr marL="0" indent="0" algn="ctr">
              <a:buNone/>
            </a:pPr>
            <a:endParaRPr lang="en-US" sz="2400" b="1" dirty="0" smtClean="0">
              <a:solidFill>
                <a:schemeClr val="accent1"/>
              </a:solidFill>
            </a:endParaRPr>
          </a:p>
          <a:p>
            <a:pPr marL="0" indent="0" algn="ctr">
              <a:buNone/>
            </a:pPr>
            <a:r>
              <a:rPr lang="en-US" sz="2400" b="1" dirty="0" smtClean="0">
                <a:solidFill>
                  <a:schemeClr val="accent1"/>
                </a:solidFill>
              </a:rPr>
              <a:t>I do thank you for your attention!</a:t>
            </a:r>
          </a:p>
          <a:p>
            <a:pPr marL="0" indent="0" algn="ctr">
              <a:buNone/>
            </a:pPr>
            <a:endParaRPr lang="en-US" sz="2400" b="1" dirty="0">
              <a:solidFill>
                <a:schemeClr val="accent1"/>
              </a:solidFill>
            </a:endParaRPr>
          </a:p>
          <a:p>
            <a:pPr marL="0" indent="0" algn="ctr">
              <a:buNone/>
            </a:pPr>
            <a:endParaRPr lang="en-US" sz="1800" dirty="0" smtClean="0">
              <a:solidFill>
                <a:schemeClr val="accent1"/>
              </a:solidFill>
            </a:endParaRPr>
          </a:p>
          <a:p>
            <a:pPr marL="0" indent="0" algn="ctr">
              <a:buNone/>
            </a:pPr>
            <a:r>
              <a:rPr lang="en-US" sz="1800" dirty="0" smtClean="0">
                <a:solidFill>
                  <a:schemeClr val="accent1"/>
                </a:solidFill>
              </a:rPr>
              <a:t>For </a:t>
            </a:r>
            <a:r>
              <a:rPr lang="en-US" sz="1800" dirty="0">
                <a:solidFill>
                  <a:schemeClr val="accent1"/>
                </a:solidFill>
              </a:rPr>
              <a:t>more information on JUSTROM-Italy, please contact</a:t>
            </a:r>
          </a:p>
          <a:p>
            <a:pPr marL="0" indent="0" algn="ctr">
              <a:buNone/>
            </a:pPr>
            <a:r>
              <a:rPr lang="en-US" sz="1800" dirty="0" smtClean="0">
                <a:solidFill>
                  <a:schemeClr val="accent1"/>
                </a:solidFill>
                <a:hlinkClick r:id="rId3"/>
              </a:rPr>
              <a:t>maja.bova.justrom</a:t>
            </a:r>
            <a:r>
              <a:rPr lang="en-US" sz="1800" dirty="0">
                <a:solidFill>
                  <a:schemeClr val="accent1"/>
                </a:solidFill>
                <a:hlinkClick r:id="rId3"/>
              </a:rPr>
              <a:t>@gmail.com</a:t>
            </a:r>
            <a:endParaRPr lang="en-US" sz="1800" dirty="0">
              <a:solidFill>
                <a:schemeClr val="accent1"/>
              </a:solidFill>
            </a:endParaRPr>
          </a:p>
          <a:p>
            <a:pPr marL="0" indent="0" algn="ctr">
              <a:buNone/>
            </a:pPr>
            <a:endParaRPr lang="en-US" sz="2400" b="1" dirty="0">
              <a:solidFill>
                <a:schemeClr val="accent1"/>
              </a:solidFill>
            </a:endParaRPr>
          </a:p>
        </p:txBody>
      </p:sp>
      <p:sp>
        <p:nvSpPr>
          <p:cNvPr id="11" name="TextBox 10"/>
          <p:cNvSpPr txBox="1"/>
          <p:nvPr/>
        </p:nvSpPr>
        <p:spPr>
          <a:xfrm>
            <a:off x="7747000" y="2451100"/>
            <a:ext cx="4318000" cy="1231106"/>
          </a:xfrm>
          <a:prstGeom prst="rect">
            <a:avLst/>
          </a:prstGeom>
          <a:noFill/>
        </p:spPr>
        <p:txBody>
          <a:bodyPr wrap="square" rtlCol="0">
            <a:spAutoFit/>
          </a:bodyPr>
          <a:lstStyle/>
          <a:p>
            <a:pPr algn="ctr"/>
            <a:r>
              <a:rPr lang="ro-RO" sz="1400" b="1" i="1" dirty="0"/>
              <a:t>Programma Congiunto </a:t>
            </a:r>
          </a:p>
          <a:p>
            <a:pPr algn="ctr"/>
            <a:r>
              <a:rPr lang="ro-RO" sz="1400" b="1" i="1" dirty="0"/>
              <a:t>Unione Europea/Consiglio d’Europa su </a:t>
            </a:r>
          </a:p>
          <a:p>
            <a:pPr algn="ctr"/>
            <a:r>
              <a:rPr lang="ro-RO" sz="1400" b="1" i="1" dirty="0"/>
              <a:t>L’Accesso alla Giustizia per le Donne Rom, Sinte e Camminanti - JUSTROM</a:t>
            </a:r>
            <a:endParaRPr lang="en-US" sz="1400" i="1" dirty="0"/>
          </a:p>
          <a:p>
            <a:endParaRPr lang="en-US" dirty="0"/>
          </a:p>
        </p:txBody>
      </p:sp>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7955271" y="5460121"/>
            <a:ext cx="3853561" cy="744561"/>
          </a:xfrm>
          <a:prstGeom prst="rect">
            <a:avLst/>
          </a:prstGeom>
        </p:spPr>
      </p:pic>
      <p:pic>
        <p:nvPicPr>
          <p:cNvPr id="18" name="Picture 17" descr="C:\Users\GUET\AppData\Local\Microsoft\Windows\Temporary Internet Files\Content.Outlook\OB73U2T9\JUSTROM.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7400" y="482600"/>
            <a:ext cx="2806700" cy="530493"/>
          </a:xfrm>
          <a:prstGeom prst="rect">
            <a:avLst/>
          </a:prstGeom>
          <a:noFill/>
          <a:ln>
            <a:noFill/>
          </a:ln>
        </p:spPr>
      </p:pic>
      <p:sp>
        <p:nvSpPr>
          <p:cNvPr id="19" name="TextBox 18"/>
          <p:cNvSpPr txBox="1"/>
          <p:nvPr/>
        </p:nvSpPr>
        <p:spPr>
          <a:xfrm>
            <a:off x="7883571" y="1092200"/>
            <a:ext cx="4308429" cy="1200329"/>
          </a:xfrm>
          <a:prstGeom prst="rect">
            <a:avLst/>
          </a:prstGeom>
          <a:noFill/>
        </p:spPr>
        <p:txBody>
          <a:bodyPr wrap="none" rtlCol="0">
            <a:spAutoFit/>
          </a:bodyPr>
          <a:lstStyle/>
          <a:p>
            <a:pPr algn="ctr"/>
            <a:r>
              <a:rPr lang="en-GB" b="1" dirty="0"/>
              <a:t>JUSTROM joint </a:t>
            </a:r>
            <a:r>
              <a:rPr lang="en-GB" b="1" dirty="0" err="1"/>
              <a:t>CoE</a:t>
            </a:r>
            <a:r>
              <a:rPr lang="en-GB" b="1" dirty="0"/>
              <a:t>-EC pilot programme on </a:t>
            </a:r>
          </a:p>
          <a:p>
            <a:pPr algn="ctr"/>
            <a:r>
              <a:rPr lang="en-GB" b="1" dirty="0"/>
              <a:t>Roma, </a:t>
            </a:r>
            <a:r>
              <a:rPr lang="en-GB" b="1" dirty="0" err="1"/>
              <a:t>Sinti</a:t>
            </a:r>
            <a:r>
              <a:rPr lang="en-GB" b="1" dirty="0"/>
              <a:t> and </a:t>
            </a:r>
            <a:r>
              <a:rPr lang="en-GB" b="1" dirty="0" err="1"/>
              <a:t>Caminanti</a:t>
            </a:r>
            <a:r>
              <a:rPr lang="en-GB" b="1" dirty="0"/>
              <a:t> (RSC) Women’s </a:t>
            </a:r>
          </a:p>
          <a:p>
            <a:pPr algn="ctr"/>
            <a:r>
              <a:rPr lang="en-GB" b="1" dirty="0"/>
              <a:t>Access to Justice in Italy  </a:t>
            </a:r>
            <a:endParaRPr lang="en-US" dirty="0"/>
          </a:p>
          <a:p>
            <a:endParaRPr lang="en-US" dirty="0"/>
          </a:p>
        </p:txBody>
      </p:sp>
    </p:spTree>
    <p:extLst>
      <p:ext uri="{BB962C8B-B14F-4D97-AF65-F5344CB8AC3E}">
        <p14:creationId xmlns:p14="http://schemas.microsoft.com/office/powerpoint/2010/main" val="3068940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0" y="603939"/>
            <a:ext cx="5468547" cy="3423738"/>
          </a:xfrm>
        </p:spPr>
        <p:txBody>
          <a:bodyPr anchor="b">
            <a:normAutofit fontScale="90000"/>
          </a:bodyPr>
          <a:lstStyle/>
          <a:p>
            <a:r>
              <a:rPr lang="en-GB" sz="3200" dirty="0">
                <a:solidFill>
                  <a:srgbClr val="FFFFFF"/>
                </a:solidFill>
              </a:rPr>
              <a:t/>
            </a:r>
            <a:br>
              <a:rPr lang="en-GB" sz="3200" dirty="0">
                <a:solidFill>
                  <a:srgbClr val="FFFFFF"/>
                </a:solidFill>
              </a:rPr>
            </a:br>
            <a:r>
              <a:rPr lang="en-GB" sz="3200" dirty="0">
                <a:solidFill>
                  <a:srgbClr val="FFFFFF"/>
                </a:solidFill>
              </a:rPr>
              <a:t/>
            </a:r>
            <a:br>
              <a:rPr lang="en-GB" sz="3200" dirty="0">
                <a:solidFill>
                  <a:srgbClr val="FFFFFF"/>
                </a:solidFill>
              </a:rPr>
            </a:br>
            <a:r>
              <a:rPr lang="en-GB" sz="3200" dirty="0">
                <a:solidFill>
                  <a:srgbClr val="FFFFFF"/>
                </a:solidFill>
              </a:rPr>
              <a:t/>
            </a:r>
            <a:br>
              <a:rPr lang="en-GB" sz="3200" dirty="0">
                <a:solidFill>
                  <a:srgbClr val="FFFFFF"/>
                </a:solidFill>
              </a:rPr>
            </a:br>
            <a:r>
              <a:rPr lang="en-GB" sz="3200" dirty="0">
                <a:solidFill>
                  <a:srgbClr val="FFFFFF"/>
                </a:solidFill>
              </a:rPr>
              <a:t/>
            </a:r>
            <a:br>
              <a:rPr lang="en-GB" sz="3200" dirty="0">
                <a:solidFill>
                  <a:srgbClr val="FFFFFF"/>
                </a:solidFill>
              </a:rPr>
            </a:br>
            <a:r>
              <a:rPr lang="en-GB" sz="3200" dirty="0">
                <a:solidFill>
                  <a:srgbClr val="FFFFFF"/>
                </a:solidFill>
              </a:rPr>
              <a:t/>
            </a:r>
            <a:br>
              <a:rPr lang="en-GB" sz="3200" dirty="0">
                <a:solidFill>
                  <a:srgbClr val="FFFFFF"/>
                </a:solidFill>
              </a:rPr>
            </a:br>
            <a:r>
              <a:rPr lang="en-GB" sz="3200" dirty="0">
                <a:solidFill>
                  <a:srgbClr val="FFFFFF"/>
                </a:solidFill>
              </a:rPr>
              <a:t/>
            </a:r>
            <a:br>
              <a:rPr lang="en-GB" sz="3200" dirty="0">
                <a:solidFill>
                  <a:srgbClr val="FFFFFF"/>
                </a:solidFill>
              </a:rPr>
            </a:br>
            <a:r>
              <a:rPr lang="en-GB" sz="1800" dirty="0">
                <a:solidFill>
                  <a:srgbClr val="FFFFFF"/>
                </a:solidFill>
              </a:rPr>
              <a:t/>
            </a:r>
            <a:br>
              <a:rPr lang="en-GB" sz="1800" dirty="0">
                <a:solidFill>
                  <a:srgbClr val="FFFFFF"/>
                </a:solidFill>
              </a:rPr>
            </a:br>
            <a:endParaRPr lang="en-GB" sz="5400" dirty="0">
              <a:solidFill>
                <a:srgbClr val="FFFFFF"/>
              </a:solidFill>
            </a:endParaRPr>
          </a:p>
        </p:txBody>
      </p:sp>
      <p:sp>
        <p:nvSpPr>
          <p:cNvPr id="3" name="Subtitle 2"/>
          <p:cNvSpPr>
            <a:spLocks noGrp="1"/>
          </p:cNvSpPr>
          <p:nvPr>
            <p:ph type="subTitle" idx="1"/>
          </p:nvPr>
        </p:nvSpPr>
        <p:spPr>
          <a:xfrm>
            <a:off x="638921" y="4013165"/>
            <a:ext cx="4204012" cy="2205732"/>
          </a:xfrm>
        </p:spPr>
        <p:txBody>
          <a:bodyPr anchor="t">
            <a:normAutofit/>
          </a:bodyPr>
          <a:lstStyle/>
          <a:p>
            <a:pPr algn="r"/>
            <a:r>
              <a:rPr lang="en-US" i="1" dirty="0"/>
              <a:t>Maja Bova, JUSTROM Italy National Coordinator</a:t>
            </a:r>
          </a:p>
          <a:p>
            <a:pPr algn="r"/>
            <a:endParaRPr lang="en-GB" sz="3200" dirty="0">
              <a:solidFill>
                <a:srgbClr val="FFFFFF"/>
              </a:solidFill>
            </a:endParaRPr>
          </a:p>
        </p:txBody>
      </p:sp>
      <p:sp>
        <p:nvSpPr>
          <p:cNvPr id="8" name="Title 1">
            <a:extLst>
              <a:ext uri="{FF2B5EF4-FFF2-40B4-BE49-F238E27FC236}">
                <a16:creationId xmlns:a16="http://schemas.microsoft.com/office/drawing/2014/main" xmlns="" id="{9E0CED09-9E79-4A88-B360-CC7FE45EFAFE}"/>
              </a:ext>
            </a:extLst>
          </p:cNvPr>
          <p:cNvSpPr txBox="1">
            <a:spLocks/>
          </p:cNvSpPr>
          <p:nvPr/>
        </p:nvSpPr>
        <p:spPr>
          <a:xfrm>
            <a:off x="152400" y="956105"/>
            <a:ext cx="5468547" cy="342373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a:solidFill>
                  <a:srgbClr val="FFFFFF"/>
                </a:solidFill>
              </a:rPr>
              <a:t/>
            </a:r>
            <a:br>
              <a:rPr lang="en-GB" sz="3200" dirty="0">
                <a:solidFill>
                  <a:srgbClr val="FFFFFF"/>
                </a:solidFill>
              </a:rPr>
            </a:br>
            <a:endParaRPr lang="en-GB" sz="5400" dirty="0">
              <a:solidFill>
                <a:srgbClr val="FFFFFF"/>
              </a:solidFill>
            </a:endParaRPr>
          </a:p>
        </p:txBody>
      </p:sp>
      <p:pic>
        <p:nvPicPr>
          <p:cNvPr id="14" name="Picture 13" descr="C:\Users\GUET\AppData\Local\Microsoft\Windows\Temporary Internet Files\Content.Outlook\OB73U2T9\JUSTRO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424" y="1241397"/>
            <a:ext cx="4124053" cy="1112976"/>
          </a:xfrm>
          <a:prstGeom prst="rect">
            <a:avLst/>
          </a:prstGeom>
          <a:noFill/>
          <a:ln>
            <a:noFill/>
          </a:ln>
        </p:spPr>
      </p:pic>
      <p:sp>
        <p:nvSpPr>
          <p:cNvPr id="19" name="TextBox 18"/>
          <p:cNvSpPr txBox="1"/>
          <p:nvPr/>
        </p:nvSpPr>
        <p:spPr>
          <a:xfrm>
            <a:off x="6612363" y="4175387"/>
            <a:ext cx="184666" cy="369332"/>
          </a:xfrm>
          <a:prstGeom prst="rect">
            <a:avLst/>
          </a:prstGeom>
          <a:noFill/>
        </p:spPr>
        <p:txBody>
          <a:bodyPr wrap="none" rtlCol="0">
            <a:spAutoFit/>
          </a:bodyPr>
          <a:lstStyle/>
          <a:p>
            <a:endParaRPr lang="en-US" dirty="0"/>
          </a:p>
        </p:txBody>
      </p:sp>
      <p:sp>
        <p:nvSpPr>
          <p:cNvPr id="20" name="TextBox 19"/>
          <p:cNvSpPr txBox="1"/>
          <p:nvPr/>
        </p:nvSpPr>
        <p:spPr>
          <a:xfrm>
            <a:off x="5751150" y="3022047"/>
            <a:ext cx="6276635" cy="5078314"/>
          </a:xfrm>
          <a:prstGeom prst="rect">
            <a:avLst/>
          </a:prstGeom>
          <a:noFill/>
        </p:spPr>
        <p:txBody>
          <a:bodyPr wrap="square" rtlCol="0">
            <a:spAutoFit/>
          </a:bodyPr>
          <a:lstStyle/>
          <a:p>
            <a:r>
              <a:rPr lang="en-US" dirty="0" smtClean="0"/>
              <a:t>On February 6, 2017, UNAR presented jointly with ANCI and ISTAT the result of a two-year project, aimed at: </a:t>
            </a:r>
          </a:p>
          <a:p>
            <a:endParaRPr lang="en-US" dirty="0"/>
          </a:p>
          <a:p>
            <a:r>
              <a:rPr lang="en-US" dirty="0" smtClean="0"/>
              <a:t>1. </a:t>
            </a:r>
            <a:r>
              <a:rPr lang="en-GB" dirty="0"/>
              <a:t>better </a:t>
            </a:r>
            <a:r>
              <a:rPr lang="en-GB" dirty="0" smtClean="0"/>
              <a:t>understanding </a:t>
            </a:r>
            <a:r>
              <a:rPr lang="en-GB" dirty="0"/>
              <a:t>Roma’s access to basic human rights services, including housing, education, health-care, and </a:t>
            </a:r>
            <a:r>
              <a:rPr lang="en-GB" dirty="0" smtClean="0"/>
              <a:t>labour</a:t>
            </a:r>
            <a:r>
              <a:rPr lang="en-US" dirty="0" smtClean="0"/>
              <a:t>; </a:t>
            </a:r>
          </a:p>
          <a:p>
            <a:r>
              <a:rPr lang="en-US" dirty="0" smtClean="0"/>
              <a:t>2. </a:t>
            </a:r>
            <a:r>
              <a:rPr lang="en-GB" dirty="0" smtClean="0"/>
              <a:t>monitoring </a:t>
            </a:r>
            <a:r>
              <a:rPr lang="en-GB" dirty="0"/>
              <a:t>all existing housing solutions of Roma and </a:t>
            </a:r>
            <a:r>
              <a:rPr lang="en-GB" dirty="0" err="1"/>
              <a:t>Sinti</a:t>
            </a:r>
            <a:r>
              <a:rPr lang="en-GB" dirty="0"/>
              <a:t> in the Italian Municipalities with over 15,000 inhabitants (i.e. private houses, social housing, settlements, and so forth</a:t>
            </a:r>
            <a:r>
              <a:rPr lang="en-GB" dirty="0" smtClean="0"/>
              <a:t>). </a:t>
            </a:r>
            <a:r>
              <a:rPr lang="en-US" dirty="0" smtClean="0"/>
              <a:t> </a:t>
            </a:r>
          </a:p>
          <a:p>
            <a:endParaRPr lang="en-US" dirty="0"/>
          </a:p>
          <a:p>
            <a:endParaRPr lang="en-US" dirty="0" smtClean="0"/>
          </a:p>
          <a:p>
            <a:r>
              <a:rPr lang="en-GB" i="1" dirty="0" smtClean="0"/>
              <a:t>“</a:t>
            </a:r>
            <a:r>
              <a:rPr lang="en-GB" i="1" dirty="0" err="1" smtClean="0"/>
              <a:t>Gli</a:t>
            </a:r>
            <a:r>
              <a:rPr lang="en-GB" i="1" dirty="0" smtClean="0"/>
              <a:t> </a:t>
            </a:r>
            <a:r>
              <a:rPr lang="en-GB" i="1" dirty="0" err="1"/>
              <a:t>strumenti</a:t>
            </a:r>
            <a:r>
              <a:rPr lang="en-GB" i="1" dirty="0"/>
              <a:t> di </a:t>
            </a:r>
            <a:r>
              <a:rPr lang="en-GB" i="1" dirty="0" err="1"/>
              <a:t>conoscenza</a:t>
            </a:r>
            <a:r>
              <a:rPr lang="en-GB" i="1" dirty="0"/>
              <a:t> e le </a:t>
            </a:r>
            <a:r>
              <a:rPr lang="en-GB" i="1" dirty="0" err="1"/>
              <a:t>sfide</a:t>
            </a:r>
            <a:r>
              <a:rPr lang="en-GB" i="1" dirty="0"/>
              <a:t> </a:t>
            </a:r>
            <a:r>
              <a:rPr lang="en-GB" i="1" dirty="0" err="1"/>
              <a:t>dell'informazione</a:t>
            </a:r>
            <a:r>
              <a:rPr lang="en-GB" i="1" dirty="0"/>
              <a:t> </a:t>
            </a:r>
            <a:r>
              <a:rPr lang="en-GB" i="1" dirty="0" err="1"/>
              <a:t>statistica</a:t>
            </a:r>
            <a:r>
              <a:rPr lang="en-GB" i="1" dirty="0"/>
              <a:t> per la </a:t>
            </a:r>
            <a:r>
              <a:rPr lang="en-GB" i="1" dirty="0" err="1"/>
              <a:t>strategia</a:t>
            </a:r>
            <a:r>
              <a:rPr lang="en-GB" i="1" dirty="0"/>
              <a:t> </a:t>
            </a:r>
            <a:r>
              <a:rPr lang="en-GB" i="1" dirty="0" err="1"/>
              <a:t>d'inclusione</a:t>
            </a:r>
            <a:r>
              <a:rPr lang="en-GB" i="1" dirty="0"/>
              <a:t> di Rom, </a:t>
            </a:r>
            <a:r>
              <a:rPr lang="en-GB" i="1" dirty="0" err="1"/>
              <a:t>Sinti</a:t>
            </a:r>
            <a:r>
              <a:rPr lang="en-GB" i="1" dirty="0"/>
              <a:t> e </a:t>
            </a:r>
            <a:r>
              <a:rPr lang="en-GB" i="1" dirty="0" err="1" smtClean="0"/>
              <a:t>Caminanti</a:t>
            </a:r>
            <a:r>
              <a:rPr lang="en-GB" i="1" dirty="0" smtClean="0"/>
              <a:t>”</a:t>
            </a:r>
            <a:r>
              <a:rPr lang="en-US" dirty="0" smtClean="0"/>
              <a:t> </a:t>
            </a:r>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3" name="TextBox 22"/>
          <p:cNvSpPr txBox="1"/>
          <p:nvPr/>
        </p:nvSpPr>
        <p:spPr>
          <a:xfrm>
            <a:off x="6641556" y="3576817"/>
            <a:ext cx="184666" cy="369332"/>
          </a:xfrm>
          <a:prstGeom prst="rect">
            <a:avLst/>
          </a:prstGeom>
          <a:noFill/>
        </p:spPr>
        <p:txBody>
          <a:bodyPr wrap="none" rtlCol="0">
            <a:spAutoFit/>
          </a:bodyPr>
          <a:lstStyle/>
          <a:p>
            <a:endParaRPr lang="en-US" dirty="0"/>
          </a:p>
        </p:txBody>
      </p:sp>
      <p:sp>
        <p:nvSpPr>
          <p:cNvPr id="29" name="Rectangle 28"/>
          <p:cNvSpPr/>
          <p:nvPr/>
        </p:nvSpPr>
        <p:spPr>
          <a:xfrm>
            <a:off x="5751150" y="759161"/>
            <a:ext cx="6116070" cy="1754327"/>
          </a:xfrm>
          <a:prstGeom prst="rect">
            <a:avLst/>
          </a:prstGeom>
        </p:spPr>
        <p:txBody>
          <a:bodyPr wrap="square">
            <a:spAutoFit/>
          </a:bodyPr>
          <a:lstStyle/>
          <a:p>
            <a:r>
              <a:rPr lang="en-GB" dirty="0"/>
              <a:t>On </a:t>
            </a:r>
            <a:r>
              <a:rPr lang="en-GB" u="sng" dirty="0"/>
              <a:t>October 18, 2016</a:t>
            </a:r>
            <a:r>
              <a:rPr lang="en-GB" dirty="0"/>
              <a:t>, UNAR (National Office against Racial Discrimination)-NRCP (National Roma Contact Point) promptly accepted to host the launch event of EU-</a:t>
            </a:r>
            <a:r>
              <a:rPr lang="en-GB" dirty="0" err="1"/>
              <a:t>CoE</a:t>
            </a:r>
            <a:r>
              <a:rPr lang="en-GB" dirty="0"/>
              <a:t> JUSTROM Programme in Italy - with the participation of national and local stakeholders, especially from Rome (</a:t>
            </a:r>
            <a:r>
              <a:rPr lang="en-GB" i="1" dirty="0"/>
              <a:t>Roma </a:t>
            </a:r>
            <a:r>
              <a:rPr lang="en-GB" i="1" dirty="0" err="1"/>
              <a:t>Capitale</a:t>
            </a:r>
            <a:r>
              <a:rPr lang="en-GB" dirty="0"/>
              <a:t>) and </a:t>
            </a:r>
            <a:r>
              <a:rPr lang="en-GB" dirty="0" smtClean="0"/>
              <a:t>Naples </a:t>
            </a:r>
            <a:r>
              <a:rPr lang="en-GB" dirty="0"/>
              <a:t>where the Legal Clinics have been later </a:t>
            </a:r>
            <a:r>
              <a:rPr lang="en-GB" dirty="0" smtClean="0"/>
              <a:t>established.</a:t>
            </a:r>
            <a:r>
              <a:rPr lang="en-US" dirty="0" smtClean="0"/>
              <a:t> </a:t>
            </a:r>
            <a:endParaRPr lang="en-US" dirty="0"/>
          </a:p>
        </p:txBody>
      </p:sp>
      <p:sp>
        <p:nvSpPr>
          <p:cNvPr id="4" name="TextBox 3"/>
          <p:cNvSpPr txBox="1"/>
          <p:nvPr/>
        </p:nvSpPr>
        <p:spPr>
          <a:xfrm>
            <a:off x="7937500" y="203200"/>
            <a:ext cx="1313180" cy="523220"/>
          </a:xfrm>
          <a:prstGeom prst="rect">
            <a:avLst/>
          </a:prstGeom>
          <a:noFill/>
        </p:spPr>
        <p:txBody>
          <a:bodyPr wrap="none" rtlCol="0">
            <a:spAutoFit/>
          </a:bodyPr>
          <a:lstStyle/>
          <a:p>
            <a:r>
              <a:rPr lang="en-US" sz="2800" b="1" u="sng" dirty="0" smtClean="0"/>
              <a:t>Kick-off</a:t>
            </a:r>
            <a:r>
              <a:rPr lang="en-US" sz="2800" b="1" dirty="0" smtClean="0"/>
              <a:t> </a:t>
            </a:r>
            <a:endParaRPr lang="en-US" sz="2800" b="1" dirty="0"/>
          </a:p>
        </p:txBody>
      </p:sp>
    </p:spTree>
    <p:extLst>
      <p:ext uri="{BB962C8B-B14F-4D97-AF65-F5344CB8AC3E}">
        <p14:creationId xmlns:p14="http://schemas.microsoft.com/office/powerpoint/2010/main" val="3418878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a:normAutofit/>
          </a:bodyPr>
          <a:lstStyle/>
          <a:p>
            <a:r>
              <a:rPr lang="en-GB" sz="3600" b="1" u="sng" dirty="0" smtClean="0">
                <a:solidFill>
                  <a:schemeClr val="accent1"/>
                </a:solidFill>
              </a:rPr>
              <a:t>Relevant Data </a:t>
            </a:r>
            <a:endParaRPr lang="en-GB" sz="3600" b="1" u="sng" dirty="0">
              <a:solidFill>
                <a:schemeClr val="accent1"/>
              </a:solidFill>
            </a:endParaRPr>
          </a:p>
        </p:txBody>
      </p:sp>
      <p:sp>
        <p:nvSpPr>
          <p:cNvPr id="9" name="Content Placeholder 8"/>
          <p:cNvSpPr>
            <a:spLocks noGrp="1"/>
          </p:cNvSpPr>
          <p:nvPr>
            <p:ph idx="1"/>
          </p:nvPr>
        </p:nvSpPr>
        <p:spPr>
          <a:xfrm>
            <a:off x="821515" y="1659468"/>
            <a:ext cx="6204983" cy="4089212"/>
          </a:xfrm>
        </p:spPr>
        <p:txBody>
          <a:bodyPr>
            <a:normAutofit fontScale="55000" lnSpcReduction="20000"/>
          </a:bodyPr>
          <a:lstStyle/>
          <a:p>
            <a:pPr marL="0" indent="0" algn="just">
              <a:buNone/>
            </a:pPr>
            <a:r>
              <a:rPr lang="en-GB" b="1" dirty="0"/>
              <a:t>ANCI estimates approximately 516 settlements in </a:t>
            </a:r>
            <a:r>
              <a:rPr lang="en-GB" b="1" dirty="0" smtClean="0"/>
              <a:t>Italy</a:t>
            </a:r>
            <a:r>
              <a:rPr lang="en-GB" dirty="0" smtClean="0"/>
              <a:t>. </a:t>
            </a:r>
            <a:endParaRPr lang="en-GB" dirty="0">
              <a:solidFill>
                <a:schemeClr val="accent1"/>
              </a:solidFill>
            </a:endParaRPr>
          </a:p>
          <a:p>
            <a:pPr lvl="0"/>
            <a:r>
              <a:rPr lang="en-GB" dirty="0"/>
              <a:t>78.2% of settlements are stable. </a:t>
            </a:r>
            <a:endParaRPr lang="en-US" dirty="0"/>
          </a:p>
          <a:p>
            <a:pPr lvl="0"/>
            <a:r>
              <a:rPr lang="en-GB" dirty="0"/>
              <a:t>In Latium region, 30% of settlements are precarious while in Campania they are mainly permanent. </a:t>
            </a:r>
            <a:endParaRPr lang="en-US" dirty="0"/>
          </a:p>
          <a:p>
            <a:pPr lvl="0"/>
            <a:r>
              <a:rPr lang="en-GB" dirty="0"/>
              <a:t>61.9% of settlements are located in public spaces; </a:t>
            </a:r>
            <a:endParaRPr lang="en-US" dirty="0"/>
          </a:p>
          <a:p>
            <a:pPr lvl="0"/>
            <a:r>
              <a:rPr lang="en-GB" dirty="0"/>
              <a:t>60.4% of RSC live in caravan, and 9.2% live in abandoned buildings. </a:t>
            </a:r>
            <a:endParaRPr lang="en-US" dirty="0"/>
          </a:p>
          <a:p>
            <a:pPr lvl="0"/>
            <a:r>
              <a:rPr lang="en-GB" dirty="0"/>
              <a:t>In Latium, there are 7,260 people in settlements, while in Campania are 4,061. </a:t>
            </a:r>
            <a:endParaRPr lang="en-US" dirty="0"/>
          </a:p>
          <a:p>
            <a:r>
              <a:rPr lang="en-GB" dirty="0"/>
              <a:t>-	As for the origin of the settlements, about half of them dates back to 1994; and the lifespan of 30% of them ranges between 11 - 20 years. </a:t>
            </a:r>
            <a:endParaRPr lang="en-US" dirty="0"/>
          </a:p>
          <a:p>
            <a:r>
              <a:rPr lang="en-GB" dirty="0"/>
              <a:t>-	While basic services such as water and electricity are available in 70% of settlements and public transportation is available to nearly half of settlements, other social services remain </a:t>
            </a:r>
            <a:r>
              <a:rPr lang="en-GB" dirty="0" smtClean="0"/>
              <a:t>limited. </a:t>
            </a:r>
          </a:p>
          <a:p>
            <a:r>
              <a:rPr lang="en-GB" dirty="0"/>
              <a:t>At the end of 2014, overall figures indicate that </a:t>
            </a:r>
            <a:r>
              <a:rPr lang="en-GB" b="1" dirty="0"/>
              <a:t>29,435 RSC live in </a:t>
            </a:r>
            <a:r>
              <a:rPr lang="en-GB" b="1" dirty="0" smtClean="0"/>
              <a:t>settlements.</a:t>
            </a:r>
            <a:r>
              <a:rPr lang="en-US" dirty="0" smtClean="0"/>
              <a:t>  </a:t>
            </a:r>
            <a:endParaRPr lang="en-GB" dirty="0">
              <a:solidFill>
                <a:schemeClr val="accent1"/>
              </a:solidFill>
            </a:endParaRPr>
          </a:p>
          <a:p>
            <a:pPr marL="0" indent="0" algn="just">
              <a:buNone/>
            </a:pPr>
            <a:endParaRPr lang="en-GB" dirty="0">
              <a:solidFill>
                <a:schemeClr val="accent1"/>
              </a:solidFill>
            </a:endParaRPr>
          </a:p>
          <a:p>
            <a:pPr marL="0" indent="0" algn="just">
              <a:buNone/>
            </a:pPr>
            <a:endParaRPr lang="en-US" dirty="0">
              <a:solidFill>
                <a:schemeClr val="accent1"/>
              </a:solidFill>
            </a:endParaRPr>
          </a:p>
          <a:p>
            <a:pPr marL="0" indent="0" algn="just">
              <a:buNone/>
            </a:pPr>
            <a:endParaRPr lang="en-US" dirty="0">
              <a:solidFill>
                <a:schemeClr val="accent1"/>
              </a:solidFill>
            </a:endParaRPr>
          </a:p>
          <a:p>
            <a:pPr marL="0" indent="0" algn="just">
              <a:buNone/>
            </a:pPr>
            <a:endParaRPr lang="en-US" dirty="0">
              <a:solidFill>
                <a:schemeClr val="accent1"/>
              </a:solidFill>
            </a:endParaRPr>
          </a:p>
        </p:txBody>
      </p:sp>
      <p:sp>
        <p:nvSpPr>
          <p:cNvPr id="3" name="TextBox 2"/>
          <p:cNvSpPr txBox="1"/>
          <p:nvPr/>
        </p:nvSpPr>
        <p:spPr>
          <a:xfrm>
            <a:off x="7696200" y="4292600"/>
            <a:ext cx="3047065" cy="1754327"/>
          </a:xfrm>
          <a:prstGeom prst="rect">
            <a:avLst/>
          </a:prstGeom>
          <a:noFill/>
        </p:spPr>
        <p:txBody>
          <a:bodyPr wrap="square" rtlCol="0">
            <a:spAutoFit/>
          </a:bodyPr>
          <a:lstStyle/>
          <a:p>
            <a:r>
              <a:rPr lang="en-GB" i="1" dirty="0" smtClean="0"/>
              <a:t>“</a:t>
            </a:r>
            <a:r>
              <a:rPr lang="en-GB" i="1" dirty="0" err="1" smtClean="0"/>
              <a:t>Gli</a:t>
            </a:r>
            <a:r>
              <a:rPr lang="en-GB" i="1" dirty="0" smtClean="0"/>
              <a:t> </a:t>
            </a:r>
            <a:r>
              <a:rPr lang="en-GB" i="1" dirty="0" err="1"/>
              <a:t>strumenti</a:t>
            </a:r>
            <a:r>
              <a:rPr lang="en-GB" i="1" dirty="0"/>
              <a:t> di </a:t>
            </a:r>
            <a:r>
              <a:rPr lang="en-GB" i="1" dirty="0" err="1"/>
              <a:t>conoscenza</a:t>
            </a:r>
            <a:r>
              <a:rPr lang="en-GB" i="1" dirty="0"/>
              <a:t> e le </a:t>
            </a:r>
            <a:r>
              <a:rPr lang="en-GB" i="1" dirty="0" err="1"/>
              <a:t>sfide</a:t>
            </a:r>
            <a:r>
              <a:rPr lang="en-GB" i="1" dirty="0"/>
              <a:t> </a:t>
            </a:r>
            <a:r>
              <a:rPr lang="en-GB" i="1" dirty="0" err="1"/>
              <a:t>dell'informazione</a:t>
            </a:r>
            <a:r>
              <a:rPr lang="en-GB" i="1" dirty="0"/>
              <a:t> </a:t>
            </a:r>
            <a:r>
              <a:rPr lang="en-GB" i="1" dirty="0" err="1"/>
              <a:t>statistica</a:t>
            </a:r>
            <a:r>
              <a:rPr lang="en-GB" i="1" dirty="0"/>
              <a:t> per la </a:t>
            </a:r>
            <a:r>
              <a:rPr lang="en-GB" i="1" dirty="0" err="1"/>
              <a:t>strategia</a:t>
            </a:r>
            <a:r>
              <a:rPr lang="en-GB" i="1" dirty="0"/>
              <a:t> </a:t>
            </a:r>
            <a:r>
              <a:rPr lang="en-GB" i="1" dirty="0" err="1"/>
              <a:t>d'inclusione</a:t>
            </a:r>
            <a:r>
              <a:rPr lang="en-GB" i="1" dirty="0"/>
              <a:t> di Rom, </a:t>
            </a:r>
            <a:r>
              <a:rPr lang="en-GB" i="1" dirty="0" err="1"/>
              <a:t>Sinti</a:t>
            </a:r>
            <a:r>
              <a:rPr lang="en-GB" i="1" dirty="0"/>
              <a:t> e </a:t>
            </a:r>
            <a:r>
              <a:rPr lang="en-GB" i="1" dirty="0" err="1"/>
              <a:t>Caminanti</a:t>
            </a:r>
            <a:r>
              <a:rPr lang="en-GB" i="1" dirty="0"/>
              <a:t>”</a:t>
            </a:r>
            <a:r>
              <a:rPr lang="en-US" dirty="0"/>
              <a:t> </a:t>
            </a:r>
          </a:p>
          <a:p>
            <a:endParaRPr lang="en-US" dirty="0"/>
          </a:p>
        </p:txBody>
      </p:sp>
    </p:spTree>
    <p:extLst>
      <p:ext uri="{BB962C8B-B14F-4D97-AF65-F5344CB8AC3E}">
        <p14:creationId xmlns:p14="http://schemas.microsoft.com/office/powerpoint/2010/main" val="3763564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a:normAutofit/>
          </a:bodyPr>
          <a:lstStyle/>
          <a:p>
            <a:pPr algn="r"/>
            <a:r>
              <a:rPr lang="en-GB" sz="3600" b="1" dirty="0" smtClean="0">
                <a:solidFill>
                  <a:schemeClr val="accent1"/>
                </a:solidFill>
              </a:rPr>
              <a:t>From a Human Rights Law Standpoint</a:t>
            </a:r>
            <a:endParaRPr lang="en-GB" sz="3600" b="1" dirty="0">
              <a:solidFill>
                <a:schemeClr val="accent1"/>
              </a:solidFill>
            </a:endParaRPr>
          </a:p>
        </p:txBody>
      </p:sp>
      <p:sp>
        <p:nvSpPr>
          <p:cNvPr id="9" name="Content Placeholder 8"/>
          <p:cNvSpPr>
            <a:spLocks noGrp="1"/>
          </p:cNvSpPr>
          <p:nvPr>
            <p:ph idx="1"/>
          </p:nvPr>
        </p:nvSpPr>
        <p:spPr>
          <a:xfrm>
            <a:off x="821515" y="2121762"/>
            <a:ext cx="6204984" cy="3626917"/>
          </a:xfrm>
        </p:spPr>
        <p:txBody>
          <a:bodyPr>
            <a:normAutofit/>
          </a:bodyPr>
          <a:lstStyle/>
          <a:p>
            <a:pPr marL="0" indent="0" algn="just">
              <a:buNone/>
            </a:pPr>
            <a:r>
              <a:rPr lang="en-GB" sz="2400" b="1" dirty="0" smtClean="0"/>
              <a:t>“29,435</a:t>
            </a:r>
            <a:r>
              <a:rPr lang="en-GB" sz="2400" b="1" dirty="0"/>
              <a:t> RSC live in </a:t>
            </a:r>
            <a:r>
              <a:rPr lang="en-GB" sz="2400" b="1" dirty="0" smtClean="0"/>
              <a:t>settlements”. </a:t>
            </a:r>
          </a:p>
          <a:p>
            <a:pPr marL="0" indent="0" algn="just">
              <a:buNone/>
            </a:pPr>
            <a:endParaRPr lang="en-GB" sz="2400" b="1" dirty="0" smtClean="0"/>
          </a:p>
          <a:p>
            <a:pPr marL="0" indent="0" algn="just">
              <a:buNone/>
            </a:pPr>
            <a:r>
              <a:rPr lang="en-GB" sz="2400" dirty="0" smtClean="0"/>
              <a:t>From </a:t>
            </a:r>
            <a:r>
              <a:rPr lang="en-GB" sz="2400" dirty="0"/>
              <a:t>a </a:t>
            </a:r>
            <a:r>
              <a:rPr lang="en-GB" sz="2400" dirty="0" smtClean="0"/>
              <a:t>HRL standpoint</a:t>
            </a:r>
            <a:r>
              <a:rPr lang="en-GB" sz="2400" dirty="0"/>
              <a:t>, their </a:t>
            </a:r>
            <a:r>
              <a:rPr lang="en-GB" sz="2400" b="1" u="sng" dirty="0"/>
              <a:t>legal </a:t>
            </a:r>
            <a:r>
              <a:rPr lang="en-GB" sz="2400" b="1" u="sng" dirty="0" smtClean="0"/>
              <a:t>status with a significant domino effect </a:t>
            </a:r>
            <a:r>
              <a:rPr lang="en-GB" sz="2400" b="1" u="sng" dirty="0"/>
              <a:t>remains a matter of concern</a:t>
            </a:r>
            <a:r>
              <a:rPr lang="en-GB" sz="2400" b="1" dirty="0"/>
              <a:t> </a:t>
            </a:r>
            <a:endParaRPr lang="en-GB" sz="2400" b="1" dirty="0" smtClean="0"/>
          </a:p>
          <a:p>
            <a:pPr marL="0" indent="0" algn="just">
              <a:buNone/>
            </a:pPr>
            <a:r>
              <a:rPr lang="en-GB" sz="2000" i="1" dirty="0" smtClean="0"/>
              <a:t>As long as in </a:t>
            </a:r>
            <a:r>
              <a:rPr lang="en-GB" sz="2000" i="1" dirty="0"/>
              <a:t>the same family, </a:t>
            </a:r>
            <a:r>
              <a:rPr lang="en-GB" sz="2000" i="1" dirty="0" smtClean="0"/>
              <a:t>members </a:t>
            </a:r>
            <a:r>
              <a:rPr lang="en-GB" sz="2000" i="1" dirty="0"/>
              <a:t>usually </a:t>
            </a:r>
            <a:r>
              <a:rPr lang="en-GB" sz="2000" i="1" dirty="0" smtClean="0"/>
              <a:t>hold/may hold different </a:t>
            </a:r>
            <a:r>
              <a:rPr lang="en-GB" sz="2000" i="1" dirty="0"/>
              <a:t>legal statuses (EU citizens, </a:t>
            </a:r>
            <a:r>
              <a:rPr lang="en-GB" sz="2000" i="1" dirty="0" smtClean="0"/>
              <a:t>Non</a:t>
            </a:r>
            <a:r>
              <a:rPr lang="en-GB" sz="2000" i="1" dirty="0"/>
              <a:t>-EU citizens, de facto </a:t>
            </a:r>
            <a:r>
              <a:rPr lang="en-GB" sz="2000" i="1" dirty="0" smtClean="0"/>
              <a:t>statelessness, </a:t>
            </a:r>
            <a:r>
              <a:rPr lang="en-GB" sz="2000" i="1" dirty="0"/>
              <a:t>de </a:t>
            </a:r>
            <a:r>
              <a:rPr lang="en-GB" sz="2000" i="1" dirty="0" smtClean="0"/>
              <a:t>jure statelessness, </a:t>
            </a:r>
            <a:r>
              <a:rPr lang="en-GB" sz="2000" i="1" dirty="0"/>
              <a:t>Italian citizens, refugees) </a:t>
            </a:r>
            <a:r>
              <a:rPr lang="en-GB" sz="2000" i="1" dirty="0" smtClean="0"/>
              <a:t>with </a:t>
            </a:r>
            <a:r>
              <a:rPr lang="en-GB" sz="2000" i="1" dirty="0"/>
              <a:t>a different access to basic HR </a:t>
            </a:r>
            <a:r>
              <a:rPr lang="en-GB" sz="2000" i="1" dirty="0" smtClean="0"/>
              <a:t>services   </a:t>
            </a:r>
            <a:endParaRPr lang="en-US" sz="2000" i="1" dirty="0"/>
          </a:p>
          <a:p>
            <a:pPr marL="0" indent="0" algn="just">
              <a:buNone/>
            </a:pPr>
            <a:endParaRPr lang="en-US" dirty="0">
              <a:solidFill>
                <a:schemeClr val="accent1"/>
              </a:solidFill>
            </a:endParaRPr>
          </a:p>
        </p:txBody>
      </p:sp>
      <p:sp>
        <p:nvSpPr>
          <p:cNvPr id="4" name="TextBox 3"/>
          <p:cNvSpPr txBox="1"/>
          <p:nvPr/>
        </p:nvSpPr>
        <p:spPr>
          <a:xfrm>
            <a:off x="7886701" y="1104900"/>
            <a:ext cx="3951326" cy="738664"/>
          </a:xfrm>
          <a:prstGeom prst="rect">
            <a:avLst/>
          </a:prstGeom>
          <a:noFill/>
        </p:spPr>
        <p:txBody>
          <a:bodyPr wrap="square" rtlCol="0">
            <a:spAutoFit/>
          </a:bodyPr>
          <a:lstStyle/>
          <a:p>
            <a:pPr algn="ctr"/>
            <a:r>
              <a:rPr lang="en-GB" sz="1400" b="1" dirty="0"/>
              <a:t>JUSTROM joint </a:t>
            </a:r>
            <a:r>
              <a:rPr lang="en-GB" sz="1400" b="1" dirty="0" err="1"/>
              <a:t>CoE</a:t>
            </a:r>
            <a:r>
              <a:rPr lang="en-GB" sz="1400" b="1" dirty="0"/>
              <a:t>-EC </a:t>
            </a:r>
            <a:r>
              <a:rPr lang="en-GB" sz="1400" b="1" dirty="0" smtClean="0"/>
              <a:t>pilot programme </a:t>
            </a:r>
            <a:r>
              <a:rPr lang="en-GB" sz="1400" b="1" dirty="0"/>
              <a:t>on </a:t>
            </a:r>
          </a:p>
          <a:p>
            <a:pPr algn="ctr"/>
            <a:r>
              <a:rPr lang="en-GB" sz="1400" b="1" dirty="0"/>
              <a:t>Roma, </a:t>
            </a:r>
            <a:r>
              <a:rPr lang="en-GB" sz="1400" b="1" dirty="0" err="1"/>
              <a:t>Sinti</a:t>
            </a:r>
            <a:r>
              <a:rPr lang="en-GB" sz="1400" b="1" dirty="0"/>
              <a:t> and </a:t>
            </a:r>
            <a:r>
              <a:rPr lang="en-GB" sz="1400" b="1" dirty="0" err="1"/>
              <a:t>Caminanti</a:t>
            </a:r>
            <a:r>
              <a:rPr lang="en-GB" sz="1400" b="1" dirty="0"/>
              <a:t> (RSC) Women’s </a:t>
            </a:r>
            <a:r>
              <a:rPr lang="en-GB" sz="1400" b="1" dirty="0" smtClean="0"/>
              <a:t>Access </a:t>
            </a:r>
            <a:r>
              <a:rPr lang="en-GB" sz="1400" b="1" dirty="0"/>
              <a:t>to Justice i</a:t>
            </a:r>
            <a:r>
              <a:rPr lang="en-GB" sz="1400" b="1" dirty="0" smtClean="0"/>
              <a:t>n </a:t>
            </a:r>
            <a:r>
              <a:rPr lang="en-GB" sz="1400" b="1" dirty="0"/>
              <a:t>Italy  </a:t>
            </a:r>
            <a:endParaRPr lang="en-US" sz="1400" dirty="0"/>
          </a:p>
        </p:txBody>
      </p:sp>
      <p:pic>
        <p:nvPicPr>
          <p:cNvPr id="8" name="Picture 7" descr="C:\Users\GUET\AppData\Local\Microsoft\Windows\Temporary Internet Files\Content.Outlook\OB73U2T9\JUSTRO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7400" y="482600"/>
            <a:ext cx="2806700" cy="530493"/>
          </a:xfrm>
          <a:prstGeom prst="rect">
            <a:avLst/>
          </a:prstGeom>
          <a:noFill/>
          <a:ln>
            <a:noFill/>
          </a:ln>
        </p:spPr>
      </p:pic>
    </p:spTree>
    <p:extLst>
      <p:ext uri="{BB962C8B-B14F-4D97-AF65-F5344CB8AC3E}">
        <p14:creationId xmlns:p14="http://schemas.microsoft.com/office/powerpoint/2010/main" val="1450152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a:normAutofit/>
          </a:bodyPr>
          <a:lstStyle/>
          <a:p>
            <a:pPr algn="r"/>
            <a:r>
              <a:rPr lang="en-GB" sz="2400" b="1" u="sng" dirty="0" smtClean="0">
                <a:solidFill>
                  <a:schemeClr val="accent1"/>
                </a:solidFill>
              </a:rPr>
              <a:t>Presence of RSC in Rome and Naples </a:t>
            </a:r>
            <a:endParaRPr lang="en-GB" sz="2400" b="1" u="sng" dirty="0">
              <a:solidFill>
                <a:schemeClr val="accent1"/>
              </a:solidFill>
            </a:endParaRPr>
          </a:p>
        </p:txBody>
      </p:sp>
      <p:sp>
        <p:nvSpPr>
          <p:cNvPr id="9" name="Content Placeholder 8"/>
          <p:cNvSpPr>
            <a:spLocks noGrp="1"/>
          </p:cNvSpPr>
          <p:nvPr>
            <p:ph idx="1"/>
          </p:nvPr>
        </p:nvSpPr>
        <p:spPr>
          <a:xfrm>
            <a:off x="821515" y="2121762"/>
            <a:ext cx="6204984" cy="3626917"/>
          </a:xfrm>
        </p:spPr>
        <p:txBody>
          <a:bodyPr>
            <a:normAutofit/>
          </a:bodyPr>
          <a:lstStyle/>
          <a:p>
            <a:pPr marL="0" indent="0" algn="just">
              <a:buNone/>
            </a:pPr>
            <a:r>
              <a:rPr lang="en-GB" sz="2000" dirty="0" smtClean="0"/>
              <a:t>“</a:t>
            </a:r>
            <a:r>
              <a:rPr lang="en-GB" sz="2000" i="1" dirty="0" smtClean="0"/>
              <a:t>At </a:t>
            </a:r>
            <a:r>
              <a:rPr lang="en-GB" sz="2000" i="1" dirty="0"/>
              <a:t>a municipality level, Rome is the Italian municipality with the largest number of settlements (both authorized and spontaneous) with 71 “camps</a:t>
            </a:r>
            <a:r>
              <a:rPr lang="en-GB" sz="2000" i="1" dirty="0" smtClean="0"/>
              <a:t>”</a:t>
            </a:r>
            <a:r>
              <a:rPr lang="en-GB" sz="2000" i="1" dirty="0"/>
              <a:t>.</a:t>
            </a:r>
            <a:endParaRPr lang="en-GB" sz="2000" i="1" dirty="0" smtClean="0"/>
          </a:p>
          <a:p>
            <a:pPr marL="0" indent="0" algn="just">
              <a:buNone/>
            </a:pPr>
            <a:r>
              <a:rPr lang="en-GB" sz="2000" i="1" dirty="0"/>
              <a:t>T</a:t>
            </a:r>
            <a:r>
              <a:rPr lang="en-GB" sz="2000" i="1" dirty="0" smtClean="0"/>
              <a:t>he </a:t>
            </a:r>
            <a:r>
              <a:rPr lang="en-GB" sz="2000" i="1" dirty="0"/>
              <a:t>Municipality of Naples counts 8</a:t>
            </a:r>
            <a:r>
              <a:rPr lang="en-US" sz="2000" i="1" dirty="0"/>
              <a:t> </a:t>
            </a:r>
            <a:r>
              <a:rPr lang="en-US" sz="2000" i="1" dirty="0" smtClean="0"/>
              <a:t>settlements</a:t>
            </a:r>
            <a:r>
              <a:rPr lang="en-US" sz="2000" dirty="0" smtClean="0"/>
              <a:t>”. </a:t>
            </a:r>
          </a:p>
          <a:p>
            <a:pPr marL="0" indent="0" algn="just">
              <a:buNone/>
            </a:pPr>
            <a:endParaRPr lang="en-GB" sz="2000" b="1" dirty="0"/>
          </a:p>
          <a:p>
            <a:pPr marL="0" indent="0" algn="just">
              <a:buNone/>
            </a:pPr>
            <a:r>
              <a:rPr lang="en-GB" sz="2000" b="1" dirty="0" smtClean="0"/>
              <a:t>More recent estimates </a:t>
            </a:r>
            <a:r>
              <a:rPr lang="en-GB" sz="2000" b="1" dirty="0"/>
              <a:t>indicate the presence </a:t>
            </a:r>
            <a:r>
              <a:rPr lang="en-GB" sz="2000" b="1" dirty="0" smtClean="0"/>
              <a:t>of </a:t>
            </a:r>
            <a:r>
              <a:rPr lang="en-GB" sz="2000" b="1" dirty="0"/>
              <a:t>about </a:t>
            </a:r>
            <a:r>
              <a:rPr lang="en-GB" sz="2000" b="1" u="sng" dirty="0"/>
              <a:t>7,500 Roma people in </a:t>
            </a:r>
            <a:r>
              <a:rPr lang="en-GB" sz="2000" b="1" u="sng" dirty="0" smtClean="0"/>
              <a:t>Rome and about 2,500 </a:t>
            </a:r>
            <a:r>
              <a:rPr lang="en-GB" sz="2000" b="1" u="sng" dirty="0"/>
              <a:t>in Naples</a:t>
            </a:r>
            <a:r>
              <a:rPr lang="en-US" sz="2000" u="sng" dirty="0"/>
              <a:t> </a:t>
            </a:r>
            <a:endParaRPr lang="en-US" sz="2000" u="sng" dirty="0" smtClean="0"/>
          </a:p>
          <a:p>
            <a:pPr marL="0" indent="0" algn="just">
              <a:buNone/>
            </a:pPr>
            <a:endParaRPr lang="en-US" u="sng" dirty="0">
              <a:solidFill>
                <a:schemeClr val="accent1"/>
              </a:solidFill>
            </a:endParaRPr>
          </a:p>
          <a:p>
            <a:pPr marL="0" indent="0" algn="just">
              <a:buNone/>
            </a:pPr>
            <a:endParaRPr lang="en-US" dirty="0">
              <a:solidFill>
                <a:schemeClr val="accent1"/>
              </a:solidFill>
            </a:endParaRPr>
          </a:p>
        </p:txBody>
      </p:sp>
      <p:sp>
        <p:nvSpPr>
          <p:cNvPr id="4" name="Rectangle 3"/>
          <p:cNvSpPr/>
          <p:nvPr/>
        </p:nvSpPr>
        <p:spPr>
          <a:xfrm>
            <a:off x="7620222" y="2967335"/>
            <a:ext cx="2211863" cy="3693319"/>
          </a:xfrm>
          <a:prstGeom prst="rect">
            <a:avLst/>
          </a:prstGeom>
        </p:spPr>
        <p:txBody>
          <a:bodyPr wrap="square">
            <a:spAutoFit/>
          </a:bodyPr>
          <a:lstStyle/>
          <a:p>
            <a:r>
              <a:rPr lang="en-GB" sz="2000" b="1" dirty="0"/>
              <a:t>T</a:t>
            </a:r>
            <a:r>
              <a:rPr lang="en-GB" sz="2000" b="1" dirty="0" smtClean="0"/>
              <a:t>he </a:t>
            </a:r>
            <a:r>
              <a:rPr lang="en-GB" sz="2000" b="1" dirty="0"/>
              <a:t>two Italian JUSTROM Teams </a:t>
            </a:r>
            <a:r>
              <a:rPr lang="en-GB" sz="2000" b="1" dirty="0" smtClean="0"/>
              <a:t>conducted </a:t>
            </a:r>
            <a:r>
              <a:rPr lang="en-GB" sz="2000" b="1" dirty="0"/>
              <a:t>a re-assessment </a:t>
            </a:r>
            <a:r>
              <a:rPr lang="en-GB" sz="2000" b="1" dirty="0" smtClean="0"/>
              <a:t>exercise of the situation on the </a:t>
            </a:r>
            <a:r>
              <a:rPr lang="en-GB" sz="2000" b="1" dirty="0"/>
              <a:t>ground (between February and March </a:t>
            </a:r>
            <a:r>
              <a:rPr lang="en-GB" sz="2000" b="1" dirty="0" smtClean="0"/>
              <a:t>2017)</a:t>
            </a:r>
          </a:p>
          <a:p>
            <a:endParaRPr lang="en-GB" dirty="0"/>
          </a:p>
          <a:p>
            <a:endParaRPr lang="en-GB" dirty="0" smtClean="0"/>
          </a:p>
          <a:p>
            <a:endParaRPr lang="en-US" dirty="0"/>
          </a:p>
        </p:txBody>
      </p:sp>
      <p:pic>
        <p:nvPicPr>
          <p:cNvPr id="10" name="Picture 9" descr="C:\Users\GUET\AppData\Local\Microsoft\Windows\Temporary Internet Files\Content.Outlook\OB73U2T9\JUSTROM.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7400" y="482600"/>
            <a:ext cx="2806700" cy="530493"/>
          </a:xfrm>
          <a:prstGeom prst="rect">
            <a:avLst/>
          </a:prstGeom>
          <a:noFill/>
          <a:ln>
            <a:noFill/>
          </a:ln>
        </p:spPr>
      </p:pic>
      <p:sp>
        <p:nvSpPr>
          <p:cNvPr id="11" name="TextBox 10"/>
          <p:cNvSpPr txBox="1"/>
          <p:nvPr/>
        </p:nvSpPr>
        <p:spPr>
          <a:xfrm>
            <a:off x="8242300" y="1054100"/>
            <a:ext cx="3375852" cy="1015663"/>
          </a:xfrm>
          <a:prstGeom prst="rect">
            <a:avLst/>
          </a:prstGeom>
          <a:noFill/>
        </p:spPr>
        <p:txBody>
          <a:bodyPr wrap="square" rtlCol="0">
            <a:spAutoFit/>
          </a:bodyPr>
          <a:lstStyle/>
          <a:p>
            <a:pPr algn="ctr"/>
            <a:r>
              <a:rPr lang="en-GB" sz="1400" b="1" dirty="0"/>
              <a:t>JUSTROM joint </a:t>
            </a:r>
            <a:r>
              <a:rPr lang="en-GB" sz="1400" b="1" dirty="0" err="1"/>
              <a:t>CoE</a:t>
            </a:r>
            <a:r>
              <a:rPr lang="en-GB" sz="1400" b="1" dirty="0"/>
              <a:t>-EC pilot programme on </a:t>
            </a:r>
          </a:p>
          <a:p>
            <a:pPr algn="ctr"/>
            <a:r>
              <a:rPr lang="en-GB" sz="1400" b="1" dirty="0"/>
              <a:t>Roma, </a:t>
            </a:r>
            <a:r>
              <a:rPr lang="en-GB" sz="1400" b="1" dirty="0" err="1"/>
              <a:t>Sinti</a:t>
            </a:r>
            <a:r>
              <a:rPr lang="en-GB" sz="1400" b="1" dirty="0"/>
              <a:t> and </a:t>
            </a:r>
            <a:r>
              <a:rPr lang="en-GB" sz="1400" b="1" dirty="0" err="1"/>
              <a:t>Caminanti</a:t>
            </a:r>
            <a:r>
              <a:rPr lang="en-GB" sz="1400" b="1" dirty="0"/>
              <a:t> (RSC) Women’s </a:t>
            </a:r>
          </a:p>
          <a:p>
            <a:pPr algn="ctr"/>
            <a:r>
              <a:rPr lang="en-GB" sz="1400" b="1" dirty="0"/>
              <a:t>Access to Justice i</a:t>
            </a:r>
            <a:r>
              <a:rPr lang="en-GB" sz="1400" b="1" dirty="0" smtClean="0"/>
              <a:t>n </a:t>
            </a:r>
            <a:r>
              <a:rPr lang="en-GB" sz="1400" b="1" dirty="0"/>
              <a:t>Italy  </a:t>
            </a:r>
            <a:endParaRPr lang="en-US" sz="1400" dirty="0"/>
          </a:p>
          <a:p>
            <a:endParaRPr lang="en-US" dirty="0"/>
          </a:p>
        </p:txBody>
      </p:sp>
    </p:spTree>
    <p:extLst>
      <p:ext uri="{BB962C8B-B14F-4D97-AF65-F5344CB8AC3E}">
        <p14:creationId xmlns:p14="http://schemas.microsoft.com/office/powerpoint/2010/main" val="1097758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60400"/>
            <a:ext cx="6204984" cy="1324838"/>
          </a:xfrm>
        </p:spPr>
        <p:txBody>
          <a:bodyPr>
            <a:normAutofit/>
          </a:bodyPr>
          <a:lstStyle/>
          <a:p>
            <a:pPr algn="r"/>
            <a:r>
              <a:rPr lang="en-GB" sz="3600" b="1">
                <a:solidFill>
                  <a:schemeClr val="accent1"/>
                </a:solidFill>
              </a:rPr>
              <a:t>The </a:t>
            </a:r>
            <a:r>
              <a:rPr lang="en-GB" sz="3600" b="1" smtClean="0">
                <a:solidFill>
                  <a:schemeClr val="accent1"/>
                </a:solidFill>
              </a:rPr>
              <a:t>Problems</a:t>
            </a:r>
            <a:endParaRPr lang="en-GB" sz="3600" b="1" dirty="0">
              <a:solidFill>
                <a:schemeClr val="accent1"/>
              </a:solidFill>
            </a:endParaRPr>
          </a:p>
        </p:txBody>
      </p:sp>
      <p:sp>
        <p:nvSpPr>
          <p:cNvPr id="9" name="Content Placeholder 8"/>
          <p:cNvSpPr>
            <a:spLocks noGrp="1"/>
          </p:cNvSpPr>
          <p:nvPr>
            <p:ph idx="1"/>
          </p:nvPr>
        </p:nvSpPr>
        <p:spPr>
          <a:xfrm>
            <a:off x="821515" y="2121762"/>
            <a:ext cx="6204984" cy="3626917"/>
          </a:xfrm>
        </p:spPr>
        <p:txBody>
          <a:bodyPr>
            <a:normAutofit fontScale="92500" lnSpcReduction="20000"/>
          </a:bodyPr>
          <a:lstStyle/>
          <a:p>
            <a:pPr lvl="0"/>
            <a:r>
              <a:rPr lang="en-GB" sz="2000" dirty="0"/>
              <a:t>The situation and needs are very heterogeneous between Rome and Naples and within communities </a:t>
            </a:r>
            <a:r>
              <a:rPr lang="en-GB" sz="2000" dirty="0" smtClean="0"/>
              <a:t>and among  </a:t>
            </a:r>
            <a:r>
              <a:rPr lang="en-GB" sz="2000" dirty="0"/>
              <a:t>families</a:t>
            </a:r>
            <a:r>
              <a:rPr lang="en-GB" sz="2000" b="1" dirty="0"/>
              <a:t>. </a:t>
            </a:r>
            <a:endParaRPr lang="en-GB" sz="2000" b="1" dirty="0" smtClean="0"/>
          </a:p>
          <a:p>
            <a:pPr lvl="0"/>
            <a:r>
              <a:rPr lang="en-GB" sz="2000" b="1" dirty="0" smtClean="0"/>
              <a:t>It </a:t>
            </a:r>
            <a:r>
              <a:rPr lang="en-GB" sz="2000" b="1" dirty="0"/>
              <a:t>is thus not possible to provide a uniform formula and course of action. </a:t>
            </a:r>
            <a:endParaRPr lang="en-US" sz="2000" dirty="0"/>
          </a:p>
          <a:p>
            <a:r>
              <a:rPr lang="en-GB" sz="2000" b="1" dirty="0"/>
              <a:t>O</a:t>
            </a:r>
            <a:r>
              <a:rPr lang="en-GB" sz="2000" b="1" dirty="0" smtClean="0"/>
              <a:t>verall </a:t>
            </a:r>
            <a:r>
              <a:rPr lang="en-GB" sz="2000" b="1" dirty="0"/>
              <a:t>concerns mainly refer to: </a:t>
            </a:r>
            <a:endParaRPr lang="en-GB" sz="2000" b="1" dirty="0" smtClean="0"/>
          </a:p>
          <a:p>
            <a:pPr marL="0" indent="0">
              <a:buNone/>
            </a:pPr>
            <a:r>
              <a:rPr lang="en-GB" sz="2000" b="1" dirty="0"/>
              <a:t>	</a:t>
            </a:r>
            <a:r>
              <a:rPr lang="en-GB" sz="2000" b="1" dirty="0" smtClean="0"/>
              <a:t>-	Legal </a:t>
            </a:r>
            <a:r>
              <a:rPr lang="en-GB" sz="2000" b="1" dirty="0"/>
              <a:t>status (</a:t>
            </a:r>
            <a:r>
              <a:rPr lang="en-GB" sz="2000" b="1" dirty="0" smtClean="0"/>
              <a:t>i.e. </a:t>
            </a:r>
            <a:r>
              <a:rPr lang="en-GB" sz="2000" b="1" dirty="0"/>
              <a:t>statelessness, passport </a:t>
            </a:r>
            <a:r>
              <a:rPr lang="en-GB" sz="2000" b="1" dirty="0" smtClean="0"/>
              <a:t>	renewal</a:t>
            </a:r>
            <a:r>
              <a:rPr lang="en-GB" sz="2000" b="1" dirty="0"/>
              <a:t>, </a:t>
            </a:r>
            <a:r>
              <a:rPr lang="en-GB" sz="2000" b="1" dirty="0" err="1"/>
              <a:t>Kyenge</a:t>
            </a:r>
            <a:r>
              <a:rPr lang="en-GB" sz="2000" b="1" dirty="0"/>
              <a:t> Decree); </a:t>
            </a:r>
            <a:endParaRPr lang="en-GB" sz="2000" b="1" dirty="0" smtClean="0"/>
          </a:p>
          <a:p>
            <a:pPr marL="0" indent="0">
              <a:buNone/>
            </a:pPr>
            <a:r>
              <a:rPr lang="en-GB" sz="2000" b="1" dirty="0"/>
              <a:t>	</a:t>
            </a:r>
            <a:r>
              <a:rPr lang="en-GB" sz="2000" b="1" dirty="0" smtClean="0"/>
              <a:t>-	Lack </a:t>
            </a:r>
            <a:r>
              <a:rPr lang="en-GB" sz="2000" b="1" dirty="0"/>
              <a:t>of access to housing, health-care, </a:t>
            </a:r>
            <a:r>
              <a:rPr lang="en-GB" sz="2000" b="1" dirty="0" smtClean="0"/>
              <a:t>	education, </a:t>
            </a:r>
            <a:r>
              <a:rPr lang="en-GB" sz="2000" b="1" dirty="0"/>
              <a:t>and </a:t>
            </a:r>
            <a:r>
              <a:rPr lang="en-GB" sz="2000" b="1" dirty="0" smtClean="0"/>
              <a:t>employment (illiteracy); </a:t>
            </a:r>
          </a:p>
          <a:p>
            <a:pPr marL="0" indent="0">
              <a:buNone/>
            </a:pPr>
            <a:r>
              <a:rPr lang="en-GB" sz="2000" b="1" dirty="0"/>
              <a:t>	</a:t>
            </a:r>
            <a:r>
              <a:rPr lang="en-GB" sz="2000" b="1" dirty="0" smtClean="0"/>
              <a:t>-	Discrimination</a:t>
            </a:r>
            <a:r>
              <a:rPr lang="en-GB" sz="2000" b="1" dirty="0"/>
              <a:t>; </a:t>
            </a:r>
            <a:endParaRPr lang="en-GB" sz="2000" b="1" dirty="0" smtClean="0"/>
          </a:p>
          <a:p>
            <a:pPr marL="0" indent="0">
              <a:buNone/>
            </a:pPr>
            <a:r>
              <a:rPr lang="en-GB" sz="2000" b="1" dirty="0"/>
              <a:t>	</a:t>
            </a:r>
            <a:r>
              <a:rPr lang="en-GB" sz="2000" b="1" dirty="0" smtClean="0"/>
              <a:t>-	Domestic violence (as well as CEFM, THB, child 		prostitution, and so forth)</a:t>
            </a:r>
            <a:r>
              <a:rPr lang="en-US" sz="2000" dirty="0" smtClean="0"/>
              <a:t>. </a:t>
            </a:r>
            <a:endParaRPr lang="en-US" sz="2000" dirty="0">
              <a:solidFill>
                <a:schemeClr val="accent1"/>
              </a:solidFill>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5356" y="2945657"/>
            <a:ext cx="3439089" cy="3544043"/>
          </a:xfrm>
          <a:prstGeom prst="rect">
            <a:avLst/>
          </a:prstGeom>
          <a:noFill/>
          <a:ln>
            <a:noFill/>
          </a:ln>
        </p:spPr>
      </p:pic>
      <p:pic>
        <p:nvPicPr>
          <p:cNvPr id="8" name="Picture 7" descr="C:\Users\GUET\AppData\Local\Microsoft\Windows\Temporary Internet Files\Content.Outlook\OB73U2T9\JUSTROM.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7400" y="482600"/>
            <a:ext cx="2806700" cy="530493"/>
          </a:xfrm>
          <a:prstGeom prst="rect">
            <a:avLst/>
          </a:prstGeom>
          <a:noFill/>
          <a:ln>
            <a:noFill/>
          </a:ln>
        </p:spPr>
      </p:pic>
      <p:sp>
        <p:nvSpPr>
          <p:cNvPr id="4" name="TextBox 3"/>
          <p:cNvSpPr txBox="1"/>
          <p:nvPr/>
        </p:nvSpPr>
        <p:spPr>
          <a:xfrm>
            <a:off x="7848600" y="1130300"/>
            <a:ext cx="3757848" cy="1015663"/>
          </a:xfrm>
          <a:prstGeom prst="rect">
            <a:avLst/>
          </a:prstGeom>
          <a:noFill/>
        </p:spPr>
        <p:txBody>
          <a:bodyPr wrap="square" rtlCol="0">
            <a:spAutoFit/>
          </a:bodyPr>
          <a:lstStyle/>
          <a:p>
            <a:pPr algn="ctr"/>
            <a:r>
              <a:rPr lang="en-GB" sz="1400" b="1" dirty="0"/>
              <a:t>JUSTROM joint </a:t>
            </a:r>
            <a:r>
              <a:rPr lang="en-GB" sz="1400" b="1" dirty="0" err="1"/>
              <a:t>CoE</a:t>
            </a:r>
            <a:r>
              <a:rPr lang="en-GB" sz="1400" b="1" dirty="0"/>
              <a:t>-</a:t>
            </a:r>
            <a:r>
              <a:rPr lang="en-GB" sz="1400" b="1" dirty="0" smtClean="0"/>
              <a:t>EC pilot programme </a:t>
            </a:r>
            <a:r>
              <a:rPr lang="en-GB" sz="1400" b="1" dirty="0"/>
              <a:t>on </a:t>
            </a:r>
          </a:p>
          <a:p>
            <a:pPr algn="ctr"/>
            <a:r>
              <a:rPr lang="en-GB" sz="1400" b="1" dirty="0"/>
              <a:t>Roma, </a:t>
            </a:r>
            <a:r>
              <a:rPr lang="en-GB" sz="1400" b="1" dirty="0" err="1"/>
              <a:t>Sinti</a:t>
            </a:r>
            <a:r>
              <a:rPr lang="en-GB" sz="1400" b="1" dirty="0"/>
              <a:t> and </a:t>
            </a:r>
            <a:r>
              <a:rPr lang="en-GB" sz="1400" b="1" dirty="0" err="1"/>
              <a:t>Caminanti</a:t>
            </a:r>
            <a:r>
              <a:rPr lang="en-GB" sz="1400" b="1" dirty="0"/>
              <a:t> (RSC) Women’s </a:t>
            </a:r>
            <a:r>
              <a:rPr lang="en-GB" sz="1400" b="1" dirty="0" smtClean="0"/>
              <a:t>Access </a:t>
            </a:r>
            <a:r>
              <a:rPr lang="en-GB" sz="1400" b="1" dirty="0"/>
              <a:t>to Justice i</a:t>
            </a:r>
            <a:r>
              <a:rPr lang="en-GB" sz="1400" b="1" dirty="0" smtClean="0"/>
              <a:t>n </a:t>
            </a:r>
            <a:r>
              <a:rPr lang="en-GB" sz="1400" b="1" dirty="0"/>
              <a:t>Italy  </a:t>
            </a:r>
            <a:endParaRPr lang="en-US" sz="1400" dirty="0"/>
          </a:p>
          <a:p>
            <a:endParaRPr lang="en-US" dirty="0"/>
          </a:p>
        </p:txBody>
      </p:sp>
    </p:spTree>
    <p:extLst>
      <p:ext uri="{BB962C8B-B14F-4D97-AF65-F5344CB8AC3E}">
        <p14:creationId xmlns:p14="http://schemas.microsoft.com/office/powerpoint/2010/main" val="4032554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a:normAutofit/>
          </a:bodyPr>
          <a:lstStyle/>
          <a:p>
            <a:pPr algn="r"/>
            <a:r>
              <a:rPr lang="en-GB" sz="3600" b="1" dirty="0" smtClean="0">
                <a:solidFill>
                  <a:schemeClr val="accent1"/>
                </a:solidFill>
              </a:rPr>
              <a:t>Local Situation</a:t>
            </a:r>
            <a:endParaRPr lang="en-GB" sz="3600" b="1" dirty="0">
              <a:solidFill>
                <a:schemeClr val="accent1"/>
              </a:solidFill>
            </a:endParaRPr>
          </a:p>
        </p:txBody>
      </p:sp>
      <p:sp>
        <p:nvSpPr>
          <p:cNvPr id="9" name="Content Placeholder 8"/>
          <p:cNvSpPr>
            <a:spLocks noGrp="1"/>
          </p:cNvSpPr>
          <p:nvPr>
            <p:ph idx="1"/>
          </p:nvPr>
        </p:nvSpPr>
        <p:spPr>
          <a:xfrm>
            <a:off x="821515" y="1707963"/>
            <a:ext cx="6204984" cy="3626917"/>
          </a:xfrm>
        </p:spPr>
        <p:txBody>
          <a:bodyPr>
            <a:normAutofit/>
          </a:bodyPr>
          <a:lstStyle/>
          <a:p>
            <a:pPr marL="0" indent="0" algn="just">
              <a:buNone/>
            </a:pPr>
            <a:r>
              <a:rPr lang="en-GB" sz="2000" dirty="0" smtClean="0"/>
              <a:t>In Rome – LOT 1 - Following </a:t>
            </a:r>
            <a:r>
              <a:rPr lang="en-GB" sz="2000" dirty="0"/>
              <a:t>the June 2016 local elections, the new Mayor of Rome has decided to </a:t>
            </a:r>
            <a:r>
              <a:rPr lang="en-GB" sz="2000" dirty="0" smtClean="0"/>
              <a:t>overcome </a:t>
            </a:r>
            <a:r>
              <a:rPr lang="en-GB" sz="2000" dirty="0"/>
              <a:t>the </a:t>
            </a:r>
            <a:r>
              <a:rPr lang="en-GB" sz="2000" dirty="0" smtClean="0"/>
              <a:t>“settlements policy”. </a:t>
            </a:r>
          </a:p>
          <a:p>
            <a:pPr marL="0" indent="0" algn="just">
              <a:buNone/>
            </a:pPr>
            <a:r>
              <a:rPr lang="en-GB" sz="2000" dirty="0" smtClean="0"/>
              <a:t>Accordingly, in </a:t>
            </a:r>
            <a:r>
              <a:rPr lang="en-GB" sz="2000" dirty="0"/>
              <a:t>June </a:t>
            </a:r>
            <a:r>
              <a:rPr lang="en-GB" sz="2000" dirty="0" smtClean="0"/>
              <a:t>2017</a:t>
            </a:r>
            <a:r>
              <a:rPr lang="en-GB" sz="2000" dirty="0"/>
              <a:t> </a:t>
            </a:r>
            <a:r>
              <a:rPr lang="en-GB" sz="2000" dirty="0" smtClean="0"/>
              <a:t>the </a:t>
            </a:r>
            <a:r>
              <a:rPr lang="en-GB" sz="2000" dirty="0"/>
              <a:t>Municipality </a:t>
            </a:r>
            <a:r>
              <a:rPr lang="en-GB" sz="2000" dirty="0" smtClean="0"/>
              <a:t>adopted </a:t>
            </a:r>
            <a:r>
              <a:rPr lang="en-GB" sz="2000" dirty="0"/>
              <a:t>a local plan of action for Roma </a:t>
            </a:r>
            <a:r>
              <a:rPr lang="en-GB" sz="2000" dirty="0" smtClean="0"/>
              <a:t>Social Inclusion - </a:t>
            </a:r>
            <a:r>
              <a:rPr lang="en-GB" sz="2000" dirty="0"/>
              <a:t>which mentions and </a:t>
            </a:r>
            <a:r>
              <a:rPr lang="en-GB" sz="2000" dirty="0" smtClean="0"/>
              <a:t>considers JUSTROM among partners. </a:t>
            </a:r>
          </a:p>
          <a:p>
            <a:pPr marL="0" indent="0" algn="just">
              <a:buNone/>
            </a:pPr>
            <a:r>
              <a:rPr lang="en-GB" sz="2000" dirty="0"/>
              <a:t>The situation of Roma people and relevant problems greatly vary within </a:t>
            </a:r>
            <a:r>
              <a:rPr lang="en-GB" sz="2000" dirty="0" smtClean="0"/>
              <a:t>settlements </a:t>
            </a:r>
            <a:r>
              <a:rPr lang="en-GB" sz="2000" dirty="0"/>
              <a:t>and among those living in </a:t>
            </a:r>
            <a:r>
              <a:rPr lang="en-GB" sz="2000" dirty="0" smtClean="0"/>
              <a:t>dwellings and caravans.</a:t>
            </a:r>
            <a:r>
              <a:rPr lang="en-US" sz="2000" dirty="0" smtClean="0"/>
              <a:t> </a:t>
            </a:r>
            <a:endParaRPr lang="en-GB" sz="2000" dirty="0" smtClean="0"/>
          </a:p>
          <a:p>
            <a:pPr marL="0" indent="0" algn="just">
              <a:buNone/>
            </a:pPr>
            <a:endParaRPr lang="en-GB" sz="2400" dirty="0" smtClean="0">
              <a:solidFill>
                <a:schemeClr val="accent1"/>
              </a:solidFill>
            </a:endParaRPr>
          </a:p>
          <a:p>
            <a:pPr marL="0" indent="0" algn="just">
              <a:buNone/>
            </a:pPr>
            <a:endParaRPr lang="en-US" sz="2400" dirty="0">
              <a:solidFill>
                <a:schemeClr val="accent1"/>
              </a:solidFill>
            </a:endParaRPr>
          </a:p>
        </p:txBody>
      </p:sp>
      <p:sp>
        <p:nvSpPr>
          <p:cNvPr id="4" name="Rectangle 3"/>
          <p:cNvSpPr/>
          <p:nvPr/>
        </p:nvSpPr>
        <p:spPr>
          <a:xfrm>
            <a:off x="7791464" y="185496"/>
            <a:ext cx="2051770" cy="5355313"/>
          </a:xfrm>
          <a:prstGeom prst="rect">
            <a:avLst/>
          </a:prstGeom>
        </p:spPr>
        <p:txBody>
          <a:bodyPr wrap="square">
            <a:spAutoFit/>
          </a:bodyPr>
          <a:lstStyle/>
          <a:p>
            <a:r>
              <a:rPr lang="en-GB" b="1" u="sng" dirty="0"/>
              <a:t>LOT 1 – Rome</a:t>
            </a:r>
            <a:endParaRPr lang="en-US" dirty="0"/>
          </a:p>
          <a:p>
            <a:r>
              <a:rPr lang="en-GB" dirty="0"/>
              <a:t>The mobile Team has been covering the following settlements, though to a different extent: Campo Castel Romano”/</a:t>
            </a:r>
            <a:r>
              <a:rPr lang="en-GB" dirty="0" err="1"/>
              <a:t>Pontina</a:t>
            </a:r>
            <a:r>
              <a:rPr lang="en-GB" dirty="0"/>
              <a:t>:</a:t>
            </a:r>
            <a:r>
              <a:rPr lang="en-GB" i="1" dirty="0"/>
              <a:t> </a:t>
            </a:r>
            <a:r>
              <a:rPr lang="en-GB" dirty="0"/>
              <a:t>“Campo” </a:t>
            </a:r>
            <a:r>
              <a:rPr lang="en-GB" dirty="0" err="1"/>
              <a:t>Salviati</a:t>
            </a:r>
            <a:r>
              <a:rPr lang="en-GB" dirty="0"/>
              <a:t> 1, Campo </a:t>
            </a:r>
            <a:r>
              <a:rPr lang="en-GB" dirty="0" err="1"/>
              <a:t>Salviati</a:t>
            </a:r>
            <a:r>
              <a:rPr lang="en-GB" dirty="0"/>
              <a:t> 2 , Campo </a:t>
            </a:r>
            <a:r>
              <a:rPr lang="en-GB" dirty="0" err="1"/>
              <a:t>Gordiani</a:t>
            </a:r>
            <a:r>
              <a:rPr lang="en-GB" dirty="0"/>
              <a:t>, Campo </a:t>
            </a:r>
            <a:r>
              <a:rPr lang="en-GB" dirty="0" err="1"/>
              <a:t>Salone</a:t>
            </a:r>
            <a:r>
              <a:rPr lang="en-GB" dirty="0"/>
              <a:t>, Campo </a:t>
            </a:r>
            <a:r>
              <a:rPr lang="en-GB" dirty="0" err="1"/>
              <a:t>Monachina</a:t>
            </a:r>
            <a:r>
              <a:rPr lang="en-GB" dirty="0"/>
              <a:t>, </a:t>
            </a:r>
            <a:r>
              <a:rPr lang="en-GB" dirty="0" smtClean="0"/>
              <a:t>Campo </a:t>
            </a:r>
            <a:r>
              <a:rPr lang="en-GB" dirty="0"/>
              <a:t>River, Campo </a:t>
            </a:r>
            <a:r>
              <a:rPr lang="en-GB" dirty="0" err="1"/>
              <a:t>Candoni</a:t>
            </a:r>
            <a:r>
              <a:rPr lang="en-GB" dirty="0"/>
              <a:t>, </a:t>
            </a:r>
            <a:r>
              <a:rPr lang="en-GB" dirty="0" err="1"/>
              <a:t>Magliana</a:t>
            </a:r>
            <a:r>
              <a:rPr lang="en-GB" dirty="0"/>
              <a:t> Area, La </a:t>
            </a:r>
            <a:r>
              <a:rPr lang="en-GB" dirty="0" err="1"/>
              <a:t>Barbuta</a:t>
            </a:r>
            <a:r>
              <a:rPr lang="en-GB" dirty="0"/>
              <a:t>, </a:t>
            </a:r>
            <a:r>
              <a:rPr lang="en-GB" dirty="0" err="1"/>
              <a:t>Finocchio-</a:t>
            </a:r>
            <a:r>
              <a:rPr lang="en-GB" dirty="0" err="1" smtClean="0"/>
              <a:t>Borghesiana</a:t>
            </a:r>
            <a:r>
              <a:rPr lang="en-GB" dirty="0" smtClean="0"/>
              <a:t>. </a:t>
            </a:r>
            <a:endParaRPr lang="en-US" dirty="0"/>
          </a:p>
        </p:txBody>
      </p:sp>
      <p:sp>
        <p:nvSpPr>
          <p:cNvPr id="5" name="TextBox 4"/>
          <p:cNvSpPr txBox="1"/>
          <p:nvPr/>
        </p:nvSpPr>
        <p:spPr>
          <a:xfrm>
            <a:off x="9931976" y="256841"/>
            <a:ext cx="1955001" cy="2585323"/>
          </a:xfrm>
          <a:prstGeom prst="rect">
            <a:avLst/>
          </a:prstGeom>
          <a:noFill/>
        </p:spPr>
        <p:txBody>
          <a:bodyPr wrap="square" rtlCol="0">
            <a:spAutoFit/>
          </a:bodyPr>
          <a:lstStyle/>
          <a:p>
            <a:r>
              <a:rPr lang="en-GB" dirty="0"/>
              <a:t>The Legal Clinic was initially located at our Lawyer’s </a:t>
            </a:r>
            <a:r>
              <a:rPr lang="en-GB" dirty="0" smtClean="0"/>
              <a:t>firm.  From </a:t>
            </a:r>
            <a:r>
              <a:rPr lang="en-GB" dirty="0"/>
              <a:t>December 2017 </a:t>
            </a:r>
            <a:r>
              <a:rPr lang="en-GB" dirty="0" smtClean="0"/>
              <a:t>it </a:t>
            </a:r>
            <a:r>
              <a:rPr lang="en-GB" dirty="0"/>
              <a:t>has been moved at UNHCR-Rome Office in Via </a:t>
            </a:r>
            <a:r>
              <a:rPr lang="en-GB" dirty="0" err="1"/>
              <a:t>Caroncini</a:t>
            </a:r>
            <a:r>
              <a:rPr lang="en-GB" dirty="0"/>
              <a:t> </a:t>
            </a:r>
            <a:r>
              <a:rPr lang="en-GB" dirty="0" smtClean="0"/>
              <a:t>19</a:t>
            </a:r>
            <a:endParaRPr lang="en-US" dirty="0"/>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3367739" y="4423366"/>
            <a:ext cx="3353469" cy="1426892"/>
          </a:xfrm>
          <a:prstGeom prst="rect">
            <a:avLst/>
          </a:prstGeom>
          <a:noFill/>
          <a:ln>
            <a:noFill/>
          </a:ln>
        </p:spPr>
      </p:pic>
    </p:spTree>
    <p:extLst>
      <p:ext uri="{BB962C8B-B14F-4D97-AF65-F5344CB8AC3E}">
        <p14:creationId xmlns:p14="http://schemas.microsoft.com/office/powerpoint/2010/main" val="3523319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a:normAutofit/>
          </a:bodyPr>
          <a:lstStyle/>
          <a:p>
            <a:pPr algn="r"/>
            <a:r>
              <a:rPr lang="en-GB" sz="3600" b="1" dirty="0" smtClean="0">
                <a:solidFill>
                  <a:schemeClr val="accent1"/>
                </a:solidFill>
              </a:rPr>
              <a:t>Local Situation </a:t>
            </a:r>
            <a:endParaRPr lang="en-GB" sz="3600" b="1" dirty="0">
              <a:solidFill>
                <a:schemeClr val="accent1"/>
              </a:solidFill>
            </a:endParaRPr>
          </a:p>
        </p:txBody>
      </p:sp>
      <p:sp>
        <p:nvSpPr>
          <p:cNvPr id="9" name="Content Placeholder 8"/>
          <p:cNvSpPr>
            <a:spLocks noGrp="1"/>
          </p:cNvSpPr>
          <p:nvPr>
            <p:ph idx="1"/>
          </p:nvPr>
        </p:nvSpPr>
        <p:spPr>
          <a:xfrm>
            <a:off x="821515" y="2121763"/>
            <a:ext cx="6204984" cy="2430024"/>
          </a:xfrm>
        </p:spPr>
        <p:txBody>
          <a:bodyPr>
            <a:normAutofit fontScale="92500" lnSpcReduction="20000"/>
          </a:bodyPr>
          <a:lstStyle/>
          <a:p>
            <a:pPr marL="0" indent="0">
              <a:buNone/>
            </a:pPr>
            <a:endParaRPr lang="en-US" sz="2400" dirty="0"/>
          </a:p>
          <a:p>
            <a:pPr marL="0" indent="0" algn="just">
              <a:buNone/>
            </a:pPr>
            <a:r>
              <a:rPr lang="en-GB" sz="2000" dirty="0"/>
              <a:t>In Naples – LOT 2 – Following the June 2016 local elections, the Mayor of Naples was re-confirmed. Likewise Naples Town Councillor on Social Policies, who signed </a:t>
            </a:r>
            <a:r>
              <a:rPr lang="en-GB" sz="2000" dirty="0" smtClean="0"/>
              <a:t>the </a:t>
            </a:r>
            <a:r>
              <a:rPr lang="en-GB" sz="2000" dirty="0"/>
              <a:t>associate partner form </a:t>
            </a:r>
            <a:r>
              <a:rPr lang="en-GB" sz="2000" dirty="0" smtClean="0"/>
              <a:t>in November 2017, has </a:t>
            </a:r>
            <a:r>
              <a:rPr lang="en-GB" sz="2000" dirty="0"/>
              <a:t>been </a:t>
            </a:r>
            <a:r>
              <a:rPr lang="en-GB" sz="2000" dirty="0" smtClean="0"/>
              <a:t>closely following JUSTROM </a:t>
            </a:r>
            <a:r>
              <a:rPr lang="en-GB" sz="2000" dirty="0"/>
              <a:t>since the </a:t>
            </a:r>
            <a:r>
              <a:rPr lang="en-GB" sz="2000" dirty="0" smtClean="0"/>
              <a:t>outset. </a:t>
            </a:r>
            <a:r>
              <a:rPr lang="en-US" sz="2000" dirty="0" smtClean="0"/>
              <a:t> </a:t>
            </a:r>
          </a:p>
          <a:p>
            <a:pPr marL="0" indent="0" algn="just">
              <a:buNone/>
            </a:pPr>
            <a:r>
              <a:rPr lang="en-GB" sz="2000" dirty="0"/>
              <a:t>The situation of Roma people and </a:t>
            </a:r>
            <a:r>
              <a:rPr lang="en-GB" sz="2000" dirty="0" smtClean="0"/>
              <a:t>relevant related </a:t>
            </a:r>
            <a:r>
              <a:rPr lang="en-GB" sz="2000" dirty="0"/>
              <a:t>problems greatly </a:t>
            </a:r>
            <a:r>
              <a:rPr lang="en-GB" sz="2000" dirty="0" smtClean="0"/>
              <a:t>varies </a:t>
            </a:r>
            <a:r>
              <a:rPr lang="en-GB" sz="2000" dirty="0"/>
              <a:t>within settlements and among </a:t>
            </a:r>
            <a:r>
              <a:rPr lang="en-GB" sz="2000" dirty="0" smtClean="0"/>
              <a:t>those </a:t>
            </a:r>
            <a:r>
              <a:rPr lang="en-GB" sz="2000" dirty="0" err="1" smtClean="0"/>
              <a:t>familiies</a:t>
            </a:r>
            <a:r>
              <a:rPr lang="en-GB" sz="2000" dirty="0" smtClean="0"/>
              <a:t>  </a:t>
            </a:r>
            <a:r>
              <a:rPr lang="en-GB" sz="2000" dirty="0"/>
              <a:t>living in housing </a:t>
            </a:r>
            <a:r>
              <a:rPr lang="en-GB" sz="2000" dirty="0" smtClean="0"/>
              <a:t>and/or caravans.</a:t>
            </a:r>
            <a:endParaRPr lang="en-GB" sz="2000" dirty="0">
              <a:solidFill>
                <a:schemeClr val="accent1"/>
              </a:solidFill>
            </a:endParaRPr>
          </a:p>
          <a:p>
            <a:pPr marL="0" indent="0" algn="just">
              <a:buNone/>
            </a:pPr>
            <a:endParaRPr lang="en-US" sz="2400" dirty="0" smtClean="0">
              <a:solidFill>
                <a:schemeClr val="accent1"/>
              </a:solidFill>
            </a:endParaRPr>
          </a:p>
          <a:p>
            <a:pPr marL="0" indent="0" algn="just">
              <a:buNone/>
            </a:pPr>
            <a:endParaRPr lang="en-US" sz="2400" dirty="0">
              <a:solidFill>
                <a:schemeClr val="accent1"/>
              </a:solidFill>
            </a:endParaRPr>
          </a:p>
          <a:p>
            <a:pPr marL="0" indent="0" algn="just">
              <a:buNone/>
            </a:pPr>
            <a:endParaRPr lang="en-US" sz="2400" dirty="0" smtClean="0">
              <a:solidFill>
                <a:schemeClr val="accent1"/>
              </a:solidFill>
            </a:endParaRPr>
          </a:p>
          <a:p>
            <a:pPr marL="0" indent="0" algn="just">
              <a:buNone/>
            </a:pPr>
            <a:endParaRPr lang="en-US" sz="2400" dirty="0">
              <a:solidFill>
                <a:schemeClr val="accent1"/>
              </a:solidFill>
            </a:endParaRPr>
          </a:p>
          <a:p>
            <a:pPr marL="0" indent="0" algn="just">
              <a:buNone/>
            </a:pPr>
            <a:endParaRPr lang="en-US" sz="2400" dirty="0">
              <a:solidFill>
                <a:schemeClr val="accent1"/>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210768" y="4330701"/>
            <a:ext cx="3647232" cy="1548094"/>
          </a:xfrm>
          <a:prstGeom prst="rect">
            <a:avLst/>
          </a:prstGeom>
          <a:noFill/>
          <a:ln>
            <a:noFill/>
          </a:ln>
        </p:spPr>
      </p:pic>
      <p:sp>
        <p:nvSpPr>
          <p:cNvPr id="10" name="Rectangle 9"/>
          <p:cNvSpPr/>
          <p:nvPr/>
        </p:nvSpPr>
        <p:spPr>
          <a:xfrm>
            <a:off x="7677930" y="437978"/>
            <a:ext cx="1824605" cy="5632312"/>
          </a:xfrm>
          <a:prstGeom prst="rect">
            <a:avLst/>
          </a:prstGeom>
        </p:spPr>
        <p:txBody>
          <a:bodyPr wrap="square">
            <a:spAutoFit/>
          </a:bodyPr>
          <a:lstStyle/>
          <a:p>
            <a:r>
              <a:rPr lang="en-GB" b="1" u="sng" dirty="0" smtClean="0"/>
              <a:t>LOT 2- Naples </a:t>
            </a:r>
          </a:p>
          <a:p>
            <a:r>
              <a:rPr lang="en-GB" dirty="0" smtClean="0"/>
              <a:t>The mobile Team has been covering the following areas, though to a different extent: </a:t>
            </a:r>
            <a:r>
              <a:rPr lang="en-GB" dirty="0" err="1" smtClean="0"/>
              <a:t>Gianturco</a:t>
            </a:r>
            <a:r>
              <a:rPr lang="en-GB" dirty="0" smtClean="0"/>
              <a:t> </a:t>
            </a:r>
            <a:r>
              <a:rPr lang="en-GB" dirty="0"/>
              <a:t>area (Via </a:t>
            </a:r>
            <a:r>
              <a:rPr lang="en-GB" dirty="0" err="1"/>
              <a:t>delle</a:t>
            </a:r>
            <a:r>
              <a:rPr lang="en-GB" dirty="0"/>
              <a:t> </a:t>
            </a:r>
            <a:r>
              <a:rPr lang="en-GB" dirty="0" err="1" smtClean="0"/>
              <a:t>Brecce</a:t>
            </a:r>
            <a:r>
              <a:rPr lang="en-GB" dirty="0" smtClean="0"/>
              <a:t>)</a:t>
            </a:r>
            <a:r>
              <a:rPr lang="en-GB" dirty="0"/>
              <a:t>; </a:t>
            </a:r>
            <a:r>
              <a:rPr lang="en-GB" dirty="0" err="1"/>
              <a:t>Grazia</a:t>
            </a:r>
            <a:r>
              <a:rPr lang="en-GB" dirty="0"/>
              <a:t> Deledda Former School; Via del </a:t>
            </a:r>
            <a:r>
              <a:rPr lang="en-GB" dirty="0" err="1"/>
              <a:t>Riposo</a:t>
            </a:r>
            <a:r>
              <a:rPr lang="en-GB" dirty="0"/>
              <a:t>; </a:t>
            </a:r>
            <a:r>
              <a:rPr lang="en-GB" dirty="0" err="1" smtClean="0"/>
              <a:t>Scampia-Cupa</a:t>
            </a:r>
            <a:r>
              <a:rPr lang="en-GB" dirty="0" smtClean="0"/>
              <a:t> </a:t>
            </a:r>
            <a:r>
              <a:rPr lang="en-GB" dirty="0" err="1" smtClean="0"/>
              <a:t>Perillo</a:t>
            </a:r>
            <a:r>
              <a:rPr lang="en-GB" dirty="0" smtClean="0"/>
              <a:t>; </a:t>
            </a:r>
            <a:r>
              <a:rPr lang="en-GB" dirty="0" err="1"/>
              <a:t>Giugliano</a:t>
            </a:r>
            <a:r>
              <a:rPr lang="en-GB" dirty="0"/>
              <a:t>-Ponte </a:t>
            </a:r>
            <a:r>
              <a:rPr lang="en-GB" dirty="0" err="1"/>
              <a:t>Riccio</a:t>
            </a:r>
            <a:r>
              <a:rPr lang="en-GB" dirty="0"/>
              <a:t>; </a:t>
            </a:r>
            <a:r>
              <a:rPr lang="en-GB" dirty="0" err="1"/>
              <a:t>Circumvallazione</a:t>
            </a:r>
            <a:r>
              <a:rPr lang="en-GB" dirty="0"/>
              <a:t> </a:t>
            </a:r>
            <a:r>
              <a:rPr lang="en-GB" dirty="0" err="1" smtClean="0"/>
              <a:t>Esterna</a:t>
            </a:r>
            <a:r>
              <a:rPr lang="en-GB" dirty="0" smtClean="0"/>
              <a:t>; Families in dwellings in </a:t>
            </a:r>
            <a:r>
              <a:rPr lang="en-US" dirty="0" err="1" smtClean="0"/>
              <a:t>Avvocata</a:t>
            </a:r>
            <a:r>
              <a:rPr lang="en-US" dirty="0" smtClean="0"/>
              <a:t> area.</a:t>
            </a:r>
            <a:endParaRPr lang="en-US" dirty="0"/>
          </a:p>
        </p:txBody>
      </p:sp>
      <p:sp>
        <p:nvSpPr>
          <p:cNvPr id="11" name="TextBox 10"/>
          <p:cNvSpPr txBox="1"/>
          <p:nvPr/>
        </p:nvSpPr>
        <p:spPr>
          <a:xfrm>
            <a:off x="9983903" y="424701"/>
            <a:ext cx="1445086" cy="3139321"/>
          </a:xfrm>
          <a:prstGeom prst="rect">
            <a:avLst/>
          </a:prstGeom>
          <a:noFill/>
        </p:spPr>
        <p:txBody>
          <a:bodyPr wrap="square" rtlCol="0">
            <a:spAutoFit/>
          </a:bodyPr>
          <a:lstStyle/>
          <a:p>
            <a:r>
              <a:rPr lang="en-GB" dirty="0"/>
              <a:t>T</a:t>
            </a:r>
            <a:r>
              <a:rPr lang="en-GB" dirty="0" smtClean="0"/>
              <a:t>he </a:t>
            </a:r>
            <a:r>
              <a:rPr lang="en-GB" dirty="0"/>
              <a:t>Legal </a:t>
            </a:r>
            <a:r>
              <a:rPr lang="en-GB" dirty="0" smtClean="0"/>
              <a:t>Clinic, since the outset,  </a:t>
            </a:r>
            <a:r>
              <a:rPr lang="en-GB" dirty="0"/>
              <a:t>has been established at Carlo Levi-</a:t>
            </a:r>
            <a:r>
              <a:rPr lang="en-GB" dirty="0" err="1"/>
              <a:t>Ilaria</a:t>
            </a:r>
            <a:r>
              <a:rPr lang="en-GB" dirty="0"/>
              <a:t> </a:t>
            </a:r>
            <a:r>
              <a:rPr lang="en-GB" dirty="0" err="1"/>
              <a:t>Alpi</a:t>
            </a:r>
            <a:r>
              <a:rPr lang="en-GB" dirty="0"/>
              <a:t> School in via Baku’ 4, </a:t>
            </a:r>
            <a:r>
              <a:rPr lang="en-GB" dirty="0" err="1"/>
              <a:t>Scampia</a:t>
            </a:r>
            <a:r>
              <a:rPr lang="en-GB" dirty="0"/>
              <a:t>, </a:t>
            </a:r>
            <a:r>
              <a:rPr lang="en-GB" dirty="0" smtClean="0"/>
              <a:t>Naples</a:t>
            </a:r>
            <a:endParaRPr lang="en-US" dirty="0"/>
          </a:p>
        </p:txBody>
      </p:sp>
    </p:spTree>
    <p:extLst>
      <p:ext uri="{BB962C8B-B14F-4D97-AF65-F5344CB8AC3E}">
        <p14:creationId xmlns:p14="http://schemas.microsoft.com/office/powerpoint/2010/main" val="3219051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a:normAutofit/>
          </a:bodyPr>
          <a:lstStyle/>
          <a:p>
            <a:pPr algn="r"/>
            <a:r>
              <a:rPr lang="en-GB" sz="2400" b="1" dirty="0"/>
              <a:t>Awareness-raising </a:t>
            </a:r>
            <a:r>
              <a:rPr lang="en-GB" sz="2400" b="1" dirty="0" smtClean="0"/>
              <a:t>gatherings, Visibility, and Associate Partners Forms</a:t>
            </a:r>
            <a:r>
              <a:rPr lang="en-US" sz="2400" dirty="0" smtClean="0"/>
              <a:t> </a:t>
            </a:r>
            <a:endParaRPr lang="en-GB" sz="2400" b="1" dirty="0">
              <a:solidFill>
                <a:schemeClr val="accent1"/>
              </a:solidFill>
            </a:endParaRPr>
          </a:p>
        </p:txBody>
      </p:sp>
      <p:sp>
        <p:nvSpPr>
          <p:cNvPr id="9" name="Content Placeholder 8"/>
          <p:cNvSpPr>
            <a:spLocks noGrp="1"/>
          </p:cNvSpPr>
          <p:nvPr>
            <p:ph idx="1"/>
          </p:nvPr>
        </p:nvSpPr>
        <p:spPr>
          <a:xfrm>
            <a:off x="536114" y="2121762"/>
            <a:ext cx="6941408" cy="4042412"/>
          </a:xfrm>
        </p:spPr>
        <p:txBody>
          <a:bodyPr>
            <a:normAutofit fontScale="92500" lnSpcReduction="20000"/>
          </a:bodyPr>
          <a:lstStyle/>
          <a:p>
            <a:r>
              <a:rPr lang="en-GB" sz="2400" dirty="0"/>
              <a:t>During all awareness-raising events, there has been always </a:t>
            </a:r>
            <a:r>
              <a:rPr lang="en-GB" sz="2400" b="1" dirty="0"/>
              <a:t>great interest and expectations from </a:t>
            </a:r>
            <a:r>
              <a:rPr lang="en-GB" sz="2400" b="1" dirty="0" smtClean="0"/>
              <a:t>communities </a:t>
            </a:r>
            <a:r>
              <a:rPr lang="en-GB" sz="2400" dirty="0" smtClean="0"/>
              <a:t>(However</a:t>
            </a:r>
            <a:r>
              <a:rPr lang="en-GB" sz="2400" dirty="0"/>
              <a:t>, approaches are totally different between Rome and Naples due to the differing </a:t>
            </a:r>
            <a:r>
              <a:rPr lang="en-GB" sz="2400" dirty="0" smtClean="0"/>
              <a:t>different context among communities). </a:t>
            </a:r>
          </a:p>
          <a:p>
            <a:r>
              <a:rPr lang="en-GB" sz="2400" dirty="0" smtClean="0"/>
              <a:t>We </a:t>
            </a:r>
            <a:r>
              <a:rPr lang="en-GB" sz="2400" dirty="0"/>
              <a:t>also managed to organize </a:t>
            </a:r>
            <a:r>
              <a:rPr lang="en-GB" sz="2400" dirty="0" smtClean="0"/>
              <a:t>in Rome: a </a:t>
            </a:r>
            <a:r>
              <a:rPr lang="en-GB" sz="2400" b="1" dirty="0"/>
              <a:t>Training for Teachers of the penitentiary </a:t>
            </a:r>
            <a:r>
              <a:rPr lang="en-GB" sz="2400" b="1" dirty="0" smtClean="0"/>
              <a:t>circuit</a:t>
            </a:r>
            <a:r>
              <a:rPr lang="en-GB" sz="2400" dirty="0" smtClean="0"/>
              <a:t> at </a:t>
            </a:r>
            <a:r>
              <a:rPr lang="en-GB" sz="2400" dirty="0" err="1" smtClean="0"/>
              <a:t>Rebibbia</a:t>
            </a:r>
            <a:r>
              <a:rPr lang="en-GB" sz="2400" dirty="0" smtClean="0"/>
              <a:t> prison (</a:t>
            </a:r>
            <a:r>
              <a:rPr lang="en-GB" sz="2400" dirty="0"/>
              <a:t>December 11-12, 2017) and </a:t>
            </a:r>
            <a:r>
              <a:rPr lang="en-GB" sz="2400" b="1" dirty="0"/>
              <a:t>a Training of Trainers for Legal Professionals</a:t>
            </a:r>
            <a:r>
              <a:rPr lang="en-GB" sz="2400" dirty="0"/>
              <a:t> </a:t>
            </a:r>
            <a:r>
              <a:rPr lang="en-GB" sz="2400" dirty="0" smtClean="0"/>
              <a:t>(from </a:t>
            </a:r>
            <a:r>
              <a:rPr lang="en-GB" sz="2400" dirty="0"/>
              <a:t>December 13 through December 15, </a:t>
            </a:r>
            <a:r>
              <a:rPr lang="en-GB" sz="2400" dirty="0" smtClean="0"/>
              <a:t>2017) at National Bar Council.</a:t>
            </a:r>
            <a:endParaRPr lang="en-US" sz="2400" dirty="0"/>
          </a:p>
          <a:p>
            <a:r>
              <a:rPr lang="en-GB" sz="2400" dirty="0" smtClean="0"/>
              <a:t>In </a:t>
            </a:r>
            <a:r>
              <a:rPr lang="en-GB" sz="2400" dirty="0"/>
              <a:t>terms of visibility, JUSTROM has been </a:t>
            </a:r>
            <a:r>
              <a:rPr lang="en-GB" sz="2400" dirty="0" smtClean="0"/>
              <a:t>“noted” </a:t>
            </a:r>
            <a:r>
              <a:rPr lang="en-GB" sz="2400" dirty="0"/>
              <a:t>by the </a:t>
            </a:r>
            <a:r>
              <a:rPr lang="en-GB" sz="2400" b="1" dirty="0" smtClean="0"/>
              <a:t>UN CEDAW Committee</a:t>
            </a:r>
            <a:r>
              <a:rPr lang="en-GB" sz="2400" dirty="0" smtClean="0"/>
              <a:t>. On </a:t>
            </a:r>
            <a:r>
              <a:rPr lang="en-GB" sz="2400" dirty="0"/>
              <a:t>various occasions, </a:t>
            </a:r>
            <a:r>
              <a:rPr lang="en-GB" sz="2400" dirty="0" smtClean="0"/>
              <a:t>by the press too (</a:t>
            </a:r>
            <a:r>
              <a:rPr lang="en-GB" sz="2400" dirty="0"/>
              <a:t>i.e. </a:t>
            </a:r>
            <a:r>
              <a:rPr lang="en-GB" sz="2400" dirty="0" err="1" smtClean="0"/>
              <a:t>Avvenire</a:t>
            </a:r>
            <a:r>
              <a:rPr lang="en-GB" sz="2400" dirty="0" smtClean="0"/>
              <a:t> </a:t>
            </a:r>
            <a:r>
              <a:rPr lang="en-GB" sz="2400" dirty="0"/>
              <a:t>nation-wide distributed newspaper). </a:t>
            </a:r>
            <a:r>
              <a:rPr lang="en-GB" sz="2400" dirty="0" smtClean="0"/>
              <a:t>JUSTROM</a:t>
            </a:r>
            <a:r>
              <a:rPr lang="en-GB" sz="2400" dirty="0"/>
              <a:t>-Italy has been </a:t>
            </a:r>
            <a:r>
              <a:rPr lang="en-GB" sz="2400" dirty="0" smtClean="0"/>
              <a:t>also mentioned and reported </a:t>
            </a:r>
            <a:r>
              <a:rPr lang="en-GB" sz="2400" b="1" dirty="0"/>
              <a:t>on the EU EPALE </a:t>
            </a:r>
            <a:r>
              <a:rPr lang="en-GB" sz="2400" b="1" dirty="0" smtClean="0"/>
              <a:t>Platform</a:t>
            </a:r>
            <a:r>
              <a:rPr lang="en-GB" sz="2400" dirty="0" smtClean="0"/>
              <a:t>.</a:t>
            </a:r>
            <a:r>
              <a:rPr lang="en-GB" sz="2400" b="1" dirty="0" smtClean="0"/>
              <a:t> </a:t>
            </a:r>
            <a:r>
              <a:rPr lang="en-US" sz="2400" b="1" dirty="0" smtClean="0"/>
              <a:t> </a:t>
            </a:r>
            <a:endParaRPr lang="en-US" sz="24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962502592"/>
              </p:ext>
            </p:extLst>
          </p:nvPr>
        </p:nvGraphicFramePr>
        <p:xfrm>
          <a:off x="1238250" y="3294063"/>
          <a:ext cx="9715500" cy="266700"/>
        </p:xfrm>
        <a:graphic>
          <a:graphicData uri="http://schemas.openxmlformats.org/presentationml/2006/ole">
            <mc:AlternateContent xmlns:mc="http://schemas.openxmlformats.org/markup-compatibility/2006">
              <mc:Choice xmlns:v="urn:schemas-microsoft-com:vml" Requires="v">
                <p:oleObj spid="_x0000_s2339" name="Document" r:id="rId5" imgW="9715500" imgH="266700" progId="Word.Document.12">
                  <p:embed/>
                </p:oleObj>
              </mc:Choice>
              <mc:Fallback>
                <p:oleObj name="Document" r:id="rId5" imgW="9715500" imgH="266700" progId="Word.Document.12">
                  <p:embed/>
                  <p:pic>
                    <p:nvPicPr>
                      <p:cNvPr id="0" name=""/>
                      <p:cNvPicPr/>
                      <p:nvPr/>
                    </p:nvPicPr>
                    <p:blipFill>
                      <a:blip r:embed="rId6"/>
                      <a:stretch>
                        <a:fillRect/>
                      </a:stretch>
                    </p:blipFill>
                    <p:spPr>
                      <a:xfrm>
                        <a:off x="1238250" y="3294063"/>
                        <a:ext cx="9715500" cy="266700"/>
                      </a:xfrm>
                      <a:prstGeom prst="rect">
                        <a:avLst/>
                      </a:prstGeom>
                    </p:spPr>
                  </p:pic>
                </p:oleObj>
              </mc:Fallback>
            </mc:AlternateContent>
          </a:graphicData>
        </a:graphic>
      </p:graphicFrame>
      <p:sp>
        <p:nvSpPr>
          <p:cNvPr id="10" name="TextBox 9"/>
          <p:cNvSpPr txBox="1"/>
          <p:nvPr/>
        </p:nvSpPr>
        <p:spPr>
          <a:xfrm>
            <a:off x="8947855" y="1532922"/>
            <a:ext cx="184666" cy="369332"/>
          </a:xfrm>
          <a:prstGeom prst="rect">
            <a:avLst/>
          </a:prstGeom>
          <a:noFill/>
        </p:spPr>
        <p:txBody>
          <a:bodyPr wrap="none" rtlCol="0">
            <a:spAutoFit/>
          </a:bodyPr>
          <a:lstStyle/>
          <a:p>
            <a:endParaRPr lang="en-US" dirty="0"/>
          </a:p>
        </p:txBody>
      </p:sp>
      <p:sp>
        <p:nvSpPr>
          <p:cNvPr id="15" name="Rectangle 14"/>
          <p:cNvSpPr/>
          <p:nvPr/>
        </p:nvSpPr>
        <p:spPr>
          <a:xfrm>
            <a:off x="7670800" y="1168400"/>
            <a:ext cx="4196421" cy="5539979"/>
          </a:xfrm>
          <a:prstGeom prst="rect">
            <a:avLst/>
          </a:prstGeom>
        </p:spPr>
        <p:txBody>
          <a:bodyPr wrap="square">
            <a:spAutoFit/>
          </a:bodyPr>
          <a:lstStyle/>
          <a:p>
            <a:r>
              <a:rPr lang="en-US" sz="1600" b="1" u="sng" dirty="0"/>
              <a:t>Partnership Agreements</a:t>
            </a:r>
          </a:p>
          <a:p>
            <a:r>
              <a:rPr lang="en-GB" sz="1600" dirty="0" smtClean="0"/>
              <a:t>Observatory </a:t>
            </a:r>
            <a:r>
              <a:rPr lang="en-GB" sz="1600" dirty="0"/>
              <a:t>on </a:t>
            </a:r>
            <a:r>
              <a:rPr lang="en-GB" sz="1600" dirty="0" smtClean="0"/>
              <a:t>Poverty (adhered); </a:t>
            </a:r>
          </a:p>
          <a:p>
            <a:r>
              <a:rPr lang="en-GB" sz="1600" dirty="0"/>
              <a:t>National Bar Council (pending); </a:t>
            </a:r>
          </a:p>
          <a:p>
            <a:r>
              <a:rPr lang="en-GB" sz="1600" dirty="0"/>
              <a:t>Naples Bar Council-HR Commission (to be re-submitted following local elections held in September 2017); </a:t>
            </a:r>
            <a:endParaRPr lang="en-GB" sz="1600" dirty="0" smtClean="0"/>
          </a:p>
          <a:p>
            <a:r>
              <a:rPr lang="en-US" sz="1600" dirty="0"/>
              <a:t>Naples Municipality (signed); </a:t>
            </a:r>
          </a:p>
          <a:p>
            <a:r>
              <a:rPr lang="en-US" sz="1600" dirty="0"/>
              <a:t>Roma </a:t>
            </a:r>
            <a:r>
              <a:rPr lang="en-US" sz="1600" dirty="0" err="1"/>
              <a:t>Capitale</a:t>
            </a:r>
            <a:r>
              <a:rPr lang="en-US" sz="1600" dirty="0"/>
              <a:t> (signed at technical level. </a:t>
            </a:r>
            <a:r>
              <a:rPr lang="en-US" sz="1600" dirty="0" smtClean="0"/>
              <a:t>Pending the political ratification)</a:t>
            </a:r>
            <a:r>
              <a:rPr lang="en-US" sz="1600" dirty="0"/>
              <a:t>; </a:t>
            </a:r>
          </a:p>
          <a:p>
            <a:r>
              <a:rPr lang="en-US" sz="1600" dirty="0"/>
              <a:t>CPIA 1 – Adults school (signed); </a:t>
            </a:r>
          </a:p>
          <a:p>
            <a:r>
              <a:rPr lang="en-US" sz="1600" dirty="0" smtClean="0"/>
              <a:t>Carlo Levi School in </a:t>
            </a:r>
            <a:r>
              <a:rPr lang="en-US" sz="1600" dirty="0" err="1" smtClean="0"/>
              <a:t>Scampia</a:t>
            </a:r>
            <a:r>
              <a:rPr lang="en-US" sz="1600" dirty="0" smtClean="0"/>
              <a:t> (</a:t>
            </a:r>
            <a:r>
              <a:rPr lang="en-US" sz="1600" dirty="0"/>
              <a:t>signed); </a:t>
            </a:r>
            <a:endParaRPr lang="en-US" sz="1600" dirty="0" smtClean="0"/>
          </a:p>
          <a:p>
            <a:r>
              <a:rPr lang="en-US" sz="1600" dirty="0" smtClean="0"/>
              <a:t>UNHCR </a:t>
            </a:r>
            <a:r>
              <a:rPr lang="en-US" sz="1600" dirty="0"/>
              <a:t>(signed); </a:t>
            </a:r>
          </a:p>
          <a:p>
            <a:r>
              <a:rPr lang="en-US" sz="1600" dirty="0" smtClean="0"/>
              <a:t>UNAR </a:t>
            </a:r>
            <a:r>
              <a:rPr lang="en-US" sz="1600" dirty="0"/>
              <a:t>(pending); </a:t>
            </a:r>
            <a:endParaRPr lang="en-US" sz="1600" dirty="0" smtClean="0"/>
          </a:p>
          <a:p>
            <a:r>
              <a:rPr lang="en-US" sz="1600" dirty="0" err="1" smtClean="0"/>
              <a:t>Rebibbia</a:t>
            </a:r>
            <a:r>
              <a:rPr lang="en-US" sz="1600" dirty="0" smtClean="0"/>
              <a:t> </a:t>
            </a:r>
            <a:r>
              <a:rPr lang="en-US" sz="1600" dirty="0"/>
              <a:t>prison (pending); </a:t>
            </a:r>
            <a:endParaRPr lang="en-US" sz="1600" dirty="0" smtClean="0"/>
          </a:p>
          <a:p>
            <a:endParaRPr lang="en-GB" sz="1600" dirty="0" smtClean="0"/>
          </a:p>
          <a:p>
            <a:r>
              <a:rPr lang="en-GB" sz="1600" dirty="0" smtClean="0"/>
              <a:t>Under </a:t>
            </a:r>
            <a:r>
              <a:rPr lang="en-GB" sz="1600" b="1" dirty="0"/>
              <a:t>JUSTROM 2</a:t>
            </a:r>
            <a:r>
              <a:rPr lang="en-GB" sz="1600" dirty="0"/>
              <a:t>, we do expect to extend and enhance the former ones while signing new ones, including with </a:t>
            </a:r>
            <a:r>
              <a:rPr lang="en-GB" sz="1600" dirty="0" smtClean="0"/>
              <a:t>UNAR; </a:t>
            </a:r>
            <a:r>
              <a:rPr lang="en-GB" sz="1600" dirty="0"/>
              <a:t>and ideally, given the main problems relating to legal status, with key Embassies. Also media sector is to be better </a:t>
            </a:r>
            <a:r>
              <a:rPr lang="en-GB" sz="1600" dirty="0" smtClean="0"/>
              <a:t>explored. </a:t>
            </a:r>
            <a:r>
              <a:rPr lang="en-US" sz="1600" dirty="0" smtClean="0"/>
              <a:t> </a:t>
            </a:r>
            <a:endParaRPr lang="en-GB" sz="1600" dirty="0" smtClean="0"/>
          </a:p>
          <a:p>
            <a:r>
              <a:rPr lang="en-US" dirty="0" smtClean="0"/>
              <a:t> </a:t>
            </a:r>
            <a:endParaRPr lang="en-US" dirty="0"/>
          </a:p>
        </p:txBody>
      </p:sp>
      <p:pic>
        <p:nvPicPr>
          <p:cNvPr id="12" name="Picture 11" descr="C:\Users\GUET\AppData\Local\Microsoft\Windows\Temporary Internet Files\Content.Outlook\OB73U2T9\JUSTROM.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19566" y="456606"/>
            <a:ext cx="2482994" cy="556487"/>
          </a:xfrm>
          <a:prstGeom prst="rect">
            <a:avLst/>
          </a:prstGeom>
          <a:noFill/>
          <a:ln>
            <a:noFill/>
          </a:ln>
        </p:spPr>
      </p:pic>
    </p:spTree>
    <p:extLst>
      <p:ext uri="{BB962C8B-B14F-4D97-AF65-F5344CB8AC3E}">
        <p14:creationId xmlns:p14="http://schemas.microsoft.com/office/powerpoint/2010/main" val="2427905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1736</TotalTime>
  <Words>1967</Words>
  <Application>Microsoft Office PowerPoint</Application>
  <PresentationFormat>Custom</PresentationFormat>
  <Paragraphs>331</Paragraphs>
  <Slides>14</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Document</vt:lpstr>
      <vt:lpstr>       </vt:lpstr>
      <vt:lpstr>       </vt:lpstr>
      <vt:lpstr>Relevant Data </vt:lpstr>
      <vt:lpstr>From a Human Rights Law Standpoint</vt:lpstr>
      <vt:lpstr>Presence of RSC in Rome and Naples </vt:lpstr>
      <vt:lpstr>The Problems</vt:lpstr>
      <vt:lpstr>Local Situation</vt:lpstr>
      <vt:lpstr>Local Situation </vt:lpstr>
      <vt:lpstr>Awareness-raising gatherings, Visibility, and Associate Partners Forms </vt:lpstr>
      <vt:lpstr>Substantial Law</vt:lpstr>
      <vt:lpstr>Specific Problems </vt:lpstr>
      <vt:lpstr>First Results and Possible Way Forward </vt:lpstr>
      <vt:lpstr>First Results and Possible Way Forward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AUDE 2nd</dc:title>
  <dc:creator>Fice</dc:creator>
  <cp:lastModifiedBy>RUSTEM Robert</cp:lastModifiedBy>
  <cp:revision>360</cp:revision>
  <dcterms:created xsi:type="dcterms:W3CDTF">2017-02-22T13:31:53Z</dcterms:created>
  <dcterms:modified xsi:type="dcterms:W3CDTF">2019-03-21T15:11:06Z</dcterms:modified>
</cp:coreProperties>
</file>