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147469282" r:id="rId3"/>
    <p:sldId id="2147469287" r:id="rId4"/>
    <p:sldId id="2147469286" r:id="rId5"/>
    <p:sldId id="2147469263" r:id="rId6"/>
    <p:sldId id="2147469288" r:id="rId7"/>
    <p:sldId id="267" r:id="rId8"/>
    <p:sldId id="272" r:id="rId9"/>
    <p:sldId id="2147469258" r:id="rId10"/>
  </p:sldIdLst>
  <p:sldSz cx="18288000" cy="10287000"/>
  <p:notesSz cx="6858000" cy="9144000"/>
  <p:embeddedFontLst>
    <p:embeddedFont>
      <p:font typeface="Aptos ExtraBold" panose="020F0502020204030204" pitchFamily="34" charset="0"/>
      <p:bold r:id="rId12"/>
      <p:italic r:id="rId13"/>
      <p:boldItalic r:id="rId14"/>
    </p:embeddedFont>
    <p:embeddedFont>
      <p:font typeface="Aptos Serif" panose="020B0502040204020203" pitchFamily="18"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F87BB77-F1FC-EF48-8F47-C826F8D4136E}">
          <p14:sldIdLst>
            <p14:sldId id="256"/>
            <p14:sldId id="2147469282"/>
            <p14:sldId id="2147469287"/>
            <p14:sldId id="2147469286"/>
            <p14:sldId id="2147469263"/>
            <p14:sldId id="2147469288"/>
            <p14:sldId id="267"/>
          </p14:sldIdLst>
        </p14:section>
        <p14:section name="CLOSE" id="{462F76E1-90B3-8943-99A8-53229B6EA07B}">
          <p14:sldIdLst>
            <p14:sldId id="272"/>
            <p14:sldId id="2147469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8AA2"/>
    <a:srgbClr val="F4BA48"/>
    <a:srgbClr val="202124"/>
    <a:srgbClr val="F5EDE1"/>
    <a:srgbClr val="56B0D2"/>
    <a:srgbClr val="8FD7F5"/>
    <a:srgbClr val="2C5C6B"/>
    <a:srgbClr val="E5BA50"/>
    <a:srgbClr val="FA8D3C"/>
    <a:srgbClr val="FAB3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73" autoAdjust="0"/>
    <p:restoredTop sz="83836" autoAdjust="0"/>
  </p:normalViewPr>
  <p:slideViewPr>
    <p:cSldViewPr>
      <p:cViewPr varScale="1">
        <p:scale>
          <a:sx n="62" d="100"/>
          <a:sy n="62" d="100"/>
        </p:scale>
        <p:origin x="102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6E35F-0838-CB44-92D3-431BF7DF084E}" type="datetimeFigureOut">
              <a:rPr lang="fr-CH" smtClean="0"/>
              <a:t>04.03.2026</a:t>
            </a:fld>
            <a:endParaRPr lang="fr-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7C232-338F-FB46-B58C-E79D6AAF0CAD}" type="slidenum">
              <a:rPr lang="fr-CH" smtClean="0"/>
              <a:t>‹#›</a:t>
            </a:fld>
            <a:endParaRPr lang="fr-CH"/>
          </a:p>
        </p:txBody>
      </p:sp>
    </p:spTree>
    <p:extLst>
      <p:ext uri="{BB962C8B-B14F-4D97-AF65-F5344CB8AC3E}">
        <p14:creationId xmlns:p14="http://schemas.microsoft.com/office/powerpoint/2010/main" val="3144628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Ol9VhBDKZs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p:txBody>
      </p:sp>
      <p:sp>
        <p:nvSpPr>
          <p:cNvPr id="4" name="Slide Number Placeholder 3"/>
          <p:cNvSpPr>
            <a:spLocks noGrp="1"/>
          </p:cNvSpPr>
          <p:nvPr>
            <p:ph type="sldNum" sz="quarter" idx="5"/>
          </p:nvPr>
        </p:nvSpPr>
        <p:spPr/>
        <p:txBody>
          <a:bodyPr/>
          <a:lstStyle/>
          <a:p>
            <a:fld id="{FBE7C232-338F-FB46-B58C-E79D6AAF0CAD}" type="slidenum">
              <a:rPr lang="fr-CH" smtClean="0"/>
              <a:t>1</a:t>
            </a:fld>
            <a:endParaRPr lang="fr-CH"/>
          </a:p>
        </p:txBody>
      </p:sp>
    </p:spTree>
    <p:extLst>
      <p:ext uri="{BB962C8B-B14F-4D97-AF65-F5344CB8AC3E}">
        <p14:creationId xmlns:p14="http://schemas.microsoft.com/office/powerpoint/2010/main" val="4278352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3EC7-251B-3B36-0F12-83EBA7B1C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B1261-30F4-1B89-0588-15C83C90E0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55A50-B311-C03A-F62F-84120957D261}"/>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itchFamily="2" charset="2"/>
              <a:buNone/>
              <a:tabLst/>
              <a:defRPr/>
            </a:pPr>
            <a:endParaRPr lang="fr-CH" dirty="0"/>
          </a:p>
        </p:txBody>
      </p:sp>
      <p:sp>
        <p:nvSpPr>
          <p:cNvPr id="4" name="Slide Number Placeholder 3">
            <a:extLst>
              <a:ext uri="{FF2B5EF4-FFF2-40B4-BE49-F238E27FC236}">
                <a16:creationId xmlns:a16="http://schemas.microsoft.com/office/drawing/2014/main" id="{6F407E3A-9D90-4789-F3F5-EA48AB573D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C232-338F-FB46-B58C-E79D6AAF0CAD}" type="slidenum">
              <a:rPr kumimoji="0" lang="fr-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55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45628-BC01-FD2E-7E9D-69A7682FC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841EF-7FB2-A923-CC41-C5A910752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D4845-48AE-BE65-6719-88EBF81C42A9}"/>
              </a:ext>
            </a:extLst>
          </p:cNvPr>
          <p:cNvSpPr>
            <a:spLocks noGrp="1"/>
          </p:cNvSpPr>
          <p:nvPr>
            <p:ph type="body" idx="1"/>
          </p:nvPr>
        </p:nvSpPr>
        <p:spPr/>
        <p:txBody>
          <a:bodyPr/>
          <a:lstStyle/>
          <a:p>
            <a:pPr>
              <a:defRPr/>
            </a:pPr>
            <a:r>
              <a:rPr lang="fr-CH" sz="1200" i="0" dirty="0">
                <a:latin typeface="+mn-ea"/>
                <a:ea typeface="+mn-ea"/>
              </a:rPr>
              <a:t>Momentum :</a:t>
            </a:r>
          </a:p>
          <a:p>
            <a:pPr marL="171450" indent="-171450">
              <a:buFont typeface="Arial" panose="020B0604020202020204" pitchFamily="34" charset="0"/>
              <a:buChar char="•"/>
              <a:defRPr/>
            </a:pPr>
            <a:r>
              <a:rPr lang="fr-CH" sz="1200" b="1" i="0" dirty="0">
                <a:latin typeface="+mn-ea"/>
                <a:ea typeface="+mn-ea"/>
              </a:rPr>
              <a:t>Record audiences </a:t>
            </a:r>
            <a:r>
              <a:rPr lang="fr-CH" sz="1200" b="0" i="0" dirty="0">
                <a:latin typeface="+mn-ea"/>
                <a:ea typeface="+mn-ea"/>
              </a:rPr>
              <a:t>of </a:t>
            </a:r>
            <a:r>
              <a:rPr lang="fr-CH" sz="1200" b="0" i="0" dirty="0" err="1">
                <a:latin typeface="+mn-ea"/>
                <a:ea typeface="+mn-ea"/>
              </a:rPr>
              <a:t>women’s</a:t>
            </a:r>
            <a:r>
              <a:rPr lang="fr-CH" sz="1200" b="0" i="0" dirty="0">
                <a:latin typeface="+mn-ea"/>
                <a:ea typeface="+mn-ea"/>
              </a:rPr>
              <a:t> </a:t>
            </a:r>
            <a:r>
              <a:rPr lang="fr-CH" sz="1200" b="0" i="0" dirty="0" err="1">
                <a:latin typeface="+mn-ea"/>
                <a:ea typeface="+mn-ea"/>
              </a:rPr>
              <a:t>events</a:t>
            </a:r>
            <a:r>
              <a:rPr lang="fr-CH" sz="1200" i="0" dirty="0">
                <a:latin typeface="+mn-ea"/>
                <a:ea typeface="+mn-ea"/>
              </a:rPr>
              <a:t>: </a:t>
            </a:r>
            <a:r>
              <a:rPr lang="fr-CH" sz="1200" i="0" dirty="0" err="1">
                <a:latin typeface="+mn-ea"/>
                <a:ea typeface="+mn-ea"/>
              </a:rPr>
              <a:t>both</a:t>
            </a:r>
            <a:r>
              <a:rPr lang="fr-CH" sz="1200" i="0" dirty="0">
                <a:latin typeface="+mn-ea"/>
                <a:ea typeface="+mn-ea"/>
              </a:rPr>
              <a:t> in the stands and on </a:t>
            </a:r>
            <a:r>
              <a:rPr lang="fr-CH" sz="1200" i="0" dirty="0" err="1">
                <a:latin typeface="+mn-ea"/>
                <a:ea typeface="+mn-ea"/>
              </a:rPr>
              <a:t>television</a:t>
            </a:r>
            <a:r>
              <a:rPr lang="fr-CH" sz="1200" i="0" dirty="0">
                <a:latin typeface="+mn-ea"/>
                <a:ea typeface="+mn-ea"/>
              </a:rPr>
              <a:t>.</a:t>
            </a:r>
          </a:p>
          <a:p>
            <a:pPr marL="171450" indent="-171450">
              <a:buFont typeface="Arial" panose="020B0604020202020204" pitchFamily="34" charset="0"/>
              <a:buChar char="•"/>
              <a:defRPr/>
            </a:pPr>
            <a:r>
              <a:rPr lang="fr-CH" sz="1200" b="1" i="0" dirty="0">
                <a:latin typeface="+mn-ea"/>
                <a:ea typeface="+mn-ea"/>
              </a:rPr>
              <a:t>Record engagement </a:t>
            </a:r>
            <a:r>
              <a:rPr lang="fr-CH" sz="1200" i="0" dirty="0">
                <a:latin typeface="+mn-ea"/>
                <a:ea typeface="+mn-ea"/>
              </a:rPr>
              <a:t>on social media, </a:t>
            </a:r>
            <a:r>
              <a:rPr lang="fr-CH" sz="1200" i="0" dirty="0" err="1">
                <a:latin typeface="+mn-ea"/>
                <a:ea typeface="+mn-ea"/>
              </a:rPr>
              <a:t>driven</a:t>
            </a:r>
            <a:r>
              <a:rPr lang="fr-CH" sz="1200" i="0" dirty="0">
                <a:latin typeface="+mn-ea"/>
                <a:ea typeface="+mn-ea"/>
              </a:rPr>
              <a:t> </a:t>
            </a:r>
            <a:r>
              <a:rPr lang="fr-CH" sz="1200" i="0" dirty="0" err="1">
                <a:latin typeface="+mn-ea"/>
                <a:ea typeface="+mn-ea"/>
              </a:rPr>
              <a:t>largely</a:t>
            </a:r>
            <a:r>
              <a:rPr lang="fr-CH" sz="1200" i="0" dirty="0">
                <a:latin typeface="+mn-ea"/>
                <a:ea typeface="+mn-ea"/>
              </a:rPr>
              <a:t> by </a:t>
            </a:r>
            <a:r>
              <a:rPr lang="fr-CH" sz="1200" i="0" dirty="0" err="1">
                <a:latin typeface="+mn-ea"/>
                <a:ea typeface="+mn-ea"/>
              </a:rPr>
              <a:t>women</a:t>
            </a:r>
            <a:r>
              <a:rPr lang="fr-CH" sz="1200" i="0" dirty="0">
                <a:latin typeface="+mn-ea"/>
                <a:ea typeface="+mn-ea"/>
              </a:rPr>
              <a:t> </a:t>
            </a:r>
            <a:r>
              <a:rPr lang="fr-CH" sz="1200" i="0" dirty="0" err="1">
                <a:latin typeface="+mn-ea"/>
                <a:ea typeface="+mn-ea"/>
              </a:rPr>
              <a:t>athletes</a:t>
            </a:r>
            <a:r>
              <a:rPr lang="fr-CH" sz="1200" i="0" dirty="0">
                <a:latin typeface="+mn-ea"/>
                <a:ea typeface="+mn-ea"/>
              </a:rPr>
              <a:t>. </a:t>
            </a:r>
          </a:p>
          <a:p>
            <a:pPr>
              <a:defRPr/>
            </a:pPr>
            <a:endParaRPr lang="fr-CH" sz="1200" i="0" dirty="0">
              <a:latin typeface="+mn-ea"/>
              <a:ea typeface="+mn-ea"/>
            </a:endParaRPr>
          </a:p>
          <a:p>
            <a:pPr>
              <a:defRPr/>
            </a:pPr>
            <a:r>
              <a:rPr lang="fr-CH" sz="1200" i="0" dirty="0">
                <a:latin typeface="+mn-ea"/>
                <a:ea typeface="+mn-ea"/>
              </a:rPr>
              <a:t>AND YET…</a:t>
            </a:r>
          </a:p>
          <a:p>
            <a:pPr>
              <a:defRPr/>
            </a:pPr>
            <a:endParaRPr lang="fr-CH" sz="1200" i="0" kern="1200" dirty="0">
              <a:solidFill>
                <a:schemeClr val="tx1"/>
              </a:solidFill>
              <a:effectLst/>
              <a:latin typeface="+mn-ea"/>
              <a:ea typeface="+mn-ea"/>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13% of coaches accredited at Tokyo 2020 were women (IOC 2022)</a:t>
            </a:r>
          </a:p>
          <a:p>
            <a:r>
              <a:rPr lang="en-US" sz="1200" i="1" dirty="0">
                <a:effectLst/>
                <a:latin typeface="Aptos" panose="020B0004020202020204" pitchFamily="34" charset="0"/>
                <a:ea typeface="Calibri" panose="020F0502020204030204" pitchFamily="34" charset="0"/>
                <a:cs typeface="Arial" panose="020B0604020202020204" pitchFamily="34" charset="0"/>
              </a:rPr>
              <a:t>20% of media accredited at Tokyo 2020 were women (IOC 2022)</a:t>
            </a:r>
            <a:endParaRPr lang="en-CH" sz="1200" i="1" dirty="0">
              <a:effectLst/>
              <a:latin typeface="Aptos" panose="020B0004020202020204" pitchFamily="34" charset="0"/>
              <a:ea typeface="Calibri" panose="020F0502020204030204" pitchFamily="34" charset="0"/>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11% of IF Presidents in 2022 were women (IOC 2022)</a:t>
            </a:r>
            <a:endParaRPr lang="en-CH" sz="1200" i="1" dirty="0">
              <a:effectLst/>
              <a:latin typeface="Aptos" panose="020B0004020202020204" pitchFamily="34" charset="0"/>
              <a:ea typeface="Calibri" panose="020F0502020204030204" pitchFamily="34" charset="0"/>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No women among top 100 highest-paid athletes in the world</a:t>
            </a:r>
          </a:p>
          <a:p>
            <a:endParaRPr lang="fr-CH" sz="1200" i="0" kern="1200" dirty="0">
              <a:solidFill>
                <a:schemeClr val="tx1"/>
              </a:solidFill>
              <a:effectLst/>
              <a:latin typeface="+mn-ea"/>
              <a:ea typeface="+mn-ea"/>
              <a:cs typeface="Arial" panose="020B0604020202020204" pitchFamily="34" charset="0"/>
            </a:endParaRPr>
          </a:p>
          <a:p>
            <a:r>
              <a:rPr lang="fr-CH" sz="1200" i="0" kern="1200" dirty="0">
                <a:solidFill>
                  <a:schemeClr val="tx1"/>
                </a:solidFill>
                <a:effectLst/>
                <a:latin typeface="+mn-ea"/>
                <a:ea typeface="+mn-ea"/>
                <a:cs typeface="Arial" panose="020B0604020202020204" pitchFamily="34" charset="0"/>
              </a:rPr>
              <a:t>Image </a:t>
            </a:r>
            <a:r>
              <a:rPr lang="fr-CH" sz="1200" i="0" kern="1200" dirty="0" err="1">
                <a:solidFill>
                  <a:schemeClr val="tx1"/>
                </a:solidFill>
                <a:effectLst/>
                <a:latin typeface="+mn-ea"/>
                <a:ea typeface="+mn-ea"/>
                <a:cs typeface="Arial" panose="020B0604020202020204" pitchFamily="34" charset="0"/>
              </a:rPr>
              <a:t>credits</a:t>
            </a:r>
            <a:r>
              <a:rPr lang="fr-CH" sz="1200" i="0" kern="1200" dirty="0">
                <a:solidFill>
                  <a:schemeClr val="tx1"/>
                </a:solidFill>
                <a:effectLst/>
                <a:latin typeface="+mn-ea"/>
                <a:ea typeface="+mn-ea"/>
                <a:cs typeface="Arial" panose="020B0604020202020204" pitchFamily="34" charset="0"/>
              </a:rPr>
              <a:t> : </a:t>
            </a:r>
            <a:br>
              <a:rPr lang="fr-CH" sz="1200" i="0" kern="1200" dirty="0">
                <a:solidFill>
                  <a:schemeClr val="tx1"/>
                </a:solidFill>
                <a:effectLst/>
                <a:latin typeface="+mn-ea"/>
                <a:ea typeface="+mn-ea"/>
                <a:cs typeface="Arial" panose="020B0604020202020204" pitchFamily="34" charset="0"/>
              </a:rPr>
            </a:br>
            <a:r>
              <a:rPr lang="fr-CH" sz="1200" i="0" kern="1200" dirty="0">
                <a:solidFill>
                  <a:schemeClr val="tx1"/>
                </a:solidFill>
                <a:effectLst/>
                <a:latin typeface="+mn-ea"/>
                <a:ea typeface="+mn-ea"/>
                <a:cs typeface="Arial" panose="020B0604020202020204" pitchFamily="34" charset="0"/>
              </a:rPr>
              <a:t>UEFA x Getty Images (2022)</a:t>
            </a:r>
            <a:br>
              <a:rPr lang="fr-CH" sz="1200" i="0" kern="1200" dirty="0">
                <a:solidFill>
                  <a:schemeClr val="tx1"/>
                </a:solidFill>
                <a:effectLst/>
                <a:latin typeface="+mn-ea"/>
                <a:ea typeface="+mn-ea"/>
                <a:cs typeface="Arial" panose="020B0604020202020204" pitchFamily="34" charset="0"/>
              </a:rPr>
            </a:br>
            <a:r>
              <a:rPr lang="fr-CH" sz="1200" i="0" kern="1200" dirty="0" err="1">
                <a:solidFill>
                  <a:schemeClr val="tx1"/>
                </a:solidFill>
                <a:effectLst/>
                <a:latin typeface="+mn-ea"/>
                <a:ea typeface="+mn-ea"/>
                <a:cs typeface="Arial" panose="020B0604020202020204" pitchFamily="34" charset="0"/>
              </a:rPr>
              <a:t>TikTok</a:t>
            </a:r>
            <a:r>
              <a:rPr lang="fr-CH" sz="1200" i="0" kern="1200" dirty="0">
                <a:solidFill>
                  <a:schemeClr val="tx1"/>
                </a:solidFill>
                <a:effectLst/>
                <a:latin typeface="+mn-ea"/>
                <a:ea typeface="+mn-ea"/>
                <a:cs typeface="Arial" panose="020B0604020202020204" pitchFamily="34" charset="0"/>
              </a:rPr>
              <a:t> @</a:t>
            </a:r>
            <a:r>
              <a:rPr lang="fr-CH" sz="1200" i="0" kern="1200" dirty="0" err="1">
                <a:solidFill>
                  <a:schemeClr val="tx1"/>
                </a:solidFill>
                <a:effectLst/>
                <a:latin typeface="+mn-ea"/>
                <a:ea typeface="+mn-ea"/>
                <a:cs typeface="Arial" panose="020B0604020202020204" pitchFamily="34" charset="0"/>
              </a:rPr>
              <a:t>IlohnaMeier</a:t>
            </a:r>
            <a:r>
              <a:rPr lang="fr-CH" sz="1200" i="0" kern="1200" dirty="0">
                <a:solidFill>
                  <a:schemeClr val="tx1"/>
                </a:solidFill>
                <a:effectLst/>
                <a:latin typeface="+mn-ea"/>
                <a:ea typeface="+mn-ea"/>
                <a:cs typeface="Arial" panose="020B0604020202020204" pitchFamily="34" charset="0"/>
              </a:rPr>
              <a:t>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333333"/>
                </a:solidFill>
                <a:latin typeface="Roboto" panose="02000000000000000000" pitchFamily="2" charset="0"/>
                <a:ea typeface="Roboto" panose="02000000000000000000" pitchFamily="2" charset="0"/>
                <a:cs typeface="Roboto" panose="02000000000000000000" pitchFamily="2" charset="0"/>
              </a:rPr>
              <a:t>@</a:t>
            </a:r>
            <a:r>
              <a:rPr lang="en-GB" sz="1200" i="0" dirty="0" err="1">
                <a:solidFill>
                  <a:srgbClr val="333333"/>
                </a:solidFill>
                <a:latin typeface="Roboto" panose="02000000000000000000" pitchFamily="2" charset="0"/>
                <a:ea typeface="Roboto" panose="02000000000000000000" pitchFamily="2" charset="0"/>
                <a:cs typeface="Roboto" panose="02000000000000000000" pitchFamily="2" charset="0"/>
              </a:rPr>
              <a:t>hersport.ie</a:t>
            </a:r>
            <a:r>
              <a:rPr lang="en-GB" sz="1200" i="0" dirty="0">
                <a:solidFill>
                  <a:srgbClr val="333333"/>
                </a:solidFill>
                <a:latin typeface="Roboto" panose="02000000000000000000" pitchFamily="2" charset="0"/>
                <a:ea typeface="Roboto" panose="02000000000000000000" pitchFamily="2" charset="0"/>
                <a:cs typeface="Roboto" panose="02000000000000000000" pitchFamily="2" charset="0"/>
              </a:rPr>
              <a:t> (31 Oct. 2025)</a:t>
            </a:r>
          </a:p>
          <a:p>
            <a:endParaRPr lang="fr-CH" sz="1200" i="0" kern="1200" dirty="0">
              <a:solidFill>
                <a:schemeClr val="tx1"/>
              </a:solidFill>
              <a:effectLst/>
              <a:latin typeface="+mn-ea"/>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BAFD361C-201F-9561-C89B-83B6C46768CB}"/>
              </a:ext>
            </a:extLst>
          </p:cNvPr>
          <p:cNvSpPr>
            <a:spLocks noGrp="1"/>
          </p:cNvSpPr>
          <p:nvPr>
            <p:ph type="sldNum" sz="quarter" idx="5"/>
          </p:nvPr>
        </p:nvSpPr>
        <p:spPr/>
        <p:txBody>
          <a:bodyPr/>
          <a:lstStyle/>
          <a:p>
            <a:fld id="{FBE7C232-338F-FB46-B58C-E79D6AAF0CAD}" type="slidenum">
              <a:rPr lang="fr-CH" smtClean="0"/>
              <a:t>3</a:t>
            </a:fld>
            <a:endParaRPr lang="fr-CH"/>
          </a:p>
        </p:txBody>
      </p:sp>
    </p:spTree>
    <p:extLst>
      <p:ext uri="{BB962C8B-B14F-4D97-AF65-F5344CB8AC3E}">
        <p14:creationId xmlns:p14="http://schemas.microsoft.com/office/powerpoint/2010/main" val="1435556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2FEB6-9422-3C96-9312-2A7B2E412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12511-C495-E624-BDF2-7BDE26BF5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515AF-1C6D-FCD8-6525-34ADDCDB189A}"/>
              </a:ext>
            </a:extLst>
          </p:cNvPr>
          <p:cNvSpPr>
            <a:spLocks noGrp="1"/>
          </p:cNvSpPr>
          <p:nvPr>
            <p:ph type="body" idx="1"/>
          </p:nvPr>
        </p:nvSpPr>
        <p:spPr/>
        <p:txBody>
          <a:bodyPr/>
          <a:lstStyle/>
          <a:p>
            <a:pPr>
              <a:defRPr/>
            </a:pPr>
            <a:r>
              <a:rPr lang="fr-CH" sz="1200" i="0" dirty="0">
                <a:latin typeface="+mn-ea"/>
                <a:ea typeface="+mn-ea"/>
              </a:rPr>
              <a:t>Momentum :</a:t>
            </a:r>
          </a:p>
          <a:p>
            <a:pPr marL="171450" indent="-171450">
              <a:buFont typeface="Arial" panose="020B0604020202020204" pitchFamily="34" charset="0"/>
              <a:buChar char="•"/>
              <a:defRPr/>
            </a:pPr>
            <a:r>
              <a:rPr lang="fr-CH" sz="1200" b="1" i="0" dirty="0">
                <a:latin typeface="+mn-ea"/>
                <a:ea typeface="+mn-ea"/>
              </a:rPr>
              <a:t>Record audiences </a:t>
            </a:r>
            <a:r>
              <a:rPr lang="fr-CH" sz="1200" b="0" i="0" dirty="0">
                <a:latin typeface="+mn-ea"/>
                <a:ea typeface="+mn-ea"/>
              </a:rPr>
              <a:t>of </a:t>
            </a:r>
            <a:r>
              <a:rPr lang="fr-CH" sz="1200" b="0" i="0" dirty="0" err="1">
                <a:latin typeface="+mn-ea"/>
                <a:ea typeface="+mn-ea"/>
              </a:rPr>
              <a:t>women’s</a:t>
            </a:r>
            <a:r>
              <a:rPr lang="fr-CH" sz="1200" b="0" i="0" dirty="0">
                <a:latin typeface="+mn-ea"/>
                <a:ea typeface="+mn-ea"/>
              </a:rPr>
              <a:t> </a:t>
            </a:r>
            <a:r>
              <a:rPr lang="fr-CH" sz="1200" b="0" i="0" dirty="0" err="1">
                <a:latin typeface="+mn-ea"/>
                <a:ea typeface="+mn-ea"/>
              </a:rPr>
              <a:t>events</a:t>
            </a:r>
            <a:r>
              <a:rPr lang="fr-CH" sz="1200" i="0" dirty="0">
                <a:latin typeface="+mn-ea"/>
                <a:ea typeface="+mn-ea"/>
              </a:rPr>
              <a:t>: </a:t>
            </a:r>
            <a:r>
              <a:rPr lang="fr-CH" sz="1200" i="0" dirty="0" err="1">
                <a:latin typeface="+mn-ea"/>
                <a:ea typeface="+mn-ea"/>
              </a:rPr>
              <a:t>both</a:t>
            </a:r>
            <a:r>
              <a:rPr lang="fr-CH" sz="1200" i="0" dirty="0">
                <a:latin typeface="+mn-ea"/>
                <a:ea typeface="+mn-ea"/>
              </a:rPr>
              <a:t> in the stands and on </a:t>
            </a:r>
            <a:r>
              <a:rPr lang="fr-CH" sz="1200" i="0" dirty="0" err="1">
                <a:latin typeface="+mn-ea"/>
                <a:ea typeface="+mn-ea"/>
              </a:rPr>
              <a:t>television</a:t>
            </a:r>
            <a:r>
              <a:rPr lang="fr-CH" sz="1200" i="0" dirty="0">
                <a:latin typeface="+mn-ea"/>
                <a:ea typeface="+mn-ea"/>
              </a:rPr>
              <a:t>.</a:t>
            </a:r>
          </a:p>
          <a:p>
            <a:pPr marL="171450" indent="-171450">
              <a:buFont typeface="Arial" panose="020B0604020202020204" pitchFamily="34" charset="0"/>
              <a:buChar char="•"/>
              <a:defRPr/>
            </a:pPr>
            <a:r>
              <a:rPr lang="fr-CH" sz="1200" b="1" i="0" dirty="0">
                <a:latin typeface="+mn-ea"/>
                <a:ea typeface="+mn-ea"/>
              </a:rPr>
              <a:t>Record engagement </a:t>
            </a:r>
            <a:r>
              <a:rPr lang="fr-CH" sz="1200" i="0" dirty="0">
                <a:latin typeface="+mn-ea"/>
                <a:ea typeface="+mn-ea"/>
              </a:rPr>
              <a:t>on social media, </a:t>
            </a:r>
            <a:r>
              <a:rPr lang="fr-CH" sz="1200" i="0" dirty="0" err="1">
                <a:latin typeface="+mn-ea"/>
                <a:ea typeface="+mn-ea"/>
              </a:rPr>
              <a:t>driven</a:t>
            </a:r>
            <a:r>
              <a:rPr lang="fr-CH" sz="1200" i="0" dirty="0">
                <a:latin typeface="+mn-ea"/>
                <a:ea typeface="+mn-ea"/>
              </a:rPr>
              <a:t> </a:t>
            </a:r>
            <a:r>
              <a:rPr lang="fr-CH" sz="1200" i="0" dirty="0" err="1">
                <a:latin typeface="+mn-ea"/>
                <a:ea typeface="+mn-ea"/>
              </a:rPr>
              <a:t>largely</a:t>
            </a:r>
            <a:r>
              <a:rPr lang="fr-CH" sz="1200" i="0" dirty="0">
                <a:latin typeface="+mn-ea"/>
                <a:ea typeface="+mn-ea"/>
              </a:rPr>
              <a:t> by </a:t>
            </a:r>
            <a:r>
              <a:rPr lang="fr-CH" sz="1200" i="0" dirty="0" err="1">
                <a:latin typeface="+mn-ea"/>
                <a:ea typeface="+mn-ea"/>
              </a:rPr>
              <a:t>women</a:t>
            </a:r>
            <a:r>
              <a:rPr lang="fr-CH" sz="1200" i="0" dirty="0">
                <a:latin typeface="+mn-ea"/>
                <a:ea typeface="+mn-ea"/>
              </a:rPr>
              <a:t> </a:t>
            </a:r>
            <a:r>
              <a:rPr lang="fr-CH" sz="1200" i="0" dirty="0" err="1">
                <a:latin typeface="+mn-ea"/>
                <a:ea typeface="+mn-ea"/>
              </a:rPr>
              <a:t>athletes</a:t>
            </a:r>
            <a:r>
              <a:rPr lang="fr-CH" sz="1200" i="0" dirty="0">
                <a:latin typeface="+mn-ea"/>
                <a:ea typeface="+mn-ea"/>
              </a:rPr>
              <a:t>. </a:t>
            </a:r>
          </a:p>
          <a:p>
            <a:pPr>
              <a:defRPr/>
            </a:pPr>
            <a:endParaRPr lang="fr-CH" sz="1200" i="0" dirty="0">
              <a:latin typeface="+mn-ea"/>
              <a:ea typeface="+mn-ea"/>
            </a:endParaRPr>
          </a:p>
          <a:p>
            <a:pPr>
              <a:defRPr/>
            </a:pPr>
            <a:r>
              <a:rPr lang="fr-CH" sz="1200" i="0" dirty="0">
                <a:latin typeface="+mn-ea"/>
                <a:ea typeface="+mn-ea"/>
              </a:rPr>
              <a:t>AND YET…</a:t>
            </a:r>
          </a:p>
          <a:p>
            <a:pPr>
              <a:defRPr/>
            </a:pPr>
            <a:endParaRPr lang="fr-CH" sz="1200" i="0" kern="1200" dirty="0">
              <a:solidFill>
                <a:schemeClr val="tx1"/>
              </a:solidFill>
              <a:effectLst/>
              <a:latin typeface="+mn-ea"/>
              <a:ea typeface="+mn-ea"/>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13% of coaches accredited at Tokyo 2020 were women (IOC 2022)</a:t>
            </a:r>
          </a:p>
          <a:p>
            <a:r>
              <a:rPr lang="en-US" sz="1200" i="1" dirty="0">
                <a:effectLst/>
                <a:latin typeface="Aptos" panose="020B0004020202020204" pitchFamily="34" charset="0"/>
                <a:ea typeface="Calibri" panose="020F0502020204030204" pitchFamily="34" charset="0"/>
                <a:cs typeface="Arial" panose="020B0604020202020204" pitchFamily="34" charset="0"/>
              </a:rPr>
              <a:t>20% of media accredited at Tokyo 2020 were women (IOC 2022)</a:t>
            </a:r>
            <a:endParaRPr lang="en-CH" sz="1200" i="1" dirty="0">
              <a:effectLst/>
              <a:latin typeface="Aptos" panose="020B0004020202020204" pitchFamily="34" charset="0"/>
              <a:ea typeface="Calibri" panose="020F0502020204030204" pitchFamily="34" charset="0"/>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11% of IF Presidents in 2022 were women (IOC 2022)</a:t>
            </a:r>
            <a:endParaRPr lang="en-CH" sz="1200" i="1" dirty="0">
              <a:effectLst/>
              <a:latin typeface="Aptos" panose="020B0004020202020204" pitchFamily="34" charset="0"/>
              <a:ea typeface="Calibri" panose="020F0502020204030204" pitchFamily="34" charset="0"/>
              <a:cs typeface="Arial" panose="020B0604020202020204" pitchFamily="34" charset="0"/>
            </a:endParaRPr>
          </a:p>
          <a:p>
            <a:r>
              <a:rPr lang="en-US" sz="1200" i="1" dirty="0">
                <a:effectLst/>
                <a:latin typeface="Aptos" panose="020B0004020202020204" pitchFamily="34" charset="0"/>
                <a:ea typeface="Calibri" panose="020F0502020204030204" pitchFamily="34" charset="0"/>
                <a:cs typeface="Arial" panose="020B0604020202020204" pitchFamily="34" charset="0"/>
              </a:rPr>
              <a:t>No women among top 100 highest-paid athletes in the world</a:t>
            </a:r>
          </a:p>
          <a:p>
            <a:endParaRPr lang="fr-CH" sz="1200" i="0" kern="1200" dirty="0">
              <a:solidFill>
                <a:schemeClr val="tx1"/>
              </a:solidFill>
              <a:effectLst/>
              <a:latin typeface="+mn-ea"/>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77B5E4A2-052B-9A89-2A00-4DF8CCB3F440}"/>
              </a:ext>
            </a:extLst>
          </p:cNvPr>
          <p:cNvSpPr>
            <a:spLocks noGrp="1"/>
          </p:cNvSpPr>
          <p:nvPr>
            <p:ph type="sldNum" sz="quarter" idx="5"/>
          </p:nvPr>
        </p:nvSpPr>
        <p:spPr/>
        <p:txBody>
          <a:bodyPr/>
          <a:lstStyle/>
          <a:p>
            <a:fld id="{FBE7C232-338F-FB46-B58C-E79D6AAF0CAD}" type="slidenum">
              <a:rPr lang="fr-CH" smtClean="0"/>
              <a:t>4</a:t>
            </a:fld>
            <a:endParaRPr lang="fr-CH"/>
          </a:p>
        </p:txBody>
      </p:sp>
    </p:spTree>
    <p:extLst>
      <p:ext uri="{BB962C8B-B14F-4D97-AF65-F5344CB8AC3E}">
        <p14:creationId xmlns:p14="http://schemas.microsoft.com/office/powerpoint/2010/main" val="637041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3526A-D9A4-6772-8CBA-78D3FCF3E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26863-7C76-BEBD-A3DB-E6C92CAC3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F6B6F1-27FC-DC00-D9B9-3DF3015E9E8A}"/>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It's the language.</a:t>
            </a:r>
            <a:endParaRPr lang="en-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 just the obvious stuff – the patronising commentary, the focus on appearance, the gender-marking of "female footballer" versus simply "footballer." It's the subtler architecture of words, images, framing, tone, prominence – and whose voice is doing the telling.</a:t>
            </a:r>
            <a:endParaRPr lang="en-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Just as language can </a:t>
            </a:r>
            <a:r>
              <a:rPr lang="en-GB" sz="1200" i="1" kern="1200" dirty="0">
                <a:solidFill>
                  <a:schemeClr val="tx1"/>
                </a:solidFill>
                <a:effectLst/>
                <a:latin typeface="+mn-lt"/>
                <a:ea typeface="+mn-ea"/>
                <a:cs typeface="+mn-cs"/>
              </a:rPr>
              <a:t>reinforce</a:t>
            </a:r>
            <a:r>
              <a:rPr lang="en-GB" sz="1200" kern="1200" dirty="0">
                <a:solidFill>
                  <a:schemeClr val="tx1"/>
                </a:solidFill>
                <a:effectLst/>
                <a:latin typeface="+mn-lt"/>
                <a:ea typeface="+mn-ea"/>
                <a:cs typeface="+mn-cs"/>
              </a:rPr>
              <a:t> stereotypes, it can also </a:t>
            </a:r>
            <a:r>
              <a:rPr lang="en-GB" sz="1200" i="1" kern="1200" dirty="0">
                <a:solidFill>
                  <a:schemeClr val="tx1"/>
                </a:solidFill>
                <a:effectLst/>
                <a:latin typeface="+mn-lt"/>
                <a:ea typeface="+mn-ea"/>
                <a:cs typeface="+mn-cs"/>
              </a:rPr>
              <a:t>break them down</a:t>
            </a:r>
            <a:r>
              <a:rPr lang="en-GB" sz="1200"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 typeface="Symbol" pitchFamily="2" charset="2"/>
              <a:buNone/>
              <a:tabLst/>
              <a:defRPr/>
            </a:pPr>
            <a:endParaRPr kumimoji="0" lang="en-GB" sz="1200" b="1" i="0" u="none" strike="noStrike" kern="1200" cap="none" spc="0" normalizeH="0" baseline="0" noProof="0" dirty="0">
              <a:ln>
                <a:noFill/>
              </a:ln>
              <a:effectLst/>
              <a:uLnTx/>
              <a:uFillTx/>
              <a:latin typeface="Aptos" panose="020B0004020202020204" pitchFamily="34" charset="0"/>
              <a:ea typeface="Helvetica Neue Light" panose="02000403000000020004" pitchFamily="2"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itchFamily="2" charset="2"/>
              <a:buNone/>
              <a:tabLst/>
              <a:defRPr/>
            </a:pPr>
            <a:r>
              <a:rPr lang="en-GB" sz="1200" dirty="0">
                <a:latin typeface="Aptos" panose="020B0004020202020204" pitchFamily="34" charset="0"/>
                <a:cs typeface="Arial" panose="020B0604020202020204" pitchFamily="34" charset="0"/>
              </a:rPr>
              <a:t>---</a:t>
            </a:r>
          </a:p>
          <a:p>
            <a:pPr marL="0" marR="0" lvl="0" indent="0" algn="l" defTabSz="914400" rtl="0" eaLnBrk="1" fontAlgn="auto" latinLnBrk="0" hangingPunct="1">
              <a:lnSpc>
                <a:spcPct val="107000"/>
              </a:lnSpc>
              <a:spcBef>
                <a:spcPts val="0"/>
              </a:spcBef>
              <a:spcAft>
                <a:spcPts val="0"/>
              </a:spcAft>
              <a:buClrTx/>
              <a:buSzTx/>
              <a:buFont typeface="Symbol" pitchFamily="2" charset="2"/>
              <a:buNone/>
              <a:tabLst/>
              <a:defRPr/>
            </a:pPr>
            <a:r>
              <a:rPr lang="en-GB" sz="1100" i="1" dirty="0">
                <a:latin typeface="Aptos" panose="020B0004020202020204" pitchFamily="34" charset="0"/>
                <a:cs typeface="Arial" panose="020B0604020202020204" pitchFamily="34" charset="0"/>
              </a:rPr>
              <a:t>Image credits: </a:t>
            </a: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lang="en-GB" sz="1100" i="0" dirty="0">
                <a:latin typeface="Aptos" panose="020B0004020202020204" pitchFamily="34" charset="0"/>
                <a:cs typeface="Arial" panose="020B0604020202020204" pitchFamily="34" charset="0"/>
              </a:rPr>
              <a:t>Rizvi, Jamila </a:t>
            </a:r>
            <a:r>
              <a:rPr lang="en-GB" sz="1100" b="0" i="0" dirty="0">
                <a:solidFill>
                  <a:srgbClr val="333333"/>
                </a:solidFill>
                <a:effectLst/>
                <a:latin typeface="Aptos" panose="020B0004020202020204" pitchFamily="34" charset="0"/>
                <a:cs typeface="Arial" panose="020B0604020202020204" pitchFamily="34" charset="0"/>
              </a:rPr>
              <a:t>[@</a:t>
            </a:r>
            <a:r>
              <a:rPr lang="en-GB" sz="1100" b="0" i="0" dirty="0" err="1">
                <a:solidFill>
                  <a:srgbClr val="333333"/>
                </a:solidFill>
                <a:effectLst/>
                <a:latin typeface="Aptos" panose="020B0004020202020204" pitchFamily="34" charset="0"/>
                <a:cs typeface="Arial" panose="020B0604020202020204" pitchFamily="34" charset="0"/>
              </a:rPr>
              <a:t>jamilarizvi</a:t>
            </a:r>
            <a:r>
              <a:rPr lang="en-GB" sz="1100" b="0" i="0" dirty="0">
                <a:solidFill>
                  <a:srgbClr val="333333"/>
                </a:solidFill>
                <a:effectLst/>
                <a:latin typeface="Aptos" panose="020B0004020202020204" pitchFamily="34" charset="0"/>
                <a:cs typeface="Arial" panose="020B0604020202020204" pitchFamily="34" charset="0"/>
              </a:rPr>
              <a:t>]. (</a:t>
            </a:r>
            <a:r>
              <a:rPr lang="en-GB" sz="1100" i="0" dirty="0">
                <a:latin typeface="Aptos" panose="020B0004020202020204" pitchFamily="34" charset="0"/>
                <a:cs typeface="Arial" panose="020B0604020202020204" pitchFamily="34" charset="0"/>
              </a:rPr>
              <a:t>2023, August 13) [Caption visual]. Instagram. https://</a:t>
            </a:r>
            <a:r>
              <a:rPr lang="en-GB" sz="1100" i="0" dirty="0" err="1">
                <a:latin typeface="Aptos" panose="020B0004020202020204" pitchFamily="34" charset="0"/>
                <a:cs typeface="Arial" panose="020B0604020202020204" pitchFamily="34" charset="0"/>
              </a:rPr>
              <a:t>www.instagram.com</a:t>
            </a:r>
            <a:r>
              <a:rPr lang="en-GB" sz="1100" i="0" dirty="0">
                <a:latin typeface="Aptos" panose="020B0004020202020204" pitchFamily="34" charset="0"/>
                <a:cs typeface="Arial" panose="020B0604020202020204" pitchFamily="34" charset="0"/>
              </a:rPr>
              <a:t>/</a:t>
            </a:r>
            <a:r>
              <a:rPr lang="en-GB" sz="1100" i="0" dirty="0" err="1">
                <a:latin typeface="Aptos" panose="020B0004020202020204" pitchFamily="34" charset="0"/>
                <a:cs typeface="Arial" panose="020B0604020202020204" pitchFamily="34" charset="0"/>
              </a:rPr>
              <a:t>jamilarizvi</a:t>
            </a:r>
            <a:r>
              <a:rPr lang="en-GB" sz="1100" i="0" dirty="0">
                <a:latin typeface="Aptos" panose="020B0004020202020204" pitchFamily="34" charset="0"/>
                <a:cs typeface="Arial" panose="020B0604020202020204" pitchFamily="34" charset="0"/>
              </a:rPr>
              <a:t>/p/Cv3PMRAhLLG/ </a:t>
            </a:r>
            <a:endParaRPr lang="en-GB" sz="1100" i="1" dirty="0">
              <a:latin typeface="Aptos" panose="020B0004020202020204" pitchFamily="34" charset="0"/>
              <a:cs typeface="Arial" panose="020B0604020202020204" pitchFamily="34" charset="0"/>
            </a:endParaRP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lang="en-GB" sz="1100" b="0" i="0" dirty="0">
                <a:solidFill>
                  <a:srgbClr val="4C4C4C"/>
                </a:solidFill>
                <a:effectLst/>
                <a:latin typeface="Aptos" panose="020B0004020202020204" pitchFamily="34" charset="0"/>
                <a:cs typeface="Arial" panose="020B0604020202020204" pitchFamily="34" charset="0"/>
              </a:rPr>
              <a:t>UN Women (2020)</a:t>
            </a:r>
            <a:endParaRPr lang="en-GB" sz="1100" b="0" i="1" dirty="0">
              <a:latin typeface="Aptos" panose="020B0004020202020204" pitchFamily="34" charset="0"/>
              <a:cs typeface="Arial" panose="020B0604020202020204" pitchFamily="34" charset="0"/>
            </a:endParaRP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lang="en-GB" sz="1100" i="0" dirty="0">
                <a:latin typeface="Aptos" panose="020B0004020202020204" pitchFamily="34" charset="0"/>
                <a:cs typeface="Arial" panose="020B0604020202020204" pitchFamily="34" charset="0"/>
              </a:rPr>
              <a:t>The Telegraph Women’s Sport </a:t>
            </a:r>
            <a:r>
              <a:rPr lang="en-GB" sz="1100" b="0" i="0" dirty="0">
                <a:solidFill>
                  <a:srgbClr val="333333"/>
                </a:solidFill>
                <a:effectLst/>
                <a:latin typeface="Aptos" panose="020B0004020202020204" pitchFamily="34" charset="0"/>
                <a:cs typeface="Arial" panose="020B0604020202020204" pitchFamily="34" charset="0"/>
              </a:rPr>
              <a:t>[@</a:t>
            </a:r>
            <a:r>
              <a:rPr lang="en-GB" sz="1100" b="0" i="0" dirty="0" err="1">
                <a:solidFill>
                  <a:srgbClr val="333333"/>
                </a:solidFill>
                <a:effectLst/>
                <a:latin typeface="Aptos" panose="020B0004020202020204" pitchFamily="34" charset="0"/>
                <a:cs typeface="Arial" panose="020B0604020202020204" pitchFamily="34" charset="0"/>
              </a:rPr>
              <a:t>telegraphwomenssport</a:t>
            </a:r>
            <a:r>
              <a:rPr lang="en-GB" sz="1100" b="0" i="0" dirty="0">
                <a:solidFill>
                  <a:srgbClr val="333333"/>
                </a:solidFill>
                <a:effectLst/>
                <a:latin typeface="Aptos" panose="020B0004020202020204" pitchFamily="34" charset="0"/>
                <a:cs typeface="Arial" panose="020B0604020202020204" pitchFamily="34" charset="0"/>
              </a:rPr>
              <a:t>]. (</a:t>
            </a:r>
            <a:r>
              <a:rPr lang="en-GB" sz="1100" i="0" dirty="0">
                <a:latin typeface="Aptos" panose="020B0004020202020204" pitchFamily="34" charset="0"/>
                <a:cs typeface="Arial" panose="020B0604020202020204" pitchFamily="34" charset="0"/>
              </a:rPr>
              <a:t>2020, December 17) [</a:t>
            </a:r>
            <a:r>
              <a:rPr lang="en-GB" sz="1100" i="0" dirty="0" err="1">
                <a:latin typeface="Aptos" panose="020B0004020202020204" pitchFamily="34" charset="0"/>
                <a:cs typeface="Arial" panose="020B0604020202020204" pitchFamily="34" charset="0"/>
              </a:rPr>
              <a:t>Quotecard</a:t>
            </a:r>
            <a:r>
              <a:rPr lang="en-GB" sz="1100" i="0" dirty="0">
                <a:latin typeface="Aptos" panose="020B0004020202020204" pitchFamily="34" charset="0"/>
                <a:cs typeface="Arial" panose="020B0604020202020204" pitchFamily="34" charset="0"/>
              </a:rPr>
              <a:t>]. Instagram.  https://</a:t>
            </a:r>
            <a:r>
              <a:rPr lang="en-GB" sz="1100" i="0" dirty="0" err="1">
                <a:latin typeface="Aptos" panose="020B0004020202020204" pitchFamily="34" charset="0"/>
                <a:cs typeface="Arial" panose="020B0604020202020204" pitchFamily="34" charset="0"/>
              </a:rPr>
              <a:t>www.instagram.com</a:t>
            </a:r>
            <a:r>
              <a:rPr lang="en-GB" sz="1100" i="0" dirty="0">
                <a:latin typeface="Aptos" panose="020B0004020202020204" pitchFamily="34" charset="0"/>
                <a:cs typeface="Arial" panose="020B0604020202020204" pitchFamily="34" charset="0"/>
              </a:rPr>
              <a:t>/p/CI47hu3g41x/?</a:t>
            </a:r>
            <a:r>
              <a:rPr lang="en-GB" sz="1100" i="0" dirty="0" err="1">
                <a:latin typeface="Aptos" panose="020B0004020202020204" pitchFamily="34" charset="0"/>
                <a:cs typeface="Arial" panose="020B0604020202020204" pitchFamily="34" charset="0"/>
              </a:rPr>
              <a:t>igshid</a:t>
            </a:r>
            <a:r>
              <a:rPr lang="en-GB" sz="1100" i="0" dirty="0">
                <a:latin typeface="Aptos" panose="020B0004020202020204" pitchFamily="34" charset="0"/>
                <a:cs typeface="Arial" panose="020B0604020202020204" pitchFamily="34" charset="0"/>
              </a:rPr>
              <a:t>=NzZhOTFlYzFmZQ%3D%3D</a:t>
            </a:r>
            <a:endParaRPr lang="fr-CH" dirty="0"/>
          </a:p>
        </p:txBody>
      </p:sp>
      <p:sp>
        <p:nvSpPr>
          <p:cNvPr id="4" name="Slide Number Placeholder 3">
            <a:extLst>
              <a:ext uri="{FF2B5EF4-FFF2-40B4-BE49-F238E27FC236}">
                <a16:creationId xmlns:a16="http://schemas.microsoft.com/office/drawing/2014/main" id="{59CE7370-C1B5-254A-A551-3110E0371225}"/>
              </a:ext>
            </a:extLst>
          </p:cNvPr>
          <p:cNvSpPr>
            <a:spLocks noGrp="1"/>
          </p:cNvSpPr>
          <p:nvPr>
            <p:ph type="sldNum" sz="quarter" idx="5"/>
          </p:nvPr>
        </p:nvSpPr>
        <p:spPr/>
        <p:txBody>
          <a:bodyPr/>
          <a:lstStyle/>
          <a:p>
            <a:fld id="{FBE7C232-338F-FB46-B58C-E79D6AAF0CAD}" type="slidenum">
              <a:rPr lang="fr-CH" smtClean="0"/>
              <a:t>5</a:t>
            </a:fld>
            <a:endParaRPr lang="fr-CH"/>
          </a:p>
        </p:txBody>
      </p:sp>
    </p:spTree>
    <p:extLst>
      <p:ext uri="{BB962C8B-B14F-4D97-AF65-F5344CB8AC3E}">
        <p14:creationId xmlns:p14="http://schemas.microsoft.com/office/powerpoint/2010/main" val="4056243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9FDC7-C9CA-046F-9292-2D6702DB0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351D3-C9EE-7B62-ECC1-1A420FC89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BEC9A-FCEA-44E8-AB62-12A316E6391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itchFamily="2" charset="2"/>
              <a:buNone/>
              <a:tabLst/>
              <a:defRPr/>
            </a:pPr>
            <a:endParaRPr lang="fr-CH" dirty="0"/>
          </a:p>
        </p:txBody>
      </p:sp>
      <p:sp>
        <p:nvSpPr>
          <p:cNvPr id="4" name="Slide Number Placeholder 3">
            <a:extLst>
              <a:ext uri="{FF2B5EF4-FFF2-40B4-BE49-F238E27FC236}">
                <a16:creationId xmlns:a16="http://schemas.microsoft.com/office/drawing/2014/main" id="{423CC8E1-0FD8-5FF3-5C92-33742BD6A3CB}"/>
              </a:ext>
            </a:extLst>
          </p:cNvPr>
          <p:cNvSpPr>
            <a:spLocks noGrp="1"/>
          </p:cNvSpPr>
          <p:nvPr>
            <p:ph type="sldNum" sz="quarter" idx="5"/>
          </p:nvPr>
        </p:nvSpPr>
        <p:spPr/>
        <p:txBody>
          <a:bodyPr/>
          <a:lstStyle/>
          <a:p>
            <a:fld id="{FBE7C232-338F-FB46-B58C-E79D6AAF0CAD}" type="slidenum">
              <a:rPr lang="fr-CH" smtClean="0"/>
              <a:t>6</a:t>
            </a:fld>
            <a:endParaRPr lang="fr-CH"/>
          </a:p>
        </p:txBody>
      </p:sp>
    </p:spTree>
    <p:extLst>
      <p:ext uri="{BB962C8B-B14F-4D97-AF65-F5344CB8AC3E}">
        <p14:creationId xmlns:p14="http://schemas.microsoft.com/office/powerpoint/2010/main" val="3260876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dirty="0">
              <a:effectLst/>
              <a:latin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p:txBody>
      </p:sp>
      <p:sp>
        <p:nvSpPr>
          <p:cNvPr id="4" name="Slide Number Placeholder 3"/>
          <p:cNvSpPr>
            <a:spLocks noGrp="1"/>
          </p:cNvSpPr>
          <p:nvPr>
            <p:ph type="sldNum" sz="quarter" idx="5"/>
          </p:nvPr>
        </p:nvSpPr>
        <p:spPr/>
        <p:txBody>
          <a:bodyPr/>
          <a:lstStyle/>
          <a:p>
            <a:fld id="{FBE7C232-338F-FB46-B58C-E79D6AAF0CAD}" type="slidenum">
              <a:rPr lang="fr-CH" smtClean="0"/>
              <a:t>7</a:t>
            </a:fld>
            <a:endParaRPr lang="fr-CH"/>
          </a:p>
        </p:txBody>
      </p:sp>
    </p:spTree>
    <p:extLst>
      <p:ext uri="{BB962C8B-B14F-4D97-AF65-F5344CB8AC3E}">
        <p14:creationId xmlns:p14="http://schemas.microsoft.com/office/powerpoint/2010/main" val="767088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p:txBody>
      </p:sp>
      <p:sp>
        <p:nvSpPr>
          <p:cNvPr id="4" name="Slide Number Placeholder 3"/>
          <p:cNvSpPr>
            <a:spLocks noGrp="1"/>
          </p:cNvSpPr>
          <p:nvPr>
            <p:ph type="sldNum" sz="quarter" idx="5"/>
          </p:nvPr>
        </p:nvSpPr>
        <p:spPr/>
        <p:txBody>
          <a:bodyPr/>
          <a:lstStyle/>
          <a:p>
            <a:fld id="{FBE7C232-338F-FB46-B58C-E79D6AAF0CAD}" type="slidenum">
              <a:rPr lang="fr-CH" smtClean="0"/>
              <a:t>8</a:t>
            </a:fld>
            <a:endParaRPr lang="fr-CH"/>
          </a:p>
        </p:txBody>
      </p:sp>
    </p:spTree>
    <p:extLst>
      <p:ext uri="{BB962C8B-B14F-4D97-AF65-F5344CB8AC3E}">
        <p14:creationId xmlns:p14="http://schemas.microsoft.com/office/powerpoint/2010/main" val="3697070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effectLst/>
                <a:latin typeface="Aptos" panose="020B0004020202020204" pitchFamily="34" charset="0"/>
                <a:ea typeface="Calibri" panose="020F0502020204030204" pitchFamily="34" charset="0"/>
                <a:cs typeface="Arial" panose="020B0604020202020204" pitchFamily="34" charset="0"/>
              </a:rPr>
              <a:t>A great example on the difference in treatment between men and women in sport. The moment we </a:t>
            </a:r>
            <a:r>
              <a:rPr lang="en-GB" sz="1050" b="1" dirty="0">
                <a:effectLst/>
                <a:latin typeface="Aptos" panose="020B0004020202020204" pitchFamily="34" charset="0"/>
                <a:ea typeface="Calibri" panose="020F0502020204030204" pitchFamily="34" charset="0"/>
                <a:cs typeface="Arial" panose="020B0604020202020204" pitchFamily="34" charset="0"/>
              </a:rPr>
              <a:t>flip the script</a:t>
            </a:r>
            <a:r>
              <a:rPr lang="en-GB" sz="1050" dirty="0">
                <a:effectLst/>
                <a:latin typeface="Aptos" panose="020B0004020202020204" pitchFamily="34" charset="0"/>
                <a:ea typeface="Calibri" panose="020F0502020204030204" pitchFamily="34" charset="0"/>
                <a:cs typeface="Arial" panose="020B0604020202020204" pitchFamily="34" charset="0"/>
              </a:rPr>
              <a:t>, mindsets change. Something that sounded normal to ask women, suddenly sounds very odd. </a:t>
            </a:r>
            <a:endParaRPr lang="en-CH" sz="1050" dirty="0">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050" i="1" dirty="0">
              <a:latin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effectLst/>
                <a:latin typeface="Aptos" panose="020B0004020202020204" pitchFamily="34" charset="0"/>
                <a:ea typeface="Calibri" panose="020F0502020204030204" pitchFamily="34" charset="0"/>
                <a:cs typeface="Times New Roman" panose="02020603050405020304" pitchFamily="18" charset="0"/>
              </a:rPr>
              <a:t>Demonstrates the power of language and how the language we use is (unconsciously) reinforcing discriminatory attitudes and socially constructed gender roles. Which implies, that if we pay more attention to our language and use it differently, we can then do the opposite and deconstruct these stereotypes.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kern="1200" dirty="0">
                <a:solidFill>
                  <a:schemeClr val="tx1"/>
                </a:solidFill>
                <a:effectLst/>
                <a:latin typeface="Arial" panose="020B0604020202020204" pitchFamily="34" charset="0"/>
                <a:ea typeface="+mn-ea"/>
                <a:cs typeface="Arial" panose="020B0604020202020204" pitchFamily="34" charset="0"/>
              </a:rPr>
              <a:t>World of sport plagued by many of the same gender inequalities that we see more broadly; unequal pay, gender-based harassment and abuse, lack of targeted investment, and </a:t>
            </a:r>
            <a:r>
              <a:rPr lang="en-GB" sz="1050" b="1" kern="1200" dirty="0">
                <a:solidFill>
                  <a:schemeClr val="tx1"/>
                </a:solidFill>
                <a:effectLst/>
                <a:latin typeface="Arial" panose="020B0604020202020204" pitchFamily="34" charset="0"/>
                <a:ea typeface="+mn-ea"/>
                <a:cs typeface="Arial" panose="020B0604020202020204" pitchFamily="34" charset="0"/>
              </a:rPr>
              <a:t>negative stereotypes and social norms. </a:t>
            </a:r>
            <a:r>
              <a:rPr lang="en-GB" sz="1050" kern="1200" dirty="0">
                <a:solidFill>
                  <a:schemeClr val="tx1"/>
                </a:solidFill>
                <a:effectLst/>
                <a:latin typeface="Arial" panose="020B0604020202020204" pitchFamily="34" charset="0"/>
                <a:ea typeface="+mn-ea"/>
                <a:cs typeface="Arial" panose="020B0604020202020204" pitchFamily="34" charset="0"/>
              </a:rPr>
              <a:t>Gender norms are the </a:t>
            </a:r>
            <a:r>
              <a:rPr lang="en-GB" sz="1050" b="1" kern="1200" dirty="0">
                <a:solidFill>
                  <a:schemeClr val="tx1"/>
                </a:solidFill>
                <a:effectLst/>
                <a:latin typeface="Arial" panose="020B0604020202020204" pitchFamily="34" charset="0"/>
                <a:ea typeface="+mn-ea"/>
                <a:cs typeface="Arial" panose="020B0604020202020204" pitchFamily="34" charset="0"/>
              </a:rPr>
              <a:t>root of social inequality across the globe</a:t>
            </a:r>
            <a:r>
              <a:rPr lang="en-GB" sz="1050" kern="1200" dirty="0">
                <a:solidFill>
                  <a:schemeClr val="tx1"/>
                </a:solidFill>
                <a:effectLst/>
                <a:latin typeface="Arial" panose="020B0604020202020204" pitchFamily="34" charset="0"/>
                <a:ea typeface="+mn-ea"/>
                <a:cs typeface="Arial" panose="020B0604020202020204" pitchFamily="34" charset="0"/>
              </a:rPr>
              <a:t>. </a:t>
            </a:r>
            <a:endParaRPr lang="en-GB" sz="1050" dirty="0">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effectLst/>
                <a:latin typeface="Aptos" panose="020B000402020202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050" i="1" dirty="0" err="1">
                <a:latin typeface="Arial" panose="020B0604020202020204" pitchFamily="34" charset="0"/>
                <a:cs typeface="Arial" panose="020B0604020202020204" pitchFamily="34" charset="0"/>
              </a:rPr>
              <a:t>video</a:t>
            </a:r>
            <a:r>
              <a:rPr lang="fr-CH" sz="1050" i="1" dirty="0">
                <a:latin typeface="Arial" panose="020B0604020202020204" pitchFamily="34" charset="0"/>
                <a:cs typeface="Arial" panose="020B0604020202020204" pitchFamily="34" charset="0"/>
              </a:rPr>
              <a:t> </a:t>
            </a:r>
            <a:r>
              <a:rPr lang="en-GB" sz="1050" i="1" kern="1200" dirty="0">
                <a:solidFill>
                  <a:schemeClr val="tx1"/>
                </a:solidFill>
                <a:effectLst/>
                <a:latin typeface="Arial" panose="020B0604020202020204" pitchFamily="34" charset="0"/>
                <a:cs typeface="Arial" panose="020B0604020202020204" pitchFamily="34" charset="0"/>
              </a:rPr>
              <a:t>#</a:t>
            </a:r>
            <a:r>
              <a:rPr lang="en-GB" sz="1050" i="1" kern="1200" dirty="0" err="1">
                <a:solidFill>
                  <a:schemeClr val="tx1"/>
                </a:solidFill>
                <a:effectLst/>
                <a:latin typeface="Arial" panose="020B0604020202020204" pitchFamily="34" charset="0"/>
                <a:cs typeface="Arial" panose="020B0604020202020204" pitchFamily="34" charset="0"/>
              </a:rPr>
              <a:t>CovertheAthlete</a:t>
            </a:r>
            <a:r>
              <a:rPr lang="en-GB" sz="1050" i="1" kern="1200" dirty="0">
                <a:solidFill>
                  <a:schemeClr val="tx1"/>
                </a:solidFill>
                <a:effectLst/>
                <a:latin typeface="Arial" panose="020B0604020202020204" pitchFamily="34" charset="0"/>
                <a:cs typeface="Arial" panose="020B0604020202020204" pitchFamily="34" charset="0"/>
              </a:rPr>
              <a:t> (2015): </a:t>
            </a:r>
            <a:r>
              <a:rPr lang="en-GB" sz="1050" u="sng" kern="1200" dirty="0">
                <a:solidFill>
                  <a:schemeClr val="tx1"/>
                </a:solidFill>
                <a:effectLst/>
                <a:latin typeface="Arial" panose="020B0604020202020204" pitchFamily="34" charset="0"/>
                <a:cs typeface="Arial" panose="020B0604020202020204" pitchFamily="34" charset="0"/>
                <a:hlinkClick r:id="rId3"/>
              </a:rPr>
              <a:t>https://www.youtube.com/watch?v=Ol9VhBDKZs0</a:t>
            </a:r>
            <a:endParaRPr lang="en-GB" sz="1050" kern="1200" dirty="0">
              <a:solidFill>
                <a:schemeClr val="tx1"/>
              </a:solidFill>
              <a:effectLst/>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094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878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sv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5.jpe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9.png"/><Relationship Id="rId4" Type="http://schemas.openxmlformats.org/officeDocument/2006/relationships/image" Target="../media/image4.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22.jpg"/><Relationship Id="rId5" Type="http://schemas.openxmlformats.org/officeDocument/2006/relationships/image" Target="../media/image9.png"/><Relationship Id="rId10" Type="http://schemas.openxmlformats.org/officeDocument/2006/relationships/image" Target="../media/image21.jpeg"/><Relationship Id="rId4" Type="http://schemas.openxmlformats.org/officeDocument/2006/relationships/image" Target="../media/image4.sv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ideo" Target="https://www.youtube.com/embed/Ol9VhBDKZs0?feature=oembed" TargetMode="External"/><Relationship Id="rId5" Type="http://schemas.openxmlformats.org/officeDocument/2006/relationships/image" Target="../media/image28.pn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9259" b="-9259"/>
            </a:stretch>
          </a:blipFill>
        </p:spPr>
        <p:txBody>
          <a:bodyPr/>
          <a:lstStyle/>
          <a:p>
            <a:endParaRPr lang="fr-CH" dirty="0"/>
          </a:p>
        </p:txBody>
      </p:sp>
      <p:grpSp>
        <p:nvGrpSpPr>
          <p:cNvPr id="3" name="Group 3"/>
          <p:cNvGrpSpPr/>
          <p:nvPr/>
        </p:nvGrpSpPr>
        <p:grpSpPr>
          <a:xfrm>
            <a:off x="-197484" y="7693748"/>
            <a:ext cx="18682967" cy="2866319"/>
            <a:chOff x="0" y="0"/>
            <a:chExt cx="830354" cy="127392"/>
          </a:xfrm>
        </p:grpSpPr>
        <p:sp>
          <p:nvSpPr>
            <p:cNvPr id="4" name="Freeform 4"/>
            <p:cNvSpPr/>
            <p:nvPr/>
          </p:nvSpPr>
          <p:spPr>
            <a:xfrm>
              <a:off x="0" y="0"/>
              <a:ext cx="830354" cy="127392"/>
            </a:xfrm>
            <a:custGeom>
              <a:avLst/>
              <a:gdLst/>
              <a:ahLst/>
              <a:cxnLst/>
              <a:rect l="l" t="t" r="r" b="b"/>
              <a:pathLst>
                <a:path w="830354" h="127392">
                  <a:moveTo>
                    <a:pt x="0" y="0"/>
                  </a:moveTo>
                  <a:lnTo>
                    <a:pt x="830354" y="0"/>
                  </a:lnTo>
                  <a:lnTo>
                    <a:pt x="830354" y="127392"/>
                  </a:lnTo>
                  <a:lnTo>
                    <a:pt x="0" y="127392"/>
                  </a:lnTo>
                  <a:close/>
                </a:path>
              </a:pathLst>
            </a:custGeom>
            <a:solidFill>
              <a:srgbClr val="F5EDE1"/>
            </a:solidFill>
          </p:spPr>
          <p:txBody>
            <a:bodyPr/>
            <a:lstStyle/>
            <a:p>
              <a:endParaRPr lang="fr-CH"/>
            </a:p>
          </p:txBody>
        </p:sp>
        <p:sp>
          <p:nvSpPr>
            <p:cNvPr id="5" name="TextBox 5"/>
            <p:cNvSpPr txBox="1"/>
            <p:nvPr/>
          </p:nvSpPr>
          <p:spPr>
            <a:xfrm>
              <a:off x="0" y="-28575"/>
              <a:ext cx="830354" cy="155967"/>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028700" y="929027"/>
            <a:ext cx="5981700" cy="630942"/>
          </a:xfrm>
          <a:prstGeom prst="rect">
            <a:avLst/>
          </a:prstGeom>
        </p:spPr>
        <p:txBody>
          <a:bodyPr wrap="square" lIns="0" tIns="0" rIns="0" bIns="0" rtlCol="0" anchor="t">
            <a:spAutoFit/>
          </a:bodyPr>
          <a:lstStyle/>
          <a:p>
            <a:pPr algn="l">
              <a:lnSpc>
                <a:spcPts val="2400"/>
              </a:lnSpc>
            </a:pPr>
            <a:r>
              <a:rPr lang="en-US" sz="2400" b="1" dirty="0">
                <a:solidFill>
                  <a:srgbClr val="202124"/>
                </a:solidFill>
                <a:latin typeface="Aptos Serif" panose="02020604070405020304" pitchFamily="18" charset="0"/>
                <a:ea typeface="Noto Sans" panose="020B0502040504020204" pitchFamily="34" charset="0"/>
                <a:cs typeface="Aptos Serif" panose="02020604070405020304" pitchFamily="18" charset="0"/>
                <a:sym typeface="Garet Bold"/>
              </a:rPr>
              <a:t>Best practices on promoting women and girls’ participation in sport</a:t>
            </a:r>
          </a:p>
        </p:txBody>
      </p:sp>
      <p:sp>
        <p:nvSpPr>
          <p:cNvPr id="17" name="TextBox 13">
            <a:extLst>
              <a:ext uri="{FF2B5EF4-FFF2-40B4-BE49-F238E27FC236}">
                <a16:creationId xmlns:a16="http://schemas.microsoft.com/office/drawing/2014/main" id="{D0924619-2274-8785-94BC-B7870636C939}"/>
              </a:ext>
            </a:extLst>
          </p:cNvPr>
          <p:cNvSpPr txBox="1"/>
          <p:nvPr/>
        </p:nvSpPr>
        <p:spPr>
          <a:xfrm>
            <a:off x="10799411" y="8805439"/>
            <a:ext cx="6453750" cy="338554"/>
          </a:xfrm>
          <a:prstGeom prst="rect">
            <a:avLst/>
          </a:prstGeom>
        </p:spPr>
        <p:txBody>
          <a:bodyPr wrap="square" lIns="0" tIns="0" rIns="0" bIns="0" rtlCol="0" anchor="t">
            <a:spAutoFit/>
          </a:bodyPr>
          <a:lstStyle/>
          <a:p>
            <a:pPr algn="r">
              <a:spcAft>
                <a:spcPts val="300"/>
              </a:spcAft>
            </a:pPr>
            <a:r>
              <a:rPr lang="en-US" sz="2200" dirty="0">
                <a:latin typeface="Roboto" panose="02000000000000000000" pitchFamily="2" charset="0"/>
                <a:ea typeface="Roboto" panose="02000000000000000000" pitchFamily="2" charset="0"/>
                <a:cs typeface="Roboto" panose="02000000000000000000" pitchFamily="2" charset="0"/>
              </a:rPr>
              <a:t>Nadia Bonjour · </a:t>
            </a:r>
            <a:r>
              <a:rPr lang="en-US" sz="2200" b="1" dirty="0">
                <a:latin typeface="Roboto" panose="02000000000000000000" pitchFamily="2" charset="0"/>
                <a:ea typeface="Roboto" panose="02000000000000000000" pitchFamily="2" charset="0"/>
                <a:cs typeface="Roboto" panose="02000000000000000000" pitchFamily="2" charset="0"/>
              </a:rPr>
              <a:t>NB communication</a:t>
            </a:r>
          </a:p>
        </p:txBody>
      </p:sp>
      <p:sp>
        <p:nvSpPr>
          <p:cNvPr id="11" name="TextBox 7">
            <a:extLst>
              <a:ext uri="{FF2B5EF4-FFF2-40B4-BE49-F238E27FC236}">
                <a16:creationId xmlns:a16="http://schemas.microsoft.com/office/drawing/2014/main" id="{F4585A7C-5DC1-752A-BF27-A0183368EB08}"/>
              </a:ext>
            </a:extLst>
          </p:cNvPr>
          <p:cNvSpPr txBox="1"/>
          <p:nvPr/>
        </p:nvSpPr>
        <p:spPr>
          <a:xfrm>
            <a:off x="1041360" y="3632524"/>
            <a:ext cx="11545456" cy="3145220"/>
          </a:xfrm>
          <a:prstGeom prst="rect">
            <a:avLst/>
          </a:prstGeom>
        </p:spPr>
        <p:txBody>
          <a:bodyPr wrap="square" lIns="0" tIns="0" rIns="0" bIns="0" rtlCol="0" anchor="t">
            <a:spAutoFit/>
          </a:bodyPr>
          <a:lstStyle/>
          <a:p>
            <a:pPr>
              <a:lnSpc>
                <a:spcPts val="12100"/>
              </a:lnSpc>
            </a:pPr>
            <a:r>
              <a:rPr lang="en-US" sz="12100" b="1" spc="-150" dirty="0">
                <a:solidFill>
                  <a:schemeClr val="bg1"/>
                </a:solidFill>
                <a:latin typeface="Aptos ExtraBold" panose="020B0004020202020204" pitchFamily="34" charset="0"/>
                <a:ea typeface="Noto Sans" panose="020B0502040504020204" pitchFamily="34" charset="0"/>
                <a:cs typeface="Noto Sans" panose="020B0502040504020204" pitchFamily="34" charset="0"/>
                <a:sym typeface="Garet Bold"/>
              </a:rPr>
              <a:t>FROM SPARKLE TO SPORT</a:t>
            </a:r>
          </a:p>
        </p:txBody>
      </p:sp>
      <p:pic>
        <p:nvPicPr>
          <p:cNvPr id="23" name="Picture 22" descr="A black letter on a black background&#10;&#10;AI-generated content may be incorrect.">
            <a:extLst>
              <a:ext uri="{FF2B5EF4-FFF2-40B4-BE49-F238E27FC236}">
                <a16:creationId xmlns:a16="http://schemas.microsoft.com/office/drawing/2014/main" id="{6032844A-1983-09C4-77E7-F0E962054B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 y="8809180"/>
            <a:ext cx="2190632" cy="831763"/>
          </a:xfrm>
          <a:prstGeom prst="rect">
            <a:avLst/>
          </a:prstGeom>
        </p:spPr>
      </p:pic>
      <p:sp>
        <p:nvSpPr>
          <p:cNvPr id="9" name="TextBox 8">
            <a:extLst>
              <a:ext uri="{FF2B5EF4-FFF2-40B4-BE49-F238E27FC236}">
                <a16:creationId xmlns:a16="http://schemas.microsoft.com/office/drawing/2014/main" id="{AD04C6ED-B450-89F9-D154-015541777651}"/>
              </a:ext>
            </a:extLst>
          </p:cNvPr>
          <p:cNvSpPr txBox="1"/>
          <p:nvPr/>
        </p:nvSpPr>
        <p:spPr>
          <a:xfrm>
            <a:off x="9982200" y="9199155"/>
            <a:ext cx="7270961" cy="441788"/>
          </a:xfrm>
          <a:prstGeom prst="rect">
            <a:avLst/>
          </a:prstGeom>
          <a:noFill/>
        </p:spPr>
        <p:txBody>
          <a:bodyPr wrap="square">
            <a:spAutoFit/>
          </a:bodyPr>
          <a:lstStyle/>
          <a:p>
            <a:pPr algn="r">
              <a:lnSpc>
                <a:spcPts val="2881"/>
              </a:lnSpc>
            </a:pPr>
            <a:r>
              <a:rPr lang="en-US" sz="2200" dirty="0">
                <a:latin typeface="Roboto" panose="02000000000000000000" pitchFamily="2" charset="0"/>
                <a:ea typeface="Roboto" panose="02000000000000000000" pitchFamily="2" charset="0"/>
                <a:cs typeface="Roboto" panose="02000000000000000000" pitchFamily="2" charset="0"/>
                <a:sym typeface="Roboto"/>
              </a:rPr>
              <a:t>Council of Europe · Breakfast Roundtable · 6 March 2026</a:t>
            </a:r>
          </a:p>
        </p:txBody>
      </p:sp>
      <p:sp>
        <p:nvSpPr>
          <p:cNvPr id="7" name="TextBox 7"/>
          <p:cNvSpPr txBox="1"/>
          <p:nvPr/>
        </p:nvSpPr>
        <p:spPr>
          <a:xfrm>
            <a:off x="1103744" y="3674680"/>
            <a:ext cx="11545456" cy="3145220"/>
          </a:xfrm>
          <a:prstGeom prst="rect">
            <a:avLst/>
          </a:prstGeom>
        </p:spPr>
        <p:txBody>
          <a:bodyPr wrap="square" lIns="0" tIns="0" rIns="0" bIns="0" rtlCol="0" anchor="t">
            <a:spAutoFit/>
          </a:bodyPr>
          <a:lstStyle/>
          <a:p>
            <a:pPr>
              <a:lnSpc>
                <a:spcPts val="12100"/>
              </a:lnSpc>
            </a:pPr>
            <a:r>
              <a:rPr lang="en-US" sz="12100" b="1" spc="-150" dirty="0">
                <a:solidFill>
                  <a:srgbClr val="202124"/>
                </a:solidFill>
                <a:latin typeface="Aptos ExtraBold" panose="020B0004020202020204" pitchFamily="34" charset="0"/>
                <a:ea typeface="Noto Sans" panose="020B0502040504020204" pitchFamily="34" charset="0"/>
                <a:cs typeface="Noto Sans" panose="020B0502040504020204" pitchFamily="34" charset="0"/>
                <a:sym typeface="Garet Bold"/>
              </a:rPr>
              <a:t>FROM SPARKLE TO SPORT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a:extLst>
            <a:ext uri="{FF2B5EF4-FFF2-40B4-BE49-F238E27FC236}">
              <a16:creationId xmlns:a16="http://schemas.microsoft.com/office/drawing/2014/main" id="{5686D9C4-434A-9086-2D1C-3DBF69A20E18}"/>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5B0CF540-8FAD-0FDC-3905-27345BF39B62}"/>
              </a:ext>
            </a:extLst>
          </p:cNvPr>
          <p:cNvSpPr/>
          <p:nvPr/>
        </p:nvSpPr>
        <p:spPr>
          <a:xfrm>
            <a:off x="17081829" y="3299244"/>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5">
            <a:extLst>
              <a:ext uri="{FF2B5EF4-FFF2-40B4-BE49-F238E27FC236}">
                <a16:creationId xmlns:a16="http://schemas.microsoft.com/office/drawing/2014/main" id="{03F5C44A-BE24-3A56-86E8-7B2F4E8010B7}"/>
              </a:ext>
            </a:extLst>
          </p:cNvPr>
          <p:cNvSpPr txBox="1"/>
          <p:nvPr/>
        </p:nvSpPr>
        <p:spPr>
          <a:xfrm>
            <a:off x="4914898" y="7993378"/>
            <a:ext cx="8458200" cy="2025619"/>
          </a:xfrm>
          <a:prstGeom prst="rect">
            <a:avLst/>
          </a:prstGeom>
        </p:spPr>
        <p:txBody>
          <a:bodyPr wrap="square" lIns="0" tIns="0" rIns="0" bIns="0" rtlCol="0" anchor="t">
            <a:spAutoFit/>
          </a:bodyPr>
          <a:lstStyle/>
          <a:p>
            <a:pPr algn="ctr">
              <a:lnSpc>
                <a:spcPts val="5153"/>
              </a:lnSpc>
            </a:pPr>
            <a:r>
              <a:rPr lang="en-US" sz="5400" b="1" dirty="0">
                <a:latin typeface="Aptos Serif" panose="02020604070405020304" pitchFamily="18" charset="0"/>
                <a:ea typeface="Noto Sans" panose="020B0502040504020204" pitchFamily="34" charset="0"/>
                <a:cs typeface="Aptos Serif" panose="02020604070405020304" pitchFamily="18" charset="0"/>
                <a:sym typeface="Garet Bold"/>
              </a:rPr>
              <a:t>Women’s sport: has it become normal, or simply more visible?</a:t>
            </a:r>
          </a:p>
        </p:txBody>
      </p:sp>
      <p:grpSp>
        <p:nvGrpSpPr>
          <p:cNvPr id="23" name="Group 2">
            <a:extLst>
              <a:ext uri="{FF2B5EF4-FFF2-40B4-BE49-F238E27FC236}">
                <a16:creationId xmlns:a16="http://schemas.microsoft.com/office/drawing/2014/main" id="{17F80C65-E976-5DFC-B6AB-4F97D8EBB6AD}"/>
              </a:ext>
            </a:extLst>
          </p:cNvPr>
          <p:cNvGrpSpPr/>
          <p:nvPr/>
        </p:nvGrpSpPr>
        <p:grpSpPr>
          <a:xfrm>
            <a:off x="-152401" y="476339"/>
            <a:ext cx="18440401" cy="7308703"/>
            <a:chOff x="0" y="0"/>
            <a:chExt cx="10014382" cy="13716000"/>
          </a:xfrm>
        </p:grpSpPr>
        <p:pic>
          <p:nvPicPr>
            <p:cNvPr id="29" name="Picture 3">
              <a:extLst>
                <a:ext uri="{FF2B5EF4-FFF2-40B4-BE49-F238E27FC236}">
                  <a16:creationId xmlns:a16="http://schemas.microsoft.com/office/drawing/2014/main" id="{D12DDA5C-D278-3DD2-B7CC-573D954497E6}"/>
                </a:ext>
              </a:extLst>
            </p:cNvPr>
            <p:cNvPicPr>
              <a:picLocks noChangeAspect="1"/>
            </p:cNvPicPr>
            <p:nvPr/>
          </p:nvPicPr>
          <p:blipFill>
            <a:blip r:embed="rId5"/>
            <a:srcRect l="25662" r="25662"/>
            <a:stretch>
              <a:fillRect/>
            </a:stretch>
          </p:blipFill>
          <p:spPr>
            <a:xfrm flipV="1">
              <a:off x="0" y="0"/>
              <a:ext cx="10014382" cy="13716000"/>
            </a:xfrm>
            <a:prstGeom prst="rect">
              <a:avLst/>
            </a:prstGeom>
          </p:spPr>
        </p:pic>
      </p:grpSp>
      <p:sp>
        <p:nvSpPr>
          <p:cNvPr id="17" name="TextBox 16">
            <a:extLst>
              <a:ext uri="{FF2B5EF4-FFF2-40B4-BE49-F238E27FC236}">
                <a16:creationId xmlns:a16="http://schemas.microsoft.com/office/drawing/2014/main" id="{9FF8247A-2E86-5E17-2027-69D56850B19C}"/>
              </a:ext>
            </a:extLst>
          </p:cNvPr>
          <p:cNvSpPr txBox="1"/>
          <p:nvPr/>
        </p:nvSpPr>
        <p:spPr>
          <a:xfrm>
            <a:off x="1028700" y="7385825"/>
            <a:ext cx="3151629" cy="2769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Credit: Vesterheim (2018)</a:t>
            </a: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1B9CB610-F94F-7661-FC27-81E56A54EB3A}"/>
              </a:ext>
            </a:extLst>
          </p:cNvPr>
          <p:cNvGrpSpPr/>
          <p:nvPr/>
        </p:nvGrpSpPr>
        <p:grpSpPr>
          <a:xfrm>
            <a:off x="13639800" y="9289181"/>
            <a:ext cx="3733800" cy="521480"/>
            <a:chOff x="-29261" y="-116369"/>
            <a:chExt cx="4236105" cy="695308"/>
          </a:xfrm>
        </p:grpSpPr>
        <p:sp>
          <p:nvSpPr>
            <p:cNvPr id="3" name="TextBox 2">
              <a:extLst>
                <a:ext uri="{FF2B5EF4-FFF2-40B4-BE49-F238E27FC236}">
                  <a16:creationId xmlns:a16="http://schemas.microsoft.com/office/drawing/2014/main" id="{A0BCF1CC-B9B3-7ED3-5001-626215B35E1A}"/>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B3F124ED-364C-4ABA-A499-75027218B274}"/>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pic>
        <p:nvPicPr>
          <p:cNvPr id="1026" name="Picture 2">
            <a:extLst>
              <a:ext uri="{FF2B5EF4-FFF2-40B4-BE49-F238E27FC236}">
                <a16:creationId xmlns:a16="http://schemas.microsoft.com/office/drawing/2014/main" id="{6348FB31-6C41-44FA-8CBA-50EF77D140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876300"/>
            <a:ext cx="5497936" cy="6509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lma Paralluelo and Alex Greenwood duel for the ball">
            <a:extLst>
              <a:ext uri="{FF2B5EF4-FFF2-40B4-BE49-F238E27FC236}">
                <a16:creationId xmlns:a16="http://schemas.microsoft.com/office/drawing/2014/main" id="{8B1A5108-DDD0-52DD-C44F-DF560A70084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344" t="-144" r="19292" b="144"/>
          <a:stretch>
            <a:fillRect/>
          </a:stretch>
        </p:blipFill>
        <p:spPr bwMode="auto">
          <a:xfrm>
            <a:off x="11875664" y="880533"/>
            <a:ext cx="5497936" cy="65095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383AB76-FA5F-0DBE-B44B-B4B71BD19457}"/>
              </a:ext>
            </a:extLst>
          </p:cNvPr>
          <p:cNvSpPr txBox="1"/>
          <p:nvPr/>
        </p:nvSpPr>
        <p:spPr>
          <a:xfrm>
            <a:off x="14221971" y="7385825"/>
            <a:ext cx="3151629"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Credit: Getty Images (2025)</a:t>
            </a: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6DD62E2B-B1A5-D1F0-E6E8-0B9CFCE7F374}"/>
              </a:ext>
            </a:extLst>
          </p:cNvPr>
          <p:cNvSpPr txBox="1"/>
          <p:nvPr/>
        </p:nvSpPr>
        <p:spPr>
          <a:xfrm>
            <a:off x="7491984" y="7372533"/>
            <a:ext cx="315162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Credit: </a:t>
            </a:r>
            <a:r>
              <a:rPr lang="en-GB" sz="1200" i="1" dirty="0">
                <a:solidFill>
                  <a:srgbClr val="333333"/>
                </a:solidFill>
                <a:latin typeface="Arial" panose="020B0604020202020204" pitchFamily="34" charset="0"/>
                <a:cs typeface="Arial" panose="020B0604020202020204" pitchFamily="34" charset="0"/>
              </a:rPr>
              <a:t>IOC / Alex </a:t>
            </a:r>
            <a:r>
              <a:rPr lang="en-GB" sz="1200" i="1" dirty="0" err="1">
                <a:solidFill>
                  <a:srgbClr val="333333"/>
                </a:solidFill>
                <a:latin typeface="Arial" panose="020B0604020202020204" pitchFamily="34" charset="0"/>
                <a:cs typeface="Arial" panose="020B0604020202020204" pitchFamily="34" charset="0"/>
              </a:rPr>
              <a:t>Majoli</a:t>
            </a:r>
            <a:r>
              <a:rPr lang="en-GB" sz="1200" i="1" dirty="0">
                <a:solidFill>
                  <a:srgbClr val="333333"/>
                </a:solidFill>
                <a:latin typeface="Arial" panose="020B0604020202020204" pitchFamily="34" charset="0"/>
                <a:cs typeface="Arial" panose="020B0604020202020204" pitchFamily="34" charset="0"/>
              </a:rPr>
              <a:t> </a:t>
            </a:r>
            <a:r>
              <a:rPr kumimoji="0" lang="en-GB" sz="12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(2018)</a:t>
            </a: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9" name="Picture 18" descr="A picture containing person&#10;&#10;Description automatically generated">
            <a:extLst>
              <a:ext uri="{FF2B5EF4-FFF2-40B4-BE49-F238E27FC236}">
                <a16:creationId xmlns:a16="http://schemas.microsoft.com/office/drawing/2014/main" id="{FD2DF0B3-691D-9D3A-2807-946F6931F63F}"/>
              </a:ext>
            </a:extLst>
          </p:cNvPr>
          <p:cNvPicPr>
            <a:picLocks noChangeAspect="1"/>
          </p:cNvPicPr>
          <p:nvPr/>
        </p:nvPicPr>
        <p:blipFill rotWithShape="1">
          <a:blip r:embed="rId8">
            <a:extLst>
              <a:ext uri="{28A0092B-C50C-407E-A947-70E740481C1C}">
                <a14:useLocalDpi xmlns:a14="http://schemas.microsoft.com/office/drawing/2010/main" val="0"/>
              </a:ext>
            </a:extLst>
          </a:blip>
          <a:srcRect l="1772" t="12069" r="3928" b="-16"/>
          <a:stretch>
            <a:fillRect/>
          </a:stretch>
        </p:blipFill>
        <p:spPr>
          <a:xfrm>
            <a:off x="6583785" y="876300"/>
            <a:ext cx="5234730" cy="6509525"/>
          </a:xfrm>
          <a:prstGeom prst="rect">
            <a:avLst/>
          </a:prstGeom>
        </p:spPr>
      </p:pic>
      <p:pic>
        <p:nvPicPr>
          <p:cNvPr id="30" name="Picture 29" descr="A black letter on a black background&#10;&#10;AI-generated content may be incorrect.">
            <a:extLst>
              <a:ext uri="{FF2B5EF4-FFF2-40B4-BE49-F238E27FC236}">
                <a16:creationId xmlns:a16="http://schemas.microsoft.com/office/drawing/2014/main" id="{089BB06F-DC66-EC24-062D-BF7F1632D5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sp>
        <p:nvSpPr>
          <p:cNvPr id="31" name="TextBox 30">
            <a:extLst>
              <a:ext uri="{FF2B5EF4-FFF2-40B4-BE49-F238E27FC236}">
                <a16:creationId xmlns:a16="http://schemas.microsoft.com/office/drawing/2014/main" id="{11CFFAE0-D96E-A3B0-9CC6-EE5AB593250E}"/>
              </a:ext>
            </a:extLst>
          </p:cNvPr>
          <p:cNvSpPr txBox="1"/>
          <p:nvPr/>
        </p:nvSpPr>
        <p:spPr>
          <a:xfrm>
            <a:off x="6526636" y="1217652"/>
            <a:ext cx="4946698" cy="830997"/>
          </a:xfrm>
          <a:prstGeom prst="rect">
            <a:avLst/>
          </a:prstGeom>
          <a:noFill/>
        </p:spPr>
        <p:txBody>
          <a:bodyPr wrap="square" rtlCol="0">
            <a:spAutoFit/>
          </a:bodyPr>
          <a:lstStyle/>
          <a:p>
            <a:pPr algn="ctr"/>
            <a:r>
              <a:rPr lang="en-GB" sz="4800" b="1" i="1" noProof="0" dirty="0">
                <a:solidFill>
                  <a:schemeClr val="bg1"/>
                </a:solidFill>
                <a:highlight>
                  <a:srgbClr val="000000"/>
                </a:highlight>
                <a:latin typeface="Aptos Serif" panose="02020604070405020304" pitchFamily="18" charset="0"/>
                <a:cs typeface="Aptos Serif" panose="02020604070405020304" pitchFamily="18" charset="0"/>
              </a:rPr>
              <a:t>“Inspirational”</a:t>
            </a:r>
          </a:p>
        </p:txBody>
      </p:sp>
      <p:sp>
        <p:nvSpPr>
          <p:cNvPr id="32" name="TextBox 31">
            <a:extLst>
              <a:ext uri="{FF2B5EF4-FFF2-40B4-BE49-F238E27FC236}">
                <a16:creationId xmlns:a16="http://schemas.microsoft.com/office/drawing/2014/main" id="{23F74CF0-BFE6-6ADC-F918-34D609923E22}"/>
              </a:ext>
            </a:extLst>
          </p:cNvPr>
          <p:cNvSpPr txBox="1"/>
          <p:nvPr/>
        </p:nvSpPr>
        <p:spPr>
          <a:xfrm>
            <a:off x="6457948" y="2480173"/>
            <a:ext cx="5219700" cy="1569660"/>
          </a:xfrm>
          <a:prstGeom prst="rect">
            <a:avLst/>
          </a:prstGeom>
          <a:noFill/>
        </p:spPr>
        <p:txBody>
          <a:bodyPr wrap="square" rtlCol="0">
            <a:spAutoFit/>
          </a:bodyPr>
          <a:lstStyle/>
          <a:p>
            <a:pPr algn="ctr"/>
            <a:r>
              <a:rPr lang="en-GB" sz="4800" b="1" i="1" noProof="0" dirty="0">
                <a:solidFill>
                  <a:schemeClr val="bg1"/>
                </a:solidFill>
                <a:highlight>
                  <a:srgbClr val="000000"/>
                </a:highlight>
                <a:latin typeface="Aptos Serif" panose="02020604070405020304" pitchFamily="18" charset="0"/>
                <a:cs typeface="Aptos Serif" panose="02020604070405020304" pitchFamily="18" charset="0"/>
              </a:rPr>
              <a:t>“History-makers”</a:t>
            </a:r>
          </a:p>
        </p:txBody>
      </p:sp>
      <p:sp>
        <p:nvSpPr>
          <p:cNvPr id="33" name="TextBox 32">
            <a:extLst>
              <a:ext uri="{FF2B5EF4-FFF2-40B4-BE49-F238E27FC236}">
                <a16:creationId xmlns:a16="http://schemas.microsoft.com/office/drawing/2014/main" id="{CEA9BE77-3C9C-7789-33C7-F4FA463AA32F}"/>
              </a:ext>
            </a:extLst>
          </p:cNvPr>
          <p:cNvSpPr txBox="1"/>
          <p:nvPr/>
        </p:nvSpPr>
        <p:spPr>
          <a:xfrm>
            <a:off x="6727801" y="5743878"/>
            <a:ext cx="4946698" cy="830997"/>
          </a:xfrm>
          <a:prstGeom prst="rect">
            <a:avLst/>
          </a:prstGeom>
          <a:noFill/>
        </p:spPr>
        <p:txBody>
          <a:bodyPr wrap="square" rtlCol="0">
            <a:spAutoFit/>
          </a:bodyPr>
          <a:lstStyle/>
          <a:p>
            <a:pPr algn="ctr"/>
            <a:r>
              <a:rPr lang="en-GB" sz="4800" b="1" i="1" noProof="0" dirty="0">
                <a:solidFill>
                  <a:schemeClr val="bg1"/>
                </a:solidFill>
                <a:highlight>
                  <a:srgbClr val="000000"/>
                </a:highlight>
                <a:latin typeface="Aptos Serif" panose="02020604070405020304" pitchFamily="18" charset="0"/>
                <a:cs typeface="Aptos Serif" panose="02020604070405020304" pitchFamily="18" charset="0"/>
              </a:rPr>
              <a:t>“Extraordinary”</a:t>
            </a:r>
          </a:p>
        </p:txBody>
      </p:sp>
      <p:sp>
        <p:nvSpPr>
          <p:cNvPr id="34" name="TextBox 33">
            <a:extLst>
              <a:ext uri="{FF2B5EF4-FFF2-40B4-BE49-F238E27FC236}">
                <a16:creationId xmlns:a16="http://schemas.microsoft.com/office/drawing/2014/main" id="{178211EE-ED25-CE04-AF09-416BFF05DBA0}"/>
              </a:ext>
            </a:extLst>
          </p:cNvPr>
          <p:cNvSpPr txBox="1"/>
          <p:nvPr/>
        </p:nvSpPr>
        <p:spPr>
          <a:xfrm>
            <a:off x="6025660" y="4481357"/>
            <a:ext cx="6350980" cy="830997"/>
          </a:xfrm>
          <a:prstGeom prst="rect">
            <a:avLst/>
          </a:prstGeom>
          <a:noFill/>
        </p:spPr>
        <p:txBody>
          <a:bodyPr wrap="square" rtlCol="0">
            <a:spAutoFit/>
          </a:bodyPr>
          <a:lstStyle/>
          <a:p>
            <a:pPr algn="ctr"/>
            <a:r>
              <a:rPr lang="en-GB" sz="4800" b="1" i="1" noProof="0" dirty="0">
                <a:solidFill>
                  <a:schemeClr val="bg1"/>
                </a:solidFill>
                <a:highlight>
                  <a:srgbClr val="000000"/>
                </a:highlight>
                <a:latin typeface="Aptos Serif" panose="02020604070405020304" pitchFamily="18" charset="0"/>
                <a:cs typeface="Aptos Serif" panose="02020604070405020304" pitchFamily="18" charset="0"/>
              </a:rPr>
              <a:t>“Breaking barriers”</a:t>
            </a:r>
          </a:p>
        </p:txBody>
      </p:sp>
    </p:spTree>
    <p:extLst>
      <p:ext uri="{BB962C8B-B14F-4D97-AF65-F5344CB8AC3E}">
        <p14:creationId xmlns:p14="http://schemas.microsoft.com/office/powerpoint/2010/main" val="257311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8" grpId="0"/>
      <p:bldP spid="31" grpId="0"/>
      <p:bldP spid="32" grpId="0"/>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a:extLst>
            <a:ext uri="{FF2B5EF4-FFF2-40B4-BE49-F238E27FC236}">
              <a16:creationId xmlns:a16="http://schemas.microsoft.com/office/drawing/2014/main" id="{14DBF24C-E458-DB59-5245-65C219E2595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0445023-B9B8-90EE-8386-B725DEC7BCC5}"/>
              </a:ext>
            </a:extLst>
          </p:cNvPr>
          <p:cNvGrpSpPr/>
          <p:nvPr/>
        </p:nvGrpSpPr>
        <p:grpSpPr>
          <a:xfrm>
            <a:off x="0" y="-19128"/>
            <a:ext cx="18390582" cy="3541239"/>
            <a:chOff x="0" y="0"/>
            <a:chExt cx="7484714" cy="13716000"/>
          </a:xfrm>
          <a:solidFill>
            <a:srgbClr val="F4BA48"/>
          </a:solidFill>
        </p:grpSpPr>
        <p:pic>
          <p:nvPicPr>
            <p:cNvPr id="3" name="Picture 3">
              <a:extLst>
                <a:ext uri="{FF2B5EF4-FFF2-40B4-BE49-F238E27FC236}">
                  <a16:creationId xmlns:a16="http://schemas.microsoft.com/office/drawing/2014/main" id="{770173C7-C555-0A69-5B72-9AD4FFB1B8B8}"/>
                </a:ext>
              </a:extLst>
            </p:cNvPr>
            <p:cNvPicPr>
              <a:picLocks noChangeAspect="1"/>
            </p:cNvPicPr>
            <p:nvPr/>
          </p:nvPicPr>
          <p:blipFill>
            <a:blip r:embed="rId3"/>
            <a:srcRect l="31810" r="31810"/>
            <a:stretch>
              <a:fillRect/>
            </a:stretch>
          </p:blipFill>
          <p:spPr>
            <a:xfrm flipV="1">
              <a:off x="0" y="0"/>
              <a:ext cx="7484714" cy="13716000"/>
            </a:xfrm>
            <a:prstGeom prst="rect">
              <a:avLst/>
            </a:prstGeom>
            <a:grpFill/>
          </p:spPr>
        </p:pic>
      </p:grpSp>
      <p:sp>
        <p:nvSpPr>
          <p:cNvPr id="7" name="TextBox 7">
            <a:extLst>
              <a:ext uri="{FF2B5EF4-FFF2-40B4-BE49-F238E27FC236}">
                <a16:creationId xmlns:a16="http://schemas.microsoft.com/office/drawing/2014/main" id="{12848E55-6095-B24A-6726-C67061E66C4E}"/>
              </a:ext>
            </a:extLst>
          </p:cNvPr>
          <p:cNvSpPr txBox="1"/>
          <p:nvPr/>
        </p:nvSpPr>
        <p:spPr>
          <a:xfrm>
            <a:off x="1028699" y="1146311"/>
            <a:ext cx="6591301" cy="1765355"/>
          </a:xfrm>
          <a:prstGeom prst="rect">
            <a:avLst/>
          </a:prstGeom>
        </p:spPr>
        <p:txBody>
          <a:bodyPr wrap="square" lIns="0" tIns="0" rIns="0" bIns="0" rtlCol="0" anchor="t">
            <a:spAutoFit/>
          </a:bodyPr>
          <a:lstStyle/>
          <a:p>
            <a:pPr>
              <a:lnSpc>
                <a:spcPts val="6561"/>
              </a:lnSpc>
            </a:pPr>
            <a:r>
              <a:rPr lang="en-US" sz="8000" b="1" spc="-150" dirty="0">
                <a:solidFill>
                  <a:srgbClr val="202124"/>
                </a:solidFill>
                <a:latin typeface="Aptos Serif" panose="02020604070405020304" pitchFamily="18" charset="0"/>
                <a:ea typeface="Garet Bold"/>
                <a:cs typeface="Aptos Serif" panose="02020604070405020304" pitchFamily="18" charset="0"/>
                <a:sym typeface="Garet Bold"/>
              </a:rPr>
              <a:t>The *sparkle* trap</a:t>
            </a:r>
          </a:p>
        </p:txBody>
      </p:sp>
      <p:sp>
        <p:nvSpPr>
          <p:cNvPr id="40" name="TextBox 11">
            <a:extLst>
              <a:ext uri="{FF2B5EF4-FFF2-40B4-BE49-F238E27FC236}">
                <a16:creationId xmlns:a16="http://schemas.microsoft.com/office/drawing/2014/main" id="{928540E0-52F7-AF70-B646-F390BB98E073}"/>
              </a:ext>
            </a:extLst>
          </p:cNvPr>
          <p:cNvSpPr txBox="1"/>
          <p:nvPr/>
        </p:nvSpPr>
        <p:spPr>
          <a:xfrm>
            <a:off x="1313498" y="7476782"/>
            <a:ext cx="5855806" cy="512961"/>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 engagement</a:t>
            </a:r>
            <a:endParaRPr lang="en-US" sz="3600" b="1"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42" name="TextBox 14">
            <a:extLst>
              <a:ext uri="{FF2B5EF4-FFF2-40B4-BE49-F238E27FC236}">
                <a16:creationId xmlns:a16="http://schemas.microsoft.com/office/drawing/2014/main" id="{A4A26B58-325A-6353-34AF-1D157A5D1CD9}"/>
              </a:ext>
            </a:extLst>
          </p:cNvPr>
          <p:cNvSpPr txBox="1"/>
          <p:nvPr/>
        </p:nvSpPr>
        <p:spPr>
          <a:xfrm>
            <a:off x="1294944" y="6195876"/>
            <a:ext cx="5898199" cy="1025922"/>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 broadcast audiences</a:t>
            </a:r>
            <a:endParaRPr lang="en-US" sz="3600" b="1"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16" name="TextBox 11">
            <a:extLst>
              <a:ext uri="{FF2B5EF4-FFF2-40B4-BE49-F238E27FC236}">
                <a16:creationId xmlns:a16="http://schemas.microsoft.com/office/drawing/2014/main" id="{AEE98169-A314-C312-DD66-F6182206918A}"/>
              </a:ext>
            </a:extLst>
          </p:cNvPr>
          <p:cNvSpPr txBox="1"/>
          <p:nvPr/>
        </p:nvSpPr>
        <p:spPr>
          <a:xfrm>
            <a:off x="1313498" y="5422226"/>
            <a:ext cx="4502637" cy="512961"/>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 </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attendance</a:t>
            </a:r>
            <a:endParaRPr lang="en-US" sz="3600"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pic>
        <p:nvPicPr>
          <p:cNvPr id="4" name="Picture 3" descr="A black letter on a black background&#10;&#10;AI-generated content may be incorrect.">
            <a:extLst>
              <a:ext uri="{FF2B5EF4-FFF2-40B4-BE49-F238E27FC236}">
                <a16:creationId xmlns:a16="http://schemas.microsoft.com/office/drawing/2014/main" id="{EC8E0C7E-4759-5344-7FCD-2888A8B09B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sp>
        <p:nvSpPr>
          <p:cNvPr id="5" name="TextBox 7">
            <a:extLst>
              <a:ext uri="{FF2B5EF4-FFF2-40B4-BE49-F238E27FC236}">
                <a16:creationId xmlns:a16="http://schemas.microsoft.com/office/drawing/2014/main" id="{9BCECF08-C68A-0E64-E788-C4DA3CE6884B}"/>
              </a:ext>
            </a:extLst>
          </p:cNvPr>
          <p:cNvSpPr txBox="1"/>
          <p:nvPr/>
        </p:nvSpPr>
        <p:spPr>
          <a:xfrm>
            <a:off x="1028700" y="4145760"/>
            <a:ext cx="5219700" cy="791050"/>
          </a:xfrm>
          <a:prstGeom prst="rect">
            <a:avLst/>
          </a:prstGeom>
        </p:spPr>
        <p:txBody>
          <a:bodyPr wrap="square" lIns="0" tIns="0" rIns="0" bIns="0" rtlCol="0" anchor="t">
            <a:spAutoFit/>
          </a:bodyPr>
          <a:lstStyle/>
          <a:p>
            <a:pPr>
              <a:lnSpc>
                <a:spcPts val="6561"/>
              </a:lnSpc>
            </a:pPr>
            <a:r>
              <a:rPr lang="en-US" sz="4000" b="1" dirty="0">
                <a:solidFill>
                  <a:schemeClr val="bg1"/>
                </a:solidFill>
                <a:highlight>
                  <a:srgbClr val="448AA2"/>
                </a:highlight>
                <a:latin typeface="Aptos Serif" panose="02020604070405020304" pitchFamily="18" charset="0"/>
                <a:ea typeface="Garet Bold"/>
                <a:cs typeface="Aptos Serif" panose="02020604070405020304" pitchFamily="18" charset="0"/>
                <a:sym typeface="Garet Bold"/>
              </a:rPr>
              <a:t>MOMENTUM</a:t>
            </a:r>
          </a:p>
        </p:txBody>
      </p:sp>
      <p:pic>
        <p:nvPicPr>
          <p:cNvPr id="26" name="Picture 25">
            <a:extLst>
              <a:ext uri="{FF2B5EF4-FFF2-40B4-BE49-F238E27FC236}">
                <a16:creationId xmlns:a16="http://schemas.microsoft.com/office/drawing/2014/main" id="{BD09210A-0560-F611-EF40-835EADDDA956}"/>
              </a:ext>
            </a:extLst>
          </p:cNvPr>
          <p:cNvPicPr>
            <a:picLocks noChangeAspect="1"/>
          </p:cNvPicPr>
          <p:nvPr/>
        </p:nvPicPr>
        <p:blipFill>
          <a:blip r:embed="rId5"/>
          <a:srcRect l="-1259" t="-8675" r="34768" b="8675"/>
          <a:stretch>
            <a:fillRect/>
          </a:stretch>
        </p:blipFill>
        <p:spPr bwMode="auto">
          <a:xfrm>
            <a:off x="8248650" y="5827570"/>
            <a:ext cx="3729818" cy="4036897"/>
          </a:xfrm>
          <a:prstGeom prst="rect">
            <a:avLst/>
          </a:prstGeom>
        </p:spPr>
      </p:pic>
      <p:pic>
        <p:nvPicPr>
          <p:cNvPr id="27" name="Picture 7">
            <a:extLst>
              <a:ext uri="{FF2B5EF4-FFF2-40B4-BE49-F238E27FC236}">
                <a16:creationId xmlns:a16="http://schemas.microsoft.com/office/drawing/2014/main" id="{6F0C243E-2EEF-91C5-97BC-2BEE8476456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680967" flipH="1">
            <a:off x="6465720" y="8145656"/>
            <a:ext cx="1272042" cy="324371"/>
          </a:xfrm>
          <a:prstGeom prst="rect">
            <a:avLst/>
          </a:prstGeom>
        </p:spPr>
      </p:pic>
      <p:pic>
        <p:nvPicPr>
          <p:cNvPr id="28" name="Picture 27">
            <a:extLst>
              <a:ext uri="{FF2B5EF4-FFF2-40B4-BE49-F238E27FC236}">
                <a16:creationId xmlns:a16="http://schemas.microsoft.com/office/drawing/2014/main" id="{B6BAF78C-3A35-CBB6-3DAC-EBCA80D4C0B4}"/>
              </a:ext>
            </a:extLst>
          </p:cNvPr>
          <p:cNvPicPr>
            <a:picLocks noChangeAspect="1"/>
          </p:cNvPicPr>
          <p:nvPr/>
        </p:nvPicPr>
        <p:blipFill>
          <a:blip r:embed="rId8"/>
          <a:srcRect l="4030" r="4031"/>
          <a:stretch/>
        </p:blipFill>
        <p:spPr bwMode="auto">
          <a:xfrm>
            <a:off x="8305801" y="1693054"/>
            <a:ext cx="5333999" cy="4351338"/>
          </a:xfrm>
          <a:prstGeom prst="rect">
            <a:avLst/>
          </a:prstGeom>
        </p:spPr>
      </p:pic>
      <p:pic>
        <p:nvPicPr>
          <p:cNvPr id="29" name="Picture 7">
            <a:extLst>
              <a:ext uri="{FF2B5EF4-FFF2-40B4-BE49-F238E27FC236}">
                <a16:creationId xmlns:a16="http://schemas.microsoft.com/office/drawing/2014/main" id="{2D3C27A5-6B68-9711-50C5-DB047C1DC7F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351920" flipH="1" flipV="1">
            <a:off x="5949669" y="5034192"/>
            <a:ext cx="1793322" cy="457298"/>
          </a:xfrm>
          <a:prstGeom prst="rect">
            <a:avLst/>
          </a:prstGeom>
        </p:spPr>
      </p:pic>
      <p:pic>
        <p:nvPicPr>
          <p:cNvPr id="31" name="Picture 30" descr="A person running on a field&#10;&#10;AI-generated content may be incorrect.">
            <a:extLst>
              <a:ext uri="{FF2B5EF4-FFF2-40B4-BE49-F238E27FC236}">
                <a16:creationId xmlns:a16="http://schemas.microsoft.com/office/drawing/2014/main" id="{A7F80F43-5407-CAC6-E73E-3EBF5C1A2C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077043" y="4145760"/>
            <a:ext cx="3460455" cy="4351338"/>
          </a:xfrm>
          <a:prstGeom prst="rect">
            <a:avLst/>
          </a:prstGeom>
        </p:spPr>
      </p:pic>
      <p:grpSp>
        <p:nvGrpSpPr>
          <p:cNvPr id="6" name="Group 5">
            <a:extLst>
              <a:ext uri="{FF2B5EF4-FFF2-40B4-BE49-F238E27FC236}">
                <a16:creationId xmlns:a16="http://schemas.microsoft.com/office/drawing/2014/main" id="{093982D7-4DA0-D01B-8001-56122FAC7F6D}"/>
              </a:ext>
            </a:extLst>
          </p:cNvPr>
          <p:cNvGrpSpPr/>
          <p:nvPr/>
        </p:nvGrpSpPr>
        <p:grpSpPr>
          <a:xfrm>
            <a:off x="13639800" y="9289181"/>
            <a:ext cx="3733800" cy="521480"/>
            <a:chOff x="-29261" y="-116369"/>
            <a:chExt cx="4236105" cy="695308"/>
          </a:xfrm>
        </p:grpSpPr>
        <p:sp>
          <p:nvSpPr>
            <p:cNvPr id="8" name="TextBox 7">
              <a:extLst>
                <a:ext uri="{FF2B5EF4-FFF2-40B4-BE49-F238E27FC236}">
                  <a16:creationId xmlns:a16="http://schemas.microsoft.com/office/drawing/2014/main" id="{DB05304D-A829-0D4E-88A2-5642E28CDE3A}"/>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29A3F4E6-3089-3DA1-1313-D26B76B50DE9}"/>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spTree>
    <p:extLst>
      <p:ext uri="{BB962C8B-B14F-4D97-AF65-F5344CB8AC3E}">
        <p14:creationId xmlns:p14="http://schemas.microsoft.com/office/powerpoint/2010/main" val="227260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P spid="1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a:extLst>
            <a:ext uri="{FF2B5EF4-FFF2-40B4-BE49-F238E27FC236}">
              <a16:creationId xmlns:a16="http://schemas.microsoft.com/office/drawing/2014/main" id="{5833EDB2-A504-F283-1E37-7B871352F88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CFD9D11-AC2C-1388-D13C-4AA20FAC1F57}"/>
              </a:ext>
            </a:extLst>
          </p:cNvPr>
          <p:cNvGrpSpPr/>
          <p:nvPr/>
        </p:nvGrpSpPr>
        <p:grpSpPr>
          <a:xfrm>
            <a:off x="0" y="-38313"/>
            <a:ext cx="18390582" cy="3541239"/>
            <a:chOff x="0" y="0"/>
            <a:chExt cx="7484714" cy="13716000"/>
          </a:xfrm>
          <a:solidFill>
            <a:srgbClr val="F4BA48"/>
          </a:solidFill>
        </p:grpSpPr>
        <p:pic>
          <p:nvPicPr>
            <p:cNvPr id="3" name="Picture 3">
              <a:extLst>
                <a:ext uri="{FF2B5EF4-FFF2-40B4-BE49-F238E27FC236}">
                  <a16:creationId xmlns:a16="http://schemas.microsoft.com/office/drawing/2014/main" id="{66545BF9-8BBD-3353-533B-BB30090E0B98}"/>
                </a:ext>
              </a:extLst>
            </p:cNvPr>
            <p:cNvPicPr>
              <a:picLocks noChangeAspect="1"/>
            </p:cNvPicPr>
            <p:nvPr/>
          </p:nvPicPr>
          <p:blipFill>
            <a:blip r:embed="rId3"/>
            <a:srcRect l="31810" r="31810"/>
            <a:stretch>
              <a:fillRect/>
            </a:stretch>
          </p:blipFill>
          <p:spPr>
            <a:xfrm flipV="1">
              <a:off x="0" y="0"/>
              <a:ext cx="7484714" cy="13716000"/>
            </a:xfrm>
            <a:prstGeom prst="rect">
              <a:avLst/>
            </a:prstGeom>
            <a:grpFill/>
          </p:spPr>
        </p:pic>
      </p:grpSp>
      <p:sp>
        <p:nvSpPr>
          <p:cNvPr id="40" name="TextBox 11">
            <a:extLst>
              <a:ext uri="{FF2B5EF4-FFF2-40B4-BE49-F238E27FC236}">
                <a16:creationId xmlns:a16="http://schemas.microsoft.com/office/drawing/2014/main" id="{6ADE5C3A-D384-BD94-B697-B1C2147A9A67}"/>
              </a:ext>
            </a:extLst>
          </p:cNvPr>
          <p:cNvSpPr txBox="1"/>
          <p:nvPr/>
        </p:nvSpPr>
        <p:spPr>
          <a:xfrm>
            <a:off x="1313498" y="7476782"/>
            <a:ext cx="5855806" cy="512961"/>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 engagement</a:t>
            </a:r>
            <a:endParaRPr lang="en-US" sz="3600" b="1"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42" name="TextBox 14">
            <a:extLst>
              <a:ext uri="{FF2B5EF4-FFF2-40B4-BE49-F238E27FC236}">
                <a16:creationId xmlns:a16="http://schemas.microsoft.com/office/drawing/2014/main" id="{E3442E40-1BBD-39B1-82A4-04D0255B3A18}"/>
              </a:ext>
            </a:extLst>
          </p:cNvPr>
          <p:cNvSpPr txBox="1"/>
          <p:nvPr/>
        </p:nvSpPr>
        <p:spPr>
          <a:xfrm>
            <a:off x="1294944" y="6195876"/>
            <a:ext cx="5898199" cy="1025922"/>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 broadcast audiences</a:t>
            </a:r>
            <a:endParaRPr lang="en-US" sz="3600" b="1"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9DE227EC-EDEA-BE11-A41F-DDBA09A21A34}"/>
              </a:ext>
            </a:extLst>
          </p:cNvPr>
          <p:cNvSpPr txBox="1"/>
          <p:nvPr/>
        </p:nvSpPr>
        <p:spPr>
          <a:xfrm>
            <a:off x="9144000" y="10629900"/>
            <a:ext cx="4103699" cy="305535"/>
          </a:xfrm>
          <a:prstGeom prst="rect">
            <a:avLst/>
          </a:prstGeom>
          <a:noFill/>
        </p:spPr>
        <p:txBody>
          <a:bodyPr wrap="square">
            <a:spAutoFit/>
          </a:bodyPr>
          <a:lstStyle/>
          <a:p>
            <a:r>
              <a:rPr lang="en-GB" sz="1400" i="1" dirty="0">
                <a:solidFill>
                  <a:srgbClr val="333333"/>
                </a:solidFill>
                <a:latin typeface="Arial" panose="020B0604020202020204" pitchFamily="34" charset="0"/>
                <a:cs typeface="Arial" panose="020B0604020202020204" pitchFamily="34" charset="0"/>
              </a:rPr>
              <a:t>Credit: @</a:t>
            </a:r>
            <a:r>
              <a:rPr lang="en-GB" sz="1400" i="1" dirty="0" err="1">
                <a:solidFill>
                  <a:srgbClr val="333333"/>
                </a:solidFill>
                <a:latin typeface="Arial" panose="020B0604020202020204" pitchFamily="34" charset="0"/>
                <a:cs typeface="Arial" panose="020B0604020202020204" pitchFamily="34" charset="0"/>
              </a:rPr>
              <a:t>fjustwomenssport</a:t>
            </a:r>
            <a:r>
              <a:rPr lang="en-GB" sz="1400" i="1" dirty="0">
                <a:solidFill>
                  <a:srgbClr val="333333"/>
                </a:solidFill>
                <a:latin typeface="Arial" panose="020B0604020202020204" pitchFamily="34" charset="0"/>
                <a:cs typeface="Arial" panose="020B0604020202020204" pitchFamily="34" charset="0"/>
              </a:rPr>
              <a:t> (2023)</a:t>
            </a:r>
          </a:p>
        </p:txBody>
      </p:sp>
      <p:sp>
        <p:nvSpPr>
          <p:cNvPr id="16" name="TextBox 11">
            <a:extLst>
              <a:ext uri="{FF2B5EF4-FFF2-40B4-BE49-F238E27FC236}">
                <a16:creationId xmlns:a16="http://schemas.microsoft.com/office/drawing/2014/main" id="{F7ACE667-3BAF-4DE8-10F9-EEEF44E0DB37}"/>
              </a:ext>
            </a:extLst>
          </p:cNvPr>
          <p:cNvSpPr txBox="1"/>
          <p:nvPr/>
        </p:nvSpPr>
        <p:spPr>
          <a:xfrm>
            <a:off x="1313498" y="5422226"/>
            <a:ext cx="4502637" cy="512961"/>
          </a:xfrm>
          <a:prstGeom prst="rect">
            <a:avLst/>
          </a:prstGeom>
        </p:spPr>
        <p:txBody>
          <a:bodyPr wrap="square" lIns="0" tIns="0" rIns="0" bIns="0" rtlCol="0" anchor="t">
            <a:spAutoFit/>
          </a:bodyPr>
          <a:lstStyle/>
          <a:p>
            <a:pPr marL="571500" indent="-571500">
              <a:lnSpc>
                <a:spcPts val="4000"/>
              </a:lnSpc>
              <a:buFont typeface="Wingdings" pitchFamily="2" charset="2"/>
              <a:buChar char="ü"/>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Record </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attendance</a:t>
            </a:r>
            <a:endParaRPr lang="en-US" sz="3600"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pic>
        <p:nvPicPr>
          <p:cNvPr id="4" name="Picture 3" descr="A black letter on a black background&#10;&#10;AI-generated content may be incorrect.">
            <a:extLst>
              <a:ext uri="{FF2B5EF4-FFF2-40B4-BE49-F238E27FC236}">
                <a16:creationId xmlns:a16="http://schemas.microsoft.com/office/drawing/2014/main" id="{F340C1F4-1ABC-DE59-026A-C20534763A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sp>
        <p:nvSpPr>
          <p:cNvPr id="18" name="TextBox 11">
            <a:extLst>
              <a:ext uri="{FF2B5EF4-FFF2-40B4-BE49-F238E27FC236}">
                <a16:creationId xmlns:a16="http://schemas.microsoft.com/office/drawing/2014/main" id="{FF51F62E-4588-C76E-C4E7-ECCDD7A1D2AA}"/>
              </a:ext>
            </a:extLst>
          </p:cNvPr>
          <p:cNvSpPr txBox="1"/>
          <p:nvPr/>
        </p:nvSpPr>
        <p:spPr>
          <a:xfrm>
            <a:off x="10233096" y="7989743"/>
            <a:ext cx="5347000" cy="1025922"/>
          </a:xfrm>
          <a:prstGeom prst="rect">
            <a:avLst/>
          </a:prstGeom>
        </p:spPr>
        <p:txBody>
          <a:bodyPr wrap="square" lIns="0" tIns="0" rIns="0" bIns="0" rtlCol="0" anchor="t">
            <a:spAutoFit/>
          </a:bodyPr>
          <a:lstStyle/>
          <a:p>
            <a:pPr marL="571500" indent="-571500">
              <a:lnSpc>
                <a:spcPts val="4000"/>
              </a:lnSpc>
              <a:buFont typeface="Wingdings" pitchFamily="2" charset="2"/>
              <a:buChar char="Ø"/>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0 women</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 in top 100 highest-paid athletes</a:t>
            </a:r>
            <a:endParaRPr lang="en-US" sz="3600"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19" name="TextBox 14">
            <a:extLst>
              <a:ext uri="{FF2B5EF4-FFF2-40B4-BE49-F238E27FC236}">
                <a16:creationId xmlns:a16="http://schemas.microsoft.com/office/drawing/2014/main" id="{40EC3861-2F5B-79D6-BB4B-41F267938FBC}"/>
              </a:ext>
            </a:extLst>
          </p:cNvPr>
          <p:cNvSpPr txBox="1"/>
          <p:nvPr/>
        </p:nvSpPr>
        <p:spPr>
          <a:xfrm>
            <a:off x="10195027" y="6724520"/>
            <a:ext cx="5423138" cy="1025922"/>
          </a:xfrm>
          <a:prstGeom prst="rect">
            <a:avLst/>
          </a:prstGeom>
        </p:spPr>
        <p:txBody>
          <a:bodyPr wrap="square" lIns="0" tIns="0" rIns="0" bIns="0" rtlCol="0" anchor="t">
            <a:spAutoFit/>
          </a:bodyPr>
          <a:lstStyle/>
          <a:p>
            <a:pPr marL="571500" indent="-571500">
              <a:lnSpc>
                <a:spcPts val="4000"/>
              </a:lnSpc>
              <a:buFont typeface="Wingdings" pitchFamily="2" charset="2"/>
              <a:buChar char="Ø"/>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~15% </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media coverage globally</a:t>
            </a:r>
            <a:endParaRPr lang="en-US" sz="3600"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23" name="TextBox 11">
            <a:extLst>
              <a:ext uri="{FF2B5EF4-FFF2-40B4-BE49-F238E27FC236}">
                <a16:creationId xmlns:a16="http://schemas.microsoft.com/office/drawing/2014/main" id="{6FEC5763-D078-6592-F958-E31B6A179634}"/>
              </a:ext>
            </a:extLst>
          </p:cNvPr>
          <p:cNvSpPr txBox="1"/>
          <p:nvPr/>
        </p:nvSpPr>
        <p:spPr>
          <a:xfrm>
            <a:off x="10189704" y="5459297"/>
            <a:ext cx="5604159" cy="1025922"/>
          </a:xfrm>
          <a:prstGeom prst="rect">
            <a:avLst/>
          </a:prstGeom>
        </p:spPr>
        <p:txBody>
          <a:bodyPr wrap="square" lIns="0" tIns="0" rIns="0" bIns="0" rtlCol="0" anchor="t">
            <a:spAutoFit/>
          </a:bodyPr>
          <a:lstStyle/>
          <a:p>
            <a:pPr marL="571500" indent="-571500">
              <a:lnSpc>
                <a:spcPts val="4000"/>
              </a:lnSpc>
              <a:buFont typeface="Wingdings" pitchFamily="2" charset="2"/>
              <a:buChar char="Ø"/>
            </a:pP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10-</a:t>
            </a: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sym typeface="Wingdings" pitchFamily="2" charset="2"/>
              </a:rPr>
              <a:t>13</a:t>
            </a:r>
            <a:r>
              <a:rPr lang="en-US" sz="3600" b="1" spc="-117" dirty="0">
                <a:solidFill>
                  <a:srgbClr val="202124"/>
                </a:solidFill>
                <a:latin typeface="Roboto" panose="02000000000000000000" pitchFamily="2" charset="0"/>
                <a:ea typeface="Roboto" panose="02000000000000000000" pitchFamily="2" charset="0"/>
                <a:cs typeface="Roboto" panose="02000000000000000000" pitchFamily="2" charset="0"/>
              </a:rPr>
              <a:t>% </a:t>
            </a:r>
            <a:r>
              <a:rPr lang="en-US" sz="3600" spc="-117" dirty="0">
                <a:solidFill>
                  <a:srgbClr val="202124"/>
                </a:solidFill>
                <a:latin typeface="Roboto" panose="02000000000000000000" pitchFamily="2" charset="0"/>
                <a:ea typeface="Roboto" panose="02000000000000000000" pitchFamily="2" charset="0"/>
                <a:cs typeface="Roboto" panose="02000000000000000000" pitchFamily="2" charset="0"/>
              </a:rPr>
              <a:t>women Olympic coaches</a:t>
            </a:r>
            <a:endParaRPr lang="en-US" sz="3600" spc="-94" dirty="0">
              <a:solidFill>
                <a:srgbClr val="202124"/>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7">
            <a:extLst>
              <a:ext uri="{FF2B5EF4-FFF2-40B4-BE49-F238E27FC236}">
                <a16:creationId xmlns:a16="http://schemas.microsoft.com/office/drawing/2014/main" id="{C5E76E96-4E96-A47D-4CB1-06ABABA522C4}"/>
              </a:ext>
            </a:extLst>
          </p:cNvPr>
          <p:cNvSpPr txBox="1"/>
          <p:nvPr/>
        </p:nvSpPr>
        <p:spPr>
          <a:xfrm>
            <a:off x="1028700" y="4145760"/>
            <a:ext cx="5219700" cy="791050"/>
          </a:xfrm>
          <a:prstGeom prst="rect">
            <a:avLst/>
          </a:prstGeom>
        </p:spPr>
        <p:txBody>
          <a:bodyPr wrap="square" lIns="0" tIns="0" rIns="0" bIns="0" rtlCol="0" anchor="t">
            <a:spAutoFit/>
          </a:bodyPr>
          <a:lstStyle/>
          <a:p>
            <a:pPr>
              <a:lnSpc>
                <a:spcPts val="6561"/>
              </a:lnSpc>
            </a:pPr>
            <a:r>
              <a:rPr lang="en-US" sz="4000" b="1" dirty="0">
                <a:solidFill>
                  <a:schemeClr val="bg1"/>
                </a:solidFill>
                <a:highlight>
                  <a:srgbClr val="448AA2"/>
                </a:highlight>
                <a:latin typeface="Aptos Serif" panose="02020604070405020304" pitchFamily="18" charset="0"/>
                <a:ea typeface="Garet Bold"/>
                <a:cs typeface="Aptos Serif" panose="02020604070405020304" pitchFamily="18" charset="0"/>
                <a:sym typeface="Garet Bold"/>
              </a:rPr>
              <a:t>MOMENTUM</a:t>
            </a:r>
          </a:p>
        </p:txBody>
      </p:sp>
      <p:sp>
        <p:nvSpPr>
          <p:cNvPr id="9" name="TextBox 7">
            <a:extLst>
              <a:ext uri="{FF2B5EF4-FFF2-40B4-BE49-F238E27FC236}">
                <a16:creationId xmlns:a16="http://schemas.microsoft.com/office/drawing/2014/main" id="{C9760488-EEC3-BD03-5498-E14152DEE398}"/>
              </a:ext>
            </a:extLst>
          </p:cNvPr>
          <p:cNvSpPr txBox="1"/>
          <p:nvPr/>
        </p:nvSpPr>
        <p:spPr>
          <a:xfrm>
            <a:off x="10189704" y="4153918"/>
            <a:ext cx="5905105" cy="776879"/>
          </a:xfrm>
          <a:prstGeom prst="rect">
            <a:avLst/>
          </a:prstGeom>
        </p:spPr>
        <p:txBody>
          <a:bodyPr wrap="square" lIns="0" tIns="0" rIns="0" bIns="0" rtlCol="0" anchor="t">
            <a:spAutoFit/>
          </a:bodyPr>
          <a:lstStyle/>
          <a:p>
            <a:pPr>
              <a:lnSpc>
                <a:spcPts val="6561"/>
              </a:lnSpc>
            </a:pPr>
            <a:r>
              <a:rPr lang="en-US" sz="4000" b="1" dirty="0">
                <a:solidFill>
                  <a:schemeClr val="bg1"/>
                </a:solidFill>
                <a:highlight>
                  <a:srgbClr val="448AA2"/>
                </a:highlight>
                <a:latin typeface="Aptos Serif" panose="02020604070405020304" pitchFamily="18" charset="0"/>
                <a:ea typeface="Garet Bold"/>
                <a:cs typeface="Aptos Serif" panose="02020604070405020304" pitchFamily="18" charset="0"/>
                <a:sym typeface="Garet Bold"/>
              </a:rPr>
              <a:t>STRUCTURAL REALITY</a:t>
            </a:r>
          </a:p>
        </p:txBody>
      </p:sp>
      <p:sp>
        <p:nvSpPr>
          <p:cNvPr id="6" name="TextBox 7">
            <a:extLst>
              <a:ext uri="{FF2B5EF4-FFF2-40B4-BE49-F238E27FC236}">
                <a16:creationId xmlns:a16="http://schemas.microsoft.com/office/drawing/2014/main" id="{ECA75C2B-08A5-22D5-48DB-E2A08E52A778}"/>
              </a:ext>
            </a:extLst>
          </p:cNvPr>
          <p:cNvSpPr txBox="1"/>
          <p:nvPr/>
        </p:nvSpPr>
        <p:spPr>
          <a:xfrm>
            <a:off x="1028699" y="1146311"/>
            <a:ext cx="6591301" cy="1765355"/>
          </a:xfrm>
          <a:prstGeom prst="rect">
            <a:avLst/>
          </a:prstGeom>
        </p:spPr>
        <p:txBody>
          <a:bodyPr wrap="square" lIns="0" tIns="0" rIns="0" bIns="0" rtlCol="0" anchor="t">
            <a:spAutoFit/>
          </a:bodyPr>
          <a:lstStyle/>
          <a:p>
            <a:pPr>
              <a:lnSpc>
                <a:spcPts val="6561"/>
              </a:lnSpc>
            </a:pPr>
            <a:r>
              <a:rPr lang="en-US" sz="8000" b="1" spc="-150" dirty="0">
                <a:solidFill>
                  <a:srgbClr val="202124"/>
                </a:solidFill>
                <a:latin typeface="Aptos Serif" panose="02020604070405020304" pitchFamily="18" charset="0"/>
                <a:ea typeface="Garet Bold"/>
                <a:cs typeface="Aptos Serif" panose="02020604070405020304" pitchFamily="18" charset="0"/>
                <a:sym typeface="Garet Bold"/>
              </a:rPr>
              <a:t>The *sparkle* trap</a:t>
            </a:r>
          </a:p>
        </p:txBody>
      </p:sp>
      <p:grpSp>
        <p:nvGrpSpPr>
          <p:cNvPr id="7" name="Group 6">
            <a:extLst>
              <a:ext uri="{FF2B5EF4-FFF2-40B4-BE49-F238E27FC236}">
                <a16:creationId xmlns:a16="http://schemas.microsoft.com/office/drawing/2014/main" id="{D98485F6-67DB-E68F-7EA5-2E07DA32E0F9}"/>
              </a:ext>
            </a:extLst>
          </p:cNvPr>
          <p:cNvGrpSpPr/>
          <p:nvPr/>
        </p:nvGrpSpPr>
        <p:grpSpPr>
          <a:xfrm>
            <a:off x="13639800" y="9289181"/>
            <a:ext cx="3733800" cy="521480"/>
            <a:chOff x="-29261" y="-116369"/>
            <a:chExt cx="4236105" cy="695308"/>
          </a:xfrm>
        </p:grpSpPr>
        <p:sp>
          <p:nvSpPr>
            <p:cNvPr id="8" name="TextBox 7">
              <a:extLst>
                <a:ext uri="{FF2B5EF4-FFF2-40B4-BE49-F238E27FC236}">
                  <a16:creationId xmlns:a16="http://schemas.microsoft.com/office/drawing/2014/main" id="{38B2B013-096E-B7DE-A7CE-FC470907979E}"/>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36BCF6FB-D0E5-7A97-1A23-56DFFBBEA827}"/>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spTree>
    <p:extLst>
      <p:ext uri="{BB962C8B-B14F-4D97-AF65-F5344CB8AC3E}">
        <p14:creationId xmlns:p14="http://schemas.microsoft.com/office/powerpoint/2010/main" val="404403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3"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a:extLst>
            <a:ext uri="{FF2B5EF4-FFF2-40B4-BE49-F238E27FC236}">
              <a16:creationId xmlns:a16="http://schemas.microsoft.com/office/drawing/2014/main" id="{072893F5-3FF6-036B-49CF-DE9A373E15DF}"/>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B10DE39D-B8A5-8395-D226-AF82BCC82E1B}"/>
              </a:ext>
            </a:extLst>
          </p:cNvPr>
          <p:cNvSpPr/>
          <p:nvPr/>
        </p:nvSpPr>
        <p:spPr>
          <a:xfrm>
            <a:off x="17005629" y="3776164"/>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H"/>
          </a:p>
        </p:txBody>
      </p:sp>
      <p:sp>
        <p:nvSpPr>
          <p:cNvPr id="24" name="TextBox 5">
            <a:extLst>
              <a:ext uri="{FF2B5EF4-FFF2-40B4-BE49-F238E27FC236}">
                <a16:creationId xmlns:a16="http://schemas.microsoft.com/office/drawing/2014/main" id="{35EF43B7-AFC1-FAFC-CA48-E20EAABCC14E}"/>
              </a:ext>
            </a:extLst>
          </p:cNvPr>
          <p:cNvSpPr txBox="1"/>
          <p:nvPr/>
        </p:nvSpPr>
        <p:spPr>
          <a:xfrm>
            <a:off x="5525264" y="8125640"/>
            <a:ext cx="7285501" cy="2007729"/>
          </a:xfrm>
          <a:prstGeom prst="rect">
            <a:avLst/>
          </a:prstGeom>
        </p:spPr>
        <p:txBody>
          <a:bodyPr wrap="square" lIns="0" tIns="0" rIns="0" bIns="0" rtlCol="0" anchor="t">
            <a:spAutoFit/>
          </a:bodyPr>
          <a:lstStyle/>
          <a:p>
            <a:pPr algn="ctr">
              <a:lnSpc>
                <a:spcPct val="80000"/>
              </a:lnSpc>
            </a:pPr>
            <a:r>
              <a:rPr lang="en-US" sz="8000" b="1" dirty="0">
                <a:solidFill>
                  <a:srgbClr val="202124"/>
                </a:solidFill>
                <a:latin typeface="Aptos Serif" panose="02020604070405020304" pitchFamily="18" charset="0"/>
                <a:ea typeface="Garet Bold"/>
                <a:cs typeface="Aptos Serif" panose="02020604070405020304" pitchFamily="18" charset="0"/>
                <a:sym typeface="Garet Bold"/>
              </a:rPr>
              <a:t>The power of language</a:t>
            </a:r>
            <a:endParaRPr lang="en-US" sz="8000" b="1" spc="-150" dirty="0">
              <a:solidFill>
                <a:srgbClr val="202124"/>
              </a:solidFill>
              <a:latin typeface="Aptos Serif" panose="02020604070405020304" pitchFamily="18" charset="0"/>
              <a:ea typeface="Helvetica Neue Condensed" panose="02000503000000020004" pitchFamily="2" charset="0"/>
              <a:cs typeface="Aptos Serif" panose="02020604070405020304" pitchFamily="18" charset="0"/>
            </a:endParaRPr>
          </a:p>
        </p:txBody>
      </p:sp>
      <p:pic>
        <p:nvPicPr>
          <p:cNvPr id="25" name="Picture 24" descr="A black letter on a black background&#10;&#10;AI-generated content may be incorrect.">
            <a:extLst>
              <a:ext uri="{FF2B5EF4-FFF2-40B4-BE49-F238E27FC236}">
                <a16:creationId xmlns:a16="http://schemas.microsoft.com/office/drawing/2014/main" id="{D1714EA8-3FA8-8582-88DB-E31E9BA356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grpSp>
        <p:nvGrpSpPr>
          <p:cNvPr id="2" name="Group 2">
            <a:extLst>
              <a:ext uri="{FF2B5EF4-FFF2-40B4-BE49-F238E27FC236}">
                <a16:creationId xmlns:a16="http://schemas.microsoft.com/office/drawing/2014/main" id="{AB2E2BBC-08D5-9FC3-B03D-E50C8B25ED4C}"/>
              </a:ext>
            </a:extLst>
          </p:cNvPr>
          <p:cNvGrpSpPr/>
          <p:nvPr/>
        </p:nvGrpSpPr>
        <p:grpSpPr>
          <a:xfrm>
            <a:off x="-152401" y="476339"/>
            <a:ext cx="18440401" cy="7308703"/>
            <a:chOff x="0" y="0"/>
            <a:chExt cx="10014382" cy="13716000"/>
          </a:xfrm>
        </p:grpSpPr>
        <p:pic>
          <p:nvPicPr>
            <p:cNvPr id="3" name="Picture 3">
              <a:extLst>
                <a:ext uri="{FF2B5EF4-FFF2-40B4-BE49-F238E27FC236}">
                  <a16:creationId xmlns:a16="http://schemas.microsoft.com/office/drawing/2014/main" id="{47491864-2A2C-320D-6D89-A50FB013D845}"/>
                </a:ext>
              </a:extLst>
            </p:cNvPr>
            <p:cNvPicPr>
              <a:picLocks noChangeAspect="1"/>
            </p:cNvPicPr>
            <p:nvPr/>
          </p:nvPicPr>
          <p:blipFill>
            <a:blip r:embed="rId6"/>
            <a:srcRect l="25662" r="25662"/>
            <a:stretch>
              <a:fillRect/>
            </a:stretch>
          </p:blipFill>
          <p:spPr>
            <a:xfrm flipV="1">
              <a:off x="0" y="0"/>
              <a:ext cx="10014382" cy="13716000"/>
            </a:xfrm>
            <a:prstGeom prst="rect">
              <a:avLst/>
            </a:prstGeom>
          </p:spPr>
        </p:pic>
      </p:grpSp>
      <p:pic>
        <p:nvPicPr>
          <p:cNvPr id="16" name="Picture 4">
            <a:extLst>
              <a:ext uri="{FF2B5EF4-FFF2-40B4-BE49-F238E27FC236}">
                <a16:creationId xmlns:a16="http://schemas.microsoft.com/office/drawing/2014/main" id="{C4A3575D-74A4-D5E8-8F25-C0224F08AD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24" r="124"/>
          <a:stretch>
            <a:fillRect/>
          </a:stretch>
        </p:blipFill>
        <p:spPr bwMode="auto">
          <a:xfrm>
            <a:off x="5999785" y="922047"/>
            <a:ext cx="6288429" cy="630452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B403E0B-C563-FD5A-E035-9162B9EB2E31}"/>
              </a:ext>
            </a:extLst>
          </p:cNvPr>
          <p:cNvGrpSpPr/>
          <p:nvPr/>
        </p:nvGrpSpPr>
        <p:grpSpPr>
          <a:xfrm>
            <a:off x="-152400" y="922047"/>
            <a:ext cx="6320716" cy="6612297"/>
            <a:chOff x="-242731" y="-132189"/>
            <a:chExt cx="6320716" cy="6612297"/>
          </a:xfrm>
        </p:grpSpPr>
        <p:sp>
          <p:nvSpPr>
            <p:cNvPr id="7" name="TextBox 6">
              <a:extLst>
                <a:ext uri="{FF2B5EF4-FFF2-40B4-BE49-F238E27FC236}">
                  <a16:creationId xmlns:a16="http://schemas.microsoft.com/office/drawing/2014/main" id="{75E5F662-C307-726B-BD8D-66DCD3A87646}"/>
                </a:ext>
              </a:extLst>
            </p:cNvPr>
            <p:cNvSpPr txBox="1"/>
            <p:nvPr/>
          </p:nvSpPr>
          <p:spPr>
            <a:xfrm>
              <a:off x="0" y="6172331"/>
              <a:ext cx="5181600" cy="307777"/>
            </a:xfrm>
            <a:prstGeom prst="rect">
              <a:avLst/>
            </a:prstGeom>
            <a:noFill/>
          </p:spPr>
          <p:txBody>
            <a:bodyPr wrap="square">
              <a:spAutoFit/>
            </a:bodyPr>
            <a:lstStyle/>
            <a:p>
              <a:r>
                <a:rPr lang="en-GB" sz="1400" i="1" dirty="0">
                  <a:solidFill>
                    <a:srgbClr val="333333"/>
                  </a:solidFill>
                  <a:latin typeface="Arial" panose="020B0604020202020204" pitchFamily="34" charset="0"/>
                  <a:cs typeface="Arial" panose="020B0604020202020204" pitchFamily="34" charset="0"/>
                </a:rPr>
                <a:t>Credit: @</a:t>
              </a:r>
              <a:r>
                <a:rPr lang="en-GB" sz="1400" i="1" dirty="0" err="1">
                  <a:solidFill>
                    <a:srgbClr val="333333"/>
                  </a:solidFill>
                  <a:latin typeface="Arial" panose="020B0604020202020204" pitchFamily="34" charset="0"/>
                  <a:cs typeface="Arial" panose="020B0604020202020204" pitchFamily="34" charset="0"/>
                </a:rPr>
                <a:t>jamilarizvi</a:t>
              </a:r>
              <a:r>
                <a:rPr lang="en-GB" sz="1400" b="0" i="1" dirty="0">
                  <a:solidFill>
                    <a:srgbClr val="333333"/>
                  </a:solidFill>
                  <a:effectLst/>
                  <a:latin typeface="Arial" panose="020B0604020202020204" pitchFamily="34" charset="0"/>
                  <a:cs typeface="Arial" panose="020B0604020202020204" pitchFamily="34" charset="0"/>
                </a:rPr>
                <a:t> (13 August 2023)</a:t>
              </a:r>
              <a:endParaRPr lang="en-GB" sz="1400" dirty="0"/>
            </a:p>
          </p:txBody>
        </p:sp>
        <p:pic>
          <p:nvPicPr>
            <p:cNvPr id="8" name="Picture 7" descr="A screenshot of a social media post&#10;&#10;Description automatically generated">
              <a:extLst>
                <a:ext uri="{FF2B5EF4-FFF2-40B4-BE49-F238E27FC236}">
                  <a16:creationId xmlns:a16="http://schemas.microsoft.com/office/drawing/2014/main" id="{4099B34F-8346-648E-933A-20BCE31FE3A5}"/>
                </a:ext>
              </a:extLst>
            </p:cNvPr>
            <p:cNvPicPr>
              <a:picLocks noChangeAspect="1"/>
            </p:cNvPicPr>
            <p:nvPr/>
          </p:nvPicPr>
          <p:blipFill rotWithShape="1">
            <a:blip r:embed="rId8">
              <a:extLst>
                <a:ext uri="{28A0092B-C50C-407E-A947-70E740481C1C}">
                  <a14:useLocalDpi xmlns:a14="http://schemas.microsoft.com/office/drawing/2010/main" val="0"/>
                </a:ext>
              </a:extLst>
            </a:blip>
            <a:srcRect l="-1218" r="3723" b="35575"/>
            <a:stretch>
              <a:fillRect/>
            </a:stretch>
          </p:blipFill>
          <p:spPr>
            <a:xfrm>
              <a:off x="-242731" y="-132189"/>
              <a:ext cx="6320716" cy="6304520"/>
            </a:xfrm>
            <a:prstGeom prst="rect">
              <a:avLst/>
            </a:prstGeom>
          </p:spPr>
        </p:pic>
      </p:grpSp>
      <p:grpSp>
        <p:nvGrpSpPr>
          <p:cNvPr id="9" name="Group 8">
            <a:extLst>
              <a:ext uri="{FF2B5EF4-FFF2-40B4-BE49-F238E27FC236}">
                <a16:creationId xmlns:a16="http://schemas.microsoft.com/office/drawing/2014/main" id="{5AC85B21-5305-A5E5-C193-D3808D80D819}"/>
              </a:ext>
            </a:extLst>
          </p:cNvPr>
          <p:cNvGrpSpPr/>
          <p:nvPr/>
        </p:nvGrpSpPr>
        <p:grpSpPr>
          <a:xfrm>
            <a:off x="11987358" y="922047"/>
            <a:ext cx="6544288" cy="6595570"/>
            <a:chOff x="-370331" y="-132189"/>
            <a:chExt cx="6544288" cy="6595570"/>
          </a:xfrm>
        </p:grpSpPr>
        <p:pic>
          <p:nvPicPr>
            <p:cNvPr id="10" name="Picture 9" descr="Text&#10;&#10;Description automatically generated">
              <a:extLst>
                <a:ext uri="{FF2B5EF4-FFF2-40B4-BE49-F238E27FC236}">
                  <a16:creationId xmlns:a16="http://schemas.microsoft.com/office/drawing/2014/main" id="{166C949A-8311-25B9-2E9F-24357FD21BE0}"/>
                </a:ext>
              </a:extLst>
            </p:cNvPr>
            <p:cNvPicPr>
              <a:picLocks noChangeAspect="1"/>
            </p:cNvPicPr>
            <p:nvPr/>
          </p:nvPicPr>
          <p:blipFill>
            <a:blip r:embed="rId9">
              <a:extLst>
                <a:ext uri="{28A0092B-C50C-407E-A947-70E740481C1C}">
                  <a14:useLocalDpi xmlns:a14="http://schemas.microsoft.com/office/drawing/2010/main" val="0"/>
                </a:ext>
              </a:extLst>
            </a:blip>
            <a:srcRect l="2242" t="1233" r="2014" b="1044"/>
            <a:stretch>
              <a:fillRect/>
            </a:stretch>
          </p:blipFill>
          <p:spPr>
            <a:xfrm>
              <a:off x="-66438" y="-132189"/>
              <a:ext cx="6240395" cy="6302951"/>
            </a:xfrm>
            <a:prstGeom prst="rect">
              <a:avLst/>
            </a:prstGeom>
          </p:spPr>
        </p:pic>
        <p:sp>
          <p:nvSpPr>
            <p:cNvPr id="11" name="TextBox 10">
              <a:extLst>
                <a:ext uri="{FF2B5EF4-FFF2-40B4-BE49-F238E27FC236}">
                  <a16:creationId xmlns:a16="http://schemas.microsoft.com/office/drawing/2014/main" id="{DD4E8EB0-A896-7EE6-7AD4-F20F22E03F07}"/>
                </a:ext>
              </a:extLst>
            </p:cNvPr>
            <p:cNvSpPr txBox="1"/>
            <p:nvPr/>
          </p:nvSpPr>
          <p:spPr>
            <a:xfrm>
              <a:off x="-370331" y="6155604"/>
              <a:ext cx="6240395"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Credit: @</a:t>
              </a:r>
              <a:r>
                <a:rPr kumimoji="0" lang="en-GB" sz="1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Arial" panose="020B0604020202020204" pitchFamily="34" charset="0"/>
                </a:rPr>
                <a:t>telegraphwomenssport</a:t>
              </a:r>
              <a:r>
                <a:rPr kumimoji="0" lang="en-GB"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(2020)</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id="{D86050F3-88B9-99EC-E875-A37ACA0B43C1}"/>
              </a:ext>
            </a:extLst>
          </p:cNvPr>
          <p:cNvSpPr txBox="1"/>
          <p:nvPr/>
        </p:nvSpPr>
        <p:spPr>
          <a:xfrm>
            <a:off x="6068840" y="7226567"/>
            <a:ext cx="6240395"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Credit: @</a:t>
            </a:r>
            <a:r>
              <a:rPr kumimoji="0" lang="en-GB" sz="1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Arial" panose="020B0604020202020204" pitchFamily="34" charset="0"/>
              </a:rPr>
              <a:t>unwomen</a:t>
            </a:r>
            <a:r>
              <a:rPr kumimoji="0" lang="en-GB"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(2020)</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 name="Group 3">
            <a:extLst>
              <a:ext uri="{FF2B5EF4-FFF2-40B4-BE49-F238E27FC236}">
                <a16:creationId xmlns:a16="http://schemas.microsoft.com/office/drawing/2014/main" id="{99DFE60F-1D77-755D-235A-B1F609034DB8}"/>
              </a:ext>
            </a:extLst>
          </p:cNvPr>
          <p:cNvGrpSpPr/>
          <p:nvPr/>
        </p:nvGrpSpPr>
        <p:grpSpPr>
          <a:xfrm>
            <a:off x="13639800" y="9289181"/>
            <a:ext cx="3733800" cy="521480"/>
            <a:chOff x="-29261" y="-116369"/>
            <a:chExt cx="4236105" cy="695308"/>
          </a:xfrm>
        </p:grpSpPr>
        <p:sp>
          <p:nvSpPr>
            <p:cNvPr id="19" name="TextBox 18">
              <a:extLst>
                <a:ext uri="{FF2B5EF4-FFF2-40B4-BE49-F238E27FC236}">
                  <a16:creationId xmlns:a16="http://schemas.microsoft.com/office/drawing/2014/main" id="{54EBBAC8-EBCD-2BE0-6F84-0EC9D373737F}"/>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0" name="TextBox 19">
              <a:extLst>
                <a:ext uri="{FF2B5EF4-FFF2-40B4-BE49-F238E27FC236}">
                  <a16:creationId xmlns:a16="http://schemas.microsoft.com/office/drawing/2014/main" id="{B17C2320-2DC9-2C50-A225-87D6C067DE10}"/>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spTree>
    <p:extLst>
      <p:ext uri="{BB962C8B-B14F-4D97-AF65-F5344CB8AC3E}">
        <p14:creationId xmlns:p14="http://schemas.microsoft.com/office/powerpoint/2010/main" val="297461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a:extLst>
            <a:ext uri="{FF2B5EF4-FFF2-40B4-BE49-F238E27FC236}">
              <a16:creationId xmlns:a16="http://schemas.microsoft.com/office/drawing/2014/main" id="{B05B3DA1-7B9F-7D04-6F07-F2A1438EBCDB}"/>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32815259-DCCC-7BBC-3524-375BC222D6CE}"/>
              </a:ext>
            </a:extLst>
          </p:cNvPr>
          <p:cNvSpPr/>
          <p:nvPr/>
        </p:nvSpPr>
        <p:spPr>
          <a:xfrm>
            <a:off x="17005629" y="3619500"/>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H"/>
          </a:p>
        </p:txBody>
      </p:sp>
      <p:sp>
        <p:nvSpPr>
          <p:cNvPr id="24" name="TextBox 5">
            <a:extLst>
              <a:ext uri="{FF2B5EF4-FFF2-40B4-BE49-F238E27FC236}">
                <a16:creationId xmlns:a16="http://schemas.microsoft.com/office/drawing/2014/main" id="{829D67EE-5AC6-8C67-8E2C-B6E189A05C17}"/>
              </a:ext>
            </a:extLst>
          </p:cNvPr>
          <p:cNvSpPr txBox="1"/>
          <p:nvPr/>
        </p:nvSpPr>
        <p:spPr>
          <a:xfrm>
            <a:off x="5525264" y="8125640"/>
            <a:ext cx="7285501" cy="2007729"/>
          </a:xfrm>
          <a:prstGeom prst="rect">
            <a:avLst/>
          </a:prstGeom>
        </p:spPr>
        <p:txBody>
          <a:bodyPr wrap="square" lIns="0" tIns="0" rIns="0" bIns="0" rtlCol="0" anchor="t">
            <a:spAutoFit/>
          </a:bodyPr>
          <a:lstStyle/>
          <a:p>
            <a:pPr algn="ctr">
              <a:lnSpc>
                <a:spcPct val="80000"/>
              </a:lnSpc>
            </a:pPr>
            <a:r>
              <a:rPr lang="en-US" sz="8000" b="1" dirty="0">
                <a:solidFill>
                  <a:srgbClr val="202124"/>
                </a:solidFill>
                <a:latin typeface="Aptos Serif" panose="02020604070405020304" pitchFamily="18" charset="0"/>
                <a:ea typeface="Garet Bold"/>
                <a:cs typeface="Aptos Serif" panose="02020604070405020304" pitchFamily="18" charset="0"/>
                <a:sym typeface="Garet Bold"/>
              </a:rPr>
              <a:t>The power of language</a:t>
            </a:r>
            <a:endParaRPr lang="en-US" sz="8000" b="1" spc="-150" dirty="0">
              <a:solidFill>
                <a:srgbClr val="202124"/>
              </a:solidFill>
              <a:latin typeface="Aptos Serif" panose="02020604070405020304" pitchFamily="18" charset="0"/>
              <a:ea typeface="Helvetica Neue Condensed" panose="02000503000000020004" pitchFamily="2" charset="0"/>
              <a:cs typeface="Aptos Serif" panose="02020604070405020304" pitchFamily="18" charset="0"/>
            </a:endParaRPr>
          </a:p>
        </p:txBody>
      </p:sp>
      <p:pic>
        <p:nvPicPr>
          <p:cNvPr id="25" name="Picture 24" descr="A black letter on a black background&#10;&#10;AI-generated content may be incorrect.">
            <a:extLst>
              <a:ext uri="{FF2B5EF4-FFF2-40B4-BE49-F238E27FC236}">
                <a16:creationId xmlns:a16="http://schemas.microsoft.com/office/drawing/2014/main" id="{28966C51-0CBF-8210-D282-04709A27FF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grpSp>
        <p:nvGrpSpPr>
          <p:cNvPr id="8" name="Group 2">
            <a:extLst>
              <a:ext uri="{FF2B5EF4-FFF2-40B4-BE49-F238E27FC236}">
                <a16:creationId xmlns:a16="http://schemas.microsoft.com/office/drawing/2014/main" id="{30EEAA3C-635A-8CEC-3435-00DF177D6F93}"/>
              </a:ext>
            </a:extLst>
          </p:cNvPr>
          <p:cNvGrpSpPr/>
          <p:nvPr/>
        </p:nvGrpSpPr>
        <p:grpSpPr>
          <a:xfrm>
            <a:off x="-152401" y="476339"/>
            <a:ext cx="18440401" cy="7308703"/>
            <a:chOff x="0" y="0"/>
            <a:chExt cx="10014382" cy="13716000"/>
          </a:xfrm>
        </p:grpSpPr>
        <p:pic>
          <p:nvPicPr>
            <p:cNvPr id="9" name="Picture 3">
              <a:extLst>
                <a:ext uri="{FF2B5EF4-FFF2-40B4-BE49-F238E27FC236}">
                  <a16:creationId xmlns:a16="http://schemas.microsoft.com/office/drawing/2014/main" id="{14EAB713-BADC-BA95-5CFE-C5B3A3099BB7}"/>
                </a:ext>
              </a:extLst>
            </p:cNvPr>
            <p:cNvPicPr>
              <a:picLocks noChangeAspect="1"/>
            </p:cNvPicPr>
            <p:nvPr/>
          </p:nvPicPr>
          <p:blipFill>
            <a:blip r:embed="rId6"/>
            <a:srcRect l="25662" r="25662"/>
            <a:stretch>
              <a:fillRect/>
            </a:stretch>
          </p:blipFill>
          <p:spPr>
            <a:xfrm flipV="1">
              <a:off x="0" y="0"/>
              <a:ext cx="10014382" cy="13716000"/>
            </a:xfrm>
            <a:prstGeom prst="rect">
              <a:avLst/>
            </a:prstGeom>
          </p:spPr>
        </p:pic>
      </p:grpSp>
      <p:sp>
        <p:nvSpPr>
          <p:cNvPr id="2" name="TextBox 11">
            <a:extLst>
              <a:ext uri="{FF2B5EF4-FFF2-40B4-BE49-F238E27FC236}">
                <a16:creationId xmlns:a16="http://schemas.microsoft.com/office/drawing/2014/main" id="{1D04B81D-91F9-2EE0-6B01-0C6947330B08}"/>
              </a:ext>
            </a:extLst>
          </p:cNvPr>
          <p:cNvSpPr txBox="1"/>
          <p:nvPr/>
        </p:nvSpPr>
        <p:spPr>
          <a:xfrm>
            <a:off x="1084878" y="2620790"/>
            <a:ext cx="10689100" cy="2648802"/>
          </a:xfrm>
          <a:prstGeom prst="rect">
            <a:avLst/>
          </a:prstGeom>
        </p:spPr>
        <p:txBody>
          <a:bodyPr wrap="square" lIns="0" tIns="0" rIns="0" bIns="0" rtlCol="0" anchor="t">
            <a:spAutoFit/>
          </a:bodyPr>
          <a:lstStyle/>
          <a:p>
            <a:pPr>
              <a:defRPr/>
            </a:pPr>
            <a:r>
              <a:rPr kumimoji="0" lang="en-US" sz="4800" b="0" i="0" u="none" strike="noStrike" kern="1200" cap="none" spc="0" normalizeH="0" baseline="0" noProof="0" dirty="0">
                <a:ln>
                  <a:noFill/>
                </a:ln>
                <a:solidFill>
                  <a:srgbClr val="202124"/>
                </a:solidFill>
                <a:effectLst/>
                <a:uLnTx/>
                <a:uFillTx/>
                <a:latin typeface="Roboto"/>
                <a:ea typeface="Roboto"/>
                <a:cs typeface="Roboto"/>
                <a:sym typeface="Roboto"/>
              </a:rPr>
              <a:t>Change </a:t>
            </a:r>
            <a:r>
              <a:rPr kumimoji="0" lang="en-US" sz="4800" b="1" i="0" u="none" strike="noStrike" kern="1200" cap="none" spc="0" normalizeH="0" baseline="0" noProof="0" dirty="0">
                <a:ln>
                  <a:noFill/>
                </a:ln>
                <a:solidFill>
                  <a:srgbClr val="202124"/>
                </a:solidFill>
                <a:effectLst/>
                <a:uLnTx/>
                <a:uFillTx/>
                <a:latin typeface="Roboto"/>
                <a:ea typeface="Roboto"/>
                <a:cs typeface="Roboto"/>
                <a:sym typeface="Roboto"/>
              </a:rPr>
              <a:t>one word</a:t>
            </a:r>
            <a:r>
              <a:rPr lang="en-US" sz="4800" b="1" dirty="0">
                <a:solidFill>
                  <a:srgbClr val="202124"/>
                </a:solidFill>
                <a:latin typeface="Roboto"/>
                <a:ea typeface="Roboto"/>
                <a:cs typeface="Roboto"/>
                <a:sym typeface="Roboto"/>
              </a:rPr>
              <a:t>.</a:t>
            </a:r>
          </a:p>
          <a:p>
            <a:pPr>
              <a:defRPr/>
            </a:pPr>
            <a:r>
              <a:rPr kumimoji="0" lang="en-US" sz="4800" b="0" i="0" u="none" strike="noStrike" kern="1200" cap="none" spc="0" normalizeH="0" baseline="0" noProof="0" dirty="0">
                <a:ln>
                  <a:noFill/>
                </a:ln>
                <a:solidFill>
                  <a:srgbClr val="202124"/>
                </a:solidFill>
                <a:effectLst/>
                <a:uLnTx/>
                <a:uFillTx/>
                <a:latin typeface="Roboto"/>
                <a:ea typeface="Roboto"/>
                <a:cs typeface="Roboto"/>
                <a:sym typeface="Roboto"/>
              </a:rPr>
              <a:t>Change </a:t>
            </a:r>
            <a:r>
              <a:rPr kumimoji="0" lang="en-US" sz="4800" b="1" i="0" u="none" strike="noStrike" kern="1200" cap="none" spc="0" normalizeH="0" baseline="0" noProof="0" dirty="0">
                <a:ln>
                  <a:noFill/>
                </a:ln>
                <a:solidFill>
                  <a:srgbClr val="202124"/>
                </a:solidFill>
                <a:effectLst/>
                <a:uLnTx/>
                <a:uFillTx/>
                <a:latin typeface="Roboto"/>
                <a:ea typeface="Roboto"/>
                <a:cs typeface="Roboto"/>
                <a:sym typeface="Roboto"/>
              </a:rPr>
              <a:t>one image.</a:t>
            </a:r>
          </a:p>
          <a:p>
            <a:pPr>
              <a:defRPr/>
            </a:pPr>
            <a:r>
              <a:rPr kumimoji="0" lang="en-US" sz="4800" b="0" i="0" u="none" strike="noStrike" kern="1200" cap="none" spc="0" normalizeH="0" baseline="0" noProof="0" dirty="0">
                <a:ln>
                  <a:noFill/>
                </a:ln>
                <a:solidFill>
                  <a:srgbClr val="202124"/>
                </a:solidFill>
                <a:effectLst/>
                <a:uLnTx/>
                <a:uFillTx/>
                <a:latin typeface="Roboto"/>
                <a:ea typeface="Roboto"/>
                <a:cs typeface="Roboto"/>
                <a:sym typeface="Roboto"/>
              </a:rPr>
              <a:t>Change</a:t>
            </a:r>
            <a:r>
              <a:rPr kumimoji="0" lang="en-US" sz="4800" b="0" i="0" u="none" strike="noStrike" kern="1200" cap="none" spc="0" normalizeH="0" noProof="0" dirty="0">
                <a:ln>
                  <a:noFill/>
                </a:ln>
                <a:solidFill>
                  <a:srgbClr val="202124"/>
                </a:solidFill>
                <a:effectLst/>
                <a:uLnTx/>
                <a:uFillTx/>
                <a:latin typeface="Roboto"/>
                <a:ea typeface="Roboto"/>
                <a:cs typeface="Roboto"/>
                <a:sym typeface="Roboto"/>
              </a:rPr>
              <a:t> </a:t>
            </a:r>
            <a:r>
              <a:rPr kumimoji="0" lang="en-US" sz="4800" b="1" i="0" u="none" strike="noStrike" kern="1200" cap="none" spc="0" normalizeH="0" noProof="0" dirty="0">
                <a:ln>
                  <a:noFill/>
                </a:ln>
                <a:solidFill>
                  <a:srgbClr val="202124"/>
                </a:solidFill>
                <a:effectLst/>
                <a:uLnTx/>
                <a:uFillTx/>
                <a:latin typeface="Roboto"/>
                <a:ea typeface="Roboto"/>
                <a:cs typeface="Roboto"/>
                <a:sym typeface="Roboto"/>
              </a:rPr>
              <a:t>one voice. </a:t>
            </a:r>
          </a:p>
          <a:p>
            <a:pPr>
              <a:lnSpc>
                <a:spcPts val="2881"/>
              </a:lnSpc>
              <a:defRPr/>
            </a:pPr>
            <a:endParaRPr kumimoji="0" lang="en-US" sz="48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sp>
        <p:nvSpPr>
          <p:cNvPr id="3" name="TextBox 2">
            <a:extLst>
              <a:ext uri="{FF2B5EF4-FFF2-40B4-BE49-F238E27FC236}">
                <a16:creationId xmlns:a16="http://schemas.microsoft.com/office/drawing/2014/main" id="{E5F8E9F7-7845-719C-259F-3FBE3276CA06}"/>
              </a:ext>
            </a:extLst>
          </p:cNvPr>
          <p:cNvSpPr txBox="1"/>
          <p:nvPr/>
        </p:nvSpPr>
        <p:spPr>
          <a:xfrm>
            <a:off x="2501834" y="5595412"/>
            <a:ext cx="6338809" cy="830997"/>
          </a:xfrm>
          <a:prstGeom prst="rect">
            <a:avLst/>
          </a:prstGeom>
          <a:noFill/>
        </p:spPr>
        <p:txBody>
          <a:bodyPr wrap="square">
            <a:spAutoFit/>
          </a:bodyPr>
          <a:lstStyle/>
          <a:p>
            <a:r>
              <a:rPr kumimoji="0" lang="en-US" sz="4800" b="1" i="0" u="none" strike="noStrike" kern="1200" cap="none" spc="0" normalizeH="0" baseline="0" noProof="0" dirty="0">
                <a:ln>
                  <a:noFill/>
                </a:ln>
                <a:solidFill>
                  <a:srgbClr val="202124"/>
                </a:solidFill>
                <a:effectLst/>
                <a:uLnTx/>
                <a:uFillTx/>
                <a:latin typeface="Roboto"/>
                <a:ea typeface="Roboto"/>
                <a:cs typeface="Roboto"/>
                <a:sym typeface="Roboto"/>
              </a:rPr>
              <a:t>Change the narrative.</a:t>
            </a:r>
            <a:endParaRPr lang="fr-CH" b="1" dirty="0"/>
          </a:p>
        </p:txBody>
      </p:sp>
      <p:pic>
        <p:nvPicPr>
          <p:cNvPr id="4" name="Picture 8">
            <a:extLst>
              <a:ext uri="{FF2B5EF4-FFF2-40B4-BE49-F238E27FC236}">
                <a16:creationId xmlns:a16="http://schemas.microsoft.com/office/drawing/2014/main" id="{CCAE810B-A404-049B-F6FB-42D4F1D5B8F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66800" y="5661918"/>
            <a:ext cx="1370926" cy="669223"/>
          </a:xfrm>
          <a:prstGeom prst="rect">
            <a:avLst/>
          </a:prstGeom>
        </p:spPr>
      </p:pic>
      <p:pic>
        <p:nvPicPr>
          <p:cNvPr id="19" name="Picture 18" descr="A picture containing text, font, white, graphics&#10;&#10;Description automatically generated">
            <a:extLst>
              <a:ext uri="{FF2B5EF4-FFF2-40B4-BE49-F238E27FC236}">
                <a16:creationId xmlns:a16="http://schemas.microsoft.com/office/drawing/2014/main" id="{FC3F61F5-176D-C44C-4126-7847FF7D789F}"/>
              </a:ext>
            </a:extLst>
          </p:cNvPr>
          <p:cNvPicPr>
            <a:picLocks noChangeAspect="1"/>
          </p:cNvPicPr>
          <p:nvPr/>
        </p:nvPicPr>
        <p:blipFill>
          <a:blip r:embed="rId9"/>
          <a:stretch>
            <a:fillRect/>
          </a:stretch>
        </p:blipFill>
        <p:spPr>
          <a:xfrm>
            <a:off x="9144000" y="1879471"/>
            <a:ext cx="5211928" cy="1377601"/>
          </a:xfrm>
          <a:prstGeom prst="rect">
            <a:avLst/>
          </a:prstGeom>
          <a:ln>
            <a:noFill/>
          </a:ln>
          <a:effectLst>
            <a:outerShdw blurRad="190500" algn="tl" rotWithShape="0">
              <a:srgbClr val="000000">
                <a:alpha val="70000"/>
              </a:srgbClr>
            </a:outerShdw>
          </a:effectLst>
        </p:spPr>
      </p:pic>
      <p:pic>
        <p:nvPicPr>
          <p:cNvPr id="21" name="Picture 20" descr="A person holding a phone&#10;&#10;Description automatically generated with medium confidence">
            <a:extLst>
              <a:ext uri="{FF2B5EF4-FFF2-40B4-BE49-F238E27FC236}">
                <a16:creationId xmlns:a16="http://schemas.microsoft.com/office/drawing/2014/main" id="{7EBD9B37-369F-E776-3C97-B453B097C8F0}"/>
              </a:ext>
            </a:extLst>
          </p:cNvPr>
          <p:cNvPicPr>
            <a:picLocks noChangeAspect="1"/>
          </p:cNvPicPr>
          <p:nvPr/>
        </p:nvPicPr>
        <p:blipFill>
          <a:blip r:embed="rId10"/>
          <a:srcRect l="6380" t="52704" r="6879"/>
          <a:stretch>
            <a:fillRect/>
          </a:stretch>
        </p:blipFill>
        <p:spPr>
          <a:xfrm>
            <a:off x="10788740" y="3564406"/>
            <a:ext cx="4348849" cy="2706355"/>
          </a:xfrm>
          <a:prstGeom prst="rect">
            <a:avLst/>
          </a:prstGeom>
        </p:spPr>
      </p:pic>
      <p:pic>
        <p:nvPicPr>
          <p:cNvPr id="22" name="Picture 21">
            <a:extLst>
              <a:ext uri="{FF2B5EF4-FFF2-40B4-BE49-F238E27FC236}">
                <a16:creationId xmlns:a16="http://schemas.microsoft.com/office/drawing/2014/main" id="{500A216A-823B-9293-9F61-F83413EF2F9F}"/>
              </a:ext>
            </a:extLst>
          </p:cNvPr>
          <p:cNvPicPr>
            <a:picLocks noChangeAspect="1"/>
          </p:cNvPicPr>
          <p:nvPr/>
        </p:nvPicPr>
        <p:blipFill>
          <a:blip r:embed="rId11"/>
          <a:stretch/>
        </p:blipFill>
        <p:spPr bwMode="auto">
          <a:xfrm>
            <a:off x="14624423" y="2305932"/>
            <a:ext cx="3268265" cy="3268265"/>
          </a:xfrm>
          <a:prstGeom prst="rect">
            <a:avLst/>
          </a:prstGeom>
        </p:spPr>
      </p:pic>
      <p:grpSp>
        <p:nvGrpSpPr>
          <p:cNvPr id="10" name="Group 9">
            <a:extLst>
              <a:ext uri="{FF2B5EF4-FFF2-40B4-BE49-F238E27FC236}">
                <a16:creationId xmlns:a16="http://schemas.microsoft.com/office/drawing/2014/main" id="{278A7FD4-9C44-5629-05C5-E158499F5D95}"/>
              </a:ext>
            </a:extLst>
          </p:cNvPr>
          <p:cNvGrpSpPr/>
          <p:nvPr/>
        </p:nvGrpSpPr>
        <p:grpSpPr>
          <a:xfrm>
            <a:off x="13639800" y="9289181"/>
            <a:ext cx="3733800" cy="521480"/>
            <a:chOff x="-29261" y="-116369"/>
            <a:chExt cx="4236105" cy="695308"/>
          </a:xfrm>
        </p:grpSpPr>
        <p:sp>
          <p:nvSpPr>
            <p:cNvPr id="11" name="TextBox 10">
              <a:extLst>
                <a:ext uri="{FF2B5EF4-FFF2-40B4-BE49-F238E27FC236}">
                  <a16:creationId xmlns:a16="http://schemas.microsoft.com/office/drawing/2014/main" id="{CE2E76D0-B0EB-A2AD-A398-5E19963495BA}"/>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6" name="TextBox 15">
              <a:extLst>
                <a:ext uri="{FF2B5EF4-FFF2-40B4-BE49-F238E27FC236}">
                  <a16:creationId xmlns:a16="http://schemas.microsoft.com/office/drawing/2014/main" id="{AA99806A-73FA-A1D5-CF04-F3404FEEC095}"/>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spTree>
    <p:extLst>
      <p:ext uri="{BB962C8B-B14F-4D97-AF65-F5344CB8AC3E}">
        <p14:creationId xmlns:p14="http://schemas.microsoft.com/office/powerpoint/2010/main" val="188368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DE1"/>
        </a:solidFill>
        <a:effectLst/>
      </p:bgPr>
    </p:bg>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643E8BC4-7869-5621-2993-EC3EC76AFFCE}"/>
              </a:ext>
            </a:extLst>
          </p:cNvPr>
          <p:cNvGrpSpPr/>
          <p:nvPr/>
        </p:nvGrpSpPr>
        <p:grpSpPr>
          <a:xfrm>
            <a:off x="-28829" y="-19050"/>
            <a:ext cx="7333354" cy="10325100"/>
            <a:chOff x="0" y="0"/>
            <a:chExt cx="7484714" cy="13716000"/>
          </a:xfrm>
        </p:grpSpPr>
        <p:pic>
          <p:nvPicPr>
            <p:cNvPr id="7" name="Picture 3">
              <a:extLst>
                <a:ext uri="{FF2B5EF4-FFF2-40B4-BE49-F238E27FC236}">
                  <a16:creationId xmlns:a16="http://schemas.microsoft.com/office/drawing/2014/main" id="{795B7786-88FE-D29D-29D6-E40DBE4EA1AD}"/>
                </a:ext>
              </a:extLst>
            </p:cNvPr>
            <p:cNvPicPr>
              <a:picLocks noChangeAspect="1"/>
            </p:cNvPicPr>
            <p:nvPr/>
          </p:nvPicPr>
          <p:blipFill>
            <a:blip r:embed="rId3"/>
            <a:srcRect l="31810" r="31810"/>
            <a:stretch>
              <a:fillRect/>
            </a:stretch>
          </p:blipFill>
          <p:spPr>
            <a:xfrm flipV="1">
              <a:off x="0" y="0"/>
              <a:ext cx="7484714" cy="13716000"/>
            </a:xfrm>
            <a:prstGeom prst="rect">
              <a:avLst/>
            </a:prstGeom>
          </p:spPr>
        </p:pic>
      </p:grpSp>
      <p:sp>
        <p:nvSpPr>
          <p:cNvPr id="4" name="TextBox 4"/>
          <p:cNvSpPr txBox="1"/>
          <p:nvPr/>
        </p:nvSpPr>
        <p:spPr>
          <a:xfrm>
            <a:off x="8107373" y="1224315"/>
            <a:ext cx="9859434" cy="1226298"/>
          </a:xfrm>
          <a:prstGeom prst="rect">
            <a:avLst/>
          </a:prstGeom>
        </p:spPr>
        <p:txBody>
          <a:bodyPr wrap="square" lIns="0" tIns="0" rIns="0" bIns="0" rtlCol="0" anchor="t">
            <a:spAutoFit/>
          </a:bodyPr>
          <a:lstStyle/>
          <a:p>
            <a:pPr>
              <a:lnSpc>
                <a:spcPts val="9501"/>
              </a:lnSpc>
            </a:pPr>
            <a:r>
              <a:rPr lang="en-US" sz="8800" b="1" dirty="0">
                <a:solidFill>
                  <a:srgbClr val="202124"/>
                </a:solidFill>
                <a:latin typeface="Aptos Serif" panose="02020604070405020304" pitchFamily="18" charset="0"/>
                <a:ea typeface="Garet Bold"/>
                <a:cs typeface="Aptos Serif" panose="02020604070405020304" pitchFamily="18" charset="0"/>
                <a:sym typeface="Garet Bold"/>
              </a:rPr>
              <a:t>What can we do? </a:t>
            </a:r>
          </a:p>
        </p:txBody>
      </p:sp>
      <p:sp>
        <p:nvSpPr>
          <p:cNvPr id="10" name="Freeform 10"/>
          <p:cNvSpPr/>
          <p:nvPr/>
        </p:nvSpPr>
        <p:spPr>
          <a:xfrm>
            <a:off x="8107373" y="3143855"/>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a:lnSpc>
                <a:spcPts val="3440"/>
              </a:lnSpc>
            </a:pPr>
            <a:endParaRPr lang="fr-CH" sz="2400" dirty="0"/>
          </a:p>
        </p:txBody>
      </p:sp>
      <p:sp>
        <p:nvSpPr>
          <p:cNvPr id="11" name="TextBox 11"/>
          <p:cNvSpPr txBox="1"/>
          <p:nvPr/>
        </p:nvSpPr>
        <p:spPr>
          <a:xfrm>
            <a:off x="8706044" y="3140090"/>
            <a:ext cx="3636250" cy="974626"/>
          </a:xfrm>
          <a:prstGeom prst="rect">
            <a:avLst/>
          </a:prstGeom>
        </p:spPr>
        <p:txBody>
          <a:bodyPr wrap="square" lIns="0" tIns="0" rIns="0" bIns="0" rtlCol="0" anchor="t">
            <a:spAutoFit/>
          </a:bodyPr>
          <a:lstStyle/>
          <a:p>
            <a:pPr algn="l">
              <a:lnSpc>
                <a:spcPts val="3800"/>
              </a:lnSpc>
            </a:pPr>
            <a:r>
              <a:rPr lang="en-US" sz="3800" b="1" dirty="0">
                <a:solidFill>
                  <a:srgbClr val="202124"/>
                </a:solidFill>
                <a:latin typeface="Roboto" panose="02000000000000000000" pitchFamily="2" charset="0"/>
                <a:ea typeface="Roboto" panose="02000000000000000000" pitchFamily="2" charset="0"/>
                <a:cs typeface="Roboto" panose="02000000000000000000" pitchFamily="2" charset="0"/>
                <a:sym typeface="Garet Bold"/>
              </a:rPr>
              <a:t>Change the narrative</a:t>
            </a:r>
          </a:p>
        </p:txBody>
      </p:sp>
      <p:sp>
        <p:nvSpPr>
          <p:cNvPr id="28" name="Freeform 10">
            <a:extLst>
              <a:ext uri="{FF2B5EF4-FFF2-40B4-BE49-F238E27FC236}">
                <a16:creationId xmlns:a16="http://schemas.microsoft.com/office/drawing/2014/main" id="{CC595F84-B923-F1FD-B566-33B2EADC8611}"/>
              </a:ext>
            </a:extLst>
          </p:cNvPr>
          <p:cNvSpPr/>
          <p:nvPr/>
        </p:nvSpPr>
        <p:spPr>
          <a:xfrm>
            <a:off x="13163949" y="3089584"/>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H" sz="2400"/>
          </a:p>
        </p:txBody>
      </p:sp>
      <p:sp>
        <p:nvSpPr>
          <p:cNvPr id="29" name="TextBox 11">
            <a:extLst>
              <a:ext uri="{FF2B5EF4-FFF2-40B4-BE49-F238E27FC236}">
                <a16:creationId xmlns:a16="http://schemas.microsoft.com/office/drawing/2014/main" id="{02DF4291-5C3F-ED38-B53B-7E43C0C466EA}"/>
              </a:ext>
            </a:extLst>
          </p:cNvPr>
          <p:cNvSpPr txBox="1"/>
          <p:nvPr/>
        </p:nvSpPr>
        <p:spPr>
          <a:xfrm>
            <a:off x="13756400" y="3140090"/>
            <a:ext cx="3636250" cy="974626"/>
          </a:xfrm>
          <a:prstGeom prst="rect">
            <a:avLst/>
          </a:prstGeom>
        </p:spPr>
        <p:txBody>
          <a:bodyPr wrap="square" lIns="0" tIns="0" rIns="0" bIns="0" rtlCol="0" anchor="t">
            <a:spAutoFit/>
          </a:bodyPr>
          <a:lstStyle/>
          <a:p>
            <a:pPr algn="l">
              <a:lnSpc>
                <a:spcPts val="3800"/>
              </a:lnSpc>
            </a:pPr>
            <a:r>
              <a:rPr lang="en-US" sz="3800" b="1" dirty="0">
                <a:solidFill>
                  <a:srgbClr val="202124"/>
                </a:solidFill>
                <a:latin typeface="Roboto" panose="02000000000000000000" pitchFamily="2" charset="0"/>
                <a:ea typeface="Roboto" panose="02000000000000000000" pitchFamily="2" charset="0"/>
                <a:cs typeface="Roboto" panose="02000000000000000000" pitchFamily="2" charset="0"/>
                <a:sym typeface="Garet Bold"/>
              </a:rPr>
              <a:t>Measure what matters</a:t>
            </a:r>
          </a:p>
        </p:txBody>
      </p:sp>
      <p:sp>
        <p:nvSpPr>
          <p:cNvPr id="50" name="Freeform 10">
            <a:extLst>
              <a:ext uri="{FF2B5EF4-FFF2-40B4-BE49-F238E27FC236}">
                <a16:creationId xmlns:a16="http://schemas.microsoft.com/office/drawing/2014/main" id="{5104827D-F392-E54B-2954-8F2F596294B1}"/>
              </a:ext>
            </a:extLst>
          </p:cNvPr>
          <p:cNvSpPr/>
          <p:nvPr/>
        </p:nvSpPr>
        <p:spPr>
          <a:xfrm>
            <a:off x="13117704" y="5840506"/>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H" sz="2400"/>
          </a:p>
        </p:txBody>
      </p:sp>
      <p:sp>
        <p:nvSpPr>
          <p:cNvPr id="51" name="TextBox 11">
            <a:extLst>
              <a:ext uri="{FF2B5EF4-FFF2-40B4-BE49-F238E27FC236}">
                <a16:creationId xmlns:a16="http://schemas.microsoft.com/office/drawing/2014/main" id="{66B9CF39-BC31-9C0C-3FDA-BD8A2BCB1E92}"/>
              </a:ext>
            </a:extLst>
          </p:cNvPr>
          <p:cNvSpPr txBox="1"/>
          <p:nvPr/>
        </p:nvSpPr>
        <p:spPr>
          <a:xfrm>
            <a:off x="13715113" y="5925869"/>
            <a:ext cx="3636250" cy="487313"/>
          </a:xfrm>
          <a:prstGeom prst="rect">
            <a:avLst/>
          </a:prstGeom>
        </p:spPr>
        <p:txBody>
          <a:bodyPr wrap="square" lIns="0" tIns="0" rIns="0" bIns="0" rtlCol="0" anchor="t">
            <a:spAutoFit/>
          </a:bodyPr>
          <a:lstStyle/>
          <a:p>
            <a:pPr algn="l">
              <a:lnSpc>
                <a:spcPts val="3800"/>
              </a:lnSpc>
            </a:pPr>
            <a:r>
              <a:rPr lang="en-US" sz="3800" b="1" dirty="0">
                <a:solidFill>
                  <a:srgbClr val="202124"/>
                </a:solidFill>
                <a:latin typeface="Roboto" panose="02000000000000000000" pitchFamily="2" charset="0"/>
                <a:ea typeface="Roboto" panose="02000000000000000000" pitchFamily="2" charset="0"/>
                <a:cs typeface="Roboto" panose="02000000000000000000" pitchFamily="2" charset="0"/>
                <a:sym typeface="Garet Bold"/>
              </a:rPr>
              <a:t>Set the standard</a:t>
            </a:r>
          </a:p>
        </p:txBody>
      </p:sp>
      <p:sp>
        <p:nvSpPr>
          <p:cNvPr id="54" name="Freeform 10">
            <a:extLst>
              <a:ext uri="{FF2B5EF4-FFF2-40B4-BE49-F238E27FC236}">
                <a16:creationId xmlns:a16="http://schemas.microsoft.com/office/drawing/2014/main" id="{6216F111-AED6-9BD9-3BC0-281E64597EE3}"/>
              </a:ext>
            </a:extLst>
          </p:cNvPr>
          <p:cNvSpPr/>
          <p:nvPr/>
        </p:nvSpPr>
        <p:spPr>
          <a:xfrm>
            <a:off x="8094543" y="5843293"/>
            <a:ext cx="367971" cy="368641"/>
          </a:xfrm>
          <a:custGeom>
            <a:avLst/>
            <a:gdLst/>
            <a:ahLst/>
            <a:cxnLst/>
            <a:rect l="l" t="t" r="r" b="b"/>
            <a:pathLst>
              <a:path w="367971" h="368641">
                <a:moveTo>
                  <a:pt x="0" y="0"/>
                </a:moveTo>
                <a:lnTo>
                  <a:pt x="367971" y="0"/>
                </a:lnTo>
                <a:lnTo>
                  <a:pt x="367971" y="368641"/>
                </a:lnTo>
                <a:lnTo>
                  <a:pt x="0" y="3686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H" sz="2400"/>
          </a:p>
        </p:txBody>
      </p:sp>
      <p:sp>
        <p:nvSpPr>
          <p:cNvPr id="55" name="TextBox 11">
            <a:extLst>
              <a:ext uri="{FF2B5EF4-FFF2-40B4-BE49-F238E27FC236}">
                <a16:creationId xmlns:a16="http://schemas.microsoft.com/office/drawing/2014/main" id="{198DAABE-775C-47EA-3516-6C1597BC285C}"/>
              </a:ext>
            </a:extLst>
          </p:cNvPr>
          <p:cNvSpPr txBox="1"/>
          <p:nvPr/>
        </p:nvSpPr>
        <p:spPr>
          <a:xfrm>
            <a:off x="8686994" y="5893799"/>
            <a:ext cx="3636250" cy="974626"/>
          </a:xfrm>
          <a:prstGeom prst="rect">
            <a:avLst/>
          </a:prstGeom>
        </p:spPr>
        <p:txBody>
          <a:bodyPr wrap="square" lIns="0" tIns="0" rIns="0" bIns="0" rtlCol="0" anchor="t">
            <a:spAutoFit/>
          </a:bodyPr>
          <a:lstStyle/>
          <a:p>
            <a:pPr algn="l">
              <a:lnSpc>
                <a:spcPts val="3800"/>
              </a:lnSpc>
            </a:pPr>
            <a:r>
              <a:rPr lang="en-US" sz="3800" b="1" dirty="0">
                <a:solidFill>
                  <a:srgbClr val="202124"/>
                </a:solidFill>
                <a:latin typeface="Roboto" panose="02000000000000000000" pitchFamily="2" charset="0"/>
                <a:ea typeface="Roboto" panose="02000000000000000000" pitchFamily="2" charset="0"/>
                <a:cs typeface="Roboto" panose="02000000000000000000" pitchFamily="2" charset="0"/>
                <a:sym typeface="Garet Bold"/>
              </a:rPr>
              <a:t>Build, don’t just celebrate</a:t>
            </a:r>
          </a:p>
        </p:txBody>
      </p:sp>
      <p:sp>
        <p:nvSpPr>
          <p:cNvPr id="8" name="TextBox 11">
            <a:extLst>
              <a:ext uri="{FF2B5EF4-FFF2-40B4-BE49-F238E27FC236}">
                <a16:creationId xmlns:a16="http://schemas.microsoft.com/office/drawing/2014/main" id="{15FD03FB-03B0-CFC5-ACDB-C3CAA9EE68B4}"/>
              </a:ext>
            </a:extLst>
          </p:cNvPr>
          <p:cNvSpPr txBox="1"/>
          <p:nvPr/>
        </p:nvSpPr>
        <p:spPr>
          <a:xfrm>
            <a:off x="8107373" y="8647508"/>
            <a:ext cx="9285277" cy="1540806"/>
          </a:xfrm>
          <a:prstGeom prst="rect">
            <a:avLst/>
          </a:prstGeom>
        </p:spPr>
        <p:txBody>
          <a:bodyPr wrap="square" lIns="0" tIns="0" rIns="0" bIns="0" rtlCol="0" anchor="t">
            <a:spAutoFit/>
          </a:bodyPr>
          <a:lstStyle/>
          <a:p>
            <a:pPr>
              <a:defRPr/>
            </a:pPr>
            <a:r>
              <a:rPr kumimoji="0" lang="en-US" sz="3600" b="0" i="0" u="none" strike="noStrike" kern="1200" cap="none" spc="0" normalizeH="0" baseline="0" noProof="0" dirty="0">
                <a:ln>
                  <a:noFill/>
                </a:ln>
                <a:solidFill>
                  <a:srgbClr val="202124"/>
                </a:solidFill>
                <a:effectLst/>
                <a:uLnTx/>
                <a:uFillTx/>
                <a:latin typeface="Aptos Serif" panose="02020604070405020304" pitchFamily="18" charset="0"/>
                <a:ea typeface="Roboto"/>
                <a:cs typeface="Aptos Serif" panose="02020604070405020304" pitchFamily="18" charset="0"/>
                <a:sym typeface="Roboto"/>
              </a:rPr>
              <a:t>Make women’s sport </a:t>
            </a:r>
            <a:r>
              <a:rPr kumimoji="0" lang="en-US" sz="3600" b="0" i="1" u="none" strike="noStrike" kern="1200" cap="none" spc="0" normalizeH="0" baseline="0" noProof="0" dirty="0">
                <a:ln>
                  <a:noFill/>
                </a:ln>
                <a:solidFill>
                  <a:srgbClr val="202124"/>
                </a:solidFill>
                <a:effectLst/>
                <a:uLnTx/>
                <a:uFillTx/>
                <a:latin typeface="Aptos Serif" panose="02020604070405020304" pitchFamily="18" charset="0"/>
                <a:ea typeface="Roboto"/>
                <a:cs typeface="Aptos Serif" panose="02020604070405020304" pitchFamily="18" charset="0"/>
                <a:sym typeface="Roboto"/>
              </a:rPr>
              <a:t>normal</a:t>
            </a:r>
            <a:r>
              <a:rPr kumimoji="0" lang="en-US" sz="3600" b="0" i="0" u="none" strike="noStrike" kern="1200" cap="none" spc="0" normalizeH="0" baseline="0" noProof="0" dirty="0">
                <a:ln>
                  <a:noFill/>
                </a:ln>
                <a:solidFill>
                  <a:srgbClr val="202124"/>
                </a:solidFill>
                <a:effectLst/>
                <a:uLnTx/>
                <a:uFillTx/>
                <a:latin typeface="Aptos Serif" panose="02020604070405020304" pitchFamily="18" charset="0"/>
                <a:ea typeface="Roboto"/>
                <a:cs typeface="Aptos Serif" panose="02020604070405020304" pitchFamily="18" charset="0"/>
                <a:sym typeface="Roboto"/>
              </a:rPr>
              <a:t>. </a:t>
            </a:r>
          </a:p>
          <a:p>
            <a:pPr>
              <a:defRPr/>
            </a:pPr>
            <a:r>
              <a:rPr lang="en-US" sz="3600" dirty="0">
                <a:solidFill>
                  <a:srgbClr val="202124"/>
                </a:solidFill>
                <a:latin typeface="Aptos Serif" panose="02020604070405020304" pitchFamily="18" charset="0"/>
                <a:ea typeface="Roboto"/>
                <a:cs typeface="Aptos Serif" panose="02020604070405020304" pitchFamily="18" charset="0"/>
                <a:sym typeface="Roboto"/>
              </a:rPr>
              <a:t>Not </a:t>
            </a:r>
            <a:r>
              <a:rPr lang="en-US" sz="3600" i="1" dirty="0">
                <a:solidFill>
                  <a:srgbClr val="202124"/>
                </a:solidFill>
                <a:latin typeface="Aptos Serif" panose="02020604070405020304" pitchFamily="18" charset="0"/>
                <a:ea typeface="Roboto"/>
                <a:cs typeface="Aptos Serif" panose="02020604070405020304" pitchFamily="18" charset="0"/>
                <a:sym typeface="Roboto"/>
              </a:rPr>
              <a:t>exceptional</a:t>
            </a:r>
            <a:r>
              <a:rPr lang="en-US" sz="3600" dirty="0">
                <a:solidFill>
                  <a:srgbClr val="202124"/>
                </a:solidFill>
                <a:latin typeface="Aptos Serif" panose="02020604070405020304" pitchFamily="18" charset="0"/>
                <a:ea typeface="Roboto"/>
                <a:cs typeface="Aptos Serif" panose="02020604070405020304" pitchFamily="18" charset="0"/>
                <a:sym typeface="Roboto"/>
              </a:rPr>
              <a:t>. </a:t>
            </a:r>
          </a:p>
          <a:p>
            <a:pPr>
              <a:lnSpc>
                <a:spcPts val="2881"/>
              </a:lnSpc>
              <a:defRPr/>
            </a:pPr>
            <a:endParaRPr kumimoji="0" lang="en-US" sz="48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sp>
        <p:nvSpPr>
          <p:cNvPr id="14" name="TextBox 13">
            <a:extLst>
              <a:ext uri="{FF2B5EF4-FFF2-40B4-BE49-F238E27FC236}">
                <a16:creationId xmlns:a16="http://schemas.microsoft.com/office/drawing/2014/main" id="{6183894C-F026-D647-7585-20EC30296C94}"/>
              </a:ext>
            </a:extLst>
          </p:cNvPr>
          <p:cNvSpPr txBox="1"/>
          <p:nvPr/>
        </p:nvSpPr>
        <p:spPr>
          <a:xfrm>
            <a:off x="936637" y="8325329"/>
            <a:ext cx="5181600" cy="307777"/>
          </a:xfrm>
          <a:prstGeom prst="rect">
            <a:avLst/>
          </a:prstGeom>
          <a:noFill/>
        </p:spPr>
        <p:txBody>
          <a:bodyPr wrap="square">
            <a:spAutoFit/>
          </a:bodyPr>
          <a:lstStyle/>
          <a:p>
            <a:r>
              <a:rPr lang="en-GB" sz="1400" i="1" dirty="0">
                <a:solidFill>
                  <a:srgbClr val="333333"/>
                </a:solidFill>
                <a:latin typeface="Aptos" panose="020B0004020202020204" pitchFamily="34" charset="0"/>
                <a:cs typeface="Arial" panose="020B0604020202020204" pitchFamily="34" charset="0"/>
              </a:rPr>
              <a:t>Credit: Dove x Sports Illustrated (March 2025)</a:t>
            </a:r>
            <a:endParaRPr lang="en-GB" sz="1400" dirty="0">
              <a:latin typeface="Aptos" panose="020B0004020202020204" pitchFamily="34" charset="0"/>
            </a:endParaRPr>
          </a:p>
        </p:txBody>
      </p:sp>
      <p:pic>
        <p:nvPicPr>
          <p:cNvPr id="4098" name="Picture 2" descr="Sports reIllustrated, March 2025">
            <a:extLst>
              <a:ext uri="{FF2B5EF4-FFF2-40B4-BE49-F238E27FC236}">
                <a16:creationId xmlns:a16="http://schemas.microsoft.com/office/drawing/2014/main" id="{45B3AC9D-6330-5EEC-4B6E-D6C745A542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6637" y="1221336"/>
            <a:ext cx="5392185" cy="707724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1">
            <a:extLst>
              <a:ext uri="{FF2B5EF4-FFF2-40B4-BE49-F238E27FC236}">
                <a16:creationId xmlns:a16="http://schemas.microsoft.com/office/drawing/2014/main" id="{CA23A232-F290-3E47-621A-34FB9F1A88A1}"/>
              </a:ext>
            </a:extLst>
          </p:cNvPr>
          <p:cNvSpPr txBox="1"/>
          <p:nvPr/>
        </p:nvSpPr>
        <p:spPr>
          <a:xfrm>
            <a:off x="13715113" y="6513394"/>
            <a:ext cx="3636250" cy="958596"/>
          </a:xfrm>
          <a:prstGeom prst="rect">
            <a:avLst/>
          </a:prstGeom>
        </p:spPr>
        <p:txBody>
          <a:bodyPr wrap="square" lIns="0" tIns="0" rIns="0" bIns="0" rtlCol="0" anchor="t">
            <a:spAutoFit/>
          </a:bodyPr>
          <a:lstStyle/>
          <a:p>
            <a:pPr>
              <a:defRPr/>
            </a:pPr>
            <a:r>
              <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rPr>
              <a:t>Embed equality</a:t>
            </a:r>
            <a:r>
              <a:rPr kumimoji="0" lang="en-US" sz="2000" b="0" i="0" u="none" strike="noStrike" kern="1200" cap="none" spc="0" normalizeH="0" noProof="0" dirty="0">
                <a:ln>
                  <a:noFill/>
                </a:ln>
                <a:solidFill>
                  <a:srgbClr val="202124"/>
                </a:solidFill>
                <a:effectLst/>
                <a:uLnTx/>
                <a:uFillTx/>
                <a:latin typeface="Roboto"/>
                <a:ea typeface="Roboto"/>
                <a:cs typeface="Roboto"/>
                <a:sym typeface="Roboto"/>
              </a:rPr>
              <a:t> into funding, governance and frameworks.</a:t>
            </a:r>
            <a:endParaRPr lang="en-US" sz="2000" dirty="0">
              <a:solidFill>
                <a:srgbClr val="202124"/>
              </a:solidFill>
              <a:latin typeface="Roboto"/>
              <a:ea typeface="Roboto"/>
              <a:cs typeface="Roboto"/>
              <a:sym typeface="Roboto"/>
            </a:endParaRPr>
          </a:p>
          <a:p>
            <a:pPr>
              <a:lnSpc>
                <a:spcPts val="2881"/>
              </a:lnSpc>
              <a:defRPr/>
            </a:pPr>
            <a:endPar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sp>
        <p:nvSpPr>
          <p:cNvPr id="16" name="TextBox 11">
            <a:extLst>
              <a:ext uri="{FF2B5EF4-FFF2-40B4-BE49-F238E27FC236}">
                <a16:creationId xmlns:a16="http://schemas.microsoft.com/office/drawing/2014/main" id="{C1EC9F31-BE07-9EE1-760B-4886E8FBE712}"/>
              </a:ext>
            </a:extLst>
          </p:cNvPr>
          <p:cNvSpPr txBox="1"/>
          <p:nvPr/>
        </p:nvSpPr>
        <p:spPr>
          <a:xfrm>
            <a:off x="13756400" y="4176134"/>
            <a:ext cx="3636250" cy="958596"/>
          </a:xfrm>
          <a:prstGeom prst="rect">
            <a:avLst/>
          </a:prstGeom>
        </p:spPr>
        <p:txBody>
          <a:bodyPr wrap="square" lIns="0" tIns="0" rIns="0" bIns="0" rtlCol="0" anchor="t">
            <a:spAutoFit/>
          </a:bodyPr>
          <a:lstStyle/>
          <a:p>
            <a:pPr>
              <a:defRPr/>
            </a:pPr>
            <a:r>
              <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rPr>
              <a:t>Track portrayal, not just participation.</a:t>
            </a:r>
            <a:endParaRPr lang="en-US" sz="2000" dirty="0">
              <a:solidFill>
                <a:srgbClr val="202124"/>
              </a:solidFill>
              <a:latin typeface="Roboto"/>
              <a:ea typeface="Roboto"/>
              <a:cs typeface="Roboto"/>
              <a:sym typeface="Roboto"/>
            </a:endParaRPr>
          </a:p>
          <a:p>
            <a:pPr>
              <a:lnSpc>
                <a:spcPts val="2881"/>
              </a:lnSpc>
              <a:defRPr/>
            </a:pPr>
            <a:endPar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sp>
        <p:nvSpPr>
          <p:cNvPr id="17" name="TextBox 11">
            <a:extLst>
              <a:ext uri="{FF2B5EF4-FFF2-40B4-BE49-F238E27FC236}">
                <a16:creationId xmlns:a16="http://schemas.microsoft.com/office/drawing/2014/main" id="{19B9BFB3-59EC-F96A-C1A1-858291900524}"/>
              </a:ext>
            </a:extLst>
          </p:cNvPr>
          <p:cNvSpPr txBox="1"/>
          <p:nvPr/>
        </p:nvSpPr>
        <p:spPr>
          <a:xfrm>
            <a:off x="8733239" y="4176134"/>
            <a:ext cx="3636250" cy="958596"/>
          </a:xfrm>
          <a:prstGeom prst="rect">
            <a:avLst/>
          </a:prstGeom>
        </p:spPr>
        <p:txBody>
          <a:bodyPr wrap="square" lIns="0" tIns="0" rIns="0" bIns="0" rtlCol="0" anchor="t">
            <a:spAutoFit/>
          </a:bodyPr>
          <a:lstStyle/>
          <a:p>
            <a:pPr>
              <a:defRPr/>
            </a:pPr>
            <a:r>
              <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rPr>
              <a:t>Move women’s sport from exceptional to</a:t>
            </a:r>
            <a:r>
              <a:rPr kumimoji="0" lang="en-US" sz="2000" b="0" i="0" u="none" strike="noStrike" kern="1200" cap="none" spc="0" normalizeH="0" noProof="0" dirty="0">
                <a:ln>
                  <a:noFill/>
                </a:ln>
                <a:solidFill>
                  <a:srgbClr val="202124"/>
                </a:solidFill>
                <a:effectLst/>
                <a:uLnTx/>
                <a:uFillTx/>
                <a:latin typeface="Roboto"/>
                <a:ea typeface="Roboto"/>
                <a:cs typeface="Roboto"/>
                <a:sym typeface="Roboto"/>
              </a:rPr>
              <a:t> everyday</a:t>
            </a:r>
            <a:r>
              <a:rPr lang="en-US" sz="2000" dirty="0">
                <a:solidFill>
                  <a:srgbClr val="202124"/>
                </a:solidFill>
                <a:latin typeface="Roboto"/>
                <a:ea typeface="Roboto"/>
                <a:cs typeface="Roboto"/>
                <a:sym typeface="Roboto"/>
              </a:rPr>
              <a:t>. </a:t>
            </a:r>
          </a:p>
          <a:p>
            <a:pPr>
              <a:lnSpc>
                <a:spcPts val="2881"/>
              </a:lnSpc>
              <a:defRPr/>
            </a:pPr>
            <a:endPar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sp>
        <p:nvSpPr>
          <p:cNvPr id="18" name="TextBox 11">
            <a:extLst>
              <a:ext uri="{FF2B5EF4-FFF2-40B4-BE49-F238E27FC236}">
                <a16:creationId xmlns:a16="http://schemas.microsoft.com/office/drawing/2014/main" id="{39A9E90F-B3AD-D93B-A9E7-4161D0FC5D0D}"/>
              </a:ext>
            </a:extLst>
          </p:cNvPr>
          <p:cNvSpPr txBox="1"/>
          <p:nvPr/>
        </p:nvSpPr>
        <p:spPr>
          <a:xfrm>
            <a:off x="8714189" y="6926699"/>
            <a:ext cx="3636250" cy="958596"/>
          </a:xfrm>
          <a:prstGeom prst="rect">
            <a:avLst/>
          </a:prstGeom>
        </p:spPr>
        <p:txBody>
          <a:bodyPr wrap="square" lIns="0" tIns="0" rIns="0" bIns="0" rtlCol="0" anchor="t">
            <a:spAutoFit/>
          </a:bodyPr>
          <a:lstStyle/>
          <a:p>
            <a:pPr>
              <a:defRPr/>
            </a:pPr>
            <a:r>
              <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rPr>
              <a:t>Shift structures,</a:t>
            </a:r>
            <a:r>
              <a:rPr kumimoji="0" lang="en-US" sz="2000" b="0" i="0" u="none" strike="noStrike" kern="1200" cap="none" spc="0" normalizeH="0" noProof="0" dirty="0">
                <a:ln>
                  <a:noFill/>
                </a:ln>
                <a:solidFill>
                  <a:srgbClr val="202124"/>
                </a:solidFill>
                <a:effectLst/>
                <a:uLnTx/>
                <a:uFillTx/>
                <a:latin typeface="Roboto"/>
                <a:ea typeface="Roboto"/>
                <a:cs typeface="Roboto"/>
                <a:sym typeface="Roboto"/>
              </a:rPr>
              <a:t> not just headlines.</a:t>
            </a:r>
            <a:endParaRPr lang="en-US" sz="2000" dirty="0">
              <a:solidFill>
                <a:srgbClr val="202124"/>
              </a:solidFill>
              <a:latin typeface="Roboto"/>
              <a:ea typeface="Roboto"/>
              <a:cs typeface="Roboto"/>
              <a:sym typeface="Roboto"/>
            </a:endParaRPr>
          </a:p>
          <a:p>
            <a:pPr>
              <a:lnSpc>
                <a:spcPts val="2881"/>
              </a:lnSpc>
              <a:defRPr/>
            </a:pPr>
            <a:endParaRPr kumimoji="0" lang="en-US" sz="2000" b="0" i="0" u="none" strike="noStrike" kern="1200" cap="none" spc="0" normalizeH="0" baseline="0" noProof="0" dirty="0">
              <a:ln>
                <a:noFill/>
              </a:ln>
              <a:solidFill>
                <a:srgbClr val="202124"/>
              </a:solidFill>
              <a:effectLst/>
              <a:uLnTx/>
              <a:uFillTx/>
              <a:latin typeface="Roboto"/>
              <a:ea typeface="Roboto"/>
              <a:cs typeface="Roboto"/>
              <a:sym typeface="Roboto"/>
            </a:endParaRPr>
          </a:p>
        </p:txBody>
      </p:sp>
      <p:pic>
        <p:nvPicPr>
          <p:cNvPr id="21" name="Picture 20" descr="A black letter on a black background&#10;&#10;AI-generated content may be incorrect.">
            <a:extLst>
              <a:ext uri="{FF2B5EF4-FFF2-40B4-BE49-F238E27FC236}">
                <a16:creationId xmlns:a16="http://schemas.microsoft.com/office/drawing/2014/main" id="{FA8F68AD-46DA-37D7-3244-F9FD30EFA1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00" y="9275411"/>
            <a:ext cx="1409700" cy="535250"/>
          </a:xfrm>
          <a:prstGeom prst="rect">
            <a:avLst/>
          </a:prstGeom>
        </p:spPr>
      </p:pic>
      <p:grpSp>
        <p:nvGrpSpPr>
          <p:cNvPr id="9" name="Group 8">
            <a:extLst>
              <a:ext uri="{FF2B5EF4-FFF2-40B4-BE49-F238E27FC236}">
                <a16:creationId xmlns:a16="http://schemas.microsoft.com/office/drawing/2014/main" id="{6B6C7C45-7D8A-B4B3-D32A-CC293D22AF97}"/>
              </a:ext>
            </a:extLst>
          </p:cNvPr>
          <p:cNvGrpSpPr/>
          <p:nvPr/>
        </p:nvGrpSpPr>
        <p:grpSpPr>
          <a:xfrm>
            <a:off x="13639800" y="9289181"/>
            <a:ext cx="3733800" cy="521480"/>
            <a:chOff x="-29261" y="-116369"/>
            <a:chExt cx="4236105" cy="695308"/>
          </a:xfrm>
        </p:grpSpPr>
        <p:sp>
          <p:nvSpPr>
            <p:cNvPr id="12" name="TextBox 11">
              <a:extLst>
                <a:ext uri="{FF2B5EF4-FFF2-40B4-BE49-F238E27FC236}">
                  <a16:creationId xmlns:a16="http://schemas.microsoft.com/office/drawing/2014/main" id="{E2EB8FB8-E698-1C88-3AC7-8A3610733864}"/>
                </a:ext>
              </a:extLst>
            </p:cNvPr>
            <p:cNvSpPr txBox="1"/>
            <p:nvPr/>
          </p:nvSpPr>
          <p:spPr>
            <a:xfrm>
              <a:off x="-29261" y="-116369"/>
              <a:ext cx="4236105" cy="309915"/>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endPar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F346BDAA-26D6-EA4D-3657-4E4B69A15264}"/>
                </a:ext>
              </a:extLst>
            </p:cNvPr>
            <p:cNvSpPr txBox="1"/>
            <p:nvPr/>
          </p:nvSpPr>
          <p:spPr>
            <a:xfrm>
              <a:off x="-29261" y="275437"/>
              <a:ext cx="4236105" cy="303502"/>
            </a:xfrm>
            <a:prstGeom prst="rect">
              <a:avLst/>
            </a:prstGeom>
          </p:spPr>
          <p:txBody>
            <a:bodyPr lIns="0" tIns="0" rIns="0" bIns="0" rtlCol="0" anchor="t">
              <a:spAutoFit/>
            </a:bodyPr>
            <a:lstStyle/>
            <a:p>
              <a:pPr marL="0" marR="0" lvl="0" indent="0" algn="r" defTabSz="914400" rtl="0" eaLnBrk="1" fontAlgn="auto" latinLnBrk="0" hangingPunct="1">
                <a:lnSpc>
                  <a:spcPts val="1918"/>
                </a:lnSpc>
                <a:spcBef>
                  <a:spcPct val="0"/>
                </a:spcBef>
                <a:spcAft>
                  <a:spcPts val="0"/>
                </a:spcAft>
                <a:buClrTx/>
                <a:buSzTx/>
                <a:buFontTx/>
                <a:buNone/>
                <a:tabLst/>
                <a:defRPr/>
              </a:pPr>
              <a:r>
                <a:rPr lang="en-US" sz="1400" spc="23" dirty="0">
                  <a:solidFill>
                    <a:srgbClr val="000000"/>
                  </a:solidFill>
                  <a:latin typeface="Roboto" panose="02000000000000000000" pitchFamily="2" charset="0"/>
                  <a:ea typeface="Roboto" panose="02000000000000000000" pitchFamily="2" charset="0"/>
                  <a:cs typeface="Roboto" panose="02000000000000000000" pitchFamily="2" charset="0"/>
                </a:rPr>
                <a:t>06·03·2026</a:t>
              </a:r>
              <a:r>
                <a:rPr kumimoji="0" lang="en-US" sz="1400" b="0"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a:t>
              </a:r>
              <a:r>
                <a:rPr kumimoji="0" lang="en-US" sz="1400" b="1" i="0" u="none" strike="noStrike" kern="1200" cap="none" spc="23"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Nadia Bonjour</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28" grpId="0" animBg="1"/>
      <p:bldP spid="29" grpId="0"/>
      <p:bldP spid="50" grpId="0" animBg="1"/>
      <p:bldP spid="51" grpId="0"/>
      <p:bldP spid="54" grpId="0" animBg="1"/>
      <p:bldP spid="55" grpId="0"/>
      <p:bldP spid="8"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9259" b="-9259"/>
            </a:stretch>
          </a:blipFill>
        </p:spPr>
        <p:txBody>
          <a:bodyPr/>
          <a:lstStyle/>
          <a:p>
            <a:endParaRPr lang="fr-CH" dirty="0"/>
          </a:p>
        </p:txBody>
      </p:sp>
      <p:grpSp>
        <p:nvGrpSpPr>
          <p:cNvPr id="3" name="Group 3"/>
          <p:cNvGrpSpPr/>
          <p:nvPr/>
        </p:nvGrpSpPr>
        <p:grpSpPr>
          <a:xfrm>
            <a:off x="-197484" y="7693748"/>
            <a:ext cx="18682967" cy="2866319"/>
            <a:chOff x="0" y="0"/>
            <a:chExt cx="830354" cy="127392"/>
          </a:xfrm>
          <a:solidFill>
            <a:srgbClr val="F5EDE1"/>
          </a:solidFill>
        </p:grpSpPr>
        <p:sp>
          <p:nvSpPr>
            <p:cNvPr id="4" name="Freeform 4"/>
            <p:cNvSpPr/>
            <p:nvPr/>
          </p:nvSpPr>
          <p:spPr>
            <a:xfrm>
              <a:off x="0" y="0"/>
              <a:ext cx="830354" cy="127392"/>
            </a:xfrm>
            <a:custGeom>
              <a:avLst/>
              <a:gdLst/>
              <a:ahLst/>
              <a:cxnLst/>
              <a:rect l="l" t="t" r="r" b="b"/>
              <a:pathLst>
                <a:path w="830354" h="127392">
                  <a:moveTo>
                    <a:pt x="0" y="0"/>
                  </a:moveTo>
                  <a:lnTo>
                    <a:pt x="830354" y="0"/>
                  </a:lnTo>
                  <a:lnTo>
                    <a:pt x="830354" y="127392"/>
                  </a:lnTo>
                  <a:lnTo>
                    <a:pt x="0" y="127392"/>
                  </a:lnTo>
                  <a:close/>
                </a:path>
              </a:pathLst>
            </a:custGeom>
            <a:grpFill/>
          </p:spPr>
          <p:txBody>
            <a:bodyPr/>
            <a:lstStyle/>
            <a:p>
              <a:endParaRPr lang="fr-CH"/>
            </a:p>
          </p:txBody>
        </p:sp>
        <p:sp>
          <p:nvSpPr>
            <p:cNvPr id="5" name="TextBox 5"/>
            <p:cNvSpPr txBox="1"/>
            <p:nvPr/>
          </p:nvSpPr>
          <p:spPr>
            <a:xfrm>
              <a:off x="0" y="-28575"/>
              <a:ext cx="830354" cy="155967"/>
            </a:xfrm>
            <a:prstGeom prst="rect">
              <a:avLst/>
            </a:prstGeom>
            <a:grpFill/>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4227924" y="1002272"/>
            <a:ext cx="12426255" cy="2215350"/>
          </a:xfrm>
          <a:prstGeom prst="rect">
            <a:avLst/>
          </a:prstGeom>
        </p:spPr>
        <p:txBody>
          <a:bodyPr lIns="0" tIns="0" rIns="0" bIns="0" rtlCol="0" anchor="t">
            <a:spAutoFit/>
          </a:bodyPr>
          <a:lstStyle/>
          <a:p>
            <a:pPr algn="l">
              <a:lnSpc>
                <a:spcPts val="8501"/>
              </a:lnSpc>
            </a:pPr>
            <a:r>
              <a:rPr lang="en-US" sz="7200" b="1" dirty="0">
                <a:solidFill>
                  <a:srgbClr val="202124"/>
                </a:solidFill>
                <a:latin typeface="Aptos Serif" panose="02020604070405020304" pitchFamily="18" charset="0"/>
                <a:ea typeface="Garet Bold"/>
                <a:cs typeface="Aptos Serif" panose="02020604070405020304" pitchFamily="18" charset="0"/>
                <a:sym typeface="Garet Bold"/>
              </a:rPr>
              <a:t>It’s not just what you say, but </a:t>
            </a:r>
            <a:r>
              <a:rPr lang="en-US" sz="7200" b="1" i="1" dirty="0">
                <a:solidFill>
                  <a:srgbClr val="202124"/>
                </a:solidFill>
                <a:latin typeface="Aptos Serif" panose="02020604070405020304" pitchFamily="18" charset="0"/>
                <a:ea typeface="Garet Bold"/>
                <a:cs typeface="Aptos Serif" panose="02020604070405020304" pitchFamily="18" charset="0"/>
                <a:sym typeface="Garet Bold"/>
              </a:rPr>
              <a:t>how</a:t>
            </a:r>
            <a:r>
              <a:rPr lang="en-US" sz="7200" b="1" dirty="0">
                <a:solidFill>
                  <a:srgbClr val="202124"/>
                </a:solidFill>
                <a:latin typeface="Aptos Serif" panose="02020604070405020304" pitchFamily="18" charset="0"/>
                <a:ea typeface="Garet Bold"/>
                <a:cs typeface="Aptos Serif" panose="02020604070405020304" pitchFamily="18" charset="0"/>
                <a:sym typeface="Garet Bold"/>
              </a:rPr>
              <a:t> you say it.</a:t>
            </a:r>
          </a:p>
        </p:txBody>
      </p:sp>
      <p:pic>
        <p:nvPicPr>
          <p:cNvPr id="17" name="Picture 16" descr="A qr code on a white background&#10;&#10;Description automatically generated">
            <a:extLst>
              <a:ext uri="{FF2B5EF4-FFF2-40B4-BE49-F238E27FC236}">
                <a16:creationId xmlns:a16="http://schemas.microsoft.com/office/drawing/2014/main" id="{9EBE6766-635D-1703-E715-1F14CFE927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01534" y="7353300"/>
            <a:ext cx="1638300" cy="1638300"/>
          </a:xfrm>
          <a:prstGeom prst="rect">
            <a:avLst/>
          </a:prstGeom>
        </p:spPr>
      </p:pic>
      <p:pic>
        <p:nvPicPr>
          <p:cNvPr id="18" name="Picture 17">
            <a:extLst>
              <a:ext uri="{FF2B5EF4-FFF2-40B4-BE49-F238E27FC236}">
                <a16:creationId xmlns:a16="http://schemas.microsoft.com/office/drawing/2014/main" id="{79804BB5-6A94-EB8F-EA4B-A7B22118845E}"/>
              </a:ext>
            </a:extLst>
          </p:cNvPr>
          <p:cNvPicPr>
            <a:picLocks noChangeAspect="1"/>
          </p:cNvPicPr>
          <p:nvPr/>
        </p:nvPicPr>
        <p:blipFill>
          <a:blip r:embed="rId5"/>
          <a:stretch>
            <a:fillRect/>
          </a:stretch>
        </p:blipFill>
        <p:spPr>
          <a:xfrm>
            <a:off x="1143000" y="7353300"/>
            <a:ext cx="8069713" cy="2531495"/>
          </a:xfrm>
          <a:prstGeom prst="rect">
            <a:avLst/>
          </a:prstGeom>
        </p:spPr>
      </p:pic>
      <p:pic>
        <p:nvPicPr>
          <p:cNvPr id="20" name="Picture 19" descr="A black letter on a black background&#10;&#10;AI-generated content may be incorrect.">
            <a:extLst>
              <a:ext uri="{FF2B5EF4-FFF2-40B4-BE49-F238E27FC236}">
                <a16:creationId xmlns:a16="http://schemas.microsoft.com/office/drawing/2014/main" id="{4CAE44FD-5EA8-DF06-E7B2-A8902D99D3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3000" y="1067730"/>
            <a:ext cx="2286000" cy="86797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Espace réservé du numéro de diapositive 4">
            <a:extLst>
              <a:ext uri="{FF2B5EF4-FFF2-40B4-BE49-F238E27FC236}">
                <a16:creationId xmlns:a16="http://schemas.microsoft.com/office/drawing/2014/main" id="{EE8BCCFE-1BDD-5443-B4CF-AB0F29A47181}"/>
              </a:ext>
            </a:extLst>
          </p:cNvPr>
          <p:cNvSpPr txBox="1">
            <a:spLocks/>
          </p:cNvSpPr>
          <p:nvPr/>
        </p:nvSpPr>
        <p:spPr>
          <a:xfrm>
            <a:off x="13549332" y="9772636"/>
            <a:ext cx="4114800" cy="54768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fld id="{354DC6E7-FC2C-854F-AE88-D1423CA0C1E1}" type="slidenum">
              <a:rPr lang="fr-FR" sz="1500">
                <a:solidFill>
                  <a:srgbClr val="141F3A"/>
                </a:solidFill>
                <a:latin typeface="Suisse Int'l Mono" panose="020B0509000000000000" pitchFamily="49" charset="77"/>
              </a:rPr>
              <a:pPr algn="r" defTabSz="1371600"/>
              <a:t>9</a:t>
            </a:fld>
            <a:endParaRPr lang="fr-FR" sz="1500" dirty="0">
              <a:solidFill>
                <a:srgbClr val="141F3A"/>
              </a:solidFill>
              <a:latin typeface="Suisse Int'l Mono" panose="020B0509000000000000" pitchFamily="49" charset="77"/>
            </a:endParaRPr>
          </a:p>
        </p:txBody>
      </p:sp>
      <p:pic>
        <p:nvPicPr>
          <p:cNvPr id="9" name="Picture 8" descr="A drawing of a face&#10;&#10;Description automatically generated">
            <a:extLst>
              <a:ext uri="{FF2B5EF4-FFF2-40B4-BE49-F238E27FC236}">
                <a16:creationId xmlns:a16="http://schemas.microsoft.com/office/drawing/2014/main" id="{8A79BF15-88FF-7C41-AF10-E616497F5650}"/>
              </a:ext>
            </a:extLst>
          </p:cNvPr>
          <p:cNvPicPr>
            <a:picLocks noChangeAspect="1"/>
          </p:cNvPicPr>
          <p:nvPr/>
        </p:nvPicPr>
        <p:blipFill>
          <a:blip r:embed="rId4"/>
          <a:stretch>
            <a:fillRect/>
          </a:stretch>
        </p:blipFill>
        <p:spPr>
          <a:xfrm>
            <a:off x="500341" y="9309734"/>
            <a:ext cx="1627166" cy="617820"/>
          </a:xfrm>
          <a:prstGeom prst="rect">
            <a:avLst/>
          </a:prstGeom>
        </p:spPr>
      </p:pic>
      <p:pic>
        <p:nvPicPr>
          <p:cNvPr id="10" name="#CoverTheAthlete">
            <a:hlinkClick r:id="" action="ppaction://media"/>
            <a:extLst>
              <a:ext uri="{FF2B5EF4-FFF2-40B4-BE49-F238E27FC236}">
                <a16:creationId xmlns:a16="http://schemas.microsoft.com/office/drawing/2014/main" id="{6A656FA8-4161-744F-934E-C6E5AEC237C6}"/>
              </a:ext>
            </a:extLst>
          </p:cNvPr>
          <p:cNvPicPr>
            <a:picLocks noRot="1" noChangeAspect="1"/>
          </p:cNvPicPr>
          <p:nvPr>
            <a:videoFile r:link="rId1"/>
          </p:nvPr>
        </p:nvPicPr>
        <p:blipFill>
          <a:blip r:embed="rId5"/>
          <a:stretch>
            <a:fillRect/>
          </a:stretch>
        </p:blipFill>
        <p:spPr>
          <a:xfrm>
            <a:off x="0" y="0"/>
            <a:ext cx="18288000" cy="10287000"/>
          </a:xfrm>
          <a:prstGeom prst="rect">
            <a:avLst/>
          </a:prstGeom>
        </p:spPr>
      </p:pic>
    </p:spTree>
    <p:extLst>
      <p:ext uri="{BB962C8B-B14F-4D97-AF65-F5344CB8AC3E}">
        <p14:creationId xmlns:p14="http://schemas.microsoft.com/office/powerpoint/2010/main" val="414581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fullScrn="1">
              <p:cMediaNode vol="80000">
                <p:cTn id="12" fill="hold" display="0">
                  <p:stCondLst>
                    <p:cond delay="indefinite"/>
                  </p:stCondLst>
                </p:cTn>
                <p:tgtEl>
                  <p:spTgt spid="10"/>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bxtzpoejyyrena458mygo81nv6qx8n"/>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4734</TotalTime>
  <Words>795</Words>
  <Application>Microsoft Office PowerPoint</Application>
  <PresentationFormat>Custom</PresentationFormat>
  <Paragraphs>107</Paragraphs>
  <Slides>9</Slides>
  <Notes>9</Notes>
  <HiddenSlides>1</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Wingdings</vt:lpstr>
      <vt:lpstr>Aptos ExtraBold</vt:lpstr>
      <vt:lpstr>Suisse Int'l Mono</vt:lpstr>
      <vt:lpstr>Arial</vt:lpstr>
      <vt:lpstr>Calibri</vt:lpstr>
      <vt:lpstr>Aptos Serif</vt:lpstr>
      <vt:lpstr>Roboto</vt:lpstr>
      <vt:lpstr>Symbol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change from within</dc:title>
  <dc:creator>DOLLET Caroline</dc:creator>
  <cp:lastModifiedBy>DOLLET Caroline</cp:lastModifiedBy>
  <cp:revision>40</cp:revision>
  <dcterms:created xsi:type="dcterms:W3CDTF">2006-08-16T00:00:00Z</dcterms:created>
  <dcterms:modified xsi:type="dcterms:W3CDTF">2026-03-04T13:03:42Z</dcterms:modified>
  <dc:identifier>DAGwzT0Yyvw</dc:identifier>
</cp:coreProperties>
</file>