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147469282" r:id="rId3"/>
    <p:sldId id="2147469287" r:id="rId4"/>
    <p:sldId id="2147469286" r:id="rId5"/>
    <p:sldId id="2147469263" r:id="rId6"/>
    <p:sldId id="2147469288" r:id="rId7"/>
    <p:sldId id="267" r:id="rId8"/>
    <p:sldId id="272" r:id="rId9"/>
    <p:sldId id="2147469258" r:id="rId10"/>
  </p:sldIdLst>
  <p:sldSz cx="18288000" cy="10287000"/>
  <p:notesSz cx="6858000" cy="9144000"/>
  <p:embeddedFontLst>
    <p:embeddedFont>
      <p:font typeface="Aptos ExtraBold" panose="020F0502020204030204" pitchFamily="34" charset="0"/>
      <p:bold r:id="rId12"/>
      <p:italic r:id="rId13"/>
      <p:boldItalic r:id="rId14"/>
    </p:embeddedFont>
    <p:embeddedFont>
      <p:font typeface="Aptos Serif" panose="020B0502040204020203" pitchFamily="18" charset="0"/>
      <p:regular r:id="rId15"/>
      <p:bold r:id="rId16"/>
      <p:italic r:id="rId17"/>
      <p:boldItalic r:id="rId18"/>
    </p:embeddedFont>
    <p:embeddedFont>
      <p:font typeface="Roboto" panose="02000000000000000000" pitchFamily="2" charset="0"/>
      <p:regular r:id="rId19"/>
      <p:bold r:id="rId20"/>
      <p:italic r:id="rId21"/>
      <p:boldItalic r:id="rId22"/>
    </p:embeddedFont>
  </p:embeddedFontLst>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F87BB77-F1FC-EF48-8F47-C826F8D4136E}">
          <p14:sldIdLst>
            <p14:sldId id="256"/>
            <p14:sldId id="2147469282"/>
            <p14:sldId id="2147469287"/>
            <p14:sldId id="2147469286"/>
            <p14:sldId id="2147469263"/>
            <p14:sldId id="2147469288"/>
            <p14:sldId id="267"/>
          </p14:sldIdLst>
        </p14:section>
        <p14:section name="CLOSE" id="{462F76E1-90B3-8943-99A8-53229B6EA07B}">
          <p14:sldIdLst>
            <p14:sldId id="272"/>
            <p14:sldId id="214746925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8AA2"/>
    <a:srgbClr val="F4BA48"/>
    <a:srgbClr val="202124"/>
    <a:srgbClr val="F5EDE1"/>
    <a:srgbClr val="56B0D2"/>
    <a:srgbClr val="8FD7F5"/>
    <a:srgbClr val="2C5C6B"/>
    <a:srgbClr val="E5BA50"/>
    <a:srgbClr val="FA8D3C"/>
    <a:srgbClr val="FAB3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73" autoAdjust="0"/>
    <p:restoredTop sz="83836" autoAdjust="0"/>
  </p:normalViewPr>
  <p:slideViewPr>
    <p:cSldViewPr>
      <p:cViewPr varScale="1">
        <p:scale>
          <a:sx n="62" d="100"/>
          <a:sy n="62" d="100"/>
        </p:scale>
        <p:origin x="102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56E35F-0838-CB44-92D3-431BF7DF084E}" type="datetimeFigureOut">
              <a:rPr lang="fr-CH" smtClean="0"/>
              <a:t>04.03.2026</a:t>
            </a:fld>
            <a:endParaRPr lang="fr-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E7C232-338F-FB46-B58C-E79D6AAF0CAD}" type="slidenum">
              <a:rPr lang="fr-CH" smtClean="0"/>
              <a:t>‹#›</a:t>
            </a:fld>
            <a:endParaRPr lang="fr-CH"/>
          </a:p>
        </p:txBody>
      </p:sp>
    </p:spTree>
    <p:extLst>
      <p:ext uri="{BB962C8B-B14F-4D97-AF65-F5344CB8AC3E}">
        <p14:creationId xmlns:p14="http://schemas.microsoft.com/office/powerpoint/2010/main" val="3144628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Ol9VhBDKZs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FBE7C232-338F-FB46-B58C-E79D6AAF0CAD}" type="slidenum">
              <a:rPr lang="fr-CH" smtClean="0"/>
              <a:t>1</a:t>
            </a:fld>
            <a:endParaRPr lang="fr-CH"/>
          </a:p>
        </p:txBody>
      </p:sp>
    </p:spTree>
    <p:extLst>
      <p:ext uri="{BB962C8B-B14F-4D97-AF65-F5344CB8AC3E}">
        <p14:creationId xmlns:p14="http://schemas.microsoft.com/office/powerpoint/2010/main" val="4278352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13EC7-251B-3B36-0F12-83EBA7B1C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0B1261-30F4-1B89-0588-15C83C90E0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155A50-B311-C03A-F62F-84120957D261}"/>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itchFamily="2" charset="2"/>
              <a:buNone/>
              <a:tabLst/>
              <a:defRPr/>
            </a:pPr>
            <a:endParaRPr lang="fr-CH" dirty="0"/>
          </a:p>
        </p:txBody>
      </p:sp>
      <p:sp>
        <p:nvSpPr>
          <p:cNvPr id="4" name="Slide Number Placeholder 3">
            <a:extLst>
              <a:ext uri="{FF2B5EF4-FFF2-40B4-BE49-F238E27FC236}">
                <a16:creationId xmlns:a16="http://schemas.microsoft.com/office/drawing/2014/main" id="{6F407E3A-9D90-4789-F3F5-EA48AB573DE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E7C232-338F-FB46-B58C-E79D6AAF0CAD}" type="slidenum">
              <a:rPr kumimoji="0" lang="fr-C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CH"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00559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45628-BC01-FD2E-7E9D-69A7682FC0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C841EF-7FB2-A923-CC41-C5A9107526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1D4845-48AE-BE65-6719-88EBF81C42A9}"/>
              </a:ext>
            </a:extLst>
          </p:cNvPr>
          <p:cNvSpPr>
            <a:spLocks noGrp="1"/>
          </p:cNvSpPr>
          <p:nvPr>
            <p:ph type="body" idx="1"/>
          </p:nvPr>
        </p:nvSpPr>
        <p:spPr/>
        <p:txBody>
          <a:bodyPr/>
          <a:lstStyle/>
          <a:p>
            <a:pPr>
              <a:defRPr/>
            </a:pPr>
            <a:r>
              <a:rPr lang="fr-CH" sz="1200" i="0" dirty="0">
                <a:latin typeface="+mn-ea"/>
                <a:ea typeface="+mn-ea"/>
              </a:rPr>
              <a:t>Momentum :</a:t>
            </a:r>
          </a:p>
          <a:p>
            <a:pPr marL="171450" indent="-171450">
              <a:buFont typeface="Arial" panose="020B0604020202020204" pitchFamily="34" charset="0"/>
              <a:buChar char="•"/>
              <a:defRPr/>
            </a:pPr>
            <a:r>
              <a:rPr lang="fr-CH" sz="1200" b="1" i="0" dirty="0">
                <a:latin typeface="+mn-ea"/>
                <a:ea typeface="+mn-ea"/>
              </a:rPr>
              <a:t>Record audiences </a:t>
            </a:r>
            <a:r>
              <a:rPr lang="fr-CH" sz="1200" b="0" i="0" dirty="0">
                <a:latin typeface="+mn-ea"/>
                <a:ea typeface="+mn-ea"/>
              </a:rPr>
              <a:t>of </a:t>
            </a:r>
            <a:r>
              <a:rPr lang="fr-CH" sz="1200" b="0" i="0" dirty="0" err="1">
                <a:latin typeface="+mn-ea"/>
                <a:ea typeface="+mn-ea"/>
              </a:rPr>
              <a:t>women’s</a:t>
            </a:r>
            <a:r>
              <a:rPr lang="fr-CH" sz="1200" b="0" i="0" dirty="0">
                <a:latin typeface="+mn-ea"/>
                <a:ea typeface="+mn-ea"/>
              </a:rPr>
              <a:t> </a:t>
            </a:r>
            <a:r>
              <a:rPr lang="fr-CH" sz="1200" b="0" i="0" dirty="0" err="1">
                <a:latin typeface="+mn-ea"/>
                <a:ea typeface="+mn-ea"/>
              </a:rPr>
              <a:t>events</a:t>
            </a:r>
            <a:r>
              <a:rPr lang="fr-CH" sz="1200" i="0" dirty="0">
                <a:latin typeface="+mn-ea"/>
                <a:ea typeface="+mn-ea"/>
              </a:rPr>
              <a:t>: </a:t>
            </a:r>
            <a:r>
              <a:rPr lang="fr-CH" sz="1200" i="0" dirty="0" err="1">
                <a:latin typeface="+mn-ea"/>
                <a:ea typeface="+mn-ea"/>
              </a:rPr>
              <a:t>both</a:t>
            </a:r>
            <a:r>
              <a:rPr lang="fr-CH" sz="1200" i="0" dirty="0">
                <a:latin typeface="+mn-ea"/>
                <a:ea typeface="+mn-ea"/>
              </a:rPr>
              <a:t> in the stands and on </a:t>
            </a:r>
            <a:r>
              <a:rPr lang="fr-CH" sz="1200" i="0" dirty="0" err="1">
                <a:latin typeface="+mn-ea"/>
                <a:ea typeface="+mn-ea"/>
              </a:rPr>
              <a:t>television</a:t>
            </a:r>
            <a:r>
              <a:rPr lang="fr-CH" sz="1200" i="0" dirty="0">
                <a:latin typeface="+mn-ea"/>
                <a:ea typeface="+mn-ea"/>
              </a:rPr>
              <a:t>.</a:t>
            </a:r>
          </a:p>
          <a:p>
            <a:pPr marL="171450" indent="-171450">
              <a:buFont typeface="Arial" panose="020B0604020202020204" pitchFamily="34" charset="0"/>
              <a:buChar char="•"/>
              <a:defRPr/>
            </a:pPr>
            <a:r>
              <a:rPr lang="fr-CH" sz="1200" b="1" i="0" dirty="0">
                <a:latin typeface="+mn-ea"/>
                <a:ea typeface="+mn-ea"/>
              </a:rPr>
              <a:t>Record engagement </a:t>
            </a:r>
            <a:r>
              <a:rPr lang="fr-CH" sz="1200" i="0" dirty="0">
                <a:latin typeface="+mn-ea"/>
                <a:ea typeface="+mn-ea"/>
              </a:rPr>
              <a:t>on social media, </a:t>
            </a:r>
            <a:r>
              <a:rPr lang="fr-CH" sz="1200" i="0" dirty="0" err="1">
                <a:latin typeface="+mn-ea"/>
                <a:ea typeface="+mn-ea"/>
              </a:rPr>
              <a:t>driven</a:t>
            </a:r>
            <a:r>
              <a:rPr lang="fr-CH" sz="1200" i="0" dirty="0">
                <a:latin typeface="+mn-ea"/>
                <a:ea typeface="+mn-ea"/>
              </a:rPr>
              <a:t> </a:t>
            </a:r>
            <a:r>
              <a:rPr lang="fr-CH" sz="1200" i="0" dirty="0" err="1">
                <a:latin typeface="+mn-ea"/>
                <a:ea typeface="+mn-ea"/>
              </a:rPr>
              <a:t>largely</a:t>
            </a:r>
            <a:r>
              <a:rPr lang="fr-CH" sz="1200" i="0" dirty="0">
                <a:latin typeface="+mn-ea"/>
                <a:ea typeface="+mn-ea"/>
              </a:rPr>
              <a:t> by </a:t>
            </a:r>
            <a:r>
              <a:rPr lang="fr-CH" sz="1200" i="0" dirty="0" err="1">
                <a:latin typeface="+mn-ea"/>
                <a:ea typeface="+mn-ea"/>
              </a:rPr>
              <a:t>women</a:t>
            </a:r>
            <a:r>
              <a:rPr lang="fr-CH" sz="1200" i="0" dirty="0">
                <a:latin typeface="+mn-ea"/>
                <a:ea typeface="+mn-ea"/>
              </a:rPr>
              <a:t> </a:t>
            </a:r>
            <a:r>
              <a:rPr lang="fr-CH" sz="1200" i="0" dirty="0" err="1">
                <a:latin typeface="+mn-ea"/>
                <a:ea typeface="+mn-ea"/>
              </a:rPr>
              <a:t>athletes</a:t>
            </a:r>
            <a:r>
              <a:rPr lang="fr-CH" sz="1200" i="0" dirty="0">
                <a:latin typeface="+mn-ea"/>
                <a:ea typeface="+mn-ea"/>
              </a:rPr>
              <a:t>. </a:t>
            </a:r>
          </a:p>
          <a:p>
            <a:pPr>
              <a:defRPr/>
            </a:pPr>
            <a:endParaRPr lang="fr-CH" sz="1200" i="0" dirty="0">
              <a:latin typeface="+mn-ea"/>
              <a:ea typeface="+mn-ea"/>
            </a:endParaRPr>
          </a:p>
          <a:p>
            <a:pPr>
              <a:defRPr/>
            </a:pPr>
            <a:r>
              <a:rPr lang="fr-CH" sz="1200" i="0" dirty="0">
                <a:latin typeface="+mn-ea"/>
                <a:ea typeface="+mn-ea"/>
              </a:rPr>
              <a:t>AND YET…</a:t>
            </a:r>
          </a:p>
          <a:p>
            <a:pPr>
              <a:defRPr/>
            </a:pPr>
            <a:endParaRPr lang="fr-CH" sz="1200" i="0" kern="1200" dirty="0">
              <a:solidFill>
                <a:schemeClr val="tx1"/>
              </a:solidFill>
              <a:effectLst/>
              <a:latin typeface="+mn-ea"/>
              <a:ea typeface="+mn-ea"/>
              <a:cs typeface="Arial" panose="020B0604020202020204" pitchFamily="34" charset="0"/>
            </a:endParaRPr>
          </a:p>
          <a:p>
            <a:r>
              <a:rPr lang="en-US" sz="1200" i="1" dirty="0">
                <a:effectLst/>
                <a:latin typeface="Aptos" panose="020B0004020202020204" pitchFamily="34" charset="0"/>
                <a:ea typeface="Calibri" panose="020F0502020204030204" pitchFamily="34" charset="0"/>
                <a:cs typeface="Arial" panose="020B0604020202020204" pitchFamily="34" charset="0"/>
              </a:rPr>
              <a:t>13% of coaches accredited at Tokyo 2020 were women (IOC 2022)</a:t>
            </a:r>
          </a:p>
          <a:p>
            <a:r>
              <a:rPr lang="en-US" sz="1200" i="1" dirty="0">
                <a:effectLst/>
                <a:latin typeface="Aptos" panose="020B0004020202020204" pitchFamily="34" charset="0"/>
                <a:ea typeface="Calibri" panose="020F0502020204030204" pitchFamily="34" charset="0"/>
                <a:cs typeface="Arial" panose="020B0604020202020204" pitchFamily="34" charset="0"/>
              </a:rPr>
              <a:t>20% of media accredited at Tokyo 2020 were women (IOC 2022)</a:t>
            </a:r>
            <a:endParaRPr lang="en-CH" sz="1200" i="1" dirty="0">
              <a:effectLst/>
              <a:latin typeface="Aptos" panose="020B0004020202020204" pitchFamily="34" charset="0"/>
              <a:ea typeface="Calibri" panose="020F0502020204030204" pitchFamily="34" charset="0"/>
              <a:cs typeface="Arial" panose="020B0604020202020204" pitchFamily="34" charset="0"/>
            </a:endParaRPr>
          </a:p>
          <a:p>
            <a:r>
              <a:rPr lang="en-US" sz="1200" i="1" dirty="0">
                <a:effectLst/>
                <a:latin typeface="Aptos" panose="020B0004020202020204" pitchFamily="34" charset="0"/>
                <a:ea typeface="Calibri" panose="020F0502020204030204" pitchFamily="34" charset="0"/>
                <a:cs typeface="Arial" panose="020B0604020202020204" pitchFamily="34" charset="0"/>
              </a:rPr>
              <a:t>11% of IF Presidents in 2022 were women (IOC 2022)</a:t>
            </a:r>
            <a:endParaRPr lang="en-CH" sz="1200" i="1" dirty="0">
              <a:effectLst/>
              <a:latin typeface="Aptos" panose="020B0004020202020204" pitchFamily="34" charset="0"/>
              <a:ea typeface="Calibri" panose="020F0502020204030204" pitchFamily="34" charset="0"/>
              <a:cs typeface="Arial" panose="020B0604020202020204" pitchFamily="34" charset="0"/>
            </a:endParaRPr>
          </a:p>
          <a:p>
            <a:r>
              <a:rPr lang="en-US" sz="1200" i="1" dirty="0">
                <a:effectLst/>
                <a:latin typeface="Aptos" panose="020B0004020202020204" pitchFamily="34" charset="0"/>
                <a:ea typeface="Calibri" panose="020F0502020204030204" pitchFamily="34" charset="0"/>
                <a:cs typeface="Arial" panose="020B0604020202020204" pitchFamily="34" charset="0"/>
              </a:rPr>
              <a:t>No women among top 100 highest-paid athletes in the world</a:t>
            </a:r>
          </a:p>
          <a:p>
            <a:endParaRPr lang="fr-CH" sz="1200" i="0" kern="1200" dirty="0">
              <a:solidFill>
                <a:schemeClr val="tx1"/>
              </a:solidFill>
              <a:effectLst/>
              <a:latin typeface="+mn-ea"/>
              <a:ea typeface="+mn-ea"/>
              <a:cs typeface="Arial" panose="020B0604020202020204" pitchFamily="34" charset="0"/>
            </a:endParaRPr>
          </a:p>
          <a:p>
            <a:r>
              <a:rPr lang="fr-CH" sz="1200" i="0" kern="1200" dirty="0">
                <a:solidFill>
                  <a:schemeClr val="tx1"/>
                </a:solidFill>
                <a:effectLst/>
                <a:latin typeface="+mn-ea"/>
                <a:ea typeface="+mn-ea"/>
                <a:cs typeface="Arial" panose="020B0604020202020204" pitchFamily="34" charset="0"/>
              </a:rPr>
              <a:t>Image </a:t>
            </a:r>
            <a:r>
              <a:rPr lang="fr-CH" sz="1200" i="0" kern="1200" dirty="0" err="1">
                <a:solidFill>
                  <a:schemeClr val="tx1"/>
                </a:solidFill>
                <a:effectLst/>
                <a:latin typeface="+mn-ea"/>
                <a:ea typeface="+mn-ea"/>
                <a:cs typeface="Arial" panose="020B0604020202020204" pitchFamily="34" charset="0"/>
              </a:rPr>
              <a:t>credits</a:t>
            </a:r>
            <a:r>
              <a:rPr lang="fr-CH" sz="1200" i="0" kern="1200" dirty="0">
                <a:solidFill>
                  <a:schemeClr val="tx1"/>
                </a:solidFill>
                <a:effectLst/>
                <a:latin typeface="+mn-ea"/>
                <a:ea typeface="+mn-ea"/>
                <a:cs typeface="Arial" panose="020B0604020202020204" pitchFamily="34" charset="0"/>
              </a:rPr>
              <a:t> : </a:t>
            </a:r>
            <a:br>
              <a:rPr lang="fr-CH" sz="1200" i="0" kern="1200" dirty="0">
                <a:solidFill>
                  <a:schemeClr val="tx1"/>
                </a:solidFill>
                <a:effectLst/>
                <a:latin typeface="+mn-ea"/>
                <a:ea typeface="+mn-ea"/>
                <a:cs typeface="Arial" panose="020B0604020202020204" pitchFamily="34" charset="0"/>
              </a:rPr>
            </a:br>
            <a:r>
              <a:rPr lang="fr-CH" sz="1200" i="0" kern="1200" dirty="0">
                <a:solidFill>
                  <a:schemeClr val="tx1"/>
                </a:solidFill>
                <a:effectLst/>
                <a:latin typeface="+mn-ea"/>
                <a:ea typeface="+mn-ea"/>
                <a:cs typeface="Arial" panose="020B0604020202020204" pitchFamily="34" charset="0"/>
              </a:rPr>
              <a:t>UEFA x Getty Images (2022)</a:t>
            </a:r>
            <a:br>
              <a:rPr lang="fr-CH" sz="1200" i="0" kern="1200" dirty="0">
                <a:solidFill>
                  <a:schemeClr val="tx1"/>
                </a:solidFill>
                <a:effectLst/>
                <a:latin typeface="+mn-ea"/>
                <a:ea typeface="+mn-ea"/>
                <a:cs typeface="Arial" panose="020B0604020202020204" pitchFamily="34" charset="0"/>
              </a:rPr>
            </a:br>
            <a:r>
              <a:rPr lang="fr-CH" sz="1200" i="0" kern="1200" dirty="0" err="1">
                <a:solidFill>
                  <a:schemeClr val="tx1"/>
                </a:solidFill>
                <a:effectLst/>
                <a:latin typeface="+mn-ea"/>
                <a:ea typeface="+mn-ea"/>
                <a:cs typeface="Arial" panose="020B0604020202020204" pitchFamily="34" charset="0"/>
              </a:rPr>
              <a:t>TikTok</a:t>
            </a:r>
            <a:r>
              <a:rPr lang="fr-CH" sz="1200" i="0" kern="1200" dirty="0">
                <a:solidFill>
                  <a:schemeClr val="tx1"/>
                </a:solidFill>
                <a:effectLst/>
                <a:latin typeface="+mn-ea"/>
                <a:ea typeface="+mn-ea"/>
                <a:cs typeface="Arial" panose="020B0604020202020204" pitchFamily="34" charset="0"/>
              </a:rPr>
              <a:t> @</a:t>
            </a:r>
            <a:r>
              <a:rPr lang="fr-CH" sz="1200" i="0" kern="1200" dirty="0" err="1">
                <a:solidFill>
                  <a:schemeClr val="tx1"/>
                </a:solidFill>
                <a:effectLst/>
                <a:latin typeface="+mn-ea"/>
                <a:ea typeface="+mn-ea"/>
                <a:cs typeface="Arial" panose="020B0604020202020204" pitchFamily="34" charset="0"/>
              </a:rPr>
              <a:t>IlohnaMeier</a:t>
            </a:r>
            <a:r>
              <a:rPr lang="fr-CH" sz="1200" i="0" kern="1200" dirty="0">
                <a:solidFill>
                  <a:schemeClr val="tx1"/>
                </a:solidFill>
                <a:effectLst/>
                <a:latin typeface="+mn-ea"/>
                <a:ea typeface="+mn-ea"/>
                <a:cs typeface="Arial" panose="020B0604020202020204" pitchFamily="34" charset="0"/>
              </a:rPr>
              <a:t>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solidFill>
                  <a:srgbClr val="333333"/>
                </a:solidFill>
                <a:latin typeface="Roboto" panose="02000000000000000000" pitchFamily="2" charset="0"/>
                <a:ea typeface="Roboto" panose="02000000000000000000" pitchFamily="2" charset="0"/>
                <a:cs typeface="Roboto" panose="02000000000000000000" pitchFamily="2" charset="0"/>
              </a:rPr>
              <a:t>@</a:t>
            </a:r>
            <a:r>
              <a:rPr lang="en-GB" sz="1200" i="0" dirty="0" err="1">
                <a:solidFill>
                  <a:srgbClr val="333333"/>
                </a:solidFill>
                <a:latin typeface="Roboto" panose="02000000000000000000" pitchFamily="2" charset="0"/>
                <a:ea typeface="Roboto" panose="02000000000000000000" pitchFamily="2" charset="0"/>
                <a:cs typeface="Roboto" panose="02000000000000000000" pitchFamily="2" charset="0"/>
              </a:rPr>
              <a:t>hersport.ie</a:t>
            </a:r>
            <a:r>
              <a:rPr lang="en-GB" sz="1200" i="0" dirty="0">
                <a:solidFill>
                  <a:srgbClr val="333333"/>
                </a:solidFill>
                <a:latin typeface="Roboto" panose="02000000000000000000" pitchFamily="2" charset="0"/>
                <a:ea typeface="Roboto" panose="02000000000000000000" pitchFamily="2" charset="0"/>
                <a:cs typeface="Roboto" panose="02000000000000000000" pitchFamily="2" charset="0"/>
              </a:rPr>
              <a:t> (31 Oct. 2025)</a:t>
            </a:r>
          </a:p>
          <a:p>
            <a:endParaRPr lang="fr-CH" sz="1200" i="0" kern="1200" dirty="0">
              <a:solidFill>
                <a:schemeClr val="tx1"/>
              </a:solidFill>
              <a:effectLst/>
              <a:latin typeface="+mn-ea"/>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BAFD361C-201F-9561-C89B-83B6C46768CB}"/>
              </a:ext>
            </a:extLst>
          </p:cNvPr>
          <p:cNvSpPr>
            <a:spLocks noGrp="1"/>
          </p:cNvSpPr>
          <p:nvPr>
            <p:ph type="sldNum" sz="quarter" idx="5"/>
          </p:nvPr>
        </p:nvSpPr>
        <p:spPr/>
        <p:txBody>
          <a:bodyPr/>
          <a:lstStyle/>
          <a:p>
            <a:fld id="{FBE7C232-338F-FB46-B58C-E79D6AAF0CAD}" type="slidenum">
              <a:rPr lang="fr-CH" smtClean="0"/>
              <a:t>3</a:t>
            </a:fld>
            <a:endParaRPr lang="fr-CH"/>
          </a:p>
        </p:txBody>
      </p:sp>
    </p:spTree>
    <p:extLst>
      <p:ext uri="{BB962C8B-B14F-4D97-AF65-F5344CB8AC3E}">
        <p14:creationId xmlns:p14="http://schemas.microsoft.com/office/powerpoint/2010/main" val="1435556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2FEB6-9422-3C96-9312-2A7B2E412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C12511-C495-E624-BDF2-7BDE26BF5F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C515AF-1C6D-FCD8-6525-34ADDCDB189A}"/>
              </a:ext>
            </a:extLst>
          </p:cNvPr>
          <p:cNvSpPr>
            <a:spLocks noGrp="1"/>
          </p:cNvSpPr>
          <p:nvPr>
            <p:ph type="body" idx="1"/>
          </p:nvPr>
        </p:nvSpPr>
        <p:spPr/>
        <p:txBody>
          <a:bodyPr/>
          <a:lstStyle/>
          <a:p>
            <a:pPr>
              <a:defRPr/>
            </a:pPr>
            <a:r>
              <a:rPr lang="fr-CH" sz="1200" i="0" dirty="0">
                <a:latin typeface="+mn-ea"/>
                <a:ea typeface="+mn-ea"/>
              </a:rPr>
              <a:t>Momentum :</a:t>
            </a:r>
          </a:p>
          <a:p>
            <a:pPr marL="171450" indent="-171450">
              <a:buFont typeface="Arial" panose="020B0604020202020204" pitchFamily="34" charset="0"/>
              <a:buChar char="•"/>
              <a:defRPr/>
            </a:pPr>
            <a:r>
              <a:rPr lang="fr-CH" sz="1200" b="1" i="0" dirty="0">
                <a:latin typeface="+mn-ea"/>
                <a:ea typeface="+mn-ea"/>
              </a:rPr>
              <a:t>Record audiences </a:t>
            </a:r>
            <a:r>
              <a:rPr lang="fr-CH" sz="1200" b="0" i="0" dirty="0">
                <a:latin typeface="+mn-ea"/>
                <a:ea typeface="+mn-ea"/>
              </a:rPr>
              <a:t>of </a:t>
            </a:r>
            <a:r>
              <a:rPr lang="fr-CH" sz="1200" b="0" i="0" dirty="0" err="1">
                <a:latin typeface="+mn-ea"/>
                <a:ea typeface="+mn-ea"/>
              </a:rPr>
              <a:t>women’s</a:t>
            </a:r>
            <a:r>
              <a:rPr lang="fr-CH" sz="1200" b="0" i="0" dirty="0">
                <a:latin typeface="+mn-ea"/>
                <a:ea typeface="+mn-ea"/>
              </a:rPr>
              <a:t> </a:t>
            </a:r>
            <a:r>
              <a:rPr lang="fr-CH" sz="1200" b="0" i="0" dirty="0" err="1">
                <a:latin typeface="+mn-ea"/>
                <a:ea typeface="+mn-ea"/>
              </a:rPr>
              <a:t>events</a:t>
            </a:r>
            <a:r>
              <a:rPr lang="fr-CH" sz="1200" i="0" dirty="0">
                <a:latin typeface="+mn-ea"/>
                <a:ea typeface="+mn-ea"/>
              </a:rPr>
              <a:t>: </a:t>
            </a:r>
            <a:r>
              <a:rPr lang="fr-CH" sz="1200" i="0" dirty="0" err="1">
                <a:latin typeface="+mn-ea"/>
                <a:ea typeface="+mn-ea"/>
              </a:rPr>
              <a:t>both</a:t>
            </a:r>
            <a:r>
              <a:rPr lang="fr-CH" sz="1200" i="0" dirty="0">
                <a:latin typeface="+mn-ea"/>
                <a:ea typeface="+mn-ea"/>
              </a:rPr>
              <a:t> in the stands and on </a:t>
            </a:r>
            <a:r>
              <a:rPr lang="fr-CH" sz="1200" i="0" dirty="0" err="1">
                <a:latin typeface="+mn-ea"/>
                <a:ea typeface="+mn-ea"/>
              </a:rPr>
              <a:t>television</a:t>
            </a:r>
            <a:r>
              <a:rPr lang="fr-CH" sz="1200" i="0" dirty="0">
                <a:latin typeface="+mn-ea"/>
                <a:ea typeface="+mn-ea"/>
              </a:rPr>
              <a:t>.</a:t>
            </a:r>
          </a:p>
          <a:p>
            <a:pPr marL="171450" indent="-171450">
              <a:buFont typeface="Arial" panose="020B0604020202020204" pitchFamily="34" charset="0"/>
              <a:buChar char="•"/>
              <a:defRPr/>
            </a:pPr>
            <a:r>
              <a:rPr lang="fr-CH" sz="1200" b="1" i="0" dirty="0">
                <a:latin typeface="+mn-ea"/>
                <a:ea typeface="+mn-ea"/>
              </a:rPr>
              <a:t>Record engagement </a:t>
            </a:r>
            <a:r>
              <a:rPr lang="fr-CH" sz="1200" i="0" dirty="0">
                <a:latin typeface="+mn-ea"/>
                <a:ea typeface="+mn-ea"/>
              </a:rPr>
              <a:t>on social media, </a:t>
            </a:r>
            <a:r>
              <a:rPr lang="fr-CH" sz="1200" i="0" dirty="0" err="1">
                <a:latin typeface="+mn-ea"/>
                <a:ea typeface="+mn-ea"/>
              </a:rPr>
              <a:t>driven</a:t>
            </a:r>
            <a:r>
              <a:rPr lang="fr-CH" sz="1200" i="0" dirty="0">
                <a:latin typeface="+mn-ea"/>
                <a:ea typeface="+mn-ea"/>
              </a:rPr>
              <a:t> </a:t>
            </a:r>
            <a:r>
              <a:rPr lang="fr-CH" sz="1200" i="0" dirty="0" err="1">
                <a:latin typeface="+mn-ea"/>
                <a:ea typeface="+mn-ea"/>
              </a:rPr>
              <a:t>largely</a:t>
            </a:r>
            <a:r>
              <a:rPr lang="fr-CH" sz="1200" i="0" dirty="0">
                <a:latin typeface="+mn-ea"/>
                <a:ea typeface="+mn-ea"/>
              </a:rPr>
              <a:t> by </a:t>
            </a:r>
            <a:r>
              <a:rPr lang="fr-CH" sz="1200" i="0" dirty="0" err="1">
                <a:latin typeface="+mn-ea"/>
                <a:ea typeface="+mn-ea"/>
              </a:rPr>
              <a:t>women</a:t>
            </a:r>
            <a:r>
              <a:rPr lang="fr-CH" sz="1200" i="0" dirty="0">
                <a:latin typeface="+mn-ea"/>
                <a:ea typeface="+mn-ea"/>
              </a:rPr>
              <a:t> </a:t>
            </a:r>
            <a:r>
              <a:rPr lang="fr-CH" sz="1200" i="0" dirty="0" err="1">
                <a:latin typeface="+mn-ea"/>
                <a:ea typeface="+mn-ea"/>
              </a:rPr>
              <a:t>athletes</a:t>
            </a:r>
            <a:r>
              <a:rPr lang="fr-CH" sz="1200" i="0" dirty="0">
                <a:latin typeface="+mn-ea"/>
                <a:ea typeface="+mn-ea"/>
              </a:rPr>
              <a:t>. </a:t>
            </a:r>
          </a:p>
          <a:p>
            <a:pPr>
              <a:defRPr/>
            </a:pPr>
            <a:endParaRPr lang="fr-CH" sz="1200" i="0" dirty="0">
              <a:latin typeface="+mn-ea"/>
              <a:ea typeface="+mn-ea"/>
            </a:endParaRPr>
          </a:p>
          <a:p>
            <a:pPr>
              <a:defRPr/>
            </a:pPr>
            <a:r>
              <a:rPr lang="fr-CH" sz="1200" i="0" dirty="0">
                <a:latin typeface="+mn-ea"/>
                <a:ea typeface="+mn-ea"/>
              </a:rPr>
              <a:t>AND YET…</a:t>
            </a:r>
          </a:p>
          <a:p>
            <a:pPr>
              <a:defRPr/>
            </a:pPr>
            <a:endParaRPr lang="fr-CH" sz="1200" i="0" kern="1200" dirty="0">
              <a:solidFill>
                <a:schemeClr val="tx1"/>
              </a:solidFill>
              <a:effectLst/>
              <a:latin typeface="+mn-ea"/>
              <a:ea typeface="+mn-ea"/>
              <a:cs typeface="Arial" panose="020B0604020202020204" pitchFamily="34" charset="0"/>
            </a:endParaRPr>
          </a:p>
          <a:p>
            <a:r>
              <a:rPr lang="en-US" sz="1200" i="1" dirty="0">
                <a:effectLst/>
                <a:latin typeface="Aptos" panose="020B0004020202020204" pitchFamily="34" charset="0"/>
                <a:ea typeface="Calibri" panose="020F0502020204030204" pitchFamily="34" charset="0"/>
                <a:cs typeface="Arial" panose="020B0604020202020204" pitchFamily="34" charset="0"/>
              </a:rPr>
              <a:t>13% of coaches accredited at Tokyo 2020 were women (IOC 2022)</a:t>
            </a:r>
          </a:p>
          <a:p>
            <a:r>
              <a:rPr lang="en-US" sz="1200" i="1" dirty="0">
                <a:effectLst/>
                <a:latin typeface="Aptos" panose="020B0004020202020204" pitchFamily="34" charset="0"/>
                <a:ea typeface="Calibri" panose="020F0502020204030204" pitchFamily="34" charset="0"/>
                <a:cs typeface="Arial" panose="020B0604020202020204" pitchFamily="34" charset="0"/>
              </a:rPr>
              <a:t>20% of media accredited at Tokyo 2020 were women (IOC 2022)</a:t>
            </a:r>
            <a:endParaRPr lang="en-CH" sz="1200" i="1" dirty="0">
              <a:effectLst/>
              <a:latin typeface="Aptos" panose="020B0004020202020204" pitchFamily="34" charset="0"/>
              <a:ea typeface="Calibri" panose="020F0502020204030204" pitchFamily="34" charset="0"/>
              <a:cs typeface="Arial" panose="020B0604020202020204" pitchFamily="34" charset="0"/>
            </a:endParaRPr>
          </a:p>
          <a:p>
            <a:r>
              <a:rPr lang="en-US" sz="1200" i="1" dirty="0">
                <a:effectLst/>
                <a:latin typeface="Aptos" panose="020B0004020202020204" pitchFamily="34" charset="0"/>
                <a:ea typeface="Calibri" panose="020F0502020204030204" pitchFamily="34" charset="0"/>
                <a:cs typeface="Arial" panose="020B0604020202020204" pitchFamily="34" charset="0"/>
              </a:rPr>
              <a:t>11% of IF Presidents in 2022 were women (IOC 2022)</a:t>
            </a:r>
            <a:endParaRPr lang="en-CH" sz="1200" i="1" dirty="0">
              <a:effectLst/>
              <a:latin typeface="Aptos" panose="020B0004020202020204" pitchFamily="34" charset="0"/>
              <a:ea typeface="Calibri" panose="020F0502020204030204" pitchFamily="34" charset="0"/>
              <a:cs typeface="Arial" panose="020B0604020202020204" pitchFamily="34" charset="0"/>
            </a:endParaRPr>
          </a:p>
          <a:p>
            <a:r>
              <a:rPr lang="en-US" sz="1200" i="1" dirty="0">
                <a:effectLst/>
                <a:latin typeface="Aptos" panose="020B0004020202020204" pitchFamily="34" charset="0"/>
                <a:ea typeface="Calibri" panose="020F0502020204030204" pitchFamily="34" charset="0"/>
                <a:cs typeface="Arial" panose="020B0604020202020204" pitchFamily="34" charset="0"/>
              </a:rPr>
              <a:t>No women among top 100 highest-paid athletes in the world</a:t>
            </a:r>
          </a:p>
          <a:p>
            <a:endParaRPr lang="fr-CH" sz="1200" i="0" kern="1200" dirty="0">
              <a:solidFill>
                <a:schemeClr val="tx1"/>
              </a:solidFill>
              <a:effectLst/>
              <a:latin typeface="+mn-ea"/>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77B5E4A2-052B-9A89-2A00-4DF8CCB3F440}"/>
              </a:ext>
            </a:extLst>
          </p:cNvPr>
          <p:cNvSpPr>
            <a:spLocks noGrp="1"/>
          </p:cNvSpPr>
          <p:nvPr>
            <p:ph type="sldNum" sz="quarter" idx="5"/>
          </p:nvPr>
        </p:nvSpPr>
        <p:spPr/>
        <p:txBody>
          <a:bodyPr/>
          <a:lstStyle/>
          <a:p>
            <a:fld id="{FBE7C232-338F-FB46-B58C-E79D6AAF0CAD}" type="slidenum">
              <a:rPr lang="fr-CH" smtClean="0"/>
              <a:t>4</a:t>
            </a:fld>
            <a:endParaRPr lang="fr-CH"/>
          </a:p>
        </p:txBody>
      </p:sp>
    </p:spTree>
    <p:extLst>
      <p:ext uri="{BB962C8B-B14F-4D97-AF65-F5344CB8AC3E}">
        <p14:creationId xmlns:p14="http://schemas.microsoft.com/office/powerpoint/2010/main" val="637041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3526A-D9A4-6772-8CBA-78D3FCF3E0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E26863-7C76-BEBD-A3DB-E6C92CAC31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F6B6F1-27FC-DC00-D9B9-3DF3015E9E8A}"/>
              </a:ext>
            </a:extLst>
          </p:cNvPr>
          <p:cNvSpPr>
            <a:spLocks noGrp="1"/>
          </p:cNvSpPr>
          <p:nvPr>
            <p:ph type="body" idx="1"/>
          </p:nvPr>
        </p:nvSpPr>
        <p:spPr/>
        <p:txBody>
          <a:bodyPr/>
          <a:lstStyle/>
          <a:p>
            <a:r>
              <a:rPr lang="en-GB" sz="1200" b="1" kern="1200" dirty="0">
                <a:solidFill>
                  <a:schemeClr val="tx1"/>
                </a:solidFill>
                <a:effectLst/>
                <a:latin typeface="+mn-lt"/>
                <a:ea typeface="+mn-ea"/>
                <a:cs typeface="+mn-cs"/>
              </a:rPr>
              <a:t>It's the language.</a:t>
            </a:r>
            <a:endParaRPr lang="en-CH"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CH"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Not just the obvious stuff – the patronising commentary, the focus on appearance, the gender-marking of "female footballer" versus simply "footballer." It's the subtler architecture of words, images, framing, tone, prominence – and whose voice is doing the telling.</a:t>
            </a:r>
            <a:endParaRPr lang="en-CH"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CH"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Just as language can </a:t>
            </a:r>
            <a:r>
              <a:rPr lang="en-GB" sz="1200" i="1" kern="1200" dirty="0">
                <a:solidFill>
                  <a:schemeClr val="tx1"/>
                </a:solidFill>
                <a:effectLst/>
                <a:latin typeface="+mn-lt"/>
                <a:ea typeface="+mn-ea"/>
                <a:cs typeface="+mn-cs"/>
              </a:rPr>
              <a:t>reinforce</a:t>
            </a:r>
            <a:r>
              <a:rPr lang="en-GB" sz="1200" kern="1200" dirty="0">
                <a:solidFill>
                  <a:schemeClr val="tx1"/>
                </a:solidFill>
                <a:effectLst/>
                <a:latin typeface="+mn-lt"/>
                <a:ea typeface="+mn-ea"/>
                <a:cs typeface="+mn-cs"/>
              </a:rPr>
              <a:t> stereotypes, it can also </a:t>
            </a:r>
            <a:r>
              <a:rPr lang="en-GB" sz="1200" i="1" kern="1200" dirty="0">
                <a:solidFill>
                  <a:schemeClr val="tx1"/>
                </a:solidFill>
                <a:effectLst/>
                <a:latin typeface="+mn-lt"/>
                <a:ea typeface="+mn-ea"/>
                <a:cs typeface="+mn-cs"/>
              </a:rPr>
              <a:t>break them down</a:t>
            </a:r>
            <a:r>
              <a:rPr lang="en-GB" sz="1200" kern="1200" dirty="0">
                <a:solidFill>
                  <a:schemeClr val="tx1"/>
                </a:solidFill>
                <a:effectLst/>
                <a:latin typeface="+mn-lt"/>
                <a:ea typeface="+mn-ea"/>
                <a:cs typeface="+mn-cs"/>
              </a:rPr>
              <a:t>.</a:t>
            </a:r>
            <a:endParaRPr lang="en-CH" sz="1200"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 typeface="Symbol" pitchFamily="2" charset="2"/>
              <a:buNone/>
              <a:tabLst/>
              <a:defRPr/>
            </a:pPr>
            <a:endParaRPr kumimoji="0" lang="en-GB" sz="1200" b="1" i="0" u="none" strike="noStrike" kern="1200" cap="none" spc="0" normalizeH="0" baseline="0" noProof="0" dirty="0">
              <a:ln>
                <a:noFill/>
              </a:ln>
              <a:effectLst/>
              <a:uLnTx/>
              <a:uFillTx/>
              <a:latin typeface="Aptos" panose="020B0004020202020204" pitchFamily="34" charset="0"/>
              <a:ea typeface="Helvetica Neue Light" panose="02000403000000020004" pitchFamily="2"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 typeface="Symbol" pitchFamily="2" charset="2"/>
              <a:buNone/>
              <a:tabLst/>
              <a:defRPr/>
            </a:pPr>
            <a:r>
              <a:rPr lang="en-GB" sz="1200" dirty="0">
                <a:latin typeface="Aptos" panose="020B0004020202020204" pitchFamily="34" charset="0"/>
                <a:cs typeface="Arial" panose="020B0604020202020204" pitchFamily="34" charset="0"/>
              </a:rPr>
              <a:t>---</a:t>
            </a:r>
          </a:p>
          <a:p>
            <a:pPr marL="0" marR="0" lvl="0" indent="0" algn="l" defTabSz="914400" rtl="0" eaLnBrk="1" fontAlgn="auto" latinLnBrk="0" hangingPunct="1">
              <a:lnSpc>
                <a:spcPct val="107000"/>
              </a:lnSpc>
              <a:spcBef>
                <a:spcPts val="0"/>
              </a:spcBef>
              <a:spcAft>
                <a:spcPts val="0"/>
              </a:spcAft>
              <a:buClrTx/>
              <a:buSzTx/>
              <a:buFont typeface="Symbol" pitchFamily="2" charset="2"/>
              <a:buNone/>
              <a:tabLst/>
              <a:defRPr/>
            </a:pPr>
            <a:r>
              <a:rPr lang="en-GB" sz="1100" i="1" dirty="0">
                <a:latin typeface="Aptos" panose="020B0004020202020204" pitchFamily="34" charset="0"/>
                <a:cs typeface="Arial" panose="020B0604020202020204" pitchFamily="34" charset="0"/>
              </a:rPr>
              <a:t>Image credits: </a:t>
            </a:r>
          </a:p>
          <a:p>
            <a:pPr marL="228600" marR="0" lvl="0" indent="-228600" algn="l" defTabSz="914400" rtl="0" eaLnBrk="1" fontAlgn="auto" latinLnBrk="0" hangingPunct="1">
              <a:lnSpc>
                <a:spcPct val="107000"/>
              </a:lnSpc>
              <a:spcBef>
                <a:spcPts val="0"/>
              </a:spcBef>
              <a:spcAft>
                <a:spcPts val="0"/>
              </a:spcAft>
              <a:buClrTx/>
              <a:buSzTx/>
              <a:buFont typeface="+mj-lt"/>
              <a:buAutoNum type="arabicPeriod"/>
              <a:tabLst/>
              <a:defRPr/>
            </a:pPr>
            <a:r>
              <a:rPr lang="en-GB" sz="1100" i="0" dirty="0">
                <a:latin typeface="Aptos" panose="020B0004020202020204" pitchFamily="34" charset="0"/>
                <a:cs typeface="Arial" panose="020B0604020202020204" pitchFamily="34" charset="0"/>
              </a:rPr>
              <a:t>Rizvi, Jamila </a:t>
            </a:r>
            <a:r>
              <a:rPr lang="en-GB" sz="1100" b="0" i="0" dirty="0">
                <a:solidFill>
                  <a:srgbClr val="333333"/>
                </a:solidFill>
                <a:effectLst/>
                <a:latin typeface="Aptos" panose="020B0004020202020204" pitchFamily="34" charset="0"/>
                <a:cs typeface="Arial" panose="020B0604020202020204" pitchFamily="34" charset="0"/>
              </a:rPr>
              <a:t>[@</a:t>
            </a:r>
            <a:r>
              <a:rPr lang="en-GB" sz="1100" b="0" i="0" dirty="0" err="1">
                <a:solidFill>
                  <a:srgbClr val="333333"/>
                </a:solidFill>
                <a:effectLst/>
                <a:latin typeface="Aptos" panose="020B0004020202020204" pitchFamily="34" charset="0"/>
                <a:cs typeface="Arial" panose="020B0604020202020204" pitchFamily="34" charset="0"/>
              </a:rPr>
              <a:t>jamilarizvi</a:t>
            </a:r>
            <a:r>
              <a:rPr lang="en-GB" sz="1100" b="0" i="0" dirty="0">
                <a:solidFill>
                  <a:srgbClr val="333333"/>
                </a:solidFill>
                <a:effectLst/>
                <a:latin typeface="Aptos" panose="020B0004020202020204" pitchFamily="34" charset="0"/>
                <a:cs typeface="Arial" panose="020B0604020202020204" pitchFamily="34" charset="0"/>
              </a:rPr>
              <a:t>]. (</a:t>
            </a:r>
            <a:r>
              <a:rPr lang="en-GB" sz="1100" i="0" dirty="0">
                <a:latin typeface="Aptos" panose="020B0004020202020204" pitchFamily="34" charset="0"/>
                <a:cs typeface="Arial" panose="020B0604020202020204" pitchFamily="34" charset="0"/>
              </a:rPr>
              <a:t>2023, August 13) [Caption visual]. Instagram. https://</a:t>
            </a:r>
            <a:r>
              <a:rPr lang="en-GB" sz="1100" i="0" dirty="0" err="1">
                <a:latin typeface="Aptos" panose="020B0004020202020204" pitchFamily="34" charset="0"/>
                <a:cs typeface="Arial" panose="020B0604020202020204" pitchFamily="34" charset="0"/>
              </a:rPr>
              <a:t>www.instagram.com</a:t>
            </a:r>
            <a:r>
              <a:rPr lang="en-GB" sz="1100" i="0" dirty="0">
                <a:latin typeface="Aptos" panose="020B0004020202020204" pitchFamily="34" charset="0"/>
                <a:cs typeface="Arial" panose="020B0604020202020204" pitchFamily="34" charset="0"/>
              </a:rPr>
              <a:t>/</a:t>
            </a:r>
            <a:r>
              <a:rPr lang="en-GB" sz="1100" i="0" dirty="0" err="1">
                <a:latin typeface="Aptos" panose="020B0004020202020204" pitchFamily="34" charset="0"/>
                <a:cs typeface="Arial" panose="020B0604020202020204" pitchFamily="34" charset="0"/>
              </a:rPr>
              <a:t>jamilarizvi</a:t>
            </a:r>
            <a:r>
              <a:rPr lang="en-GB" sz="1100" i="0" dirty="0">
                <a:latin typeface="Aptos" panose="020B0004020202020204" pitchFamily="34" charset="0"/>
                <a:cs typeface="Arial" panose="020B0604020202020204" pitchFamily="34" charset="0"/>
              </a:rPr>
              <a:t>/p/Cv3PMRAhLLG/ </a:t>
            </a:r>
            <a:endParaRPr lang="en-GB" sz="1100" i="1" dirty="0">
              <a:latin typeface="Aptos" panose="020B0004020202020204" pitchFamily="34" charset="0"/>
              <a:cs typeface="Arial" panose="020B0604020202020204" pitchFamily="34" charset="0"/>
            </a:endParaRPr>
          </a:p>
          <a:p>
            <a:pPr marL="228600" marR="0" lvl="0" indent="-228600" algn="l" defTabSz="914400" rtl="0" eaLnBrk="1" fontAlgn="auto" latinLnBrk="0" hangingPunct="1">
              <a:lnSpc>
                <a:spcPct val="107000"/>
              </a:lnSpc>
              <a:spcBef>
                <a:spcPts val="0"/>
              </a:spcBef>
              <a:spcAft>
                <a:spcPts val="0"/>
              </a:spcAft>
              <a:buClrTx/>
              <a:buSzTx/>
              <a:buFont typeface="+mj-lt"/>
              <a:buAutoNum type="arabicPeriod"/>
              <a:tabLst/>
              <a:defRPr/>
            </a:pPr>
            <a:r>
              <a:rPr lang="en-GB" sz="1100" b="0" i="0" dirty="0">
                <a:solidFill>
                  <a:srgbClr val="4C4C4C"/>
                </a:solidFill>
                <a:effectLst/>
                <a:latin typeface="Aptos" panose="020B0004020202020204" pitchFamily="34" charset="0"/>
                <a:cs typeface="Arial" panose="020B0604020202020204" pitchFamily="34" charset="0"/>
              </a:rPr>
              <a:t>UN Women (2020)</a:t>
            </a:r>
            <a:endParaRPr lang="en-GB" sz="1100" b="0" i="1" dirty="0">
              <a:latin typeface="Aptos" panose="020B0004020202020204" pitchFamily="34" charset="0"/>
              <a:cs typeface="Arial" panose="020B0604020202020204" pitchFamily="34" charset="0"/>
            </a:endParaRPr>
          </a:p>
          <a:p>
            <a:pPr marL="228600" marR="0" lvl="0" indent="-228600" algn="l" defTabSz="914400" rtl="0" eaLnBrk="1" fontAlgn="auto" latinLnBrk="0" hangingPunct="1">
              <a:lnSpc>
                <a:spcPct val="107000"/>
              </a:lnSpc>
              <a:spcBef>
                <a:spcPts val="0"/>
              </a:spcBef>
              <a:spcAft>
                <a:spcPts val="0"/>
              </a:spcAft>
              <a:buClrTx/>
              <a:buSzTx/>
              <a:buFont typeface="+mj-lt"/>
              <a:buAutoNum type="arabicPeriod"/>
              <a:tabLst/>
              <a:defRPr/>
            </a:pPr>
            <a:r>
              <a:rPr lang="en-GB" sz="1100" i="0" dirty="0">
                <a:latin typeface="Aptos" panose="020B0004020202020204" pitchFamily="34" charset="0"/>
                <a:cs typeface="Arial" panose="020B0604020202020204" pitchFamily="34" charset="0"/>
              </a:rPr>
              <a:t>The Telegraph Women’s Sport </a:t>
            </a:r>
            <a:r>
              <a:rPr lang="en-GB" sz="1100" b="0" i="0" dirty="0">
                <a:solidFill>
                  <a:srgbClr val="333333"/>
                </a:solidFill>
                <a:effectLst/>
                <a:latin typeface="Aptos" panose="020B0004020202020204" pitchFamily="34" charset="0"/>
                <a:cs typeface="Arial" panose="020B0604020202020204" pitchFamily="34" charset="0"/>
              </a:rPr>
              <a:t>[@</a:t>
            </a:r>
            <a:r>
              <a:rPr lang="en-GB" sz="1100" b="0" i="0" dirty="0" err="1">
                <a:solidFill>
                  <a:srgbClr val="333333"/>
                </a:solidFill>
                <a:effectLst/>
                <a:latin typeface="Aptos" panose="020B0004020202020204" pitchFamily="34" charset="0"/>
                <a:cs typeface="Arial" panose="020B0604020202020204" pitchFamily="34" charset="0"/>
              </a:rPr>
              <a:t>telegraphwomenssport</a:t>
            </a:r>
            <a:r>
              <a:rPr lang="en-GB" sz="1100" b="0" i="0" dirty="0">
                <a:solidFill>
                  <a:srgbClr val="333333"/>
                </a:solidFill>
                <a:effectLst/>
                <a:latin typeface="Aptos" panose="020B0004020202020204" pitchFamily="34" charset="0"/>
                <a:cs typeface="Arial" panose="020B0604020202020204" pitchFamily="34" charset="0"/>
              </a:rPr>
              <a:t>]. (</a:t>
            </a:r>
            <a:r>
              <a:rPr lang="en-GB" sz="1100" i="0" dirty="0">
                <a:latin typeface="Aptos" panose="020B0004020202020204" pitchFamily="34" charset="0"/>
                <a:cs typeface="Arial" panose="020B0604020202020204" pitchFamily="34" charset="0"/>
              </a:rPr>
              <a:t>2020, December 17) [</a:t>
            </a:r>
            <a:r>
              <a:rPr lang="en-GB" sz="1100" i="0" dirty="0" err="1">
                <a:latin typeface="Aptos" panose="020B0004020202020204" pitchFamily="34" charset="0"/>
                <a:cs typeface="Arial" panose="020B0604020202020204" pitchFamily="34" charset="0"/>
              </a:rPr>
              <a:t>Quotecard</a:t>
            </a:r>
            <a:r>
              <a:rPr lang="en-GB" sz="1100" i="0" dirty="0">
                <a:latin typeface="Aptos" panose="020B0004020202020204" pitchFamily="34" charset="0"/>
                <a:cs typeface="Arial" panose="020B0604020202020204" pitchFamily="34" charset="0"/>
              </a:rPr>
              <a:t>]. Instagram.  https://</a:t>
            </a:r>
            <a:r>
              <a:rPr lang="en-GB" sz="1100" i="0" dirty="0" err="1">
                <a:latin typeface="Aptos" panose="020B0004020202020204" pitchFamily="34" charset="0"/>
                <a:cs typeface="Arial" panose="020B0604020202020204" pitchFamily="34" charset="0"/>
              </a:rPr>
              <a:t>www.instagram.com</a:t>
            </a:r>
            <a:r>
              <a:rPr lang="en-GB" sz="1100" i="0" dirty="0">
                <a:latin typeface="Aptos" panose="020B0004020202020204" pitchFamily="34" charset="0"/>
                <a:cs typeface="Arial" panose="020B0604020202020204" pitchFamily="34" charset="0"/>
              </a:rPr>
              <a:t>/p/CI47hu3g41x/?</a:t>
            </a:r>
            <a:r>
              <a:rPr lang="en-GB" sz="1100" i="0" dirty="0" err="1">
                <a:latin typeface="Aptos" panose="020B0004020202020204" pitchFamily="34" charset="0"/>
                <a:cs typeface="Arial" panose="020B0604020202020204" pitchFamily="34" charset="0"/>
              </a:rPr>
              <a:t>igshid</a:t>
            </a:r>
            <a:r>
              <a:rPr lang="en-GB" sz="1100" i="0" dirty="0">
                <a:latin typeface="Aptos" panose="020B0004020202020204" pitchFamily="34" charset="0"/>
                <a:cs typeface="Arial" panose="020B0604020202020204" pitchFamily="34" charset="0"/>
              </a:rPr>
              <a:t>=NzZhOTFlYzFmZQ%3D%3D</a:t>
            </a:r>
            <a:endParaRPr lang="fr-CH" dirty="0"/>
          </a:p>
        </p:txBody>
      </p:sp>
      <p:sp>
        <p:nvSpPr>
          <p:cNvPr id="4" name="Slide Number Placeholder 3">
            <a:extLst>
              <a:ext uri="{FF2B5EF4-FFF2-40B4-BE49-F238E27FC236}">
                <a16:creationId xmlns:a16="http://schemas.microsoft.com/office/drawing/2014/main" id="{59CE7370-C1B5-254A-A551-3110E0371225}"/>
              </a:ext>
            </a:extLst>
          </p:cNvPr>
          <p:cNvSpPr>
            <a:spLocks noGrp="1"/>
          </p:cNvSpPr>
          <p:nvPr>
            <p:ph type="sldNum" sz="quarter" idx="5"/>
          </p:nvPr>
        </p:nvSpPr>
        <p:spPr/>
        <p:txBody>
          <a:bodyPr/>
          <a:lstStyle/>
          <a:p>
            <a:fld id="{FBE7C232-338F-FB46-B58C-E79D6AAF0CAD}" type="slidenum">
              <a:rPr lang="fr-CH" smtClean="0"/>
              <a:t>5</a:t>
            </a:fld>
            <a:endParaRPr lang="fr-CH"/>
          </a:p>
        </p:txBody>
      </p:sp>
    </p:spTree>
    <p:extLst>
      <p:ext uri="{BB962C8B-B14F-4D97-AF65-F5344CB8AC3E}">
        <p14:creationId xmlns:p14="http://schemas.microsoft.com/office/powerpoint/2010/main" val="4056243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9FDC7-C9CA-046F-9292-2D6702DB0D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4351D3-C9EE-7B62-ECC1-1A420FC89D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ABEC9A-FCEA-44E8-AB62-12A316E6391E}"/>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itchFamily="2" charset="2"/>
              <a:buNone/>
              <a:tabLst/>
              <a:defRPr/>
            </a:pPr>
            <a:endParaRPr lang="fr-CH" dirty="0"/>
          </a:p>
        </p:txBody>
      </p:sp>
      <p:sp>
        <p:nvSpPr>
          <p:cNvPr id="4" name="Slide Number Placeholder 3">
            <a:extLst>
              <a:ext uri="{FF2B5EF4-FFF2-40B4-BE49-F238E27FC236}">
                <a16:creationId xmlns:a16="http://schemas.microsoft.com/office/drawing/2014/main" id="{423CC8E1-0FD8-5FF3-5C92-33742BD6A3CB}"/>
              </a:ext>
            </a:extLst>
          </p:cNvPr>
          <p:cNvSpPr>
            <a:spLocks noGrp="1"/>
          </p:cNvSpPr>
          <p:nvPr>
            <p:ph type="sldNum" sz="quarter" idx="5"/>
          </p:nvPr>
        </p:nvSpPr>
        <p:spPr/>
        <p:txBody>
          <a:bodyPr/>
          <a:lstStyle/>
          <a:p>
            <a:fld id="{FBE7C232-338F-FB46-B58C-E79D6AAF0CAD}" type="slidenum">
              <a:rPr lang="fr-CH" smtClean="0"/>
              <a:t>6</a:t>
            </a:fld>
            <a:endParaRPr lang="fr-CH"/>
          </a:p>
        </p:txBody>
      </p:sp>
    </p:spTree>
    <p:extLst>
      <p:ext uri="{BB962C8B-B14F-4D97-AF65-F5344CB8AC3E}">
        <p14:creationId xmlns:p14="http://schemas.microsoft.com/office/powerpoint/2010/main" val="3260876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dirty="0">
              <a:effectLst/>
              <a:latin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H" dirty="0"/>
          </a:p>
        </p:txBody>
      </p:sp>
      <p:sp>
        <p:nvSpPr>
          <p:cNvPr id="4" name="Slide Number Placeholder 3"/>
          <p:cNvSpPr>
            <a:spLocks noGrp="1"/>
          </p:cNvSpPr>
          <p:nvPr>
            <p:ph type="sldNum" sz="quarter" idx="5"/>
          </p:nvPr>
        </p:nvSpPr>
        <p:spPr/>
        <p:txBody>
          <a:bodyPr/>
          <a:lstStyle/>
          <a:p>
            <a:fld id="{FBE7C232-338F-FB46-B58C-E79D6AAF0CAD}" type="slidenum">
              <a:rPr lang="fr-CH" smtClean="0"/>
              <a:t>7</a:t>
            </a:fld>
            <a:endParaRPr lang="fr-CH"/>
          </a:p>
        </p:txBody>
      </p:sp>
    </p:spTree>
    <p:extLst>
      <p:ext uri="{BB962C8B-B14F-4D97-AF65-F5344CB8AC3E}">
        <p14:creationId xmlns:p14="http://schemas.microsoft.com/office/powerpoint/2010/main" val="767088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FBE7C232-338F-FB46-B58C-E79D6AAF0CAD}" type="slidenum">
              <a:rPr lang="fr-CH" smtClean="0"/>
              <a:t>8</a:t>
            </a:fld>
            <a:endParaRPr lang="fr-CH"/>
          </a:p>
        </p:txBody>
      </p:sp>
    </p:spTree>
    <p:extLst>
      <p:ext uri="{BB962C8B-B14F-4D97-AF65-F5344CB8AC3E}">
        <p14:creationId xmlns:p14="http://schemas.microsoft.com/office/powerpoint/2010/main" val="3697070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effectLst/>
                <a:latin typeface="Aptos" panose="020B0004020202020204" pitchFamily="34" charset="0"/>
                <a:ea typeface="Calibri" panose="020F0502020204030204" pitchFamily="34" charset="0"/>
                <a:cs typeface="Arial" panose="020B0604020202020204" pitchFamily="34" charset="0"/>
              </a:rPr>
              <a:t>A great example on the difference in treatment between men and women in sport. The moment we </a:t>
            </a:r>
            <a:r>
              <a:rPr lang="en-GB" sz="1050" b="1" dirty="0">
                <a:effectLst/>
                <a:latin typeface="Aptos" panose="020B0004020202020204" pitchFamily="34" charset="0"/>
                <a:ea typeface="Calibri" panose="020F0502020204030204" pitchFamily="34" charset="0"/>
                <a:cs typeface="Arial" panose="020B0604020202020204" pitchFamily="34" charset="0"/>
              </a:rPr>
              <a:t>flip the script</a:t>
            </a:r>
            <a:r>
              <a:rPr lang="en-GB" sz="1050" dirty="0">
                <a:effectLst/>
                <a:latin typeface="Aptos" panose="020B0004020202020204" pitchFamily="34" charset="0"/>
                <a:ea typeface="Calibri" panose="020F0502020204030204" pitchFamily="34" charset="0"/>
                <a:cs typeface="Arial" panose="020B0604020202020204" pitchFamily="34" charset="0"/>
              </a:rPr>
              <a:t>, mindsets change. Something that sounded normal to ask women, suddenly sounds very odd. </a:t>
            </a:r>
            <a:endParaRPr lang="en-CH" sz="1050" dirty="0">
              <a:effectLst/>
              <a:latin typeface="Aptos"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H" sz="1050" i="1" dirty="0">
              <a:latin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effectLst/>
                <a:latin typeface="Aptos" panose="020B0004020202020204" pitchFamily="34" charset="0"/>
                <a:ea typeface="Calibri" panose="020F0502020204030204" pitchFamily="34" charset="0"/>
                <a:cs typeface="Times New Roman" panose="02020603050405020304" pitchFamily="18" charset="0"/>
              </a:rPr>
              <a:t>Demonstrates the power of language and how the language we use is (unconsciously) reinforcing discriminatory attitudes and socially constructed gender roles. Which implies, that if we pay more attention to our language and use it differently, we can then do the opposite and deconstruct these stereotypes.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dirty="0">
              <a:effectLst/>
              <a:latin typeface="Aptos" panose="020B00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kern="1200" dirty="0">
                <a:solidFill>
                  <a:schemeClr val="tx1"/>
                </a:solidFill>
                <a:effectLst/>
                <a:latin typeface="Arial" panose="020B0604020202020204" pitchFamily="34" charset="0"/>
                <a:ea typeface="+mn-ea"/>
                <a:cs typeface="Arial" panose="020B0604020202020204" pitchFamily="34" charset="0"/>
              </a:rPr>
              <a:t>World of sport plagued by many of the same gender inequalities that we see more broadly; unequal pay, gender-based harassment and abuse, lack of targeted investment, and </a:t>
            </a:r>
            <a:r>
              <a:rPr lang="en-GB" sz="1050" b="1" kern="1200" dirty="0">
                <a:solidFill>
                  <a:schemeClr val="tx1"/>
                </a:solidFill>
                <a:effectLst/>
                <a:latin typeface="Arial" panose="020B0604020202020204" pitchFamily="34" charset="0"/>
                <a:ea typeface="+mn-ea"/>
                <a:cs typeface="Arial" panose="020B0604020202020204" pitchFamily="34" charset="0"/>
              </a:rPr>
              <a:t>negative stereotypes and social norms. </a:t>
            </a:r>
            <a:r>
              <a:rPr lang="en-GB" sz="1050" kern="1200" dirty="0">
                <a:solidFill>
                  <a:schemeClr val="tx1"/>
                </a:solidFill>
                <a:effectLst/>
                <a:latin typeface="Arial" panose="020B0604020202020204" pitchFamily="34" charset="0"/>
                <a:ea typeface="+mn-ea"/>
                <a:cs typeface="Arial" panose="020B0604020202020204" pitchFamily="34" charset="0"/>
              </a:rPr>
              <a:t>Gender norms are the </a:t>
            </a:r>
            <a:r>
              <a:rPr lang="en-GB" sz="1050" b="1" kern="1200" dirty="0">
                <a:solidFill>
                  <a:schemeClr val="tx1"/>
                </a:solidFill>
                <a:effectLst/>
                <a:latin typeface="Arial" panose="020B0604020202020204" pitchFamily="34" charset="0"/>
                <a:ea typeface="+mn-ea"/>
                <a:cs typeface="Arial" panose="020B0604020202020204" pitchFamily="34" charset="0"/>
              </a:rPr>
              <a:t>root of social inequality across the globe</a:t>
            </a:r>
            <a:r>
              <a:rPr lang="en-GB" sz="1050" kern="1200" dirty="0">
                <a:solidFill>
                  <a:schemeClr val="tx1"/>
                </a:solidFill>
                <a:effectLst/>
                <a:latin typeface="Arial" panose="020B0604020202020204" pitchFamily="34" charset="0"/>
                <a:ea typeface="+mn-ea"/>
                <a:cs typeface="Arial" panose="020B0604020202020204" pitchFamily="34" charset="0"/>
              </a:rPr>
              <a:t>. </a:t>
            </a:r>
            <a:endParaRPr lang="en-GB" sz="1050" dirty="0">
              <a:effectLst/>
              <a:latin typeface="Aptos" panose="020B00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dirty="0">
              <a:effectLst/>
              <a:latin typeface="Aptos" panose="020B00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effectLst/>
                <a:latin typeface="Aptos" panose="020B000402020202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CH" sz="1050" i="1" dirty="0" err="1">
                <a:latin typeface="Arial" panose="020B0604020202020204" pitchFamily="34" charset="0"/>
                <a:cs typeface="Arial" panose="020B0604020202020204" pitchFamily="34" charset="0"/>
              </a:rPr>
              <a:t>video</a:t>
            </a:r>
            <a:r>
              <a:rPr lang="fr-CH" sz="1050" i="1" dirty="0">
                <a:latin typeface="Arial" panose="020B0604020202020204" pitchFamily="34" charset="0"/>
                <a:cs typeface="Arial" panose="020B0604020202020204" pitchFamily="34" charset="0"/>
              </a:rPr>
              <a:t> </a:t>
            </a:r>
            <a:r>
              <a:rPr lang="en-GB" sz="1050" i="1" kern="1200" dirty="0">
                <a:solidFill>
                  <a:schemeClr val="tx1"/>
                </a:solidFill>
                <a:effectLst/>
                <a:latin typeface="Arial" panose="020B0604020202020204" pitchFamily="34" charset="0"/>
                <a:cs typeface="Arial" panose="020B0604020202020204" pitchFamily="34" charset="0"/>
              </a:rPr>
              <a:t>#</a:t>
            </a:r>
            <a:r>
              <a:rPr lang="en-GB" sz="1050" i="1" kern="1200" dirty="0" err="1">
                <a:solidFill>
                  <a:schemeClr val="tx1"/>
                </a:solidFill>
                <a:effectLst/>
                <a:latin typeface="Arial" panose="020B0604020202020204" pitchFamily="34" charset="0"/>
                <a:cs typeface="Arial" panose="020B0604020202020204" pitchFamily="34" charset="0"/>
              </a:rPr>
              <a:t>CovertheAthlete</a:t>
            </a:r>
            <a:r>
              <a:rPr lang="en-GB" sz="1050" i="1" kern="1200" dirty="0">
                <a:solidFill>
                  <a:schemeClr val="tx1"/>
                </a:solidFill>
                <a:effectLst/>
                <a:latin typeface="Arial" panose="020B0604020202020204" pitchFamily="34" charset="0"/>
                <a:cs typeface="Arial" panose="020B0604020202020204" pitchFamily="34" charset="0"/>
              </a:rPr>
              <a:t> (2015): </a:t>
            </a:r>
            <a:r>
              <a:rPr lang="en-GB" sz="1050" u="sng" kern="1200" dirty="0">
                <a:solidFill>
                  <a:schemeClr val="tx1"/>
                </a:solidFill>
                <a:effectLst/>
                <a:latin typeface="Arial" panose="020B0604020202020204" pitchFamily="34" charset="0"/>
                <a:cs typeface="Arial" panose="020B0604020202020204" pitchFamily="34" charset="0"/>
                <a:hlinkClick r:id="rId3"/>
              </a:rPr>
              <a:t>https://www.youtube.com/watch?v=Ol9VhBDKZs0</a:t>
            </a:r>
            <a:endParaRPr lang="en-GB" sz="1050" kern="1200" dirty="0">
              <a:solidFill>
                <a:schemeClr val="tx1"/>
              </a:solidFill>
              <a:effectLst/>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9094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878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sv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5.jpeg"/><Relationship Id="rId7" Type="http://schemas.openxmlformats.org/officeDocument/2006/relationships/image" Target="../media/image12.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3.pn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9.png"/><Relationship Id="rId4" Type="http://schemas.openxmlformats.org/officeDocument/2006/relationships/image" Target="../media/image4.sv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22.jpg"/><Relationship Id="rId5" Type="http://schemas.openxmlformats.org/officeDocument/2006/relationships/image" Target="../media/image9.png"/><Relationship Id="rId10" Type="http://schemas.openxmlformats.org/officeDocument/2006/relationships/image" Target="../media/image21.jpeg"/><Relationship Id="rId4" Type="http://schemas.openxmlformats.org/officeDocument/2006/relationships/image" Target="../media/image4.sv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emf"/><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ideo" Target="https://www.youtube.com/embed/Ol9VhBDKZs0?feature=oembed" TargetMode="External"/><Relationship Id="rId5" Type="http://schemas.openxmlformats.org/officeDocument/2006/relationships/image" Target="../media/image28.png"/><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1" y="0"/>
            <a:ext cx="18288000" cy="10287000"/>
          </a:xfrm>
          <a:custGeom>
            <a:avLst/>
            <a:gdLst/>
            <a:ahLst/>
            <a:cxnLst/>
            <a:rect l="l" t="t" r="r" b="b"/>
            <a:pathLst>
              <a:path w="18288000" h="10287000">
                <a:moveTo>
                  <a:pt x="0" y="10287000"/>
                </a:moveTo>
                <a:lnTo>
                  <a:pt x="18288000" y="10287000"/>
                </a:lnTo>
                <a:lnTo>
                  <a:pt x="18288000" y="0"/>
                </a:lnTo>
                <a:lnTo>
                  <a:pt x="0" y="0"/>
                </a:lnTo>
                <a:lnTo>
                  <a:pt x="0" y="10287000"/>
                </a:lnTo>
                <a:close/>
              </a:path>
            </a:pathLst>
          </a:custGeom>
          <a:blipFill>
            <a:blip r:embed="rId3"/>
            <a:stretch>
              <a:fillRect t="-9259" b="-9259"/>
            </a:stretch>
          </a:blipFill>
        </p:spPr>
        <p:txBody>
          <a:bodyPr/>
          <a:lstStyle/>
          <a:p>
            <a:endParaRPr lang="fr-CH" dirty="0"/>
          </a:p>
        </p:txBody>
      </p:sp>
      <p:grpSp>
        <p:nvGrpSpPr>
          <p:cNvPr id="3" name="Group 3"/>
          <p:cNvGrpSpPr/>
          <p:nvPr/>
        </p:nvGrpSpPr>
        <p:grpSpPr>
          <a:xfrm>
            <a:off x="-197484" y="7693748"/>
            <a:ext cx="18682967" cy="2866319"/>
            <a:chOff x="0" y="0"/>
            <a:chExt cx="830354" cy="127392"/>
          </a:xfrm>
        </p:grpSpPr>
        <p:sp>
          <p:nvSpPr>
            <p:cNvPr id="4" name="Freeform 4"/>
            <p:cNvSpPr/>
            <p:nvPr/>
          </p:nvSpPr>
          <p:spPr>
            <a:xfrm>
              <a:off x="0" y="0"/>
              <a:ext cx="830354" cy="127392"/>
            </a:xfrm>
            <a:custGeom>
              <a:avLst/>
              <a:gdLst/>
              <a:ahLst/>
              <a:cxnLst/>
              <a:rect l="l" t="t" r="r" b="b"/>
              <a:pathLst>
                <a:path w="830354" h="127392">
                  <a:moveTo>
                    <a:pt x="0" y="0"/>
                  </a:moveTo>
                  <a:lnTo>
                    <a:pt x="830354" y="0"/>
                  </a:lnTo>
                  <a:lnTo>
                    <a:pt x="830354" y="127392"/>
                  </a:lnTo>
                  <a:lnTo>
                    <a:pt x="0" y="127392"/>
                  </a:lnTo>
                  <a:close/>
                </a:path>
              </a:pathLst>
            </a:custGeom>
            <a:solidFill>
              <a:srgbClr val="F5EDE1"/>
            </a:solidFill>
          </p:spPr>
          <p:txBody>
            <a:bodyPr/>
            <a:lstStyle/>
            <a:p>
              <a:endParaRPr lang="fr-CH"/>
            </a:p>
          </p:txBody>
        </p:sp>
        <p:sp>
          <p:nvSpPr>
            <p:cNvPr id="5" name="TextBox 5"/>
            <p:cNvSpPr txBox="1"/>
            <p:nvPr/>
          </p:nvSpPr>
          <p:spPr>
            <a:xfrm>
              <a:off x="0" y="-28575"/>
              <a:ext cx="830354" cy="155967"/>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1028700" y="929027"/>
            <a:ext cx="5981700" cy="630942"/>
          </a:xfrm>
          <a:prstGeom prst="rect">
            <a:avLst/>
          </a:prstGeom>
        </p:spPr>
        <p:txBody>
          <a:bodyPr wrap="square" lIns="0" tIns="0" rIns="0" bIns="0" rtlCol="0" anchor="t">
            <a:spAutoFit/>
          </a:bodyPr>
          <a:lstStyle/>
          <a:p>
            <a:pPr algn="l">
              <a:lnSpc>
                <a:spcPts val="2400"/>
              </a:lnSpc>
            </a:pPr>
            <a:r>
              <a:rPr lang="en-US" sz="2400" b="1" dirty="0">
                <a:solidFill>
                  <a:srgbClr val="202124"/>
                </a:solidFill>
                <a:latin typeface="Aptos Serif" panose="02020604070405020304" pitchFamily="18" charset="0"/>
                <a:ea typeface="Noto Sans" panose="020B0502040504020204" pitchFamily="34" charset="0"/>
                <a:cs typeface="Aptos Serif" panose="02020604070405020304" pitchFamily="18" charset="0"/>
                <a:sym typeface="Garet Bold"/>
              </a:rPr>
              <a:t>Best practices on promoting women and girls’ participation in sport</a:t>
            </a:r>
          </a:p>
        </p:txBody>
      </p:sp>
      <p:sp>
        <p:nvSpPr>
          <p:cNvPr id="17" name="TextBox 13">
            <a:extLst>
              <a:ext uri="{FF2B5EF4-FFF2-40B4-BE49-F238E27FC236}">
                <a16:creationId xmlns:a16="http://schemas.microsoft.com/office/drawing/2014/main" id="{D0924619-2274-8785-94BC-B7870636C939}"/>
              </a:ext>
            </a:extLst>
          </p:cNvPr>
          <p:cNvSpPr txBox="1"/>
          <p:nvPr/>
        </p:nvSpPr>
        <p:spPr>
          <a:xfrm>
            <a:off x="10799411" y="8805439"/>
            <a:ext cx="6453750" cy="338554"/>
          </a:xfrm>
          <a:prstGeom prst="rect">
            <a:avLst/>
          </a:prstGeom>
        </p:spPr>
        <p:txBody>
          <a:bodyPr wrap="square" lIns="0" tIns="0" rIns="0" bIns="0" rtlCol="0" anchor="t">
            <a:spAutoFit/>
          </a:bodyPr>
          <a:lstStyle/>
          <a:p>
            <a:pPr algn="r">
              <a:spcAft>
                <a:spcPts val="300"/>
              </a:spcAft>
            </a:pPr>
            <a:r>
              <a:rPr lang="en-US" sz="2200" dirty="0">
                <a:latin typeface="Roboto" panose="02000000000000000000" pitchFamily="2" charset="0"/>
                <a:ea typeface="Roboto" panose="02000000000000000000" pitchFamily="2" charset="0"/>
                <a:cs typeface="Roboto" panose="02000000000000000000" pitchFamily="2" charset="0"/>
              </a:rPr>
              <a:t>Nadia Bonjour · </a:t>
            </a:r>
            <a:r>
              <a:rPr lang="en-US" sz="2200" b="1" dirty="0">
                <a:latin typeface="Roboto" panose="02000000000000000000" pitchFamily="2" charset="0"/>
                <a:ea typeface="Roboto" panose="02000000000000000000" pitchFamily="2" charset="0"/>
                <a:cs typeface="Roboto" panose="02000000000000000000" pitchFamily="2" charset="0"/>
              </a:rPr>
              <a:t>NB communication</a:t>
            </a:r>
          </a:p>
        </p:txBody>
      </p:sp>
      <p:sp>
        <p:nvSpPr>
          <p:cNvPr id="11" name="TextBox 7">
            <a:extLst>
              <a:ext uri="{FF2B5EF4-FFF2-40B4-BE49-F238E27FC236}">
                <a16:creationId xmlns:a16="http://schemas.microsoft.com/office/drawing/2014/main" id="{F4585A7C-5DC1-752A-BF27-A0183368EB08}"/>
              </a:ext>
            </a:extLst>
          </p:cNvPr>
          <p:cNvSpPr txBox="1"/>
          <p:nvPr/>
        </p:nvSpPr>
        <p:spPr>
          <a:xfrm>
            <a:off x="1041360" y="3632524"/>
            <a:ext cx="11545456" cy="3145220"/>
          </a:xfrm>
          <a:prstGeom prst="rect">
            <a:avLst/>
          </a:prstGeom>
        </p:spPr>
        <p:txBody>
          <a:bodyPr wrap="square" lIns="0" tIns="0" rIns="0" bIns="0" rtlCol="0" anchor="t">
            <a:spAutoFit/>
          </a:bodyPr>
          <a:lstStyle/>
          <a:p>
            <a:pPr>
              <a:lnSpc>
                <a:spcPts val="12100"/>
              </a:lnSpc>
            </a:pPr>
            <a:r>
              <a:rPr lang="en-US" sz="12100" b="1" spc="-150" dirty="0">
                <a:solidFill>
                  <a:schemeClr val="bg1"/>
                </a:solidFill>
                <a:latin typeface="Aptos ExtraBold" panose="020B0004020202020204" pitchFamily="34" charset="0"/>
                <a:ea typeface="Noto Sans" panose="020B0502040504020204" pitchFamily="34" charset="0"/>
                <a:cs typeface="Noto Sans" panose="020B0502040504020204" pitchFamily="34" charset="0"/>
                <a:sym typeface="Garet Bold"/>
              </a:rPr>
              <a:t>FROM SPARKLE TO SPORT</a:t>
            </a:r>
          </a:p>
        </p:txBody>
      </p:sp>
      <p:pic>
        <p:nvPicPr>
          <p:cNvPr id="23" name="Picture 22" descr="A black letter on a black background&#10;&#10;AI-generated content may be incorrect.">
            <a:extLst>
              <a:ext uri="{FF2B5EF4-FFF2-40B4-BE49-F238E27FC236}">
                <a16:creationId xmlns:a16="http://schemas.microsoft.com/office/drawing/2014/main" id="{6032844A-1983-09C4-77E7-F0E962054B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700" y="8809180"/>
            <a:ext cx="2190632" cy="831763"/>
          </a:xfrm>
          <a:prstGeom prst="rect">
            <a:avLst/>
          </a:prstGeom>
        </p:spPr>
      </p:pic>
      <p:sp>
        <p:nvSpPr>
          <p:cNvPr id="9" name="TextBox 8">
            <a:extLst>
              <a:ext uri="{FF2B5EF4-FFF2-40B4-BE49-F238E27FC236}">
                <a16:creationId xmlns:a16="http://schemas.microsoft.com/office/drawing/2014/main" id="{AD04C6ED-B450-89F9-D154-015541777651}"/>
              </a:ext>
            </a:extLst>
          </p:cNvPr>
          <p:cNvSpPr txBox="1"/>
          <p:nvPr/>
        </p:nvSpPr>
        <p:spPr>
          <a:xfrm>
            <a:off x="9982200" y="9199155"/>
            <a:ext cx="7270961" cy="441788"/>
          </a:xfrm>
          <a:prstGeom prst="rect">
            <a:avLst/>
          </a:prstGeom>
          <a:noFill/>
        </p:spPr>
        <p:txBody>
          <a:bodyPr wrap="square">
            <a:spAutoFit/>
          </a:bodyPr>
          <a:lstStyle/>
          <a:p>
            <a:pPr algn="r">
              <a:lnSpc>
                <a:spcPts val="2881"/>
              </a:lnSpc>
            </a:pPr>
            <a:r>
              <a:rPr lang="en-US" sz="2200" dirty="0">
                <a:latin typeface="Roboto" panose="02000000000000000000" pitchFamily="2" charset="0"/>
                <a:ea typeface="Roboto" panose="02000000000000000000" pitchFamily="2" charset="0"/>
                <a:cs typeface="Roboto" panose="02000000000000000000" pitchFamily="2" charset="0"/>
                <a:sym typeface="Roboto"/>
              </a:rPr>
              <a:t>Council of Europe · Breakfast Roundtable · 6 March 2026</a:t>
            </a:r>
          </a:p>
        </p:txBody>
      </p:sp>
      <p:sp>
        <p:nvSpPr>
          <p:cNvPr id="7" name="TextBox 7"/>
          <p:cNvSpPr txBox="1"/>
          <p:nvPr/>
        </p:nvSpPr>
        <p:spPr>
          <a:xfrm>
            <a:off x="1103744" y="3674680"/>
            <a:ext cx="11545456" cy="3145220"/>
          </a:xfrm>
          <a:prstGeom prst="rect">
            <a:avLst/>
          </a:prstGeom>
        </p:spPr>
        <p:txBody>
          <a:bodyPr wrap="square" lIns="0" tIns="0" rIns="0" bIns="0" rtlCol="0" anchor="t">
            <a:spAutoFit/>
          </a:bodyPr>
          <a:lstStyle/>
          <a:p>
            <a:pPr>
              <a:lnSpc>
                <a:spcPts val="12100"/>
              </a:lnSpc>
            </a:pPr>
            <a:r>
              <a:rPr lang="en-US" sz="12100" b="1" spc="-150" dirty="0">
                <a:solidFill>
                  <a:srgbClr val="202124"/>
                </a:solidFill>
                <a:latin typeface="Aptos ExtraBold" panose="020B0004020202020204" pitchFamily="34" charset="0"/>
                <a:ea typeface="Noto Sans" panose="020B0502040504020204" pitchFamily="34" charset="0"/>
                <a:cs typeface="Noto Sans" panose="020B0502040504020204" pitchFamily="34" charset="0"/>
                <a:sym typeface="Garet Bold"/>
              </a:rPr>
              <a:t>FROM SPARKLE TO SPORT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EDE1"/>
        </a:solidFill>
        <a:effectLst/>
      </p:bgPr>
    </p:bg>
    <p:spTree>
      <p:nvGrpSpPr>
        <p:cNvPr id="1" name="">
          <a:extLst>
            <a:ext uri="{FF2B5EF4-FFF2-40B4-BE49-F238E27FC236}">
              <a16:creationId xmlns:a16="http://schemas.microsoft.com/office/drawing/2014/main" id="{5686D9C4-434A-9086-2D1C-3DBF69A20E18}"/>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5B0CF540-8FAD-0FDC-3905-27345BF39B62}"/>
              </a:ext>
            </a:extLst>
          </p:cNvPr>
          <p:cNvSpPr/>
          <p:nvPr/>
        </p:nvSpPr>
        <p:spPr>
          <a:xfrm>
            <a:off x="17081829" y="3299244"/>
            <a:ext cx="367971" cy="368641"/>
          </a:xfrm>
          <a:custGeom>
            <a:avLst/>
            <a:gdLst/>
            <a:ahLst/>
            <a:cxnLst/>
            <a:rect l="l" t="t" r="r" b="b"/>
            <a:pathLst>
              <a:path w="367971" h="368641">
                <a:moveTo>
                  <a:pt x="0" y="0"/>
                </a:moveTo>
                <a:lnTo>
                  <a:pt x="367971" y="0"/>
                </a:lnTo>
                <a:lnTo>
                  <a:pt x="367971" y="368641"/>
                </a:lnTo>
                <a:lnTo>
                  <a:pt x="0" y="3686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Box 5">
            <a:extLst>
              <a:ext uri="{FF2B5EF4-FFF2-40B4-BE49-F238E27FC236}">
                <a16:creationId xmlns:a16="http://schemas.microsoft.com/office/drawing/2014/main" id="{03F5C44A-BE24-3A56-86E8-7B2F4E8010B7}"/>
              </a:ext>
            </a:extLst>
          </p:cNvPr>
          <p:cNvSpPr txBox="1"/>
          <p:nvPr/>
        </p:nvSpPr>
        <p:spPr>
          <a:xfrm>
            <a:off x="4914898" y="7993378"/>
            <a:ext cx="8458200" cy="2025619"/>
          </a:xfrm>
          <a:prstGeom prst="rect">
            <a:avLst/>
          </a:prstGeom>
        </p:spPr>
        <p:txBody>
          <a:bodyPr wrap="square" lIns="0" tIns="0" rIns="0" bIns="0" rtlCol="0" anchor="t">
            <a:spAutoFit/>
          </a:bodyPr>
          <a:lstStyle/>
          <a:p>
            <a:pPr algn="ctr">
              <a:lnSpc>
                <a:spcPts val="5153"/>
              </a:lnSpc>
            </a:pPr>
            <a:r>
              <a:rPr lang="en-US" sz="5400" b="1" dirty="0">
                <a:latin typeface="Aptos Serif" panose="02020604070405020304" pitchFamily="18" charset="0"/>
                <a:ea typeface="Noto Sans" panose="020B0502040504020204" pitchFamily="34" charset="0"/>
                <a:cs typeface="Aptos Serif" panose="02020604070405020304" pitchFamily="18" charset="0"/>
                <a:sym typeface="Garet Bold"/>
              </a:rPr>
              <a:t>Women’s sport: has it become normal, or simply more visible?</a:t>
            </a:r>
          </a:p>
        </p:txBody>
      </p:sp>
      <p:grpSp>
        <p:nvGrpSpPr>
          <p:cNvPr id="23" name="Group 2">
            <a:extLst>
              <a:ext uri="{FF2B5EF4-FFF2-40B4-BE49-F238E27FC236}">
                <a16:creationId xmlns:a16="http://schemas.microsoft.com/office/drawing/2014/main" id="{17F80C65-E976-5DFC-B6AB-4F97D8EBB6AD}"/>
              </a:ext>
            </a:extLst>
          </p:cNvPr>
          <p:cNvGrpSpPr/>
          <p:nvPr/>
        </p:nvGrpSpPr>
        <p:grpSpPr>
          <a:xfrm>
            <a:off x="-152401" y="476339"/>
            <a:ext cx="18440401" cy="7308703"/>
            <a:chOff x="0" y="0"/>
            <a:chExt cx="10014382" cy="13716000"/>
          </a:xfrm>
        </p:grpSpPr>
        <p:pic>
          <p:nvPicPr>
            <p:cNvPr id="29" name="Picture 3">
              <a:extLst>
                <a:ext uri="{FF2B5EF4-FFF2-40B4-BE49-F238E27FC236}">
                  <a16:creationId xmlns:a16="http://schemas.microsoft.com/office/drawing/2014/main" id="{D12DDA5C-D278-3DD2-B7CC-573D954497E6}"/>
                </a:ext>
              </a:extLst>
            </p:cNvPr>
            <p:cNvPicPr>
              <a:picLocks noChangeAspect="1"/>
            </p:cNvPicPr>
            <p:nvPr/>
          </p:nvPicPr>
          <p:blipFill>
            <a:blip r:embed="rId5"/>
            <a:srcRect l="25662" r="25662"/>
            <a:stretch>
              <a:fillRect/>
            </a:stretch>
          </p:blipFill>
          <p:spPr>
            <a:xfrm flipV="1">
              <a:off x="0" y="0"/>
              <a:ext cx="10014382" cy="13716000"/>
            </a:xfrm>
            <a:prstGeom prst="rect">
              <a:avLst/>
            </a:prstGeom>
          </p:spPr>
        </p:pic>
      </p:grpSp>
      <p:sp>
        <p:nvSpPr>
          <p:cNvPr id="17" name="TextBox 16">
            <a:extLst>
              <a:ext uri="{FF2B5EF4-FFF2-40B4-BE49-F238E27FC236}">
                <a16:creationId xmlns:a16="http://schemas.microsoft.com/office/drawing/2014/main" id="{9FF8247A-2E86-5E17-2027-69D56850B19C}"/>
              </a:ext>
            </a:extLst>
          </p:cNvPr>
          <p:cNvSpPr txBox="1"/>
          <p:nvPr/>
        </p:nvSpPr>
        <p:spPr>
          <a:xfrm>
            <a:off x="1028700" y="7385825"/>
            <a:ext cx="3151629" cy="276999"/>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Credit: Vesterheim (2018)</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1B9CB610-F94F-7661-FC27-81E56A54EB3A}"/>
              </a:ext>
            </a:extLst>
          </p:cNvPr>
          <p:cNvGrpSpPr/>
          <p:nvPr/>
        </p:nvGrpSpPr>
        <p:grpSpPr>
          <a:xfrm>
            <a:off x="13639800" y="9289181"/>
            <a:ext cx="3733800" cy="521480"/>
            <a:chOff x="-29261" y="-116369"/>
            <a:chExt cx="4236105" cy="695308"/>
          </a:xfrm>
        </p:grpSpPr>
        <p:sp>
          <p:nvSpPr>
            <p:cNvPr id="3" name="TextBox 2">
              <a:extLst>
                <a:ext uri="{FF2B5EF4-FFF2-40B4-BE49-F238E27FC236}">
                  <a16:creationId xmlns:a16="http://schemas.microsoft.com/office/drawing/2014/main" id="{A0BCF1CC-B9B3-7ED3-5001-626215B35E1A}"/>
                </a:ext>
              </a:extLst>
            </p:cNvPr>
            <p:cNvSpPr txBox="1"/>
            <p:nvPr/>
          </p:nvSpPr>
          <p:spPr>
            <a:xfrm>
              <a:off x="-29261" y="-116369"/>
              <a:ext cx="4236105" cy="309915"/>
            </a:xfrm>
            <a:prstGeom prst="rect">
              <a:avLst/>
            </a:prstGeom>
          </p:spPr>
          <p:txBody>
            <a:bodyPr lIns="0" tIns="0" rIns="0" bIns="0" rtlCol="0" anchor="t">
              <a:spAutoFit/>
            </a:bodyPr>
            <a:lstStyle/>
            <a:p>
              <a:pPr marL="0" marR="0" lvl="0" indent="0" algn="r" defTabSz="914400" rtl="0" eaLnBrk="1" fontAlgn="auto" latinLnBrk="0" hangingPunct="1">
                <a:lnSpc>
                  <a:spcPts val="1918"/>
                </a:lnSpc>
                <a:spcBef>
                  <a:spcPct val="0"/>
                </a:spcBef>
                <a:spcAft>
                  <a:spcPts val="0"/>
                </a:spcAft>
                <a:buClrTx/>
                <a:buSzTx/>
                <a:buFontTx/>
                <a:buNone/>
                <a:tabLst/>
                <a:defRPr/>
              </a:pPr>
              <a:endParaRPr kumimoji="0" lang="en-US" sz="1400" b="0" i="0" u="none" strike="noStrike" kern="1200" cap="none" spc="23"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extBox 3">
              <a:extLst>
                <a:ext uri="{FF2B5EF4-FFF2-40B4-BE49-F238E27FC236}">
                  <a16:creationId xmlns:a16="http://schemas.microsoft.com/office/drawing/2014/main" id="{B3F124ED-364C-4ABA-A499-75027218B274}"/>
                </a:ext>
              </a:extLst>
            </p:cNvPr>
            <p:cNvSpPr txBox="1"/>
            <p:nvPr/>
          </p:nvSpPr>
          <p:spPr>
            <a:xfrm>
              <a:off x="-29261" y="275437"/>
              <a:ext cx="4236105" cy="303502"/>
            </a:xfrm>
            <a:prstGeom prst="rect">
              <a:avLst/>
            </a:prstGeom>
          </p:spPr>
          <p:txBody>
            <a:bodyPr lIns="0" tIns="0" rIns="0" bIns="0" rtlCol="0" anchor="t">
              <a:spAutoFit/>
            </a:bodyPr>
            <a:lstStyle/>
            <a:p>
              <a:pPr marL="0" marR="0" lvl="0" indent="0" algn="r" defTabSz="914400" rtl="0" eaLnBrk="1" fontAlgn="auto" latinLnBrk="0" hangingPunct="1">
                <a:lnSpc>
                  <a:spcPts val="1918"/>
                </a:lnSpc>
                <a:spcBef>
                  <a:spcPct val="0"/>
                </a:spcBef>
                <a:spcAft>
                  <a:spcPts val="0"/>
                </a:spcAft>
                <a:buClrTx/>
                <a:buSzTx/>
                <a:buFontTx/>
                <a:buNone/>
                <a:tabLst/>
                <a:defRPr/>
              </a:pPr>
              <a:r>
                <a:rPr lang="en-US" sz="1400" spc="23" dirty="0">
                  <a:solidFill>
                    <a:srgbClr val="000000"/>
                  </a:solidFill>
                  <a:latin typeface="Roboto" panose="02000000000000000000" pitchFamily="2" charset="0"/>
                  <a:ea typeface="Roboto" panose="02000000000000000000" pitchFamily="2" charset="0"/>
                  <a:cs typeface="Roboto" panose="02000000000000000000" pitchFamily="2" charset="0"/>
                </a:rPr>
                <a:t>06·03·2026</a:t>
              </a:r>
              <a:r>
                <a:rPr kumimoji="0" lang="en-US" sz="1400" b="0" i="0" u="none" strike="noStrike" kern="1200" cap="none" spc="23"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 </a:t>
              </a:r>
              <a:r>
                <a:rPr kumimoji="0" lang="en-US" sz="1400" b="1" i="0" u="none" strike="noStrike" kern="1200" cap="none" spc="23"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Nadia Bonjour</a:t>
              </a:r>
            </a:p>
          </p:txBody>
        </p:sp>
      </p:grpSp>
      <p:pic>
        <p:nvPicPr>
          <p:cNvPr id="1026" name="Picture 2">
            <a:extLst>
              <a:ext uri="{FF2B5EF4-FFF2-40B4-BE49-F238E27FC236}">
                <a16:creationId xmlns:a16="http://schemas.microsoft.com/office/drawing/2014/main" id="{6348FB31-6C41-44FA-8CBA-50EF77D140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700" y="876300"/>
            <a:ext cx="5497936" cy="650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lma Paralluelo and Alex Greenwood duel for the ball">
            <a:extLst>
              <a:ext uri="{FF2B5EF4-FFF2-40B4-BE49-F238E27FC236}">
                <a16:creationId xmlns:a16="http://schemas.microsoft.com/office/drawing/2014/main" id="{8B1A5108-DDD0-52DD-C44F-DF560A70084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4344" t="-144" r="19292" b="144"/>
          <a:stretch>
            <a:fillRect/>
          </a:stretch>
        </p:blipFill>
        <p:spPr bwMode="auto">
          <a:xfrm>
            <a:off x="11875664" y="880533"/>
            <a:ext cx="5497936" cy="650952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383AB76-FA5F-0DBE-B44B-B4B71BD19457}"/>
              </a:ext>
            </a:extLst>
          </p:cNvPr>
          <p:cNvSpPr txBox="1"/>
          <p:nvPr/>
        </p:nvSpPr>
        <p:spPr>
          <a:xfrm>
            <a:off x="14221971" y="7385825"/>
            <a:ext cx="3151629"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Credit: Getty Images (2025)</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6DD62E2B-B1A5-D1F0-E6E8-0B9CFCE7F374}"/>
              </a:ext>
            </a:extLst>
          </p:cNvPr>
          <p:cNvSpPr txBox="1"/>
          <p:nvPr/>
        </p:nvSpPr>
        <p:spPr>
          <a:xfrm>
            <a:off x="7491984" y="7372533"/>
            <a:ext cx="3151629"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Credit: </a:t>
            </a:r>
            <a:r>
              <a:rPr lang="en-GB" sz="1200" i="1" dirty="0">
                <a:solidFill>
                  <a:srgbClr val="333333"/>
                </a:solidFill>
                <a:latin typeface="Arial" panose="020B0604020202020204" pitchFamily="34" charset="0"/>
                <a:cs typeface="Arial" panose="020B0604020202020204" pitchFamily="34" charset="0"/>
              </a:rPr>
              <a:t>IOC / Alex </a:t>
            </a:r>
            <a:r>
              <a:rPr lang="en-GB" sz="1200" i="1" dirty="0" err="1">
                <a:solidFill>
                  <a:srgbClr val="333333"/>
                </a:solidFill>
                <a:latin typeface="Arial" panose="020B0604020202020204" pitchFamily="34" charset="0"/>
                <a:cs typeface="Arial" panose="020B0604020202020204" pitchFamily="34" charset="0"/>
              </a:rPr>
              <a:t>Majoli</a:t>
            </a:r>
            <a:r>
              <a:rPr lang="en-GB" sz="1200" i="1" dirty="0">
                <a:solidFill>
                  <a:srgbClr val="333333"/>
                </a:solidFill>
                <a:latin typeface="Arial" panose="020B0604020202020204" pitchFamily="34" charset="0"/>
                <a:cs typeface="Arial" panose="020B0604020202020204" pitchFamily="34" charset="0"/>
              </a:rPr>
              <a:t> </a:t>
            </a:r>
            <a:r>
              <a:rPr kumimoji="0" lang="en-GB" sz="12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(2018)</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9" name="Picture 18" descr="A picture containing person&#10;&#10;Description automatically generated">
            <a:extLst>
              <a:ext uri="{FF2B5EF4-FFF2-40B4-BE49-F238E27FC236}">
                <a16:creationId xmlns:a16="http://schemas.microsoft.com/office/drawing/2014/main" id="{FD2DF0B3-691D-9D3A-2807-946F6931F63F}"/>
              </a:ext>
            </a:extLst>
          </p:cNvPr>
          <p:cNvPicPr>
            <a:picLocks noChangeAspect="1"/>
          </p:cNvPicPr>
          <p:nvPr/>
        </p:nvPicPr>
        <p:blipFill rotWithShape="1">
          <a:blip r:embed="rId8">
            <a:extLst>
              <a:ext uri="{28A0092B-C50C-407E-A947-70E740481C1C}">
                <a14:useLocalDpi xmlns:a14="http://schemas.microsoft.com/office/drawing/2010/main" val="0"/>
              </a:ext>
            </a:extLst>
          </a:blip>
          <a:srcRect l="1772" t="12069" r="3928" b="-16"/>
          <a:stretch>
            <a:fillRect/>
          </a:stretch>
        </p:blipFill>
        <p:spPr>
          <a:xfrm>
            <a:off x="6583785" y="876300"/>
            <a:ext cx="5234730" cy="6509525"/>
          </a:xfrm>
          <a:prstGeom prst="rect">
            <a:avLst/>
          </a:prstGeom>
        </p:spPr>
      </p:pic>
      <p:pic>
        <p:nvPicPr>
          <p:cNvPr id="30" name="Picture 29" descr="A black letter on a black background&#10;&#10;AI-generated content may be incorrect.">
            <a:extLst>
              <a:ext uri="{FF2B5EF4-FFF2-40B4-BE49-F238E27FC236}">
                <a16:creationId xmlns:a16="http://schemas.microsoft.com/office/drawing/2014/main" id="{089BB06F-DC66-EC24-062D-BF7F1632D59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8700" y="9275411"/>
            <a:ext cx="1409700" cy="535250"/>
          </a:xfrm>
          <a:prstGeom prst="rect">
            <a:avLst/>
          </a:prstGeom>
        </p:spPr>
      </p:pic>
      <p:sp>
        <p:nvSpPr>
          <p:cNvPr id="31" name="TextBox 30">
            <a:extLst>
              <a:ext uri="{FF2B5EF4-FFF2-40B4-BE49-F238E27FC236}">
                <a16:creationId xmlns:a16="http://schemas.microsoft.com/office/drawing/2014/main" id="{11CFFAE0-D96E-A3B0-9CC6-EE5AB593250E}"/>
              </a:ext>
            </a:extLst>
          </p:cNvPr>
          <p:cNvSpPr txBox="1"/>
          <p:nvPr/>
        </p:nvSpPr>
        <p:spPr>
          <a:xfrm>
            <a:off x="6526636" y="1217652"/>
            <a:ext cx="4946698" cy="830997"/>
          </a:xfrm>
          <a:prstGeom prst="rect">
            <a:avLst/>
          </a:prstGeom>
          <a:noFill/>
        </p:spPr>
        <p:txBody>
          <a:bodyPr wrap="square" rtlCol="0">
            <a:spAutoFit/>
          </a:bodyPr>
          <a:lstStyle/>
          <a:p>
            <a:pPr algn="ctr"/>
            <a:r>
              <a:rPr lang="en-GB" sz="4800" b="1" i="1" noProof="0" dirty="0">
                <a:solidFill>
                  <a:schemeClr val="bg1"/>
                </a:solidFill>
                <a:highlight>
                  <a:srgbClr val="000000"/>
                </a:highlight>
                <a:latin typeface="Aptos Serif" panose="02020604070405020304" pitchFamily="18" charset="0"/>
                <a:cs typeface="Aptos Serif" panose="02020604070405020304" pitchFamily="18" charset="0"/>
              </a:rPr>
              <a:t>“Inspirational”</a:t>
            </a:r>
          </a:p>
        </p:txBody>
      </p:sp>
      <p:sp>
        <p:nvSpPr>
          <p:cNvPr id="32" name="TextBox 31">
            <a:extLst>
              <a:ext uri="{FF2B5EF4-FFF2-40B4-BE49-F238E27FC236}">
                <a16:creationId xmlns:a16="http://schemas.microsoft.com/office/drawing/2014/main" id="{23F74CF0-BFE6-6ADC-F918-34D609923E22}"/>
              </a:ext>
            </a:extLst>
          </p:cNvPr>
          <p:cNvSpPr txBox="1"/>
          <p:nvPr/>
        </p:nvSpPr>
        <p:spPr>
          <a:xfrm>
            <a:off x="6457948" y="2480173"/>
            <a:ext cx="5219700" cy="1569660"/>
          </a:xfrm>
          <a:prstGeom prst="rect">
            <a:avLst/>
          </a:prstGeom>
          <a:noFill/>
        </p:spPr>
        <p:txBody>
          <a:bodyPr wrap="square" rtlCol="0">
            <a:spAutoFit/>
          </a:bodyPr>
          <a:lstStyle/>
          <a:p>
            <a:pPr algn="ctr"/>
            <a:r>
              <a:rPr lang="en-GB" sz="4800" b="1" i="1" noProof="0" dirty="0">
                <a:solidFill>
                  <a:schemeClr val="bg1"/>
                </a:solidFill>
                <a:highlight>
                  <a:srgbClr val="000000"/>
                </a:highlight>
                <a:latin typeface="Aptos Serif" panose="02020604070405020304" pitchFamily="18" charset="0"/>
                <a:cs typeface="Aptos Serif" panose="02020604070405020304" pitchFamily="18" charset="0"/>
              </a:rPr>
              <a:t>“History-makers”</a:t>
            </a:r>
          </a:p>
        </p:txBody>
      </p:sp>
      <p:sp>
        <p:nvSpPr>
          <p:cNvPr id="33" name="TextBox 32">
            <a:extLst>
              <a:ext uri="{FF2B5EF4-FFF2-40B4-BE49-F238E27FC236}">
                <a16:creationId xmlns:a16="http://schemas.microsoft.com/office/drawing/2014/main" id="{CEA9BE77-3C9C-7789-33C7-F4FA463AA32F}"/>
              </a:ext>
            </a:extLst>
          </p:cNvPr>
          <p:cNvSpPr txBox="1"/>
          <p:nvPr/>
        </p:nvSpPr>
        <p:spPr>
          <a:xfrm>
            <a:off x="6727801" y="5743878"/>
            <a:ext cx="4946698" cy="830997"/>
          </a:xfrm>
          <a:prstGeom prst="rect">
            <a:avLst/>
          </a:prstGeom>
          <a:noFill/>
        </p:spPr>
        <p:txBody>
          <a:bodyPr wrap="square" rtlCol="0">
            <a:spAutoFit/>
          </a:bodyPr>
          <a:lstStyle/>
          <a:p>
            <a:pPr algn="ctr"/>
            <a:r>
              <a:rPr lang="en-GB" sz="4800" b="1" i="1" noProof="0" dirty="0">
                <a:solidFill>
                  <a:schemeClr val="bg1"/>
                </a:solidFill>
                <a:highlight>
                  <a:srgbClr val="000000"/>
                </a:highlight>
                <a:latin typeface="Aptos Serif" panose="02020604070405020304" pitchFamily="18" charset="0"/>
                <a:cs typeface="Aptos Serif" panose="02020604070405020304" pitchFamily="18" charset="0"/>
              </a:rPr>
              <a:t>“Extraordinary”</a:t>
            </a:r>
          </a:p>
        </p:txBody>
      </p:sp>
      <p:sp>
        <p:nvSpPr>
          <p:cNvPr id="34" name="TextBox 33">
            <a:extLst>
              <a:ext uri="{FF2B5EF4-FFF2-40B4-BE49-F238E27FC236}">
                <a16:creationId xmlns:a16="http://schemas.microsoft.com/office/drawing/2014/main" id="{178211EE-ED25-CE04-AF09-416BFF05DBA0}"/>
              </a:ext>
            </a:extLst>
          </p:cNvPr>
          <p:cNvSpPr txBox="1"/>
          <p:nvPr/>
        </p:nvSpPr>
        <p:spPr>
          <a:xfrm>
            <a:off x="6025660" y="4481357"/>
            <a:ext cx="6350980" cy="830997"/>
          </a:xfrm>
          <a:prstGeom prst="rect">
            <a:avLst/>
          </a:prstGeom>
          <a:noFill/>
        </p:spPr>
        <p:txBody>
          <a:bodyPr wrap="square" rtlCol="0">
            <a:spAutoFit/>
          </a:bodyPr>
          <a:lstStyle/>
          <a:p>
            <a:pPr algn="ctr"/>
            <a:r>
              <a:rPr lang="en-GB" sz="4800" b="1" i="1" noProof="0" dirty="0">
                <a:solidFill>
                  <a:schemeClr val="bg1"/>
                </a:solidFill>
                <a:highlight>
                  <a:srgbClr val="000000"/>
                </a:highlight>
                <a:latin typeface="Aptos Serif" panose="02020604070405020304" pitchFamily="18" charset="0"/>
                <a:cs typeface="Aptos Serif" panose="02020604070405020304" pitchFamily="18" charset="0"/>
              </a:rPr>
              <a:t>“Breaking barriers”</a:t>
            </a:r>
          </a:p>
        </p:txBody>
      </p:sp>
    </p:spTree>
    <p:extLst>
      <p:ext uri="{BB962C8B-B14F-4D97-AF65-F5344CB8AC3E}">
        <p14:creationId xmlns:p14="http://schemas.microsoft.com/office/powerpoint/2010/main" val="257311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8" grpId="0"/>
      <p:bldP spid="31" grpId="0"/>
      <p:bldP spid="32" grpId="0"/>
      <p:bldP spid="33"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EDE1"/>
        </a:solidFill>
        <a:effectLst/>
      </p:bgPr>
    </p:bg>
    <p:spTree>
      <p:nvGrpSpPr>
        <p:cNvPr id="1" name="">
          <a:extLst>
            <a:ext uri="{FF2B5EF4-FFF2-40B4-BE49-F238E27FC236}">
              <a16:creationId xmlns:a16="http://schemas.microsoft.com/office/drawing/2014/main" id="{14DBF24C-E458-DB59-5245-65C219E2595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0445023-B9B8-90EE-8386-B725DEC7BCC5}"/>
              </a:ext>
            </a:extLst>
          </p:cNvPr>
          <p:cNvGrpSpPr/>
          <p:nvPr/>
        </p:nvGrpSpPr>
        <p:grpSpPr>
          <a:xfrm>
            <a:off x="0" y="-19128"/>
            <a:ext cx="18390582" cy="3541239"/>
            <a:chOff x="0" y="0"/>
            <a:chExt cx="7484714" cy="13716000"/>
          </a:xfrm>
          <a:solidFill>
            <a:srgbClr val="F4BA48"/>
          </a:solidFill>
        </p:grpSpPr>
        <p:pic>
          <p:nvPicPr>
            <p:cNvPr id="3" name="Picture 3">
              <a:extLst>
                <a:ext uri="{FF2B5EF4-FFF2-40B4-BE49-F238E27FC236}">
                  <a16:creationId xmlns:a16="http://schemas.microsoft.com/office/drawing/2014/main" id="{770173C7-C555-0A69-5B72-9AD4FFB1B8B8}"/>
                </a:ext>
              </a:extLst>
            </p:cNvPr>
            <p:cNvPicPr>
              <a:picLocks noChangeAspect="1"/>
            </p:cNvPicPr>
            <p:nvPr/>
          </p:nvPicPr>
          <p:blipFill>
            <a:blip r:embed="rId3"/>
            <a:srcRect l="31810" r="31810"/>
            <a:stretch>
              <a:fillRect/>
            </a:stretch>
          </p:blipFill>
          <p:spPr>
            <a:xfrm flipV="1">
              <a:off x="0" y="0"/>
              <a:ext cx="7484714" cy="13716000"/>
            </a:xfrm>
            <a:prstGeom prst="rect">
              <a:avLst/>
            </a:prstGeom>
            <a:grpFill/>
          </p:spPr>
        </p:pic>
      </p:grpSp>
      <p:sp>
        <p:nvSpPr>
          <p:cNvPr id="7" name="TextBox 7">
            <a:extLst>
              <a:ext uri="{FF2B5EF4-FFF2-40B4-BE49-F238E27FC236}">
                <a16:creationId xmlns:a16="http://schemas.microsoft.com/office/drawing/2014/main" id="{12848E55-6095-B24A-6726-C67061E66C4E}"/>
              </a:ext>
            </a:extLst>
          </p:cNvPr>
          <p:cNvSpPr txBox="1"/>
          <p:nvPr/>
        </p:nvSpPr>
        <p:spPr>
          <a:xfrm>
            <a:off x="1028699" y="1146311"/>
            <a:ext cx="6591301" cy="1765355"/>
          </a:xfrm>
          <a:prstGeom prst="rect">
            <a:avLst/>
          </a:prstGeom>
        </p:spPr>
        <p:txBody>
          <a:bodyPr wrap="square" lIns="0" tIns="0" rIns="0" bIns="0" rtlCol="0" anchor="t">
            <a:spAutoFit/>
          </a:bodyPr>
          <a:lstStyle/>
          <a:p>
            <a:pPr>
              <a:lnSpc>
                <a:spcPts val="6561"/>
              </a:lnSpc>
            </a:pPr>
            <a:r>
              <a:rPr lang="en-US" sz="8000" b="1" spc="-150" dirty="0">
                <a:solidFill>
                  <a:srgbClr val="202124"/>
                </a:solidFill>
                <a:latin typeface="Aptos Serif" panose="02020604070405020304" pitchFamily="18" charset="0"/>
                <a:ea typeface="Garet Bold"/>
                <a:cs typeface="Aptos Serif" panose="02020604070405020304" pitchFamily="18" charset="0"/>
                <a:sym typeface="Garet Bold"/>
              </a:rPr>
              <a:t>The *sparkle* trap</a:t>
            </a:r>
          </a:p>
        </p:txBody>
      </p:sp>
      <p:sp>
        <p:nvSpPr>
          <p:cNvPr id="40" name="TextBox 11">
            <a:extLst>
              <a:ext uri="{FF2B5EF4-FFF2-40B4-BE49-F238E27FC236}">
                <a16:creationId xmlns:a16="http://schemas.microsoft.com/office/drawing/2014/main" id="{928540E0-52F7-AF70-B646-F390BB98E073}"/>
              </a:ext>
            </a:extLst>
          </p:cNvPr>
          <p:cNvSpPr txBox="1"/>
          <p:nvPr/>
        </p:nvSpPr>
        <p:spPr>
          <a:xfrm>
            <a:off x="1313498" y="7476782"/>
            <a:ext cx="5855806" cy="512961"/>
          </a:xfrm>
          <a:prstGeom prst="rect">
            <a:avLst/>
          </a:prstGeom>
        </p:spPr>
        <p:txBody>
          <a:bodyPr wrap="square" lIns="0" tIns="0" rIns="0" bIns="0" rtlCol="0" anchor="t">
            <a:spAutoFit/>
          </a:bodyPr>
          <a:lstStyle/>
          <a:p>
            <a:pPr marL="571500" indent="-571500">
              <a:lnSpc>
                <a:spcPts val="4000"/>
              </a:lnSpc>
              <a:buFont typeface="Wingdings" pitchFamily="2" charset="2"/>
              <a:buChar char="ü"/>
            </a:pPr>
            <a:r>
              <a:rPr lang="en-US" sz="3600" b="1" spc="-117" dirty="0">
                <a:solidFill>
                  <a:srgbClr val="202124"/>
                </a:solidFill>
                <a:latin typeface="Roboto" panose="02000000000000000000" pitchFamily="2" charset="0"/>
                <a:ea typeface="Roboto" panose="02000000000000000000" pitchFamily="2" charset="0"/>
                <a:cs typeface="Roboto" panose="02000000000000000000" pitchFamily="2" charset="0"/>
              </a:rPr>
              <a:t>Record</a:t>
            </a:r>
            <a:r>
              <a:rPr lang="en-US" sz="3600" spc="-117" dirty="0">
                <a:solidFill>
                  <a:srgbClr val="202124"/>
                </a:solidFill>
                <a:latin typeface="Roboto" panose="02000000000000000000" pitchFamily="2" charset="0"/>
                <a:ea typeface="Roboto" panose="02000000000000000000" pitchFamily="2" charset="0"/>
                <a:cs typeface="Roboto" panose="02000000000000000000" pitchFamily="2" charset="0"/>
              </a:rPr>
              <a:t> engagement</a:t>
            </a:r>
            <a:endParaRPr lang="en-US" sz="3600" b="1" spc="-94" dirty="0">
              <a:solidFill>
                <a:srgbClr val="202124"/>
              </a:solidFill>
              <a:latin typeface="Roboto" panose="02000000000000000000" pitchFamily="2" charset="0"/>
              <a:ea typeface="Roboto" panose="02000000000000000000" pitchFamily="2" charset="0"/>
              <a:cs typeface="Roboto" panose="02000000000000000000" pitchFamily="2" charset="0"/>
            </a:endParaRPr>
          </a:p>
        </p:txBody>
      </p:sp>
      <p:sp>
        <p:nvSpPr>
          <p:cNvPr id="42" name="TextBox 14">
            <a:extLst>
              <a:ext uri="{FF2B5EF4-FFF2-40B4-BE49-F238E27FC236}">
                <a16:creationId xmlns:a16="http://schemas.microsoft.com/office/drawing/2014/main" id="{A4A26B58-325A-6353-34AF-1D157A5D1CD9}"/>
              </a:ext>
            </a:extLst>
          </p:cNvPr>
          <p:cNvSpPr txBox="1"/>
          <p:nvPr/>
        </p:nvSpPr>
        <p:spPr>
          <a:xfrm>
            <a:off x="1294944" y="6195876"/>
            <a:ext cx="5898199" cy="1025922"/>
          </a:xfrm>
          <a:prstGeom prst="rect">
            <a:avLst/>
          </a:prstGeom>
        </p:spPr>
        <p:txBody>
          <a:bodyPr wrap="square" lIns="0" tIns="0" rIns="0" bIns="0" rtlCol="0" anchor="t">
            <a:spAutoFit/>
          </a:bodyPr>
          <a:lstStyle/>
          <a:p>
            <a:pPr marL="571500" indent="-571500">
              <a:lnSpc>
                <a:spcPts val="4000"/>
              </a:lnSpc>
              <a:buFont typeface="Wingdings" pitchFamily="2" charset="2"/>
              <a:buChar char="ü"/>
            </a:pPr>
            <a:r>
              <a:rPr lang="en-US" sz="3600" b="1" spc="-117" dirty="0">
                <a:solidFill>
                  <a:srgbClr val="202124"/>
                </a:solidFill>
                <a:latin typeface="Roboto" panose="02000000000000000000" pitchFamily="2" charset="0"/>
                <a:ea typeface="Roboto" panose="02000000000000000000" pitchFamily="2" charset="0"/>
                <a:cs typeface="Roboto" panose="02000000000000000000" pitchFamily="2" charset="0"/>
              </a:rPr>
              <a:t>Record</a:t>
            </a:r>
            <a:r>
              <a:rPr lang="en-US" sz="3600" spc="-117" dirty="0">
                <a:solidFill>
                  <a:srgbClr val="202124"/>
                </a:solidFill>
                <a:latin typeface="Roboto" panose="02000000000000000000" pitchFamily="2" charset="0"/>
                <a:ea typeface="Roboto" panose="02000000000000000000" pitchFamily="2" charset="0"/>
                <a:cs typeface="Roboto" panose="02000000000000000000" pitchFamily="2" charset="0"/>
              </a:rPr>
              <a:t> broadcast audiences</a:t>
            </a:r>
            <a:endParaRPr lang="en-US" sz="3600" b="1" spc="-94" dirty="0">
              <a:solidFill>
                <a:srgbClr val="202124"/>
              </a:solidFill>
              <a:latin typeface="Roboto" panose="02000000000000000000" pitchFamily="2" charset="0"/>
              <a:ea typeface="Roboto" panose="02000000000000000000" pitchFamily="2" charset="0"/>
              <a:cs typeface="Roboto" panose="02000000000000000000" pitchFamily="2" charset="0"/>
            </a:endParaRPr>
          </a:p>
        </p:txBody>
      </p:sp>
      <p:sp>
        <p:nvSpPr>
          <p:cNvPr id="16" name="TextBox 11">
            <a:extLst>
              <a:ext uri="{FF2B5EF4-FFF2-40B4-BE49-F238E27FC236}">
                <a16:creationId xmlns:a16="http://schemas.microsoft.com/office/drawing/2014/main" id="{AEE98169-A314-C312-DD66-F6182206918A}"/>
              </a:ext>
            </a:extLst>
          </p:cNvPr>
          <p:cNvSpPr txBox="1"/>
          <p:nvPr/>
        </p:nvSpPr>
        <p:spPr>
          <a:xfrm>
            <a:off x="1313498" y="5422226"/>
            <a:ext cx="4502637" cy="512961"/>
          </a:xfrm>
          <a:prstGeom prst="rect">
            <a:avLst/>
          </a:prstGeom>
        </p:spPr>
        <p:txBody>
          <a:bodyPr wrap="square" lIns="0" tIns="0" rIns="0" bIns="0" rtlCol="0" anchor="t">
            <a:spAutoFit/>
          </a:bodyPr>
          <a:lstStyle/>
          <a:p>
            <a:pPr marL="571500" indent="-571500">
              <a:lnSpc>
                <a:spcPts val="4000"/>
              </a:lnSpc>
              <a:buFont typeface="Wingdings" pitchFamily="2" charset="2"/>
              <a:buChar char="ü"/>
            </a:pPr>
            <a:r>
              <a:rPr lang="en-US" sz="3600" b="1" spc="-117" dirty="0">
                <a:solidFill>
                  <a:srgbClr val="202124"/>
                </a:solidFill>
                <a:latin typeface="Roboto" panose="02000000000000000000" pitchFamily="2" charset="0"/>
                <a:ea typeface="Roboto" panose="02000000000000000000" pitchFamily="2" charset="0"/>
                <a:cs typeface="Roboto" panose="02000000000000000000" pitchFamily="2" charset="0"/>
              </a:rPr>
              <a:t>Record </a:t>
            </a:r>
            <a:r>
              <a:rPr lang="en-US" sz="3600" spc="-117" dirty="0">
                <a:solidFill>
                  <a:srgbClr val="202124"/>
                </a:solidFill>
                <a:latin typeface="Roboto" panose="02000000000000000000" pitchFamily="2" charset="0"/>
                <a:ea typeface="Roboto" panose="02000000000000000000" pitchFamily="2" charset="0"/>
                <a:cs typeface="Roboto" panose="02000000000000000000" pitchFamily="2" charset="0"/>
              </a:rPr>
              <a:t>attendance</a:t>
            </a:r>
            <a:endParaRPr lang="en-US" sz="3600" spc="-94" dirty="0">
              <a:solidFill>
                <a:srgbClr val="202124"/>
              </a:solidFill>
              <a:latin typeface="Roboto" panose="02000000000000000000" pitchFamily="2" charset="0"/>
              <a:ea typeface="Roboto" panose="02000000000000000000" pitchFamily="2" charset="0"/>
              <a:cs typeface="Roboto" panose="02000000000000000000" pitchFamily="2" charset="0"/>
            </a:endParaRPr>
          </a:p>
        </p:txBody>
      </p:sp>
      <p:pic>
        <p:nvPicPr>
          <p:cNvPr id="4" name="Picture 3" descr="A black letter on a black background&#10;&#10;AI-generated content may be incorrect.">
            <a:extLst>
              <a:ext uri="{FF2B5EF4-FFF2-40B4-BE49-F238E27FC236}">
                <a16:creationId xmlns:a16="http://schemas.microsoft.com/office/drawing/2014/main" id="{EC8E0C7E-4759-5344-7FCD-2888A8B09B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700" y="9275411"/>
            <a:ext cx="1409700" cy="535250"/>
          </a:xfrm>
          <a:prstGeom prst="rect">
            <a:avLst/>
          </a:prstGeom>
        </p:spPr>
      </p:pic>
      <p:sp>
        <p:nvSpPr>
          <p:cNvPr id="5" name="TextBox 7">
            <a:extLst>
              <a:ext uri="{FF2B5EF4-FFF2-40B4-BE49-F238E27FC236}">
                <a16:creationId xmlns:a16="http://schemas.microsoft.com/office/drawing/2014/main" id="{9BCECF08-C68A-0E64-E788-C4DA3CE6884B}"/>
              </a:ext>
            </a:extLst>
          </p:cNvPr>
          <p:cNvSpPr txBox="1"/>
          <p:nvPr/>
        </p:nvSpPr>
        <p:spPr>
          <a:xfrm>
            <a:off x="1028700" y="4145760"/>
            <a:ext cx="5219700" cy="791050"/>
          </a:xfrm>
          <a:prstGeom prst="rect">
            <a:avLst/>
          </a:prstGeom>
        </p:spPr>
        <p:txBody>
          <a:bodyPr wrap="square" lIns="0" tIns="0" rIns="0" bIns="0" rtlCol="0" anchor="t">
            <a:spAutoFit/>
          </a:bodyPr>
          <a:lstStyle/>
          <a:p>
            <a:pPr>
              <a:lnSpc>
                <a:spcPts val="6561"/>
              </a:lnSpc>
            </a:pPr>
            <a:r>
              <a:rPr lang="en-US" sz="4000" b="1" dirty="0">
                <a:solidFill>
                  <a:schemeClr val="bg1"/>
                </a:solidFill>
                <a:highlight>
                  <a:srgbClr val="448AA2"/>
                </a:highlight>
                <a:latin typeface="Aptos Serif" panose="02020604070405020304" pitchFamily="18" charset="0"/>
                <a:ea typeface="Garet Bold"/>
                <a:cs typeface="Aptos Serif" panose="02020604070405020304" pitchFamily="18" charset="0"/>
                <a:sym typeface="Garet Bold"/>
              </a:rPr>
              <a:t>MOMENTUM</a:t>
            </a:r>
          </a:p>
        </p:txBody>
      </p:sp>
      <p:pic>
        <p:nvPicPr>
          <p:cNvPr id="26" name="Picture 25">
            <a:extLst>
              <a:ext uri="{FF2B5EF4-FFF2-40B4-BE49-F238E27FC236}">
                <a16:creationId xmlns:a16="http://schemas.microsoft.com/office/drawing/2014/main" id="{BD09210A-0560-F611-EF40-835EADDDA956}"/>
              </a:ext>
            </a:extLst>
          </p:cNvPr>
          <p:cNvPicPr>
            <a:picLocks noChangeAspect="1"/>
          </p:cNvPicPr>
          <p:nvPr/>
        </p:nvPicPr>
        <p:blipFill>
          <a:blip r:embed="rId5"/>
          <a:srcRect l="-1259" t="-8675" r="34768" b="8675"/>
          <a:stretch>
            <a:fillRect/>
          </a:stretch>
        </p:blipFill>
        <p:spPr bwMode="auto">
          <a:xfrm>
            <a:off x="8248650" y="5827570"/>
            <a:ext cx="3729818" cy="4036897"/>
          </a:xfrm>
          <a:prstGeom prst="rect">
            <a:avLst/>
          </a:prstGeom>
        </p:spPr>
      </p:pic>
      <p:pic>
        <p:nvPicPr>
          <p:cNvPr id="27" name="Picture 7">
            <a:extLst>
              <a:ext uri="{FF2B5EF4-FFF2-40B4-BE49-F238E27FC236}">
                <a16:creationId xmlns:a16="http://schemas.microsoft.com/office/drawing/2014/main" id="{6F0C243E-2EEF-91C5-97BC-2BEE8476456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680967" flipH="1">
            <a:off x="6465720" y="8145656"/>
            <a:ext cx="1272042" cy="324371"/>
          </a:xfrm>
          <a:prstGeom prst="rect">
            <a:avLst/>
          </a:prstGeom>
        </p:spPr>
      </p:pic>
      <p:pic>
        <p:nvPicPr>
          <p:cNvPr id="28" name="Picture 27">
            <a:extLst>
              <a:ext uri="{FF2B5EF4-FFF2-40B4-BE49-F238E27FC236}">
                <a16:creationId xmlns:a16="http://schemas.microsoft.com/office/drawing/2014/main" id="{B6BAF78C-3A35-CBB6-3DAC-EBCA80D4C0B4}"/>
              </a:ext>
            </a:extLst>
          </p:cNvPr>
          <p:cNvPicPr>
            <a:picLocks noChangeAspect="1"/>
          </p:cNvPicPr>
          <p:nvPr/>
        </p:nvPicPr>
        <p:blipFill>
          <a:blip r:embed="rId8"/>
          <a:srcRect l="4030" r="4031"/>
          <a:stretch/>
        </p:blipFill>
        <p:spPr bwMode="auto">
          <a:xfrm>
            <a:off x="8305801" y="1693054"/>
            <a:ext cx="5333999" cy="4351338"/>
          </a:xfrm>
          <a:prstGeom prst="rect">
            <a:avLst/>
          </a:prstGeom>
        </p:spPr>
      </p:pic>
      <p:pic>
        <p:nvPicPr>
          <p:cNvPr id="29" name="Picture 7">
            <a:extLst>
              <a:ext uri="{FF2B5EF4-FFF2-40B4-BE49-F238E27FC236}">
                <a16:creationId xmlns:a16="http://schemas.microsoft.com/office/drawing/2014/main" id="{2D3C27A5-6B68-9711-50C5-DB047C1DC7F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351920" flipH="1" flipV="1">
            <a:off x="5949669" y="5034192"/>
            <a:ext cx="1793322" cy="457298"/>
          </a:xfrm>
          <a:prstGeom prst="rect">
            <a:avLst/>
          </a:prstGeom>
        </p:spPr>
      </p:pic>
      <p:pic>
        <p:nvPicPr>
          <p:cNvPr id="31" name="Picture 30" descr="A person running on a field&#10;&#10;AI-generated content may be incorrect.">
            <a:extLst>
              <a:ext uri="{FF2B5EF4-FFF2-40B4-BE49-F238E27FC236}">
                <a16:creationId xmlns:a16="http://schemas.microsoft.com/office/drawing/2014/main" id="{A7F80F43-5407-CAC6-E73E-3EBF5C1A2C1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077043" y="4145760"/>
            <a:ext cx="3460455" cy="4351338"/>
          </a:xfrm>
          <a:prstGeom prst="rect">
            <a:avLst/>
          </a:prstGeom>
        </p:spPr>
      </p:pic>
      <p:grpSp>
        <p:nvGrpSpPr>
          <p:cNvPr id="6" name="Group 5">
            <a:extLst>
              <a:ext uri="{FF2B5EF4-FFF2-40B4-BE49-F238E27FC236}">
                <a16:creationId xmlns:a16="http://schemas.microsoft.com/office/drawing/2014/main" id="{093982D7-4DA0-D01B-8001-56122FAC7F6D}"/>
              </a:ext>
            </a:extLst>
          </p:cNvPr>
          <p:cNvGrpSpPr/>
          <p:nvPr/>
        </p:nvGrpSpPr>
        <p:grpSpPr>
          <a:xfrm>
            <a:off x="13639800" y="9289181"/>
            <a:ext cx="3733800" cy="521480"/>
            <a:chOff x="-29261" y="-116369"/>
            <a:chExt cx="4236105" cy="695308"/>
          </a:xfrm>
        </p:grpSpPr>
        <p:sp>
          <p:nvSpPr>
            <p:cNvPr id="8" name="TextBox 7">
              <a:extLst>
                <a:ext uri="{FF2B5EF4-FFF2-40B4-BE49-F238E27FC236}">
                  <a16:creationId xmlns:a16="http://schemas.microsoft.com/office/drawing/2014/main" id="{DB05304D-A829-0D4E-88A2-5642E28CDE3A}"/>
                </a:ext>
              </a:extLst>
            </p:cNvPr>
            <p:cNvSpPr txBox="1"/>
            <p:nvPr/>
          </p:nvSpPr>
          <p:spPr>
            <a:xfrm>
              <a:off x="-29261" y="-116369"/>
              <a:ext cx="4236105" cy="309915"/>
            </a:xfrm>
            <a:prstGeom prst="rect">
              <a:avLst/>
            </a:prstGeom>
          </p:spPr>
          <p:txBody>
            <a:bodyPr lIns="0" tIns="0" rIns="0" bIns="0" rtlCol="0" anchor="t">
              <a:spAutoFit/>
            </a:bodyPr>
            <a:lstStyle/>
            <a:p>
              <a:pPr marL="0" marR="0" lvl="0" indent="0" algn="r" defTabSz="914400" rtl="0" eaLnBrk="1" fontAlgn="auto" latinLnBrk="0" hangingPunct="1">
                <a:lnSpc>
                  <a:spcPts val="1918"/>
                </a:lnSpc>
                <a:spcBef>
                  <a:spcPct val="0"/>
                </a:spcBef>
                <a:spcAft>
                  <a:spcPts val="0"/>
                </a:spcAft>
                <a:buClrTx/>
                <a:buSzTx/>
                <a:buFontTx/>
                <a:buNone/>
                <a:tabLst/>
                <a:defRPr/>
              </a:pPr>
              <a:endParaRPr kumimoji="0" lang="en-US" sz="1400" b="0" i="0" u="none" strike="noStrike" kern="1200" cap="none" spc="23"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9" name="TextBox 8">
              <a:extLst>
                <a:ext uri="{FF2B5EF4-FFF2-40B4-BE49-F238E27FC236}">
                  <a16:creationId xmlns:a16="http://schemas.microsoft.com/office/drawing/2014/main" id="{29A3F4E6-3089-3DA1-1313-D26B76B50DE9}"/>
                </a:ext>
              </a:extLst>
            </p:cNvPr>
            <p:cNvSpPr txBox="1"/>
            <p:nvPr/>
          </p:nvSpPr>
          <p:spPr>
            <a:xfrm>
              <a:off x="-29261" y="275437"/>
              <a:ext cx="4236105" cy="303502"/>
            </a:xfrm>
            <a:prstGeom prst="rect">
              <a:avLst/>
            </a:prstGeom>
          </p:spPr>
          <p:txBody>
            <a:bodyPr lIns="0" tIns="0" rIns="0" bIns="0" rtlCol="0" anchor="t">
              <a:spAutoFit/>
            </a:bodyPr>
            <a:lstStyle/>
            <a:p>
              <a:pPr marL="0" marR="0" lvl="0" indent="0" algn="r" defTabSz="914400" rtl="0" eaLnBrk="1" fontAlgn="auto" latinLnBrk="0" hangingPunct="1">
                <a:lnSpc>
                  <a:spcPts val="1918"/>
                </a:lnSpc>
                <a:spcBef>
                  <a:spcPct val="0"/>
                </a:spcBef>
                <a:spcAft>
                  <a:spcPts val="0"/>
                </a:spcAft>
                <a:buClrTx/>
                <a:buSzTx/>
                <a:buFontTx/>
                <a:buNone/>
                <a:tabLst/>
                <a:defRPr/>
              </a:pPr>
              <a:r>
                <a:rPr lang="en-US" sz="1400" spc="23" dirty="0">
                  <a:solidFill>
                    <a:srgbClr val="000000"/>
                  </a:solidFill>
                  <a:latin typeface="Roboto" panose="02000000000000000000" pitchFamily="2" charset="0"/>
                  <a:ea typeface="Roboto" panose="02000000000000000000" pitchFamily="2" charset="0"/>
                  <a:cs typeface="Roboto" panose="02000000000000000000" pitchFamily="2" charset="0"/>
                </a:rPr>
                <a:t>06·03·2026</a:t>
              </a:r>
              <a:r>
                <a:rPr kumimoji="0" lang="en-US" sz="1400" b="0" i="0" u="none" strike="noStrike" kern="1200" cap="none" spc="23"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 </a:t>
              </a:r>
              <a:r>
                <a:rPr kumimoji="0" lang="en-US" sz="1400" b="1" i="0" u="none" strike="noStrike" kern="1200" cap="none" spc="23"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Nadia Bonjour</a:t>
              </a:r>
            </a:p>
          </p:txBody>
        </p:sp>
      </p:grpSp>
    </p:spTree>
    <p:extLst>
      <p:ext uri="{BB962C8B-B14F-4D97-AF65-F5344CB8AC3E}">
        <p14:creationId xmlns:p14="http://schemas.microsoft.com/office/powerpoint/2010/main" val="227260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16"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EDE1"/>
        </a:solidFill>
        <a:effectLst/>
      </p:bgPr>
    </p:bg>
    <p:spTree>
      <p:nvGrpSpPr>
        <p:cNvPr id="1" name="">
          <a:extLst>
            <a:ext uri="{FF2B5EF4-FFF2-40B4-BE49-F238E27FC236}">
              <a16:creationId xmlns:a16="http://schemas.microsoft.com/office/drawing/2014/main" id="{5833EDB2-A504-F283-1E37-7B871352F88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CFD9D11-AC2C-1388-D13C-4AA20FAC1F57}"/>
              </a:ext>
            </a:extLst>
          </p:cNvPr>
          <p:cNvGrpSpPr/>
          <p:nvPr/>
        </p:nvGrpSpPr>
        <p:grpSpPr>
          <a:xfrm>
            <a:off x="0" y="-38313"/>
            <a:ext cx="18390582" cy="3541239"/>
            <a:chOff x="0" y="0"/>
            <a:chExt cx="7484714" cy="13716000"/>
          </a:xfrm>
          <a:solidFill>
            <a:srgbClr val="F4BA48"/>
          </a:solidFill>
        </p:grpSpPr>
        <p:pic>
          <p:nvPicPr>
            <p:cNvPr id="3" name="Picture 3">
              <a:extLst>
                <a:ext uri="{FF2B5EF4-FFF2-40B4-BE49-F238E27FC236}">
                  <a16:creationId xmlns:a16="http://schemas.microsoft.com/office/drawing/2014/main" id="{66545BF9-8BBD-3353-533B-BB30090E0B98}"/>
                </a:ext>
              </a:extLst>
            </p:cNvPr>
            <p:cNvPicPr>
              <a:picLocks noChangeAspect="1"/>
            </p:cNvPicPr>
            <p:nvPr/>
          </p:nvPicPr>
          <p:blipFill>
            <a:blip r:embed="rId3"/>
            <a:srcRect l="31810" r="31810"/>
            <a:stretch>
              <a:fillRect/>
            </a:stretch>
          </p:blipFill>
          <p:spPr>
            <a:xfrm flipV="1">
              <a:off x="0" y="0"/>
              <a:ext cx="7484714" cy="13716000"/>
            </a:xfrm>
            <a:prstGeom prst="rect">
              <a:avLst/>
            </a:prstGeom>
            <a:grpFill/>
          </p:spPr>
        </p:pic>
      </p:grpSp>
      <p:sp>
        <p:nvSpPr>
          <p:cNvPr id="40" name="TextBox 11">
            <a:extLst>
              <a:ext uri="{FF2B5EF4-FFF2-40B4-BE49-F238E27FC236}">
                <a16:creationId xmlns:a16="http://schemas.microsoft.com/office/drawing/2014/main" id="{6ADE5C3A-D384-BD94-B697-B1C2147A9A67}"/>
              </a:ext>
            </a:extLst>
          </p:cNvPr>
          <p:cNvSpPr txBox="1"/>
          <p:nvPr/>
        </p:nvSpPr>
        <p:spPr>
          <a:xfrm>
            <a:off x="1313498" y="7476782"/>
            <a:ext cx="5855806" cy="512961"/>
          </a:xfrm>
          <a:prstGeom prst="rect">
            <a:avLst/>
          </a:prstGeom>
        </p:spPr>
        <p:txBody>
          <a:bodyPr wrap="square" lIns="0" tIns="0" rIns="0" bIns="0" rtlCol="0" anchor="t">
            <a:spAutoFit/>
          </a:bodyPr>
          <a:lstStyle/>
          <a:p>
            <a:pPr marL="571500" indent="-571500">
              <a:lnSpc>
                <a:spcPts val="4000"/>
              </a:lnSpc>
              <a:buFont typeface="Wingdings" pitchFamily="2" charset="2"/>
              <a:buChar char="ü"/>
            </a:pPr>
            <a:r>
              <a:rPr lang="en-US" sz="3600" b="1" spc="-117" dirty="0">
                <a:solidFill>
                  <a:srgbClr val="202124"/>
                </a:solidFill>
                <a:latin typeface="Roboto" panose="02000000000000000000" pitchFamily="2" charset="0"/>
                <a:ea typeface="Roboto" panose="02000000000000000000" pitchFamily="2" charset="0"/>
                <a:cs typeface="Roboto" panose="02000000000000000000" pitchFamily="2" charset="0"/>
              </a:rPr>
              <a:t>Record</a:t>
            </a:r>
            <a:r>
              <a:rPr lang="en-US" sz="3600" spc="-117" dirty="0">
                <a:solidFill>
                  <a:srgbClr val="202124"/>
                </a:solidFill>
                <a:latin typeface="Roboto" panose="02000000000000000000" pitchFamily="2" charset="0"/>
                <a:ea typeface="Roboto" panose="02000000000000000000" pitchFamily="2" charset="0"/>
                <a:cs typeface="Roboto" panose="02000000000000000000" pitchFamily="2" charset="0"/>
              </a:rPr>
              <a:t> engagement</a:t>
            </a:r>
            <a:endParaRPr lang="en-US" sz="3600" b="1" spc="-94" dirty="0">
              <a:solidFill>
                <a:srgbClr val="202124"/>
              </a:solidFill>
              <a:latin typeface="Roboto" panose="02000000000000000000" pitchFamily="2" charset="0"/>
              <a:ea typeface="Roboto" panose="02000000000000000000" pitchFamily="2" charset="0"/>
              <a:cs typeface="Roboto" panose="02000000000000000000" pitchFamily="2" charset="0"/>
            </a:endParaRPr>
          </a:p>
        </p:txBody>
      </p:sp>
      <p:sp>
        <p:nvSpPr>
          <p:cNvPr id="42" name="TextBox 14">
            <a:extLst>
              <a:ext uri="{FF2B5EF4-FFF2-40B4-BE49-F238E27FC236}">
                <a16:creationId xmlns:a16="http://schemas.microsoft.com/office/drawing/2014/main" id="{E3442E40-1BBD-39B1-82A4-04D0255B3A18}"/>
              </a:ext>
            </a:extLst>
          </p:cNvPr>
          <p:cNvSpPr txBox="1"/>
          <p:nvPr/>
        </p:nvSpPr>
        <p:spPr>
          <a:xfrm>
            <a:off x="1294944" y="6195876"/>
            <a:ext cx="5898199" cy="1025922"/>
          </a:xfrm>
          <a:prstGeom prst="rect">
            <a:avLst/>
          </a:prstGeom>
        </p:spPr>
        <p:txBody>
          <a:bodyPr wrap="square" lIns="0" tIns="0" rIns="0" bIns="0" rtlCol="0" anchor="t">
            <a:spAutoFit/>
          </a:bodyPr>
          <a:lstStyle/>
          <a:p>
            <a:pPr marL="571500" indent="-571500">
              <a:lnSpc>
                <a:spcPts val="4000"/>
              </a:lnSpc>
              <a:buFont typeface="Wingdings" pitchFamily="2" charset="2"/>
              <a:buChar char="ü"/>
            </a:pPr>
            <a:r>
              <a:rPr lang="en-US" sz="3600" b="1" spc="-117" dirty="0">
                <a:solidFill>
                  <a:srgbClr val="202124"/>
                </a:solidFill>
                <a:latin typeface="Roboto" panose="02000000000000000000" pitchFamily="2" charset="0"/>
                <a:ea typeface="Roboto" panose="02000000000000000000" pitchFamily="2" charset="0"/>
                <a:cs typeface="Roboto" panose="02000000000000000000" pitchFamily="2" charset="0"/>
              </a:rPr>
              <a:t>Record</a:t>
            </a:r>
            <a:r>
              <a:rPr lang="en-US" sz="3600" spc="-117" dirty="0">
                <a:solidFill>
                  <a:srgbClr val="202124"/>
                </a:solidFill>
                <a:latin typeface="Roboto" panose="02000000000000000000" pitchFamily="2" charset="0"/>
                <a:ea typeface="Roboto" panose="02000000000000000000" pitchFamily="2" charset="0"/>
                <a:cs typeface="Roboto" panose="02000000000000000000" pitchFamily="2" charset="0"/>
              </a:rPr>
              <a:t> broadcast audiences</a:t>
            </a:r>
            <a:endParaRPr lang="en-US" sz="3600" b="1" spc="-94" dirty="0">
              <a:solidFill>
                <a:srgbClr val="202124"/>
              </a:solidFill>
              <a:latin typeface="Roboto" panose="02000000000000000000" pitchFamily="2" charset="0"/>
              <a:ea typeface="Roboto" panose="02000000000000000000" pitchFamily="2" charset="0"/>
              <a:cs typeface="Roboto" panose="02000000000000000000" pitchFamily="2" charset="0"/>
            </a:endParaRPr>
          </a:p>
        </p:txBody>
      </p:sp>
      <p:sp>
        <p:nvSpPr>
          <p:cNvPr id="13" name="TextBox 12">
            <a:extLst>
              <a:ext uri="{FF2B5EF4-FFF2-40B4-BE49-F238E27FC236}">
                <a16:creationId xmlns:a16="http://schemas.microsoft.com/office/drawing/2014/main" id="{9DE227EC-EDEA-BE11-A41F-DDBA09A21A34}"/>
              </a:ext>
            </a:extLst>
          </p:cNvPr>
          <p:cNvSpPr txBox="1"/>
          <p:nvPr/>
        </p:nvSpPr>
        <p:spPr>
          <a:xfrm>
            <a:off x="9144000" y="10629900"/>
            <a:ext cx="4103699" cy="305535"/>
          </a:xfrm>
          <a:prstGeom prst="rect">
            <a:avLst/>
          </a:prstGeom>
          <a:noFill/>
        </p:spPr>
        <p:txBody>
          <a:bodyPr wrap="square">
            <a:spAutoFit/>
          </a:bodyPr>
          <a:lstStyle/>
          <a:p>
            <a:r>
              <a:rPr lang="en-GB" sz="1400" i="1" dirty="0">
                <a:solidFill>
                  <a:srgbClr val="333333"/>
                </a:solidFill>
                <a:latin typeface="Arial" panose="020B0604020202020204" pitchFamily="34" charset="0"/>
                <a:cs typeface="Arial" panose="020B0604020202020204" pitchFamily="34" charset="0"/>
              </a:rPr>
              <a:t>Credit: @</a:t>
            </a:r>
            <a:r>
              <a:rPr lang="en-GB" sz="1400" i="1" dirty="0" err="1">
                <a:solidFill>
                  <a:srgbClr val="333333"/>
                </a:solidFill>
                <a:latin typeface="Arial" panose="020B0604020202020204" pitchFamily="34" charset="0"/>
                <a:cs typeface="Arial" panose="020B0604020202020204" pitchFamily="34" charset="0"/>
              </a:rPr>
              <a:t>fjustwomenssport</a:t>
            </a:r>
            <a:r>
              <a:rPr lang="en-GB" sz="1400" i="1" dirty="0">
                <a:solidFill>
                  <a:srgbClr val="333333"/>
                </a:solidFill>
                <a:latin typeface="Arial" panose="020B0604020202020204" pitchFamily="34" charset="0"/>
                <a:cs typeface="Arial" panose="020B0604020202020204" pitchFamily="34" charset="0"/>
              </a:rPr>
              <a:t> (2023)</a:t>
            </a:r>
          </a:p>
        </p:txBody>
      </p:sp>
      <p:sp>
        <p:nvSpPr>
          <p:cNvPr id="16" name="TextBox 11">
            <a:extLst>
              <a:ext uri="{FF2B5EF4-FFF2-40B4-BE49-F238E27FC236}">
                <a16:creationId xmlns:a16="http://schemas.microsoft.com/office/drawing/2014/main" id="{F7ACE667-3BAF-4DE8-10F9-EEEF44E0DB37}"/>
              </a:ext>
            </a:extLst>
          </p:cNvPr>
          <p:cNvSpPr txBox="1"/>
          <p:nvPr/>
        </p:nvSpPr>
        <p:spPr>
          <a:xfrm>
            <a:off x="1313498" y="5422226"/>
            <a:ext cx="4502637" cy="512961"/>
          </a:xfrm>
          <a:prstGeom prst="rect">
            <a:avLst/>
          </a:prstGeom>
        </p:spPr>
        <p:txBody>
          <a:bodyPr wrap="square" lIns="0" tIns="0" rIns="0" bIns="0" rtlCol="0" anchor="t">
            <a:spAutoFit/>
          </a:bodyPr>
          <a:lstStyle/>
          <a:p>
            <a:pPr marL="571500" indent="-571500">
              <a:lnSpc>
                <a:spcPts val="4000"/>
              </a:lnSpc>
              <a:buFont typeface="Wingdings" pitchFamily="2" charset="2"/>
              <a:buChar char="ü"/>
            </a:pPr>
            <a:r>
              <a:rPr lang="en-US" sz="3600" b="1" spc="-117" dirty="0">
                <a:solidFill>
                  <a:srgbClr val="202124"/>
                </a:solidFill>
                <a:latin typeface="Roboto" panose="02000000000000000000" pitchFamily="2" charset="0"/>
                <a:ea typeface="Roboto" panose="02000000000000000000" pitchFamily="2" charset="0"/>
                <a:cs typeface="Roboto" panose="02000000000000000000" pitchFamily="2" charset="0"/>
              </a:rPr>
              <a:t>Record </a:t>
            </a:r>
            <a:r>
              <a:rPr lang="en-US" sz="3600" spc="-117" dirty="0">
                <a:solidFill>
                  <a:srgbClr val="202124"/>
                </a:solidFill>
                <a:latin typeface="Roboto" panose="02000000000000000000" pitchFamily="2" charset="0"/>
                <a:ea typeface="Roboto" panose="02000000000000000000" pitchFamily="2" charset="0"/>
                <a:cs typeface="Roboto" panose="02000000000000000000" pitchFamily="2" charset="0"/>
              </a:rPr>
              <a:t>attendance</a:t>
            </a:r>
            <a:endParaRPr lang="en-US" sz="3600" spc="-94" dirty="0">
              <a:solidFill>
                <a:srgbClr val="202124"/>
              </a:solidFill>
              <a:latin typeface="Roboto" panose="02000000000000000000" pitchFamily="2" charset="0"/>
              <a:ea typeface="Roboto" panose="02000000000000000000" pitchFamily="2" charset="0"/>
              <a:cs typeface="Roboto" panose="02000000000000000000" pitchFamily="2" charset="0"/>
            </a:endParaRPr>
          </a:p>
        </p:txBody>
      </p:sp>
      <p:pic>
        <p:nvPicPr>
          <p:cNvPr id="4" name="Picture 3" descr="A black letter on a black background&#10;&#10;AI-generated content may be incorrect.">
            <a:extLst>
              <a:ext uri="{FF2B5EF4-FFF2-40B4-BE49-F238E27FC236}">
                <a16:creationId xmlns:a16="http://schemas.microsoft.com/office/drawing/2014/main" id="{F340C1F4-1ABC-DE59-026A-C20534763A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700" y="9275411"/>
            <a:ext cx="1409700" cy="535250"/>
          </a:xfrm>
          <a:prstGeom prst="rect">
            <a:avLst/>
          </a:prstGeom>
        </p:spPr>
      </p:pic>
      <p:sp>
        <p:nvSpPr>
          <p:cNvPr id="18" name="TextBox 11">
            <a:extLst>
              <a:ext uri="{FF2B5EF4-FFF2-40B4-BE49-F238E27FC236}">
                <a16:creationId xmlns:a16="http://schemas.microsoft.com/office/drawing/2014/main" id="{FF51F62E-4588-C76E-C4E7-ECCDD7A1D2AA}"/>
              </a:ext>
            </a:extLst>
          </p:cNvPr>
          <p:cNvSpPr txBox="1"/>
          <p:nvPr/>
        </p:nvSpPr>
        <p:spPr>
          <a:xfrm>
            <a:off x="10233096" y="7989743"/>
            <a:ext cx="5347000" cy="1025922"/>
          </a:xfrm>
          <a:prstGeom prst="rect">
            <a:avLst/>
          </a:prstGeom>
        </p:spPr>
        <p:txBody>
          <a:bodyPr wrap="square" lIns="0" tIns="0" rIns="0" bIns="0" rtlCol="0" anchor="t">
            <a:spAutoFit/>
          </a:bodyPr>
          <a:lstStyle/>
          <a:p>
            <a:pPr marL="571500" indent="-571500">
              <a:lnSpc>
                <a:spcPts val="4000"/>
              </a:lnSpc>
              <a:buFont typeface="Wingdings" pitchFamily="2" charset="2"/>
              <a:buChar char="Ø"/>
            </a:pPr>
            <a:r>
              <a:rPr lang="en-US" sz="3600" b="1" spc="-117" dirty="0">
                <a:solidFill>
                  <a:srgbClr val="202124"/>
                </a:solidFill>
                <a:latin typeface="Roboto" panose="02000000000000000000" pitchFamily="2" charset="0"/>
                <a:ea typeface="Roboto" panose="02000000000000000000" pitchFamily="2" charset="0"/>
                <a:cs typeface="Roboto" panose="02000000000000000000" pitchFamily="2" charset="0"/>
              </a:rPr>
              <a:t>0 women</a:t>
            </a:r>
            <a:r>
              <a:rPr lang="en-US" sz="3600" spc="-117" dirty="0">
                <a:solidFill>
                  <a:srgbClr val="202124"/>
                </a:solidFill>
                <a:latin typeface="Roboto" panose="02000000000000000000" pitchFamily="2" charset="0"/>
                <a:ea typeface="Roboto" panose="02000000000000000000" pitchFamily="2" charset="0"/>
                <a:cs typeface="Roboto" panose="02000000000000000000" pitchFamily="2" charset="0"/>
              </a:rPr>
              <a:t> in top 100 highest-paid athletes</a:t>
            </a:r>
            <a:endParaRPr lang="en-US" sz="3600" spc="-94" dirty="0">
              <a:solidFill>
                <a:srgbClr val="202124"/>
              </a:solidFill>
              <a:latin typeface="Roboto" panose="02000000000000000000" pitchFamily="2" charset="0"/>
              <a:ea typeface="Roboto" panose="02000000000000000000" pitchFamily="2" charset="0"/>
              <a:cs typeface="Roboto" panose="02000000000000000000" pitchFamily="2" charset="0"/>
            </a:endParaRPr>
          </a:p>
        </p:txBody>
      </p:sp>
      <p:sp>
        <p:nvSpPr>
          <p:cNvPr id="19" name="TextBox 14">
            <a:extLst>
              <a:ext uri="{FF2B5EF4-FFF2-40B4-BE49-F238E27FC236}">
                <a16:creationId xmlns:a16="http://schemas.microsoft.com/office/drawing/2014/main" id="{40EC3861-2F5B-79D6-BB4B-41F267938FBC}"/>
              </a:ext>
            </a:extLst>
          </p:cNvPr>
          <p:cNvSpPr txBox="1"/>
          <p:nvPr/>
        </p:nvSpPr>
        <p:spPr>
          <a:xfrm>
            <a:off x="10195027" y="6724520"/>
            <a:ext cx="5423138" cy="1025922"/>
          </a:xfrm>
          <a:prstGeom prst="rect">
            <a:avLst/>
          </a:prstGeom>
        </p:spPr>
        <p:txBody>
          <a:bodyPr wrap="square" lIns="0" tIns="0" rIns="0" bIns="0" rtlCol="0" anchor="t">
            <a:spAutoFit/>
          </a:bodyPr>
          <a:lstStyle/>
          <a:p>
            <a:pPr marL="571500" indent="-571500">
              <a:lnSpc>
                <a:spcPts val="4000"/>
              </a:lnSpc>
              <a:buFont typeface="Wingdings" pitchFamily="2" charset="2"/>
              <a:buChar char="Ø"/>
            </a:pPr>
            <a:r>
              <a:rPr lang="en-US" sz="3600" b="1" spc="-117" dirty="0">
                <a:solidFill>
                  <a:srgbClr val="202124"/>
                </a:solidFill>
                <a:latin typeface="Roboto" panose="02000000000000000000" pitchFamily="2" charset="0"/>
                <a:ea typeface="Roboto" panose="02000000000000000000" pitchFamily="2" charset="0"/>
                <a:cs typeface="Roboto" panose="02000000000000000000" pitchFamily="2" charset="0"/>
              </a:rPr>
              <a:t>~15% </a:t>
            </a:r>
            <a:r>
              <a:rPr lang="en-US" sz="3600" spc="-117" dirty="0">
                <a:solidFill>
                  <a:srgbClr val="202124"/>
                </a:solidFill>
                <a:latin typeface="Roboto" panose="02000000000000000000" pitchFamily="2" charset="0"/>
                <a:ea typeface="Roboto" panose="02000000000000000000" pitchFamily="2" charset="0"/>
                <a:cs typeface="Roboto" panose="02000000000000000000" pitchFamily="2" charset="0"/>
              </a:rPr>
              <a:t>media coverage globally</a:t>
            </a:r>
            <a:endParaRPr lang="en-US" sz="3600" spc="-94" dirty="0">
              <a:solidFill>
                <a:srgbClr val="202124"/>
              </a:solidFill>
              <a:latin typeface="Roboto" panose="02000000000000000000" pitchFamily="2" charset="0"/>
              <a:ea typeface="Roboto" panose="02000000000000000000" pitchFamily="2" charset="0"/>
              <a:cs typeface="Roboto" panose="02000000000000000000" pitchFamily="2" charset="0"/>
            </a:endParaRPr>
          </a:p>
        </p:txBody>
      </p:sp>
      <p:sp>
        <p:nvSpPr>
          <p:cNvPr id="23" name="TextBox 11">
            <a:extLst>
              <a:ext uri="{FF2B5EF4-FFF2-40B4-BE49-F238E27FC236}">
                <a16:creationId xmlns:a16="http://schemas.microsoft.com/office/drawing/2014/main" id="{6FEC5763-D078-6592-F958-E31B6A179634}"/>
              </a:ext>
            </a:extLst>
          </p:cNvPr>
          <p:cNvSpPr txBox="1"/>
          <p:nvPr/>
        </p:nvSpPr>
        <p:spPr>
          <a:xfrm>
            <a:off x="10189704" y="5459297"/>
            <a:ext cx="5604159" cy="1025922"/>
          </a:xfrm>
          <a:prstGeom prst="rect">
            <a:avLst/>
          </a:prstGeom>
        </p:spPr>
        <p:txBody>
          <a:bodyPr wrap="square" lIns="0" tIns="0" rIns="0" bIns="0" rtlCol="0" anchor="t">
            <a:spAutoFit/>
          </a:bodyPr>
          <a:lstStyle/>
          <a:p>
            <a:pPr marL="571500" indent="-571500">
              <a:lnSpc>
                <a:spcPts val="4000"/>
              </a:lnSpc>
              <a:buFont typeface="Wingdings" pitchFamily="2" charset="2"/>
              <a:buChar char="Ø"/>
            </a:pPr>
            <a:r>
              <a:rPr lang="en-US" sz="3600" b="1" spc="-117" dirty="0">
                <a:solidFill>
                  <a:srgbClr val="202124"/>
                </a:solidFill>
                <a:latin typeface="Roboto" panose="02000000000000000000" pitchFamily="2" charset="0"/>
                <a:ea typeface="Roboto" panose="02000000000000000000" pitchFamily="2" charset="0"/>
                <a:cs typeface="Roboto" panose="02000000000000000000" pitchFamily="2" charset="0"/>
              </a:rPr>
              <a:t>10-</a:t>
            </a:r>
            <a:r>
              <a:rPr lang="en-US" sz="3600" b="1" spc="-117" dirty="0">
                <a:solidFill>
                  <a:srgbClr val="202124"/>
                </a:solidFill>
                <a:latin typeface="Roboto" panose="02000000000000000000" pitchFamily="2" charset="0"/>
                <a:ea typeface="Roboto" panose="02000000000000000000" pitchFamily="2" charset="0"/>
                <a:cs typeface="Roboto" panose="02000000000000000000" pitchFamily="2" charset="0"/>
                <a:sym typeface="Wingdings" pitchFamily="2" charset="2"/>
              </a:rPr>
              <a:t>13</a:t>
            </a:r>
            <a:r>
              <a:rPr lang="en-US" sz="3600" b="1" spc="-117" dirty="0">
                <a:solidFill>
                  <a:srgbClr val="202124"/>
                </a:solidFill>
                <a:latin typeface="Roboto" panose="02000000000000000000" pitchFamily="2" charset="0"/>
                <a:ea typeface="Roboto" panose="02000000000000000000" pitchFamily="2" charset="0"/>
                <a:cs typeface="Roboto" panose="02000000000000000000" pitchFamily="2" charset="0"/>
              </a:rPr>
              <a:t>% </a:t>
            </a:r>
            <a:r>
              <a:rPr lang="en-US" sz="3600" spc="-117" dirty="0">
                <a:solidFill>
                  <a:srgbClr val="202124"/>
                </a:solidFill>
                <a:latin typeface="Roboto" panose="02000000000000000000" pitchFamily="2" charset="0"/>
                <a:ea typeface="Roboto" panose="02000000000000000000" pitchFamily="2" charset="0"/>
                <a:cs typeface="Roboto" panose="02000000000000000000" pitchFamily="2" charset="0"/>
              </a:rPr>
              <a:t>women Olympic coaches</a:t>
            </a:r>
            <a:endParaRPr lang="en-US" sz="3600" spc="-94" dirty="0">
              <a:solidFill>
                <a:srgbClr val="202124"/>
              </a:solidFill>
              <a:latin typeface="Roboto" panose="02000000000000000000" pitchFamily="2" charset="0"/>
              <a:ea typeface="Roboto" panose="02000000000000000000" pitchFamily="2" charset="0"/>
              <a:cs typeface="Roboto" panose="02000000000000000000" pitchFamily="2" charset="0"/>
            </a:endParaRPr>
          </a:p>
        </p:txBody>
      </p:sp>
      <p:sp>
        <p:nvSpPr>
          <p:cNvPr id="5" name="TextBox 7">
            <a:extLst>
              <a:ext uri="{FF2B5EF4-FFF2-40B4-BE49-F238E27FC236}">
                <a16:creationId xmlns:a16="http://schemas.microsoft.com/office/drawing/2014/main" id="{C5E76E96-4E96-A47D-4CB1-06ABABA522C4}"/>
              </a:ext>
            </a:extLst>
          </p:cNvPr>
          <p:cNvSpPr txBox="1"/>
          <p:nvPr/>
        </p:nvSpPr>
        <p:spPr>
          <a:xfrm>
            <a:off x="1028700" y="4145760"/>
            <a:ext cx="5219700" cy="791050"/>
          </a:xfrm>
          <a:prstGeom prst="rect">
            <a:avLst/>
          </a:prstGeom>
        </p:spPr>
        <p:txBody>
          <a:bodyPr wrap="square" lIns="0" tIns="0" rIns="0" bIns="0" rtlCol="0" anchor="t">
            <a:spAutoFit/>
          </a:bodyPr>
          <a:lstStyle/>
          <a:p>
            <a:pPr>
              <a:lnSpc>
                <a:spcPts val="6561"/>
              </a:lnSpc>
            </a:pPr>
            <a:r>
              <a:rPr lang="en-US" sz="4000" b="1" dirty="0">
                <a:solidFill>
                  <a:schemeClr val="bg1"/>
                </a:solidFill>
                <a:highlight>
                  <a:srgbClr val="448AA2"/>
                </a:highlight>
                <a:latin typeface="Aptos Serif" panose="02020604070405020304" pitchFamily="18" charset="0"/>
                <a:ea typeface="Garet Bold"/>
                <a:cs typeface="Aptos Serif" panose="02020604070405020304" pitchFamily="18" charset="0"/>
                <a:sym typeface="Garet Bold"/>
              </a:rPr>
              <a:t>MOMENTUM</a:t>
            </a:r>
          </a:p>
        </p:txBody>
      </p:sp>
      <p:sp>
        <p:nvSpPr>
          <p:cNvPr id="9" name="TextBox 7">
            <a:extLst>
              <a:ext uri="{FF2B5EF4-FFF2-40B4-BE49-F238E27FC236}">
                <a16:creationId xmlns:a16="http://schemas.microsoft.com/office/drawing/2014/main" id="{C9760488-EEC3-BD03-5498-E14152DEE398}"/>
              </a:ext>
            </a:extLst>
          </p:cNvPr>
          <p:cNvSpPr txBox="1"/>
          <p:nvPr/>
        </p:nvSpPr>
        <p:spPr>
          <a:xfrm>
            <a:off x="10189704" y="4153918"/>
            <a:ext cx="5905105" cy="776879"/>
          </a:xfrm>
          <a:prstGeom prst="rect">
            <a:avLst/>
          </a:prstGeom>
        </p:spPr>
        <p:txBody>
          <a:bodyPr wrap="square" lIns="0" tIns="0" rIns="0" bIns="0" rtlCol="0" anchor="t">
            <a:spAutoFit/>
          </a:bodyPr>
          <a:lstStyle/>
          <a:p>
            <a:pPr>
              <a:lnSpc>
                <a:spcPts val="6561"/>
              </a:lnSpc>
            </a:pPr>
            <a:r>
              <a:rPr lang="en-US" sz="4000" b="1" dirty="0">
                <a:solidFill>
                  <a:schemeClr val="bg1"/>
                </a:solidFill>
                <a:highlight>
                  <a:srgbClr val="448AA2"/>
                </a:highlight>
                <a:latin typeface="Aptos Serif" panose="02020604070405020304" pitchFamily="18" charset="0"/>
                <a:ea typeface="Garet Bold"/>
                <a:cs typeface="Aptos Serif" panose="02020604070405020304" pitchFamily="18" charset="0"/>
                <a:sym typeface="Garet Bold"/>
              </a:rPr>
              <a:t>STRUCTURAL REALITY</a:t>
            </a:r>
          </a:p>
        </p:txBody>
      </p:sp>
      <p:sp>
        <p:nvSpPr>
          <p:cNvPr id="6" name="TextBox 7">
            <a:extLst>
              <a:ext uri="{FF2B5EF4-FFF2-40B4-BE49-F238E27FC236}">
                <a16:creationId xmlns:a16="http://schemas.microsoft.com/office/drawing/2014/main" id="{ECA75C2B-08A5-22D5-48DB-E2A08E52A778}"/>
              </a:ext>
            </a:extLst>
          </p:cNvPr>
          <p:cNvSpPr txBox="1"/>
          <p:nvPr/>
        </p:nvSpPr>
        <p:spPr>
          <a:xfrm>
            <a:off x="1028699" y="1146311"/>
            <a:ext cx="6591301" cy="1765355"/>
          </a:xfrm>
          <a:prstGeom prst="rect">
            <a:avLst/>
          </a:prstGeom>
        </p:spPr>
        <p:txBody>
          <a:bodyPr wrap="square" lIns="0" tIns="0" rIns="0" bIns="0" rtlCol="0" anchor="t">
            <a:spAutoFit/>
          </a:bodyPr>
          <a:lstStyle/>
          <a:p>
            <a:pPr>
              <a:lnSpc>
                <a:spcPts val="6561"/>
              </a:lnSpc>
            </a:pPr>
            <a:r>
              <a:rPr lang="en-US" sz="8000" b="1" spc="-150" dirty="0">
                <a:solidFill>
                  <a:srgbClr val="202124"/>
                </a:solidFill>
                <a:latin typeface="Aptos Serif" panose="02020604070405020304" pitchFamily="18" charset="0"/>
                <a:ea typeface="Garet Bold"/>
                <a:cs typeface="Aptos Serif" panose="02020604070405020304" pitchFamily="18" charset="0"/>
                <a:sym typeface="Garet Bold"/>
              </a:rPr>
              <a:t>The *sparkle* trap</a:t>
            </a:r>
          </a:p>
        </p:txBody>
      </p:sp>
      <p:grpSp>
        <p:nvGrpSpPr>
          <p:cNvPr id="7" name="Group 6">
            <a:extLst>
              <a:ext uri="{FF2B5EF4-FFF2-40B4-BE49-F238E27FC236}">
                <a16:creationId xmlns:a16="http://schemas.microsoft.com/office/drawing/2014/main" id="{D98485F6-67DB-E68F-7EA5-2E07DA32E0F9}"/>
              </a:ext>
            </a:extLst>
          </p:cNvPr>
          <p:cNvGrpSpPr/>
          <p:nvPr/>
        </p:nvGrpSpPr>
        <p:grpSpPr>
          <a:xfrm>
            <a:off x="13639800" y="9289181"/>
            <a:ext cx="3733800" cy="521480"/>
            <a:chOff x="-29261" y="-116369"/>
            <a:chExt cx="4236105" cy="695308"/>
          </a:xfrm>
        </p:grpSpPr>
        <p:sp>
          <p:nvSpPr>
            <p:cNvPr id="8" name="TextBox 7">
              <a:extLst>
                <a:ext uri="{FF2B5EF4-FFF2-40B4-BE49-F238E27FC236}">
                  <a16:creationId xmlns:a16="http://schemas.microsoft.com/office/drawing/2014/main" id="{38B2B013-096E-B7DE-A7CE-FC470907979E}"/>
                </a:ext>
              </a:extLst>
            </p:cNvPr>
            <p:cNvSpPr txBox="1"/>
            <p:nvPr/>
          </p:nvSpPr>
          <p:spPr>
            <a:xfrm>
              <a:off x="-29261" y="-116369"/>
              <a:ext cx="4236105" cy="309915"/>
            </a:xfrm>
            <a:prstGeom prst="rect">
              <a:avLst/>
            </a:prstGeom>
          </p:spPr>
          <p:txBody>
            <a:bodyPr lIns="0" tIns="0" rIns="0" bIns="0" rtlCol="0" anchor="t">
              <a:spAutoFit/>
            </a:bodyPr>
            <a:lstStyle/>
            <a:p>
              <a:pPr marL="0" marR="0" lvl="0" indent="0" algn="r" defTabSz="914400" rtl="0" eaLnBrk="1" fontAlgn="auto" latinLnBrk="0" hangingPunct="1">
                <a:lnSpc>
                  <a:spcPts val="1918"/>
                </a:lnSpc>
                <a:spcBef>
                  <a:spcPct val="0"/>
                </a:spcBef>
                <a:spcAft>
                  <a:spcPts val="0"/>
                </a:spcAft>
                <a:buClrTx/>
                <a:buSzTx/>
                <a:buFontTx/>
                <a:buNone/>
                <a:tabLst/>
                <a:defRPr/>
              </a:pPr>
              <a:endParaRPr kumimoji="0" lang="en-US" sz="1400" b="0" i="0" u="none" strike="noStrike" kern="1200" cap="none" spc="23"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0" name="TextBox 9">
              <a:extLst>
                <a:ext uri="{FF2B5EF4-FFF2-40B4-BE49-F238E27FC236}">
                  <a16:creationId xmlns:a16="http://schemas.microsoft.com/office/drawing/2014/main" id="{36BCF6FB-D0E5-7A97-1A23-56DFFBBEA827}"/>
                </a:ext>
              </a:extLst>
            </p:cNvPr>
            <p:cNvSpPr txBox="1"/>
            <p:nvPr/>
          </p:nvSpPr>
          <p:spPr>
            <a:xfrm>
              <a:off x="-29261" y="275437"/>
              <a:ext cx="4236105" cy="303502"/>
            </a:xfrm>
            <a:prstGeom prst="rect">
              <a:avLst/>
            </a:prstGeom>
          </p:spPr>
          <p:txBody>
            <a:bodyPr lIns="0" tIns="0" rIns="0" bIns="0" rtlCol="0" anchor="t">
              <a:spAutoFit/>
            </a:bodyPr>
            <a:lstStyle/>
            <a:p>
              <a:pPr marL="0" marR="0" lvl="0" indent="0" algn="r" defTabSz="914400" rtl="0" eaLnBrk="1" fontAlgn="auto" latinLnBrk="0" hangingPunct="1">
                <a:lnSpc>
                  <a:spcPts val="1918"/>
                </a:lnSpc>
                <a:spcBef>
                  <a:spcPct val="0"/>
                </a:spcBef>
                <a:spcAft>
                  <a:spcPts val="0"/>
                </a:spcAft>
                <a:buClrTx/>
                <a:buSzTx/>
                <a:buFontTx/>
                <a:buNone/>
                <a:tabLst/>
                <a:defRPr/>
              </a:pPr>
              <a:r>
                <a:rPr lang="en-US" sz="1400" spc="23" dirty="0">
                  <a:solidFill>
                    <a:srgbClr val="000000"/>
                  </a:solidFill>
                  <a:latin typeface="Roboto" panose="02000000000000000000" pitchFamily="2" charset="0"/>
                  <a:ea typeface="Roboto" panose="02000000000000000000" pitchFamily="2" charset="0"/>
                  <a:cs typeface="Roboto" panose="02000000000000000000" pitchFamily="2" charset="0"/>
                </a:rPr>
                <a:t>06·03·2026</a:t>
              </a:r>
              <a:r>
                <a:rPr kumimoji="0" lang="en-US" sz="1400" b="0" i="0" u="none" strike="noStrike" kern="1200" cap="none" spc="23"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 </a:t>
              </a:r>
              <a:r>
                <a:rPr kumimoji="0" lang="en-US" sz="1400" b="1" i="0" u="none" strike="noStrike" kern="1200" cap="none" spc="23"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Nadia Bonjour</a:t>
              </a:r>
            </a:p>
          </p:txBody>
        </p:sp>
      </p:grpSp>
    </p:spTree>
    <p:extLst>
      <p:ext uri="{BB962C8B-B14F-4D97-AF65-F5344CB8AC3E}">
        <p14:creationId xmlns:p14="http://schemas.microsoft.com/office/powerpoint/2010/main" val="40440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3"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EDE1"/>
        </a:solidFill>
        <a:effectLst/>
      </p:bgPr>
    </p:bg>
    <p:spTree>
      <p:nvGrpSpPr>
        <p:cNvPr id="1" name="">
          <a:extLst>
            <a:ext uri="{FF2B5EF4-FFF2-40B4-BE49-F238E27FC236}">
              <a16:creationId xmlns:a16="http://schemas.microsoft.com/office/drawing/2014/main" id="{072893F5-3FF6-036B-49CF-DE9A373E15DF}"/>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B10DE39D-B8A5-8395-D226-AF82BCC82E1B}"/>
              </a:ext>
            </a:extLst>
          </p:cNvPr>
          <p:cNvSpPr/>
          <p:nvPr/>
        </p:nvSpPr>
        <p:spPr>
          <a:xfrm>
            <a:off x="17005629" y="3776164"/>
            <a:ext cx="367971" cy="368641"/>
          </a:xfrm>
          <a:custGeom>
            <a:avLst/>
            <a:gdLst/>
            <a:ahLst/>
            <a:cxnLst/>
            <a:rect l="l" t="t" r="r" b="b"/>
            <a:pathLst>
              <a:path w="367971" h="368641">
                <a:moveTo>
                  <a:pt x="0" y="0"/>
                </a:moveTo>
                <a:lnTo>
                  <a:pt x="367971" y="0"/>
                </a:lnTo>
                <a:lnTo>
                  <a:pt x="367971" y="368641"/>
                </a:lnTo>
                <a:lnTo>
                  <a:pt x="0" y="3686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CH"/>
          </a:p>
        </p:txBody>
      </p:sp>
      <p:sp>
        <p:nvSpPr>
          <p:cNvPr id="24" name="TextBox 5">
            <a:extLst>
              <a:ext uri="{FF2B5EF4-FFF2-40B4-BE49-F238E27FC236}">
                <a16:creationId xmlns:a16="http://schemas.microsoft.com/office/drawing/2014/main" id="{35EF43B7-AFC1-FAFC-CA48-E20EAABCC14E}"/>
              </a:ext>
            </a:extLst>
          </p:cNvPr>
          <p:cNvSpPr txBox="1"/>
          <p:nvPr/>
        </p:nvSpPr>
        <p:spPr>
          <a:xfrm>
            <a:off x="5525264" y="8125640"/>
            <a:ext cx="7285501" cy="2007729"/>
          </a:xfrm>
          <a:prstGeom prst="rect">
            <a:avLst/>
          </a:prstGeom>
        </p:spPr>
        <p:txBody>
          <a:bodyPr wrap="square" lIns="0" tIns="0" rIns="0" bIns="0" rtlCol="0" anchor="t">
            <a:spAutoFit/>
          </a:bodyPr>
          <a:lstStyle/>
          <a:p>
            <a:pPr algn="ctr">
              <a:lnSpc>
                <a:spcPct val="80000"/>
              </a:lnSpc>
            </a:pPr>
            <a:r>
              <a:rPr lang="en-US" sz="8000" b="1" dirty="0">
                <a:solidFill>
                  <a:srgbClr val="202124"/>
                </a:solidFill>
                <a:latin typeface="Aptos Serif" panose="02020604070405020304" pitchFamily="18" charset="0"/>
                <a:ea typeface="Garet Bold"/>
                <a:cs typeface="Aptos Serif" panose="02020604070405020304" pitchFamily="18" charset="0"/>
                <a:sym typeface="Garet Bold"/>
              </a:rPr>
              <a:t>The power of language</a:t>
            </a:r>
            <a:endParaRPr lang="en-US" sz="8000" b="1" spc="-150" dirty="0">
              <a:solidFill>
                <a:srgbClr val="202124"/>
              </a:solidFill>
              <a:latin typeface="Aptos Serif" panose="02020604070405020304" pitchFamily="18" charset="0"/>
              <a:ea typeface="Helvetica Neue Condensed" panose="02000503000000020004" pitchFamily="2" charset="0"/>
              <a:cs typeface="Aptos Serif" panose="02020604070405020304" pitchFamily="18" charset="0"/>
            </a:endParaRPr>
          </a:p>
        </p:txBody>
      </p:sp>
      <p:pic>
        <p:nvPicPr>
          <p:cNvPr id="25" name="Picture 24" descr="A black letter on a black background&#10;&#10;AI-generated content may be incorrect.">
            <a:extLst>
              <a:ext uri="{FF2B5EF4-FFF2-40B4-BE49-F238E27FC236}">
                <a16:creationId xmlns:a16="http://schemas.microsoft.com/office/drawing/2014/main" id="{D1714EA8-3FA8-8582-88DB-E31E9BA356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700" y="9275411"/>
            <a:ext cx="1409700" cy="535250"/>
          </a:xfrm>
          <a:prstGeom prst="rect">
            <a:avLst/>
          </a:prstGeom>
        </p:spPr>
      </p:pic>
      <p:grpSp>
        <p:nvGrpSpPr>
          <p:cNvPr id="2" name="Group 2">
            <a:extLst>
              <a:ext uri="{FF2B5EF4-FFF2-40B4-BE49-F238E27FC236}">
                <a16:creationId xmlns:a16="http://schemas.microsoft.com/office/drawing/2014/main" id="{AB2E2BBC-08D5-9FC3-B03D-E50C8B25ED4C}"/>
              </a:ext>
            </a:extLst>
          </p:cNvPr>
          <p:cNvGrpSpPr/>
          <p:nvPr/>
        </p:nvGrpSpPr>
        <p:grpSpPr>
          <a:xfrm>
            <a:off x="-152401" y="476339"/>
            <a:ext cx="18440401" cy="7308703"/>
            <a:chOff x="0" y="0"/>
            <a:chExt cx="10014382" cy="13716000"/>
          </a:xfrm>
        </p:grpSpPr>
        <p:pic>
          <p:nvPicPr>
            <p:cNvPr id="3" name="Picture 3">
              <a:extLst>
                <a:ext uri="{FF2B5EF4-FFF2-40B4-BE49-F238E27FC236}">
                  <a16:creationId xmlns:a16="http://schemas.microsoft.com/office/drawing/2014/main" id="{47491864-2A2C-320D-6D89-A50FB013D845}"/>
                </a:ext>
              </a:extLst>
            </p:cNvPr>
            <p:cNvPicPr>
              <a:picLocks noChangeAspect="1"/>
            </p:cNvPicPr>
            <p:nvPr/>
          </p:nvPicPr>
          <p:blipFill>
            <a:blip r:embed="rId6"/>
            <a:srcRect l="25662" r="25662"/>
            <a:stretch>
              <a:fillRect/>
            </a:stretch>
          </p:blipFill>
          <p:spPr>
            <a:xfrm flipV="1">
              <a:off x="0" y="0"/>
              <a:ext cx="10014382" cy="13716000"/>
            </a:xfrm>
            <a:prstGeom prst="rect">
              <a:avLst/>
            </a:prstGeom>
          </p:spPr>
        </p:pic>
      </p:grpSp>
      <p:pic>
        <p:nvPicPr>
          <p:cNvPr id="16" name="Picture 4">
            <a:extLst>
              <a:ext uri="{FF2B5EF4-FFF2-40B4-BE49-F238E27FC236}">
                <a16:creationId xmlns:a16="http://schemas.microsoft.com/office/drawing/2014/main" id="{C4A3575D-74A4-D5E8-8F25-C0224F08AD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24" r="124"/>
          <a:stretch>
            <a:fillRect/>
          </a:stretch>
        </p:blipFill>
        <p:spPr bwMode="auto">
          <a:xfrm>
            <a:off x="5999785" y="922047"/>
            <a:ext cx="6288429" cy="630452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3B403E0B-C563-FD5A-E035-9162B9EB2E31}"/>
              </a:ext>
            </a:extLst>
          </p:cNvPr>
          <p:cNvGrpSpPr/>
          <p:nvPr/>
        </p:nvGrpSpPr>
        <p:grpSpPr>
          <a:xfrm>
            <a:off x="-152400" y="922047"/>
            <a:ext cx="6320716" cy="6612297"/>
            <a:chOff x="-242731" y="-132189"/>
            <a:chExt cx="6320716" cy="6612297"/>
          </a:xfrm>
        </p:grpSpPr>
        <p:sp>
          <p:nvSpPr>
            <p:cNvPr id="7" name="TextBox 6">
              <a:extLst>
                <a:ext uri="{FF2B5EF4-FFF2-40B4-BE49-F238E27FC236}">
                  <a16:creationId xmlns:a16="http://schemas.microsoft.com/office/drawing/2014/main" id="{75E5F662-C307-726B-BD8D-66DCD3A87646}"/>
                </a:ext>
              </a:extLst>
            </p:cNvPr>
            <p:cNvSpPr txBox="1"/>
            <p:nvPr/>
          </p:nvSpPr>
          <p:spPr>
            <a:xfrm>
              <a:off x="0" y="6172331"/>
              <a:ext cx="5181600" cy="307777"/>
            </a:xfrm>
            <a:prstGeom prst="rect">
              <a:avLst/>
            </a:prstGeom>
            <a:noFill/>
          </p:spPr>
          <p:txBody>
            <a:bodyPr wrap="square">
              <a:spAutoFit/>
            </a:bodyPr>
            <a:lstStyle/>
            <a:p>
              <a:r>
                <a:rPr lang="en-GB" sz="1400" i="1" dirty="0">
                  <a:solidFill>
                    <a:srgbClr val="333333"/>
                  </a:solidFill>
                  <a:latin typeface="Arial" panose="020B0604020202020204" pitchFamily="34" charset="0"/>
                  <a:cs typeface="Arial" panose="020B0604020202020204" pitchFamily="34" charset="0"/>
                </a:rPr>
                <a:t>Credit: @</a:t>
              </a:r>
              <a:r>
                <a:rPr lang="en-GB" sz="1400" i="1" dirty="0" err="1">
                  <a:solidFill>
                    <a:srgbClr val="333333"/>
                  </a:solidFill>
                  <a:latin typeface="Arial" panose="020B0604020202020204" pitchFamily="34" charset="0"/>
                  <a:cs typeface="Arial" panose="020B0604020202020204" pitchFamily="34" charset="0"/>
                </a:rPr>
                <a:t>jamilarizvi</a:t>
              </a:r>
              <a:r>
                <a:rPr lang="en-GB" sz="1400" b="0" i="1" dirty="0">
                  <a:solidFill>
                    <a:srgbClr val="333333"/>
                  </a:solidFill>
                  <a:effectLst/>
                  <a:latin typeface="Arial" panose="020B0604020202020204" pitchFamily="34" charset="0"/>
                  <a:cs typeface="Arial" panose="020B0604020202020204" pitchFamily="34" charset="0"/>
                </a:rPr>
                <a:t> (13 August 2023)</a:t>
              </a:r>
              <a:endParaRPr lang="en-GB" sz="1400" dirty="0"/>
            </a:p>
          </p:txBody>
        </p:sp>
        <p:pic>
          <p:nvPicPr>
            <p:cNvPr id="8" name="Picture 7" descr="A screenshot of a social media post&#10;&#10;Description automatically generated">
              <a:extLst>
                <a:ext uri="{FF2B5EF4-FFF2-40B4-BE49-F238E27FC236}">
                  <a16:creationId xmlns:a16="http://schemas.microsoft.com/office/drawing/2014/main" id="{4099B34F-8346-648E-933A-20BCE31FE3A5}"/>
                </a:ext>
              </a:extLst>
            </p:cNvPr>
            <p:cNvPicPr>
              <a:picLocks noChangeAspect="1"/>
            </p:cNvPicPr>
            <p:nvPr/>
          </p:nvPicPr>
          <p:blipFill rotWithShape="1">
            <a:blip r:embed="rId8">
              <a:extLst>
                <a:ext uri="{28A0092B-C50C-407E-A947-70E740481C1C}">
                  <a14:useLocalDpi xmlns:a14="http://schemas.microsoft.com/office/drawing/2010/main" val="0"/>
                </a:ext>
              </a:extLst>
            </a:blip>
            <a:srcRect l="-1218" r="3723" b="35575"/>
            <a:stretch>
              <a:fillRect/>
            </a:stretch>
          </p:blipFill>
          <p:spPr>
            <a:xfrm>
              <a:off x="-242731" y="-132189"/>
              <a:ext cx="6320716" cy="6304520"/>
            </a:xfrm>
            <a:prstGeom prst="rect">
              <a:avLst/>
            </a:prstGeom>
          </p:spPr>
        </p:pic>
      </p:grpSp>
      <p:grpSp>
        <p:nvGrpSpPr>
          <p:cNvPr id="9" name="Group 8">
            <a:extLst>
              <a:ext uri="{FF2B5EF4-FFF2-40B4-BE49-F238E27FC236}">
                <a16:creationId xmlns:a16="http://schemas.microsoft.com/office/drawing/2014/main" id="{5AC85B21-5305-A5E5-C193-D3808D80D819}"/>
              </a:ext>
            </a:extLst>
          </p:cNvPr>
          <p:cNvGrpSpPr/>
          <p:nvPr/>
        </p:nvGrpSpPr>
        <p:grpSpPr>
          <a:xfrm>
            <a:off x="11987358" y="922047"/>
            <a:ext cx="6544288" cy="6595570"/>
            <a:chOff x="-370331" y="-132189"/>
            <a:chExt cx="6544288" cy="6595570"/>
          </a:xfrm>
        </p:grpSpPr>
        <p:pic>
          <p:nvPicPr>
            <p:cNvPr id="10" name="Picture 9" descr="Text&#10;&#10;Description automatically generated">
              <a:extLst>
                <a:ext uri="{FF2B5EF4-FFF2-40B4-BE49-F238E27FC236}">
                  <a16:creationId xmlns:a16="http://schemas.microsoft.com/office/drawing/2014/main" id="{166C949A-8311-25B9-2E9F-24357FD21BE0}"/>
                </a:ext>
              </a:extLst>
            </p:cNvPr>
            <p:cNvPicPr>
              <a:picLocks noChangeAspect="1"/>
            </p:cNvPicPr>
            <p:nvPr/>
          </p:nvPicPr>
          <p:blipFill>
            <a:blip r:embed="rId9">
              <a:extLst>
                <a:ext uri="{28A0092B-C50C-407E-A947-70E740481C1C}">
                  <a14:useLocalDpi xmlns:a14="http://schemas.microsoft.com/office/drawing/2010/main" val="0"/>
                </a:ext>
              </a:extLst>
            </a:blip>
            <a:srcRect l="2242" t="1233" r="2014" b="1044"/>
            <a:stretch>
              <a:fillRect/>
            </a:stretch>
          </p:blipFill>
          <p:spPr>
            <a:xfrm>
              <a:off x="-66438" y="-132189"/>
              <a:ext cx="6240395" cy="6302951"/>
            </a:xfrm>
            <a:prstGeom prst="rect">
              <a:avLst/>
            </a:prstGeom>
          </p:spPr>
        </p:pic>
        <p:sp>
          <p:nvSpPr>
            <p:cNvPr id="11" name="TextBox 10">
              <a:extLst>
                <a:ext uri="{FF2B5EF4-FFF2-40B4-BE49-F238E27FC236}">
                  <a16:creationId xmlns:a16="http://schemas.microsoft.com/office/drawing/2014/main" id="{DD4E8EB0-A896-7EE6-7AD4-F20F22E03F07}"/>
                </a:ext>
              </a:extLst>
            </p:cNvPr>
            <p:cNvSpPr txBox="1"/>
            <p:nvPr/>
          </p:nvSpPr>
          <p:spPr>
            <a:xfrm>
              <a:off x="-370331" y="6155604"/>
              <a:ext cx="6240395" cy="30777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Credit: @</a:t>
              </a:r>
              <a:r>
                <a:rPr kumimoji="0" lang="en-GB" sz="1400" b="0" i="1" u="none" strike="noStrike" kern="1200" cap="none" spc="0" normalizeH="0" baseline="0" noProof="0" dirty="0" err="1">
                  <a:ln>
                    <a:noFill/>
                  </a:ln>
                  <a:solidFill>
                    <a:srgbClr val="333333"/>
                  </a:solidFill>
                  <a:effectLst/>
                  <a:uLnTx/>
                  <a:uFillTx/>
                  <a:latin typeface="Arial" panose="020B0604020202020204" pitchFamily="34" charset="0"/>
                  <a:ea typeface="+mn-ea"/>
                  <a:cs typeface="Arial" panose="020B0604020202020204" pitchFamily="34" charset="0"/>
                </a:rPr>
                <a:t>telegraphwomenssport</a:t>
              </a:r>
              <a:r>
                <a:rPr kumimoji="0" lang="en-GB" sz="14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(2020)</a:t>
              </a: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7" name="TextBox 16">
            <a:extLst>
              <a:ext uri="{FF2B5EF4-FFF2-40B4-BE49-F238E27FC236}">
                <a16:creationId xmlns:a16="http://schemas.microsoft.com/office/drawing/2014/main" id="{D86050F3-88B9-99EC-E875-A37ACA0B43C1}"/>
              </a:ext>
            </a:extLst>
          </p:cNvPr>
          <p:cNvSpPr txBox="1"/>
          <p:nvPr/>
        </p:nvSpPr>
        <p:spPr>
          <a:xfrm>
            <a:off x="6068840" y="7226567"/>
            <a:ext cx="6240395" cy="30777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Credit: @</a:t>
            </a:r>
            <a:r>
              <a:rPr kumimoji="0" lang="en-GB" sz="1400" b="0" i="1" u="none" strike="noStrike" kern="1200" cap="none" spc="0" normalizeH="0" baseline="0" noProof="0" dirty="0" err="1">
                <a:ln>
                  <a:noFill/>
                </a:ln>
                <a:solidFill>
                  <a:srgbClr val="333333"/>
                </a:solidFill>
                <a:effectLst/>
                <a:uLnTx/>
                <a:uFillTx/>
                <a:latin typeface="Arial" panose="020B0604020202020204" pitchFamily="34" charset="0"/>
                <a:ea typeface="+mn-ea"/>
                <a:cs typeface="Arial" panose="020B0604020202020204" pitchFamily="34" charset="0"/>
              </a:rPr>
              <a:t>unwomen</a:t>
            </a:r>
            <a:r>
              <a:rPr kumimoji="0" lang="en-GB" sz="14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(2020)</a:t>
            </a: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99DFE60F-1D77-755D-235A-B1F609034DB8}"/>
              </a:ext>
            </a:extLst>
          </p:cNvPr>
          <p:cNvGrpSpPr/>
          <p:nvPr/>
        </p:nvGrpSpPr>
        <p:grpSpPr>
          <a:xfrm>
            <a:off x="13639800" y="9289181"/>
            <a:ext cx="3733800" cy="521480"/>
            <a:chOff x="-29261" y="-116369"/>
            <a:chExt cx="4236105" cy="695308"/>
          </a:xfrm>
        </p:grpSpPr>
        <p:sp>
          <p:nvSpPr>
            <p:cNvPr id="19" name="TextBox 18">
              <a:extLst>
                <a:ext uri="{FF2B5EF4-FFF2-40B4-BE49-F238E27FC236}">
                  <a16:creationId xmlns:a16="http://schemas.microsoft.com/office/drawing/2014/main" id="{54EBBAC8-EBCD-2BE0-6F84-0EC9D373737F}"/>
                </a:ext>
              </a:extLst>
            </p:cNvPr>
            <p:cNvSpPr txBox="1"/>
            <p:nvPr/>
          </p:nvSpPr>
          <p:spPr>
            <a:xfrm>
              <a:off x="-29261" y="-116369"/>
              <a:ext cx="4236105" cy="309915"/>
            </a:xfrm>
            <a:prstGeom prst="rect">
              <a:avLst/>
            </a:prstGeom>
          </p:spPr>
          <p:txBody>
            <a:bodyPr lIns="0" tIns="0" rIns="0" bIns="0" rtlCol="0" anchor="t">
              <a:spAutoFit/>
            </a:bodyPr>
            <a:lstStyle/>
            <a:p>
              <a:pPr marL="0" marR="0" lvl="0" indent="0" algn="r" defTabSz="914400" rtl="0" eaLnBrk="1" fontAlgn="auto" latinLnBrk="0" hangingPunct="1">
                <a:lnSpc>
                  <a:spcPts val="1918"/>
                </a:lnSpc>
                <a:spcBef>
                  <a:spcPct val="0"/>
                </a:spcBef>
                <a:spcAft>
                  <a:spcPts val="0"/>
                </a:spcAft>
                <a:buClrTx/>
                <a:buSzTx/>
                <a:buFontTx/>
                <a:buNone/>
                <a:tabLst/>
                <a:defRPr/>
              </a:pPr>
              <a:endParaRPr kumimoji="0" lang="en-US" sz="1400" b="0" i="0" u="none" strike="noStrike" kern="1200" cap="none" spc="23"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0" name="TextBox 19">
              <a:extLst>
                <a:ext uri="{FF2B5EF4-FFF2-40B4-BE49-F238E27FC236}">
                  <a16:creationId xmlns:a16="http://schemas.microsoft.com/office/drawing/2014/main" id="{B17C2320-2DC9-2C50-A225-87D6C067DE10}"/>
                </a:ext>
              </a:extLst>
            </p:cNvPr>
            <p:cNvSpPr txBox="1"/>
            <p:nvPr/>
          </p:nvSpPr>
          <p:spPr>
            <a:xfrm>
              <a:off x="-29261" y="275437"/>
              <a:ext cx="4236105" cy="303502"/>
            </a:xfrm>
            <a:prstGeom prst="rect">
              <a:avLst/>
            </a:prstGeom>
          </p:spPr>
          <p:txBody>
            <a:bodyPr lIns="0" tIns="0" rIns="0" bIns="0" rtlCol="0" anchor="t">
              <a:spAutoFit/>
            </a:bodyPr>
            <a:lstStyle/>
            <a:p>
              <a:pPr marL="0" marR="0" lvl="0" indent="0" algn="r" defTabSz="914400" rtl="0" eaLnBrk="1" fontAlgn="auto" latinLnBrk="0" hangingPunct="1">
                <a:lnSpc>
                  <a:spcPts val="1918"/>
                </a:lnSpc>
                <a:spcBef>
                  <a:spcPct val="0"/>
                </a:spcBef>
                <a:spcAft>
                  <a:spcPts val="0"/>
                </a:spcAft>
                <a:buClrTx/>
                <a:buSzTx/>
                <a:buFontTx/>
                <a:buNone/>
                <a:tabLst/>
                <a:defRPr/>
              </a:pPr>
              <a:r>
                <a:rPr lang="en-US" sz="1400" spc="23" dirty="0">
                  <a:solidFill>
                    <a:srgbClr val="000000"/>
                  </a:solidFill>
                  <a:latin typeface="Roboto" panose="02000000000000000000" pitchFamily="2" charset="0"/>
                  <a:ea typeface="Roboto" panose="02000000000000000000" pitchFamily="2" charset="0"/>
                  <a:cs typeface="Roboto" panose="02000000000000000000" pitchFamily="2" charset="0"/>
                </a:rPr>
                <a:t>06·03·2026</a:t>
              </a:r>
              <a:r>
                <a:rPr kumimoji="0" lang="en-US" sz="1400" b="0" i="0" u="none" strike="noStrike" kern="1200" cap="none" spc="23"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 </a:t>
              </a:r>
              <a:r>
                <a:rPr kumimoji="0" lang="en-US" sz="1400" b="1" i="0" u="none" strike="noStrike" kern="1200" cap="none" spc="23"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Nadia Bonjour</a:t>
              </a:r>
            </a:p>
          </p:txBody>
        </p:sp>
      </p:grpSp>
    </p:spTree>
    <p:extLst>
      <p:ext uri="{BB962C8B-B14F-4D97-AF65-F5344CB8AC3E}">
        <p14:creationId xmlns:p14="http://schemas.microsoft.com/office/powerpoint/2010/main" val="297461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EDE1"/>
        </a:solidFill>
        <a:effectLst/>
      </p:bgPr>
    </p:bg>
    <p:spTree>
      <p:nvGrpSpPr>
        <p:cNvPr id="1" name="">
          <a:extLst>
            <a:ext uri="{FF2B5EF4-FFF2-40B4-BE49-F238E27FC236}">
              <a16:creationId xmlns:a16="http://schemas.microsoft.com/office/drawing/2014/main" id="{B05B3DA1-7B9F-7D04-6F07-F2A1438EBCDB}"/>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32815259-DCCC-7BBC-3524-375BC222D6CE}"/>
              </a:ext>
            </a:extLst>
          </p:cNvPr>
          <p:cNvSpPr/>
          <p:nvPr/>
        </p:nvSpPr>
        <p:spPr>
          <a:xfrm>
            <a:off x="17005629" y="3619500"/>
            <a:ext cx="367971" cy="368641"/>
          </a:xfrm>
          <a:custGeom>
            <a:avLst/>
            <a:gdLst/>
            <a:ahLst/>
            <a:cxnLst/>
            <a:rect l="l" t="t" r="r" b="b"/>
            <a:pathLst>
              <a:path w="367971" h="368641">
                <a:moveTo>
                  <a:pt x="0" y="0"/>
                </a:moveTo>
                <a:lnTo>
                  <a:pt x="367971" y="0"/>
                </a:lnTo>
                <a:lnTo>
                  <a:pt x="367971" y="368641"/>
                </a:lnTo>
                <a:lnTo>
                  <a:pt x="0" y="3686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CH"/>
          </a:p>
        </p:txBody>
      </p:sp>
      <p:sp>
        <p:nvSpPr>
          <p:cNvPr id="24" name="TextBox 5">
            <a:extLst>
              <a:ext uri="{FF2B5EF4-FFF2-40B4-BE49-F238E27FC236}">
                <a16:creationId xmlns:a16="http://schemas.microsoft.com/office/drawing/2014/main" id="{829D67EE-5AC6-8C67-8E2C-B6E189A05C17}"/>
              </a:ext>
            </a:extLst>
          </p:cNvPr>
          <p:cNvSpPr txBox="1"/>
          <p:nvPr/>
        </p:nvSpPr>
        <p:spPr>
          <a:xfrm>
            <a:off x="5525264" y="8125640"/>
            <a:ext cx="7285501" cy="2007729"/>
          </a:xfrm>
          <a:prstGeom prst="rect">
            <a:avLst/>
          </a:prstGeom>
        </p:spPr>
        <p:txBody>
          <a:bodyPr wrap="square" lIns="0" tIns="0" rIns="0" bIns="0" rtlCol="0" anchor="t">
            <a:spAutoFit/>
          </a:bodyPr>
          <a:lstStyle/>
          <a:p>
            <a:pPr algn="ctr">
              <a:lnSpc>
                <a:spcPct val="80000"/>
              </a:lnSpc>
            </a:pPr>
            <a:r>
              <a:rPr lang="en-US" sz="8000" b="1" dirty="0">
                <a:solidFill>
                  <a:srgbClr val="202124"/>
                </a:solidFill>
                <a:latin typeface="Aptos Serif" panose="02020604070405020304" pitchFamily="18" charset="0"/>
                <a:ea typeface="Garet Bold"/>
                <a:cs typeface="Aptos Serif" panose="02020604070405020304" pitchFamily="18" charset="0"/>
                <a:sym typeface="Garet Bold"/>
              </a:rPr>
              <a:t>The power of language</a:t>
            </a:r>
            <a:endParaRPr lang="en-US" sz="8000" b="1" spc="-150" dirty="0">
              <a:solidFill>
                <a:srgbClr val="202124"/>
              </a:solidFill>
              <a:latin typeface="Aptos Serif" panose="02020604070405020304" pitchFamily="18" charset="0"/>
              <a:ea typeface="Helvetica Neue Condensed" panose="02000503000000020004" pitchFamily="2" charset="0"/>
              <a:cs typeface="Aptos Serif" panose="02020604070405020304" pitchFamily="18" charset="0"/>
            </a:endParaRPr>
          </a:p>
        </p:txBody>
      </p:sp>
      <p:pic>
        <p:nvPicPr>
          <p:cNvPr id="25" name="Picture 24" descr="A black letter on a black background&#10;&#10;AI-generated content may be incorrect.">
            <a:extLst>
              <a:ext uri="{FF2B5EF4-FFF2-40B4-BE49-F238E27FC236}">
                <a16:creationId xmlns:a16="http://schemas.microsoft.com/office/drawing/2014/main" id="{28966C51-0CBF-8210-D282-04709A27FF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700" y="9275411"/>
            <a:ext cx="1409700" cy="535250"/>
          </a:xfrm>
          <a:prstGeom prst="rect">
            <a:avLst/>
          </a:prstGeom>
        </p:spPr>
      </p:pic>
      <p:grpSp>
        <p:nvGrpSpPr>
          <p:cNvPr id="8" name="Group 2">
            <a:extLst>
              <a:ext uri="{FF2B5EF4-FFF2-40B4-BE49-F238E27FC236}">
                <a16:creationId xmlns:a16="http://schemas.microsoft.com/office/drawing/2014/main" id="{30EEAA3C-635A-8CEC-3435-00DF177D6F93}"/>
              </a:ext>
            </a:extLst>
          </p:cNvPr>
          <p:cNvGrpSpPr/>
          <p:nvPr/>
        </p:nvGrpSpPr>
        <p:grpSpPr>
          <a:xfrm>
            <a:off x="-152401" y="476339"/>
            <a:ext cx="18440401" cy="7308703"/>
            <a:chOff x="0" y="0"/>
            <a:chExt cx="10014382" cy="13716000"/>
          </a:xfrm>
        </p:grpSpPr>
        <p:pic>
          <p:nvPicPr>
            <p:cNvPr id="9" name="Picture 3">
              <a:extLst>
                <a:ext uri="{FF2B5EF4-FFF2-40B4-BE49-F238E27FC236}">
                  <a16:creationId xmlns:a16="http://schemas.microsoft.com/office/drawing/2014/main" id="{14EAB713-BADC-BA95-5CFE-C5B3A3099BB7}"/>
                </a:ext>
              </a:extLst>
            </p:cNvPr>
            <p:cNvPicPr>
              <a:picLocks noChangeAspect="1"/>
            </p:cNvPicPr>
            <p:nvPr/>
          </p:nvPicPr>
          <p:blipFill>
            <a:blip r:embed="rId6"/>
            <a:srcRect l="25662" r="25662"/>
            <a:stretch>
              <a:fillRect/>
            </a:stretch>
          </p:blipFill>
          <p:spPr>
            <a:xfrm flipV="1">
              <a:off x="0" y="0"/>
              <a:ext cx="10014382" cy="13716000"/>
            </a:xfrm>
            <a:prstGeom prst="rect">
              <a:avLst/>
            </a:prstGeom>
          </p:spPr>
        </p:pic>
      </p:grpSp>
      <p:sp>
        <p:nvSpPr>
          <p:cNvPr id="2" name="TextBox 11">
            <a:extLst>
              <a:ext uri="{FF2B5EF4-FFF2-40B4-BE49-F238E27FC236}">
                <a16:creationId xmlns:a16="http://schemas.microsoft.com/office/drawing/2014/main" id="{1D04B81D-91F9-2EE0-6B01-0C6947330B08}"/>
              </a:ext>
            </a:extLst>
          </p:cNvPr>
          <p:cNvSpPr txBox="1"/>
          <p:nvPr/>
        </p:nvSpPr>
        <p:spPr>
          <a:xfrm>
            <a:off x="1084878" y="2620790"/>
            <a:ext cx="10689100" cy="2648802"/>
          </a:xfrm>
          <a:prstGeom prst="rect">
            <a:avLst/>
          </a:prstGeom>
        </p:spPr>
        <p:txBody>
          <a:bodyPr wrap="square" lIns="0" tIns="0" rIns="0" bIns="0" rtlCol="0" anchor="t">
            <a:spAutoFit/>
          </a:bodyPr>
          <a:lstStyle/>
          <a:p>
            <a:pPr>
              <a:defRPr/>
            </a:pPr>
            <a:r>
              <a:rPr kumimoji="0" lang="en-US" sz="4800" b="0" i="0" u="none" strike="noStrike" kern="1200" cap="none" spc="0" normalizeH="0" baseline="0" noProof="0" dirty="0">
                <a:ln>
                  <a:noFill/>
                </a:ln>
                <a:solidFill>
                  <a:srgbClr val="202124"/>
                </a:solidFill>
                <a:effectLst/>
                <a:uLnTx/>
                <a:uFillTx/>
                <a:latin typeface="Roboto"/>
                <a:ea typeface="Roboto"/>
                <a:cs typeface="Roboto"/>
                <a:sym typeface="Roboto"/>
              </a:rPr>
              <a:t>Change </a:t>
            </a:r>
            <a:r>
              <a:rPr kumimoji="0" lang="en-US" sz="4800" b="1" i="0" u="none" strike="noStrike" kern="1200" cap="none" spc="0" normalizeH="0" baseline="0" noProof="0" dirty="0">
                <a:ln>
                  <a:noFill/>
                </a:ln>
                <a:solidFill>
                  <a:srgbClr val="202124"/>
                </a:solidFill>
                <a:effectLst/>
                <a:uLnTx/>
                <a:uFillTx/>
                <a:latin typeface="Roboto"/>
                <a:ea typeface="Roboto"/>
                <a:cs typeface="Roboto"/>
                <a:sym typeface="Roboto"/>
              </a:rPr>
              <a:t>one word</a:t>
            </a:r>
            <a:r>
              <a:rPr lang="en-US" sz="4800" b="1" dirty="0">
                <a:solidFill>
                  <a:srgbClr val="202124"/>
                </a:solidFill>
                <a:latin typeface="Roboto"/>
                <a:ea typeface="Roboto"/>
                <a:cs typeface="Roboto"/>
                <a:sym typeface="Roboto"/>
              </a:rPr>
              <a:t>.</a:t>
            </a:r>
          </a:p>
          <a:p>
            <a:pPr>
              <a:defRPr/>
            </a:pPr>
            <a:r>
              <a:rPr kumimoji="0" lang="en-US" sz="4800" b="0" i="0" u="none" strike="noStrike" kern="1200" cap="none" spc="0" normalizeH="0" baseline="0" noProof="0" dirty="0">
                <a:ln>
                  <a:noFill/>
                </a:ln>
                <a:solidFill>
                  <a:srgbClr val="202124"/>
                </a:solidFill>
                <a:effectLst/>
                <a:uLnTx/>
                <a:uFillTx/>
                <a:latin typeface="Roboto"/>
                <a:ea typeface="Roboto"/>
                <a:cs typeface="Roboto"/>
                <a:sym typeface="Roboto"/>
              </a:rPr>
              <a:t>Change </a:t>
            </a:r>
            <a:r>
              <a:rPr kumimoji="0" lang="en-US" sz="4800" b="1" i="0" u="none" strike="noStrike" kern="1200" cap="none" spc="0" normalizeH="0" baseline="0" noProof="0" dirty="0">
                <a:ln>
                  <a:noFill/>
                </a:ln>
                <a:solidFill>
                  <a:srgbClr val="202124"/>
                </a:solidFill>
                <a:effectLst/>
                <a:uLnTx/>
                <a:uFillTx/>
                <a:latin typeface="Roboto"/>
                <a:ea typeface="Roboto"/>
                <a:cs typeface="Roboto"/>
                <a:sym typeface="Roboto"/>
              </a:rPr>
              <a:t>one image.</a:t>
            </a:r>
          </a:p>
          <a:p>
            <a:pPr>
              <a:defRPr/>
            </a:pPr>
            <a:r>
              <a:rPr kumimoji="0" lang="en-US" sz="4800" b="0" i="0" u="none" strike="noStrike" kern="1200" cap="none" spc="0" normalizeH="0" baseline="0" noProof="0" dirty="0">
                <a:ln>
                  <a:noFill/>
                </a:ln>
                <a:solidFill>
                  <a:srgbClr val="202124"/>
                </a:solidFill>
                <a:effectLst/>
                <a:uLnTx/>
                <a:uFillTx/>
                <a:latin typeface="Roboto"/>
                <a:ea typeface="Roboto"/>
                <a:cs typeface="Roboto"/>
                <a:sym typeface="Roboto"/>
              </a:rPr>
              <a:t>Change</a:t>
            </a:r>
            <a:r>
              <a:rPr kumimoji="0" lang="en-US" sz="4800" b="0" i="0" u="none" strike="noStrike" kern="1200" cap="none" spc="0" normalizeH="0" noProof="0" dirty="0">
                <a:ln>
                  <a:noFill/>
                </a:ln>
                <a:solidFill>
                  <a:srgbClr val="202124"/>
                </a:solidFill>
                <a:effectLst/>
                <a:uLnTx/>
                <a:uFillTx/>
                <a:latin typeface="Roboto"/>
                <a:ea typeface="Roboto"/>
                <a:cs typeface="Roboto"/>
                <a:sym typeface="Roboto"/>
              </a:rPr>
              <a:t> </a:t>
            </a:r>
            <a:r>
              <a:rPr kumimoji="0" lang="en-US" sz="4800" b="1" i="0" u="none" strike="noStrike" kern="1200" cap="none" spc="0" normalizeH="0" noProof="0" dirty="0">
                <a:ln>
                  <a:noFill/>
                </a:ln>
                <a:solidFill>
                  <a:srgbClr val="202124"/>
                </a:solidFill>
                <a:effectLst/>
                <a:uLnTx/>
                <a:uFillTx/>
                <a:latin typeface="Roboto"/>
                <a:ea typeface="Roboto"/>
                <a:cs typeface="Roboto"/>
                <a:sym typeface="Roboto"/>
              </a:rPr>
              <a:t>one voice. </a:t>
            </a:r>
          </a:p>
          <a:p>
            <a:pPr>
              <a:lnSpc>
                <a:spcPts val="2881"/>
              </a:lnSpc>
              <a:defRPr/>
            </a:pPr>
            <a:endParaRPr kumimoji="0" lang="en-US" sz="4800" b="0" i="0" u="none" strike="noStrike" kern="1200" cap="none" spc="0" normalizeH="0" baseline="0" noProof="0" dirty="0">
              <a:ln>
                <a:noFill/>
              </a:ln>
              <a:solidFill>
                <a:srgbClr val="202124"/>
              </a:solidFill>
              <a:effectLst/>
              <a:uLnTx/>
              <a:uFillTx/>
              <a:latin typeface="Roboto"/>
              <a:ea typeface="Roboto"/>
              <a:cs typeface="Roboto"/>
              <a:sym typeface="Roboto"/>
            </a:endParaRPr>
          </a:p>
        </p:txBody>
      </p:sp>
      <p:sp>
        <p:nvSpPr>
          <p:cNvPr id="3" name="TextBox 2">
            <a:extLst>
              <a:ext uri="{FF2B5EF4-FFF2-40B4-BE49-F238E27FC236}">
                <a16:creationId xmlns:a16="http://schemas.microsoft.com/office/drawing/2014/main" id="{E5F8E9F7-7845-719C-259F-3FBE3276CA06}"/>
              </a:ext>
            </a:extLst>
          </p:cNvPr>
          <p:cNvSpPr txBox="1"/>
          <p:nvPr/>
        </p:nvSpPr>
        <p:spPr>
          <a:xfrm>
            <a:off x="2501834" y="5595412"/>
            <a:ext cx="6338809" cy="830997"/>
          </a:xfrm>
          <a:prstGeom prst="rect">
            <a:avLst/>
          </a:prstGeom>
          <a:noFill/>
        </p:spPr>
        <p:txBody>
          <a:bodyPr wrap="square">
            <a:spAutoFit/>
          </a:bodyPr>
          <a:lstStyle/>
          <a:p>
            <a:r>
              <a:rPr kumimoji="0" lang="en-US" sz="4800" b="1" i="0" u="none" strike="noStrike" kern="1200" cap="none" spc="0" normalizeH="0" baseline="0" noProof="0" dirty="0">
                <a:ln>
                  <a:noFill/>
                </a:ln>
                <a:solidFill>
                  <a:srgbClr val="202124"/>
                </a:solidFill>
                <a:effectLst/>
                <a:uLnTx/>
                <a:uFillTx/>
                <a:latin typeface="Roboto"/>
                <a:ea typeface="Roboto"/>
                <a:cs typeface="Roboto"/>
                <a:sym typeface="Roboto"/>
              </a:rPr>
              <a:t>Change the narrative.</a:t>
            </a:r>
            <a:endParaRPr lang="fr-CH" b="1" dirty="0"/>
          </a:p>
        </p:txBody>
      </p:sp>
      <p:pic>
        <p:nvPicPr>
          <p:cNvPr id="4" name="Picture 8">
            <a:extLst>
              <a:ext uri="{FF2B5EF4-FFF2-40B4-BE49-F238E27FC236}">
                <a16:creationId xmlns:a16="http://schemas.microsoft.com/office/drawing/2014/main" id="{CCAE810B-A404-049B-F6FB-42D4F1D5B8F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66800" y="5661918"/>
            <a:ext cx="1370926" cy="669223"/>
          </a:xfrm>
          <a:prstGeom prst="rect">
            <a:avLst/>
          </a:prstGeom>
        </p:spPr>
      </p:pic>
      <p:pic>
        <p:nvPicPr>
          <p:cNvPr id="19" name="Picture 18" descr="A picture containing text, font, white, graphics&#10;&#10;Description automatically generated">
            <a:extLst>
              <a:ext uri="{FF2B5EF4-FFF2-40B4-BE49-F238E27FC236}">
                <a16:creationId xmlns:a16="http://schemas.microsoft.com/office/drawing/2014/main" id="{FC3F61F5-176D-C44C-4126-7847FF7D789F}"/>
              </a:ext>
            </a:extLst>
          </p:cNvPr>
          <p:cNvPicPr>
            <a:picLocks noChangeAspect="1"/>
          </p:cNvPicPr>
          <p:nvPr/>
        </p:nvPicPr>
        <p:blipFill>
          <a:blip r:embed="rId9"/>
          <a:stretch>
            <a:fillRect/>
          </a:stretch>
        </p:blipFill>
        <p:spPr>
          <a:xfrm>
            <a:off x="9144000" y="1879471"/>
            <a:ext cx="5211928" cy="1377601"/>
          </a:xfrm>
          <a:prstGeom prst="rect">
            <a:avLst/>
          </a:prstGeom>
          <a:ln>
            <a:noFill/>
          </a:ln>
          <a:effectLst>
            <a:outerShdw blurRad="190500" algn="tl" rotWithShape="0">
              <a:srgbClr val="000000">
                <a:alpha val="70000"/>
              </a:srgbClr>
            </a:outerShdw>
          </a:effectLst>
        </p:spPr>
      </p:pic>
      <p:pic>
        <p:nvPicPr>
          <p:cNvPr id="21" name="Picture 20" descr="A person holding a phone&#10;&#10;Description automatically generated with medium confidence">
            <a:extLst>
              <a:ext uri="{FF2B5EF4-FFF2-40B4-BE49-F238E27FC236}">
                <a16:creationId xmlns:a16="http://schemas.microsoft.com/office/drawing/2014/main" id="{7EBD9B37-369F-E776-3C97-B453B097C8F0}"/>
              </a:ext>
            </a:extLst>
          </p:cNvPr>
          <p:cNvPicPr>
            <a:picLocks noChangeAspect="1"/>
          </p:cNvPicPr>
          <p:nvPr/>
        </p:nvPicPr>
        <p:blipFill>
          <a:blip r:embed="rId10"/>
          <a:srcRect l="6380" t="52704" r="6879"/>
          <a:stretch>
            <a:fillRect/>
          </a:stretch>
        </p:blipFill>
        <p:spPr>
          <a:xfrm>
            <a:off x="10788740" y="3564406"/>
            <a:ext cx="4348849" cy="2706355"/>
          </a:xfrm>
          <a:prstGeom prst="rect">
            <a:avLst/>
          </a:prstGeom>
        </p:spPr>
      </p:pic>
      <p:pic>
        <p:nvPicPr>
          <p:cNvPr id="22" name="Picture 21">
            <a:extLst>
              <a:ext uri="{FF2B5EF4-FFF2-40B4-BE49-F238E27FC236}">
                <a16:creationId xmlns:a16="http://schemas.microsoft.com/office/drawing/2014/main" id="{500A216A-823B-9293-9F61-F83413EF2F9F}"/>
              </a:ext>
            </a:extLst>
          </p:cNvPr>
          <p:cNvPicPr>
            <a:picLocks noChangeAspect="1"/>
          </p:cNvPicPr>
          <p:nvPr/>
        </p:nvPicPr>
        <p:blipFill>
          <a:blip r:embed="rId11"/>
          <a:stretch/>
        </p:blipFill>
        <p:spPr bwMode="auto">
          <a:xfrm>
            <a:off x="14624423" y="2305932"/>
            <a:ext cx="3268265" cy="3268265"/>
          </a:xfrm>
          <a:prstGeom prst="rect">
            <a:avLst/>
          </a:prstGeom>
        </p:spPr>
      </p:pic>
      <p:grpSp>
        <p:nvGrpSpPr>
          <p:cNvPr id="10" name="Group 9">
            <a:extLst>
              <a:ext uri="{FF2B5EF4-FFF2-40B4-BE49-F238E27FC236}">
                <a16:creationId xmlns:a16="http://schemas.microsoft.com/office/drawing/2014/main" id="{278A7FD4-9C44-5629-05C5-E158499F5D95}"/>
              </a:ext>
            </a:extLst>
          </p:cNvPr>
          <p:cNvGrpSpPr/>
          <p:nvPr/>
        </p:nvGrpSpPr>
        <p:grpSpPr>
          <a:xfrm>
            <a:off x="13639800" y="9289181"/>
            <a:ext cx="3733800" cy="521480"/>
            <a:chOff x="-29261" y="-116369"/>
            <a:chExt cx="4236105" cy="695308"/>
          </a:xfrm>
        </p:grpSpPr>
        <p:sp>
          <p:nvSpPr>
            <p:cNvPr id="11" name="TextBox 10">
              <a:extLst>
                <a:ext uri="{FF2B5EF4-FFF2-40B4-BE49-F238E27FC236}">
                  <a16:creationId xmlns:a16="http://schemas.microsoft.com/office/drawing/2014/main" id="{CE2E76D0-B0EB-A2AD-A398-5E19963495BA}"/>
                </a:ext>
              </a:extLst>
            </p:cNvPr>
            <p:cNvSpPr txBox="1"/>
            <p:nvPr/>
          </p:nvSpPr>
          <p:spPr>
            <a:xfrm>
              <a:off x="-29261" y="-116369"/>
              <a:ext cx="4236105" cy="309915"/>
            </a:xfrm>
            <a:prstGeom prst="rect">
              <a:avLst/>
            </a:prstGeom>
          </p:spPr>
          <p:txBody>
            <a:bodyPr lIns="0" tIns="0" rIns="0" bIns="0" rtlCol="0" anchor="t">
              <a:spAutoFit/>
            </a:bodyPr>
            <a:lstStyle/>
            <a:p>
              <a:pPr marL="0" marR="0" lvl="0" indent="0" algn="r" defTabSz="914400" rtl="0" eaLnBrk="1" fontAlgn="auto" latinLnBrk="0" hangingPunct="1">
                <a:lnSpc>
                  <a:spcPts val="1918"/>
                </a:lnSpc>
                <a:spcBef>
                  <a:spcPct val="0"/>
                </a:spcBef>
                <a:spcAft>
                  <a:spcPts val="0"/>
                </a:spcAft>
                <a:buClrTx/>
                <a:buSzTx/>
                <a:buFontTx/>
                <a:buNone/>
                <a:tabLst/>
                <a:defRPr/>
              </a:pPr>
              <a:endParaRPr kumimoji="0" lang="en-US" sz="1400" b="0" i="0" u="none" strike="noStrike" kern="1200" cap="none" spc="23"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6" name="TextBox 15">
              <a:extLst>
                <a:ext uri="{FF2B5EF4-FFF2-40B4-BE49-F238E27FC236}">
                  <a16:creationId xmlns:a16="http://schemas.microsoft.com/office/drawing/2014/main" id="{AA99806A-73FA-A1D5-CF04-F3404FEEC095}"/>
                </a:ext>
              </a:extLst>
            </p:cNvPr>
            <p:cNvSpPr txBox="1"/>
            <p:nvPr/>
          </p:nvSpPr>
          <p:spPr>
            <a:xfrm>
              <a:off x="-29261" y="275437"/>
              <a:ext cx="4236105" cy="303502"/>
            </a:xfrm>
            <a:prstGeom prst="rect">
              <a:avLst/>
            </a:prstGeom>
          </p:spPr>
          <p:txBody>
            <a:bodyPr lIns="0" tIns="0" rIns="0" bIns="0" rtlCol="0" anchor="t">
              <a:spAutoFit/>
            </a:bodyPr>
            <a:lstStyle/>
            <a:p>
              <a:pPr marL="0" marR="0" lvl="0" indent="0" algn="r" defTabSz="914400" rtl="0" eaLnBrk="1" fontAlgn="auto" latinLnBrk="0" hangingPunct="1">
                <a:lnSpc>
                  <a:spcPts val="1918"/>
                </a:lnSpc>
                <a:spcBef>
                  <a:spcPct val="0"/>
                </a:spcBef>
                <a:spcAft>
                  <a:spcPts val="0"/>
                </a:spcAft>
                <a:buClrTx/>
                <a:buSzTx/>
                <a:buFontTx/>
                <a:buNone/>
                <a:tabLst/>
                <a:defRPr/>
              </a:pPr>
              <a:r>
                <a:rPr lang="en-US" sz="1400" spc="23" dirty="0">
                  <a:solidFill>
                    <a:srgbClr val="000000"/>
                  </a:solidFill>
                  <a:latin typeface="Roboto" panose="02000000000000000000" pitchFamily="2" charset="0"/>
                  <a:ea typeface="Roboto" panose="02000000000000000000" pitchFamily="2" charset="0"/>
                  <a:cs typeface="Roboto" panose="02000000000000000000" pitchFamily="2" charset="0"/>
                </a:rPr>
                <a:t>06·03·2026</a:t>
              </a:r>
              <a:r>
                <a:rPr kumimoji="0" lang="en-US" sz="1400" b="0" i="0" u="none" strike="noStrike" kern="1200" cap="none" spc="23"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 </a:t>
              </a:r>
              <a:r>
                <a:rPr kumimoji="0" lang="en-US" sz="1400" b="1" i="0" u="none" strike="noStrike" kern="1200" cap="none" spc="23"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Nadia Bonjour</a:t>
              </a:r>
            </a:p>
          </p:txBody>
        </p:sp>
      </p:grpSp>
    </p:spTree>
    <p:extLst>
      <p:ext uri="{BB962C8B-B14F-4D97-AF65-F5344CB8AC3E}">
        <p14:creationId xmlns:p14="http://schemas.microsoft.com/office/powerpoint/2010/main" val="188368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EDE1"/>
        </a:solidFill>
        <a:effectLst/>
      </p:bgPr>
    </p:bg>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643E8BC4-7869-5621-2993-EC3EC76AFFCE}"/>
              </a:ext>
            </a:extLst>
          </p:cNvPr>
          <p:cNvGrpSpPr/>
          <p:nvPr/>
        </p:nvGrpSpPr>
        <p:grpSpPr>
          <a:xfrm>
            <a:off x="-28829" y="-19050"/>
            <a:ext cx="7333354" cy="10325100"/>
            <a:chOff x="0" y="0"/>
            <a:chExt cx="7484714" cy="13716000"/>
          </a:xfrm>
        </p:grpSpPr>
        <p:pic>
          <p:nvPicPr>
            <p:cNvPr id="7" name="Picture 3">
              <a:extLst>
                <a:ext uri="{FF2B5EF4-FFF2-40B4-BE49-F238E27FC236}">
                  <a16:creationId xmlns:a16="http://schemas.microsoft.com/office/drawing/2014/main" id="{795B7786-88FE-D29D-29D6-E40DBE4EA1AD}"/>
                </a:ext>
              </a:extLst>
            </p:cNvPr>
            <p:cNvPicPr>
              <a:picLocks noChangeAspect="1"/>
            </p:cNvPicPr>
            <p:nvPr/>
          </p:nvPicPr>
          <p:blipFill>
            <a:blip r:embed="rId3"/>
            <a:srcRect l="31810" r="31810"/>
            <a:stretch>
              <a:fillRect/>
            </a:stretch>
          </p:blipFill>
          <p:spPr>
            <a:xfrm flipV="1">
              <a:off x="0" y="0"/>
              <a:ext cx="7484714" cy="13716000"/>
            </a:xfrm>
            <a:prstGeom prst="rect">
              <a:avLst/>
            </a:prstGeom>
          </p:spPr>
        </p:pic>
      </p:grpSp>
      <p:sp>
        <p:nvSpPr>
          <p:cNvPr id="4" name="TextBox 4"/>
          <p:cNvSpPr txBox="1"/>
          <p:nvPr/>
        </p:nvSpPr>
        <p:spPr>
          <a:xfrm>
            <a:off x="8107373" y="1224315"/>
            <a:ext cx="9859434" cy="1226298"/>
          </a:xfrm>
          <a:prstGeom prst="rect">
            <a:avLst/>
          </a:prstGeom>
        </p:spPr>
        <p:txBody>
          <a:bodyPr wrap="square" lIns="0" tIns="0" rIns="0" bIns="0" rtlCol="0" anchor="t">
            <a:spAutoFit/>
          </a:bodyPr>
          <a:lstStyle/>
          <a:p>
            <a:pPr>
              <a:lnSpc>
                <a:spcPts val="9501"/>
              </a:lnSpc>
            </a:pPr>
            <a:r>
              <a:rPr lang="en-US" sz="8800" b="1" dirty="0">
                <a:solidFill>
                  <a:srgbClr val="202124"/>
                </a:solidFill>
                <a:latin typeface="Aptos Serif" panose="02020604070405020304" pitchFamily="18" charset="0"/>
                <a:ea typeface="Garet Bold"/>
                <a:cs typeface="Aptos Serif" panose="02020604070405020304" pitchFamily="18" charset="0"/>
                <a:sym typeface="Garet Bold"/>
              </a:rPr>
              <a:t>What can we do? </a:t>
            </a:r>
          </a:p>
        </p:txBody>
      </p:sp>
      <p:sp>
        <p:nvSpPr>
          <p:cNvPr id="10" name="Freeform 10"/>
          <p:cNvSpPr/>
          <p:nvPr/>
        </p:nvSpPr>
        <p:spPr>
          <a:xfrm>
            <a:off x="8107373" y="3143855"/>
            <a:ext cx="367971" cy="368641"/>
          </a:xfrm>
          <a:custGeom>
            <a:avLst/>
            <a:gdLst/>
            <a:ahLst/>
            <a:cxnLst/>
            <a:rect l="l" t="t" r="r" b="b"/>
            <a:pathLst>
              <a:path w="367971" h="368641">
                <a:moveTo>
                  <a:pt x="0" y="0"/>
                </a:moveTo>
                <a:lnTo>
                  <a:pt x="367971" y="0"/>
                </a:lnTo>
                <a:lnTo>
                  <a:pt x="367971" y="368641"/>
                </a:lnTo>
                <a:lnTo>
                  <a:pt x="0" y="3686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a:lnSpc>
                <a:spcPts val="3440"/>
              </a:lnSpc>
            </a:pPr>
            <a:endParaRPr lang="fr-CH" sz="2400" dirty="0"/>
          </a:p>
        </p:txBody>
      </p:sp>
      <p:sp>
        <p:nvSpPr>
          <p:cNvPr id="11" name="TextBox 11"/>
          <p:cNvSpPr txBox="1"/>
          <p:nvPr/>
        </p:nvSpPr>
        <p:spPr>
          <a:xfrm>
            <a:off x="8706044" y="3140090"/>
            <a:ext cx="3636250" cy="974626"/>
          </a:xfrm>
          <a:prstGeom prst="rect">
            <a:avLst/>
          </a:prstGeom>
        </p:spPr>
        <p:txBody>
          <a:bodyPr wrap="square" lIns="0" tIns="0" rIns="0" bIns="0" rtlCol="0" anchor="t">
            <a:spAutoFit/>
          </a:bodyPr>
          <a:lstStyle/>
          <a:p>
            <a:pPr algn="l">
              <a:lnSpc>
                <a:spcPts val="3800"/>
              </a:lnSpc>
            </a:pPr>
            <a:r>
              <a:rPr lang="en-US" sz="3800" b="1" dirty="0">
                <a:solidFill>
                  <a:srgbClr val="202124"/>
                </a:solidFill>
                <a:latin typeface="Roboto" panose="02000000000000000000" pitchFamily="2" charset="0"/>
                <a:ea typeface="Roboto" panose="02000000000000000000" pitchFamily="2" charset="0"/>
                <a:cs typeface="Roboto" panose="02000000000000000000" pitchFamily="2" charset="0"/>
                <a:sym typeface="Garet Bold"/>
              </a:rPr>
              <a:t>Change the narrative</a:t>
            </a:r>
          </a:p>
        </p:txBody>
      </p:sp>
      <p:sp>
        <p:nvSpPr>
          <p:cNvPr id="28" name="Freeform 10">
            <a:extLst>
              <a:ext uri="{FF2B5EF4-FFF2-40B4-BE49-F238E27FC236}">
                <a16:creationId xmlns:a16="http://schemas.microsoft.com/office/drawing/2014/main" id="{CC595F84-B923-F1FD-B566-33B2EADC8611}"/>
              </a:ext>
            </a:extLst>
          </p:cNvPr>
          <p:cNvSpPr/>
          <p:nvPr/>
        </p:nvSpPr>
        <p:spPr>
          <a:xfrm>
            <a:off x="13163949" y="3089584"/>
            <a:ext cx="367971" cy="368641"/>
          </a:xfrm>
          <a:custGeom>
            <a:avLst/>
            <a:gdLst/>
            <a:ahLst/>
            <a:cxnLst/>
            <a:rect l="l" t="t" r="r" b="b"/>
            <a:pathLst>
              <a:path w="367971" h="368641">
                <a:moveTo>
                  <a:pt x="0" y="0"/>
                </a:moveTo>
                <a:lnTo>
                  <a:pt x="367971" y="0"/>
                </a:lnTo>
                <a:lnTo>
                  <a:pt x="367971" y="368641"/>
                </a:lnTo>
                <a:lnTo>
                  <a:pt x="0" y="3686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H" sz="2400"/>
          </a:p>
        </p:txBody>
      </p:sp>
      <p:sp>
        <p:nvSpPr>
          <p:cNvPr id="29" name="TextBox 11">
            <a:extLst>
              <a:ext uri="{FF2B5EF4-FFF2-40B4-BE49-F238E27FC236}">
                <a16:creationId xmlns:a16="http://schemas.microsoft.com/office/drawing/2014/main" id="{02DF4291-5C3F-ED38-B53B-7E43C0C466EA}"/>
              </a:ext>
            </a:extLst>
          </p:cNvPr>
          <p:cNvSpPr txBox="1"/>
          <p:nvPr/>
        </p:nvSpPr>
        <p:spPr>
          <a:xfrm>
            <a:off x="13756400" y="3140090"/>
            <a:ext cx="3636250" cy="974626"/>
          </a:xfrm>
          <a:prstGeom prst="rect">
            <a:avLst/>
          </a:prstGeom>
        </p:spPr>
        <p:txBody>
          <a:bodyPr wrap="square" lIns="0" tIns="0" rIns="0" bIns="0" rtlCol="0" anchor="t">
            <a:spAutoFit/>
          </a:bodyPr>
          <a:lstStyle/>
          <a:p>
            <a:pPr algn="l">
              <a:lnSpc>
                <a:spcPts val="3800"/>
              </a:lnSpc>
            </a:pPr>
            <a:r>
              <a:rPr lang="en-US" sz="3800" b="1" dirty="0">
                <a:solidFill>
                  <a:srgbClr val="202124"/>
                </a:solidFill>
                <a:latin typeface="Roboto" panose="02000000000000000000" pitchFamily="2" charset="0"/>
                <a:ea typeface="Roboto" panose="02000000000000000000" pitchFamily="2" charset="0"/>
                <a:cs typeface="Roboto" panose="02000000000000000000" pitchFamily="2" charset="0"/>
                <a:sym typeface="Garet Bold"/>
              </a:rPr>
              <a:t>Measure what matters</a:t>
            </a:r>
          </a:p>
        </p:txBody>
      </p:sp>
      <p:sp>
        <p:nvSpPr>
          <p:cNvPr id="50" name="Freeform 10">
            <a:extLst>
              <a:ext uri="{FF2B5EF4-FFF2-40B4-BE49-F238E27FC236}">
                <a16:creationId xmlns:a16="http://schemas.microsoft.com/office/drawing/2014/main" id="{5104827D-F392-E54B-2954-8F2F596294B1}"/>
              </a:ext>
            </a:extLst>
          </p:cNvPr>
          <p:cNvSpPr/>
          <p:nvPr/>
        </p:nvSpPr>
        <p:spPr>
          <a:xfrm>
            <a:off x="13117704" y="5840506"/>
            <a:ext cx="367971" cy="368641"/>
          </a:xfrm>
          <a:custGeom>
            <a:avLst/>
            <a:gdLst/>
            <a:ahLst/>
            <a:cxnLst/>
            <a:rect l="l" t="t" r="r" b="b"/>
            <a:pathLst>
              <a:path w="367971" h="368641">
                <a:moveTo>
                  <a:pt x="0" y="0"/>
                </a:moveTo>
                <a:lnTo>
                  <a:pt x="367971" y="0"/>
                </a:lnTo>
                <a:lnTo>
                  <a:pt x="367971" y="368641"/>
                </a:lnTo>
                <a:lnTo>
                  <a:pt x="0" y="3686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H" sz="2400"/>
          </a:p>
        </p:txBody>
      </p:sp>
      <p:sp>
        <p:nvSpPr>
          <p:cNvPr id="51" name="TextBox 11">
            <a:extLst>
              <a:ext uri="{FF2B5EF4-FFF2-40B4-BE49-F238E27FC236}">
                <a16:creationId xmlns:a16="http://schemas.microsoft.com/office/drawing/2014/main" id="{66B9CF39-BC31-9C0C-3FDA-BD8A2BCB1E92}"/>
              </a:ext>
            </a:extLst>
          </p:cNvPr>
          <p:cNvSpPr txBox="1"/>
          <p:nvPr/>
        </p:nvSpPr>
        <p:spPr>
          <a:xfrm>
            <a:off x="13715113" y="5925869"/>
            <a:ext cx="3636250" cy="487313"/>
          </a:xfrm>
          <a:prstGeom prst="rect">
            <a:avLst/>
          </a:prstGeom>
        </p:spPr>
        <p:txBody>
          <a:bodyPr wrap="square" lIns="0" tIns="0" rIns="0" bIns="0" rtlCol="0" anchor="t">
            <a:spAutoFit/>
          </a:bodyPr>
          <a:lstStyle/>
          <a:p>
            <a:pPr algn="l">
              <a:lnSpc>
                <a:spcPts val="3800"/>
              </a:lnSpc>
            </a:pPr>
            <a:r>
              <a:rPr lang="en-US" sz="3800" b="1" dirty="0">
                <a:solidFill>
                  <a:srgbClr val="202124"/>
                </a:solidFill>
                <a:latin typeface="Roboto" panose="02000000000000000000" pitchFamily="2" charset="0"/>
                <a:ea typeface="Roboto" panose="02000000000000000000" pitchFamily="2" charset="0"/>
                <a:cs typeface="Roboto" panose="02000000000000000000" pitchFamily="2" charset="0"/>
                <a:sym typeface="Garet Bold"/>
              </a:rPr>
              <a:t>Set the standard</a:t>
            </a:r>
          </a:p>
        </p:txBody>
      </p:sp>
      <p:sp>
        <p:nvSpPr>
          <p:cNvPr id="54" name="Freeform 10">
            <a:extLst>
              <a:ext uri="{FF2B5EF4-FFF2-40B4-BE49-F238E27FC236}">
                <a16:creationId xmlns:a16="http://schemas.microsoft.com/office/drawing/2014/main" id="{6216F111-AED6-9BD9-3BC0-281E64597EE3}"/>
              </a:ext>
            </a:extLst>
          </p:cNvPr>
          <p:cNvSpPr/>
          <p:nvPr/>
        </p:nvSpPr>
        <p:spPr>
          <a:xfrm>
            <a:off x="8094543" y="5843293"/>
            <a:ext cx="367971" cy="368641"/>
          </a:xfrm>
          <a:custGeom>
            <a:avLst/>
            <a:gdLst/>
            <a:ahLst/>
            <a:cxnLst/>
            <a:rect l="l" t="t" r="r" b="b"/>
            <a:pathLst>
              <a:path w="367971" h="368641">
                <a:moveTo>
                  <a:pt x="0" y="0"/>
                </a:moveTo>
                <a:lnTo>
                  <a:pt x="367971" y="0"/>
                </a:lnTo>
                <a:lnTo>
                  <a:pt x="367971" y="368641"/>
                </a:lnTo>
                <a:lnTo>
                  <a:pt x="0" y="3686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H" sz="2400"/>
          </a:p>
        </p:txBody>
      </p:sp>
      <p:sp>
        <p:nvSpPr>
          <p:cNvPr id="55" name="TextBox 11">
            <a:extLst>
              <a:ext uri="{FF2B5EF4-FFF2-40B4-BE49-F238E27FC236}">
                <a16:creationId xmlns:a16="http://schemas.microsoft.com/office/drawing/2014/main" id="{198DAABE-775C-47EA-3516-6C1597BC285C}"/>
              </a:ext>
            </a:extLst>
          </p:cNvPr>
          <p:cNvSpPr txBox="1"/>
          <p:nvPr/>
        </p:nvSpPr>
        <p:spPr>
          <a:xfrm>
            <a:off x="8686994" y="5893799"/>
            <a:ext cx="3636250" cy="974626"/>
          </a:xfrm>
          <a:prstGeom prst="rect">
            <a:avLst/>
          </a:prstGeom>
        </p:spPr>
        <p:txBody>
          <a:bodyPr wrap="square" lIns="0" tIns="0" rIns="0" bIns="0" rtlCol="0" anchor="t">
            <a:spAutoFit/>
          </a:bodyPr>
          <a:lstStyle/>
          <a:p>
            <a:pPr algn="l">
              <a:lnSpc>
                <a:spcPts val="3800"/>
              </a:lnSpc>
            </a:pPr>
            <a:r>
              <a:rPr lang="en-US" sz="3800" b="1" dirty="0">
                <a:solidFill>
                  <a:srgbClr val="202124"/>
                </a:solidFill>
                <a:latin typeface="Roboto" panose="02000000000000000000" pitchFamily="2" charset="0"/>
                <a:ea typeface="Roboto" panose="02000000000000000000" pitchFamily="2" charset="0"/>
                <a:cs typeface="Roboto" panose="02000000000000000000" pitchFamily="2" charset="0"/>
                <a:sym typeface="Garet Bold"/>
              </a:rPr>
              <a:t>Build, don’t just celebrate</a:t>
            </a:r>
          </a:p>
        </p:txBody>
      </p:sp>
      <p:sp>
        <p:nvSpPr>
          <p:cNvPr id="8" name="TextBox 11">
            <a:extLst>
              <a:ext uri="{FF2B5EF4-FFF2-40B4-BE49-F238E27FC236}">
                <a16:creationId xmlns:a16="http://schemas.microsoft.com/office/drawing/2014/main" id="{15FD03FB-03B0-CFC5-ACDB-C3CAA9EE68B4}"/>
              </a:ext>
            </a:extLst>
          </p:cNvPr>
          <p:cNvSpPr txBox="1"/>
          <p:nvPr/>
        </p:nvSpPr>
        <p:spPr>
          <a:xfrm>
            <a:off x="8107373" y="8647508"/>
            <a:ext cx="9285277" cy="1540806"/>
          </a:xfrm>
          <a:prstGeom prst="rect">
            <a:avLst/>
          </a:prstGeom>
        </p:spPr>
        <p:txBody>
          <a:bodyPr wrap="square" lIns="0" tIns="0" rIns="0" bIns="0" rtlCol="0" anchor="t">
            <a:spAutoFit/>
          </a:bodyPr>
          <a:lstStyle/>
          <a:p>
            <a:pPr>
              <a:defRPr/>
            </a:pPr>
            <a:r>
              <a:rPr kumimoji="0" lang="en-US" sz="3600" b="0" i="0" u="none" strike="noStrike" kern="1200" cap="none" spc="0" normalizeH="0" baseline="0" noProof="0" dirty="0">
                <a:ln>
                  <a:noFill/>
                </a:ln>
                <a:solidFill>
                  <a:srgbClr val="202124"/>
                </a:solidFill>
                <a:effectLst/>
                <a:uLnTx/>
                <a:uFillTx/>
                <a:latin typeface="Aptos Serif" panose="02020604070405020304" pitchFamily="18" charset="0"/>
                <a:ea typeface="Roboto"/>
                <a:cs typeface="Aptos Serif" panose="02020604070405020304" pitchFamily="18" charset="0"/>
                <a:sym typeface="Roboto"/>
              </a:rPr>
              <a:t>Make women’s sport </a:t>
            </a:r>
            <a:r>
              <a:rPr kumimoji="0" lang="en-US" sz="3600" b="0" i="1" u="none" strike="noStrike" kern="1200" cap="none" spc="0" normalizeH="0" baseline="0" noProof="0" dirty="0">
                <a:ln>
                  <a:noFill/>
                </a:ln>
                <a:solidFill>
                  <a:srgbClr val="202124"/>
                </a:solidFill>
                <a:effectLst/>
                <a:uLnTx/>
                <a:uFillTx/>
                <a:latin typeface="Aptos Serif" panose="02020604070405020304" pitchFamily="18" charset="0"/>
                <a:ea typeface="Roboto"/>
                <a:cs typeface="Aptos Serif" panose="02020604070405020304" pitchFamily="18" charset="0"/>
                <a:sym typeface="Roboto"/>
              </a:rPr>
              <a:t>normal</a:t>
            </a:r>
            <a:r>
              <a:rPr kumimoji="0" lang="en-US" sz="3600" b="0" i="0" u="none" strike="noStrike" kern="1200" cap="none" spc="0" normalizeH="0" baseline="0" noProof="0" dirty="0">
                <a:ln>
                  <a:noFill/>
                </a:ln>
                <a:solidFill>
                  <a:srgbClr val="202124"/>
                </a:solidFill>
                <a:effectLst/>
                <a:uLnTx/>
                <a:uFillTx/>
                <a:latin typeface="Aptos Serif" panose="02020604070405020304" pitchFamily="18" charset="0"/>
                <a:ea typeface="Roboto"/>
                <a:cs typeface="Aptos Serif" panose="02020604070405020304" pitchFamily="18" charset="0"/>
                <a:sym typeface="Roboto"/>
              </a:rPr>
              <a:t>. </a:t>
            </a:r>
          </a:p>
          <a:p>
            <a:pPr>
              <a:defRPr/>
            </a:pPr>
            <a:r>
              <a:rPr lang="en-US" sz="3600" dirty="0">
                <a:solidFill>
                  <a:srgbClr val="202124"/>
                </a:solidFill>
                <a:latin typeface="Aptos Serif" panose="02020604070405020304" pitchFamily="18" charset="0"/>
                <a:ea typeface="Roboto"/>
                <a:cs typeface="Aptos Serif" panose="02020604070405020304" pitchFamily="18" charset="0"/>
                <a:sym typeface="Roboto"/>
              </a:rPr>
              <a:t>Not </a:t>
            </a:r>
            <a:r>
              <a:rPr lang="en-US" sz="3600" i="1" dirty="0">
                <a:solidFill>
                  <a:srgbClr val="202124"/>
                </a:solidFill>
                <a:latin typeface="Aptos Serif" panose="02020604070405020304" pitchFamily="18" charset="0"/>
                <a:ea typeface="Roboto"/>
                <a:cs typeface="Aptos Serif" panose="02020604070405020304" pitchFamily="18" charset="0"/>
                <a:sym typeface="Roboto"/>
              </a:rPr>
              <a:t>exceptional</a:t>
            </a:r>
            <a:r>
              <a:rPr lang="en-US" sz="3600" dirty="0">
                <a:solidFill>
                  <a:srgbClr val="202124"/>
                </a:solidFill>
                <a:latin typeface="Aptos Serif" panose="02020604070405020304" pitchFamily="18" charset="0"/>
                <a:ea typeface="Roboto"/>
                <a:cs typeface="Aptos Serif" panose="02020604070405020304" pitchFamily="18" charset="0"/>
                <a:sym typeface="Roboto"/>
              </a:rPr>
              <a:t>. </a:t>
            </a:r>
          </a:p>
          <a:p>
            <a:pPr>
              <a:lnSpc>
                <a:spcPts val="2881"/>
              </a:lnSpc>
              <a:defRPr/>
            </a:pPr>
            <a:endParaRPr kumimoji="0" lang="en-US" sz="4800" b="0" i="0" u="none" strike="noStrike" kern="1200" cap="none" spc="0" normalizeH="0" baseline="0" noProof="0" dirty="0">
              <a:ln>
                <a:noFill/>
              </a:ln>
              <a:solidFill>
                <a:srgbClr val="202124"/>
              </a:solidFill>
              <a:effectLst/>
              <a:uLnTx/>
              <a:uFillTx/>
              <a:latin typeface="Roboto"/>
              <a:ea typeface="Roboto"/>
              <a:cs typeface="Roboto"/>
              <a:sym typeface="Roboto"/>
            </a:endParaRPr>
          </a:p>
        </p:txBody>
      </p:sp>
      <p:sp>
        <p:nvSpPr>
          <p:cNvPr id="14" name="TextBox 13">
            <a:extLst>
              <a:ext uri="{FF2B5EF4-FFF2-40B4-BE49-F238E27FC236}">
                <a16:creationId xmlns:a16="http://schemas.microsoft.com/office/drawing/2014/main" id="{6183894C-F026-D647-7585-20EC30296C94}"/>
              </a:ext>
            </a:extLst>
          </p:cNvPr>
          <p:cNvSpPr txBox="1"/>
          <p:nvPr/>
        </p:nvSpPr>
        <p:spPr>
          <a:xfrm>
            <a:off x="936637" y="8325329"/>
            <a:ext cx="5181600" cy="307777"/>
          </a:xfrm>
          <a:prstGeom prst="rect">
            <a:avLst/>
          </a:prstGeom>
          <a:noFill/>
        </p:spPr>
        <p:txBody>
          <a:bodyPr wrap="square">
            <a:spAutoFit/>
          </a:bodyPr>
          <a:lstStyle/>
          <a:p>
            <a:r>
              <a:rPr lang="en-GB" sz="1400" i="1" dirty="0">
                <a:solidFill>
                  <a:srgbClr val="333333"/>
                </a:solidFill>
                <a:latin typeface="Aptos" panose="020B0004020202020204" pitchFamily="34" charset="0"/>
                <a:cs typeface="Arial" panose="020B0604020202020204" pitchFamily="34" charset="0"/>
              </a:rPr>
              <a:t>Credit: Dove x Sports Illustrated (March 2025)</a:t>
            </a:r>
            <a:endParaRPr lang="en-GB" sz="1400" dirty="0">
              <a:latin typeface="Aptos" panose="020B0004020202020204" pitchFamily="34" charset="0"/>
            </a:endParaRPr>
          </a:p>
        </p:txBody>
      </p:sp>
      <p:pic>
        <p:nvPicPr>
          <p:cNvPr id="4098" name="Picture 2" descr="Sports reIllustrated, March 2025">
            <a:extLst>
              <a:ext uri="{FF2B5EF4-FFF2-40B4-BE49-F238E27FC236}">
                <a16:creationId xmlns:a16="http://schemas.microsoft.com/office/drawing/2014/main" id="{45B3AC9D-6330-5EEC-4B6E-D6C745A542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6637" y="1221336"/>
            <a:ext cx="5392185" cy="707724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1">
            <a:extLst>
              <a:ext uri="{FF2B5EF4-FFF2-40B4-BE49-F238E27FC236}">
                <a16:creationId xmlns:a16="http://schemas.microsoft.com/office/drawing/2014/main" id="{CA23A232-F290-3E47-621A-34FB9F1A88A1}"/>
              </a:ext>
            </a:extLst>
          </p:cNvPr>
          <p:cNvSpPr txBox="1"/>
          <p:nvPr/>
        </p:nvSpPr>
        <p:spPr>
          <a:xfrm>
            <a:off x="13715113" y="6513394"/>
            <a:ext cx="3636250" cy="958596"/>
          </a:xfrm>
          <a:prstGeom prst="rect">
            <a:avLst/>
          </a:prstGeom>
        </p:spPr>
        <p:txBody>
          <a:bodyPr wrap="square" lIns="0" tIns="0" rIns="0" bIns="0" rtlCol="0" anchor="t">
            <a:spAutoFit/>
          </a:bodyPr>
          <a:lstStyle/>
          <a:p>
            <a:pPr>
              <a:defRPr/>
            </a:pPr>
            <a:r>
              <a:rPr kumimoji="0" lang="en-US" sz="2000" b="0" i="0" u="none" strike="noStrike" kern="1200" cap="none" spc="0" normalizeH="0" baseline="0" noProof="0" dirty="0">
                <a:ln>
                  <a:noFill/>
                </a:ln>
                <a:solidFill>
                  <a:srgbClr val="202124"/>
                </a:solidFill>
                <a:effectLst/>
                <a:uLnTx/>
                <a:uFillTx/>
                <a:latin typeface="Roboto"/>
                <a:ea typeface="Roboto"/>
                <a:cs typeface="Roboto"/>
                <a:sym typeface="Roboto"/>
              </a:rPr>
              <a:t>Embed equality</a:t>
            </a:r>
            <a:r>
              <a:rPr kumimoji="0" lang="en-US" sz="2000" b="0" i="0" u="none" strike="noStrike" kern="1200" cap="none" spc="0" normalizeH="0" noProof="0" dirty="0">
                <a:ln>
                  <a:noFill/>
                </a:ln>
                <a:solidFill>
                  <a:srgbClr val="202124"/>
                </a:solidFill>
                <a:effectLst/>
                <a:uLnTx/>
                <a:uFillTx/>
                <a:latin typeface="Roboto"/>
                <a:ea typeface="Roboto"/>
                <a:cs typeface="Roboto"/>
                <a:sym typeface="Roboto"/>
              </a:rPr>
              <a:t> into funding, governance and frameworks.</a:t>
            </a:r>
            <a:endParaRPr lang="en-US" sz="2000" dirty="0">
              <a:solidFill>
                <a:srgbClr val="202124"/>
              </a:solidFill>
              <a:latin typeface="Roboto"/>
              <a:ea typeface="Roboto"/>
              <a:cs typeface="Roboto"/>
              <a:sym typeface="Roboto"/>
            </a:endParaRPr>
          </a:p>
          <a:p>
            <a:pPr>
              <a:lnSpc>
                <a:spcPts val="2881"/>
              </a:lnSpc>
              <a:defRPr/>
            </a:pPr>
            <a:endParaRPr kumimoji="0" lang="en-US" sz="2000" b="0" i="0" u="none" strike="noStrike" kern="1200" cap="none" spc="0" normalizeH="0" baseline="0" noProof="0" dirty="0">
              <a:ln>
                <a:noFill/>
              </a:ln>
              <a:solidFill>
                <a:srgbClr val="202124"/>
              </a:solidFill>
              <a:effectLst/>
              <a:uLnTx/>
              <a:uFillTx/>
              <a:latin typeface="Roboto"/>
              <a:ea typeface="Roboto"/>
              <a:cs typeface="Roboto"/>
              <a:sym typeface="Roboto"/>
            </a:endParaRPr>
          </a:p>
        </p:txBody>
      </p:sp>
      <p:sp>
        <p:nvSpPr>
          <p:cNvPr id="16" name="TextBox 11">
            <a:extLst>
              <a:ext uri="{FF2B5EF4-FFF2-40B4-BE49-F238E27FC236}">
                <a16:creationId xmlns:a16="http://schemas.microsoft.com/office/drawing/2014/main" id="{C1EC9F31-BE07-9EE1-760B-4886E8FBE712}"/>
              </a:ext>
            </a:extLst>
          </p:cNvPr>
          <p:cNvSpPr txBox="1"/>
          <p:nvPr/>
        </p:nvSpPr>
        <p:spPr>
          <a:xfrm>
            <a:off x="13756400" y="4176134"/>
            <a:ext cx="3636250" cy="958596"/>
          </a:xfrm>
          <a:prstGeom prst="rect">
            <a:avLst/>
          </a:prstGeom>
        </p:spPr>
        <p:txBody>
          <a:bodyPr wrap="square" lIns="0" tIns="0" rIns="0" bIns="0" rtlCol="0" anchor="t">
            <a:spAutoFit/>
          </a:bodyPr>
          <a:lstStyle/>
          <a:p>
            <a:pPr>
              <a:defRPr/>
            </a:pPr>
            <a:r>
              <a:rPr kumimoji="0" lang="en-US" sz="2000" b="0" i="0" u="none" strike="noStrike" kern="1200" cap="none" spc="0" normalizeH="0" baseline="0" noProof="0" dirty="0">
                <a:ln>
                  <a:noFill/>
                </a:ln>
                <a:solidFill>
                  <a:srgbClr val="202124"/>
                </a:solidFill>
                <a:effectLst/>
                <a:uLnTx/>
                <a:uFillTx/>
                <a:latin typeface="Roboto"/>
                <a:ea typeface="Roboto"/>
                <a:cs typeface="Roboto"/>
                <a:sym typeface="Roboto"/>
              </a:rPr>
              <a:t>Track portrayal, not just participation.</a:t>
            </a:r>
            <a:endParaRPr lang="en-US" sz="2000" dirty="0">
              <a:solidFill>
                <a:srgbClr val="202124"/>
              </a:solidFill>
              <a:latin typeface="Roboto"/>
              <a:ea typeface="Roboto"/>
              <a:cs typeface="Roboto"/>
              <a:sym typeface="Roboto"/>
            </a:endParaRPr>
          </a:p>
          <a:p>
            <a:pPr>
              <a:lnSpc>
                <a:spcPts val="2881"/>
              </a:lnSpc>
              <a:defRPr/>
            </a:pPr>
            <a:endParaRPr kumimoji="0" lang="en-US" sz="2000" b="0" i="0" u="none" strike="noStrike" kern="1200" cap="none" spc="0" normalizeH="0" baseline="0" noProof="0" dirty="0">
              <a:ln>
                <a:noFill/>
              </a:ln>
              <a:solidFill>
                <a:srgbClr val="202124"/>
              </a:solidFill>
              <a:effectLst/>
              <a:uLnTx/>
              <a:uFillTx/>
              <a:latin typeface="Roboto"/>
              <a:ea typeface="Roboto"/>
              <a:cs typeface="Roboto"/>
              <a:sym typeface="Roboto"/>
            </a:endParaRPr>
          </a:p>
        </p:txBody>
      </p:sp>
      <p:sp>
        <p:nvSpPr>
          <p:cNvPr id="17" name="TextBox 11">
            <a:extLst>
              <a:ext uri="{FF2B5EF4-FFF2-40B4-BE49-F238E27FC236}">
                <a16:creationId xmlns:a16="http://schemas.microsoft.com/office/drawing/2014/main" id="{19B9BFB3-59EC-F96A-C1A1-858291900524}"/>
              </a:ext>
            </a:extLst>
          </p:cNvPr>
          <p:cNvSpPr txBox="1"/>
          <p:nvPr/>
        </p:nvSpPr>
        <p:spPr>
          <a:xfrm>
            <a:off x="8733239" y="4176134"/>
            <a:ext cx="3636250" cy="958596"/>
          </a:xfrm>
          <a:prstGeom prst="rect">
            <a:avLst/>
          </a:prstGeom>
        </p:spPr>
        <p:txBody>
          <a:bodyPr wrap="square" lIns="0" tIns="0" rIns="0" bIns="0" rtlCol="0" anchor="t">
            <a:spAutoFit/>
          </a:bodyPr>
          <a:lstStyle/>
          <a:p>
            <a:pPr>
              <a:defRPr/>
            </a:pPr>
            <a:r>
              <a:rPr kumimoji="0" lang="en-US" sz="2000" b="0" i="0" u="none" strike="noStrike" kern="1200" cap="none" spc="0" normalizeH="0" baseline="0" noProof="0" dirty="0">
                <a:ln>
                  <a:noFill/>
                </a:ln>
                <a:solidFill>
                  <a:srgbClr val="202124"/>
                </a:solidFill>
                <a:effectLst/>
                <a:uLnTx/>
                <a:uFillTx/>
                <a:latin typeface="Roboto"/>
                <a:ea typeface="Roboto"/>
                <a:cs typeface="Roboto"/>
                <a:sym typeface="Roboto"/>
              </a:rPr>
              <a:t>Move women’s sport from exceptional to</a:t>
            </a:r>
            <a:r>
              <a:rPr kumimoji="0" lang="en-US" sz="2000" b="0" i="0" u="none" strike="noStrike" kern="1200" cap="none" spc="0" normalizeH="0" noProof="0" dirty="0">
                <a:ln>
                  <a:noFill/>
                </a:ln>
                <a:solidFill>
                  <a:srgbClr val="202124"/>
                </a:solidFill>
                <a:effectLst/>
                <a:uLnTx/>
                <a:uFillTx/>
                <a:latin typeface="Roboto"/>
                <a:ea typeface="Roboto"/>
                <a:cs typeface="Roboto"/>
                <a:sym typeface="Roboto"/>
              </a:rPr>
              <a:t> everyday</a:t>
            </a:r>
            <a:r>
              <a:rPr lang="en-US" sz="2000" dirty="0">
                <a:solidFill>
                  <a:srgbClr val="202124"/>
                </a:solidFill>
                <a:latin typeface="Roboto"/>
                <a:ea typeface="Roboto"/>
                <a:cs typeface="Roboto"/>
                <a:sym typeface="Roboto"/>
              </a:rPr>
              <a:t>. </a:t>
            </a:r>
          </a:p>
          <a:p>
            <a:pPr>
              <a:lnSpc>
                <a:spcPts val="2881"/>
              </a:lnSpc>
              <a:defRPr/>
            </a:pPr>
            <a:endParaRPr kumimoji="0" lang="en-US" sz="2000" b="0" i="0" u="none" strike="noStrike" kern="1200" cap="none" spc="0" normalizeH="0" baseline="0" noProof="0" dirty="0">
              <a:ln>
                <a:noFill/>
              </a:ln>
              <a:solidFill>
                <a:srgbClr val="202124"/>
              </a:solidFill>
              <a:effectLst/>
              <a:uLnTx/>
              <a:uFillTx/>
              <a:latin typeface="Roboto"/>
              <a:ea typeface="Roboto"/>
              <a:cs typeface="Roboto"/>
              <a:sym typeface="Roboto"/>
            </a:endParaRPr>
          </a:p>
        </p:txBody>
      </p:sp>
      <p:sp>
        <p:nvSpPr>
          <p:cNvPr id="18" name="TextBox 11">
            <a:extLst>
              <a:ext uri="{FF2B5EF4-FFF2-40B4-BE49-F238E27FC236}">
                <a16:creationId xmlns:a16="http://schemas.microsoft.com/office/drawing/2014/main" id="{39A9E90F-B3AD-D93B-A9E7-4161D0FC5D0D}"/>
              </a:ext>
            </a:extLst>
          </p:cNvPr>
          <p:cNvSpPr txBox="1"/>
          <p:nvPr/>
        </p:nvSpPr>
        <p:spPr>
          <a:xfrm>
            <a:off x="8714189" y="6926699"/>
            <a:ext cx="3636250" cy="958596"/>
          </a:xfrm>
          <a:prstGeom prst="rect">
            <a:avLst/>
          </a:prstGeom>
        </p:spPr>
        <p:txBody>
          <a:bodyPr wrap="square" lIns="0" tIns="0" rIns="0" bIns="0" rtlCol="0" anchor="t">
            <a:spAutoFit/>
          </a:bodyPr>
          <a:lstStyle/>
          <a:p>
            <a:pPr>
              <a:defRPr/>
            </a:pPr>
            <a:r>
              <a:rPr kumimoji="0" lang="en-US" sz="2000" b="0" i="0" u="none" strike="noStrike" kern="1200" cap="none" spc="0" normalizeH="0" baseline="0" noProof="0" dirty="0">
                <a:ln>
                  <a:noFill/>
                </a:ln>
                <a:solidFill>
                  <a:srgbClr val="202124"/>
                </a:solidFill>
                <a:effectLst/>
                <a:uLnTx/>
                <a:uFillTx/>
                <a:latin typeface="Roboto"/>
                <a:ea typeface="Roboto"/>
                <a:cs typeface="Roboto"/>
                <a:sym typeface="Roboto"/>
              </a:rPr>
              <a:t>Shift structures,</a:t>
            </a:r>
            <a:r>
              <a:rPr kumimoji="0" lang="en-US" sz="2000" b="0" i="0" u="none" strike="noStrike" kern="1200" cap="none" spc="0" normalizeH="0" noProof="0" dirty="0">
                <a:ln>
                  <a:noFill/>
                </a:ln>
                <a:solidFill>
                  <a:srgbClr val="202124"/>
                </a:solidFill>
                <a:effectLst/>
                <a:uLnTx/>
                <a:uFillTx/>
                <a:latin typeface="Roboto"/>
                <a:ea typeface="Roboto"/>
                <a:cs typeface="Roboto"/>
                <a:sym typeface="Roboto"/>
              </a:rPr>
              <a:t> not just headlines.</a:t>
            </a:r>
            <a:endParaRPr lang="en-US" sz="2000" dirty="0">
              <a:solidFill>
                <a:srgbClr val="202124"/>
              </a:solidFill>
              <a:latin typeface="Roboto"/>
              <a:ea typeface="Roboto"/>
              <a:cs typeface="Roboto"/>
              <a:sym typeface="Roboto"/>
            </a:endParaRPr>
          </a:p>
          <a:p>
            <a:pPr>
              <a:lnSpc>
                <a:spcPts val="2881"/>
              </a:lnSpc>
              <a:defRPr/>
            </a:pPr>
            <a:endParaRPr kumimoji="0" lang="en-US" sz="2000" b="0" i="0" u="none" strike="noStrike" kern="1200" cap="none" spc="0" normalizeH="0" baseline="0" noProof="0" dirty="0">
              <a:ln>
                <a:noFill/>
              </a:ln>
              <a:solidFill>
                <a:srgbClr val="202124"/>
              </a:solidFill>
              <a:effectLst/>
              <a:uLnTx/>
              <a:uFillTx/>
              <a:latin typeface="Roboto"/>
              <a:ea typeface="Roboto"/>
              <a:cs typeface="Roboto"/>
              <a:sym typeface="Roboto"/>
            </a:endParaRPr>
          </a:p>
        </p:txBody>
      </p:sp>
      <p:pic>
        <p:nvPicPr>
          <p:cNvPr id="21" name="Picture 20" descr="A black letter on a black background&#10;&#10;AI-generated content may be incorrect.">
            <a:extLst>
              <a:ext uri="{FF2B5EF4-FFF2-40B4-BE49-F238E27FC236}">
                <a16:creationId xmlns:a16="http://schemas.microsoft.com/office/drawing/2014/main" id="{FA8F68AD-46DA-37D7-3244-F9FD30EFA1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8700" y="9275411"/>
            <a:ext cx="1409700" cy="535250"/>
          </a:xfrm>
          <a:prstGeom prst="rect">
            <a:avLst/>
          </a:prstGeom>
        </p:spPr>
      </p:pic>
      <p:grpSp>
        <p:nvGrpSpPr>
          <p:cNvPr id="9" name="Group 8">
            <a:extLst>
              <a:ext uri="{FF2B5EF4-FFF2-40B4-BE49-F238E27FC236}">
                <a16:creationId xmlns:a16="http://schemas.microsoft.com/office/drawing/2014/main" id="{6B6C7C45-7D8A-B4B3-D32A-CC293D22AF97}"/>
              </a:ext>
            </a:extLst>
          </p:cNvPr>
          <p:cNvGrpSpPr/>
          <p:nvPr/>
        </p:nvGrpSpPr>
        <p:grpSpPr>
          <a:xfrm>
            <a:off x="13639800" y="9289181"/>
            <a:ext cx="3733800" cy="521480"/>
            <a:chOff x="-29261" y="-116369"/>
            <a:chExt cx="4236105" cy="695308"/>
          </a:xfrm>
        </p:grpSpPr>
        <p:sp>
          <p:nvSpPr>
            <p:cNvPr id="12" name="TextBox 11">
              <a:extLst>
                <a:ext uri="{FF2B5EF4-FFF2-40B4-BE49-F238E27FC236}">
                  <a16:creationId xmlns:a16="http://schemas.microsoft.com/office/drawing/2014/main" id="{E2EB8FB8-E698-1C88-3AC7-8A3610733864}"/>
                </a:ext>
              </a:extLst>
            </p:cNvPr>
            <p:cNvSpPr txBox="1"/>
            <p:nvPr/>
          </p:nvSpPr>
          <p:spPr>
            <a:xfrm>
              <a:off x="-29261" y="-116369"/>
              <a:ext cx="4236105" cy="309915"/>
            </a:xfrm>
            <a:prstGeom prst="rect">
              <a:avLst/>
            </a:prstGeom>
          </p:spPr>
          <p:txBody>
            <a:bodyPr lIns="0" tIns="0" rIns="0" bIns="0" rtlCol="0" anchor="t">
              <a:spAutoFit/>
            </a:bodyPr>
            <a:lstStyle/>
            <a:p>
              <a:pPr marL="0" marR="0" lvl="0" indent="0" algn="r" defTabSz="914400" rtl="0" eaLnBrk="1" fontAlgn="auto" latinLnBrk="0" hangingPunct="1">
                <a:lnSpc>
                  <a:spcPts val="1918"/>
                </a:lnSpc>
                <a:spcBef>
                  <a:spcPct val="0"/>
                </a:spcBef>
                <a:spcAft>
                  <a:spcPts val="0"/>
                </a:spcAft>
                <a:buClrTx/>
                <a:buSzTx/>
                <a:buFontTx/>
                <a:buNone/>
                <a:tabLst/>
                <a:defRPr/>
              </a:pPr>
              <a:endParaRPr kumimoji="0" lang="en-US" sz="1400" b="0" i="0" u="none" strike="noStrike" kern="1200" cap="none" spc="23"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3" name="TextBox 12">
              <a:extLst>
                <a:ext uri="{FF2B5EF4-FFF2-40B4-BE49-F238E27FC236}">
                  <a16:creationId xmlns:a16="http://schemas.microsoft.com/office/drawing/2014/main" id="{F346BDAA-26D6-EA4D-3657-4E4B69A15264}"/>
                </a:ext>
              </a:extLst>
            </p:cNvPr>
            <p:cNvSpPr txBox="1"/>
            <p:nvPr/>
          </p:nvSpPr>
          <p:spPr>
            <a:xfrm>
              <a:off x="-29261" y="275437"/>
              <a:ext cx="4236105" cy="303502"/>
            </a:xfrm>
            <a:prstGeom prst="rect">
              <a:avLst/>
            </a:prstGeom>
          </p:spPr>
          <p:txBody>
            <a:bodyPr lIns="0" tIns="0" rIns="0" bIns="0" rtlCol="0" anchor="t">
              <a:spAutoFit/>
            </a:bodyPr>
            <a:lstStyle/>
            <a:p>
              <a:pPr marL="0" marR="0" lvl="0" indent="0" algn="r" defTabSz="914400" rtl="0" eaLnBrk="1" fontAlgn="auto" latinLnBrk="0" hangingPunct="1">
                <a:lnSpc>
                  <a:spcPts val="1918"/>
                </a:lnSpc>
                <a:spcBef>
                  <a:spcPct val="0"/>
                </a:spcBef>
                <a:spcAft>
                  <a:spcPts val="0"/>
                </a:spcAft>
                <a:buClrTx/>
                <a:buSzTx/>
                <a:buFontTx/>
                <a:buNone/>
                <a:tabLst/>
                <a:defRPr/>
              </a:pPr>
              <a:r>
                <a:rPr lang="en-US" sz="1400" spc="23" dirty="0">
                  <a:solidFill>
                    <a:srgbClr val="000000"/>
                  </a:solidFill>
                  <a:latin typeface="Roboto" panose="02000000000000000000" pitchFamily="2" charset="0"/>
                  <a:ea typeface="Roboto" panose="02000000000000000000" pitchFamily="2" charset="0"/>
                  <a:cs typeface="Roboto" panose="02000000000000000000" pitchFamily="2" charset="0"/>
                </a:rPr>
                <a:t>06·03·2026</a:t>
              </a:r>
              <a:r>
                <a:rPr kumimoji="0" lang="en-US" sz="1400" b="0" i="0" u="none" strike="noStrike" kern="1200" cap="none" spc="23"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 </a:t>
              </a:r>
              <a:r>
                <a:rPr kumimoji="0" lang="en-US" sz="1400" b="1" i="0" u="none" strike="noStrike" kern="1200" cap="none" spc="23"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Nadia Bonjour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28" grpId="0" animBg="1"/>
      <p:bldP spid="29" grpId="0"/>
      <p:bldP spid="50" grpId="0" animBg="1"/>
      <p:bldP spid="51" grpId="0"/>
      <p:bldP spid="54" grpId="0" animBg="1"/>
      <p:bldP spid="55" grpId="0"/>
      <p:bldP spid="8"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0" y="0"/>
            <a:ext cx="18288000" cy="10287000"/>
          </a:xfrm>
          <a:custGeom>
            <a:avLst/>
            <a:gdLst/>
            <a:ahLst/>
            <a:cxnLst/>
            <a:rect l="l" t="t" r="r" b="b"/>
            <a:pathLst>
              <a:path w="18288000" h="10287000">
                <a:moveTo>
                  <a:pt x="0" y="10287000"/>
                </a:moveTo>
                <a:lnTo>
                  <a:pt x="18288000" y="10287000"/>
                </a:lnTo>
                <a:lnTo>
                  <a:pt x="18288000" y="0"/>
                </a:lnTo>
                <a:lnTo>
                  <a:pt x="0" y="0"/>
                </a:lnTo>
                <a:lnTo>
                  <a:pt x="0" y="10287000"/>
                </a:lnTo>
                <a:close/>
              </a:path>
            </a:pathLst>
          </a:custGeom>
          <a:blipFill>
            <a:blip r:embed="rId3"/>
            <a:stretch>
              <a:fillRect t="-9259" b="-9259"/>
            </a:stretch>
          </a:blipFill>
        </p:spPr>
        <p:txBody>
          <a:bodyPr/>
          <a:lstStyle/>
          <a:p>
            <a:endParaRPr lang="fr-CH" dirty="0"/>
          </a:p>
        </p:txBody>
      </p:sp>
      <p:grpSp>
        <p:nvGrpSpPr>
          <p:cNvPr id="3" name="Group 3"/>
          <p:cNvGrpSpPr/>
          <p:nvPr/>
        </p:nvGrpSpPr>
        <p:grpSpPr>
          <a:xfrm>
            <a:off x="-197484" y="7693748"/>
            <a:ext cx="18682967" cy="2866319"/>
            <a:chOff x="0" y="0"/>
            <a:chExt cx="830354" cy="127392"/>
          </a:xfrm>
          <a:solidFill>
            <a:srgbClr val="F5EDE1"/>
          </a:solidFill>
        </p:grpSpPr>
        <p:sp>
          <p:nvSpPr>
            <p:cNvPr id="4" name="Freeform 4"/>
            <p:cNvSpPr/>
            <p:nvPr/>
          </p:nvSpPr>
          <p:spPr>
            <a:xfrm>
              <a:off x="0" y="0"/>
              <a:ext cx="830354" cy="127392"/>
            </a:xfrm>
            <a:custGeom>
              <a:avLst/>
              <a:gdLst/>
              <a:ahLst/>
              <a:cxnLst/>
              <a:rect l="l" t="t" r="r" b="b"/>
              <a:pathLst>
                <a:path w="830354" h="127392">
                  <a:moveTo>
                    <a:pt x="0" y="0"/>
                  </a:moveTo>
                  <a:lnTo>
                    <a:pt x="830354" y="0"/>
                  </a:lnTo>
                  <a:lnTo>
                    <a:pt x="830354" y="127392"/>
                  </a:lnTo>
                  <a:lnTo>
                    <a:pt x="0" y="127392"/>
                  </a:lnTo>
                  <a:close/>
                </a:path>
              </a:pathLst>
            </a:custGeom>
            <a:grpFill/>
          </p:spPr>
          <p:txBody>
            <a:bodyPr/>
            <a:lstStyle/>
            <a:p>
              <a:endParaRPr lang="fr-CH"/>
            </a:p>
          </p:txBody>
        </p:sp>
        <p:sp>
          <p:nvSpPr>
            <p:cNvPr id="5" name="TextBox 5"/>
            <p:cNvSpPr txBox="1"/>
            <p:nvPr/>
          </p:nvSpPr>
          <p:spPr>
            <a:xfrm>
              <a:off x="0" y="-28575"/>
              <a:ext cx="830354" cy="155967"/>
            </a:xfrm>
            <a:prstGeom prst="rect">
              <a:avLst/>
            </a:prstGeom>
            <a:grpFill/>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4227924" y="1002272"/>
            <a:ext cx="12426255" cy="2215350"/>
          </a:xfrm>
          <a:prstGeom prst="rect">
            <a:avLst/>
          </a:prstGeom>
        </p:spPr>
        <p:txBody>
          <a:bodyPr lIns="0" tIns="0" rIns="0" bIns="0" rtlCol="0" anchor="t">
            <a:spAutoFit/>
          </a:bodyPr>
          <a:lstStyle/>
          <a:p>
            <a:pPr algn="l">
              <a:lnSpc>
                <a:spcPts val="8501"/>
              </a:lnSpc>
            </a:pPr>
            <a:r>
              <a:rPr lang="en-US" sz="7200" b="1" dirty="0">
                <a:solidFill>
                  <a:srgbClr val="202124"/>
                </a:solidFill>
                <a:latin typeface="Aptos Serif" panose="02020604070405020304" pitchFamily="18" charset="0"/>
                <a:ea typeface="Garet Bold"/>
                <a:cs typeface="Aptos Serif" panose="02020604070405020304" pitchFamily="18" charset="0"/>
                <a:sym typeface="Garet Bold"/>
              </a:rPr>
              <a:t>It’s not just what you say, but </a:t>
            </a:r>
            <a:r>
              <a:rPr lang="en-US" sz="7200" b="1" i="1" dirty="0">
                <a:solidFill>
                  <a:srgbClr val="202124"/>
                </a:solidFill>
                <a:latin typeface="Aptos Serif" panose="02020604070405020304" pitchFamily="18" charset="0"/>
                <a:ea typeface="Garet Bold"/>
                <a:cs typeface="Aptos Serif" panose="02020604070405020304" pitchFamily="18" charset="0"/>
                <a:sym typeface="Garet Bold"/>
              </a:rPr>
              <a:t>how</a:t>
            </a:r>
            <a:r>
              <a:rPr lang="en-US" sz="7200" b="1" dirty="0">
                <a:solidFill>
                  <a:srgbClr val="202124"/>
                </a:solidFill>
                <a:latin typeface="Aptos Serif" panose="02020604070405020304" pitchFamily="18" charset="0"/>
                <a:ea typeface="Garet Bold"/>
                <a:cs typeface="Aptos Serif" panose="02020604070405020304" pitchFamily="18" charset="0"/>
                <a:sym typeface="Garet Bold"/>
              </a:rPr>
              <a:t> you say it.</a:t>
            </a:r>
          </a:p>
        </p:txBody>
      </p:sp>
      <p:pic>
        <p:nvPicPr>
          <p:cNvPr id="17" name="Picture 16" descr="A qr code on a white background&#10;&#10;Description automatically generated">
            <a:extLst>
              <a:ext uri="{FF2B5EF4-FFF2-40B4-BE49-F238E27FC236}">
                <a16:creationId xmlns:a16="http://schemas.microsoft.com/office/drawing/2014/main" id="{9EBE6766-635D-1703-E715-1F14CFE927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01534" y="7353300"/>
            <a:ext cx="1638300" cy="1638300"/>
          </a:xfrm>
          <a:prstGeom prst="rect">
            <a:avLst/>
          </a:prstGeom>
        </p:spPr>
      </p:pic>
      <p:pic>
        <p:nvPicPr>
          <p:cNvPr id="18" name="Picture 17">
            <a:extLst>
              <a:ext uri="{FF2B5EF4-FFF2-40B4-BE49-F238E27FC236}">
                <a16:creationId xmlns:a16="http://schemas.microsoft.com/office/drawing/2014/main" id="{79804BB5-6A94-EB8F-EA4B-A7B22118845E}"/>
              </a:ext>
            </a:extLst>
          </p:cNvPr>
          <p:cNvPicPr>
            <a:picLocks noChangeAspect="1"/>
          </p:cNvPicPr>
          <p:nvPr/>
        </p:nvPicPr>
        <p:blipFill>
          <a:blip r:embed="rId5"/>
          <a:stretch>
            <a:fillRect/>
          </a:stretch>
        </p:blipFill>
        <p:spPr>
          <a:xfrm>
            <a:off x="1143000" y="7353300"/>
            <a:ext cx="8069713" cy="2531495"/>
          </a:xfrm>
          <a:prstGeom prst="rect">
            <a:avLst/>
          </a:prstGeom>
        </p:spPr>
      </p:pic>
      <p:pic>
        <p:nvPicPr>
          <p:cNvPr id="20" name="Picture 19" descr="A black letter on a black background&#10;&#10;AI-generated content may be incorrect.">
            <a:extLst>
              <a:ext uri="{FF2B5EF4-FFF2-40B4-BE49-F238E27FC236}">
                <a16:creationId xmlns:a16="http://schemas.microsoft.com/office/drawing/2014/main" id="{4CAE44FD-5EA8-DF06-E7B2-A8902D99D3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3000" y="1067730"/>
            <a:ext cx="2286000" cy="86797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Espace réservé du numéro de diapositive 4">
            <a:extLst>
              <a:ext uri="{FF2B5EF4-FFF2-40B4-BE49-F238E27FC236}">
                <a16:creationId xmlns:a16="http://schemas.microsoft.com/office/drawing/2014/main" id="{EE8BCCFE-1BDD-5443-B4CF-AB0F29A47181}"/>
              </a:ext>
            </a:extLst>
          </p:cNvPr>
          <p:cNvSpPr txBox="1">
            <a:spLocks/>
          </p:cNvSpPr>
          <p:nvPr/>
        </p:nvSpPr>
        <p:spPr>
          <a:xfrm>
            <a:off x="13549332" y="9772636"/>
            <a:ext cx="4114800" cy="547688"/>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371600"/>
            <a:fld id="{354DC6E7-FC2C-854F-AE88-D1423CA0C1E1}" type="slidenum">
              <a:rPr lang="fr-FR" sz="1500">
                <a:solidFill>
                  <a:srgbClr val="141F3A"/>
                </a:solidFill>
                <a:latin typeface="Suisse Int'l Mono" panose="020B0509000000000000" pitchFamily="49" charset="77"/>
              </a:rPr>
              <a:pPr algn="r" defTabSz="1371600"/>
              <a:t>9</a:t>
            </a:fld>
            <a:endParaRPr lang="fr-FR" sz="1500" dirty="0">
              <a:solidFill>
                <a:srgbClr val="141F3A"/>
              </a:solidFill>
              <a:latin typeface="Suisse Int'l Mono" panose="020B0509000000000000" pitchFamily="49" charset="77"/>
            </a:endParaRPr>
          </a:p>
        </p:txBody>
      </p:sp>
      <p:pic>
        <p:nvPicPr>
          <p:cNvPr id="9" name="Picture 8" descr="A drawing of a face&#10;&#10;Description automatically generated">
            <a:extLst>
              <a:ext uri="{FF2B5EF4-FFF2-40B4-BE49-F238E27FC236}">
                <a16:creationId xmlns:a16="http://schemas.microsoft.com/office/drawing/2014/main" id="{8A79BF15-88FF-7C41-AF10-E616497F5650}"/>
              </a:ext>
            </a:extLst>
          </p:cNvPr>
          <p:cNvPicPr>
            <a:picLocks noChangeAspect="1"/>
          </p:cNvPicPr>
          <p:nvPr/>
        </p:nvPicPr>
        <p:blipFill>
          <a:blip r:embed="rId4"/>
          <a:stretch>
            <a:fillRect/>
          </a:stretch>
        </p:blipFill>
        <p:spPr>
          <a:xfrm>
            <a:off x="500341" y="9309734"/>
            <a:ext cx="1627166" cy="617820"/>
          </a:xfrm>
          <a:prstGeom prst="rect">
            <a:avLst/>
          </a:prstGeom>
        </p:spPr>
      </p:pic>
      <p:pic>
        <p:nvPicPr>
          <p:cNvPr id="10" name="#CoverTheAthlete">
            <a:hlinkClick r:id="" action="ppaction://media"/>
            <a:extLst>
              <a:ext uri="{FF2B5EF4-FFF2-40B4-BE49-F238E27FC236}">
                <a16:creationId xmlns:a16="http://schemas.microsoft.com/office/drawing/2014/main" id="{6A656FA8-4161-744F-934E-C6E5AEC237C6}"/>
              </a:ext>
            </a:extLst>
          </p:cNvPr>
          <p:cNvPicPr>
            <a:picLocks noRot="1" noChangeAspect="1"/>
          </p:cNvPicPr>
          <p:nvPr>
            <a:videoFile r:link="rId1"/>
          </p:nvPr>
        </p:nvPicPr>
        <p:blipFill>
          <a:blip r:embed="rId5"/>
          <a:stretch>
            <a:fillRect/>
          </a:stretch>
        </p:blipFill>
        <p:spPr>
          <a:xfrm>
            <a:off x="0" y="0"/>
            <a:ext cx="18288000" cy="10287000"/>
          </a:xfrm>
          <a:prstGeom prst="rect">
            <a:avLst/>
          </a:prstGeom>
        </p:spPr>
      </p:pic>
    </p:spTree>
    <p:extLst>
      <p:ext uri="{BB962C8B-B14F-4D97-AF65-F5344CB8AC3E}">
        <p14:creationId xmlns:p14="http://schemas.microsoft.com/office/powerpoint/2010/main" val="414581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fullScrn="1">
              <p:cMediaNode vol="80000">
                <p:cTn id="12" fill="hold" display="0">
                  <p:stCondLst>
                    <p:cond delay="indefinite"/>
                  </p:stCondLst>
                </p:cTn>
                <p:tgtEl>
                  <p:spTgt spid="10"/>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bxtzpoejyyrena458mygo81nv6qx8n"/>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4734</TotalTime>
  <Words>795</Words>
  <Application>Microsoft Office PowerPoint</Application>
  <PresentationFormat>Custom</PresentationFormat>
  <Paragraphs>107</Paragraphs>
  <Slides>9</Slides>
  <Notes>9</Notes>
  <HiddenSlides>1</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Wingdings</vt:lpstr>
      <vt:lpstr>Aptos ExtraBold</vt:lpstr>
      <vt:lpstr>Suisse Int'l Mono</vt:lpstr>
      <vt:lpstr>Arial</vt:lpstr>
      <vt:lpstr>Calibri</vt:lpstr>
      <vt:lpstr>Aptos Serif</vt:lpstr>
      <vt:lpstr>Roboto</vt:lpstr>
      <vt:lpstr>Symbol</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change from within</dc:title>
  <dc:creator>DOLLET Caroline</dc:creator>
  <cp:lastModifiedBy>DOLLET Caroline</cp:lastModifiedBy>
  <cp:revision>40</cp:revision>
  <dcterms:created xsi:type="dcterms:W3CDTF">2006-08-16T00:00:00Z</dcterms:created>
  <dcterms:modified xsi:type="dcterms:W3CDTF">2026-03-04T13:03:42Z</dcterms:modified>
  <dc:identifier>DAGwzT0Yyvw</dc:identifier>
</cp:coreProperties>
</file>