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85" r:id="rId3"/>
    <p:sldId id="286" r:id="rId4"/>
  </p:sldIdLst>
  <p:sldSz cx="9144000" cy="6858000" type="screen4x3"/>
  <p:notesSz cx="6858000" cy="9144000"/>
  <p:defaultText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17" autoAdjust="0"/>
    <p:restoredTop sz="94660"/>
  </p:normalViewPr>
  <p:slideViewPr>
    <p:cSldViewPr>
      <p:cViewPr varScale="1">
        <p:scale>
          <a:sx n="72" d="100"/>
          <a:sy n="72" d="100"/>
        </p:scale>
        <p:origin x="1512"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dLbls>
          <c:showLegendKey val="0"/>
          <c:showVal val="0"/>
          <c:showCatName val="0"/>
          <c:showSerName val="0"/>
          <c:showPercent val="0"/>
          <c:showBubbleSize val="0"/>
          <c:showLeaderLines val="0"/>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bs-Latn-BA" sz="1600" b="1"/>
              <a:t>Pending cases on 31 Dec. 2022</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fr-FR"/>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explosion val="1"/>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4C6B-4E08-A521-FB56EB57667F}"/>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4C6B-4E08-A521-FB56EB57667F}"/>
              </c:ext>
            </c:extLst>
          </c:dPt>
          <c:cat>
            <c:strRef>
              <c:f>Sheet1!$D$2:$D$3</c:f>
              <c:strCache>
                <c:ptCount val="2"/>
                <c:pt idx="0">
                  <c:v>Non litigious cases</c:v>
                </c:pt>
                <c:pt idx="1">
                  <c:v>Other cases</c:v>
                </c:pt>
              </c:strCache>
            </c:strRef>
          </c:cat>
          <c:val>
            <c:numRef>
              <c:f>Sheet1!$E$2:$E$3</c:f>
              <c:numCache>
                <c:formatCode>_-* #,##0_-;\-* #,##0_-;_-* "-"??_-;_-@_-</c:formatCode>
                <c:ptCount val="2"/>
                <c:pt idx="0">
                  <c:v>1839805</c:v>
                </c:pt>
                <c:pt idx="1">
                  <c:v>342083</c:v>
                </c:pt>
              </c:numCache>
            </c:numRef>
          </c:val>
          <c:extLst>
            <c:ext xmlns:c16="http://schemas.microsoft.com/office/drawing/2014/chart" uri="{C3380CC4-5D6E-409C-BE32-E72D297353CC}">
              <c16:uniqueId val="{00000004-4C6B-4E08-A521-FB56EB57667F}"/>
            </c:ext>
          </c:extLst>
        </c:ser>
        <c:dLbls>
          <c:showLegendKey val="0"/>
          <c:showVal val="0"/>
          <c:showCatName val="0"/>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bs-Latn-BA" sz="1600" b="1"/>
              <a:t>Pending cases older than 2 years </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fr-FR"/>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4485253199777408E-2"/>
          <c:y val="0.17593607305936076"/>
          <c:w val="0.9510294936004452"/>
          <c:h val="0.76926940639269403"/>
        </c:manualLayout>
      </c:layout>
      <c:pie3DChart>
        <c:varyColors val="1"/>
        <c:ser>
          <c:idx val="0"/>
          <c:order val="0"/>
          <c:explosion val="1"/>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3F05-46D0-81E8-442A3C1CEF33}"/>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3F05-46D0-81E8-442A3C1CEF33}"/>
              </c:ext>
            </c:extLst>
          </c:dPt>
          <c:dLbls>
            <c:dLbl>
              <c:idx val="0"/>
              <c:delete val="1"/>
              <c:extLst>
                <c:ext xmlns:c15="http://schemas.microsoft.com/office/drawing/2012/chart" uri="{CE6537A1-D6FC-4f65-9D91-7224C49458BB}"/>
                <c:ext xmlns:c16="http://schemas.microsoft.com/office/drawing/2014/chart" uri="{C3380CC4-5D6E-409C-BE32-E72D297353CC}">
                  <c16:uniqueId val="{00000001-3F05-46D0-81E8-442A3C1CEF33}"/>
                </c:ext>
              </c:extLst>
            </c:dLbl>
            <c:dLbl>
              <c:idx val="1"/>
              <c:layout>
                <c:manualLayout>
                  <c:x val="-0.14245965498052313"/>
                  <c:y val="0.13698630136986301"/>
                </c:manualLayout>
              </c:layout>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400" b="1" i="0" u="none" strike="noStrike" kern="1200" baseline="0">
                      <a:solidFill>
                        <a:schemeClr val="dk1">
                          <a:lumMod val="65000"/>
                          <a:lumOff val="35000"/>
                        </a:schemeClr>
                      </a:solidFill>
                      <a:latin typeface="+mn-lt"/>
                      <a:ea typeface="+mn-ea"/>
                      <a:cs typeface="+mn-cs"/>
                    </a:defRPr>
                  </a:pPr>
                  <a:endParaRPr lang="fr-FR"/>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 xmlns:c16="http://schemas.microsoft.com/office/drawing/2014/chart" uri="{C3380CC4-5D6E-409C-BE32-E72D297353CC}">
                  <c16:uniqueId val="{00000003-3F05-46D0-81E8-442A3C1CEF33}"/>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chemeClr val="dk1">
                        <a:lumMod val="65000"/>
                        <a:lumOff val="35000"/>
                      </a:schemeClr>
                    </a:solidFill>
                    <a:latin typeface="+mn-lt"/>
                    <a:ea typeface="+mn-ea"/>
                    <a:cs typeface="+mn-cs"/>
                  </a:defRPr>
                </a:pPr>
                <a:endParaRPr lang="fr-FR"/>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Sheet1!$H$2:$H$3</c:f>
              <c:strCache>
                <c:ptCount val="2"/>
                <c:pt idx="0">
                  <c:v>Non litigious cases</c:v>
                </c:pt>
                <c:pt idx="1">
                  <c:v>Other cases</c:v>
                </c:pt>
              </c:strCache>
            </c:strRef>
          </c:cat>
          <c:val>
            <c:numRef>
              <c:f>Sheet1!$I$2:$I$3</c:f>
              <c:numCache>
                <c:formatCode>_-* #,##0_-;\-* #,##0_-;_-* "-"??_-;_-@_-</c:formatCode>
                <c:ptCount val="2"/>
                <c:pt idx="0">
                  <c:v>1416315</c:v>
                </c:pt>
                <c:pt idx="1">
                  <c:v>100812</c:v>
                </c:pt>
              </c:numCache>
            </c:numRef>
          </c:val>
          <c:extLst>
            <c:ext xmlns:c16="http://schemas.microsoft.com/office/drawing/2014/chart" uri="{C3380CC4-5D6E-409C-BE32-E72D297353CC}">
              <c16:uniqueId val="{00000004-3F05-46D0-81E8-442A3C1CEF33}"/>
            </c:ext>
          </c:extLst>
        </c:ser>
        <c:dLbls>
          <c:showLegendKey val="0"/>
          <c:showVal val="0"/>
          <c:showCatName val="0"/>
          <c:showSerName val="0"/>
          <c:showPercent val="0"/>
          <c:showBubbleSize val="0"/>
          <c:showLeaderLines val="0"/>
        </c:dLbls>
      </c:pie3DChart>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0.27292</cdr:x>
      <cdr:y>0.49479</cdr:y>
    </cdr:from>
    <cdr:to>
      <cdr:x>0.62292</cdr:x>
      <cdr:y>0.61632</cdr:y>
    </cdr:to>
    <cdr:sp macro="" textlink="">
      <cdr:nvSpPr>
        <cdr:cNvPr id="2" name="TextBox 1"/>
        <cdr:cNvSpPr txBox="1"/>
      </cdr:nvSpPr>
      <cdr:spPr>
        <a:xfrm xmlns:a="http://schemas.openxmlformats.org/drawingml/2006/main">
          <a:off x="1247775" y="1357313"/>
          <a:ext cx="1600200" cy="3333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bs-Latn-BA" sz="1100"/>
        </a:p>
      </cdr:txBody>
    </cdr:sp>
  </cdr:relSizeAnchor>
  <cdr:relSizeAnchor xmlns:cdr="http://schemas.openxmlformats.org/drawingml/2006/chartDrawing">
    <cdr:from>
      <cdr:x>0.3375</cdr:x>
      <cdr:y>0.5434</cdr:y>
    </cdr:from>
    <cdr:to>
      <cdr:x>0.69299</cdr:x>
      <cdr:y>0.73499</cdr:y>
    </cdr:to>
    <cdr:sp macro="" textlink="">
      <cdr:nvSpPr>
        <cdr:cNvPr id="3" name="TextBox 2"/>
        <cdr:cNvSpPr txBox="1"/>
      </cdr:nvSpPr>
      <cdr:spPr>
        <a:xfrm xmlns:a="http://schemas.openxmlformats.org/drawingml/2006/main">
          <a:off x="1543051" y="1490654"/>
          <a:ext cx="1625302" cy="52556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bs-Latn-BA" sz="1400" b="1" dirty="0" err="1">
              <a:solidFill>
                <a:schemeClr val="bg1"/>
              </a:solidFill>
            </a:rPr>
            <a:t>Non</a:t>
          </a:r>
          <a:r>
            <a:rPr lang="bs-Latn-BA" sz="1400" b="1" dirty="0">
              <a:solidFill>
                <a:schemeClr val="bg1"/>
              </a:solidFill>
            </a:rPr>
            <a:t> </a:t>
          </a:r>
          <a:r>
            <a:rPr lang="bs-Latn-BA" sz="1400" b="1" dirty="0" err="1">
              <a:solidFill>
                <a:schemeClr val="bg1"/>
              </a:solidFill>
            </a:rPr>
            <a:t>litigious</a:t>
          </a:r>
          <a:r>
            <a:rPr lang="bs-Latn-BA" sz="1400" b="1" dirty="0">
              <a:solidFill>
                <a:schemeClr val="bg1"/>
              </a:solidFill>
            </a:rPr>
            <a:t> </a:t>
          </a:r>
          <a:r>
            <a:rPr lang="bs-Latn-BA" sz="1400" b="1" dirty="0" err="1">
              <a:solidFill>
                <a:schemeClr val="bg1"/>
              </a:solidFill>
            </a:rPr>
            <a:t>cases</a:t>
          </a:r>
          <a:endParaRPr lang="bs-Latn-BA" sz="1400" b="1" dirty="0">
            <a:solidFill>
              <a:schemeClr val="bg1"/>
            </a:solidFill>
          </a:endParaRPr>
        </a:p>
        <a:p xmlns:a="http://schemas.openxmlformats.org/drawingml/2006/main">
          <a:pPr algn="ctr"/>
          <a:r>
            <a:rPr lang="bs-Latn-BA" sz="1400" b="1" dirty="0">
              <a:solidFill>
                <a:schemeClr val="bg1"/>
              </a:solidFill>
            </a:rPr>
            <a:t>84%</a:t>
          </a:r>
        </a:p>
      </cdr:txBody>
    </cdr:sp>
  </cdr:relSizeAnchor>
  <cdr:relSizeAnchor xmlns:cdr="http://schemas.openxmlformats.org/drawingml/2006/chartDrawing">
    <cdr:from>
      <cdr:x>0.27968</cdr:x>
      <cdr:y>0.21</cdr:y>
    </cdr:from>
    <cdr:to>
      <cdr:x>0.52863</cdr:x>
      <cdr:y>0.44624</cdr:y>
    </cdr:to>
    <cdr:sp macro="" textlink="">
      <cdr:nvSpPr>
        <cdr:cNvPr id="4" name="TextBox 3"/>
        <cdr:cNvSpPr txBox="1"/>
      </cdr:nvSpPr>
      <cdr:spPr>
        <a:xfrm xmlns:a="http://schemas.openxmlformats.org/drawingml/2006/main">
          <a:off x="1278711" y="576064"/>
          <a:ext cx="1138172" cy="64807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bs-Latn-BA" sz="1400" b="1" dirty="0" err="1">
              <a:solidFill>
                <a:schemeClr val="bg1"/>
              </a:solidFill>
            </a:rPr>
            <a:t>Other</a:t>
          </a:r>
          <a:r>
            <a:rPr lang="bs-Latn-BA" sz="1400" b="1" dirty="0">
              <a:solidFill>
                <a:schemeClr val="bg1"/>
              </a:solidFill>
            </a:rPr>
            <a:t> </a:t>
          </a:r>
          <a:r>
            <a:rPr lang="bs-Latn-BA" sz="1400" b="1" dirty="0" err="1">
              <a:solidFill>
                <a:schemeClr val="bg1"/>
              </a:solidFill>
            </a:rPr>
            <a:t>cases</a:t>
          </a:r>
          <a:endParaRPr lang="bs-Latn-BA" sz="1400" b="1" dirty="0">
            <a:solidFill>
              <a:schemeClr val="bg1"/>
            </a:solidFill>
          </a:endParaRPr>
        </a:p>
        <a:p xmlns:a="http://schemas.openxmlformats.org/drawingml/2006/main">
          <a:pPr algn="ctr"/>
          <a:r>
            <a:rPr lang="bs-Latn-BA" sz="1400" b="1" dirty="0">
              <a:solidFill>
                <a:schemeClr val="bg1"/>
              </a:solidFill>
            </a:rPr>
            <a:t>16%</a:t>
          </a:r>
        </a:p>
        <a:p xmlns:a="http://schemas.openxmlformats.org/drawingml/2006/main">
          <a:endParaRPr lang="bs-Latn-BA" sz="1100" b="1" dirty="0">
            <a:solidFill>
              <a:schemeClr val="bg1"/>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0.27292</cdr:x>
      <cdr:y>0.49479</cdr:y>
    </cdr:from>
    <cdr:to>
      <cdr:x>0.62292</cdr:x>
      <cdr:y>0.61632</cdr:y>
    </cdr:to>
    <cdr:sp macro="" textlink="">
      <cdr:nvSpPr>
        <cdr:cNvPr id="2" name="TextBox 1"/>
        <cdr:cNvSpPr txBox="1"/>
      </cdr:nvSpPr>
      <cdr:spPr>
        <a:xfrm xmlns:a="http://schemas.openxmlformats.org/drawingml/2006/main">
          <a:off x="1247775" y="1357313"/>
          <a:ext cx="1600200" cy="3333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bs-Latn-BA" sz="1100"/>
        </a:p>
      </cdr:txBody>
    </cdr:sp>
  </cdr:relSizeAnchor>
  <cdr:relSizeAnchor xmlns:cdr="http://schemas.openxmlformats.org/drawingml/2006/chartDrawing">
    <cdr:from>
      <cdr:x>0.3375</cdr:x>
      <cdr:y>0.5434</cdr:y>
    </cdr:from>
    <cdr:to>
      <cdr:x>0.61842</cdr:x>
      <cdr:y>0.79628</cdr:y>
    </cdr:to>
    <cdr:sp macro="" textlink="">
      <cdr:nvSpPr>
        <cdr:cNvPr id="3" name="TextBox 2"/>
        <cdr:cNvSpPr txBox="1"/>
      </cdr:nvSpPr>
      <cdr:spPr>
        <a:xfrm xmlns:a="http://schemas.openxmlformats.org/drawingml/2006/main">
          <a:off x="1925598" y="1511357"/>
          <a:ext cx="1602794" cy="70333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bs-Latn-BA" sz="1400" b="1" dirty="0" err="1">
              <a:solidFill>
                <a:schemeClr val="bg1"/>
              </a:solidFill>
            </a:rPr>
            <a:t>Non</a:t>
          </a:r>
          <a:r>
            <a:rPr lang="bs-Latn-BA" sz="1400" b="1" dirty="0">
              <a:solidFill>
                <a:schemeClr val="bg1"/>
              </a:solidFill>
            </a:rPr>
            <a:t> </a:t>
          </a:r>
          <a:r>
            <a:rPr lang="bs-Latn-BA" sz="1400" b="1" dirty="0" err="1">
              <a:solidFill>
                <a:schemeClr val="bg1"/>
              </a:solidFill>
            </a:rPr>
            <a:t>litigious</a:t>
          </a:r>
          <a:r>
            <a:rPr lang="bs-Latn-BA" sz="1400" b="1" dirty="0">
              <a:solidFill>
                <a:schemeClr val="bg1"/>
              </a:solidFill>
            </a:rPr>
            <a:t> </a:t>
          </a:r>
          <a:r>
            <a:rPr lang="bs-Latn-BA" sz="1400" b="1" dirty="0" err="1">
              <a:solidFill>
                <a:schemeClr val="bg1"/>
              </a:solidFill>
            </a:rPr>
            <a:t>cases</a:t>
          </a:r>
          <a:endParaRPr lang="bs-Latn-BA" sz="1400" b="1" dirty="0">
            <a:solidFill>
              <a:schemeClr val="bg1"/>
            </a:solidFill>
          </a:endParaRPr>
        </a:p>
        <a:p xmlns:a="http://schemas.openxmlformats.org/drawingml/2006/main">
          <a:pPr algn="ctr"/>
          <a:r>
            <a:rPr lang="bs-Latn-BA" sz="1400" b="1" dirty="0">
              <a:solidFill>
                <a:schemeClr val="bg1"/>
              </a:solidFill>
            </a:rPr>
            <a:t>93%</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CE81C6-E13E-4CF1-AD04-3670125E5B3A}" type="datetimeFigureOut">
              <a:rPr lang="hr-HR" smtClean="0"/>
              <a:t>27.3.2024.</a:t>
            </a:fld>
            <a:endParaRPr lang="hr-H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r-H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BAAF82-CDD6-4A89-B09F-792ABF15BDF2}" type="slidenum">
              <a:rPr lang="hr-HR" smtClean="0"/>
              <a:t>‹#›</a:t>
            </a:fld>
            <a:endParaRPr lang="hr-HR"/>
          </a:p>
        </p:txBody>
      </p:sp>
    </p:spTree>
    <p:extLst>
      <p:ext uri="{BB962C8B-B14F-4D97-AF65-F5344CB8AC3E}">
        <p14:creationId xmlns:p14="http://schemas.microsoft.com/office/powerpoint/2010/main" val="2347158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bs-Latn-B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bs-Latn-BA"/>
          </a:p>
        </p:txBody>
      </p:sp>
      <p:sp>
        <p:nvSpPr>
          <p:cNvPr id="4" name="Date Placeholder 3"/>
          <p:cNvSpPr>
            <a:spLocks noGrp="1"/>
          </p:cNvSpPr>
          <p:nvPr>
            <p:ph type="dt" sz="half" idx="10"/>
          </p:nvPr>
        </p:nvSpPr>
        <p:spPr/>
        <p:txBody>
          <a:bodyPr/>
          <a:lstStyle>
            <a:lvl1pPr>
              <a:defRPr/>
            </a:lvl1pPr>
          </a:lstStyle>
          <a:p>
            <a:pPr>
              <a:defRPr/>
            </a:pPr>
            <a:fld id="{4DF4F935-2017-4F94-9ED6-3241587D9807}" type="datetimeFigureOut">
              <a:rPr lang="sr-Latn-CS">
                <a:solidFill>
                  <a:prstClr val="black">
                    <a:tint val="75000"/>
                  </a:prstClr>
                </a:solidFill>
              </a:rPr>
              <a:pPr>
                <a:defRPr/>
              </a:pPr>
              <a:t>27.3.2024.</a:t>
            </a:fld>
            <a:endParaRPr lang="bs-Latn-BA">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bs-Latn-BA">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09EC0353-364A-48BE-9722-E540B470614C}" type="slidenum">
              <a:rPr lang="bs-Latn-BA">
                <a:solidFill>
                  <a:prstClr val="black">
                    <a:tint val="75000"/>
                  </a:prstClr>
                </a:solidFill>
              </a:rPr>
              <a:pPr>
                <a:defRPr/>
              </a:pPr>
              <a:t>‹#›</a:t>
            </a:fld>
            <a:endParaRPr lang="bs-Latn-BA">
              <a:solidFill>
                <a:prstClr val="black">
                  <a:tint val="75000"/>
                </a:prstClr>
              </a:solidFill>
            </a:endParaRPr>
          </a:p>
        </p:txBody>
      </p:sp>
    </p:spTree>
    <p:extLst>
      <p:ext uri="{BB962C8B-B14F-4D97-AF65-F5344CB8AC3E}">
        <p14:creationId xmlns:p14="http://schemas.microsoft.com/office/powerpoint/2010/main" val="4077570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bs-Latn-B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s-Latn-BA"/>
          </a:p>
        </p:txBody>
      </p:sp>
      <p:sp>
        <p:nvSpPr>
          <p:cNvPr id="4" name="Date Placeholder 3"/>
          <p:cNvSpPr>
            <a:spLocks noGrp="1"/>
          </p:cNvSpPr>
          <p:nvPr>
            <p:ph type="dt" sz="half" idx="10"/>
          </p:nvPr>
        </p:nvSpPr>
        <p:spPr/>
        <p:txBody>
          <a:bodyPr/>
          <a:lstStyle>
            <a:lvl1pPr>
              <a:defRPr/>
            </a:lvl1pPr>
          </a:lstStyle>
          <a:p>
            <a:pPr>
              <a:defRPr/>
            </a:pPr>
            <a:fld id="{CAC683DE-B9FA-4C56-BE2C-6A214AD71B75}" type="datetimeFigureOut">
              <a:rPr lang="sr-Latn-CS">
                <a:solidFill>
                  <a:prstClr val="black">
                    <a:tint val="75000"/>
                  </a:prstClr>
                </a:solidFill>
              </a:rPr>
              <a:pPr>
                <a:defRPr/>
              </a:pPr>
              <a:t>27.3.2024.</a:t>
            </a:fld>
            <a:endParaRPr lang="bs-Latn-BA">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bs-Latn-BA">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88294333-17A0-4E1A-BD32-C09F43572157}" type="slidenum">
              <a:rPr lang="bs-Latn-BA">
                <a:solidFill>
                  <a:prstClr val="black">
                    <a:tint val="75000"/>
                  </a:prstClr>
                </a:solidFill>
              </a:rPr>
              <a:pPr>
                <a:defRPr/>
              </a:pPr>
              <a:t>‹#›</a:t>
            </a:fld>
            <a:endParaRPr lang="bs-Latn-BA">
              <a:solidFill>
                <a:prstClr val="black">
                  <a:tint val="75000"/>
                </a:prstClr>
              </a:solidFill>
            </a:endParaRPr>
          </a:p>
        </p:txBody>
      </p:sp>
    </p:spTree>
    <p:extLst>
      <p:ext uri="{BB962C8B-B14F-4D97-AF65-F5344CB8AC3E}">
        <p14:creationId xmlns:p14="http://schemas.microsoft.com/office/powerpoint/2010/main" val="3974340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bs-Latn-B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s-Latn-BA"/>
          </a:p>
        </p:txBody>
      </p:sp>
      <p:sp>
        <p:nvSpPr>
          <p:cNvPr id="4" name="Date Placeholder 3"/>
          <p:cNvSpPr>
            <a:spLocks noGrp="1"/>
          </p:cNvSpPr>
          <p:nvPr>
            <p:ph type="dt" sz="half" idx="10"/>
          </p:nvPr>
        </p:nvSpPr>
        <p:spPr/>
        <p:txBody>
          <a:bodyPr/>
          <a:lstStyle>
            <a:lvl1pPr>
              <a:defRPr/>
            </a:lvl1pPr>
          </a:lstStyle>
          <a:p>
            <a:pPr>
              <a:defRPr/>
            </a:pPr>
            <a:fld id="{A71D850D-B41A-484E-99A9-D1347F968C3B}" type="datetimeFigureOut">
              <a:rPr lang="sr-Latn-CS">
                <a:solidFill>
                  <a:prstClr val="black">
                    <a:tint val="75000"/>
                  </a:prstClr>
                </a:solidFill>
              </a:rPr>
              <a:pPr>
                <a:defRPr/>
              </a:pPr>
              <a:t>27.3.2024.</a:t>
            </a:fld>
            <a:endParaRPr lang="bs-Latn-BA">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bs-Latn-BA">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82E68124-C827-428A-95AB-BC13DB891865}" type="slidenum">
              <a:rPr lang="bs-Latn-BA">
                <a:solidFill>
                  <a:prstClr val="black">
                    <a:tint val="75000"/>
                  </a:prstClr>
                </a:solidFill>
              </a:rPr>
              <a:pPr>
                <a:defRPr/>
              </a:pPr>
              <a:t>‹#›</a:t>
            </a:fld>
            <a:endParaRPr lang="bs-Latn-BA">
              <a:solidFill>
                <a:prstClr val="black">
                  <a:tint val="75000"/>
                </a:prstClr>
              </a:solidFill>
            </a:endParaRPr>
          </a:p>
        </p:txBody>
      </p:sp>
    </p:spTree>
    <p:extLst>
      <p:ext uri="{BB962C8B-B14F-4D97-AF65-F5344CB8AC3E}">
        <p14:creationId xmlns:p14="http://schemas.microsoft.com/office/powerpoint/2010/main" val="1883425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3" name="Date Placeholder 2"/>
          <p:cNvSpPr>
            <a:spLocks noGrp="1"/>
          </p:cNvSpPr>
          <p:nvPr>
            <p:ph type="dt" sz="half" idx="10"/>
          </p:nvPr>
        </p:nvSpPr>
        <p:spPr>
          <a:xfrm>
            <a:off x="457200" y="6356350"/>
            <a:ext cx="2133600" cy="365125"/>
          </a:xfrm>
        </p:spPr>
        <p:txBody>
          <a:bodyPr/>
          <a:lstStyle>
            <a:lvl1pPr>
              <a:defRPr/>
            </a:lvl1pPr>
          </a:lstStyle>
          <a:p>
            <a:pPr>
              <a:defRPr/>
            </a:pPr>
            <a:fld id="{A76B6865-5940-493F-983D-86C4C3D67BD8}" type="datetimeFigureOut">
              <a:rPr lang="sr-Latn-CS">
                <a:solidFill>
                  <a:prstClr val="black">
                    <a:tint val="75000"/>
                  </a:prstClr>
                </a:solidFill>
              </a:rPr>
              <a:pPr>
                <a:defRPr/>
              </a:pPr>
              <a:t>27.3.2024.</a:t>
            </a:fld>
            <a:endParaRPr lang="bs-Latn-BA">
              <a:solidFill>
                <a:prstClr val="black">
                  <a:tint val="75000"/>
                </a:prstClr>
              </a:solidFill>
            </a:endParaRPr>
          </a:p>
        </p:txBody>
      </p:sp>
      <p:sp>
        <p:nvSpPr>
          <p:cNvPr id="4" name="Footer Placeholder 3"/>
          <p:cNvSpPr>
            <a:spLocks noGrp="1"/>
          </p:cNvSpPr>
          <p:nvPr>
            <p:ph type="ftr" sz="quarter" idx="11"/>
          </p:nvPr>
        </p:nvSpPr>
        <p:spPr>
          <a:xfrm>
            <a:off x="3124200" y="6356350"/>
            <a:ext cx="2895600" cy="365125"/>
          </a:xfrm>
        </p:spPr>
        <p:txBody>
          <a:bodyPr/>
          <a:lstStyle>
            <a:lvl1pPr>
              <a:defRPr/>
            </a:lvl1pPr>
          </a:lstStyle>
          <a:p>
            <a:pPr>
              <a:defRPr/>
            </a:pPr>
            <a:endParaRPr lang="bs-Latn-BA">
              <a:solidFill>
                <a:prstClr val="black">
                  <a:tint val="75000"/>
                </a:prstClr>
              </a:solidFill>
            </a:endParaRPr>
          </a:p>
        </p:txBody>
      </p:sp>
      <p:sp>
        <p:nvSpPr>
          <p:cNvPr id="5" name="Slide Number Placeholder 4"/>
          <p:cNvSpPr>
            <a:spLocks noGrp="1"/>
          </p:cNvSpPr>
          <p:nvPr>
            <p:ph type="sldNum" sz="quarter" idx="12"/>
          </p:nvPr>
        </p:nvSpPr>
        <p:spPr>
          <a:xfrm>
            <a:off x="6553200" y="6356350"/>
            <a:ext cx="2133600" cy="365125"/>
          </a:xfrm>
        </p:spPr>
        <p:txBody>
          <a:bodyPr/>
          <a:lstStyle>
            <a:lvl1pPr>
              <a:defRPr/>
            </a:lvl1pPr>
          </a:lstStyle>
          <a:p>
            <a:pPr>
              <a:defRPr/>
            </a:pPr>
            <a:fld id="{CA87576E-EC6C-4864-BAF0-3FF31BCA2720}" type="slidenum">
              <a:rPr lang="bs-Latn-BA">
                <a:solidFill>
                  <a:prstClr val="black">
                    <a:tint val="75000"/>
                  </a:prstClr>
                </a:solidFill>
              </a:rPr>
              <a:pPr>
                <a:defRPr/>
              </a:pPr>
              <a:t>‹#›</a:t>
            </a:fld>
            <a:endParaRPr lang="bs-Latn-BA">
              <a:solidFill>
                <a:prstClr val="black">
                  <a:tint val="75000"/>
                </a:prstClr>
              </a:solidFill>
            </a:endParaRPr>
          </a:p>
        </p:txBody>
      </p:sp>
    </p:spTree>
    <p:extLst>
      <p:ext uri="{BB962C8B-B14F-4D97-AF65-F5344CB8AC3E}">
        <p14:creationId xmlns:p14="http://schemas.microsoft.com/office/powerpoint/2010/main" val="3683842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bs-Latn-B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s-Latn-BA"/>
          </a:p>
        </p:txBody>
      </p:sp>
      <p:sp>
        <p:nvSpPr>
          <p:cNvPr id="4" name="Date Placeholder 3"/>
          <p:cNvSpPr>
            <a:spLocks noGrp="1"/>
          </p:cNvSpPr>
          <p:nvPr>
            <p:ph type="dt" sz="half" idx="10"/>
          </p:nvPr>
        </p:nvSpPr>
        <p:spPr/>
        <p:txBody>
          <a:bodyPr/>
          <a:lstStyle>
            <a:lvl1pPr>
              <a:defRPr/>
            </a:lvl1pPr>
          </a:lstStyle>
          <a:p>
            <a:pPr>
              <a:defRPr/>
            </a:pPr>
            <a:fld id="{7F134DBA-34A7-4E01-87D8-FBDC5E380075}" type="datetimeFigureOut">
              <a:rPr lang="sr-Latn-CS">
                <a:solidFill>
                  <a:prstClr val="black">
                    <a:tint val="75000"/>
                  </a:prstClr>
                </a:solidFill>
              </a:rPr>
              <a:pPr>
                <a:defRPr/>
              </a:pPr>
              <a:t>27.3.2024.</a:t>
            </a:fld>
            <a:endParaRPr lang="bs-Latn-BA">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bs-Latn-BA">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E3E195F-1C88-4733-B8BE-F52A67ACEE13}" type="slidenum">
              <a:rPr lang="bs-Latn-BA">
                <a:solidFill>
                  <a:prstClr val="black">
                    <a:tint val="75000"/>
                  </a:prstClr>
                </a:solidFill>
              </a:rPr>
              <a:pPr>
                <a:defRPr/>
              </a:pPr>
              <a:t>‹#›</a:t>
            </a:fld>
            <a:endParaRPr lang="bs-Latn-BA">
              <a:solidFill>
                <a:prstClr val="black">
                  <a:tint val="75000"/>
                </a:prstClr>
              </a:solidFill>
            </a:endParaRPr>
          </a:p>
        </p:txBody>
      </p:sp>
    </p:spTree>
    <p:extLst>
      <p:ext uri="{BB962C8B-B14F-4D97-AF65-F5344CB8AC3E}">
        <p14:creationId xmlns:p14="http://schemas.microsoft.com/office/powerpoint/2010/main" val="3883595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bs-Latn-B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7533D493-B894-4DF9-BE56-E0CD862F71D5}" type="datetimeFigureOut">
              <a:rPr lang="sr-Latn-CS">
                <a:solidFill>
                  <a:prstClr val="black">
                    <a:tint val="75000"/>
                  </a:prstClr>
                </a:solidFill>
              </a:rPr>
              <a:pPr>
                <a:defRPr/>
              </a:pPr>
              <a:t>27.3.2024.</a:t>
            </a:fld>
            <a:endParaRPr lang="bs-Latn-BA">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bs-Latn-BA">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5A4D9357-0169-4A9D-A5DF-210C0EB9D786}" type="slidenum">
              <a:rPr lang="bs-Latn-BA">
                <a:solidFill>
                  <a:prstClr val="black">
                    <a:tint val="75000"/>
                  </a:prstClr>
                </a:solidFill>
              </a:rPr>
              <a:pPr>
                <a:defRPr/>
              </a:pPr>
              <a:t>‹#›</a:t>
            </a:fld>
            <a:endParaRPr lang="bs-Latn-BA">
              <a:solidFill>
                <a:prstClr val="black">
                  <a:tint val="75000"/>
                </a:prstClr>
              </a:solidFill>
            </a:endParaRPr>
          </a:p>
        </p:txBody>
      </p:sp>
    </p:spTree>
    <p:extLst>
      <p:ext uri="{BB962C8B-B14F-4D97-AF65-F5344CB8AC3E}">
        <p14:creationId xmlns:p14="http://schemas.microsoft.com/office/powerpoint/2010/main" val="1944688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bs-Latn-B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s-Latn-B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s-Latn-BA"/>
          </a:p>
        </p:txBody>
      </p:sp>
      <p:sp>
        <p:nvSpPr>
          <p:cNvPr id="5" name="Date Placeholder 3"/>
          <p:cNvSpPr>
            <a:spLocks noGrp="1"/>
          </p:cNvSpPr>
          <p:nvPr>
            <p:ph type="dt" sz="half" idx="10"/>
          </p:nvPr>
        </p:nvSpPr>
        <p:spPr/>
        <p:txBody>
          <a:bodyPr/>
          <a:lstStyle>
            <a:lvl1pPr>
              <a:defRPr/>
            </a:lvl1pPr>
          </a:lstStyle>
          <a:p>
            <a:pPr>
              <a:defRPr/>
            </a:pPr>
            <a:fld id="{08C9EE91-3398-4753-9595-95D86BC72EFB}" type="datetimeFigureOut">
              <a:rPr lang="sr-Latn-CS">
                <a:solidFill>
                  <a:prstClr val="black">
                    <a:tint val="75000"/>
                  </a:prstClr>
                </a:solidFill>
              </a:rPr>
              <a:pPr>
                <a:defRPr/>
              </a:pPr>
              <a:t>27.3.2024.</a:t>
            </a:fld>
            <a:endParaRPr lang="bs-Latn-BA">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bs-Latn-BA">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7F0222A6-A4F6-4287-8066-1165A5B6FCC8}" type="slidenum">
              <a:rPr lang="bs-Latn-BA">
                <a:solidFill>
                  <a:prstClr val="black">
                    <a:tint val="75000"/>
                  </a:prstClr>
                </a:solidFill>
              </a:rPr>
              <a:pPr>
                <a:defRPr/>
              </a:pPr>
              <a:t>‹#›</a:t>
            </a:fld>
            <a:endParaRPr lang="bs-Latn-BA">
              <a:solidFill>
                <a:prstClr val="black">
                  <a:tint val="75000"/>
                </a:prstClr>
              </a:solidFill>
            </a:endParaRPr>
          </a:p>
        </p:txBody>
      </p:sp>
    </p:spTree>
    <p:extLst>
      <p:ext uri="{BB962C8B-B14F-4D97-AF65-F5344CB8AC3E}">
        <p14:creationId xmlns:p14="http://schemas.microsoft.com/office/powerpoint/2010/main" val="3812804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bs-Latn-B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s-Latn-B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s-Latn-BA"/>
          </a:p>
        </p:txBody>
      </p:sp>
      <p:sp>
        <p:nvSpPr>
          <p:cNvPr id="7" name="Date Placeholder 3"/>
          <p:cNvSpPr>
            <a:spLocks noGrp="1"/>
          </p:cNvSpPr>
          <p:nvPr>
            <p:ph type="dt" sz="half" idx="10"/>
          </p:nvPr>
        </p:nvSpPr>
        <p:spPr/>
        <p:txBody>
          <a:bodyPr/>
          <a:lstStyle>
            <a:lvl1pPr>
              <a:defRPr/>
            </a:lvl1pPr>
          </a:lstStyle>
          <a:p>
            <a:pPr>
              <a:defRPr/>
            </a:pPr>
            <a:fld id="{85609747-F257-45B3-A340-CAC8BB9AC2B5}" type="datetimeFigureOut">
              <a:rPr lang="sr-Latn-CS">
                <a:solidFill>
                  <a:prstClr val="black">
                    <a:tint val="75000"/>
                  </a:prstClr>
                </a:solidFill>
              </a:rPr>
              <a:pPr>
                <a:defRPr/>
              </a:pPr>
              <a:t>27.3.2024.</a:t>
            </a:fld>
            <a:endParaRPr lang="bs-Latn-BA">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bs-Latn-BA">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20496A7C-5A32-4E6D-AF5C-36905BA45309}" type="slidenum">
              <a:rPr lang="bs-Latn-BA">
                <a:solidFill>
                  <a:prstClr val="black">
                    <a:tint val="75000"/>
                  </a:prstClr>
                </a:solidFill>
              </a:rPr>
              <a:pPr>
                <a:defRPr/>
              </a:pPr>
              <a:t>‹#›</a:t>
            </a:fld>
            <a:endParaRPr lang="bs-Latn-BA">
              <a:solidFill>
                <a:prstClr val="black">
                  <a:tint val="75000"/>
                </a:prstClr>
              </a:solidFill>
            </a:endParaRPr>
          </a:p>
        </p:txBody>
      </p:sp>
    </p:spTree>
    <p:extLst>
      <p:ext uri="{BB962C8B-B14F-4D97-AF65-F5344CB8AC3E}">
        <p14:creationId xmlns:p14="http://schemas.microsoft.com/office/powerpoint/2010/main" val="2828655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bs-Latn-BA"/>
          </a:p>
        </p:txBody>
      </p:sp>
      <p:sp>
        <p:nvSpPr>
          <p:cNvPr id="3" name="Date Placeholder 3"/>
          <p:cNvSpPr>
            <a:spLocks noGrp="1"/>
          </p:cNvSpPr>
          <p:nvPr>
            <p:ph type="dt" sz="half" idx="10"/>
          </p:nvPr>
        </p:nvSpPr>
        <p:spPr/>
        <p:txBody>
          <a:bodyPr/>
          <a:lstStyle>
            <a:lvl1pPr>
              <a:defRPr/>
            </a:lvl1pPr>
          </a:lstStyle>
          <a:p>
            <a:pPr>
              <a:defRPr/>
            </a:pPr>
            <a:fld id="{1B4FFC0A-BAA8-45AF-9ACF-1FEC84B46554}" type="datetimeFigureOut">
              <a:rPr lang="sr-Latn-CS">
                <a:solidFill>
                  <a:prstClr val="black">
                    <a:tint val="75000"/>
                  </a:prstClr>
                </a:solidFill>
              </a:rPr>
              <a:pPr>
                <a:defRPr/>
              </a:pPr>
              <a:t>27.3.2024.</a:t>
            </a:fld>
            <a:endParaRPr lang="bs-Latn-BA">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bs-Latn-BA">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A20F3D0D-DCD5-4556-8FE5-4521D56C4632}" type="slidenum">
              <a:rPr lang="bs-Latn-BA">
                <a:solidFill>
                  <a:prstClr val="black">
                    <a:tint val="75000"/>
                  </a:prstClr>
                </a:solidFill>
              </a:rPr>
              <a:pPr>
                <a:defRPr/>
              </a:pPr>
              <a:t>‹#›</a:t>
            </a:fld>
            <a:endParaRPr lang="bs-Latn-BA">
              <a:solidFill>
                <a:prstClr val="black">
                  <a:tint val="75000"/>
                </a:prstClr>
              </a:solidFill>
            </a:endParaRPr>
          </a:p>
        </p:txBody>
      </p:sp>
    </p:spTree>
    <p:extLst>
      <p:ext uri="{BB962C8B-B14F-4D97-AF65-F5344CB8AC3E}">
        <p14:creationId xmlns:p14="http://schemas.microsoft.com/office/powerpoint/2010/main" val="3997888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3437EA5-81BD-4209-A70B-8654F9C1B763}" type="datetimeFigureOut">
              <a:rPr lang="sr-Latn-CS">
                <a:solidFill>
                  <a:prstClr val="black">
                    <a:tint val="75000"/>
                  </a:prstClr>
                </a:solidFill>
              </a:rPr>
              <a:pPr>
                <a:defRPr/>
              </a:pPr>
              <a:t>27.3.2024.</a:t>
            </a:fld>
            <a:endParaRPr lang="bs-Latn-BA">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bs-Latn-BA">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E3079A95-B450-43F5-80CA-3E0E74743553}" type="slidenum">
              <a:rPr lang="bs-Latn-BA">
                <a:solidFill>
                  <a:prstClr val="black">
                    <a:tint val="75000"/>
                  </a:prstClr>
                </a:solidFill>
              </a:rPr>
              <a:pPr>
                <a:defRPr/>
              </a:pPr>
              <a:t>‹#›</a:t>
            </a:fld>
            <a:endParaRPr lang="bs-Latn-BA">
              <a:solidFill>
                <a:prstClr val="black">
                  <a:tint val="75000"/>
                </a:prstClr>
              </a:solidFill>
            </a:endParaRPr>
          </a:p>
        </p:txBody>
      </p:sp>
    </p:spTree>
    <p:extLst>
      <p:ext uri="{BB962C8B-B14F-4D97-AF65-F5344CB8AC3E}">
        <p14:creationId xmlns:p14="http://schemas.microsoft.com/office/powerpoint/2010/main" val="19381828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bs-Latn-B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s-Latn-B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35B5EF8E-1553-4164-AC49-16EB3DD770B7}" type="datetimeFigureOut">
              <a:rPr lang="sr-Latn-CS">
                <a:solidFill>
                  <a:prstClr val="black">
                    <a:tint val="75000"/>
                  </a:prstClr>
                </a:solidFill>
              </a:rPr>
              <a:pPr>
                <a:defRPr/>
              </a:pPr>
              <a:t>27.3.2024.</a:t>
            </a:fld>
            <a:endParaRPr lang="bs-Latn-BA">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bs-Latn-BA">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42C6B1AD-009F-48B2-AC91-D67FBFD84993}" type="slidenum">
              <a:rPr lang="bs-Latn-BA">
                <a:solidFill>
                  <a:prstClr val="black">
                    <a:tint val="75000"/>
                  </a:prstClr>
                </a:solidFill>
              </a:rPr>
              <a:pPr>
                <a:defRPr/>
              </a:pPr>
              <a:t>‹#›</a:t>
            </a:fld>
            <a:endParaRPr lang="bs-Latn-BA">
              <a:solidFill>
                <a:prstClr val="black">
                  <a:tint val="75000"/>
                </a:prstClr>
              </a:solidFill>
            </a:endParaRPr>
          </a:p>
        </p:txBody>
      </p:sp>
    </p:spTree>
    <p:extLst>
      <p:ext uri="{BB962C8B-B14F-4D97-AF65-F5344CB8AC3E}">
        <p14:creationId xmlns:p14="http://schemas.microsoft.com/office/powerpoint/2010/main" val="1959124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bs-Latn-BA"/>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bs-Latn-BA"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C84386F-7EDF-4EDD-BF4E-FC69146E477F}" type="datetimeFigureOut">
              <a:rPr lang="sr-Latn-CS">
                <a:solidFill>
                  <a:prstClr val="black">
                    <a:tint val="75000"/>
                  </a:prstClr>
                </a:solidFill>
              </a:rPr>
              <a:pPr>
                <a:defRPr/>
              </a:pPr>
              <a:t>27.3.2024.</a:t>
            </a:fld>
            <a:endParaRPr lang="bs-Latn-BA">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bs-Latn-BA">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2659E557-28E5-4EA5-A1CD-464FF70238DB}" type="slidenum">
              <a:rPr lang="bs-Latn-BA">
                <a:solidFill>
                  <a:prstClr val="black">
                    <a:tint val="75000"/>
                  </a:prstClr>
                </a:solidFill>
              </a:rPr>
              <a:pPr>
                <a:defRPr/>
              </a:pPr>
              <a:t>‹#›</a:t>
            </a:fld>
            <a:endParaRPr lang="bs-Latn-BA">
              <a:solidFill>
                <a:prstClr val="black">
                  <a:tint val="75000"/>
                </a:prstClr>
              </a:solidFill>
            </a:endParaRPr>
          </a:p>
        </p:txBody>
      </p:sp>
    </p:spTree>
    <p:extLst>
      <p:ext uri="{BB962C8B-B14F-4D97-AF65-F5344CB8AC3E}">
        <p14:creationId xmlns:p14="http://schemas.microsoft.com/office/powerpoint/2010/main" val="3310020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sr-Latn-RS"/>
              <a:t>Click to edit Master title style</a:t>
            </a:r>
            <a:endParaRPr lang="bs-Latn-BA" altLang="sr-Latn-R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sr-Latn-RS"/>
              <a:t>Click to edit Master text styles</a:t>
            </a:r>
          </a:p>
          <a:p>
            <a:pPr lvl="1"/>
            <a:r>
              <a:rPr lang="en-US" altLang="sr-Latn-RS"/>
              <a:t>Second level</a:t>
            </a:r>
          </a:p>
          <a:p>
            <a:pPr lvl="2"/>
            <a:r>
              <a:rPr lang="en-US" altLang="sr-Latn-RS"/>
              <a:t>Third level</a:t>
            </a:r>
          </a:p>
          <a:p>
            <a:pPr lvl="3"/>
            <a:r>
              <a:rPr lang="en-US" altLang="sr-Latn-RS"/>
              <a:t>Fourth level</a:t>
            </a:r>
          </a:p>
          <a:p>
            <a:pPr lvl="4"/>
            <a:r>
              <a:rPr lang="en-US" altLang="sr-Latn-RS"/>
              <a:t>Fifth level</a:t>
            </a:r>
            <a:endParaRPr lang="bs-Latn-BA" altLang="sr-Latn-R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lnSpc>
                <a:spcPct val="100000"/>
              </a:lnSpc>
              <a:spcBef>
                <a:spcPts val="0"/>
              </a:spcBef>
              <a:spcAft>
                <a:spcPts val="0"/>
              </a:spcAft>
              <a:buFontTx/>
              <a:buNone/>
              <a:defRPr sz="1200" smtClean="0">
                <a:solidFill>
                  <a:schemeClr val="tx1">
                    <a:tint val="75000"/>
                  </a:schemeClr>
                </a:solidFill>
                <a:effectLst/>
                <a:latin typeface="+mn-lt"/>
                <a:cs typeface="+mn-cs"/>
              </a:defRPr>
            </a:lvl1pPr>
          </a:lstStyle>
          <a:p>
            <a:pPr>
              <a:defRPr/>
            </a:pPr>
            <a:fld id="{C9B38318-5099-432A-81BD-4595956347E2}" type="datetimeFigureOut">
              <a:rPr lang="sr-Latn-CS">
                <a:solidFill>
                  <a:prstClr val="black">
                    <a:tint val="75000"/>
                  </a:prstClr>
                </a:solidFill>
              </a:rPr>
              <a:pPr>
                <a:defRPr/>
              </a:pPr>
              <a:t>27.3.2024.</a:t>
            </a:fld>
            <a:endParaRPr lang="bs-Latn-BA">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lnSpc>
                <a:spcPct val="100000"/>
              </a:lnSpc>
              <a:spcBef>
                <a:spcPts val="0"/>
              </a:spcBef>
              <a:spcAft>
                <a:spcPts val="0"/>
              </a:spcAft>
              <a:buFontTx/>
              <a:buNone/>
              <a:defRPr sz="1200">
                <a:solidFill>
                  <a:schemeClr val="tx1">
                    <a:tint val="75000"/>
                  </a:schemeClr>
                </a:solidFill>
                <a:effectLst/>
                <a:latin typeface="+mn-lt"/>
                <a:cs typeface="+mn-cs"/>
              </a:defRPr>
            </a:lvl1pPr>
          </a:lstStyle>
          <a:p>
            <a:pPr>
              <a:defRPr/>
            </a:pPr>
            <a:endParaRPr lang="bs-Latn-BA">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lnSpc>
                <a:spcPct val="100000"/>
              </a:lnSpc>
              <a:spcBef>
                <a:spcPts val="0"/>
              </a:spcBef>
              <a:spcAft>
                <a:spcPts val="0"/>
              </a:spcAft>
              <a:buFontTx/>
              <a:buNone/>
              <a:defRPr sz="1200" smtClean="0">
                <a:solidFill>
                  <a:schemeClr val="tx1">
                    <a:tint val="75000"/>
                  </a:schemeClr>
                </a:solidFill>
                <a:effectLst/>
                <a:latin typeface="+mn-lt"/>
                <a:cs typeface="+mn-cs"/>
              </a:defRPr>
            </a:lvl1pPr>
          </a:lstStyle>
          <a:p>
            <a:pPr>
              <a:defRPr/>
            </a:pPr>
            <a:fld id="{EF3135B4-4DE8-455B-817A-6D74DE82A863}" type="slidenum">
              <a:rPr lang="bs-Latn-BA">
                <a:solidFill>
                  <a:prstClr val="black">
                    <a:tint val="75000"/>
                  </a:prstClr>
                </a:solidFill>
              </a:rPr>
              <a:pPr>
                <a:defRPr/>
              </a:pPr>
              <a:t>‹#›</a:t>
            </a:fld>
            <a:endParaRPr lang="bs-Latn-BA">
              <a:solidFill>
                <a:prstClr val="black">
                  <a:tint val="75000"/>
                </a:prstClr>
              </a:solidFill>
            </a:endParaRPr>
          </a:p>
        </p:txBody>
      </p:sp>
    </p:spTree>
    <p:extLst>
      <p:ext uri="{BB962C8B-B14F-4D97-AF65-F5344CB8AC3E}">
        <p14:creationId xmlns:p14="http://schemas.microsoft.com/office/powerpoint/2010/main" val="22944347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Subtitle 2"/>
          <p:cNvSpPr txBox="1">
            <a:spLocks/>
          </p:cNvSpPr>
          <p:nvPr/>
        </p:nvSpPr>
        <p:spPr>
          <a:xfrm>
            <a:off x="1065070" y="5949280"/>
            <a:ext cx="6747290" cy="751458"/>
          </a:xfrm>
          <a:prstGeom prst="rect">
            <a:avLst/>
          </a:prstGeom>
        </p:spPr>
        <p:txBody>
          <a:bodyPr/>
          <a:lst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bs-Latn-BA" sz="2800" dirty="0" err="1"/>
              <a:t>Budapest</a:t>
            </a:r>
            <a:r>
              <a:rPr lang="bs-Latn-BA" sz="2800" dirty="0"/>
              <a:t>, </a:t>
            </a:r>
            <a:r>
              <a:rPr lang="bs-Latn-BA" sz="2800" dirty="0" err="1"/>
              <a:t>November</a:t>
            </a:r>
            <a:r>
              <a:rPr lang="bs-Latn-BA" sz="2800" dirty="0"/>
              <a:t> 21th, 2023</a:t>
            </a:r>
          </a:p>
        </p:txBody>
      </p:sp>
      <p:sp>
        <p:nvSpPr>
          <p:cNvPr id="3" name="Rectangle 2"/>
          <p:cNvSpPr/>
          <p:nvPr/>
        </p:nvSpPr>
        <p:spPr>
          <a:xfrm>
            <a:off x="1187624" y="2348880"/>
            <a:ext cx="6768752" cy="1785104"/>
          </a:xfrm>
          <a:prstGeom prst="rect">
            <a:avLst/>
          </a:prstGeom>
        </p:spPr>
        <p:txBody>
          <a:bodyPr wrap="square">
            <a:spAutoFit/>
          </a:bodyPr>
          <a:lstStyle/>
          <a:p>
            <a:pPr algn="ctr"/>
            <a:r>
              <a:rPr lang="en-US" sz="3200" b="1" dirty="0"/>
              <a:t>Case flow </a:t>
            </a:r>
            <a:r>
              <a:rPr lang="en-US" sz="3200" b="1" dirty="0" err="1"/>
              <a:t>dat</a:t>
            </a:r>
            <a:r>
              <a:rPr lang="bs-Latn-BA" sz="3200" b="1"/>
              <a:t>a</a:t>
            </a:r>
            <a:r>
              <a:rPr lang="en-US" sz="3200" b="1"/>
              <a:t> </a:t>
            </a:r>
            <a:r>
              <a:rPr lang="en-US" sz="3200" b="1" dirty="0"/>
              <a:t>analysis and results</a:t>
            </a:r>
            <a:endParaRPr lang="bs-Latn-BA" sz="3200" b="1" dirty="0"/>
          </a:p>
          <a:p>
            <a:pPr algn="ctr"/>
            <a:endParaRPr lang="bs-Latn-BA" sz="2000" b="1" dirty="0"/>
          </a:p>
          <a:p>
            <a:pPr algn="ctr"/>
            <a:r>
              <a:rPr lang="bs-Latn-BA" sz="2800" b="1" dirty="0" err="1"/>
              <a:t>Bosnia</a:t>
            </a:r>
            <a:r>
              <a:rPr lang="bs-Latn-BA" sz="2800" b="1" dirty="0"/>
              <a:t>  </a:t>
            </a:r>
            <a:r>
              <a:rPr lang="bs-Latn-BA" sz="2800" b="1" dirty="0" err="1"/>
              <a:t>and</a:t>
            </a:r>
            <a:r>
              <a:rPr lang="bs-Latn-BA" sz="2800" b="1" dirty="0"/>
              <a:t> </a:t>
            </a:r>
            <a:r>
              <a:rPr lang="bs-Latn-BA" sz="2800" b="1" dirty="0" err="1"/>
              <a:t>Herzegovina</a:t>
            </a:r>
            <a:endParaRPr lang="bs-Latn-BA" sz="2800" dirty="0"/>
          </a:p>
          <a:p>
            <a:pPr algn="ctr"/>
            <a:endParaRPr lang="bs-Latn-BA" sz="3000" b="1" dirty="0"/>
          </a:p>
        </p:txBody>
      </p:sp>
    </p:spTree>
    <p:extLst>
      <p:ext uri="{BB962C8B-B14F-4D97-AF65-F5344CB8AC3E}">
        <p14:creationId xmlns:p14="http://schemas.microsoft.com/office/powerpoint/2010/main" val="2173047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718"/>
            <a:ext cx="8229600" cy="418058"/>
          </a:xfrm>
        </p:spPr>
        <p:txBody>
          <a:bodyPr>
            <a:noAutofit/>
          </a:bodyPr>
          <a:lstStyle/>
          <a:p>
            <a:pPr algn="l"/>
            <a:r>
              <a:rPr lang="en-GB" sz="2500" b="1" dirty="0"/>
              <a:t>Challenges </a:t>
            </a:r>
            <a:endParaRPr lang="bs-Latn-BA" sz="2500" b="1" dirty="0"/>
          </a:p>
        </p:txBody>
      </p:sp>
      <p:graphicFrame>
        <p:nvGraphicFramePr>
          <p:cNvPr id="5" name="Chart 4"/>
          <p:cNvGraphicFramePr>
            <a:graphicFrameLocks/>
          </p:cNvGraphicFramePr>
          <p:nvPr>
            <p:extLst>
              <p:ext uri="{D42A27DB-BD31-4B8C-83A1-F6EECF244321}">
                <p14:modId xmlns:p14="http://schemas.microsoft.com/office/powerpoint/2010/main" val="3214103700"/>
              </p:ext>
            </p:extLst>
          </p:nvPr>
        </p:nvGraphicFramePr>
        <p:xfrm>
          <a:off x="365423" y="908720"/>
          <a:ext cx="4572000"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p:cNvGraphicFramePr>
            <a:graphicFrameLocks/>
          </p:cNvGraphicFramePr>
          <p:nvPr>
            <p:extLst>
              <p:ext uri="{D42A27DB-BD31-4B8C-83A1-F6EECF244321}">
                <p14:modId xmlns:p14="http://schemas.microsoft.com/office/powerpoint/2010/main" val="3277378068"/>
              </p:ext>
            </p:extLst>
          </p:nvPr>
        </p:nvGraphicFramePr>
        <p:xfrm>
          <a:off x="251520" y="1365664"/>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388299182"/>
              </p:ext>
            </p:extLst>
          </p:nvPr>
        </p:nvGraphicFramePr>
        <p:xfrm>
          <a:off x="827584" y="4518448"/>
          <a:ext cx="3079948" cy="1566827"/>
        </p:xfrm>
        <a:graphic>
          <a:graphicData uri="http://schemas.openxmlformats.org/drawingml/2006/table">
            <a:tbl>
              <a:tblPr>
                <a:tableStyleId>{5C22544A-7EE6-4342-B048-85BDC9FD1C3A}</a:tableStyleId>
              </a:tblPr>
              <a:tblGrid>
                <a:gridCol w="1728580">
                  <a:extLst>
                    <a:ext uri="{9D8B030D-6E8A-4147-A177-3AD203B41FA5}">
                      <a16:colId xmlns:a16="http://schemas.microsoft.com/office/drawing/2014/main" val="3107060795"/>
                    </a:ext>
                  </a:extLst>
                </a:gridCol>
                <a:gridCol w="1351368">
                  <a:extLst>
                    <a:ext uri="{9D8B030D-6E8A-4147-A177-3AD203B41FA5}">
                      <a16:colId xmlns:a16="http://schemas.microsoft.com/office/drawing/2014/main" val="4005022796"/>
                    </a:ext>
                  </a:extLst>
                </a:gridCol>
              </a:tblGrid>
              <a:tr h="758543">
                <a:tc>
                  <a:txBody>
                    <a:bodyPr/>
                    <a:lstStyle/>
                    <a:p>
                      <a:pPr algn="l" fontAlgn="b"/>
                      <a:endParaRPr lang="bs-Latn-BA" sz="1200" b="0" i="0" u="none" strike="noStrike" dirty="0">
                        <a:solidFill>
                          <a:srgbClr val="000000"/>
                        </a:solidFill>
                        <a:effectLst/>
                        <a:latin typeface="Times New Roman" panose="02020603050405020304" pitchFamily="18" charset="0"/>
                      </a:endParaRPr>
                    </a:p>
                  </a:txBody>
                  <a:tcPr marL="9525" marR="9525" marT="9525" marB="0" anchor="b">
                    <a:noFill/>
                  </a:tcPr>
                </a:tc>
                <a:tc>
                  <a:txBody>
                    <a:bodyPr/>
                    <a:lstStyle/>
                    <a:p>
                      <a:pPr algn="ctr" fontAlgn="ctr"/>
                      <a:r>
                        <a:rPr lang="en-US" sz="1200" u="none" strike="noStrike" dirty="0">
                          <a:effectLst/>
                        </a:rPr>
                        <a:t>Pending cases on 31 Dec. 2022</a:t>
                      </a:r>
                      <a:endParaRPr lang="en-US" sz="12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467501248"/>
                  </a:ext>
                </a:extLst>
              </a:tr>
              <a:tr h="261138">
                <a:tc>
                  <a:txBody>
                    <a:bodyPr/>
                    <a:lstStyle/>
                    <a:p>
                      <a:pPr algn="l" fontAlgn="b"/>
                      <a:r>
                        <a:rPr lang="bs-Latn-BA" sz="1200" b="1" u="none" strike="noStrike" dirty="0" err="1">
                          <a:effectLst/>
                        </a:rPr>
                        <a:t>Non</a:t>
                      </a:r>
                      <a:r>
                        <a:rPr lang="bs-Latn-BA" sz="1200" b="1" u="none" strike="noStrike" dirty="0">
                          <a:effectLst/>
                        </a:rPr>
                        <a:t> </a:t>
                      </a:r>
                      <a:r>
                        <a:rPr lang="bs-Latn-BA" sz="1200" b="1" u="none" strike="noStrike" dirty="0" err="1">
                          <a:effectLst/>
                        </a:rPr>
                        <a:t>litigious</a:t>
                      </a:r>
                      <a:r>
                        <a:rPr lang="bs-Latn-BA" sz="1200" b="1" u="none" strike="noStrike" dirty="0">
                          <a:effectLst/>
                        </a:rPr>
                        <a:t> </a:t>
                      </a:r>
                      <a:r>
                        <a:rPr lang="bs-Latn-BA" sz="1200" b="1" u="none" strike="noStrike" dirty="0" err="1">
                          <a:effectLst/>
                        </a:rPr>
                        <a:t>cases</a:t>
                      </a:r>
                      <a:endParaRPr lang="bs-Latn-BA" sz="1200" b="1" i="0" u="none" strike="noStrike" dirty="0">
                        <a:solidFill>
                          <a:srgbClr val="000000"/>
                        </a:solidFill>
                        <a:effectLst/>
                        <a:latin typeface="Arial" panose="020B0604020202020204" pitchFamily="34" charset="0"/>
                      </a:endParaRPr>
                    </a:p>
                  </a:txBody>
                  <a:tcPr marL="9525" marR="9525" marT="9525" marB="0" anchor="b"/>
                </a:tc>
                <a:tc>
                  <a:txBody>
                    <a:bodyPr/>
                    <a:lstStyle/>
                    <a:p>
                      <a:pPr algn="l" fontAlgn="b"/>
                      <a:r>
                        <a:rPr lang="bs-Latn-BA" sz="1200" b="1" u="none" strike="noStrike" dirty="0">
                          <a:effectLst/>
                        </a:rPr>
                        <a:t>          1.839.805 </a:t>
                      </a:r>
                      <a:endParaRPr lang="bs-Latn-BA" sz="1200" b="1" i="0" u="none" strike="noStrike" dirty="0">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290447468"/>
                  </a:ext>
                </a:extLst>
              </a:tr>
              <a:tr h="273573">
                <a:tc>
                  <a:txBody>
                    <a:bodyPr/>
                    <a:lstStyle/>
                    <a:p>
                      <a:pPr algn="l" fontAlgn="b"/>
                      <a:r>
                        <a:rPr lang="bs-Latn-BA" sz="1200" u="none" strike="noStrike">
                          <a:effectLst/>
                        </a:rPr>
                        <a:t>Other cases</a:t>
                      </a:r>
                      <a:endParaRPr lang="bs-Latn-BA" sz="1200" b="0" i="0" u="none" strike="noStrike">
                        <a:solidFill>
                          <a:srgbClr val="000000"/>
                        </a:solidFill>
                        <a:effectLst/>
                        <a:latin typeface="Arial" panose="020B0604020202020204" pitchFamily="34" charset="0"/>
                      </a:endParaRPr>
                    </a:p>
                  </a:txBody>
                  <a:tcPr marL="9525" marR="9525" marT="9525" marB="0" anchor="b"/>
                </a:tc>
                <a:tc>
                  <a:txBody>
                    <a:bodyPr/>
                    <a:lstStyle/>
                    <a:p>
                      <a:pPr algn="l" fontAlgn="b"/>
                      <a:r>
                        <a:rPr lang="bs-Latn-BA" sz="1200" u="none" strike="noStrike">
                          <a:effectLst/>
                        </a:rPr>
                        <a:t>             342.083 </a:t>
                      </a:r>
                      <a:endParaRPr lang="bs-Latn-BA" sz="1200" b="0"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3712257180"/>
                  </a:ext>
                </a:extLst>
              </a:tr>
              <a:tr h="273573">
                <a:tc>
                  <a:txBody>
                    <a:bodyPr/>
                    <a:lstStyle/>
                    <a:p>
                      <a:pPr algn="l" fontAlgn="b"/>
                      <a:r>
                        <a:rPr lang="bs-Latn-BA" sz="1200" b="1" u="none" strike="noStrike" dirty="0">
                          <a:effectLst/>
                        </a:rPr>
                        <a:t>Total</a:t>
                      </a:r>
                      <a:endParaRPr lang="bs-Latn-BA" sz="1200" b="1" i="0" u="none" strike="noStrike" dirty="0">
                        <a:solidFill>
                          <a:srgbClr val="000000"/>
                        </a:solidFill>
                        <a:effectLst/>
                        <a:latin typeface="Arial" panose="020B0604020202020204" pitchFamily="34" charset="0"/>
                      </a:endParaRPr>
                    </a:p>
                  </a:txBody>
                  <a:tcPr marL="9525" marR="9525" marT="9525" marB="0" anchor="b"/>
                </a:tc>
                <a:tc>
                  <a:txBody>
                    <a:bodyPr/>
                    <a:lstStyle/>
                    <a:p>
                      <a:pPr algn="l" fontAlgn="b"/>
                      <a:r>
                        <a:rPr lang="bs-Latn-BA" sz="1200" b="1" u="none" strike="noStrike" dirty="0">
                          <a:effectLst/>
                        </a:rPr>
                        <a:t>          2.181.888 </a:t>
                      </a:r>
                      <a:endParaRPr lang="bs-Latn-BA" sz="1200" b="1" i="0" u="none" strike="noStrike" dirty="0">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3335315082"/>
                  </a:ext>
                </a:extLst>
              </a:tr>
            </a:tbl>
          </a:graphicData>
        </a:graphic>
      </p:graphicFrame>
      <p:graphicFrame>
        <p:nvGraphicFramePr>
          <p:cNvPr id="12" name="Chart 11"/>
          <p:cNvGraphicFramePr>
            <a:graphicFrameLocks/>
          </p:cNvGraphicFramePr>
          <p:nvPr>
            <p:extLst>
              <p:ext uri="{D42A27DB-BD31-4B8C-83A1-F6EECF244321}">
                <p14:modId xmlns:p14="http://schemas.microsoft.com/office/powerpoint/2010/main" val="415571430"/>
              </p:ext>
            </p:extLst>
          </p:nvPr>
        </p:nvGraphicFramePr>
        <p:xfrm>
          <a:off x="4139952" y="1383223"/>
          <a:ext cx="5705475" cy="27813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1323852699"/>
              </p:ext>
            </p:extLst>
          </p:nvPr>
        </p:nvGraphicFramePr>
        <p:xfrm>
          <a:off x="5552529" y="4518447"/>
          <a:ext cx="2880320" cy="1566827"/>
        </p:xfrm>
        <a:graphic>
          <a:graphicData uri="http://schemas.openxmlformats.org/drawingml/2006/table">
            <a:tbl>
              <a:tblPr>
                <a:tableStyleId>{5C22544A-7EE6-4342-B048-85BDC9FD1C3A}</a:tableStyleId>
              </a:tblPr>
              <a:tblGrid>
                <a:gridCol w="1731101">
                  <a:extLst>
                    <a:ext uri="{9D8B030D-6E8A-4147-A177-3AD203B41FA5}">
                      <a16:colId xmlns:a16="http://schemas.microsoft.com/office/drawing/2014/main" val="3026890345"/>
                    </a:ext>
                  </a:extLst>
                </a:gridCol>
                <a:gridCol w="1149219">
                  <a:extLst>
                    <a:ext uri="{9D8B030D-6E8A-4147-A177-3AD203B41FA5}">
                      <a16:colId xmlns:a16="http://schemas.microsoft.com/office/drawing/2014/main" val="57392005"/>
                    </a:ext>
                  </a:extLst>
                </a:gridCol>
              </a:tblGrid>
              <a:tr h="758543">
                <a:tc>
                  <a:txBody>
                    <a:bodyPr/>
                    <a:lstStyle/>
                    <a:p>
                      <a:pPr algn="l" fontAlgn="b"/>
                      <a:endParaRPr lang="bs-Latn-BA" sz="1200" b="1" i="0" u="none" strike="noStrike" dirty="0">
                        <a:solidFill>
                          <a:srgbClr val="000000"/>
                        </a:solidFill>
                        <a:effectLst/>
                        <a:latin typeface="Times New Roman" panose="02020603050405020304" pitchFamily="18" charset="0"/>
                      </a:endParaRPr>
                    </a:p>
                  </a:txBody>
                  <a:tcPr marL="9525" marR="9525" marT="9525" marB="0" anchor="b">
                    <a:noFill/>
                  </a:tcPr>
                </a:tc>
                <a:tc>
                  <a:txBody>
                    <a:bodyPr/>
                    <a:lstStyle/>
                    <a:p>
                      <a:pPr algn="ctr" fontAlgn="ctr"/>
                      <a:r>
                        <a:rPr lang="en-US" sz="1200" b="0" u="none" strike="noStrike" dirty="0">
                          <a:effectLst/>
                        </a:rPr>
                        <a:t>Pending cases older than 2 years </a:t>
                      </a:r>
                      <a:endParaRPr lang="en-US" sz="12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114515302"/>
                  </a:ext>
                </a:extLst>
              </a:tr>
              <a:tr h="261138">
                <a:tc>
                  <a:txBody>
                    <a:bodyPr/>
                    <a:lstStyle/>
                    <a:p>
                      <a:pPr algn="l" fontAlgn="b"/>
                      <a:r>
                        <a:rPr lang="bs-Latn-BA" sz="1200" b="1" u="none" strike="noStrike" dirty="0" err="1">
                          <a:effectLst/>
                        </a:rPr>
                        <a:t>Non</a:t>
                      </a:r>
                      <a:r>
                        <a:rPr lang="bs-Latn-BA" sz="1200" b="1" u="none" strike="noStrike" dirty="0">
                          <a:effectLst/>
                        </a:rPr>
                        <a:t> </a:t>
                      </a:r>
                      <a:r>
                        <a:rPr lang="bs-Latn-BA" sz="1200" b="1" u="none" strike="noStrike" dirty="0" err="1">
                          <a:effectLst/>
                        </a:rPr>
                        <a:t>litigious</a:t>
                      </a:r>
                      <a:r>
                        <a:rPr lang="bs-Latn-BA" sz="1200" b="1" u="none" strike="noStrike" dirty="0">
                          <a:effectLst/>
                        </a:rPr>
                        <a:t> </a:t>
                      </a:r>
                      <a:r>
                        <a:rPr lang="bs-Latn-BA" sz="1200" b="1" u="none" strike="noStrike" dirty="0" err="1">
                          <a:effectLst/>
                        </a:rPr>
                        <a:t>cases</a:t>
                      </a:r>
                      <a:endParaRPr lang="bs-Latn-BA" sz="1200" b="1" i="0" u="none" strike="noStrike" dirty="0">
                        <a:solidFill>
                          <a:srgbClr val="000000"/>
                        </a:solidFill>
                        <a:effectLst/>
                        <a:latin typeface="Arial" panose="020B0604020202020204" pitchFamily="34" charset="0"/>
                      </a:endParaRPr>
                    </a:p>
                  </a:txBody>
                  <a:tcPr marL="9525" marR="9525" marT="9525" marB="0" anchor="b"/>
                </a:tc>
                <a:tc>
                  <a:txBody>
                    <a:bodyPr/>
                    <a:lstStyle/>
                    <a:p>
                      <a:pPr algn="l" fontAlgn="b"/>
                      <a:r>
                        <a:rPr lang="bs-Latn-BA" sz="1200" b="1" u="none" strike="noStrike" dirty="0">
                          <a:effectLst/>
                        </a:rPr>
                        <a:t>     1.416.315 </a:t>
                      </a:r>
                      <a:endParaRPr lang="bs-Latn-BA" sz="1200" b="1" i="0" u="none" strike="noStrike" dirty="0">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2674826634"/>
                  </a:ext>
                </a:extLst>
              </a:tr>
              <a:tr h="273573">
                <a:tc>
                  <a:txBody>
                    <a:bodyPr/>
                    <a:lstStyle/>
                    <a:p>
                      <a:pPr algn="l" fontAlgn="b"/>
                      <a:r>
                        <a:rPr lang="bs-Latn-BA" sz="1200" u="none" strike="noStrike">
                          <a:effectLst/>
                        </a:rPr>
                        <a:t>Other cases</a:t>
                      </a:r>
                      <a:endParaRPr lang="bs-Latn-BA" sz="1200" b="0" i="0" u="none" strike="noStrike">
                        <a:solidFill>
                          <a:srgbClr val="000000"/>
                        </a:solidFill>
                        <a:effectLst/>
                        <a:latin typeface="Arial" panose="020B0604020202020204" pitchFamily="34" charset="0"/>
                      </a:endParaRPr>
                    </a:p>
                  </a:txBody>
                  <a:tcPr marL="9525" marR="9525" marT="9525" marB="0" anchor="b"/>
                </a:tc>
                <a:tc>
                  <a:txBody>
                    <a:bodyPr/>
                    <a:lstStyle/>
                    <a:p>
                      <a:pPr algn="l" fontAlgn="b"/>
                      <a:r>
                        <a:rPr lang="bs-Latn-BA" sz="1200" u="none" strike="noStrike">
                          <a:effectLst/>
                        </a:rPr>
                        <a:t>         100.812 </a:t>
                      </a:r>
                      <a:endParaRPr lang="bs-Latn-BA" sz="1200" b="0"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420109149"/>
                  </a:ext>
                </a:extLst>
              </a:tr>
              <a:tr h="273573">
                <a:tc>
                  <a:txBody>
                    <a:bodyPr/>
                    <a:lstStyle/>
                    <a:p>
                      <a:pPr algn="l" fontAlgn="b"/>
                      <a:r>
                        <a:rPr lang="bs-Latn-BA" sz="1200" b="1" u="none" strike="noStrike" dirty="0">
                          <a:effectLst/>
                        </a:rPr>
                        <a:t>Total</a:t>
                      </a:r>
                      <a:endParaRPr lang="bs-Latn-BA" sz="1200" b="1" i="0" u="none" strike="noStrike" dirty="0">
                        <a:solidFill>
                          <a:srgbClr val="000000"/>
                        </a:solidFill>
                        <a:effectLst/>
                        <a:latin typeface="Arial" panose="020B0604020202020204" pitchFamily="34" charset="0"/>
                      </a:endParaRPr>
                    </a:p>
                  </a:txBody>
                  <a:tcPr marL="9525" marR="9525" marT="9525" marB="0" anchor="b"/>
                </a:tc>
                <a:tc>
                  <a:txBody>
                    <a:bodyPr/>
                    <a:lstStyle/>
                    <a:p>
                      <a:pPr algn="l" fontAlgn="b"/>
                      <a:r>
                        <a:rPr lang="bs-Latn-BA" sz="1200" b="1" u="none" strike="noStrike" dirty="0">
                          <a:effectLst/>
                        </a:rPr>
                        <a:t>     1.517.127 </a:t>
                      </a:r>
                      <a:endParaRPr lang="bs-Latn-BA" sz="1200" b="1" i="0" u="none" strike="noStrike" dirty="0">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2419426218"/>
                  </a:ext>
                </a:extLst>
              </a:tr>
            </a:tbl>
          </a:graphicData>
        </a:graphic>
      </p:graphicFrame>
    </p:spTree>
    <p:extLst>
      <p:ext uri="{BB962C8B-B14F-4D97-AF65-F5344CB8AC3E}">
        <p14:creationId xmlns:p14="http://schemas.microsoft.com/office/powerpoint/2010/main" val="3924593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418058"/>
          </a:xfrm>
        </p:spPr>
        <p:txBody>
          <a:bodyPr/>
          <a:lstStyle/>
          <a:p>
            <a:pPr algn="l"/>
            <a:r>
              <a:rPr lang="en-GB" sz="2500" b="1" dirty="0"/>
              <a:t>Measures</a:t>
            </a:r>
            <a:r>
              <a:rPr lang="en-GB" b="1" dirty="0"/>
              <a:t> </a:t>
            </a:r>
            <a:endParaRPr lang="bs-Latn-BA" b="1" dirty="0"/>
          </a:p>
        </p:txBody>
      </p:sp>
      <p:sp>
        <p:nvSpPr>
          <p:cNvPr id="3" name="Content Placeholder 2"/>
          <p:cNvSpPr>
            <a:spLocks noGrp="1"/>
          </p:cNvSpPr>
          <p:nvPr>
            <p:ph idx="1"/>
          </p:nvPr>
        </p:nvSpPr>
        <p:spPr>
          <a:xfrm>
            <a:off x="457200" y="764704"/>
            <a:ext cx="8229600" cy="5544616"/>
          </a:xfrm>
        </p:spPr>
        <p:txBody>
          <a:bodyPr>
            <a:normAutofit fontScale="77500" lnSpcReduction="20000"/>
          </a:bodyPr>
          <a:lstStyle/>
          <a:p>
            <a:pPr algn="just">
              <a:spcBef>
                <a:spcPts val="1200"/>
              </a:spcBef>
              <a:buFont typeface="Wingdings" panose="05000000000000000000" pitchFamily="2" charset="2"/>
              <a:buChar char="Ø"/>
            </a:pPr>
            <a:r>
              <a:rPr lang="en-US" sz="2600" b="1" dirty="0"/>
              <a:t>HJPC BiH continuously adopts and oversees the implementation of measures through which the courts ensure that the backlog of cases gets smaller and that the duration of court proceedings is shorter:</a:t>
            </a:r>
            <a:endParaRPr lang="bs-Latn-BA" sz="2600" b="1" dirty="0"/>
          </a:p>
          <a:p>
            <a:pPr marL="631825">
              <a:spcBef>
                <a:spcPts val="1200"/>
              </a:spcBef>
            </a:pPr>
            <a:r>
              <a:rPr lang="en-GB" sz="2600" b="1" dirty="0"/>
              <a:t>Criteria for the Performance Evaluation of Judges and Court Presidents</a:t>
            </a:r>
            <a:endParaRPr lang="bs-Latn-BA" sz="2600" b="1" dirty="0"/>
          </a:p>
          <a:p>
            <a:pPr marL="631825">
              <a:spcBef>
                <a:spcPts val="1200"/>
              </a:spcBef>
            </a:pPr>
            <a:r>
              <a:rPr lang="en-US" sz="2600" b="1" dirty="0"/>
              <a:t>Book of Rules on Performance Quotas for Judges </a:t>
            </a:r>
            <a:endParaRPr lang="bs-Latn-BA" sz="2600" b="1" dirty="0"/>
          </a:p>
          <a:p>
            <a:pPr marL="631825">
              <a:spcBef>
                <a:spcPts val="1200"/>
              </a:spcBef>
            </a:pPr>
            <a:r>
              <a:rPr lang="en-US" sz="2600" b="1" dirty="0"/>
              <a:t>Instruction for Drafting Backlog Reduction Plans in Courts. </a:t>
            </a:r>
            <a:endParaRPr lang="bs-Latn-BA" sz="2600" b="1" dirty="0"/>
          </a:p>
          <a:p>
            <a:pPr algn="just">
              <a:spcBef>
                <a:spcPts val="1200"/>
              </a:spcBef>
              <a:buFont typeface="Wingdings" panose="05000000000000000000" pitchFamily="2" charset="2"/>
              <a:buChar char="Ø"/>
            </a:pPr>
            <a:r>
              <a:rPr lang="en-US" sz="2600" b="1" dirty="0"/>
              <a:t>Analysis of statistical reports on the number of pending cases in courts and the duration of court proceedings.</a:t>
            </a:r>
            <a:endParaRPr lang="bs-Latn-BA" sz="2600" b="1" dirty="0"/>
          </a:p>
          <a:p>
            <a:pPr algn="just">
              <a:spcBef>
                <a:spcPts val="1200"/>
              </a:spcBef>
              <a:buFont typeface="Wingdings" panose="05000000000000000000" pitchFamily="2" charset="2"/>
              <a:buChar char="Ø"/>
            </a:pPr>
            <a:r>
              <a:rPr lang="en-GB" sz="2600" b="1" dirty="0"/>
              <a:t>Disciplinary </a:t>
            </a:r>
            <a:r>
              <a:rPr lang="en-US" sz="2600" b="1" dirty="0"/>
              <a:t>measures </a:t>
            </a:r>
            <a:r>
              <a:rPr lang="en-GB" sz="2600" b="1" dirty="0"/>
              <a:t>against judges for unjustified delays in court proceedings. </a:t>
            </a:r>
            <a:endParaRPr lang="bs-Latn-BA" sz="2600" b="1" dirty="0"/>
          </a:p>
          <a:p>
            <a:pPr algn="just">
              <a:spcBef>
                <a:spcPts val="1200"/>
              </a:spcBef>
              <a:buFont typeface="Wingdings" panose="05000000000000000000" pitchFamily="2" charset="2"/>
              <a:buChar char="Ø"/>
            </a:pPr>
            <a:r>
              <a:rPr lang="en-US" sz="2600" b="1" dirty="0"/>
              <a:t>Other measures: </a:t>
            </a:r>
            <a:r>
              <a:rPr lang="bs-Latn-BA" sz="2600" b="1" dirty="0"/>
              <a:t>(i) </a:t>
            </a:r>
            <a:r>
              <a:rPr lang="en-US" sz="2600" b="1" dirty="0"/>
              <a:t>introducing legislative reforms, </a:t>
            </a:r>
            <a:r>
              <a:rPr lang="bs-Latn-BA" sz="2600" b="1" dirty="0"/>
              <a:t>(ii) </a:t>
            </a:r>
            <a:r>
              <a:rPr lang="en-US" sz="2600" b="1" dirty="0"/>
              <a:t>improving skills of judges and legal associates trough training on efficient handling of cases and the right to a trial in reasonable time, </a:t>
            </a:r>
            <a:r>
              <a:rPr lang="bs-Latn-BA" sz="2600" b="1" dirty="0"/>
              <a:t>(iii) </a:t>
            </a:r>
            <a:r>
              <a:rPr lang="en-US" sz="2600" b="1" dirty="0"/>
              <a:t>analyzing the needs of the courts regarding the number of judges to reduce the number of pending cases, </a:t>
            </a:r>
            <a:r>
              <a:rPr lang="bs-Latn-BA" sz="2600" b="1" dirty="0"/>
              <a:t>(iv) </a:t>
            </a:r>
            <a:r>
              <a:rPr lang="en-US" sz="2600" b="1" dirty="0"/>
              <a:t>implementing court efficiency projects, </a:t>
            </a:r>
            <a:r>
              <a:rPr lang="bs-Latn-BA" sz="2600" b="1" dirty="0"/>
              <a:t>(v) </a:t>
            </a:r>
            <a:r>
              <a:rPr lang="en-US" sz="2600" b="1" dirty="0"/>
              <a:t>enhancing the case management system in courts etc.</a:t>
            </a:r>
          </a:p>
          <a:p>
            <a:pPr marL="0" indent="0">
              <a:buNone/>
            </a:pPr>
            <a:endParaRPr lang="bs-Latn-BA" dirty="0"/>
          </a:p>
        </p:txBody>
      </p:sp>
    </p:spTree>
    <p:extLst>
      <p:ext uri="{BB962C8B-B14F-4D97-AF65-F5344CB8AC3E}">
        <p14:creationId xmlns:p14="http://schemas.microsoft.com/office/powerpoint/2010/main" val="16499060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2140</TotalTime>
  <Words>252</Words>
  <Application>Microsoft Office PowerPoint</Application>
  <PresentationFormat>On-screen Show (4:3)</PresentationFormat>
  <Paragraphs>36</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Times New Roman</vt:lpstr>
      <vt:lpstr>Wingdings</vt:lpstr>
      <vt:lpstr>Office Theme</vt:lpstr>
      <vt:lpstr>PowerPoint Presentation</vt:lpstr>
      <vt:lpstr>Challenges </vt:lpstr>
      <vt:lpstr>Measures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Dzejlan Sehovic</dc:creator>
  <cp:lastModifiedBy>RADOVICKA Sara</cp:lastModifiedBy>
  <cp:revision>73</cp:revision>
  <dcterms:created xsi:type="dcterms:W3CDTF">2016-11-14T11:48:44Z</dcterms:created>
  <dcterms:modified xsi:type="dcterms:W3CDTF">2024-03-27T10:46:45Z</dcterms:modified>
</cp:coreProperties>
</file>