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91" r:id="rId3"/>
    <p:sldId id="290" r:id="rId4"/>
    <p:sldId id="293" r:id="rId5"/>
    <p:sldId id="289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72" d="100"/>
          <a:sy n="72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E81C6-E13E-4CF1-AD04-3670125E5B3A}" type="datetimeFigureOut">
              <a:rPr lang="hr-HR" smtClean="0"/>
              <a:t>27.3.2024.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AAF82-CDD6-4A89-B09F-792ABF15BD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7158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AAF82-CDD6-4A89-B09F-792ABF15BDF2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280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4F935-2017-4F94-9ED6-3241587D9807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C0353-364A-48BE-9722-E540B470614C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57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683DE-B9FA-4C56-BE2C-6A214AD71B75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94333-17A0-4E1A-BD32-C09F43572157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4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D850D-B41A-484E-99A9-D1347F968C3B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68124-C827-428A-95AB-BC13DB891865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2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B6865-5940-493F-983D-86C4C3D67BD8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7576E-EC6C-4864-BAF0-3FF31BCA2720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4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34DBA-34A7-4E01-87D8-FBDC5E380075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E195F-1C88-4733-B8BE-F52A67ACEE13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59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3D493-B894-4DF9-BE56-E0CD862F71D5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D9357-0169-4A9D-A5DF-210C0EB9D786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68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9EE91-3398-4753-9595-95D86BC72EFB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22A6-A4F6-4287-8066-1165A5B6FCC8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0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09747-F257-45B3-A340-CAC8BB9AC2B5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96A7C-5A32-4E6D-AF5C-36905BA45309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65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FC0A-BAA8-45AF-9ACF-1FEC84B46554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F3D0D-DCD5-4556-8FE5-4521D56C4632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8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37EA5-81BD-4209-A70B-8654F9C1B763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79A95-B450-43F5-80CA-3E0E74743553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18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5EF8E-1553-4164-AC49-16EB3DD770B7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B1AD-009F-48B2-AC91-D67FBFD84993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12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s-Latn-B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386F-7EDF-4EDD-BF4E-FC69146E477F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9E557-28E5-4EA5-A1CD-464FF70238DB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02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bs-Latn-BA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bs-Latn-BA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C9B38318-5099-432A-81BD-4595956347E2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27.3.2024.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EF3135B4-4DE8-455B-817A-6D74DE82A863}" type="slidenum">
              <a:rPr lang="bs-Latn-B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s-Latn-B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43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65070" y="5949280"/>
            <a:ext cx="6747290" cy="75145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bs-Latn-BA" sz="2800" dirty="0" err="1"/>
              <a:t>Budapest</a:t>
            </a:r>
            <a:r>
              <a:rPr lang="bs-Latn-BA" sz="2800" dirty="0"/>
              <a:t>, </a:t>
            </a:r>
            <a:r>
              <a:rPr lang="bs-Latn-BA" sz="2800" dirty="0" err="1"/>
              <a:t>November</a:t>
            </a:r>
            <a:r>
              <a:rPr lang="bs-Latn-BA" sz="2800" dirty="0"/>
              <a:t> 21th,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1187624" y="2348880"/>
            <a:ext cx="676875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Challenges in data collection, quality control and availability of data from source institutions</a:t>
            </a:r>
            <a:endParaRPr lang="bs-Latn-BA" sz="3200" b="1" dirty="0"/>
          </a:p>
          <a:p>
            <a:pPr algn="ctr"/>
            <a:endParaRPr lang="bs-Latn-BA" sz="2000" b="1" dirty="0"/>
          </a:p>
          <a:p>
            <a:pPr algn="ctr"/>
            <a:r>
              <a:rPr lang="bs-Latn-BA" sz="2800" b="1" dirty="0" err="1"/>
              <a:t>Bosnia</a:t>
            </a:r>
            <a:r>
              <a:rPr lang="bs-Latn-BA" sz="2800" b="1" dirty="0"/>
              <a:t>  </a:t>
            </a:r>
            <a:r>
              <a:rPr lang="bs-Latn-BA" sz="2800" b="1" dirty="0" err="1"/>
              <a:t>and</a:t>
            </a:r>
            <a:r>
              <a:rPr lang="bs-Latn-BA" sz="2800" b="1" dirty="0"/>
              <a:t> </a:t>
            </a:r>
            <a:r>
              <a:rPr lang="bs-Latn-BA" sz="2800" b="1" dirty="0" err="1"/>
              <a:t>Herzegovina</a:t>
            </a:r>
            <a:endParaRPr lang="bs-Latn-BA" sz="2800" dirty="0"/>
          </a:p>
          <a:p>
            <a:pPr algn="ctr"/>
            <a:endParaRPr lang="bs-Latn-BA" sz="3000" b="1" dirty="0"/>
          </a:p>
        </p:txBody>
      </p:sp>
    </p:spTree>
    <p:extLst>
      <p:ext uri="{BB962C8B-B14F-4D97-AF65-F5344CB8AC3E}">
        <p14:creationId xmlns:p14="http://schemas.microsoft.com/office/powerpoint/2010/main" val="217304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71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/>
              <a:t>Data collection</a:t>
            </a:r>
            <a:r>
              <a:rPr lang="bs-Latn-BA" sz="2800" b="1" dirty="0"/>
              <a:t> </a:t>
            </a:r>
            <a:r>
              <a:rPr lang="en-US" sz="2800" b="1" dirty="0"/>
              <a:t>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/>
          <a:lstStyle/>
          <a:p>
            <a:pPr algn="just"/>
            <a:endParaRPr lang="bs-Latn-BA" sz="2000" b="1" dirty="0"/>
          </a:p>
          <a:p>
            <a:pPr algn="just"/>
            <a:r>
              <a:rPr lang="en-US" sz="2200" b="1" dirty="0"/>
              <a:t>The High Judicial and Prosecutorial Council of Bosnia and Herzegovina (HJPC BIH) prepares an annual report describing the state of the judiciary.</a:t>
            </a:r>
          </a:p>
          <a:p>
            <a:pPr algn="just"/>
            <a:r>
              <a:rPr lang="en-US" sz="2200" b="1" dirty="0"/>
              <a:t>Annual report of HJPC BIH includes </a:t>
            </a:r>
            <a:r>
              <a:rPr lang="bs-Latn-BA" sz="2200" b="1" dirty="0"/>
              <a:t>various</a:t>
            </a:r>
            <a:r>
              <a:rPr lang="en-US" sz="2200" b="1" dirty="0"/>
              <a:t> information on cases in courts.</a:t>
            </a:r>
          </a:p>
          <a:p>
            <a:pPr algn="just"/>
            <a:r>
              <a:rPr lang="en-US" sz="2200" b="1" u="sng" dirty="0"/>
              <a:t>CEPEJ</a:t>
            </a:r>
            <a:r>
              <a:rPr lang="bs-Latn-BA" sz="2200" b="1" u="sng" dirty="0"/>
              <a:t> </a:t>
            </a:r>
            <a:r>
              <a:rPr lang="en-US" sz="2200" b="1" u="sng" dirty="0"/>
              <a:t>questionnaires</a:t>
            </a:r>
            <a:r>
              <a:rPr lang="bs-Latn-BA" sz="2200" b="1" u="sng" dirty="0"/>
              <a:t>:</a:t>
            </a:r>
            <a:r>
              <a:rPr lang="en-US" sz="2200" b="1" u="sng" dirty="0"/>
              <a:t> </a:t>
            </a:r>
            <a:r>
              <a:rPr lang="en-US" sz="2200" b="1" dirty="0"/>
              <a:t>HJPC BIH </a:t>
            </a:r>
            <a:r>
              <a:rPr lang="bs-Latn-BA" sz="2200" b="1" dirty="0"/>
              <a:t>uses </a:t>
            </a:r>
            <a:r>
              <a:rPr lang="en-US" sz="2200" b="1" dirty="0"/>
              <a:t>the Case Management System in courts</a:t>
            </a:r>
            <a:r>
              <a:rPr lang="bs-Latn-BA" sz="2200" b="1" dirty="0"/>
              <a:t> to generate</a:t>
            </a:r>
            <a:r>
              <a:rPr lang="en-US" sz="2200" b="1" dirty="0"/>
              <a:t> most of the statistical data on the functioning of the courts (civil cases,</a:t>
            </a:r>
            <a:r>
              <a:rPr lang="bs-Latn-BA" sz="2200" b="1" dirty="0"/>
              <a:t> enforcement cases,</a:t>
            </a:r>
            <a:r>
              <a:rPr lang="en-US" sz="2200" b="1" dirty="0"/>
              <a:t> criminal cases, administrative cases).  </a:t>
            </a:r>
            <a:endParaRPr lang="en-US" sz="2200" dirty="0"/>
          </a:p>
          <a:p>
            <a:pPr algn="just"/>
            <a:r>
              <a:rPr lang="en-US" sz="2200" b="1" dirty="0"/>
              <a:t>Exception: First instance courts </a:t>
            </a:r>
            <a:r>
              <a:rPr lang="bs-Latn-BA" sz="2200" b="1" dirty="0"/>
              <a:t>send </a:t>
            </a:r>
            <a:r>
              <a:rPr lang="en-US" sz="2200" b="1" dirty="0"/>
              <a:t>data annually to HJPC BIH on some categories of non-litigious cases (land-registry cases, enforcement/utility cases, registry cases) and litigious small claims utility cases</a:t>
            </a:r>
            <a:r>
              <a:rPr lang="bs-Latn-BA" sz="2200" b="1" dirty="0"/>
              <a:t> which are not registered in CMS</a:t>
            </a:r>
            <a:r>
              <a:rPr lang="en-US" sz="2200" b="1" dirty="0"/>
              <a:t>. </a:t>
            </a:r>
            <a:r>
              <a:rPr lang="en-US" sz="2400" dirty="0"/>
              <a:t> </a:t>
            </a:r>
          </a:p>
          <a:p>
            <a:pPr lvl="0" algn="just"/>
            <a:r>
              <a:rPr lang="en-US" sz="2200" b="1" dirty="0">
                <a:solidFill>
                  <a:prstClr val="black"/>
                </a:solidFill>
              </a:rPr>
              <a:t>NA („data is not available“) is not used for any of the CEPEJ questions regarding the statistics in courts.</a:t>
            </a:r>
          </a:p>
          <a:p>
            <a:pPr marL="0" indent="0">
              <a:buNone/>
            </a:pPr>
            <a:endParaRPr lang="bs-Latn-BA" sz="2800" dirty="0"/>
          </a:p>
        </p:txBody>
      </p:sp>
    </p:spTree>
    <p:extLst>
      <p:ext uri="{BB962C8B-B14F-4D97-AF65-F5344CB8AC3E}">
        <p14:creationId xmlns:p14="http://schemas.microsoft.com/office/powerpoint/2010/main" val="3143573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71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bs-Latn-BA" sz="2800" b="1" dirty="0"/>
              <a:t>Categorization of cases-CEPEJ definitions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/>
          <a:lstStyle/>
          <a:p>
            <a:pPr algn="just"/>
            <a:endParaRPr lang="bs-Latn-BA" sz="2000" b="1" dirty="0"/>
          </a:p>
          <a:p>
            <a:pPr algn="just"/>
            <a:r>
              <a:rPr lang="en-US" sz="2200" b="1" dirty="0"/>
              <a:t>Courts </a:t>
            </a:r>
            <a:r>
              <a:rPr lang="bs-Latn-BA" sz="2200" b="1" dirty="0"/>
              <a:t>register</a:t>
            </a:r>
            <a:r>
              <a:rPr lang="en-US" sz="2200" b="1" dirty="0"/>
              <a:t> cases into CMS using typology of cases defined by HJPC BIH. </a:t>
            </a:r>
            <a:endParaRPr lang="bs-Latn-BA" sz="2200" b="1" dirty="0"/>
          </a:p>
          <a:p>
            <a:pPr marL="0" indent="0" algn="just">
              <a:buNone/>
            </a:pPr>
            <a:endParaRPr lang="en-US" sz="2200" b="1" dirty="0"/>
          </a:p>
          <a:p>
            <a:pPr algn="just"/>
            <a:r>
              <a:rPr lang="en-US" sz="2200" b="1" dirty="0"/>
              <a:t>HJPC BIH consolidates data of all courts in line with CEPEJ definitions and includes data in the CEPEJ Questionnaires.</a:t>
            </a:r>
            <a:endParaRPr lang="bs-Latn-BA" sz="2200" b="1" dirty="0"/>
          </a:p>
          <a:p>
            <a:pPr marL="0" indent="0" algn="just">
              <a:buNone/>
            </a:pPr>
            <a:endParaRPr lang="en-US" sz="2200" b="1" dirty="0"/>
          </a:p>
          <a:p>
            <a:pPr algn="just"/>
            <a:r>
              <a:rPr lang="en-US" sz="2200" b="1" dirty="0"/>
              <a:t>HJPC BIH (National correspondent) is responsible for categorization of cases in accordance with CEPEJ definitions. </a:t>
            </a:r>
            <a:endParaRPr lang="bs-Latn-BA" sz="2200" b="1" dirty="0"/>
          </a:p>
          <a:p>
            <a:pPr marL="0" indent="0" algn="just">
              <a:buNone/>
            </a:pPr>
            <a:endParaRPr lang="en-US" sz="2200" b="1" dirty="0"/>
          </a:p>
          <a:p>
            <a:pPr algn="just"/>
            <a:r>
              <a:rPr lang="en-US" sz="2200" b="1" dirty="0"/>
              <a:t>Categorization of cases includes distribution of cases within different </a:t>
            </a:r>
            <a:r>
              <a:rPr lang="bs-Latn-BA" sz="2200" b="1" dirty="0"/>
              <a:t>phases </a:t>
            </a:r>
            <a:r>
              <a:rPr lang="en-US" sz="2200" b="1" dirty="0"/>
              <a:t>of court proceedings. </a:t>
            </a:r>
            <a:endParaRPr lang="bs-Latn-BA" sz="2200" b="1" dirty="0"/>
          </a:p>
          <a:p>
            <a:pPr marL="0" indent="0" algn="just">
              <a:buNone/>
            </a:pPr>
            <a:endParaRPr lang="bs-Latn-BA" sz="2200" b="1" dirty="0"/>
          </a:p>
          <a:p>
            <a:pPr marL="0" indent="0" algn="just">
              <a:buNone/>
            </a:pPr>
            <a:endParaRPr lang="en-US" sz="2200" dirty="0"/>
          </a:p>
          <a:p>
            <a:pPr marL="0" indent="0">
              <a:buNone/>
            </a:pPr>
            <a:endParaRPr lang="bs-Latn-BA" sz="2800" dirty="0"/>
          </a:p>
        </p:txBody>
      </p:sp>
    </p:spTree>
    <p:extLst>
      <p:ext uri="{BB962C8B-B14F-4D97-AF65-F5344CB8AC3E}">
        <p14:creationId xmlns:p14="http://schemas.microsoft.com/office/powerpoint/2010/main" val="11490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71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bs-Latn-BA" sz="2800" b="1" dirty="0"/>
              <a:t>Quality control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/>
          <a:lstStyle/>
          <a:p>
            <a:pPr algn="just"/>
            <a:endParaRPr lang="bs-Latn-BA" sz="2000" b="1" dirty="0"/>
          </a:p>
          <a:p>
            <a:pPr algn="just"/>
            <a:r>
              <a:rPr lang="en-US" sz="2200" b="1" dirty="0"/>
              <a:t>HJPC BIH (National correspondent) is responsible for quality </a:t>
            </a:r>
            <a:r>
              <a:rPr lang="bs-Latn-BA" sz="2200" b="1" dirty="0"/>
              <a:t>chec</a:t>
            </a:r>
            <a:r>
              <a:rPr lang="en-US" sz="2200" b="1" dirty="0"/>
              <a:t>k of data before it is entered the CEPEJ Questionnaires. </a:t>
            </a:r>
            <a:endParaRPr lang="bs-Latn-BA" sz="2200" b="1" dirty="0"/>
          </a:p>
          <a:p>
            <a:pPr marL="0" indent="0" algn="just">
              <a:buNone/>
            </a:pPr>
            <a:endParaRPr lang="en-US" sz="2200" b="1" dirty="0"/>
          </a:p>
          <a:p>
            <a:pPr algn="just"/>
            <a:r>
              <a:rPr lang="en-US" sz="2200" b="1" dirty="0"/>
              <a:t>Technical part of data control. </a:t>
            </a:r>
            <a:endParaRPr lang="bs-Latn-BA" sz="2200" b="1" dirty="0"/>
          </a:p>
          <a:p>
            <a:pPr marL="0" indent="0" algn="just">
              <a:buNone/>
            </a:pPr>
            <a:endParaRPr lang="en-US" sz="2200" b="1" dirty="0"/>
          </a:p>
          <a:p>
            <a:pPr algn="just"/>
            <a:r>
              <a:rPr lang="en-US" sz="2200" b="1" dirty="0"/>
              <a:t>Ana</a:t>
            </a:r>
            <a:r>
              <a:rPr lang="bs-Latn-BA" sz="2200" b="1" dirty="0"/>
              <a:t>lysis of trends.  </a:t>
            </a:r>
            <a:endParaRPr lang="en-US" sz="2200" b="1" dirty="0"/>
          </a:p>
          <a:p>
            <a:pPr marL="0" indent="0" algn="just">
              <a:buNone/>
            </a:pPr>
            <a:endParaRPr lang="en-US" sz="2200" b="1" dirty="0"/>
          </a:p>
          <a:p>
            <a:pPr marL="0" indent="0" algn="just">
              <a:buNone/>
            </a:pPr>
            <a:endParaRPr lang="en-US" sz="2200" dirty="0"/>
          </a:p>
          <a:p>
            <a:pPr marL="0" indent="0">
              <a:buNone/>
            </a:pPr>
            <a:endParaRPr lang="bs-Latn-BA" sz="2800" dirty="0"/>
          </a:p>
        </p:txBody>
      </p:sp>
    </p:spTree>
    <p:extLst>
      <p:ext uri="{BB962C8B-B14F-4D97-AF65-F5344CB8AC3E}">
        <p14:creationId xmlns:p14="http://schemas.microsoft.com/office/powerpoint/2010/main" val="200006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46050"/>
          </a:xfrm>
        </p:spPr>
        <p:txBody>
          <a:bodyPr/>
          <a:lstStyle/>
          <a:p>
            <a:pPr algn="l"/>
            <a:r>
              <a:rPr lang="bs-Latn-BA" sz="2500" b="1" dirty="0"/>
              <a:t>Quality Control – HJPC BIH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19672" y="3678454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2022/2021.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818146"/>
              </p:ext>
            </p:extLst>
          </p:nvPr>
        </p:nvGraphicFramePr>
        <p:xfrm>
          <a:off x="539552" y="534490"/>
          <a:ext cx="8396145" cy="2966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896216" imgH="3143091" progId="Excel.Sheet.12">
                  <p:embed/>
                </p:oleObj>
              </mc:Choice>
              <mc:Fallback>
                <p:oleObj name="Worksheet" r:id="rId3" imgW="8896216" imgH="3143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534490"/>
                        <a:ext cx="8396145" cy="2966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494373"/>
              </p:ext>
            </p:extLst>
          </p:nvPr>
        </p:nvGraphicFramePr>
        <p:xfrm>
          <a:off x="2411760" y="3678454"/>
          <a:ext cx="54102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5410379" imgH="2895773" progId="Excel.Sheet.12">
                  <p:embed/>
                </p:oleObj>
              </mc:Choice>
              <mc:Fallback>
                <p:oleObj name="Worksheet" r:id="rId5" imgW="5410379" imgH="28957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1760" y="3678454"/>
                        <a:ext cx="5410200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0775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3928</TotalTime>
  <Words>279</Words>
  <Application>Microsoft Office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Worksheet</vt:lpstr>
      <vt:lpstr>PowerPoint Presentation</vt:lpstr>
      <vt:lpstr>Data collection process</vt:lpstr>
      <vt:lpstr>Categorization of cases-CEPEJ definitions</vt:lpstr>
      <vt:lpstr>Quality control</vt:lpstr>
      <vt:lpstr>Quality Control – HJPC BIH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Dzejlan Sehovic</dc:creator>
  <cp:lastModifiedBy>RADOVICKA Sara</cp:lastModifiedBy>
  <cp:revision>76</cp:revision>
  <dcterms:created xsi:type="dcterms:W3CDTF">2016-11-14T11:48:44Z</dcterms:created>
  <dcterms:modified xsi:type="dcterms:W3CDTF">2024-03-27T10:46:28Z</dcterms:modified>
</cp:coreProperties>
</file>