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77" r:id="rId6"/>
    <p:sldMasterId id="2147483690" r:id="rId7"/>
    <p:sldMasterId id="2147483662" r:id="rId8"/>
    <p:sldMasterId id="2147483708" r:id="rId9"/>
  </p:sldMasterIdLst>
  <p:notesMasterIdLst>
    <p:notesMasterId r:id="rId17"/>
  </p:notesMasterIdLst>
  <p:sldIdLst>
    <p:sldId id="2147375453" r:id="rId10"/>
    <p:sldId id="329" r:id="rId11"/>
    <p:sldId id="2147375464" r:id="rId12"/>
    <p:sldId id="2147375433" r:id="rId13"/>
    <p:sldId id="272" r:id="rId14"/>
    <p:sldId id="313" r:id="rId15"/>
    <p:sldId id="214737549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DC1D5E-4293-8E01-6FDD-047E6882001D}" name="Tanya Martin" initials="TM" userId="S::tanya@womeninsport.org::48d6eddb-d6a4-4d48-84b8-f56701d1d46c" providerId="AD"/>
  <p188:author id="{C158AE8F-5D51-2A7D-591E-B82D31DBCD9A}" name="Megan Watters" initials="MW" userId="S::Meg@womeninsport.org::a94c450f-a75c-4783-adc1-540f0bce403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E0"/>
    <a:srgbClr val="A5D1D3"/>
    <a:srgbClr val="CCCCFF"/>
    <a:srgbClr val="7A277C"/>
    <a:srgbClr val="7030A0"/>
    <a:srgbClr val="CBD59A"/>
    <a:srgbClr val="5D7B7D"/>
    <a:srgbClr val="265780"/>
    <a:srgbClr val="2A265A"/>
    <a:srgbClr val="7024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76029" autoAdjust="0"/>
  </p:normalViewPr>
  <p:slideViewPr>
    <p:cSldViewPr snapToGrid="0">
      <p:cViewPr varScale="1">
        <p:scale>
          <a:sx n="84" d="100"/>
          <a:sy n="84" d="100"/>
        </p:scale>
        <p:origin x="1626" y="8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5" Type="http://schemas.openxmlformats.org/officeDocument/2006/relationships/slideMaster" Target="slideMasters/slideMaster1.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CF221-6A01-4271-8ACD-561AB20EA5F3}" type="datetimeFigureOut">
              <a:rPr lang="en-GB" smtClean="0"/>
              <a:t>04/03/2026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CEF018-6345-426B-884A-F23600BB67F5}" type="slidenum">
              <a:rPr lang="en-GB" smtClean="0"/>
              <a:t>‹#›</a:t>
            </a:fld>
            <a:endParaRPr lang="en-GB"/>
          </a:p>
        </p:txBody>
      </p:sp>
    </p:spTree>
    <p:extLst>
      <p:ext uri="{BB962C8B-B14F-4D97-AF65-F5344CB8AC3E}">
        <p14:creationId xmlns:p14="http://schemas.microsoft.com/office/powerpoint/2010/main" val="2008021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AC35-8861-9600-E972-64E3E2E97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4FAEEE-D819-5706-7A05-16826C1FA9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225147-B800-5585-5070-C25715C286B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62977BB-8041-E1E6-9EF7-F6E2E04A4FE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B57713-CAF0-4339-93BB-60EC9185558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42806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80200" cy="3759200"/>
          </a:xfrm>
        </p:spPr>
      </p:sp>
      <p:sp>
        <p:nvSpPr>
          <p:cNvPr id="3" name="Notes Placeholder 2"/>
          <p:cNvSpPr>
            <a:spLocks noGrp="1"/>
          </p:cNvSpPr>
          <p:nvPr>
            <p:ph type="body" idx="1"/>
          </p:nvPr>
        </p:nvSpPr>
        <p:spPr/>
        <p:txBody>
          <a:bodyPr/>
          <a:lstStyle/>
          <a:p>
            <a:pPr marL="0" marR="0" lvl="0" indent="0" algn="l" defTabSz="2438338" rtl="0" eaLnBrk="1" fontAlgn="auto" latinLnBrk="0" hangingPunct="0">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494747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0FFFC9-CBA5-4DB2-B173-F16F2388E9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18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3317BB3-FE03-4196-A51B-26E6E2AEA1ED}" type="slidenum">
              <a:rPr lang="en-GB" smtClean="0"/>
              <a:t>4</a:t>
            </a:fld>
            <a:endParaRPr lang="en-GB"/>
          </a:p>
        </p:txBody>
      </p:sp>
    </p:spTree>
    <p:extLst>
      <p:ext uri="{BB962C8B-B14F-4D97-AF65-F5344CB8AC3E}">
        <p14:creationId xmlns:p14="http://schemas.microsoft.com/office/powerpoint/2010/main" val="1852682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86B57713-CAF0-4339-93BB-60EC9185558C}" type="slidenum">
              <a:rPr lang="en-GB" smtClean="0"/>
              <a:t>5</a:t>
            </a:fld>
            <a:endParaRPr lang="en-GB"/>
          </a:p>
        </p:txBody>
      </p:sp>
    </p:spTree>
    <p:extLst>
      <p:ext uri="{BB962C8B-B14F-4D97-AF65-F5344CB8AC3E}">
        <p14:creationId xmlns:p14="http://schemas.microsoft.com/office/powerpoint/2010/main" val="170366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endParaRPr lang="en-GB" dirty="0"/>
          </a:p>
        </p:txBody>
      </p:sp>
      <p:sp>
        <p:nvSpPr>
          <p:cNvPr id="4" name="Slide Number Placeholder 3"/>
          <p:cNvSpPr>
            <a:spLocks noGrp="1"/>
          </p:cNvSpPr>
          <p:nvPr>
            <p:ph type="sldNum" sz="quarter" idx="5"/>
          </p:nvPr>
        </p:nvSpPr>
        <p:spPr/>
        <p:txBody>
          <a:bodyPr/>
          <a:lstStyle/>
          <a:p>
            <a:fld id="{55CEF018-6345-426B-884A-F23600BB67F5}" type="slidenum">
              <a:rPr lang="en-GB" smtClean="0"/>
              <a:t>7</a:t>
            </a:fld>
            <a:endParaRPr lang="en-GB"/>
          </a:p>
        </p:txBody>
      </p:sp>
    </p:spTree>
    <p:extLst>
      <p:ext uri="{BB962C8B-B14F-4D97-AF65-F5344CB8AC3E}">
        <p14:creationId xmlns:p14="http://schemas.microsoft.com/office/powerpoint/2010/main" val="1960574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A4360-16C4-AED5-80B6-9FF5BF42DB86}"/>
              </a:ext>
            </a:extLst>
          </p:cNvPr>
          <p:cNvSpPr>
            <a:spLocks noGrp="1"/>
          </p:cNvSpPr>
          <p:nvPr>
            <p:ph type="ctrTitle" hasCustomPrompt="1"/>
          </p:nvPr>
        </p:nvSpPr>
        <p:spPr>
          <a:xfrm>
            <a:off x="963561" y="1864389"/>
            <a:ext cx="9144000" cy="1006475"/>
          </a:xfrm>
        </p:spPr>
        <p:txBody>
          <a:bodyPr anchor="b"/>
          <a:lstStyle>
            <a:lvl1pPr algn="l">
              <a:defRPr sz="6000">
                <a:solidFill>
                  <a:srgbClr val="A5D1D3"/>
                </a:solidFill>
                <a:latin typeface="Montserrat Black" panose="00000A00000000000000" pitchFamily="2" charset="0"/>
              </a:defRPr>
            </a:lvl1pPr>
          </a:lstStyle>
          <a:p>
            <a:r>
              <a:rPr lang="en-US" dirty="0"/>
              <a:t>TITLE HERE</a:t>
            </a:r>
            <a:endParaRPr lang="en-GB" dirty="0"/>
          </a:p>
        </p:txBody>
      </p:sp>
      <p:sp>
        <p:nvSpPr>
          <p:cNvPr id="3" name="Subtitle 2">
            <a:extLst>
              <a:ext uri="{FF2B5EF4-FFF2-40B4-BE49-F238E27FC236}">
                <a16:creationId xmlns:a16="http://schemas.microsoft.com/office/drawing/2014/main" id="{57FC7AB2-937D-580A-DEFA-6195C7A7113F}"/>
              </a:ext>
            </a:extLst>
          </p:cNvPr>
          <p:cNvSpPr>
            <a:spLocks noGrp="1"/>
          </p:cNvSpPr>
          <p:nvPr>
            <p:ph type="subTitle" idx="1" hasCustomPrompt="1"/>
          </p:nvPr>
        </p:nvSpPr>
        <p:spPr>
          <a:xfrm>
            <a:off x="963561" y="3375896"/>
            <a:ext cx="9144000" cy="1655762"/>
          </a:xfrm>
        </p:spPr>
        <p:txBody>
          <a:bodyPr>
            <a:normAutofit/>
          </a:bodyPr>
          <a:lstStyle>
            <a:lvl1pPr marL="0" indent="0" algn="l">
              <a:buNone/>
              <a:defRPr sz="4400">
                <a:solidFill>
                  <a:srgbClr val="A5D1D3"/>
                </a:solidFill>
                <a:latin typeface="Montserrat ExtraLight" panose="020F050202020403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HEADING HERE HEADING HERE HEADING HERE</a:t>
            </a:r>
            <a:endParaRPr lang="en-GB" dirty="0"/>
          </a:p>
        </p:txBody>
      </p:sp>
      <p:pic>
        <p:nvPicPr>
          <p:cNvPr id="1026" name="Picture 2" descr="Image">
            <a:extLst>
              <a:ext uri="{FF2B5EF4-FFF2-40B4-BE49-F238E27FC236}">
                <a16:creationId xmlns:a16="http://schemas.microsoft.com/office/drawing/2014/main" id="{740B636D-8D25-A8DF-CEAB-5ABFBA19C3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9861" y="301421"/>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8570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 background with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C6B464-A682-E6AB-970C-A893C8D321D0}"/>
              </a:ext>
            </a:extLst>
          </p:cNvPr>
          <p:cNvSpPr>
            <a:spLocks noGrp="1"/>
          </p:cNvSpPr>
          <p:nvPr>
            <p:ph type="title" hasCustomPrompt="1"/>
          </p:nvPr>
        </p:nvSpPr>
        <p:spPr>
          <a:xfrm>
            <a:off x="838200" y="365125"/>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6" name="Content Placeholder 2">
            <a:extLst>
              <a:ext uri="{FF2B5EF4-FFF2-40B4-BE49-F238E27FC236}">
                <a16:creationId xmlns:a16="http://schemas.microsoft.com/office/drawing/2014/main" id="{D55F5589-5897-389F-A267-EAB8B516FB08}"/>
              </a:ext>
            </a:extLst>
          </p:cNvPr>
          <p:cNvSpPr>
            <a:spLocks noGrp="1"/>
          </p:cNvSpPr>
          <p:nvPr>
            <p:ph idx="1"/>
          </p:nvPr>
        </p:nvSpPr>
        <p:spPr>
          <a:xfrm>
            <a:off x="8382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Image">
            <a:extLst>
              <a:ext uri="{FF2B5EF4-FFF2-40B4-BE49-F238E27FC236}">
                <a16:creationId xmlns:a16="http://schemas.microsoft.com/office/drawing/2014/main" id="{7EBC9FE5-0734-973D-A264-6C00C968A1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5565" y="5973097"/>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5C356F-4132-09C3-C55E-A665E0971AAD}"/>
              </a:ext>
            </a:extLst>
          </p:cNvPr>
          <p:cNvSpPr>
            <a:spLocks noGrp="1"/>
          </p:cNvSpPr>
          <p:nvPr>
            <p:ph idx="10"/>
          </p:nvPr>
        </p:nvSpPr>
        <p:spPr>
          <a:xfrm>
            <a:off x="8315739" y="4916"/>
            <a:ext cx="3869635" cy="6858000"/>
          </a:xfrm>
        </p:spPr>
        <p:txBody>
          <a:bodyPr/>
          <a:lstStyle>
            <a:lvl1pPr marL="457200" indent="-457200">
              <a:buFont typeface="Arial" panose="020B0604020202020204" pitchFamily="34" charset="0"/>
              <a:buChar char="•"/>
              <a:defRPr>
                <a:solidFill>
                  <a:schemeClr val="tx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endParaRPr lang="en-US" dirty="0"/>
          </a:p>
          <a:p>
            <a:pPr lvl="0"/>
            <a:endParaRPr lang="en-US" dirty="0"/>
          </a:p>
          <a:p>
            <a:pPr lvl="0"/>
            <a:endParaRPr lang="en-US" dirty="0"/>
          </a:p>
          <a:p>
            <a:pPr lvl="0"/>
            <a:endParaRPr lang="en-US" dirty="0"/>
          </a:p>
          <a:p>
            <a:pPr lvl="0"/>
            <a:r>
              <a:rPr lang="en-US" dirty="0"/>
              <a:t>Insert image</a:t>
            </a:r>
            <a:endParaRPr lang="en-GB" dirty="0"/>
          </a:p>
        </p:txBody>
      </p:sp>
      <p:sp>
        <p:nvSpPr>
          <p:cNvPr id="7" name="Rectangle 6">
            <a:extLst>
              <a:ext uri="{FF2B5EF4-FFF2-40B4-BE49-F238E27FC236}">
                <a16:creationId xmlns:a16="http://schemas.microsoft.com/office/drawing/2014/main" id="{F90FE8DE-D939-EAC0-E229-191CE1F2FC6C}"/>
              </a:ext>
            </a:extLst>
          </p:cNvPr>
          <p:cNvSpPr/>
          <p:nvPr userDrawn="1"/>
        </p:nvSpPr>
        <p:spPr>
          <a:xfrm rot="5400000">
            <a:off x="1987826" y="3862146"/>
            <a:ext cx="12655826" cy="278297"/>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28792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White background with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C6B464-A682-E6AB-970C-A893C8D321D0}"/>
              </a:ext>
            </a:extLst>
          </p:cNvPr>
          <p:cNvSpPr>
            <a:spLocks noGrp="1"/>
          </p:cNvSpPr>
          <p:nvPr>
            <p:ph type="title" hasCustomPrompt="1"/>
          </p:nvPr>
        </p:nvSpPr>
        <p:spPr>
          <a:xfrm>
            <a:off x="5047974" y="365125"/>
            <a:ext cx="6668052"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6" name="Content Placeholder 2">
            <a:extLst>
              <a:ext uri="{FF2B5EF4-FFF2-40B4-BE49-F238E27FC236}">
                <a16:creationId xmlns:a16="http://schemas.microsoft.com/office/drawing/2014/main" id="{D55F5589-5897-389F-A267-EAB8B516FB08}"/>
              </a:ext>
            </a:extLst>
          </p:cNvPr>
          <p:cNvSpPr>
            <a:spLocks noGrp="1"/>
          </p:cNvSpPr>
          <p:nvPr>
            <p:ph idx="1"/>
          </p:nvPr>
        </p:nvSpPr>
        <p:spPr>
          <a:xfrm>
            <a:off x="50800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Image">
            <a:extLst>
              <a:ext uri="{FF2B5EF4-FFF2-40B4-BE49-F238E27FC236}">
                <a16:creationId xmlns:a16="http://schemas.microsoft.com/office/drawing/2014/main" id="{7EBC9FE5-0734-973D-A264-6C00C968A1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35565" y="5973097"/>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3B5C356F-4132-09C3-C55E-A665E0971AAD}"/>
              </a:ext>
            </a:extLst>
          </p:cNvPr>
          <p:cNvSpPr>
            <a:spLocks noGrp="1"/>
          </p:cNvSpPr>
          <p:nvPr>
            <p:ph idx="10"/>
          </p:nvPr>
        </p:nvSpPr>
        <p:spPr>
          <a:xfrm>
            <a:off x="35339" y="4916"/>
            <a:ext cx="3869635" cy="6858000"/>
          </a:xfrm>
        </p:spPr>
        <p:txBody>
          <a:bodyPr/>
          <a:lstStyle>
            <a:lvl1pPr marL="457200" indent="-457200">
              <a:buFont typeface="Arial" panose="020B0604020202020204" pitchFamily="34" charset="0"/>
              <a:buChar char="•"/>
              <a:defRPr>
                <a:solidFill>
                  <a:schemeClr val="tx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endParaRPr lang="en-US" dirty="0"/>
          </a:p>
          <a:p>
            <a:pPr lvl="0"/>
            <a:endParaRPr lang="en-US" dirty="0"/>
          </a:p>
          <a:p>
            <a:pPr lvl="0"/>
            <a:endParaRPr lang="en-US" dirty="0"/>
          </a:p>
          <a:p>
            <a:pPr lvl="0"/>
            <a:endParaRPr lang="en-US" dirty="0"/>
          </a:p>
          <a:p>
            <a:pPr lvl="0"/>
            <a:r>
              <a:rPr lang="en-US" dirty="0"/>
              <a:t>Insert image</a:t>
            </a:r>
            <a:endParaRPr lang="en-GB" dirty="0"/>
          </a:p>
        </p:txBody>
      </p:sp>
      <p:sp>
        <p:nvSpPr>
          <p:cNvPr id="7" name="Rectangle 6">
            <a:extLst>
              <a:ext uri="{FF2B5EF4-FFF2-40B4-BE49-F238E27FC236}">
                <a16:creationId xmlns:a16="http://schemas.microsoft.com/office/drawing/2014/main" id="{F90FE8DE-D939-EAC0-E229-191CE1F2FC6C}"/>
              </a:ext>
            </a:extLst>
          </p:cNvPr>
          <p:cNvSpPr/>
          <p:nvPr userDrawn="1"/>
        </p:nvSpPr>
        <p:spPr>
          <a:xfrm rot="5400000">
            <a:off x="-2283791" y="3506546"/>
            <a:ext cx="12655826" cy="278297"/>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3080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hite background with imag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5C6B464-A682-E6AB-970C-A893C8D321D0}"/>
              </a:ext>
            </a:extLst>
          </p:cNvPr>
          <p:cNvSpPr>
            <a:spLocks noGrp="1"/>
          </p:cNvSpPr>
          <p:nvPr>
            <p:ph type="title" hasCustomPrompt="1"/>
          </p:nvPr>
        </p:nvSpPr>
        <p:spPr>
          <a:xfrm>
            <a:off x="838200" y="365125"/>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6" name="Content Placeholder 2">
            <a:extLst>
              <a:ext uri="{FF2B5EF4-FFF2-40B4-BE49-F238E27FC236}">
                <a16:creationId xmlns:a16="http://schemas.microsoft.com/office/drawing/2014/main" id="{D55F5589-5897-389F-A267-EAB8B516FB08}"/>
              </a:ext>
            </a:extLst>
          </p:cNvPr>
          <p:cNvSpPr>
            <a:spLocks noGrp="1"/>
          </p:cNvSpPr>
          <p:nvPr>
            <p:ph idx="1"/>
          </p:nvPr>
        </p:nvSpPr>
        <p:spPr>
          <a:xfrm>
            <a:off x="8382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122" name="Picture 2" descr="A couple of women playing football&#10;&#10;Description automatically generated">
            <a:extLst>
              <a:ext uri="{FF2B5EF4-FFF2-40B4-BE49-F238E27FC236}">
                <a16:creationId xmlns:a16="http://schemas.microsoft.com/office/drawing/2014/main" id="{92282B7D-EB69-B21F-68CB-71A8C3105DC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884" r="30499"/>
          <a:stretch/>
        </p:blipFill>
        <p:spPr bwMode="auto">
          <a:xfrm>
            <a:off x="8322365" y="0"/>
            <a:ext cx="386963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F90FE8DE-D939-EAC0-E229-191CE1F2FC6C}"/>
              </a:ext>
            </a:extLst>
          </p:cNvPr>
          <p:cNvSpPr/>
          <p:nvPr userDrawn="1"/>
        </p:nvSpPr>
        <p:spPr>
          <a:xfrm rot="5400000">
            <a:off x="1987826" y="3862146"/>
            <a:ext cx="12655826" cy="278297"/>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2" descr="Image">
            <a:extLst>
              <a:ext uri="{FF2B5EF4-FFF2-40B4-BE49-F238E27FC236}">
                <a16:creationId xmlns:a16="http://schemas.microsoft.com/office/drawing/2014/main" id="{7EBC9FE5-0734-973D-A264-6C00C968A1C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061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pic>
        <p:nvPicPr>
          <p:cNvPr id="2050" name="Picture 2" descr="Image">
            <a:extLst>
              <a:ext uri="{FF2B5EF4-FFF2-40B4-BE49-F238E27FC236}">
                <a16:creationId xmlns:a16="http://schemas.microsoft.com/office/drawing/2014/main" id="{39CB9E50-C6C8-F314-77B9-15FE27A34F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8674" y="1933575"/>
            <a:ext cx="2914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10">
            <a:extLst>
              <a:ext uri="{FF2B5EF4-FFF2-40B4-BE49-F238E27FC236}">
                <a16:creationId xmlns:a16="http://schemas.microsoft.com/office/drawing/2014/main" id="{B7E3622A-FED8-66BA-A8B2-88593B9E97C0}"/>
              </a:ext>
            </a:extLst>
          </p:cNvPr>
          <p:cNvSpPr txBox="1"/>
          <p:nvPr userDrawn="1"/>
        </p:nvSpPr>
        <p:spPr>
          <a:xfrm>
            <a:off x="3931747" y="5837692"/>
            <a:ext cx="432850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indent="0" algn="ctr" defTabSz="2438338" rtl="0" fontAlgn="auto" latinLnBrk="0" hangingPunct="0">
              <a:lnSpc>
                <a:spcPct val="100000"/>
              </a:lnSpc>
              <a:spcBef>
                <a:spcPts val="0"/>
              </a:spcBef>
              <a:spcAft>
                <a:spcPts val="0"/>
              </a:spcAft>
              <a:buClrTx/>
              <a:buSzTx/>
              <a:buFontTx/>
              <a:buNone/>
              <a:tabLst/>
            </a:pPr>
            <a:r>
              <a:rPr lang="en-GB" sz="3200" dirty="0">
                <a:latin typeface="Montserrat"/>
              </a:rPr>
              <a:t>womeninsport</a:t>
            </a:r>
            <a:r>
              <a:rPr kumimoji="0" lang="en-GB" sz="3200" i="0" u="none" strike="noStrike" cap="none" spc="0" normalizeH="0" baseline="0" dirty="0">
                <a:ln>
                  <a:noFill/>
                </a:ln>
                <a:solidFill>
                  <a:srgbClr val="FFFFFF"/>
                </a:solidFill>
                <a:effectLst/>
                <a:uFillTx/>
                <a:latin typeface="Montserrat"/>
                <a:sym typeface="Helvetica Neue"/>
              </a:rPr>
              <a:t>.org</a:t>
            </a:r>
            <a:endParaRPr lang="en-GB" sz="3200" i="0" u="none" strike="noStrike" cap="none" spc="0" normalizeH="0" baseline="0" dirty="0">
              <a:ln>
                <a:noFill/>
              </a:ln>
              <a:solidFill>
                <a:srgbClr val="FFFFFF"/>
              </a:solidFill>
              <a:effectLst/>
              <a:uFillTx/>
              <a:latin typeface="Montserrat"/>
            </a:endParaRPr>
          </a:p>
        </p:txBody>
      </p:sp>
    </p:spTree>
    <p:extLst>
      <p:ext uri="{BB962C8B-B14F-4D97-AF65-F5344CB8AC3E}">
        <p14:creationId xmlns:p14="http://schemas.microsoft.com/office/powerpoint/2010/main" val="2723759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title slide">
    <p:bg>
      <p:bgPr>
        <a:gradFill>
          <a:gsLst>
            <a:gs pos="35600">
              <a:srgbClr val="C3003F"/>
            </a:gs>
            <a:gs pos="0">
              <a:srgbClr val="98004B"/>
            </a:gs>
            <a:gs pos="100000">
              <a:srgbClr val="EEC566"/>
            </a:gs>
          </a:gsLst>
          <a:lin ang="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1A85AF-9BA9-F49C-15D5-781CF42294DA}"/>
              </a:ext>
            </a:extLst>
          </p:cNvPr>
          <p:cNvSpPr>
            <a:spLocks noGrp="1"/>
          </p:cNvSpPr>
          <p:nvPr>
            <p:ph type="ctrTitle" hasCustomPrompt="1"/>
          </p:nvPr>
        </p:nvSpPr>
        <p:spPr>
          <a:xfrm>
            <a:off x="963561" y="1864389"/>
            <a:ext cx="9144000" cy="1006475"/>
          </a:xfrm>
        </p:spPr>
        <p:txBody>
          <a:bodyPr anchor="b"/>
          <a:lstStyle>
            <a:lvl1pPr algn="l">
              <a:defRPr sz="6000">
                <a:solidFill>
                  <a:srgbClr val="EEC566"/>
                </a:solidFill>
                <a:latin typeface="Montserrat Black" panose="00000A00000000000000" pitchFamily="2" charset="0"/>
              </a:defRPr>
            </a:lvl1pPr>
          </a:lstStyle>
          <a:p>
            <a:r>
              <a:rPr lang="en-US" dirty="0"/>
              <a:t>TITLE HERE</a:t>
            </a:r>
            <a:endParaRPr lang="en-GB" dirty="0"/>
          </a:p>
        </p:txBody>
      </p:sp>
      <p:sp>
        <p:nvSpPr>
          <p:cNvPr id="8" name="Subtitle 2">
            <a:extLst>
              <a:ext uri="{FF2B5EF4-FFF2-40B4-BE49-F238E27FC236}">
                <a16:creationId xmlns:a16="http://schemas.microsoft.com/office/drawing/2014/main" id="{A042843B-844E-5F61-40A9-852A59AEA7FB}"/>
              </a:ext>
            </a:extLst>
          </p:cNvPr>
          <p:cNvSpPr>
            <a:spLocks noGrp="1"/>
          </p:cNvSpPr>
          <p:nvPr>
            <p:ph type="subTitle" idx="1" hasCustomPrompt="1"/>
          </p:nvPr>
        </p:nvSpPr>
        <p:spPr>
          <a:xfrm>
            <a:off x="963561" y="3375896"/>
            <a:ext cx="9144000" cy="1655762"/>
          </a:xfrm>
        </p:spPr>
        <p:txBody>
          <a:bodyPr>
            <a:normAutofit/>
          </a:bodyPr>
          <a:lstStyle>
            <a:lvl1pPr marL="0" indent="0" algn="l">
              <a:buNone/>
              <a:defRPr sz="4400">
                <a:solidFill>
                  <a:schemeClr val="bg1"/>
                </a:solidFill>
                <a:latin typeface="Montserrat ExtraLight" panose="020F050202020403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HEADING HERE HEADING HERE HEADING HERE</a:t>
            </a:r>
            <a:endParaRPr lang="en-GB" dirty="0"/>
          </a:p>
        </p:txBody>
      </p:sp>
      <p:pic>
        <p:nvPicPr>
          <p:cNvPr id="9" name="Picture 2" descr="Image">
            <a:extLst>
              <a:ext uri="{FF2B5EF4-FFF2-40B4-BE49-F238E27FC236}">
                <a16:creationId xmlns:a16="http://schemas.microsoft.com/office/drawing/2014/main" id="{8C91942D-43FF-C4D1-6DD4-19C30E786C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9861" y="301421"/>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29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d Who Are We">
    <p:bg>
      <p:bgPr>
        <a:gradFill>
          <a:gsLst>
            <a:gs pos="35600">
              <a:srgbClr val="C3003F"/>
            </a:gs>
            <a:gs pos="0">
              <a:srgbClr val="98004B"/>
            </a:gs>
            <a:gs pos="100000">
              <a:srgbClr val="EEC566"/>
            </a:gs>
          </a:gsLst>
          <a:lin ang="0" scaled="1"/>
        </a:gradFill>
        <a:effectLst/>
      </p:bgPr>
    </p:bg>
    <p:spTree>
      <p:nvGrpSpPr>
        <p:cNvPr id="1" name=""/>
        <p:cNvGrpSpPr/>
        <p:nvPr/>
      </p:nvGrpSpPr>
      <p:grpSpPr>
        <a:xfrm>
          <a:off x="0" y="0"/>
          <a:ext cx="0" cy="0"/>
          <a:chOff x="0" y="0"/>
          <a:chExt cx="0" cy="0"/>
        </a:xfrm>
      </p:grpSpPr>
      <p:pic>
        <p:nvPicPr>
          <p:cNvPr id="9" name="Picture 2" descr="Image">
            <a:extLst>
              <a:ext uri="{FF2B5EF4-FFF2-40B4-BE49-F238E27FC236}">
                <a16:creationId xmlns:a16="http://schemas.microsoft.com/office/drawing/2014/main" id="{8C91942D-43FF-C4D1-6DD4-19C30E786C3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29861" y="301421"/>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2" name="WHO…">
            <a:extLst>
              <a:ext uri="{FF2B5EF4-FFF2-40B4-BE49-F238E27FC236}">
                <a16:creationId xmlns:a16="http://schemas.microsoft.com/office/drawing/2014/main" id="{180C95D3-1823-2C47-2E71-9218A1FAF66F}"/>
              </a:ext>
            </a:extLst>
          </p:cNvPr>
          <p:cNvSpPr txBox="1"/>
          <p:nvPr userDrawn="1"/>
        </p:nvSpPr>
        <p:spPr>
          <a:xfrm>
            <a:off x="907212" y="1819602"/>
            <a:ext cx="4318490" cy="3873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EEC566"/>
                </a:solidFill>
                <a:effectLst/>
                <a:uLnTx/>
                <a:uFillTx/>
                <a:latin typeface="Montserrat Black"/>
                <a:sym typeface="Montserrat Black"/>
              </a:rPr>
              <a:t>WHO</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EEC566"/>
                </a:solidFill>
                <a:effectLst/>
                <a:uLnTx/>
                <a:uFillTx/>
                <a:latin typeface="Montserrat Black"/>
                <a:sym typeface="Montserrat Black"/>
              </a:rPr>
              <a:t>ARE</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EEC566"/>
                </a:solidFill>
                <a:effectLst/>
                <a:uLnTx/>
                <a:uFillTx/>
                <a:latin typeface="Montserrat Black"/>
                <a:sym typeface="Montserrat Black"/>
              </a:rPr>
              <a:t>WE?</a:t>
            </a:r>
          </a:p>
        </p:txBody>
      </p:sp>
      <p:sp>
        <p:nvSpPr>
          <p:cNvPr id="3" name="Founded in 1984, Women in Sport is the longest-standing charity in its field with a proud history of securing change for women and girls in SPORTS.">
            <a:extLst>
              <a:ext uri="{FF2B5EF4-FFF2-40B4-BE49-F238E27FC236}">
                <a16:creationId xmlns:a16="http://schemas.microsoft.com/office/drawing/2014/main" id="{451054DD-02F4-45C9-29B7-0CB0EA3BBB6F}"/>
              </a:ext>
            </a:extLst>
          </p:cNvPr>
          <p:cNvSpPr txBox="1"/>
          <p:nvPr userDrawn="1"/>
        </p:nvSpPr>
        <p:spPr>
          <a:xfrm>
            <a:off x="5594555" y="1684933"/>
            <a:ext cx="5077994" cy="34881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algn="l"/>
            <a:r>
              <a:rPr kumimoji="0" lang="en-GB" sz="2000" b="1" i="0" u="none" strike="noStrike" kern="0" cap="none" spc="0" normalizeH="0" baseline="0" noProof="0" dirty="0">
                <a:ln>
                  <a:noFill/>
                </a:ln>
                <a:solidFill>
                  <a:schemeClr val="bg1"/>
                </a:solidFill>
                <a:effectLst/>
                <a:uLnTx/>
                <a:uFillTx/>
                <a:latin typeface="Montserrat Light"/>
                <a:sym typeface="Montserrat Light"/>
              </a:rPr>
              <a:t>FOUNDED IN 1984, WOMEN IN SPORT IS THE LONGEST-STANDING CHARITY IN ITS FIELD, </a:t>
            </a:r>
            <a:r>
              <a:rPr lang="en-GB" sz="2000" b="1" dirty="0">
                <a:solidFill>
                  <a:schemeClr val="bg1"/>
                </a:solidFill>
                <a:effectLst/>
                <a:latin typeface="Montserrat Light" panose="00000400000000000000" pitchFamily="2" charset="0"/>
                <a:ea typeface="Arial" panose="020B0604020202020204" pitchFamily="34" charset="0"/>
              </a:rPr>
              <a:t>ADVOCATING FOR THE NEEDS AND RIGHTS OF WOMEN AND GIRLS IN SPORT. </a:t>
            </a:r>
          </a:p>
          <a:p>
            <a:pPr algn="l"/>
            <a:endParaRPr lang="en-GB" sz="2000" b="1" dirty="0">
              <a:solidFill>
                <a:schemeClr val="bg1"/>
              </a:solidFill>
              <a:latin typeface="Montserrat Light" panose="00000400000000000000" pitchFamily="2" charset="0"/>
              <a:ea typeface="Arial" panose="020B0604020202020204" pitchFamily="34" charset="0"/>
            </a:endParaRPr>
          </a:p>
          <a:p>
            <a:pPr algn="l"/>
            <a:r>
              <a:rPr lang="en-GB" sz="2000" b="1" dirty="0">
                <a:solidFill>
                  <a:schemeClr val="bg1"/>
                </a:solidFill>
                <a:effectLst/>
                <a:latin typeface="Montserrat Light" panose="00000400000000000000" pitchFamily="2" charset="0"/>
                <a:ea typeface="Arial" panose="020B0604020202020204" pitchFamily="34" charset="0"/>
              </a:rPr>
              <a:t>WE BELIEVE THAT </a:t>
            </a:r>
            <a:r>
              <a:rPr lang="en-GB" sz="2000" b="1" dirty="0">
                <a:solidFill>
                  <a:schemeClr val="bg1"/>
                </a:solidFill>
                <a:effectLst/>
                <a:latin typeface="Montserrat Light" panose="00000400000000000000" pitchFamily="2" charset="0"/>
                <a:ea typeface="Times New Roman" panose="02020603050405020304" pitchFamily="18" charset="0"/>
              </a:rPr>
              <a:t>SPORT TRANSFORMS LIVES. IT CAN GIVE GIRLS AND WOMEN RESILIENCE, COURAGE, SELF-BELIEF, AND A SENSE OF BELONGING. </a:t>
            </a:r>
            <a:endParaRPr lang="en-GB" sz="2000" b="1" dirty="0">
              <a:solidFill>
                <a:schemeClr val="bg1"/>
              </a:solidFill>
              <a:effectLst/>
              <a:latin typeface="Montserrat Light" panose="00000400000000000000" pitchFamily="2" charset="0"/>
              <a:ea typeface="Arial" panose="020B0604020202020204" pitchFamily="34" charset="0"/>
            </a:endParaRPr>
          </a:p>
        </p:txBody>
      </p:sp>
    </p:spTree>
    <p:extLst>
      <p:ext uri="{BB962C8B-B14F-4D97-AF65-F5344CB8AC3E}">
        <p14:creationId xmlns:p14="http://schemas.microsoft.com/office/powerpoint/2010/main" val="253080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gradient">
    <p:bg>
      <p:bgPr>
        <a:gradFill>
          <a:gsLst>
            <a:gs pos="35600">
              <a:srgbClr val="C3003F"/>
            </a:gs>
            <a:gs pos="0">
              <a:srgbClr val="98004B"/>
            </a:gs>
            <a:gs pos="100000">
              <a:srgbClr val="EEC566"/>
            </a:gs>
          </a:gsLst>
          <a:lin ang="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A4C9137-20FC-C843-F4EE-0B7B109B2C50}"/>
              </a:ext>
            </a:extLst>
          </p:cNvPr>
          <p:cNvSpPr>
            <a:spLocks noGrp="1"/>
          </p:cNvSpPr>
          <p:nvPr>
            <p:ph type="title" hasCustomPrompt="1"/>
          </p:nvPr>
        </p:nvSpPr>
        <p:spPr>
          <a:xfrm>
            <a:off x="838200" y="365125"/>
            <a:ext cx="10515600" cy="1325563"/>
          </a:xfrm>
        </p:spPr>
        <p:txBody>
          <a:bodyPr/>
          <a:lstStyle>
            <a:lvl1pPr>
              <a:defRPr>
                <a:solidFill>
                  <a:srgbClr val="EEC566"/>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B9966DA2-9CBE-A3ED-DA9F-81EAD2A5F5C4}"/>
              </a:ext>
            </a:extLst>
          </p:cNvPr>
          <p:cNvSpPr>
            <a:spLocks noGrp="1"/>
          </p:cNvSpPr>
          <p:nvPr>
            <p:ph idx="1"/>
          </p:nvPr>
        </p:nvSpPr>
        <p:spPr>
          <a:xfrm>
            <a:off x="838200" y="1825625"/>
            <a:ext cx="10515600"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67159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gradient image right">
    <p:bg>
      <p:bgPr>
        <a:gradFill>
          <a:gsLst>
            <a:gs pos="35600">
              <a:srgbClr val="C3003F"/>
            </a:gs>
            <a:gs pos="0">
              <a:srgbClr val="98004B"/>
            </a:gs>
            <a:gs pos="100000">
              <a:srgbClr val="EEC566"/>
            </a:gs>
          </a:gsLst>
          <a:lin ang="0" scaled="1"/>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E5F046D-EF7A-0CED-7355-CE0411546953}"/>
              </a:ext>
            </a:extLst>
          </p:cNvPr>
          <p:cNvSpPr>
            <a:spLocks noGrp="1"/>
          </p:cNvSpPr>
          <p:nvPr>
            <p:ph type="title" hasCustomPrompt="1"/>
          </p:nvPr>
        </p:nvSpPr>
        <p:spPr>
          <a:xfrm>
            <a:off x="838200" y="365125"/>
            <a:ext cx="10515600" cy="1325563"/>
          </a:xfrm>
        </p:spPr>
        <p:txBody>
          <a:bodyPr/>
          <a:lstStyle>
            <a:lvl1pPr>
              <a:defRPr>
                <a:solidFill>
                  <a:srgbClr val="EEC566"/>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EC99801C-E87A-7497-2A36-291FBBAE780D}"/>
              </a:ext>
            </a:extLst>
          </p:cNvPr>
          <p:cNvSpPr>
            <a:spLocks noGrp="1"/>
          </p:cNvSpPr>
          <p:nvPr>
            <p:ph idx="1"/>
          </p:nvPr>
        </p:nvSpPr>
        <p:spPr>
          <a:xfrm>
            <a:off x="838200" y="1825625"/>
            <a:ext cx="6437243"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A person holding a basketball&#10;&#10;Description automatically generated">
            <a:extLst>
              <a:ext uri="{FF2B5EF4-FFF2-40B4-BE49-F238E27FC236}">
                <a16:creationId xmlns:a16="http://schemas.microsoft.com/office/drawing/2014/main" id="{F7D7DCB9-66AA-E3F1-3260-0986F614A47B}"/>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193" t="12374" r="31842"/>
          <a:stretch/>
        </p:blipFill>
        <p:spPr bwMode="auto">
          <a:xfrm>
            <a:off x="7500136" y="0"/>
            <a:ext cx="46918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Image">
            <a:extLst>
              <a:ext uri="{FF2B5EF4-FFF2-40B4-BE49-F238E27FC236}">
                <a16:creationId xmlns:a16="http://schemas.microsoft.com/office/drawing/2014/main" id="{2A061A53-1D4B-DABA-D1E0-D4EC5FB349B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9244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line bottom">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260CC1-4C48-9DD7-2DF9-6E388AB4E2C2}"/>
              </a:ext>
            </a:extLst>
          </p:cNvPr>
          <p:cNvSpPr>
            <a:spLocks noGrp="1"/>
          </p:cNvSpPr>
          <p:nvPr>
            <p:ph type="title" hasCustomPrompt="1"/>
          </p:nvPr>
        </p:nvSpPr>
        <p:spPr>
          <a:xfrm>
            <a:off x="838200" y="365125"/>
            <a:ext cx="10515600" cy="1325563"/>
          </a:xfrm>
        </p:spPr>
        <p:txBody>
          <a:bodyPr/>
          <a:lstStyle>
            <a:lvl1pPr>
              <a:defRPr>
                <a:solidFill>
                  <a:srgbClr val="C3003F"/>
                </a:solidFill>
                <a:latin typeface="Montserrat Black" panose="00000A00000000000000" pitchFamily="2" charset="0"/>
              </a:defRPr>
            </a:lvl1pPr>
          </a:lstStyle>
          <a:p>
            <a:r>
              <a:rPr lang="en-US" dirty="0"/>
              <a:t>TITLE HERE</a:t>
            </a:r>
            <a:endParaRPr lang="en-GB" dirty="0"/>
          </a:p>
        </p:txBody>
      </p:sp>
      <p:pic>
        <p:nvPicPr>
          <p:cNvPr id="10" name="Picture 2" descr="A purple and white logo&#10;&#10;Description automatically generated">
            <a:extLst>
              <a:ext uri="{FF2B5EF4-FFF2-40B4-BE49-F238E27FC236}">
                <a16:creationId xmlns:a16="http://schemas.microsoft.com/office/drawing/2014/main" id="{F7510717-A5E5-B664-2A77-986B09ED74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6D1B2E7A-402B-F724-B3E0-11563F2A4C12}"/>
              </a:ext>
            </a:extLst>
          </p:cNvPr>
          <p:cNvSpPr>
            <a:spLocks noGrp="1"/>
          </p:cNvSpPr>
          <p:nvPr>
            <p:ph idx="1"/>
          </p:nvPr>
        </p:nvSpPr>
        <p:spPr>
          <a:xfrm>
            <a:off x="838200" y="1825625"/>
            <a:ext cx="10515600"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38C03370-6844-3210-3A37-A24C7B29F60C}"/>
              </a:ext>
            </a:extLst>
          </p:cNvPr>
          <p:cNvSpPr/>
          <p:nvPr userDrawn="1"/>
        </p:nvSpPr>
        <p:spPr>
          <a:xfrm>
            <a:off x="-231913" y="6311900"/>
            <a:ext cx="12655826" cy="636997"/>
          </a:xfrm>
          <a:prstGeom prst="rect">
            <a:avLst/>
          </a:prstGeom>
          <a:gradFill>
            <a:gsLst>
              <a:gs pos="35600">
                <a:srgbClr val="C3003F">
                  <a:lumMod val="97000"/>
                </a:srgbClr>
              </a:gs>
              <a:gs pos="0">
                <a:srgbClr val="98004B"/>
              </a:gs>
              <a:gs pos="100000">
                <a:srgbClr val="EEC56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34366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line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F360BA5-08F8-FD34-EFD1-4428E3AC0BBA}"/>
              </a:ext>
            </a:extLst>
          </p:cNvPr>
          <p:cNvSpPr>
            <a:spLocks noGrp="1"/>
          </p:cNvSpPr>
          <p:nvPr>
            <p:ph type="title" hasCustomPrompt="1"/>
          </p:nvPr>
        </p:nvSpPr>
        <p:spPr>
          <a:xfrm>
            <a:off x="838200" y="365125"/>
            <a:ext cx="10515600" cy="1325563"/>
          </a:xfrm>
        </p:spPr>
        <p:txBody>
          <a:bodyPr/>
          <a:lstStyle>
            <a:lvl1pPr>
              <a:defRPr>
                <a:solidFill>
                  <a:srgbClr val="C3003F"/>
                </a:solidFill>
                <a:latin typeface="Montserrat Black" panose="00000A00000000000000" pitchFamily="2" charset="0"/>
              </a:defRPr>
            </a:lvl1pPr>
          </a:lstStyle>
          <a:p>
            <a:r>
              <a:rPr lang="en-US" dirty="0"/>
              <a:t>TITLE HERE</a:t>
            </a:r>
            <a:endParaRPr lang="en-GB" dirty="0"/>
          </a:p>
        </p:txBody>
      </p:sp>
      <p:pic>
        <p:nvPicPr>
          <p:cNvPr id="11" name="Picture 2" descr="A purple and white logo&#10;&#10;Description automatically generated">
            <a:extLst>
              <a:ext uri="{FF2B5EF4-FFF2-40B4-BE49-F238E27FC236}">
                <a16:creationId xmlns:a16="http://schemas.microsoft.com/office/drawing/2014/main" id="{35C8CC42-9FF2-695D-4FD4-33BFEAE673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2323"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CFBD182D-6AA5-3EED-67AE-FE8D56B31D58}"/>
              </a:ext>
            </a:extLst>
          </p:cNvPr>
          <p:cNvSpPr>
            <a:spLocks noGrp="1"/>
          </p:cNvSpPr>
          <p:nvPr>
            <p:ph idx="1"/>
          </p:nvPr>
        </p:nvSpPr>
        <p:spPr>
          <a:xfrm>
            <a:off x="838200" y="1825625"/>
            <a:ext cx="10515600"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Rectangle 13">
            <a:extLst>
              <a:ext uri="{FF2B5EF4-FFF2-40B4-BE49-F238E27FC236}">
                <a16:creationId xmlns:a16="http://schemas.microsoft.com/office/drawing/2014/main" id="{3C7CE792-8165-FEAB-79D1-71982175B264}"/>
              </a:ext>
            </a:extLst>
          </p:cNvPr>
          <p:cNvSpPr/>
          <p:nvPr userDrawn="1"/>
        </p:nvSpPr>
        <p:spPr>
          <a:xfrm rot="5400000">
            <a:off x="8544339" y="2938584"/>
            <a:ext cx="7295322" cy="980832"/>
          </a:xfrm>
          <a:prstGeom prst="rect">
            <a:avLst/>
          </a:prstGeom>
          <a:gradFill>
            <a:gsLst>
              <a:gs pos="35600">
                <a:srgbClr val="C3003F">
                  <a:lumMod val="97000"/>
                </a:srgbClr>
              </a:gs>
              <a:gs pos="0">
                <a:srgbClr val="98004B"/>
              </a:gs>
              <a:gs pos="100000">
                <a:srgbClr val="EEC56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101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 We Ar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8" name="WHO…">
            <a:extLst>
              <a:ext uri="{FF2B5EF4-FFF2-40B4-BE49-F238E27FC236}">
                <a16:creationId xmlns:a16="http://schemas.microsoft.com/office/drawing/2014/main" id="{79391BB9-74AD-A614-6DAF-705703ADB890}"/>
              </a:ext>
            </a:extLst>
          </p:cNvPr>
          <p:cNvSpPr txBox="1"/>
          <p:nvPr userDrawn="1"/>
        </p:nvSpPr>
        <p:spPr>
          <a:xfrm>
            <a:off x="907212" y="1819602"/>
            <a:ext cx="4318490" cy="3873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CCCCFF"/>
                </a:solidFill>
                <a:effectLst/>
                <a:uLnTx/>
                <a:uFillTx/>
                <a:latin typeface="Montserrat Black"/>
                <a:sym typeface="Montserrat Black"/>
              </a:rPr>
              <a:t>WHO</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CCCCFF"/>
                </a:solidFill>
                <a:effectLst/>
                <a:uLnTx/>
                <a:uFillTx/>
                <a:latin typeface="Montserrat Black"/>
                <a:sym typeface="Montserrat Black"/>
              </a:rPr>
              <a:t>ARE</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CCCCFF"/>
                </a:solidFill>
                <a:effectLst/>
                <a:uLnTx/>
                <a:uFillTx/>
                <a:latin typeface="Montserrat Black"/>
                <a:sym typeface="Montserrat Black"/>
              </a:rPr>
              <a:t>WE?</a:t>
            </a:r>
          </a:p>
        </p:txBody>
      </p:sp>
      <p:sp>
        <p:nvSpPr>
          <p:cNvPr id="9" name="Founded in 1984, Women in Sport is the longest-standing charity in its field with a proud history of securing change for women and girls in SPORTS.">
            <a:extLst>
              <a:ext uri="{FF2B5EF4-FFF2-40B4-BE49-F238E27FC236}">
                <a16:creationId xmlns:a16="http://schemas.microsoft.com/office/drawing/2014/main" id="{DD9A6609-4BFE-680A-8951-285EE2687345}"/>
              </a:ext>
            </a:extLst>
          </p:cNvPr>
          <p:cNvSpPr txBox="1"/>
          <p:nvPr userDrawn="1"/>
        </p:nvSpPr>
        <p:spPr>
          <a:xfrm>
            <a:off x="5594555" y="1838821"/>
            <a:ext cx="5255415"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algn="l"/>
            <a:r>
              <a:rPr kumimoji="0" lang="en-GB" sz="2000" b="1" i="0" u="none" strike="noStrike" kern="0" cap="none" spc="0" normalizeH="0" baseline="0" noProof="0" dirty="0">
                <a:ln>
                  <a:noFill/>
                </a:ln>
                <a:solidFill>
                  <a:srgbClr val="CCCCFF"/>
                </a:solidFill>
                <a:effectLst/>
                <a:uLnTx/>
                <a:uFillTx/>
                <a:latin typeface="Montserrat Light"/>
                <a:sym typeface="Montserrat Light"/>
              </a:rPr>
              <a:t>FOUNDED IN 1984, WOMEN IN SPORT IS THE LONGEST-STANDING CHARITY IN ITS FIELD, </a:t>
            </a:r>
            <a:r>
              <a:rPr lang="en-GB" sz="2000" b="1" dirty="0">
                <a:solidFill>
                  <a:srgbClr val="CCCCFF"/>
                </a:solidFill>
                <a:effectLst/>
                <a:latin typeface="Montserrat Light" panose="00000400000000000000" pitchFamily="2" charset="0"/>
                <a:ea typeface="Arial" panose="020B0604020202020204" pitchFamily="34" charset="0"/>
              </a:rPr>
              <a:t>ADVOCATING FOR THE NEEDS AND RIGHTS OF WOMEN AND GIRLS IN SPORT. </a:t>
            </a:r>
          </a:p>
          <a:p>
            <a:pPr algn="l"/>
            <a:endParaRPr lang="en-GB" sz="2000" b="1" dirty="0">
              <a:solidFill>
                <a:srgbClr val="CCCCFF"/>
              </a:solidFill>
              <a:latin typeface="Montserrat Light" panose="00000400000000000000" pitchFamily="2" charset="0"/>
              <a:ea typeface="Arial" panose="020B0604020202020204" pitchFamily="34" charset="0"/>
            </a:endParaRPr>
          </a:p>
          <a:p>
            <a:pPr algn="l"/>
            <a:r>
              <a:rPr lang="en-GB" sz="2000" b="1" dirty="0">
                <a:solidFill>
                  <a:srgbClr val="CCCCFF"/>
                </a:solidFill>
                <a:effectLst/>
                <a:latin typeface="Montserrat Light" panose="00000400000000000000" pitchFamily="2" charset="0"/>
                <a:ea typeface="Arial" panose="020B0604020202020204" pitchFamily="34" charset="0"/>
              </a:rPr>
              <a:t>WE BELIEVE THAT </a:t>
            </a:r>
            <a:r>
              <a:rPr lang="en-GB" sz="2000" b="1" dirty="0">
                <a:solidFill>
                  <a:srgbClr val="CCCCFF"/>
                </a:solidFill>
                <a:effectLst/>
                <a:latin typeface="Montserrat Light" panose="00000400000000000000" pitchFamily="2" charset="0"/>
                <a:ea typeface="Times New Roman" panose="02020603050405020304" pitchFamily="18" charset="0"/>
              </a:rPr>
              <a:t>SPORT TRANSFORMS LIVES. IT CAN GIVE GIRLS AND WOMEN RESILIENCE, COURAGE, SELF-BELIEF, AND A SENSE OF BELONGING. </a:t>
            </a:r>
            <a:endParaRPr lang="en-GB" sz="2000" b="1" dirty="0">
              <a:solidFill>
                <a:srgbClr val="CCCCFF"/>
              </a:solidFill>
              <a:effectLst/>
              <a:latin typeface="Montserrat Light" panose="00000400000000000000" pitchFamily="2" charset="0"/>
              <a:ea typeface="Arial" panose="020B0604020202020204" pitchFamily="34" charset="0"/>
            </a:endParaRPr>
          </a:p>
        </p:txBody>
      </p:sp>
    </p:spTree>
    <p:extLst>
      <p:ext uri="{BB962C8B-B14F-4D97-AF65-F5344CB8AC3E}">
        <p14:creationId xmlns:p14="http://schemas.microsoft.com/office/powerpoint/2010/main" val="1511977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d sta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3E0F3E2-3989-9A8A-8CA4-995DA7231A86}"/>
              </a:ext>
            </a:extLst>
          </p:cNvPr>
          <p:cNvSpPr>
            <a:spLocks noGrp="1"/>
          </p:cNvSpPr>
          <p:nvPr>
            <p:ph type="title" hasCustomPrompt="1"/>
          </p:nvPr>
        </p:nvSpPr>
        <p:spPr>
          <a:xfrm>
            <a:off x="838200" y="365125"/>
            <a:ext cx="10515600" cy="1325563"/>
          </a:xfrm>
        </p:spPr>
        <p:txBody>
          <a:bodyPr/>
          <a:lstStyle>
            <a:lvl1pPr>
              <a:defRPr>
                <a:solidFill>
                  <a:srgbClr val="C3003F"/>
                </a:solidFill>
                <a:latin typeface="Montserrat Black" panose="00000A00000000000000" pitchFamily="2" charset="0"/>
              </a:defRPr>
            </a:lvl1pPr>
          </a:lstStyle>
          <a:p>
            <a:r>
              <a:rPr lang="en-US" dirty="0"/>
              <a:t>TITLE HERE</a:t>
            </a:r>
            <a:endParaRPr lang="en-GB" dirty="0"/>
          </a:p>
        </p:txBody>
      </p:sp>
      <p:sp>
        <p:nvSpPr>
          <p:cNvPr id="7" name="Content Placeholder 2">
            <a:extLst>
              <a:ext uri="{FF2B5EF4-FFF2-40B4-BE49-F238E27FC236}">
                <a16:creationId xmlns:a16="http://schemas.microsoft.com/office/drawing/2014/main" id="{F436453D-0A7C-2D49-626D-0699D47ABB98}"/>
              </a:ext>
            </a:extLst>
          </p:cNvPr>
          <p:cNvSpPr>
            <a:spLocks noGrp="1"/>
          </p:cNvSpPr>
          <p:nvPr>
            <p:ph idx="1"/>
          </p:nvPr>
        </p:nvSpPr>
        <p:spPr>
          <a:xfrm>
            <a:off x="838199" y="1825625"/>
            <a:ext cx="7009263"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1">
            <a:extLst>
              <a:ext uri="{FF2B5EF4-FFF2-40B4-BE49-F238E27FC236}">
                <a16:creationId xmlns:a16="http://schemas.microsoft.com/office/drawing/2014/main" id="{F4A9EED3-3094-1C1A-FC5B-43E5F5E9EB14}"/>
              </a:ext>
            </a:extLst>
          </p:cNvPr>
          <p:cNvSpPr txBox="1">
            <a:spLocks/>
          </p:cNvSpPr>
          <p:nvPr userDrawn="1"/>
        </p:nvSpPr>
        <p:spPr>
          <a:xfrm>
            <a:off x="8931880" y="2675731"/>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0" name="Rectangle 9">
            <a:extLst>
              <a:ext uri="{FF2B5EF4-FFF2-40B4-BE49-F238E27FC236}">
                <a16:creationId xmlns:a16="http://schemas.microsoft.com/office/drawing/2014/main" id="{687E9336-A186-A317-B229-01F5AFE40614}"/>
              </a:ext>
            </a:extLst>
          </p:cNvPr>
          <p:cNvSpPr/>
          <p:nvPr userDrawn="1"/>
        </p:nvSpPr>
        <p:spPr>
          <a:xfrm rot="5400000">
            <a:off x="6869762" y="1264006"/>
            <a:ext cx="7295322" cy="4329987"/>
          </a:xfrm>
          <a:prstGeom prst="rect">
            <a:avLst/>
          </a:prstGeom>
          <a:gradFill>
            <a:gsLst>
              <a:gs pos="35600">
                <a:srgbClr val="C3003F">
                  <a:lumMod val="97000"/>
                </a:srgbClr>
              </a:gs>
              <a:gs pos="0">
                <a:srgbClr val="98004B"/>
              </a:gs>
              <a:gs pos="100000">
                <a:srgbClr val="EEC56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2" descr="Image">
            <a:extLst>
              <a:ext uri="{FF2B5EF4-FFF2-40B4-BE49-F238E27FC236}">
                <a16:creationId xmlns:a16="http://schemas.microsoft.com/office/drawing/2014/main" id="{225ED9B0-23A2-DF34-CEF8-EEAD078731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E484B88B-B9DB-80AE-4E68-CBB3C885DA2D}"/>
              </a:ext>
            </a:extLst>
          </p:cNvPr>
          <p:cNvSpPr txBox="1">
            <a:spLocks/>
          </p:cNvSpPr>
          <p:nvPr userDrawn="1"/>
        </p:nvSpPr>
        <p:spPr>
          <a:xfrm>
            <a:off x="8931880" y="365125"/>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3" name="TextBox 12">
            <a:extLst>
              <a:ext uri="{FF2B5EF4-FFF2-40B4-BE49-F238E27FC236}">
                <a16:creationId xmlns:a16="http://schemas.microsoft.com/office/drawing/2014/main" id="{1382FA64-267A-1034-88C0-01269FF6FFD8}"/>
              </a:ext>
            </a:extLst>
          </p:cNvPr>
          <p:cNvSpPr txBox="1"/>
          <p:nvPr userDrawn="1"/>
        </p:nvSpPr>
        <p:spPr>
          <a:xfrm>
            <a:off x="8931880" y="1378226"/>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
        <p:nvSpPr>
          <p:cNvPr id="14" name="Title 1">
            <a:extLst>
              <a:ext uri="{FF2B5EF4-FFF2-40B4-BE49-F238E27FC236}">
                <a16:creationId xmlns:a16="http://schemas.microsoft.com/office/drawing/2014/main" id="{09F01A53-69B1-1701-E624-5D5304960BDB}"/>
              </a:ext>
            </a:extLst>
          </p:cNvPr>
          <p:cNvSpPr txBox="1">
            <a:spLocks/>
          </p:cNvSpPr>
          <p:nvPr userDrawn="1"/>
        </p:nvSpPr>
        <p:spPr>
          <a:xfrm>
            <a:off x="9084280" y="517525"/>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endParaRPr lang="en-GB" dirty="0">
              <a:solidFill>
                <a:schemeClr val="bg1"/>
              </a:solidFill>
            </a:endParaRPr>
          </a:p>
        </p:txBody>
      </p:sp>
      <p:sp>
        <p:nvSpPr>
          <p:cNvPr id="16" name="Title 1">
            <a:extLst>
              <a:ext uri="{FF2B5EF4-FFF2-40B4-BE49-F238E27FC236}">
                <a16:creationId xmlns:a16="http://schemas.microsoft.com/office/drawing/2014/main" id="{DBB8477B-CE22-3FAB-045E-D4017418AE24}"/>
              </a:ext>
            </a:extLst>
          </p:cNvPr>
          <p:cNvSpPr txBox="1">
            <a:spLocks/>
          </p:cNvSpPr>
          <p:nvPr userDrawn="1"/>
        </p:nvSpPr>
        <p:spPr>
          <a:xfrm>
            <a:off x="8931880" y="2577026"/>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7" name="TextBox 16">
            <a:extLst>
              <a:ext uri="{FF2B5EF4-FFF2-40B4-BE49-F238E27FC236}">
                <a16:creationId xmlns:a16="http://schemas.microsoft.com/office/drawing/2014/main" id="{EA9B1B25-C304-6134-3917-FF45F0493E5E}"/>
              </a:ext>
            </a:extLst>
          </p:cNvPr>
          <p:cNvSpPr txBox="1"/>
          <p:nvPr userDrawn="1"/>
        </p:nvSpPr>
        <p:spPr>
          <a:xfrm>
            <a:off x="8931880" y="3590127"/>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Tree>
    <p:extLst>
      <p:ext uri="{BB962C8B-B14F-4D97-AF65-F5344CB8AC3E}">
        <p14:creationId xmlns:p14="http://schemas.microsoft.com/office/powerpoint/2010/main" val="552213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d image right">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1D6C5A-3C25-2C95-F453-256BBE2029E7}"/>
              </a:ext>
            </a:extLst>
          </p:cNvPr>
          <p:cNvSpPr>
            <a:spLocks noGrp="1"/>
          </p:cNvSpPr>
          <p:nvPr>
            <p:ph type="sldNum" sz="quarter" idx="12"/>
          </p:nvPr>
        </p:nvSpPr>
        <p:spPr/>
        <p:txBody>
          <a:bodyPr/>
          <a:lstStyle/>
          <a:p>
            <a:fld id="{BB290D90-4B10-471A-B34A-54D61A6C3CE3}" type="slidenum">
              <a:rPr lang="en-GB" smtClean="0"/>
              <a:t>‹#›</a:t>
            </a:fld>
            <a:endParaRPr lang="en-GB"/>
          </a:p>
        </p:txBody>
      </p:sp>
      <p:pic>
        <p:nvPicPr>
          <p:cNvPr id="5" name="Picture 2" descr="A couple of women playing football&#10;&#10;Description automatically generated">
            <a:extLst>
              <a:ext uri="{FF2B5EF4-FFF2-40B4-BE49-F238E27FC236}">
                <a16:creationId xmlns:a16="http://schemas.microsoft.com/office/drawing/2014/main" id="{E5EC1105-196C-9847-691E-7FC0CBFFD3A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884" r="30499"/>
          <a:stretch/>
        </p:blipFill>
        <p:spPr bwMode="auto">
          <a:xfrm>
            <a:off x="8322365" y="0"/>
            <a:ext cx="38696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a:extLst>
              <a:ext uri="{FF2B5EF4-FFF2-40B4-BE49-F238E27FC236}">
                <a16:creationId xmlns:a16="http://schemas.microsoft.com/office/drawing/2014/main" id="{558E8FDA-DEC6-851B-1C38-542F8E69547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CA194FFA-7880-B78F-8458-6CEB865EA9F5}"/>
              </a:ext>
            </a:extLst>
          </p:cNvPr>
          <p:cNvSpPr/>
          <p:nvPr userDrawn="1"/>
        </p:nvSpPr>
        <p:spPr>
          <a:xfrm rot="5400000">
            <a:off x="4608665" y="3341673"/>
            <a:ext cx="7295322" cy="420311"/>
          </a:xfrm>
          <a:prstGeom prst="rect">
            <a:avLst/>
          </a:prstGeom>
          <a:gradFill>
            <a:gsLst>
              <a:gs pos="35600">
                <a:srgbClr val="C3003F">
                  <a:lumMod val="97000"/>
                </a:srgbClr>
              </a:gs>
              <a:gs pos="0">
                <a:srgbClr val="98004B"/>
              </a:gs>
              <a:gs pos="100000">
                <a:srgbClr val="EEC566"/>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3D5FB9-3A3A-4EAA-E21D-42A3C03E9852}"/>
              </a:ext>
            </a:extLst>
          </p:cNvPr>
          <p:cNvSpPr>
            <a:spLocks noGrp="1"/>
          </p:cNvSpPr>
          <p:nvPr>
            <p:ph type="title" hasCustomPrompt="1"/>
          </p:nvPr>
        </p:nvSpPr>
        <p:spPr>
          <a:xfrm>
            <a:off x="838200" y="365125"/>
            <a:ext cx="10515600" cy="1325563"/>
          </a:xfrm>
        </p:spPr>
        <p:txBody>
          <a:bodyPr/>
          <a:lstStyle>
            <a:lvl1pPr>
              <a:defRPr>
                <a:solidFill>
                  <a:srgbClr val="C3003F"/>
                </a:solidFill>
                <a:latin typeface="Montserrat Black" panose="00000A00000000000000" pitchFamily="2" charset="0"/>
              </a:defRPr>
            </a:lvl1pPr>
          </a:lstStyle>
          <a:p>
            <a:r>
              <a:rPr lang="en-US" dirty="0"/>
              <a:t>TITLE HERE</a:t>
            </a:r>
            <a:endParaRPr lang="en-GB" dirty="0"/>
          </a:p>
        </p:txBody>
      </p:sp>
      <p:sp>
        <p:nvSpPr>
          <p:cNvPr id="11" name="Content Placeholder 2">
            <a:extLst>
              <a:ext uri="{FF2B5EF4-FFF2-40B4-BE49-F238E27FC236}">
                <a16:creationId xmlns:a16="http://schemas.microsoft.com/office/drawing/2014/main" id="{5773C0E1-4AB0-5173-CF60-A9B8296D15B1}"/>
              </a:ext>
            </a:extLst>
          </p:cNvPr>
          <p:cNvSpPr>
            <a:spLocks noGrp="1"/>
          </p:cNvSpPr>
          <p:nvPr>
            <p:ph idx="1"/>
          </p:nvPr>
        </p:nvSpPr>
        <p:spPr>
          <a:xfrm>
            <a:off x="8382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60642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ed endslide">
    <p:bg>
      <p:bgPr>
        <a:gradFill>
          <a:gsLst>
            <a:gs pos="35600">
              <a:srgbClr val="C3003F">
                <a:lumMod val="97000"/>
              </a:srgbClr>
            </a:gs>
            <a:gs pos="0">
              <a:srgbClr val="98004B"/>
            </a:gs>
            <a:gs pos="100000">
              <a:srgbClr val="EEC566"/>
            </a:gs>
          </a:gsLst>
          <a:lin ang="0" scaled="1"/>
        </a:gradFill>
        <a:effectLst/>
      </p:bgPr>
    </p:bg>
    <p:spTree>
      <p:nvGrpSpPr>
        <p:cNvPr id="1" name=""/>
        <p:cNvGrpSpPr/>
        <p:nvPr/>
      </p:nvGrpSpPr>
      <p:grpSpPr>
        <a:xfrm>
          <a:off x="0" y="0"/>
          <a:ext cx="0" cy="0"/>
          <a:chOff x="0" y="0"/>
          <a:chExt cx="0" cy="0"/>
        </a:xfrm>
      </p:grpSpPr>
      <p:pic>
        <p:nvPicPr>
          <p:cNvPr id="8" name="Picture 2" descr="Image">
            <a:extLst>
              <a:ext uri="{FF2B5EF4-FFF2-40B4-BE49-F238E27FC236}">
                <a16:creationId xmlns:a16="http://schemas.microsoft.com/office/drawing/2014/main" id="{A18FC9F5-7F03-660E-7611-9E8C10F75ED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8674" y="1933575"/>
            <a:ext cx="2914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0">
            <a:extLst>
              <a:ext uri="{FF2B5EF4-FFF2-40B4-BE49-F238E27FC236}">
                <a16:creationId xmlns:a16="http://schemas.microsoft.com/office/drawing/2014/main" id="{AA8D5067-87D7-28AC-6FA1-A1D0E1C1C83E}"/>
              </a:ext>
            </a:extLst>
          </p:cNvPr>
          <p:cNvSpPr txBox="1"/>
          <p:nvPr userDrawn="1"/>
        </p:nvSpPr>
        <p:spPr>
          <a:xfrm>
            <a:off x="3931747" y="5837692"/>
            <a:ext cx="432850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indent="0" algn="ctr" defTabSz="2438338" rtl="0" fontAlgn="auto" latinLnBrk="0" hangingPunct="0">
              <a:lnSpc>
                <a:spcPct val="100000"/>
              </a:lnSpc>
              <a:spcBef>
                <a:spcPts val="0"/>
              </a:spcBef>
              <a:spcAft>
                <a:spcPts val="0"/>
              </a:spcAft>
              <a:buClrTx/>
              <a:buSzTx/>
              <a:buFontTx/>
              <a:buNone/>
              <a:tabLst/>
            </a:pPr>
            <a:r>
              <a:rPr lang="en-GB" sz="3200" dirty="0">
                <a:latin typeface="Montserrat"/>
              </a:rPr>
              <a:t>womeninsport</a:t>
            </a:r>
            <a:r>
              <a:rPr kumimoji="0" lang="en-GB" sz="3200" i="0" u="none" strike="noStrike" cap="none" spc="0" normalizeH="0" baseline="0" dirty="0">
                <a:ln>
                  <a:noFill/>
                </a:ln>
                <a:solidFill>
                  <a:srgbClr val="FFFFFF"/>
                </a:solidFill>
                <a:effectLst/>
                <a:uFillTx/>
                <a:latin typeface="Montserrat"/>
                <a:sym typeface="Helvetica Neue"/>
              </a:rPr>
              <a:t>.org</a:t>
            </a:r>
            <a:endParaRPr lang="en-GB" sz="3200" i="0" u="none" strike="noStrike" cap="none" spc="0" normalizeH="0" baseline="0" dirty="0">
              <a:ln>
                <a:noFill/>
              </a:ln>
              <a:solidFill>
                <a:srgbClr val="FFFFFF"/>
              </a:solidFill>
              <a:effectLst/>
              <a:uFillTx/>
              <a:latin typeface="Montserrat"/>
            </a:endParaRPr>
          </a:p>
        </p:txBody>
      </p:sp>
    </p:spTree>
    <p:extLst>
      <p:ext uri="{BB962C8B-B14F-4D97-AF65-F5344CB8AC3E}">
        <p14:creationId xmlns:p14="http://schemas.microsoft.com/office/powerpoint/2010/main" val="22362356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een title slide">
    <p:bg>
      <p:bgPr>
        <a:gradFill flip="none" rotWithShape="1">
          <a:gsLst>
            <a:gs pos="0">
              <a:srgbClr val="5D7B7D"/>
            </a:gs>
            <a:gs pos="100000">
              <a:srgbClr val="CBD59A"/>
            </a:gs>
          </a:gsLst>
          <a:lin ang="0" scaled="1"/>
          <a:tileRect/>
        </a:gra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835B987-9807-E349-F961-35FFC7F4FB37}"/>
              </a:ext>
            </a:extLst>
          </p:cNvPr>
          <p:cNvSpPr>
            <a:spLocks noGrp="1"/>
          </p:cNvSpPr>
          <p:nvPr>
            <p:ph type="ctrTitle" hasCustomPrompt="1"/>
          </p:nvPr>
        </p:nvSpPr>
        <p:spPr>
          <a:xfrm>
            <a:off x="963561" y="1864389"/>
            <a:ext cx="9144000" cy="1006475"/>
          </a:xfrm>
        </p:spPr>
        <p:txBody>
          <a:bodyPr anchor="b"/>
          <a:lstStyle>
            <a:lvl1pPr algn="l">
              <a:defRPr sz="6000">
                <a:solidFill>
                  <a:srgbClr val="A5D1D3"/>
                </a:solidFill>
                <a:latin typeface="Montserrat Black" panose="00000A00000000000000" pitchFamily="2" charset="0"/>
              </a:defRPr>
            </a:lvl1pPr>
          </a:lstStyle>
          <a:p>
            <a:r>
              <a:rPr lang="en-US" dirty="0"/>
              <a:t>TITLE HERE</a:t>
            </a:r>
            <a:endParaRPr lang="en-GB" dirty="0"/>
          </a:p>
        </p:txBody>
      </p:sp>
      <p:sp>
        <p:nvSpPr>
          <p:cNvPr id="10" name="Subtitle 2">
            <a:extLst>
              <a:ext uri="{FF2B5EF4-FFF2-40B4-BE49-F238E27FC236}">
                <a16:creationId xmlns:a16="http://schemas.microsoft.com/office/drawing/2014/main" id="{2C935A55-3B0E-A86F-B07E-9EC7CEC0C99A}"/>
              </a:ext>
            </a:extLst>
          </p:cNvPr>
          <p:cNvSpPr>
            <a:spLocks noGrp="1"/>
          </p:cNvSpPr>
          <p:nvPr>
            <p:ph type="subTitle" idx="1" hasCustomPrompt="1"/>
          </p:nvPr>
        </p:nvSpPr>
        <p:spPr>
          <a:xfrm>
            <a:off x="963561" y="3375896"/>
            <a:ext cx="9144000" cy="1655762"/>
          </a:xfrm>
        </p:spPr>
        <p:txBody>
          <a:bodyPr>
            <a:normAutofit/>
          </a:bodyPr>
          <a:lstStyle>
            <a:lvl1pPr marL="0" indent="0" algn="l">
              <a:buNone/>
              <a:defRPr sz="4400">
                <a:solidFill>
                  <a:schemeClr val="bg1"/>
                </a:solidFill>
                <a:latin typeface="Montserrat ExtraLight" panose="020F05020202040302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HEADING HERE HEADING HERE HEADING HERE</a:t>
            </a:r>
            <a:endParaRPr lang="en-GB" dirty="0"/>
          </a:p>
        </p:txBody>
      </p:sp>
    </p:spTree>
    <p:extLst>
      <p:ext uri="{BB962C8B-B14F-4D97-AF65-F5344CB8AC3E}">
        <p14:creationId xmlns:p14="http://schemas.microsoft.com/office/powerpoint/2010/main" val="16038154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een Who Are We">
    <p:bg>
      <p:bgPr>
        <a:gradFill flip="none" rotWithShape="1">
          <a:gsLst>
            <a:gs pos="0">
              <a:srgbClr val="5D7B7D"/>
            </a:gs>
            <a:gs pos="100000">
              <a:srgbClr val="CBD59A"/>
            </a:gs>
          </a:gsLst>
          <a:lin ang="0" scaled="1"/>
          <a:tileRect/>
        </a:gradFill>
        <a:effectLst/>
      </p:bgPr>
    </p:bg>
    <p:spTree>
      <p:nvGrpSpPr>
        <p:cNvPr id="1" name=""/>
        <p:cNvGrpSpPr/>
        <p:nvPr/>
      </p:nvGrpSpPr>
      <p:grpSpPr>
        <a:xfrm>
          <a:off x="0" y="0"/>
          <a:ext cx="0" cy="0"/>
          <a:chOff x="0" y="0"/>
          <a:chExt cx="0" cy="0"/>
        </a:xfrm>
      </p:grpSpPr>
      <p:sp>
        <p:nvSpPr>
          <p:cNvPr id="2" name="WHO…">
            <a:extLst>
              <a:ext uri="{FF2B5EF4-FFF2-40B4-BE49-F238E27FC236}">
                <a16:creationId xmlns:a16="http://schemas.microsoft.com/office/drawing/2014/main" id="{7BCF4DF5-B7C7-896D-9F6A-DFAE46AEDBB5}"/>
              </a:ext>
            </a:extLst>
          </p:cNvPr>
          <p:cNvSpPr txBox="1"/>
          <p:nvPr userDrawn="1"/>
        </p:nvSpPr>
        <p:spPr>
          <a:xfrm>
            <a:off x="907212" y="1819602"/>
            <a:ext cx="4318490" cy="38736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non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A5D1D3"/>
                </a:solidFill>
                <a:effectLst/>
                <a:uLnTx/>
                <a:uFillTx/>
                <a:latin typeface="Montserrat Black"/>
                <a:sym typeface="Montserrat Black"/>
              </a:rPr>
              <a:t>WHO</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A5D1D3"/>
                </a:solidFill>
                <a:effectLst/>
                <a:uLnTx/>
                <a:uFillTx/>
                <a:latin typeface="Montserrat Black"/>
                <a:sym typeface="Montserrat Black"/>
              </a:rPr>
              <a:t>ARE</a:t>
            </a:r>
          </a:p>
          <a:p>
            <a:pPr marL="0" marR="0" lvl="0" indent="0" algn="l" defTabSz="457200" rtl="0" eaLnBrk="1" fontAlgn="auto" latinLnBrk="0" hangingPunct="0">
              <a:lnSpc>
                <a:spcPct val="70000"/>
              </a:lnSpc>
              <a:spcBef>
                <a:spcPts val="0"/>
              </a:spcBef>
              <a:spcAft>
                <a:spcPts val="0"/>
              </a:spcAft>
              <a:buClrTx/>
              <a:buSzTx/>
              <a:buFontTx/>
              <a:buNone/>
              <a:tabLst/>
              <a:defRPr sz="35000">
                <a:solidFill>
                  <a:srgbClr val="A5D1D3"/>
                </a:solidFill>
                <a:latin typeface="Montserrat Black"/>
                <a:ea typeface="Montserrat Black"/>
                <a:cs typeface="Montserrat Black"/>
                <a:sym typeface="Montserrat Black"/>
              </a:defRPr>
            </a:pPr>
            <a:r>
              <a:rPr kumimoji="0" sz="11500" b="0" i="0" u="none" strike="noStrike" kern="0" cap="none" spc="0" normalizeH="0" baseline="0" noProof="0" dirty="0">
                <a:ln>
                  <a:noFill/>
                </a:ln>
                <a:solidFill>
                  <a:srgbClr val="A5D1D3"/>
                </a:solidFill>
                <a:effectLst/>
                <a:uLnTx/>
                <a:uFillTx/>
                <a:latin typeface="Montserrat Black"/>
                <a:sym typeface="Montserrat Black"/>
              </a:rPr>
              <a:t>WE?</a:t>
            </a:r>
          </a:p>
        </p:txBody>
      </p:sp>
      <p:sp>
        <p:nvSpPr>
          <p:cNvPr id="3" name="Founded in 1984, Women in Sport is the longest-standing charity in its field with a proud history of securing change for women and girls in SPORTS.">
            <a:extLst>
              <a:ext uri="{FF2B5EF4-FFF2-40B4-BE49-F238E27FC236}">
                <a16:creationId xmlns:a16="http://schemas.microsoft.com/office/drawing/2014/main" id="{4C3C6CA6-4CF1-0BA2-23C9-F35D8D33627F}"/>
              </a:ext>
            </a:extLst>
          </p:cNvPr>
          <p:cNvSpPr txBox="1"/>
          <p:nvPr userDrawn="1"/>
        </p:nvSpPr>
        <p:spPr>
          <a:xfrm>
            <a:off x="5744680" y="1838821"/>
            <a:ext cx="5391893" cy="31803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lc="http://schemas.openxmlformats.org/drawingml/2006/lockedCanvas" val="1"/>
            </a:ext>
          </a:extLst>
        </p:spPr>
        <p:txBody>
          <a:bodyPr wrap="square" lIns="50800" tIns="50800" rIns="50800" bIns="5080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algn="l"/>
            <a:r>
              <a:rPr kumimoji="0" lang="en-GB" sz="2000" b="1" i="0" u="none" strike="noStrike" kern="0" cap="none" spc="0" normalizeH="0" baseline="0" noProof="0" dirty="0">
                <a:ln>
                  <a:noFill/>
                </a:ln>
                <a:solidFill>
                  <a:schemeClr val="bg1"/>
                </a:solidFill>
                <a:effectLst/>
                <a:uLnTx/>
                <a:uFillTx/>
                <a:latin typeface="Montserrat Light"/>
                <a:sym typeface="Montserrat Light"/>
              </a:rPr>
              <a:t>FOUNDED IN 1984, WOMEN IN SPORT IS THE LONGEST-STANDING CHARITY IN ITS FIELD, </a:t>
            </a:r>
            <a:r>
              <a:rPr lang="en-GB" sz="2000" b="1" dirty="0">
                <a:solidFill>
                  <a:schemeClr val="bg1"/>
                </a:solidFill>
                <a:effectLst/>
                <a:latin typeface="Montserrat Light" panose="00000400000000000000" pitchFamily="2" charset="0"/>
                <a:ea typeface="Arial" panose="020B0604020202020204" pitchFamily="34" charset="0"/>
              </a:rPr>
              <a:t>ADVOCATING FOR THE NEEDS AND RIGHTS OF WOMEN AND GIRLS IN SPORT. </a:t>
            </a:r>
          </a:p>
          <a:p>
            <a:pPr algn="l"/>
            <a:endParaRPr lang="en-GB" sz="2000" b="1" dirty="0">
              <a:solidFill>
                <a:schemeClr val="bg1"/>
              </a:solidFill>
              <a:latin typeface="Montserrat Light" panose="00000400000000000000" pitchFamily="2" charset="0"/>
              <a:ea typeface="Arial" panose="020B0604020202020204" pitchFamily="34" charset="0"/>
            </a:endParaRPr>
          </a:p>
          <a:p>
            <a:pPr algn="l"/>
            <a:r>
              <a:rPr lang="en-GB" sz="2000" b="1" dirty="0">
                <a:solidFill>
                  <a:schemeClr val="bg1"/>
                </a:solidFill>
                <a:effectLst/>
                <a:latin typeface="Montserrat Light" panose="00000400000000000000" pitchFamily="2" charset="0"/>
                <a:ea typeface="Arial" panose="020B0604020202020204" pitchFamily="34" charset="0"/>
              </a:rPr>
              <a:t>WE BELIEVE THAT </a:t>
            </a:r>
            <a:r>
              <a:rPr lang="en-GB" sz="2000" b="1" dirty="0">
                <a:solidFill>
                  <a:schemeClr val="bg1"/>
                </a:solidFill>
                <a:effectLst/>
                <a:latin typeface="Montserrat Light" panose="00000400000000000000" pitchFamily="2" charset="0"/>
                <a:ea typeface="Times New Roman" panose="02020603050405020304" pitchFamily="18" charset="0"/>
              </a:rPr>
              <a:t>SPORT TRANSFORMS LIVES. IT CAN GIVE GIRLS AND WOMEN RESILIENCE, COURAGE, SELF-BELIEF, AND A SENSE OF BELONGING. </a:t>
            </a:r>
            <a:endParaRPr lang="en-GB" sz="2000" b="1" dirty="0">
              <a:solidFill>
                <a:schemeClr val="bg1"/>
              </a:solidFill>
              <a:effectLst/>
              <a:latin typeface="Montserrat Light" panose="00000400000000000000" pitchFamily="2" charset="0"/>
              <a:ea typeface="Arial" panose="020B0604020202020204" pitchFamily="34" charset="0"/>
            </a:endParaRPr>
          </a:p>
        </p:txBody>
      </p:sp>
    </p:spTree>
    <p:extLst>
      <p:ext uri="{BB962C8B-B14F-4D97-AF65-F5344CB8AC3E}">
        <p14:creationId xmlns:p14="http://schemas.microsoft.com/office/powerpoint/2010/main" val="2829975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een gradient">
    <p:bg>
      <p:bgPr>
        <a:gradFill flip="none" rotWithShape="1">
          <a:gsLst>
            <a:gs pos="0">
              <a:srgbClr val="5D7B7D"/>
            </a:gs>
            <a:gs pos="100000">
              <a:srgbClr val="CBD59A"/>
            </a:gs>
          </a:gsLst>
          <a:lin ang="0" scaled="1"/>
          <a:tileRect/>
        </a:gra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B2A8F49-FF70-29A3-A99A-9606DAAC23D0}"/>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5" name="Content Placeholder 2">
            <a:extLst>
              <a:ext uri="{FF2B5EF4-FFF2-40B4-BE49-F238E27FC236}">
                <a16:creationId xmlns:a16="http://schemas.microsoft.com/office/drawing/2014/main" id="{84C236DD-C6D0-3801-0995-99F118D31AF9}"/>
              </a:ext>
            </a:extLst>
          </p:cNvPr>
          <p:cNvSpPr>
            <a:spLocks noGrp="1"/>
          </p:cNvSpPr>
          <p:nvPr>
            <p:ph idx="1"/>
          </p:nvPr>
        </p:nvSpPr>
        <p:spPr>
          <a:xfrm>
            <a:off x="838200" y="1825625"/>
            <a:ext cx="10515600"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55482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gradient image right">
    <p:bg>
      <p:bgPr>
        <a:gradFill flip="none" rotWithShape="1">
          <a:gsLst>
            <a:gs pos="0">
              <a:srgbClr val="5D7B7D"/>
            </a:gs>
            <a:gs pos="100000">
              <a:srgbClr val="CBD59A"/>
            </a:gs>
          </a:gsLst>
          <a:lin ang="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96848-B937-739F-6265-8B2CB7A6533A}"/>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3" name="Content Placeholder 2">
            <a:extLst>
              <a:ext uri="{FF2B5EF4-FFF2-40B4-BE49-F238E27FC236}">
                <a16:creationId xmlns:a16="http://schemas.microsoft.com/office/drawing/2014/main" id="{88D01D88-203C-C309-0907-299E7CFD50AF}"/>
              </a:ext>
            </a:extLst>
          </p:cNvPr>
          <p:cNvSpPr>
            <a:spLocks noGrp="1"/>
          </p:cNvSpPr>
          <p:nvPr>
            <p:ph idx="1"/>
          </p:nvPr>
        </p:nvSpPr>
        <p:spPr>
          <a:xfrm>
            <a:off x="838200" y="1825625"/>
            <a:ext cx="6437243"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6" name="Picture 2" descr="A person holding a basketball&#10;&#10;Description automatically generated">
            <a:extLst>
              <a:ext uri="{FF2B5EF4-FFF2-40B4-BE49-F238E27FC236}">
                <a16:creationId xmlns:a16="http://schemas.microsoft.com/office/drawing/2014/main" id="{11DFB4B8-C2BB-D7FC-5A32-8E0555431D4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193" t="12374" r="31842"/>
          <a:stretch/>
        </p:blipFill>
        <p:spPr bwMode="auto">
          <a:xfrm>
            <a:off x="7500136" y="0"/>
            <a:ext cx="46918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a:extLst>
              <a:ext uri="{FF2B5EF4-FFF2-40B4-BE49-F238E27FC236}">
                <a16:creationId xmlns:a16="http://schemas.microsoft.com/office/drawing/2014/main" id="{43E96157-A217-D02F-74CD-14169F15E6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6979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een line bottom">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5A77321E-3937-90FE-EB19-4651EF4D56CE}"/>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pic>
        <p:nvPicPr>
          <p:cNvPr id="13" name="Picture 2" descr="A purple and white logo&#10;&#10;Description automatically generated">
            <a:extLst>
              <a:ext uri="{FF2B5EF4-FFF2-40B4-BE49-F238E27FC236}">
                <a16:creationId xmlns:a16="http://schemas.microsoft.com/office/drawing/2014/main" id="{FF47AF97-A755-AEF1-9867-2191D3BF3C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2">
            <a:extLst>
              <a:ext uri="{FF2B5EF4-FFF2-40B4-BE49-F238E27FC236}">
                <a16:creationId xmlns:a16="http://schemas.microsoft.com/office/drawing/2014/main" id="{2994F68C-90F4-8D7D-3BED-454429308C48}"/>
              </a:ext>
            </a:extLst>
          </p:cNvPr>
          <p:cNvSpPr>
            <a:spLocks noGrp="1"/>
          </p:cNvSpPr>
          <p:nvPr>
            <p:ph idx="1"/>
          </p:nvPr>
        </p:nvSpPr>
        <p:spPr>
          <a:xfrm>
            <a:off x="838200" y="1825625"/>
            <a:ext cx="10515600" cy="4169124"/>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Rectangle 16">
            <a:extLst>
              <a:ext uri="{FF2B5EF4-FFF2-40B4-BE49-F238E27FC236}">
                <a16:creationId xmlns:a16="http://schemas.microsoft.com/office/drawing/2014/main" id="{901F1B3D-AEFB-F23A-8B18-D8A6CF5B9F5B}"/>
              </a:ext>
            </a:extLst>
          </p:cNvPr>
          <p:cNvSpPr/>
          <p:nvPr userDrawn="1"/>
        </p:nvSpPr>
        <p:spPr>
          <a:xfrm>
            <a:off x="-354841" y="6311900"/>
            <a:ext cx="12787952" cy="1006475"/>
          </a:xfrm>
          <a:prstGeom prst="rect">
            <a:avLst/>
          </a:prstGeom>
          <a:gradFill>
            <a:gsLst>
              <a:gs pos="0">
                <a:srgbClr val="5D7B7D"/>
              </a:gs>
              <a:gs pos="100000">
                <a:srgbClr val="CBD59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33933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een line righ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727B57-DEBA-A86A-1939-1FA60B2F034B}"/>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11" name="Content Placeholder 2">
            <a:extLst>
              <a:ext uri="{FF2B5EF4-FFF2-40B4-BE49-F238E27FC236}">
                <a16:creationId xmlns:a16="http://schemas.microsoft.com/office/drawing/2014/main" id="{2121B91F-2E19-F80F-B6F2-0B1D51065F94}"/>
              </a:ext>
            </a:extLst>
          </p:cNvPr>
          <p:cNvSpPr>
            <a:spLocks noGrp="1"/>
          </p:cNvSpPr>
          <p:nvPr>
            <p:ph idx="1"/>
          </p:nvPr>
        </p:nvSpPr>
        <p:spPr>
          <a:xfrm>
            <a:off x="838200" y="1825625"/>
            <a:ext cx="10515600" cy="4169124"/>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Rectangle 11">
            <a:extLst>
              <a:ext uri="{FF2B5EF4-FFF2-40B4-BE49-F238E27FC236}">
                <a16:creationId xmlns:a16="http://schemas.microsoft.com/office/drawing/2014/main" id="{B12A5F7B-5643-014E-61EE-CCD21E8A31C6}"/>
              </a:ext>
            </a:extLst>
          </p:cNvPr>
          <p:cNvSpPr/>
          <p:nvPr userDrawn="1"/>
        </p:nvSpPr>
        <p:spPr>
          <a:xfrm rot="16200000">
            <a:off x="8570495" y="2925762"/>
            <a:ext cx="7243012" cy="1006475"/>
          </a:xfrm>
          <a:prstGeom prst="rect">
            <a:avLst/>
          </a:prstGeom>
          <a:gradFill>
            <a:gsLst>
              <a:gs pos="0">
                <a:srgbClr val="5D7B7D"/>
              </a:gs>
              <a:gs pos="100000">
                <a:srgbClr val="CBD59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2" descr="A purple and white logo&#10;&#10;Description automatically generated">
            <a:extLst>
              <a:ext uri="{FF2B5EF4-FFF2-40B4-BE49-F238E27FC236}">
                <a16:creationId xmlns:a16="http://schemas.microsoft.com/office/drawing/2014/main" id="{29252E2F-70B9-3C99-FF2B-0728CF1D7E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2323"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5995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een sta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6CFAF2C-8860-FF48-771E-F3BB9DF48B29}"/>
              </a:ext>
            </a:extLst>
          </p:cNvPr>
          <p:cNvSpPr/>
          <p:nvPr userDrawn="1"/>
        </p:nvSpPr>
        <p:spPr>
          <a:xfrm rot="16200000">
            <a:off x="6893924" y="1249190"/>
            <a:ext cx="7243012" cy="4359619"/>
          </a:xfrm>
          <a:prstGeom prst="rect">
            <a:avLst/>
          </a:prstGeom>
          <a:gradFill>
            <a:gsLst>
              <a:gs pos="0">
                <a:srgbClr val="5D7B7D"/>
              </a:gs>
              <a:gs pos="100000">
                <a:srgbClr val="CBD59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itle 1">
            <a:extLst>
              <a:ext uri="{FF2B5EF4-FFF2-40B4-BE49-F238E27FC236}">
                <a16:creationId xmlns:a16="http://schemas.microsoft.com/office/drawing/2014/main" id="{142DF235-CB37-E976-528E-74C59479FC8D}"/>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7" name="Content Placeholder 2">
            <a:extLst>
              <a:ext uri="{FF2B5EF4-FFF2-40B4-BE49-F238E27FC236}">
                <a16:creationId xmlns:a16="http://schemas.microsoft.com/office/drawing/2014/main" id="{F7945747-88AF-9743-3E0F-447524425795}"/>
              </a:ext>
            </a:extLst>
          </p:cNvPr>
          <p:cNvSpPr>
            <a:spLocks noGrp="1"/>
          </p:cNvSpPr>
          <p:nvPr>
            <p:ph idx="1"/>
          </p:nvPr>
        </p:nvSpPr>
        <p:spPr>
          <a:xfrm>
            <a:off x="838199" y="1825625"/>
            <a:ext cx="7009263"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2" descr="Image">
            <a:extLst>
              <a:ext uri="{FF2B5EF4-FFF2-40B4-BE49-F238E27FC236}">
                <a16:creationId xmlns:a16="http://schemas.microsoft.com/office/drawing/2014/main" id="{31B0C627-49C3-A27A-2AE2-D1BF5AB5A0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a:extLst>
              <a:ext uri="{FF2B5EF4-FFF2-40B4-BE49-F238E27FC236}">
                <a16:creationId xmlns:a16="http://schemas.microsoft.com/office/drawing/2014/main" id="{1384C09E-6BA3-C234-24C9-4F07C2EEB7B0}"/>
              </a:ext>
            </a:extLst>
          </p:cNvPr>
          <p:cNvSpPr txBox="1">
            <a:spLocks/>
          </p:cNvSpPr>
          <p:nvPr userDrawn="1"/>
        </p:nvSpPr>
        <p:spPr>
          <a:xfrm>
            <a:off x="8931880" y="2577026"/>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0" name="TextBox 9">
            <a:extLst>
              <a:ext uri="{FF2B5EF4-FFF2-40B4-BE49-F238E27FC236}">
                <a16:creationId xmlns:a16="http://schemas.microsoft.com/office/drawing/2014/main" id="{13E9C572-2FEE-B7AF-1688-3C6B2B68612F}"/>
              </a:ext>
            </a:extLst>
          </p:cNvPr>
          <p:cNvSpPr txBox="1"/>
          <p:nvPr userDrawn="1"/>
        </p:nvSpPr>
        <p:spPr>
          <a:xfrm>
            <a:off x="8931880" y="3590127"/>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
        <p:nvSpPr>
          <p:cNvPr id="14" name="Title 1">
            <a:extLst>
              <a:ext uri="{FF2B5EF4-FFF2-40B4-BE49-F238E27FC236}">
                <a16:creationId xmlns:a16="http://schemas.microsoft.com/office/drawing/2014/main" id="{C9C0E7E6-91DF-153B-104B-330597EF8E16}"/>
              </a:ext>
            </a:extLst>
          </p:cNvPr>
          <p:cNvSpPr txBox="1">
            <a:spLocks/>
          </p:cNvSpPr>
          <p:nvPr userDrawn="1"/>
        </p:nvSpPr>
        <p:spPr>
          <a:xfrm>
            <a:off x="8931880" y="365125"/>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5" name="TextBox 14">
            <a:extLst>
              <a:ext uri="{FF2B5EF4-FFF2-40B4-BE49-F238E27FC236}">
                <a16:creationId xmlns:a16="http://schemas.microsoft.com/office/drawing/2014/main" id="{1D28048E-BE8C-1CA3-FCE4-AA9603F79726}"/>
              </a:ext>
            </a:extLst>
          </p:cNvPr>
          <p:cNvSpPr txBox="1"/>
          <p:nvPr userDrawn="1"/>
        </p:nvSpPr>
        <p:spPr>
          <a:xfrm>
            <a:off x="8931880" y="1378226"/>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Tree>
    <p:extLst>
      <p:ext uri="{BB962C8B-B14F-4D97-AF65-F5344CB8AC3E}">
        <p14:creationId xmlns:p14="http://schemas.microsoft.com/office/powerpoint/2010/main" val="2936093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B43E5-75CB-8629-E021-C812534699C2}"/>
              </a:ext>
            </a:extLst>
          </p:cNvPr>
          <p:cNvSpPr>
            <a:spLocks noGrp="1"/>
          </p:cNvSpPr>
          <p:nvPr>
            <p:ph type="title" hasCustomPrompt="1"/>
          </p:nvPr>
        </p:nvSpPr>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3" name="Content Placeholder 2">
            <a:extLst>
              <a:ext uri="{FF2B5EF4-FFF2-40B4-BE49-F238E27FC236}">
                <a16:creationId xmlns:a16="http://schemas.microsoft.com/office/drawing/2014/main" id="{703EFCA9-1B9C-68A8-2235-A925BD66D654}"/>
              </a:ext>
            </a:extLst>
          </p:cNvPr>
          <p:cNvSpPr>
            <a:spLocks noGrp="1"/>
          </p:cNvSpPr>
          <p:nvPr>
            <p:ph idx="1"/>
          </p:nvPr>
        </p:nvSpPr>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04482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Green image right">
    <p:spTree>
      <p:nvGrpSpPr>
        <p:cNvPr id="1" name=""/>
        <p:cNvGrpSpPr/>
        <p:nvPr/>
      </p:nvGrpSpPr>
      <p:grpSpPr>
        <a:xfrm>
          <a:off x="0" y="0"/>
          <a:ext cx="0" cy="0"/>
          <a:chOff x="0" y="0"/>
          <a:chExt cx="0" cy="0"/>
        </a:xfrm>
      </p:grpSpPr>
      <p:pic>
        <p:nvPicPr>
          <p:cNvPr id="5" name="Picture 2" descr="A couple of women playing football&#10;&#10;Description automatically generated">
            <a:extLst>
              <a:ext uri="{FF2B5EF4-FFF2-40B4-BE49-F238E27FC236}">
                <a16:creationId xmlns:a16="http://schemas.microsoft.com/office/drawing/2014/main" id="{66FD3A95-173D-8AAA-AC69-C464644B4C94}"/>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1884" r="30499"/>
          <a:stretch/>
        </p:blipFill>
        <p:spPr bwMode="auto">
          <a:xfrm>
            <a:off x="8322365" y="0"/>
            <a:ext cx="386963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a:extLst>
              <a:ext uri="{FF2B5EF4-FFF2-40B4-BE49-F238E27FC236}">
                <a16:creationId xmlns:a16="http://schemas.microsoft.com/office/drawing/2014/main" id="{EA1096C8-16B1-4145-003E-3FBAAEEEFA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22CB7BE3-B6DB-748C-B158-ABEF71C70257}"/>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3534D191-EEA1-68B0-83E1-C7D754614869}"/>
              </a:ext>
            </a:extLst>
          </p:cNvPr>
          <p:cNvSpPr>
            <a:spLocks noGrp="1"/>
          </p:cNvSpPr>
          <p:nvPr>
            <p:ph idx="1"/>
          </p:nvPr>
        </p:nvSpPr>
        <p:spPr>
          <a:xfrm>
            <a:off x="8382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FE7948E1-7A1D-09EE-14F7-0982AA77D548}"/>
              </a:ext>
            </a:extLst>
          </p:cNvPr>
          <p:cNvSpPr/>
          <p:nvPr userDrawn="1"/>
        </p:nvSpPr>
        <p:spPr>
          <a:xfrm rot="16200000">
            <a:off x="4502076" y="3230217"/>
            <a:ext cx="7243012" cy="397565"/>
          </a:xfrm>
          <a:prstGeom prst="rect">
            <a:avLst/>
          </a:prstGeom>
          <a:gradFill>
            <a:gsLst>
              <a:gs pos="0">
                <a:srgbClr val="5D7B7D"/>
              </a:gs>
              <a:gs pos="100000">
                <a:srgbClr val="CBD59A"/>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89791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een endslide">
    <p:bg>
      <p:bgPr>
        <a:gradFill>
          <a:gsLst>
            <a:gs pos="0">
              <a:srgbClr val="5D7B7D"/>
            </a:gs>
            <a:gs pos="100000">
              <a:srgbClr val="CBD59A"/>
            </a:gs>
          </a:gsLst>
          <a:lin ang="0" scaled="1"/>
        </a:gradFill>
        <a:effectLst/>
      </p:bgPr>
    </p:bg>
    <p:spTree>
      <p:nvGrpSpPr>
        <p:cNvPr id="1" name=""/>
        <p:cNvGrpSpPr/>
        <p:nvPr/>
      </p:nvGrpSpPr>
      <p:grpSpPr>
        <a:xfrm>
          <a:off x="0" y="0"/>
          <a:ext cx="0" cy="0"/>
          <a:chOff x="0" y="0"/>
          <a:chExt cx="0" cy="0"/>
        </a:xfrm>
      </p:grpSpPr>
      <p:pic>
        <p:nvPicPr>
          <p:cNvPr id="8" name="Picture 2" descr="Image">
            <a:extLst>
              <a:ext uri="{FF2B5EF4-FFF2-40B4-BE49-F238E27FC236}">
                <a16:creationId xmlns:a16="http://schemas.microsoft.com/office/drawing/2014/main" id="{3C1C2EEA-EDB7-8EC0-688E-C76D7238C2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38674" y="1933575"/>
            <a:ext cx="2914650" cy="29908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0">
            <a:extLst>
              <a:ext uri="{FF2B5EF4-FFF2-40B4-BE49-F238E27FC236}">
                <a16:creationId xmlns:a16="http://schemas.microsoft.com/office/drawing/2014/main" id="{2CC450DB-BEF6-7C4B-32E9-E825AA25A2D8}"/>
              </a:ext>
            </a:extLst>
          </p:cNvPr>
          <p:cNvSpPr txBox="1"/>
          <p:nvPr userDrawn="1"/>
        </p:nvSpPr>
        <p:spPr>
          <a:xfrm>
            <a:off x="3931747" y="5837692"/>
            <a:ext cx="4328503"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horz" wrap="square" lIns="50800" tIns="50800" rIns="50800" bIns="50800"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lvl9pPr>
          </a:lstStyle>
          <a:p>
            <a:pPr marL="0" marR="0" indent="0" algn="ctr" defTabSz="2438338" rtl="0" fontAlgn="auto" latinLnBrk="0" hangingPunct="0">
              <a:lnSpc>
                <a:spcPct val="100000"/>
              </a:lnSpc>
              <a:spcBef>
                <a:spcPts val="0"/>
              </a:spcBef>
              <a:spcAft>
                <a:spcPts val="0"/>
              </a:spcAft>
              <a:buClrTx/>
              <a:buSzTx/>
              <a:buFontTx/>
              <a:buNone/>
              <a:tabLst/>
            </a:pPr>
            <a:r>
              <a:rPr lang="en-GB" sz="3200" dirty="0">
                <a:latin typeface="Montserrat"/>
              </a:rPr>
              <a:t>womeninsport</a:t>
            </a:r>
            <a:r>
              <a:rPr kumimoji="0" lang="en-GB" sz="3200" i="0" u="none" strike="noStrike" cap="none" spc="0" normalizeH="0" baseline="0" dirty="0">
                <a:ln>
                  <a:noFill/>
                </a:ln>
                <a:solidFill>
                  <a:srgbClr val="FFFFFF"/>
                </a:solidFill>
                <a:effectLst/>
                <a:uFillTx/>
                <a:latin typeface="Montserrat"/>
                <a:sym typeface="Helvetica Neue"/>
              </a:rPr>
              <a:t>.org</a:t>
            </a:r>
            <a:endParaRPr lang="en-GB" sz="3200" i="0" u="none" strike="noStrike" cap="none" spc="0" normalizeH="0" baseline="0" dirty="0">
              <a:ln>
                <a:noFill/>
              </a:ln>
              <a:solidFill>
                <a:srgbClr val="FFFFFF"/>
              </a:solidFill>
              <a:effectLst/>
              <a:uFillTx/>
              <a:latin typeface="Montserrat"/>
            </a:endParaRPr>
          </a:p>
        </p:txBody>
      </p:sp>
    </p:spTree>
    <p:extLst>
      <p:ext uri="{BB962C8B-B14F-4D97-AF65-F5344CB8AC3E}">
        <p14:creationId xmlns:p14="http://schemas.microsoft.com/office/powerpoint/2010/main" val="53975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218" name="Picture 2" descr="A person holding a tennis racket&#10;&#10;Description automatically generated">
            <a:extLst>
              <a:ext uri="{FF2B5EF4-FFF2-40B4-BE49-F238E27FC236}">
                <a16:creationId xmlns:a16="http://schemas.microsoft.com/office/drawing/2014/main" id="{2FA17080-2284-4016-1110-4FDF24A62E2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679175" y="418134"/>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679175" y="1878634"/>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5861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198" name="Picture 6" descr="A person carrying a child&#10;&#10;Description automatically generated">
            <a:extLst>
              <a:ext uri="{FF2B5EF4-FFF2-40B4-BE49-F238E27FC236}">
                <a16:creationId xmlns:a16="http://schemas.microsoft.com/office/drawing/2014/main" id="{563A7B41-8ECB-D1EF-4214-F4BFF18137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4469296" y="444638"/>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4469296" y="1905138"/>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933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2290" name="Picture 2" descr="A person in a green jacket&#10;&#10;Description automatically generated">
            <a:extLst>
              <a:ext uri="{FF2B5EF4-FFF2-40B4-BE49-F238E27FC236}">
                <a16:creationId xmlns:a16="http://schemas.microsoft.com/office/drawing/2014/main" id="{498112DA-CA71-533B-7D46-5CA8F68276F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679175" y="418134"/>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679175" y="1878634"/>
            <a:ext cx="6636026"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868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3314" name="Picture 2" descr="A group of people posing for a picture&#10;&#10;Description automatically generated">
            <a:extLst>
              <a:ext uri="{FF2B5EF4-FFF2-40B4-BE49-F238E27FC236}">
                <a16:creationId xmlns:a16="http://schemas.microsoft.com/office/drawing/2014/main" id="{97496F2C-8B38-B35A-54E6-BCDDCFC0BD6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5135132" y="404882"/>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5135132" y="1891886"/>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864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14338" name="Picture 2" descr="A person in a blue shirt&#10;&#10;Description automatically generated">
            <a:extLst>
              <a:ext uri="{FF2B5EF4-FFF2-40B4-BE49-F238E27FC236}">
                <a16:creationId xmlns:a16="http://schemas.microsoft.com/office/drawing/2014/main" id="{195B844D-FB23-0C79-A7A8-D967A1409C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679175" y="418134"/>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679175" y="1878634"/>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21905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15362" name="Picture 2" descr="A child with braids smiling&#10;&#10;Description automatically generated">
            <a:extLst>
              <a:ext uri="{FF2B5EF4-FFF2-40B4-BE49-F238E27FC236}">
                <a16:creationId xmlns:a16="http://schemas.microsoft.com/office/drawing/2014/main" id="{23E17352-7900-3356-D360-5759AD09D6B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4300245" y="301421"/>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4300245" y="1928405"/>
            <a:ext cx="6636026"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5465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16386" name="Picture 2" descr="A person wearing a blue shirt and glasses&#10;&#10;Description automatically generated">
            <a:extLst>
              <a:ext uri="{FF2B5EF4-FFF2-40B4-BE49-F238E27FC236}">
                <a16:creationId xmlns:a16="http://schemas.microsoft.com/office/drawing/2014/main" id="{61ECD3B7-2D69-F7A3-9BAA-4B36C23F61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679175" y="418134"/>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679175" y="1878634"/>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723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8434" name="Picture 2" descr="A person holding a hockey stick&#10;&#10;Description automatically generated">
            <a:extLst>
              <a:ext uri="{FF2B5EF4-FFF2-40B4-BE49-F238E27FC236}">
                <a16:creationId xmlns:a16="http://schemas.microsoft.com/office/drawing/2014/main" id="{63D4CAE0-2F28-8290-FB1A-B9B496CE96E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679175" y="418134"/>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679175" y="1878634"/>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2758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ight pictur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2D20D0-0EB7-E3F3-9B4C-81C52905E62B}"/>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11" name="Content Placeholder 2">
            <a:extLst>
              <a:ext uri="{FF2B5EF4-FFF2-40B4-BE49-F238E27FC236}">
                <a16:creationId xmlns:a16="http://schemas.microsoft.com/office/drawing/2014/main" id="{C22A2DDE-5B2B-CD18-9002-F7066E93F8E3}"/>
              </a:ext>
            </a:extLst>
          </p:cNvPr>
          <p:cNvSpPr>
            <a:spLocks noGrp="1"/>
          </p:cNvSpPr>
          <p:nvPr>
            <p:ph idx="1"/>
          </p:nvPr>
        </p:nvSpPr>
        <p:spPr>
          <a:xfrm>
            <a:off x="838200" y="1825625"/>
            <a:ext cx="6437243"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074" name="Picture 2" descr="A person holding a basketball&#10;&#10;Description automatically generated">
            <a:extLst>
              <a:ext uri="{FF2B5EF4-FFF2-40B4-BE49-F238E27FC236}">
                <a16:creationId xmlns:a16="http://schemas.microsoft.com/office/drawing/2014/main" id="{4F53A478-8F87-8CE9-22D3-02B7A26546C3}"/>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8193" t="12374" r="31842"/>
          <a:stretch/>
        </p:blipFill>
        <p:spPr bwMode="auto">
          <a:xfrm>
            <a:off x="7500136" y="0"/>
            <a:ext cx="469186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Image">
            <a:extLst>
              <a:ext uri="{FF2B5EF4-FFF2-40B4-BE49-F238E27FC236}">
                <a16:creationId xmlns:a16="http://schemas.microsoft.com/office/drawing/2014/main" id="{4E36E72F-A15B-7124-23AD-AAFAE22556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647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pic>
        <p:nvPicPr>
          <p:cNvPr id="19458" name="Picture 2" descr="A person wearing a hat and shorts&#10;&#10;Description automatically generated">
            <a:extLst>
              <a:ext uri="{FF2B5EF4-FFF2-40B4-BE49-F238E27FC236}">
                <a16:creationId xmlns:a16="http://schemas.microsoft.com/office/drawing/2014/main" id="{FC806512-BCFB-0033-84BD-595C6DEC9A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3717150" y="301421"/>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3717150" y="1928405"/>
            <a:ext cx="6636026"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516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21506" name="Picture 2" descr="A yellow background with a yellow object&#10;&#10;Description automatically generated with medium confidence">
            <a:extLst>
              <a:ext uri="{FF2B5EF4-FFF2-40B4-BE49-F238E27FC236}">
                <a16:creationId xmlns:a16="http://schemas.microsoft.com/office/drawing/2014/main" id="{2B7345E6-3B2D-4223-29BB-52A9F4AEAE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3717150" y="301421"/>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3717150" y="192840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852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22530" name="Picture 2" descr="A person with a blue background&#10;&#10;Description automatically generated">
            <a:extLst>
              <a:ext uri="{FF2B5EF4-FFF2-40B4-BE49-F238E27FC236}">
                <a16:creationId xmlns:a16="http://schemas.microsoft.com/office/drawing/2014/main" id="{9D09BEE8-B0C9-C1AF-DF32-938ABD73009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3462131" y="404882"/>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3462131" y="1891886"/>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976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24578" name="Picture 2">
            <a:extLst>
              <a:ext uri="{FF2B5EF4-FFF2-40B4-BE49-F238E27FC236}">
                <a16:creationId xmlns:a16="http://schemas.microsoft.com/office/drawing/2014/main" id="{E6D20883-C5BD-2B1C-C436-C75CFBCD6B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563132" y="301421"/>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563132" y="1928405"/>
            <a:ext cx="6636026"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7962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25602" name="Picture 2" descr="A person in a wheelchair&#10;&#10;Description automatically generated">
            <a:extLst>
              <a:ext uri="{FF2B5EF4-FFF2-40B4-BE49-F238E27FC236}">
                <a16:creationId xmlns:a16="http://schemas.microsoft.com/office/drawing/2014/main" id="{C6C20A37-FDCB-0346-2E19-62E5CA91CF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4419515" y="301421"/>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4419515" y="192840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134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196" name="Picture 4" descr="A baby holding a baby&#10;&#10;Description automatically generated">
            <a:extLst>
              <a:ext uri="{FF2B5EF4-FFF2-40B4-BE49-F238E27FC236}">
                <a16:creationId xmlns:a16="http://schemas.microsoft.com/office/drawing/2014/main" id="{8B2659E0-97D4-F32F-FDCA-9FF7CF289D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DCAC0C7C-E5AF-D5F9-5CB2-DCF1E731301B}"/>
              </a:ext>
            </a:extLst>
          </p:cNvPr>
          <p:cNvSpPr>
            <a:spLocks noGrp="1"/>
          </p:cNvSpPr>
          <p:nvPr>
            <p:ph type="title" hasCustomPrompt="1"/>
          </p:nvPr>
        </p:nvSpPr>
        <p:spPr>
          <a:xfrm>
            <a:off x="4469296" y="444638"/>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4CF16B3E-C9B2-87E6-A71E-1D72D157D718}"/>
              </a:ext>
            </a:extLst>
          </p:cNvPr>
          <p:cNvSpPr>
            <a:spLocks noGrp="1"/>
          </p:cNvSpPr>
          <p:nvPr>
            <p:ph idx="1"/>
          </p:nvPr>
        </p:nvSpPr>
        <p:spPr>
          <a:xfrm>
            <a:off x="4469296" y="1905138"/>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2" descr="Image">
            <a:extLst>
              <a:ext uri="{FF2B5EF4-FFF2-40B4-BE49-F238E27FC236}">
                <a16:creationId xmlns:a16="http://schemas.microsoft.com/office/drawing/2014/main" id="{14BF930F-5C3B-FAB5-2BB6-7F80F714584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15222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Green, hilly landscape"/>
          <p:cNvSpPr>
            <a:spLocks noGrp="1"/>
          </p:cNvSpPr>
          <p:nvPr>
            <p:ph type="pic" idx="21"/>
          </p:nvPr>
        </p:nvSpPr>
        <p:spPr>
          <a:xfrm>
            <a:off x="-215900" y="-2019300"/>
            <a:ext cx="14732000" cy="9017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603250" y="3562350"/>
            <a:ext cx="10985500" cy="2324100"/>
          </a:xfrm>
          <a:prstGeom prst="rect">
            <a:avLst/>
          </a:prstGeom>
        </p:spPr>
        <p:txBody>
          <a:bodyPr anchor="b"/>
          <a:lstStyle>
            <a:lvl1pPr>
              <a:defRPr sz="5800" spc="-116"/>
            </a:lvl1pPr>
          </a:lstStyle>
          <a:p>
            <a:r>
              <a:t>Presentation Title</a:t>
            </a:r>
          </a:p>
        </p:txBody>
      </p:sp>
      <p:sp>
        <p:nvSpPr>
          <p:cNvPr id="23" name="Author and Date"/>
          <p:cNvSpPr txBox="1">
            <a:spLocks noGrp="1"/>
          </p:cNvSpPr>
          <p:nvPr>
            <p:ph type="body" sz="quarter" idx="22" hasCustomPrompt="1"/>
          </p:nvPr>
        </p:nvSpPr>
        <p:spPr>
          <a:xfrm>
            <a:off x="603845" y="553069"/>
            <a:ext cx="10984311"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24" name="Body Level One…"/>
          <p:cNvSpPr txBox="1">
            <a:spLocks noGrp="1"/>
          </p:cNvSpPr>
          <p:nvPr>
            <p:ph type="body" sz="quarter" idx="1" hasCustomPrompt="1"/>
          </p:nvPr>
        </p:nvSpPr>
        <p:spPr>
          <a:xfrm>
            <a:off x="603250" y="5804955"/>
            <a:ext cx="10985500" cy="572344"/>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 </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7114361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603250" y="635000"/>
            <a:ext cx="4889500" cy="2941137"/>
          </a:xfrm>
          <a:prstGeom prst="rect">
            <a:avLst/>
          </a:prstGeom>
        </p:spPr>
        <p:txBody>
          <a:bodyPr anchor="b"/>
          <a:lstStyle/>
          <a:p>
            <a:r>
              <a:t>Slide Title</a:t>
            </a:r>
          </a:p>
        </p:txBody>
      </p:sp>
      <p:sp>
        <p:nvSpPr>
          <p:cNvPr id="33" name="Body Level One…"/>
          <p:cNvSpPr txBox="1">
            <a:spLocks noGrp="1"/>
          </p:cNvSpPr>
          <p:nvPr>
            <p:ph type="body" sz="quarter" idx="1" hasCustomPrompt="1"/>
          </p:nvPr>
        </p:nvSpPr>
        <p:spPr>
          <a:xfrm>
            <a:off x="603250" y="3530288"/>
            <a:ext cx="4889500" cy="2691202"/>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Slide Subtitle</a:t>
            </a:r>
          </a:p>
          <a:p>
            <a:pPr lvl="1"/>
            <a:endParaRPr/>
          </a:p>
          <a:p>
            <a:pPr lvl="2"/>
            <a:endParaRPr/>
          </a:p>
          <a:p>
            <a:pPr lvl="3"/>
            <a:endParaRPr/>
          </a:p>
          <a:p>
            <a:pPr lvl="4"/>
            <a:endParaRPr/>
          </a:p>
        </p:txBody>
      </p:sp>
      <p:sp>
        <p:nvSpPr>
          <p:cNvPr id="34" name="Moss-covered rocks"/>
          <p:cNvSpPr>
            <a:spLocks noGrp="1"/>
          </p:cNvSpPr>
          <p:nvPr>
            <p:ph type="pic" sz="half" idx="21"/>
          </p:nvPr>
        </p:nvSpPr>
        <p:spPr>
          <a:xfrm>
            <a:off x="6026152" y="635000"/>
            <a:ext cx="5594203" cy="5604945"/>
          </a:xfrm>
          <a:prstGeom prst="rect">
            <a:avLst/>
          </a:prstGeom>
        </p:spPr>
        <p:txBody>
          <a:bodyPr lIns="91439" tIns="45719" rIns="91439" bIns="45719">
            <a:noAutofit/>
          </a:bodyPr>
          <a:lstStyle/>
          <a:p>
            <a:endParaRPr/>
          </a:p>
        </p:txBody>
      </p:sp>
      <p:sp>
        <p:nvSpPr>
          <p:cNvPr id="35"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27453150"/>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0456672"/>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0157903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Right pictur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32D20D0-0EB7-E3F3-9B4C-81C52905E62B}"/>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11" name="Content Placeholder 2">
            <a:extLst>
              <a:ext uri="{FF2B5EF4-FFF2-40B4-BE49-F238E27FC236}">
                <a16:creationId xmlns:a16="http://schemas.microsoft.com/office/drawing/2014/main" id="{C22A2DDE-5B2B-CD18-9002-F7066E93F8E3}"/>
              </a:ext>
            </a:extLst>
          </p:cNvPr>
          <p:cNvSpPr>
            <a:spLocks noGrp="1"/>
          </p:cNvSpPr>
          <p:nvPr>
            <p:ph idx="1"/>
          </p:nvPr>
        </p:nvSpPr>
        <p:spPr>
          <a:xfrm>
            <a:off x="838200" y="1825625"/>
            <a:ext cx="6437243"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2" descr="Image">
            <a:extLst>
              <a:ext uri="{FF2B5EF4-FFF2-40B4-BE49-F238E27FC236}">
                <a16:creationId xmlns:a16="http://schemas.microsoft.com/office/drawing/2014/main" id="{4E36E72F-A15B-7124-23AD-AAFAE225569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0936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603250" y="476250"/>
            <a:ext cx="4889500" cy="717550"/>
          </a:xfrm>
          <a:prstGeom prst="rect">
            <a:avLst/>
          </a:prstGeom>
        </p:spPr>
        <p:txBody>
          <a:bodyPr/>
          <a:lstStyle/>
          <a:p>
            <a:r>
              <a:t>Slide Title</a:t>
            </a:r>
          </a:p>
        </p:txBody>
      </p:sp>
      <p:sp>
        <p:nvSpPr>
          <p:cNvPr id="61" name="Slide Subtitle"/>
          <p:cNvSpPr txBox="1">
            <a:spLocks noGrp="1"/>
          </p:cNvSpPr>
          <p:nvPr>
            <p:ph type="body" sz="quarter" idx="21" hasCustomPrompt="1"/>
          </p:nvPr>
        </p:nvSpPr>
        <p:spPr>
          <a:xfrm>
            <a:off x="603250" y="1122981"/>
            <a:ext cx="4889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62" name="Body Level One…"/>
          <p:cNvSpPr txBox="1">
            <a:spLocks noGrp="1"/>
          </p:cNvSpPr>
          <p:nvPr>
            <p:ph type="body" sz="half" idx="1" hasCustomPrompt="1"/>
          </p:nvPr>
        </p:nvSpPr>
        <p:spPr>
          <a:xfrm>
            <a:off x="603250" y="2124252"/>
            <a:ext cx="4889500" cy="4128006"/>
          </a:xfrm>
          <a:prstGeom prst="rect">
            <a:avLst/>
          </a:prstGeom>
        </p:spPr>
        <p:txBody>
          <a:bodyPr/>
          <a:lstStyle/>
          <a:p>
            <a:r>
              <a:t>Slide bullet text</a:t>
            </a:r>
          </a:p>
          <a:p>
            <a:pPr lvl="1"/>
            <a:endParaRPr/>
          </a:p>
          <a:p>
            <a:pPr lvl="2"/>
            <a:endParaRPr/>
          </a:p>
          <a:p>
            <a:pPr lvl="3"/>
            <a:endParaRPr/>
          </a:p>
          <a:p>
            <a:pPr lvl="4"/>
            <a:endParaRPr/>
          </a:p>
        </p:txBody>
      </p:sp>
      <p:sp>
        <p:nvSpPr>
          <p:cNvPr id="63" name="Large rock formation under dark clouds with a dirt road in the foreground"/>
          <p:cNvSpPr>
            <a:spLocks noGrp="1"/>
          </p:cNvSpPr>
          <p:nvPr>
            <p:ph type="pic" idx="22"/>
          </p:nvPr>
        </p:nvSpPr>
        <p:spPr>
          <a:xfrm>
            <a:off x="3190100" y="631924"/>
            <a:ext cx="11264901" cy="5596736"/>
          </a:xfrm>
          <a:prstGeom prst="rect">
            <a:avLst/>
          </a:prstGeom>
        </p:spPr>
        <p:txBody>
          <a:bodyPr lIns="91439" tIns="45719" rIns="91439" bIns="45719">
            <a:noAutofit/>
          </a:bodyPr>
          <a:lstStyle/>
          <a:p>
            <a:endParaRP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4167729"/>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603248" y="2266950"/>
            <a:ext cx="10985502" cy="2324100"/>
          </a:xfrm>
          <a:prstGeom prst="rect">
            <a:avLst/>
          </a:prstGeom>
        </p:spPr>
        <p:txBody>
          <a:bodyPr anchor="ctr"/>
          <a:lstStyle>
            <a:lvl1pPr>
              <a:defRPr sz="5800" b="0" spc="-116">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6000750" y="6488825"/>
            <a:ext cx="243656" cy="241092"/>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90922440"/>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603250" y="476250"/>
            <a:ext cx="10985500" cy="717475"/>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58588189"/>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603250" y="476250"/>
            <a:ext cx="10985500" cy="71755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603250" y="11229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412750">
              <a:lnSpc>
                <a:spcPct val="100000"/>
              </a:lnSpc>
              <a:spcBef>
                <a:spcPts val="900"/>
              </a:spcBef>
              <a:buSzTx/>
              <a:buNone/>
              <a:defRPr sz="2750" spc="-28"/>
            </a:lvl1pPr>
            <a:lvl2pPr marL="0" indent="228600" defTabSz="412750">
              <a:lnSpc>
                <a:spcPct val="100000"/>
              </a:lnSpc>
              <a:spcBef>
                <a:spcPts val="900"/>
              </a:spcBef>
              <a:buSzTx/>
              <a:buNone/>
              <a:defRPr sz="2750" spc="-28"/>
            </a:lvl2pPr>
            <a:lvl3pPr marL="0" indent="457200" defTabSz="412750">
              <a:lnSpc>
                <a:spcPct val="100000"/>
              </a:lnSpc>
              <a:spcBef>
                <a:spcPts val="900"/>
              </a:spcBef>
              <a:buSzTx/>
              <a:buNone/>
              <a:defRPr sz="2750" spc="-28"/>
            </a:lvl3pPr>
            <a:lvl4pPr marL="0" indent="685800" defTabSz="412750">
              <a:lnSpc>
                <a:spcPct val="100000"/>
              </a:lnSpc>
              <a:spcBef>
                <a:spcPts val="900"/>
              </a:spcBef>
              <a:buSzTx/>
              <a:buNone/>
              <a:defRPr sz="2750" spc="-28"/>
            </a:lvl4pPr>
            <a:lvl5pPr marL="0" indent="914400" defTabSz="412750">
              <a:lnSpc>
                <a:spcPct val="100000"/>
              </a:lnSpc>
              <a:spcBef>
                <a:spcPts val="900"/>
              </a:spcBef>
              <a:buSzTx/>
              <a:buNone/>
              <a:defRPr sz="2750" spc="-28"/>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06217472"/>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603250" y="2460422"/>
            <a:ext cx="10985500" cy="1937157"/>
          </a:xfrm>
          <a:prstGeom prst="rect">
            <a:avLst/>
          </a:prstGeom>
        </p:spPr>
        <p:txBody>
          <a:bodyPr anchor="ctr"/>
          <a:lstStyle>
            <a:lvl1pPr marL="0" indent="0" algn="ctr">
              <a:lnSpc>
                <a:spcPct val="80000"/>
              </a:lnSpc>
              <a:spcBef>
                <a:spcPts val="0"/>
              </a:spcBef>
              <a:buSzTx/>
              <a:buNone/>
              <a:defRPr sz="5800" spc="-116">
                <a:latin typeface="Helvetica Neue Medium"/>
                <a:ea typeface="Helvetica Neue Medium"/>
                <a:cs typeface="Helvetica Neue Medium"/>
                <a:sym typeface="Helvetica Neue Medium"/>
              </a:defRPr>
            </a:lvl1pPr>
            <a:lvl2pPr marL="0" indent="228600" algn="ctr">
              <a:lnSpc>
                <a:spcPct val="80000"/>
              </a:lnSpc>
              <a:spcBef>
                <a:spcPts val="0"/>
              </a:spcBef>
              <a:buSzTx/>
              <a:buNone/>
              <a:defRPr sz="5800" spc="-116">
                <a:latin typeface="Helvetica Neue Medium"/>
                <a:ea typeface="Helvetica Neue Medium"/>
                <a:cs typeface="Helvetica Neue Medium"/>
                <a:sym typeface="Helvetica Neue Medium"/>
              </a:defRPr>
            </a:lvl2pPr>
            <a:lvl3pPr marL="0" indent="457200" algn="ctr">
              <a:lnSpc>
                <a:spcPct val="80000"/>
              </a:lnSpc>
              <a:spcBef>
                <a:spcPts val="0"/>
              </a:spcBef>
              <a:buSzTx/>
              <a:buNone/>
              <a:defRPr sz="5800" spc="-116">
                <a:latin typeface="Helvetica Neue Medium"/>
                <a:ea typeface="Helvetica Neue Medium"/>
                <a:cs typeface="Helvetica Neue Medium"/>
                <a:sym typeface="Helvetica Neue Medium"/>
              </a:defRPr>
            </a:lvl3pPr>
            <a:lvl4pPr marL="0" indent="685800" algn="ctr">
              <a:lnSpc>
                <a:spcPct val="80000"/>
              </a:lnSpc>
              <a:spcBef>
                <a:spcPts val="0"/>
              </a:spcBef>
              <a:buSzTx/>
              <a:buNone/>
              <a:defRPr sz="5800" spc="-116">
                <a:latin typeface="Helvetica Neue Medium"/>
                <a:ea typeface="Helvetica Neue Medium"/>
                <a:cs typeface="Helvetica Neue Medium"/>
                <a:sym typeface="Helvetica Neue Medium"/>
              </a:defRPr>
            </a:lvl4pPr>
            <a:lvl5pPr marL="0" indent="914400" algn="ctr">
              <a:lnSpc>
                <a:spcPct val="80000"/>
              </a:lnSpc>
              <a:spcBef>
                <a:spcPts val="0"/>
              </a:spcBef>
              <a:buSzTx/>
              <a:buNone/>
              <a:defRPr sz="5800" spc="-116">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79558004"/>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603250" y="4131090"/>
            <a:ext cx="10985500" cy="467390"/>
          </a:xfrm>
          <a:prstGeom prst="rect">
            <a:avLst/>
          </a:prstGeom>
        </p:spPr>
        <p:txBody>
          <a:bodyPr lIns="45719" tIns="45719" rIns="45719" bIns="45719"/>
          <a:lstStyle>
            <a:lvl1pPr marL="0" indent="0" algn="ctr" defTabSz="412750">
              <a:lnSpc>
                <a:spcPct val="100000"/>
              </a:lnSpc>
              <a:spcBef>
                <a:spcPts val="0"/>
              </a:spcBef>
              <a:buSzTx/>
              <a:buNone/>
              <a:defRPr sz="2750" b="1"/>
            </a:lvl1pPr>
          </a:lstStyle>
          <a:p>
            <a:r>
              <a:t>Fact information</a:t>
            </a:r>
          </a:p>
        </p:txBody>
      </p:sp>
      <p:sp>
        <p:nvSpPr>
          <p:cNvPr id="107" name="Body Level One…"/>
          <p:cNvSpPr txBox="1">
            <a:spLocks noGrp="1"/>
          </p:cNvSpPr>
          <p:nvPr>
            <p:ph type="body" idx="1" hasCustomPrompt="1"/>
          </p:nvPr>
        </p:nvSpPr>
        <p:spPr>
          <a:xfrm>
            <a:off x="603250" y="467629"/>
            <a:ext cx="10985500" cy="3679532"/>
          </a:xfrm>
          <a:prstGeom prst="rect">
            <a:avLst/>
          </a:prstGeom>
        </p:spPr>
        <p:txBody>
          <a:bodyPr anchor="b"/>
          <a:lstStyle>
            <a:lvl1pPr marL="0" indent="0" algn="ctr">
              <a:lnSpc>
                <a:spcPct val="80000"/>
              </a:lnSpc>
              <a:spcBef>
                <a:spcPts val="0"/>
              </a:spcBef>
              <a:buSzTx/>
              <a:buNone/>
              <a:defRPr sz="12500" b="1" spc="-125"/>
            </a:lvl1pPr>
            <a:lvl2pPr marL="0" indent="228600" algn="ctr">
              <a:lnSpc>
                <a:spcPct val="80000"/>
              </a:lnSpc>
              <a:spcBef>
                <a:spcPts val="0"/>
              </a:spcBef>
              <a:buSzTx/>
              <a:buNone/>
              <a:defRPr sz="12500" b="1" spc="-125"/>
            </a:lvl2pPr>
            <a:lvl3pPr marL="0" indent="457200" algn="ctr">
              <a:lnSpc>
                <a:spcPct val="80000"/>
              </a:lnSpc>
              <a:spcBef>
                <a:spcPts val="0"/>
              </a:spcBef>
              <a:buSzTx/>
              <a:buNone/>
              <a:defRPr sz="12500" b="1" spc="-125"/>
            </a:lvl3pPr>
            <a:lvl4pPr marL="0" indent="685800" algn="ctr">
              <a:lnSpc>
                <a:spcPct val="80000"/>
              </a:lnSpc>
              <a:spcBef>
                <a:spcPts val="0"/>
              </a:spcBef>
              <a:buSzTx/>
              <a:buNone/>
              <a:defRPr sz="12500" b="1" spc="-125"/>
            </a:lvl4pPr>
            <a:lvl5pPr marL="0" indent="914400" algn="ctr">
              <a:lnSpc>
                <a:spcPct val="80000"/>
              </a:lnSpc>
              <a:spcBef>
                <a:spcPts val="0"/>
              </a:spcBef>
              <a:buSzTx/>
              <a:buNone/>
              <a:defRPr sz="12500" b="1" spc="-125"/>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31893751"/>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40413" y="5337727"/>
            <a:ext cx="10074626"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Attribution</a:t>
            </a:r>
          </a:p>
        </p:txBody>
      </p:sp>
      <p:sp>
        <p:nvSpPr>
          <p:cNvPr id="116" name="Body Level One…"/>
          <p:cNvSpPr txBox="1">
            <a:spLocks noGrp="1"/>
          </p:cNvSpPr>
          <p:nvPr>
            <p:ph type="body" sz="half" idx="1" hasCustomPrompt="1"/>
          </p:nvPr>
        </p:nvSpPr>
        <p:spPr>
          <a:xfrm>
            <a:off x="876962" y="2469930"/>
            <a:ext cx="10438077" cy="1918140"/>
          </a:xfrm>
          <a:prstGeom prst="rect">
            <a:avLst/>
          </a:prstGeom>
        </p:spPr>
        <p:txBody>
          <a:bodyPr anchor="ctr"/>
          <a:lstStyle>
            <a:lvl1pPr marL="319462" indent="-234950">
              <a:spcBef>
                <a:spcPts val="0"/>
              </a:spcBef>
              <a:buSzTx/>
              <a:buNone/>
              <a:defRPr sz="4250" spc="-85">
                <a:latin typeface="Helvetica Neue Medium"/>
                <a:ea typeface="Helvetica Neue Medium"/>
                <a:cs typeface="Helvetica Neue Medium"/>
                <a:sym typeface="Helvetica Neue Medium"/>
              </a:defRPr>
            </a:lvl1pPr>
            <a:lvl2pPr marL="319462" indent="-6350">
              <a:spcBef>
                <a:spcPts val="0"/>
              </a:spcBef>
              <a:buSzTx/>
              <a:buNone/>
              <a:defRPr sz="4250" spc="-85">
                <a:latin typeface="Helvetica Neue Medium"/>
                <a:ea typeface="Helvetica Neue Medium"/>
                <a:cs typeface="Helvetica Neue Medium"/>
                <a:sym typeface="Helvetica Neue Medium"/>
              </a:defRPr>
            </a:lvl2pPr>
            <a:lvl3pPr marL="319462" indent="222250">
              <a:spcBef>
                <a:spcPts val="0"/>
              </a:spcBef>
              <a:buSzTx/>
              <a:buNone/>
              <a:defRPr sz="4250" spc="-85">
                <a:latin typeface="Helvetica Neue Medium"/>
                <a:ea typeface="Helvetica Neue Medium"/>
                <a:cs typeface="Helvetica Neue Medium"/>
                <a:sym typeface="Helvetica Neue Medium"/>
              </a:defRPr>
            </a:lvl3pPr>
            <a:lvl4pPr marL="319462" indent="450850">
              <a:spcBef>
                <a:spcPts val="0"/>
              </a:spcBef>
              <a:buSzTx/>
              <a:buNone/>
              <a:defRPr sz="4250" spc="-85">
                <a:latin typeface="Helvetica Neue Medium"/>
                <a:ea typeface="Helvetica Neue Medium"/>
                <a:cs typeface="Helvetica Neue Medium"/>
                <a:sym typeface="Helvetica Neue Medium"/>
              </a:defRPr>
            </a:lvl4pPr>
            <a:lvl5pPr marL="319462" indent="679450">
              <a:spcBef>
                <a:spcPts val="0"/>
              </a:spcBef>
              <a:buSzTx/>
              <a:buNone/>
              <a:defRPr sz="4250" spc="-85">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01737156"/>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Close-up of wild plants growing between rocks"/>
          <p:cNvSpPr>
            <a:spLocks noGrp="1"/>
          </p:cNvSpPr>
          <p:nvPr>
            <p:ph type="pic" sz="quarter" idx="21"/>
          </p:nvPr>
        </p:nvSpPr>
        <p:spPr>
          <a:xfrm>
            <a:off x="7715250" y="3542705"/>
            <a:ext cx="4064000" cy="2705101"/>
          </a:xfrm>
          <a:prstGeom prst="rect">
            <a:avLst/>
          </a:prstGeom>
        </p:spPr>
        <p:txBody>
          <a:bodyPr lIns="91439" tIns="45719" rIns="91439" bIns="45719">
            <a:noAutofit/>
          </a:bodyPr>
          <a:lstStyle/>
          <a:p>
            <a:endParaRPr/>
          </a:p>
        </p:txBody>
      </p:sp>
      <p:sp>
        <p:nvSpPr>
          <p:cNvPr id="125" name="Large rock formation under dark clouds with a dirt road in the foreground"/>
          <p:cNvSpPr>
            <a:spLocks noGrp="1"/>
          </p:cNvSpPr>
          <p:nvPr>
            <p:ph type="pic" idx="22"/>
          </p:nvPr>
        </p:nvSpPr>
        <p:spPr>
          <a:xfrm>
            <a:off x="-1466850" y="635000"/>
            <a:ext cx="11349567" cy="5638800"/>
          </a:xfrm>
          <a:prstGeom prst="rect">
            <a:avLst/>
          </a:prstGeom>
        </p:spPr>
        <p:txBody>
          <a:bodyPr lIns="91439" tIns="45719" rIns="91439" bIns="45719">
            <a:noAutofit/>
          </a:bodyPr>
          <a:lstStyle/>
          <a:p>
            <a:endParaRPr/>
          </a:p>
        </p:txBody>
      </p:sp>
      <p:sp>
        <p:nvSpPr>
          <p:cNvPr id="126" name="Close-up of a wild plant growing between lava rocks"/>
          <p:cNvSpPr>
            <a:spLocks noGrp="1"/>
          </p:cNvSpPr>
          <p:nvPr>
            <p:ph type="pic" sz="quarter" idx="23"/>
          </p:nvPr>
        </p:nvSpPr>
        <p:spPr>
          <a:xfrm>
            <a:off x="7715250" y="635000"/>
            <a:ext cx="4064000" cy="27051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85481379"/>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waterfall surrounded by a green rocky landscape"/>
          <p:cNvSpPr>
            <a:spLocks noGrp="1"/>
          </p:cNvSpPr>
          <p:nvPr>
            <p:ph type="pic" idx="21"/>
          </p:nvPr>
        </p:nvSpPr>
        <p:spPr>
          <a:xfrm>
            <a:off x="-755650" y="-1860550"/>
            <a:ext cx="14255750" cy="9515121"/>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38182826"/>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436162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ight picture">
    <p:bg>
      <p:bgPr>
        <a:gradFill>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pic>
        <p:nvPicPr>
          <p:cNvPr id="5" name="Picture 4" descr="A person smiling at the camera&#10;&#10;AI-generated content may be incorrect.">
            <a:extLst>
              <a:ext uri="{FF2B5EF4-FFF2-40B4-BE49-F238E27FC236}">
                <a16:creationId xmlns:a16="http://schemas.microsoft.com/office/drawing/2014/main" id="{B78960FA-3D54-9C75-D15D-6249CD4B55C6}"/>
              </a:ext>
            </a:extLst>
          </p:cNvPr>
          <p:cNvPicPr>
            <a:picLocks noChangeAspect="1"/>
          </p:cNvPicPr>
          <p:nvPr userDrawn="1"/>
        </p:nvPicPr>
        <p:blipFill>
          <a:blip r:embed="rId2">
            <a:extLst>
              <a:ext uri="{28A0092B-C50C-407E-A947-70E740481C1C}">
                <a14:useLocalDpi xmlns:a14="http://schemas.microsoft.com/office/drawing/2010/main" val="0"/>
              </a:ext>
            </a:extLst>
          </a:blip>
          <a:srcRect l="1925" r="3215"/>
          <a:stretch>
            <a:fillRect/>
          </a:stretch>
        </p:blipFill>
        <p:spPr>
          <a:xfrm>
            <a:off x="7500136" y="0"/>
            <a:ext cx="4691864" cy="6858000"/>
          </a:xfrm>
          <a:prstGeom prst="rect">
            <a:avLst/>
          </a:prstGeom>
        </p:spPr>
      </p:pic>
      <p:sp>
        <p:nvSpPr>
          <p:cNvPr id="10" name="Title 1">
            <a:extLst>
              <a:ext uri="{FF2B5EF4-FFF2-40B4-BE49-F238E27FC236}">
                <a16:creationId xmlns:a16="http://schemas.microsoft.com/office/drawing/2014/main" id="{732D20D0-0EB7-E3F3-9B4C-81C52905E62B}"/>
              </a:ext>
            </a:extLst>
          </p:cNvPr>
          <p:cNvSpPr>
            <a:spLocks noGrp="1"/>
          </p:cNvSpPr>
          <p:nvPr>
            <p:ph type="title" hasCustomPrompt="1"/>
          </p:nvPr>
        </p:nvSpPr>
        <p:spPr>
          <a:xfrm>
            <a:off x="838200" y="365125"/>
            <a:ext cx="10515600" cy="1325563"/>
          </a:xfrm>
        </p:spPr>
        <p:txBody>
          <a:bodyPr/>
          <a:lstStyle>
            <a:lvl1pPr>
              <a:defRPr>
                <a:solidFill>
                  <a:srgbClr val="A5D1D3"/>
                </a:solidFill>
                <a:latin typeface="Montserrat Black" panose="00000A00000000000000" pitchFamily="2" charset="0"/>
              </a:defRPr>
            </a:lvl1pPr>
          </a:lstStyle>
          <a:p>
            <a:r>
              <a:rPr lang="en-US" dirty="0"/>
              <a:t>TITLE HERE</a:t>
            </a:r>
            <a:endParaRPr lang="en-GB" dirty="0"/>
          </a:p>
        </p:txBody>
      </p:sp>
      <p:sp>
        <p:nvSpPr>
          <p:cNvPr id="11" name="Content Placeholder 2">
            <a:extLst>
              <a:ext uri="{FF2B5EF4-FFF2-40B4-BE49-F238E27FC236}">
                <a16:creationId xmlns:a16="http://schemas.microsoft.com/office/drawing/2014/main" id="{C22A2DDE-5B2B-CD18-9002-F7066E93F8E3}"/>
              </a:ext>
            </a:extLst>
          </p:cNvPr>
          <p:cNvSpPr>
            <a:spLocks noGrp="1"/>
          </p:cNvSpPr>
          <p:nvPr>
            <p:ph idx="1"/>
          </p:nvPr>
        </p:nvSpPr>
        <p:spPr>
          <a:xfrm>
            <a:off x="838200" y="1825625"/>
            <a:ext cx="6437243" cy="4351338"/>
          </a:xfrm>
        </p:spPr>
        <p:txBody>
          <a:bodyPr/>
          <a:lstStyle>
            <a:lvl1pPr>
              <a:defRPr>
                <a:solidFill>
                  <a:schemeClr val="bg1"/>
                </a:solidFill>
                <a:latin typeface="Montserrat" panose="00000500000000000000" pitchFamily="2" charset="0"/>
              </a:defRPr>
            </a:lvl1pPr>
            <a:lvl2pPr>
              <a:defRPr>
                <a:solidFill>
                  <a:schemeClr val="bg1"/>
                </a:solidFill>
                <a:latin typeface="Montserrat" panose="00000500000000000000" pitchFamily="2" charset="0"/>
              </a:defRPr>
            </a:lvl2pPr>
            <a:lvl3pPr>
              <a:defRPr>
                <a:solidFill>
                  <a:schemeClr val="bg1"/>
                </a:solidFill>
                <a:latin typeface="Montserrat" panose="00000500000000000000" pitchFamily="2" charset="0"/>
              </a:defRPr>
            </a:lvl3pPr>
            <a:lvl4pPr>
              <a:defRPr>
                <a:solidFill>
                  <a:schemeClr val="bg1"/>
                </a:solidFill>
                <a:latin typeface="Montserrat" panose="00000500000000000000" pitchFamily="2" charset="0"/>
              </a:defRPr>
            </a:lvl4pPr>
            <a:lvl5pPr>
              <a:defRPr>
                <a:solidFill>
                  <a:schemeClr val="bg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3" name="Picture 2" descr="Image">
            <a:extLst>
              <a:ext uri="{FF2B5EF4-FFF2-40B4-BE49-F238E27FC236}">
                <a16:creationId xmlns:a16="http://schemas.microsoft.com/office/drawing/2014/main" id="{4E36E72F-A15B-7124-23AD-AAFAE225569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16451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Title">
    <p:bg>
      <p:bgPr>
        <a:solidFill>
          <a:srgbClr val="FFFFFF"/>
        </a:solidFill>
        <a:effectLst/>
      </p:bgPr>
    </p:bg>
    <p:spTree>
      <p:nvGrpSpPr>
        <p:cNvPr id="1" name=""/>
        <p:cNvGrpSpPr/>
        <p:nvPr/>
      </p:nvGrpSpPr>
      <p:grpSpPr>
        <a:xfrm>
          <a:off x="0" y="0"/>
          <a:ext cx="0" cy="0"/>
          <a:chOff x="0" y="0"/>
          <a:chExt cx="0" cy="0"/>
        </a:xfrm>
      </p:grpSpPr>
      <p:sp>
        <p:nvSpPr>
          <p:cNvPr id="158" name="Body Level One…"/>
          <p:cNvSpPr txBox="1">
            <a:spLocks noGrp="1"/>
          </p:cNvSpPr>
          <p:nvPr>
            <p:ph type="body" sz="quarter" idx="1" hasCustomPrompt="1"/>
          </p:nvPr>
        </p:nvSpPr>
        <p:spPr>
          <a:xfrm>
            <a:off x="600670" y="5929931"/>
            <a:ext cx="10985502" cy="318490"/>
          </a:xfrm>
          <a:prstGeom prst="rect">
            <a:avLst/>
          </a:prstGeom>
        </p:spPr>
        <p:txBody>
          <a:bodyPr lIns="45718" tIns="45718" rIns="45718" bIns="45718"/>
          <a:lstStyle>
            <a:lvl1pPr marL="0" indent="0" defTabSz="412750">
              <a:lnSpc>
                <a:spcPct val="100000"/>
              </a:lnSpc>
              <a:spcBef>
                <a:spcPts val="0"/>
              </a:spcBef>
              <a:buSzTx/>
              <a:buNone/>
              <a:defRPr sz="1800" b="1">
                <a:solidFill>
                  <a:srgbClr val="000000"/>
                </a:solidFill>
              </a:defRPr>
            </a:lvl1pPr>
            <a:lvl2pPr marL="533400" indent="-228600" defTabSz="412750">
              <a:lnSpc>
                <a:spcPct val="100000"/>
              </a:lnSpc>
              <a:spcBef>
                <a:spcPts val="0"/>
              </a:spcBef>
              <a:defRPr sz="1800" b="1">
                <a:solidFill>
                  <a:srgbClr val="000000"/>
                </a:solidFill>
              </a:defRPr>
            </a:lvl2pPr>
            <a:lvl3pPr marL="838200" indent="-228600" defTabSz="412750">
              <a:lnSpc>
                <a:spcPct val="100000"/>
              </a:lnSpc>
              <a:spcBef>
                <a:spcPts val="0"/>
              </a:spcBef>
              <a:defRPr sz="1800" b="1">
                <a:solidFill>
                  <a:srgbClr val="000000"/>
                </a:solidFill>
              </a:defRPr>
            </a:lvl3pPr>
            <a:lvl4pPr marL="1143000" indent="-228600" defTabSz="412750">
              <a:lnSpc>
                <a:spcPct val="100000"/>
              </a:lnSpc>
              <a:spcBef>
                <a:spcPts val="0"/>
              </a:spcBef>
              <a:defRPr sz="1800" b="1">
                <a:solidFill>
                  <a:srgbClr val="000000"/>
                </a:solidFill>
              </a:defRPr>
            </a:lvl4pPr>
            <a:lvl5pPr marL="1447800" indent="-228600" defTabSz="412750">
              <a:lnSpc>
                <a:spcPct val="100000"/>
              </a:lnSpc>
              <a:spcBef>
                <a:spcPts val="0"/>
              </a:spcBef>
              <a:defRPr sz="1800" b="1">
                <a:solidFill>
                  <a:srgbClr val="000000"/>
                </a:solidFill>
              </a:defRPr>
            </a:lvl5pPr>
          </a:lstStyle>
          <a:p>
            <a:r>
              <a:t>Author and Date</a:t>
            </a:r>
          </a:p>
          <a:p>
            <a:pPr lvl="1"/>
            <a:endParaRPr/>
          </a:p>
          <a:p>
            <a:pPr lvl="2"/>
            <a:endParaRPr/>
          </a:p>
          <a:p>
            <a:pPr lvl="3"/>
            <a:endParaRPr/>
          </a:p>
          <a:p>
            <a:pPr lvl="4"/>
            <a:endParaRPr/>
          </a:p>
        </p:txBody>
      </p:sp>
      <p:sp>
        <p:nvSpPr>
          <p:cNvPr id="159" name="Presentation Title"/>
          <p:cNvSpPr txBox="1">
            <a:spLocks noGrp="1"/>
          </p:cNvSpPr>
          <p:nvPr>
            <p:ph type="title" hasCustomPrompt="1"/>
          </p:nvPr>
        </p:nvSpPr>
        <p:spPr>
          <a:xfrm>
            <a:off x="603248" y="1287496"/>
            <a:ext cx="10985503" cy="2324101"/>
          </a:xfrm>
          <a:prstGeom prst="rect">
            <a:avLst/>
          </a:prstGeom>
        </p:spPr>
        <p:txBody>
          <a:bodyPr anchor="b"/>
          <a:lstStyle>
            <a:lvl1pPr defTabSz="1219169">
              <a:defRPr sz="5800" spc="-116">
                <a:solidFill>
                  <a:srgbClr val="000000"/>
                </a:solidFill>
              </a:defRPr>
            </a:lvl1pPr>
          </a:lstStyle>
          <a:p>
            <a:r>
              <a:t>Presentation Title</a:t>
            </a:r>
          </a:p>
        </p:txBody>
      </p:sp>
      <p:sp>
        <p:nvSpPr>
          <p:cNvPr id="160" name="Body Level One…"/>
          <p:cNvSpPr txBox="1">
            <a:spLocks noGrp="1"/>
          </p:cNvSpPr>
          <p:nvPr>
            <p:ph type="body" sz="quarter" idx="2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solidFill>
                  <a:srgbClr val="000000"/>
                </a:solidFill>
              </a:defRPr>
            </a:lvl1pPr>
          </a:lstStyle>
          <a:p>
            <a:r>
              <a:t>Presentation Subtitle</a:t>
            </a:r>
          </a:p>
        </p:txBody>
      </p:sp>
      <p:sp>
        <p:nvSpPr>
          <p:cNvPr id="161" name="Slide Number"/>
          <p:cNvSpPr txBox="1">
            <a:spLocks noGrp="1"/>
          </p:cNvSpPr>
          <p:nvPr>
            <p:ph type="sldNum" sz="quarter" idx="2"/>
          </p:nvPr>
        </p:nvSpPr>
        <p:spPr>
          <a:xfrm>
            <a:off x="6000750" y="6486708"/>
            <a:ext cx="243656" cy="241092"/>
          </a:xfrm>
          <a:prstGeom prst="rect">
            <a:avLst/>
          </a:prstGeom>
        </p:spPr>
        <p:txBody>
          <a:bodyPr/>
          <a:lstStyle>
            <a:lvl1pPr>
              <a:defRPr>
                <a:solidFill>
                  <a:srgbClr val="000000"/>
                </a:solidFill>
              </a:defRPr>
            </a:lvl1pPr>
          </a:lstStyle>
          <a:p>
            <a:fld id="{86CB4B4D-7CA3-9044-876B-883B54F8677D}" type="slidenum">
              <a:t>‹#›</a:t>
            </a:fld>
            <a:endParaRPr/>
          </a:p>
        </p:txBody>
      </p:sp>
    </p:spTree>
    <p:extLst>
      <p:ext uri="{BB962C8B-B14F-4D97-AF65-F5344CB8AC3E}">
        <p14:creationId xmlns:p14="http://schemas.microsoft.com/office/powerpoint/2010/main" val="3675872731"/>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fld id="{846CE7D5-CF57-46EF-B807-FDD0502418D4}" type="datetimeFigureOut">
              <a:rPr lang="en-GB" smtClean="0"/>
              <a:t>04/03/2026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5996696" y="6486708"/>
            <a:ext cx="243656" cy="241092"/>
          </a:xfrm>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498519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rple bar - bottom">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D8479FC-E736-1BFB-BD15-BB455C478767}"/>
              </a:ext>
            </a:extLst>
          </p:cNvPr>
          <p:cNvSpPr>
            <a:spLocks noGrp="1"/>
          </p:cNvSpPr>
          <p:nvPr>
            <p:ph type="title" hasCustomPrompt="1"/>
          </p:nvPr>
        </p:nvSpPr>
        <p:spPr>
          <a:xfrm>
            <a:off x="838200" y="365125"/>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11" name="Rectangle 10">
            <a:extLst>
              <a:ext uri="{FF2B5EF4-FFF2-40B4-BE49-F238E27FC236}">
                <a16:creationId xmlns:a16="http://schemas.microsoft.com/office/drawing/2014/main" id="{31C47EF4-B7B6-2D55-ADEC-9AB2E9771F4D}"/>
              </a:ext>
            </a:extLst>
          </p:cNvPr>
          <p:cNvSpPr/>
          <p:nvPr userDrawn="1"/>
        </p:nvSpPr>
        <p:spPr>
          <a:xfrm>
            <a:off x="-231913" y="6641962"/>
            <a:ext cx="12655826" cy="841513"/>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2" descr="A purple and white logo&#10;&#10;Description automatically generated">
            <a:extLst>
              <a:ext uri="{FF2B5EF4-FFF2-40B4-BE49-F238E27FC236}">
                <a16:creationId xmlns:a16="http://schemas.microsoft.com/office/drawing/2014/main" id="{3383F11B-7AD2-46D7-05B7-FE4AA0A2BD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a:extLst>
              <a:ext uri="{FF2B5EF4-FFF2-40B4-BE49-F238E27FC236}">
                <a16:creationId xmlns:a16="http://schemas.microsoft.com/office/drawing/2014/main" id="{C75E3AF5-E045-8442-9DD0-47A4438EA517}"/>
              </a:ext>
            </a:extLst>
          </p:cNvPr>
          <p:cNvSpPr>
            <a:spLocks noGrp="1"/>
          </p:cNvSpPr>
          <p:nvPr>
            <p:ph idx="1"/>
          </p:nvPr>
        </p:nvSpPr>
        <p:spPr>
          <a:xfrm>
            <a:off x="838200" y="1825625"/>
            <a:ext cx="10515600"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7070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rple bar - righ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CAF385-A261-767B-081A-DEC00764E3FB}"/>
              </a:ext>
            </a:extLst>
          </p:cNvPr>
          <p:cNvSpPr>
            <a:spLocks noGrp="1"/>
          </p:cNvSpPr>
          <p:nvPr>
            <p:ph type="title" hasCustomPrompt="1"/>
          </p:nvPr>
        </p:nvSpPr>
        <p:spPr>
          <a:xfrm>
            <a:off x="838200" y="365125"/>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pic>
        <p:nvPicPr>
          <p:cNvPr id="7" name="Picture 2" descr="A purple and white logo&#10;&#10;Description automatically generated">
            <a:extLst>
              <a:ext uri="{FF2B5EF4-FFF2-40B4-BE49-F238E27FC236}">
                <a16:creationId xmlns:a16="http://schemas.microsoft.com/office/drawing/2014/main" id="{AE21AAD1-B4CA-42DA-6063-F81763F599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92323" y="365125"/>
            <a:ext cx="980832" cy="100841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CECD63EE-661E-E49C-BAE1-ED35BCA51E49}"/>
              </a:ext>
            </a:extLst>
          </p:cNvPr>
          <p:cNvSpPr>
            <a:spLocks noGrp="1"/>
          </p:cNvSpPr>
          <p:nvPr>
            <p:ph idx="1"/>
          </p:nvPr>
        </p:nvSpPr>
        <p:spPr>
          <a:xfrm>
            <a:off x="838200" y="1825625"/>
            <a:ext cx="10515600"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5DE1E420-23EC-3585-B083-9202543DA7D7}"/>
              </a:ext>
            </a:extLst>
          </p:cNvPr>
          <p:cNvSpPr/>
          <p:nvPr userDrawn="1"/>
        </p:nvSpPr>
        <p:spPr>
          <a:xfrm rot="5400000">
            <a:off x="5937059" y="3580537"/>
            <a:ext cx="12655826" cy="841513"/>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905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t slid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CAF385-A261-767B-081A-DEC00764E3FB}"/>
              </a:ext>
            </a:extLst>
          </p:cNvPr>
          <p:cNvSpPr>
            <a:spLocks noGrp="1"/>
          </p:cNvSpPr>
          <p:nvPr>
            <p:ph type="title" hasCustomPrompt="1"/>
          </p:nvPr>
        </p:nvSpPr>
        <p:spPr>
          <a:xfrm>
            <a:off x="838200" y="365125"/>
            <a:ext cx="10515600" cy="1325563"/>
          </a:xfrm>
        </p:spPr>
        <p:txBody>
          <a:bodyPr/>
          <a:lstStyle>
            <a:lvl1pPr>
              <a:defRPr>
                <a:solidFill>
                  <a:srgbClr val="7A277C"/>
                </a:solidFill>
                <a:latin typeface="Montserrat Black" panose="00000A00000000000000" pitchFamily="2" charset="0"/>
              </a:defRPr>
            </a:lvl1pPr>
          </a:lstStyle>
          <a:p>
            <a:r>
              <a:rPr lang="en-US" dirty="0"/>
              <a:t>TITLE HERE</a:t>
            </a:r>
            <a:endParaRPr lang="en-GB" dirty="0"/>
          </a:p>
        </p:txBody>
      </p:sp>
      <p:sp>
        <p:nvSpPr>
          <p:cNvPr id="8" name="Content Placeholder 2">
            <a:extLst>
              <a:ext uri="{FF2B5EF4-FFF2-40B4-BE49-F238E27FC236}">
                <a16:creationId xmlns:a16="http://schemas.microsoft.com/office/drawing/2014/main" id="{CECD63EE-661E-E49C-BAE1-ED35BCA51E49}"/>
              </a:ext>
            </a:extLst>
          </p:cNvPr>
          <p:cNvSpPr>
            <a:spLocks noGrp="1"/>
          </p:cNvSpPr>
          <p:nvPr>
            <p:ph idx="1"/>
          </p:nvPr>
        </p:nvSpPr>
        <p:spPr>
          <a:xfrm>
            <a:off x="838200" y="1825625"/>
            <a:ext cx="6636026" cy="4351338"/>
          </a:xfrm>
        </p:spPr>
        <p:txBody>
          <a:bodyPr/>
          <a:lstStyle>
            <a:lvl1pPr>
              <a:defRPr>
                <a:solidFill>
                  <a:schemeClr val="tx1"/>
                </a:solidFill>
                <a:latin typeface="Montserrat" panose="00000500000000000000" pitchFamily="2" charset="0"/>
              </a:defRPr>
            </a:lvl1pPr>
            <a:lvl2pPr>
              <a:defRPr>
                <a:solidFill>
                  <a:schemeClr val="tx1"/>
                </a:solidFill>
                <a:latin typeface="Montserrat" panose="00000500000000000000" pitchFamily="2" charset="0"/>
              </a:defRPr>
            </a:lvl2pPr>
            <a:lvl3pPr>
              <a:defRPr>
                <a:solidFill>
                  <a:schemeClr val="tx1"/>
                </a:solidFill>
                <a:latin typeface="Montserrat" panose="00000500000000000000" pitchFamily="2" charset="0"/>
              </a:defRPr>
            </a:lvl3pPr>
            <a:lvl4pPr>
              <a:defRPr>
                <a:solidFill>
                  <a:schemeClr val="tx1"/>
                </a:solidFill>
                <a:latin typeface="Montserrat" panose="00000500000000000000" pitchFamily="2" charset="0"/>
              </a:defRPr>
            </a:lvl4pPr>
            <a:lvl5pPr>
              <a:defRPr>
                <a:solidFill>
                  <a:schemeClr val="tx1"/>
                </a:solidFill>
                <a:latin typeface="Montserrat" panose="000005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Rectangle 8">
            <a:extLst>
              <a:ext uri="{FF2B5EF4-FFF2-40B4-BE49-F238E27FC236}">
                <a16:creationId xmlns:a16="http://schemas.microsoft.com/office/drawing/2014/main" id="{5DE1E420-23EC-3585-B083-9202543DA7D7}"/>
              </a:ext>
            </a:extLst>
          </p:cNvPr>
          <p:cNvSpPr/>
          <p:nvPr userDrawn="1"/>
        </p:nvSpPr>
        <p:spPr>
          <a:xfrm rot="5400000">
            <a:off x="3987205" y="2124412"/>
            <a:ext cx="12655826" cy="3753764"/>
          </a:xfrm>
          <a:prstGeom prst="rect">
            <a:avLst/>
          </a:prstGeom>
          <a:gradFill>
            <a:gsLst>
              <a:gs pos="0">
                <a:srgbClr val="262158"/>
              </a:gs>
              <a:gs pos="28422">
                <a:srgbClr val="59418E"/>
              </a:gs>
              <a:gs pos="53366">
                <a:srgbClr val="8E609F"/>
              </a:gs>
              <a:gs pos="76877">
                <a:srgbClr val="904C91"/>
              </a:gs>
              <a:gs pos="99517">
                <a:srgbClr val="822B7B"/>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 descr="Image">
            <a:extLst>
              <a:ext uri="{FF2B5EF4-FFF2-40B4-BE49-F238E27FC236}">
                <a16:creationId xmlns:a16="http://schemas.microsoft.com/office/drawing/2014/main" id="{F0924F16-D6B1-A7E7-6F9D-FC21F17407C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63384" y="5550104"/>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E9320B6A-165C-E619-F0B6-278CBEEC034D}"/>
              </a:ext>
            </a:extLst>
          </p:cNvPr>
          <p:cNvSpPr txBox="1">
            <a:spLocks/>
          </p:cNvSpPr>
          <p:nvPr userDrawn="1"/>
        </p:nvSpPr>
        <p:spPr>
          <a:xfrm>
            <a:off x="8931880" y="365125"/>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4" name="Title 1">
            <a:extLst>
              <a:ext uri="{FF2B5EF4-FFF2-40B4-BE49-F238E27FC236}">
                <a16:creationId xmlns:a16="http://schemas.microsoft.com/office/drawing/2014/main" id="{8DB0898E-41E2-7C07-0C2D-0F810A898ACE}"/>
              </a:ext>
            </a:extLst>
          </p:cNvPr>
          <p:cNvSpPr txBox="1">
            <a:spLocks/>
          </p:cNvSpPr>
          <p:nvPr userDrawn="1"/>
        </p:nvSpPr>
        <p:spPr>
          <a:xfrm>
            <a:off x="8931880" y="2675731"/>
            <a:ext cx="193150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US" dirty="0">
                <a:solidFill>
                  <a:schemeClr val="bg1"/>
                </a:solidFill>
              </a:rPr>
              <a:t>XX%</a:t>
            </a:r>
            <a:endParaRPr lang="en-GB" dirty="0">
              <a:solidFill>
                <a:schemeClr val="bg1"/>
              </a:solidFill>
            </a:endParaRPr>
          </a:p>
        </p:txBody>
      </p:sp>
      <p:sp>
        <p:nvSpPr>
          <p:cNvPr id="10" name="TextBox 9">
            <a:extLst>
              <a:ext uri="{FF2B5EF4-FFF2-40B4-BE49-F238E27FC236}">
                <a16:creationId xmlns:a16="http://schemas.microsoft.com/office/drawing/2014/main" id="{D783048B-C63A-093D-772A-AC2A48928E7F}"/>
              </a:ext>
            </a:extLst>
          </p:cNvPr>
          <p:cNvSpPr txBox="1"/>
          <p:nvPr userDrawn="1"/>
        </p:nvSpPr>
        <p:spPr>
          <a:xfrm>
            <a:off x="8931880" y="1378226"/>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
        <p:nvSpPr>
          <p:cNvPr id="11" name="TextBox 10">
            <a:extLst>
              <a:ext uri="{FF2B5EF4-FFF2-40B4-BE49-F238E27FC236}">
                <a16:creationId xmlns:a16="http://schemas.microsoft.com/office/drawing/2014/main" id="{B41A5FA3-AA9E-744F-E666-EE0CD14736CA}"/>
              </a:ext>
            </a:extLst>
          </p:cNvPr>
          <p:cNvSpPr txBox="1"/>
          <p:nvPr userDrawn="1"/>
        </p:nvSpPr>
        <p:spPr>
          <a:xfrm>
            <a:off x="8931880" y="3619755"/>
            <a:ext cx="2624016" cy="369332"/>
          </a:xfrm>
          <a:prstGeom prst="rect">
            <a:avLst/>
          </a:prstGeom>
          <a:noFill/>
        </p:spPr>
        <p:txBody>
          <a:bodyPr wrap="square" rtlCol="0">
            <a:spAutoFit/>
          </a:bodyPr>
          <a:lstStyle/>
          <a:p>
            <a:r>
              <a:rPr lang="en-GB" dirty="0">
                <a:solidFill>
                  <a:schemeClr val="bg1"/>
                </a:solidFill>
                <a:latin typeface="Montserrat" panose="00000500000000000000" pitchFamily="2" charset="0"/>
              </a:rPr>
              <a:t>Stat background text</a:t>
            </a:r>
          </a:p>
        </p:txBody>
      </p:sp>
    </p:spTree>
    <p:extLst>
      <p:ext uri="{BB962C8B-B14F-4D97-AF65-F5344CB8AC3E}">
        <p14:creationId xmlns:p14="http://schemas.microsoft.com/office/powerpoint/2010/main" val="390859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4.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theme" Target="../theme/theme5.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D6588B-46CE-CC79-69D3-873FE7EB55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FE9AE36-32EE-C3A1-8C72-71BE259D7F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A9EFAE-4B9F-7991-E59B-F8E9C1B52E7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AF23AF4-747E-4826-816B-3F1849B00573}" type="datetimeFigureOut">
              <a:rPr lang="en-GB" smtClean="0"/>
              <a:t>04/03/2026</a:t>
            </a:fld>
            <a:endParaRPr lang="en-GB"/>
          </a:p>
        </p:txBody>
      </p:sp>
      <p:sp>
        <p:nvSpPr>
          <p:cNvPr id="5" name="Footer Placeholder 4">
            <a:extLst>
              <a:ext uri="{FF2B5EF4-FFF2-40B4-BE49-F238E27FC236}">
                <a16:creationId xmlns:a16="http://schemas.microsoft.com/office/drawing/2014/main" id="{6383E4A8-6593-2030-5893-7E6CEA46FB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F7327D9-75A3-08CD-2693-C94F65EB94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775B320-A72E-4888-ABA0-B14499E47248}" type="slidenum">
              <a:rPr lang="en-GB" smtClean="0"/>
              <a:t>‹#›</a:t>
            </a:fld>
            <a:endParaRPr lang="en-GB"/>
          </a:p>
        </p:txBody>
      </p:sp>
    </p:spTree>
    <p:extLst>
      <p:ext uri="{BB962C8B-B14F-4D97-AF65-F5344CB8AC3E}">
        <p14:creationId xmlns:p14="http://schemas.microsoft.com/office/powerpoint/2010/main" val="1402189289"/>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0" r:id="rId3"/>
    <p:sldLayoutId id="2147483653" r:id="rId4"/>
    <p:sldLayoutId id="2147483728" r:id="rId5"/>
    <p:sldLayoutId id="2147483727" r:id="rId6"/>
    <p:sldLayoutId id="2147483651" r:id="rId7"/>
    <p:sldLayoutId id="2147483654" r:id="rId8"/>
    <p:sldLayoutId id="2147483661" r:id="rId9"/>
    <p:sldLayoutId id="2147483655" r:id="rId10"/>
    <p:sldLayoutId id="2147483726" r:id="rId11"/>
    <p:sldLayoutId id="2147483725"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A48F03-541F-A93F-795E-86C9A64B2B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44F0F8-EC7E-21D5-C7AA-F5BF14C39D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53F4D9-638D-04A5-DCBA-0B90FA6DBF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C84AF5C-EF15-49B9-95B1-B7669D2D8E87}" type="datetimeFigureOut">
              <a:rPr lang="en-GB" smtClean="0"/>
              <a:t>04/03/2026</a:t>
            </a:fld>
            <a:endParaRPr lang="en-GB"/>
          </a:p>
        </p:txBody>
      </p:sp>
      <p:sp>
        <p:nvSpPr>
          <p:cNvPr id="5" name="Footer Placeholder 4">
            <a:extLst>
              <a:ext uri="{FF2B5EF4-FFF2-40B4-BE49-F238E27FC236}">
                <a16:creationId xmlns:a16="http://schemas.microsoft.com/office/drawing/2014/main" id="{E962F878-0F01-4A55-B9D2-203676FCC2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94EB7AE-3B20-00E8-F13C-A242C041B1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290D90-4B10-471A-B34A-54D61A6C3CE3}" type="slidenum">
              <a:rPr lang="en-GB" smtClean="0"/>
              <a:t>‹#›</a:t>
            </a:fld>
            <a:endParaRPr lang="en-GB"/>
          </a:p>
        </p:txBody>
      </p:sp>
    </p:spTree>
    <p:extLst>
      <p:ext uri="{BB962C8B-B14F-4D97-AF65-F5344CB8AC3E}">
        <p14:creationId xmlns:p14="http://schemas.microsoft.com/office/powerpoint/2010/main" val="2876258400"/>
      </p:ext>
    </p:extLst>
  </p:cSld>
  <p:clrMap bg1="lt1" tx1="dk1" bg2="lt2" tx2="dk2" accent1="accent1" accent2="accent2" accent3="accent3" accent4="accent4" accent5="accent5" accent6="accent6" hlink="hlink" folHlink="folHlink"/>
  <p:sldLayoutIdLst>
    <p:sldLayoutId id="2147483678" r:id="rId1"/>
    <p:sldLayoutId id="2147483689" r:id="rId2"/>
    <p:sldLayoutId id="2147483679" r:id="rId3"/>
    <p:sldLayoutId id="2147483680" r:id="rId4"/>
    <p:sldLayoutId id="2147483681" r:id="rId5"/>
    <p:sldLayoutId id="2147483682" r:id="rId6"/>
    <p:sldLayoutId id="2147483683" r:id="rId7"/>
    <p:sldLayoutId id="2147483684" r:id="rId8"/>
    <p:sldLayoutId id="2147483685"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C9E6D3-850F-BD6C-6012-21B9ED5700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7DE1BD-1BBF-7501-B0BF-A1503368FE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06A74E9-3FC5-F481-2252-C30DA63FC8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DFEBFDC-BF81-49B6-B4BD-5575CE27802E}" type="datetimeFigureOut">
              <a:rPr lang="en-GB" smtClean="0"/>
              <a:t>04/03/2026</a:t>
            </a:fld>
            <a:endParaRPr lang="en-GB"/>
          </a:p>
        </p:txBody>
      </p:sp>
      <p:sp>
        <p:nvSpPr>
          <p:cNvPr id="5" name="Footer Placeholder 4">
            <a:extLst>
              <a:ext uri="{FF2B5EF4-FFF2-40B4-BE49-F238E27FC236}">
                <a16:creationId xmlns:a16="http://schemas.microsoft.com/office/drawing/2014/main" id="{26E989D6-70F1-1492-E80C-0AF775DE5E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6E09DCE-93CF-AEF6-81E9-99624716C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7C281A2-DE51-4734-BF0A-26FEBFF654E0}" type="slidenum">
              <a:rPr lang="en-GB" smtClean="0"/>
              <a:t>‹#›</a:t>
            </a:fld>
            <a:endParaRPr lang="en-GB"/>
          </a:p>
        </p:txBody>
      </p:sp>
    </p:spTree>
    <p:extLst>
      <p:ext uri="{BB962C8B-B14F-4D97-AF65-F5344CB8AC3E}">
        <p14:creationId xmlns:p14="http://schemas.microsoft.com/office/powerpoint/2010/main" val="1214910000"/>
      </p:ext>
    </p:extLst>
  </p:cSld>
  <p:clrMap bg1="lt1" tx1="dk1" bg2="lt2" tx2="dk2" accent1="accent1" accent2="accent2" accent3="accent3" accent4="accent4" accent5="accent5" accent6="accent6" hlink="hlink" folHlink="folHlink"/>
  <p:sldLayoutIdLst>
    <p:sldLayoutId id="2147483692" r:id="rId1"/>
    <p:sldLayoutId id="2147483703" r:id="rId2"/>
    <p:sldLayoutId id="2147483704" r:id="rId3"/>
    <p:sldLayoutId id="2147483705" r:id="rId4"/>
    <p:sldLayoutId id="2147483694" r:id="rId5"/>
    <p:sldLayoutId id="2147483695" r:id="rId6"/>
    <p:sldLayoutId id="2147483696" r:id="rId7"/>
    <p:sldLayoutId id="2147483697" r:id="rId8"/>
    <p:sldLayoutId id="2147483698"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F39E8-7F45-3B0D-E6A5-4F61051E1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A0E64E5-7122-DE7D-D208-A049F64679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9DBD08-EAAA-F33F-15CD-7E819125CE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B59075-4B40-4AEF-95AC-D3B05B28E1D4}" type="datetimeFigureOut">
              <a:rPr lang="en-GB" smtClean="0"/>
              <a:t>04/03/2026</a:t>
            </a:fld>
            <a:endParaRPr lang="en-GB"/>
          </a:p>
        </p:txBody>
      </p:sp>
      <p:sp>
        <p:nvSpPr>
          <p:cNvPr id="5" name="Footer Placeholder 4">
            <a:extLst>
              <a:ext uri="{FF2B5EF4-FFF2-40B4-BE49-F238E27FC236}">
                <a16:creationId xmlns:a16="http://schemas.microsoft.com/office/drawing/2014/main" id="{105F6ABE-7F88-9DC7-12E7-55901BF8EE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FACFBEC3-794B-BF81-89E2-5606DB91CE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37EFD98-8869-4A15-A4FD-36A87A119ADA}" type="slidenum">
              <a:rPr lang="en-GB" smtClean="0"/>
              <a:t>‹#›</a:t>
            </a:fld>
            <a:endParaRPr lang="en-GB"/>
          </a:p>
        </p:txBody>
      </p:sp>
    </p:spTree>
    <p:extLst>
      <p:ext uri="{BB962C8B-B14F-4D97-AF65-F5344CB8AC3E}">
        <p14:creationId xmlns:p14="http://schemas.microsoft.com/office/powerpoint/2010/main" val="3129363364"/>
      </p:ext>
    </p:extLst>
  </p:cSld>
  <p:clrMap bg1="lt1" tx1="dk1" bg2="lt2" tx2="dk2" accent1="accent1" accent2="accent2" accent3="accent3" accent4="accent4" accent5="accent5" accent6="accent6" hlink="hlink" folHlink="folHlink"/>
  <p:sldLayoutIdLst>
    <p:sldLayoutId id="2147483664" r:id="rId1"/>
    <p:sldLayoutId id="2147483663" r:id="rId2"/>
    <p:sldLayoutId id="2147483665"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6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603250" y="476250"/>
            <a:ext cx="10985500" cy="71658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6000750" y="6486708"/>
            <a:ext cx="243656" cy="241092"/>
          </a:xfrm>
          <a:prstGeom prst="rect">
            <a:avLst/>
          </a:prstGeom>
          <a:ln w="12700">
            <a:miter lim="400000"/>
          </a:ln>
        </p:spPr>
        <p:txBody>
          <a:bodyPr wrap="none" lIns="50800" tIns="50800" rIns="50800" bIns="50800" anchor="b">
            <a:spAutoFit/>
          </a:bodyPr>
          <a:lstStyle>
            <a:lvl1pPr defTabSz="292100">
              <a:defRPr sz="900"/>
            </a:lvl1pPr>
          </a:lstStyle>
          <a:p>
            <a:fld id="{86CB4B4D-7CA3-9044-876B-883B54F8677D}" type="slidenum">
              <a:t>‹#›</a:t>
            </a:fld>
            <a:endParaRPr/>
          </a:p>
        </p:txBody>
      </p:sp>
    </p:spTree>
    <p:extLst>
      <p:ext uri="{BB962C8B-B14F-4D97-AF65-F5344CB8AC3E}">
        <p14:creationId xmlns:p14="http://schemas.microsoft.com/office/powerpoint/2010/main" val="334135241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ransition spd="med"/>
  <p:txStyles>
    <p:titleStyle>
      <a:lvl1pPr marL="0" marR="0" indent="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9pPr>
    </p:titleStyle>
    <p:bodyStyle>
      <a:lvl1pPr marL="304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1pPr>
      <a:lvl2pPr marL="609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2pPr>
      <a:lvl3pPr marL="914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3pPr>
      <a:lvl4pPr marL="1219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4pPr>
      <a:lvl5pPr marL="15240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5pPr>
      <a:lvl6pPr marL="18288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6pPr>
      <a:lvl7pPr marL="21336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7pPr>
      <a:lvl8pPr marL="24384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8pPr>
      <a:lvl9pPr marL="2743200" marR="0" indent="-304800" algn="l" defTabSz="1219169" rtl="0" latinLnBrk="0">
        <a:lnSpc>
          <a:spcPct val="90000"/>
        </a:lnSpc>
        <a:spcBef>
          <a:spcPts val="2250"/>
        </a:spcBef>
        <a:spcAft>
          <a:spcPts val="0"/>
        </a:spcAft>
        <a:buClrTx/>
        <a:buSzPct val="123000"/>
        <a:buFontTx/>
        <a:buChar char="•"/>
        <a:tabLst/>
        <a:defRPr sz="2400" b="0" i="0" u="none" strike="noStrike" cap="none" spc="0" baseline="0">
          <a:solidFill>
            <a:srgbClr val="FFFFFF"/>
          </a:solidFill>
          <a:uFillTx/>
          <a:latin typeface="+mn-lt"/>
          <a:ea typeface="+mn-ea"/>
          <a:cs typeface="+mn-cs"/>
          <a:sym typeface="Helvetica Neue"/>
        </a:defRPr>
      </a:lvl9pPr>
    </p:bodyStyle>
    <p:otherStyle>
      <a:lvl1pPr marL="0" marR="0" indent="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video" Target="https://www.youtube.com/embed/TxPaloyJ3aA?start=2&amp;feature=oembed" TargetMode="External"/><Relationship Id="rId4" Type="http://schemas.openxmlformats.org/officeDocument/2006/relationships/image" Target="../media/image25.jpeg"/></Relationships>
</file>

<file path=ppt/slides/_rels/slide5.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womeninsport.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8EA9F-5964-37FE-865D-B4915DA1F191}"/>
            </a:ext>
          </a:extLst>
        </p:cNvPr>
        <p:cNvGrpSpPr/>
        <p:nvPr/>
      </p:nvGrpSpPr>
      <p:grpSpPr>
        <a:xfrm>
          <a:off x="0" y="0"/>
          <a:ext cx="0" cy="0"/>
          <a:chOff x="0" y="0"/>
          <a:chExt cx="0" cy="0"/>
        </a:xfrm>
      </p:grpSpPr>
      <p:pic>
        <p:nvPicPr>
          <p:cNvPr id="5" name="Picture 4" descr="A person riding a bicycle on a road&#10;&#10;AI-generated content may be incorrect.">
            <a:extLst>
              <a:ext uri="{FF2B5EF4-FFF2-40B4-BE49-F238E27FC236}">
                <a16:creationId xmlns:a16="http://schemas.microsoft.com/office/drawing/2014/main" id="{83C944A3-248B-6742-0740-AA52694652F0}"/>
              </a:ext>
            </a:extLst>
          </p:cNvPr>
          <p:cNvPicPr>
            <a:picLocks noChangeAspect="1"/>
          </p:cNvPicPr>
          <p:nvPr/>
        </p:nvPicPr>
        <p:blipFill>
          <a:blip r:embed="rId3">
            <a:extLst>
              <a:ext uri="{28A0092B-C50C-407E-A947-70E740481C1C}">
                <a14:useLocalDpi xmlns:a14="http://schemas.microsoft.com/office/drawing/2010/main" val="0"/>
              </a:ext>
            </a:extLst>
          </a:blip>
          <a:srcRect l="26409" t="4176" r="19974" b="15371"/>
          <a:stretch>
            <a:fillRect/>
          </a:stretch>
        </p:blipFill>
        <p:spPr>
          <a:xfrm>
            <a:off x="8535267" y="0"/>
            <a:ext cx="3656733" cy="6858000"/>
          </a:xfrm>
          <a:prstGeom prst="rect">
            <a:avLst/>
          </a:prstGeom>
        </p:spPr>
      </p:pic>
      <p:sp>
        <p:nvSpPr>
          <p:cNvPr id="2" name="Title 1">
            <a:extLst>
              <a:ext uri="{FF2B5EF4-FFF2-40B4-BE49-F238E27FC236}">
                <a16:creationId xmlns:a16="http://schemas.microsoft.com/office/drawing/2014/main" id="{F8EB7D81-4456-23C6-0F73-75AE32F06A7D}"/>
              </a:ext>
            </a:extLst>
          </p:cNvPr>
          <p:cNvSpPr>
            <a:spLocks noGrp="1"/>
          </p:cNvSpPr>
          <p:nvPr>
            <p:ph type="ctrTitle"/>
          </p:nvPr>
        </p:nvSpPr>
        <p:spPr>
          <a:xfrm>
            <a:off x="412414" y="622301"/>
            <a:ext cx="8338394" cy="4234074"/>
          </a:xfrm>
        </p:spPr>
        <p:txBody>
          <a:bodyPr>
            <a:noAutofit/>
          </a:bodyPr>
          <a:lstStyle/>
          <a:p>
            <a:r>
              <a:rPr lang="en-GB" sz="4800" b="1" dirty="0">
                <a:solidFill>
                  <a:srgbClr val="C0C0E0"/>
                </a:solidFill>
              </a:rPr>
              <a:t>BLACK GIRLS &amp; SPORT: </a:t>
            </a:r>
            <a:br>
              <a:rPr lang="en-GB" sz="4800" b="1" dirty="0">
                <a:solidFill>
                  <a:srgbClr val="C0C0E0"/>
                </a:solidFill>
              </a:rPr>
            </a:br>
            <a:r>
              <a:rPr lang="en-GB" sz="4800" b="1" dirty="0">
                <a:solidFill>
                  <a:srgbClr val="C0C0E0"/>
                </a:solidFill>
              </a:rPr>
              <a:t>A BREAKUP STORY</a:t>
            </a:r>
            <a:br>
              <a:rPr lang="en-GB" sz="3600" b="1" dirty="0">
                <a:solidFill>
                  <a:srgbClr val="C0C0E0"/>
                </a:solidFill>
                <a:latin typeface="Montserrat" panose="00000500000000000000" pitchFamily="2" charset="0"/>
              </a:rPr>
            </a:br>
            <a:br>
              <a:rPr lang="en-GB" sz="3600" b="1" dirty="0">
                <a:solidFill>
                  <a:srgbClr val="C0C0E0"/>
                </a:solidFill>
              </a:rPr>
            </a:br>
            <a:endParaRPr lang="en-GB" sz="3600" dirty="0">
              <a:solidFill>
                <a:srgbClr val="C0C0E0"/>
              </a:solidFill>
            </a:endParaRPr>
          </a:p>
        </p:txBody>
      </p:sp>
      <p:pic>
        <p:nvPicPr>
          <p:cNvPr id="6" name="Image" descr="Image">
            <a:extLst>
              <a:ext uri="{FF2B5EF4-FFF2-40B4-BE49-F238E27FC236}">
                <a16:creationId xmlns:a16="http://schemas.microsoft.com/office/drawing/2014/main" id="{7F60B9CE-5349-129A-13C6-4F343702EC00}"/>
              </a:ext>
            </a:extLst>
          </p:cNvPr>
          <p:cNvPicPr>
            <a:picLocks noChangeAspect="1"/>
          </p:cNvPicPr>
          <p:nvPr/>
        </p:nvPicPr>
        <p:blipFill>
          <a:blip r:embed="rId4"/>
          <a:stretch>
            <a:fillRect/>
          </a:stretch>
        </p:blipFill>
        <p:spPr>
          <a:xfrm>
            <a:off x="10846792" y="274551"/>
            <a:ext cx="979905" cy="1006943"/>
          </a:xfrm>
          <a:prstGeom prst="rect">
            <a:avLst/>
          </a:prstGeom>
          <a:ln w="12700">
            <a:miter lim="400000"/>
          </a:ln>
        </p:spPr>
      </p:pic>
    </p:spTree>
    <p:extLst>
      <p:ext uri="{BB962C8B-B14F-4D97-AF65-F5344CB8AC3E}">
        <p14:creationId xmlns:p14="http://schemas.microsoft.com/office/powerpoint/2010/main" val="3571444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262158"/>
            </a:gs>
            <a:gs pos="28422">
              <a:srgbClr val="59418E"/>
            </a:gs>
            <a:gs pos="53366">
              <a:srgbClr val="8E609F"/>
            </a:gs>
            <a:gs pos="76877">
              <a:srgbClr val="904C91"/>
            </a:gs>
            <a:gs pos="99517">
              <a:srgbClr val="822B7B"/>
            </a:gs>
          </a:gsLst>
          <a:lin ang="0" scaled="0"/>
        </a:gradFill>
        <a:effectLst/>
      </p:bgPr>
    </p:bg>
    <p:spTree>
      <p:nvGrpSpPr>
        <p:cNvPr id="1" name=""/>
        <p:cNvGrpSpPr/>
        <p:nvPr/>
      </p:nvGrpSpPr>
      <p:grpSpPr>
        <a:xfrm>
          <a:off x="0" y="0"/>
          <a:ext cx="0" cy="0"/>
          <a:chOff x="0" y="0"/>
          <a:chExt cx="0" cy="0"/>
        </a:xfrm>
      </p:grpSpPr>
      <p:sp>
        <p:nvSpPr>
          <p:cNvPr id="175" name="Founded in 1984, Women in Sport is the longest-standing charity in its field with a proud history of securing change for women and girls in SPORTS."/>
          <p:cNvSpPr txBox="1"/>
          <p:nvPr/>
        </p:nvSpPr>
        <p:spPr>
          <a:xfrm>
            <a:off x="508492" y="1580678"/>
            <a:ext cx="11333638" cy="8207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l">
              <a:defRPr sz="5400" cap="all">
                <a:solidFill>
                  <a:srgbClr val="A5D1D3"/>
                </a:solidFill>
                <a:latin typeface="Montserrat Light"/>
                <a:ea typeface="Montserrat Light"/>
                <a:cs typeface="Montserrat Light"/>
                <a:sym typeface="Montserrat Light"/>
              </a:defRPr>
            </a:lvl1pPr>
          </a:lstStyle>
          <a:p>
            <a:pPr defTabSz="1219169" hangingPunct="0"/>
            <a:r>
              <a:rPr lang="en-GB" sz="2500" b="1" kern="0" cap="none" dirty="0">
                <a:solidFill>
                  <a:schemeClr val="tx1"/>
                </a:solidFill>
              </a:rPr>
              <a:t>Founded in 1984, Women in Sport is the longest-standing charity in its field, </a:t>
            </a:r>
            <a:r>
              <a:rPr lang="en-GB" sz="2500" b="1" kern="0" cap="none" dirty="0">
                <a:solidFill>
                  <a:schemeClr val="tx1"/>
                </a:solidFill>
                <a:latin typeface="Montserrat Light" panose="00000400000000000000" pitchFamily="2" charset="0"/>
                <a:ea typeface="Arial" panose="020B0604020202020204" pitchFamily="34" charset="0"/>
              </a:rPr>
              <a:t>advocating for the needs and rights of women and girls in sport. </a:t>
            </a:r>
          </a:p>
        </p:txBody>
      </p:sp>
      <p:pic>
        <p:nvPicPr>
          <p:cNvPr id="1026" name="Picture 2" descr="Image">
            <a:extLst>
              <a:ext uri="{FF2B5EF4-FFF2-40B4-BE49-F238E27FC236}">
                <a16:creationId xmlns:a16="http://schemas.microsoft.com/office/drawing/2014/main" id="{EE4D87B4-E798-57EB-45D8-693E33430E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1157" y="252572"/>
            <a:ext cx="950973" cy="97474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17FE69-1FE3-971A-B72F-3DE02CBAE1E7}"/>
              </a:ext>
            </a:extLst>
          </p:cNvPr>
          <p:cNvSpPr txBox="1"/>
          <p:nvPr/>
        </p:nvSpPr>
        <p:spPr>
          <a:xfrm>
            <a:off x="508492" y="420104"/>
            <a:ext cx="10101943"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en-GB" sz="6000" b="0" i="0" u="none" strike="noStrike" cap="none" spc="0" normalizeH="0" baseline="0" dirty="0">
                <a:ln>
                  <a:noFill/>
                </a:ln>
                <a:solidFill>
                  <a:srgbClr val="CCCCFF"/>
                </a:solidFill>
                <a:effectLst/>
                <a:uFillTx/>
                <a:latin typeface="Montserrat Black" panose="00000A00000000000000" pitchFamily="2" charset="0"/>
                <a:sym typeface="Helvetica Neue"/>
              </a:rPr>
              <a:t>WOMEN IN SPORT</a:t>
            </a:r>
          </a:p>
        </p:txBody>
      </p:sp>
      <p:pic>
        <p:nvPicPr>
          <p:cNvPr id="3" name="Picture 2" descr="A child in a white shirt&#10;&#10;AI-generated content may be incorrect.">
            <a:extLst>
              <a:ext uri="{FF2B5EF4-FFF2-40B4-BE49-F238E27FC236}">
                <a16:creationId xmlns:a16="http://schemas.microsoft.com/office/drawing/2014/main" id="{6F26421A-ECAE-DA3E-AF86-CD8E71BF6850}"/>
              </a:ext>
            </a:extLst>
          </p:cNvPr>
          <p:cNvPicPr>
            <a:picLocks noChangeAspect="1"/>
          </p:cNvPicPr>
          <p:nvPr/>
        </p:nvPicPr>
        <p:blipFill>
          <a:blip r:embed="rId4">
            <a:extLst>
              <a:ext uri="{28A0092B-C50C-407E-A947-70E740481C1C}">
                <a14:useLocalDpi xmlns:a14="http://schemas.microsoft.com/office/drawing/2010/main" val="0"/>
              </a:ext>
            </a:extLst>
          </a:blip>
          <a:srcRect l="15205" r="14432"/>
          <a:stretch>
            <a:fillRect/>
          </a:stretch>
        </p:blipFill>
        <p:spPr>
          <a:xfrm>
            <a:off x="7880503" y="2754776"/>
            <a:ext cx="4130041" cy="3947160"/>
          </a:xfrm>
          <a:prstGeom prst="rect">
            <a:avLst/>
          </a:prstGeom>
        </p:spPr>
      </p:pic>
      <p:sp>
        <p:nvSpPr>
          <p:cNvPr id="4" name="Content Placeholder 2">
            <a:extLst>
              <a:ext uri="{FF2B5EF4-FFF2-40B4-BE49-F238E27FC236}">
                <a16:creationId xmlns:a16="http://schemas.microsoft.com/office/drawing/2014/main" id="{AF019988-9F44-AC6D-B5E5-3629092DB777}"/>
              </a:ext>
            </a:extLst>
          </p:cNvPr>
          <p:cNvSpPr txBox="1">
            <a:spLocks/>
          </p:cNvSpPr>
          <p:nvPr/>
        </p:nvSpPr>
        <p:spPr>
          <a:xfrm>
            <a:off x="400004" y="3429000"/>
            <a:ext cx="6437243" cy="48314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GB" dirty="0">
                <a:solidFill>
                  <a:schemeClr val="tx1"/>
                </a:solidFill>
              </a:rPr>
              <a:t>“</a:t>
            </a:r>
            <a:r>
              <a:rPr lang="en-GB" sz="2400" dirty="0">
                <a:solidFill>
                  <a:schemeClr val="tx1"/>
                </a:solidFill>
              </a:rPr>
              <a:t>Sport should be a sanctuary, a source of joy and a gateway to opportunity. But for too many Black girls, it becomes a source of pain, exclusion and loss, to feel like another space where they don’t belong.”</a:t>
            </a:r>
          </a:p>
          <a:p>
            <a:pPr marL="0" indent="0">
              <a:lnSpc>
                <a:spcPct val="100000"/>
              </a:lnSpc>
              <a:buFont typeface="Arial" panose="020B0604020202020204" pitchFamily="34" charset="0"/>
              <a:buNone/>
            </a:pPr>
            <a:r>
              <a:rPr lang="en-GB" dirty="0">
                <a:solidFill>
                  <a:schemeClr val="tx1"/>
                </a:solidFill>
                <a:latin typeface="Montserrat Black" panose="00000A00000000000000" pitchFamily="2" charset="0"/>
              </a:rPr>
              <a:t>We must change this story. </a:t>
            </a:r>
          </a:p>
        </p:txBody>
      </p:sp>
      <p:sp>
        <p:nvSpPr>
          <p:cNvPr id="5" name="Title 1">
            <a:extLst>
              <a:ext uri="{FF2B5EF4-FFF2-40B4-BE49-F238E27FC236}">
                <a16:creationId xmlns:a16="http://schemas.microsoft.com/office/drawing/2014/main" id="{245BA449-2901-2493-B114-04FC3EDB74C0}"/>
              </a:ext>
            </a:extLst>
          </p:cNvPr>
          <p:cNvSpPr txBox="1">
            <a:spLocks/>
          </p:cNvSpPr>
          <p:nvPr/>
        </p:nvSpPr>
        <p:spPr>
          <a:xfrm>
            <a:off x="508492" y="2155801"/>
            <a:ext cx="9144000" cy="100647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Autofit/>
          </a:bodyPr>
          <a:lstStyle>
            <a:lvl1pPr marL="0" marR="0" indent="0" algn="l" defTabSz="1219169" rtl="0" latinLnBrk="0">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1pPr>
            <a:lvl2pPr marL="0" marR="0" indent="228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2pPr>
            <a:lvl3pPr marL="0" marR="0" indent="457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3pPr>
            <a:lvl4pPr marL="0" marR="0" indent="685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4pPr>
            <a:lvl5pPr marL="0" marR="0" indent="9144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5pPr>
            <a:lvl6pPr marL="0" marR="0" indent="11430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6pPr>
            <a:lvl7pPr marL="0" marR="0" indent="13716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7pPr>
            <a:lvl8pPr marL="0" marR="0" indent="16002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8pPr>
            <a:lvl9pPr marL="0" marR="0" indent="1828800" algn="l" defTabSz="1219169" rtl="0" latinLnBrk="0">
              <a:lnSpc>
                <a:spcPct val="80000"/>
              </a:lnSpc>
              <a:spcBef>
                <a:spcPts val="0"/>
              </a:spcBef>
              <a:spcAft>
                <a:spcPts val="0"/>
              </a:spcAft>
              <a:buClrTx/>
              <a:buSzTx/>
              <a:buFontTx/>
              <a:buNone/>
              <a:tabLst/>
              <a:defRPr sz="4250" b="1" i="0" u="none" strike="noStrike" cap="none" spc="-85" baseline="0">
                <a:solidFill>
                  <a:srgbClr val="FFFFFF"/>
                </a:solidFill>
                <a:uFillTx/>
                <a:latin typeface="+mn-lt"/>
                <a:ea typeface="+mn-ea"/>
                <a:cs typeface="+mn-cs"/>
                <a:sym typeface="Helvetica Neue"/>
              </a:defRPr>
            </a:lvl9pPr>
          </a:lstStyle>
          <a:p>
            <a:r>
              <a:rPr lang="en-GB" sz="2800" kern="0" dirty="0">
                <a:solidFill>
                  <a:srgbClr val="C0C0E0"/>
                </a:solidFill>
                <a:latin typeface="Montserrat Black" panose="00000A00000000000000" pitchFamily="2" charset="0"/>
              </a:rPr>
              <a:t>WHY WE DID THIS RESEARCH</a:t>
            </a:r>
          </a:p>
        </p:txBody>
      </p:sp>
    </p:spTree>
    <p:extLst>
      <p:ext uri="{BB962C8B-B14F-4D97-AF65-F5344CB8AC3E}">
        <p14:creationId xmlns:p14="http://schemas.microsoft.com/office/powerpoint/2010/main" val="21679095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48E9A-D791-126A-2427-A3B53F425D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46E081-7ACD-A833-0DF4-71BFD09073CA}"/>
              </a:ext>
            </a:extLst>
          </p:cNvPr>
          <p:cNvSpPr>
            <a:spLocks noGrp="1"/>
          </p:cNvSpPr>
          <p:nvPr>
            <p:ph type="title"/>
          </p:nvPr>
        </p:nvSpPr>
        <p:spPr>
          <a:xfrm>
            <a:off x="322301" y="30480"/>
            <a:ext cx="10236842" cy="1325563"/>
          </a:xfrm>
        </p:spPr>
        <p:txBody>
          <a:bodyPr>
            <a:normAutofit/>
          </a:bodyPr>
          <a:lstStyle/>
          <a:p>
            <a:r>
              <a:rPr lang="en-GB" sz="2800" dirty="0"/>
              <a:t>BLACK GIRLS LOVE SPORT… </a:t>
            </a:r>
          </a:p>
        </p:txBody>
      </p:sp>
      <p:sp>
        <p:nvSpPr>
          <p:cNvPr id="9" name="Text Placeholder 8">
            <a:extLst>
              <a:ext uri="{FF2B5EF4-FFF2-40B4-BE49-F238E27FC236}">
                <a16:creationId xmlns:a16="http://schemas.microsoft.com/office/drawing/2014/main" id="{C2A80E72-B866-A010-CA8E-AB8A5B324453}"/>
              </a:ext>
            </a:extLst>
          </p:cNvPr>
          <p:cNvSpPr txBox="1">
            <a:spLocks/>
          </p:cNvSpPr>
          <p:nvPr/>
        </p:nvSpPr>
        <p:spPr>
          <a:xfrm>
            <a:off x="124972" y="4072297"/>
            <a:ext cx="4378297" cy="2702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1219169" rtl="0" eaLnBrk="1" fontAlgn="auto" latinLnBrk="0" hangingPunct="1">
              <a:lnSpc>
                <a:spcPct val="90000"/>
              </a:lnSpc>
              <a:spcBef>
                <a:spcPts val="1000"/>
              </a:spcBef>
              <a:spcAft>
                <a:spcPts val="0"/>
              </a:spcAft>
              <a:buClr>
                <a:srgbClr val="7030A0"/>
              </a:buClr>
              <a:buSzTx/>
              <a:buNone/>
              <a:tabLst/>
              <a:defRPr/>
            </a:pPr>
            <a:r>
              <a:rPr lang="en-US" sz="2200" dirty="0">
                <a:latin typeface="Montserrat" panose="00000500000000000000" pitchFamily="2" charset="0"/>
              </a:rPr>
              <a:t>Outside of school, </a:t>
            </a:r>
          </a:p>
          <a:p>
            <a:pPr marL="0" marR="0" lvl="0" indent="0" algn="ctr" defTabSz="1219169" rtl="0" eaLnBrk="1" fontAlgn="auto" latinLnBrk="0" hangingPunct="1">
              <a:lnSpc>
                <a:spcPct val="90000"/>
              </a:lnSpc>
              <a:spcBef>
                <a:spcPts val="1000"/>
              </a:spcBef>
              <a:spcAft>
                <a:spcPts val="0"/>
              </a:spcAft>
              <a:buClr>
                <a:srgbClr val="7030A0"/>
              </a:buClr>
              <a:buSzTx/>
              <a:buNone/>
              <a:tabLst/>
              <a:defRPr/>
            </a:pPr>
            <a:r>
              <a:rPr lang="en-US" sz="2200" dirty="0">
                <a:solidFill>
                  <a:srgbClr val="7030A0"/>
                </a:solidFill>
                <a:latin typeface="Montserrat Black" panose="00000A00000000000000" pitchFamily="2" charset="0"/>
              </a:rPr>
              <a:t>only 14% </a:t>
            </a:r>
            <a:br>
              <a:rPr lang="en-US" sz="2200" dirty="0">
                <a:solidFill>
                  <a:srgbClr val="C0C0E0"/>
                </a:solidFill>
                <a:latin typeface="Montserrat Black" panose="00000A00000000000000" pitchFamily="2" charset="0"/>
              </a:rPr>
            </a:br>
            <a:r>
              <a:rPr lang="en-US" sz="2200" dirty="0">
                <a:latin typeface="Montserrat" panose="00000500000000000000" pitchFamily="2" charset="0"/>
              </a:rPr>
              <a:t>of Black girls are active for 30 mins or more a day on average. </a:t>
            </a:r>
          </a:p>
          <a:p>
            <a:pPr marL="0" marR="0" lvl="0" indent="0" algn="ctr" defTabSz="1219169" rtl="0" eaLnBrk="1" fontAlgn="auto" latinLnBrk="0" hangingPunct="1">
              <a:lnSpc>
                <a:spcPct val="90000"/>
              </a:lnSpc>
              <a:spcBef>
                <a:spcPts val="1000"/>
              </a:spcBef>
              <a:spcAft>
                <a:spcPts val="0"/>
              </a:spcAft>
              <a:buClr>
                <a:srgbClr val="7030A0"/>
              </a:buClr>
              <a:buSzTx/>
              <a:buNone/>
              <a:tabLst/>
              <a:defRPr/>
            </a:pPr>
            <a:r>
              <a:rPr lang="en-US" sz="2200" dirty="0">
                <a:latin typeface="Montserrat" panose="00000500000000000000" pitchFamily="2" charset="0"/>
              </a:rPr>
              <a:t>Significantly less than any other group of girls.</a:t>
            </a:r>
          </a:p>
        </p:txBody>
      </p:sp>
      <p:sp>
        <p:nvSpPr>
          <p:cNvPr id="11" name="TextBox 10">
            <a:extLst>
              <a:ext uri="{FF2B5EF4-FFF2-40B4-BE49-F238E27FC236}">
                <a16:creationId xmlns:a16="http://schemas.microsoft.com/office/drawing/2014/main" id="{15B1C5E6-0148-A624-147A-57C71AA834B2}"/>
              </a:ext>
            </a:extLst>
          </p:cNvPr>
          <p:cNvSpPr txBox="1"/>
          <p:nvPr/>
        </p:nvSpPr>
        <p:spPr>
          <a:xfrm>
            <a:off x="322301" y="1356043"/>
            <a:ext cx="10824750" cy="1569660"/>
          </a:xfrm>
          <a:prstGeom prst="rect">
            <a:avLst/>
          </a:prstGeom>
          <a:noFill/>
        </p:spPr>
        <p:txBody>
          <a:bodyPr wrap="square" rtlCol="0">
            <a:spAutoFit/>
          </a:bodyPr>
          <a:lstStyle/>
          <a:p>
            <a:pPr marL="342900" indent="-342900">
              <a:buFont typeface="Arial" panose="020B0604020202020204" pitchFamily="34" charset="0"/>
              <a:buChar char="•"/>
            </a:pPr>
            <a:r>
              <a:rPr lang="en-GB" sz="2400" dirty="0">
                <a:latin typeface="Montserrat" panose="00000500000000000000" pitchFamily="2" charset="0"/>
              </a:rPr>
              <a:t>60% of Black girls  dream about reaching the top in sport compared to 33% of White British girls </a:t>
            </a:r>
          </a:p>
          <a:p>
            <a:pPr marL="342900" indent="-342900">
              <a:buFont typeface="Arial" panose="020B0604020202020204" pitchFamily="34" charset="0"/>
              <a:buChar char="•"/>
            </a:pPr>
            <a:r>
              <a:rPr lang="en-US" sz="2400" dirty="0">
                <a:solidFill>
                  <a:prstClr val="black"/>
                </a:solidFill>
                <a:latin typeface="Montserrat" panose="00000500000000000000" pitchFamily="2" charset="0"/>
              </a:rPr>
              <a:t>85% of Black girls say sport makes them feel happy and carefree</a:t>
            </a:r>
          </a:p>
          <a:p>
            <a:pPr marL="342900" indent="-342900">
              <a:buFont typeface="Arial" panose="020B0604020202020204" pitchFamily="34" charset="0"/>
              <a:buChar char="•"/>
            </a:pPr>
            <a:r>
              <a:rPr lang="en-US" sz="2400" kern="0" dirty="0">
                <a:solidFill>
                  <a:prstClr val="black"/>
                </a:solidFill>
                <a:latin typeface="Montserrat" panose="00000500000000000000" pitchFamily="2" charset="0"/>
              </a:rPr>
              <a:t>68% enjoy competitive sport</a:t>
            </a:r>
          </a:p>
        </p:txBody>
      </p:sp>
      <p:sp>
        <p:nvSpPr>
          <p:cNvPr id="12" name="Title 1">
            <a:extLst>
              <a:ext uri="{FF2B5EF4-FFF2-40B4-BE49-F238E27FC236}">
                <a16:creationId xmlns:a16="http://schemas.microsoft.com/office/drawing/2014/main" id="{242032EE-EF86-AA1F-66AE-B2146CD6A50C}"/>
              </a:ext>
            </a:extLst>
          </p:cNvPr>
          <p:cNvSpPr txBox="1">
            <a:spLocks/>
          </p:cNvSpPr>
          <p:nvPr/>
        </p:nvSpPr>
        <p:spPr>
          <a:xfrm>
            <a:off x="322301" y="2925703"/>
            <a:ext cx="1119294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7A277C"/>
                </a:solidFill>
                <a:latin typeface="Montserrat Black" panose="00000A00000000000000" pitchFamily="2" charset="0"/>
                <a:ea typeface="+mj-ea"/>
                <a:cs typeface="+mj-cs"/>
              </a:defRPr>
            </a:lvl1pPr>
          </a:lstStyle>
          <a:p>
            <a:r>
              <a:rPr lang="en-GB" sz="2400" dirty="0"/>
              <a:t>…YET, BLACK GIRLS ARE THE LEAST PHYISICALLY ACTIVE OF GROUP OF GIRLS</a:t>
            </a:r>
          </a:p>
        </p:txBody>
      </p:sp>
      <p:pic>
        <p:nvPicPr>
          <p:cNvPr id="13" name="Picture 12" descr="A graph of people with different colored bars&#10;&#10;AI-generated content may be incorrect.">
            <a:extLst>
              <a:ext uri="{FF2B5EF4-FFF2-40B4-BE49-F238E27FC236}">
                <a16:creationId xmlns:a16="http://schemas.microsoft.com/office/drawing/2014/main" id="{368787DF-8D6A-C5B4-07A4-77750A5B6D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059" y="4081092"/>
            <a:ext cx="6686182" cy="2467818"/>
          </a:xfrm>
          <a:prstGeom prst="rect">
            <a:avLst/>
          </a:prstGeom>
        </p:spPr>
      </p:pic>
      <p:sp>
        <p:nvSpPr>
          <p:cNvPr id="14" name="Rectangle: Rounded Corners 13">
            <a:extLst>
              <a:ext uri="{FF2B5EF4-FFF2-40B4-BE49-F238E27FC236}">
                <a16:creationId xmlns:a16="http://schemas.microsoft.com/office/drawing/2014/main" id="{FCEA81B5-0F4F-C715-7E99-D66234A7CF62}"/>
              </a:ext>
            </a:extLst>
          </p:cNvPr>
          <p:cNvSpPr/>
          <p:nvPr/>
        </p:nvSpPr>
        <p:spPr>
          <a:xfrm>
            <a:off x="4829059" y="4081092"/>
            <a:ext cx="967849" cy="2408116"/>
          </a:xfrm>
          <a:prstGeom prst="roundRect">
            <a:avLst/>
          </a:prstGeom>
          <a:noFill/>
          <a:ln w="38100">
            <a:solidFill>
              <a:srgbClr val="FF0000">
                <a:alpha val="99000"/>
              </a:srgb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6E4DBEB1-132E-D327-ADCC-95900B2F4A68}"/>
              </a:ext>
            </a:extLst>
          </p:cNvPr>
          <p:cNvSpPr txBox="1"/>
          <p:nvPr/>
        </p:nvSpPr>
        <p:spPr>
          <a:xfrm>
            <a:off x="228600" y="6858000"/>
            <a:ext cx="4739439" cy="369332"/>
          </a:xfrm>
          <a:prstGeom prst="rect">
            <a:avLst/>
          </a:prstGeom>
          <a:noFill/>
        </p:spPr>
        <p:txBody>
          <a:bodyPr wrap="none" rtlCol="0">
            <a:spAutoFit/>
          </a:bodyPr>
          <a:lstStyle/>
          <a:p>
            <a:r>
              <a:rPr lang="en-GB" dirty="0">
                <a:solidFill>
                  <a:schemeClr val="bg1"/>
                </a:solidFill>
              </a:rPr>
              <a:t>Data: Women in Sport (UK) and Sport England </a:t>
            </a:r>
          </a:p>
        </p:txBody>
      </p:sp>
    </p:spTree>
    <p:extLst>
      <p:ext uri="{BB962C8B-B14F-4D97-AF65-F5344CB8AC3E}">
        <p14:creationId xmlns:p14="http://schemas.microsoft.com/office/powerpoint/2010/main" val="2928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Dear Sport | Women in Sport | #KeepBlackGirlsPlaying">
            <a:hlinkClick r:id="" action="ppaction://media"/>
            <a:extLst>
              <a:ext uri="{FF2B5EF4-FFF2-40B4-BE49-F238E27FC236}">
                <a16:creationId xmlns:a16="http://schemas.microsoft.com/office/drawing/2014/main" id="{C33B8C94-1389-EB26-7917-4AE8C4E8B0A5}"/>
              </a:ext>
            </a:extLst>
          </p:cNvPr>
          <p:cNvPicPr>
            <a:picLocks noRot="1" noChangeAspect="1"/>
          </p:cNvPicPr>
          <p:nvPr>
            <a:videoFile r:link="rId1"/>
          </p:nvPr>
        </p:nvPicPr>
        <p:blipFill>
          <a:blip r:embed="rId4"/>
          <a:stretch>
            <a:fillRect/>
          </a:stretch>
        </p:blipFill>
        <p:spPr>
          <a:xfrm>
            <a:off x="0" y="-10886"/>
            <a:ext cx="12192000" cy="6888480"/>
          </a:xfrm>
          <a:prstGeom prst="rect">
            <a:avLst/>
          </a:prstGeom>
        </p:spPr>
      </p:pic>
    </p:spTree>
    <p:extLst>
      <p:ext uri="{BB962C8B-B14F-4D97-AF65-F5344CB8AC3E}">
        <p14:creationId xmlns:p14="http://schemas.microsoft.com/office/powerpoint/2010/main" val="316346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5D566-FF4B-2C74-33CA-25ABD452B7D0}"/>
              </a:ext>
            </a:extLst>
          </p:cNvPr>
          <p:cNvSpPr>
            <a:spLocks noGrp="1"/>
          </p:cNvSpPr>
          <p:nvPr>
            <p:ph type="title"/>
          </p:nvPr>
        </p:nvSpPr>
        <p:spPr>
          <a:xfrm>
            <a:off x="317077" y="249948"/>
            <a:ext cx="10642600" cy="1325563"/>
          </a:xfrm>
        </p:spPr>
        <p:txBody>
          <a:bodyPr>
            <a:noAutofit/>
          </a:bodyPr>
          <a:lstStyle/>
          <a:p>
            <a:r>
              <a:rPr lang="en-GB" sz="3600" dirty="0"/>
              <a:t>Life for teenage girls is hard, life for teenage Black girls even harder</a:t>
            </a:r>
          </a:p>
        </p:txBody>
      </p:sp>
      <p:cxnSp>
        <p:nvCxnSpPr>
          <p:cNvPr id="4" name="Straight Connector 3">
            <a:extLst>
              <a:ext uri="{FF2B5EF4-FFF2-40B4-BE49-F238E27FC236}">
                <a16:creationId xmlns:a16="http://schemas.microsoft.com/office/drawing/2014/main" id="{EF9AF927-F742-9201-919C-4A3662EBCA8F}"/>
              </a:ext>
            </a:extLst>
          </p:cNvPr>
          <p:cNvCxnSpPr>
            <a:cxnSpLocks/>
          </p:cNvCxnSpPr>
          <p:nvPr/>
        </p:nvCxnSpPr>
        <p:spPr>
          <a:xfrm>
            <a:off x="2364892" y="2314935"/>
            <a:ext cx="0" cy="415137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8C3B8C89-D72C-B17A-3C82-3D6C48966F28}"/>
              </a:ext>
            </a:extLst>
          </p:cNvPr>
          <p:cNvCxnSpPr>
            <a:cxnSpLocks/>
          </p:cNvCxnSpPr>
          <p:nvPr/>
        </p:nvCxnSpPr>
        <p:spPr>
          <a:xfrm>
            <a:off x="4828692" y="2304306"/>
            <a:ext cx="0" cy="415137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CC06B04A-3135-3A74-F285-FB7E037DD1AD}"/>
              </a:ext>
            </a:extLst>
          </p:cNvPr>
          <p:cNvCxnSpPr>
            <a:cxnSpLocks/>
          </p:cNvCxnSpPr>
          <p:nvPr/>
        </p:nvCxnSpPr>
        <p:spPr>
          <a:xfrm>
            <a:off x="7279792" y="2304304"/>
            <a:ext cx="0" cy="415137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4ECEB067-839A-DB77-756E-348FD7967093}"/>
              </a:ext>
            </a:extLst>
          </p:cNvPr>
          <p:cNvCxnSpPr>
            <a:cxnSpLocks/>
          </p:cNvCxnSpPr>
          <p:nvPr/>
        </p:nvCxnSpPr>
        <p:spPr>
          <a:xfrm>
            <a:off x="9692792" y="2314936"/>
            <a:ext cx="0" cy="4151376"/>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pic>
        <p:nvPicPr>
          <p:cNvPr id="12" name="Picture 11" descr="People walking in a courtyard of a building&#10;&#10;AI-generated content may be incorrect.">
            <a:extLst>
              <a:ext uri="{FF2B5EF4-FFF2-40B4-BE49-F238E27FC236}">
                <a16:creationId xmlns:a16="http://schemas.microsoft.com/office/drawing/2014/main" id="{1131849E-E9C2-DA81-4211-93AE6419C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677" y="2314934"/>
            <a:ext cx="2101850" cy="1492250"/>
          </a:xfrm>
          <a:prstGeom prst="rect">
            <a:avLst/>
          </a:prstGeom>
        </p:spPr>
      </p:pic>
      <p:pic>
        <p:nvPicPr>
          <p:cNvPr id="14" name="Picture 13" descr="A poster on a wall&#10;&#10;AI-generated content may be incorrect.">
            <a:extLst>
              <a:ext uri="{FF2B5EF4-FFF2-40B4-BE49-F238E27FC236}">
                <a16:creationId xmlns:a16="http://schemas.microsoft.com/office/drawing/2014/main" id="{C031812E-1CAE-6167-317D-824D7A7FB9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1876" y="2325568"/>
            <a:ext cx="2101850" cy="1492250"/>
          </a:xfrm>
          <a:prstGeom prst="rect">
            <a:avLst/>
          </a:prstGeom>
        </p:spPr>
      </p:pic>
      <p:pic>
        <p:nvPicPr>
          <p:cNvPr id="16" name="Picture 15" descr="Close-up of hands holding books&#10;&#10;AI-generated content may be incorrect.">
            <a:extLst>
              <a:ext uri="{FF2B5EF4-FFF2-40B4-BE49-F238E27FC236}">
                <a16:creationId xmlns:a16="http://schemas.microsoft.com/office/drawing/2014/main" id="{E4BF3920-C84C-78EA-3792-EB6A127F8F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875" y="2325570"/>
            <a:ext cx="2101850" cy="1492250"/>
          </a:xfrm>
          <a:prstGeom prst="rect">
            <a:avLst/>
          </a:prstGeom>
        </p:spPr>
      </p:pic>
      <p:pic>
        <p:nvPicPr>
          <p:cNvPr id="18" name="Picture 17" descr="A group of people holding a sign&#10;&#10;AI-generated content may be incorrect.">
            <a:extLst>
              <a:ext uri="{FF2B5EF4-FFF2-40B4-BE49-F238E27FC236}">
                <a16:creationId xmlns:a16="http://schemas.microsoft.com/office/drawing/2014/main" id="{C93B7F4A-F06F-F923-93CD-7A9CF6BBBB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9140" y="2314939"/>
            <a:ext cx="2101850" cy="1492250"/>
          </a:xfrm>
          <a:prstGeom prst="rect">
            <a:avLst/>
          </a:prstGeom>
        </p:spPr>
      </p:pic>
      <p:sp>
        <p:nvSpPr>
          <p:cNvPr id="20" name="TextBox 19">
            <a:extLst>
              <a:ext uri="{FF2B5EF4-FFF2-40B4-BE49-F238E27FC236}">
                <a16:creationId xmlns:a16="http://schemas.microsoft.com/office/drawing/2014/main" id="{5DB9B582-3609-69DC-0ACA-6C4E65EC8A9C}"/>
              </a:ext>
            </a:extLst>
          </p:cNvPr>
          <p:cNvSpPr txBox="1"/>
          <p:nvPr/>
        </p:nvSpPr>
        <p:spPr>
          <a:xfrm>
            <a:off x="182040" y="3898039"/>
            <a:ext cx="1955793" cy="677108"/>
          </a:xfrm>
          <a:prstGeom prst="rect">
            <a:avLst/>
          </a:prstGeom>
          <a:noFill/>
        </p:spPr>
        <p:txBody>
          <a:bodyPr wrap="square">
            <a:spAutoFit/>
          </a:bodyPr>
          <a:lstStyle/>
          <a:p>
            <a:r>
              <a:rPr lang="en-GB" sz="1900" b="1" dirty="0" err="1">
                <a:latin typeface="Montserrat" panose="00000500000000000000" pitchFamily="2" charset="0"/>
              </a:rPr>
              <a:t>Minoritisation</a:t>
            </a:r>
            <a:endParaRPr lang="en-GB" sz="1900" b="1" dirty="0">
              <a:latin typeface="Montserrat" panose="00000500000000000000" pitchFamily="2" charset="0"/>
            </a:endParaRPr>
          </a:p>
          <a:p>
            <a:endParaRPr lang="en-GB" sz="1900" dirty="0">
              <a:latin typeface="Montserrat" panose="00000500000000000000" pitchFamily="2" charset="0"/>
            </a:endParaRPr>
          </a:p>
        </p:txBody>
      </p:sp>
      <p:sp>
        <p:nvSpPr>
          <p:cNvPr id="22" name="TextBox 21">
            <a:extLst>
              <a:ext uri="{FF2B5EF4-FFF2-40B4-BE49-F238E27FC236}">
                <a16:creationId xmlns:a16="http://schemas.microsoft.com/office/drawing/2014/main" id="{25AD907B-043A-919E-B91B-85866EF64DB9}"/>
              </a:ext>
            </a:extLst>
          </p:cNvPr>
          <p:cNvSpPr txBox="1"/>
          <p:nvPr/>
        </p:nvSpPr>
        <p:spPr>
          <a:xfrm>
            <a:off x="2499207" y="3896740"/>
            <a:ext cx="2217036" cy="1261884"/>
          </a:xfrm>
          <a:prstGeom prst="rect">
            <a:avLst/>
          </a:prstGeom>
          <a:noFill/>
        </p:spPr>
        <p:txBody>
          <a:bodyPr wrap="square">
            <a:spAutoFit/>
          </a:bodyPr>
          <a:lstStyle/>
          <a:p>
            <a:r>
              <a:rPr lang="en-GB" sz="1900" b="1" dirty="0">
                <a:latin typeface="Montserrat" panose="00000500000000000000" pitchFamily="2" charset="0"/>
              </a:rPr>
              <a:t>Poverty &amp; Economic Inequality</a:t>
            </a:r>
          </a:p>
          <a:p>
            <a:endParaRPr lang="en-GB" sz="1900" b="1" dirty="0">
              <a:latin typeface="Montserrat" panose="00000500000000000000" pitchFamily="2" charset="0"/>
            </a:endParaRPr>
          </a:p>
        </p:txBody>
      </p:sp>
      <p:sp>
        <p:nvSpPr>
          <p:cNvPr id="24" name="TextBox 23">
            <a:extLst>
              <a:ext uri="{FF2B5EF4-FFF2-40B4-BE49-F238E27FC236}">
                <a16:creationId xmlns:a16="http://schemas.microsoft.com/office/drawing/2014/main" id="{6C3F50C3-9DA2-9A43-55B5-99499C9769C7}"/>
              </a:ext>
            </a:extLst>
          </p:cNvPr>
          <p:cNvSpPr txBox="1"/>
          <p:nvPr/>
        </p:nvSpPr>
        <p:spPr>
          <a:xfrm>
            <a:off x="4920627" y="3896734"/>
            <a:ext cx="2308365" cy="1261884"/>
          </a:xfrm>
          <a:prstGeom prst="rect">
            <a:avLst/>
          </a:prstGeom>
          <a:noFill/>
        </p:spPr>
        <p:txBody>
          <a:bodyPr wrap="square">
            <a:spAutoFit/>
          </a:bodyPr>
          <a:lstStyle/>
          <a:p>
            <a:r>
              <a:rPr lang="en-GB" sz="1900" b="1" dirty="0">
                <a:latin typeface="Montserrat" panose="00000500000000000000" pitchFamily="2" charset="0"/>
              </a:rPr>
              <a:t>Responsibility &amp; Adultification Bias</a:t>
            </a:r>
          </a:p>
          <a:p>
            <a:endParaRPr lang="en-GB" sz="1900" dirty="0">
              <a:latin typeface="Montserrat" panose="00000500000000000000" pitchFamily="2" charset="0"/>
            </a:endParaRPr>
          </a:p>
        </p:txBody>
      </p:sp>
      <p:sp>
        <p:nvSpPr>
          <p:cNvPr id="26" name="TextBox 25">
            <a:extLst>
              <a:ext uri="{FF2B5EF4-FFF2-40B4-BE49-F238E27FC236}">
                <a16:creationId xmlns:a16="http://schemas.microsoft.com/office/drawing/2014/main" id="{4C7EA74B-1D8E-0187-CB5B-A4512D18CCC7}"/>
              </a:ext>
            </a:extLst>
          </p:cNvPr>
          <p:cNvSpPr txBox="1"/>
          <p:nvPr/>
        </p:nvSpPr>
        <p:spPr>
          <a:xfrm>
            <a:off x="7409606" y="3898044"/>
            <a:ext cx="2272554" cy="969496"/>
          </a:xfrm>
          <a:prstGeom prst="rect">
            <a:avLst/>
          </a:prstGeom>
          <a:noFill/>
        </p:spPr>
        <p:txBody>
          <a:bodyPr wrap="square">
            <a:spAutoFit/>
          </a:bodyPr>
          <a:lstStyle/>
          <a:p>
            <a:r>
              <a:rPr lang="en-GB" sz="1900" b="1" dirty="0">
                <a:latin typeface="Montserrat" panose="00000500000000000000" pitchFamily="2" charset="0"/>
              </a:rPr>
              <a:t>Ambition for Social Mobility</a:t>
            </a:r>
          </a:p>
          <a:p>
            <a:endParaRPr lang="en-GB" sz="1900" dirty="0">
              <a:latin typeface="Montserrat" panose="00000500000000000000" pitchFamily="2" charset="0"/>
            </a:endParaRPr>
          </a:p>
        </p:txBody>
      </p:sp>
      <p:sp>
        <p:nvSpPr>
          <p:cNvPr id="28" name="TextBox 27">
            <a:extLst>
              <a:ext uri="{FF2B5EF4-FFF2-40B4-BE49-F238E27FC236}">
                <a16:creationId xmlns:a16="http://schemas.microsoft.com/office/drawing/2014/main" id="{98D0DFD2-7933-A999-8A23-208981E34626}"/>
              </a:ext>
            </a:extLst>
          </p:cNvPr>
          <p:cNvSpPr txBox="1"/>
          <p:nvPr/>
        </p:nvSpPr>
        <p:spPr>
          <a:xfrm>
            <a:off x="9805242" y="3906072"/>
            <a:ext cx="2101851" cy="677108"/>
          </a:xfrm>
          <a:prstGeom prst="rect">
            <a:avLst/>
          </a:prstGeom>
          <a:noFill/>
        </p:spPr>
        <p:txBody>
          <a:bodyPr wrap="square">
            <a:spAutoFit/>
          </a:bodyPr>
          <a:lstStyle/>
          <a:p>
            <a:r>
              <a:rPr lang="en-GB" sz="1900" b="1" dirty="0">
                <a:latin typeface="Montserrat" panose="00000500000000000000" pitchFamily="2" charset="0"/>
              </a:rPr>
              <a:t>Safety &amp; Trust</a:t>
            </a:r>
          </a:p>
          <a:p>
            <a:endParaRPr lang="en-GB" sz="1900" b="1" dirty="0">
              <a:latin typeface="Montserrat" panose="00000500000000000000" pitchFamily="2" charset="0"/>
            </a:endParaRPr>
          </a:p>
        </p:txBody>
      </p:sp>
      <p:pic>
        <p:nvPicPr>
          <p:cNvPr id="9" name="Picture 8" descr="A group of women's football team posing for a photo&#10;&#10;AI-generated content may be incorrect.">
            <a:extLst>
              <a:ext uri="{FF2B5EF4-FFF2-40B4-BE49-F238E27FC236}">
                <a16:creationId xmlns:a16="http://schemas.microsoft.com/office/drawing/2014/main" id="{34C2005C-CEB6-2B17-F70F-726A78769601}"/>
              </a:ext>
            </a:extLst>
          </p:cNvPr>
          <p:cNvPicPr>
            <a:picLocks noChangeAspect="1"/>
          </p:cNvPicPr>
          <p:nvPr/>
        </p:nvPicPr>
        <p:blipFill>
          <a:blip r:embed="rId7">
            <a:extLst>
              <a:ext uri="{28A0092B-C50C-407E-A947-70E740481C1C}">
                <a14:useLocalDpi xmlns:a14="http://schemas.microsoft.com/office/drawing/2010/main" val="0"/>
              </a:ext>
            </a:extLst>
          </a:blip>
          <a:srcRect r="4989"/>
          <a:stretch>
            <a:fillRect/>
          </a:stretch>
        </p:blipFill>
        <p:spPr>
          <a:xfrm>
            <a:off x="182040" y="2325568"/>
            <a:ext cx="2037544" cy="1429683"/>
          </a:xfrm>
          <a:prstGeom prst="rect">
            <a:avLst/>
          </a:prstGeom>
        </p:spPr>
      </p:pic>
      <p:sp>
        <p:nvSpPr>
          <p:cNvPr id="8" name="TextBox 7">
            <a:extLst>
              <a:ext uri="{FF2B5EF4-FFF2-40B4-BE49-F238E27FC236}">
                <a16:creationId xmlns:a16="http://schemas.microsoft.com/office/drawing/2014/main" id="{68DB2592-E797-94C0-5311-C49567A6C500}"/>
              </a:ext>
            </a:extLst>
          </p:cNvPr>
          <p:cNvSpPr txBox="1"/>
          <p:nvPr/>
        </p:nvSpPr>
        <p:spPr>
          <a:xfrm>
            <a:off x="2710543" y="1717394"/>
            <a:ext cx="6389913" cy="461665"/>
          </a:xfrm>
          <a:prstGeom prst="rect">
            <a:avLst/>
          </a:prstGeom>
          <a:noFill/>
        </p:spPr>
        <p:txBody>
          <a:bodyPr wrap="square" rtlCol="0">
            <a:spAutoFit/>
          </a:bodyPr>
          <a:lstStyle/>
          <a:p>
            <a:pPr algn="ctr"/>
            <a:r>
              <a:rPr lang="en-GB" sz="2400" dirty="0">
                <a:solidFill>
                  <a:srgbClr val="7A277C"/>
                </a:solidFill>
                <a:latin typeface="Montserrat Black" panose="00000A00000000000000" pitchFamily="2" charset="0"/>
              </a:rPr>
              <a:t>The context that shapes her world</a:t>
            </a:r>
          </a:p>
        </p:txBody>
      </p:sp>
    </p:spTree>
    <p:extLst>
      <p:ext uri="{BB962C8B-B14F-4D97-AF65-F5344CB8AC3E}">
        <p14:creationId xmlns:p14="http://schemas.microsoft.com/office/powerpoint/2010/main" val="503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18FEF-2323-F581-1D34-3BCA14A5EBD8}"/>
              </a:ext>
            </a:extLst>
          </p:cNvPr>
          <p:cNvSpPr>
            <a:spLocks noGrp="1"/>
          </p:cNvSpPr>
          <p:nvPr>
            <p:ph type="title"/>
          </p:nvPr>
        </p:nvSpPr>
        <p:spPr>
          <a:xfrm>
            <a:off x="300038" y="386531"/>
            <a:ext cx="10168890" cy="1325563"/>
          </a:xfrm>
        </p:spPr>
        <p:txBody>
          <a:bodyPr>
            <a:noAutofit/>
          </a:bodyPr>
          <a:lstStyle/>
          <a:p>
            <a:r>
              <a:rPr lang="en-GB" sz="3200" dirty="0"/>
              <a:t>WHAT PUSHES BLACK GIRLS OUT OF SPORT?</a:t>
            </a:r>
          </a:p>
        </p:txBody>
      </p:sp>
      <p:sp>
        <p:nvSpPr>
          <p:cNvPr id="4" name="Oval 3">
            <a:extLst>
              <a:ext uri="{FF2B5EF4-FFF2-40B4-BE49-F238E27FC236}">
                <a16:creationId xmlns:a16="http://schemas.microsoft.com/office/drawing/2014/main" id="{D0DCC494-6197-3FA0-FDEB-4CDAC6AD380E}"/>
              </a:ext>
            </a:extLst>
          </p:cNvPr>
          <p:cNvSpPr/>
          <p:nvPr/>
        </p:nvSpPr>
        <p:spPr>
          <a:xfrm>
            <a:off x="300038" y="1844675"/>
            <a:ext cx="7199290" cy="4134119"/>
          </a:xfrm>
          <a:prstGeom prst="ellipse">
            <a:avLst/>
          </a:prstGeom>
          <a:solidFill>
            <a:schemeClr val="accent5">
              <a:lumMod val="40000"/>
              <a:lumOff val="60000"/>
              <a:alpha val="22745"/>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9388">
              <a:spcAft>
                <a:spcPts val="800"/>
              </a:spcAft>
              <a:tabLst>
                <a:tab pos="2038350" algn="l"/>
                <a:tab pos="2974975" algn="l"/>
                <a:tab pos="3681413" algn="l"/>
              </a:tabLst>
            </a:pPr>
            <a:r>
              <a:rPr lang="en-GB" sz="2000" b="1">
                <a:solidFill>
                  <a:schemeClr val="tx1"/>
                </a:solidFill>
                <a:latin typeface="Montserrat" panose="00000500000000000000" pitchFamily="2" charset="0"/>
              </a:rPr>
              <a:t>Race lens</a:t>
            </a:r>
          </a:p>
          <a:p>
            <a:pPr marL="179388">
              <a:spcAft>
                <a:spcPts val="800"/>
              </a:spcAft>
              <a:tabLst>
                <a:tab pos="2038350" algn="l"/>
                <a:tab pos="2974975" algn="l"/>
                <a:tab pos="3681413" algn="l"/>
              </a:tabLst>
            </a:pPr>
            <a:r>
              <a:rPr lang="en-GB" sz="1600">
                <a:solidFill>
                  <a:schemeClr val="tx1"/>
                </a:solidFill>
                <a:latin typeface="Montserrat" panose="00000500000000000000" pitchFamily="2" charset="0"/>
              </a:rPr>
              <a:t>(harms felt by Black </a:t>
            </a:r>
            <a:r>
              <a:rPr lang="en-GB" sz="1600" i="1">
                <a:solidFill>
                  <a:schemeClr val="tx1"/>
                </a:solidFill>
                <a:latin typeface="Montserrat" panose="00000500000000000000" pitchFamily="2" charset="0"/>
              </a:rPr>
              <a:t>boys </a:t>
            </a:r>
            <a:r>
              <a:rPr lang="en-GB" sz="1600">
                <a:solidFill>
                  <a:schemeClr val="tx1"/>
                </a:solidFill>
                <a:latin typeface="Montserrat" panose="00000500000000000000" pitchFamily="2" charset="0"/>
              </a:rPr>
              <a:t>too but </a:t>
            </a:r>
            <a:br>
              <a:rPr lang="en-GB" sz="1600">
                <a:solidFill>
                  <a:schemeClr val="tx1"/>
                </a:solidFill>
                <a:latin typeface="Montserrat" panose="00000500000000000000" pitchFamily="2" charset="0"/>
              </a:rPr>
            </a:br>
            <a:r>
              <a:rPr lang="en-GB" sz="1600">
                <a:solidFill>
                  <a:schemeClr val="tx1"/>
                </a:solidFill>
                <a:latin typeface="Montserrat" panose="00000500000000000000" pitchFamily="2" charset="0"/>
              </a:rPr>
              <a:t>more acute for Black girls)</a:t>
            </a:r>
          </a:p>
          <a:p>
            <a:pPr marL="522287" indent="-342900">
              <a:spcAft>
                <a:spcPts val="800"/>
              </a:spcAft>
              <a:buFont typeface="+mj-lt"/>
              <a:buAutoNum type="arabicPeriod"/>
              <a:tabLst>
                <a:tab pos="2038350" algn="l"/>
                <a:tab pos="2974975" algn="l"/>
                <a:tab pos="3681413" algn="l"/>
              </a:tabLst>
            </a:pPr>
            <a:r>
              <a:rPr lang="en-GB" sz="1600">
                <a:solidFill>
                  <a:schemeClr val="tx1"/>
                </a:solidFill>
                <a:latin typeface="Montserrat" panose="00000500000000000000" pitchFamily="2" charset="0"/>
              </a:rPr>
              <a:t>Isolation</a:t>
            </a:r>
          </a:p>
          <a:p>
            <a:pPr marL="522287" indent="-342900">
              <a:spcAft>
                <a:spcPts val="800"/>
              </a:spcAft>
              <a:buFont typeface="+mj-lt"/>
              <a:buAutoNum type="arabicPeriod"/>
              <a:tabLst>
                <a:tab pos="2038350" algn="l"/>
                <a:tab pos="2974975" algn="l"/>
                <a:tab pos="3681413" algn="l"/>
              </a:tabLst>
            </a:pPr>
            <a:r>
              <a:rPr lang="en-GB" sz="1600">
                <a:solidFill>
                  <a:schemeClr val="tx1"/>
                </a:solidFill>
                <a:latin typeface="Montserrat" panose="00000500000000000000" pitchFamily="2" charset="0"/>
              </a:rPr>
              <a:t>Sports typecasting</a:t>
            </a:r>
          </a:p>
          <a:p>
            <a:pPr marL="522287" indent="-342900">
              <a:spcAft>
                <a:spcPts val="800"/>
              </a:spcAft>
              <a:buFont typeface="+mj-lt"/>
              <a:buAutoNum type="arabicPeriod"/>
              <a:tabLst>
                <a:tab pos="2038350" algn="l"/>
                <a:tab pos="2974975" algn="l"/>
                <a:tab pos="3681413" algn="l"/>
              </a:tabLst>
            </a:pPr>
            <a:r>
              <a:rPr lang="en-GB" sz="1600">
                <a:solidFill>
                  <a:schemeClr val="tx1"/>
                </a:solidFill>
                <a:latin typeface="Montserrat" panose="00000500000000000000" pitchFamily="2" charset="0"/>
              </a:rPr>
              <a:t>Stereotyping</a:t>
            </a:r>
          </a:p>
          <a:p>
            <a:pPr marL="522287" indent="-342900">
              <a:spcAft>
                <a:spcPts val="800"/>
              </a:spcAft>
              <a:buFont typeface="+mj-lt"/>
              <a:buAutoNum type="arabicPeriod"/>
              <a:tabLst>
                <a:tab pos="2038350" algn="l"/>
                <a:tab pos="2974975" algn="l"/>
                <a:tab pos="3681413" algn="l"/>
              </a:tabLst>
            </a:pPr>
            <a:r>
              <a:rPr lang="en-GB" sz="1600">
                <a:solidFill>
                  <a:schemeClr val="tx1"/>
                </a:solidFill>
                <a:latin typeface="Montserrat" panose="00000500000000000000" pitchFamily="2" charset="0"/>
              </a:rPr>
              <a:t>Adultification</a:t>
            </a:r>
          </a:p>
          <a:p>
            <a:endParaRPr lang="en-GB" sz="1600">
              <a:solidFill>
                <a:schemeClr val="tx1"/>
              </a:solidFill>
              <a:latin typeface="Avenir Next LT Pro" panose="020B0504020202020204" pitchFamily="34" charset="77"/>
            </a:endParaRPr>
          </a:p>
        </p:txBody>
      </p:sp>
      <p:sp>
        <p:nvSpPr>
          <p:cNvPr id="5" name="Oval 4">
            <a:extLst>
              <a:ext uri="{FF2B5EF4-FFF2-40B4-BE49-F238E27FC236}">
                <a16:creationId xmlns:a16="http://schemas.microsoft.com/office/drawing/2014/main" id="{4A76F04E-2099-DBBF-F19F-87831E612A7A}"/>
              </a:ext>
            </a:extLst>
          </p:cNvPr>
          <p:cNvSpPr/>
          <p:nvPr/>
        </p:nvSpPr>
        <p:spPr>
          <a:xfrm>
            <a:off x="4698688" y="1945559"/>
            <a:ext cx="7199290" cy="4134119"/>
          </a:xfrm>
          <a:prstGeom prst="ellipse">
            <a:avLst/>
          </a:prstGeom>
          <a:solidFill>
            <a:srgbClr val="73ADCB">
              <a:alpha val="27843"/>
            </a:srgbClr>
          </a:solidFill>
          <a:ln w="12700" cap="flat" cmpd="sng" algn="ctr">
            <a:noFill/>
            <a:prstDash val="solid"/>
            <a:miter lim="800000"/>
          </a:ln>
          <a:effectLst/>
        </p:spPr>
        <p:txBody>
          <a:bodyPr rtlCol="0" anchor="ctr"/>
          <a:lstStyle/>
          <a:p>
            <a:pPr marL="2270125" marR="0" lvl="0" indent="-282575" defTabSz="914400" eaLnBrk="1" fontAlgn="auto" latinLnBrk="0" hangingPunct="1">
              <a:lnSpc>
                <a:spcPct val="100000"/>
              </a:lnSpc>
              <a:spcBef>
                <a:spcPts val="0"/>
              </a:spcBef>
              <a:spcAft>
                <a:spcPts val="800"/>
              </a:spcAft>
              <a:buClrTx/>
              <a:buSzTx/>
              <a:buFontTx/>
              <a:buNone/>
              <a:tabLst>
                <a:tab pos="2038350" algn="l"/>
              </a:tabLst>
              <a:defRPr/>
            </a:pPr>
            <a:r>
              <a:rPr kumimoji="0" lang="en-GB" sz="2000" b="1" i="0" u="none" strike="noStrike" kern="0" cap="none" spc="0" normalizeH="0" baseline="0" noProof="0">
                <a:ln>
                  <a:noFill/>
                </a:ln>
                <a:solidFill>
                  <a:srgbClr val="100F0F"/>
                </a:solidFill>
                <a:effectLst/>
                <a:uLnTx/>
                <a:uFillTx/>
                <a:latin typeface="Montserrat" panose="00000500000000000000" pitchFamily="2" charset="0"/>
              </a:rPr>
              <a:t>Gender lens</a:t>
            </a:r>
          </a:p>
          <a:p>
            <a:pPr marL="2000250" marR="0" lvl="0" indent="-12700" defTabSz="914400" eaLnBrk="1" fontAlgn="auto" latinLnBrk="0" hangingPunct="1">
              <a:lnSpc>
                <a:spcPct val="100000"/>
              </a:lnSpc>
              <a:spcBef>
                <a:spcPts val="0"/>
              </a:spcBef>
              <a:spcAft>
                <a:spcPts val="800"/>
              </a:spcAft>
              <a:buClrTx/>
              <a:buSzTx/>
              <a:buFontTx/>
              <a:buNone/>
              <a:tabLst>
                <a:tab pos="2038350" algn="l"/>
              </a:tabLst>
              <a:defRPr/>
            </a:pPr>
            <a:r>
              <a:rPr kumimoji="0" lang="en-GB" sz="1600" b="0" i="0" u="none" strike="noStrike" kern="0" cap="none" spc="0" normalizeH="0" baseline="0" noProof="0">
                <a:ln>
                  <a:noFill/>
                </a:ln>
                <a:solidFill>
                  <a:srgbClr val="100F0F"/>
                </a:solidFill>
                <a:effectLst/>
                <a:uLnTx/>
                <a:uFillTx/>
                <a:latin typeface="Montserrat" panose="00000500000000000000" pitchFamily="2" charset="0"/>
              </a:rPr>
              <a:t>(harms felt by White girls too but more acute for Black girls)</a:t>
            </a:r>
          </a:p>
          <a:p>
            <a:pPr marL="1987550" marR="0" lvl="0" indent="0" defTabSz="914400" eaLnBrk="1" fontAlgn="auto" latinLnBrk="0" hangingPunct="1">
              <a:lnSpc>
                <a:spcPct val="100000"/>
              </a:lnSpc>
              <a:spcBef>
                <a:spcPts val="0"/>
              </a:spcBef>
              <a:spcAft>
                <a:spcPts val="800"/>
              </a:spcAft>
              <a:buClrTx/>
              <a:buSzTx/>
              <a:buFontTx/>
              <a:buNone/>
              <a:tabLst>
                <a:tab pos="2038350" algn="l"/>
              </a:tabLst>
              <a:defRPr/>
            </a:pPr>
            <a:r>
              <a:rPr kumimoji="0" lang="en-GB" sz="1600" b="0" i="0" u="none" strike="noStrike" kern="0" cap="none" spc="0" normalizeH="0" baseline="0" noProof="0">
                <a:ln>
                  <a:noFill/>
                </a:ln>
                <a:solidFill>
                  <a:srgbClr val="100F0F"/>
                </a:solidFill>
                <a:effectLst/>
                <a:uLnTx/>
                <a:uFillTx/>
                <a:latin typeface="Montserrat" panose="00000500000000000000" pitchFamily="2" charset="0"/>
              </a:rPr>
              <a:t>5.  Seriousness</a:t>
            </a:r>
          </a:p>
          <a:p>
            <a:pPr marL="1987550" marR="0" lvl="0" indent="0" defTabSz="914400" eaLnBrk="1" fontAlgn="auto" latinLnBrk="0" hangingPunct="1">
              <a:lnSpc>
                <a:spcPct val="100000"/>
              </a:lnSpc>
              <a:spcBef>
                <a:spcPts val="0"/>
              </a:spcBef>
              <a:spcAft>
                <a:spcPts val="800"/>
              </a:spcAft>
              <a:buClrTx/>
              <a:buSzTx/>
              <a:buFontTx/>
              <a:buNone/>
              <a:tabLst>
                <a:tab pos="2038350" algn="l"/>
              </a:tabLst>
              <a:defRPr/>
            </a:pPr>
            <a:r>
              <a:rPr kumimoji="0" lang="en-GB" sz="1600" b="0" i="0" u="none" strike="noStrike" kern="0" cap="none" spc="0" normalizeH="0" baseline="0" noProof="0">
                <a:ln>
                  <a:noFill/>
                </a:ln>
                <a:solidFill>
                  <a:srgbClr val="100F0F"/>
                </a:solidFill>
                <a:effectLst/>
                <a:uLnTx/>
                <a:uFillTx/>
                <a:latin typeface="Montserrat" panose="00000500000000000000" pitchFamily="2" charset="0"/>
              </a:rPr>
              <a:t>6.  Fewer facilities / safety</a:t>
            </a:r>
          </a:p>
          <a:p>
            <a:pPr marL="1987550" marR="0" lvl="0" indent="0" defTabSz="914400" eaLnBrk="1" fontAlgn="auto" latinLnBrk="0" hangingPunct="1">
              <a:lnSpc>
                <a:spcPct val="100000"/>
              </a:lnSpc>
              <a:spcBef>
                <a:spcPts val="0"/>
              </a:spcBef>
              <a:spcAft>
                <a:spcPts val="800"/>
              </a:spcAft>
              <a:buClrTx/>
              <a:buSzTx/>
              <a:buFontTx/>
              <a:buNone/>
              <a:tabLst>
                <a:tab pos="2038350" algn="l"/>
              </a:tabLst>
              <a:defRPr/>
            </a:pPr>
            <a:endParaRPr kumimoji="0" lang="en-GB" sz="1600" b="0" i="0" u="none" strike="noStrike" kern="0" cap="none" spc="0" normalizeH="0" baseline="0" noProof="0">
              <a:ln>
                <a:noFill/>
              </a:ln>
              <a:solidFill>
                <a:srgbClr val="100F0F"/>
              </a:solidFill>
              <a:effectLst/>
              <a:uLnTx/>
              <a:uFillTx/>
              <a:latin typeface="Avenir Next LT Pro" panose="020B0504020202020204" pitchFamily="34" charset="77"/>
              <a:ea typeface="+mn-ea"/>
              <a:cs typeface="+mn-cs"/>
            </a:endParaRPr>
          </a:p>
          <a:p>
            <a:pPr marL="0" marR="0" lvl="0" indent="0" algn="r" defTabSz="914400" eaLnBrk="1" fontAlgn="auto" latinLnBrk="0" hangingPunct="1">
              <a:lnSpc>
                <a:spcPct val="100000"/>
              </a:lnSpc>
              <a:spcBef>
                <a:spcPts val="0"/>
              </a:spcBef>
              <a:spcAft>
                <a:spcPts val="800"/>
              </a:spcAft>
              <a:buClrTx/>
              <a:buSzTx/>
              <a:buFontTx/>
              <a:buNone/>
              <a:tabLst/>
              <a:defRPr/>
            </a:pPr>
            <a:endParaRPr kumimoji="0" lang="en-GB" sz="1600" b="0" i="0" u="none" strike="noStrike" kern="0" cap="none" spc="0" normalizeH="0" baseline="0" noProof="0">
              <a:ln>
                <a:noFill/>
              </a:ln>
              <a:solidFill>
                <a:srgbClr val="100F0F"/>
              </a:solidFill>
              <a:effectLst/>
              <a:uLnTx/>
              <a:uFillTx/>
              <a:latin typeface="Avenir Next LT Pro" panose="020B0504020202020204" pitchFamily="34" charset="77"/>
              <a:ea typeface="+mn-ea"/>
              <a:cs typeface="+mn-cs"/>
            </a:endParaRPr>
          </a:p>
        </p:txBody>
      </p:sp>
      <p:sp>
        <p:nvSpPr>
          <p:cNvPr id="6" name="TextBox 5">
            <a:extLst>
              <a:ext uri="{FF2B5EF4-FFF2-40B4-BE49-F238E27FC236}">
                <a16:creationId xmlns:a16="http://schemas.microsoft.com/office/drawing/2014/main" id="{6010877C-844A-0FF2-22F0-ECA9B93007E5}"/>
              </a:ext>
            </a:extLst>
          </p:cNvPr>
          <p:cNvSpPr txBox="1"/>
          <p:nvPr/>
        </p:nvSpPr>
        <p:spPr>
          <a:xfrm>
            <a:off x="4992944" y="2926500"/>
            <a:ext cx="2206111" cy="1970467"/>
          </a:xfrm>
          <a:prstGeom prst="rect">
            <a:avLst/>
          </a:prstGeom>
        </p:spPr>
        <p:txBody>
          <a:bodyPr vert="horz" wrap="square" lIns="72000" tIns="72000" rIns="72000" bIns="72000" rtlCol="0">
            <a:noAutofit/>
          </a:bodyPr>
          <a:lstStyle/>
          <a:p>
            <a:pPr algn="ctr">
              <a:lnSpc>
                <a:spcPct val="114000"/>
              </a:lnSpc>
              <a:spcBef>
                <a:spcPts val="600"/>
              </a:spcBef>
            </a:pPr>
            <a:r>
              <a:rPr lang="en-GB" b="1">
                <a:latin typeface="Montserrat" panose="00000500000000000000" pitchFamily="2" charset="0"/>
              </a:rPr>
              <a:t>Intersectional</a:t>
            </a:r>
          </a:p>
          <a:p>
            <a:pPr algn="ctr">
              <a:lnSpc>
                <a:spcPct val="114000"/>
              </a:lnSpc>
              <a:spcBef>
                <a:spcPts val="600"/>
              </a:spcBef>
            </a:pPr>
            <a:r>
              <a:rPr lang="en-GB" sz="1600" i="1">
                <a:latin typeface="Montserrat" panose="00000500000000000000" pitchFamily="2" charset="0"/>
              </a:rPr>
              <a:t>(unique to Black girls’ experience)</a:t>
            </a:r>
          </a:p>
          <a:p>
            <a:pPr>
              <a:lnSpc>
                <a:spcPct val="114000"/>
              </a:lnSpc>
              <a:spcBef>
                <a:spcPts val="600"/>
              </a:spcBef>
            </a:pPr>
            <a:r>
              <a:rPr lang="en-GB" sz="1600">
                <a:latin typeface="Montserrat" panose="00000500000000000000" pitchFamily="2" charset="0"/>
              </a:rPr>
              <a:t>7. Her Hair</a:t>
            </a:r>
          </a:p>
          <a:p>
            <a:pPr>
              <a:lnSpc>
                <a:spcPct val="114000"/>
              </a:lnSpc>
              <a:spcBef>
                <a:spcPts val="600"/>
              </a:spcBef>
            </a:pPr>
            <a:r>
              <a:rPr lang="en-GB" sz="1600">
                <a:latin typeface="Montserrat" panose="00000500000000000000" pitchFamily="2" charset="0"/>
              </a:rPr>
              <a:t>8. Masculinisation</a:t>
            </a:r>
          </a:p>
          <a:p>
            <a:pPr>
              <a:lnSpc>
                <a:spcPct val="114000"/>
              </a:lnSpc>
              <a:spcBef>
                <a:spcPts val="600"/>
              </a:spcBef>
            </a:pPr>
            <a:endParaRPr lang="en-GB" sz="1600">
              <a:latin typeface="Avenir Next LT Pro" panose="020B0504020202020204" pitchFamily="34" charset="77"/>
            </a:endParaRPr>
          </a:p>
        </p:txBody>
      </p:sp>
      <p:sp>
        <p:nvSpPr>
          <p:cNvPr id="7" name="TextBox 6">
            <a:extLst>
              <a:ext uri="{FF2B5EF4-FFF2-40B4-BE49-F238E27FC236}">
                <a16:creationId xmlns:a16="http://schemas.microsoft.com/office/drawing/2014/main" id="{4F515640-7891-AACD-1011-F74DBB209D5F}"/>
              </a:ext>
            </a:extLst>
          </p:cNvPr>
          <p:cNvSpPr txBox="1"/>
          <p:nvPr/>
        </p:nvSpPr>
        <p:spPr>
          <a:xfrm>
            <a:off x="114300" y="6021665"/>
            <a:ext cx="12191999" cy="997892"/>
          </a:xfrm>
          <a:prstGeom prst="rect">
            <a:avLst/>
          </a:prstGeom>
        </p:spPr>
        <p:txBody>
          <a:bodyPr vert="horz" wrap="square" lIns="72000" tIns="72000" rIns="72000" bIns="72000" rtlCol="0">
            <a:noAutofit/>
          </a:bodyPr>
          <a:lstStyle/>
          <a:p>
            <a:pPr algn="just">
              <a:lnSpc>
                <a:spcPct val="114000"/>
              </a:lnSpc>
              <a:spcBef>
                <a:spcPts val="600"/>
              </a:spcBef>
            </a:pPr>
            <a:r>
              <a:rPr lang="en-GB" dirty="0">
                <a:latin typeface="Montserrat" panose="00000500000000000000" pitchFamily="2" charset="0"/>
              </a:rPr>
              <a:t>The top 9 most common barriers and experiences</a:t>
            </a:r>
            <a:endParaRPr lang="en-GB" dirty="0">
              <a:latin typeface="Avenir Next LT Pro" panose="020B0504020202020204" pitchFamily="34" charset="77"/>
            </a:endParaRPr>
          </a:p>
        </p:txBody>
      </p:sp>
      <p:pic>
        <p:nvPicPr>
          <p:cNvPr id="8" name="Picture 7">
            <a:extLst>
              <a:ext uri="{FF2B5EF4-FFF2-40B4-BE49-F238E27FC236}">
                <a16:creationId xmlns:a16="http://schemas.microsoft.com/office/drawing/2014/main" id="{94E453A0-B73C-5EEC-5180-72EED8D07BD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a:ext>
            </a:extLst>
          </a:blip>
          <a:srcRect/>
          <a:stretch/>
        </p:blipFill>
        <p:spPr>
          <a:xfrm>
            <a:off x="229463" y="3155100"/>
            <a:ext cx="1513267" cy="1278677"/>
          </a:xfrm>
          <a:prstGeom prst="rect">
            <a:avLst/>
          </a:prstGeom>
          <a:ln>
            <a:noFill/>
          </a:ln>
        </p:spPr>
      </p:pic>
      <p:pic>
        <p:nvPicPr>
          <p:cNvPr id="9" name="Picture 8">
            <a:extLst>
              <a:ext uri="{FF2B5EF4-FFF2-40B4-BE49-F238E27FC236}">
                <a16:creationId xmlns:a16="http://schemas.microsoft.com/office/drawing/2014/main" id="{FC691302-CE88-4A01-274D-2EAAD5A9D232}"/>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10455285" y="3155100"/>
            <a:ext cx="1564023" cy="1363737"/>
          </a:xfrm>
          <a:prstGeom prst="rect">
            <a:avLst/>
          </a:prstGeom>
        </p:spPr>
      </p:pic>
    </p:spTree>
    <p:extLst>
      <p:ext uri="{BB962C8B-B14F-4D97-AF65-F5344CB8AC3E}">
        <p14:creationId xmlns:p14="http://schemas.microsoft.com/office/powerpoint/2010/main" val="1636190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E3F32-FDAB-2C57-43D2-42F33AC70282}"/>
              </a:ext>
            </a:extLst>
          </p:cNvPr>
          <p:cNvSpPr>
            <a:spLocks noGrp="1"/>
          </p:cNvSpPr>
          <p:nvPr>
            <p:ph type="title"/>
          </p:nvPr>
        </p:nvSpPr>
        <p:spPr>
          <a:xfrm>
            <a:off x="317299" y="301421"/>
            <a:ext cx="10159693" cy="1325563"/>
          </a:xfrm>
        </p:spPr>
        <p:txBody>
          <a:bodyPr>
            <a:normAutofit fontScale="90000"/>
          </a:bodyPr>
          <a:lstStyle/>
          <a:p>
            <a:r>
              <a:rPr lang="en-US" dirty="0">
                <a:solidFill>
                  <a:srgbClr val="C0C0E0"/>
                </a:solidFill>
              </a:rPr>
              <a:t>THE SYSTEM MUST EVOLVE TO MEET THE NEEDS OF BLACK GIRLS</a:t>
            </a:r>
            <a:endParaRPr lang="en-GB" dirty="0">
              <a:solidFill>
                <a:srgbClr val="C0C0E0"/>
              </a:solidFill>
            </a:endParaRPr>
          </a:p>
        </p:txBody>
      </p:sp>
      <p:sp>
        <p:nvSpPr>
          <p:cNvPr id="3" name="Content Placeholder 2">
            <a:extLst>
              <a:ext uri="{FF2B5EF4-FFF2-40B4-BE49-F238E27FC236}">
                <a16:creationId xmlns:a16="http://schemas.microsoft.com/office/drawing/2014/main" id="{1FEE7676-8E35-A556-EB31-3B0E4E968B6B}"/>
              </a:ext>
            </a:extLst>
          </p:cNvPr>
          <p:cNvSpPr>
            <a:spLocks noGrp="1"/>
          </p:cNvSpPr>
          <p:nvPr>
            <p:ph idx="1"/>
          </p:nvPr>
        </p:nvSpPr>
        <p:spPr>
          <a:xfrm>
            <a:off x="562798" y="1922145"/>
            <a:ext cx="5080000" cy="4351338"/>
          </a:xfrm>
        </p:spPr>
        <p:txBody>
          <a:bodyPr/>
          <a:lstStyle/>
          <a:p>
            <a:pPr marL="0" indent="0" algn="r">
              <a:buNone/>
            </a:pPr>
            <a:r>
              <a:rPr lang="en-GB" sz="2400" dirty="0"/>
              <a:t>“We are not going to just change because you want us to change… by doing what you want, you’re kind of lowering us to the way you want us to be… you need to find a way to change… so I don’t have to change myself.” </a:t>
            </a:r>
          </a:p>
          <a:p>
            <a:pPr marL="0" indent="0" algn="r">
              <a:buNone/>
            </a:pPr>
            <a:r>
              <a:rPr lang="en-GB" sz="2400" dirty="0"/>
              <a:t>– Sasha, 19</a:t>
            </a:r>
          </a:p>
          <a:p>
            <a:pPr marL="0" indent="0" algn="r">
              <a:buNone/>
            </a:pPr>
            <a:endParaRPr lang="en-GB" sz="2400" dirty="0"/>
          </a:p>
        </p:txBody>
      </p:sp>
      <p:sp>
        <p:nvSpPr>
          <p:cNvPr id="4" name="Content Placeholder 2">
            <a:extLst>
              <a:ext uri="{FF2B5EF4-FFF2-40B4-BE49-F238E27FC236}">
                <a16:creationId xmlns:a16="http://schemas.microsoft.com/office/drawing/2014/main" id="{601A2770-E18F-4C99-DE61-71026DDBA87A}"/>
              </a:ext>
            </a:extLst>
          </p:cNvPr>
          <p:cNvSpPr txBox="1">
            <a:spLocks/>
          </p:cNvSpPr>
          <p:nvPr/>
        </p:nvSpPr>
        <p:spPr>
          <a:xfrm>
            <a:off x="6199637" y="2056752"/>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ontserrat"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ontserrat"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ontserrat"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GB" sz="2400" dirty="0"/>
              <a:t>“You should feel privileged whenever a Black girl walks up and knocks on your door because they are </a:t>
            </a:r>
            <a:r>
              <a:rPr lang="en-GB" sz="2400" b="1" dirty="0"/>
              <a:t>trusting</a:t>
            </a:r>
            <a:r>
              <a:rPr lang="en-GB" sz="2400" dirty="0"/>
              <a:t> you with their future, despite everything that has come before.” </a:t>
            </a:r>
          </a:p>
          <a:p>
            <a:pPr marL="0" indent="0" algn="r">
              <a:buFont typeface="Arial" panose="020B0604020202020204" pitchFamily="34" charset="0"/>
              <a:buNone/>
            </a:pPr>
            <a:r>
              <a:rPr lang="en-GB" sz="2400" dirty="0"/>
              <a:t>– Expert stakeholder</a:t>
            </a:r>
          </a:p>
          <a:p>
            <a:pPr marL="0" indent="0" algn="r">
              <a:buFont typeface="Arial" panose="020B0604020202020204" pitchFamily="34" charset="0"/>
              <a:buNone/>
            </a:pPr>
            <a:endParaRPr lang="en-GB" sz="2400" dirty="0"/>
          </a:p>
        </p:txBody>
      </p:sp>
      <p:pic>
        <p:nvPicPr>
          <p:cNvPr id="5" name="Picture 2" descr="Image">
            <a:extLst>
              <a:ext uri="{FF2B5EF4-FFF2-40B4-BE49-F238E27FC236}">
                <a16:creationId xmlns:a16="http://schemas.microsoft.com/office/drawing/2014/main" id="{EE98E07E-60BE-BA50-F804-049204B5A8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29861" y="301421"/>
            <a:ext cx="980832" cy="10064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F7D78B9-CA17-9EEF-19B1-5C44DBE572D8}"/>
              </a:ext>
            </a:extLst>
          </p:cNvPr>
          <p:cNvSpPr txBox="1"/>
          <p:nvPr/>
        </p:nvSpPr>
        <p:spPr>
          <a:xfrm>
            <a:off x="-363723" y="5146167"/>
            <a:ext cx="12852399" cy="1815882"/>
          </a:xfrm>
          <a:prstGeom prst="rect">
            <a:avLst/>
          </a:prstGeom>
          <a:noFill/>
        </p:spPr>
        <p:txBody>
          <a:bodyPr wrap="square">
            <a:spAutoFit/>
          </a:bodyPr>
          <a:lstStyle/>
          <a:p>
            <a:pPr algn="ctr">
              <a:buNone/>
            </a:pPr>
            <a:br>
              <a:rPr lang="en-US" sz="2800" dirty="0">
                <a:solidFill>
                  <a:srgbClr val="C0C0E0"/>
                </a:solidFill>
                <a:latin typeface="Montserrat Black" panose="00000A00000000000000" pitchFamily="2" charset="0"/>
              </a:rPr>
            </a:br>
            <a:r>
              <a:rPr lang="en-US" sz="2800" dirty="0">
                <a:solidFill>
                  <a:srgbClr val="C0C0E0"/>
                </a:solidFill>
                <a:latin typeface="Montserrat Black" panose="00000A00000000000000" pitchFamily="2" charset="0"/>
              </a:rPr>
              <a:t> </a:t>
            </a:r>
            <a:r>
              <a:rPr lang="en-US" sz="2800" dirty="0">
                <a:solidFill>
                  <a:srgbClr val="C0C0E0"/>
                </a:solidFill>
                <a:latin typeface="Montserrat" panose="00000500000000000000" pitchFamily="2" charset="0"/>
              </a:rPr>
              <a:t>Black Girls and Sport: A Breakup Story </a:t>
            </a:r>
            <a:br>
              <a:rPr lang="en-US" sz="2800" dirty="0">
                <a:solidFill>
                  <a:srgbClr val="C0C0E0"/>
                </a:solidFill>
                <a:latin typeface="Montserrat" panose="00000500000000000000" pitchFamily="2" charset="0"/>
              </a:rPr>
            </a:br>
            <a:r>
              <a:rPr lang="en-US" sz="2800" b="1" dirty="0">
                <a:solidFill>
                  <a:srgbClr val="C0C0E0"/>
                </a:solidFill>
                <a:latin typeface="Montserrat" panose="00000500000000000000" pitchFamily="2" charset="0"/>
                <a:hlinkClick r:id="rId4">
                  <a:extLst>
                    <a:ext uri="{A12FA001-AC4F-418D-AE19-62706E023703}">
                      <ahyp:hlinkClr xmlns:ahyp="http://schemas.microsoft.com/office/drawing/2018/hyperlinkcolor" val="tx"/>
                    </a:ext>
                  </a:extLst>
                </a:hlinkClick>
              </a:rPr>
              <a:t>www.womeninsport.org</a:t>
            </a:r>
            <a:endParaRPr lang="en-US" sz="2800" b="1" dirty="0">
              <a:solidFill>
                <a:srgbClr val="C0C0E0"/>
              </a:solidFill>
              <a:latin typeface="Montserrat" panose="00000500000000000000" pitchFamily="2" charset="0"/>
            </a:endParaRPr>
          </a:p>
          <a:p>
            <a:pPr algn="ctr">
              <a:buNone/>
            </a:pPr>
            <a:endParaRPr lang="en-US" sz="2800" dirty="0">
              <a:solidFill>
                <a:srgbClr val="C0C0E0"/>
              </a:solidFill>
              <a:latin typeface="Montserrat Black" panose="00000A00000000000000" pitchFamily="2" charset="0"/>
            </a:endParaRPr>
          </a:p>
        </p:txBody>
      </p:sp>
    </p:spTree>
    <p:extLst>
      <p:ext uri="{BB962C8B-B14F-4D97-AF65-F5344CB8AC3E}">
        <p14:creationId xmlns:p14="http://schemas.microsoft.com/office/powerpoint/2010/main" val="3777248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6d5b0e47-6b7c-4a85-8031-bd566b418a17">MXR5HFMVMMJU-2-120427</_dlc_DocId>
    <lcf76f155ced4ddcb4097134ff3c332f xmlns="82c1a32a-9a83-47ca-ba13-7f5e48e565d8">
      <Terms xmlns="http://schemas.microsoft.com/office/infopath/2007/PartnerControls"/>
    </lcf76f155ced4ddcb4097134ff3c332f>
    <TaxCatchAll xmlns="6d5b0e47-6b7c-4a85-8031-bd566b418a17" xsi:nil="true"/>
    <IconOverlay xmlns="http://schemas.microsoft.com/sharepoint/v4" xsi:nil="true"/>
    <_dlc_DocIdUrl xmlns="6d5b0e47-6b7c-4a85-8031-bd566b418a17">
      <Url>https://wsff.sharepoint.com/sites/wd/_layouts/15/DocIdRedir.aspx?ID=MXR5HFMVMMJU-2-120427</Url>
      <Description>MXR5HFMVMMJU-2-120427</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404A37728352124685880A75EB001769" ma:contentTypeVersion="34" ma:contentTypeDescription="Create a new document." ma:contentTypeScope="" ma:versionID="418722e36e2342737288f2dbb7cfce4a">
  <xsd:schema xmlns:xsd="http://www.w3.org/2001/XMLSchema" xmlns:xs="http://www.w3.org/2001/XMLSchema" xmlns:p="http://schemas.microsoft.com/office/2006/metadata/properties" xmlns:ns2="6d5b0e47-6b7c-4a85-8031-bd566b418a17" xmlns:ns3="82c1a32a-9a83-47ca-ba13-7f5e48e565d8" xmlns:ns4="http://schemas.microsoft.com/sharepoint/v4" targetNamespace="http://schemas.microsoft.com/office/2006/metadata/properties" ma:root="true" ma:fieldsID="8221737d28fb2e778a3cb0a23fcb7fe0" ns2:_="" ns3:_="" ns4:_="">
    <xsd:import namespace="6d5b0e47-6b7c-4a85-8031-bd566b418a17"/>
    <xsd:import namespace="82c1a32a-9a83-47ca-ba13-7f5e48e565d8"/>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4:IconOverlay" minOccurs="0"/>
                <xsd:element ref="ns3:lcf76f155ced4ddcb4097134ff3c332f" minOccurs="0"/>
                <xsd:element ref="ns2:TaxCatchAll"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5b0e47-6b7c-4a85-8031-bd566b418a1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2" nillable="true" ma:displayName="Sharing Hint Hash" ma:internalName="SharingHintHash" ma:readOnly="true">
      <xsd:simpleType>
        <xsd:restriction base="dms:Text"/>
      </xsd:simpleType>
    </xsd:element>
    <xsd:element name="SharedWithDetails" ma:index="13" nillable="true" ma:displayName="Shared With Details" ma:internalName="SharedWithDetails" ma:readOnly="true">
      <xsd:simpleType>
        <xsd:restriction base="dms:Note">
          <xsd:maxLength value="255"/>
        </xsd:restriction>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element name="LastSharedByTime" ma:index="15" nillable="true" ma:displayName="Last Shared By Time" ma:description="" ma:internalName="LastSharedByTime" ma:readOnly="true">
      <xsd:simpleType>
        <xsd:restriction base="dms:DateTime"/>
      </xsd:simpleType>
    </xsd:element>
    <xsd:element name="TaxCatchAll" ma:index="30" nillable="true" ma:displayName="Taxonomy Catch All Column" ma:hidden="true" ma:list="{db6b6f90-4d2e-4c12-8d27-6df2132862e2}" ma:internalName="TaxCatchAll" ma:showField="CatchAllData" ma:web="6d5b0e47-6b7c-4a85-8031-bd566b418a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c1a32a-9a83-47ca-ba13-7f5e48e565d8" elementFormDefault="qualified">
    <xsd:import namespace="http://schemas.microsoft.com/office/2006/documentManagement/types"/>
    <xsd:import namespace="http://schemas.microsoft.com/office/infopath/2007/PartnerControls"/>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element name="MediaServiceLocation" ma:index="20" nillable="true" ma:displayName="MediaServiceLocation" ma:description="" ma:internalName="MediaServiceLocation" ma:readOnly="true">
      <xsd:simpleType>
        <xsd:restriction base="dms:Text"/>
      </xsd:simpleType>
    </xsd:element>
    <xsd:element name="MediaServiceOCR" ma:index="21" nillable="true" ma:displayName="MediaServiceOCR"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de9efc4b-0e5c-4bd1-9986-a534783c200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30D8052-D8C2-450B-93E0-900C24A0FAB0}">
  <ds:schemaRefs>
    <ds:schemaRef ds:uri="http://schemas.microsoft.com/sharepoint/v3/contenttype/forms"/>
  </ds:schemaRefs>
</ds:datastoreItem>
</file>

<file path=customXml/itemProps2.xml><?xml version="1.0" encoding="utf-8"?>
<ds:datastoreItem xmlns:ds="http://schemas.openxmlformats.org/officeDocument/2006/customXml" ds:itemID="{6B3F33A3-E307-470A-8BEF-5FADA0135589}">
  <ds:schemaRefs>
    <ds:schemaRef ds:uri="http://schemas.microsoft.com/office/2006/metadata/properties"/>
    <ds:schemaRef ds:uri="http://schemas.microsoft.com/office/infopath/2007/PartnerControls"/>
    <ds:schemaRef ds:uri="6d5b0e47-6b7c-4a85-8031-bd566b418a17"/>
    <ds:schemaRef ds:uri="82c1a32a-9a83-47ca-ba13-7f5e48e565d8"/>
    <ds:schemaRef ds:uri="http://schemas.microsoft.com/sharepoint/v4"/>
  </ds:schemaRefs>
</ds:datastoreItem>
</file>

<file path=customXml/itemProps3.xml><?xml version="1.0" encoding="utf-8"?>
<ds:datastoreItem xmlns:ds="http://schemas.openxmlformats.org/officeDocument/2006/customXml" ds:itemID="{D60D4965-7A08-4604-9331-C8CFD4AFBC39}">
  <ds:schemaRefs>
    <ds:schemaRef ds:uri="http://schemas.microsoft.com/sharepoint/events"/>
  </ds:schemaRefs>
</ds:datastoreItem>
</file>

<file path=customXml/itemProps4.xml><?xml version="1.0" encoding="utf-8"?>
<ds:datastoreItem xmlns:ds="http://schemas.openxmlformats.org/officeDocument/2006/customXml" ds:itemID="{478A6D5B-8300-43F8-B18A-31EA7C355B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5b0e47-6b7c-4a85-8031-bd566b418a17"/>
    <ds:schemaRef ds:uri="82c1a32a-9a83-47ca-ba13-7f5e48e565d8"/>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7007</TotalTime>
  <Words>436</Words>
  <Application>Microsoft Office PowerPoint</Application>
  <PresentationFormat>Widescreen</PresentationFormat>
  <Paragraphs>49</Paragraphs>
  <Slides>7</Slides>
  <Notes>6</Notes>
  <HiddenSlides>0</HiddenSlides>
  <MMClips>1</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7</vt:i4>
      </vt:variant>
    </vt:vector>
  </HeadingPairs>
  <TitlesOfParts>
    <vt:vector size="22" baseType="lpstr">
      <vt:lpstr>Aptos</vt:lpstr>
      <vt:lpstr>Aptos Display</vt:lpstr>
      <vt:lpstr>Arial</vt:lpstr>
      <vt:lpstr>Avenir Next LT Pro</vt:lpstr>
      <vt:lpstr>Helvetica Neue</vt:lpstr>
      <vt:lpstr>Helvetica Neue Medium</vt:lpstr>
      <vt:lpstr>Montserrat</vt:lpstr>
      <vt:lpstr>Montserrat Black</vt:lpstr>
      <vt:lpstr>Montserrat ExtraLight</vt:lpstr>
      <vt:lpstr>Montserrat Light</vt:lpstr>
      <vt:lpstr>Office Theme</vt:lpstr>
      <vt:lpstr>1_Custom Design</vt:lpstr>
      <vt:lpstr>2_Custom Design</vt:lpstr>
      <vt:lpstr>Custom Design</vt:lpstr>
      <vt:lpstr>20_BasicBlack</vt:lpstr>
      <vt:lpstr>BLACK GIRLS &amp; SPORT:  A BREAKUP STORY  </vt:lpstr>
      <vt:lpstr>PowerPoint Presentation</vt:lpstr>
      <vt:lpstr>BLACK GIRLS LOVE SPORT… </vt:lpstr>
      <vt:lpstr>PowerPoint Presentation</vt:lpstr>
      <vt:lpstr>Life for teenage girls is hard, life for teenage Black girls even harder</vt:lpstr>
      <vt:lpstr>WHAT PUSHES BLACK GIRLS OUT OF SPORT?</vt:lpstr>
      <vt:lpstr>THE SYSTEM MUST EVOLVE TO MEET THE NEEDS OF BLACK GIRLS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Sarah Chaffey</dc:creator>
  <cp:lastModifiedBy>DOLLET Caroline</cp:lastModifiedBy>
  <cp:revision>79</cp:revision>
  <dcterms:created xsi:type="dcterms:W3CDTF">2024-10-24T14:28:35Z</dcterms:created>
  <dcterms:modified xsi:type="dcterms:W3CDTF">2026-03-04T17:26:11Z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0x010100404A37728352124685880A75EB001769</vt:lpwstr>
  </property>
  <property fmtid="{D5CDD505-2E9C-101B-9397-08002B2CF9AE}" pid="3" name="MediaServiceImageTags">
    <vt:lpwstr/>
  </property>
  <property fmtid="{D5CDD505-2E9C-101B-9397-08002B2CF9AE}" pid="4" name="_dlc_DocIdItemGuid">
    <vt:lpwstr>f0ab332b-7556-497a-bf1f-9dbe69337842</vt:lpwstr>
  </property>
</Properties>
</file>