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3" r:id="rId2"/>
    <p:sldId id="301" r:id="rId3"/>
    <p:sldId id="306" r:id="rId4"/>
    <p:sldId id="258" r:id="rId5"/>
    <p:sldId id="299" r:id="rId6"/>
    <p:sldId id="294" r:id="rId7"/>
    <p:sldId id="298" r:id="rId8"/>
    <p:sldId id="279" r:id="rId9"/>
    <p:sldId id="300" r:id="rId10"/>
    <p:sldId id="376" r:id="rId11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ulika" initials="TB" lastIdx="11" clrIdx="0"/>
  <p:cmAuthor id="1" name="Signe Andreasen Lysgaard" initials="SAL" lastIdx="9" clrIdx="1">
    <p:extLst>
      <p:ext uri="{19B8F6BF-5375-455C-9EA6-DF929625EA0E}">
        <p15:presenceInfo xmlns:p15="http://schemas.microsoft.com/office/powerpoint/2012/main" userId="S-1-5-21-485097422-1604032545-2772615575-49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490" autoAdjust="0"/>
    <p:restoredTop sz="93961" autoAdjust="0"/>
  </p:normalViewPr>
  <p:slideViewPr>
    <p:cSldViewPr showGuides="1">
      <p:cViewPr varScale="1">
        <p:scale>
          <a:sx n="107" d="100"/>
          <a:sy n="107" d="100"/>
        </p:scale>
        <p:origin x="133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2F1E38-CC75-4566-A983-5F8460FCA1E1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3B741F00-6FF6-4591-A664-779A5AE4B9BE}">
      <dgm:prSet phldrT="[Text]"/>
      <dgm:spPr/>
      <dgm:t>
        <a:bodyPr/>
        <a:lstStyle/>
        <a:p>
          <a:r>
            <a:rPr lang="en-US" b="1" dirty="0">
              <a:effectLst/>
              <a:latin typeface="Calibri"/>
              <a:ea typeface="Calibri"/>
              <a:cs typeface="Times New Roman"/>
            </a:rPr>
            <a:t>Integrated HRIAs</a:t>
          </a:r>
          <a:endParaRPr lang="en-GB" dirty="0"/>
        </a:p>
      </dgm:t>
    </dgm:pt>
    <dgm:pt modelId="{394885F3-C29F-4DC6-815E-651491CB818D}" type="parTrans" cxnId="{FBAF6661-AA3F-4C71-9EB3-CF5394602F8A}">
      <dgm:prSet/>
      <dgm:spPr/>
      <dgm:t>
        <a:bodyPr/>
        <a:lstStyle/>
        <a:p>
          <a:endParaRPr lang="en-GB"/>
        </a:p>
      </dgm:t>
    </dgm:pt>
    <dgm:pt modelId="{120E1461-533D-48BD-9A98-AD88290D90A8}" type="sibTrans" cxnId="{FBAF6661-AA3F-4C71-9EB3-CF5394602F8A}">
      <dgm:prSet/>
      <dgm:spPr/>
      <dgm:t>
        <a:bodyPr/>
        <a:lstStyle/>
        <a:p>
          <a:endParaRPr lang="en-GB"/>
        </a:p>
      </dgm:t>
    </dgm:pt>
    <dgm:pt modelId="{6DC6A4D9-0554-4F8F-8DC3-113BA6730403}">
      <dgm:prSet phldrT="[Text]"/>
      <dgm:spPr/>
      <dgm:t>
        <a:bodyPr/>
        <a:lstStyle/>
        <a:p>
          <a:r>
            <a:rPr lang="en-US" i="1" dirty="0">
              <a:effectLst/>
              <a:latin typeface="Calibri"/>
              <a:ea typeface="Calibri"/>
              <a:cs typeface="Times New Roman"/>
            </a:rPr>
            <a:t>Human rights integrated into Environmental, Social and/or Health Impact Assessments</a:t>
          </a:r>
        </a:p>
      </dgm:t>
    </dgm:pt>
    <dgm:pt modelId="{E986A7C7-1B8C-4008-B06B-2F6FEBDF97D1}" type="parTrans" cxnId="{39BB2328-A328-4F9A-9162-EBD887D880B8}">
      <dgm:prSet/>
      <dgm:spPr/>
      <dgm:t>
        <a:bodyPr/>
        <a:lstStyle/>
        <a:p>
          <a:endParaRPr lang="en-GB"/>
        </a:p>
      </dgm:t>
    </dgm:pt>
    <dgm:pt modelId="{E472B13C-7FFE-41A2-990D-77B613D7624C}" type="sibTrans" cxnId="{39BB2328-A328-4F9A-9162-EBD887D880B8}">
      <dgm:prSet/>
      <dgm:spPr/>
      <dgm:t>
        <a:bodyPr/>
        <a:lstStyle/>
        <a:p>
          <a:endParaRPr lang="en-GB"/>
        </a:p>
      </dgm:t>
    </dgm:pt>
    <dgm:pt modelId="{9E66771B-4AD9-4375-8DB5-B8F70F799E99}">
      <dgm:prSet phldrT="[Text]"/>
      <dgm:spPr/>
      <dgm:t>
        <a:bodyPr/>
        <a:lstStyle/>
        <a:p>
          <a:r>
            <a:rPr lang="en-US" b="1" dirty="0">
              <a:effectLst/>
              <a:latin typeface="Calibri"/>
              <a:ea typeface="Calibri"/>
              <a:cs typeface="Times New Roman"/>
            </a:rPr>
            <a:t>Stand-alone HRIAs</a:t>
          </a:r>
          <a:endParaRPr lang="en-GB" dirty="0"/>
        </a:p>
      </dgm:t>
    </dgm:pt>
    <dgm:pt modelId="{4C3B5086-886D-4F0A-88DE-504797EE5EC6}" type="parTrans" cxnId="{65C00C25-8D72-45E3-8AA4-96B30FA65573}">
      <dgm:prSet/>
      <dgm:spPr/>
      <dgm:t>
        <a:bodyPr/>
        <a:lstStyle/>
        <a:p>
          <a:endParaRPr lang="en-GB"/>
        </a:p>
      </dgm:t>
    </dgm:pt>
    <dgm:pt modelId="{ABAB6836-DAD0-4E81-BC87-E886607E9822}" type="sibTrans" cxnId="{65C00C25-8D72-45E3-8AA4-96B30FA65573}">
      <dgm:prSet/>
      <dgm:spPr/>
      <dgm:t>
        <a:bodyPr/>
        <a:lstStyle/>
        <a:p>
          <a:endParaRPr lang="en-GB"/>
        </a:p>
      </dgm:t>
    </dgm:pt>
    <dgm:pt modelId="{CB093251-147A-4E68-B43D-8659A07EBE8C}">
      <dgm:prSet phldrT="[Text]"/>
      <dgm:spPr/>
      <dgm:t>
        <a:bodyPr/>
        <a:lstStyle/>
        <a:p>
          <a:r>
            <a:rPr lang="en-US" i="1" dirty="0">
              <a:effectLst/>
              <a:latin typeface="Calibri"/>
              <a:ea typeface="Calibri"/>
              <a:cs typeface="Times New Roman"/>
            </a:rPr>
            <a:t>Company–led HRIAs</a:t>
          </a:r>
          <a:endParaRPr lang="en-GB" dirty="0"/>
        </a:p>
      </dgm:t>
    </dgm:pt>
    <dgm:pt modelId="{5BA94223-9796-49BD-982A-EF89FF02B918}" type="parTrans" cxnId="{D3F97FFA-39CE-4C31-8ED3-559853E458DA}">
      <dgm:prSet/>
      <dgm:spPr/>
      <dgm:t>
        <a:bodyPr/>
        <a:lstStyle/>
        <a:p>
          <a:endParaRPr lang="en-GB"/>
        </a:p>
      </dgm:t>
    </dgm:pt>
    <dgm:pt modelId="{EA2633E4-653B-4D40-B25F-AF53504D6718}" type="sibTrans" cxnId="{D3F97FFA-39CE-4C31-8ED3-559853E458DA}">
      <dgm:prSet/>
      <dgm:spPr/>
      <dgm:t>
        <a:bodyPr/>
        <a:lstStyle/>
        <a:p>
          <a:endParaRPr lang="en-GB"/>
        </a:p>
      </dgm:t>
    </dgm:pt>
    <dgm:pt modelId="{17F33314-9BDE-4E07-8678-B8C0A3DA1ADF}">
      <dgm:prSet phldrT="[Text]"/>
      <dgm:spPr/>
      <dgm:t>
        <a:bodyPr/>
        <a:lstStyle/>
        <a:p>
          <a:r>
            <a:rPr lang="en-US" b="1" dirty="0">
              <a:effectLst/>
              <a:latin typeface="Calibri"/>
              <a:ea typeface="Calibri"/>
              <a:cs typeface="Times New Roman"/>
            </a:rPr>
            <a:t>Sector-Wide Impact Assessments</a:t>
          </a:r>
          <a:endParaRPr lang="en-GB" dirty="0"/>
        </a:p>
      </dgm:t>
    </dgm:pt>
    <dgm:pt modelId="{B2F3CA87-D96F-4D51-9795-3AD911BEDAB2}" type="parTrans" cxnId="{19FA9550-7882-48AB-BB98-28D67839DE07}">
      <dgm:prSet/>
      <dgm:spPr/>
      <dgm:t>
        <a:bodyPr/>
        <a:lstStyle/>
        <a:p>
          <a:endParaRPr lang="en-GB"/>
        </a:p>
      </dgm:t>
    </dgm:pt>
    <dgm:pt modelId="{5E10246B-A84E-4CB6-AB64-A7A253A3A8BA}" type="sibTrans" cxnId="{19FA9550-7882-48AB-BB98-28D67839DE07}">
      <dgm:prSet/>
      <dgm:spPr/>
      <dgm:t>
        <a:bodyPr/>
        <a:lstStyle/>
        <a:p>
          <a:endParaRPr lang="en-GB"/>
        </a:p>
      </dgm:t>
    </dgm:pt>
    <dgm:pt modelId="{5FE4619B-4DF8-4295-8993-B9F0A0985EE8}">
      <dgm:prSet phldrT="[Text]"/>
      <dgm:spPr/>
      <dgm:t>
        <a:bodyPr/>
        <a:lstStyle/>
        <a:p>
          <a:r>
            <a:rPr lang="en-US" i="1" dirty="0">
              <a:effectLst/>
              <a:latin typeface="Calibri"/>
              <a:ea typeface="Calibri"/>
              <a:cs typeface="Times New Roman"/>
            </a:rPr>
            <a:t>Looking at an entire  business sector rather than a project</a:t>
          </a:r>
          <a:endParaRPr lang="en-GB" dirty="0"/>
        </a:p>
      </dgm:t>
    </dgm:pt>
    <dgm:pt modelId="{A68E9D36-02C6-4738-AC35-4064A93EA9FC}" type="parTrans" cxnId="{91AFC338-3082-4187-B7C8-07B570FEF997}">
      <dgm:prSet/>
      <dgm:spPr/>
      <dgm:t>
        <a:bodyPr/>
        <a:lstStyle/>
        <a:p>
          <a:endParaRPr lang="en-GB"/>
        </a:p>
      </dgm:t>
    </dgm:pt>
    <dgm:pt modelId="{620320E4-F644-4165-9EF5-4D442BADB08E}" type="sibTrans" cxnId="{91AFC338-3082-4187-B7C8-07B570FEF997}">
      <dgm:prSet/>
      <dgm:spPr/>
      <dgm:t>
        <a:bodyPr/>
        <a:lstStyle/>
        <a:p>
          <a:endParaRPr lang="en-GB"/>
        </a:p>
      </dgm:t>
    </dgm:pt>
    <dgm:pt modelId="{EC67365B-875C-4422-BB81-B74F25BC4526}">
      <dgm:prSet phldrT="[Text]"/>
      <dgm:spPr/>
      <dgm:t>
        <a:bodyPr/>
        <a:lstStyle/>
        <a:p>
          <a:r>
            <a:rPr lang="en-US" i="1" dirty="0">
              <a:effectLst/>
              <a:latin typeface="Calibri"/>
              <a:ea typeface="Calibri"/>
              <a:cs typeface="Times New Roman"/>
            </a:rPr>
            <a:t>Specific topics </a:t>
          </a:r>
          <a:r>
            <a:rPr lang="en-US" i="1" baseline="0" dirty="0">
              <a:effectLst/>
              <a:latin typeface="Calibri"/>
              <a:ea typeface="Calibri"/>
              <a:cs typeface="Times New Roman"/>
            </a:rPr>
            <a:t>integrated into wider HRIAs (gender/child rights)</a:t>
          </a:r>
          <a:endParaRPr lang="en-GB" dirty="0"/>
        </a:p>
      </dgm:t>
    </dgm:pt>
    <dgm:pt modelId="{825407E0-2BDE-4762-9F8E-6BEC1E9862CA}" type="parTrans" cxnId="{484155D9-F2D5-405E-A719-88E5173068C0}">
      <dgm:prSet/>
      <dgm:spPr/>
      <dgm:t>
        <a:bodyPr/>
        <a:lstStyle/>
        <a:p>
          <a:endParaRPr lang="en-GB"/>
        </a:p>
      </dgm:t>
    </dgm:pt>
    <dgm:pt modelId="{1B7401D5-70C8-493A-BA71-5D50FE85A4B5}" type="sibTrans" cxnId="{484155D9-F2D5-405E-A719-88E5173068C0}">
      <dgm:prSet/>
      <dgm:spPr/>
      <dgm:t>
        <a:bodyPr/>
        <a:lstStyle/>
        <a:p>
          <a:endParaRPr lang="en-GB"/>
        </a:p>
      </dgm:t>
    </dgm:pt>
    <dgm:pt modelId="{64A3BFEE-5505-438A-895E-85EA42897895}">
      <dgm:prSet/>
      <dgm:spPr/>
      <dgm:t>
        <a:bodyPr/>
        <a:lstStyle/>
        <a:p>
          <a:r>
            <a:rPr lang="en-US" i="1" dirty="0">
              <a:effectLst/>
              <a:latin typeface="Calibri"/>
              <a:ea typeface="Calibri"/>
              <a:cs typeface="Times New Roman"/>
            </a:rPr>
            <a:t>Community-led HRIAs</a:t>
          </a:r>
          <a:endParaRPr lang="da-DK" dirty="0">
            <a:effectLst/>
            <a:latin typeface="Calibri"/>
            <a:ea typeface="Calibri"/>
            <a:cs typeface="Times New Roman"/>
          </a:endParaRPr>
        </a:p>
      </dgm:t>
    </dgm:pt>
    <dgm:pt modelId="{AFCCB612-2482-4DBA-A77F-0C0446B2190B}" type="parTrans" cxnId="{D3C69FAB-CCA0-4D2A-A5B7-C01B38B0272D}">
      <dgm:prSet/>
      <dgm:spPr/>
      <dgm:t>
        <a:bodyPr/>
        <a:lstStyle/>
        <a:p>
          <a:endParaRPr lang="en-GB"/>
        </a:p>
      </dgm:t>
    </dgm:pt>
    <dgm:pt modelId="{7E3B4E36-653F-4E67-A844-90EE6BB4EDC0}" type="sibTrans" cxnId="{D3C69FAB-CCA0-4D2A-A5B7-C01B38B0272D}">
      <dgm:prSet/>
      <dgm:spPr/>
      <dgm:t>
        <a:bodyPr/>
        <a:lstStyle/>
        <a:p>
          <a:endParaRPr lang="en-GB"/>
        </a:p>
      </dgm:t>
    </dgm:pt>
    <dgm:pt modelId="{6487F9AF-8E36-46B0-83FC-C9984B21C1F9}">
      <dgm:prSet/>
      <dgm:spPr/>
      <dgm:t>
        <a:bodyPr/>
        <a:lstStyle/>
        <a:p>
          <a:r>
            <a:rPr lang="en-US" i="1" dirty="0">
              <a:effectLst/>
              <a:latin typeface="Calibri"/>
              <a:ea typeface="Calibri"/>
              <a:cs typeface="Times New Roman"/>
            </a:rPr>
            <a:t>Issue</a:t>
          </a:r>
          <a:r>
            <a:rPr lang="en-US" i="1" baseline="0" dirty="0">
              <a:effectLst/>
              <a:latin typeface="Calibri"/>
              <a:ea typeface="Calibri"/>
              <a:cs typeface="Times New Roman"/>
            </a:rPr>
            <a:t> </a:t>
          </a:r>
          <a:r>
            <a:rPr lang="en-US" i="1" dirty="0">
              <a:effectLst/>
              <a:latin typeface="Calibri"/>
              <a:ea typeface="Calibri"/>
              <a:cs typeface="Times New Roman"/>
            </a:rPr>
            <a:t>based HRIAs</a:t>
          </a:r>
          <a:endParaRPr lang="da-DK" dirty="0">
            <a:effectLst/>
            <a:latin typeface="Calibri"/>
            <a:ea typeface="Calibri"/>
            <a:cs typeface="Times New Roman"/>
          </a:endParaRPr>
        </a:p>
      </dgm:t>
    </dgm:pt>
    <dgm:pt modelId="{A0BD8E24-1C6F-427B-8D16-1F923B3356A4}" type="parTrans" cxnId="{E7B1721C-DC2B-4A74-9360-B36ECF667B87}">
      <dgm:prSet/>
      <dgm:spPr/>
      <dgm:t>
        <a:bodyPr/>
        <a:lstStyle/>
        <a:p>
          <a:endParaRPr lang="en-GB"/>
        </a:p>
      </dgm:t>
    </dgm:pt>
    <dgm:pt modelId="{85EEC37D-2F87-4479-AC55-AD6172D7754E}" type="sibTrans" cxnId="{E7B1721C-DC2B-4A74-9360-B36ECF667B87}">
      <dgm:prSet/>
      <dgm:spPr/>
      <dgm:t>
        <a:bodyPr/>
        <a:lstStyle/>
        <a:p>
          <a:endParaRPr lang="en-GB"/>
        </a:p>
      </dgm:t>
    </dgm:pt>
    <dgm:pt modelId="{CE322060-613B-4256-8BC0-AC5B95E56647}">
      <dgm:prSet/>
      <dgm:spPr/>
      <dgm:t>
        <a:bodyPr/>
        <a:lstStyle/>
        <a:p>
          <a:r>
            <a:rPr lang="en-US" i="1" dirty="0">
              <a:effectLst/>
              <a:latin typeface="Calibri"/>
              <a:ea typeface="Calibri"/>
              <a:cs typeface="Times New Roman"/>
            </a:rPr>
            <a:t>Product based HRIAs</a:t>
          </a:r>
          <a:endParaRPr lang="da-DK" dirty="0">
            <a:effectLst/>
            <a:latin typeface="Calibri"/>
            <a:ea typeface="Calibri"/>
            <a:cs typeface="Times New Roman"/>
          </a:endParaRPr>
        </a:p>
      </dgm:t>
    </dgm:pt>
    <dgm:pt modelId="{07325082-CB9E-470E-915B-ABFB97ECDBA2}" type="parTrans" cxnId="{7F4445FD-559C-4727-829D-F441E11A8CAA}">
      <dgm:prSet/>
      <dgm:spPr/>
      <dgm:t>
        <a:bodyPr/>
        <a:lstStyle/>
        <a:p>
          <a:endParaRPr lang="en-GB"/>
        </a:p>
      </dgm:t>
    </dgm:pt>
    <dgm:pt modelId="{8B45864C-13C8-43FF-B1B5-1E41DA6B12F8}" type="sibTrans" cxnId="{7F4445FD-559C-4727-829D-F441E11A8CAA}">
      <dgm:prSet/>
      <dgm:spPr/>
      <dgm:t>
        <a:bodyPr/>
        <a:lstStyle/>
        <a:p>
          <a:endParaRPr lang="en-GB"/>
        </a:p>
      </dgm:t>
    </dgm:pt>
    <dgm:pt modelId="{DE042096-E63A-4C30-986F-AAB94ADE09AB}">
      <dgm:prSet phldrT="[Text]"/>
      <dgm:spPr/>
      <dgm:t>
        <a:bodyPr/>
        <a:lstStyle/>
        <a:p>
          <a:r>
            <a:rPr lang="en-US" b="1" dirty="0">
              <a:effectLst/>
              <a:latin typeface="Calibri"/>
              <a:ea typeface="Calibri"/>
              <a:cs typeface="Times New Roman"/>
            </a:rPr>
            <a:t>Collaborative HRIAs</a:t>
          </a:r>
          <a:endParaRPr lang="en-GB" dirty="0"/>
        </a:p>
      </dgm:t>
    </dgm:pt>
    <dgm:pt modelId="{2AC3B7E2-1B69-4890-A220-817D3ED6930C}" type="parTrans" cxnId="{FFABB127-83B7-4E40-BC5B-565241C42351}">
      <dgm:prSet/>
      <dgm:spPr/>
      <dgm:t>
        <a:bodyPr/>
        <a:lstStyle/>
        <a:p>
          <a:endParaRPr lang="en-GB"/>
        </a:p>
      </dgm:t>
    </dgm:pt>
    <dgm:pt modelId="{1E6ABEBD-17DF-4D4E-8FCC-7FF11892D51B}" type="sibTrans" cxnId="{FFABB127-83B7-4E40-BC5B-565241C42351}">
      <dgm:prSet/>
      <dgm:spPr/>
      <dgm:t>
        <a:bodyPr/>
        <a:lstStyle/>
        <a:p>
          <a:endParaRPr lang="en-GB"/>
        </a:p>
      </dgm:t>
    </dgm:pt>
    <dgm:pt modelId="{238BB23F-6864-4F72-9F4F-F37F6208CAFE}">
      <dgm:prSet phldrT="[Text]"/>
      <dgm:spPr/>
      <dgm:t>
        <a:bodyPr/>
        <a:lstStyle/>
        <a:p>
          <a:r>
            <a:rPr lang="en-US" i="1" dirty="0">
              <a:effectLst/>
              <a:latin typeface="Calibri"/>
              <a:ea typeface="Calibri"/>
              <a:cs typeface="Times New Roman"/>
            </a:rPr>
            <a:t>Different ideas around collaborative HRIAs. </a:t>
          </a:r>
        </a:p>
        <a:p>
          <a:r>
            <a:rPr lang="en-US" i="1" dirty="0">
              <a:effectLst/>
              <a:latin typeface="Calibri"/>
              <a:ea typeface="Calibri"/>
              <a:cs typeface="Times New Roman"/>
            </a:rPr>
            <a:t>Do not exist yet – could this be one of the ways forward?</a:t>
          </a:r>
          <a:endParaRPr lang="en-GB" dirty="0"/>
        </a:p>
      </dgm:t>
    </dgm:pt>
    <dgm:pt modelId="{C939C4C7-63D0-4F01-B2E8-BE687EC4A983}" type="parTrans" cxnId="{D4ED39C1-BD83-4529-A03A-C3D735E1768D}">
      <dgm:prSet/>
      <dgm:spPr/>
      <dgm:t>
        <a:bodyPr/>
        <a:lstStyle/>
        <a:p>
          <a:endParaRPr lang="en-GB"/>
        </a:p>
      </dgm:t>
    </dgm:pt>
    <dgm:pt modelId="{EF89DADA-F21A-4E91-8C31-1803D1AD7B8C}" type="sibTrans" cxnId="{D4ED39C1-BD83-4529-A03A-C3D735E1768D}">
      <dgm:prSet/>
      <dgm:spPr/>
      <dgm:t>
        <a:bodyPr/>
        <a:lstStyle/>
        <a:p>
          <a:endParaRPr lang="en-GB"/>
        </a:p>
      </dgm:t>
    </dgm:pt>
    <dgm:pt modelId="{00D50711-D5E2-4161-B969-A06D6F7F96DC}" type="pres">
      <dgm:prSet presAssocID="{7B2F1E38-CC75-4566-A983-5F8460FCA1E1}" presName="theList" presStyleCnt="0">
        <dgm:presLayoutVars>
          <dgm:dir/>
          <dgm:animLvl val="lvl"/>
          <dgm:resizeHandles val="exact"/>
        </dgm:presLayoutVars>
      </dgm:prSet>
      <dgm:spPr/>
    </dgm:pt>
    <dgm:pt modelId="{F3F5856C-FC75-43E3-AD0C-798B94F94398}" type="pres">
      <dgm:prSet presAssocID="{3B741F00-6FF6-4591-A664-779A5AE4B9BE}" presName="compNode" presStyleCnt="0"/>
      <dgm:spPr/>
    </dgm:pt>
    <dgm:pt modelId="{1A2669E5-B5E5-4C8B-9D6C-9C8F35B205B9}" type="pres">
      <dgm:prSet presAssocID="{3B741F00-6FF6-4591-A664-779A5AE4B9BE}" presName="aNode" presStyleLbl="bgShp" presStyleIdx="0" presStyleCnt="4" custLinFactNeighborX="-2279"/>
      <dgm:spPr/>
    </dgm:pt>
    <dgm:pt modelId="{030B5A51-24AB-45C3-ABCF-90D0CE01DCFF}" type="pres">
      <dgm:prSet presAssocID="{3B741F00-6FF6-4591-A664-779A5AE4B9BE}" presName="textNode" presStyleLbl="bgShp" presStyleIdx="0" presStyleCnt="4"/>
      <dgm:spPr/>
    </dgm:pt>
    <dgm:pt modelId="{B47B5981-FDD4-423E-BBF8-7D0BA14FC0AF}" type="pres">
      <dgm:prSet presAssocID="{3B741F00-6FF6-4591-A664-779A5AE4B9BE}" presName="compChildNode" presStyleCnt="0"/>
      <dgm:spPr/>
    </dgm:pt>
    <dgm:pt modelId="{F7A09B73-82E1-42DD-8967-6B6D0E7587A5}" type="pres">
      <dgm:prSet presAssocID="{3B741F00-6FF6-4591-A664-779A5AE4B9BE}" presName="theInnerList" presStyleCnt="0"/>
      <dgm:spPr/>
    </dgm:pt>
    <dgm:pt modelId="{1FBBE6FE-EACA-4595-AEB1-068D7B2FBD4F}" type="pres">
      <dgm:prSet presAssocID="{6DC6A4D9-0554-4F8F-8DC3-113BA6730403}" presName="childNode" presStyleLbl="node1" presStyleIdx="0" presStyleCnt="8">
        <dgm:presLayoutVars>
          <dgm:bulletEnabled val="1"/>
        </dgm:presLayoutVars>
      </dgm:prSet>
      <dgm:spPr/>
    </dgm:pt>
    <dgm:pt modelId="{0C91DD57-606B-489C-9A42-F8014646A1B6}" type="pres">
      <dgm:prSet presAssocID="{6DC6A4D9-0554-4F8F-8DC3-113BA6730403}" presName="aSpace2" presStyleCnt="0"/>
      <dgm:spPr/>
    </dgm:pt>
    <dgm:pt modelId="{CD39E618-1F23-4EE1-A839-0B63FDEA7DE9}" type="pres">
      <dgm:prSet presAssocID="{EC67365B-875C-4422-BB81-B74F25BC4526}" presName="childNode" presStyleLbl="node1" presStyleIdx="1" presStyleCnt="8">
        <dgm:presLayoutVars>
          <dgm:bulletEnabled val="1"/>
        </dgm:presLayoutVars>
      </dgm:prSet>
      <dgm:spPr/>
    </dgm:pt>
    <dgm:pt modelId="{79DEDA27-2420-4F66-98F3-12A2DD9B0F1E}" type="pres">
      <dgm:prSet presAssocID="{3B741F00-6FF6-4591-A664-779A5AE4B9BE}" presName="aSpace" presStyleCnt="0"/>
      <dgm:spPr/>
    </dgm:pt>
    <dgm:pt modelId="{529C7022-B3AA-4FA3-AA26-ECCEF776C2E7}" type="pres">
      <dgm:prSet presAssocID="{9E66771B-4AD9-4375-8DB5-B8F70F799E99}" presName="compNode" presStyleCnt="0"/>
      <dgm:spPr/>
    </dgm:pt>
    <dgm:pt modelId="{C315C053-4DC0-4B47-931A-CF375350FB3C}" type="pres">
      <dgm:prSet presAssocID="{9E66771B-4AD9-4375-8DB5-B8F70F799E99}" presName="aNode" presStyleLbl="bgShp" presStyleIdx="1" presStyleCnt="4"/>
      <dgm:spPr/>
    </dgm:pt>
    <dgm:pt modelId="{3B966C8F-F531-4EDD-A117-84BA73F39E07}" type="pres">
      <dgm:prSet presAssocID="{9E66771B-4AD9-4375-8DB5-B8F70F799E99}" presName="textNode" presStyleLbl="bgShp" presStyleIdx="1" presStyleCnt="4"/>
      <dgm:spPr/>
    </dgm:pt>
    <dgm:pt modelId="{4B9B0BEC-3C28-465F-8E09-01FF2C3E0C3C}" type="pres">
      <dgm:prSet presAssocID="{9E66771B-4AD9-4375-8DB5-B8F70F799E99}" presName="compChildNode" presStyleCnt="0"/>
      <dgm:spPr/>
    </dgm:pt>
    <dgm:pt modelId="{CC684115-9D55-43FB-B4F9-172F66D4C8AC}" type="pres">
      <dgm:prSet presAssocID="{9E66771B-4AD9-4375-8DB5-B8F70F799E99}" presName="theInnerList" presStyleCnt="0"/>
      <dgm:spPr/>
    </dgm:pt>
    <dgm:pt modelId="{9F7EB4EE-64F1-47A3-8F52-4767E135C28C}" type="pres">
      <dgm:prSet presAssocID="{CB093251-147A-4E68-B43D-8659A07EBE8C}" presName="childNode" presStyleLbl="node1" presStyleIdx="2" presStyleCnt="8">
        <dgm:presLayoutVars>
          <dgm:bulletEnabled val="1"/>
        </dgm:presLayoutVars>
      </dgm:prSet>
      <dgm:spPr/>
    </dgm:pt>
    <dgm:pt modelId="{EBA87EE5-E3BA-4FEE-93BA-765A2CAE13EB}" type="pres">
      <dgm:prSet presAssocID="{CB093251-147A-4E68-B43D-8659A07EBE8C}" presName="aSpace2" presStyleCnt="0"/>
      <dgm:spPr/>
    </dgm:pt>
    <dgm:pt modelId="{655124F7-AA4E-44DD-9C37-B301FCB91325}" type="pres">
      <dgm:prSet presAssocID="{64A3BFEE-5505-438A-895E-85EA42897895}" presName="childNode" presStyleLbl="node1" presStyleIdx="3" presStyleCnt="8">
        <dgm:presLayoutVars>
          <dgm:bulletEnabled val="1"/>
        </dgm:presLayoutVars>
      </dgm:prSet>
      <dgm:spPr/>
    </dgm:pt>
    <dgm:pt modelId="{F43D9195-4AA7-4459-8BA8-A20E6C18F056}" type="pres">
      <dgm:prSet presAssocID="{64A3BFEE-5505-438A-895E-85EA42897895}" presName="aSpace2" presStyleCnt="0"/>
      <dgm:spPr/>
    </dgm:pt>
    <dgm:pt modelId="{D8D181A1-432D-4D61-B12C-918B12FAE7F4}" type="pres">
      <dgm:prSet presAssocID="{6487F9AF-8E36-46B0-83FC-C9984B21C1F9}" presName="childNode" presStyleLbl="node1" presStyleIdx="4" presStyleCnt="8">
        <dgm:presLayoutVars>
          <dgm:bulletEnabled val="1"/>
        </dgm:presLayoutVars>
      </dgm:prSet>
      <dgm:spPr/>
    </dgm:pt>
    <dgm:pt modelId="{A8034BD0-4079-4E18-91BC-FE057C55392B}" type="pres">
      <dgm:prSet presAssocID="{6487F9AF-8E36-46B0-83FC-C9984B21C1F9}" presName="aSpace2" presStyleCnt="0"/>
      <dgm:spPr/>
    </dgm:pt>
    <dgm:pt modelId="{8C5BB212-96C5-4422-BF81-5C3BFFBCF799}" type="pres">
      <dgm:prSet presAssocID="{CE322060-613B-4256-8BC0-AC5B95E56647}" presName="childNode" presStyleLbl="node1" presStyleIdx="5" presStyleCnt="8">
        <dgm:presLayoutVars>
          <dgm:bulletEnabled val="1"/>
        </dgm:presLayoutVars>
      </dgm:prSet>
      <dgm:spPr/>
    </dgm:pt>
    <dgm:pt modelId="{BD08CEEC-9BE4-4398-AAC0-A144A21B14C0}" type="pres">
      <dgm:prSet presAssocID="{9E66771B-4AD9-4375-8DB5-B8F70F799E99}" presName="aSpace" presStyleCnt="0"/>
      <dgm:spPr/>
    </dgm:pt>
    <dgm:pt modelId="{DC2A9B9E-6652-4757-932B-AEB8204AE508}" type="pres">
      <dgm:prSet presAssocID="{17F33314-9BDE-4E07-8678-B8C0A3DA1ADF}" presName="compNode" presStyleCnt="0"/>
      <dgm:spPr/>
    </dgm:pt>
    <dgm:pt modelId="{C37D10E6-FBCF-49AA-AC0C-834C3762E746}" type="pres">
      <dgm:prSet presAssocID="{17F33314-9BDE-4E07-8678-B8C0A3DA1ADF}" presName="aNode" presStyleLbl="bgShp" presStyleIdx="2" presStyleCnt="4"/>
      <dgm:spPr/>
    </dgm:pt>
    <dgm:pt modelId="{75A08798-1A09-4BC4-903C-EA695C61AAA4}" type="pres">
      <dgm:prSet presAssocID="{17F33314-9BDE-4E07-8678-B8C0A3DA1ADF}" presName="textNode" presStyleLbl="bgShp" presStyleIdx="2" presStyleCnt="4"/>
      <dgm:spPr/>
    </dgm:pt>
    <dgm:pt modelId="{57BFF0F2-C6A0-4CB9-BD50-53B6CF56EA70}" type="pres">
      <dgm:prSet presAssocID="{17F33314-9BDE-4E07-8678-B8C0A3DA1ADF}" presName="compChildNode" presStyleCnt="0"/>
      <dgm:spPr/>
    </dgm:pt>
    <dgm:pt modelId="{6157AB8A-0053-4BC5-8398-64FB86508A7A}" type="pres">
      <dgm:prSet presAssocID="{17F33314-9BDE-4E07-8678-B8C0A3DA1ADF}" presName="theInnerList" presStyleCnt="0"/>
      <dgm:spPr/>
    </dgm:pt>
    <dgm:pt modelId="{209B5CEE-6288-4399-9A85-6901E3BC1862}" type="pres">
      <dgm:prSet presAssocID="{5FE4619B-4DF8-4295-8993-B9F0A0985EE8}" presName="childNode" presStyleLbl="node1" presStyleIdx="6" presStyleCnt="8">
        <dgm:presLayoutVars>
          <dgm:bulletEnabled val="1"/>
        </dgm:presLayoutVars>
      </dgm:prSet>
      <dgm:spPr/>
    </dgm:pt>
    <dgm:pt modelId="{1B6171DE-CDE8-4745-9777-F8F236C37FA2}" type="pres">
      <dgm:prSet presAssocID="{17F33314-9BDE-4E07-8678-B8C0A3DA1ADF}" presName="aSpace" presStyleCnt="0"/>
      <dgm:spPr/>
    </dgm:pt>
    <dgm:pt modelId="{DCCD204A-A270-47D2-BB2C-6A76E164722A}" type="pres">
      <dgm:prSet presAssocID="{DE042096-E63A-4C30-986F-AAB94ADE09AB}" presName="compNode" presStyleCnt="0"/>
      <dgm:spPr/>
    </dgm:pt>
    <dgm:pt modelId="{2C97186A-5B37-4E6C-AF63-FF18AE154E86}" type="pres">
      <dgm:prSet presAssocID="{DE042096-E63A-4C30-986F-AAB94ADE09AB}" presName="aNode" presStyleLbl="bgShp" presStyleIdx="3" presStyleCnt="4"/>
      <dgm:spPr/>
    </dgm:pt>
    <dgm:pt modelId="{4D542D8B-F690-48E6-A920-22CA3E4BA324}" type="pres">
      <dgm:prSet presAssocID="{DE042096-E63A-4C30-986F-AAB94ADE09AB}" presName="textNode" presStyleLbl="bgShp" presStyleIdx="3" presStyleCnt="4"/>
      <dgm:spPr/>
    </dgm:pt>
    <dgm:pt modelId="{FD91CEAC-A043-4043-B123-20B59C1822F9}" type="pres">
      <dgm:prSet presAssocID="{DE042096-E63A-4C30-986F-AAB94ADE09AB}" presName="compChildNode" presStyleCnt="0"/>
      <dgm:spPr/>
    </dgm:pt>
    <dgm:pt modelId="{CE9B6726-86F8-4FC9-B19D-FC1F80C34FB7}" type="pres">
      <dgm:prSet presAssocID="{DE042096-E63A-4C30-986F-AAB94ADE09AB}" presName="theInnerList" presStyleCnt="0"/>
      <dgm:spPr/>
    </dgm:pt>
    <dgm:pt modelId="{94FA677B-BD8C-46BE-977E-86FAD209BA4F}" type="pres">
      <dgm:prSet presAssocID="{238BB23F-6864-4F72-9F4F-F37F6208CAFE}" presName="childNode" presStyleLbl="node1" presStyleIdx="7" presStyleCnt="8">
        <dgm:presLayoutVars>
          <dgm:bulletEnabled val="1"/>
        </dgm:presLayoutVars>
      </dgm:prSet>
      <dgm:spPr/>
    </dgm:pt>
  </dgm:ptLst>
  <dgm:cxnLst>
    <dgm:cxn modelId="{E7B1721C-DC2B-4A74-9360-B36ECF667B87}" srcId="{9E66771B-4AD9-4375-8DB5-B8F70F799E99}" destId="{6487F9AF-8E36-46B0-83FC-C9984B21C1F9}" srcOrd="2" destOrd="0" parTransId="{A0BD8E24-1C6F-427B-8D16-1F923B3356A4}" sibTransId="{85EEC37D-2F87-4479-AC55-AD6172D7754E}"/>
    <dgm:cxn modelId="{DAF94122-49B4-465A-A0AD-9A3DB083F619}" type="presOf" srcId="{9E66771B-4AD9-4375-8DB5-B8F70F799E99}" destId="{C315C053-4DC0-4B47-931A-CF375350FB3C}" srcOrd="0" destOrd="0" presId="urn:microsoft.com/office/officeart/2005/8/layout/lProcess2"/>
    <dgm:cxn modelId="{65C00C25-8D72-45E3-8AA4-96B30FA65573}" srcId="{7B2F1E38-CC75-4566-A983-5F8460FCA1E1}" destId="{9E66771B-4AD9-4375-8DB5-B8F70F799E99}" srcOrd="1" destOrd="0" parTransId="{4C3B5086-886D-4F0A-88DE-504797EE5EC6}" sibTransId="{ABAB6836-DAD0-4E81-BC87-E886607E9822}"/>
    <dgm:cxn modelId="{FFABB127-83B7-4E40-BC5B-565241C42351}" srcId="{7B2F1E38-CC75-4566-A983-5F8460FCA1E1}" destId="{DE042096-E63A-4C30-986F-AAB94ADE09AB}" srcOrd="3" destOrd="0" parTransId="{2AC3B7E2-1B69-4890-A220-817D3ED6930C}" sibTransId="{1E6ABEBD-17DF-4D4E-8FCC-7FF11892D51B}"/>
    <dgm:cxn modelId="{39BB2328-A328-4F9A-9162-EBD887D880B8}" srcId="{3B741F00-6FF6-4591-A664-779A5AE4B9BE}" destId="{6DC6A4D9-0554-4F8F-8DC3-113BA6730403}" srcOrd="0" destOrd="0" parTransId="{E986A7C7-1B8C-4008-B06B-2F6FEBDF97D1}" sibTransId="{E472B13C-7FFE-41A2-990D-77B613D7624C}"/>
    <dgm:cxn modelId="{91AFC338-3082-4187-B7C8-07B570FEF997}" srcId="{17F33314-9BDE-4E07-8678-B8C0A3DA1ADF}" destId="{5FE4619B-4DF8-4295-8993-B9F0A0985EE8}" srcOrd="0" destOrd="0" parTransId="{A68E9D36-02C6-4738-AC35-4064A93EA9FC}" sibTransId="{620320E4-F644-4165-9EF5-4D442BADB08E}"/>
    <dgm:cxn modelId="{47CD7B40-6EF7-4139-A7AA-8107A3F9BDBC}" type="presOf" srcId="{CB093251-147A-4E68-B43D-8659A07EBE8C}" destId="{9F7EB4EE-64F1-47A3-8F52-4767E135C28C}" srcOrd="0" destOrd="0" presId="urn:microsoft.com/office/officeart/2005/8/layout/lProcess2"/>
    <dgm:cxn modelId="{AFDE9A5B-D07D-4A26-90A5-8EEE1B11E3E4}" type="presOf" srcId="{3B741F00-6FF6-4591-A664-779A5AE4B9BE}" destId="{030B5A51-24AB-45C3-ABCF-90D0CE01DCFF}" srcOrd="1" destOrd="0" presId="urn:microsoft.com/office/officeart/2005/8/layout/lProcess2"/>
    <dgm:cxn modelId="{06E3DD5F-D059-4935-960D-706483537F1C}" type="presOf" srcId="{6487F9AF-8E36-46B0-83FC-C9984B21C1F9}" destId="{D8D181A1-432D-4D61-B12C-918B12FAE7F4}" srcOrd="0" destOrd="0" presId="urn:microsoft.com/office/officeart/2005/8/layout/lProcess2"/>
    <dgm:cxn modelId="{FBAF6661-AA3F-4C71-9EB3-CF5394602F8A}" srcId="{7B2F1E38-CC75-4566-A983-5F8460FCA1E1}" destId="{3B741F00-6FF6-4591-A664-779A5AE4B9BE}" srcOrd="0" destOrd="0" parTransId="{394885F3-C29F-4DC6-815E-651491CB818D}" sibTransId="{120E1461-533D-48BD-9A98-AD88290D90A8}"/>
    <dgm:cxn modelId="{7F1A5843-A78A-441A-8DA9-671DC8196F9F}" type="presOf" srcId="{17F33314-9BDE-4E07-8678-B8C0A3DA1ADF}" destId="{75A08798-1A09-4BC4-903C-EA695C61AAA4}" srcOrd="1" destOrd="0" presId="urn:microsoft.com/office/officeart/2005/8/layout/lProcess2"/>
    <dgm:cxn modelId="{AE4DF246-40FF-485B-A38C-840B7998F865}" type="presOf" srcId="{64A3BFEE-5505-438A-895E-85EA42897895}" destId="{655124F7-AA4E-44DD-9C37-B301FCB91325}" srcOrd="0" destOrd="0" presId="urn:microsoft.com/office/officeart/2005/8/layout/lProcess2"/>
    <dgm:cxn modelId="{ED28764A-8D00-4B8E-97F7-5BF7FA25FF37}" type="presOf" srcId="{CE322060-613B-4256-8BC0-AC5B95E56647}" destId="{8C5BB212-96C5-4422-BF81-5C3BFFBCF799}" srcOrd="0" destOrd="0" presId="urn:microsoft.com/office/officeart/2005/8/layout/lProcess2"/>
    <dgm:cxn modelId="{42859B4A-049C-4289-B0E8-DC7847D643CF}" type="presOf" srcId="{3B741F00-6FF6-4591-A664-779A5AE4B9BE}" destId="{1A2669E5-B5E5-4C8B-9D6C-9C8F35B205B9}" srcOrd="0" destOrd="0" presId="urn:microsoft.com/office/officeart/2005/8/layout/lProcess2"/>
    <dgm:cxn modelId="{DCAD964D-07C0-4C50-93D1-B1A33AC36047}" type="presOf" srcId="{DE042096-E63A-4C30-986F-AAB94ADE09AB}" destId="{4D542D8B-F690-48E6-A920-22CA3E4BA324}" srcOrd="1" destOrd="0" presId="urn:microsoft.com/office/officeart/2005/8/layout/lProcess2"/>
    <dgm:cxn modelId="{19FA9550-7882-48AB-BB98-28D67839DE07}" srcId="{7B2F1E38-CC75-4566-A983-5F8460FCA1E1}" destId="{17F33314-9BDE-4E07-8678-B8C0A3DA1ADF}" srcOrd="2" destOrd="0" parTransId="{B2F3CA87-D96F-4D51-9795-3AD911BEDAB2}" sibTransId="{5E10246B-A84E-4CB6-AB64-A7A253A3A8BA}"/>
    <dgm:cxn modelId="{5C4AC953-59A6-454F-A464-E5D68EA1D4F6}" type="presOf" srcId="{6DC6A4D9-0554-4F8F-8DC3-113BA6730403}" destId="{1FBBE6FE-EACA-4595-AEB1-068D7B2FBD4F}" srcOrd="0" destOrd="0" presId="urn:microsoft.com/office/officeart/2005/8/layout/lProcess2"/>
    <dgm:cxn modelId="{205F0654-5FC4-4CE8-812B-5D01C41C4392}" type="presOf" srcId="{17F33314-9BDE-4E07-8678-B8C0A3DA1ADF}" destId="{C37D10E6-FBCF-49AA-AC0C-834C3762E746}" srcOrd="0" destOrd="0" presId="urn:microsoft.com/office/officeart/2005/8/layout/lProcess2"/>
    <dgm:cxn modelId="{AA73AF87-5C77-48DA-9F45-A2D3899D9B0D}" type="presOf" srcId="{238BB23F-6864-4F72-9F4F-F37F6208CAFE}" destId="{94FA677B-BD8C-46BE-977E-86FAD209BA4F}" srcOrd="0" destOrd="0" presId="urn:microsoft.com/office/officeart/2005/8/layout/lProcess2"/>
    <dgm:cxn modelId="{D3C69FAB-CCA0-4D2A-A5B7-C01B38B0272D}" srcId="{9E66771B-4AD9-4375-8DB5-B8F70F799E99}" destId="{64A3BFEE-5505-438A-895E-85EA42897895}" srcOrd="1" destOrd="0" parTransId="{AFCCB612-2482-4DBA-A77F-0C0446B2190B}" sibTransId="{7E3B4E36-653F-4E67-A844-90EE6BB4EDC0}"/>
    <dgm:cxn modelId="{DEB49FAC-0013-408F-A1E3-AEA866638247}" type="presOf" srcId="{DE042096-E63A-4C30-986F-AAB94ADE09AB}" destId="{2C97186A-5B37-4E6C-AF63-FF18AE154E86}" srcOrd="0" destOrd="0" presId="urn:microsoft.com/office/officeart/2005/8/layout/lProcess2"/>
    <dgm:cxn modelId="{25B65FB4-C43A-417E-B3E7-41B9526790A7}" type="presOf" srcId="{9E66771B-4AD9-4375-8DB5-B8F70F799E99}" destId="{3B966C8F-F531-4EDD-A117-84BA73F39E07}" srcOrd="1" destOrd="0" presId="urn:microsoft.com/office/officeart/2005/8/layout/lProcess2"/>
    <dgm:cxn modelId="{D4ED39C1-BD83-4529-A03A-C3D735E1768D}" srcId="{DE042096-E63A-4C30-986F-AAB94ADE09AB}" destId="{238BB23F-6864-4F72-9F4F-F37F6208CAFE}" srcOrd="0" destOrd="0" parTransId="{C939C4C7-63D0-4F01-B2E8-BE687EC4A983}" sibTransId="{EF89DADA-F21A-4E91-8C31-1803D1AD7B8C}"/>
    <dgm:cxn modelId="{484155D9-F2D5-405E-A719-88E5173068C0}" srcId="{3B741F00-6FF6-4591-A664-779A5AE4B9BE}" destId="{EC67365B-875C-4422-BB81-B74F25BC4526}" srcOrd="1" destOrd="0" parTransId="{825407E0-2BDE-4762-9F8E-6BEC1E9862CA}" sibTransId="{1B7401D5-70C8-493A-BA71-5D50FE85A4B5}"/>
    <dgm:cxn modelId="{004E0FE4-FBBF-4BE8-8A9D-C0E2B8210A91}" type="presOf" srcId="{5FE4619B-4DF8-4295-8993-B9F0A0985EE8}" destId="{209B5CEE-6288-4399-9A85-6901E3BC1862}" srcOrd="0" destOrd="0" presId="urn:microsoft.com/office/officeart/2005/8/layout/lProcess2"/>
    <dgm:cxn modelId="{41992DE5-38A8-4F34-97B9-131BDAF74C45}" type="presOf" srcId="{EC67365B-875C-4422-BB81-B74F25BC4526}" destId="{CD39E618-1F23-4EE1-A839-0B63FDEA7DE9}" srcOrd="0" destOrd="0" presId="urn:microsoft.com/office/officeart/2005/8/layout/lProcess2"/>
    <dgm:cxn modelId="{D3F97FFA-39CE-4C31-8ED3-559853E458DA}" srcId="{9E66771B-4AD9-4375-8DB5-B8F70F799E99}" destId="{CB093251-147A-4E68-B43D-8659A07EBE8C}" srcOrd="0" destOrd="0" parTransId="{5BA94223-9796-49BD-982A-EF89FF02B918}" sibTransId="{EA2633E4-653B-4D40-B25F-AF53504D6718}"/>
    <dgm:cxn modelId="{9FE6BBFB-EC5B-4197-B65F-5BB0FE131787}" type="presOf" srcId="{7B2F1E38-CC75-4566-A983-5F8460FCA1E1}" destId="{00D50711-D5E2-4161-B969-A06D6F7F96DC}" srcOrd="0" destOrd="0" presId="urn:microsoft.com/office/officeart/2005/8/layout/lProcess2"/>
    <dgm:cxn modelId="{7F4445FD-559C-4727-829D-F441E11A8CAA}" srcId="{9E66771B-4AD9-4375-8DB5-B8F70F799E99}" destId="{CE322060-613B-4256-8BC0-AC5B95E56647}" srcOrd="3" destOrd="0" parTransId="{07325082-CB9E-470E-915B-ABFB97ECDBA2}" sibTransId="{8B45864C-13C8-43FF-B1B5-1E41DA6B12F8}"/>
    <dgm:cxn modelId="{446397D0-0EF0-410C-861E-8D4D9C033487}" type="presParOf" srcId="{00D50711-D5E2-4161-B969-A06D6F7F96DC}" destId="{F3F5856C-FC75-43E3-AD0C-798B94F94398}" srcOrd="0" destOrd="0" presId="urn:microsoft.com/office/officeart/2005/8/layout/lProcess2"/>
    <dgm:cxn modelId="{7454F090-DF7B-421D-95F8-329B9EDD6FC7}" type="presParOf" srcId="{F3F5856C-FC75-43E3-AD0C-798B94F94398}" destId="{1A2669E5-B5E5-4C8B-9D6C-9C8F35B205B9}" srcOrd="0" destOrd="0" presId="urn:microsoft.com/office/officeart/2005/8/layout/lProcess2"/>
    <dgm:cxn modelId="{01587241-8CE0-42F1-98F9-69D67F9CAACA}" type="presParOf" srcId="{F3F5856C-FC75-43E3-AD0C-798B94F94398}" destId="{030B5A51-24AB-45C3-ABCF-90D0CE01DCFF}" srcOrd="1" destOrd="0" presId="urn:microsoft.com/office/officeart/2005/8/layout/lProcess2"/>
    <dgm:cxn modelId="{10FAD352-8E21-4597-B5F0-D6A17103208B}" type="presParOf" srcId="{F3F5856C-FC75-43E3-AD0C-798B94F94398}" destId="{B47B5981-FDD4-423E-BBF8-7D0BA14FC0AF}" srcOrd="2" destOrd="0" presId="urn:microsoft.com/office/officeart/2005/8/layout/lProcess2"/>
    <dgm:cxn modelId="{6D8F084A-5546-4C8B-A792-72BE9864F02C}" type="presParOf" srcId="{B47B5981-FDD4-423E-BBF8-7D0BA14FC0AF}" destId="{F7A09B73-82E1-42DD-8967-6B6D0E7587A5}" srcOrd="0" destOrd="0" presId="urn:microsoft.com/office/officeart/2005/8/layout/lProcess2"/>
    <dgm:cxn modelId="{340438A1-D338-4473-8240-9FCA41D401FB}" type="presParOf" srcId="{F7A09B73-82E1-42DD-8967-6B6D0E7587A5}" destId="{1FBBE6FE-EACA-4595-AEB1-068D7B2FBD4F}" srcOrd="0" destOrd="0" presId="urn:microsoft.com/office/officeart/2005/8/layout/lProcess2"/>
    <dgm:cxn modelId="{300A3FCA-D84E-4972-98CD-1C5A4B77E742}" type="presParOf" srcId="{F7A09B73-82E1-42DD-8967-6B6D0E7587A5}" destId="{0C91DD57-606B-489C-9A42-F8014646A1B6}" srcOrd="1" destOrd="0" presId="urn:microsoft.com/office/officeart/2005/8/layout/lProcess2"/>
    <dgm:cxn modelId="{3BA23818-D6CD-4A7C-985B-4E8EF45033D8}" type="presParOf" srcId="{F7A09B73-82E1-42DD-8967-6B6D0E7587A5}" destId="{CD39E618-1F23-4EE1-A839-0B63FDEA7DE9}" srcOrd="2" destOrd="0" presId="urn:microsoft.com/office/officeart/2005/8/layout/lProcess2"/>
    <dgm:cxn modelId="{B23B43A5-CF4B-450F-B522-0DF9BA630E68}" type="presParOf" srcId="{00D50711-D5E2-4161-B969-A06D6F7F96DC}" destId="{79DEDA27-2420-4F66-98F3-12A2DD9B0F1E}" srcOrd="1" destOrd="0" presId="urn:microsoft.com/office/officeart/2005/8/layout/lProcess2"/>
    <dgm:cxn modelId="{616BE78D-5A7B-4719-9D8E-E24F6B6930DF}" type="presParOf" srcId="{00D50711-D5E2-4161-B969-A06D6F7F96DC}" destId="{529C7022-B3AA-4FA3-AA26-ECCEF776C2E7}" srcOrd="2" destOrd="0" presId="urn:microsoft.com/office/officeart/2005/8/layout/lProcess2"/>
    <dgm:cxn modelId="{A095BC8C-6823-4EC5-9229-F19CB86E3FD1}" type="presParOf" srcId="{529C7022-B3AA-4FA3-AA26-ECCEF776C2E7}" destId="{C315C053-4DC0-4B47-931A-CF375350FB3C}" srcOrd="0" destOrd="0" presId="urn:microsoft.com/office/officeart/2005/8/layout/lProcess2"/>
    <dgm:cxn modelId="{4E51F3A8-1187-489D-8D3C-FDAD547DC4D3}" type="presParOf" srcId="{529C7022-B3AA-4FA3-AA26-ECCEF776C2E7}" destId="{3B966C8F-F531-4EDD-A117-84BA73F39E07}" srcOrd="1" destOrd="0" presId="urn:microsoft.com/office/officeart/2005/8/layout/lProcess2"/>
    <dgm:cxn modelId="{70AF7B6E-9229-4B46-B748-22212F9C5B35}" type="presParOf" srcId="{529C7022-B3AA-4FA3-AA26-ECCEF776C2E7}" destId="{4B9B0BEC-3C28-465F-8E09-01FF2C3E0C3C}" srcOrd="2" destOrd="0" presId="urn:microsoft.com/office/officeart/2005/8/layout/lProcess2"/>
    <dgm:cxn modelId="{D7C7EFBD-FC37-4DB8-B96F-3556BF0AE41A}" type="presParOf" srcId="{4B9B0BEC-3C28-465F-8E09-01FF2C3E0C3C}" destId="{CC684115-9D55-43FB-B4F9-172F66D4C8AC}" srcOrd="0" destOrd="0" presId="urn:microsoft.com/office/officeart/2005/8/layout/lProcess2"/>
    <dgm:cxn modelId="{36EA359C-49BC-4096-9B08-F6B5DB81F5EB}" type="presParOf" srcId="{CC684115-9D55-43FB-B4F9-172F66D4C8AC}" destId="{9F7EB4EE-64F1-47A3-8F52-4767E135C28C}" srcOrd="0" destOrd="0" presId="urn:microsoft.com/office/officeart/2005/8/layout/lProcess2"/>
    <dgm:cxn modelId="{A364E42D-8B8F-43EF-B9A6-4034382B2906}" type="presParOf" srcId="{CC684115-9D55-43FB-B4F9-172F66D4C8AC}" destId="{EBA87EE5-E3BA-4FEE-93BA-765A2CAE13EB}" srcOrd="1" destOrd="0" presId="urn:microsoft.com/office/officeart/2005/8/layout/lProcess2"/>
    <dgm:cxn modelId="{CF54E626-0DB0-4825-A582-1F9FD3C86866}" type="presParOf" srcId="{CC684115-9D55-43FB-B4F9-172F66D4C8AC}" destId="{655124F7-AA4E-44DD-9C37-B301FCB91325}" srcOrd="2" destOrd="0" presId="urn:microsoft.com/office/officeart/2005/8/layout/lProcess2"/>
    <dgm:cxn modelId="{A19EB87E-ED2A-4449-B872-D32191A3DD32}" type="presParOf" srcId="{CC684115-9D55-43FB-B4F9-172F66D4C8AC}" destId="{F43D9195-4AA7-4459-8BA8-A20E6C18F056}" srcOrd="3" destOrd="0" presId="urn:microsoft.com/office/officeart/2005/8/layout/lProcess2"/>
    <dgm:cxn modelId="{DC53C0DC-7B46-47F9-A489-258EE7053EED}" type="presParOf" srcId="{CC684115-9D55-43FB-B4F9-172F66D4C8AC}" destId="{D8D181A1-432D-4D61-B12C-918B12FAE7F4}" srcOrd="4" destOrd="0" presId="urn:microsoft.com/office/officeart/2005/8/layout/lProcess2"/>
    <dgm:cxn modelId="{AEDE79F3-8679-490F-840E-927B52858A18}" type="presParOf" srcId="{CC684115-9D55-43FB-B4F9-172F66D4C8AC}" destId="{A8034BD0-4079-4E18-91BC-FE057C55392B}" srcOrd="5" destOrd="0" presId="urn:microsoft.com/office/officeart/2005/8/layout/lProcess2"/>
    <dgm:cxn modelId="{5BECBB87-8E4F-4481-AAA9-1FD8D273EFAA}" type="presParOf" srcId="{CC684115-9D55-43FB-B4F9-172F66D4C8AC}" destId="{8C5BB212-96C5-4422-BF81-5C3BFFBCF799}" srcOrd="6" destOrd="0" presId="urn:microsoft.com/office/officeart/2005/8/layout/lProcess2"/>
    <dgm:cxn modelId="{DB882FEE-8F9E-4EF2-A345-FEA539990E5C}" type="presParOf" srcId="{00D50711-D5E2-4161-B969-A06D6F7F96DC}" destId="{BD08CEEC-9BE4-4398-AAC0-A144A21B14C0}" srcOrd="3" destOrd="0" presId="urn:microsoft.com/office/officeart/2005/8/layout/lProcess2"/>
    <dgm:cxn modelId="{F3CB0EC4-BE02-4FB4-B8D9-59565FDF082D}" type="presParOf" srcId="{00D50711-D5E2-4161-B969-A06D6F7F96DC}" destId="{DC2A9B9E-6652-4757-932B-AEB8204AE508}" srcOrd="4" destOrd="0" presId="urn:microsoft.com/office/officeart/2005/8/layout/lProcess2"/>
    <dgm:cxn modelId="{C7CDDBC8-3652-4DCC-86E1-8FA20A8AD646}" type="presParOf" srcId="{DC2A9B9E-6652-4757-932B-AEB8204AE508}" destId="{C37D10E6-FBCF-49AA-AC0C-834C3762E746}" srcOrd="0" destOrd="0" presId="urn:microsoft.com/office/officeart/2005/8/layout/lProcess2"/>
    <dgm:cxn modelId="{6C4A1EBF-8569-4ABE-8E14-186935B2576D}" type="presParOf" srcId="{DC2A9B9E-6652-4757-932B-AEB8204AE508}" destId="{75A08798-1A09-4BC4-903C-EA695C61AAA4}" srcOrd="1" destOrd="0" presId="urn:microsoft.com/office/officeart/2005/8/layout/lProcess2"/>
    <dgm:cxn modelId="{7D967FA5-3355-4059-8963-05367B135B9C}" type="presParOf" srcId="{DC2A9B9E-6652-4757-932B-AEB8204AE508}" destId="{57BFF0F2-C6A0-4CB9-BD50-53B6CF56EA70}" srcOrd="2" destOrd="0" presId="urn:microsoft.com/office/officeart/2005/8/layout/lProcess2"/>
    <dgm:cxn modelId="{31871926-D932-4370-ACC1-73DCCB4E558A}" type="presParOf" srcId="{57BFF0F2-C6A0-4CB9-BD50-53B6CF56EA70}" destId="{6157AB8A-0053-4BC5-8398-64FB86508A7A}" srcOrd="0" destOrd="0" presId="urn:microsoft.com/office/officeart/2005/8/layout/lProcess2"/>
    <dgm:cxn modelId="{7BFF6BD1-2966-44FB-846F-B2195031C5E6}" type="presParOf" srcId="{6157AB8A-0053-4BC5-8398-64FB86508A7A}" destId="{209B5CEE-6288-4399-9A85-6901E3BC1862}" srcOrd="0" destOrd="0" presId="urn:microsoft.com/office/officeart/2005/8/layout/lProcess2"/>
    <dgm:cxn modelId="{40997C9C-F862-49EC-B59C-FC8935EBB6A9}" type="presParOf" srcId="{00D50711-D5E2-4161-B969-A06D6F7F96DC}" destId="{1B6171DE-CDE8-4745-9777-F8F236C37FA2}" srcOrd="5" destOrd="0" presId="urn:microsoft.com/office/officeart/2005/8/layout/lProcess2"/>
    <dgm:cxn modelId="{E5E67C7C-2830-460B-ACA6-5EBE46E46826}" type="presParOf" srcId="{00D50711-D5E2-4161-B969-A06D6F7F96DC}" destId="{DCCD204A-A270-47D2-BB2C-6A76E164722A}" srcOrd="6" destOrd="0" presId="urn:microsoft.com/office/officeart/2005/8/layout/lProcess2"/>
    <dgm:cxn modelId="{4EA3DCB9-4503-4542-BFE4-6B8518AD8E42}" type="presParOf" srcId="{DCCD204A-A270-47D2-BB2C-6A76E164722A}" destId="{2C97186A-5B37-4E6C-AF63-FF18AE154E86}" srcOrd="0" destOrd="0" presId="urn:microsoft.com/office/officeart/2005/8/layout/lProcess2"/>
    <dgm:cxn modelId="{4E9E05EF-7069-4BA2-AB94-5605B0897911}" type="presParOf" srcId="{DCCD204A-A270-47D2-BB2C-6A76E164722A}" destId="{4D542D8B-F690-48E6-A920-22CA3E4BA324}" srcOrd="1" destOrd="0" presId="urn:microsoft.com/office/officeart/2005/8/layout/lProcess2"/>
    <dgm:cxn modelId="{2BBBAE0A-F56D-4086-AB51-1683FF9E723B}" type="presParOf" srcId="{DCCD204A-A270-47D2-BB2C-6A76E164722A}" destId="{FD91CEAC-A043-4043-B123-20B59C1822F9}" srcOrd="2" destOrd="0" presId="urn:microsoft.com/office/officeart/2005/8/layout/lProcess2"/>
    <dgm:cxn modelId="{EFBF2D85-32F5-4331-9FF3-D7C073728238}" type="presParOf" srcId="{FD91CEAC-A043-4043-B123-20B59C1822F9}" destId="{CE9B6726-86F8-4FC9-B19D-FC1F80C34FB7}" srcOrd="0" destOrd="0" presId="urn:microsoft.com/office/officeart/2005/8/layout/lProcess2"/>
    <dgm:cxn modelId="{0AB336F3-6A1E-483A-9636-4167C91CDD67}" type="presParOf" srcId="{CE9B6726-86F8-4FC9-B19D-FC1F80C34FB7}" destId="{94FA677B-BD8C-46BE-977E-86FAD209BA4F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2669E5-B5E5-4C8B-9D6C-9C8F35B205B9}">
      <dsp:nvSpPr>
        <dsp:cNvPr id="0" name=""/>
        <dsp:cNvSpPr/>
      </dsp:nvSpPr>
      <dsp:spPr>
        <a:xfrm>
          <a:off x="0" y="0"/>
          <a:ext cx="1787992" cy="424847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effectLst/>
              <a:latin typeface="Calibri"/>
              <a:ea typeface="Calibri"/>
              <a:cs typeface="Times New Roman"/>
            </a:rPr>
            <a:t>Integrated HRIAs</a:t>
          </a:r>
          <a:endParaRPr lang="en-GB" sz="2300" kern="1200" dirty="0"/>
        </a:p>
      </dsp:txBody>
      <dsp:txXfrm>
        <a:off x="0" y="0"/>
        <a:ext cx="1787992" cy="1274541"/>
      </dsp:txXfrm>
    </dsp:sp>
    <dsp:sp modelId="{1FBBE6FE-EACA-4595-AEB1-068D7B2FBD4F}">
      <dsp:nvSpPr>
        <dsp:cNvPr id="0" name=""/>
        <dsp:cNvSpPr/>
      </dsp:nvSpPr>
      <dsp:spPr>
        <a:xfrm>
          <a:off x="180621" y="1275786"/>
          <a:ext cx="1430394" cy="12809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i="1" kern="1200" dirty="0">
              <a:effectLst/>
              <a:latin typeface="Calibri"/>
              <a:ea typeface="Calibri"/>
              <a:cs typeface="Times New Roman"/>
            </a:rPr>
            <a:t>Human rights integrated into Environmental, Social and/or Health Impact Assessments</a:t>
          </a:r>
        </a:p>
      </dsp:txBody>
      <dsp:txXfrm>
        <a:off x="218139" y="1313304"/>
        <a:ext cx="1355358" cy="1205936"/>
      </dsp:txXfrm>
    </dsp:sp>
    <dsp:sp modelId="{CD39E618-1F23-4EE1-A839-0B63FDEA7DE9}">
      <dsp:nvSpPr>
        <dsp:cNvPr id="0" name=""/>
        <dsp:cNvSpPr/>
      </dsp:nvSpPr>
      <dsp:spPr>
        <a:xfrm>
          <a:off x="180621" y="2753831"/>
          <a:ext cx="1430394" cy="12809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i="1" kern="1200" dirty="0">
              <a:effectLst/>
              <a:latin typeface="Calibri"/>
              <a:ea typeface="Calibri"/>
              <a:cs typeface="Times New Roman"/>
            </a:rPr>
            <a:t>Specific topics </a:t>
          </a:r>
          <a:r>
            <a:rPr lang="en-US" sz="1300" i="1" kern="1200" baseline="0" dirty="0">
              <a:effectLst/>
              <a:latin typeface="Calibri"/>
              <a:ea typeface="Calibri"/>
              <a:cs typeface="Times New Roman"/>
            </a:rPr>
            <a:t>integrated into wider HRIAs (gender/child rights)</a:t>
          </a:r>
          <a:endParaRPr lang="en-GB" sz="1300" kern="1200" dirty="0"/>
        </a:p>
      </dsp:txBody>
      <dsp:txXfrm>
        <a:off x="218139" y="2791349"/>
        <a:ext cx="1355358" cy="1205936"/>
      </dsp:txXfrm>
    </dsp:sp>
    <dsp:sp modelId="{C315C053-4DC0-4B47-931A-CF375350FB3C}">
      <dsp:nvSpPr>
        <dsp:cNvPr id="0" name=""/>
        <dsp:cNvSpPr/>
      </dsp:nvSpPr>
      <dsp:spPr>
        <a:xfrm>
          <a:off x="1923914" y="0"/>
          <a:ext cx="1787992" cy="424847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effectLst/>
              <a:latin typeface="Calibri"/>
              <a:ea typeface="Calibri"/>
              <a:cs typeface="Times New Roman"/>
            </a:rPr>
            <a:t>Stand-alone HRIAs</a:t>
          </a:r>
          <a:endParaRPr lang="en-GB" sz="2300" kern="1200" dirty="0"/>
        </a:p>
      </dsp:txBody>
      <dsp:txXfrm>
        <a:off x="1923914" y="0"/>
        <a:ext cx="1787992" cy="1274541"/>
      </dsp:txXfrm>
    </dsp:sp>
    <dsp:sp modelId="{9F7EB4EE-64F1-47A3-8F52-4767E135C28C}">
      <dsp:nvSpPr>
        <dsp:cNvPr id="0" name=""/>
        <dsp:cNvSpPr/>
      </dsp:nvSpPr>
      <dsp:spPr>
        <a:xfrm>
          <a:off x="2102713" y="1274645"/>
          <a:ext cx="1430394" cy="6189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i="1" kern="1200" dirty="0">
              <a:effectLst/>
              <a:latin typeface="Calibri"/>
              <a:ea typeface="Calibri"/>
              <a:cs typeface="Times New Roman"/>
            </a:rPr>
            <a:t>Company–led HRIAs</a:t>
          </a:r>
          <a:endParaRPr lang="en-GB" sz="1300" kern="1200" dirty="0"/>
        </a:p>
      </dsp:txBody>
      <dsp:txXfrm>
        <a:off x="2120840" y="1292772"/>
        <a:ext cx="1394140" cy="582657"/>
      </dsp:txXfrm>
    </dsp:sp>
    <dsp:sp modelId="{655124F7-AA4E-44DD-9C37-B301FCB91325}">
      <dsp:nvSpPr>
        <dsp:cNvPr id="0" name=""/>
        <dsp:cNvSpPr/>
      </dsp:nvSpPr>
      <dsp:spPr>
        <a:xfrm>
          <a:off x="2102713" y="1988774"/>
          <a:ext cx="1430394" cy="6189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i="1" kern="1200" dirty="0">
              <a:effectLst/>
              <a:latin typeface="Calibri"/>
              <a:ea typeface="Calibri"/>
              <a:cs typeface="Times New Roman"/>
            </a:rPr>
            <a:t>Community-led HRIAs</a:t>
          </a:r>
          <a:endParaRPr lang="da-DK" sz="1300" kern="1200" dirty="0">
            <a:effectLst/>
            <a:latin typeface="Calibri"/>
            <a:ea typeface="Calibri"/>
            <a:cs typeface="Times New Roman"/>
          </a:endParaRPr>
        </a:p>
      </dsp:txBody>
      <dsp:txXfrm>
        <a:off x="2120840" y="2006901"/>
        <a:ext cx="1394140" cy="582657"/>
      </dsp:txXfrm>
    </dsp:sp>
    <dsp:sp modelId="{D8D181A1-432D-4D61-B12C-918B12FAE7F4}">
      <dsp:nvSpPr>
        <dsp:cNvPr id="0" name=""/>
        <dsp:cNvSpPr/>
      </dsp:nvSpPr>
      <dsp:spPr>
        <a:xfrm>
          <a:off x="2102713" y="2702903"/>
          <a:ext cx="1430394" cy="6189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i="1" kern="1200" dirty="0">
              <a:effectLst/>
              <a:latin typeface="Calibri"/>
              <a:ea typeface="Calibri"/>
              <a:cs typeface="Times New Roman"/>
            </a:rPr>
            <a:t>Issue</a:t>
          </a:r>
          <a:r>
            <a:rPr lang="en-US" sz="1300" i="1" kern="1200" baseline="0" dirty="0">
              <a:effectLst/>
              <a:latin typeface="Calibri"/>
              <a:ea typeface="Calibri"/>
              <a:cs typeface="Times New Roman"/>
            </a:rPr>
            <a:t> </a:t>
          </a:r>
          <a:r>
            <a:rPr lang="en-US" sz="1300" i="1" kern="1200" dirty="0">
              <a:effectLst/>
              <a:latin typeface="Calibri"/>
              <a:ea typeface="Calibri"/>
              <a:cs typeface="Times New Roman"/>
            </a:rPr>
            <a:t>based HRIAs</a:t>
          </a:r>
          <a:endParaRPr lang="da-DK" sz="1300" kern="1200" dirty="0">
            <a:effectLst/>
            <a:latin typeface="Calibri"/>
            <a:ea typeface="Calibri"/>
            <a:cs typeface="Times New Roman"/>
          </a:endParaRPr>
        </a:p>
      </dsp:txBody>
      <dsp:txXfrm>
        <a:off x="2120840" y="2721030"/>
        <a:ext cx="1394140" cy="582657"/>
      </dsp:txXfrm>
    </dsp:sp>
    <dsp:sp modelId="{8C5BB212-96C5-4422-BF81-5C3BFFBCF799}">
      <dsp:nvSpPr>
        <dsp:cNvPr id="0" name=""/>
        <dsp:cNvSpPr/>
      </dsp:nvSpPr>
      <dsp:spPr>
        <a:xfrm>
          <a:off x="2102713" y="3417032"/>
          <a:ext cx="1430394" cy="6189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i="1" kern="1200" dirty="0">
              <a:effectLst/>
              <a:latin typeface="Calibri"/>
              <a:ea typeface="Calibri"/>
              <a:cs typeface="Times New Roman"/>
            </a:rPr>
            <a:t>Product based HRIAs</a:t>
          </a:r>
          <a:endParaRPr lang="da-DK" sz="1300" kern="1200" dirty="0">
            <a:effectLst/>
            <a:latin typeface="Calibri"/>
            <a:ea typeface="Calibri"/>
            <a:cs typeface="Times New Roman"/>
          </a:endParaRPr>
        </a:p>
      </dsp:txBody>
      <dsp:txXfrm>
        <a:off x="2120840" y="3435159"/>
        <a:ext cx="1394140" cy="582657"/>
      </dsp:txXfrm>
    </dsp:sp>
    <dsp:sp modelId="{C37D10E6-FBCF-49AA-AC0C-834C3762E746}">
      <dsp:nvSpPr>
        <dsp:cNvPr id="0" name=""/>
        <dsp:cNvSpPr/>
      </dsp:nvSpPr>
      <dsp:spPr>
        <a:xfrm>
          <a:off x="3846006" y="0"/>
          <a:ext cx="1787992" cy="424847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effectLst/>
              <a:latin typeface="Calibri"/>
              <a:ea typeface="Calibri"/>
              <a:cs typeface="Times New Roman"/>
            </a:rPr>
            <a:t>Sector-Wide Impact Assessments</a:t>
          </a:r>
          <a:endParaRPr lang="en-GB" sz="2300" kern="1200" dirty="0"/>
        </a:p>
      </dsp:txBody>
      <dsp:txXfrm>
        <a:off x="3846006" y="0"/>
        <a:ext cx="1787992" cy="1274541"/>
      </dsp:txXfrm>
    </dsp:sp>
    <dsp:sp modelId="{209B5CEE-6288-4399-9A85-6901E3BC1862}">
      <dsp:nvSpPr>
        <dsp:cNvPr id="0" name=""/>
        <dsp:cNvSpPr/>
      </dsp:nvSpPr>
      <dsp:spPr>
        <a:xfrm>
          <a:off x="4024806" y="1274541"/>
          <a:ext cx="1430394" cy="27615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i="1" kern="1200" dirty="0">
              <a:effectLst/>
              <a:latin typeface="Calibri"/>
              <a:ea typeface="Calibri"/>
              <a:cs typeface="Times New Roman"/>
            </a:rPr>
            <a:t>Looking at an entire  business sector rather than a project</a:t>
          </a:r>
          <a:endParaRPr lang="en-GB" sz="1300" kern="1200" dirty="0"/>
        </a:p>
      </dsp:txBody>
      <dsp:txXfrm>
        <a:off x="4066701" y="1316436"/>
        <a:ext cx="1346604" cy="2677716"/>
      </dsp:txXfrm>
    </dsp:sp>
    <dsp:sp modelId="{2C97186A-5B37-4E6C-AF63-FF18AE154E86}">
      <dsp:nvSpPr>
        <dsp:cNvPr id="0" name=""/>
        <dsp:cNvSpPr/>
      </dsp:nvSpPr>
      <dsp:spPr>
        <a:xfrm>
          <a:off x="5768099" y="0"/>
          <a:ext cx="1787992" cy="424847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effectLst/>
              <a:latin typeface="Calibri"/>
              <a:ea typeface="Calibri"/>
              <a:cs typeface="Times New Roman"/>
            </a:rPr>
            <a:t>Collaborative HRIAs</a:t>
          </a:r>
          <a:endParaRPr lang="en-GB" sz="2300" kern="1200" dirty="0"/>
        </a:p>
      </dsp:txBody>
      <dsp:txXfrm>
        <a:off x="5768099" y="0"/>
        <a:ext cx="1787992" cy="1274541"/>
      </dsp:txXfrm>
    </dsp:sp>
    <dsp:sp modelId="{94FA677B-BD8C-46BE-977E-86FAD209BA4F}">
      <dsp:nvSpPr>
        <dsp:cNvPr id="0" name=""/>
        <dsp:cNvSpPr/>
      </dsp:nvSpPr>
      <dsp:spPr>
        <a:xfrm>
          <a:off x="5946898" y="1274541"/>
          <a:ext cx="1430394" cy="27615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i="1" kern="1200" dirty="0">
              <a:effectLst/>
              <a:latin typeface="Calibri"/>
              <a:ea typeface="Calibri"/>
              <a:cs typeface="Times New Roman"/>
            </a:rPr>
            <a:t>Different ideas around collaborative HRIAs.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i="1" kern="1200" dirty="0">
              <a:effectLst/>
              <a:latin typeface="Calibri"/>
              <a:ea typeface="Calibri"/>
              <a:cs typeface="Times New Roman"/>
            </a:rPr>
            <a:t>Do not exist yet – could this be one of the ways forward?</a:t>
          </a:r>
          <a:endParaRPr lang="en-GB" sz="1300" kern="1200" dirty="0"/>
        </a:p>
      </dsp:txBody>
      <dsp:txXfrm>
        <a:off x="5988793" y="1316436"/>
        <a:ext cx="1346604" cy="2677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B0809-C4D8-4FE2-AA0A-8C7E5AF1AFC4}" type="datetimeFigureOut">
              <a:rPr lang="en-GB" smtClean="0"/>
              <a:pPr/>
              <a:t>08/03/2023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F3B4C-156E-4EE3-9C68-1DFFFD55A2A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3473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F3B4C-156E-4EE3-9C68-1DFFFD55A2A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6864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F3B4C-156E-4EE3-9C68-1DFFFD55A2A2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517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F3B4C-156E-4EE3-9C68-1DFFFD55A2A2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8568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F3B4C-156E-4EE3-9C68-1DFFFD55A2A2}" type="slidenum">
              <a:rPr lang="en-GB" smtClean="0"/>
              <a:pPr/>
              <a:t>7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F3B4C-156E-4EE3-9C68-1DFFFD55A2A2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650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F3B4C-156E-4EE3-9C68-1DFFFD55A2A2}" type="slidenum">
              <a:rPr lang="en-GB" smtClean="0"/>
              <a:pPr/>
              <a:t>9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F3B4C-156E-4EE3-9C68-1DFFFD55A2A2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2382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6175" y="1980225"/>
            <a:ext cx="5059364" cy="4730138"/>
          </a:xfrm>
          <a:noFill/>
        </p:spPr>
        <p:txBody>
          <a:bodyPr tIns="90000"/>
          <a:lstStyle>
            <a:lvl1pPr marL="0">
              <a:defRPr sz="2600" cap="all" baseline="0">
                <a:solidFill>
                  <a:schemeClr val="tx1"/>
                </a:solidFill>
              </a:defRPr>
            </a:lvl1pPr>
            <a:lvl2pPr marL="0">
              <a:defRPr>
                <a:solidFill>
                  <a:schemeClr val="tx1"/>
                </a:solidFill>
              </a:defRPr>
            </a:lvl2pPr>
            <a:lvl3pPr marL="0">
              <a:defRPr>
                <a:solidFill>
                  <a:schemeClr val="tx1"/>
                </a:solidFill>
              </a:defRPr>
            </a:lvl3pPr>
            <a:lvl4pPr marL="0">
              <a:defRPr>
                <a:solidFill>
                  <a:schemeClr val="tx1"/>
                </a:solidFill>
              </a:defRPr>
            </a:lvl4pPr>
            <a:lvl5pPr marL="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EC0E-DF38-4385-8062-08D6E4812672}" type="datetimeFigureOut">
              <a:rPr lang="en-GB" smtClean="0"/>
              <a:pPr/>
              <a:t>08/03/2023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D96-DEDB-48AB-9EA6-F83BB8F182A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46088" y="1800225"/>
            <a:ext cx="2879725" cy="5057775"/>
          </a:xfrm>
          <a:noFill/>
        </p:spPr>
        <p:txBody>
          <a:bodyPr tIns="324000">
            <a:noAutofit/>
          </a:bodyPr>
          <a:lstStyle>
            <a:lvl1pPr marL="0">
              <a:lnSpc>
                <a:spcPct val="79000"/>
              </a:lnSpc>
              <a:defRPr sz="4200" cap="all" baseline="0">
                <a:solidFill>
                  <a:schemeClr val="tx1"/>
                </a:solidFill>
              </a:defRPr>
            </a:lvl1pPr>
            <a:lvl2pPr marL="198000">
              <a:lnSpc>
                <a:spcPct val="96000"/>
              </a:lnSpc>
              <a:defRPr sz="2600"/>
            </a:lvl2pPr>
            <a:lvl3pPr marL="198000">
              <a:lnSpc>
                <a:spcPct val="96000"/>
              </a:lnSpc>
              <a:defRPr sz="2600"/>
            </a:lvl3pPr>
            <a:lvl4pPr marL="198000">
              <a:lnSpc>
                <a:spcPct val="96000"/>
              </a:lnSpc>
              <a:defRPr sz="2600"/>
            </a:lvl4pPr>
            <a:lvl5pPr marL="198000">
              <a:lnSpc>
                <a:spcPct val="96000"/>
              </a:lnSpc>
              <a:defRPr sz="2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Bjælke top"/>
          <p:cNvSpPr>
            <a:spLocks noGrp="1"/>
          </p:cNvSpPr>
          <p:nvPr>
            <p:ph type="body" sz="quarter" idx="16" hasCustomPrompt="1"/>
          </p:nvPr>
        </p:nvSpPr>
        <p:spPr>
          <a:xfrm>
            <a:off x="3686175" y="1800225"/>
            <a:ext cx="5058000" cy="1800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16" name="Bjælke bund"/>
          <p:cNvSpPr>
            <a:spLocks noGrp="1"/>
          </p:cNvSpPr>
          <p:nvPr>
            <p:ph type="body" sz="quarter" idx="17" hasCustomPrompt="1"/>
          </p:nvPr>
        </p:nvSpPr>
        <p:spPr>
          <a:xfrm>
            <a:off x="3686175" y="6699396"/>
            <a:ext cx="5058000" cy="1800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en-GB" dirty="0"/>
              <a:t>-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9252520" y="2172955"/>
            <a:ext cx="1668463" cy="1000739"/>
            <a:chOff x="9252520" y="2172955"/>
            <a:chExt cx="1668463" cy="1000739"/>
          </a:xfrm>
        </p:grpSpPr>
        <p:sp>
          <p:nvSpPr>
            <p:cNvPr id="29" name="TextBox 20"/>
            <p:cNvSpPr txBox="1">
              <a:spLocks noChangeArrowheads="1"/>
            </p:cNvSpPr>
            <p:nvPr userDrawn="1"/>
          </p:nvSpPr>
          <p:spPr bwMode="auto">
            <a:xfrm>
              <a:off x="9252520" y="2172955"/>
              <a:ext cx="1668463" cy="69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GB" sz="10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Go</a:t>
              </a:r>
              <a:r>
                <a:rPr lang="en-GB" sz="1000" b="1" baseline="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 from Heading to bodytext:</a:t>
              </a:r>
              <a:endParaRPr lang="en-GB" sz="1000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endParaRPr>
            </a:p>
            <a:p>
              <a:pPr algn="l" eaLnBrk="1" hangingPunct="1">
                <a:spcBef>
                  <a:spcPct val="50000"/>
                </a:spcBef>
              </a:pPr>
              <a:r>
                <a:rPr lang="en-GB" sz="10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Use ‘Decrease / Increase </a:t>
              </a:r>
              <a:br>
                <a:rPr lang="en-GB" sz="10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</a:br>
              <a:r>
                <a:rPr lang="en-GB" sz="10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indent’ in order to use the various levels.</a:t>
              </a:r>
              <a:r>
                <a:rPr lang="en-GB" sz="1000" baseline="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 </a:t>
              </a:r>
              <a:endParaRPr lang="en-GB" sz="1000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endParaRPr>
            </a:p>
          </p:txBody>
        </p:sp>
        <p:grpSp>
          <p:nvGrpSpPr>
            <p:cNvPr id="30" name="Group 29"/>
            <p:cNvGrpSpPr/>
            <p:nvPr userDrawn="1"/>
          </p:nvGrpSpPr>
          <p:grpSpPr>
            <a:xfrm>
              <a:off x="9252520" y="2924944"/>
              <a:ext cx="879415" cy="248750"/>
              <a:chOff x="9324528" y="3485131"/>
              <a:chExt cx="879415" cy="248750"/>
            </a:xfrm>
          </p:grpSpPr>
          <p:grpSp>
            <p:nvGrpSpPr>
              <p:cNvPr id="31" name="Group 41"/>
              <p:cNvGrpSpPr>
                <a:grpSpLocks/>
              </p:cNvGrpSpPr>
              <p:nvPr/>
            </p:nvGrpSpPr>
            <p:grpSpPr bwMode="auto">
              <a:xfrm>
                <a:off x="9324528" y="3491246"/>
                <a:ext cx="419676" cy="242635"/>
                <a:chOff x="-832082" y="3286289"/>
                <a:chExt cx="358924" cy="219989"/>
              </a:xfrm>
            </p:grpSpPr>
            <p:pic>
              <p:nvPicPr>
                <p:cNvPr id="36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32082" y="3286289"/>
                  <a:ext cx="358924" cy="2199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37" name="Rounded Rectangle 36"/>
                <p:cNvSpPr/>
                <p:nvPr/>
              </p:nvSpPr>
              <p:spPr bwMode="auto">
                <a:xfrm>
                  <a:off x="-653060" y="3288180"/>
                  <a:ext cx="169712" cy="215900"/>
                </a:xfrm>
                <a:prstGeom prst="roundRect">
                  <a:avLst/>
                </a:prstGeom>
                <a:noFill/>
                <a:ln w="127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defRPr/>
                  </a:pPr>
                  <a:endParaRPr lang="en-GB" sz="2300" noProof="1">
                    <a:latin typeface="HelveticaNeueLT Std Lt Cn" pitchFamily="34" charset="0"/>
                  </a:endParaRPr>
                </a:p>
              </p:txBody>
            </p:sp>
          </p:grpSp>
          <p:grpSp>
            <p:nvGrpSpPr>
              <p:cNvPr id="32" name="Group 42"/>
              <p:cNvGrpSpPr>
                <a:grpSpLocks/>
              </p:cNvGrpSpPr>
              <p:nvPr/>
            </p:nvGrpSpPr>
            <p:grpSpPr bwMode="auto">
              <a:xfrm>
                <a:off x="9796813" y="3485131"/>
                <a:ext cx="407130" cy="245615"/>
                <a:chOff x="-474298" y="3592325"/>
                <a:chExt cx="348194" cy="222690"/>
              </a:xfrm>
            </p:grpSpPr>
            <p:pic>
              <p:nvPicPr>
                <p:cNvPr id="33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74298" y="3592325"/>
                  <a:ext cx="348194" cy="2226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34" name="Rectangle 33"/>
                <p:cNvSpPr/>
                <p:nvPr/>
              </p:nvSpPr>
              <p:spPr bwMode="auto">
                <a:xfrm>
                  <a:off x="-296502" y="3595923"/>
                  <a:ext cx="171069" cy="210142"/>
                </a:xfrm>
                <a:prstGeom prst="rect">
                  <a:avLst/>
                </a:prstGeom>
                <a:solidFill>
                  <a:srgbClr val="FFFFFF">
                    <a:alpha val="65882"/>
                  </a:srgbClr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defRPr/>
                  </a:pPr>
                  <a:endParaRPr lang="en-GB" sz="2300" noProof="1">
                    <a:latin typeface="HelveticaNeueLT Std Lt Cn" pitchFamily="34" charset="0"/>
                  </a:endParaRPr>
                </a:p>
              </p:txBody>
            </p:sp>
            <p:sp>
              <p:nvSpPr>
                <p:cNvPr id="35" name="Rounded Rectangle 34"/>
                <p:cNvSpPr/>
                <p:nvPr/>
              </p:nvSpPr>
              <p:spPr bwMode="auto">
                <a:xfrm>
                  <a:off x="-466214" y="3598801"/>
                  <a:ext cx="169712" cy="215899"/>
                </a:xfrm>
                <a:prstGeom prst="roundRect">
                  <a:avLst/>
                </a:prstGeom>
                <a:noFill/>
                <a:ln w="127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defRPr/>
                  </a:pPr>
                  <a:endParaRPr lang="en-GB" sz="2300" noProof="1">
                    <a:latin typeface="HelveticaNeueLT Std Lt Cn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02365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r-FR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2158999"/>
            <a:ext cx="8299450" cy="4551363"/>
          </a:xfrm>
        </p:spPr>
        <p:txBody>
          <a:bodyPr tIns="0"/>
          <a:lstStyle>
            <a:lvl1pPr>
              <a:lnSpc>
                <a:spcPct val="96000"/>
              </a:lnSpc>
              <a:defRPr lang="fr-FR" sz="2000" kern="1200" cap="none" baseline="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FR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EC0E-DF38-4385-8062-08D6E4812672}" type="datetimeFigureOut">
              <a:rPr lang="fr-FR" noProof="0" smtClean="0"/>
              <a:pPr/>
              <a:t>08/03/2023</a:t>
            </a:fld>
            <a:endParaRPr lang="fr-F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D96-DEDB-48AB-9EA6-F83BB8F182AF}" type="slidenum">
              <a:rPr lang="fr-FR" noProof="0" smtClean="0"/>
              <a:pPr/>
              <a:t>‹#›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714777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1B07-B931-4318-B7F2-886906A513A3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08-03-2023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E96C7-FA24-4AB3-B2C4-36A8736BD88C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712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6175" y="1980225"/>
            <a:ext cx="5059364" cy="4730138"/>
          </a:xfrm>
          <a:noFill/>
        </p:spPr>
        <p:txBody>
          <a:bodyPr tIns="90000"/>
          <a:lstStyle>
            <a:lvl1pPr marL="0">
              <a:defRPr sz="2600" cap="all" baseline="0">
                <a:solidFill>
                  <a:schemeClr val="tx1"/>
                </a:solidFill>
              </a:defRPr>
            </a:lvl1pPr>
            <a:lvl2pPr marL="0">
              <a:defRPr>
                <a:solidFill>
                  <a:schemeClr val="tx1"/>
                </a:solidFill>
              </a:defRPr>
            </a:lvl2pPr>
            <a:lvl3pPr marL="0">
              <a:defRPr>
                <a:solidFill>
                  <a:schemeClr val="tx1"/>
                </a:solidFill>
              </a:defRPr>
            </a:lvl3pPr>
            <a:lvl4pPr marL="0">
              <a:defRPr>
                <a:solidFill>
                  <a:schemeClr val="tx1"/>
                </a:solidFill>
              </a:defRPr>
            </a:lvl4pPr>
            <a:lvl5pPr marL="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EC0E-DF38-4385-8062-08D6E4812672}" type="datetimeFigureOut">
              <a:rPr lang="en-GB" smtClean="0"/>
              <a:pPr/>
              <a:t>08/03/2023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D96-DEDB-48AB-9EA6-F83BB8F182A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46088" y="1800225"/>
            <a:ext cx="2879725" cy="5057775"/>
          </a:xfrm>
          <a:noFill/>
        </p:spPr>
        <p:txBody>
          <a:bodyPr tIns="324000">
            <a:noAutofit/>
          </a:bodyPr>
          <a:lstStyle>
            <a:lvl1pPr marL="0">
              <a:lnSpc>
                <a:spcPct val="79000"/>
              </a:lnSpc>
              <a:defRPr sz="4200" cap="all" baseline="0">
                <a:solidFill>
                  <a:schemeClr val="tx1"/>
                </a:solidFill>
              </a:defRPr>
            </a:lvl1pPr>
            <a:lvl2pPr marL="198000">
              <a:lnSpc>
                <a:spcPct val="96000"/>
              </a:lnSpc>
              <a:defRPr sz="2600"/>
            </a:lvl2pPr>
            <a:lvl3pPr marL="198000">
              <a:lnSpc>
                <a:spcPct val="96000"/>
              </a:lnSpc>
              <a:defRPr sz="2600"/>
            </a:lvl3pPr>
            <a:lvl4pPr marL="198000">
              <a:lnSpc>
                <a:spcPct val="96000"/>
              </a:lnSpc>
              <a:defRPr sz="2600"/>
            </a:lvl4pPr>
            <a:lvl5pPr marL="198000">
              <a:lnSpc>
                <a:spcPct val="96000"/>
              </a:lnSpc>
              <a:defRPr sz="2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20"/>
          <p:cNvSpPr txBox="1">
            <a:spLocks noChangeArrowheads="1"/>
          </p:cNvSpPr>
          <p:nvPr userDrawn="1"/>
        </p:nvSpPr>
        <p:spPr bwMode="auto">
          <a:xfrm>
            <a:off x="9252520" y="2159000"/>
            <a:ext cx="1668463" cy="13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a-DK" sz="1000" b="1" dirty="0">
                <a:solidFill>
                  <a:schemeClr val="bg1"/>
                </a:solidFill>
              </a:rPr>
              <a:t>Go</a:t>
            </a:r>
            <a:r>
              <a:rPr lang="da-DK" sz="1000" b="1" baseline="0" dirty="0">
                <a:solidFill>
                  <a:schemeClr val="bg1"/>
                </a:solidFill>
              </a:rPr>
              <a:t> from Heading to bodytext:</a:t>
            </a:r>
            <a:endParaRPr lang="da-DK" sz="1000" dirty="0">
              <a:solidFill>
                <a:schemeClr val="bg1"/>
              </a:solidFill>
            </a:endParaRPr>
          </a:p>
          <a:p>
            <a:pPr algn="l" eaLnBrk="1" hangingPunct="1">
              <a:spcBef>
                <a:spcPct val="50000"/>
              </a:spcBef>
            </a:pPr>
            <a:r>
              <a:rPr lang="da-DK" sz="1000" dirty="0">
                <a:solidFill>
                  <a:schemeClr val="bg1"/>
                </a:solidFill>
              </a:rPr>
              <a:t>Use ‘Decrease / Increase </a:t>
            </a:r>
            <a:br>
              <a:rPr lang="da-DK" sz="1000" dirty="0">
                <a:solidFill>
                  <a:schemeClr val="bg1"/>
                </a:solidFill>
              </a:rPr>
            </a:br>
            <a:r>
              <a:rPr lang="da-DK" sz="1000" dirty="0">
                <a:solidFill>
                  <a:schemeClr val="bg1"/>
                </a:solidFill>
              </a:rPr>
              <a:t>indent’ in order to use the various levels.</a:t>
            </a:r>
          </a:p>
          <a:p>
            <a:pPr algn="l" eaLnBrk="1" hangingPunct="1">
              <a:spcBef>
                <a:spcPct val="50000"/>
              </a:spcBef>
            </a:pPr>
            <a:endParaRPr lang="da-DK" sz="1000" dirty="0">
              <a:solidFill>
                <a:schemeClr val="bg1"/>
              </a:solidFill>
            </a:endParaRPr>
          </a:p>
          <a:p>
            <a:pPr algn="l" eaLnBrk="1" hangingPunct="1">
              <a:spcBef>
                <a:spcPct val="50000"/>
              </a:spcBef>
            </a:pPr>
            <a:r>
              <a:rPr lang="da-DK" sz="1000" baseline="0" dirty="0">
                <a:solidFill>
                  <a:schemeClr val="bg1"/>
                </a:solidFill>
              </a:rPr>
              <a:t> </a:t>
            </a:r>
            <a:endParaRPr lang="da-DK" sz="1000" dirty="0">
              <a:solidFill>
                <a:schemeClr val="bg1"/>
              </a:solidFill>
            </a:endParaRPr>
          </a:p>
        </p:txBody>
      </p:sp>
      <p:grpSp>
        <p:nvGrpSpPr>
          <p:cNvPr id="10" name="Group 2"/>
          <p:cNvGrpSpPr>
            <a:grpSpLocks/>
          </p:cNvGrpSpPr>
          <p:nvPr userDrawn="1"/>
        </p:nvGrpSpPr>
        <p:grpSpPr bwMode="auto">
          <a:xfrm>
            <a:off x="9268409" y="3139703"/>
            <a:ext cx="1030287" cy="247650"/>
            <a:chOff x="-1114425" y="694586"/>
            <a:chExt cx="1030287" cy="248107"/>
          </a:xfrm>
        </p:grpSpPr>
        <p:pic>
          <p:nvPicPr>
            <p:cNvPr id="11" name="Picture 10" descr="fke3b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14425" y="706437"/>
              <a:ext cx="428625" cy="228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31813" y="704850"/>
              <a:ext cx="447675" cy="228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Oval 12"/>
            <p:cNvSpPr/>
            <p:nvPr/>
          </p:nvSpPr>
          <p:spPr>
            <a:xfrm>
              <a:off x="-909638" y="696177"/>
              <a:ext cx="246063" cy="24651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>
                <a:defRPr/>
              </a:pPr>
              <a:endParaRPr lang="da-DK"/>
            </a:p>
          </p:txBody>
        </p:sp>
        <p:sp>
          <p:nvSpPr>
            <p:cNvPr id="14" name="Oval 13"/>
            <p:cNvSpPr/>
            <p:nvPr/>
          </p:nvSpPr>
          <p:spPr>
            <a:xfrm>
              <a:off x="-531813" y="694586"/>
              <a:ext cx="246063" cy="246517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>
                <a:defRPr/>
              </a:pPr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2266265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U:\The Danish Institute for Human Rights\Jobs\3767_PowerPoint slide samling\Received\Work\IMR_PP_Baggrund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20" y="-1"/>
            <a:ext cx="9167520" cy="687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088" y="1800225"/>
            <a:ext cx="2879725" cy="5079171"/>
          </a:xfrm>
          <a:noFill/>
        </p:spPr>
        <p:txBody>
          <a:bodyPr tIns="324000" anchor="t">
            <a:normAutofit/>
          </a:bodyPr>
          <a:lstStyle>
            <a:lvl1pPr marL="0">
              <a:lnSpc>
                <a:spcPct val="79000"/>
              </a:lnSpc>
              <a:defRPr sz="42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443137" y="6414863"/>
            <a:ext cx="634753" cy="25152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3F6EC0E-DF38-4385-8062-08D6E4812672}" type="datetimeFigureOut">
              <a:rPr lang="en-GB" smtClean="0"/>
              <a:pPr/>
              <a:t>08/03/2023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711101" y="5483275"/>
            <a:ext cx="1181201" cy="24100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-271005" y="4709953"/>
            <a:ext cx="301009" cy="24100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25DFD96-DEDB-48AB-9EA6-F83BB8F182A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686175" y="1984375"/>
            <a:ext cx="5059363" cy="4715021"/>
          </a:xfrm>
          <a:noFill/>
        </p:spPr>
        <p:txBody>
          <a:bodyPr/>
          <a:lstStyle>
            <a:lvl1pPr marL="0">
              <a:lnSpc>
                <a:spcPct val="96000"/>
              </a:lnSpc>
              <a:defRPr sz="26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88" y="-320"/>
            <a:ext cx="2880366" cy="1440183"/>
          </a:xfrm>
          <a:prstGeom prst="rect">
            <a:avLst/>
          </a:prstGeom>
        </p:spPr>
      </p:pic>
      <p:sp>
        <p:nvSpPr>
          <p:cNvPr id="14" name="Bjælke top"/>
          <p:cNvSpPr>
            <a:spLocks noGrp="1"/>
          </p:cNvSpPr>
          <p:nvPr>
            <p:ph type="body" sz="quarter" idx="16" hasCustomPrompt="1"/>
          </p:nvPr>
        </p:nvSpPr>
        <p:spPr>
          <a:xfrm>
            <a:off x="3686175" y="1800225"/>
            <a:ext cx="5058000" cy="1800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15" name="Bjælke bund"/>
          <p:cNvSpPr>
            <a:spLocks noGrp="1"/>
          </p:cNvSpPr>
          <p:nvPr>
            <p:ph type="body" sz="quarter" idx="17" hasCustomPrompt="1"/>
          </p:nvPr>
        </p:nvSpPr>
        <p:spPr>
          <a:xfrm>
            <a:off x="3686175" y="6699396"/>
            <a:ext cx="5058000" cy="1800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en-GB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759104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6175" y="1980225"/>
            <a:ext cx="5059364" cy="4730138"/>
          </a:xfrm>
          <a:noFill/>
        </p:spPr>
        <p:txBody>
          <a:bodyPr tIns="90000"/>
          <a:lstStyle>
            <a:lvl1pPr marL="0">
              <a:defRPr sz="2600" cap="all" baseline="0">
                <a:solidFill>
                  <a:schemeClr val="tx1"/>
                </a:solidFill>
              </a:defRPr>
            </a:lvl1pPr>
            <a:lvl2pPr marL="0">
              <a:defRPr>
                <a:solidFill>
                  <a:schemeClr val="tx1"/>
                </a:solidFill>
              </a:defRPr>
            </a:lvl2pPr>
            <a:lvl3pPr marL="0">
              <a:defRPr>
                <a:solidFill>
                  <a:schemeClr val="tx1"/>
                </a:solidFill>
              </a:defRPr>
            </a:lvl3pPr>
            <a:lvl4pPr marL="0">
              <a:defRPr>
                <a:solidFill>
                  <a:schemeClr val="tx1"/>
                </a:solidFill>
              </a:defRPr>
            </a:lvl4pPr>
            <a:lvl5pPr marL="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EC0E-DF38-4385-8062-08D6E4812672}" type="datetimeFigureOut">
              <a:rPr lang="en-GB" smtClean="0"/>
              <a:pPr/>
              <a:t>08/03/2023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D96-DEDB-48AB-9EA6-F83BB8F182A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46087" y="1800225"/>
            <a:ext cx="2879725" cy="50577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a-DK"/>
          </a:p>
        </p:txBody>
      </p:sp>
      <p:sp>
        <p:nvSpPr>
          <p:cNvPr id="9" name="TextBox 8"/>
          <p:cNvSpPr txBox="1"/>
          <p:nvPr userDrawn="1"/>
        </p:nvSpPr>
        <p:spPr>
          <a:xfrm>
            <a:off x="-1764704" y="3429000"/>
            <a:ext cx="1596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b="1" noProof="1">
                <a:solidFill>
                  <a:schemeClr val="tx1">
                    <a:lumMod val="50000"/>
                    <a:lumOff val="50000"/>
                  </a:schemeClr>
                </a:solidFill>
              </a:rPr>
              <a:t>To add a picture:</a:t>
            </a:r>
          </a:p>
          <a:p>
            <a:pPr algn="r"/>
            <a:endParaRPr lang="en-GB" sz="1000" b="1" noProof="1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noProof="1">
                <a:solidFill>
                  <a:schemeClr val="tx1">
                    <a:lumMod val="50000"/>
                    <a:lumOff val="50000"/>
                  </a:schemeClr>
                </a:solidFill>
              </a:rPr>
              <a:t>Click the icon in the center of the frame.</a:t>
            </a:r>
          </a:p>
        </p:txBody>
      </p:sp>
      <p:sp>
        <p:nvSpPr>
          <p:cNvPr id="10" name="Bjælke top"/>
          <p:cNvSpPr>
            <a:spLocks noGrp="1"/>
          </p:cNvSpPr>
          <p:nvPr>
            <p:ph type="body" sz="quarter" idx="16" hasCustomPrompt="1"/>
          </p:nvPr>
        </p:nvSpPr>
        <p:spPr>
          <a:xfrm>
            <a:off x="3686175" y="1800225"/>
            <a:ext cx="5058000" cy="1800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11" name="Bjælke bund"/>
          <p:cNvSpPr>
            <a:spLocks noGrp="1"/>
          </p:cNvSpPr>
          <p:nvPr>
            <p:ph type="body" sz="quarter" idx="17" hasCustomPrompt="1"/>
          </p:nvPr>
        </p:nvSpPr>
        <p:spPr>
          <a:xfrm>
            <a:off x="3686175" y="6699396"/>
            <a:ext cx="5058000" cy="1800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en-GB" dirty="0"/>
              <a:t>-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9252520" y="2172955"/>
            <a:ext cx="1668463" cy="1000739"/>
            <a:chOff x="9252520" y="2172955"/>
            <a:chExt cx="1668463" cy="1000739"/>
          </a:xfrm>
        </p:grpSpPr>
        <p:sp>
          <p:nvSpPr>
            <p:cNvPr id="14" name="TextBox 20"/>
            <p:cNvSpPr txBox="1">
              <a:spLocks noChangeArrowheads="1"/>
            </p:cNvSpPr>
            <p:nvPr userDrawn="1"/>
          </p:nvSpPr>
          <p:spPr bwMode="auto">
            <a:xfrm>
              <a:off x="9252520" y="2172955"/>
              <a:ext cx="1668463" cy="69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GB" sz="10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Go</a:t>
              </a:r>
              <a:r>
                <a:rPr lang="en-GB" sz="1000" b="1" baseline="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 from Heading to bodytext:</a:t>
              </a:r>
              <a:endParaRPr lang="en-GB" sz="1000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endParaRPr>
            </a:p>
            <a:p>
              <a:pPr algn="l" eaLnBrk="1" hangingPunct="1">
                <a:spcBef>
                  <a:spcPct val="50000"/>
                </a:spcBef>
              </a:pPr>
              <a:r>
                <a:rPr lang="en-GB" sz="10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Use ‘Decrease / Increase </a:t>
              </a:r>
              <a:br>
                <a:rPr lang="en-GB" sz="10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</a:br>
              <a:r>
                <a:rPr lang="en-GB" sz="10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indent’ in order to use the various levels.</a:t>
              </a:r>
              <a:r>
                <a:rPr lang="en-GB" sz="1000" baseline="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 </a:t>
              </a:r>
              <a:endParaRPr lang="en-GB" sz="1000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endParaRPr>
            </a:p>
          </p:txBody>
        </p:sp>
        <p:grpSp>
          <p:nvGrpSpPr>
            <p:cNvPr id="15" name="Group 14"/>
            <p:cNvGrpSpPr/>
            <p:nvPr userDrawn="1"/>
          </p:nvGrpSpPr>
          <p:grpSpPr>
            <a:xfrm>
              <a:off x="9252520" y="2924944"/>
              <a:ext cx="879415" cy="248750"/>
              <a:chOff x="9324528" y="3485131"/>
              <a:chExt cx="879415" cy="248750"/>
            </a:xfrm>
          </p:grpSpPr>
          <p:grpSp>
            <p:nvGrpSpPr>
              <p:cNvPr id="16" name="Group 41"/>
              <p:cNvGrpSpPr>
                <a:grpSpLocks/>
              </p:cNvGrpSpPr>
              <p:nvPr/>
            </p:nvGrpSpPr>
            <p:grpSpPr bwMode="auto">
              <a:xfrm>
                <a:off x="9324528" y="3491246"/>
                <a:ext cx="419676" cy="242635"/>
                <a:chOff x="-832082" y="3286289"/>
                <a:chExt cx="358924" cy="219989"/>
              </a:xfrm>
            </p:grpSpPr>
            <p:pic>
              <p:nvPicPr>
                <p:cNvPr id="21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32082" y="3286289"/>
                  <a:ext cx="358924" cy="2199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2" name="Rounded Rectangle 21"/>
                <p:cNvSpPr/>
                <p:nvPr/>
              </p:nvSpPr>
              <p:spPr bwMode="auto">
                <a:xfrm>
                  <a:off x="-653060" y="3288180"/>
                  <a:ext cx="169712" cy="215900"/>
                </a:xfrm>
                <a:prstGeom prst="roundRect">
                  <a:avLst/>
                </a:prstGeom>
                <a:noFill/>
                <a:ln w="127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defRPr/>
                  </a:pPr>
                  <a:endParaRPr lang="en-GB" sz="2300" noProof="1">
                    <a:latin typeface="HelveticaNeueLT Std Lt Cn" pitchFamily="34" charset="0"/>
                  </a:endParaRPr>
                </a:p>
              </p:txBody>
            </p:sp>
          </p:grpSp>
          <p:grpSp>
            <p:nvGrpSpPr>
              <p:cNvPr id="17" name="Group 42"/>
              <p:cNvGrpSpPr>
                <a:grpSpLocks/>
              </p:cNvGrpSpPr>
              <p:nvPr/>
            </p:nvGrpSpPr>
            <p:grpSpPr bwMode="auto">
              <a:xfrm>
                <a:off x="9796813" y="3485131"/>
                <a:ext cx="407130" cy="245615"/>
                <a:chOff x="-474298" y="3592325"/>
                <a:chExt cx="348194" cy="222690"/>
              </a:xfrm>
            </p:grpSpPr>
            <p:pic>
              <p:nvPicPr>
                <p:cNvPr id="18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74298" y="3592325"/>
                  <a:ext cx="348194" cy="2226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9" name="Rectangle 18"/>
                <p:cNvSpPr/>
                <p:nvPr/>
              </p:nvSpPr>
              <p:spPr bwMode="auto">
                <a:xfrm>
                  <a:off x="-296502" y="3595923"/>
                  <a:ext cx="171069" cy="210142"/>
                </a:xfrm>
                <a:prstGeom prst="rect">
                  <a:avLst/>
                </a:prstGeom>
                <a:solidFill>
                  <a:srgbClr val="FFFFFF">
                    <a:alpha val="65882"/>
                  </a:srgbClr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defRPr/>
                  </a:pPr>
                  <a:endParaRPr lang="en-GB" sz="2300" noProof="1">
                    <a:latin typeface="HelveticaNeueLT Std Lt Cn" pitchFamily="34" charset="0"/>
                  </a:endParaRPr>
                </a:p>
              </p:txBody>
            </p:sp>
            <p:sp>
              <p:nvSpPr>
                <p:cNvPr id="20" name="Rounded Rectangle 19"/>
                <p:cNvSpPr/>
                <p:nvPr/>
              </p:nvSpPr>
              <p:spPr bwMode="auto">
                <a:xfrm>
                  <a:off x="-466214" y="3598801"/>
                  <a:ext cx="169712" cy="215899"/>
                </a:xfrm>
                <a:prstGeom prst="roundRect">
                  <a:avLst/>
                </a:prstGeom>
                <a:noFill/>
                <a:ln w="127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defRPr/>
                  </a:pPr>
                  <a:endParaRPr lang="en-GB" sz="2300" noProof="1">
                    <a:latin typeface="HelveticaNeueLT Std Lt Cn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666502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2158999"/>
            <a:ext cx="8299450" cy="4551363"/>
          </a:xfrm>
        </p:spPr>
        <p:txBody>
          <a:bodyPr tIns="0"/>
          <a:lstStyle>
            <a:lvl1pPr>
              <a:lnSpc>
                <a:spcPct val="96000"/>
              </a:lnSpc>
              <a:defRPr lang="fr-FR" sz="2000" kern="1200" cap="none" baseline="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EC0E-DF38-4385-8062-08D6E4812672}" type="datetimeFigureOut">
              <a:rPr lang="en-GB" noProof="0" smtClean="0"/>
              <a:pPr/>
              <a:t>08/03/2023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D96-DEDB-48AB-9EA6-F83BB8F182AF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Bjælke top"/>
          <p:cNvSpPr>
            <a:spLocks noGrp="1"/>
          </p:cNvSpPr>
          <p:nvPr>
            <p:ph type="body" sz="quarter" idx="16" hasCustomPrompt="1"/>
          </p:nvPr>
        </p:nvSpPr>
        <p:spPr>
          <a:xfrm>
            <a:off x="446400" y="1800000"/>
            <a:ext cx="8298000" cy="1800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8" name="Bjælke bund"/>
          <p:cNvSpPr>
            <a:spLocks noGrp="1"/>
          </p:cNvSpPr>
          <p:nvPr>
            <p:ph type="body" sz="quarter" idx="17" hasCustomPrompt="1"/>
          </p:nvPr>
        </p:nvSpPr>
        <p:spPr>
          <a:xfrm>
            <a:off x="446088" y="6699396"/>
            <a:ext cx="8298000" cy="1800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en-GB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714777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EC0E-DF38-4385-8062-08D6E4812672}" type="datetimeFigureOut">
              <a:rPr lang="en-GB" smtClean="0"/>
              <a:pPr/>
              <a:t>08/03/2023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D96-DEDB-48AB-9EA6-F83BB8F182A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115616" y="1800225"/>
            <a:ext cx="2210197" cy="5057775"/>
          </a:xfrm>
        </p:spPr>
        <p:txBody>
          <a:bodyPr tIns="468000">
            <a:noAutofit/>
          </a:bodyPr>
          <a:lstStyle>
            <a:lvl1pPr marL="0">
              <a:lnSpc>
                <a:spcPct val="100000"/>
              </a:lnSpc>
              <a:defRPr sz="2000" cap="none" baseline="0"/>
            </a:lvl1pPr>
            <a:lvl2pPr marL="198000">
              <a:lnSpc>
                <a:spcPct val="96000"/>
              </a:lnSpc>
              <a:defRPr sz="2600"/>
            </a:lvl2pPr>
            <a:lvl3pPr marL="198000">
              <a:lnSpc>
                <a:spcPct val="96000"/>
              </a:lnSpc>
              <a:defRPr sz="2600"/>
            </a:lvl3pPr>
            <a:lvl4pPr marL="198000">
              <a:lnSpc>
                <a:spcPct val="96000"/>
              </a:lnSpc>
              <a:defRPr sz="2600"/>
            </a:lvl4pPr>
            <a:lvl5pPr marL="198000">
              <a:lnSpc>
                <a:spcPct val="96000"/>
              </a:lnSpc>
              <a:defRPr sz="2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 rot="10800000">
            <a:off x="529978" y="1907003"/>
            <a:ext cx="598488" cy="1025874"/>
          </a:xfrm>
          <a:noFill/>
        </p:spPr>
        <p:txBody>
          <a:bodyPr tIns="0" anchor="t">
            <a:noAutofit/>
          </a:bodyPr>
          <a:lstStyle>
            <a:lvl1pPr marL="0">
              <a:defRPr sz="10000" b="1"/>
            </a:lvl1pPr>
            <a:lvl2pPr marL="0">
              <a:defRPr/>
            </a:lvl2pPr>
            <a:lvl3pPr marL="0">
              <a:defRPr/>
            </a:lvl3pPr>
            <a:lvl4pPr marL="0">
              <a:defRPr/>
            </a:lvl4pPr>
            <a:lvl5pPr marL="0">
              <a:defRPr/>
            </a:lvl5pPr>
          </a:lstStyle>
          <a:p>
            <a:pPr lvl="0"/>
            <a:r>
              <a:rPr lang="en-GB" dirty="0"/>
              <a:t>“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3686175" y="1979613"/>
            <a:ext cx="5059363" cy="47307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9252520" y="1987618"/>
            <a:ext cx="1596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000" b="1" noProof="1">
                <a:solidFill>
                  <a:schemeClr val="tx1">
                    <a:lumMod val="50000"/>
                    <a:lumOff val="50000"/>
                  </a:schemeClr>
                </a:solidFill>
              </a:rPr>
              <a:t>To add a picture:</a:t>
            </a:r>
          </a:p>
          <a:p>
            <a:pPr algn="l"/>
            <a:endParaRPr lang="en-GB" sz="1000" b="1" noProof="1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noProof="1">
                <a:solidFill>
                  <a:schemeClr val="tx1">
                    <a:lumMod val="50000"/>
                    <a:lumOff val="50000"/>
                  </a:schemeClr>
                </a:solidFill>
              </a:rPr>
              <a:t>Click the icon in the center of the frame.</a:t>
            </a:r>
          </a:p>
        </p:txBody>
      </p:sp>
      <p:sp>
        <p:nvSpPr>
          <p:cNvPr id="12" name="Bjælke top"/>
          <p:cNvSpPr>
            <a:spLocks noGrp="1"/>
          </p:cNvSpPr>
          <p:nvPr>
            <p:ph type="body" sz="quarter" idx="16" hasCustomPrompt="1"/>
          </p:nvPr>
        </p:nvSpPr>
        <p:spPr>
          <a:xfrm>
            <a:off x="3686175" y="1800225"/>
            <a:ext cx="5058000" cy="1800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13" name="Bjælke bund"/>
          <p:cNvSpPr>
            <a:spLocks noGrp="1"/>
          </p:cNvSpPr>
          <p:nvPr>
            <p:ph type="body" sz="quarter" idx="17" hasCustomPrompt="1"/>
          </p:nvPr>
        </p:nvSpPr>
        <p:spPr>
          <a:xfrm>
            <a:off x="3686175" y="6699396"/>
            <a:ext cx="5058000" cy="1800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en-GB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49139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6174" y="4983163"/>
            <a:ext cx="5059364" cy="1716233"/>
          </a:xfrm>
        </p:spPr>
        <p:txBody>
          <a:bodyPr tIns="0"/>
          <a:lstStyle>
            <a:lvl1pPr>
              <a:lnSpc>
                <a:spcPct val="100000"/>
              </a:lnSpc>
              <a:defRPr sz="2000" cap="none"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EC0E-DF38-4385-8062-08D6E4812672}" type="datetimeFigureOut">
              <a:rPr lang="en-GB" smtClean="0"/>
              <a:pPr/>
              <a:t>08/03/2023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D96-DEDB-48AB-9EA6-F83BB8F182A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686175" y="1980225"/>
            <a:ext cx="5059363" cy="26997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TextBox 8"/>
          <p:cNvSpPr txBox="1"/>
          <p:nvPr userDrawn="1"/>
        </p:nvSpPr>
        <p:spPr>
          <a:xfrm>
            <a:off x="9252520" y="1993142"/>
            <a:ext cx="1596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000" b="1" noProof="1">
                <a:solidFill>
                  <a:schemeClr val="tx1">
                    <a:lumMod val="50000"/>
                    <a:lumOff val="50000"/>
                  </a:schemeClr>
                </a:solidFill>
              </a:rPr>
              <a:t>To add a picture:</a:t>
            </a:r>
          </a:p>
          <a:p>
            <a:pPr algn="l"/>
            <a:endParaRPr lang="en-GB" sz="1000" b="1" noProof="1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noProof="1">
                <a:solidFill>
                  <a:schemeClr val="tx1">
                    <a:lumMod val="50000"/>
                    <a:lumOff val="50000"/>
                  </a:schemeClr>
                </a:solidFill>
              </a:rPr>
              <a:t>Click the icon in the center of the frame.</a:t>
            </a:r>
          </a:p>
        </p:txBody>
      </p:sp>
      <p:sp>
        <p:nvSpPr>
          <p:cNvPr id="11" name="Bjælke top"/>
          <p:cNvSpPr>
            <a:spLocks noGrp="1"/>
          </p:cNvSpPr>
          <p:nvPr>
            <p:ph type="body" sz="quarter" idx="16" hasCustomPrompt="1"/>
          </p:nvPr>
        </p:nvSpPr>
        <p:spPr>
          <a:xfrm>
            <a:off x="3686175" y="1800225"/>
            <a:ext cx="5058000" cy="1800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12" name="Bjælke bund"/>
          <p:cNvSpPr>
            <a:spLocks noGrp="1"/>
          </p:cNvSpPr>
          <p:nvPr>
            <p:ph type="body" sz="quarter" idx="17" hasCustomPrompt="1"/>
          </p:nvPr>
        </p:nvSpPr>
        <p:spPr>
          <a:xfrm>
            <a:off x="3686175" y="6699396"/>
            <a:ext cx="5058000" cy="1800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en-GB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4152758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EC0E-DF38-4385-8062-08D6E4812672}" type="datetimeFigureOut">
              <a:rPr lang="en-GB" smtClean="0"/>
              <a:pPr/>
              <a:t>08/03/2023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D96-DEDB-48AB-9EA6-F83BB8F182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2097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EC0E-DF38-4385-8062-08D6E4812672}" type="datetimeFigureOut">
              <a:rPr lang="en-GB" smtClean="0"/>
              <a:pPr/>
              <a:t>08/03/2023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D96-DEDB-48AB-9EA6-F83BB8F182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0967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r-FR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2158999"/>
            <a:ext cx="8299450" cy="4551363"/>
          </a:xfrm>
        </p:spPr>
        <p:txBody>
          <a:bodyPr tIns="0"/>
          <a:lstStyle>
            <a:lvl1pPr>
              <a:lnSpc>
                <a:spcPct val="96000"/>
              </a:lnSpc>
              <a:defRPr lang="fr-FR" sz="2000" kern="1200" cap="none" baseline="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FR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EC0E-DF38-4385-8062-08D6E4812672}" type="datetimeFigureOut">
              <a:rPr lang="fr-FR" noProof="0" smtClean="0"/>
              <a:pPr/>
              <a:t>08/03/2023</a:t>
            </a:fld>
            <a:endParaRPr lang="fr-F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D96-DEDB-48AB-9EA6-F83BB8F182AF}" type="slidenum">
              <a:rPr lang="fr-FR" noProof="0" smtClean="0"/>
              <a:pPr/>
              <a:t>‹#›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714777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6175" y="725488"/>
            <a:ext cx="5059363" cy="79291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6175" y="1984375"/>
            <a:ext cx="5059364" cy="4725988"/>
          </a:xfrm>
          <a:prstGeom prst="rect">
            <a:avLst/>
          </a:prstGeom>
          <a:noFill/>
        </p:spPr>
        <p:txBody>
          <a:bodyPr vert="horz" lIns="0" tIns="9000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432618" y="6395060"/>
            <a:ext cx="634753" cy="25152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3F6EC0E-DF38-4385-8062-08D6E4812672}" type="datetimeFigureOut">
              <a:rPr lang="en-GB" smtClean="0"/>
              <a:pPr/>
              <a:t>08/03/2023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-711101" y="5463473"/>
            <a:ext cx="1181201" cy="2410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-271006" y="4690151"/>
            <a:ext cx="301009" cy="2410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25DFD96-DEDB-48AB-9EA6-F83BB8F182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88" y="-320"/>
            <a:ext cx="2880366" cy="144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90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67" r:id="rId3"/>
    <p:sldLayoutId id="2147483666" r:id="rId4"/>
    <p:sldLayoutId id="2147483664" r:id="rId5"/>
    <p:sldLayoutId id="2147483663" r:id="rId6"/>
    <p:sldLayoutId id="2147483654" r:id="rId7"/>
    <p:sldLayoutId id="2147483655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marL="0" algn="l" defTabSz="914400" rtl="0" eaLnBrk="1" latinLnBrk="0" hangingPunct="1">
        <a:lnSpc>
          <a:spcPct val="96000"/>
        </a:lnSpc>
        <a:spcBef>
          <a:spcPct val="0"/>
        </a:spcBef>
        <a:buNone/>
        <a:defRPr sz="2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6000"/>
        </a:lnSpc>
        <a:spcBef>
          <a:spcPts val="0"/>
        </a:spcBef>
        <a:buFont typeface="Arial" pitchFamily="34" charset="0"/>
        <a:buNone/>
        <a:defRPr sz="2600" kern="1200" cap="all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None/>
        <a:defRPr sz="2000" kern="1200" cap="none" baseline="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None/>
        <a:defRPr sz="2000" kern="1200" cap="none" baseline="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None/>
        <a:defRPr sz="2000" kern="1200" cap="none" baseline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None/>
        <a:defRPr sz="2000" kern="1200" cap="none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21" userDrawn="1">
          <p15:clr>
            <a:srgbClr val="F26B43"/>
          </p15:clr>
        </p15:guide>
        <p15:guide id="2" orient="horz" pos="957" userDrawn="1">
          <p15:clr>
            <a:srgbClr val="F26B43"/>
          </p15:clr>
        </p15:guide>
        <p15:guide id="3" pos="2097" userDrawn="1">
          <p15:clr>
            <a:srgbClr val="F26B43"/>
          </p15:clr>
        </p15:guide>
        <p15:guide id="4" pos="280" userDrawn="1">
          <p15:clr>
            <a:srgbClr val="F26B43"/>
          </p15:clr>
        </p15:guide>
        <p15:guide id="5" pos="5511" userDrawn="1">
          <p15:clr>
            <a:srgbClr val="F26B43"/>
          </p15:clr>
        </p15:guide>
        <p15:guide id="6" orient="horz" pos="1250" userDrawn="1">
          <p15:clr>
            <a:srgbClr val="F26B43"/>
          </p15:clr>
        </p15:guide>
        <p15:guide id="7" orient="horz" pos="4227" userDrawn="1">
          <p15:clr>
            <a:srgbClr val="F26B43"/>
          </p15:clr>
        </p15:guide>
        <p15:guide id="8" orient="horz" pos="1132" userDrawn="1">
          <p15:clr>
            <a:srgbClr val="F26B43"/>
          </p15:clr>
        </p15:guide>
        <p15:guide id="9" orient="horz" pos="13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usiness-humanrights.org/en/un-guiding-principles/implementation-tools-examples/implementation-by-companies/type-of-step-taken/human-rights-impact-assessments" TargetMode="External"/><Relationship Id="rId3" Type="http://schemas.openxmlformats.org/officeDocument/2006/relationships/hyperlink" Target="https://www.humanrights.dk/tools/human-rights-impact-assessment-guidance-toolbox/introduction-human-rights-impact-assessment" TargetMode="External"/><Relationship Id="rId7" Type="http://schemas.openxmlformats.org/officeDocument/2006/relationships/hyperlink" Target="https://www.humanrights.dk/tools/human-rights-impact-assessment-guidance-toolbox/human-rights-eshia-practitioner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toolkit.cdcgroup.com/reference-materials/" TargetMode="External"/><Relationship Id="rId5" Type="http://schemas.openxmlformats.org/officeDocument/2006/relationships/hyperlink" Target="https://www.humanrights.dk/news/new-handbook-offers-insights-how-address-impacts-business-activities-human-rights" TargetMode="External"/><Relationship Id="rId10" Type="http://schemas.openxmlformats.org/officeDocument/2006/relationships/hyperlink" Target="https://www.humanrights.dk/sites/humanrights.dk/files/media/document/Sector-wide%20impact%20assessments%20%28EN%29.PDF" TargetMode="External"/><Relationship Id="rId4" Type="http://schemas.openxmlformats.org/officeDocument/2006/relationships/hyperlink" Target="https://www.humanrights.dk/tools/human-rights-impact-assessment-guidance-toolbox" TargetMode="External"/><Relationship Id="rId9" Type="http://schemas.openxmlformats.org/officeDocument/2006/relationships/hyperlink" Target="http://nomogaia.org/work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6174" y="1980225"/>
            <a:ext cx="5172105" cy="4730138"/>
          </a:xfrm>
        </p:spPr>
        <p:txBody>
          <a:bodyPr>
            <a:normAutofit fontScale="92500" lnSpcReduction="10000"/>
          </a:bodyPr>
          <a:lstStyle/>
          <a:p>
            <a:pPr algn="ctr"/>
            <a:endParaRPr lang="en-GB" sz="4400" dirty="0"/>
          </a:p>
          <a:p>
            <a:pPr algn="ctr"/>
            <a:r>
              <a:rPr lang="en-GB" sz="4400" dirty="0"/>
              <a:t>human rights impact </a:t>
            </a:r>
            <a:r>
              <a:rPr lang="en-GB" sz="4400" dirty="0" err="1"/>
              <a:t>assessmentS</a:t>
            </a:r>
            <a:r>
              <a:rPr lang="en-GB" sz="4400" dirty="0"/>
              <a:t> of private sector projects</a:t>
            </a:r>
          </a:p>
          <a:p>
            <a:pPr algn="ctr"/>
            <a:endParaRPr lang="da-DK" sz="4400" dirty="0"/>
          </a:p>
          <a:p>
            <a:pPr algn="ctr"/>
            <a:endParaRPr lang="da-DK" sz="4400" cap="none" dirty="0"/>
          </a:p>
          <a:p>
            <a:pPr algn="ctr"/>
            <a:endParaRPr lang="da-DK" sz="2100" cap="none" dirty="0"/>
          </a:p>
          <a:p>
            <a:pPr algn="ctr"/>
            <a:r>
              <a:rPr lang="da-DK" sz="2100" cap="none" dirty="0"/>
              <a:t>Tulika Bansal, Senior Adviser - Human Rights and Business, Danish Institute for Human Rights</a:t>
            </a:r>
          </a:p>
          <a:p>
            <a:endParaRPr lang="da-DK" sz="4400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Afbeelding 8" descr="Fieldwork photo 7.jpg">
            <a:extLst>
              <a:ext uri="{FF2B5EF4-FFF2-40B4-BE49-F238E27FC236}">
                <a16:creationId xmlns:a16="http://schemas.microsoft.com/office/drawing/2014/main" id="{4586944E-E460-4DD5-B3A5-6433C2D7D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882919"/>
            <a:ext cx="3286148" cy="218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211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44" y="500042"/>
            <a:ext cx="5286412" cy="792919"/>
          </a:xfrm>
        </p:spPr>
        <p:txBody>
          <a:bodyPr>
            <a:noAutofit/>
          </a:bodyPr>
          <a:lstStyle/>
          <a:p>
            <a:r>
              <a:rPr lang="en-US" sz="2000" b="1"/>
              <a:t>Examples of HRIA </a:t>
            </a:r>
            <a:r>
              <a:rPr lang="en-US" sz="2000" b="1" dirty="0" err="1"/>
              <a:t>reSOURCES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643050"/>
            <a:ext cx="8429684" cy="5214950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US" sz="1800" dirty="0"/>
              <a:t>Introduction to HRIA: </a:t>
            </a:r>
            <a:r>
              <a:rPr lang="en-GB" sz="1800" dirty="0">
                <a:hlinkClick r:id="rId3"/>
              </a:rPr>
              <a:t>https://www.humanrights.dk/tools/human-rights-impact-assessment-guidance-toolbox/introduction-human-rights-impact-assessment</a:t>
            </a:r>
            <a:endParaRPr lang="en-US" sz="1800" dirty="0"/>
          </a:p>
          <a:p>
            <a:pPr marL="457200" indent="-457200">
              <a:buAutoNum type="arabicPeriod"/>
            </a:pPr>
            <a:r>
              <a:rPr lang="en-US" sz="1800" dirty="0"/>
              <a:t>HRIA Guidance and Toolbox (</a:t>
            </a:r>
            <a:r>
              <a:rPr lang="en-US" sz="1800" dirty="0" err="1"/>
              <a:t>DIHR</a:t>
            </a:r>
            <a:r>
              <a:rPr lang="en-US" sz="1800" dirty="0"/>
              <a:t>): </a:t>
            </a:r>
            <a:r>
              <a:rPr lang="en-GB" sz="1800" dirty="0">
                <a:hlinkClick r:id="rId4"/>
              </a:rPr>
              <a:t>https://www.humanrights.dk/tools/human-rights-impact-assessment-guidance-toolbox</a:t>
            </a:r>
            <a:endParaRPr lang="en-GB" sz="1800" dirty="0"/>
          </a:p>
          <a:p>
            <a:pPr marL="457200" indent="-457200">
              <a:buAutoNum type="arabicPeriod"/>
            </a:pPr>
            <a:r>
              <a:rPr lang="da-DK" sz="1800" dirty="0" err="1"/>
              <a:t>Handbook</a:t>
            </a:r>
            <a:r>
              <a:rPr lang="da-DK" sz="1800" dirty="0"/>
              <a:t> on </a:t>
            </a:r>
            <a:r>
              <a:rPr lang="da-DK" sz="1800" dirty="0" err="1"/>
              <a:t>HRIA</a:t>
            </a:r>
            <a:r>
              <a:rPr lang="da-DK" sz="1800" dirty="0"/>
              <a:t>: </a:t>
            </a:r>
            <a:r>
              <a:rPr lang="en-GB" sz="1800" dirty="0">
                <a:hlinkClick r:id="rId5"/>
              </a:rPr>
              <a:t>https://www.humanrights.dk/news/new-handbook-offers-insights-how-address-impacts-business-activities-human-rights</a:t>
            </a:r>
            <a:endParaRPr lang="en-GB" sz="1800" dirty="0"/>
          </a:p>
          <a:p>
            <a:pPr marL="457200" indent="-457200">
              <a:buAutoNum type="arabicPeriod"/>
            </a:pPr>
            <a:r>
              <a:rPr lang="da-DK" sz="1800" dirty="0"/>
              <a:t>C</a:t>
            </a:r>
            <a:r>
              <a:rPr lang="en-GB" sz="1800" dirty="0"/>
              <a:t>DC Toolkit Guidance resource: </a:t>
            </a:r>
            <a:r>
              <a:rPr lang="en-GB" sz="1800" dirty="0" err="1"/>
              <a:t>ToR</a:t>
            </a:r>
            <a:r>
              <a:rPr lang="en-GB" sz="1800" dirty="0"/>
              <a:t> for human rights due diligence (includes HRIAs): </a:t>
            </a:r>
            <a:r>
              <a:rPr lang="en-GB" sz="1800" dirty="0">
                <a:hlinkClick r:id="rId6"/>
              </a:rPr>
              <a:t>https://toolkit.cdcgroup.com/reference-materials/</a:t>
            </a:r>
            <a:r>
              <a:rPr lang="en-GB" sz="1800" dirty="0"/>
              <a:t> </a:t>
            </a:r>
          </a:p>
          <a:p>
            <a:pPr marL="457200" indent="-457200">
              <a:buAutoNum type="arabicPeriod"/>
            </a:pPr>
            <a:r>
              <a:rPr lang="da-DK" sz="1800" dirty="0"/>
              <a:t>Information on integration of human </a:t>
            </a:r>
            <a:r>
              <a:rPr lang="da-DK" sz="1800" dirty="0" err="1"/>
              <a:t>rights</a:t>
            </a:r>
            <a:r>
              <a:rPr lang="da-DK" sz="1800" dirty="0"/>
              <a:t> </a:t>
            </a:r>
            <a:r>
              <a:rPr lang="da-DK" sz="1800" dirty="0" err="1"/>
              <a:t>into</a:t>
            </a:r>
            <a:r>
              <a:rPr lang="da-DK" sz="1800" dirty="0"/>
              <a:t> </a:t>
            </a:r>
            <a:r>
              <a:rPr lang="da-DK" sz="1800" dirty="0" err="1"/>
              <a:t>ESHIAs</a:t>
            </a:r>
            <a:r>
              <a:rPr lang="da-DK" sz="1800" dirty="0"/>
              <a:t>: </a:t>
            </a:r>
            <a:r>
              <a:rPr lang="en-GB" sz="1800" dirty="0">
                <a:hlinkClick r:id="rId7"/>
              </a:rPr>
              <a:t>https://www.humanrights.dk/tools/human-rights-impact-assessment-guidance-toolbox/human-rights-eshia-practitioners</a:t>
            </a:r>
            <a:endParaRPr lang="en-US" sz="1800" dirty="0"/>
          </a:p>
          <a:p>
            <a:pPr marL="457200" indent="-457200">
              <a:buAutoNum type="arabicPeriod"/>
            </a:pPr>
            <a:r>
              <a:rPr lang="en-US" sz="1800" dirty="0"/>
              <a:t>Business and Human Rights Resource Centre page on HRIA: </a:t>
            </a:r>
            <a:r>
              <a:rPr lang="en-GB" sz="1800" dirty="0">
                <a:hlinkClick r:id="rId8"/>
              </a:rPr>
              <a:t>https://www.business-humanrights.org/en/un-guiding-principles/implementation-tools-examples/implementation-by-companies/type-of-step-taken/human-rights-impact-assessments</a:t>
            </a:r>
            <a:endParaRPr lang="en-US" sz="1800" dirty="0"/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sz="1800" dirty="0"/>
              <a:t>Various HRIA reports by </a:t>
            </a:r>
            <a:r>
              <a:rPr lang="en-US" sz="1800" dirty="0" err="1"/>
              <a:t>DIHR</a:t>
            </a:r>
            <a:r>
              <a:rPr lang="en-US" sz="1800" dirty="0"/>
              <a:t>: i.e. Nestlé, Eni, Total, other (see website)</a:t>
            </a:r>
          </a:p>
          <a:p>
            <a:pPr marL="457200" indent="-457200">
              <a:buAutoNum type="arabicPeriod"/>
            </a:pPr>
            <a:r>
              <a:rPr lang="en-US" sz="1800" dirty="0"/>
              <a:t>Examples of HRIA reports by </a:t>
            </a:r>
            <a:r>
              <a:rPr lang="en-US" sz="1800" dirty="0" err="1"/>
              <a:t>BSR</a:t>
            </a:r>
            <a:r>
              <a:rPr lang="en-US" sz="1800" dirty="0"/>
              <a:t>: i.e. </a:t>
            </a:r>
            <a:r>
              <a:rPr lang="en-US" sz="1800" dirty="0" err="1"/>
              <a:t>Telia</a:t>
            </a:r>
            <a:r>
              <a:rPr lang="en-US" sz="1800" dirty="0"/>
              <a:t>, Facebook, other (see website)</a:t>
            </a:r>
          </a:p>
          <a:p>
            <a:pPr marL="457200" indent="-457200">
              <a:buAutoNum type="arabicPeriod"/>
            </a:pPr>
            <a:r>
              <a:rPr lang="en-US" sz="1800" dirty="0"/>
              <a:t>Examples of HRIA reports by </a:t>
            </a:r>
            <a:r>
              <a:rPr lang="en-US" sz="1800" dirty="0" err="1"/>
              <a:t>Nomogaia</a:t>
            </a:r>
            <a:r>
              <a:rPr lang="en-US" sz="1800" dirty="0"/>
              <a:t>: </a:t>
            </a:r>
            <a:r>
              <a:rPr lang="en-GB" sz="1800" dirty="0">
                <a:hlinkClick r:id="rId9"/>
              </a:rPr>
              <a:t>http://nomogaia.org/work/</a:t>
            </a:r>
            <a:endParaRPr lang="en-GB" sz="1800" dirty="0"/>
          </a:p>
          <a:p>
            <a:pPr marL="457200" indent="-457200">
              <a:buAutoNum type="arabicPeriod"/>
            </a:pPr>
            <a:r>
              <a:rPr lang="en-GB" sz="1800" dirty="0"/>
              <a:t>Sector-wide impact assessments: what </a:t>
            </a:r>
            <a:r>
              <a:rPr lang="en-GB" sz="1800"/>
              <a:t>are they?:  </a:t>
            </a:r>
            <a:r>
              <a:rPr lang="en-GB" sz="1800" dirty="0">
                <a:hlinkClick r:id="rId10"/>
              </a:rPr>
              <a:t>https://www.humanrights.dk/sites/humanrights.dk/files/media/document/Sector-wide%20impact%20assessments%20%28EN%29.PDF</a:t>
            </a:r>
            <a:r>
              <a:rPr lang="en-GB" sz="1800" dirty="0"/>
              <a:t> </a:t>
            </a:r>
            <a:endParaRPr lang="en-US" sz="1800" dirty="0"/>
          </a:p>
          <a:p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611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WHAT IS A HUMAN RIGHTS IMPACT ASSESSMENT? 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16100" y="30845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28596" y="1802775"/>
            <a:ext cx="56031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2000" dirty="0"/>
              <a:t> A</a:t>
            </a:r>
            <a:r>
              <a:rPr lang="en-US" sz="2000" i="1" dirty="0"/>
              <a:t> context specific </a:t>
            </a:r>
            <a:r>
              <a:rPr lang="en-US" sz="2000" dirty="0"/>
              <a:t>process for identifying, understanding, assessing and addressing the </a:t>
            </a:r>
            <a:r>
              <a:rPr lang="en-US" sz="2000" i="1" dirty="0"/>
              <a:t>adverse effects of a business project, activities or operations </a:t>
            </a:r>
            <a:r>
              <a:rPr lang="en-US" sz="2000" dirty="0"/>
              <a:t>on the human rights enjoyment of </a:t>
            </a:r>
            <a:r>
              <a:rPr lang="en-US" sz="2000" i="1" dirty="0"/>
              <a:t>impacted rights-holders </a:t>
            </a:r>
            <a:r>
              <a:rPr lang="en-US" sz="2000" dirty="0"/>
              <a:t>such as workers, community members or consumers. </a:t>
            </a:r>
          </a:p>
          <a:p>
            <a:pPr lvl="0"/>
            <a:endParaRPr lang="en-US" sz="2000" dirty="0"/>
          </a:p>
          <a:p>
            <a:pPr lvl="0">
              <a:buFont typeface="Arial" pitchFamily="34" charset="0"/>
              <a:buChar char="•"/>
            </a:pPr>
            <a:r>
              <a:rPr lang="en-US" sz="2000" dirty="0"/>
              <a:t> It is an </a:t>
            </a:r>
            <a:r>
              <a:rPr lang="en-US" sz="2000" i="1" dirty="0"/>
              <a:t>elaborate assessment process. </a:t>
            </a:r>
          </a:p>
          <a:p>
            <a:pPr lvl="0">
              <a:buFont typeface="Arial" pitchFamily="34" charset="0"/>
              <a:buChar char="•"/>
            </a:pPr>
            <a:endParaRPr lang="en-US" sz="2000" i="1" dirty="0"/>
          </a:p>
          <a:p>
            <a:pPr lvl="0">
              <a:buFont typeface="Arial" pitchFamily="34" charset="0"/>
              <a:buChar char="•"/>
            </a:pPr>
            <a:r>
              <a:rPr lang="en-US" sz="2000" i="1" dirty="0"/>
              <a:t> Stand-alone exercise, </a:t>
            </a:r>
            <a:r>
              <a:rPr lang="en-US" sz="2000" dirty="0"/>
              <a:t>but iterative follow up activities is essential to ensuring long term impacts.</a:t>
            </a:r>
          </a:p>
          <a:p>
            <a:pPr lvl="0">
              <a:buFont typeface="Arial" pitchFamily="34" charset="0"/>
              <a:buChar char="•"/>
            </a:pPr>
            <a:endParaRPr lang="en-US" sz="2000" dirty="0"/>
          </a:p>
          <a:p>
            <a:pPr lvl="0"/>
            <a:endParaRPr lang="en-US" sz="2000" dirty="0"/>
          </a:p>
          <a:p>
            <a:endParaRPr lang="nl-NL" sz="2000" dirty="0"/>
          </a:p>
        </p:txBody>
      </p:sp>
      <p:sp>
        <p:nvSpPr>
          <p:cNvPr id="8" name="Tekstvak 6">
            <a:extLst>
              <a:ext uri="{FF2B5EF4-FFF2-40B4-BE49-F238E27FC236}">
                <a16:creationId xmlns:a16="http://schemas.microsoft.com/office/drawing/2014/main" id="{5FADBF05-B406-499E-994F-9C6FE741EB86}"/>
              </a:ext>
            </a:extLst>
          </p:cNvPr>
          <p:cNvSpPr txBox="1"/>
          <p:nvPr/>
        </p:nvSpPr>
        <p:spPr>
          <a:xfrm>
            <a:off x="428596" y="5159216"/>
            <a:ext cx="8195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2000" dirty="0"/>
          </a:p>
          <a:p>
            <a:pPr lvl="0">
              <a:buFont typeface="Arial" pitchFamily="34" charset="0"/>
              <a:buChar char="•"/>
            </a:pPr>
            <a:r>
              <a:rPr lang="en-US" sz="2000" dirty="0"/>
              <a:t> HRIAs are </a:t>
            </a:r>
            <a:r>
              <a:rPr lang="en-US" sz="2000" i="1" dirty="0"/>
              <a:t>on</a:t>
            </a:r>
            <a:r>
              <a:rPr lang="en-US" sz="2000" dirty="0"/>
              <a:t> human rights</a:t>
            </a:r>
            <a:r>
              <a:rPr lang="en-US" sz="2000" i="1" dirty="0"/>
              <a:t>, through </a:t>
            </a:r>
            <a:r>
              <a:rPr lang="en-US" sz="2000" dirty="0"/>
              <a:t>human rights, </a:t>
            </a:r>
            <a:r>
              <a:rPr lang="en-US" sz="2000" i="1" dirty="0"/>
              <a:t>for</a:t>
            </a:r>
            <a:r>
              <a:rPr lang="en-US" sz="2000" dirty="0"/>
              <a:t> human rights.</a:t>
            </a:r>
          </a:p>
          <a:p>
            <a:pPr lvl="0">
              <a:buFont typeface="Arial" pitchFamily="34" charset="0"/>
              <a:buChar char="•"/>
            </a:pPr>
            <a:endParaRPr lang="en-US" sz="2000" dirty="0"/>
          </a:p>
          <a:p>
            <a:pPr lvl="0">
              <a:buFont typeface="Arial" pitchFamily="34" charset="0"/>
              <a:buChar char="•"/>
            </a:pPr>
            <a:endParaRPr lang="en-US" sz="2000" dirty="0"/>
          </a:p>
          <a:p>
            <a:pPr lvl="0"/>
            <a:endParaRPr lang="en-US" sz="2000" dirty="0"/>
          </a:p>
          <a:p>
            <a:endParaRPr lang="nl-NL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72E939-B529-43AC-8E66-D761D4E2B2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756" y="1916832"/>
            <a:ext cx="2592288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791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44" y="285728"/>
            <a:ext cx="5059363" cy="792919"/>
          </a:xfrm>
        </p:spPr>
        <p:txBody>
          <a:bodyPr>
            <a:normAutofit/>
          </a:bodyPr>
          <a:lstStyle/>
          <a:p>
            <a:r>
              <a:rPr lang="en-US" b="1" dirty="0"/>
              <a:t>HRIA as a discipline is inspired by ES(H)IA and SIA practices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16100" y="30845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500034" y="1571612"/>
            <a:ext cx="814393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</a:t>
            </a:r>
            <a:r>
              <a:rPr lang="en-US" b="1" u="sng" dirty="0"/>
              <a:t>Social Impact Assessments (</a:t>
            </a:r>
            <a:r>
              <a:rPr lang="en-US" b="1" u="sng" dirty="0" err="1"/>
              <a:t>SIAs</a:t>
            </a:r>
            <a:r>
              <a:rPr lang="en-US" b="1" u="sng" dirty="0"/>
              <a:t>): Tool to assess social impacts of a project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similarities: such as community engagement and impact mitigation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distinctions: human rights expertise / approach not guaranteed; SIAs uses a variety of benchmarks, it also looks at project benefits, and there is no explicit focus on rights-holders vs duty-bearers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r>
              <a:rPr lang="en-US" b="1" u="sng" dirty="0"/>
              <a:t>Environmental, Social &amp; (Health) IAs: Tool to assess </a:t>
            </a:r>
            <a:r>
              <a:rPr lang="en-US" b="1" u="sng" dirty="0" err="1"/>
              <a:t>env</a:t>
            </a:r>
            <a:r>
              <a:rPr lang="en-US" b="1" u="sng" dirty="0"/>
              <a:t>., social &amp; health impacts of a project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 Legally required by national law for certain types of projects 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 Do not explicitly apply human rights and can overlook critical elements such as: </a:t>
            </a:r>
          </a:p>
          <a:p>
            <a:pPr marL="914400" lvl="1" indent="-457200">
              <a:buAutoNum type="arabicPeriod"/>
            </a:pPr>
            <a:r>
              <a:rPr lang="en-US" sz="1600" dirty="0" err="1"/>
              <a:t>Labour</a:t>
            </a:r>
            <a:r>
              <a:rPr lang="en-US" sz="1600" dirty="0"/>
              <a:t> issues in the supply chain</a:t>
            </a:r>
          </a:p>
          <a:p>
            <a:pPr marL="914400" lvl="1" indent="-457200">
              <a:buAutoNum type="arabicPeriod"/>
            </a:pPr>
            <a:r>
              <a:rPr lang="en-US" sz="1600" dirty="0"/>
              <a:t>Post-conflict or conflict-sensitive areas </a:t>
            </a:r>
          </a:p>
          <a:p>
            <a:pPr marL="914400" lvl="1" indent="-457200">
              <a:buAutoNum type="arabicPeriod"/>
            </a:pPr>
            <a:r>
              <a:rPr lang="en-US" sz="1600" dirty="0"/>
              <a:t>Security activities related to business operations and/or activities</a:t>
            </a:r>
          </a:p>
          <a:p>
            <a:pPr marL="914400" lvl="1" indent="-457200">
              <a:buAutoNum type="arabicPeriod"/>
            </a:pPr>
            <a:r>
              <a:rPr lang="en-US" sz="1600" dirty="0"/>
              <a:t>Gender analysis and an assessment of the gender impacts </a:t>
            </a:r>
          </a:p>
          <a:p>
            <a:pPr marL="914400" lvl="1" indent="-457200">
              <a:buAutoNum type="arabicPeriod"/>
            </a:pPr>
            <a:r>
              <a:rPr lang="en-US" sz="1600" dirty="0"/>
              <a:t>Rights of indigenous peoples &amp; focus on vulnerable individuals/groups</a:t>
            </a:r>
          </a:p>
          <a:p>
            <a:pPr marL="914400" lvl="1" indent="-457200">
              <a:buAutoNum type="arabicPeriod"/>
            </a:pPr>
            <a:r>
              <a:rPr lang="en-US" sz="1600" dirty="0"/>
              <a:t>Community impacts related to business relationships or activities </a:t>
            </a:r>
          </a:p>
          <a:p>
            <a:pPr marL="914400" lvl="1" indent="-457200">
              <a:buFontTx/>
              <a:buAutoNum type="arabicPeriod"/>
            </a:pPr>
            <a:r>
              <a:rPr lang="en-US" sz="1600" dirty="0"/>
              <a:t>In-migration associated with the development of the business project</a:t>
            </a:r>
          </a:p>
          <a:p>
            <a:pPr marL="914400" lvl="1" indent="-457200">
              <a:buAutoNum type="arabicPeriod"/>
            </a:pPr>
            <a:r>
              <a:rPr lang="en-US" sz="1600" dirty="0"/>
              <a:t>Legacy human rights impacts associated with the activities of previous business operators</a:t>
            </a:r>
          </a:p>
          <a:p>
            <a:pPr marL="914400" lvl="1" indent="-457200">
              <a:buAutoNum type="arabicPeriod"/>
            </a:pPr>
            <a:r>
              <a:rPr lang="en-US" sz="1600" dirty="0"/>
              <a:t>Cumulative impacts, involving human rights impacts of other businesses</a:t>
            </a:r>
          </a:p>
          <a:p>
            <a:pPr lvl="0"/>
            <a:endParaRPr lang="en-US" sz="2000" dirty="0"/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871511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3928" y="826807"/>
            <a:ext cx="3794522" cy="594689"/>
          </a:xfrm>
        </p:spPr>
        <p:txBody>
          <a:bodyPr>
            <a:noAutofit/>
          </a:bodyPr>
          <a:lstStyle/>
          <a:p>
            <a:r>
              <a:rPr lang="en-GB" b="1" dirty="0"/>
              <a:t>HRIA AND Human rights due diligence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3024336" cy="4824536"/>
          </a:xfrm>
        </p:spPr>
        <p:txBody>
          <a:bodyPr>
            <a:normAutofit fontScale="85000" lnSpcReduction="20000"/>
          </a:bodyPr>
          <a:lstStyle/>
          <a:p>
            <a:r>
              <a:rPr lang="en-GB" sz="2400" cap="none" dirty="0"/>
              <a:t>The UN Guiding Principles on Business and Human Rights (</a:t>
            </a:r>
            <a:r>
              <a:rPr lang="en-GB" sz="2400" cap="none" dirty="0" err="1"/>
              <a:t>UNGPs</a:t>
            </a:r>
            <a:r>
              <a:rPr lang="en-GB" sz="2400" cap="none" dirty="0"/>
              <a:t>) require assessment of human rights impacts – not necessarily a ‘human rights impact assessment’.</a:t>
            </a:r>
          </a:p>
          <a:p>
            <a:endParaRPr lang="en-GB" sz="2400" cap="non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cap="none" dirty="0"/>
              <a:t>Other types of assessments and due diligence activities are also needed to comply with UNGPs 	</a:t>
            </a:r>
          </a:p>
          <a:p>
            <a:r>
              <a:rPr lang="en-GB" sz="2400" cap="none" dirty="0"/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cap="none" dirty="0"/>
              <a:t>Integrating elements of HRIA methodology into other assessments  and ESG activities can improve quality thereof and enable scalability</a:t>
            </a:r>
          </a:p>
          <a:p>
            <a:pPr>
              <a:spcAft>
                <a:spcPts val="450"/>
              </a:spcAft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23205A-0235-44FD-B9A3-3613D527B0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663347"/>
            <a:ext cx="4692327" cy="27978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0159F7-87E3-4C06-B99B-613797E461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4" y="4915693"/>
            <a:ext cx="1436136" cy="18260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E32F32-8245-4212-9974-60718D913A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3229" y="4740361"/>
            <a:ext cx="3439706" cy="184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781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Different types of Human rights impact assessments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16100" y="30845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14089590"/>
              </p:ext>
            </p:extLst>
          </p:nvPr>
        </p:nvGraphicFramePr>
        <p:xfrm>
          <a:off x="866514" y="1880828"/>
          <a:ext cx="755791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1791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WHAT DO human rights impact </a:t>
            </a:r>
            <a:r>
              <a:rPr lang="en-GB" dirty="0" err="1">
                <a:solidFill>
                  <a:schemeClr val="tx1"/>
                </a:solidFill>
              </a:rPr>
              <a:t>assessmentS</a:t>
            </a:r>
            <a:r>
              <a:rPr lang="en-GB" dirty="0">
                <a:solidFill>
                  <a:schemeClr val="tx1"/>
                </a:solidFill>
              </a:rPr>
              <a:t> AIM TO ACHIEVE?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700" cap="none" dirty="0"/>
              <a:t>Identification, avoidance and addressing of adverse human rights impacts  - change for people on the ground (rightsholders)</a:t>
            </a:r>
            <a:endParaRPr lang="en-US" sz="800" cap="none" dirty="0"/>
          </a:p>
          <a:p>
            <a:endParaRPr lang="en-US" sz="800" cap="non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700" cap="none" dirty="0"/>
              <a:t>Establishment of meaningful dialogue between stakeholders in a particular context, including through developing joint ways forward</a:t>
            </a:r>
          </a:p>
          <a:p>
            <a:endParaRPr lang="en-US" sz="800" cap="non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700" cap="none" dirty="0"/>
              <a:t>Facilitating capacity building and learning of internal and external stakeholders involved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700" cap="non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700" cap="none" dirty="0"/>
              <a:t>Enhancing transparency and accountability of the business through documenting the impacts that have been identified and actions taken to address these </a:t>
            </a:r>
          </a:p>
          <a:p>
            <a:endParaRPr lang="en-US" sz="800" cap="non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700" cap="none" dirty="0"/>
              <a:t>Empowering rights-holders to hold business to account for adverse human rights impacts</a:t>
            </a:r>
          </a:p>
          <a:p>
            <a:endParaRPr lang="en-US" sz="800" cap="none" dirty="0"/>
          </a:p>
          <a:p>
            <a:endParaRPr lang="da-DK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Afbeelding 7" descr="Angola_construction site_conducting interview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786058"/>
            <a:ext cx="3143272" cy="234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457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6AF787-B457-483C-AE52-F83723917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6792"/>
            <a:ext cx="5876329" cy="4736146"/>
          </a:xfrm>
          <a:prstGeom prst="rect">
            <a:avLst/>
          </a:prstGeom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4" t="15894" r="24481" b="10458"/>
          <a:stretch/>
        </p:blipFill>
        <p:spPr bwMode="auto">
          <a:xfrm>
            <a:off x="5538197" y="4101454"/>
            <a:ext cx="3501220" cy="262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5" t="13230" r="22744" b="15067"/>
          <a:stretch/>
        </p:blipFill>
        <p:spPr bwMode="auto">
          <a:xfrm>
            <a:off x="5416835" y="188640"/>
            <a:ext cx="3622582" cy="2567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804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69775" y="1052736"/>
          <a:ext cx="8425138" cy="5551104"/>
        </p:xfrm>
        <a:graphic>
          <a:graphicData uri="http://schemas.openxmlformats.org/drawingml/2006/table">
            <a:tbl>
              <a:tblPr/>
              <a:tblGrid>
                <a:gridCol w="1010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3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910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Summary of 10 key criteria for human rights impact assessment</a:t>
                      </a:r>
                      <a:r>
                        <a:rPr kumimoji="0" lang="da-DK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 </a:t>
                      </a:r>
                      <a:endParaRPr kumimoji="0" lang="da-DK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53668" marR="536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455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Process</a:t>
                      </a:r>
                      <a:endParaRPr kumimoji="0" lang="da-DK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 </a:t>
                      </a:r>
                      <a:endParaRPr kumimoji="0" lang="da-DK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 </a:t>
                      </a:r>
                      <a:endParaRPr kumimoji="0" lang="da-DK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 </a:t>
                      </a:r>
                      <a:endParaRPr kumimoji="0" lang="da-DK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 </a:t>
                      </a:r>
                      <a:endParaRPr kumimoji="0" lang="da-DK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53668" marR="536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Participation</a:t>
                      </a:r>
                      <a:endParaRPr kumimoji="0" lang="da-DK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53668" marR="536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Rights-holders, duty-bearers and human rights actors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Throughout the process</a:t>
                      </a:r>
                      <a:endParaRPr kumimoji="0" lang="da-DK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53668" marR="536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21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Non-discrimination </a:t>
                      </a:r>
                      <a:endParaRPr kumimoji="0" lang="da-DK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53668" marR="536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Inclusive engagement and consultation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Gender-sensitive 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Vulnerable individuals and groups</a:t>
                      </a:r>
                      <a:endParaRPr kumimoji="0" lang="da-DK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53668" marR="536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72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Empowerment </a:t>
                      </a:r>
                      <a:endParaRPr kumimoji="0" lang="da-DK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53668" marR="536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Capacity building to participate</a:t>
                      </a:r>
                      <a:endParaRPr kumimoji="0" lang="da-DK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53668" marR="536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00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Transparency</a:t>
                      </a:r>
                      <a:endParaRPr kumimoji="0" lang="da-DK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53668" marR="536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714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Process and outcomes</a:t>
                      </a:r>
                    </a:p>
                  </a:txBody>
                  <a:tcPr marL="53668" marR="536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08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Accountability</a:t>
                      </a:r>
                      <a:endParaRPr kumimoji="0" lang="da-DK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53668" marR="536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Assessment team is supported by human rights expertise 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Responsibilities for mitigation are assigned and adequately resourced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Entitlements of rights-holders and the duties of duty-bearers identified</a:t>
                      </a:r>
                      <a:endParaRPr kumimoji="0" lang="da-DK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53668" marR="536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728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Content</a:t>
                      </a:r>
                      <a:endParaRPr kumimoji="0" lang="da-DK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 </a:t>
                      </a:r>
                      <a:endParaRPr kumimoji="0" lang="da-DK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 </a:t>
                      </a:r>
                      <a:endParaRPr kumimoji="0" lang="da-DK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 </a:t>
                      </a:r>
                      <a:endParaRPr kumimoji="0" lang="da-DK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 </a:t>
                      </a:r>
                      <a:endParaRPr kumimoji="0" lang="da-DK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 </a:t>
                      </a:r>
                      <a:endParaRPr kumimoji="0" lang="da-DK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53668" marR="536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Benchmark</a:t>
                      </a:r>
                      <a:endParaRPr kumimoji="0" lang="da-DK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53668" marR="536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Human rights standards</a:t>
                      </a:r>
                      <a:endParaRPr kumimoji="0" lang="da-DK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53668" marR="536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87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Scope of impacts</a:t>
                      </a:r>
                      <a:endParaRPr kumimoji="0" lang="da-DK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53668" marR="536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Actual and potential impacts: caused by the business; to which the business contributes; and impacts linked through business relationships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Arial" pitchFamily="34" charset="0"/>
                        </a:rPr>
                        <a:t>Cumulative impacts and legacy issues are considered</a:t>
                      </a:r>
                    </a:p>
                  </a:txBody>
                  <a:tcPr marL="53668" marR="536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Arial" pitchFamily="34" charset="0"/>
                        </a:rPr>
                        <a:t>Assessing</a:t>
                      </a:r>
                      <a:r>
                        <a:rPr kumimoji="0" lang="da-DK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Arial" pitchFamily="34" charset="0"/>
                        </a:rPr>
                        <a:t> </a:t>
                      </a:r>
                      <a:r>
                        <a:rPr kumimoji="0" lang="da-DK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Arial" pitchFamily="34" charset="0"/>
                        </a:rPr>
                        <a:t>impact</a:t>
                      </a:r>
                      <a:r>
                        <a:rPr kumimoji="0" lang="da-DK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Arial" pitchFamily="34" charset="0"/>
                        </a:rPr>
                        <a:t> </a:t>
                      </a:r>
                      <a:r>
                        <a:rPr kumimoji="0" lang="da-DK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Arial" pitchFamily="34" charset="0"/>
                        </a:rPr>
                        <a:t>severity</a:t>
                      </a:r>
                      <a:r>
                        <a:rPr kumimoji="0" lang="da-DK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Arial" pitchFamily="34" charset="0"/>
                        </a:rPr>
                        <a:t> </a:t>
                      </a:r>
                    </a:p>
                  </a:txBody>
                  <a:tcPr marL="53668" marR="536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400" b="0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Impacts addressed according to severity of human rights consequences</a:t>
                      </a:r>
                      <a:endParaRPr lang="en-GB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400" b="0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Account for the interrelatedness of human rights, as well as the interrelatedness of environmental, social and human rights factors </a:t>
                      </a:r>
                    </a:p>
                  </a:txBody>
                  <a:tcPr marL="53668" marR="536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145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53668" marR="536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Impact mitigation measures </a:t>
                      </a:r>
                    </a:p>
                  </a:txBody>
                  <a:tcPr marL="53668" marR="536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400" b="0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Addressing follows mitigation hierarchy ‘avoid-reduce-restore-remediate’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400" b="0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 offsetting</a:t>
                      </a:r>
                      <a:endParaRPr lang="en-GB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668" marR="536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145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53668" marR="536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Access to remedy</a:t>
                      </a:r>
                      <a:endParaRPr kumimoji="0" lang="da-DK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itchFamily="2" charset="-122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53668" marR="536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Avenues whereby rights-holders can raise concerns or complaints 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During and after the assessment </a:t>
                      </a:r>
                    </a:p>
                  </a:txBody>
                  <a:tcPr marL="53668" marR="536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71868" y="-214338"/>
            <a:ext cx="6573416" cy="1143000"/>
          </a:xfrm>
        </p:spPr>
        <p:txBody>
          <a:bodyPr>
            <a:normAutofit/>
          </a:bodyPr>
          <a:lstStyle/>
          <a:p>
            <a:pPr algn="l"/>
            <a:r>
              <a:rPr lang="da-DK" b="1" dirty="0" err="1">
                <a:solidFill>
                  <a:schemeClr val="tx1"/>
                </a:solidFill>
                <a:latin typeface="Calibri" panose="020F0502020204030204" pitchFamily="34" charset="0"/>
              </a:rPr>
              <a:t>Key</a:t>
            </a:r>
            <a:r>
              <a:rPr lang="da-DK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a-DK" b="1" dirty="0" err="1">
                <a:solidFill>
                  <a:schemeClr val="tx1"/>
                </a:solidFill>
                <a:latin typeface="Calibri" panose="020F0502020204030204" pitchFamily="34" charset="0"/>
              </a:rPr>
              <a:t>Criteria</a:t>
            </a:r>
            <a:r>
              <a:rPr lang="da-DK" b="1" dirty="0">
                <a:solidFill>
                  <a:schemeClr val="tx1"/>
                </a:solidFill>
                <a:latin typeface="Calibri" panose="020F0502020204030204" pitchFamily="34" charset="0"/>
              </a:rPr>
              <a:t> for Human </a:t>
            </a:r>
            <a:br>
              <a:rPr lang="da-DK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da-DK" b="1" dirty="0" err="1">
                <a:solidFill>
                  <a:schemeClr val="tx1"/>
                </a:solidFill>
                <a:latin typeface="Calibri" panose="020F0502020204030204" pitchFamily="34" charset="0"/>
              </a:rPr>
              <a:t>rights</a:t>
            </a:r>
            <a:r>
              <a:rPr lang="da-DK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a-DK" b="1" dirty="0" err="1">
                <a:solidFill>
                  <a:schemeClr val="tx1"/>
                </a:solidFill>
                <a:latin typeface="Calibri" panose="020F0502020204030204" pitchFamily="34" charset="0"/>
              </a:rPr>
              <a:t>impact</a:t>
            </a:r>
            <a:r>
              <a:rPr lang="da-DK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a-DK" b="1" dirty="0" err="1">
                <a:solidFill>
                  <a:schemeClr val="tx1"/>
                </a:solidFill>
                <a:latin typeface="Calibri" panose="020F0502020204030204" pitchFamily="34" charset="0"/>
              </a:rPr>
              <a:t>assessment</a:t>
            </a:r>
            <a:endParaRPr lang="da-DK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5536" y="6656409"/>
            <a:ext cx="8496944" cy="21685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000" dirty="0"/>
              <a:t>Source</a:t>
            </a:r>
            <a:r>
              <a:rPr lang="da-DK" sz="1000" cap="none" dirty="0">
                <a:latin typeface="+mn-lt"/>
              </a:rPr>
              <a:t>: </a:t>
            </a:r>
            <a:r>
              <a:rPr lang="da-DK" sz="1000" cap="none" dirty="0" err="1">
                <a:latin typeface="+mn-lt"/>
              </a:rPr>
              <a:t>DIHR</a:t>
            </a:r>
            <a:r>
              <a:rPr lang="da-DK" sz="1000" cap="none" dirty="0">
                <a:latin typeface="+mn-lt"/>
              </a:rPr>
              <a:t> (2016), </a:t>
            </a:r>
            <a:r>
              <a:rPr lang="da-DK" sz="1000" i="1" cap="none" dirty="0">
                <a:latin typeface="+mn-lt"/>
              </a:rPr>
              <a:t>Human Rights </a:t>
            </a:r>
            <a:r>
              <a:rPr lang="da-DK" sz="1000" i="1" cap="none" dirty="0" err="1">
                <a:latin typeface="+mn-lt"/>
              </a:rPr>
              <a:t>Impact</a:t>
            </a:r>
            <a:r>
              <a:rPr lang="da-DK" sz="1000" i="1" cap="none" dirty="0">
                <a:latin typeface="+mn-lt"/>
              </a:rPr>
              <a:t> </a:t>
            </a:r>
            <a:r>
              <a:rPr lang="da-DK" sz="1000" i="1" cap="none" dirty="0" err="1">
                <a:latin typeface="+mn-lt"/>
              </a:rPr>
              <a:t>Assessment</a:t>
            </a:r>
            <a:r>
              <a:rPr lang="da-DK" sz="1000" i="1" cap="none" dirty="0">
                <a:latin typeface="+mn-lt"/>
              </a:rPr>
              <a:t> Guidance and </a:t>
            </a:r>
            <a:r>
              <a:rPr lang="da-DK" sz="1000" i="1" cap="none" dirty="0" err="1">
                <a:latin typeface="+mn-lt"/>
              </a:rPr>
              <a:t>Toolbox</a:t>
            </a:r>
            <a:r>
              <a:rPr lang="da-DK" sz="1000" cap="none" dirty="0">
                <a:latin typeface="+mn-lt"/>
              </a:rPr>
              <a:t> </a:t>
            </a:r>
            <a:endParaRPr lang="en-US" sz="1000" i="1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9843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44" y="500042"/>
            <a:ext cx="5286412" cy="792919"/>
          </a:xfrm>
        </p:spPr>
        <p:txBody>
          <a:bodyPr>
            <a:noAutofit/>
          </a:bodyPr>
          <a:lstStyle/>
          <a:p>
            <a:r>
              <a:rPr lang="en-US" sz="2000" b="1" dirty="0"/>
              <a:t>Human rights impact assessments: </a:t>
            </a:r>
            <a:br>
              <a:rPr lang="en-US" sz="2000" b="1" dirty="0"/>
            </a:br>
            <a:r>
              <a:rPr lang="en-US" sz="2000" b="1" dirty="0"/>
              <a:t>CHALLENGES &amp; Lessons learnt </a:t>
            </a:r>
            <a:r>
              <a:rPr lang="en-US" sz="2000" b="1" dirty="0" err="1"/>
              <a:t>frOM</a:t>
            </a:r>
            <a:r>
              <a:rPr lang="en-US" sz="2000" b="1" dirty="0"/>
              <a:t>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643050"/>
            <a:ext cx="8429684" cy="5214950"/>
          </a:xfrm>
        </p:spPr>
        <p:txBody>
          <a:bodyPr>
            <a:normAutofit fontScale="32500" lnSpcReduction="20000"/>
          </a:bodyPr>
          <a:lstStyle/>
          <a:p>
            <a:pPr marL="1143000" indent="-1143000">
              <a:buFont typeface="+mj-lt"/>
              <a:buAutoNum type="arabicPeriod"/>
            </a:pPr>
            <a:r>
              <a:rPr lang="en-US" sz="6800" b="1" dirty="0"/>
              <a:t>Timing, selection of country and scope</a:t>
            </a:r>
            <a:r>
              <a:rPr lang="en-US" sz="6800" dirty="0"/>
              <a:t>: when and where to carry out a HRIA? Can outcome of HRIA influence decision-making? How deep to go into business relationships?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6800" b="1" dirty="0"/>
              <a:t>Stakeholder  and rights-holders engagement: </a:t>
            </a:r>
            <a:r>
              <a:rPr lang="en-US" sz="6800" dirty="0"/>
              <a:t>requires local expertise + sufficient time to be meaningful (</a:t>
            </a:r>
            <a:r>
              <a:rPr lang="en-US" sz="6800"/>
              <a:t>e.g. </a:t>
            </a:r>
            <a:r>
              <a:rPr lang="en-US" sz="6800" dirty="0"/>
              <a:t>through a scoping mission). 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6800" b="1" dirty="0"/>
              <a:t>Engagement with vulnerable groups: </a:t>
            </a:r>
            <a:r>
              <a:rPr lang="en-US" sz="6800" dirty="0"/>
              <a:t>Use of proxies were needed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6800" b="1" dirty="0"/>
              <a:t>Time and resources</a:t>
            </a:r>
            <a:r>
              <a:rPr lang="en-US" sz="6800" dirty="0"/>
              <a:t>: combining cost-effectiveness + sustainability vs scope and depth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6800" b="1" dirty="0"/>
              <a:t>Follow up</a:t>
            </a:r>
            <a:r>
              <a:rPr lang="en-US" sz="6800" dirty="0"/>
              <a:t>: ensuring adequate follow up, e.g. through follow-up assessment in same location, needs allocation of resources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6800" b="1" dirty="0"/>
              <a:t>Government authorities: </a:t>
            </a:r>
            <a:r>
              <a:rPr lang="en-US" sz="6800" dirty="0"/>
              <a:t>risks vs. value add of engaging with government actors during HRIA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6800" b="1" dirty="0"/>
              <a:t>Public reporting and transparency</a:t>
            </a:r>
            <a:r>
              <a:rPr lang="en-US" sz="6800" dirty="0"/>
              <a:t>:  Core requirement in this time. Better to be open than be criticized by NGOs /journalists 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6800" b="1" dirty="0"/>
              <a:t>Making it normal: </a:t>
            </a:r>
            <a:r>
              <a:rPr lang="en-US" sz="6800" dirty="0"/>
              <a:t>HRIA still a very embryonic practice – how to scale up?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96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HR_UK 05">
  <a:themeElements>
    <a:clrScheme name="IMR">
      <a:dk1>
        <a:sysClr val="windowText" lastClr="000000"/>
      </a:dk1>
      <a:lt1>
        <a:sysClr val="window" lastClr="FFFFFF"/>
      </a:lt1>
      <a:dk2>
        <a:srgbClr val="D2232A"/>
      </a:dk2>
      <a:lt2>
        <a:srgbClr val="5DB5E5"/>
      </a:lt2>
      <a:accent1>
        <a:srgbClr val="00718A"/>
      </a:accent1>
      <a:accent2>
        <a:srgbClr val="B2CBD6"/>
      </a:accent2>
      <a:accent3>
        <a:srgbClr val="ED1C24"/>
      </a:accent3>
      <a:accent4>
        <a:srgbClr val="D2232A"/>
      </a:accent4>
      <a:accent5>
        <a:srgbClr val="5DB5E5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IHR_UK 05.potx" id="{145C3348-9CD8-4584-ABBC-65895E6B4503}" vid="{88D588F4-1EC0-40DF-B98A-927CD6B839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DIHR_UK 05</Template>
  <TotalTime>1</TotalTime>
  <Words>1151</Words>
  <Application>Microsoft Office PowerPoint</Application>
  <PresentationFormat>On-screen Show (4:3)</PresentationFormat>
  <Paragraphs>138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HelveticaNeueLT Std Lt Cn</vt:lpstr>
      <vt:lpstr>DIHR_UK 05</vt:lpstr>
      <vt:lpstr>PowerPoint Presentation</vt:lpstr>
      <vt:lpstr>WHAT IS A HUMAN RIGHTS IMPACT ASSESSMENT? </vt:lpstr>
      <vt:lpstr>HRIA as a discipline is inspired by ES(H)IA and SIA practices</vt:lpstr>
      <vt:lpstr>HRIA AND Human rights due diligence</vt:lpstr>
      <vt:lpstr>Different types of Human rights impact assessments</vt:lpstr>
      <vt:lpstr>WHAT DO human rights impact assessmentS AIM TO ACHIEVE?</vt:lpstr>
      <vt:lpstr>PowerPoint Presentation</vt:lpstr>
      <vt:lpstr>Key Criteria for Human  rights impact assessment</vt:lpstr>
      <vt:lpstr>Human rights impact assessments:  CHALLENGES &amp; Lessons learnt frOM PRACTICE</vt:lpstr>
      <vt:lpstr>Examples of HRIA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Corinne GAVRILOVIC</cp:lastModifiedBy>
  <cp:revision>124</cp:revision>
  <cp:lastPrinted>2023-03-08T07:33:30Z</cp:lastPrinted>
  <dcterms:created xsi:type="dcterms:W3CDTF">2016-05-09T06:52:53Z</dcterms:created>
  <dcterms:modified xsi:type="dcterms:W3CDTF">2023-03-08T07:34:18Z</dcterms:modified>
  <cp:category>The Danish Institute for Human Rights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urrentLanguage">
    <vt:lpwstr>English UK</vt:lpwstr>
  </property>
  <property fmtid="{D5CDD505-2E9C-101B-9397-08002B2CF9AE}" pid="4" name="SD_DocumentLanguage">
    <vt:lpwstr>en-GB</vt:lpwstr>
  </property>
</Properties>
</file>