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1"/>
    <p:sldMasterId id="2147483685" r:id="rId2"/>
    <p:sldMasterId id="2147483687" r:id="rId3"/>
    <p:sldMasterId id="2147483677" r:id="rId4"/>
  </p:sldMasterIdLst>
  <p:notesMasterIdLst>
    <p:notesMasterId r:id="rId14"/>
  </p:notesMasterIdLst>
  <p:handoutMasterIdLst>
    <p:handoutMasterId r:id="rId15"/>
  </p:handoutMasterIdLst>
  <p:sldIdLst>
    <p:sldId id="264" r:id="rId5"/>
    <p:sldId id="304" r:id="rId6"/>
    <p:sldId id="266" r:id="rId7"/>
    <p:sldId id="307" r:id="rId8"/>
    <p:sldId id="308" r:id="rId9"/>
    <p:sldId id="309" r:id="rId10"/>
    <p:sldId id="310" r:id="rId11"/>
    <p:sldId id="311" r:id="rId12"/>
    <p:sldId id="312" r:id="rId13"/>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pos="3833" userDrawn="1">
          <p15:clr>
            <a:srgbClr val="A4A3A4"/>
          </p15:clr>
        </p15:guide>
        <p15:guide id="4" pos="1927"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38C"/>
    <a:srgbClr val="0066FF"/>
    <a:srgbClr val="002A40"/>
    <a:srgbClr val="D6EEFF"/>
    <a:srgbClr val="F3F2F5"/>
    <a:srgbClr val="0000CC"/>
    <a:srgbClr val="660033"/>
    <a:srgbClr val="E66CCC"/>
    <a:srgbClr val="0D34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8" autoAdjust="0"/>
    <p:restoredTop sz="97914" autoAdjust="0"/>
  </p:normalViewPr>
  <p:slideViewPr>
    <p:cSldViewPr snapToGrid="0" snapToObjects="1">
      <p:cViewPr>
        <p:scale>
          <a:sx n="110" d="100"/>
          <a:sy n="110" d="100"/>
        </p:scale>
        <p:origin x="-2028" y="-186"/>
      </p:cViewPr>
      <p:guideLst>
        <p:guide orient="horz" pos="2160"/>
        <p:guide pos="2880"/>
        <p:guide pos="3833"/>
        <p:guide pos="192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2BE73-5F1D-43BF-9DB1-6B3A7661714D}"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lang="en-US"/>
        </a:p>
      </dgm:t>
    </dgm:pt>
    <dgm:pt modelId="{7D95BD30-1DB6-4268-AA34-A958A7C2DC48}">
      <dgm:prSet phldrT="[Text]" custT="1"/>
      <dgm:spPr/>
      <dgm:t>
        <a:bodyPr/>
        <a:lstStyle/>
        <a:p>
          <a:r>
            <a:rPr lang="en-GB" sz="1500" b="1" i="1" dirty="0" err="1" smtClean="0">
              <a:solidFill>
                <a:srgbClr val="23438C"/>
              </a:solidFill>
            </a:rPr>
            <a:t>CoE</a:t>
          </a:r>
          <a:r>
            <a:rPr lang="en-GB" sz="1500" b="1" i="1" dirty="0" smtClean="0">
              <a:solidFill>
                <a:srgbClr val="23438C"/>
              </a:solidFill>
            </a:rPr>
            <a:t> legal advice &amp; comparative  analysis based on 47 member states practices</a:t>
          </a:r>
        </a:p>
      </dgm:t>
    </dgm:pt>
    <dgm:pt modelId="{FDA37DD1-0DD0-4D8B-A5F5-A4DA73657DBC}" type="parTrans" cxnId="{2A7DB425-72FC-4EB8-AD17-A7FBE61C86A0}">
      <dgm:prSet/>
      <dgm:spPr/>
      <dgm:t>
        <a:bodyPr/>
        <a:lstStyle/>
        <a:p>
          <a:endParaRPr lang="en-US"/>
        </a:p>
      </dgm:t>
    </dgm:pt>
    <dgm:pt modelId="{70311CDD-B79F-4849-9729-B169FF810B4A}" type="sibTrans" cxnId="{2A7DB425-72FC-4EB8-AD17-A7FBE61C86A0}">
      <dgm:prSet/>
      <dgm:spPr>
        <a:solidFill>
          <a:srgbClr val="00B050"/>
        </a:solidFill>
        <a:ln>
          <a:solidFill>
            <a:schemeClr val="accent6">
              <a:lumMod val="75000"/>
            </a:schemeClr>
          </a:solidFill>
        </a:ln>
      </dgm:spPr>
      <dgm:t>
        <a:bodyPr/>
        <a:lstStyle/>
        <a:p>
          <a:endParaRPr lang="en-US"/>
        </a:p>
      </dgm:t>
    </dgm:pt>
    <dgm:pt modelId="{B0557AA5-8022-452A-B654-ACFD0EFAACB7}">
      <dgm:prSet phldrT="[Text]" custT="1"/>
      <dgm:spPr/>
      <dgm:t>
        <a:bodyPr/>
        <a:lstStyle/>
        <a:p>
          <a:r>
            <a:rPr lang="en-US" sz="1500" b="1" i="1" dirty="0" smtClean="0">
              <a:solidFill>
                <a:srgbClr val="23438C"/>
              </a:solidFill>
            </a:rPr>
            <a:t>Institutional  &amp; operational development </a:t>
          </a:r>
        </a:p>
        <a:p>
          <a:r>
            <a:rPr lang="en-US" sz="1500" b="1" i="0" dirty="0" smtClean="0">
              <a:solidFill>
                <a:srgbClr val="23438C"/>
              </a:solidFill>
            </a:rPr>
            <a:t>(incl. internal regulatory framework &amp; guidelines; quality standards;</a:t>
          </a:r>
        </a:p>
        <a:p>
          <a:r>
            <a:rPr lang="en-US" sz="1500" b="1" i="0" dirty="0" smtClean="0">
              <a:solidFill>
                <a:srgbClr val="23438C"/>
              </a:solidFill>
            </a:rPr>
            <a:t> best practices experience-sharing; technical expertise - operational frameworks;    </a:t>
          </a:r>
        </a:p>
        <a:p>
          <a:r>
            <a:rPr lang="en-US" sz="1500" b="1" i="0" dirty="0" smtClean="0">
              <a:solidFill>
                <a:srgbClr val="23438C"/>
              </a:solidFill>
            </a:rPr>
            <a:t> IT/software support</a:t>
          </a:r>
          <a:r>
            <a:rPr lang="en-US" sz="1500" b="1" i="1" dirty="0" smtClean="0">
              <a:solidFill>
                <a:srgbClr val="23438C"/>
              </a:solidFill>
            </a:rPr>
            <a:t>)</a:t>
          </a:r>
        </a:p>
      </dgm:t>
    </dgm:pt>
    <dgm:pt modelId="{494D9A71-E8FE-4856-A46F-23C04DF81FE4}" type="parTrans" cxnId="{55678512-D25A-4B2F-9C6E-2A685EF3AE7B}">
      <dgm:prSet/>
      <dgm:spPr/>
      <dgm:t>
        <a:bodyPr/>
        <a:lstStyle/>
        <a:p>
          <a:endParaRPr lang="en-US"/>
        </a:p>
      </dgm:t>
    </dgm:pt>
    <dgm:pt modelId="{20313FBB-0CFA-4923-9DF6-B0B1EC63F3D3}" type="sibTrans" cxnId="{55678512-D25A-4B2F-9C6E-2A685EF3AE7B}">
      <dgm:prSet/>
      <dgm:spPr>
        <a:solidFill>
          <a:srgbClr val="00B050"/>
        </a:solidFill>
        <a:ln>
          <a:solidFill>
            <a:schemeClr val="accent6">
              <a:lumMod val="75000"/>
            </a:schemeClr>
          </a:solidFill>
        </a:ln>
      </dgm:spPr>
      <dgm:t>
        <a:bodyPr/>
        <a:lstStyle/>
        <a:p>
          <a:endParaRPr lang="en-US"/>
        </a:p>
      </dgm:t>
    </dgm:pt>
    <dgm:pt modelId="{883323C4-FB4D-4BD2-8AE0-C442DA6BFEA5}">
      <dgm:prSet phldrT="[Text]" custT="1"/>
      <dgm:spPr/>
      <dgm:t>
        <a:bodyPr/>
        <a:lstStyle/>
        <a:p>
          <a:r>
            <a:rPr lang="en-US" sz="1500" b="1" i="1" dirty="0" smtClean="0">
              <a:solidFill>
                <a:srgbClr val="23438C"/>
              </a:solidFill>
            </a:rPr>
            <a:t>Professional capacities building </a:t>
          </a:r>
        </a:p>
        <a:p>
          <a:r>
            <a:rPr lang="en-US" sz="1500" b="1" i="0" dirty="0" smtClean="0">
              <a:solidFill>
                <a:srgbClr val="23438C"/>
              </a:solidFill>
            </a:rPr>
            <a:t>(incl. methodologies and curricula development; training: blended learning approach, - face-to-face &amp; on-line HELP; network of trainers)</a:t>
          </a:r>
        </a:p>
        <a:p>
          <a:r>
            <a:rPr lang="en-US" sz="1500" b="1" i="1" dirty="0" smtClean="0">
              <a:solidFill>
                <a:srgbClr val="23438C"/>
              </a:solidFill>
            </a:rPr>
            <a:t>Awareness raising </a:t>
          </a:r>
          <a:endParaRPr lang="en-US" sz="1500" b="1" dirty="0">
            <a:solidFill>
              <a:srgbClr val="23438C"/>
            </a:solidFill>
          </a:endParaRPr>
        </a:p>
      </dgm:t>
    </dgm:pt>
    <dgm:pt modelId="{DC871230-B402-43C1-A9D7-C8147461C2F9}" type="parTrans" cxnId="{3496FCF3-FC2E-4CAB-B044-E2989462B014}">
      <dgm:prSet/>
      <dgm:spPr/>
      <dgm:t>
        <a:bodyPr/>
        <a:lstStyle/>
        <a:p>
          <a:endParaRPr lang="en-US"/>
        </a:p>
      </dgm:t>
    </dgm:pt>
    <dgm:pt modelId="{76EEC51A-36F2-4B76-80B3-E8E644EAC36E}" type="sibTrans" cxnId="{3496FCF3-FC2E-4CAB-B044-E2989462B014}">
      <dgm:prSet/>
      <dgm:spPr>
        <a:solidFill>
          <a:srgbClr val="00B050"/>
        </a:solidFill>
        <a:ln>
          <a:solidFill>
            <a:schemeClr val="accent6">
              <a:lumMod val="75000"/>
            </a:schemeClr>
          </a:solidFill>
        </a:ln>
      </dgm:spPr>
      <dgm:t>
        <a:bodyPr/>
        <a:lstStyle/>
        <a:p>
          <a:endParaRPr lang="en-US"/>
        </a:p>
      </dgm:t>
    </dgm:pt>
    <dgm:pt modelId="{1710A942-AE4B-4883-AE6B-E0233B13745A}">
      <dgm:prSet phldrT="[Text]" custT="1"/>
      <dgm:spPr/>
      <dgm:t>
        <a:bodyPr/>
        <a:lstStyle/>
        <a:p>
          <a:pPr>
            <a:lnSpc>
              <a:spcPct val="100000"/>
            </a:lnSpc>
          </a:pPr>
          <a:r>
            <a:rPr lang="en-US" sz="1500" b="1" i="1" dirty="0" smtClean="0">
              <a:solidFill>
                <a:srgbClr val="23438C"/>
              </a:solidFill>
            </a:rPr>
            <a:t>Ownership by beneficiaries</a:t>
          </a:r>
        </a:p>
        <a:p>
          <a:pPr>
            <a:lnSpc>
              <a:spcPct val="100000"/>
            </a:lnSpc>
          </a:pPr>
          <a:r>
            <a:rPr lang="en-US" sz="1500" b="1" i="1" dirty="0" smtClean="0">
              <a:solidFill>
                <a:srgbClr val="23438C"/>
              </a:solidFill>
            </a:rPr>
            <a:t>Advocacy &amp; political dialogue </a:t>
          </a:r>
          <a:r>
            <a:rPr lang="en-GB" sz="1500" b="1" i="1" dirty="0" smtClean="0">
              <a:solidFill>
                <a:srgbClr val="23438C"/>
              </a:solidFill>
            </a:rPr>
            <a:t>Coordination with other partners </a:t>
          </a:r>
        </a:p>
        <a:p>
          <a:pPr>
            <a:lnSpc>
              <a:spcPct val="100000"/>
            </a:lnSpc>
          </a:pPr>
          <a:r>
            <a:rPr lang="en-GB" sz="1500" b="1" i="1" dirty="0" smtClean="0">
              <a:solidFill>
                <a:srgbClr val="23438C"/>
              </a:solidFill>
            </a:rPr>
            <a:t>Internal &amp; external communication</a:t>
          </a:r>
          <a:endParaRPr lang="en-US" sz="1500" b="1" i="1" dirty="0">
            <a:solidFill>
              <a:srgbClr val="23438C"/>
            </a:solidFill>
          </a:endParaRPr>
        </a:p>
      </dgm:t>
    </dgm:pt>
    <dgm:pt modelId="{05CB2332-FCF3-4E9C-9EB0-4ED5A529A70D}" type="parTrans" cxnId="{9E2DAD27-E64E-4F3E-B856-3B5008FD6BF3}">
      <dgm:prSet/>
      <dgm:spPr/>
      <dgm:t>
        <a:bodyPr/>
        <a:lstStyle/>
        <a:p>
          <a:endParaRPr lang="en-US"/>
        </a:p>
      </dgm:t>
    </dgm:pt>
    <dgm:pt modelId="{122A2018-7143-4E8F-B204-05A0FB176344}" type="sibTrans" cxnId="{9E2DAD27-E64E-4F3E-B856-3B5008FD6BF3}">
      <dgm:prSet/>
      <dgm:spPr>
        <a:solidFill>
          <a:srgbClr val="00B050"/>
        </a:solidFill>
        <a:ln>
          <a:solidFill>
            <a:schemeClr val="accent6">
              <a:lumMod val="75000"/>
            </a:schemeClr>
          </a:solidFill>
        </a:ln>
      </dgm:spPr>
      <dgm:t>
        <a:bodyPr/>
        <a:lstStyle/>
        <a:p>
          <a:endParaRPr lang="en-US"/>
        </a:p>
      </dgm:t>
    </dgm:pt>
    <dgm:pt modelId="{1E810544-A6DA-42B5-B564-838271417E6B}">
      <dgm:prSet phldrT="[Text]" custT="1"/>
      <dgm:spPr/>
      <dgm:t>
        <a:bodyPr/>
        <a:lstStyle/>
        <a:p>
          <a:r>
            <a:rPr lang="en-US" sz="1500" b="1" i="1" dirty="0" smtClean="0">
              <a:solidFill>
                <a:srgbClr val="23438C"/>
              </a:solidFill>
            </a:rPr>
            <a:t>Alignment with </a:t>
          </a:r>
          <a:r>
            <a:rPr lang="en-US" sz="1500" b="1" i="1" dirty="0" err="1" smtClean="0">
              <a:solidFill>
                <a:srgbClr val="23438C"/>
              </a:solidFill>
            </a:rPr>
            <a:t>CoE</a:t>
          </a:r>
          <a:r>
            <a:rPr lang="en-US" sz="1500" b="1" i="1" dirty="0" smtClean="0">
              <a:solidFill>
                <a:srgbClr val="23438C"/>
              </a:solidFill>
            </a:rPr>
            <a:t> core/soft standards: </a:t>
          </a:r>
        </a:p>
        <a:p>
          <a:r>
            <a:rPr lang="en-US" sz="1500" b="1" i="1" dirty="0" smtClean="0">
              <a:solidFill>
                <a:srgbClr val="23438C"/>
              </a:solidFill>
            </a:rPr>
            <a:t>In-house expertise &amp; coordination </a:t>
          </a:r>
          <a:endParaRPr lang="en-US" sz="1500" b="1" i="1" dirty="0">
            <a:solidFill>
              <a:srgbClr val="23438C"/>
            </a:solidFill>
          </a:endParaRPr>
        </a:p>
      </dgm:t>
    </dgm:pt>
    <dgm:pt modelId="{A04B2EF5-5900-4CC6-98AA-DC56A2415738}" type="parTrans" cxnId="{5A2A4D50-4712-4686-ADED-F9A92DD5594A}">
      <dgm:prSet/>
      <dgm:spPr/>
      <dgm:t>
        <a:bodyPr/>
        <a:lstStyle/>
        <a:p>
          <a:endParaRPr lang="en-US"/>
        </a:p>
      </dgm:t>
    </dgm:pt>
    <dgm:pt modelId="{1F130C61-19D2-4C34-8D8D-2601D9C60700}" type="sibTrans" cxnId="{5A2A4D50-4712-4686-ADED-F9A92DD5594A}">
      <dgm:prSet/>
      <dgm:spPr>
        <a:solidFill>
          <a:srgbClr val="00B050"/>
        </a:solidFill>
        <a:ln>
          <a:solidFill>
            <a:schemeClr val="accent6">
              <a:lumMod val="75000"/>
            </a:schemeClr>
          </a:solidFill>
        </a:ln>
      </dgm:spPr>
      <dgm:t>
        <a:bodyPr/>
        <a:lstStyle/>
        <a:p>
          <a:endParaRPr lang="en-US"/>
        </a:p>
      </dgm:t>
    </dgm:pt>
    <dgm:pt modelId="{C19D41F6-AF83-4250-8F24-EEC56A8CA550}" type="pres">
      <dgm:prSet presAssocID="{5272BE73-5F1D-43BF-9DB1-6B3A7661714D}" presName="cycle" presStyleCnt="0">
        <dgm:presLayoutVars>
          <dgm:dir/>
          <dgm:resizeHandles val="exact"/>
        </dgm:presLayoutVars>
      </dgm:prSet>
      <dgm:spPr/>
      <dgm:t>
        <a:bodyPr/>
        <a:lstStyle/>
        <a:p>
          <a:endParaRPr lang="en-US"/>
        </a:p>
      </dgm:t>
    </dgm:pt>
    <dgm:pt modelId="{632625AD-09B6-48E0-B2DD-EC269A70D4E7}" type="pres">
      <dgm:prSet presAssocID="{7D95BD30-1DB6-4268-AA34-A958A7C2DC48}" presName="dummy" presStyleCnt="0"/>
      <dgm:spPr/>
    </dgm:pt>
    <dgm:pt modelId="{374232BE-E961-4190-A50E-9ADEA0D15CE2}" type="pres">
      <dgm:prSet presAssocID="{7D95BD30-1DB6-4268-AA34-A958A7C2DC48}" presName="node" presStyleLbl="revTx" presStyleIdx="0" presStyleCnt="5" custScaleX="121932" custRadScaleRad="102043" custRadScaleInc="11273">
        <dgm:presLayoutVars>
          <dgm:bulletEnabled val="1"/>
        </dgm:presLayoutVars>
      </dgm:prSet>
      <dgm:spPr/>
      <dgm:t>
        <a:bodyPr/>
        <a:lstStyle/>
        <a:p>
          <a:endParaRPr lang="en-US"/>
        </a:p>
      </dgm:t>
    </dgm:pt>
    <dgm:pt modelId="{FCD3BCB7-962F-46A4-ABA5-CB9105A2CCAF}" type="pres">
      <dgm:prSet presAssocID="{70311CDD-B79F-4849-9729-B169FF810B4A}" presName="sibTrans" presStyleLbl="node1" presStyleIdx="0" presStyleCnt="5" custLinFactNeighborX="5793" custLinFactNeighborY="-10735"/>
      <dgm:spPr/>
      <dgm:t>
        <a:bodyPr/>
        <a:lstStyle/>
        <a:p>
          <a:endParaRPr lang="en-US"/>
        </a:p>
      </dgm:t>
    </dgm:pt>
    <dgm:pt modelId="{2B195E05-5AD8-4D2C-9949-66AD8B8AFAC3}" type="pres">
      <dgm:prSet presAssocID="{B0557AA5-8022-452A-B654-ACFD0EFAACB7}" presName="dummy" presStyleCnt="0"/>
      <dgm:spPr/>
    </dgm:pt>
    <dgm:pt modelId="{56FFF64D-443C-4287-B514-16934BB7351E}" type="pres">
      <dgm:prSet presAssocID="{B0557AA5-8022-452A-B654-ACFD0EFAACB7}" presName="node" presStyleLbl="revTx" presStyleIdx="1" presStyleCnt="5" custScaleX="184053" custRadScaleRad="154731" custRadScaleInc="-25942">
        <dgm:presLayoutVars>
          <dgm:bulletEnabled val="1"/>
        </dgm:presLayoutVars>
      </dgm:prSet>
      <dgm:spPr/>
      <dgm:t>
        <a:bodyPr/>
        <a:lstStyle/>
        <a:p>
          <a:endParaRPr lang="en-US"/>
        </a:p>
      </dgm:t>
    </dgm:pt>
    <dgm:pt modelId="{B5B3CE4C-EA19-4863-AFC0-2A58DEBA560B}" type="pres">
      <dgm:prSet presAssocID="{20313FBB-0CFA-4923-9DF6-B0B1EC63F3D3}" presName="sibTrans" presStyleLbl="node1" presStyleIdx="1" presStyleCnt="5" custLinFactNeighborX="4724" custLinFactNeighborY="12665"/>
      <dgm:spPr/>
      <dgm:t>
        <a:bodyPr/>
        <a:lstStyle/>
        <a:p>
          <a:endParaRPr lang="en-US"/>
        </a:p>
      </dgm:t>
    </dgm:pt>
    <dgm:pt modelId="{210C2E99-41C8-4E6F-9651-769710BA526C}" type="pres">
      <dgm:prSet presAssocID="{883323C4-FB4D-4BD2-8AE0-C442DA6BFEA5}" presName="dummy" presStyleCnt="0"/>
      <dgm:spPr/>
    </dgm:pt>
    <dgm:pt modelId="{AA34B4C0-8DAA-450D-9C40-85F43FBE7801}" type="pres">
      <dgm:prSet presAssocID="{883323C4-FB4D-4BD2-8AE0-C442DA6BFEA5}" presName="node" presStyleLbl="revTx" presStyleIdx="2" presStyleCnt="5" custScaleX="206655" custRadScaleRad="96426" custRadScaleInc="-10161">
        <dgm:presLayoutVars>
          <dgm:bulletEnabled val="1"/>
        </dgm:presLayoutVars>
      </dgm:prSet>
      <dgm:spPr/>
      <dgm:t>
        <a:bodyPr/>
        <a:lstStyle/>
        <a:p>
          <a:endParaRPr lang="en-US"/>
        </a:p>
      </dgm:t>
    </dgm:pt>
    <dgm:pt modelId="{C89E66C9-4A37-4BB9-AD41-FD1F8518A000}" type="pres">
      <dgm:prSet presAssocID="{76EEC51A-36F2-4B76-80B3-E8E644EAC36E}" presName="sibTrans" presStyleLbl="node1" presStyleIdx="2" presStyleCnt="5" custLinFactNeighborX="-4236" custLinFactNeighborY="6631"/>
      <dgm:spPr/>
      <dgm:t>
        <a:bodyPr/>
        <a:lstStyle/>
        <a:p>
          <a:endParaRPr lang="en-US"/>
        </a:p>
      </dgm:t>
    </dgm:pt>
    <dgm:pt modelId="{BD9EAA83-E859-4661-847D-283D8FEE37B6}" type="pres">
      <dgm:prSet presAssocID="{1710A942-AE4B-4883-AE6B-E0233B13745A}" presName="dummy" presStyleCnt="0"/>
      <dgm:spPr/>
    </dgm:pt>
    <dgm:pt modelId="{7BD194F3-EC31-41FF-9258-9A834F943AC9}" type="pres">
      <dgm:prSet presAssocID="{1710A942-AE4B-4883-AE6B-E0233B13745A}" presName="node" presStyleLbl="revTx" presStyleIdx="3" presStyleCnt="5" custScaleX="209422" custScaleY="117086" custRadScaleRad="141459" custRadScaleInc="50606">
        <dgm:presLayoutVars>
          <dgm:bulletEnabled val="1"/>
        </dgm:presLayoutVars>
      </dgm:prSet>
      <dgm:spPr/>
      <dgm:t>
        <a:bodyPr/>
        <a:lstStyle/>
        <a:p>
          <a:endParaRPr lang="en-US"/>
        </a:p>
      </dgm:t>
    </dgm:pt>
    <dgm:pt modelId="{EAED1691-90CE-44EA-8A33-F36F279AB78C}" type="pres">
      <dgm:prSet presAssocID="{122A2018-7143-4E8F-B204-05A0FB176344}" presName="sibTrans" presStyleLbl="node1" presStyleIdx="3" presStyleCnt="5" custLinFactNeighborX="-9689" custLinFactNeighborY="-8759"/>
      <dgm:spPr/>
      <dgm:t>
        <a:bodyPr/>
        <a:lstStyle/>
        <a:p>
          <a:endParaRPr lang="en-US"/>
        </a:p>
      </dgm:t>
    </dgm:pt>
    <dgm:pt modelId="{E39FA4C1-AEF0-49B6-BC87-272304C98DE6}" type="pres">
      <dgm:prSet presAssocID="{1E810544-A6DA-42B5-B564-838271417E6B}" presName="dummy" presStyleCnt="0"/>
      <dgm:spPr/>
    </dgm:pt>
    <dgm:pt modelId="{090047C7-5B92-4A87-8796-FB4EBFE07AAA}" type="pres">
      <dgm:prSet presAssocID="{1E810544-A6DA-42B5-B564-838271417E6B}" presName="node" presStyleLbl="revTx" presStyleIdx="4" presStyleCnt="5" custScaleX="146544">
        <dgm:presLayoutVars>
          <dgm:bulletEnabled val="1"/>
        </dgm:presLayoutVars>
      </dgm:prSet>
      <dgm:spPr/>
      <dgm:t>
        <a:bodyPr/>
        <a:lstStyle/>
        <a:p>
          <a:endParaRPr lang="en-US"/>
        </a:p>
      </dgm:t>
    </dgm:pt>
    <dgm:pt modelId="{87899C1E-B326-4A57-89A3-A56AA7EB226D}" type="pres">
      <dgm:prSet presAssocID="{1F130C61-19D2-4C34-8D8D-2601D9C60700}" presName="sibTrans" presStyleLbl="node1" presStyleIdx="4" presStyleCnt="5"/>
      <dgm:spPr/>
      <dgm:t>
        <a:bodyPr/>
        <a:lstStyle/>
        <a:p>
          <a:endParaRPr lang="en-US"/>
        </a:p>
      </dgm:t>
    </dgm:pt>
  </dgm:ptLst>
  <dgm:cxnLst>
    <dgm:cxn modelId="{55678512-D25A-4B2F-9C6E-2A685EF3AE7B}" srcId="{5272BE73-5F1D-43BF-9DB1-6B3A7661714D}" destId="{B0557AA5-8022-452A-B654-ACFD0EFAACB7}" srcOrd="1" destOrd="0" parTransId="{494D9A71-E8FE-4856-A46F-23C04DF81FE4}" sibTransId="{20313FBB-0CFA-4923-9DF6-B0B1EC63F3D3}"/>
    <dgm:cxn modelId="{D917BAD7-E571-4035-A8A3-FA78760E52BF}" type="presOf" srcId="{B0557AA5-8022-452A-B654-ACFD0EFAACB7}" destId="{56FFF64D-443C-4287-B514-16934BB7351E}" srcOrd="0" destOrd="0" presId="urn:microsoft.com/office/officeart/2005/8/layout/cycle1"/>
    <dgm:cxn modelId="{2AA7A27F-5933-42E9-B47E-9E17370F2BD7}" type="presOf" srcId="{20313FBB-0CFA-4923-9DF6-B0B1EC63F3D3}" destId="{B5B3CE4C-EA19-4863-AFC0-2A58DEBA560B}" srcOrd="0" destOrd="0" presId="urn:microsoft.com/office/officeart/2005/8/layout/cycle1"/>
    <dgm:cxn modelId="{3496FCF3-FC2E-4CAB-B044-E2989462B014}" srcId="{5272BE73-5F1D-43BF-9DB1-6B3A7661714D}" destId="{883323C4-FB4D-4BD2-8AE0-C442DA6BFEA5}" srcOrd="2" destOrd="0" parTransId="{DC871230-B402-43C1-A9D7-C8147461C2F9}" sibTransId="{76EEC51A-36F2-4B76-80B3-E8E644EAC36E}"/>
    <dgm:cxn modelId="{D61AC981-2884-4D79-B748-FC55256B6F7E}" type="presOf" srcId="{1F130C61-19D2-4C34-8D8D-2601D9C60700}" destId="{87899C1E-B326-4A57-89A3-A56AA7EB226D}" srcOrd="0" destOrd="0" presId="urn:microsoft.com/office/officeart/2005/8/layout/cycle1"/>
    <dgm:cxn modelId="{2A7DB425-72FC-4EB8-AD17-A7FBE61C86A0}" srcId="{5272BE73-5F1D-43BF-9DB1-6B3A7661714D}" destId="{7D95BD30-1DB6-4268-AA34-A958A7C2DC48}" srcOrd="0" destOrd="0" parTransId="{FDA37DD1-0DD0-4D8B-A5F5-A4DA73657DBC}" sibTransId="{70311CDD-B79F-4849-9729-B169FF810B4A}"/>
    <dgm:cxn modelId="{0BFDDB59-9950-4F52-99B9-BAD78BCC4118}" type="presOf" srcId="{5272BE73-5F1D-43BF-9DB1-6B3A7661714D}" destId="{C19D41F6-AF83-4250-8F24-EEC56A8CA550}" srcOrd="0" destOrd="0" presId="urn:microsoft.com/office/officeart/2005/8/layout/cycle1"/>
    <dgm:cxn modelId="{B8DBF7CE-CB78-4ED4-B6F5-3B29FF0C7287}" type="presOf" srcId="{7D95BD30-1DB6-4268-AA34-A958A7C2DC48}" destId="{374232BE-E961-4190-A50E-9ADEA0D15CE2}" srcOrd="0" destOrd="0" presId="urn:microsoft.com/office/officeart/2005/8/layout/cycle1"/>
    <dgm:cxn modelId="{5A2A4D50-4712-4686-ADED-F9A92DD5594A}" srcId="{5272BE73-5F1D-43BF-9DB1-6B3A7661714D}" destId="{1E810544-A6DA-42B5-B564-838271417E6B}" srcOrd="4" destOrd="0" parTransId="{A04B2EF5-5900-4CC6-98AA-DC56A2415738}" sibTransId="{1F130C61-19D2-4C34-8D8D-2601D9C60700}"/>
    <dgm:cxn modelId="{D45247C5-964E-4BD9-9C07-74DEDA712FA0}" type="presOf" srcId="{122A2018-7143-4E8F-B204-05A0FB176344}" destId="{EAED1691-90CE-44EA-8A33-F36F279AB78C}" srcOrd="0" destOrd="0" presId="urn:microsoft.com/office/officeart/2005/8/layout/cycle1"/>
    <dgm:cxn modelId="{C0C5AFD7-4FAD-474C-BDC0-90BF8EB45390}" type="presOf" srcId="{883323C4-FB4D-4BD2-8AE0-C442DA6BFEA5}" destId="{AA34B4C0-8DAA-450D-9C40-85F43FBE7801}" srcOrd="0" destOrd="0" presId="urn:microsoft.com/office/officeart/2005/8/layout/cycle1"/>
    <dgm:cxn modelId="{8ADD205D-F2EA-4738-884E-93EBB9AACFBB}" type="presOf" srcId="{70311CDD-B79F-4849-9729-B169FF810B4A}" destId="{FCD3BCB7-962F-46A4-ABA5-CB9105A2CCAF}" srcOrd="0" destOrd="0" presId="urn:microsoft.com/office/officeart/2005/8/layout/cycle1"/>
    <dgm:cxn modelId="{31D11637-428C-4B05-A71C-BBE3510ECB7F}" type="presOf" srcId="{1E810544-A6DA-42B5-B564-838271417E6B}" destId="{090047C7-5B92-4A87-8796-FB4EBFE07AAA}" srcOrd="0" destOrd="0" presId="urn:microsoft.com/office/officeart/2005/8/layout/cycle1"/>
    <dgm:cxn modelId="{9E2DAD27-E64E-4F3E-B856-3B5008FD6BF3}" srcId="{5272BE73-5F1D-43BF-9DB1-6B3A7661714D}" destId="{1710A942-AE4B-4883-AE6B-E0233B13745A}" srcOrd="3" destOrd="0" parTransId="{05CB2332-FCF3-4E9C-9EB0-4ED5A529A70D}" sibTransId="{122A2018-7143-4E8F-B204-05A0FB176344}"/>
    <dgm:cxn modelId="{55DA4CFE-0346-4CB6-A8C0-D262D605A069}" type="presOf" srcId="{76EEC51A-36F2-4B76-80B3-E8E644EAC36E}" destId="{C89E66C9-4A37-4BB9-AD41-FD1F8518A000}" srcOrd="0" destOrd="0" presId="urn:microsoft.com/office/officeart/2005/8/layout/cycle1"/>
    <dgm:cxn modelId="{B292016E-6246-4848-9B7E-9FA07B2D0EF3}" type="presOf" srcId="{1710A942-AE4B-4883-AE6B-E0233B13745A}" destId="{7BD194F3-EC31-41FF-9258-9A834F943AC9}" srcOrd="0" destOrd="0" presId="urn:microsoft.com/office/officeart/2005/8/layout/cycle1"/>
    <dgm:cxn modelId="{1501AF16-8591-46F3-81BD-D5E52D9ADDDD}" type="presParOf" srcId="{C19D41F6-AF83-4250-8F24-EEC56A8CA550}" destId="{632625AD-09B6-48E0-B2DD-EC269A70D4E7}" srcOrd="0" destOrd="0" presId="urn:microsoft.com/office/officeart/2005/8/layout/cycle1"/>
    <dgm:cxn modelId="{80366E58-DF81-46EB-8C1C-EBAF670BBBB2}" type="presParOf" srcId="{C19D41F6-AF83-4250-8F24-EEC56A8CA550}" destId="{374232BE-E961-4190-A50E-9ADEA0D15CE2}" srcOrd="1" destOrd="0" presId="urn:microsoft.com/office/officeart/2005/8/layout/cycle1"/>
    <dgm:cxn modelId="{C0CCDCD0-4784-406F-A228-A54FD2A17B2B}" type="presParOf" srcId="{C19D41F6-AF83-4250-8F24-EEC56A8CA550}" destId="{FCD3BCB7-962F-46A4-ABA5-CB9105A2CCAF}" srcOrd="2" destOrd="0" presId="urn:microsoft.com/office/officeart/2005/8/layout/cycle1"/>
    <dgm:cxn modelId="{0BCEBAD1-60EE-4D5B-B460-EE4A3DA3DB96}" type="presParOf" srcId="{C19D41F6-AF83-4250-8F24-EEC56A8CA550}" destId="{2B195E05-5AD8-4D2C-9949-66AD8B8AFAC3}" srcOrd="3" destOrd="0" presId="urn:microsoft.com/office/officeart/2005/8/layout/cycle1"/>
    <dgm:cxn modelId="{8788FBD2-BD10-4470-975A-0A72F5FACCBC}" type="presParOf" srcId="{C19D41F6-AF83-4250-8F24-EEC56A8CA550}" destId="{56FFF64D-443C-4287-B514-16934BB7351E}" srcOrd="4" destOrd="0" presId="urn:microsoft.com/office/officeart/2005/8/layout/cycle1"/>
    <dgm:cxn modelId="{6D5450D1-D00D-4CC0-AD30-DB785D654436}" type="presParOf" srcId="{C19D41F6-AF83-4250-8F24-EEC56A8CA550}" destId="{B5B3CE4C-EA19-4863-AFC0-2A58DEBA560B}" srcOrd="5" destOrd="0" presId="urn:microsoft.com/office/officeart/2005/8/layout/cycle1"/>
    <dgm:cxn modelId="{EDA989EB-ABC1-4ED0-A175-10104AA5D1DD}" type="presParOf" srcId="{C19D41F6-AF83-4250-8F24-EEC56A8CA550}" destId="{210C2E99-41C8-4E6F-9651-769710BA526C}" srcOrd="6" destOrd="0" presId="urn:microsoft.com/office/officeart/2005/8/layout/cycle1"/>
    <dgm:cxn modelId="{81F4E144-160E-43F3-BF3C-CC5EABF2A854}" type="presParOf" srcId="{C19D41F6-AF83-4250-8F24-EEC56A8CA550}" destId="{AA34B4C0-8DAA-450D-9C40-85F43FBE7801}" srcOrd="7" destOrd="0" presId="urn:microsoft.com/office/officeart/2005/8/layout/cycle1"/>
    <dgm:cxn modelId="{0CCD7E10-F382-47BE-8F36-6F6BFB0CDBA8}" type="presParOf" srcId="{C19D41F6-AF83-4250-8F24-EEC56A8CA550}" destId="{C89E66C9-4A37-4BB9-AD41-FD1F8518A000}" srcOrd="8" destOrd="0" presId="urn:microsoft.com/office/officeart/2005/8/layout/cycle1"/>
    <dgm:cxn modelId="{3ECDB10F-09AF-41C4-9F18-CA0D2D320B9A}" type="presParOf" srcId="{C19D41F6-AF83-4250-8F24-EEC56A8CA550}" destId="{BD9EAA83-E859-4661-847D-283D8FEE37B6}" srcOrd="9" destOrd="0" presId="urn:microsoft.com/office/officeart/2005/8/layout/cycle1"/>
    <dgm:cxn modelId="{9C97FC3A-2B86-4DA0-9E06-200179F5E55A}" type="presParOf" srcId="{C19D41F6-AF83-4250-8F24-EEC56A8CA550}" destId="{7BD194F3-EC31-41FF-9258-9A834F943AC9}" srcOrd="10" destOrd="0" presId="urn:microsoft.com/office/officeart/2005/8/layout/cycle1"/>
    <dgm:cxn modelId="{2A97FBA6-6E16-4773-A4EC-CE9665C46AA2}" type="presParOf" srcId="{C19D41F6-AF83-4250-8F24-EEC56A8CA550}" destId="{EAED1691-90CE-44EA-8A33-F36F279AB78C}" srcOrd="11" destOrd="0" presId="urn:microsoft.com/office/officeart/2005/8/layout/cycle1"/>
    <dgm:cxn modelId="{84F159CA-635E-4DA9-B7D1-2B5F5C33D677}" type="presParOf" srcId="{C19D41F6-AF83-4250-8F24-EEC56A8CA550}" destId="{E39FA4C1-AEF0-49B6-BC87-272304C98DE6}" srcOrd="12" destOrd="0" presId="urn:microsoft.com/office/officeart/2005/8/layout/cycle1"/>
    <dgm:cxn modelId="{A08E2679-AF39-48DE-AEDB-A73D57E8BF6E}" type="presParOf" srcId="{C19D41F6-AF83-4250-8F24-EEC56A8CA550}" destId="{090047C7-5B92-4A87-8796-FB4EBFE07AAA}" srcOrd="13" destOrd="0" presId="urn:microsoft.com/office/officeart/2005/8/layout/cycle1"/>
    <dgm:cxn modelId="{F6401A5C-B1F0-4032-8F57-6517887EB786}" type="presParOf" srcId="{C19D41F6-AF83-4250-8F24-EEC56A8CA550}" destId="{87899C1E-B326-4A57-89A3-A56AA7EB226D}"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5AF953-AA64-4BC7-8289-FADB31D0BF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uk-UA"/>
        </a:p>
      </dgm:t>
    </dgm:pt>
    <dgm:pt modelId="{E5BF5D93-0BD0-4246-AB09-5914252AB82E}">
      <dgm:prSet custT="1"/>
      <dgm:spPr>
        <a:solidFill>
          <a:schemeClr val="accent3">
            <a:lumMod val="40000"/>
            <a:lumOff val="60000"/>
          </a:schemeClr>
        </a:solidFill>
      </dgm:spPr>
      <dgm:t>
        <a:bodyPr/>
        <a:lstStyle/>
        <a:p>
          <a:pPr algn="ctr" rtl="0"/>
          <a:r>
            <a:rPr lang="ru-RU" sz="1800" dirty="0" smtClean="0">
              <a:solidFill>
                <a:srgbClr val="002060"/>
              </a:solidFill>
              <a:latin typeface="Times New Roman" panose="02020603050405020304" pitchFamily="18" charset="0"/>
              <a:cs typeface="Times New Roman" panose="02020603050405020304" pitchFamily="18" charset="0"/>
            </a:rPr>
            <a:t>«При реализации права на бесплатную правовую помощь не допускается применение привилегий или ограничений к лицам по признакам расы, цвета кожи, политических, религиозных и других убеждений, </a:t>
          </a:r>
          <a:r>
            <a:rPr lang="ru-RU" sz="1800" b="1" i="1" dirty="0" smtClean="0">
              <a:solidFill>
                <a:srgbClr val="002060"/>
              </a:solidFill>
              <a:latin typeface="Times New Roman" panose="02020603050405020304" pitchFamily="18" charset="0"/>
              <a:cs typeface="Times New Roman" panose="02020603050405020304" pitchFamily="18" charset="0"/>
            </a:rPr>
            <a:t>пола</a:t>
          </a:r>
          <a:r>
            <a:rPr lang="ru-RU" sz="1800" dirty="0" smtClean="0">
              <a:solidFill>
                <a:srgbClr val="002060"/>
              </a:solidFill>
              <a:latin typeface="Times New Roman" panose="02020603050405020304" pitchFamily="18" charset="0"/>
              <a:cs typeface="Times New Roman" panose="02020603050405020304" pitchFamily="18" charset="0"/>
            </a:rPr>
            <a:t>, этнического и социального происхождения, места жительства, по языковым или другим признакам» </a:t>
          </a:r>
        </a:p>
        <a:p>
          <a:pPr algn="ctr" rtl="0"/>
          <a:r>
            <a:rPr lang="ru-RU" sz="1800" i="1" dirty="0" smtClean="0">
              <a:solidFill>
                <a:srgbClr val="002060"/>
              </a:solidFill>
              <a:latin typeface="Times New Roman" panose="02020603050405020304" pitchFamily="18" charset="0"/>
              <a:cs typeface="Times New Roman" panose="02020603050405020304" pitchFamily="18" charset="0"/>
            </a:rPr>
            <a:t>(ст.4 Закона Украины «О бесплатной правовой помощи»)</a:t>
          </a:r>
          <a:endParaRPr lang="uk-UA" sz="1800" i="1" noProof="0" dirty="0">
            <a:solidFill>
              <a:srgbClr val="002060"/>
            </a:solidFill>
            <a:latin typeface="Times New Roman" panose="02020603050405020304" pitchFamily="18" charset="0"/>
            <a:cs typeface="Times New Roman" panose="02020603050405020304" pitchFamily="18" charset="0"/>
          </a:endParaRPr>
        </a:p>
      </dgm:t>
    </dgm:pt>
    <dgm:pt modelId="{7A83AF9F-4DAA-4F01-84ED-2B6C716F10B3}" type="parTrans" cxnId="{467E265C-B553-4C33-A9C4-A8A688C77D96}">
      <dgm:prSet/>
      <dgm:spPr/>
      <dgm:t>
        <a:bodyPr/>
        <a:lstStyle/>
        <a:p>
          <a:endParaRPr lang="uk-UA"/>
        </a:p>
      </dgm:t>
    </dgm:pt>
    <dgm:pt modelId="{1C096FE0-B96E-48E3-8D98-7C5F05FFF98C}" type="sibTrans" cxnId="{467E265C-B553-4C33-A9C4-A8A688C77D96}">
      <dgm:prSet/>
      <dgm:spPr/>
      <dgm:t>
        <a:bodyPr/>
        <a:lstStyle/>
        <a:p>
          <a:endParaRPr lang="uk-UA"/>
        </a:p>
      </dgm:t>
    </dgm:pt>
    <dgm:pt modelId="{972E7FE3-4B73-4099-B60E-15500AA44B50}" type="pres">
      <dgm:prSet presAssocID="{685AF953-AA64-4BC7-8289-FADB31D0BF63}" presName="linear" presStyleCnt="0">
        <dgm:presLayoutVars>
          <dgm:animLvl val="lvl"/>
          <dgm:resizeHandles val="exact"/>
        </dgm:presLayoutVars>
      </dgm:prSet>
      <dgm:spPr/>
      <dgm:t>
        <a:bodyPr/>
        <a:lstStyle/>
        <a:p>
          <a:endParaRPr lang="uk-UA"/>
        </a:p>
      </dgm:t>
    </dgm:pt>
    <dgm:pt modelId="{8D093850-6923-4FF3-A392-C770E8EAFECD}" type="pres">
      <dgm:prSet presAssocID="{E5BF5D93-0BD0-4246-AB09-5914252AB82E}" presName="parentText" presStyleLbl="node1" presStyleIdx="0" presStyleCnt="1" custScaleY="343227" custLinFactNeighborX="-2071" custLinFactNeighborY="90034">
        <dgm:presLayoutVars>
          <dgm:chMax val="0"/>
          <dgm:bulletEnabled val="1"/>
        </dgm:presLayoutVars>
      </dgm:prSet>
      <dgm:spPr/>
      <dgm:t>
        <a:bodyPr/>
        <a:lstStyle/>
        <a:p>
          <a:endParaRPr lang="uk-UA"/>
        </a:p>
      </dgm:t>
    </dgm:pt>
  </dgm:ptLst>
  <dgm:cxnLst>
    <dgm:cxn modelId="{857937BE-9B47-4E7F-A402-6F264A3F65EB}" type="presOf" srcId="{E5BF5D93-0BD0-4246-AB09-5914252AB82E}" destId="{8D093850-6923-4FF3-A392-C770E8EAFECD}" srcOrd="0" destOrd="0" presId="urn:microsoft.com/office/officeart/2005/8/layout/vList2"/>
    <dgm:cxn modelId="{EAC61587-3582-490D-96C5-80B152A023F1}" type="presOf" srcId="{685AF953-AA64-4BC7-8289-FADB31D0BF63}" destId="{972E7FE3-4B73-4099-B60E-15500AA44B50}" srcOrd="0" destOrd="0" presId="urn:microsoft.com/office/officeart/2005/8/layout/vList2"/>
    <dgm:cxn modelId="{467E265C-B553-4C33-A9C4-A8A688C77D96}" srcId="{685AF953-AA64-4BC7-8289-FADB31D0BF63}" destId="{E5BF5D93-0BD0-4246-AB09-5914252AB82E}" srcOrd="0" destOrd="0" parTransId="{7A83AF9F-4DAA-4F01-84ED-2B6C716F10B3}" sibTransId="{1C096FE0-B96E-48E3-8D98-7C5F05FFF98C}"/>
    <dgm:cxn modelId="{0FE682F5-A2A0-413D-B226-C57BFD482F9F}" type="presParOf" srcId="{972E7FE3-4B73-4099-B60E-15500AA44B50}" destId="{8D093850-6923-4FF3-A392-C770E8EAFE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232BE-E961-4190-A50E-9ADEA0D15CE2}">
      <dsp:nvSpPr>
        <dsp:cNvPr id="0" name=""/>
        <dsp:cNvSpPr/>
      </dsp:nvSpPr>
      <dsp:spPr>
        <a:xfrm>
          <a:off x="4664142" y="63061"/>
          <a:ext cx="1522162" cy="12483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b="1" i="1" kern="1200" dirty="0" err="1" smtClean="0">
              <a:solidFill>
                <a:srgbClr val="23438C"/>
              </a:solidFill>
            </a:rPr>
            <a:t>CoE</a:t>
          </a:r>
          <a:r>
            <a:rPr lang="en-GB" sz="1500" b="1" i="1" kern="1200" dirty="0" smtClean="0">
              <a:solidFill>
                <a:srgbClr val="23438C"/>
              </a:solidFill>
            </a:rPr>
            <a:t> legal advice &amp; comparative  analysis based on 47 member states practices</a:t>
          </a:r>
        </a:p>
      </dsp:txBody>
      <dsp:txXfrm>
        <a:off x="4664142" y="63061"/>
        <a:ext cx="1522162" cy="1248370"/>
      </dsp:txXfrm>
    </dsp:sp>
    <dsp:sp modelId="{FCD3BCB7-962F-46A4-ABA5-CB9105A2CCAF}">
      <dsp:nvSpPr>
        <dsp:cNvPr id="0" name=""/>
        <dsp:cNvSpPr/>
      </dsp:nvSpPr>
      <dsp:spPr>
        <a:xfrm>
          <a:off x="2982684" y="340322"/>
          <a:ext cx="4684008" cy="4684008"/>
        </a:xfrm>
        <a:prstGeom prst="circularArrow">
          <a:avLst>
            <a:gd name="adj1" fmla="val 5197"/>
            <a:gd name="adj2" fmla="val 335690"/>
            <a:gd name="adj3" fmla="val 19886286"/>
            <a:gd name="adj4" fmla="val 17738076"/>
            <a:gd name="adj5" fmla="val 6063"/>
          </a:avLst>
        </a:prstGeom>
        <a:solidFill>
          <a:srgbClr val="00B050"/>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6FFF64D-443C-4287-B514-16934BB7351E}">
      <dsp:nvSpPr>
        <dsp:cNvPr id="0" name=""/>
        <dsp:cNvSpPr/>
      </dsp:nvSpPr>
      <dsp:spPr>
        <a:xfrm>
          <a:off x="5742155" y="2374203"/>
          <a:ext cx="2297663" cy="12483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solidFill>
                <a:srgbClr val="23438C"/>
              </a:solidFill>
            </a:rPr>
            <a:t>Institutional  &amp; operational development </a:t>
          </a:r>
        </a:p>
        <a:p>
          <a:pPr lvl="0" algn="ctr" defTabSz="666750">
            <a:lnSpc>
              <a:spcPct val="90000"/>
            </a:lnSpc>
            <a:spcBef>
              <a:spcPct val="0"/>
            </a:spcBef>
            <a:spcAft>
              <a:spcPct val="35000"/>
            </a:spcAft>
          </a:pPr>
          <a:r>
            <a:rPr lang="en-US" sz="1500" b="1" i="0" kern="1200" dirty="0" smtClean="0">
              <a:solidFill>
                <a:srgbClr val="23438C"/>
              </a:solidFill>
            </a:rPr>
            <a:t>(incl. internal regulatory framework &amp; guidelines; quality standards;</a:t>
          </a:r>
        </a:p>
        <a:p>
          <a:pPr lvl="0" algn="ctr" defTabSz="666750">
            <a:lnSpc>
              <a:spcPct val="90000"/>
            </a:lnSpc>
            <a:spcBef>
              <a:spcPct val="0"/>
            </a:spcBef>
            <a:spcAft>
              <a:spcPct val="35000"/>
            </a:spcAft>
          </a:pPr>
          <a:r>
            <a:rPr lang="en-US" sz="1500" b="1" i="0" kern="1200" dirty="0" smtClean="0">
              <a:solidFill>
                <a:srgbClr val="23438C"/>
              </a:solidFill>
            </a:rPr>
            <a:t> best practices experience-sharing; technical expertise - operational frameworks;    </a:t>
          </a:r>
        </a:p>
        <a:p>
          <a:pPr lvl="0" algn="ctr" defTabSz="666750">
            <a:lnSpc>
              <a:spcPct val="90000"/>
            </a:lnSpc>
            <a:spcBef>
              <a:spcPct val="0"/>
            </a:spcBef>
            <a:spcAft>
              <a:spcPct val="35000"/>
            </a:spcAft>
          </a:pPr>
          <a:r>
            <a:rPr lang="en-US" sz="1500" b="1" i="0" kern="1200" dirty="0" smtClean="0">
              <a:solidFill>
                <a:srgbClr val="23438C"/>
              </a:solidFill>
            </a:rPr>
            <a:t> IT/software support</a:t>
          </a:r>
          <a:r>
            <a:rPr lang="en-US" sz="1500" b="1" i="1" kern="1200" dirty="0" smtClean="0">
              <a:solidFill>
                <a:srgbClr val="23438C"/>
              </a:solidFill>
            </a:rPr>
            <a:t>)</a:t>
          </a:r>
        </a:p>
      </dsp:txBody>
      <dsp:txXfrm>
        <a:off x="5742155" y="2374203"/>
        <a:ext cx="2297663" cy="1248370"/>
      </dsp:txXfrm>
    </dsp:sp>
    <dsp:sp modelId="{B5B3CE4C-EA19-4863-AFC0-2A58DEBA560B}">
      <dsp:nvSpPr>
        <dsp:cNvPr id="0" name=""/>
        <dsp:cNvSpPr/>
      </dsp:nvSpPr>
      <dsp:spPr>
        <a:xfrm>
          <a:off x="3656155" y="-4982"/>
          <a:ext cx="4684008" cy="4684008"/>
        </a:xfrm>
        <a:prstGeom prst="circularArrow">
          <a:avLst>
            <a:gd name="adj1" fmla="val 5197"/>
            <a:gd name="adj2" fmla="val 335690"/>
            <a:gd name="adj3" fmla="val 5566674"/>
            <a:gd name="adj4" fmla="val 3881380"/>
            <a:gd name="adj5" fmla="val 6063"/>
          </a:avLst>
        </a:prstGeom>
        <a:solidFill>
          <a:srgbClr val="00B050"/>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A34B4C0-8DAA-450D-9C40-85F43FBE7801}">
      <dsp:nvSpPr>
        <dsp:cNvPr id="0" name=""/>
        <dsp:cNvSpPr/>
      </dsp:nvSpPr>
      <dsp:spPr>
        <a:xfrm>
          <a:off x="2894443" y="3720220"/>
          <a:ext cx="2579819" cy="12483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solidFill>
                <a:srgbClr val="23438C"/>
              </a:solidFill>
            </a:rPr>
            <a:t>Professional capacities building </a:t>
          </a:r>
        </a:p>
        <a:p>
          <a:pPr lvl="0" algn="ctr" defTabSz="666750">
            <a:lnSpc>
              <a:spcPct val="90000"/>
            </a:lnSpc>
            <a:spcBef>
              <a:spcPct val="0"/>
            </a:spcBef>
            <a:spcAft>
              <a:spcPct val="35000"/>
            </a:spcAft>
          </a:pPr>
          <a:r>
            <a:rPr lang="en-US" sz="1500" b="1" i="0" kern="1200" dirty="0" smtClean="0">
              <a:solidFill>
                <a:srgbClr val="23438C"/>
              </a:solidFill>
            </a:rPr>
            <a:t>(incl. methodologies and curricula development; training: blended learning approach, - face-to-face &amp; on-line HELP; network of trainers)</a:t>
          </a:r>
        </a:p>
        <a:p>
          <a:pPr lvl="0" algn="ctr" defTabSz="666750">
            <a:lnSpc>
              <a:spcPct val="90000"/>
            </a:lnSpc>
            <a:spcBef>
              <a:spcPct val="0"/>
            </a:spcBef>
            <a:spcAft>
              <a:spcPct val="35000"/>
            </a:spcAft>
          </a:pPr>
          <a:r>
            <a:rPr lang="en-US" sz="1500" b="1" i="1" kern="1200" dirty="0" smtClean="0">
              <a:solidFill>
                <a:srgbClr val="23438C"/>
              </a:solidFill>
            </a:rPr>
            <a:t>Awareness raising </a:t>
          </a:r>
          <a:endParaRPr lang="en-US" sz="1500" b="1" kern="1200" dirty="0">
            <a:solidFill>
              <a:srgbClr val="23438C"/>
            </a:solidFill>
          </a:endParaRPr>
        </a:p>
      </dsp:txBody>
      <dsp:txXfrm>
        <a:off x="2894443" y="3720220"/>
        <a:ext cx="2579819" cy="1248370"/>
      </dsp:txXfrm>
    </dsp:sp>
    <dsp:sp modelId="{C89E66C9-4A37-4BB9-AD41-FD1F8518A000}">
      <dsp:nvSpPr>
        <dsp:cNvPr id="0" name=""/>
        <dsp:cNvSpPr/>
      </dsp:nvSpPr>
      <dsp:spPr>
        <a:xfrm>
          <a:off x="377517" y="-165820"/>
          <a:ext cx="4684008" cy="4684008"/>
        </a:xfrm>
        <a:prstGeom prst="circularArrow">
          <a:avLst>
            <a:gd name="adj1" fmla="val 5197"/>
            <a:gd name="adj2" fmla="val 335690"/>
            <a:gd name="adj3" fmla="val 7674775"/>
            <a:gd name="adj4" fmla="val 5438861"/>
            <a:gd name="adj5" fmla="val 6063"/>
          </a:avLst>
        </a:prstGeom>
        <a:solidFill>
          <a:srgbClr val="00B050"/>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D194F3-EC31-41FF-9258-9A834F943AC9}">
      <dsp:nvSpPr>
        <dsp:cNvPr id="0" name=""/>
        <dsp:cNvSpPr/>
      </dsp:nvSpPr>
      <dsp:spPr>
        <a:xfrm>
          <a:off x="0" y="1911262"/>
          <a:ext cx="2614362" cy="146166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en-US" sz="1500" b="1" i="1" kern="1200" dirty="0" smtClean="0">
              <a:solidFill>
                <a:srgbClr val="23438C"/>
              </a:solidFill>
            </a:rPr>
            <a:t>Ownership by beneficiaries</a:t>
          </a:r>
        </a:p>
        <a:p>
          <a:pPr lvl="0" algn="ctr" defTabSz="666750">
            <a:lnSpc>
              <a:spcPct val="100000"/>
            </a:lnSpc>
            <a:spcBef>
              <a:spcPct val="0"/>
            </a:spcBef>
            <a:spcAft>
              <a:spcPct val="35000"/>
            </a:spcAft>
          </a:pPr>
          <a:r>
            <a:rPr lang="en-US" sz="1500" b="1" i="1" kern="1200" dirty="0" smtClean="0">
              <a:solidFill>
                <a:srgbClr val="23438C"/>
              </a:solidFill>
            </a:rPr>
            <a:t>Advocacy &amp; political dialogue </a:t>
          </a:r>
          <a:r>
            <a:rPr lang="en-GB" sz="1500" b="1" i="1" kern="1200" dirty="0" smtClean="0">
              <a:solidFill>
                <a:srgbClr val="23438C"/>
              </a:solidFill>
            </a:rPr>
            <a:t>Coordination with other partners </a:t>
          </a:r>
        </a:p>
        <a:p>
          <a:pPr lvl="0" algn="ctr" defTabSz="666750">
            <a:lnSpc>
              <a:spcPct val="100000"/>
            </a:lnSpc>
            <a:spcBef>
              <a:spcPct val="0"/>
            </a:spcBef>
            <a:spcAft>
              <a:spcPct val="35000"/>
            </a:spcAft>
          </a:pPr>
          <a:r>
            <a:rPr lang="en-GB" sz="1500" b="1" i="1" kern="1200" dirty="0" smtClean="0">
              <a:solidFill>
                <a:srgbClr val="23438C"/>
              </a:solidFill>
            </a:rPr>
            <a:t>Internal &amp; external communication</a:t>
          </a:r>
          <a:endParaRPr lang="en-US" sz="1500" b="1" i="1" kern="1200" dirty="0">
            <a:solidFill>
              <a:srgbClr val="23438C"/>
            </a:solidFill>
          </a:endParaRPr>
        </a:p>
      </dsp:txBody>
      <dsp:txXfrm>
        <a:off x="0" y="1911262"/>
        <a:ext cx="2614362" cy="1461666"/>
      </dsp:txXfrm>
    </dsp:sp>
    <dsp:sp modelId="{EAED1691-90CE-44EA-8A33-F36F279AB78C}">
      <dsp:nvSpPr>
        <dsp:cNvPr id="0" name=""/>
        <dsp:cNvSpPr/>
      </dsp:nvSpPr>
      <dsp:spPr>
        <a:xfrm>
          <a:off x="91093" y="529289"/>
          <a:ext cx="4684008" cy="4684008"/>
        </a:xfrm>
        <a:prstGeom prst="circularArrow">
          <a:avLst>
            <a:gd name="adj1" fmla="val 5197"/>
            <a:gd name="adj2" fmla="val 335690"/>
            <a:gd name="adj3" fmla="val 14896900"/>
            <a:gd name="adj4" fmla="val 13274989"/>
            <a:gd name="adj5" fmla="val 6063"/>
          </a:avLst>
        </a:prstGeom>
        <a:solidFill>
          <a:srgbClr val="00B050"/>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0047C7-5B92-4A87-8796-FB4EBFE07AAA}">
      <dsp:nvSpPr>
        <dsp:cNvPr id="0" name=""/>
        <dsp:cNvSpPr/>
      </dsp:nvSpPr>
      <dsp:spPr>
        <a:xfrm>
          <a:off x="1962792" y="36658"/>
          <a:ext cx="1829411" cy="124837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i="1" kern="1200" dirty="0" smtClean="0">
              <a:solidFill>
                <a:srgbClr val="23438C"/>
              </a:solidFill>
            </a:rPr>
            <a:t>Alignment with </a:t>
          </a:r>
          <a:r>
            <a:rPr lang="en-US" sz="1500" b="1" i="1" kern="1200" dirty="0" err="1" smtClean="0">
              <a:solidFill>
                <a:srgbClr val="23438C"/>
              </a:solidFill>
            </a:rPr>
            <a:t>CoE</a:t>
          </a:r>
          <a:r>
            <a:rPr lang="en-US" sz="1500" b="1" i="1" kern="1200" dirty="0" smtClean="0">
              <a:solidFill>
                <a:srgbClr val="23438C"/>
              </a:solidFill>
            </a:rPr>
            <a:t> core/soft standards: </a:t>
          </a:r>
        </a:p>
        <a:p>
          <a:pPr lvl="0" algn="ctr" defTabSz="666750">
            <a:lnSpc>
              <a:spcPct val="90000"/>
            </a:lnSpc>
            <a:spcBef>
              <a:spcPct val="0"/>
            </a:spcBef>
            <a:spcAft>
              <a:spcPct val="35000"/>
            </a:spcAft>
          </a:pPr>
          <a:r>
            <a:rPr lang="en-US" sz="1500" b="1" i="1" kern="1200" dirty="0" smtClean="0">
              <a:solidFill>
                <a:srgbClr val="23438C"/>
              </a:solidFill>
            </a:rPr>
            <a:t>In-house expertise &amp; coordination </a:t>
          </a:r>
          <a:endParaRPr lang="en-US" sz="1500" b="1" i="1" kern="1200" dirty="0">
            <a:solidFill>
              <a:srgbClr val="23438C"/>
            </a:solidFill>
          </a:endParaRPr>
        </a:p>
      </dsp:txBody>
      <dsp:txXfrm>
        <a:off x="1962792" y="36658"/>
        <a:ext cx="1829411" cy="1248370"/>
      </dsp:txXfrm>
    </dsp:sp>
    <dsp:sp modelId="{87899C1E-B326-4A57-89A3-A56AA7EB226D}">
      <dsp:nvSpPr>
        <dsp:cNvPr id="0" name=""/>
        <dsp:cNvSpPr/>
      </dsp:nvSpPr>
      <dsp:spPr>
        <a:xfrm>
          <a:off x="1859551" y="-17722"/>
          <a:ext cx="4684008" cy="4684008"/>
        </a:xfrm>
        <a:prstGeom prst="circularArrow">
          <a:avLst>
            <a:gd name="adj1" fmla="val 5197"/>
            <a:gd name="adj2" fmla="val 335690"/>
            <a:gd name="adj3" fmla="val 16635951"/>
            <a:gd name="adj4" fmla="val 15518424"/>
            <a:gd name="adj5" fmla="val 6063"/>
          </a:avLst>
        </a:prstGeom>
        <a:solidFill>
          <a:srgbClr val="00B050"/>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93850-6923-4FF3-A392-C770E8EAFECD}">
      <dsp:nvSpPr>
        <dsp:cNvPr id="0" name=""/>
        <dsp:cNvSpPr/>
      </dsp:nvSpPr>
      <dsp:spPr>
        <a:xfrm>
          <a:off x="0" y="679"/>
          <a:ext cx="8534400" cy="1523320"/>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solidFill>
                <a:srgbClr val="002060"/>
              </a:solidFill>
              <a:latin typeface="Times New Roman" panose="02020603050405020304" pitchFamily="18" charset="0"/>
              <a:cs typeface="Times New Roman" panose="02020603050405020304" pitchFamily="18" charset="0"/>
            </a:rPr>
            <a:t>«При реализации права на бесплатную правовую помощь не допускается применение привилегий или ограничений к лицам по признакам расы, цвета кожи, политических, религиозных и других убеждений, </a:t>
          </a:r>
          <a:r>
            <a:rPr lang="ru-RU" sz="1800" b="1" i="1" kern="1200" dirty="0" smtClean="0">
              <a:solidFill>
                <a:srgbClr val="002060"/>
              </a:solidFill>
              <a:latin typeface="Times New Roman" panose="02020603050405020304" pitchFamily="18" charset="0"/>
              <a:cs typeface="Times New Roman" panose="02020603050405020304" pitchFamily="18" charset="0"/>
            </a:rPr>
            <a:t>пола</a:t>
          </a:r>
          <a:r>
            <a:rPr lang="ru-RU" sz="1800" kern="1200" dirty="0" smtClean="0">
              <a:solidFill>
                <a:srgbClr val="002060"/>
              </a:solidFill>
              <a:latin typeface="Times New Roman" panose="02020603050405020304" pitchFamily="18" charset="0"/>
              <a:cs typeface="Times New Roman" panose="02020603050405020304" pitchFamily="18" charset="0"/>
            </a:rPr>
            <a:t>, этнического и социального происхождения, места жительства, по языковым или другим признакам» </a:t>
          </a:r>
        </a:p>
        <a:p>
          <a:pPr lvl="0" algn="ctr" defTabSz="800100" rtl="0">
            <a:lnSpc>
              <a:spcPct val="90000"/>
            </a:lnSpc>
            <a:spcBef>
              <a:spcPct val="0"/>
            </a:spcBef>
            <a:spcAft>
              <a:spcPct val="35000"/>
            </a:spcAft>
          </a:pPr>
          <a:r>
            <a:rPr lang="ru-RU" sz="1800" i="1" kern="1200" dirty="0" smtClean="0">
              <a:solidFill>
                <a:srgbClr val="002060"/>
              </a:solidFill>
              <a:latin typeface="Times New Roman" panose="02020603050405020304" pitchFamily="18" charset="0"/>
              <a:cs typeface="Times New Roman" panose="02020603050405020304" pitchFamily="18" charset="0"/>
            </a:rPr>
            <a:t>(ст.4 Закона Украины «О бесплатной правовой помощи»)</a:t>
          </a:r>
          <a:endParaRPr lang="uk-UA" sz="1800" i="1" kern="1200" noProof="0" dirty="0">
            <a:solidFill>
              <a:srgbClr val="002060"/>
            </a:solidFill>
            <a:latin typeface="Times New Roman" panose="02020603050405020304" pitchFamily="18" charset="0"/>
            <a:cs typeface="Times New Roman" panose="02020603050405020304" pitchFamily="18" charset="0"/>
          </a:endParaRPr>
        </a:p>
      </dsp:txBody>
      <dsp:txXfrm>
        <a:off x="74362" y="75041"/>
        <a:ext cx="8385676" cy="137459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18/10/2018</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18/10/2018</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7B99B-D378-6C49-AC24-BA32949E8AE6}" type="slidenum">
              <a:rPr lang="fr-FR" smtClean="0"/>
              <a:t>2</a:t>
            </a:fld>
            <a:endParaRPr lang="fr-FR"/>
          </a:p>
        </p:txBody>
      </p:sp>
    </p:spTree>
    <p:extLst>
      <p:ext uri="{BB962C8B-B14F-4D97-AF65-F5344CB8AC3E}">
        <p14:creationId xmlns:p14="http://schemas.microsoft.com/office/powerpoint/2010/main" val="296164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673100" y="811213"/>
            <a:ext cx="5408613" cy="4056062"/>
          </a:xfrm>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EF1E1080-7F88-47A5-86AE-C9F00848BC6E}" type="slidenum">
              <a:rPr lang="uk-UA" smtClean="0"/>
              <a:t>6</a:t>
            </a:fld>
            <a:endParaRPr lang="uk-UA"/>
          </a:p>
        </p:txBody>
      </p:sp>
    </p:spTree>
    <p:extLst>
      <p:ext uri="{BB962C8B-B14F-4D97-AF65-F5344CB8AC3E}">
        <p14:creationId xmlns:p14="http://schemas.microsoft.com/office/powerpoint/2010/main" val="51904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18/10/2018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8EA00-9545-4E8D-9C6C-3CE4EAD0A97D}" type="datetimeFigureOut">
              <a:rPr lang="en-US" smtClean="0"/>
              <a:t>10/18/2018</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502555-14D1-4809-9C0E-E0C333D3782A}" type="slidenum">
              <a:rPr lang="en-US" smtClean="0"/>
              <a:t>‹#›</a:t>
            </a:fld>
            <a:endParaRPr lang="en-US"/>
          </a:p>
        </p:txBody>
      </p:sp>
    </p:spTree>
    <p:extLst>
      <p:ext uri="{BB962C8B-B14F-4D97-AF65-F5344CB8AC3E}">
        <p14:creationId xmlns:p14="http://schemas.microsoft.com/office/powerpoint/2010/main" val="100258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18/10/2018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8EA00-9545-4E8D-9C6C-3CE4EAD0A97D}" type="datetimeFigureOut">
              <a:rPr lang="en-US" smtClean="0"/>
              <a:t>10/18/2018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502555-14D1-4809-9C0E-E0C333D3782A}" type="slidenum">
              <a:rPr lang="en-US" smtClean="0"/>
              <a:t>‹#›</a:t>
            </a:fld>
            <a:endParaRPr lang="en-US"/>
          </a:p>
        </p:txBody>
      </p:sp>
    </p:spTree>
    <p:extLst>
      <p:ext uri="{BB962C8B-B14F-4D97-AF65-F5344CB8AC3E}">
        <p14:creationId xmlns:p14="http://schemas.microsoft.com/office/powerpoint/2010/main" val="3881829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18/10/2018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18/10/2018</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58EA00-9545-4E8D-9C6C-3CE4EAD0A97D}" type="datetimeFigureOut">
              <a:rPr lang="en-US" smtClean="0"/>
              <a:t>10/18/2018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502555-14D1-4809-9C0E-E0C333D3782A}" type="slidenum">
              <a:rPr lang="en-US" smtClean="0"/>
              <a:t>‹#›</a:t>
            </a:fld>
            <a:endParaRPr lang="en-US"/>
          </a:p>
        </p:txBody>
      </p:sp>
    </p:spTree>
    <p:extLst>
      <p:ext uri="{BB962C8B-B14F-4D97-AF65-F5344CB8AC3E}">
        <p14:creationId xmlns:p14="http://schemas.microsoft.com/office/powerpoint/2010/main" val="3881829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18/10/2018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 id="214748368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18/10/2018</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705"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18/10/2018</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 id="2147483703" r:id="rId2"/>
    <p:sldLayoutId id="2147483704" r:id="rId3"/>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
        <p:nvSpPr>
          <p:cNvPr id="2" name="Titre 1"/>
          <p:cNvSpPr>
            <a:spLocks noGrp="1"/>
          </p:cNvSpPr>
          <p:nvPr>
            <p:ph type="title" idx="4294967295"/>
          </p:nvPr>
        </p:nvSpPr>
        <p:spPr>
          <a:xfrm>
            <a:off x="-8239" y="4061515"/>
            <a:ext cx="9144000" cy="1044575"/>
          </a:xfrm>
          <a:prstGeom prst="rect">
            <a:avLst/>
          </a:prstGeom>
          <a:ln>
            <a:solidFill>
              <a:schemeClr val="bg1"/>
            </a:solidFill>
          </a:ln>
        </p:spPr>
        <p:txBody>
          <a:bodyPr>
            <a:noAutofit/>
          </a:bodyPr>
          <a:lstStyle/>
          <a:p>
            <a:pPr algn="l">
              <a:lnSpc>
                <a:spcPct val="100000"/>
              </a:lnSpc>
            </a:pPr>
            <a:r>
              <a:rPr lang="en-GB" sz="2200" b="1" dirty="0" smtClean="0">
                <a:solidFill>
                  <a:srgbClr val="23438C"/>
                </a:solidFill>
                <a:latin typeface="Arial Narrow" charset="0"/>
                <a:ea typeface="Arial Narrow" charset="0"/>
                <a:cs typeface="Arial Narrow" charset="0"/>
              </a:rPr>
              <a:t>COUNCIL OF EUROPE COOPERATION WITH THE LEGAL AID SYSTEM </a:t>
            </a:r>
            <a:br>
              <a:rPr lang="en-GB" sz="2200" b="1" dirty="0" smtClean="0">
                <a:solidFill>
                  <a:srgbClr val="23438C"/>
                </a:solidFill>
                <a:latin typeface="Arial Narrow" charset="0"/>
                <a:ea typeface="Arial Narrow" charset="0"/>
                <a:cs typeface="Arial Narrow" charset="0"/>
              </a:rPr>
            </a:br>
            <a:r>
              <a:rPr lang="en-GB" sz="2200" b="1" dirty="0" smtClean="0">
                <a:solidFill>
                  <a:srgbClr val="23438C"/>
                </a:solidFill>
                <a:latin typeface="Arial Narrow" charset="0"/>
                <a:ea typeface="Arial Narrow" charset="0"/>
                <a:cs typeface="Arial Narrow" charset="0"/>
              </a:rPr>
              <a:t>IN UKRAINE </a:t>
            </a:r>
            <a:r>
              <a:rPr lang="en-GB" sz="2000" b="1" dirty="0" smtClean="0">
                <a:solidFill>
                  <a:srgbClr val="23438C"/>
                </a:solidFill>
                <a:latin typeface="Arial Narrow" charset="0"/>
                <a:ea typeface="Arial Narrow" charset="0"/>
                <a:cs typeface="Arial Narrow" charset="0"/>
              </a:rPr>
              <a:t/>
            </a:r>
            <a:br>
              <a:rPr lang="en-GB" sz="2000" b="1" dirty="0" smtClean="0">
                <a:solidFill>
                  <a:srgbClr val="23438C"/>
                </a:solidFill>
                <a:latin typeface="Arial Narrow" charset="0"/>
                <a:ea typeface="Arial Narrow" charset="0"/>
                <a:cs typeface="Arial Narrow" charset="0"/>
              </a:rPr>
            </a:br>
            <a:r>
              <a:rPr lang="en-GB" sz="2000" b="1" dirty="0">
                <a:solidFill>
                  <a:srgbClr val="23438C"/>
                </a:solidFill>
                <a:latin typeface="Arial Narrow" charset="0"/>
                <a:ea typeface="Arial Narrow" charset="0"/>
                <a:cs typeface="Arial Narrow" charset="0"/>
              </a:rPr>
              <a:t/>
            </a:r>
            <a:br>
              <a:rPr lang="en-GB" sz="2000" b="1" dirty="0">
                <a:solidFill>
                  <a:srgbClr val="23438C"/>
                </a:solidFill>
                <a:latin typeface="Arial Narrow" charset="0"/>
                <a:ea typeface="Arial Narrow" charset="0"/>
                <a:cs typeface="Arial Narrow" charset="0"/>
              </a:rPr>
            </a:br>
            <a:r>
              <a:rPr lang="en-GB" sz="2000" b="1" dirty="0" smtClean="0">
                <a:solidFill>
                  <a:srgbClr val="23438C"/>
                </a:solidFill>
                <a:latin typeface="Arial Narrow" charset="0"/>
                <a:ea typeface="Arial Narrow" charset="0"/>
                <a:cs typeface="Arial Narrow" charset="0"/>
              </a:rPr>
              <a:t/>
            </a:r>
            <a:br>
              <a:rPr lang="en-GB" sz="2000" b="1" dirty="0" smtClean="0">
                <a:solidFill>
                  <a:srgbClr val="23438C"/>
                </a:solidFill>
                <a:latin typeface="Arial Narrow" charset="0"/>
                <a:ea typeface="Arial Narrow" charset="0"/>
                <a:cs typeface="Arial Narrow" charset="0"/>
              </a:rPr>
            </a:br>
            <a:r>
              <a:rPr lang="en-GB" sz="2000" b="1" dirty="0">
                <a:solidFill>
                  <a:srgbClr val="23438C"/>
                </a:solidFill>
                <a:latin typeface="Arial Narrow" charset="0"/>
                <a:ea typeface="Arial Narrow" charset="0"/>
                <a:cs typeface="Arial Narrow" charset="0"/>
              </a:rPr>
              <a:t>	</a:t>
            </a:r>
            <a:r>
              <a:rPr lang="en-GB" sz="2000" b="1" dirty="0" smtClean="0">
                <a:solidFill>
                  <a:srgbClr val="23438C"/>
                </a:solidFill>
                <a:latin typeface="Arial Narrow" charset="0"/>
                <a:ea typeface="Arial Narrow" charset="0"/>
                <a:cs typeface="Arial Narrow" charset="0"/>
              </a:rPr>
              <a:t>			</a:t>
            </a:r>
            <a:r>
              <a:rPr lang="en-GB" sz="2000" b="1" dirty="0" smtClean="0">
                <a:solidFill>
                  <a:srgbClr val="23438C"/>
                </a:solidFill>
                <a:latin typeface="Arial Narrow" charset="0"/>
                <a:ea typeface="Arial Narrow" charset="0"/>
                <a:cs typeface="Arial Narrow" charset="0"/>
              </a:rPr>
              <a:t/>
            </a:r>
            <a:br>
              <a:rPr lang="en-GB" sz="2000" b="1" dirty="0" smtClean="0">
                <a:solidFill>
                  <a:srgbClr val="23438C"/>
                </a:solidFill>
                <a:latin typeface="Arial Narrow" charset="0"/>
                <a:ea typeface="Arial Narrow" charset="0"/>
                <a:cs typeface="Arial Narrow" charset="0"/>
              </a:rPr>
            </a:br>
            <a:r>
              <a:rPr lang="en-GB" b="1" dirty="0">
                <a:solidFill>
                  <a:srgbClr val="23438C"/>
                </a:solidFill>
              </a:rPr>
              <a:t/>
            </a:r>
            <a:br>
              <a:rPr lang="en-GB" b="1" dirty="0">
                <a:solidFill>
                  <a:srgbClr val="23438C"/>
                </a:solidFill>
              </a:rPr>
            </a:br>
            <a:r>
              <a:rPr lang="en-GB" b="1" dirty="0" smtClean="0">
                <a:solidFill>
                  <a:srgbClr val="23438C"/>
                </a:solidFill>
              </a:rPr>
              <a:t/>
            </a:r>
            <a:br>
              <a:rPr lang="en-GB" b="1" dirty="0" smtClean="0">
                <a:solidFill>
                  <a:srgbClr val="23438C"/>
                </a:solidFill>
              </a:rPr>
            </a:br>
            <a:r>
              <a:rPr lang="en-GB" b="1" dirty="0">
                <a:solidFill>
                  <a:srgbClr val="23438C"/>
                </a:solidFill>
              </a:rPr>
              <a:t/>
            </a:r>
            <a:br>
              <a:rPr lang="en-GB" b="1" dirty="0">
                <a:solidFill>
                  <a:srgbClr val="23438C"/>
                </a:solidFill>
              </a:rPr>
            </a:br>
            <a:r>
              <a:rPr lang="en-GB" sz="2400" b="1" dirty="0" smtClean="0">
                <a:solidFill>
                  <a:srgbClr val="23438C"/>
                </a:solidFill>
              </a:rPr>
              <a:t>COUNCIL OF EUROPE COOPERATION </a:t>
            </a:r>
            <a:br>
              <a:rPr lang="en-GB" sz="2400" b="1" dirty="0" smtClean="0">
                <a:solidFill>
                  <a:srgbClr val="23438C"/>
                </a:solidFill>
              </a:rPr>
            </a:br>
            <a:r>
              <a:rPr lang="en-GB" sz="2400" b="1" dirty="0" smtClean="0">
                <a:solidFill>
                  <a:srgbClr val="23438C"/>
                </a:solidFill>
              </a:rPr>
              <a:t>WITH LEGAL AID SYSTEM </a:t>
            </a:r>
            <a:br>
              <a:rPr lang="en-GB" sz="2400" b="1" dirty="0" smtClean="0">
                <a:solidFill>
                  <a:srgbClr val="23438C"/>
                </a:solidFill>
              </a:rPr>
            </a:br>
            <a:r>
              <a:rPr lang="en-GB" sz="2400" b="1" dirty="0" smtClean="0">
                <a:solidFill>
                  <a:srgbClr val="23438C"/>
                </a:solidFill>
              </a:rPr>
              <a:t>IN UKRAINE</a:t>
            </a:r>
            <a:br>
              <a:rPr lang="en-GB" sz="2400" b="1" dirty="0" smtClean="0">
                <a:solidFill>
                  <a:srgbClr val="23438C"/>
                </a:solidFill>
              </a:rPr>
            </a:br>
            <a:r>
              <a:rPr lang="en-GB" b="1" dirty="0">
                <a:solidFill>
                  <a:srgbClr val="23438C"/>
                </a:solidFill>
              </a:rPr>
              <a:t/>
            </a:r>
            <a:br>
              <a:rPr lang="en-GB" b="1" dirty="0">
                <a:solidFill>
                  <a:srgbClr val="23438C"/>
                </a:solidFill>
              </a:rPr>
            </a:br>
            <a:r>
              <a:rPr lang="en-GB" b="1" dirty="0" smtClean="0">
                <a:solidFill>
                  <a:srgbClr val="23438C"/>
                </a:solidFill>
              </a:rPr>
              <a:t>				</a:t>
            </a:r>
            <a:r>
              <a:rPr lang="en-GB" sz="2000" b="1" i="1" dirty="0" smtClean="0">
                <a:solidFill>
                  <a:srgbClr val="00B050"/>
                </a:solidFill>
                <a:latin typeface="Arial Narrow" charset="0"/>
                <a:ea typeface="Arial Narrow" charset="0"/>
                <a:cs typeface="Arial Narrow" charset="0"/>
              </a:rPr>
              <a:t>Bozhena </a:t>
            </a:r>
            <a:r>
              <a:rPr lang="en-GB" sz="2000" b="1" i="1" dirty="0" err="1" smtClean="0">
                <a:solidFill>
                  <a:srgbClr val="00B050"/>
                </a:solidFill>
                <a:latin typeface="Arial Narrow" charset="0"/>
                <a:ea typeface="Arial Narrow" charset="0"/>
                <a:cs typeface="Arial Narrow" charset="0"/>
              </a:rPr>
              <a:t>Malanchuk</a:t>
            </a:r>
            <a:r>
              <a:rPr lang="en-GB" sz="2000" b="1" i="1" dirty="0" smtClean="0">
                <a:solidFill>
                  <a:srgbClr val="23438C"/>
                </a:solidFill>
                <a:latin typeface="Arial Narrow" charset="0"/>
                <a:ea typeface="Arial Narrow" charset="0"/>
                <a:cs typeface="Arial Narrow" charset="0"/>
              </a:rPr>
              <a:t>, </a:t>
            </a:r>
            <a:r>
              <a:rPr lang="en-GB" sz="2000" i="1" dirty="0" smtClean="0">
                <a:solidFill>
                  <a:srgbClr val="23438C"/>
                </a:solidFill>
                <a:latin typeface="Arial Narrow" charset="0"/>
                <a:ea typeface="Arial Narrow" charset="0"/>
                <a:cs typeface="Arial Narrow" charset="0"/>
              </a:rPr>
              <a:t>Project Coordinator</a:t>
            </a:r>
            <a:br>
              <a:rPr lang="en-GB" sz="2000" i="1" dirty="0" smtClean="0">
                <a:solidFill>
                  <a:srgbClr val="23438C"/>
                </a:solidFill>
                <a:latin typeface="Arial Narrow" charset="0"/>
                <a:ea typeface="Arial Narrow" charset="0"/>
                <a:cs typeface="Arial Narrow" charset="0"/>
              </a:rPr>
            </a:br>
            <a:r>
              <a:rPr lang="en-GB" sz="2000" i="1" dirty="0">
                <a:solidFill>
                  <a:srgbClr val="23438C"/>
                </a:solidFill>
                <a:latin typeface="Arial Narrow" charset="0"/>
                <a:ea typeface="Arial Narrow" charset="0"/>
                <a:cs typeface="Arial Narrow" charset="0"/>
              </a:rPr>
              <a:t>	</a:t>
            </a:r>
            <a:r>
              <a:rPr lang="en-GB" sz="2000" i="1" dirty="0" smtClean="0">
                <a:solidFill>
                  <a:srgbClr val="23438C"/>
                </a:solidFill>
                <a:latin typeface="Arial Narrow" charset="0"/>
                <a:ea typeface="Arial Narrow" charset="0"/>
                <a:cs typeface="Arial Narrow" charset="0"/>
              </a:rPr>
              <a:t>			</a:t>
            </a:r>
            <a:r>
              <a:rPr lang="en-GB" sz="2000" i="1" dirty="0" smtClean="0">
                <a:solidFill>
                  <a:srgbClr val="23438C"/>
                </a:solidFill>
                <a:latin typeface="Arial Narrow" charset="0"/>
                <a:ea typeface="Arial Narrow" charset="0"/>
                <a:cs typeface="Arial Narrow" charset="0"/>
              </a:rPr>
              <a:t>National </a:t>
            </a:r>
            <a:r>
              <a:rPr lang="en-GB" sz="2000" i="1" dirty="0" smtClean="0">
                <a:solidFill>
                  <a:srgbClr val="23438C"/>
                </a:solidFill>
                <a:latin typeface="Arial Narrow" charset="0"/>
                <a:ea typeface="Arial Narrow" charset="0"/>
                <a:cs typeface="Arial Narrow" charset="0"/>
              </a:rPr>
              <a:t>Human Rights Implementation Division </a:t>
            </a:r>
            <a:br>
              <a:rPr lang="en-GB" sz="2000" i="1" dirty="0" smtClean="0">
                <a:solidFill>
                  <a:srgbClr val="23438C"/>
                </a:solidFill>
                <a:latin typeface="Arial Narrow" charset="0"/>
                <a:ea typeface="Arial Narrow" charset="0"/>
                <a:cs typeface="Arial Narrow" charset="0"/>
              </a:rPr>
            </a:br>
            <a:r>
              <a:rPr lang="en-GB" sz="2000" i="1" dirty="0" smtClean="0">
                <a:solidFill>
                  <a:srgbClr val="23438C"/>
                </a:solidFill>
                <a:latin typeface="Arial Narrow" charset="0"/>
                <a:ea typeface="Arial Narrow" charset="0"/>
                <a:cs typeface="Arial Narrow" charset="0"/>
              </a:rPr>
              <a:t>				Human Rights Policy and Co-operation Department </a:t>
            </a:r>
            <a:br>
              <a:rPr lang="en-GB" sz="2000" i="1" dirty="0" smtClean="0">
                <a:solidFill>
                  <a:srgbClr val="23438C"/>
                </a:solidFill>
                <a:latin typeface="Arial Narrow" charset="0"/>
                <a:ea typeface="Arial Narrow" charset="0"/>
                <a:cs typeface="Arial Narrow" charset="0"/>
              </a:rPr>
            </a:br>
            <a:r>
              <a:rPr lang="en-GB" sz="2000" i="1" dirty="0" smtClean="0">
                <a:solidFill>
                  <a:srgbClr val="23438C"/>
                </a:solidFill>
                <a:latin typeface="Arial Narrow" charset="0"/>
                <a:ea typeface="Arial Narrow" charset="0"/>
                <a:cs typeface="Arial Narrow" charset="0"/>
              </a:rPr>
              <a:t>				Directorate Human Rights and Rule of Law</a:t>
            </a:r>
            <a:r>
              <a:rPr lang="en-GB" sz="2000" dirty="0" smtClean="0">
                <a:solidFill>
                  <a:srgbClr val="23438C"/>
                </a:solidFill>
                <a:latin typeface="Arial Narrow" charset="0"/>
                <a:ea typeface="Arial Narrow" charset="0"/>
                <a:cs typeface="Arial Narrow" charset="0"/>
              </a:rPr>
              <a:t/>
            </a:r>
            <a:br>
              <a:rPr lang="en-GB" sz="2000" dirty="0" smtClean="0">
                <a:solidFill>
                  <a:srgbClr val="23438C"/>
                </a:solidFill>
                <a:latin typeface="Arial Narrow" charset="0"/>
                <a:ea typeface="Arial Narrow" charset="0"/>
                <a:cs typeface="Arial Narrow" charset="0"/>
              </a:rPr>
            </a:br>
            <a:r>
              <a:rPr lang="en-GB" sz="3600" dirty="0">
                <a:solidFill>
                  <a:srgbClr val="23438C"/>
                </a:solidFill>
                <a:latin typeface="Arial Narrow" charset="0"/>
                <a:ea typeface="Arial Narrow" charset="0"/>
                <a:cs typeface="Arial Narrow" charset="0"/>
              </a:rPr>
              <a:t/>
            </a:r>
            <a:br>
              <a:rPr lang="en-GB" sz="3600" dirty="0">
                <a:solidFill>
                  <a:srgbClr val="23438C"/>
                </a:solidFill>
                <a:latin typeface="Arial Narrow" charset="0"/>
                <a:ea typeface="Arial Narrow" charset="0"/>
                <a:cs typeface="Arial Narrow" charset="0"/>
              </a:rPr>
            </a:br>
            <a:endParaRPr lang="en-GB" sz="2600" b="1" dirty="0">
              <a:solidFill>
                <a:srgbClr val="23438C"/>
              </a:solidFill>
              <a:latin typeface="Arial Narrow" charset="0"/>
              <a:ea typeface="Arial Narrow" charset="0"/>
              <a:cs typeface="Arial Narrow"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7" y="0"/>
            <a:ext cx="9160477" cy="3795872"/>
          </a:xfrm>
          <a:prstGeom prst="rect">
            <a:avLst/>
          </a:prstGeom>
        </p:spPr>
      </p:pic>
    </p:spTree>
    <p:extLst>
      <p:ext uri="{BB962C8B-B14F-4D97-AF65-F5344CB8AC3E}">
        <p14:creationId xmlns:p14="http://schemas.microsoft.com/office/powerpoint/2010/main" val="273904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4798141" y="174216"/>
            <a:ext cx="4214625" cy="67143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fr-FR" sz="2000" dirty="0">
              <a:solidFill>
                <a:schemeClr val="bg1"/>
              </a:solidFill>
              <a:latin typeface="Arial Narrow" charset="0"/>
              <a:ea typeface="Arial Narrow" charset="0"/>
              <a:cs typeface="Arial Narrow" charset="0"/>
            </a:endParaRPr>
          </a:p>
        </p:txBody>
      </p:sp>
      <p:sp>
        <p:nvSpPr>
          <p:cNvPr id="3" name="Rectangle 2"/>
          <p:cNvSpPr/>
          <p:nvPr/>
        </p:nvSpPr>
        <p:spPr>
          <a:xfrm>
            <a:off x="258791" y="1121345"/>
            <a:ext cx="8238225" cy="2492990"/>
          </a:xfrm>
          <a:prstGeom prst="rect">
            <a:avLst/>
          </a:prstGeom>
        </p:spPr>
        <p:txBody>
          <a:bodyPr wrap="square">
            <a:spAutoFit/>
          </a:bodyPr>
          <a:lstStyle/>
          <a:p>
            <a:r>
              <a:rPr lang="en-GB" sz="2200" b="1" dirty="0" smtClean="0">
                <a:solidFill>
                  <a:srgbClr val="23438C"/>
                </a:solidFill>
              </a:rPr>
              <a:t>FOCUS OF </a:t>
            </a:r>
            <a:r>
              <a:rPr lang="en-GB" sz="2200" b="1" dirty="0" err="1" smtClean="0">
                <a:solidFill>
                  <a:srgbClr val="23438C"/>
                </a:solidFill>
              </a:rPr>
              <a:t>CoE</a:t>
            </a:r>
            <a:r>
              <a:rPr lang="en-GB" sz="2200" b="1" dirty="0" smtClean="0">
                <a:solidFill>
                  <a:srgbClr val="23438C"/>
                </a:solidFill>
              </a:rPr>
              <a:t> SUPPORT TO LEGAL AID IN UKRAINE</a:t>
            </a:r>
            <a:endParaRPr lang="en-US" sz="2200" dirty="0" smtClean="0">
              <a:solidFill>
                <a:srgbClr val="23438C"/>
              </a:solidFill>
            </a:endParaRPr>
          </a:p>
          <a:p>
            <a:r>
              <a:rPr lang="en-GB" sz="2000" i="1" dirty="0" smtClean="0">
                <a:solidFill>
                  <a:srgbClr val="00B050"/>
                </a:solidFill>
              </a:rPr>
              <a:t>Within Projects </a:t>
            </a:r>
            <a:r>
              <a:rPr lang="en-GB" sz="2000" i="1" dirty="0" smtClean="0">
                <a:solidFill>
                  <a:srgbClr val="23438C"/>
                </a:solidFill>
              </a:rPr>
              <a:t>in the area of criminal </a:t>
            </a:r>
            <a:r>
              <a:rPr lang="en-GB" sz="2000" i="1" dirty="0">
                <a:solidFill>
                  <a:srgbClr val="23438C"/>
                </a:solidFill>
              </a:rPr>
              <a:t>justice </a:t>
            </a:r>
            <a:r>
              <a:rPr lang="en-GB" sz="2000" i="1" dirty="0" smtClean="0">
                <a:solidFill>
                  <a:srgbClr val="23438C"/>
                </a:solidFill>
              </a:rPr>
              <a:t>reforms </a:t>
            </a:r>
            <a:r>
              <a:rPr lang="en-GB" sz="2000" i="1" dirty="0">
                <a:solidFill>
                  <a:srgbClr val="23438C"/>
                </a:solidFill>
              </a:rPr>
              <a:t>in </a:t>
            </a:r>
            <a:r>
              <a:rPr lang="en-GB" sz="2000" i="1" dirty="0" smtClean="0">
                <a:solidFill>
                  <a:srgbClr val="23438C"/>
                </a:solidFill>
              </a:rPr>
              <a:t>Ukraine</a:t>
            </a:r>
            <a:endParaRPr lang="en-GB" sz="2000" dirty="0" smtClean="0">
              <a:solidFill>
                <a:srgbClr val="23438C"/>
              </a:solidFill>
            </a:endParaRPr>
          </a:p>
          <a:p>
            <a:r>
              <a:rPr lang="en-GB" sz="2000" i="1" dirty="0">
                <a:solidFill>
                  <a:srgbClr val="00B050"/>
                </a:solidFill>
              </a:rPr>
              <a:t>Donor</a:t>
            </a:r>
            <a:r>
              <a:rPr lang="en-GB" sz="2000" dirty="0">
                <a:solidFill>
                  <a:srgbClr val="00B050"/>
                </a:solidFill>
              </a:rPr>
              <a:t>: </a:t>
            </a:r>
            <a:r>
              <a:rPr lang="en-GB" sz="2000" dirty="0">
                <a:solidFill>
                  <a:srgbClr val="23438C"/>
                </a:solidFill>
              </a:rPr>
              <a:t>Danish Government</a:t>
            </a:r>
          </a:p>
          <a:p>
            <a:endParaRPr lang="en-GB" sz="2200" dirty="0" smtClean="0"/>
          </a:p>
          <a:p>
            <a:pPr marL="342900" indent="-342900">
              <a:buFontTx/>
              <a:buChar char="-"/>
            </a:pPr>
            <a:endParaRPr lang="en-GB" sz="2200" dirty="0" smtClean="0"/>
          </a:p>
          <a:p>
            <a:pPr marL="342900" indent="-342900">
              <a:buFontTx/>
              <a:buChar char="-"/>
            </a:pPr>
            <a:endParaRPr lang="en-GB" sz="2200" dirty="0" smtClean="0"/>
          </a:p>
          <a:p>
            <a:endParaRPr lang="en-US" sz="2200" dirty="0"/>
          </a:p>
        </p:txBody>
      </p:sp>
      <p:sp>
        <p:nvSpPr>
          <p:cNvPr id="2" name="TextBox 1"/>
          <p:cNvSpPr txBox="1"/>
          <p:nvPr/>
        </p:nvSpPr>
        <p:spPr>
          <a:xfrm>
            <a:off x="207030" y="2241352"/>
            <a:ext cx="4170873" cy="4339650"/>
          </a:xfrm>
          <a:prstGeom prst="rect">
            <a:avLst/>
          </a:prstGeom>
          <a:solidFill>
            <a:schemeClr val="accent6">
              <a:lumMod val="20000"/>
              <a:lumOff val="80000"/>
            </a:schemeClr>
          </a:solidFill>
          <a:ln w="19050">
            <a:solidFill>
              <a:srgbClr val="00B050"/>
            </a:solidFill>
          </a:ln>
        </p:spPr>
        <p:txBody>
          <a:bodyPr wrap="square" rtlCol="0">
            <a:spAutoFit/>
          </a:bodyPr>
          <a:lstStyle/>
          <a:p>
            <a:pPr lvl="0"/>
            <a:r>
              <a:rPr lang="en-GB" sz="2000" b="1" dirty="0" smtClean="0">
                <a:solidFill>
                  <a:srgbClr val="002060"/>
                </a:solidFill>
              </a:rPr>
              <a:t>2013-2015</a:t>
            </a:r>
            <a:r>
              <a:rPr lang="en-GB" sz="2000" dirty="0" smtClean="0">
                <a:solidFill>
                  <a:srgbClr val="002060"/>
                </a:solidFill>
              </a:rPr>
              <a:t>: </a:t>
            </a:r>
            <a:r>
              <a:rPr lang="en-GB" sz="2000" i="1" dirty="0">
                <a:solidFill>
                  <a:srgbClr val="002060"/>
                </a:solidFill>
              </a:rPr>
              <a:t>P</a:t>
            </a:r>
            <a:r>
              <a:rPr lang="en-GB" sz="2000" i="1" dirty="0" smtClean="0">
                <a:solidFill>
                  <a:srgbClr val="002060"/>
                </a:solidFill>
              </a:rPr>
              <a:t>hase I</a:t>
            </a:r>
          </a:p>
          <a:p>
            <a:pPr algn="ctr"/>
            <a:r>
              <a:rPr lang="en-GB" sz="2000" dirty="0" smtClean="0">
                <a:solidFill>
                  <a:srgbClr val="002060"/>
                </a:solidFill>
              </a:rPr>
              <a:t>Development/institutionalisation of legal </a:t>
            </a:r>
            <a:r>
              <a:rPr lang="en-GB" sz="2000" dirty="0">
                <a:solidFill>
                  <a:srgbClr val="002060"/>
                </a:solidFill>
              </a:rPr>
              <a:t>a</a:t>
            </a:r>
            <a:r>
              <a:rPr lang="en-GB" sz="2000" dirty="0" smtClean="0">
                <a:solidFill>
                  <a:srgbClr val="002060"/>
                </a:solidFill>
              </a:rPr>
              <a:t>id in UA from scratch </a:t>
            </a:r>
          </a:p>
          <a:p>
            <a:pPr algn="ctr"/>
            <a:r>
              <a:rPr lang="en-GB" sz="2000" dirty="0" smtClean="0">
                <a:solidFill>
                  <a:srgbClr val="002060"/>
                </a:solidFill>
              </a:rPr>
              <a:t>in the context of criminal justice reform in UA along with the adoption of UA CPC 2012</a:t>
            </a:r>
          </a:p>
          <a:p>
            <a:endParaRPr lang="en-GB" sz="2000" dirty="0" smtClean="0">
              <a:solidFill>
                <a:srgbClr val="002060"/>
              </a:solidFill>
            </a:endParaRPr>
          </a:p>
          <a:p>
            <a:pPr algn="ctr"/>
            <a:r>
              <a:rPr lang="en-GB" sz="2000" dirty="0">
                <a:solidFill>
                  <a:srgbClr val="002060"/>
                </a:solidFill>
              </a:rPr>
              <a:t> </a:t>
            </a:r>
            <a:r>
              <a:rPr lang="en-GB" sz="2000" dirty="0" smtClean="0">
                <a:solidFill>
                  <a:srgbClr val="002060"/>
                </a:solidFill>
              </a:rPr>
              <a:t>     </a:t>
            </a:r>
          </a:p>
          <a:p>
            <a:pPr algn="ctr"/>
            <a:r>
              <a:rPr lang="en-GB" sz="2000" dirty="0" smtClean="0">
                <a:solidFill>
                  <a:srgbClr val="002060"/>
                </a:solidFill>
              </a:rPr>
              <a:t>Secondary legal aid in criminal cases</a:t>
            </a:r>
            <a:endParaRPr lang="en-US" sz="2000" dirty="0" smtClean="0">
              <a:solidFill>
                <a:srgbClr val="002060"/>
              </a:solidFill>
            </a:endParaRPr>
          </a:p>
          <a:p>
            <a:endParaRPr lang="en-GB" dirty="0" smtClean="0">
              <a:solidFill>
                <a:srgbClr val="002060"/>
              </a:solidFill>
            </a:endParaRPr>
          </a:p>
          <a:p>
            <a:endParaRPr lang="en-GB" dirty="0" smtClean="0">
              <a:solidFill>
                <a:srgbClr val="002060"/>
              </a:solidFill>
            </a:endParaRPr>
          </a:p>
          <a:p>
            <a:pPr algn="ctr"/>
            <a:r>
              <a:rPr lang="en-GB" sz="2000" dirty="0" smtClean="0">
                <a:solidFill>
                  <a:srgbClr val="002060"/>
                </a:solidFill>
              </a:rPr>
              <a:t>Professional enhancement of lawyers on application of criminal procedure in line with human rights standards</a:t>
            </a:r>
          </a:p>
        </p:txBody>
      </p:sp>
      <p:sp>
        <p:nvSpPr>
          <p:cNvPr id="7" name="Rectangle 6"/>
          <p:cNvSpPr/>
          <p:nvPr/>
        </p:nvSpPr>
        <p:spPr>
          <a:xfrm>
            <a:off x="4641010" y="1905801"/>
            <a:ext cx="4285491" cy="4708981"/>
          </a:xfrm>
          <a:prstGeom prst="rect">
            <a:avLst/>
          </a:prstGeom>
          <a:solidFill>
            <a:schemeClr val="accent6">
              <a:lumMod val="40000"/>
              <a:lumOff val="60000"/>
            </a:schemeClr>
          </a:solidFill>
          <a:ln w="19050">
            <a:solidFill>
              <a:srgbClr val="00B050"/>
            </a:solidFill>
          </a:ln>
        </p:spPr>
        <p:txBody>
          <a:bodyPr wrap="square">
            <a:spAutoFit/>
          </a:bodyPr>
          <a:lstStyle/>
          <a:p>
            <a:r>
              <a:rPr lang="en-GB" sz="2000" b="1" dirty="0" smtClean="0">
                <a:solidFill>
                  <a:srgbClr val="002060"/>
                </a:solidFill>
              </a:rPr>
              <a:t>2015-2019</a:t>
            </a:r>
            <a:r>
              <a:rPr lang="en-GB" sz="2000" dirty="0" smtClean="0">
                <a:solidFill>
                  <a:srgbClr val="002060"/>
                </a:solidFill>
              </a:rPr>
              <a:t>: </a:t>
            </a:r>
            <a:r>
              <a:rPr lang="en-GB" sz="2000" i="1" dirty="0" smtClean="0">
                <a:solidFill>
                  <a:srgbClr val="002060"/>
                </a:solidFill>
              </a:rPr>
              <a:t>Phase II </a:t>
            </a:r>
          </a:p>
          <a:p>
            <a:pPr lvl="0" algn="ctr"/>
            <a:r>
              <a:rPr lang="en-GB" sz="2000" dirty="0" smtClean="0">
                <a:solidFill>
                  <a:srgbClr val="002060"/>
                </a:solidFill>
              </a:rPr>
              <a:t>Strengthening legal </a:t>
            </a:r>
            <a:r>
              <a:rPr lang="en-GB" sz="2000" dirty="0">
                <a:solidFill>
                  <a:srgbClr val="002060"/>
                </a:solidFill>
              </a:rPr>
              <a:t>aid </a:t>
            </a:r>
            <a:r>
              <a:rPr lang="en-GB" sz="2000" dirty="0" smtClean="0">
                <a:solidFill>
                  <a:srgbClr val="002060"/>
                </a:solidFill>
              </a:rPr>
              <a:t>in UA to ensure access </a:t>
            </a:r>
            <a:r>
              <a:rPr lang="en-GB" sz="2000" dirty="0">
                <a:solidFill>
                  <a:srgbClr val="002060"/>
                </a:solidFill>
              </a:rPr>
              <a:t>to quality legal </a:t>
            </a:r>
            <a:r>
              <a:rPr lang="en-GB" sz="2000" dirty="0" smtClean="0">
                <a:solidFill>
                  <a:srgbClr val="002060"/>
                </a:solidFill>
              </a:rPr>
              <a:t>assistance </a:t>
            </a:r>
            <a:r>
              <a:rPr lang="en-GB" sz="2000" dirty="0">
                <a:solidFill>
                  <a:srgbClr val="002060"/>
                </a:solidFill>
              </a:rPr>
              <a:t>as part of the right of access to justice in line with </a:t>
            </a:r>
            <a:r>
              <a:rPr lang="en-GB" sz="2000" dirty="0" err="1" smtClean="0">
                <a:solidFill>
                  <a:srgbClr val="002060"/>
                </a:solidFill>
              </a:rPr>
              <a:t>CoE</a:t>
            </a:r>
            <a:r>
              <a:rPr lang="en-GB" sz="2000" dirty="0" smtClean="0">
                <a:solidFill>
                  <a:srgbClr val="002060"/>
                </a:solidFill>
              </a:rPr>
              <a:t> standards:</a:t>
            </a:r>
          </a:p>
          <a:p>
            <a:pPr lvl="0" algn="ctr"/>
            <a:endParaRPr lang="en-GB" sz="2000" dirty="0" smtClean="0">
              <a:solidFill>
                <a:srgbClr val="002060"/>
              </a:solidFill>
            </a:endParaRPr>
          </a:p>
          <a:p>
            <a:pPr marL="342900" lvl="0" indent="-342900">
              <a:buFontTx/>
              <a:buChar char="-"/>
            </a:pPr>
            <a:r>
              <a:rPr lang="en-GB" sz="2000" dirty="0" smtClean="0">
                <a:solidFill>
                  <a:srgbClr val="002060"/>
                </a:solidFill>
              </a:rPr>
              <a:t>Upgrade of </a:t>
            </a:r>
            <a:r>
              <a:rPr lang="en-GB" sz="2000" dirty="0" smtClean="0">
                <a:solidFill>
                  <a:srgbClr val="002060"/>
                </a:solidFill>
              </a:rPr>
              <a:t>regulatory </a:t>
            </a:r>
            <a:r>
              <a:rPr lang="en-GB" sz="2000" dirty="0" smtClean="0">
                <a:solidFill>
                  <a:srgbClr val="002060"/>
                </a:solidFill>
              </a:rPr>
              <a:t>and operational </a:t>
            </a:r>
            <a:r>
              <a:rPr lang="en-GB" sz="2000" dirty="0" smtClean="0">
                <a:solidFill>
                  <a:srgbClr val="002060"/>
                </a:solidFill>
              </a:rPr>
              <a:t>frameworks </a:t>
            </a:r>
            <a:r>
              <a:rPr lang="en-GB" sz="2000" dirty="0" smtClean="0">
                <a:solidFill>
                  <a:srgbClr val="002060"/>
                </a:solidFill>
              </a:rPr>
              <a:t>to ensure accessibility and quality of legal aid </a:t>
            </a:r>
            <a:endParaRPr lang="ru-RU" sz="2000" dirty="0" smtClean="0">
              <a:solidFill>
                <a:srgbClr val="002060"/>
              </a:solidFill>
            </a:endParaRPr>
          </a:p>
          <a:p>
            <a:pPr marL="342900" lvl="0" indent="-342900">
              <a:buFontTx/>
              <a:buChar char="-"/>
            </a:pPr>
            <a:r>
              <a:rPr lang="en-GB" sz="2000" dirty="0" smtClean="0">
                <a:solidFill>
                  <a:srgbClr val="002060"/>
                </a:solidFill>
              </a:rPr>
              <a:t>Raising </a:t>
            </a:r>
            <a:r>
              <a:rPr lang="en-GB" sz="2000" dirty="0" smtClean="0">
                <a:solidFill>
                  <a:srgbClr val="002060"/>
                </a:solidFill>
              </a:rPr>
              <a:t>awareness on human rights safeguards in criminal proceedings, in particular right to legal assistance</a:t>
            </a:r>
            <a:endParaRPr lang="en-GB" sz="2000" dirty="0" smtClean="0">
              <a:solidFill>
                <a:srgbClr val="002060"/>
              </a:solidFill>
            </a:endParaRPr>
          </a:p>
          <a:p>
            <a:pPr marL="342900" lvl="0" indent="-342900">
              <a:buFontTx/>
              <a:buChar char="-"/>
            </a:pPr>
            <a:r>
              <a:rPr lang="en-GB" sz="2000" dirty="0" smtClean="0">
                <a:solidFill>
                  <a:srgbClr val="002060"/>
                </a:solidFill>
              </a:rPr>
              <a:t>Facilitation of </a:t>
            </a:r>
            <a:r>
              <a:rPr lang="en-GB" sz="2000" dirty="0" smtClean="0">
                <a:solidFill>
                  <a:srgbClr val="002060"/>
                </a:solidFill>
              </a:rPr>
              <a:t>legal aid system analytical </a:t>
            </a:r>
            <a:r>
              <a:rPr lang="en-GB" sz="2000" dirty="0" smtClean="0">
                <a:solidFill>
                  <a:srgbClr val="002060"/>
                </a:solidFill>
              </a:rPr>
              <a:t>and monitoring capacities</a:t>
            </a:r>
          </a:p>
          <a:p>
            <a:pPr marL="342900" lvl="0" indent="-342900">
              <a:buFontTx/>
              <a:buChar char="-"/>
            </a:pPr>
            <a:r>
              <a:rPr lang="en-GB" sz="2000" dirty="0" smtClean="0">
                <a:solidFill>
                  <a:srgbClr val="002060"/>
                </a:solidFill>
              </a:rPr>
              <a:t>Sustaining training capacities</a:t>
            </a:r>
            <a:r>
              <a:rPr lang="en-GB" sz="2000" dirty="0" smtClean="0"/>
              <a:t> </a:t>
            </a:r>
            <a:endParaRPr lang="en-US" sz="2000" dirty="0"/>
          </a:p>
        </p:txBody>
      </p:sp>
      <p:sp>
        <p:nvSpPr>
          <p:cNvPr id="10" name="Right Arrow 9"/>
          <p:cNvSpPr/>
          <p:nvPr/>
        </p:nvSpPr>
        <p:spPr>
          <a:xfrm rot="5400000">
            <a:off x="2314034" y="4233102"/>
            <a:ext cx="379562" cy="24153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5400000">
            <a:off x="2315111" y="5232291"/>
            <a:ext cx="379561" cy="24369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672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3</a:t>
            </a:fld>
            <a:endParaRPr lang="fr-FR" dirty="0">
              <a:latin typeface="Arial Narrow" charset="0"/>
              <a:ea typeface="Arial Narrow" charset="0"/>
              <a:cs typeface="Arial Narrow" charset="0"/>
            </a:endParaRPr>
          </a:p>
        </p:txBody>
      </p:sp>
      <p:pic>
        <p:nvPicPr>
          <p:cNvPr id="6" name="Рисунок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177" y="2990299"/>
            <a:ext cx="552509" cy="381000"/>
          </a:xfrm>
          <a:prstGeom prst="rect">
            <a:avLst/>
          </a:prstGeom>
        </p:spPr>
      </p:pic>
      <p:grpSp>
        <p:nvGrpSpPr>
          <p:cNvPr id="7" name="Групувати 27"/>
          <p:cNvGrpSpPr/>
          <p:nvPr/>
        </p:nvGrpSpPr>
        <p:grpSpPr>
          <a:xfrm>
            <a:off x="134930" y="4819099"/>
            <a:ext cx="6058436" cy="526362"/>
            <a:chOff x="298361" y="3176524"/>
            <a:chExt cx="5736464" cy="526362"/>
          </a:xfrm>
          <a:solidFill>
            <a:srgbClr val="96BE8F"/>
          </a:solidFill>
        </p:grpSpPr>
        <p:sp>
          <p:nvSpPr>
            <p:cNvPr id="8" name="Нашивка 28"/>
            <p:cNvSpPr/>
            <p:nvPr/>
          </p:nvSpPr>
          <p:spPr>
            <a:xfrm rot="5400000">
              <a:off x="629519" y="3081008"/>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9" name="Прямокутник 29"/>
            <p:cNvSpPr/>
            <p:nvPr/>
          </p:nvSpPr>
          <p:spPr>
            <a:xfrm>
              <a:off x="298361" y="3176524"/>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0" name="Групувати 22"/>
          <p:cNvGrpSpPr/>
          <p:nvPr/>
        </p:nvGrpSpPr>
        <p:grpSpPr>
          <a:xfrm>
            <a:off x="134930" y="3599899"/>
            <a:ext cx="6058436" cy="526362"/>
            <a:chOff x="298361" y="3176524"/>
            <a:chExt cx="5736464" cy="526362"/>
          </a:xfrm>
          <a:solidFill>
            <a:srgbClr val="BAD5B5"/>
          </a:solidFill>
        </p:grpSpPr>
        <p:sp>
          <p:nvSpPr>
            <p:cNvPr id="12" name="Нашивка 17"/>
            <p:cNvSpPr/>
            <p:nvPr/>
          </p:nvSpPr>
          <p:spPr>
            <a:xfrm rot="5400000">
              <a:off x="629519" y="3081008"/>
              <a:ext cx="290720" cy="953036"/>
            </a:xfrm>
            <a:prstGeom prst="chevron">
              <a:avLst/>
            </a:prstGeom>
            <a:solidFill>
              <a:srgbClr val="BA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Прямокутник 18"/>
            <p:cNvSpPr/>
            <p:nvPr/>
          </p:nvSpPr>
          <p:spPr>
            <a:xfrm>
              <a:off x="298361" y="3176524"/>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14" name="Групувати 6"/>
          <p:cNvGrpSpPr/>
          <p:nvPr/>
        </p:nvGrpSpPr>
        <p:grpSpPr>
          <a:xfrm>
            <a:off x="134930" y="1771099"/>
            <a:ext cx="6058436" cy="526362"/>
            <a:chOff x="304801" y="1276350"/>
            <a:chExt cx="5736464" cy="526362"/>
          </a:xfrm>
          <a:solidFill>
            <a:srgbClr val="F0F5EF"/>
          </a:solidFill>
        </p:grpSpPr>
        <p:sp>
          <p:nvSpPr>
            <p:cNvPr id="15" name="Нашивка 3"/>
            <p:cNvSpPr/>
            <p:nvPr/>
          </p:nvSpPr>
          <p:spPr>
            <a:xfrm rot="5400000">
              <a:off x="635959" y="1180834"/>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6" name="Прямокутник 4"/>
            <p:cNvSpPr/>
            <p:nvPr/>
          </p:nvSpPr>
          <p:spPr>
            <a:xfrm>
              <a:off x="304801" y="1276350"/>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17" name="Прямокутник 5"/>
          <p:cNvSpPr/>
          <p:nvPr/>
        </p:nvSpPr>
        <p:spPr>
          <a:xfrm>
            <a:off x="274183" y="1833369"/>
            <a:ext cx="649152" cy="338554"/>
          </a:xfrm>
          <a:prstGeom prst="rect">
            <a:avLst/>
          </a:prstGeom>
        </p:spPr>
        <p:txBody>
          <a:bodyPr wrap="square">
            <a:spAutoFit/>
          </a:bodyPr>
          <a:lstStyle/>
          <a:p>
            <a:r>
              <a:rPr lang="en-US" sz="1600" b="1" dirty="0">
                <a:solidFill>
                  <a:srgbClr val="286E28"/>
                </a:solidFill>
                <a:latin typeface="Arial" panose="020B0604020202020204" pitchFamily="34" charset="0"/>
                <a:cs typeface="Arial" panose="020B0604020202020204" pitchFamily="34" charset="0"/>
              </a:rPr>
              <a:t>2011</a:t>
            </a:r>
            <a:endParaRPr lang="uk-UA" sz="1600" b="1" dirty="0">
              <a:solidFill>
                <a:srgbClr val="286E28"/>
              </a:solidFill>
              <a:latin typeface="Arial" panose="020B0604020202020204" pitchFamily="34" charset="0"/>
              <a:cs typeface="Arial" panose="020B0604020202020204" pitchFamily="34" charset="0"/>
            </a:endParaRPr>
          </a:p>
        </p:txBody>
      </p:sp>
      <p:grpSp>
        <p:nvGrpSpPr>
          <p:cNvPr id="18" name="Групувати 20"/>
          <p:cNvGrpSpPr/>
          <p:nvPr/>
        </p:nvGrpSpPr>
        <p:grpSpPr>
          <a:xfrm>
            <a:off x="134930" y="2380699"/>
            <a:ext cx="6058436" cy="526362"/>
            <a:chOff x="304801" y="1907955"/>
            <a:chExt cx="5736464" cy="526362"/>
          </a:xfrm>
          <a:solidFill>
            <a:srgbClr val="E1EDDF"/>
          </a:solidFill>
        </p:grpSpPr>
        <p:sp>
          <p:nvSpPr>
            <p:cNvPr id="19" name="Нашивка 10"/>
            <p:cNvSpPr/>
            <p:nvPr/>
          </p:nvSpPr>
          <p:spPr>
            <a:xfrm rot="5400000">
              <a:off x="635959" y="1812439"/>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0" name="Прямокутник 11"/>
            <p:cNvSpPr/>
            <p:nvPr/>
          </p:nvSpPr>
          <p:spPr>
            <a:xfrm>
              <a:off x="304801" y="1907955"/>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1" name="Прямокутник 13"/>
          <p:cNvSpPr/>
          <p:nvPr/>
        </p:nvSpPr>
        <p:spPr>
          <a:xfrm>
            <a:off x="276454" y="2454275"/>
            <a:ext cx="665012" cy="338554"/>
          </a:xfrm>
          <a:prstGeom prst="rect">
            <a:avLst/>
          </a:prstGeom>
        </p:spPr>
        <p:txBody>
          <a:bodyPr wrap="square">
            <a:spAutoFit/>
          </a:bodyPr>
          <a:lstStyle/>
          <a:p>
            <a:r>
              <a:rPr lang="en-US" sz="1600" b="1" dirty="0" smtClean="0">
                <a:solidFill>
                  <a:srgbClr val="286E28"/>
                </a:solidFill>
                <a:latin typeface="Arial" panose="020B0604020202020204" pitchFamily="34" charset="0"/>
                <a:cs typeface="Arial" panose="020B0604020202020204" pitchFamily="34" charset="0"/>
              </a:rPr>
              <a:t>201</a:t>
            </a:r>
            <a:r>
              <a:rPr lang="uk-UA" sz="1600" b="1" dirty="0" smtClean="0">
                <a:solidFill>
                  <a:srgbClr val="286E28"/>
                </a:solidFill>
                <a:latin typeface="Arial" panose="020B0604020202020204" pitchFamily="34" charset="0"/>
                <a:cs typeface="Arial" panose="020B0604020202020204" pitchFamily="34" charset="0"/>
              </a:rPr>
              <a:t>2</a:t>
            </a:r>
            <a:endParaRPr lang="uk-UA" sz="1600" b="1" dirty="0">
              <a:solidFill>
                <a:srgbClr val="286E28"/>
              </a:solidFill>
              <a:latin typeface="Arial" panose="020B0604020202020204" pitchFamily="34" charset="0"/>
              <a:cs typeface="Arial" panose="020B0604020202020204" pitchFamily="34" charset="0"/>
            </a:endParaRPr>
          </a:p>
        </p:txBody>
      </p:sp>
      <p:grpSp>
        <p:nvGrpSpPr>
          <p:cNvPr id="22" name="Групувати 21"/>
          <p:cNvGrpSpPr/>
          <p:nvPr/>
        </p:nvGrpSpPr>
        <p:grpSpPr>
          <a:xfrm>
            <a:off x="134930" y="2990299"/>
            <a:ext cx="6058436" cy="526362"/>
            <a:chOff x="304801" y="2532581"/>
            <a:chExt cx="5736464" cy="526362"/>
          </a:xfrm>
          <a:solidFill>
            <a:srgbClr val="CFE2CC"/>
          </a:solidFill>
        </p:grpSpPr>
        <p:sp>
          <p:nvSpPr>
            <p:cNvPr id="23" name="Нашивка 14"/>
            <p:cNvSpPr/>
            <p:nvPr/>
          </p:nvSpPr>
          <p:spPr>
            <a:xfrm rot="5400000">
              <a:off x="635959" y="2437065"/>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4" name="Прямокутник 15"/>
            <p:cNvSpPr/>
            <p:nvPr/>
          </p:nvSpPr>
          <p:spPr>
            <a:xfrm>
              <a:off x="304801" y="2532581"/>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5" name="Прямокутник 16"/>
          <p:cNvSpPr/>
          <p:nvPr/>
        </p:nvSpPr>
        <p:spPr>
          <a:xfrm>
            <a:off x="256533" y="3676099"/>
            <a:ext cx="665012" cy="301621"/>
          </a:xfrm>
          <a:prstGeom prst="rect">
            <a:avLst/>
          </a:prstGeom>
        </p:spPr>
        <p:txBody>
          <a:bodyPr wrap="square">
            <a:spAutoFit/>
          </a:bodyPr>
          <a:lstStyle/>
          <a:p>
            <a:pPr>
              <a:lnSpc>
                <a:spcPct val="85000"/>
              </a:lnSpc>
            </a:pPr>
            <a:r>
              <a:rPr lang="uk-UA" sz="1600" b="1" dirty="0" smtClean="0">
                <a:solidFill>
                  <a:srgbClr val="286E28"/>
                </a:solidFill>
                <a:latin typeface="Arial" panose="020B0604020202020204" pitchFamily="34" charset="0"/>
                <a:cs typeface="Arial" panose="020B0604020202020204" pitchFamily="34" charset="0"/>
              </a:rPr>
              <a:t>2015</a:t>
            </a:r>
            <a:endParaRPr lang="uk-UA" sz="1600" b="1" dirty="0">
              <a:solidFill>
                <a:srgbClr val="286E28"/>
              </a:solidFill>
              <a:latin typeface="Arial" panose="020B0604020202020204" pitchFamily="34" charset="0"/>
              <a:cs typeface="Arial" panose="020B0604020202020204" pitchFamily="34" charset="0"/>
            </a:endParaRPr>
          </a:p>
        </p:txBody>
      </p:sp>
      <p:grpSp>
        <p:nvGrpSpPr>
          <p:cNvPr id="26" name="Групувати 23"/>
          <p:cNvGrpSpPr/>
          <p:nvPr/>
        </p:nvGrpSpPr>
        <p:grpSpPr>
          <a:xfrm>
            <a:off x="134930" y="4209499"/>
            <a:ext cx="6058436" cy="526362"/>
            <a:chOff x="298361" y="3176524"/>
            <a:chExt cx="5736464" cy="526362"/>
          </a:xfrm>
          <a:solidFill>
            <a:srgbClr val="A8CAA2"/>
          </a:solidFill>
        </p:grpSpPr>
        <p:sp>
          <p:nvSpPr>
            <p:cNvPr id="27" name="Нашивка 24"/>
            <p:cNvSpPr/>
            <p:nvPr/>
          </p:nvSpPr>
          <p:spPr>
            <a:xfrm rot="5400000">
              <a:off x="629519" y="3081008"/>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8" name="Прямокутник 25"/>
            <p:cNvSpPr/>
            <p:nvPr/>
          </p:nvSpPr>
          <p:spPr>
            <a:xfrm>
              <a:off x="298361" y="3176524"/>
              <a:ext cx="5736464"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29" name="Прямокутник 26"/>
          <p:cNvSpPr/>
          <p:nvPr/>
        </p:nvSpPr>
        <p:spPr>
          <a:xfrm>
            <a:off x="281098" y="4901425"/>
            <a:ext cx="665012" cy="338554"/>
          </a:xfrm>
          <a:prstGeom prst="rect">
            <a:avLst/>
          </a:prstGeom>
        </p:spPr>
        <p:txBody>
          <a:bodyPr wrap="square">
            <a:spAutoFit/>
          </a:bodyPr>
          <a:lstStyle/>
          <a:p>
            <a:r>
              <a:rPr lang="uk-UA" sz="1600" b="1" dirty="0" smtClean="0">
                <a:solidFill>
                  <a:srgbClr val="286E28"/>
                </a:solidFill>
                <a:latin typeface="Arial" panose="020B0604020202020204" pitchFamily="34" charset="0"/>
                <a:cs typeface="Arial" panose="020B0604020202020204" pitchFamily="34" charset="0"/>
              </a:rPr>
              <a:t>2017</a:t>
            </a:r>
            <a:endParaRPr lang="uk-UA" sz="1600" b="1" dirty="0">
              <a:solidFill>
                <a:srgbClr val="286E28"/>
              </a:solidFill>
              <a:latin typeface="Arial" panose="020B0604020202020204" pitchFamily="34" charset="0"/>
              <a:cs typeface="Arial" panose="020B0604020202020204" pitchFamily="34" charset="0"/>
            </a:endParaRPr>
          </a:p>
        </p:txBody>
      </p:sp>
      <p:sp>
        <p:nvSpPr>
          <p:cNvPr id="30" name="Прямокутник 30"/>
          <p:cNvSpPr/>
          <p:nvPr/>
        </p:nvSpPr>
        <p:spPr>
          <a:xfrm>
            <a:off x="266553" y="4298030"/>
            <a:ext cx="665012" cy="301621"/>
          </a:xfrm>
          <a:prstGeom prst="rect">
            <a:avLst/>
          </a:prstGeom>
        </p:spPr>
        <p:txBody>
          <a:bodyPr wrap="square">
            <a:spAutoFit/>
          </a:bodyPr>
          <a:lstStyle/>
          <a:p>
            <a:pPr>
              <a:lnSpc>
                <a:spcPct val="85000"/>
              </a:lnSpc>
            </a:pPr>
            <a:r>
              <a:rPr lang="uk-UA" sz="1600" b="1" dirty="0" smtClean="0">
                <a:solidFill>
                  <a:srgbClr val="286E28"/>
                </a:solidFill>
                <a:latin typeface="Arial" panose="020B0604020202020204" pitchFamily="34" charset="0"/>
                <a:cs typeface="Arial" panose="020B0604020202020204" pitchFamily="34" charset="0"/>
              </a:rPr>
              <a:t>2016</a:t>
            </a:r>
            <a:endParaRPr lang="uk-UA" sz="1600" b="1" dirty="0">
              <a:solidFill>
                <a:srgbClr val="286E28"/>
              </a:solidFill>
              <a:latin typeface="Arial" panose="020B0604020202020204" pitchFamily="34" charset="0"/>
              <a:cs typeface="Arial" panose="020B0604020202020204" pitchFamily="34" charset="0"/>
            </a:endParaRPr>
          </a:p>
        </p:txBody>
      </p:sp>
      <p:sp>
        <p:nvSpPr>
          <p:cNvPr id="31" name="Прямокутник 34"/>
          <p:cNvSpPr/>
          <p:nvPr/>
        </p:nvSpPr>
        <p:spPr>
          <a:xfrm>
            <a:off x="247241" y="3073773"/>
            <a:ext cx="665012" cy="301621"/>
          </a:xfrm>
          <a:prstGeom prst="rect">
            <a:avLst/>
          </a:prstGeom>
        </p:spPr>
        <p:txBody>
          <a:bodyPr wrap="square">
            <a:spAutoFit/>
          </a:bodyPr>
          <a:lstStyle/>
          <a:p>
            <a:pPr>
              <a:lnSpc>
                <a:spcPct val="85000"/>
              </a:lnSpc>
            </a:pPr>
            <a:r>
              <a:rPr lang="uk-UA" sz="1600" b="1" dirty="0" smtClean="0">
                <a:solidFill>
                  <a:srgbClr val="286E28"/>
                </a:solidFill>
                <a:latin typeface="Arial" panose="020B0604020202020204" pitchFamily="34" charset="0"/>
                <a:cs typeface="Arial" panose="020B0604020202020204" pitchFamily="34" charset="0"/>
              </a:rPr>
              <a:t>2013</a:t>
            </a:r>
            <a:endParaRPr lang="uk-UA" sz="1600" b="1" dirty="0">
              <a:solidFill>
                <a:srgbClr val="286E28"/>
              </a:solidFill>
              <a:latin typeface="Arial" panose="020B0604020202020204" pitchFamily="34" charset="0"/>
              <a:cs typeface="Arial" panose="020B0604020202020204" pitchFamily="34" charset="0"/>
            </a:endParaRPr>
          </a:p>
        </p:txBody>
      </p:sp>
      <p:sp>
        <p:nvSpPr>
          <p:cNvPr id="32" name="Прямокутник 1"/>
          <p:cNvSpPr/>
          <p:nvPr/>
        </p:nvSpPr>
        <p:spPr>
          <a:xfrm>
            <a:off x="871229" y="1621040"/>
            <a:ext cx="5543157" cy="3742050"/>
          </a:xfrm>
          <a:prstGeom prst="rect">
            <a:avLst/>
          </a:prstGeom>
        </p:spPr>
        <p:txBody>
          <a:bodyPr wrap="square">
            <a:spAutoFit/>
          </a:bodyPr>
          <a:lstStyle/>
          <a:p>
            <a:pPr>
              <a:spcBef>
                <a:spcPts val="3100"/>
              </a:spcBef>
            </a:pPr>
            <a:r>
              <a:rPr lang="en-US" b="1" dirty="0" smtClean="0">
                <a:solidFill>
                  <a:srgbClr val="002060"/>
                </a:solidFill>
                <a:cs typeface="Arial" panose="020B0604020202020204" pitchFamily="34" charset="0"/>
              </a:rPr>
              <a:t>Legal </a:t>
            </a:r>
            <a:r>
              <a:rPr lang="en-US" b="1" dirty="0">
                <a:solidFill>
                  <a:srgbClr val="002060"/>
                </a:solidFill>
                <a:cs typeface="Arial" panose="020B0604020202020204" pitchFamily="34" charset="0"/>
              </a:rPr>
              <a:t>Aid Law </a:t>
            </a:r>
            <a:r>
              <a:rPr lang="en-US" dirty="0" smtClean="0">
                <a:solidFill>
                  <a:srgbClr val="002060"/>
                </a:solidFill>
                <a:cs typeface="Arial" panose="020B0604020202020204" pitchFamily="34" charset="0"/>
              </a:rPr>
              <a:t>adopted</a:t>
            </a:r>
            <a:endParaRPr lang="uk-UA" dirty="0">
              <a:solidFill>
                <a:srgbClr val="002060"/>
              </a:solidFill>
              <a:cs typeface="Arial" panose="020B0604020202020204" pitchFamily="34" charset="0"/>
            </a:endParaRPr>
          </a:p>
          <a:p>
            <a:pPr>
              <a:spcBef>
                <a:spcPts val="3100"/>
              </a:spcBef>
            </a:pPr>
            <a:r>
              <a:rPr lang="en-US" b="1" dirty="0" smtClean="0">
                <a:solidFill>
                  <a:srgbClr val="002060"/>
                </a:solidFill>
                <a:cs typeface="Arial" panose="020B0604020202020204" pitchFamily="34" charset="0"/>
              </a:rPr>
              <a:t>Coordination </a:t>
            </a:r>
            <a:r>
              <a:rPr lang="en-US" b="1" dirty="0">
                <a:solidFill>
                  <a:srgbClr val="002060"/>
                </a:solidFill>
                <a:cs typeface="Arial" panose="020B0604020202020204" pitchFamily="34" charset="0"/>
              </a:rPr>
              <a:t>Centre for Legal Aid Provision </a:t>
            </a:r>
            <a:r>
              <a:rPr lang="en-US" dirty="0" smtClean="0">
                <a:solidFill>
                  <a:srgbClr val="002060"/>
                </a:solidFill>
                <a:cs typeface="Arial" panose="020B0604020202020204" pitchFamily="34" charset="0"/>
              </a:rPr>
              <a:t>established</a:t>
            </a:r>
            <a:endParaRPr lang="uk-UA" dirty="0">
              <a:solidFill>
                <a:srgbClr val="002060"/>
              </a:solidFill>
              <a:cs typeface="Arial" panose="020B0604020202020204" pitchFamily="34" charset="0"/>
            </a:endParaRPr>
          </a:p>
          <a:p>
            <a:pPr>
              <a:spcBef>
                <a:spcPts val="3100"/>
              </a:spcBef>
            </a:pPr>
            <a:r>
              <a:rPr lang="en-US" b="1" dirty="0" smtClean="0">
                <a:solidFill>
                  <a:srgbClr val="002060"/>
                </a:solidFill>
                <a:cs typeface="Arial" panose="020B0604020202020204" pitchFamily="34" charset="0"/>
              </a:rPr>
              <a:t>27 </a:t>
            </a:r>
            <a:r>
              <a:rPr lang="en-US" b="1" dirty="0">
                <a:solidFill>
                  <a:srgbClr val="002060"/>
                </a:solidFill>
                <a:cs typeface="Arial" panose="020B0604020202020204" pitchFamily="34" charset="0"/>
              </a:rPr>
              <a:t>Regional legal Aid </a:t>
            </a:r>
            <a:r>
              <a:rPr lang="en-US" b="1" dirty="0" err="1">
                <a:solidFill>
                  <a:srgbClr val="002060"/>
                </a:solidFill>
                <a:cs typeface="Arial" panose="020B0604020202020204" pitchFamily="34" charset="0"/>
              </a:rPr>
              <a:t>Centres</a:t>
            </a:r>
            <a:r>
              <a:rPr lang="en-US" b="1" dirty="0">
                <a:solidFill>
                  <a:srgbClr val="002060"/>
                </a:solidFill>
                <a:cs typeface="Arial" panose="020B0604020202020204" pitchFamily="34" charset="0"/>
              </a:rPr>
              <a:t> </a:t>
            </a:r>
            <a:r>
              <a:rPr lang="en-US" dirty="0">
                <a:solidFill>
                  <a:srgbClr val="002060"/>
                </a:solidFill>
                <a:cs typeface="Arial" panose="020B0604020202020204" pitchFamily="34" charset="0"/>
              </a:rPr>
              <a:t>launched</a:t>
            </a:r>
            <a:r>
              <a:rPr lang="en-US" sz="1600" dirty="0">
                <a:solidFill>
                  <a:srgbClr val="002060"/>
                </a:solidFill>
                <a:cs typeface="Arial" panose="020B0604020202020204" pitchFamily="34" charset="0"/>
              </a:rPr>
              <a:t>	</a:t>
            </a:r>
            <a:endParaRPr lang="uk-UA" sz="1600" dirty="0" smtClean="0">
              <a:solidFill>
                <a:srgbClr val="002060"/>
              </a:solidFill>
              <a:cs typeface="Arial" panose="020B0604020202020204" pitchFamily="34" charset="0"/>
            </a:endParaRPr>
          </a:p>
          <a:p>
            <a:pPr>
              <a:spcBef>
                <a:spcPts val="3100"/>
              </a:spcBef>
            </a:pPr>
            <a:r>
              <a:rPr lang="en-US" b="1" dirty="0" smtClean="0">
                <a:solidFill>
                  <a:srgbClr val="002060"/>
                </a:solidFill>
                <a:cs typeface="Arial" panose="020B0604020202020204" pitchFamily="34" charset="0"/>
              </a:rPr>
              <a:t>100 </a:t>
            </a:r>
            <a:r>
              <a:rPr lang="en-US" b="1" dirty="0">
                <a:solidFill>
                  <a:srgbClr val="002060"/>
                </a:solidFill>
                <a:cs typeface="Arial" panose="020B0604020202020204" pitchFamily="34" charset="0"/>
              </a:rPr>
              <a:t>Local Legal Aid </a:t>
            </a:r>
            <a:r>
              <a:rPr lang="en-US" b="1" dirty="0" err="1" smtClean="0">
                <a:solidFill>
                  <a:srgbClr val="002060"/>
                </a:solidFill>
                <a:cs typeface="Arial" panose="020B0604020202020204" pitchFamily="34" charset="0"/>
              </a:rPr>
              <a:t>Centres</a:t>
            </a:r>
            <a:r>
              <a:rPr lang="en-US" b="1" dirty="0" smtClean="0">
                <a:solidFill>
                  <a:srgbClr val="002060"/>
                </a:solidFill>
                <a:cs typeface="Arial" panose="020B0604020202020204" pitchFamily="34" charset="0"/>
              </a:rPr>
              <a:t> </a:t>
            </a:r>
            <a:r>
              <a:rPr lang="en-US" dirty="0">
                <a:solidFill>
                  <a:srgbClr val="002060"/>
                </a:solidFill>
                <a:cs typeface="Arial" panose="020B0604020202020204" pitchFamily="34" charset="0"/>
              </a:rPr>
              <a:t>launched</a:t>
            </a:r>
            <a:r>
              <a:rPr lang="en-US" sz="1600" dirty="0">
                <a:solidFill>
                  <a:srgbClr val="002060"/>
                </a:solidFill>
                <a:cs typeface="Arial" panose="020B0604020202020204" pitchFamily="34" charset="0"/>
              </a:rPr>
              <a:t>	</a:t>
            </a:r>
            <a:endParaRPr lang="uk-UA" sz="1600" dirty="0" smtClean="0">
              <a:solidFill>
                <a:srgbClr val="002060"/>
              </a:solidFill>
              <a:cs typeface="Arial" panose="020B0604020202020204" pitchFamily="34" charset="0"/>
            </a:endParaRPr>
          </a:p>
          <a:p>
            <a:pPr>
              <a:spcBef>
                <a:spcPts val="3100"/>
              </a:spcBef>
            </a:pPr>
            <a:r>
              <a:rPr lang="en-US" b="1" dirty="0" smtClean="0">
                <a:solidFill>
                  <a:srgbClr val="002060"/>
                </a:solidFill>
                <a:cs typeface="Arial" panose="020B0604020202020204" pitchFamily="34" charset="0"/>
              </a:rPr>
              <a:t>432 </a:t>
            </a:r>
            <a:r>
              <a:rPr lang="en-US" b="1" dirty="0">
                <a:solidFill>
                  <a:srgbClr val="002060"/>
                </a:solidFill>
                <a:cs typeface="Arial" panose="020B0604020202020204" pitchFamily="34" charset="0"/>
              </a:rPr>
              <a:t>Legal Aid Bureaus </a:t>
            </a:r>
            <a:r>
              <a:rPr lang="en-US" dirty="0" smtClean="0">
                <a:solidFill>
                  <a:srgbClr val="002060"/>
                </a:solidFill>
                <a:cs typeface="Arial" panose="020B0604020202020204" pitchFamily="34" charset="0"/>
              </a:rPr>
              <a:t>in </a:t>
            </a:r>
            <a:r>
              <a:rPr lang="en-US" dirty="0">
                <a:solidFill>
                  <a:srgbClr val="002060"/>
                </a:solidFill>
                <a:cs typeface="Arial" panose="020B0604020202020204" pitchFamily="34" charset="0"/>
              </a:rPr>
              <a:t>small towns and rural </a:t>
            </a:r>
            <a:r>
              <a:rPr lang="en-US" dirty="0" smtClean="0">
                <a:solidFill>
                  <a:srgbClr val="002060"/>
                </a:solidFill>
                <a:cs typeface="Arial" panose="020B0604020202020204" pitchFamily="34" charset="0"/>
              </a:rPr>
              <a:t>areas</a:t>
            </a:r>
            <a:endParaRPr lang="uk-UA" dirty="0">
              <a:solidFill>
                <a:srgbClr val="002060"/>
              </a:solidFill>
              <a:cs typeface="Arial" panose="020B0604020202020204" pitchFamily="34" charset="0"/>
            </a:endParaRPr>
          </a:p>
          <a:p>
            <a:pPr>
              <a:spcBef>
                <a:spcPts val="3100"/>
              </a:spcBef>
            </a:pPr>
            <a:r>
              <a:rPr lang="en-GB" b="1" dirty="0" smtClean="0">
                <a:solidFill>
                  <a:srgbClr val="002060"/>
                </a:solidFill>
              </a:rPr>
              <a:t>Contact Centre’s </a:t>
            </a:r>
            <a:r>
              <a:rPr lang="en-GB" dirty="0" smtClean="0">
                <a:solidFill>
                  <a:srgbClr val="002060"/>
                </a:solidFill>
              </a:rPr>
              <a:t>capacity</a:t>
            </a:r>
            <a:r>
              <a:rPr lang="en-GB" b="1" dirty="0" smtClean="0">
                <a:solidFill>
                  <a:srgbClr val="002060"/>
                </a:solidFill>
              </a:rPr>
              <a:t> </a:t>
            </a:r>
            <a:r>
              <a:rPr lang="en-GB" dirty="0" smtClean="0">
                <a:solidFill>
                  <a:srgbClr val="002060"/>
                </a:solidFill>
              </a:rPr>
              <a:t>doubled </a:t>
            </a:r>
            <a:endParaRPr lang="uk-UA" dirty="0">
              <a:solidFill>
                <a:srgbClr val="002060"/>
              </a:solidFill>
              <a:cs typeface="Arial" panose="020B0604020202020204" pitchFamily="34" charset="0"/>
            </a:endParaRPr>
          </a:p>
        </p:txBody>
      </p:sp>
      <p:sp>
        <p:nvSpPr>
          <p:cNvPr id="33" name="Прямокутник 35"/>
          <p:cNvSpPr/>
          <p:nvPr/>
        </p:nvSpPr>
        <p:spPr>
          <a:xfrm>
            <a:off x="6918885" y="2718431"/>
            <a:ext cx="2164729" cy="3982629"/>
          </a:xfrm>
          <a:prstGeom prst="rect">
            <a:avLst/>
          </a:prstGeom>
        </p:spPr>
        <p:txBody>
          <a:bodyPr wrap="square">
            <a:spAutoFit/>
          </a:bodyPr>
          <a:lstStyle/>
          <a:p>
            <a:pPr marL="180000" indent="-180000">
              <a:lnSpc>
                <a:spcPct val="80000"/>
              </a:lnSpc>
            </a:pPr>
            <a:r>
              <a:rPr lang="uk-UA" sz="1500" i="1" dirty="0">
                <a:solidFill>
                  <a:srgbClr val="286E28"/>
                </a:solidFill>
              </a:rPr>
              <a:t>	</a:t>
            </a:r>
            <a:r>
              <a:rPr lang="en-US" sz="1500" i="1" dirty="0" smtClean="0">
                <a:solidFill>
                  <a:srgbClr val="23438C"/>
                </a:solidFill>
              </a:rPr>
              <a:t>criminal legal aid  (secondary )</a:t>
            </a:r>
            <a:endParaRPr lang="uk-UA" sz="1500" i="1" dirty="0" smtClean="0">
              <a:solidFill>
                <a:srgbClr val="23438C"/>
              </a:solidFill>
            </a:endParaRPr>
          </a:p>
          <a:p>
            <a:pPr marL="180000" indent="-180000">
              <a:lnSpc>
                <a:spcPct val="80000"/>
              </a:lnSpc>
            </a:pPr>
            <a:endParaRPr lang="uk-UA" sz="700" i="1" dirty="0" smtClean="0">
              <a:solidFill>
                <a:srgbClr val="23438C"/>
              </a:solidFill>
            </a:endParaRPr>
          </a:p>
          <a:p>
            <a:pPr marL="180000" indent="-180000">
              <a:lnSpc>
                <a:spcPct val="80000"/>
              </a:lnSpc>
            </a:pPr>
            <a:endParaRPr lang="en-GB" sz="2400" i="1" dirty="0" smtClean="0">
              <a:solidFill>
                <a:srgbClr val="23438C"/>
              </a:solidFill>
            </a:endParaRPr>
          </a:p>
          <a:p>
            <a:pPr marL="180000" indent="-180000">
              <a:lnSpc>
                <a:spcPct val="80000"/>
              </a:lnSpc>
            </a:pPr>
            <a:r>
              <a:rPr lang="uk-UA" sz="1500" i="1" dirty="0" smtClean="0">
                <a:solidFill>
                  <a:srgbClr val="23438C"/>
                </a:solidFill>
              </a:rPr>
              <a:t>+	</a:t>
            </a:r>
            <a:r>
              <a:rPr lang="en-US" sz="1500" i="1" dirty="0" smtClean="0">
                <a:solidFill>
                  <a:srgbClr val="23438C"/>
                </a:solidFill>
              </a:rPr>
              <a:t>civil and administrative legal aid</a:t>
            </a:r>
            <a:endParaRPr lang="uk-UA" sz="1500" i="1" dirty="0" smtClean="0">
              <a:solidFill>
                <a:srgbClr val="23438C"/>
              </a:solidFill>
            </a:endParaRPr>
          </a:p>
          <a:p>
            <a:pPr marL="180000" indent="-180000">
              <a:lnSpc>
                <a:spcPct val="80000"/>
              </a:lnSpc>
            </a:pPr>
            <a:endParaRPr lang="en-GB" sz="1500" i="1" dirty="0" smtClean="0">
              <a:solidFill>
                <a:srgbClr val="23438C"/>
              </a:solidFill>
            </a:endParaRPr>
          </a:p>
          <a:p>
            <a:pPr marL="180000" indent="-180000">
              <a:lnSpc>
                <a:spcPct val="80000"/>
              </a:lnSpc>
            </a:pPr>
            <a:r>
              <a:rPr lang="uk-UA" sz="1500" i="1" dirty="0" smtClean="0">
                <a:solidFill>
                  <a:srgbClr val="23438C"/>
                </a:solidFill>
              </a:rPr>
              <a:t>+	</a:t>
            </a:r>
            <a:r>
              <a:rPr lang="en-US" sz="1500" i="1" dirty="0" smtClean="0">
                <a:solidFill>
                  <a:srgbClr val="23438C"/>
                </a:solidFill>
              </a:rPr>
              <a:t>primary </a:t>
            </a:r>
            <a:r>
              <a:rPr lang="en-US" sz="1500" i="1" dirty="0">
                <a:solidFill>
                  <a:srgbClr val="23438C"/>
                </a:solidFill>
              </a:rPr>
              <a:t>legal </a:t>
            </a:r>
            <a:r>
              <a:rPr lang="en-US" sz="1500" i="1" dirty="0" smtClean="0">
                <a:solidFill>
                  <a:srgbClr val="23438C"/>
                </a:solidFill>
              </a:rPr>
              <a:t>aid</a:t>
            </a:r>
          </a:p>
          <a:p>
            <a:pPr marL="180000" indent="-180000">
              <a:lnSpc>
                <a:spcPct val="80000"/>
              </a:lnSpc>
            </a:pPr>
            <a:r>
              <a:rPr lang="en-GB" sz="1500" i="1" dirty="0" smtClean="0">
                <a:solidFill>
                  <a:srgbClr val="23438C"/>
                </a:solidFill>
              </a:rPr>
              <a:t>+  enlargement </a:t>
            </a:r>
            <a:r>
              <a:rPr lang="en-GB" sz="1500" i="1" dirty="0">
                <a:solidFill>
                  <a:srgbClr val="23438C"/>
                </a:solidFill>
              </a:rPr>
              <a:t>of specific categories </a:t>
            </a:r>
            <a:r>
              <a:rPr lang="en-GB" sz="1500" i="1" dirty="0" smtClean="0">
                <a:solidFill>
                  <a:srgbClr val="23438C"/>
                </a:solidFill>
              </a:rPr>
              <a:t>of persons entitled </a:t>
            </a:r>
            <a:r>
              <a:rPr lang="en-GB" sz="1500" i="1" dirty="0">
                <a:solidFill>
                  <a:srgbClr val="23438C"/>
                </a:solidFill>
              </a:rPr>
              <a:t>to legal </a:t>
            </a:r>
            <a:r>
              <a:rPr lang="en-GB" sz="1500" i="1" dirty="0" smtClean="0">
                <a:solidFill>
                  <a:srgbClr val="23438C"/>
                </a:solidFill>
              </a:rPr>
              <a:t>aid</a:t>
            </a:r>
            <a:endParaRPr lang="uk-UA" sz="1500" i="1" dirty="0" smtClean="0">
              <a:solidFill>
                <a:srgbClr val="23438C"/>
              </a:solidFill>
            </a:endParaRPr>
          </a:p>
          <a:p>
            <a:pPr marL="180000" indent="-180000">
              <a:lnSpc>
                <a:spcPct val="80000"/>
              </a:lnSpc>
            </a:pPr>
            <a:endParaRPr lang="en-US" sz="1500" i="1" dirty="0" smtClean="0">
              <a:solidFill>
                <a:srgbClr val="23438C"/>
              </a:solidFill>
            </a:endParaRPr>
          </a:p>
          <a:p>
            <a:pPr marL="180000" indent="-180000">
              <a:lnSpc>
                <a:spcPct val="80000"/>
              </a:lnSpc>
            </a:pPr>
            <a:r>
              <a:rPr lang="en-US" sz="1500" i="1" dirty="0" smtClean="0">
                <a:solidFill>
                  <a:srgbClr val="23438C"/>
                </a:solidFill>
              </a:rPr>
              <a:t>+</a:t>
            </a:r>
            <a:r>
              <a:rPr lang="uk-UA" sz="1500" i="1" dirty="0" smtClean="0">
                <a:solidFill>
                  <a:srgbClr val="23438C"/>
                </a:solidFill>
              </a:rPr>
              <a:t>	</a:t>
            </a:r>
            <a:r>
              <a:rPr lang="en-US" sz="1500" i="1" dirty="0" smtClean="0">
                <a:solidFill>
                  <a:srgbClr val="23438C"/>
                </a:solidFill>
              </a:rPr>
              <a:t>legal empowerment &amp; </a:t>
            </a:r>
            <a:r>
              <a:rPr lang="en-GB" sz="1500" i="1" dirty="0" err="1" smtClean="0">
                <a:solidFill>
                  <a:srgbClr val="23438C"/>
                </a:solidFill>
              </a:rPr>
              <a:t>enlightment</a:t>
            </a:r>
            <a:endParaRPr lang="en-GB" sz="1500" i="1" dirty="0" smtClean="0">
              <a:solidFill>
                <a:srgbClr val="23438C"/>
              </a:solidFill>
            </a:endParaRPr>
          </a:p>
          <a:p>
            <a:pPr marL="180000" indent="-180000">
              <a:lnSpc>
                <a:spcPct val="80000"/>
              </a:lnSpc>
            </a:pPr>
            <a:endParaRPr lang="en-GB" sz="1500" i="1" dirty="0" smtClean="0">
              <a:solidFill>
                <a:srgbClr val="23438C"/>
              </a:solidFill>
            </a:endParaRPr>
          </a:p>
          <a:p>
            <a:pPr marL="180000" indent="-180000">
              <a:lnSpc>
                <a:spcPct val="80000"/>
              </a:lnSpc>
            </a:pPr>
            <a:r>
              <a:rPr lang="en-GB" sz="1500" i="1" dirty="0">
                <a:solidFill>
                  <a:srgbClr val="23438C"/>
                </a:solidFill>
              </a:rPr>
              <a:t>+</a:t>
            </a:r>
            <a:r>
              <a:rPr lang="en-GB" sz="1500" i="1" dirty="0" smtClean="0">
                <a:solidFill>
                  <a:srgbClr val="23438C"/>
                </a:solidFill>
              </a:rPr>
              <a:t> specialisation in narrow thematic  areas; quality assurance; experience sharing and dialogue with justice stakeholders</a:t>
            </a:r>
            <a:endParaRPr lang="uk-UA" sz="1500" i="1" dirty="0">
              <a:solidFill>
                <a:srgbClr val="23438C"/>
              </a:solidFill>
            </a:endParaRPr>
          </a:p>
        </p:txBody>
      </p:sp>
      <p:pic>
        <p:nvPicPr>
          <p:cNvPr id="34" name="Рисунок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176" y="3595137"/>
            <a:ext cx="552509" cy="381000"/>
          </a:xfrm>
          <a:prstGeom prst="rect">
            <a:avLst/>
          </a:prstGeom>
        </p:spPr>
      </p:pic>
      <p:pic>
        <p:nvPicPr>
          <p:cNvPr id="35" name="Рисунок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5889" y="4209500"/>
            <a:ext cx="552509" cy="381000"/>
          </a:xfrm>
          <a:prstGeom prst="rect">
            <a:avLst/>
          </a:prstGeom>
        </p:spPr>
      </p:pic>
      <p:pic>
        <p:nvPicPr>
          <p:cNvPr id="36" name="Рисунок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2284" y="4816968"/>
            <a:ext cx="552509" cy="381000"/>
          </a:xfrm>
          <a:prstGeom prst="rect">
            <a:avLst/>
          </a:prstGeom>
        </p:spPr>
      </p:pic>
      <p:pic>
        <p:nvPicPr>
          <p:cNvPr id="37" name="Рисунок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999" y="3077205"/>
            <a:ext cx="193567" cy="217894"/>
          </a:xfrm>
          <a:prstGeom prst="rect">
            <a:avLst/>
          </a:prstGeom>
        </p:spPr>
      </p:pic>
      <p:pic>
        <p:nvPicPr>
          <p:cNvPr id="38" name="Рисунок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4307" y="3686600"/>
            <a:ext cx="258949" cy="218062"/>
          </a:xfrm>
          <a:prstGeom prst="rect">
            <a:avLst/>
          </a:prstGeom>
        </p:spPr>
      </p:pic>
      <p:pic>
        <p:nvPicPr>
          <p:cNvPr id="39" name="Рисунок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8342" y="4259018"/>
            <a:ext cx="247601" cy="281962"/>
          </a:xfrm>
          <a:prstGeom prst="rect">
            <a:avLst/>
          </a:prstGeom>
        </p:spPr>
      </p:pic>
      <p:pic>
        <p:nvPicPr>
          <p:cNvPr id="40" name="Рисунок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8704" y="4865863"/>
            <a:ext cx="316073" cy="290080"/>
          </a:xfrm>
          <a:prstGeom prst="rect">
            <a:avLst/>
          </a:prstGeom>
        </p:spPr>
      </p:pic>
      <p:grpSp>
        <p:nvGrpSpPr>
          <p:cNvPr id="41" name="Групувати 37"/>
          <p:cNvGrpSpPr/>
          <p:nvPr/>
        </p:nvGrpSpPr>
        <p:grpSpPr>
          <a:xfrm>
            <a:off x="134930" y="5448354"/>
            <a:ext cx="6058436" cy="625338"/>
            <a:chOff x="298361" y="3077548"/>
            <a:chExt cx="5736464" cy="625338"/>
          </a:xfrm>
          <a:solidFill>
            <a:srgbClr val="83B37B"/>
          </a:solidFill>
        </p:grpSpPr>
        <p:sp>
          <p:nvSpPr>
            <p:cNvPr id="42" name="Нашивка 38"/>
            <p:cNvSpPr/>
            <p:nvPr/>
          </p:nvSpPr>
          <p:spPr>
            <a:xfrm rot="5400000">
              <a:off x="629519" y="3081008"/>
              <a:ext cx="290720" cy="95303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43" name="Прямокутник 39"/>
            <p:cNvSpPr/>
            <p:nvPr/>
          </p:nvSpPr>
          <p:spPr>
            <a:xfrm>
              <a:off x="298361" y="3077548"/>
              <a:ext cx="5736464" cy="5243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500" dirty="0" smtClean="0">
                  <a:solidFill>
                    <a:schemeClr val="tx1"/>
                  </a:solidFill>
                </a:rPr>
                <a:t>                </a:t>
              </a:r>
              <a:r>
                <a:rPr lang="en-GB" sz="1500" dirty="0">
                  <a:solidFill>
                    <a:schemeClr val="tx1"/>
                  </a:solidFill>
                </a:rPr>
                <a:t> </a:t>
              </a:r>
              <a:r>
                <a:rPr lang="en-GB" sz="1500" dirty="0" smtClean="0">
                  <a:solidFill>
                    <a:schemeClr val="tx1"/>
                  </a:solidFill>
                </a:rPr>
                <a:t> </a:t>
              </a:r>
              <a:r>
                <a:rPr lang="en-GB" b="1" dirty="0" smtClean="0">
                  <a:solidFill>
                    <a:srgbClr val="002060"/>
                  </a:solidFill>
                </a:rPr>
                <a:t>Legal Clubs “PRAVOKATOR”;</a:t>
              </a:r>
              <a:r>
                <a:rPr lang="en-GB" dirty="0" smtClean="0">
                  <a:solidFill>
                    <a:srgbClr val="002060"/>
                  </a:solidFill>
                </a:rPr>
                <a:t> Projects i.e.</a:t>
              </a:r>
              <a:r>
                <a:rPr lang="uk-UA" dirty="0" smtClean="0">
                  <a:solidFill>
                    <a:srgbClr val="002060"/>
                  </a:solidFill>
                </a:rPr>
                <a:t> </a:t>
              </a:r>
              <a:r>
                <a:rPr lang="en-GB" dirty="0" smtClean="0">
                  <a:solidFill>
                    <a:srgbClr val="002060"/>
                  </a:solidFill>
                </a:rPr>
                <a:t>“</a:t>
              </a:r>
              <a:r>
                <a:rPr lang="en-GB" i="1" dirty="0" smtClean="0">
                  <a:solidFill>
                    <a:srgbClr val="002060"/>
                  </a:solidFill>
                </a:rPr>
                <a:t>Quality 	      	      assurance peer-review mechanism”</a:t>
              </a:r>
              <a:r>
                <a:rPr lang="en-GB" dirty="0" smtClean="0">
                  <a:solidFill>
                    <a:srgbClr val="002060"/>
                  </a:solidFill>
                </a:rPr>
                <a:t>; “</a:t>
              </a:r>
              <a:r>
                <a:rPr lang="en-GB" i="1" dirty="0" smtClean="0">
                  <a:solidFill>
                    <a:srgbClr val="002060"/>
                  </a:solidFill>
                </a:rPr>
                <a:t>Family Advisers</a:t>
              </a:r>
              <a:r>
                <a:rPr lang="en-GB" dirty="0" smtClean="0">
                  <a:solidFill>
                    <a:srgbClr val="002060"/>
                  </a:solidFill>
                </a:rPr>
                <a:t>”</a:t>
              </a:r>
              <a:endParaRPr lang="uk-UA" dirty="0">
                <a:solidFill>
                  <a:srgbClr val="002060"/>
                </a:solidFill>
              </a:endParaRPr>
            </a:p>
          </p:txBody>
        </p:sp>
      </p:grpSp>
      <p:sp>
        <p:nvSpPr>
          <p:cNvPr id="44" name="Прямокутник 40"/>
          <p:cNvSpPr/>
          <p:nvPr/>
        </p:nvSpPr>
        <p:spPr>
          <a:xfrm>
            <a:off x="281097" y="5448354"/>
            <a:ext cx="665012" cy="338554"/>
          </a:xfrm>
          <a:prstGeom prst="rect">
            <a:avLst/>
          </a:prstGeom>
        </p:spPr>
        <p:txBody>
          <a:bodyPr wrap="square">
            <a:spAutoFit/>
          </a:bodyPr>
          <a:lstStyle/>
          <a:p>
            <a:r>
              <a:rPr lang="uk-UA" sz="1600" b="1" dirty="0" smtClean="0">
                <a:solidFill>
                  <a:srgbClr val="286E28"/>
                </a:solidFill>
                <a:latin typeface="Arial" panose="020B0604020202020204" pitchFamily="34" charset="0"/>
                <a:cs typeface="Arial" panose="020B0604020202020204" pitchFamily="34" charset="0"/>
              </a:rPr>
              <a:t>201</a:t>
            </a:r>
            <a:r>
              <a:rPr lang="en-GB" sz="1600" b="1" dirty="0" smtClean="0">
                <a:solidFill>
                  <a:srgbClr val="286E28"/>
                </a:solidFill>
                <a:latin typeface="Arial" panose="020B0604020202020204" pitchFamily="34" charset="0"/>
                <a:cs typeface="Arial" panose="020B0604020202020204" pitchFamily="34" charset="0"/>
              </a:rPr>
              <a:t>8</a:t>
            </a:r>
            <a:endParaRPr lang="uk-UA" sz="1600" b="1" dirty="0">
              <a:solidFill>
                <a:srgbClr val="286E28"/>
              </a:solidFill>
              <a:latin typeface="Arial" panose="020B0604020202020204" pitchFamily="34" charset="0"/>
              <a:cs typeface="Arial" panose="020B0604020202020204" pitchFamily="34" charset="0"/>
            </a:endParaRPr>
          </a:p>
        </p:txBody>
      </p:sp>
      <p:sp>
        <p:nvSpPr>
          <p:cNvPr id="2" name="TextBox 1"/>
          <p:cNvSpPr txBox="1"/>
          <p:nvPr/>
        </p:nvSpPr>
        <p:spPr>
          <a:xfrm>
            <a:off x="134930" y="1114455"/>
            <a:ext cx="8877836" cy="400110"/>
          </a:xfrm>
          <a:prstGeom prst="rect">
            <a:avLst/>
          </a:prstGeom>
          <a:noFill/>
        </p:spPr>
        <p:txBody>
          <a:bodyPr wrap="square" rtlCol="0">
            <a:spAutoFit/>
          </a:bodyPr>
          <a:lstStyle/>
          <a:p>
            <a:r>
              <a:rPr lang="en-GB" sz="2000" b="1" dirty="0" smtClean="0">
                <a:solidFill>
                  <a:srgbClr val="23438C"/>
                </a:solidFill>
              </a:rPr>
              <a:t>HOW LEGAL SYSTEM DEVELOPED OVER THE LAST YEARS: Key Steps</a:t>
            </a:r>
            <a:endParaRPr lang="en-US" sz="2000" b="1" dirty="0">
              <a:solidFill>
                <a:srgbClr val="23438C"/>
              </a:solidFill>
            </a:endParaRPr>
          </a:p>
        </p:txBody>
      </p:sp>
      <p:pic>
        <p:nvPicPr>
          <p:cNvPr id="45" name="Рисунок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966" y="5457533"/>
            <a:ext cx="552509" cy="381000"/>
          </a:xfrm>
          <a:prstGeom prst="rect">
            <a:avLst/>
          </a:prstGeom>
        </p:spPr>
      </p:pic>
      <p:pic>
        <p:nvPicPr>
          <p:cNvPr id="46" name="Рисунок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4386" y="5506428"/>
            <a:ext cx="316073" cy="290080"/>
          </a:xfrm>
          <a:prstGeom prst="rect">
            <a:avLst/>
          </a:prstGeom>
        </p:spPr>
      </p:pic>
      <p:sp>
        <p:nvSpPr>
          <p:cNvPr id="4" name="TextBox 3"/>
          <p:cNvSpPr txBox="1"/>
          <p:nvPr/>
        </p:nvSpPr>
        <p:spPr>
          <a:xfrm>
            <a:off x="134930" y="6201725"/>
            <a:ext cx="6783955" cy="677108"/>
          </a:xfrm>
          <a:prstGeom prst="rect">
            <a:avLst/>
          </a:prstGeom>
          <a:noFill/>
        </p:spPr>
        <p:txBody>
          <a:bodyPr wrap="square" rtlCol="0">
            <a:spAutoFit/>
          </a:bodyPr>
          <a:lstStyle/>
          <a:p>
            <a:r>
              <a:rPr lang="en-GB" sz="1900" b="1" i="1" dirty="0" smtClean="0">
                <a:solidFill>
                  <a:srgbClr val="002060"/>
                </a:solidFill>
              </a:rPr>
              <a:t>Access </a:t>
            </a:r>
            <a:r>
              <a:rPr lang="en-GB" sz="1900" b="1" i="1" dirty="0">
                <a:solidFill>
                  <a:srgbClr val="002060"/>
                </a:solidFill>
              </a:rPr>
              <a:t>to </a:t>
            </a:r>
            <a:r>
              <a:rPr lang="en-GB" sz="1900" b="1" i="1" dirty="0" smtClean="0">
                <a:solidFill>
                  <a:srgbClr val="002060"/>
                </a:solidFill>
              </a:rPr>
              <a:t>legal aid in UA in numbers</a:t>
            </a:r>
            <a:r>
              <a:rPr lang="en-GB" sz="1900" b="1" dirty="0" smtClean="0">
                <a:solidFill>
                  <a:srgbClr val="002060"/>
                </a:solidFill>
              </a:rPr>
              <a:t>: </a:t>
            </a:r>
            <a:r>
              <a:rPr lang="en-GB" sz="1900" b="1" dirty="0" smtClean="0">
                <a:solidFill>
                  <a:srgbClr val="FF0000"/>
                </a:solidFill>
              </a:rPr>
              <a:t>INCREASE</a:t>
            </a:r>
            <a:r>
              <a:rPr lang="en-GB" sz="1900" b="1" dirty="0" smtClean="0"/>
              <a:t> </a:t>
            </a:r>
            <a:r>
              <a:rPr lang="en-GB" sz="1900" b="1" dirty="0" smtClean="0">
                <a:solidFill>
                  <a:srgbClr val="002060"/>
                </a:solidFill>
              </a:rPr>
              <a:t>of people </a:t>
            </a:r>
            <a:r>
              <a:rPr lang="en-GB" sz="1900" b="1" dirty="0">
                <a:solidFill>
                  <a:srgbClr val="002060"/>
                </a:solidFill>
              </a:rPr>
              <a:t>making use of </a:t>
            </a:r>
            <a:r>
              <a:rPr lang="en-GB" sz="1900" b="1" dirty="0" smtClean="0">
                <a:solidFill>
                  <a:srgbClr val="002060"/>
                </a:solidFill>
              </a:rPr>
              <a:t>legal aid – from </a:t>
            </a:r>
            <a:r>
              <a:rPr lang="en-GB" sz="1900" b="1" u="sng" dirty="0" smtClean="0">
                <a:solidFill>
                  <a:srgbClr val="FF0000"/>
                </a:solidFill>
              </a:rPr>
              <a:t>2 </a:t>
            </a:r>
            <a:r>
              <a:rPr lang="en-GB" sz="1900" b="1" u="sng" dirty="0">
                <a:solidFill>
                  <a:srgbClr val="FF0000"/>
                </a:solidFill>
              </a:rPr>
              <a:t>136</a:t>
            </a:r>
            <a:r>
              <a:rPr lang="en-GB" sz="1900" b="1" dirty="0">
                <a:solidFill>
                  <a:srgbClr val="FF0000"/>
                </a:solidFill>
              </a:rPr>
              <a:t> </a:t>
            </a:r>
            <a:r>
              <a:rPr lang="en-GB" sz="1900" b="1" dirty="0"/>
              <a:t>in </a:t>
            </a:r>
            <a:r>
              <a:rPr lang="en-GB" sz="1900" b="1" dirty="0">
                <a:solidFill>
                  <a:srgbClr val="00B050"/>
                </a:solidFill>
              </a:rPr>
              <a:t>2012</a:t>
            </a:r>
            <a:r>
              <a:rPr lang="en-GB" sz="1900" b="1" dirty="0"/>
              <a:t> </a:t>
            </a:r>
            <a:r>
              <a:rPr lang="en-GB" sz="1900" b="1" dirty="0">
                <a:solidFill>
                  <a:srgbClr val="002060"/>
                </a:solidFill>
              </a:rPr>
              <a:t>to almost </a:t>
            </a:r>
            <a:r>
              <a:rPr lang="en-GB" sz="1900" b="1" u="sng" dirty="0">
                <a:solidFill>
                  <a:srgbClr val="FF0000"/>
                </a:solidFill>
              </a:rPr>
              <a:t>880 000 </a:t>
            </a:r>
            <a:r>
              <a:rPr lang="en-GB" sz="1900" b="1" dirty="0">
                <a:solidFill>
                  <a:srgbClr val="002060"/>
                </a:solidFill>
              </a:rPr>
              <a:t>in</a:t>
            </a:r>
            <a:r>
              <a:rPr lang="en-GB" sz="1900" b="1" dirty="0"/>
              <a:t> </a:t>
            </a:r>
            <a:r>
              <a:rPr lang="en-GB" sz="1900" b="1" dirty="0">
                <a:solidFill>
                  <a:srgbClr val="00B050"/>
                </a:solidFill>
              </a:rPr>
              <a:t>2017</a:t>
            </a:r>
            <a:r>
              <a:rPr lang="en-GB" sz="1900" b="1" dirty="0"/>
              <a:t>.</a:t>
            </a:r>
            <a:endParaRPr lang="en-US" sz="1900" dirty="0"/>
          </a:p>
        </p:txBody>
      </p:sp>
    </p:spTree>
    <p:extLst>
      <p:ext uri="{BB962C8B-B14F-4D97-AF65-F5344CB8AC3E}">
        <p14:creationId xmlns:p14="http://schemas.microsoft.com/office/powerpoint/2010/main" val="156922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p:cNvSpPr txBox="1">
            <a:spLocks/>
          </p:cNvSpPr>
          <p:nvPr/>
        </p:nvSpPr>
        <p:spPr>
          <a:xfrm>
            <a:off x="4798141" y="174216"/>
            <a:ext cx="4214625" cy="67143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fr-FR" sz="2000" dirty="0">
              <a:solidFill>
                <a:schemeClr val="bg1"/>
              </a:solidFill>
              <a:latin typeface="Arial Narrow" charset="0"/>
              <a:ea typeface="Arial Narrow" charset="0"/>
              <a:cs typeface="Arial Narrow" charset="0"/>
            </a:endParaRPr>
          </a:p>
        </p:txBody>
      </p:sp>
      <p:sp>
        <p:nvSpPr>
          <p:cNvPr id="3" name="Rectangle 2"/>
          <p:cNvSpPr/>
          <p:nvPr/>
        </p:nvSpPr>
        <p:spPr>
          <a:xfrm>
            <a:off x="207034" y="1043406"/>
            <a:ext cx="8117455" cy="2062103"/>
          </a:xfrm>
          <a:prstGeom prst="rect">
            <a:avLst/>
          </a:prstGeom>
        </p:spPr>
        <p:txBody>
          <a:bodyPr wrap="square">
            <a:spAutoFit/>
          </a:bodyPr>
          <a:lstStyle/>
          <a:p>
            <a:r>
              <a:rPr lang="en-US" sz="2000" b="1" dirty="0" smtClean="0">
                <a:solidFill>
                  <a:srgbClr val="23438C"/>
                </a:solidFill>
              </a:rPr>
              <a:t>HOW THE </a:t>
            </a:r>
            <a:r>
              <a:rPr lang="en-US" sz="2000" b="1" dirty="0" err="1" smtClean="0">
                <a:solidFill>
                  <a:srgbClr val="23438C"/>
                </a:solidFill>
              </a:rPr>
              <a:t>CoE</a:t>
            </a:r>
            <a:r>
              <a:rPr lang="en-US" sz="2000" b="1" dirty="0" smtClean="0">
                <a:solidFill>
                  <a:srgbClr val="23438C"/>
                </a:solidFill>
              </a:rPr>
              <a:t> CONTRIBUTED TO SUCCESS THROUGH COOPERATION</a:t>
            </a:r>
          </a:p>
          <a:p>
            <a:endParaRPr lang="en-US" b="1" dirty="0" smtClean="0"/>
          </a:p>
          <a:p>
            <a:endParaRPr lang="en-GB" b="1" dirty="0"/>
          </a:p>
          <a:p>
            <a:endParaRPr lang="en-GB" b="1" dirty="0" smtClean="0"/>
          </a:p>
          <a:p>
            <a:endParaRPr lang="en-GB" b="1" dirty="0"/>
          </a:p>
          <a:p>
            <a:endParaRPr lang="en-US" dirty="0"/>
          </a:p>
          <a:p>
            <a:r>
              <a:rPr lang="en-GB" dirty="0"/>
              <a:t> </a:t>
            </a:r>
            <a:endParaRPr lang="en-US" dirty="0"/>
          </a:p>
        </p:txBody>
      </p:sp>
      <p:graphicFrame>
        <p:nvGraphicFramePr>
          <p:cNvPr id="6" name="Diagram 5"/>
          <p:cNvGraphicFramePr/>
          <p:nvPr>
            <p:extLst>
              <p:ext uri="{D42A27DB-BD31-4B8C-83A1-F6EECF244321}">
                <p14:modId xmlns:p14="http://schemas.microsoft.com/office/powerpoint/2010/main" val="161189907"/>
              </p:ext>
            </p:extLst>
          </p:nvPr>
        </p:nvGraphicFramePr>
        <p:xfrm>
          <a:off x="457199" y="1630392"/>
          <a:ext cx="8039819" cy="5046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2762" y="3191773"/>
            <a:ext cx="3062377" cy="1811547"/>
          </a:xfrm>
          <a:prstGeom prst="rect">
            <a:avLst/>
          </a:prstGeom>
          <a:noFill/>
        </p:spPr>
      </p:pic>
      <p:cxnSp>
        <p:nvCxnSpPr>
          <p:cNvPr id="4" name="Straight Connector 3"/>
          <p:cNvCxnSpPr/>
          <p:nvPr/>
        </p:nvCxnSpPr>
        <p:spPr>
          <a:xfrm>
            <a:off x="345056" y="1492369"/>
            <a:ext cx="711679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93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Прямокутник 12"/>
          <p:cNvSpPr/>
          <p:nvPr/>
        </p:nvSpPr>
        <p:spPr>
          <a:xfrm>
            <a:off x="3352800" y="0"/>
            <a:ext cx="5791200" cy="6858000"/>
          </a:xfrm>
          <a:prstGeom prst="rect">
            <a:avLst/>
          </a:prstGeom>
          <a:solidFill>
            <a:srgbClr val="49773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dirty="0" smtClean="0"/>
              <a:t>ГЕ</a:t>
            </a:r>
            <a:r>
              <a:rPr lang="ru-RU" sz="2000" dirty="0" smtClean="0"/>
              <a:t>НДЕРНЫЙ АСПЕКТ </a:t>
            </a:r>
          </a:p>
          <a:p>
            <a:pPr algn="ctr"/>
            <a:r>
              <a:rPr lang="ru-RU" sz="2000" dirty="0" smtClean="0"/>
              <a:t>В РОБОТЕ БЕСПЛАТНОЙ ПРАВОВОЙ ПОМОЩИ </a:t>
            </a:r>
          </a:p>
          <a:p>
            <a:pPr algn="ctr"/>
            <a:r>
              <a:rPr lang="ru-RU" sz="2000" dirty="0" smtClean="0"/>
              <a:t>В УКРАИНЕ</a:t>
            </a:r>
          </a:p>
          <a:p>
            <a:pPr algn="ctr"/>
            <a:r>
              <a:rPr lang="uk-UA" sz="2000" dirty="0" smtClean="0">
                <a:solidFill>
                  <a:schemeClr val="bg1"/>
                </a:solidFill>
              </a:rPr>
              <a:t>ДОСТУП К БЕСПЛАТНОЙ ПРАВОВОЙ ПОМОЩИ </a:t>
            </a:r>
          </a:p>
          <a:p>
            <a:pPr algn="ctr"/>
            <a:r>
              <a:rPr lang="uk-UA" sz="2000" dirty="0" smtClean="0">
                <a:solidFill>
                  <a:schemeClr val="bg1"/>
                </a:solidFill>
              </a:rPr>
              <a:t>ЛИЦ, </a:t>
            </a:r>
            <a:r>
              <a:rPr lang="ru-RU" sz="2000" dirty="0" smtClean="0">
                <a:solidFill>
                  <a:schemeClr val="bg1"/>
                </a:solidFill>
              </a:rPr>
              <a:t>ПОСТРАДАВШИХ ОТ ДОМАШНЕГО НАСИЛИЯ ИЛИ НАСИЛИЯ ПО ПРИЗНАКУ ПОЛА</a:t>
            </a:r>
          </a:p>
          <a:p>
            <a:pPr algn="ctr"/>
            <a:endParaRPr lang="ru-RU" dirty="0">
              <a:solidFill>
                <a:schemeClr val="bg1"/>
              </a:solidFill>
            </a:endParaRPr>
          </a:p>
          <a:p>
            <a:pPr algn="ctr"/>
            <a:endParaRPr lang="en-US" dirty="0" smtClean="0">
              <a:solidFill>
                <a:schemeClr val="bg1"/>
              </a:solidFill>
            </a:endParaRPr>
          </a:p>
          <a:p>
            <a:pPr algn="ctr"/>
            <a:endParaRPr lang="uk-UA" dirty="0"/>
          </a:p>
        </p:txBody>
      </p:sp>
      <p:sp>
        <p:nvSpPr>
          <p:cNvPr id="14" name="Subtitle 21"/>
          <p:cNvSpPr txBox="1">
            <a:spLocks/>
          </p:cNvSpPr>
          <p:nvPr/>
        </p:nvSpPr>
        <p:spPr>
          <a:xfrm>
            <a:off x="3429000" y="1193800"/>
            <a:ext cx="5562600" cy="3251200"/>
          </a:xfrm>
          <a:prstGeom prst="rect">
            <a:avLst/>
          </a:prstGeom>
          <a:ln w="19050">
            <a:solidFill>
              <a:srgbClr val="FFD36E"/>
            </a:solidFill>
          </a:ln>
        </p:spPr>
        <p:txBody>
          <a:bodyPr vert="horz" lIns="180000" tIns="180000" rIns="180000" bIns="180000" rtlCol="0" anchor="ctr" anchorCtr="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endParaRPr lang="en-US" sz="2000" b="1" dirty="0">
              <a:solidFill>
                <a:schemeClr val="bg1"/>
              </a:solidFill>
              <a:latin typeface="Arial" panose="020B0604020202020204" pitchFamily="34" charset="0"/>
              <a:cs typeface="Arial" panose="020B0604020202020204" pitchFamily="34" charset="0"/>
            </a:endParaRPr>
          </a:p>
        </p:txBody>
      </p:sp>
      <p:sp>
        <p:nvSpPr>
          <p:cNvPr id="4" name="Прямокутник 3"/>
          <p:cNvSpPr/>
          <p:nvPr/>
        </p:nvSpPr>
        <p:spPr>
          <a:xfrm>
            <a:off x="5943600" y="4777069"/>
            <a:ext cx="3048000" cy="1323439"/>
          </a:xfrm>
          <a:prstGeom prst="rect">
            <a:avLst/>
          </a:prstGeom>
        </p:spPr>
        <p:txBody>
          <a:bodyPr wrap="square">
            <a:spAutoFit/>
          </a:bodyPr>
          <a:lstStyle/>
          <a:p>
            <a:r>
              <a:rPr lang="ru-RU" sz="1600" b="1" dirty="0">
                <a:solidFill>
                  <a:schemeClr val="bg1"/>
                </a:solidFill>
                <a:latin typeface="Times New Roman" panose="02020603050405020304" pitchFamily="18" charset="0"/>
                <a:cs typeface="Times New Roman" panose="02020603050405020304" pitchFamily="18" charset="0"/>
              </a:rPr>
              <a:t>Е</a:t>
            </a:r>
            <a:r>
              <a:rPr lang="uk-UA" sz="1600" b="1" dirty="0" smtClean="0">
                <a:solidFill>
                  <a:schemeClr val="bg1"/>
                </a:solidFill>
                <a:latin typeface="Times New Roman" panose="02020603050405020304" pitchFamily="18" charset="0"/>
                <a:cs typeface="Times New Roman" panose="02020603050405020304" pitchFamily="18" charset="0"/>
              </a:rPr>
              <a:t>ЛЕНА СИНЧУК</a:t>
            </a:r>
          </a:p>
          <a:p>
            <a:r>
              <a:rPr lang="ru-RU" sz="1600" b="1" dirty="0" smtClean="0">
                <a:solidFill>
                  <a:schemeClr val="bg1"/>
                </a:solidFill>
                <a:latin typeface="Times New Roman" panose="02020603050405020304" pitchFamily="18" charset="0"/>
                <a:cs typeface="Times New Roman" panose="02020603050405020304" pitchFamily="18" charset="0"/>
              </a:rPr>
              <a:t>заместитель директора Координационного центра по оказанию правовой помощи (Украина)</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48574" y="5841607"/>
            <a:ext cx="2971800" cy="584775"/>
          </a:xfrm>
          <a:prstGeom prst="rect">
            <a:avLst/>
          </a:prstGeom>
          <a:noFill/>
        </p:spPr>
        <p:txBody>
          <a:bodyPr wrap="square" rtlCol="0">
            <a:spAutoFit/>
          </a:bodyPr>
          <a:lstStyle/>
          <a:p>
            <a:r>
              <a:rPr lang="uk-UA" sz="1600" i="1" dirty="0">
                <a:solidFill>
                  <a:srgbClr val="002060"/>
                </a:solidFill>
                <a:latin typeface="Times New Roman" panose="02020603050405020304" pitchFamily="18" charset="0"/>
                <a:cs typeface="Times New Roman" panose="02020603050405020304" pitchFamily="18" charset="0"/>
              </a:rPr>
              <a:t>г</a:t>
            </a:r>
            <a:r>
              <a:rPr lang="uk-UA" sz="1600" i="1" dirty="0" smtClean="0">
                <a:solidFill>
                  <a:srgbClr val="002060"/>
                </a:solidFill>
                <a:latin typeface="Times New Roman" panose="02020603050405020304" pitchFamily="18" charset="0"/>
                <a:cs typeface="Times New Roman" panose="02020603050405020304" pitchFamily="18" charset="0"/>
              </a:rPr>
              <a:t>. Страсбург, </a:t>
            </a:r>
            <a:r>
              <a:rPr lang="ru-RU" sz="1600" i="1" dirty="0" smtClean="0">
                <a:solidFill>
                  <a:srgbClr val="002060"/>
                </a:solidFill>
                <a:latin typeface="Times New Roman" panose="02020603050405020304" pitchFamily="18" charset="0"/>
                <a:cs typeface="Times New Roman" panose="02020603050405020304" pitchFamily="18" charset="0"/>
              </a:rPr>
              <a:t>Франция,</a:t>
            </a:r>
          </a:p>
          <a:p>
            <a:r>
              <a:rPr lang="uk-UA" sz="1600" i="1" dirty="0" smtClean="0">
                <a:solidFill>
                  <a:srgbClr val="002060"/>
                </a:solidFill>
                <a:latin typeface="Times New Roman" panose="02020603050405020304" pitchFamily="18" charset="0"/>
                <a:cs typeface="Times New Roman" panose="02020603050405020304" pitchFamily="18" charset="0"/>
              </a:rPr>
              <a:t>18-19 </a:t>
            </a:r>
            <a:r>
              <a:rPr lang="ru-RU" sz="1600" i="1" dirty="0" smtClean="0">
                <a:solidFill>
                  <a:srgbClr val="002060"/>
                </a:solidFill>
                <a:latin typeface="Times New Roman" panose="02020603050405020304" pitchFamily="18" charset="0"/>
                <a:cs typeface="Times New Roman" panose="02020603050405020304" pitchFamily="18" charset="0"/>
              </a:rPr>
              <a:t>октября 2018 года</a:t>
            </a:r>
            <a:endParaRPr lang="ru-RU" sz="1600" i="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289" y="1702340"/>
            <a:ext cx="2542446" cy="2340809"/>
          </a:xfrm>
          <a:prstGeom prst="rect">
            <a:avLst/>
          </a:prstGeom>
        </p:spPr>
      </p:pic>
    </p:spTree>
    <p:extLst>
      <p:ext uri="{BB962C8B-B14F-4D97-AF65-F5344CB8AC3E}">
        <p14:creationId xmlns:p14="http://schemas.microsoft.com/office/powerpoint/2010/main" val="53053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2"/>
          <p:cNvSpPr txBox="1">
            <a:spLocks/>
          </p:cNvSpPr>
          <p:nvPr/>
        </p:nvSpPr>
        <p:spPr>
          <a:xfrm>
            <a:off x="632108" y="4631421"/>
            <a:ext cx="375657" cy="419667"/>
          </a:xfrm>
          <a:prstGeom prst="rect">
            <a:avLst/>
          </a:prstGeom>
        </p:spPr>
        <p:txBody>
          <a:bodyPr vert="horz" lIns="91428" tIns="45715" rIns="91428" bIns="45715" rtlCol="0" anchor="t">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endParaRPr lang="uk-UA" sz="4200" dirty="0"/>
          </a:p>
        </p:txBody>
      </p:sp>
      <p:graphicFrame>
        <p:nvGraphicFramePr>
          <p:cNvPr id="12" name="Схема 11"/>
          <p:cNvGraphicFramePr/>
          <p:nvPr>
            <p:extLst>
              <p:ext uri="{D42A27DB-BD31-4B8C-83A1-F6EECF244321}">
                <p14:modId xmlns:p14="http://schemas.microsoft.com/office/powerpoint/2010/main" val="1270184751"/>
              </p:ext>
            </p:extLst>
          </p:nvPr>
        </p:nvGraphicFramePr>
        <p:xfrm>
          <a:off x="355298" y="1094831"/>
          <a:ext cx="8534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ubtitle 21"/>
          <p:cNvSpPr txBox="1">
            <a:spLocks/>
          </p:cNvSpPr>
          <p:nvPr/>
        </p:nvSpPr>
        <p:spPr>
          <a:xfrm>
            <a:off x="304800" y="4753155"/>
            <a:ext cx="8534400" cy="1208764"/>
          </a:xfrm>
          <a:prstGeom prst="rect">
            <a:avLst/>
          </a:prstGeom>
          <a:ln w="19050">
            <a:solidFill>
              <a:srgbClr val="FFD36E"/>
            </a:solidFill>
          </a:ln>
        </p:spPr>
        <p:txBody>
          <a:bodyPr vert="horz" lIns="180000" tIns="180000" rIns="180000" bIns="180000" rtlCol="0" anchor="ctr" anchorCtr="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endParaRPr lang="en-US" sz="2000"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457201" y="4761590"/>
            <a:ext cx="8229599" cy="1200329"/>
          </a:xfrm>
          <a:prstGeom prst="rect">
            <a:avLst/>
          </a:prstGeom>
        </p:spPr>
        <p:txBody>
          <a:bodyPr wrap="square">
            <a:spAutoFit/>
          </a:bodyPr>
          <a:lstStyle/>
          <a:p>
            <a:pPr algn="ctr"/>
            <a:r>
              <a:rPr lang="ru-RU" dirty="0" smtClean="0">
                <a:solidFill>
                  <a:srgbClr val="002060"/>
                </a:solidFill>
                <a:latin typeface="Times New Roman" panose="02020603050405020304" pitchFamily="18" charset="0"/>
                <a:cs typeface="Times New Roman" panose="02020603050405020304" pitchFamily="18" charset="0"/>
              </a:rPr>
              <a:t>Разработан проект </a:t>
            </a:r>
            <a:r>
              <a:rPr lang="ru-RU" b="1" i="1" dirty="0" smtClean="0">
                <a:solidFill>
                  <a:schemeClr val="accent6">
                    <a:lumMod val="75000"/>
                  </a:schemeClr>
                </a:solidFill>
                <a:latin typeface="Times New Roman" panose="02020603050405020304" pitchFamily="18" charset="0"/>
                <a:cs typeface="Times New Roman" panose="02020603050405020304" pitchFamily="18" charset="0"/>
              </a:rPr>
              <a:t>гендерной стратегии «Равные партнеры: гендерная стратегия системы оказания правовой помощи в Украине»,</a:t>
            </a:r>
            <a:r>
              <a:rPr lang="ru-RU" b="1" i="1" dirty="0" smtClean="0">
                <a:solidFill>
                  <a:srgbClr val="002060"/>
                </a:solidFill>
                <a:latin typeface="Times New Roman" panose="02020603050405020304" pitchFamily="18" charset="0"/>
                <a:cs typeface="Times New Roman" panose="02020603050405020304" pitchFamily="18" charset="0"/>
              </a:rPr>
              <a:t> </a:t>
            </a:r>
            <a:r>
              <a:rPr lang="ru-RU" dirty="0" smtClean="0">
                <a:solidFill>
                  <a:srgbClr val="002060"/>
                </a:solidFill>
                <a:latin typeface="Times New Roman" panose="02020603050405020304" pitchFamily="18" charset="0"/>
                <a:cs typeface="Times New Roman" panose="02020603050405020304" pitchFamily="18" charset="0"/>
              </a:rPr>
              <a:t>которая определяет </a:t>
            </a:r>
            <a:r>
              <a:rPr lang="ru-RU" dirty="0">
                <a:solidFill>
                  <a:srgbClr val="002060"/>
                </a:solidFill>
                <a:latin typeface="Times New Roman" panose="02020603050405020304" pitchFamily="18" charset="0"/>
                <a:cs typeface="Times New Roman" panose="02020603050405020304" pitchFamily="18" charset="0"/>
              </a:rPr>
              <a:t>основополагающие принципы соблюдения гендерного равенства, как внутри системы, так и в работе с ее </a:t>
            </a:r>
            <a:r>
              <a:rPr lang="ru-RU" dirty="0" smtClean="0">
                <a:solidFill>
                  <a:srgbClr val="002060"/>
                </a:solidFill>
                <a:latin typeface="Times New Roman" panose="02020603050405020304" pitchFamily="18" charset="0"/>
                <a:cs typeface="Times New Roman" panose="02020603050405020304" pitchFamily="18" charset="0"/>
              </a:rPr>
              <a:t>клиентами</a:t>
            </a:r>
          </a:p>
        </p:txBody>
      </p:sp>
      <p:sp>
        <p:nvSpPr>
          <p:cNvPr id="3" name="Прямоугольник 2"/>
          <p:cNvSpPr/>
          <p:nvPr/>
        </p:nvSpPr>
        <p:spPr>
          <a:xfrm>
            <a:off x="304802" y="2921000"/>
            <a:ext cx="8534399" cy="1754326"/>
          </a:xfrm>
          <a:prstGeom prst="rect">
            <a:avLst/>
          </a:prstGeom>
        </p:spPr>
        <p:txBody>
          <a:bodyPr wrap="square">
            <a:spAutoFit/>
          </a:bodyPr>
          <a:lstStyle/>
          <a:p>
            <a:pPr algn="ctr"/>
            <a:r>
              <a:rPr lang="ru-RU" b="1" u="sng" dirty="0" smtClean="0">
                <a:solidFill>
                  <a:srgbClr val="2C7844"/>
                </a:solidFill>
                <a:latin typeface="Times New Roman" panose="02020603050405020304" pitchFamily="18" charset="0"/>
                <a:cs typeface="Times New Roman" panose="02020603050405020304" pitchFamily="18" charset="0"/>
              </a:rPr>
              <a:t>Миссия системы бесплатной правовой помощи:</a:t>
            </a:r>
          </a:p>
          <a:p>
            <a:pPr algn="ctr"/>
            <a:endParaRPr lang="ru-RU" b="1" dirty="0" smtClean="0">
              <a:solidFill>
                <a:srgbClr val="2C7844"/>
              </a:solidFill>
              <a:latin typeface="Times New Roman" panose="02020603050405020304" pitchFamily="18" charset="0"/>
              <a:cs typeface="Times New Roman" panose="02020603050405020304" pitchFamily="18" charset="0"/>
            </a:endParaRPr>
          </a:p>
          <a:p>
            <a:pPr algn="ctr"/>
            <a:r>
              <a:rPr lang="uk-UA" dirty="0" smtClean="0">
                <a:latin typeface="Times New Roman" panose="02020603050405020304" pitchFamily="18" charset="0"/>
                <a:cs typeface="Times New Roman" panose="02020603050405020304" pitchFamily="18" charset="0"/>
              </a:rPr>
              <a:t> </a:t>
            </a:r>
            <a:r>
              <a:rPr lang="uk-UA" i="1" dirty="0" smtClean="0">
                <a:solidFill>
                  <a:srgbClr val="002060"/>
                </a:solidFill>
                <a:latin typeface="Times New Roman" panose="02020603050405020304" pitchFamily="18" charset="0"/>
                <a:cs typeface="Times New Roman" panose="02020603050405020304" pitchFamily="18" charset="0"/>
              </a:rPr>
              <a:t>«</a:t>
            </a:r>
            <a:r>
              <a:rPr lang="ru-RU" i="1" dirty="0">
                <a:solidFill>
                  <a:srgbClr val="002060"/>
                </a:solidFill>
                <a:latin typeface="Times New Roman" panose="02020603050405020304" pitchFamily="18" charset="0"/>
                <a:cs typeface="Times New Roman" panose="02020603050405020304" pitchFamily="18" charset="0"/>
              </a:rPr>
              <a:t>Защита прав человека путем обеспечения </a:t>
            </a:r>
            <a:r>
              <a:rPr lang="ru-RU" b="1" i="1" dirty="0">
                <a:solidFill>
                  <a:schemeClr val="accent6">
                    <a:lumMod val="75000"/>
                  </a:schemeClr>
                </a:solidFill>
                <a:latin typeface="Times New Roman" panose="02020603050405020304" pitchFamily="18" charset="0"/>
                <a:cs typeface="Times New Roman" panose="02020603050405020304" pitchFamily="18" charset="0"/>
              </a:rPr>
              <a:t>равного доступа </a:t>
            </a:r>
            <a:r>
              <a:rPr lang="ru-RU" i="1" dirty="0">
                <a:solidFill>
                  <a:srgbClr val="002060"/>
                </a:solidFill>
                <a:latin typeface="Times New Roman" panose="02020603050405020304" pitchFamily="18" charset="0"/>
                <a:cs typeface="Times New Roman" panose="02020603050405020304" pitchFamily="18" charset="0"/>
              </a:rPr>
              <a:t>к правовой информации и</a:t>
            </a:r>
            <a:r>
              <a:rPr lang="ru-RU" i="1" dirty="0">
                <a:latin typeface="Times New Roman" panose="02020603050405020304" pitchFamily="18" charset="0"/>
                <a:cs typeface="Times New Roman" panose="02020603050405020304" pitchFamily="18" charset="0"/>
              </a:rPr>
              <a:t> </a:t>
            </a:r>
            <a:r>
              <a:rPr lang="ru-RU" i="1" dirty="0">
                <a:solidFill>
                  <a:srgbClr val="002060"/>
                </a:solidFill>
                <a:latin typeface="Times New Roman" panose="02020603050405020304" pitchFamily="18" charset="0"/>
                <a:cs typeface="Times New Roman" panose="02020603050405020304" pitchFamily="18" charset="0"/>
              </a:rPr>
              <a:t>правосудия, усиления правовых возможностей и правовой способности представителей социально уязвимых групп, территориальных общин и сообществ</a:t>
            </a:r>
            <a:r>
              <a:rPr lang="uk-UA" i="1" dirty="0" smtClean="0">
                <a:solidFill>
                  <a:srgbClr val="002060"/>
                </a:solidFill>
                <a:latin typeface="Times New Roman" panose="02020603050405020304" pitchFamily="18" charset="0"/>
                <a:cs typeface="Times New Roman" panose="02020603050405020304" pitchFamily="18" charset="0"/>
              </a:rPr>
              <a:t>»</a:t>
            </a:r>
            <a:r>
              <a:rPr lang="uk-UA" dirty="0" smtClean="0">
                <a:solidFill>
                  <a:srgbClr val="002060"/>
                </a:solidFill>
                <a:latin typeface="Times New Roman" panose="02020603050405020304" pitchFamily="18" charset="0"/>
                <a:cs typeface="Times New Roman" panose="02020603050405020304" pitchFamily="18" charset="0"/>
              </a:rPr>
              <a:t> </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21" name="Subtitle 21"/>
          <p:cNvSpPr txBox="1">
            <a:spLocks/>
          </p:cNvSpPr>
          <p:nvPr/>
        </p:nvSpPr>
        <p:spPr>
          <a:xfrm>
            <a:off x="291353" y="2908063"/>
            <a:ext cx="8534400" cy="1723358"/>
          </a:xfrm>
          <a:prstGeom prst="rect">
            <a:avLst/>
          </a:prstGeom>
          <a:ln w="19050">
            <a:solidFill>
              <a:srgbClr val="FFD36E"/>
            </a:solidFill>
          </a:ln>
        </p:spPr>
        <p:txBody>
          <a:bodyPr vert="horz" lIns="180000" tIns="180000" rIns="180000" bIns="180000" rtlCol="0" anchor="ctr" anchorCtr="0">
            <a:noAutofit/>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None/>
            </a:pPr>
            <a:endParaRPr lang="en-US" sz="2000" b="1" dirty="0">
              <a:solidFill>
                <a:schemeClr val="bg1"/>
              </a:solidFill>
              <a:latin typeface="Arial" panose="020B0604020202020204" pitchFamily="34" charset="0"/>
              <a:cs typeface="Arial" panose="020B0604020202020204" pitchFamily="34" charset="0"/>
            </a:endParaRPr>
          </a:p>
        </p:txBody>
      </p:sp>
      <p:pic>
        <p:nvPicPr>
          <p:cNvPr id="22" name="Рисунок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6764" y="6174881"/>
            <a:ext cx="722437" cy="665142"/>
          </a:xfrm>
          <a:prstGeom prst="rect">
            <a:avLst/>
          </a:prstGeom>
        </p:spPr>
      </p:pic>
      <p:sp>
        <p:nvSpPr>
          <p:cNvPr id="13" name="Заголовок 1"/>
          <p:cNvSpPr txBox="1">
            <a:spLocks/>
          </p:cNvSpPr>
          <p:nvPr/>
        </p:nvSpPr>
        <p:spPr>
          <a:xfrm>
            <a:off x="0" y="0"/>
            <a:ext cx="9144001" cy="992038"/>
          </a:xfrm>
          <a:prstGeom prst="rect">
            <a:avLst/>
          </a:prstGeom>
          <a:solidFill>
            <a:srgbClr val="286E28"/>
          </a:solidFill>
        </p:spPr>
        <p:txBody>
          <a:bodyPr vert="horz" lIns="82918" tIns="41459" rIns="82918" bIns="414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000" b="1" dirty="0" smtClean="0">
                <a:solidFill>
                  <a:schemeClr val="bg1"/>
                </a:solidFill>
                <a:latin typeface="Arial Black" panose="020B0A04020102020204" pitchFamily="34" charset="0"/>
              </a:rPr>
              <a:t>ГЕНДЕРНЫЙ АСПЕКТ В РАБОТЕ СИСТЕМЫ БЕСПЛАТНОЙ ПРАВОВОЙ ПОМОЩИ В УКРАИНЕ</a:t>
            </a:r>
            <a:endParaRPr lang="en-U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5933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264413" y="4691061"/>
            <a:ext cx="8537301" cy="1417131"/>
            <a:chOff x="0" y="3527872"/>
            <a:chExt cx="8534399" cy="1225205"/>
          </a:xfrm>
        </p:grpSpPr>
        <p:sp>
          <p:nvSpPr>
            <p:cNvPr id="15" name="Скругленный прямоугольник 14"/>
            <p:cNvSpPr/>
            <p:nvPr/>
          </p:nvSpPr>
          <p:spPr>
            <a:xfrm>
              <a:off x="0" y="3594400"/>
              <a:ext cx="8534399" cy="1141920"/>
            </a:xfrm>
            <a:prstGeom prst="roundRect">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Скругленный прямоугольник 4"/>
            <p:cNvSpPr/>
            <p:nvPr/>
          </p:nvSpPr>
          <p:spPr>
            <a:xfrm>
              <a:off x="0" y="3527872"/>
              <a:ext cx="8522242" cy="12252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r>
                <a:rPr lang="uk-UA" b="1" i="1" dirty="0" smtClean="0">
                  <a:solidFill>
                    <a:schemeClr val="accent6">
                      <a:lumMod val="75000"/>
                    </a:schemeClr>
                  </a:solidFill>
                  <a:latin typeface="Times New Roman" panose="02020603050405020304" pitchFamily="18" charset="0"/>
                  <a:cs typeface="Times New Roman" panose="02020603050405020304" pitchFamily="18" charset="0"/>
                </a:rPr>
                <a:t>С</a:t>
              </a:r>
              <a:r>
                <a:rPr lang="uk-UA" dirty="0" smtClean="0">
                  <a:solidFill>
                    <a:schemeClr val="accent6">
                      <a:lumMod val="75000"/>
                    </a:schemeClr>
                  </a:solidFill>
                  <a:latin typeface="Times New Roman" panose="02020603050405020304" pitchFamily="18" charset="0"/>
                  <a:cs typeface="Times New Roman" panose="02020603050405020304" pitchFamily="18" charset="0"/>
                </a:rPr>
                <a:t> </a:t>
              </a:r>
              <a:r>
                <a:rPr lang="uk-UA" b="1" i="1" dirty="0" smtClean="0">
                  <a:solidFill>
                    <a:schemeClr val="accent6">
                      <a:lumMod val="75000"/>
                    </a:schemeClr>
                  </a:solidFill>
                  <a:latin typeface="Times New Roman" panose="02020603050405020304" pitchFamily="18" charset="0"/>
                  <a:cs typeface="Times New Roman" panose="02020603050405020304" pitchFamily="18" charset="0"/>
                </a:rPr>
                <a:t>07 </a:t>
              </a:r>
              <a:r>
                <a:rPr lang="ru-RU" b="1" i="1" dirty="0" smtClean="0">
                  <a:solidFill>
                    <a:schemeClr val="accent6">
                      <a:lumMod val="75000"/>
                    </a:schemeClr>
                  </a:solidFill>
                  <a:latin typeface="Times New Roman" panose="02020603050405020304" pitchFamily="18" charset="0"/>
                  <a:cs typeface="Times New Roman" panose="02020603050405020304" pitchFamily="18" charset="0"/>
                </a:rPr>
                <a:t>января 2018 года лица, пострадавшие от домашнего насилия или насилия </a:t>
              </a:r>
              <a:r>
                <a:rPr lang="uk-UA" b="1" i="1" dirty="0" smtClean="0">
                  <a:solidFill>
                    <a:schemeClr val="accent6">
                      <a:lumMod val="75000"/>
                    </a:schemeClr>
                  </a:solidFill>
                  <a:latin typeface="Times New Roman" panose="02020603050405020304" pitchFamily="18" charset="0"/>
                  <a:cs typeface="Times New Roman" panose="02020603050405020304" pitchFamily="18" charset="0"/>
                </a:rPr>
                <a:t>по признаку пола </a:t>
              </a:r>
              <a:r>
                <a:rPr lang="ru-RU" dirty="0">
                  <a:solidFill>
                    <a:srgbClr val="002060"/>
                  </a:solidFill>
                  <a:latin typeface="Times New Roman" panose="02020603050405020304" pitchFamily="18" charset="0"/>
                  <a:cs typeface="Times New Roman" panose="02020603050405020304" pitchFamily="18" charset="0"/>
                </a:rPr>
                <a:t>отнесены к субъектам права на получение бесплатной вторичной правовой помощи (в связи с вступлением в силу Закона Украины «О предотвращении и противодействии домашнему </a:t>
              </a:r>
              <a:r>
                <a:rPr lang="ru-RU" dirty="0" smtClean="0">
                  <a:solidFill>
                    <a:srgbClr val="002060"/>
                  </a:solidFill>
                  <a:latin typeface="Times New Roman" panose="02020603050405020304" pitchFamily="18" charset="0"/>
                  <a:cs typeface="Times New Roman" panose="02020603050405020304" pitchFamily="18" charset="0"/>
                </a:rPr>
                <a:t>насилию», </a:t>
              </a:r>
              <a:r>
                <a:rPr lang="ru-RU" dirty="0">
                  <a:solidFill>
                    <a:srgbClr val="002060"/>
                  </a:solidFill>
                  <a:latin typeface="Times New Roman" panose="02020603050405020304" pitchFamily="18" charset="0"/>
                  <a:cs typeface="Times New Roman" panose="02020603050405020304" pitchFamily="18" charset="0"/>
                </a:rPr>
                <a:t>которым, в частности, были внесены изменения в Закон </a:t>
              </a:r>
              <a:r>
                <a:rPr lang="ru-RU" dirty="0" smtClean="0">
                  <a:solidFill>
                    <a:srgbClr val="002060"/>
                  </a:solidFill>
                  <a:latin typeface="Times New Roman" panose="02020603050405020304" pitchFamily="18" charset="0"/>
                  <a:cs typeface="Times New Roman" panose="02020603050405020304" pitchFamily="18" charset="0"/>
                </a:rPr>
                <a:t>Украины «О </a:t>
              </a:r>
              <a:r>
                <a:rPr lang="ru-RU" dirty="0">
                  <a:solidFill>
                    <a:srgbClr val="002060"/>
                  </a:solidFill>
                  <a:latin typeface="Times New Roman" panose="02020603050405020304" pitchFamily="18" charset="0"/>
                  <a:cs typeface="Times New Roman" panose="02020603050405020304" pitchFamily="18" charset="0"/>
                </a:rPr>
                <a:t>бесплатной правовой </a:t>
              </a:r>
              <a:r>
                <a:rPr lang="ru-RU" dirty="0" smtClean="0">
                  <a:solidFill>
                    <a:srgbClr val="002060"/>
                  </a:solidFill>
                  <a:latin typeface="Times New Roman" panose="02020603050405020304" pitchFamily="18" charset="0"/>
                  <a:cs typeface="Times New Roman" panose="02020603050405020304" pitchFamily="18" charset="0"/>
                </a:rPr>
                <a:t>помощи»)</a:t>
              </a:r>
              <a:endParaRPr lang="ru-RU" dirty="0">
                <a:solidFill>
                  <a:srgbClr val="002060"/>
                </a:solidFill>
                <a:latin typeface="Times New Roman" panose="02020603050405020304" pitchFamily="18" charset="0"/>
                <a:cs typeface="Times New Roman" panose="02020603050405020304" pitchFamily="18" charset="0"/>
              </a:endParaRPr>
            </a:p>
          </p:txBody>
        </p:sp>
      </p:grpSp>
      <p:graphicFrame>
        <p:nvGraphicFramePr>
          <p:cNvPr id="2" name="Таблица 1"/>
          <p:cNvGraphicFramePr>
            <a:graphicFrameLocks noGrp="1"/>
          </p:cNvGraphicFramePr>
          <p:nvPr>
            <p:extLst>
              <p:ext uri="{D42A27DB-BD31-4B8C-83A1-F6EECF244321}">
                <p14:modId xmlns:p14="http://schemas.microsoft.com/office/powerpoint/2010/main" val="4059638225"/>
              </p:ext>
            </p:extLst>
          </p:nvPr>
        </p:nvGraphicFramePr>
        <p:xfrm>
          <a:off x="351712" y="1193800"/>
          <a:ext cx="3948086" cy="2926025"/>
        </p:xfrm>
        <a:graphic>
          <a:graphicData uri="http://schemas.openxmlformats.org/drawingml/2006/table">
            <a:tbl>
              <a:tblPr firstRow="1" firstCol="1" bandRow="1">
                <a:tableStyleId>{5C22544A-7EE6-4342-B048-85BDC9FD1C3A}</a:tableStyleId>
              </a:tblPr>
              <a:tblGrid>
                <a:gridCol w="1172288"/>
                <a:gridCol w="990600"/>
                <a:gridCol w="946998"/>
                <a:gridCol w="838200"/>
              </a:tblGrid>
              <a:tr h="575303">
                <a:tc>
                  <a:txBody>
                    <a:bodyPr/>
                    <a:lstStyle/>
                    <a:p>
                      <a:pPr>
                        <a:lnSpc>
                          <a:spcPct val="107000"/>
                        </a:lnSpc>
                        <a:spcAft>
                          <a:spcPts val="0"/>
                        </a:spcAft>
                      </a:pPr>
                      <a:r>
                        <a:rPr lang="ru-RU" sz="1500" noProof="0" dirty="0" smtClean="0">
                          <a:effectLst/>
                          <a:latin typeface="Times New Roman" panose="02020603050405020304" pitchFamily="18" charset="0"/>
                          <a:cs typeface="Times New Roman" panose="02020603050405020304" pitchFamily="18" charset="0"/>
                        </a:rPr>
                        <a:t>Количество</a:t>
                      </a:r>
                      <a:r>
                        <a:rPr lang="ru-RU" sz="1600" noProof="0" dirty="0" smtClean="0">
                          <a:effectLst/>
                          <a:latin typeface="Times New Roman" panose="02020603050405020304" pitchFamily="18" charset="0"/>
                          <a:cs typeface="Times New Roman" panose="02020603050405020304" pitchFamily="18" charset="0"/>
                        </a:rPr>
                        <a:t> </a:t>
                      </a:r>
                      <a:r>
                        <a:rPr lang="ru-RU" sz="1900" noProof="0" dirty="0" smtClean="0">
                          <a:solidFill>
                            <a:srgbClr val="002060"/>
                          </a:solidFill>
                          <a:effectLst/>
                          <a:latin typeface="Times New Roman" panose="02020603050405020304" pitchFamily="18" charset="0"/>
                          <a:cs typeface="Times New Roman" panose="02020603050405020304" pitchFamily="18" charset="0"/>
                        </a:rPr>
                        <a:t>сотрудников</a:t>
                      </a:r>
                      <a:endParaRPr lang="ru-RU" sz="1900" noProof="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ЖЕНЩИН</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МУЖЧИН</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ВСЕГО</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575303">
                <a:tc>
                  <a:txBody>
                    <a:bodyPr/>
                    <a:lstStyle/>
                    <a:p>
                      <a:pPr>
                        <a:lnSpc>
                          <a:spcPct val="107000"/>
                        </a:lnSpc>
                        <a:spcAft>
                          <a:spcPts val="0"/>
                        </a:spcAft>
                      </a:pPr>
                      <a:r>
                        <a:rPr lang="uk-UA" sz="1600">
                          <a:effectLst/>
                          <a:latin typeface="Times New Roman" panose="02020603050405020304" pitchFamily="18" charset="0"/>
                          <a:cs typeface="Times New Roman" panose="02020603050405020304" pitchFamily="18" charset="0"/>
                        </a:rPr>
                        <a:t>КЦ</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dirty="0">
                          <a:effectLst/>
                          <a:latin typeface="Times New Roman" panose="02020603050405020304" pitchFamily="18" charset="0"/>
                          <a:cs typeface="Times New Roman" panose="02020603050405020304" pitchFamily="18" charset="0"/>
                        </a:rPr>
                        <a:t>66 </a:t>
                      </a:r>
                      <a:endParaRPr lang="uk-UA" sz="1600" dirty="0" smtClean="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67,35</a:t>
                      </a:r>
                      <a:r>
                        <a:rPr lang="uk-UA"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32</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32,65%</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98</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100%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r>
              <a:tr h="625916">
                <a:tc>
                  <a:txBody>
                    <a:bodyPr/>
                    <a:lstStyle/>
                    <a:p>
                      <a:pPr>
                        <a:lnSpc>
                          <a:spcPct val="107000"/>
                        </a:lnSpc>
                        <a:spcAft>
                          <a:spcPts val="0"/>
                        </a:spcAft>
                      </a:pPr>
                      <a:r>
                        <a:rPr lang="uk-UA" sz="1600">
                          <a:effectLst/>
                          <a:latin typeface="Times New Roman" panose="02020603050405020304" pitchFamily="18" charset="0"/>
                          <a:cs typeface="Times New Roman" panose="02020603050405020304" pitchFamily="18" charset="0"/>
                        </a:rPr>
                        <a:t>РЦ</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276</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59,23%</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190</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40,77%</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466</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100%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r>
              <a:tr h="575303">
                <a:tc>
                  <a:txBody>
                    <a:bodyPr/>
                    <a:lstStyle/>
                    <a:p>
                      <a:pPr>
                        <a:lnSpc>
                          <a:spcPct val="107000"/>
                        </a:lnSpc>
                        <a:spcAft>
                          <a:spcPts val="0"/>
                        </a:spcAft>
                      </a:pPr>
                      <a:r>
                        <a:rPr lang="uk-UA" sz="1600">
                          <a:effectLst/>
                          <a:latin typeface="Times New Roman" panose="02020603050405020304" pitchFamily="18" charset="0"/>
                          <a:cs typeface="Times New Roman" panose="02020603050405020304" pitchFamily="18" charset="0"/>
                        </a:rPr>
                        <a:t>МЦ</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1419</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71,74%</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559</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28,26%</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1978</a:t>
                      </a:r>
                      <a:endParaRPr lang="ru-RU" sz="160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a:effectLst/>
                          <a:latin typeface="Times New Roman" panose="02020603050405020304" pitchFamily="18" charset="0"/>
                          <a:cs typeface="Times New Roman" panose="02020603050405020304" pitchFamily="18" charset="0"/>
                        </a:rPr>
                        <a:t>100%</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b"/>
                </a:tc>
              </a:tr>
              <a:tr h="289776">
                <a:tc>
                  <a:txBody>
                    <a:bodyPr/>
                    <a:lstStyle/>
                    <a:p>
                      <a:pPr>
                        <a:lnSpc>
                          <a:spcPct val="107000"/>
                        </a:lnSpc>
                        <a:spcAft>
                          <a:spcPts val="0"/>
                        </a:spcAft>
                      </a:pPr>
                      <a:r>
                        <a:rPr lang="uk-UA" sz="1600" dirty="0">
                          <a:effectLst/>
                          <a:latin typeface="Times New Roman" panose="02020603050405020304" pitchFamily="18" charset="0"/>
                          <a:cs typeface="Times New Roman" panose="02020603050405020304" pitchFamily="18" charset="0"/>
                        </a:rPr>
                        <a:t>ВСЕГО</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r">
                        <a:lnSpc>
                          <a:spcPct val="107000"/>
                        </a:lnSpc>
                        <a:spcAft>
                          <a:spcPts val="0"/>
                        </a:spcAft>
                      </a:pPr>
                      <a:r>
                        <a:rPr lang="uk-UA" sz="1600" b="1" dirty="0">
                          <a:effectLst/>
                          <a:latin typeface="Times New Roman" panose="02020603050405020304" pitchFamily="18" charset="0"/>
                          <a:cs typeface="Times New Roman" panose="02020603050405020304" pitchFamily="18" charset="0"/>
                        </a:rPr>
                        <a:t>1761</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b="1" dirty="0">
                          <a:effectLst/>
                          <a:latin typeface="Times New Roman" panose="02020603050405020304" pitchFamily="18" charset="0"/>
                          <a:cs typeface="Times New Roman" panose="02020603050405020304" pitchFamily="18" charset="0"/>
                        </a:rPr>
                        <a:t>781</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b="1" dirty="0">
                          <a:effectLst/>
                          <a:latin typeface="Times New Roman" panose="02020603050405020304" pitchFamily="18" charset="0"/>
                          <a:cs typeface="Times New Roman" panose="02020603050405020304" pitchFamily="18" charset="0"/>
                        </a:rPr>
                        <a:t>2542</a:t>
                      </a:r>
                      <a:endParaRPr lang="ru-RU" sz="1600" b="1" dirty="0">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800176970"/>
              </p:ext>
            </p:extLst>
          </p:nvPr>
        </p:nvGraphicFramePr>
        <p:xfrm>
          <a:off x="4712618" y="1193800"/>
          <a:ext cx="4126582" cy="1130371"/>
        </p:xfrm>
        <a:graphic>
          <a:graphicData uri="http://schemas.openxmlformats.org/drawingml/2006/table">
            <a:tbl>
              <a:tblPr firstRow="1" firstCol="1" bandRow="1">
                <a:tableStyleId>{5C22544A-7EE6-4342-B048-85BDC9FD1C3A}</a:tableStyleId>
              </a:tblPr>
              <a:tblGrid>
                <a:gridCol w="1308412"/>
                <a:gridCol w="989370"/>
                <a:gridCol w="1066800"/>
                <a:gridCol w="762000"/>
              </a:tblGrid>
              <a:tr h="565320">
                <a:tc>
                  <a:txBody>
                    <a:bodyPr/>
                    <a:lstStyle/>
                    <a:p>
                      <a:pPr>
                        <a:lnSpc>
                          <a:spcPct val="107000"/>
                        </a:lnSpc>
                        <a:spcAft>
                          <a:spcPts val="0"/>
                        </a:spcAft>
                      </a:pPr>
                      <a:r>
                        <a:rPr lang="ru-RU" sz="1600" noProof="0" dirty="0" smtClean="0">
                          <a:effectLst/>
                          <a:latin typeface="Times New Roman" panose="02020603050405020304" pitchFamily="18" charset="0"/>
                          <a:cs typeface="Times New Roman" panose="02020603050405020304" pitchFamily="18" charset="0"/>
                        </a:rPr>
                        <a:t>Количество </a:t>
                      </a:r>
                      <a:r>
                        <a:rPr lang="ru-RU" sz="1900" b="1" i="0" noProof="0" dirty="0" smtClean="0">
                          <a:solidFill>
                            <a:srgbClr val="002060"/>
                          </a:solidFill>
                          <a:effectLst/>
                          <a:latin typeface="Times New Roman" panose="02020603050405020304" pitchFamily="18" charset="0"/>
                          <a:cs typeface="Times New Roman" panose="02020603050405020304" pitchFamily="18" charset="0"/>
                        </a:rPr>
                        <a:t>клиентов</a:t>
                      </a:r>
                      <a:endParaRPr lang="ru-RU" sz="1900" b="1" i="0" noProof="0" dirty="0">
                        <a:solidFill>
                          <a:srgbClr val="002060"/>
                        </a:solidFill>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ЖЕНЩИН</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a:effectLst/>
                          <a:latin typeface="Times New Roman" panose="02020603050405020304" pitchFamily="18" charset="0"/>
                          <a:cs typeface="Times New Roman" panose="02020603050405020304" pitchFamily="18" charset="0"/>
                        </a:rPr>
                        <a:t>МУЖЧИН</a:t>
                      </a:r>
                      <a:endParaRPr lang="ru-RU"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07000"/>
                        </a:lnSpc>
                        <a:spcAft>
                          <a:spcPts val="0"/>
                        </a:spcAft>
                      </a:pPr>
                      <a:r>
                        <a:rPr lang="uk-UA" sz="1600" dirty="0">
                          <a:effectLst/>
                          <a:latin typeface="Times New Roman" panose="02020603050405020304" pitchFamily="18" charset="0"/>
                          <a:cs typeface="Times New Roman" panose="02020603050405020304" pitchFamily="18" charset="0"/>
                        </a:rPr>
                        <a:t>ВСЕГО</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r h="565051">
                <a:tc>
                  <a:txBody>
                    <a:bodyPr/>
                    <a:lstStyle/>
                    <a:p>
                      <a:pPr>
                        <a:lnSpc>
                          <a:spcPct val="107000"/>
                        </a:lnSpc>
                        <a:spcAft>
                          <a:spcPts val="0"/>
                        </a:spcAft>
                      </a:pPr>
                      <a:r>
                        <a:rPr lang="uk-UA" sz="1600" dirty="0">
                          <a:effectLst/>
                          <a:latin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dirty="0">
                          <a:effectLst/>
                          <a:latin typeface="Times New Roman" panose="02020603050405020304" pitchFamily="18" charset="0"/>
                          <a:cs typeface="Times New Roman" panose="02020603050405020304" pitchFamily="18" charset="0"/>
                        </a:rPr>
                        <a:t>579535 </a:t>
                      </a:r>
                      <a:endParaRPr lang="uk-UA" sz="1600" dirty="0" smtClean="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dirty="0" smtClean="0">
                          <a:effectLst/>
                          <a:latin typeface="Times New Roman" panose="02020603050405020304" pitchFamily="18" charset="0"/>
                          <a:cs typeface="Times New Roman" panose="02020603050405020304" pitchFamily="18" charset="0"/>
                        </a:rPr>
                        <a:t>59,9</a:t>
                      </a:r>
                      <a:r>
                        <a:rPr lang="uk-UA" sz="1600" dirty="0">
                          <a:effectLst/>
                          <a:latin typeface="Times New Roman" panose="02020603050405020304" pitchFamily="18" charset="0"/>
                          <a:cs typeface="Times New Roman" panose="02020603050405020304" pitchFamily="18" charset="0"/>
                        </a:rPr>
                        <a:t>%</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dirty="0">
                          <a:effectLst/>
                          <a:latin typeface="Times New Roman" panose="02020603050405020304" pitchFamily="18" charset="0"/>
                          <a:cs typeface="Times New Roman" panose="02020603050405020304" pitchFamily="18" charset="0"/>
                        </a:rPr>
                        <a:t>387197</a:t>
                      </a:r>
                      <a:endParaRPr lang="ru-RU" sz="1600" dirty="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dirty="0">
                          <a:effectLst/>
                          <a:latin typeface="Times New Roman" panose="02020603050405020304" pitchFamily="18" charset="0"/>
                          <a:cs typeface="Times New Roman" panose="02020603050405020304" pitchFamily="18" charset="0"/>
                        </a:rPr>
                        <a:t>40,1%</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c>
                  <a:txBody>
                    <a:bodyPr/>
                    <a:lstStyle/>
                    <a:p>
                      <a:pPr algn="r">
                        <a:lnSpc>
                          <a:spcPct val="107000"/>
                        </a:lnSpc>
                        <a:spcAft>
                          <a:spcPts val="0"/>
                        </a:spcAft>
                      </a:pPr>
                      <a:r>
                        <a:rPr lang="uk-UA" sz="1600" b="1" i="0" dirty="0">
                          <a:effectLst/>
                          <a:latin typeface="Times New Roman" panose="02020603050405020304" pitchFamily="18" charset="0"/>
                          <a:cs typeface="Times New Roman" panose="02020603050405020304" pitchFamily="18" charset="0"/>
                        </a:rPr>
                        <a:t>966732</a:t>
                      </a:r>
                      <a:endParaRPr lang="ru-RU" sz="1600" b="1" i="0" dirty="0">
                        <a:effectLst/>
                        <a:latin typeface="Times New Roman" panose="02020603050405020304" pitchFamily="18" charset="0"/>
                        <a:cs typeface="Times New Roman" panose="02020603050405020304" pitchFamily="18" charset="0"/>
                      </a:endParaRPr>
                    </a:p>
                    <a:p>
                      <a:pPr algn="r">
                        <a:lnSpc>
                          <a:spcPct val="107000"/>
                        </a:lnSpc>
                        <a:spcAft>
                          <a:spcPts val="0"/>
                        </a:spcAft>
                      </a:pPr>
                      <a:r>
                        <a:rPr lang="uk-UA" sz="1600" dirty="0">
                          <a:effectLst/>
                          <a:latin typeface="Times New Roman" panose="02020603050405020304" pitchFamily="18" charset="0"/>
                          <a:cs typeface="Times New Roman" panose="02020603050405020304" pitchFamily="18" charset="0"/>
                        </a:rPr>
                        <a:t>100%</a:t>
                      </a:r>
                      <a:endParaRPr lang="ru-RU" sz="1600" dirty="0">
                        <a:effectLst/>
                        <a:latin typeface="Times New Roman" panose="02020603050405020304" pitchFamily="18" charset="0"/>
                        <a:ea typeface="Calibri"/>
                        <a:cs typeface="Times New Roman" panose="02020603050405020304" pitchFamily="18" charset="0"/>
                      </a:endParaRPr>
                    </a:p>
                  </a:txBody>
                  <a:tcPr marL="68580" marR="68580" marT="0" marB="0" anchor="b"/>
                </a:tc>
              </a:tr>
            </a:tbl>
          </a:graphicData>
        </a:graphic>
      </p:graphicFrame>
      <p:sp>
        <p:nvSpPr>
          <p:cNvPr id="9" name="Заголовок 1"/>
          <p:cNvSpPr txBox="1">
            <a:spLocks/>
          </p:cNvSpPr>
          <p:nvPr/>
        </p:nvSpPr>
        <p:spPr>
          <a:xfrm>
            <a:off x="0" y="0"/>
            <a:ext cx="9144001" cy="992038"/>
          </a:xfrm>
          <a:prstGeom prst="rect">
            <a:avLst/>
          </a:prstGeom>
          <a:solidFill>
            <a:srgbClr val="286E28"/>
          </a:solidFill>
        </p:spPr>
        <p:txBody>
          <a:bodyPr vert="horz" lIns="82918" tIns="41459" rIns="82918" bIns="4145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000" b="1" dirty="0" smtClean="0">
                <a:solidFill>
                  <a:schemeClr val="bg1"/>
                </a:solidFill>
                <a:latin typeface="Arial Black" panose="020B0A04020102020204" pitchFamily="34" charset="0"/>
              </a:rPr>
              <a:t>ГЕНДЕРНЫЙ АСПЕКТ В РАБОТЕ СИСТЕМЫ БЕСПЛАТНОЙ ПРАВОВОЙ ПОМОЩИ В УКРАИНЕ</a:t>
            </a:r>
            <a:endParaRPr lang="en-US" sz="2000" b="1" dirty="0">
              <a:solidFill>
                <a:schemeClr val="bg1"/>
              </a:solidFill>
              <a:latin typeface="Arial Black" panose="020B0A04020102020204" pitchFamily="34" charset="0"/>
            </a:endParaRPr>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6687" y="6101964"/>
            <a:ext cx="792865" cy="729985"/>
          </a:xfrm>
          <a:prstGeom prst="rect">
            <a:avLst/>
          </a:prstGeom>
        </p:spPr>
      </p:pic>
    </p:spTree>
    <p:extLst>
      <p:ext uri="{BB962C8B-B14F-4D97-AF65-F5344CB8AC3E}">
        <p14:creationId xmlns:p14="http://schemas.microsoft.com/office/powerpoint/2010/main" val="227635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Заголовок 1"/>
          <p:cNvSpPr txBox="1">
            <a:spLocks/>
          </p:cNvSpPr>
          <p:nvPr/>
        </p:nvSpPr>
        <p:spPr>
          <a:xfrm>
            <a:off x="0" y="1"/>
            <a:ext cx="9144000" cy="957532"/>
          </a:xfrm>
          <a:prstGeom prst="rect">
            <a:avLst/>
          </a:prstGeom>
          <a:solidFill>
            <a:srgbClr val="286E28"/>
          </a:solidFill>
        </p:spPr>
        <p:txBody>
          <a:bodyPr vert="horz" lIns="82918" tIns="41459" rIns="82918" bIns="4145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000" b="1" dirty="0" smtClean="0">
                <a:solidFill>
                  <a:schemeClr val="bg1"/>
                </a:solidFill>
                <a:latin typeface="Arial Black" panose="020B0A04020102020204" pitchFamily="34" charset="0"/>
              </a:rPr>
              <a:t>ПРОБЛЕМЫ ДОСТУПА К БЕСПЛАТНОЙ ПРАВОВОЙ ПОМОЩИ ЛИЦ, </a:t>
            </a:r>
            <a:r>
              <a:rPr lang="ru-RU" sz="2000" b="1" dirty="0" smtClean="0">
                <a:solidFill>
                  <a:schemeClr val="bg1"/>
                </a:solidFill>
                <a:latin typeface="Arial Black" panose="020B0A04020102020204" pitchFamily="34" charset="0"/>
              </a:rPr>
              <a:t>ПОСТРАДАВШИХ </a:t>
            </a:r>
            <a:r>
              <a:rPr lang="ru-RU" sz="2000" b="1" dirty="0">
                <a:solidFill>
                  <a:schemeClr val="bg1"/>
                </a:solidFill>
                <a:latin typeface="Arial Black" panose="020B0A04020102020204" pitchFamily="34" charset="0"/>
              </a:rPr>
              <a:t>ОТ ДОМАШНЕГО НАСИЛИЯ ИЛИ НАСИЛИЯ </a:t>
            </a:r>
            <a:r>
              <a:rPr lang="ru-RU" sz="2000" b="1" dirty="0" smtClean="0">
                <a:solidFill>
                  <a:schemeClr val="bg1"/>
                </a:solidFill>
                <a:latin typeface="Arial Black" panose="020B0A04020102020204" pitchFamily="34" charset="0"/>
              </a:rPr>
              <a:t>ПО ПРИЗНАКУ ПОЛА</a:t>
            </a:r>
            <a:endParaRPr lang="en-US" sz="2000" b="1" dirty="0">
              <a:solidFill>
                <a:schemeClr val="bg1"/>
              </a:solidFill>
              <a:latin typeface="Arial Black" panose="020B0A040201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1092201"/>
            <a:ext cx="7689081" cy="57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29" y="5670643"/>
            <a:ext cx="792865" cy="729985"/>
          </a:xfrm>
          <a:prstGeom prst="rect">
            <a:avLst/>
          </a:prstGeom>
        </p:spPr>
      </p:pic>
    </p:spTree>
    <p:extLst>
      <p:ext uri="{BB962C8B-B14F-4D97-AF65-F5344CB8AC3E}">
        <p14:creationId xmlns:p14="http://schemas.microsoft.com/office/powerpoint/2010/main" val="3866589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45" y="5753819"/>
            <a:ext cx="773756" cy="712391"/>
          </a:xfrm>
          <a:prstGeom prst="rect">
            <a:avLst/>
          </a:prstGeom>
        </p:spPr>
      </p:pic>
      <p:sp>
        <p:nvSpPr>
          <p:cNvPr id="102" name="Заголовок 1"/>
          <p:cNvSpPr txBox="1">
            <a:spLocks/>
          </p:cNvSpPr>
          <p:nvPr/>
        </p:nvSpPr>
        <p:spPr>
          <a:xfrm>
            <a:off x="0" y="0"/>
            <a:ext cx="9144000" cy="974785"/>
          </a:xfrm>
          <a:prstGeom prst="rect">
            <a:avLst/>
          </a:prstGeom>
          <a:solidFill>
            <a:srgbClr val="286E28"/>
          </a:solidFill>
        </p:spPr>
        <p:txBody>
          <a:bodyPr vert="horz" lIns="82918" tIns="41459" rIns="82918" bIns="41459"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sz="2000" b="1" dirty="0" smtClean="0">
                <a:solidFill>
                  <a:schemeClr val="bg1"/>
                </a:solidFill>
                <a:latin typeface="Arial Black" panose="020B0A04020102020204" pitchFamily="34" charset="0"/>
              </a:rPr>
              <a:t>ПРОБЛЕМЫ ДОСТУПА К БЕСПЛАТНОЙ ПРАВОВОЙ ПОМОЩИ ЛИЦ, </a:t>
            </a:r>
            <a:r>
              <a:rPr lang="ru-RU" sz="2000" b="1" dirty="0" smtClean="0">
                <a:solidFill>
                  <a:schemeClr val="bg1"/>
                </a:solidFill>
                <a:latin typeface="Arial Black" panose="020B0A04020102020204" pitchFamily="34" charset="0"/>
              </a:rPr>
              <a:t>ПОСТРАДАВШИХ </a:t>
            </a:r>
            <a:r>
              <a:rPr lang="ru-RU" sz="2000" b="1" dirty="0">
                <a:solidFill>
                  <a:schemeClr val="bg1"/>
                </a:solidFill>
                <a:latin typeface="Arial Black" panose="020B0A04020102020204" pitchFamily="34" charset="0"/>
              </a:rPr>
              <a:t>ОТ ДОМАШНЕГО НАСИЛИЯ ИЛИ НАСИЛИЯ </a:t>
            </a:r>
            <a:r>
              <a:rPr lang="ru-RU" sz="2000" b="1" dirty="0" smtClean="0">
                <a:solidFill>
                  <a:schemeClr val="bg1"/>
                </a:solidFill>
                <a:latin typeface="Arial Black" panose="020B0A04020102020204" pitchFamily="34" charset="0"/>
              </a:rPr>
              <a:t>ПО ПРИЗНАКУ ПОЛА</a:t>
            </a:r>
            <a:endParaRPr lang="en-US" sz="2000" b="1" dirty="0">
              <a:solidFill>
                <a:schemeClr val="bg1"/>
              </a:solidFill>
              <a:latin typeface="Arial Black" panose="020B0A04020102020204"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92201"/>
            <a:ext cx="7689080" cy="577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829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Personnalisée 3">
      <a:dk1>
        <a:srgbClr val="234085"/>
      </a:dk1>
      <a:lt1>
        <a:srgbClr val="FFFFFF"/>
      </a:lt1>
      <a:dk2>
        <a:srgbClr val="23428B"/>
      </a:dk2>
      <a:lt2>
        <a:srgbClr val="E7E6E6"/>
      </a:lt2>
      <a:accent1>
        <a:srgbClr val="23428B"/>
      </a:accent1>
      <a:accent2>
        <a:srgbClr val="ED7D31"/>
      </a:accent2>
      <a:accent3>
        <a:srgbClr val="A5A5A5"/>
      </a:accent3>
      <a:accent4>
        <a:srgbClr val="FFC000"/>
      </a:accent4>
      <a:accent5>
        <a:srgbClr val="4472C4"/>
      </a:accent5>
      <a:accent6>
        <a:srgbClr val="70AD47"/>
      </a:accent6>
      <a:hlink>
        <a:srgbClr val="21418B"/>
      </a:hlink>
      <a:folHlink>
        <a:srgbClr val="23428B"/>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690</Words>
  <Application>Microsoft Office PowerPoint</Application>
  <PresentationFormat>On-screen Show (4:3)</PresentationFormat>
  <Paragraphs>134</Paragraphs>
  <Slides>9</Slides>
  <Notes>2</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1_Conception personnalisée</vt:lpstr>
      <vt:lpstr>Conception personnalisée</vt:lpstr>
      <vt:lpstr>4_Conception personnalisée</vt:lpstr>
      <vt:lpstr>3_Conception personnalisée</vt:lpstr>
      <vt:lpstr>COUNCIL OF EUROPE COOPERATION WITH THE LEGAL AID SYSTEM  IN UKRAINE            COUNCIL OF EUROPE COOPERATION  WITH LEGAL AID SYSTEM  IN UKRAINE      Bozhena Malanchuk, Project Coordinator     National Human Rights Implementation Division      Human Rights Policy and Co-operation Department      Directorate Human Rights and Rule of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2018-10-18T07:53:58Z</dcterms:modified>
</cp:coreProperties>
</file>