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32"/>
  </p:notesMasterIdLst>
  <p:handoutMasterIdLst>
    <p:handoutMasterId r:id="rId33"/>
  </p:handoutMasterIdLst>
  <p:sldIdLst>
    <p:sldId id="257" r:id="rId6"/>
    <p:sldId id="377" r:id="rId7"/>
    <p:sldId id="378" r:id="rId8"/>
    <p:sldId id="386" r:id="rId9"/>
    <p:sldId id="393" r:id="rId10"/>
    <p:sldId id="388" r:id="rId11"/>
    <p:sldId id="387" r:id="rId12"/>
    <p:sldId id="389" r:id="rId13"/>
    <p:sldId id="379" r:id="rId14"/>
    <p:sldId id="390" r:id="rId15"/>
    <p:sldId id="374" r:id="rId16"/>
    <p:sldId id="391" r:id="rId17"/>
    <p:sldId id="372" r:id="rId18"/>
    <p:sldId id="392" r:id="rId19"/>
    <p:sldId id="394" r:id="rId20"/>
    <p:sldId id="385" r:id="rId21"/>
    <p:sldId id="380" r:id="rId22"/>
    <p:sldId id="381" r:id="rId23"/>
    <p:sldId id="382" r:id="rId24"/>
    <p:sldId id="383" r:id="rId25"/>
    <p:sldId id="384" r:id="rId26"/>
    <p:sldId id="395" r:id="rId27"/>
    <p:sldId id="398" r:id="rId28"/>
    <p:sldId id="399" r:id="rId29"/>
    <p:sldId id="397" r:id="rId30"/>
    <p:sldId id="396" r:id="rId31"/>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98BBC-7396-4604-9B87-5905ED75FF49}" v="13" dt="2019-09-11T11:31:57.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94671" autoAdjust="0"/>
  </p:normalViewPr>
  <p:slideViewPr>
    <p:cSldViewPr>
      <p:cViewPr varScale="1">
        <p:scale>
          <a:sx n="123" d="100"/>
          <a:sy n="123" d="100"/>
        </p:scale>
        <p:origin x="17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1" d="100"/>
        <a:sy n="171" d="100"/>
      </p:scale>
      <p:origin x="0" y="2144"/>
    </p:cViewPr>
  </p:sorterViewPr>
  <p:notesViewPr>
    <p:cSldViewPr>
      <p:cViewPr varScale="1">
        <p:scale>
          <a:sx n="85" d="100"/>
          <a:sy n="85" d="100"/>
        </p:scale>
        <p:origin x="-3198" y="-90"/>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88791"/>
          </a:xfrm>
          <a:prstGeom prst="rect">
            <a:avLst/>
          </a:prstGeom>
        </p:spPr>
        <p:txBody>
          <a:bodyPr vert="horz" lIns="91093" tIns="45546" rIns="91093" bIns="45546" rtlCol="0"/>
          <a:lstStyle>
            <a:lvl1pPr algn="l">
              <a:defRPr sz="1200"/>
            </a:lvl1pPr>
          </a:lstStyle>
          <a:p>
            <a:endParaRPr lang="en-IE" dirty="0"/>
          </a:p>
        </p:txBody>
      </p:sp>
      <p:sp>
        <p:nvSpPr>
          <p:cNvPr id="3" name="Date Placeholder 2"/>
          <p:cNvSpPr>
            <a:spLocks noGrp="1"/>
          </p:cNvSpPr>
          <p:nvPr>
            <p:ph type="dt" sz="quarter" idx="1"/>
          </p:nvPr>
        </p:nvSpPr>
        <p:spPr>
          <a:xfrm>
            <a:off x="3777607" y="2"/>
            <a:ext cx="2889938" cy="488791"/>
          </a:xfrm>
          <a:prstGeom prst="rect">
            <a:avLst/>
          </a:prstGeom>
        </p:spPr>
        <p:txBody>
          <a:bodyPr vert="horz" lIns="91093" tIns="45546" rIns="91093" bIns="45546" rtlCol="0"/>
          <a:lstStyle>
            <a:lvl1pPr algn="r">
              <a:defRPr sz="1200"/>
            </a:lvl1pPr>
          </a:lstStyle>
          <a:p>
            <a:fld id="{36A4F77F-77DC-40D1-8CBB-287B4643ECF1}" type="datetimeFigureOut">
              <a:rPr lang="en-IE" smtClean="0"/>
              <a:t>11/09/2019</a:t>
            </a:fld>
            <a:endParaRPr lang="en-IE" dirty="0"/>
          </a:p>
        </p:txBody>
      </p:sp>
      <p:sp>
        <p:nvSpPr>
          <p:cNvPr id="4" name="Footer Placeholder 3"/>
          <p:cNvSpPr>
            <a:spLocks noGrp="1"/>
          </p:cNvSpPr>
          <p:nvPr>
            <p:ph type="ftr" sz="quarter" idx="2"/>
          </p:nvPr>
        </p:nvSpPr>
        <p:spPr>
          <a:xfrm>
            <a:off x="1" y="9285338"/>
            <a:ext cx="2889938" cy="488791"/>
          </a:xfrm>
          <a:prstGeom prst="rect">
            <a:avLst/>
          </a:prstGeom>
        </p:spPr>
        <p:txBody>
          <a:bodyPr vert="horz" lIns="91093" tIns="45546" rIns="91093" bIns="45546" rtlCol="0" anchor="b"/>
          <a:lstStyle>
            <a:lvl1pPr algn="l">
              <a:defRPr sz="1200"/>
            </a:lvl1pPr>
          </a:lstStyle>
          <a:p>
            <a:endParaRPr lang="en-IE" dirty="0"/>
          </a:p>
        </p:txBody>
      </p:sp>
      <p:sp>
        <p:nvSpPr>
          <p:cNvPr id="5" name="Slide Number Placeholder 4"/>
          <p:cNvSpPr>
            <a:spLocks noGrp="1"/>
          </p:cNvSpPr>
          <p:nvPr>
            <p:ph type="sldNum" sz="quarter" idx="3"/>
          </p:nvPr>
        </p:nvSpPr>
        <p:spPr>
          <a:xfrm>
            <a:off x="3777607" y="9285338"/>
            <a:ext cx="2889938" cy="488791"/>
          </a:xfrm>
          <a:prstGeom prst="rect">
            <a:avLst/>
          </a:prstGeom>
        </p:spPr>
        <p:txBody>
          <a:bodyPr vert="horz" lIns="91093" tIns="45546" rIns="91093" bIns="45546" rtlCol="0" anchor="b"/>
          <a:lstStyle>
            <a:lvl1pPr algn="r">
              <a:defRPr sz="1200"/>
            </a:lvl1pPr>
          </a:lstStyle>
          <a:p>
            <a:fld id="{8771D231-FC27-444A-AC62-3B062DC3B389}" type="slidenum">
              <a:rPr lang="en-IE" smtClean="0"/>
              <a:t>‹#›</a:t>
            </a:fld>
            <a:endParaRPr lang="en-IE" dirty="0"/>
          </a:p>
        </p:txBody>
      </p:sp>
    </p:spTree>
    <p:extLst>
      <p:ext uri="{BB962C8B-B14F-4D97-AF65-F5344CB8AC3E}">
        <p14:creationId xmlns:p14="http://schemas.microsoft.com/office/powerpoint/2010/main" val="1191660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250" cy="489106"/>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778250" y="1"/>
            <a:ext cx="2889250" cy="489106"/>
          </a:xfrm>
          <a:prstGeom prst="rect">
            <a:avLst/>
          </a:prstGeom>
        </p:spPr>
        <p:txBody>
          <a:bodyPr vert="horz" lIns="91440" tIns="45720" rIns="91440" bIns="45720" rtlCol="0"/>
          <a:lstStyle>
            <a:lvl1pPr algn="r">
              <a:defRPr sz="1200"/>
            </a:lvl1pPr>
          </a:lstStyle>
          <a:p>
            <a:fld id="{726EA6BB-6F36-4457-92EC-166AEF6CA047}" type="datetimeFigureOut">
              <a:rPr lang="en-IE" smtClean="0"/>
              <a:t>11/09/2019</a:t>
            </a:fld>
            <a:endParaRPr lang="en-IE" dirty="0"/>
          </a:p>
        </p:txBody>
      </p:sp>
      <p:sp>
        <p:nvSpPr>
          <p:cNvPr id="4" name="Slide Image Placeholder 3"/>
          <p:cNvSpPr>
            <a:spLocks noGrp="1" noRot="1" noChangeAspect="1"/>
          </p:cNvSpPr>
          <p:nvPr>
            <p:ph type="sldImg" idx="2"/>
          </p:nvPr>
        </p:nvSpPr>
        <p:spPr>
          <a:xfrm>
            <a:off x="890588" y="733425"/>
            <a:ext cx="4887912" cy="3665538"/>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66750" y="4644147"/>
            <a:ext cx="5335588" cy="43988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285147"/>
            <a:ext cx="2889250" cy="489106"/>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778250" y="9285147"/>
            <a:ext cx="2889250" cy="489106"/>
          </a:xfrm>
          <a:prstGeom prst="rect">
            <a:avLst/>
          </a:prstGeom>
        </p:spPr>
        <p:txBody>
          <a:bodyPr vert="horz" lIns="91440" tIns="45720" rIns="91440" bIns="45720" rtlCol="0" anchor="b"/>
          <a:lstStyle>
            <a:lvl1pPr algn="r">
              <a:defRPr sz="1200"/>
            </a:lvl1pPr>
          </a:lstStyle>
          <a:p>
            <a:fld id="{BFDB027F-160D-420F-AF85-F53DF60DFDEE}" type="slidenum">
              <a:rPr lang="en-IE" smtClean="0"/>
              <a:t>‹#›</a:t>
            </a:fld>
            <a:endParaRPr lang="en-IE" dirty="0"/>
          </a:p>
        </p:txBody>
      </p:sp>
    </p:spTree>
    <p:extLst>
      <p:ext uri="{BB962C8B-B14F-4D97-AF65-F5344CB8AC3E}">
        <p14:creationId xmlns:p14="http://schemas.microsoft.com/office/powerpoint/2010/main" val="426456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1768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FFFFFF"/>
            </a:gs>
            <a:gs pos="100000">
              <a:srgbClr val="85C2FF"/>
            </a:gs>
            <a:gs pos="76000">
              <a:srgbClr val="C4D6EB"/>
            </a:gs>
            <a:gs pos="97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2130425"/>
            <a:ext cx="6334472" cy="1470025"/>
          </a:xfrm>
        </p:spPr>
        <p:txBody>
          <a:bodyPr/>
          <a:lstStyle/>
          <a:p>
            <a:r>
              <a:rPr lang="en-US"/>
              <a:t>Click to edit Master title style</a:t>
            </a:r>
            <a:endParaRPr lang="en-IE"/>
          </a:p>
        </p:txBody>
      </p:sp>
      <p:sp>
        <p:nvSpPr>
          <p:cNvPr id="3" name="Subtitle 2"/>
          <p:cNvSpPr>
            <a:spLocks noGrp="1"/>
          </p:cNvSpPr>
          <p:nvPr>
            <p:ph type="subTitle" idx="1"/>
          </p:nvPr>
        </p:nvSpPr>
        <p:spPr>
          <a:xfrm>
            <a:off x="2123728" y="3861048"/>
            <a:ext cx="6336704"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217560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23728" y="764704"/>
            <a:ext cx="6563072" cy="792088"/>
          </a:xfrm>
        </p:spPr>
        <p:txBody>
          <a:body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50285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4704"/>
            <a:ext cx="2057400" cy="5361459"/>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764704"/>
            <a:ext cx="6019800" cy="53614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1833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3728" y="764704"/>
            <a:ext cx="6563072" cy="792088"/>
          </a:xfrm>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26301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3728" y="4406900"/>
            <a:ext cx="6370984" cy="1362075"/>
          </a:xfrm>
        </p:spPr>
        <p:txBody>
          <a:bodyPr anchor="t">
            <a:normAutofit/>
          </a:bodyPr>
          <a:lstStyle>
            <a:lvl1pPr algn="l">
              <a:defRPr sz="3600" b="1" cap="all"/>
            </a:lvl1pPr>
          </a:lstStyle>
          <a:p>
            <a:r>
              <a:rPr lang="en-US"/>
              <a:t>Click to edit Master title style</a:t>
            </a:r>
            <a:endParaRPr lang="en-IE" dirty="0"/>
          </a:p>
        </p:txBody>
      </p:sp>
      <p:sp>
        <p:nvSpPr>
          <p:cNvPr id="3" name="Text Placeholder 2"/>
          <p:cNvSpPr>
            <a:spLocks noGrp="1"/>
          </p:cNvSpPr>
          <p:nvPr>
            <p:ph type="body" idx="1"/>
          </p:nvPr>
        </p:nvSpPr>
        <p:spPr>
          <a:xfrm>
            <a:off x="2123728" y="2906713"/>
            <a:ext cx="63709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84980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712" y="764704"/>
            <a:ext cx="6707088" cy="792088"/>
          </a:xfrm>
        </p:spPr>
        <p:txBody>
          <a:bodyPr/>
          <a:lstStyle/>
          <a:p>
            <a:r>
              <a:rPr lang="en-US"/>
              <a:t>Click to edit Master title style</a:t>
            </a:r>
            <a:endParaRPr lang="en-IE" dirty="0"/>
          </a:p>
        </p:txBody>
      </p:sp>
      <p:sp>
        <p:nvSpPr>
          <p:cNvPr id="3" name="Content Placeholder 2"/>
          <p:cNvSpPr>
            <a:spLocks noGrp="1"/>
          </p:cNvSpPr>
          <p:nvPr>
            <p:ph sz="half" idx="1"/>
          </p:nvPr>
        </p:nvSpPr>
        <p:spPr>
          <a:xfrm>
            <a:off x="1979712" y="1628800"/>
            <a:ext cx="32698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5292080" y="1628800"/>
            <a:ext cx="3394720" cy="4536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124579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79712" y="764704"/>
            <a:ext cx="6707088" cy="720080"/>
          </a:xfrm>
        </p:spPr>
        <p:txBody>
          <a:bodyPr/>
          <a:lstStyle>
            <a:lvl1pPr>
              <a:defRPr/>
            </a:lvl1pPr>
          </a:lstStyle>
          <a:p>
            <a:r>
              <a:rPr lang="en-US"/>
              <a:t>Click to edit Master title style</a:t>
            </a:r>
            <a:endParaRPr lang="en-IE" dirty="0"/>
          </a:p>
        </p:txBody>
      </p:sp>
      <p:sp>
        <p:nvSpPr>
          <p:cNvPr id="3" name="Text Placeholder 2"/>
          <p:cNvSpPr>
            <a:spLocks noGrp="1"/>
          </p:cNvSpPr>
          <p:nvPr>
            <p:ph type="body" idx="1"/>
          </p:nvPr>
        </p:nvSpPr>
        <p:spPr>
          <a:xfrm>
            <a:off x="1979712" y="1484784"/>
            <a:ext cx="3240360" cy="69120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79712" y="2174400"/>
            <a:ext cx="3240360" cy="39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5292080" y="1484784"/>
            <a:ext cx="3394720" cy="6900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92080" y="2174875"/>
            <a:ext cx="33947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7" name="Date Placeholder 6"/>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5580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05601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238385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1720" y="764704"/>
            <a:ext cx="3058011" cy="670396"/>
          </a:xfrm>
        </p:spPr>
        <p:txBody>
          <a:bodyPr anchor="b"/>
          <a:lstStyle>
            <a:lvl1pPr algn="l">
              <a:defRPr sz="2000" b="1"/>
            </a:lvl1pPr>
          </a:lstStyle>
          <a:p>
            <a:r>
              <a:rPr lang="en-US"/>
              <a:t>Click to edit Master title style</a:t>
            </a:r>
            <a:endParaRPr lang="en-IE" dirty="0"/>
          </a:p>
        </p:txBody>
      </p:sp>
      <p:sp>
        <p:nvSpPr>
          <p:cNvPr id="3" name="Content Placeholder 2"/>
          <p:cNvSpPr>
            <a:spLocks noGrp="1"/>
          </p:cNvSpPr>
          <p:nvPr>
            <p:ph idx="1"/>
          </p:nvPr>
        </p:nvSpPr>
        <p:spPr>
          <a:xfrm>
            <a:off x="5364088" y="764704"/>
            <a:ext cx="3322712"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Text Placeholder 3"/>
          <p:cNvSpPr>
            <a:spLocks noGrp="1"/>
          </p:cNvSpPr>
          <p:nvPr>
            <p:ph type="body" sz="half" idx="2"/>
          </p:nvPr>
        </p:nvSpPr>
        <p:spPr>
          <a:xfrm>
            <a:off x="2051720" y="1435100"/>
            <a:ext cx="3058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31527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1720" y="4800600"/>
            <a:ext cx="5832648"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051720" y="764704"/>
            <a:ext cx="5832648" cy="39628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E" dirty="0"/>
          </a:p>
        </p:txBody>
      </p:sp>
      <p:sp>
        <p:nvSpPr>
          <p:cNvPr id="4" name="Text Placeholder 3"/>
          <p:cNvSpPr>
            <a:spLocks noGrp="1"/>
          </p:cNvSpPr>
          <p:nvPr>
            <p:ph type="body" sz="half" idx="2"/>
          </p:nvPr>
        </p:nvSpPr>
        <p:spPr>
          <a:xfrm>
            <a:off x="2051720" y="5367338"/>
            <a:ext cx="5832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0DDFE-AFFC-4591-B1AB-899B79C264E7}" type="datetimeFigureOut">
              <a:rPr lang="en-IE" smtClean="0"/>
              <a:t>11/09/2019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40447C59-68DD-4E34-9EA9-06D5ACFD65E6}" type="slidenum">
              <a:rPr lang="en-IE" smtClean="0"/>
              <a:t>‹#›</a:t>
            </a:fld>
            <a:endParaRPr lang="en-IE" dirty="0"/>
          </a:p>
        </p:txBody>
      </p:sp>
    </p:spTree>
    <p:extLst>
      <p:ext uri="{BB962C8B-B14F-4D97-AF65-F5344CB8AC3E}">
        <p14:creationId xmlns:p14="http://schemas.microsoft.com/office/powerpoint/2010/main" val="113173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85C2FF"/>
            </a:gs>
            <a:gs pos="76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4214" y="764704"/>
            <a:ext cx="6552586" cy="792088"/>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2134214" y="1600200"/>
            <a:ext cx="655258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0DDFE-AFFC-4591-B1AB-899B79C264E7}" type="datetimeFigureOut">
              <a:rPr lang="en-IE" smtClean="0"/>
              <a:t>11/09/2019</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47C59-68DD-4E34-9EA9-06D5ACFD65E6}" type="slidenum">
              <a:rPr lang="en-IE" smtClean="0"/>
              <a:t>‹#›</a:t>
            </a:fld>
            <a:endParaRPr lang="en-IE" dirty="0"/>
          </a:p>
        </p:txBody>
      </p:sp>
      <p:pic>
        <p:nvPicPr>
          <p:cNvPr id="1028" name="Picture 4" descr="C:\Users\gzaidan\Desktop\QQI-devic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628800"/>
            <a:ext cx="2134214" cy="390187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gzaidan\Desktop\QQI-RGB-eng-30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520" y="0"/>
            <a:ext cx="3292475" cy="969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681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edefop.europa.eu/en/publications-and-resources/publications/2224-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hea.info/Upload/BP2018.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ic.lv/portal/en/par-aic/projects/lireq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ic.lv/bolona/2010/Sem09-10/QA_Dublin/QualificationsFrameworksConf-April2010.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ewsocialtrends.org/2019/08/19/the-growing-partisan-divide-in-views-of-higher-educ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ewsocialtrends.org/2019/08/19/the-growing-partisan-divide-in-views-of-higher-educ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runo-latour.fr/node/754.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runo-latour.fr/node/75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hea.info/Upload/BP20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hea.info/Upload/BP201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hea.info/Upload/BP201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hea.info/Upload/BP201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pringer.com/gp/book/978331977406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59632" y="443163"/>
            <a:ext cx="7772400" cy="2663980"/>
          </a:xfrm>
        </p:spPr>
        <p:txBody>
          <a:bodyPr>
            <a:normAutofit fontScale="90000"/>
          </a:bodyPr>
          <a:lstStyle/>
          <a:p>
            <a:br>
              <a:rPr lang="en-IE" sz="4900" b="1" dirty="0">
                <a:latin typeface="Perpetua" pitchFamily="18" charset="0"/>
              </a:rPr>
            </a:br>
            <a:br>
              <a:rPr lang="en-IE" sz="3200" b="1" dirty="0">
                <a:latin typeface="Perpetua" pitchFamily="18" charset="0"/>
              </a:rPr>
            </a:br>
            <a:r>
              <a:rPr lang="en-IE" sz="3200" b="1" dirty="0">
                <a:solidFill>
                  <a:schemeClr val="tx2"/>
                </a:solidFill>
                <a:latin typeface="Perpetua"/>
              </a:rPr>
              <a:t>Quality </a:t>
            </a:r>
            <a:r>
              <a:rPr lang="en-US" sz="3200" b="1" dirty="0">
                <a:solidFill>
                  <a:schemeClr val="tx2"/>
                </a:solidFill>
                <a:latin typeface="Perpetua"/>
              </a:rPr>
              <a:t>assurance </a:t>
            </a:r>
            <a:r>
              <a:rPr lang="en-IE" sz="3200" b="1" dirty="0">
                <a:solidFill>
                  <a:schemeClr val="tx2"/>
                </a:solidFill>
                <a:latin typeface="Perpetua"/>
              </a:rPr>
              <a:t>of education, qualifications and recognition in the EHEA</a:t>
            </a:r>
            <a:br>
              <a:rPr lang="en-IE" sz="2000" dirty="0">
                <a:latin typeface="Perpetua" pitchFamily="18" charset="0"/>
              </a:rPr>
            </a:br>
            <a:br>
              <a:rPr lang="en-IE" sz="2000" b="1" dirty="0">
                <a:latin typeface="Perpetua" pitchFamily="18" charset="0"/>
              </a:rPr>
            </a:br>
            <a:endParaRPr lang="en-US" sz="2000" dirty="0">
              <a:solidFill>
                <a:schemeClr val="tx1"/>
              </a:solidFill>
              <a:latin typeface="Perpetua" pitchFamily="18" charset="0"/>
            </a:endParaRPr>
          </a:p>
        </p:txBody>
      </p:sp>
      <p:sp>
        <p:nvSpPr>
          <p:cNvPr id="4099" name="Rectangle 3"/>
          <p:cNvSpPr>
            <a:spLocks noGrp="1" noChangeArrowheads="1"/>
          </p:cNvSpPr>
          <p:nvPr>
            <p:ph type="subTitle" idx="1"/>
          </p:nvPr>
        </p:nvSpPr>
        <p:spPr/>
        <p:txBody>
          <a:bodyPr/>
          <a:lstStyle/>
          <a:p>
            <a:pPr marL="342900" indent="-342900"/>
            <a:r>
              <a:rPr lang="en-US" sz="2800" b="1" i="1" dirty="0"/>
              <a:t> </a:t>
            </a:r>
          </a:p>
        </p:txBody>
      </p:sp>
      <p:sp>
        <p:nvSpPr>
          <p:cNvPr id="4100" name="Text Box 4"/>
          <p:cNvSpPr txBox="1">
            <a:spLocks noChangeArrowheads="1"/>
          </p:cNvSpPr>
          <p:nvPr/>
        </p:nvSpPr>
        <p:spPr bwMode="auto">
          <a:xfrm>
            <a:off x="1357932" y="3099436"/>
            <a:ext cx="7776796"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nchor="t">
            <a:spAutoFit/>
          </a:bodyPr>
          <a:lstStyle>
            <a:lvl1pPr eaLnBrk="0" hangingPunct="0">
              <a:defRPr sz="2400" b="1">
                <a:solidFill>
                  <a:schemeClr val="tx1"/>
                </a:solidFill>
                <a:latin typeface="Comic Sans MS" pitchFamily="66" charset="0"/>
              </a:defRPr>
            </a:lvl1pPr>
            <a:lvl2pPr marL="742950" indent="-285750" eaLnBrk="0" hangingPunct="0">
              <a:defRPr sz="2400" b="1">
                <a:solidFill>
                  <a:schemeClr val="tx1"/>
                </a:solidFill>
                <a:latin typeface="Comic Sans MS" pitchFamily="66" charset="0"/>
              </a:defRPr>
            </a:lvl2pPr>
            <a:lvl3pPr marL="1143000" indent="-228600" eaLnBrk="0" hangingPunct="0">
              <a:defRPr sz="2400" b="1">
                <a:solidFill>
                  <a:schemeClr val="tx1"/>
                </a:solidFill>
                <a:latin typeface="Comic Sans MS" pitchFamily="66" charset="0"/>
              </a:defRPr>
            </a:lvl3pPr>
            <a:lvl4pPr marL="1600200" indent="-228600" eaLnBrk="0" hangingPunct="0">
              <a:defRPr sz="2400" b="1">
                <a:solidFill>
                  <a:schemeClr val="tx1"/>
                </a:solidFill>
                <a:latin typeface="Comic Sans MS" pitchFamily="66" charset="0"/>
              </a:defRPr>
            </a:lvl4pPr>
            <a:lvl5pPr marL="2057400" indent="-228600" eaLnBrk="0" hangingPunct="0">
              <a:defRPr sz="2400" b="1">
                <a:solidFill>
                  <a:schemeClr val="tx1"/>
                </a:solidFill>
                <a:latin typeface="Comic Sans MS" pitchFamily="66" charset="0"/>
              </a:defRPr>
            </a:lvl5pPr>
            <a:lvl6pPr marL="2514600" indent="-228600" eaLnBrk="0" fontAlgn="base" hangingPunct="0">
              <a:spcBef>
                <a:spcPct val="0"/>
              </a:spcBef>
              <a:spcAft>
                <a:spcPct val="0"/>
              </a:spcAft>
              <a:defRPr sz="2400" b="1">
                <a:solidFill>
                  <a:schemeClr val="tx1"/>
                </a:solidFill>
                <a:latin typeface="Comic Sans MS" pitchFamily="66" charset="0"/>
              </a:defRPr>
            </a:lvl6pPr>
            <a:lvl7pPr marL="2971800" indent="-228600" eaLnBrk="0" fontAlgn="base" hangingPunct="0">
              <a:spcBef>
                <a:spcPct val="0"/>
              </a:spcBef>
              <a:spcAft>
                <a:spcPct val="0"/>
              </a:spcAft>
              <a:defRPr sz="2400" b="1">
                <a:solidFill>
                  <a:schemeClr val="tx1"/>
                </a:solidFill>
                <a:latin typeface="Comic Sans MS" pitchFamily="66" charset="0"/>
              </a:defRPr>
            </a:lvl7pPr>
            <a:lvl8pPr marL="3429000" indent="-228600" eaLnBrk="0" fontAlgn="base" hangingPunct="0">
              <a:spcBef>
                <a:spcPct val="0"/>
              </a:spcBef>
              <a:spcAft>
                <a:spcPct val="0"/>
              </a:spcAft>
              <a:defRPr sz="2400" b="1">
                <a:solidFill>
                  <a:schemeClr val="tx1"/>
                </a:solidFill>
                <a:latin typeface="Comic Sans MS" pitchFamily="66" charset="0"/>
              </a:defRPr>
            </a:lvl8pPr>
            <a:lvl9pPr marL="3886200" indent="-228600" eaLnBrk="0" fontAlgn="base" hangingPunct="0">
              <a:spcBef>
                <a:spcPct val="0"/>
              </a:spcBef>
              <a:spcAft>
                <a:spcPct val="0"/>
              </a:spcAft>
              <a:defRPr sz="2400" b="1">
                <a:solidFill>
                  <a:schemeClr val="tx1"/>
                </a:solidFill>
                <a:latin typeface="Comic Sans MS" pitchFamily="66" charset="0"/>
              </a:defRPr>
            </a:lvl9pPr>
          </a:lstStyle>
          <a:p>
            <a:pPr algn="ctr"/>
            <a:endParaRPr lang="en-IE" sz="2000" b="0" dirty="0">
              <a:solidFill>
                <a:schemeClr val="accent1"/>
              </a:solidFill>
              <a:latin typeface="Arial" charset="0"/>
              <a:cs typeface="Arial"/>
            </a:endParaRPr>
          </a:p>
          <a:p>
            <a:pPr algn="ctr"/>
            <a:endParaRPr lang="en-IE" sz="2000" b="0" dirty="0">
              <a:solidFill>
                <a:schemeClr val="accent1"/>
              </a:solidFill>
              <a:latin typeface="Arial" charset="0"/>
              <a:cs typeface="Arial"/>
            </a:endParaRPr>
          </a:p>
          <a:p>
            <a:pPr algn="ctr"/>
            <a:endParaRPr lang="en-IE" sz="2000" b="0" dirty="0">
              <a:solidFill>
                <a:schemeClr val="accent1"/>
              </a:solidFill>
              <a:latin typeface="Arial" charset="0"/>
              <a:cs typeface="Arial"/>
            </a:endParaRPr>
          </a:p>
          <a:p>
            <a:pPr algn="ctr"/>
            <a:r>
              <a:rPr lang="en-IE" sz="2000" b="0" dirty="0">
                <a:solidFill>
                  <a:schemeClr val="tx2"/>
                </a:solidFill>
                <a:latin typeface="Arial"/>
                <a:cs typeface="Arial"/>
              </a:rPr>
              <a:t>Bryan Maguire</a:t>
            </a:r>
          </a:p>
          <a:p>
            <a:pPr algn="ctr"/>
            <a:endParaRPr lang="en-IE" sz="2000" b="0" dirty="0">
              <a:solidFill>
                <a:schemeClr val="tx2"/>
              </a:solidFill>
              <a:latin typeface="Arial" charset="0"/>
              <a:cs typeface="Arial"/>
            </a:endParaRPr>
          </a:p>
          <a:p>
            <a:pPr algn="ctr"/>
            <a:r>
              <a:rPr lang="en-IE" sz="1400" b="0" i="1" dirty="0">
                <a:solidFill>
                  <a:schemeClr val="tx2"/>
                </a:solidFill>
                <a:latin typeface="Arial"/>
                <a:cs typeface="Arial"/>
              </a:rPr>
              <a:t>Director of Quality Assurance, Quality and Qualifications Ireland (QQI)</a:t>
            </a:r>
          </a:p>
          <a:p>
            <a:pPr algn="ctr"/>
            <a:endParaRPr lang="en-IE" sz="1200" b="0" dirty="0">
              <a:solidFill>
                <a:schemeClr val="tx2"/>
              </a:solidFill>
              <a:latin typeface="Arial" charset="0"/>
              <a:cs typeface="Arial"/>
            </a:endParaRPr>
          </a:p>
          <a:p>
            <a:pPr algn="ctr"/>
            <a:endParaRPr lang="en-IE" sz="1200" b="0" dirty="0">
              <a:solidFill>
                <a:schemeClr val="tx2"/>
              </a:solidFill>
              <a:latin typeface="Arial" charset="0"/>
              <a:cs typeface="Arial"/>
            </a:endParaRPr>
          </a:p>
          <a:p>
            <a:pPr algn="ctr"/>
            <a:r>
              <a:rPr lang="en-IE" sz="1200" b="0" dirty="0">
                <a:solidFill>
                  <a:schemeClr val="tx2"/>
                </a:solidFill>
                <a:latin typeface="Arial"/>
                <a:cs typeface="Arial"/>
              </a:rPr>
              <a:t>National Correspondents for Qualifications Frameworks (QF-EHEA)</a:t>
            </a:r>
          </a:p>
          <a:p>
            <a:pPr algn="ctr"/>
            <a:r>
              <a:rPr lang="en-IE" sz="1200" b="0" dirty="0">
                <a:solidFill>
                  <a:schemeClr val="tx2"/>
                </a:solidFill>
                <a:latin typeface="Arial"/>
                <a:cs typeface="Arial"/>
              </a:rPr>
              <a:t>Strasbourg, 5 September, 2019</a:t>
            </a:r>
          </a:p>
          <a:p>
            <a:pPr algn="ctr"/>
            <a:endParaRPr lang="en-IE" sz="2000" b="0" dirty="0">
              <a:latin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assurance</a:t>
            </a:r>
          </a:p>
        </p:txBody>
      </p:sp>
      <p:sp>
        <p:nvSpPr>
          <p:cNvPr id="3" name="Content Placeholder 2"/>
          <p:cNvSpPr>
            <a:spLocks noGrp="1"/>
          </p:cNvSpPr>
          <p:nvPr>
            <p:ph idx="1"/>
          </p:nvPr>
        </p:nvSpPr>
        <p:spPr/>
        <p:txBody>
          <a:bodyPr/>
          <a:lstStyle/>
          <a:p>
            <a:r>
              <a:rPr lang="en-US" dirty="0"/>
              <a:t>Of qualifications frameworks</a:t>
            </a:r>
          </a:p>
          <a:p>
            <a:pPr lvl="1"/>
            <a:r>
              <a:rPr lang="en-US" dirty="0"/>
              <a:t>Self-certification/referencing</a:t>
            </a:r>
          </a:p>
          <a:p>
            <a:pPr lvl="1"/>
            <a:r>
              <a:rPr lang="en-US" dirty="0"/>
              <a:t>Re-referencing</a:t>
            </a:r>
          </a:p>
          <a:p>
            <a:pPr lvl="1"/>
            <a:r>
              <a:rPr lang="en-US" dirty="0"/>
              <a:t>Research &amp; development</a:t>
            </a:r>
          </a:p>
        </p:txBody>
      </p:sp>
    </p:spTree>
    <p:extLst>
      <p:ext uri="{BB962C8B-B14F-4D97-AF65-F5344CB8AC3E}">
        <p14:creationId xmlns:p14="http://schemas.microsoft.com/office/powerpoint/2010/main" val="195288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EQF</a:t>
            </a:r>
          </a:p>
        </p:txBody>
      </p:sp>
      <p:sp>
        <p:nvSpPr>
          <p:cNvPr id="3" name="Content Placeholder 2"/>
          <p:cNvSpPr>
            <a:spLocks noGrp="1"/>
          </p:cNvSpPr>
          <p:nvPr>
            <p:ph idx="1"/>
          </p:nvPr>
        </p:nvSpPr>
        <p:spPr/>
        <p:txBody>
          <a:bodyPr>
            <a:normAutofit lnSpcReduction="10000"/>
          </a:bodyPr>
          <a:lstStyle/>
          <a:p>
            <a:pPr marL="0" indent="0">
              <a:buNone/>
            </a:pPr>
            <a:r>
              <a:rPr lang="en-US" dirty="0"/>
              <a:t>The project group on Horizontal Comparison had its first meeting on 25 April, 2019 and the work of the group should finish by the end of 2019. The group will work on the consistency of levelling qualifications based on learning outcomes across countries in order to achieve transparency and comparability of qualifications </a:t>
            </a:r>
            <a:endParaRPr lang="en-IE" dirty="0"/>
          </a:p>
        </p:txBody>
      </p:sp>
    </p:spTree>
    <p:extLst>
      <p:ext uri="{BB962C8B-B14F-4D97-AF65-F5344CB8AC3E}">
        <p14:creationId xmlns:p14="http://schemas.microsoft.com/office/powerpoint/2010/main" val="151243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assurance</a:t>
            </a:r>
          </a:p>
        </p:txBody>
      </p:sp>
      <p:sp>
        <p:nvSpPr>
          <p:cNvPr id="3" name="Content Placeholder 2"/>
          <p:cNvSpPr>
            <a:spLocks noGrp="1"/>
          </p:cNvSpPr>
          <p:nvPr>
            <p:ph idx="1"/>
          </p:nvPr>
        </p:nvSpPr>
        <p:spPr/>
        <p:txBody>
          <a:bodyPr/>
          <a:lstStyle/>
          <a:p>
            <a:r>
              <a:rPr lang="en-US" dirty="0"/>
              <a:t>Of qualifications themselves</a:t>
            </a:r>
          </a:p>
        </p:txBody>
      </p:sp>
    </p:spTree>
    <p:extLst>
      <p:ext uri="{BB962C8B-B14F-4D97-AF65-F5344CB8AC3E}">
        <p14:creationId xmlns:p14="http://schemas.microsoft.com/office/powerpoint/2010/main" val="404435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hlinkClick r:id="rId2"/>
              </a:rPr>
              <a:t>2019 Global inventory on QFs</a:t>
            </a:r>
            <a:endParaRPr lang="en-IE" dirty="0"/>
          </a:p>
        </p:txBody>
      </p:sp>
      <p:sp>
        <p:nvSpPr>
          <p:cNvPr id="3" name="Content Placeholder 2"/>
          <p:cNvSpPr>
            <a:spLocks noGrp="1"/>
          </p:cNvSpPr>
          <p:nvPr>
            <p:ph idx="1"/>
          </p:nvPr>
        </p:nvSpPr>
        <p:spPr/>
        <p:txBody>
          <a:bodyPr>
            <a:normAutofit fontScale="92500" lnSpcReduction="20000"/>
          </a:bodyPr>
          <a:lstStyle/>
          <a:p>
            <a:r>
              <a:rPr lang="en-US" dirty="0"/>
              <a:t>“Quality-assured qualifications,</a:t>
            </a:r>
            <a:r>
              <a:rPr lang="en-US" u="sng" dirty="0"/>
              <a:t> that is qualifications which meet conditions of </a:t>
            </a:r>
            <a:r>
              <a:rPr lang="en-US" u="sng" dirty="0" err="1"/>
              <a:t>labour</a:t>
            </a:r>
            <a:r>
              <a:rPr lang="en-US" u="sng" dirty="0"/>
              <a:t> market need and learner relevance, as determined by stakeholder engagement, </a:t>
            </a:r>
            <a:r>
              <a:rPr lang="en-US" dirty="0"/>
              <a:t>remain the best representation of an individual’s skills. Qualifications frameworks are instruments not only for collating and comparing qualifications, but also for activating them as enablers of systemic – and societal – diversity and development.”</a:t>
            </a:r>
            <a:endParaRPr lang="en-IE" dirty="0"/>
          </a:p>
        </p:txBody>
      </p:sp>
    </p:spTree>
    <p:extLst>
      <p:ext uri="{BB962C8B-B14F-4D97-AF65-F5344CB8AC3E}">
        <p14:creationId xmlns:p14="http://schemas.microsoft.com/office/powerpoint/2010/main" val="421486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Quality assurance of recognition</a:t>
            </a:r>
          </a:p>
        </p:txBody>
      </p:sp>
      <p:sp>
        <p:nvSpPr>
          <p:cNvPr id="3" name="Content Placeholder 2"/>
          <p:cNvSpPr>
            <a:spLocks noGrp="1"/>
          </p:cNvSpPr>
          <p:nvPr>
            <p:ph idx="1"/>
          </p:nvPr>
        </p:nvSpPr>
        <p:spPr/>
        <p:txBody>
          <a:bodyPr/>
          <a:lstStyle/>
          <a:p>
            <a:r>
              <a:rPr lang="en-US" dirty="0"/>
              <a:t>NARICs</a:t>
            </a:r>
          </a:p>
          <a:p>
            <a:pPr lvl="1"/>
            <a:r>
              <a:rPr lang="en-US" dirty="0"/>
              <a:t>Mutual peer reviews of NARICs</a:t>
            </a:r>
          </a:p>
          <a:p>
            <a:pPr lvl="1"/>
            <a:r>
              <a:rPr lang="en-US" dirty="0"/>
              <a:t>Projects under the TPG</a:t>
            </a:r>
          </a:p>
          <a:p>
            <a:pPr lvl="2"/>
            <a:r>
              <a:rPr lang="en-US" dirty="0"/>
              <a:t>AR-net</a:t>
            </a:r>
          </a:p>
          <a:p>
            <a:pPr lvl="3"/>
            <a:r>
              <a:rPr lang="en-US" dirty="0"/>
              <a:t>The objective is to develop recommendations for the implementation of de facto automatic recognition</a:t>
            </a:r>
          </a:p>
          <a:p>
            <a:pPr lvl="3"/>
            <a:r>
              <a:rPr lang="en-US" dirty="0"/>
              <a:t>Portability of recognition decisions</a:t>
            </a:r>
          </a:p>
        </p:txBody>
      </p:sp>
    </p:spTree>
    <p:extLst>
      <p:ext uri="{BB962C8B-B14F-4D97-AF65-F5344CB8AC3E}">
        <p14:creationId xmlns:p14="http://schemas.microsoft.com/office/powerpoint/2010/main" val="85644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assurance</a:t>
            </a:r>
          </a:p>
        </p:txBody>
      </p:sp>
      <p:sp>
        <p:nvSpPr>
          <p:cNvPr id="3" name="Content Placeholder 2"/>
          <p:cNvSpPr>
            <a:spLocks noGrp="1"/>
          </p:cNvSpPr>
          <p:nvPr>
            <p:ph idx="1"/>
          </p:nvPr>
        </p:nvSpPr>
        <p:spPr/>
        <p:txBody>
          <a:bodyPr/>
          <a:lstStyle/>
          <a:p>
            <a:r>
              <a:rPr lang="en-US" dirty="0"/>
              <a:t>Of the HEIs</a:t>
            </a:r>
          </a:p>
        </p:txBody>
      </p:sp>
    </p:spTree>
    <p:extLst>
      <p:ext uri="{BB962C8B-B14F-4D97-AF65-F5344CB8AC3E}">
        <p14:creationId xmlns:p14="http://schemas.microsoft.com/office/powerpoint/2010/main" val="400182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AEF9-2366-431D-B3B4-EC81B762DA26}"/>
              </a:ext>
            </a:extLst>
          </p:cNvPr>
          <p:cNvSpPr>
            <a:spLocks noGrp="1"/>
          </p:cNvSpPr>
          <p:nvPr>
            <p:ph type="title"/>
          </p:nvPr>
        </p:nvSpPr>
        <p:spPr/>
        <p:txBody>
          <a:bodyPr>
            <a:normAutofit fontScale="90000"/>
          </a:bodyPr>
          <a:lstStyle/>
          <a:p>
            <a:r>
              <a:rPr lang="en-US" sz="2400" dirty="0">
                <a:ea typeface="+mj-lt"/>
                <a:cs typeface="+mj-lt"/>
              </a:rPr>
              <a:t>Principles of the Lisbon Recognition Convention monitored in external quality assurance</a:t>
            </a:r>
            <a:endParaRPr lang="en-US" sz="2400" dirty="0"/>
          </a:p>
        </p:txBody>
      </p:sp>
      <p:pic>
        <p:nvPicPr>
          <p:cNvPr id="4" name="Picture 4" descr="A close up of a map&#10;&#10;Description generated with very high confidence">
            <a:hlinkClick r:id="rId2"/>
            <a:extLst>
              <a:ext uri="{FF2B5EF4-FFF2-40B4-BE49-F238E27FC236}">
                <a16:creationId xmlns:a16="http://schemas.microsoft.com/office/drawing/2014/main" id="{4D41B4F4-F11A-4883-B431-55B9BC9CC9D9}"/>
              </a:ext>
            </a:extLst>
          </p:cNvPr>
          <p:cNvPicPr>
            <a:picLocks noGrp="1" noChangeAspect="1"/>
          </p:cNvPicPr>
          <p:nvPr>
            <p:ph idx="1"/>
          </p:nvPr>
        </p:nvPicPr>
        <p:blipFill>
          <a:blip r:embed="rId3"/>
          <a:stretch>
            <a:fillRect/>
          </a:stretch>
        </p:blipFill>
        <p:spPr>
          <a:xfrm>
            <a:off x="2134214" y="1853675"/>
            <a:ext cx="6552586" cy="4019012"/>
          </a:xfrm>
          <a:prstGeom prst="rect">
            <a:avLst/>
          </a:prstGeom>
        </p:spPr>
      </p:pic>
    </p:spTree>
    <p:extLst>
      <p:ext uri="{BB962C8B-B14F-4D97-AF65-F5344CB8AC3E}">
        <p14:creationId xmlns:p14="http://schemas.microsoft.com/office/powerpoint/2010/main" val="425144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5274-8DC8-44BC-B099-9A5C56943FDB}"/>
              </a:ext>
            </a:extLst>
          </p:cNvPr>
          <p:cNvSpPr>
            <a:spLocks noGrp="1"/>
          </p:cNvSpPr>
          <p:nvPr>
            <p:ph type="title"/>
          </p:nvPr>
        </p:nvSpPr>
        <p:spPr/>
        <p:txBody>
          <a:bodyPr/>
          <a:lstStyle/>
          <a:p>
            <a:r>
              <a:rPr lang="en-US" dirty="0">
                <a:cs typeface="Calibri"/>
              </a:rPr>
              <a:t>LIREQA</a:t>
            </a:r>
            <a:endParaRPr lang="en-US" dirty="0"/>
          </a:p>
        </p:txBody>
      </p:sp>
      <p:sp>
        <p:nvSpPr>
          <p:cNvPr id="3" name="Content Placeholder 2">
            <a:extLst>
              <a:ext uri="{FF2B5EF4-FFF2-40B4-BE49-F238E27FC236}">
                <a16:creationId xmlns:a16="http://schemas.microsoft.com/office/drawing/2014/main" id="{12905EB9-6BDD-4F0B-A619-A265AFAAA049}"/>
              </a:ext>
            </a:extLst>
          </p:cNvPr>
          <p:cNvSpPr>
            <a:spLocks noGrp="1"/>
          </p:cNvSpPr>
          <p:nvPr>
            <p:ph idx="1"/>
          </p:nvPr>
        </p:nvSpPr>
        <p:spPr/>
        <p:txBody>
          <a:bodyPr vert="horz" lIns="91440" tIns="45720" rIns="91440" bIns="45720" rtlCol="0" anchor="t">
            <a:normAutofit fontScale="92500" lnSpcReduction="20000"/>
          </a:bodyPr>
          <a:lstStyle/>
          <a:p>
            <a:r>
              <a:rPr lang="en-US" i="1" dirty="0">
                <a:ea typeface="+mn-lt"/>
                <a:cs typeface="+mn-lt"/>
                <a:hlinkClick r:id="rId2"/>
              </a:rPr>
              <a:t>Linking Academic Recognition and Quality Assurance</a:t>
            </a:r>
            <a:endParaRPr lang="en-US" i="1" dirty="0">
              <a:ea typeface="+mn-lt"/>
              <a:cs typeface="+mn-lt"/>
            </a:endParaRPr>
          </a:p>
          <a:p>
            <a:r>
              <a:rPr lang="en-US" dirty="0">
                <a:ea typeface="+mn-lt"/>
                <a:cs typeface="+mn-lt"/>
              </a:rPr>
              <a:t>Erasmus+ funded Dec 2016—May 2019</a:t>
            </a:r>
          </a:p>
          <a:p>
            <a:r>
              <a:rPr lang="en-US" dirty="0">
                <a:ea typeface="+mn-lt"/>
                <a:cs typeface="+mn-lt"/>
              </a:rPr>
              <a:t>Partners included ENIC/NARIC </a:t>
            </a:r>
            <a:r>
              <a:rPr lang="en-US" dirty="0" err="1">
                <a:ea typeface="+mn-lt"/>
                <a:cs typeface="+mn-lt"/>
              </a:rPr>
              <a:t>centres</a:t>
            </a:r>
            <a:r>
              <a:rPr lang="en-US" dirty="0">
                <a:ea typeface="+mn-lt"/>
                <a:cs typeface="+mn-lt"/>
              </a:rPr>
              <a:t>, quality assurance agencies, several consultative members of the Bologna Process - ENQA, EUA, ESU, and independent experts</a:t>
            </a:r>
          </a:p>
          <a:p>
            <a:r>
              <a:rPr lang="en-US" dirty="0">
                <a:cs typeface="Calibri"/>
              </a:rPr>
              <a:t>Concluding Conference May 2019, Vilnius</a:t>
            </a:r>
          </a:p>
        </p:txBody>
      </p:sp>
    </p:spTree>
    <p:extLst>
      <p:ext uri="{BB962C8B-B14F-4D97-AF65-F5344CB8AC3E}">
        <p14:creationId xmlns:p14="http://schemas.microsoft.com/office/powerpoint/2010/main" val="97340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9B22-5CCA-4953-9638-5283B186994B}"/>
              </a:ext>
            </a:extLst>
          </p:cNvPr>
          <p:cNvSpPr>
            <a:spLocks noGrp="1"/>
          </p:cNvSpPr>
          <p:nvPr>
            <p:ph type="title"/>
          </p:nvPr>
        </p:nvSpPr>
        <p:spPr/>
        <p:txBody>
          <a:bodyPr/>
          <a:lstStyle/>
          <a:p>
            <a:r>
              <a:rPr lang="en-US" dirty="0">
                <a:cs typeface="Calibri"/>
              </a:rPr>
              <a:t>LIREQA - HE institutions</a:t>
            </a:r>
            <a:endParaRPr lang="en-US" dirty="0"/>
          </a:p>
        </p:txBody>
      </p:sp>
      <p:sp>
        <p:nvSpPr>
          <p:cNvPr id="3" name="Content Placeholder 2">
            <a:extLst>
              <a:ext uri="{FF2B5EF4-FFF2-40B4-BE49-F238E27FC236}">
                <a16:creationId xmlns:a16="http://schemas.microsoft.com/office/drawing/2014/main" id="{A2306EAD-6177-433F-90DE-920CD00577CC}"/>
              </a:ext>
            </a:extLst>
          </p:cNvPr>
          <p:cNvSpPr>
            <a:spLocks noGrp="1"/>
          </p:cNvSpPr>
          <p:nvPr>
            <p:ph idx="1"/>
          </p:nvPr>
        </p:nvSpPr>
        <p:spPr>
          <a:xfrm>
            <a:off x="2214594" y="1699740"/>
            <a:ext cx="6552586" cy="4525963"/>
          </a:xfrm>
        </p:spPr>
        <p:txBody>
          <a:bodyPr vert="horz" lIns="91440" tIns="45720" rIns="91440" bIns="45720" rtlCol="0" anchor="t">
            <a:normAutofit/>
          </a:bodyPr>
          <a:lstStyle/>
          <a:p>
            <a:r>
              <a:rPr lang="en-US" dirty="0">
                <a:ea typeface="+mn-lt"/>
                <a:cs typeface="+mn-lt"/>
              </a:rPr>
              <a:t>Policies and  procedures per LRC</a:t>
            </a:r>
          </a:p>
          <a:p>
            <a:r>
              <a:rPr lang="en-US" dirty="0">
                <a:ea typeface="+mn-lt"/>
                <a:cs typeface="+mn-lt"/>
              </a:rPr>
              <a:t>Internal monitoring and review</a:t>
            </a:r>
          </a:p>
          <a:p>
            <a:r>
              <a:rPr lang="en-US" dirty="0">
                <a:ea typeface="+mn-lt"/>
                <a:cs typeface="+mn-lt"/>
              </a:rPr>
              <a:t>Promotion and communication </a:t>
            </a:r>
          </a:p>
          <a:p>
            <a:r>
              <a:rPr lang="en-US" dirty="0">
                <a:ea typeface="+mn-lt"/>
                <a:cs typeface="+mn-lt"/>
              </a:rPr>
              <a:t>Set institutional criteria and indicators </a:t>
            </a:r>
          </a:p>
          <a:p>
            <a:r>
              <a:rPr lang="en-US" dirty="0">
                <a:ea typeface="+mn-lt"/>
                <a:cs typeface="+mn-lt"/>
              </a:rPr>
              <a:t>Work with ENIC/NARIC </a:t>
            </a:r>
          </a:p>
          <a:p>
            <a:r>
              <a:rPr lang="en-US" dirty="0">
                <a:ea typeface="+mn-lt"/>
                <a:cs typeface="+mn-lt"/>
              </a:rPr>
              <a:t>Sharing learning with each other</a:t>
            </a:r>
            <a:endParaRPr lang="en-US" dirty="0">
              <a:cs typeface="Calibri"/>
            </a:endParaRPr>
          </a:p>
        </p:txBody>
      </p:sp>
    </p:spTree>
    <p:extLst>
      <p:ext uri="{BB962C8B-B14F-4D97-AF65-F5344CB8AC3E}">
        <p14:creationId xmlns:p14="http://schemas.microsoft.com/office/powerpoint/2010/main" val="369027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A506-A3B0-4421-BCB5-4AD055DA68A1}"/>
              </a:ext>
            </a:extLst>
          </p:cNvPr>
          <p:cNvSpPr>
            <a:spLocks noGrp="1"/>
          </p:cNvSpPr>
          <p:nvPr>
            <p:ph type="title"/>
          </p:nvPr>
        </p:nvSpPr>
        <p:spPr/>
        <p:txBody>
          <a:bodyPr/>
          <a:lstStyle/>
          <a:p>
            <a:r>
              <a:rPr lang="en-US" dirty="0">
                <a:cs typeface="Calibri"/>
              </a:rPr>
              <a:t>LIREQA - QAAs </a:t>
            </a:r>
            <a:endParaRPr lang="en-US" dirty="0"/>
          </a:p>
        </p:txBody>
      </p:sp>
      <p:sp>
        <p:nvSpPr>
          <p:cNvPr id="3" name="Content Placeholder 2">
            <a:extLst>
              <a:ext uri="{FF2B5EF4-FFF2-40B4-BE49-F238E27FC236}">
                <a16:creationId xmlns:a16="http://schemas.microsoft.com/office/drawing/2014/main" id="{69A8F0F0-D24D-49A6-A631-75B893FEC251}"/>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Include recognition in EQA procedural scope</a:t>
            </a:r>
          </a:p>
          <a:p>
            <a:r>
              <a:rPr lang="en-US" dirty="0">
                <a:ea typeface="+mn-lt"/>
                <a:cs typeface="+mn-lt"/>
              </a:rPr>
              <a:t>Check is recognition is covered by internal QA </a:t>
            </a:r>
          </a:p>
          <a:p>
            <a:r>
              <a:rPr lang="en-US" dirty="0">
                <a:ea typeface="+mn-lt"/>
                <a:cs typeface="+mn-lt"/>
              </a:rPr>
              <a:t>Ensure reviewers have recognition expertise </a:t>
            </a:r>
          </a:p>
          <a:p>
            <a:r>
              <a:rPr lang="en-US" dirty="0">
                <a:ea typeface="+mn-lt"/>
                <a:cs typeface="+mn-lt"/>
              </a:rPr>
              <a:t>Thematic analysis of recognition</a:t>
            </a:r>
          </a:p>
          <a:p>
            <a:r>
              <a:rPr lang="en-US" dirty="0">
                <a:ea typeface="+mn-lt"/>
                <a:cs typeface="+mn-lt"/>
              </a:rPr>
              <a:t>Stimulate dialogue and dissemination </a:t>
            </a:r>
            <a:endParaRPr lang="en-US" dirty="0">
              <a:cs typeface="Calibri"/>
            </a:endParaRPr>
          </a:p>
        </p:txBody>
      </p:sp>
    </p:spTree>
    <p:extLst>
      <p:ext uri="{BB962C8B-B14F-4D97-AF65-F5344CB8AC3E}">
        <p14:creationId xmlns:p14="http://schemas.microsoft.com/office/powerpoint/2010/main" val="17258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02C7-350E-4729-BF96-344A65352C39}"/>
              </a:ext>
            </a:extLst>
          </p:cNvPr>
          <p:cNvSpPr>
            <a:spLocks noGrp="1"/>
          </p:cNvSpPr>
          <p:nvPr>
            <p:ph type="title"/>
          </p:nvPr>
        </p:nvSpPr>
        <p:spPr>
          <a:xfrm>
            <a:off x="2276450" y="-328461"/>
            <a:ext cx="6563072" cy="792088"/>
          </a:xfrm>
        </p:spPr>
        <p:txBody>
          <a:bodyPr/>
          <a:lstStyle/>
          <a:p>
            <a:r>
              <a:rPr lang="en-IE" dirty="0">
                <a:cs typeface="Calibri"/>
              </a:rPr>
              <a:t>15</a:t>
            </a:r>
            <a:r>
              <a:rPr lang="en-IE" baseline="30000" dirty="0">
                <a:cs typeface="Calibri"/>
              </a:rPr>
              <a:t>th</a:t>
            </a:r>
            <a:r>
              <a:rPr lang="en-IE" dirty="0">
                <a:cs typeface="Calibri"/>
              </a:rPr>
              <a:t> April, 2010</a:t>
            </a:r>
            <a:endParaRPr lang="en-IE" dirty="0"/>
          </a:p>
        </p:txBody>
      </p:sp>
      <p:sp>
        <p:nvSpPr>
          <p:cNvPr id="3" name="Content Placeholder 2">
            <a:extLst>
              <a:ext uri="{FF2B5EF4-FFF2-40B4-BE49-F238E27FC236}">
                <a16:creationId xmlns:a16="http://schemas.microsoft.com/office/drawing/2014/main" id="{BCE0596F-EA16-473A-A170-A765C7B93385}"/>
              </a:ext>
            </a:extLst>
          </p:cNvPr>
          <p:cNvSpPr>
            <a:spLocks noGrp="1"/>
          </p:cNvSpPr>
          <p:nvPr>
            <p:ph idx="1"/>
          </p:nvPr>
        </p:nvSpPr>
        <p:spPr>
          <a:xfrm>
            <a:off x="4198835" y="2738582"/>
            <a:ext cx="6729106" cy="7283466"/>
          </a:xfrm>
        </p:spPr>
        <p:txBody>
          <a:bodyPr/>
          <a:lstStyle/>
          <a:p>
            <a:endParaRPr lang="en-IE" dirty="0"/>
          </a:p>
        </p:txBody>
      </p:sp>
      <p:pic>
        <p:nvPicPr>
          <p:cNvPr id="1026" name="Picture 1" descr="image001">
            <a:hlinkClick r:id="rId2"/>
            <a:extLst>
              <a:ext uri="{FF2B5EF4-FFF2-40B4-BE49-F238E27FC236}">
                <a16:creationId xmlns:a16="http://schemas.microsoft.com/office/drawing/2014/main" id="{555D882F-351A-43FF-9DCF-919FB7423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804" y="1556792"/>
            <a:ext cx="6657563" cy="3740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76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62C-C065-4841-A303-9F59383D6F57}"/>
              </a:ext>
            </a:extLst>
          </p:cNvPr>
          <p:cNvSpPr>
            <a:spLocks noGrp="1"/>
          </p:cNvSpPr>
          <p:nvPr>
            <p:ph type="title"/>
          </p:nvPr>
        </p:nvSpPr>
        <p:spPr/>
        <p:txBody>
          <a:bodyPr/>
          <a:lstStyle/>
          <a:p>
            <a:r>
              <a:rPr lang="en-US" dirty="0">
                <a:cs typeface="Calibri"/>
              </a:rPr>
              <a:t>LIREQA - NARICs</a:t>
            </a:r>
            <a:endParaRPr lang="en-US" dirty="0"/>
          </a:p>
        </p:txBody>
      </p:sp>
      <p:sp>
        <p:nvSpPr>
          <p:cNvPr id="3" name="Content Placeholder 2">
            <a:extLst>
              <a:ext uri="{FF2B5EF4-FFF2-40B4-BE49-F238E27FC236}">
                <a16:creationId xmlns:a16="http://schemas.microsoft.com/office/drawing/2014/main" id="{D082766F-0257-4CBB-BF32-F32EDC1F2D04}"/>
              </a:ext>
            </a:extLst>
          </p:cNvPr>
          <p:cNvSpPr>
            <a:spLocks noGrp="1"/>
          </p:cNvSpPr>
          <p:nvPr>
            <p:ph idx="1"/>
          </p:nvPr>
        </p:nvSpPr>
        <p:spPr/>
        <p:txBody>
          <a:bodyPr vert="horz" lIns="91440" tIns="45720" rIns="91440" bIns="45720" rtlCol="0" anchor="t">
            <a:normAutofit/>
          </a:bodyPr>
          <a:lstStyle/>
          <a:p>
            <a:r>
              <a:rPr lang="en-US" dirty="0">
                <a:ea typeface="+mn-lt"/>
                <a:cs typeface="+mn-lt"/>
              </a:rPr>
              <a:t>Streamline national procedures and structures </a:t>
            </a:r>
          </a:p>
          <a:p>
            <a:r>
              <a:rPr lang="en-US" dirty="0">
                <a:ea typeface="+mn-lt"/>
                <a:cs typeface="+mn-lt"/>
              </a:rPr>
              <a:t>Information provision, tools, documents and training as well as advisory services </a:t>
            </a:r>
          </a:p>
          <a:p>
            <a:r>
              <a:rPr lang="en-US" dirty="0">
                <a:ea typeface="+mn-lt"/>
                <a:cs typeface="+mn-lt"/>
              </a:rPr>
              <a:t>Collaborate with QA agencies</a:t>
            </a:r>
            <a:endParaRPr lang="en-US" dirty="0">
              <a:cs typeface="Calibri"/>
            </a:endParaRPr>
          </a:p>
        </p:txBody>
      </p:sp>
    </p:spTree>
    <p:extLst>
      <p:ext uri="{BB962C8B-B14F-4D97-AF65-F5344CB8AC3E}">
        <p14:creationId xmlns:p14="http://schemas.microsoft.com/office/powerpoint/2010/main" val="161937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F809-7543-49BA-B911-A64935BFF3FE}"/>
              </a:ext>
            </a:extLst>
          </p:cNvPr>
          <p:cNvSpPr>
            <a:spLocks noGrp="1"/>
          </p:cNvSpPr>
          <p:nvPr>
            <p:ph type="title"/>
          </p:nvPr>
        </p:nvSpPr>
        <p:spPr/>
        <p:txBody>
          <a:bodyPr/>
          <a:lstStyle/>
          <a:p>
            <a:r>
              <a:rPr lang="en-US" dirty="0">
                <a:cs typeface="Calibri"/>
              </a:rPr>
              <a:t>LIREQA - stakeholders</a:t>
            </a:r>
            <a:endParaRPr lang="en-US" dirty="0"/>
          </a:p>
        </p:txBody>
      </p:sp>
      <p:sp>
        <p:nvSpPr>
          <p:cNvPr id="3" name="Content Placeholder 2">
            <a:extLst>
              <a:ext uri="{FF2B5EF4-FFF2-40B4-BE49-F238E27FC236}">
                <a16:creationId xmlns:a16="http://schemas.microsoft.com/office/drawing/2014/main" id="{B2F959F6-A02E-46B8-B00F-E327DB2A5C05}"/>
              </a:ext>
            </a:extLst>
          </p:cNvPr>
          <p:cNvSpPr>
            <a:spLocks noGrp="1"/>
          </p:cNvSpPr>
          <p:nvPr>
            <p:ph idx="1"/>
          </p:nvPr>
        </p:nvSpPr>
        <p:spPr/>
        <p:txBody>
          <a:bodyPr vert="horz" lIns="91440" tIns="45720" rIns="91440" bIns="45720" rtlCol="0" anchor="t">
            <a:normAutofit/>
          </a:bodyPr>
          <a:lstStyle/>
          <a:p>
            <a:r>
              <a:rPr lang="en-US" dirty="0">
                <a:ea typeface="+mn-lt"/>
                <a:cs typeface="+mn-lt"/>
              </a:rPr>
              <a:t>Build awareness within networks</a:t>
            </a:r>
          </a:p>
          <a:p>
            <a:r>
              <a:rPr lang="en-US" dirty="0">
                <a:ea typeface="+mn-lt"/>
                <a:cs typeface="+mn-lt"/>
              </a:rPr>
              <a:t>Public authorities  make systems transparent</a:t>
            </a:r>
          </a:p>
          <a:p>
            <a:r>
              <a:rPr lang="en-US" dirty="0">
                <a:ea typeface="+mn-lt"/>
                <a:cs typeface="+mn-lt"/>
              </a:rPr>
              <a:t>Develop or update </a:t>
            </a:r>
            <a:r>
              <a:rPr lang="en-US" dirty="0" err="1">
                <a:ea typeface="+mn-lt"/>
                <a:cs typeface="+mn-lt"/>
              </a:rPr>
              <a:t>internationalisation</a:t>
            </a:r>
            <a:r>
              <a:rPr lang="en-US" dirty="0">
                <a:ea typeface="+mn-lt"/>
                <a:cs typeface="+mn-lt"/>
              </a:rPr>
              <a:t> codes </a:t>
            </a:r>
          </a:p>
          <a:p>
            <a:r>
              <a:rPr lang="en-US" dirty="0">
                <a:ea typeface="+mn-lt"/>
                <a:cs typeface="+mn-lt"/>
              </a:rPr>
              <a:t>Review policy framework for fair recognition and support its implementation </a:t>
            </a:r>
            <a:endParaRPr lang="en-US" dirty="0">
              <a:cs typeface="Calibri"/>
            </a:endParaRPr>
          </a:p>
        </p:txBody>
      </p:sp>
    </p:spTree>
    <p:extLst>
      <p:ext uri="{BB962C8B-B14F-4D97-AF65-F5344CB8AC3E}">
        <p14:creationId xmlns:p14="http://schemas.microsoft.com/office/powerpoint/2010/main" val="281182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BFUG on vision and thematic priorities after 2020</a:t>
            </a:r>
          </a:p>
        </p:txBody>
      </p:sp>
      <p:sp>
        <p:nvSpPr>
          <p:cNvPr id="3" name="Content Placeholder 2"/>
          <p:cNvSpPr>
            <a:spLocks noGrp="1"/>
          </p:cNvSpPr>
          <p:nvPr>
            <p:ph idx="1"/>
          </p:nvPr>
        </p:nvSpPr>
        <p:spPr/>
        <p:txBody>
          <a:bodyPr>
            <a:normAutofit/>
          </a:bodyPr>
          <a:lstStyle/>
          <a:p>
            <a:r>
              <a:rPr lang="en-US" sz="2400" dirty="0"/>
              <a:t>The societal role of HE</a:t>
            </a:r>
          </a:p>
          <a:p>
            <a:r>
              <a:rPr lang="en-US" sz="2400" dirty="0"/>
              <a:t>Inclusiveness of HE</a:t>
            </a:r>
          </a:p>
          <a:p>
            <a:r>
              <a:rPr lang="en-US" sz="2400" dirty="0"/>
              <a:t>Innovative, flexible and relevant learning and teaching</a:t>
            </a:r>
          </a:p>
          <a:p>
            <a:r>
              <a:rPr lang="en-US" sz="2400" dirty="0"/>
              <a:t>Lifelong learning</a:t>
            </a:r>
          </a:p>
          <a:p>
            <a:r>
              <a:rPr lang="en-US" sz="2400" dirty="0"/>
              <a:t>Digitalization</a:t>
            </a:r>
          </a:p>
          <a:p>
            <a:r>
              <a:rPr lang="en-US" sz="2400" dirty="0"/>
              <a:t>Internationalization and mobility</a:t>
            </a:r>
          </a:p>
          <a:p>
            <a:r>
              <a:rPr lang="en-US" sz="2400" dirty="0"/>
              <a:t>Governance and autonomy</a:t>
            </a:r>
          </a:p>
          <a:p>
            <a:endParaRPr lang="en-US" sz="2400" dirty="0"/>
          </a:p>
          <a:p>
            <a:r>
              <a:rPr lang="en-US" sz="2400" i="1" dirty="0"/>
              <a:t>Consultation open till October 15</a:t>
            </a:r>
            <a:r>
              <a:rPr lang="en-US" sz="2400" i="1" baseline="30000" dirty="0"/>
              <a:t>th</a:t>
            </a:r>
            <a:endParaRPr lang="en-US" sz="2400" i="1" dirty="0"/>
          </a:p>
          <a:p>
            <a:endParaRPr lang="en-US" sz="2400" i="1" dirty="0"/>
          </a:p>
        </p:txBody>
      </p:sp>
    </p:spTree>
    <p:extLst>
      <p:ext uri="{BB962C8B-B14F-4D97-AF65-F5344CB8AC3E}">
        <p14:creationId xmlns:p14="http://schemas.microsoft.com/office/powerpoint/2010/main" val="3564872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E667-186D-6948-91DA-0AAA7C417A92}"/>
              </a:ext>
            </a:extLst>
          </p:cNvPr>
          <p:cNvSpPr>
            <a:spLocks noGrp="1"/>
          </p:cNvSpPr>
          <p:nvPr>
            <p:ph type="title"/>
          </p:nvPr>
        </p:nvSpPr>
        <p:spPr/>
        <p:txBody>
          <a:bodyPr/>
          <a:lstStyle/>
          <a:p>
            <a:endParaRPr lang="en-US"/>
          </a:p>
        </p:txBody>
      </p:sp>
      <p:pic>
        <p:nvPicPr>
          <p:cNvPr id="4" name="Picture 4">
            <a:hlinkClick r:id="rId2"/>
            <a:extLst>
              <a:ext uri="{FF2B5EF4-FFF2-40B4-BE49-F238E27FC236}">
                <a16:creationId xmlns:a16="http://schemas.microsoft.com/office/drawing/2014/main" id="{DBA3F39D-6D9C-A646-8BDB-417D841C97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5876" y="875607"/>
            <a:ext cx="5230678" cy="5604298"/>
          </a:xfrm>
          <a:prstGeom prst="rect">
            <a:avLst/>
          </a:prstGeom>
        </p:spPr>
      </p:pic>
    </p:spTree>
    <p:extLst>
      <p:ext uri="{BB962C8B-B14F-4D97-AF65-F5344CB8AC3E}">
        <p14:creationId xmlns:p14="http://schemas.microsoft.com/office/powerpoint/2010/main" val="110528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F03F-A91C-BB47-A4FD-0647A5970500}"/>
              </a:ext>
            </a:extLst>
          </p:cNvPr>
          <p:cNvSpPr>
            <a:spLocks noGrp="1"/>
          </p:cNvSpPr>
          <p:nvPr>
            <p:ph type="title"/>
          </p:nvPr>
        </p:nvSpPr>
        <p:spPr/>
        <p:txBody>
          <a:bodyPr/>
          <a:lstStyle/>
          <a:p>
            <a:endParaRPr lang="en-US"/>
          </a:p>
        </p:txBody>
      </p:sp>
      <p:pic>
        <p:nvPicPr>
          <p:cNvPr id="4" name="Picture 4">
            <a:hlinkClick r:id="rId2"/>
            <a:extLst>
              <a:ext uri="{FF2B5EF4-FFF2-40B4-BE49-F238E27FC236}">
                <a16:creationId xmlns:a16="http://schemas.microsoft.com/office/drawing/2014/main" id="{0F481279-82F3-934A-8572-06A55ABA90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6210" y="707342"/>
            <a:ext cx="6485246" cy="5774958"/>
          </a:xfrm>
          <a:prstGeom prst="rect">
            <a:avLst/>
          </a:prstGeom>
        </p:spPr>
      </p:pic>
    </p:spTree>
    <p:extLst>
      <p:ext uri="{BB962C8B-B14F-4D97-AF65-F5344CB8AC3E}">
        <p14:creationId xmlns:p14="http://schemas.microsoft.com/office/powerpoint/2010/main" val="277181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740E-CB58-5E42-8B51-011C935BEF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8FE812-74EB-5740-B7B5-D02CE1129449}"/>
              </a:ext>
            </a:extLst>
          </p:cNvPr>
          <p:cNvSpPr>
            <a:spLocks noGrp="1"/>
          </p:cNvSpPr>
          <p:nvPr>
            <p:ph idx="1"/>
          </p:nvPr>
        </p:nvSpPr>
        <p:spPr/>
        <p:txBody>
          <a:bodyPr/>
          <a:lstStyle/>
          <a:p>
            <a:endParaRPr lang="en-US" dirty="0"/>
          </a:p>
          <a:p>
            <a:endParaRPr lang="en-US" dirty="0"/>
          </a:p>
        </p:txBody>
      </p:sp>
      <p:pic>
        <p:nvPicPr>
          <p:cNvPr id="4" name="Picture 4">
            <a:hlinkClick r:id="rId2"/>
            <a:extLst>
              <a:ext uri="{FF2B5EF4-FFF2-40B4-BE49-F238E27FC236}">
                <a16:creationId xmlns:a16="http://schemas.microsoft.com/office/drawing/2014/main" id="{BBDCAC3A-13EE-C041-B90E-A045E8EF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0" y="2019300"/>
            <a:ext cx="1803400" cy="2819400"/>
          </a:xfrm>
          <a:prstGeom prst="rect">
            <a:avLst/>
          </a:prstGeom>
        </p:spPr>
      </p:pic>
    </p:spTree>
    <p:extLst>
      <p:ext uri="{BB962C8B-B14F-4D97-AF65-F5344CB8AC3E}">
        <p14:creationId xmlns:p14="http://schemas.microsoft.com/office/powerpoint/2010/main" val="77146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F72D-4ACE-2B48-AB8E-0412F5ADF922}"/>
              </a:ext>
            </a:extLst>
          </p:cNvPr>
          <p:cNvSpPr>
            <a:spLocks noGrp="1"/>
          </p:cNvSpPr>
          <p:nvPr>
            <p:ph type="title"/>
          </p:nvPr>
        </p:nvSpPr>
        <p:spPr/>
        <p:txBody>
          <a:bodyPr/>
          <a:lstStyle/>
          <a:p>
            <a:endParaRPr lang="en-US" dirty="0"/>
          </a:p>
        </p:txBody>
      </p:sp>
      <p:pic>
        <p:nvPicPr>
          <p:cNvPr id="12" name="Content Placeholder 11">
            <a:hlinkClick r:id="rId2"/>
            <a:extLst>
              <a:ext uri="{FF2B5EF4-FFF2-40B4-BE49-F238E27FC236}">
                <a16:creationId xmlns:a16="http://schemas.microsoft.com/office/drawing/2014/main" id="{667BF8AF-DD6D-024E-90B6-816F61A58BFB}"/>
              </a:ext>
            </a:extLst>
          </p:cNvPr>
          <p:cNvPicPr>
            <a:picLocks noGrp="1" noChangeAspect="1"/>
          </p:cNvPicPr>
          <p:nvPr>
            <p:ph idx="1"/>
          </p:nvPr>
        </p:nvPicPr>
        <p:blipFill>
          <a:blip r:embed="rId3"/>
          <a:stretch>
            <a:fillRect/>
          </a:stretch>
        </p:blipFill>
        <p:spPr>
          <a:xfrm>
            <a:off x="2025570" y="1201354"/>
            <a:ext cx="6911101" cy="5180797"/>
          </a:xfrm>
          <a:prstGeom prst="rect">
            <a:avLst/>
          </a:prstGeom>
        </p:spPr>
      </p:pic>
    </p:spTree>
    <p:extLst>
      <p:ext uri="{BB962C8B-B14F-4D97-AF65-F5344CB8AC3E}">
        <p14:creationId xmlns:p14="http://schemas.microsoft.com/office/powerpoint/2010/main" val="378258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5D2F-D421-49B0-8871-7BF2DFE634AA}"/>
              </a:ext>
            </a:extLst>
          </p:cNvPr>
          <p:cNvSpPr>
            <a:spLocks noGrp="1"/>
          </p:cNvSpPr>
          <p:nvPr>
            <p:ph type="title"/>
          </p:nvPr>
        </p:nvSpPr>
        <p:spPr/>
        <p:txBody>
          <a:bodyPr/>
          <a:lstStyle/>
          <a:p>
            <a:r>
              <a:rPr lang="en-US" dirty="0">
                <a:cs typeface="Calibri"/>
              </a:rPr>
              <a:t>Structural reforms</a:t>
            </a:r>
            <a:endParaRPr lang="en-US" dirty="0"/>
          </a:p>
        </p:txBody>
      </p:sp>
      <p:pic>
        <p:nvPicPr>
          <p:cNvPr id="4" name="Picture 4" descr="A picture containing sport, athletic game&#10;&#10;Description generated with very high confidence">
            <a:extLst>
              <a:ext uri="{FF2B5EF4-FFF2-40B4-BE49-F238E27FC236}">
                <a16:creationId xmlns:a16="http://schemas.microsoft.com/office/drawing/2014/main" id="{9D633D1F-743A-48FA-AC0E-4E6158439960}"/>
              </a:ext>
            </a:extLst>
          </p:cNvPr>
          <p:cNvPicPr>
            <a:picLocks noGrp="1" noChangeAspect="1"/>
          </p:cNvPicPr>
          <p:nvPr>
            <p:ph idx="1"/>
          </p:nvPr>
        </p:nvPicPr>
        <p:blipFill>
          <a:blip r:embed="rId2"/>
          <a:stretch>
            <a:fillRect/>
          </a:stretch>
        </p:blipFill>
        <p:spPr>
          <a:xfrm>
            <a:off x="4215119" y="2905919"/>
            <a:ext cx="2390775" cy="1914525"/>
          </a:xfrm>
          <a:prstGeom prst="rect">
            <a:avLst/>
          </a:prstGeom>
        </p:spPr>
      </p:pic>
    </p:spTree>
    <p:extLst>
      <p:ext uri="{BB962C8B-B14F-4D97-AF65-F5344CB8AC3E}">
        <p14:creationId xmlns:p14="http://schemas.microsoft.com/office/powerpoint/2010/main" val="104874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1F90-BD5B-46AB-9E94-022BBAF225D9}"/>
              </a:ext>
            </a:extLst>
          </p:cNvPr>
          <p:cNvSpPr>
            <a:spLocks noGrp="1"/>
          </p:cNvSpPr>
          <p:nvPr>
            <p:ph type="title"/>
          </p:nvPr>
        </p:nvSpPr>
        <p:spPr/>
        <p:txBody>
          <a:bodyPr vert="horz" lIns="91440" tIns="45720" rIns="91440" bIns="45720" rtlCol="0" anchor="ctr">
            <a:noAutofit/>
          </a:bodyPr>
          <a:lstStyle/>
          <a:p>
            <a:r>
              <a:rPr lang="en-US" sz="2400" dirty="0">
                <a:ea typeface="+mj-lt"/>
                <a:cs typeface="+mj-lt"/>
              </a:rPr>
              <a:t>Stage of development of external quality assurance system</a:t>
            </a:r>
            <a:endParaRPr lang="en-US" sz="2400" dirty="0"/>
          </a:p>
        </p:txBody>
      </p:sp>
      <p:pic>
        <p:nvPicPr>
          <p:cNvPr id="4" name="Picture 4" descr="A close up of a map&#10;&#10;Description generated with high confidence">
            <a:hlinkClick r:id="rId2"/>
            <a:extLst>
              <a:ext uri="{FF2B5EF4-FFF2-40B4-BE49-F238E27FC236}">
                <a16:creationId xmlns:a16="http://schemas.microsoft.com/office/drawing/2014/main" id="{C1B44E85-83A7-4D9B-8590-57ECAA7891CF}"/>
              </a:ext>
            </a:extLst>
          </p:cNvPr>
          <p:cNvPicPr>
            <a:picLocks noGrp="1" noChangeAspect="1"/>
          </p:cNvPicPr>
          <p:nvPr>
            <p:ph idx="1"/>
          </p:nvPr>
        </p:nvPicPr>
        <p:blipFill>
          <a:blip r:embed="rId3"/>
          <a:stretch>
            <a:fillRect/>
          </a:stretch>
        </p:blipFill>
        <p:spPr>
          <a:xfrm>
            <a:off x="2134214" y="1856365"/>
            <a:ext cx="6552586" cy="4013633"/>
          </a:xfrm>
          <a:prstGeom prst="rect">
            <a:avLst/>
          </a:prstGeom>
        </p:spPr>
      </p:pic>
    </p:spTree>
    <p:extLst>
      <p:ext uri="{BB962C8B-B14F-4D97-AF65-F5344CB8AC3E}">
        <p14:creationId xmlns:p14="http://schemas.microsoft.com/office/powerpoint/2010/main" val="223932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Implementation of national qualifications frameworks</a:t>
            </a:r>
          </a:p>
        </p:txBody>
      </p:sp>
      <p:pic>
        <p:nvPicPr>
          <p:cNvPr id="4" name="Content Placeholder 3">
            <a:hlinkClick r:id="rId2"/>
          </p:cNvPr>
          <p:cNvPicPr>
            <a:picLocks noGrp="1" noChangeAspect="1"/>
          </p:cNvPicPr>
          <p:nvPr>
            <p:ph idx="1"/>
          </p:nvPr>
        </p:nvPicPr>
        <p:blipFill>
          <a:blip r:embed="rId3"/>
          <a:srcRect l="5656" r="5656"/>
          <a:stretch>
            <a:fillRect/>
          </a:stretch>
        </p:blipFill>
        <p:spPr/>
      </p:pic>
    </p:spTree>
    <p:extLst>
      <p:ext uri="{BB962C8B-B14F-4D97-AF65-F5344CB8AC3E}">
        <p14:creationId xmlns:p14="http://schemas.microsoft.com/office/powerpoint/2010/main" val="246814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53B3-79E6-43B6-B441-D97E2970B1A9}"/>
              </a:ext>
            </a:extLst>
          </p:cNvPr>
          <p:cNvSpPr>
            <a:spLocks noGrp="1"/>
          </p:cNvSpPr>
          <p:nvPr>
            <p:ph type="title"/>
          </p:nvPr>
        </p:nvSpPr>
        <p:spPr/>
        <p:txBody>
          <a:bodyPr vert="horz" lIns="91440" tIns="45720" rIns="91440" bIns="45720" rtlCol="0" anchor="ctr">
            <a:noAutofit/>
          </a:bodyPr>
          <a:lstStyle/>
          <a:p>
            <a:r>
              <a:rPr lang="en-US" sz="2800" dirty="0">
                <a:ea typeface="+mj-lt"/>
                <a:cs typeface="+mj-lt"/>
              </a:rPr>
              <a:t>Principles of the LRC in national legislation</a:t>
            </a:r>
            <a:endParaRPr lang="en-US" sz="3600" dirty="0">
              <a:cs typeface="Calibri"/>
            </a:endParaRPr>
          </a:p>
        </p:txBody>
      </p:sp>
      <p:pic>
        <p:nvPicPr>
          <p:cNvPr id="4" name="Picture 4" descr="A picture containing text, map&#10;&#10;Description generated with very high confidence">
            <a:hlinkClick r:id="rId2"/>
            <a:extLst>
              <a:ext uri="{FF2B5EF4-FFF2-40B4-BE49-F238E27FC236}">
                <a16:creationId xmlns:a16="http://schemas.microsoft.com/office/drawing/2014/main" id="{5157D866-2774-443A-918F-C54A75EC5946}"/>
              </a:ext>
            </a:extLst>
          </p:cNvPr>
          <p:cNvPicPr>
            <a:picLocks noGrp="1" noChangeAspect="1"/>
          </p:cNvPicPr>
          <p:nvPr>
            <p:ph idx="1"/>
          </p:nvPr>
        </p:nvPicPr>
        <p:blipFill>
          <a:blip r:embed="rId3"/>
          <a:stretch>
            <a:fillRect/>
          </a:stretch>
        </p:blipFill>
        <p:spPr>
          <a:xfrm>
            <a:off x="2134214" y="1853675"/>
            <a:ext cx="6552586" cy="4019012"/>
          </a:xfrm>
          <a:prstGeom prst="rect">
            <a:avLst/>
          </a:prstGeom>
        </p:spPr>
      </p:pic>
    </p:spTree>
    <p:extLst>
      <p:ext uri="{BB962C8B-B14F-4D97-AF65-F5344CB8AC3E}">
        <p14:creationId xmlns:p14="http://schemas.microsoft.com/office/powerpoint/2010/main" val="367361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9004-50AE-4A58-A349-C5145A3C8503}"/>
              </a:ext>
            </a:extLst>
          </p:cNvPr>
          <p:cNvSpPr>
            <a:spLocks noGrp="1"/>
          </p:cNvSpPr>
          <p:nvPr>
            <p:ph type="title"/>
          </p:nvPr>
        </p:nvSpPr>
        <p:spPr/>
        <p:txBody>
          <a:bodyPr>
            <a:noAutofit/>
          </a:bodyPr>
          <a:lstStyle/>
          <a:p>
            <a:r>
              <a:rPr lang="en-US" sz="2800" dirty="0">
                <a:ea typeface="+mj-lt"/>
                <a:cs typeface="+mj-lt"/>
              </a:rPr>
              <a:t>System level (automatic) recognition for academic purposes</a:t>
            </a:r>
            <a:endParaRPr lang="en-US" sz="3200" dirty="0">
              <a:cs typeface="Calibri"/>
            </a:endParaRPr>
          </a:p>
        </p:txBody>
      </p:sp>
      <p:pic>
        <p:nvPicPr>
          <p:cNvPr id="4" name="Picture 4" descr="A close up of a map&#10;&#10;Description generated with high confidence">
            <a:hlinkClick r:id="rId2"/>
            <a:extLst>
              <a:ext uri="{FF2B5EF4-FFF2-40B4-BE49-F238E27FC236}">
                <a16:creationId xmlns:a16="http://schemas.microsoft.com/office/drawing/2014/main" id="{03A6E730-4FF4-4C8B-8D6B-0C4DBA3D88D6}"/>
              </a:ext>
            </a:extLst>
          </p:cNvPr>
          <p:cNvPicPr>
            <a:picLocks noGrp="1" noChangeAspect="1"/>
          </p:cNvPicPr>
          <p:nvPr>
            <p:ph idx="1"/>
          </p:nvPr>
        </p:nvPicPr>
        <p:blipFill>
          <a:blip r:embed="rId3"/>
          <a:stretch>
            <a:fillRect/>
          </a:stretch>
        </p:blipFill>
        <p:spPr>
          <a:xfrm>
            <a:off x="2134214" y="1856365"/>
            <a:ext cx="6552586" cy="4013633"/>
          </a:xfrm>
          <a:prstGeom prst="rect">
            <a:avLst/>
          </a:prstGeom>
        </p:spPr>
      </p:pic>
    </p:spTree>
    <p:extLst>
      <p:ext uri="{BB962C8B-B14F-4D97-AF65-F5344CB8AC3E}">
        <p14:creationId xmlns:p14="http://schemas.microsoft.com/office/powerpoint/2010/main" val="351336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accomplished?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“Structural reforms have been the most successful policy area of the EHEA. Even if implementation is uneven, the EHEA has developed standards for qualifications frameworks and quality assurance, established a European Quality Assurance Register for higher education (EQAR)28 , adopted the principle of a three-tier degree system, incorporated the Lisbon Recognition Convention as the basis for the recognition of qualifications, and made good use of the Diploma Supplement and the ECTS as transparency instruments, even to the extent of establishing an Advisory Group to review the former and adopting the revised ECTS User’s Guide as an official EHEA document.”</a:t>
            </a:r>
          </a:p>
          <a:p>
            <a:pPr marL="0" indent="0">
              <a:buNone/>
            </a:pPr>
            <a:r>
              <a:rPr lang="en-US" dirty="0"/>
              <a:t>Bergan &amp; </a:t>
            </a:r>
            <a:r>
              <a:rPr lang="en-US" dirty="0" err="1"/>
              <a:t>Deca</a:t>
            </a:r>
            <a:r>
              <a:rPr lang="en-US" dirty="0"/>
              <a:t>, in </a:t>
            </a:r>
            <a:r>
              <a:rPr lang="mr-IN" dirty="0"/>
              <a:t>–</a:t>
            </a:r>
            <a:r>
              <a:rPr lang="en-US" dirty="0"/>
              <a:t> </a:t>
            </a:r>
            <a:r>
              <a:rPr lang="en-US" i="1" dirty="0">
                <a:hlinkClick r:id="rId2"/>
              </a:rPr>
              <a:t>European Higher Education Area: the Impact of Past and Future Policies </a:t>
            </a:r>
            <a:r>
              <a:rPr lang="en-US" dirty="0"/>
              <a:t>(2018)</a:t>
            </a:r>
          </a:p>
        </p:txBody>
      </p:sp>
    </p:spTree>
    <p:extLst>
      <p:ext uri="{BB962C8B-B14F-4D97-AF65-F5344CB8AC3E}">
        <p14:creationId xmlns:p14="http://schemas.microsoft.com/office/powerpoint/2010/main" val="311889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F759-78B6-4DB5-848B-CCD8435C5072}"/>
              </a:ext>
            </a:extLst>
          </p:cNvPr>
          <p:cNvSpPr>
            <a:spLocks noGrp="1"/>
          </p:cNvSpPr>
          <p:nvPr>
            <p:ph type="title"/>
          </p:nvPr>
        </p:nvSpPr>
        <p:spPr/>
        <p:txBody>
          <a:bodyPr>
            <a:normAutofit fontScale="90000"/>
          </a:bodyPr>
          <a:lstStyle/>
          <a:p>
            <a:r>
              <a:rPr lang="en-US" dirty="0">
                <a:cs typeface="Calibri"/>
              </a:rPr>
              <a:t>Thematic peer groups for implementation post-Paris</a:t>
            </a:r>
            <a:endParaRPr lang="en-US" dirty="0" err="1"/>
          </a:p>
        </p:txBody>
      </p:sp>
      <p:sp>
        <p:nvSpPr>
          <p:cNvPr id="3" name="Content Placeholder 2">
            <a:extLst>
              <a:ext uri="{FF2B5EF4-FFF2-40B4-BE49-F238E27FC236}">
                <a16:creationId xmlns:a16="http://schemas.microsoft.com/office/drawing/2014/main" id="{12B9ED33-1DE2-4243-865E-B6E1934E5023}"/>
              </a:ext>
            </a:extLst>
          </p:cNvPr>
          <p:cNvSpPr>
            <a:spLocks noGrp="1"/>
          </p:cNvSpPr>
          <p:nvPr>
            <p:ph idx="1"/>
          </p:nvPr>
        </p:nvSpPr>
        <p:spPr>
          <a:xfrm>
            <a:off x="2134214" y="1846822"/>
            <a:ext cx="6552586" cy="4525963"/>
          </a:xfrm>
        </p:spPr>
        <p:txBody>
          <a:bodyPr vert="horz" lIns="91440" tIns="45720" rIns="91440" bIns="45720" rtlCol="0" anchor="t">
            <a:normAutofit fontScale="92500" lnSpcReduction="10000"/>
          </a:bodyPr>
          <a:lstStyle/>
          <a:p>
            <a:r>
              <a:rPr lang="en-US" dirty="0">
                <a:ea typeface="+mn-lt"/>
                <a:cs typeface="+mn-lt"/>
              </a:rPr>
              <a:t>a three-cycle system compatible with the overarching framework of qualifications of the EHEA and first and second cycle degrees scaled by ECTS </a:t>
            </a:r>
          </a:p>
          <a:p>
            <a:r>
              <a:rPr lang="en-US" dirty="0">
                <a:ea typeface="+mn-lt"/>
                <a:cs typeface="+mn-lt"/>
              </a:rPr>
              <a:t>compliance with the Lisbon Recognition Convention</a:t>
            </a:r>
          </a:p>
          <a:p>
            <a:r>
              <a:rPr lang="en-US" dirty="0">
                <a:ea typeface="+mn-lt"/>
                <a:cs typeface="+mn-lt"/>
              </a:rPr>
              <a:t>quality assurance in compliance with the Standards and Guidelines for Quality Assurance in the European Higher Education Area</a:t>
            </a:r>
            <a:endParaRPr lang="en-US" dirty="0">
              <a:cs typeface="Calibri"/>
            </a:endParaRPr>
          </a:p>
        </p:txBody>
      </p:sp>
    </p:spTree>
    <p:extLst>
      <p:ext uri="{BB962C8B-B14F-4D97-AF65-F5344CB8AC3E}">
        <p14:creationId xmlns:p14="http://schemas.microsoft.com/office/powerpoint/2010/main" val="466664555"/>
      </p:ext>
    </p:extLst>
  </p:cSld>
  <p:clrMapOvr>
    <a:masterClrMapping/>
  </p:clrMapOvr>
</p:sld>
</file>

<file path=ppt/theme/theme1.xml><?xml version="1.0" encoding="utf-8"?>
<a:theme xmlns:a="http://schemas.openxmlformats.org/drawingml/2006/main" name="8 Jan 2013 planning 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00967ac-a743-47a8-9606-b122fcec1661">QNS4ND37NW6F-142-2</_dlc_DocId>
    <_dlc_DocIdUrl xmlns="600967ac-a743-47a8-9606-b122fcec1661">
      <Url>http://internal.fetac.ie/Amalgamation/_layouts/DocIdRedir.aspx?ID=QNS4ND37NW6F-142-2</Url>
      <Description>QNS4ND37NW6F-142-2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875091F9EEB7478BC1CD5813589F9E" ma:contentTypeVersion="0" ma:contentTypeDescription="Create a new document." ma:contentTypeScope="" ma:versionID="8455af09295ebd9e6102df476137aad6">
  <xsd:schema xmlns:xsd="http://www.w3.org/2001/XMLSchema" xmlns:xs="http://www.w3.org/2001/XMLSchema" xmlns:p="http://schemas.microsoft.com/office/2006/metadata/properties" xmlns:ns2="600967ac-a743-47a8-9606-b122fcec1661" targetNamespace="http://schemas.microsoft.com/office/2006/metadata/properties" ma:root="true" ma:fieldsID="c9a58e5eea1d37b26c01c402a3888aaa" ns2:_="">
    <xsd:import namespace="600967ac-a743-47a8-9606-b122fcec166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967ac-a743-47a8-9606-b122fcec166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4907B-3D36-4FC2-9A48-1B2065D90BF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600967ac-a743-47a8-9606-b122fcec1661"/>
    <ds:schemaRef ds:uri="http://www.w3.org/XML/1998/namespace"/>
  </ds:schemaRefs>
</ds:datastoreItem>
</file>

<file path=customXml/itemProps2.xml><?xml version="1.0" encoding="utf-8"?>
<ds:datastoreItem xmlns:ds="http://schemas.openxmlformats.org/officeDocument/2006/customXml" ds:itemID="{B9652F73-71FF-4E90-82D7-AFCC78A4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967ac-a743-47a8-9606-b122fcec1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25F550-008B-4FDF-A1B4-99DEE32F1823}">
  <ds:schemaRefs>
    <ds:schemaRef ds:uri="http://schemas.microsoft.com/sharepoint/events"/>
  </ds:schemaRefs>
</ds:datastoreItem>
</file>

<file path=customXml/itemProps4.xml><?xml version="1.0" encoding="utf-8"?>
<ds:datastoreItem xmlns:ds="http://schemas.openxmlformats.org/officeDocument/2006/customXml" ds:itemID="{84A940F8-DE35-4063-A1B9-B5717C2246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 Jan 2013 planning update</Template>
  <TotalTime>15640</TotalTime>
  <Words>585</Words>
  <Application>Microsoft Office PowerPoint</Application>
  <PresentationFormat>On-screen Show (4:3)</PresentationFormat>
  <Paragraphs>83</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Perpetua</vt:lpstr>
      <vt:lpstr>8 Jan 2013 planning update</vt:lpstr>
      <vt:lpstr>  Quality assurance of education, qualifications and recognition in the EHEA  </vt:lpstr>
      <vt:lpstr>15th April, 2010</vt:lpstr>
      <vt:lpstr>Structural reforms</vt:lpstr>
      <vt:lpstr>Stage of development of external quality assurance system</vt:lpstr>
      <vt:lpstr>Implementation of national qualifications frameworks</vt:lpstr>
      <vt:lpstr>Principles of the LRC in national legislation</vt:lpstr>
      <vt:lpstr>System level (automatic) recognition for academic purposes</vt:lpstr>
      <vt:lpstr>Mission accomplished?</vt:lpstr>
      <vt:lpstr>Thematic peer groups for implementation post-Paris</vt:lpstr>
      <vt:lpstr>Quality assurance</vt:lpstr>
      <vt:lpstr>EQF</vt:lpstr>
      <vt:lpstr>Quality assurance</vt:lpstr>
      <vt:lpstr>2019 Global inventory on QFs</vt:lpstr>
      <vt:lpstr>Quality assurance of recognition</vt:lpstr>
      <vt:lpstr>Quality assurance</vt:lpstr>
      <vt:lpstr>Principles of the Lisbon Recognition Convention monitored in external quality assurance</vt:lpstr>
      <vt:lpstr>LIREQA</vt:lpstr>
      <vt:lpstr>LIREQA - HE institutions</vt:lpstr>
      <vt:lpstr>LIREQA - QAAs </vt:lpstr>
      <vt:lpstr>LIREQA - NARICs</vt:lpstr>
      <vt:lpstr>LIREQA - stakeholders</vt:lpstr>
      <vt:lpstr>BFUG on vision and thematic priorities after 2020</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Update 2013</dc:title>
  <dc:creator>Grainne Cullen</dc:creator>
  <cp:lastModifiedBy>WENDLING Mireille</cp:lastModifiedBy>
  <cp:revision>230</cp:revision>
  <cp:lastPrinted>2016-06-15T19:50:35Z</cp:lastPrinted>
  <dcterms:created xsi:type="dcterms:W3CDTF">2013-01-04T10:37:13Z</dcterms:created>
  <dcterms:modified xsi:type="dcterms:W3CDTF">2019-09-11T11:57:31Z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0x010100F6875091F9EEB7478BC1CD5813589F9E</vt:lpwstr>
  </property>
  <property fmtid="{D5CDD505-2E9C-101B-9397-08002B2CF9AE}" pid="3" name="_dlc_DocIdItemGuid">
    <vt:lpwstr>166fe102-d7d1-47bd-8f87-1f11c592a2c2</vt:lpwstr>
  </property>
</Properties>
</file>