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0"/>
  </p:notesMasterIdLst>
  <p:handoutMasterIdLst>
    <p:handoutMasterId r:id="rId21"/>
  </p:handoutMasterIdLst>
  <p:sldIdLst>
    <p:sldId id="30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08" r:id="rId19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per Wadensjö" initials="JW" lastIdx="0" clrIdx="0">
    <p:extLst>
      <p:ext uri="{19B8F6BF-5375-455C-9EA6-DF929625EA0E}">
        <p15:presenceInfo xmlns:p15="http://schemas.microsoft.com/office/powerpoint/2012/main" userId="S-1-5-21-1548775660-2779359914-4131604925-73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60"/>
    <a:srgbClr val="000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891" autoAdjust="0"/>
  </p:normalViewPr>
  <p:slideViewPr>
    <p:cSldViewPr snapToGrid="0" showGuides="1">
      <p:cViewPr varScale="1">
        <p:scale>
          <a:sx n="112" d="100"/>
          <a:sy n="112" d="100"/>
        </p:scale>
        <p:origin x="78" y="7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26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D835C-C5F6-4000-83B4-3F108EBFAB77}" type="datetimeFigureOut">
              <a:rPr lang="sv-SE" smtClean="0"/>
              <a:t>2019-12-05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586B0-528C-4B5A-9DE8-F23DBA2B4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425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15D9C-2EF9-4418-805E-55746B3D30F0}" type="datetimeFigureOut">
              <a:rPr lang="sv-SE" smtClean="0"/>
              <a:t>2019-12-05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AAB0C-0305-4F5A-B5F3-AA8079ED15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88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bildbank.nu/sv/logga-in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j startsida i UHR:s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F20CA1A-71CE-AE4A-A1AF-E3328A803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73" y="1377406"/>
            <a:ext cx="7133689" cy="4675679"/>
          </a:xfrm>
          <a:prstGeom prst="rect">
            <a:avLst/>
          </a:prstGeom>
        </p:spPr>
      </p:pic>
      <p:sp>
        <p:nvSpPr>
          <p:cNvPr id="6" name="Platshållare för innehåll 27">
            <a:extLst>
              <a:ext uri="{FF2B5EF4-FFF2-40B4-BE49-F238E27FC236}">
                <a16:creationId xmlns:a16="http://schemas.microsoft.com/office/drawing/2014/main" id="{37597CA0-E0F3-6A44-B21E-2C72D475D234}"/>
              </a:ext>
            </a:extLst>
          </p:cNvPr>
          <p:cNvSpPr txBox="1">
            <a:spLocks/>
          </p:cNvSpPr>
          <p:nvPr userDrawn="1"/>
        </p:nvSpPr>
        <p:spPr>
          <a:xfrm>
            <a:off x="6399000" y="1014179"/>
            <a:ext cx="5390833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lnSpc>
                <a:spcPts val="2600"/>
              </a:lnSpc>
              <a:spcBef>
                <a:spcPts val="1400"/>
              </a:spcBef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itchFamily="18" charset="2"/>
              <a:buChar char="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itchFamily="18" charset="2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2072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itchFamily="18" charset="2"/>
              <a:buChar char="-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9852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itchFamily="18" charset="2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sv-SE" sz="16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E020DE9-0C6D-6E49-B929-0970AA2C2D0F}"/>
              </a:ext>
            </a:extLst>
          </p:cNvPr>
          <p:cNvSpPr/>
          <p:nvPr userDrawn="1"/>
        </p:nvSpPr>
        <p:spPr>
          <a:xfrm>
            <a:off x="746665" y="1292844"/>
            <a:ext cx="3091137" cy="192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sv-SE" sz="1800" dirty="0"/>
              <a:t>I UHR:s </a:t>
            </a:r>
            <a:r>
              <a:rPr lang="sv-SE" sz="1800" dirty="0" err="1"/>
              <a:t>ppt</a:t>
            </a:r>
            <a:r>
              <a:rPr lang="sv-SE" sz="1800" dirty="0"/>
              <a:t>-mall finns 10 olika startsidor.</a:t>
            </a:r>
          </a:p>
          <a:p>
            <a:pPr marL="0" indent="0">
              <a:lnSpc>
                <a:spcPts val="2200"/>
              </a:lnSpc>
              <a:spcBef>
                <a:spcPts val="1200"/>
              </a:spcBef>
              <a:buNone/>
            </a:pPr>
            <a:r>
              <a:rPr lang="sv-SE" sz="1800" dirty="0"/>
              <a:t>Klicka på </a:t>
            </a:r>
            <a:r>
              <a:rPr lang="sv-SE" sz="1800" b="1" i="1" dirty="0"/>
              <a:t>Layout</a:t>
            </a:r>
            <a:r>
              <a:rPr lang="sv-SE" sz="1800" dirty="0"/>
              <a:t> under </a:t>
            </a:r>
            <a:r>
              <a:rPr lang="sv-SE" sz="1800" i="1" dirty="0"/>
              <a:t>Start</a:t>
            </a:r>
            <a:r>
              <a:rPr lang="sv-SE" sz="1800" dirty="0"/>
              <a:t> (se bild till höger) så hittar du </a:t>
            </a:r>
            <a:r>
              <a:rPr lang="sv-SE" sz="1800" i="1" dirty="0"/>
              <a:t>Startsidorna</a:t>
            </a:r>
            <a:r>
              <a:rPr lang="sv-SE" sz="1800" dirty="0"/>
              <a:t> och även andra mallsidor.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EB1F634-9636-6A41-8863-84F079CAA1CB}"/>
              </a:ext>
            </a:extLst>
          </p:cNvPr>
          <p:cNvSpPr/>
          <p:nvPr userDrawn="1"/>
        </p:nvSpPr>
        <p:spPr>
          <a:xfrm>
            <a:off x="746665" y="510561"/>
            <a:ext cx="8211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2"/>
                </a:solidFill>
              </a:rPr>
              <a:t>Så här väljer du startsida i UHR:s </a:t>
            </a:r>
            <a:r>
              <a:rPr lang="sv-SE" sz="3200" b="1" dirty="0" err="1">
                <a:solidFill>
                  <a:schemeClr val="bg2"/>
                </a:solidFill>
              </a:rPr>
              <a:t>ppt</a:t>
            </a:r>
            <a:r>
              <a:rPr lang="sv-SE" sz="3200" b="1" dirty="0">
                <a:solidFill>
                  <a:schemeClr val="bg2"/>
                </a:solidFill>
              </a:rPr>
              <a:t>-mall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329BA5E-0A2D-534E-9D97-78507AF875B1}"/>
              </a:ext>
            </a:extLst>
          </p:cNvPr>
          <p:cNvSpPr txBox="1"/>
          <p:nvPr userDrawn="1"/>
        </p:nvSpPr>
        <p:spPr>
          <a:xfrm>
            <a:off x="838105" y="4878225"/>
            <a:ext cx="3082385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b="1" dirty="0"/>
              <a:t>OBS!</a:t>
            </a:r>
          </a:p>
          <a:p>
            <a:r>
              <a:rPr lang="sv-SE" dirty="0"/>
              <a:t>Denna sida ska ersättas av en startsida enlig ovanstående instruktion.</a:t>
            </a:r>
          </a:p>
        </p:txBody>
      </p:sp>
    </p:spTree>
    <p:extLst>
      <p:ext uri="{BB962C8B-B14F-4D97-AF65-F5344CB8AC3E}">
        <p14:creationId xmlns:p14="http://schemas.microsoft.com/office/powerpoint/2010/main" val="167984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560" y="555222"/>
            <a:ext cx="1935201" cy="442800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CC7C4A8-E311-624A-A3A7-DDB936CE6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C1CC80F5-6E4B-CA4C-9C25-85976CCFD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15" name="Platshållare för bild 8">
            <a:extLst>
              <a:ext uri="{FF2B5EF4-FFF2-40B4-BE49-F238E27FC236}">
                <a16:creationId xmlns:a16="http://schemas.microsoft.com/office/drawing/2014/main" id="{9737F6AD-AE87-2B45-A611-ED623CA901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33" y="2937018"/>
            <a:ext cx="10908000" cy="3414678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29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559" y="555222"/>
            <a:ext cx="1936800" cy="443166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CC7C4A8-E311-624A-A3A7-DDB936CE6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C1CC80F5-6E4B-CA4C-9C25-85976CCFD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15" name="Platshållare för bild 8">
            <a:extLst>
              <a:ext uri="{FF2B5EF4-FFF2-40B4-BE49-F238E27FC236}">
                <a16:creationId xmlns:a16="http://schemas.microsoft.com/office/drawing/2014/main" id="{7B59409D-AA6B-CF40-B37C-C23B4318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933" y="2934357"/>
            <a:ext cx="10908000" cy="342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82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från UHR:s bild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560" y="555222"/>
            <a:ext cx="1935201" cy="442800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CC7C4A8-E311-624A-A3A7-DDB936CE6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C1CC80F5-6E4B-CA4C-9C25-85976CCFD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28CD28D9-DCC3-DD4D-8DBB-0ACE4CBF0C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660" y="2926081"/>
            <a:ext cx="10908000" cy="3420000"/>
          </a:xfrm>
          <a:solidFill>
            <a:srgbClr val="F3F3F3"/>
          </a:solidFill>
          <a:ln>
            <a:noFill/>
          </a:ln>
        </p:spPr>
        <p:txBody>
          <a:bodyPr lIns="2160000" rIns="2160000" anchor="ctr" anchorCtr="0"/>
          <a:lstStyle>
            <a:lvl1pPr marL="0" indent="0" algn="ctr"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Markera bildplatshållaren och välj bild från bildbanken. Kontakta </a:t>
            </a:r>
            <a:r>
              <a:rPr lang="sv-SE" dirty="0" err="1"/>
              <a:t>Alexander.Florencio@uhr.se</a:t>
            </a:r>
            <a:r>
              <a:rPr lang="sv-SE" dirty="0"/>
              <a:t> för att få inloggningsuppgifter till UHR:s </a:t>
            </a:r>
            <a:r>
              <a:rPr lang="sv-SE" dirty="0" err="1"/>
              <a:t>bildbank</a:t>
            </a:r>
            <a:r>
              <a:rPr lang="sv-SE" dirty="0"/>
              <a:t>, </a:t>
            </a:r>
            <a:r>
              <a:rPr lang="sv-SE" dirty="0">
                <a:hlinkClick r:id="rId4"/>
              </a:rPr>
              <a:t>https://bildbank.nu/sv/logga-in/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976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000" y="1799999"/>
            <a:ext cx="9240000" cy="4536000"/>
          </a:xfrm>
        </p:spPr>
        <p:txBody>
          <a:bodyPr/>
          <a:lstStyle>
            <a:lvl1pPr>
              <a:lnSpc>
                <a:spcPts val="2600"/>
              </a:lnSpc>
              <a:defRPr sz="2400"/>
            </a:lvl1pPr>
            <a:lvl2pPr marL="360000" indent="-180975">
              <a:buFont typeface="Symbol" pitchFamily="18" charset="2"/>
              <a:buChar char=""/>
              <a:defRPr sz="2000"/>
            </a:lvl2pPr>
            <a:lvl3pPr marL="540000" indent="-180000">
              <a:buFont typeface="Symbol" pitchFamily="18" charset="2"/>
              <a:buChar char="-"/>
              <a:defRPr sz="1800"/>
            </a:lvl3pPr>
            <a:lvl4pPr marL="720725" indent="-180000">
              <a:buFont typeface="Symbol" pitchFamily="18" charset="2"/>
              <a:buChar char="-"/>
              <a:defRPr sz="1600"/>
            </a:lvl4pPr>
            <a:lvl5pPr marL="898525" indent="-180000">
              <a:buFont typeface="Symbol" pitchFamily="18" charset="2"/>
              <a:buChar char="-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BC632B0-B22E-4D4F-B5A6-EBA87681CE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84" y="542116"/>
            <a:ext cx="1258670" cy="288000"/>
          </a:xfrm>
          <a:prstGeom prst="rect">
            <a:avLst/>
          </a:prstGeom>
        </p:spPr>
      </p:pic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BC12BC00-0C28-5449-A6D5-B6F97AE6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FB6A527B-DDAA-F345-8766-6C14B78BFFA5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9BA84916-F3E4-7349-8FD8-A31BE8B7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1F79A85-66DA-1D4D-BCF0-0A1C2052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3496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000" y="1799999"/>
            <a:ext cx="9240000" cy="4536000"/>
          </a:xfrm>
        </p:spPr>
        <p:txBody>
          <a:bodyPr/>
          <a:lstStyle>
            <a:lvl1pPr>
              <a:lnSpc>
                <a:spcPts val="2600"/>
              </a:lnSpc>
              <a:defRPr sz="2400"/>
            </a:lvl1pPr>
            <a:lvl2pPr marL="360000" indent="-180975">
              <a:buFont typeface="Symbol" pitchFamily="18" charset="2"/>
              <a:buChar char=""/>
              <a:defRPr sz="2000"/>
            </a:lvl2pPr>
            <a:lvl3pPr marL="540000" indent="-180000">
              <a:buFont typeface="Symbol" pitchFamily="18" charset="2"/>
              <a:buChar char="-"/>
              <a:defRPr sz="1800"/>
            </a:lvl3pPr>
            <a:lvl4pPr marL="720725" indent="-180000">
              <a:buFont typeface="Symbol" pitchFamily="18" charset="2"/>
              <a:buChar char="-"/>
              <a:defRPr sz="1600"/>
            </a:lvl4pPr>
            <a:lvl5pPr marL="898525" indent="-180000">
              <a:buFont typeface="Symbol" pitchFamily="18" charset="2"/>
              <a:buChar char="-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BC632B0-B22E-4D4F-B5A6-EBA87681C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84" y="542116"/>
            <a:ext cx="1258670" cy="288000"/>
          </a:xfrm>
          <a:prstGeom prst="rect">
            <a:avLst/>
          </a:prstGeom>
        </p:spPr>
      </p:pic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BC12BC00-0C28-5449-A6D5-B6F97AE6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FB6A527B-DDAA-F345-8766-6C14B78BFFA5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9BA84916-F3E4-7349-8FD8-A31BE8B7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1F79A85-66DA-1D4D-BCF0-0A1C2052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885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000" y="1800000"/>
            <a:ext cx="6009984" cy="4500000"/>
          </a:xfrm>
        </p:spPr>
        <p:txBody>
          <a:bodyPr/>
          <a:lstStyle>
            <a:lvl1pPr>
              <a:lnSpc>
                <a:spcPts val="2600"/>
              </a:lnSpc>
              <a:defRPr sz="2400">
                <a:solidFill>
                  <a:srgbClr val="000000"/>
                </a:solidFill>
              </a:defRPr>
            </a:lvl1pPr>
            <a:lvl2pPr marL="360000" indent="-180975">
              <a:buFont typeface="Symbol" pitchFamily="18" charset="2"/>
              <a:buChar char=""/>
              <a:defRPr sz="2000">
                <a:solidFill>
                  <a:srgbClr val="000000"/>
                </a:solidFill>
              </a:defRPr>
            </a:lvl2pPr>
            <a:lvl3pPr marL="540000" indent="-180000">
              <a:buFont typeface="Symbol" pitchFamily="18" charset="2"/>
              <a:buChar char="-"/>
              <a:defRPr sz="1800">
                <a:solidFill>
                  <a:srgbClr val="000000"/>
                </a:solidFill>
              </a:defRPr>
            </a:lvl3pPr>
            <a:lvl4pPr marL="720725" indent="-180000">
              <a:buFont typeface="Symbol" pitchFamily="18" charset="2"/>
              <a:buChar char="-"/>
              <a:defRPr sz="1600">
                <a:solidFill>
                  <a:srgbClr val="000000"/>
                </a:solidFill>
              </a:defRPr>
            </a:lvl4pPr>
            <a:lvl5pPr marL="898525" indent="-180000">
              <a:buFont typeface="Symbol" pitchFamily="18" charset="2"/>
              <a:buChar char="-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95EA90BC-AECA-BB45-BDF7-8CE2D8ABEFF3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C88F2AB-F57E-4E49-8DBD-F9C032BC7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84" y="542116"/>
            <a:ext cx="1258670" cy="288000"/>
          </a:xfrm>
          <a:prstGeom prst="rect">
            <a:avLst/>
          </a:prstGeom>
        </p:spPr>
      </p:pic>
      <p:sp>
        <p:nvSpPr>
          <p:cNvPr id="10" name="Rubrik 6">
            <a:extLst>
              <a:ext uri="{FF2B5EF4-FFF2-40B4-BE49-F238E27FC236}">
                <a16:creationId xmlns:a16="http://schemas.microsoft.com/office/drawing/2014/main" id="{92D30F36-BDF5-4145-9C99-8C98739C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88934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D7F9B4A1-0608-0641-90B5-D56C069849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200" y="1800000"/>
            <a:ext cx="4419733" cy="4500000"/>
          </a:xfrm>
          <a:solidFill>
            <a:srgbClr val="F3F3F3"/>
          </a:solidFill>
          <a:ln>
            <a:noFill/>
          </a:ln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Markera bildplatshållaren och välj bild i bildbanken</a:t>
            </a:r>
          </a:p>
        </p:txBody>
      </p:sp>
    </p:spTree>
    <p:extLst>
      <p:ext uri="{BB962C8B-B14F-4D97-AF65-F5344CB8AC3E}">
        <p14:creationId xmlns:p14="http://schemas.microsoft.com/office/powerpoint/2010/main" val="66443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86500" y="1800000"/>
            <a:ext cx="5218553" cy="4500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20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751A1A5-F0F3-4449-8A55-E239F53EF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84" y="542116"/>
            <a:ext cx="1258670" cy="288000"/>
          </a:xfrm>
          <a:prstGeom prst="rect">
            <a:avLst/>
          </a:prstGeom>
        </p:spPr>
      </p:pic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5FD5D8BC-7CF2-C049-A7C0-C2AEFB0F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43800EE4-4A63-0E45-B8A5-29C3532C6BA2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558BC6D7-DE12-A24F-974F-AC65BE99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A4824048-4A38-0442-8DA9-F255AFD1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6">
            <a:extLst>
              <a:ext uri="{FF2B5EF4-FFF2-40B4-BE49-F238E27FC236}">
                <a16:creationId xmlns:a16="http://schemas.microsoft.com/office/drawing/2014/main" id="{87574945-318F-E94C-8A74-750A9615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5" name="Platshållare för innehåll 3">
            <a:extLst>
              <a:ext uri="{FF2B5EF4-FFF2-40B4-BE49-F238E27FC236}">
                <a16:creationId xmlns:a16="http://schemas.microsoft.com/office/drawing/2014/main" id="{B62A1765-2856-7944-8850-90C8C033CD4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3999" y="1789772"/>
            <a:ext cx="5220000" cy="4500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20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04107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4000" y="1800000"/>
            <a:ext cx="5220000" cy="4500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20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85054" y="1828472"/>
            <a:ext cx="5220000" cy="2106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20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6285054" y="4077320"/>
            <a:ext cx="5220000" cy="2232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18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B2334E3-4BBE-D345-8243-0B8B6C21F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84" y="542116"/>
            <a:ext cx="1258670" cy="288000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73B59F88-D99D-F947-A10C-C7B95C65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CABC2252-8442-5A4D-B81A-4284341203B7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2AE0484-C9EF-974A-AB23-46D5649B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A2E17BA5-5BAC-444E-BD73-9600F0C8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Rubrik 6">
            <a:extLst>
              <a:ext uri="{FF2B5EF4-FFF2-40B4-BE49-F238E27FC236}">
                <a16:creationId xmlns:a16="http://schemas.microsoft.com/office/drawing/2014/main" id="{BBF332E7-FE3D-814F-95E6-7DF805DF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3936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4000" y="1800000"/>
            <a:ext cx="5220000" cy="21060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85054" y="1799299"/>
            <a:ext cx="5220000" cy="21060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684000" y="4066059"/>
            <a:ext cx="5220000" cy="22320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6285054" y="4065358"/>
            <a:ext cx="5220000" cy="22320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38B9FF5E-598D-6245-BE00-76D087E10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84" y="542116"/>
            <a:ext cx="1258670" cy="2880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24DBE9A-714C-4644-9902-7C7FF31C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585C45CE-4912-C24F-8AC9-565BA8ACEA81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A485F16A-94AA-8A48-8B7F-FA0D02C9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98115E1A-3329-584A-99D5-34452975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6">
            <a:extLst>
              <a:ext uri="{FF2B5EF4-FFF2-40B4-BE49-F238E27FC236}">
                <a16:creationId xmlns:a16="http://schemas.microsoft.com/office/drawing/2014/main" id="{4D1860A3-D78F-5344-B843-4EB709F9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4379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 userDrawn="1"/>
        </p:nvSpPr>
        <p:spPr>
          <a:xfrm>
            <a:off x="4416000" y="2589534"/>
            <a:ext cx="336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 err="1">
                <a:solidFill>
                  <a:schemeClr val="bg2"/>
                </a:solidFill>
              </a:rPr>
              <a:t>Thank</a:t>
            </a:r>
            <a:r>
              <a:rPr lang="sv-SE" sz="4800" b="1" dirty="0">
                <a:solidFill>
                  <a:schemeClr val="bg2"/>
                </a:solidFill>
              </a:rPr>
              <a:t> </a:t>
            </a:r>
            <a:r>
              <a:rPr lang="sv-SE" sz="4800" b="1" dirty="0" err="1">
                <a:solidFill>
                  <a:schemeClr val="bg2"/>
                </a:solidFill>
              </a:rPr>
              <a:t>you</a:t>
            </a:r>
            <a:r>
              <a:rPr lang="sv-SE" sz="4800" b="1" dirty="0">
                <a:solidFill>
                  <a:schemeClr val="bg2"/>
                </a:solidFill>
              </a:rPr>
              <a:t>!</a:t>
            </a:r>
          </a:p>
          <a:p>
            <a:pPr algn="ctr"/>
            <a:r>
              <a:rPr lang="sv-SE" sz="3000" b="0" dirty="0" err="1">
                <a:solidFill>
                  <a:schemeClr val="bg2"/>
                </a:solidFill>
              </a:rPr>
              <a:t>www.uhr.se</a:t>
            </a:r>
            <a:endParaRPr lang="sv-SE" sz="3000" b="0" dirty="0">
              <a:solidFill>
                <a:schemeClr val="bg2"/>
              </a:solidFill>
            </a:endParaRPr>
          </a:p>
        </p:txBody>
      </p:sp>
      <p:pic>
        <p:nvPicPr>
          <p:cNvPr id="14" name="Bildobjekt 8">
            <a:extLst>
              <a:ext uri="{FF2B5EF4-FFF2-40B4-BE49-F238E27FC236}">
                <a16:creationId xmlns:a16="http://schemas.microsoft.com/office/drawing/2014/main" id="{AD39D32B-A27A-BA4B-AD9B-FAC76623E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83" y="521991"/>
            <a:ext cx="1255843" cy="2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1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560" y="555222"/>
            <a:ext cx="1935201" cy="442800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CC7C4A8-E311-624A-A3A7-DDB936CE6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C1CC80F5-6E4B-CA4C-9C25-85976CCFD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10" name="Platshållare för bild 8">
            <a:extLst>
              <a:ext uri="{FF2B5EF4-FFF2-40B4-BE49-F238E27FC236}">
                <a16:creationId xmlns:a16="http://schemas.microsoft.com/office/drawing/2014/main" id="{B755B0B2-5C6F-9C47-BF38-DE068EF7E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3" y="2937018"/>
            <a:ext cx="10908000" cy="3414678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33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560" y="555222"/>
            <a:ext cx="1935201" cy="442800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26" name="Rubrik 1">
            <a:extLst>
              <a:ext uri="{FF2B5EF4-FFF2-40B4-BE49-F238E27FC236}">
                <a16:creationId xmlns:a16="http://schemas.microsoft.com/office/drawing/2014/main" id="{47D5AB10-3AFB-744F-9DA1-1836B6C58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7" name="Underrubrik 2">
            <a:extLst>
              <a:ext uri="{FF2B5EF4-FFF2-40B4-BE49-F238E27FC236}">
                <a16:creationId xmlns:a16="http://schemas.microsoft.com/office/drawing/2014/main" id="{A2FD1179-4AB1-D04D-BB4D-7BDB274E5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13" name="Platshållare för bild 8">
            <a:extLst>
              <a:ext uri="{FF2B5EF4-FFF2-40B4-BE49-F238E27FC236}">
                <a16:creationId xmlns:a16="http://schemas.microsoft.com/office/drawing/2014/main" id="{3FACE18F-64AA-7D4E-B76A-89EBAA89E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660" y="2926081"/>
            <a:ext cx="10908000" cy="342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01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560" y="555222"/>
            <a:ext cx="1935201" cy="442800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8802B8D-4A30-954F-BB04-1B9563F86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95A06E01-0191-234E-BACA-27E79074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14" name="Platshållare för bild 7">
            <a:extLst>
              <a:ext uri="{FF2B5EF4-FFF2-40B4-BE49-F238E27FC236}">
                <a16:creationId xmlns:a16="http://schemas.microsoft.com/office/drawing/2014/main" id="{E64AE5BB-E699-A640-A365-5C08490DB9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933" y="2926081"/>
            <a:ext cx="10908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3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560" y="555222"/>
            <a:ext cx="1935201" cy="442800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BD0A1FFA-1499-5241-ABEE-17F9A745A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867CF5D8-9379-9645-B1DD-87554BE4C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14" name="Platshållare för bild 8">
            <a:extLst>
              <a:ext uri="{FF2B5EF4-FFF2-40B4-BE49-F238E27FC236}">
                <a16:creationId xmlns:a16="http://schemas.microsoft.com/office/drawing/2014/main" id="{CE437B9D-51D8-EA48-BE6D-E240CC7EEE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33" y="2937018"/>
            <a:ext cx="10908000" cy="3414678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61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560" y="555222"/>
            <a:ext cx="1935201" cy="442800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CC7C4A8-E311-624A-A3A7-DDB936CE6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C1CC80F5-6E4B-CA4C-9C25-85976CCFD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14" name="Platshållare för bild 8">
            <a:extLst>
              <a:ext uri="{FF2B5EF4-FFF2-40B4-BE49-F238E27FC236}">
                <a16:creationId xmlns:a16="http://schemas.microsoft.com/office/drawing/2014/main" id="{E9965EBE-781F-9442-AEC6-566B95673B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33" y="2937018"/>
            <a:ext cx="10907999" cy="3414678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0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560" y="555222"/>
            <a:ext cx="1935201" cy="442800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CC7C4A8-E311-624A-A3A7-DDB936CE6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C1CC80F5-6E4B-CA4C-9C25-85976CCFD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15" name="Platshållare för bild 8">
            <a:extLst>
              <a:ext uri="{FF2B5EF4-FFF2-40B4-BE49-F238E27FC236}">
                <a16:creationId xmlns:a16="http://schemas.microsoft.com/office/drawing/2014/main" id="{381A6795-9CD9-7641-BAB7-37AB07A811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33" y="2937018"/>
            <a:ext cx="10907999" cy="3414678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54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560" y="555222"/>
            <a:ext cx="1935201" cy="442800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CC7C4A8-E311-624A-A3A7-DDB936CE6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C1CC80F5-6E4B-CA4C-9C25-85976CCFD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15" name="Platshållare för bild 8">
            <a:extLst>
              <a:ext uri="{FF2B5EF4-FFF2-40B4-BE49-F238E27FC236}">
                <a16:creationId xmlns:a16="http://schemas.microsoft.com/office/drawing/2014/main" id="{87E11D7F-48B1-D24F-B5C2-4D7776B605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33" y="2937018"/>
            <a:ext cx="10908000" cy="3414678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3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560" y="555222"/>
            <a:ext cx="1935201" cy="442800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CC7C4A8-E311-624A-A3A7-DDB936CE6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C1CC80F5-6E4B-CA4C-9C25-85976CCFD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15" name="Platshållare för bild 8">
            <a:extLst>
              <a:ext uri="{FF2B5EF4-FFF2-40B4-BE49-F238E27FC236}">
                <a16:creationId xmlns:a16="http://schemas.microsoft.com/office/drawing/2014/main" id="{C2E32A3B-7F6F-EC4C-A30E-A64D4C7D66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33" y="2937018"/>
            <a:ext cx="10908000" cy="3414678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03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nguageTextBox"/>
          <p:cNvSpPr txBox="1"/>
          <p:nvPr/>
        </p:nvSpPr>
        <p:spPr>
          <a:xfrm>
            <a:off x="84666667" y="63500000"/>
            <a:ext cx="197490" cy="10772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sv-SE" sz="100" dirty="0" err="1"/>
              <a:t>Sv</a:t>
            </a:r>
            <a:endParaRPr lang="sv-SE" sz="100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9402" y="324000"/>
            <a:ext cx="10782207" cy="8640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1379909"/>
            <a:ext cx="92400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LanguageTextBox">
            <a:extLst>
              <a:ext uri="{FF2B5EF4-FFF2-40B4-BE49-F238E27FC236}">
                <a16:creationId xmlns:a16="http://schemas.microsoft.com/office/drawing/2014/main" id="{8E9AC313-35BE-1E43-A5E3-C6E32F0DDB91}"/>
              </a:ext>
            </a:extLst>
          </p:cNvPr>
          <p:cNvSpPr txBox="1"/>
          <p:nvPr userDrawn="1"/>
        </p:nvSpPr>
        <p:spPr>
          <a:xfrm>
            <a:off x="84666667" y="63500000"/>
            <a:ext cx="197490" cy="10772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sv-SE" sz="100" dirty="0" err="1"/>
              <a:t>Sv</a:t>
            </a:r>
            <a:endParaRPr lang="sv-SE" sz="100" dirty="0"/>
          </a:p>
        </p:txBody>
      </p:sp>
    </p:spTree>
    <p:extLst>
      <p:ext uri="{BB962C8B-B14F-4D97-AF65-F5344CB8AC3E}">
        <p14:creationId xmlns:p14="http://schemas.microsoft.com/office/powerpoint/2010/main" val="108057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01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690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ts val="2100"/>
        </a:lnSpc>
        <a:spcBef>
          <a:spcPts val="14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14000" indent="-144000" algn="l" defTabSz="914400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700" kern="1200">
          <a:solidFill>
            <a:srgbClr val="000000"/>
          </a:solidFill>
          <a:latin typeface="+mn-lt"/>
          <a:ea typeface="+mn-ea"/>
          <a:cs typeface="+mn-cs"/>
        </a:defRPr>
      </a:lvl2pPr>
      <a:lvl3pPr marL="576000" indent="-108000" algn="l" defTabSz="914400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720725" indent="-92075" algn="l" defTabSz="914400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1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tshållare för text 48"/>
          <p:cNvSpPr>
            <a:spLocks noGrp="1"/>
          </p:cNvSpPr>
          <p:nvPr>
            <p:ph type="body" sz="quarter" idx="15"/>
          </p:nvPr>
        </p:nvSpPr>
        <p:spPr>
          <a:xfrm>
            <a:off x="9321420" y="1965277"/>
            <a:ext cx="1937983" cy="709683"/>
          </a:xfrm>
        </p:spPr>
        <p:txBody>
          <a:bodyPr/>
          <a:lstStyle/>
          <a:p>
            <a:r>
              <a:rPr lang="sv-SE" dirty="0"/>
              <a:t>André Hesselbäck</a:t>
            </a:r>
          </a:p>
        </p:txBody>
      </p:sp>
      <p:sp>
        <p:nvSpPr>
          <p:cNvPr id="50" name="Platshållare för text 4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28/11 2019</a:t>
            </a:r>
          </a:p>
        </p:txBody>
      </p:sp>
      <p:sp>
        <p:nvSpPr>
          <p:cNvPr id="47" name="Rubrik 4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Axact</a:t>
            </a:r>
            <a:r>
              <a:rPr lang="sv-SE" dirty="0"/>
              <a:t> Empire</a:t>
            </a:r>
          </a:p>
        </p:txBody>
      </p:sp>
      <p:sp>
        <p:nvSpPr>
          <p:cNvPr id="48" name="Underrubrik 4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world’s</a:t>
            </a:r>
            <a:r>
              <a:rPr lang="sv-SE" dirty="0"/>
              <a:t> </a:t>
            </a:r>
            <a:r>
              <a:rPr lang="sv-SE" dirty="0" err="1"/>
              <a:t>largest</a:t>
            </a:r>
            <a:r>
              <a:rPr lang="sv-SE" dirty="0"/>
              <a:t> </a:t>
            </a:r>
            <a:r>
              <a:rPr lang="sv-SE" dirty="0" err="1"/>
              <a:t>diploma</a:t>
            </a:r>
            <a:r>
              <a:rPr lang="sv-SE" dirty="0"/>
              <a:t> </a:t>
            </a:r>
            <a:r>
              <a:rPr lang="sv-SE" dirty="0" err="1"/>
              <a:t>mill</a:t>
            </a:r>
            <a:r>
              <a:rPr lang="sv-SE" dirty="0"/>
              <a:t> - </a:t>
            </a:r>
            <a:r>
              <a:rPr lang="sv-SE" dirty="0" err="1"/>
              <a:t>ever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18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Axact</a:t>
            </a:r>
            <a:r>
              <a:rPr lang="sv-SE" dirty="0"/>
              <a:t> – </a:t>
            </a:r>
            <a:r>
              <a:rPr lang="sv-SE" dirty="0" err="1"/>
              <a:t>hiding</a:t>
            </a:r>
            <a:r>
              <a:rPr lang="sv-SE" dirty="0"/>
              <a:t> in </a:t>
            </a:r>
            <a:r>
              <a:rPr lang="sv-SE" dirty="0" err="1"/>
              <a:t>plain</a:t>
            </a:r>
            <a:r>
              <a:rPr lang="sv-SE" dirty="0"/>
              <a:t> </a:t>
            </a:r>
            <a:r>
              <a:rPr lang="sv-SE" dirty="0" err="1"/>
              <a:t>sight</a:t>
            </a:r>
            <a:r>
              <a:rPr lang="sv-SE" dirty="0"/>
              <a:t> </a:t>
            </a:r>
            <a:r>
              <a:rPr lang="sv-SE" dirty="0" err="1"/>
              <a:t>since</a:t>
            </a:r>
            <a:r>
              <a:rPr lang="sv-SE" dirty="0"/>
              <a:t> 1997</a:t>
            </a:r>
          </a:p>
          <a:p>
            <a:r>
              <a:rPr lang="sv-SE" dirty="0"/>
              <a:t>In </a:t>
            </a:r>
            <a:r>
              <a:rPr lang="sv-SE" dirty="0" err="1"/>
              <a:t>spite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extensive media </a:t>
            </a:r>
            <a:r>
              <a:rPr lang="sv-SE" dirty="0" err="1"/>
              <a:t>coverage</a:t>
            </a:r>
            <a:r>
              <a:rPr lang="sv-SE" dirty="0"/>
              <a:t> (NYT, CBC </a:t>
            </a:r>
            <a:r>
              <a:rPr lang="sv-SE" dirty="0" err="1"/>
              <a:t>News</a:t>
            </a:r>
            <a:r>
              <a:rPr lang="sv-SE" dirty="0"/>
              <a:t>, Al-Jazeera, BBC </a:t>
            </a:r>
            <a:r>
              <a:rPr lang="sv-SE" dirty="0" err="1"/>
              <a:t>etc</a:t>
            </a:r>
            <a:r>
              <a:rPr lang="sv-SE" dirty="0"/>
              <a:t>) and raids </a:t>
            </a:r>
            <a:r>
              <a:rPr lang="sv-SE" dirty="0" err="1"/>
              <a:t>directed</a:t>
            </a:r>
            <a:r>
              <a:rPr lang="sv-SE" dirty="0"/>
              <a:t> at </a:t>
            </a:r>
            <a:r>
              <a:rPr lang="sv-SE" dirty="0" err="1"/>
              <a:t>Axact’s</a:t>
            </a:r>
            <a:r>
              <a:rPr lang="sv-SE" dirty="0"/>
              <a:t> </a:t>
            </a:r>
            <a:r>
              <a:rPr lang="sv-SE" dirty="0" err="1"/>
              <a:t>headquarters</a:t>
            </a:r>
            <a:r>
              <a:rPr lang="sv-SE" dirty="0"/>
              <a:t> in 2015 and a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investigation</a:t>
            </a:r>
            <a:r>
              <a:rPr lang="sv-SE" dirty="0"/>
              <a:t> and </a:t>
            </a:r>
            <a:r>
              <a:rPr lang="sv-SE" dirty="0" err="1"/>
              <a:t>court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, no </a:t>
            </a:r>
            <a:r>
              <a:rPr lang="sv-SE" dirty="0" err="1"/>
              <a:t>one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sentenced</a:t>
            </a:r>
            <a:r>
              <a:rPr lang="sv-SE" dirty="0"/>
              <a:t>,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exception</a:t>
            </a:r>
            <a:r>
              <a:rPr lang="sv-SE" dirty="0"/>
              <a:t>.</a:t>
            </a:r>
          </a:p>
          <a:p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partly</a:t>
            </a:r>
            <a:r>
              <a:rPr lang="sv-SE" dirty="0"/>
              <a:t> </a:t>
            </a:r>
            <a:r>
              <a:rPr lang="sv-SE" dirty="0" err="1"/>
              <a:t>due</a:t>
            </a:r>
            <a:r>
              <a:rPr lang="sv-SE" dirty="0"/>
              <a:t> to the lack </a:t>
            </a:r>
            <a:r>
              <a:rPr lang="sv-SE" dirty="0" err="1"/>
              <a:t>of</a:t>
            </a:r>
            <a:r>
              <a:rPr lang="sv-SE" dirty="0"/>
              <a:t> federal </a:t>
            </a:r>
            <a:r>
              <a:rPr lang="sv-SE" dirty="0" err="1"/>
              <a:t>legislation</a:t>
            </a:r>
            <a:r>
              <a:rPr lang="sv-SE" dirty="0"/>
              <a:t> in Pakistan, and </a:t>
            </a:r>
            <a:r>
              <a:rPr lang="sv-SE" dirty="0" err="1"/>
              <a:t>partly</a:t>
            </a:r>
            <a:r>
              <a:rPr lang="sv-SE" dirty="0"/>
              <a:t> to the </a:t>
            </a:r>
            <a:r>
              <a:rPr lang="sv-SE" dirty="0" err="1"/>
              <a:t>fact</a:t>
            </a:r>
            <a:r>
              <a:rPr lang="sv-SE" dirty="0"/>
              <a:t> </a:t>
            </a:r>
            <a:r>
              <a:rPr lang="sv-SE" dirty="0" err="1"/>
              <a:t>Axact</a:t>
            </a:r>
            <a:r>
              <a:rPr lang="sv-SE" dirty="0"/>
              <a:t> is </a:t>
            </a:r>
            <a:r>
              <a:rPr lang="sv-SE" dirty="0" err="1"/>
              <a:t>highly</a:t>
            </a:r>
            <a:r>
              <a:rPr lang="sv-SE" dirty="0"/>
              <a:t> </a:t>
            </a:r>
            <a:r>
              <a:rPr lang="sv-SE" dirty="0" err="1"/>
              <a:t>litigious</a:t>
            </a:r>
            <a:r>
              <a:rPr lang="sv-SE" dirty="0"/>
              <a:t>. </a:t>
            </a:r>
          </a:p>
          <a:p>
            <a:r>
              <a:rPr lang="sv-SE" dirty="0" err="1"/>
              <a:t>Witness</a:t>
            </a:r>
            <a:r>
              <a:rPr lang="sv-SE" dirty="0"/>
              <a:t> </a:t>
            </a:r>
            <a:r>
              <a:rPr lang="sv-SE" dirty="0" err="1"/>
              <a:t>intimidation</a:t>
            </a:r>
            <a:r>
              <a:rPr lang="sv-SE" dirty="0"/>
              <a:t> – and </a:t>
            </a:r>
            <a:r>
              <a:rPr lang="sv-SE" dirty="0" err="1"/>
              <a:t>more</a:t>
            </a:r>
            <a:endParaRPr lang="sv-SE" dirty="0"/>
          </a:p>
          <a:p>
            <a:r>
              <a:rPr lang="sv-SE" dirty="0" err="1"/>
              <a:t>According</a:t>
            </a:r>
            <a:r>
              <a:rPr lang="sv-SE" dirty="0"/>
              <a:t> to </a:t>
            </a:r>
            <a:r>
              <a:rPr lang="sv-SE" dirty="0" err="1"/>
              <a:t>some</a:t>
            </a:r>
            <a:r>
              <a:rPr lang="sv-SE" dirty="0"/>
              <a:t>, </a:t>
            </a:r>
            <a:r>
              <a:rPr lang="sv-SE" dirty="0" err="1"/>
              <a:t>Axact</a:t>
            </a:r>
            <a:r>
              <a:rPr lang="sv-SE" dirty="0"/>
              <a:t> </a:t>
            </a:r>
            <a:r>
              <a:rPr lang="sv-SE" dirty="0" err="1"/>
              <a:t>provides</a:t>
            </a:r>
            <a:r>
              <a:rPr lang="sv-SE" dirty="0"/>
              <a:t> services to the </a:t>
            </a:r>
            <a:r>
              <a:rPr lang="sv-SE" dirty="0" err="1"/>
              <a:t>government</a:t>
            </a:r>
            <a:r>
              <a:rPr lang="sv-SE" dirty="0"/>
              <a:t> and to </a:t>
            </a:r>
            <a:r>
              <a:rPr lang="sv-SE" dirty="0" err="1"/>
              <a:t>intelligence</a:t>
            </a:r>
            <a:r>
              <a:rPr lang="sv-SE" dirty="0"/>
              <a:t> </a:t>
            </a:r>
            <a:r>
              <a:rPr lang="sv-SE" dirty="0" err="1"/>
              <a:t>agencies</a:t>
            </a:r>
            <a:r>
              <a:rPr lang="sv-SE" dirty="0"/>
              <a:t>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is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possible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743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 err="1"/>
              <a:t>Axact</a:t>
            </a:r>
            <a:r>
              <a:rPr lang="sv-SE" dirty="0"/>
              <a:t> </a:t>
            </a:r>
            <a:r>
              <a:rPr lang="sv-SE" dirty="0" err="1"/>
              <a:t>universities</a:t>
            </a:r>
            <a:r>
              <a:rPr lang="sv-SE" dirty="0"/>
              <a:t> and </a:t>
            </a:r>
            <a:r>
              <a:rPr lang="sv-SE" dirty="0" err="1"/>
              <a:t>degrees</a:t>
            </a:r>
            <a:r>
              <a:rPr lang="sv-SE" dirty="0"/>
              <a:t> </a:t>
            </a:r>
            <a:r>
              <a:rPr lang="sv-SE" dirty="0" err="1"/>
              <a:t>awarded</a:t>
            </a:r>
            <a:r>
              <a:rPr lang="sv-SE" dirty="0"/>
              <a:t> by </a:t>
            </a:r>
            <a:r>
              <a:rPr lang="sv-SE" dirty="0" err="1"/>
              <a:t>such</a:t>
            </a:r>
            <a:r>
              <a:rPr lang="sv-SE" dirty="0"/>
              <a:t> </a:t>
            </a:r>
            <a:r>
              <a:rPr lang="sv-SE" dirty="0" err="1"/>
              <a:t>entities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difficult</a:t>
            </a:r>
            <a:r>
              <a:rPr lang="sv-SE" dirty="0"/>
              <a:t> to deal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still </a:t>
            </a:r>
            <a:r>
              <a:rPr lang="sv-SE" dirty="0" err="1"/>
              <a:t>relatively</a:t>
            </a:r>
            <a:r>
              <a:rPr lang="sv-SE" dirty="0"/>
              <a:t> </a:t>
            </a:r>
            <a:r>
              <a:rPr lang="sv-SE" dirty="0" err="1"/>
              <a:t>easy</a:t>
            </a:r>
            <a:r>
              <a:rPr lang="sv-SE" dirty="0"/>
              <a:t> to </a:t>
            </a:r>
            <a:r>
              <a:rPr lang="sv-SE" dirty="0" err="1"/>
              <a:t>identify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time-consuming</a:t>
            </a:r>
            <a:r>
              <a:rPr lang="sv-SE" dirty="0"/>
              <a:t>, </a:t>
            </a:r>
            <a:r>
              <a:rPr lang="sv-SE" dirty="0" err="1"/>
              <a:t>requires</a:t>
            </a:r>
            <a:r>
              <a:rPr lang="sv-SE" dirty="0"/>
              <a:t> co-operation and an </a:t>
            </a:r>
            <a:r>
              <a:rPr lang="sv-SE" dirty="0" err="1"/>
              <a:t>exchange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information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manageable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A </a:t>
            </a:r>
            <a:r>
              <a:rPr lang="sv-SE" dirty="0" err="1"/>
              <a:t>few</a:t>
            </a:r>
            <a:r>
              <a:rPr lang="sv-SE" dirty="0"/>
              <a:t> recent </a:t>
            </a:r>
            <a:r>
              <a:rPr lang="sv-SE" dirty="0" err="1"/>
              <a:t>developments</a:t>
            </a:r>
            <a:r>
              <a:rPr lang="sv-SE" dirty="0"/>
              <a:t>, </a:t>
            </a:r>
            <a:r>
              <a:rPr lang="sv-SE" dirty="0" err="1"/>
              <a:t>however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worrying</a:t>
            </a:r>
            <a:r>
              <a:rPr lang="sv-SE" dirty="0"/>
              <a:t>…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is it a problem for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511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Fake</a:t>
            </a:r>
            <a:r>
              <a:rPr lang="sv-SE" dirty="0"/>
              <a:t> </a:t>
            </a:r>
            <a:r>
              <a:rPr lang="sv-SE" dirty="0" err="1"/>
              <a:t>accreditation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around</a:t>
            </a:r>
            <a:r>
              <a:rPr lang="sv-SE" dirty="0"/>
              <a:t> for </a:t>
            </a:r>
            <a:r>
              <a:rPr lang="sv-SE" dirty="0" err="1"/>
              <a:t>ages</a:t>
            </a:r>
            <a:r>
              <a:rPr lang="sv-SE" dirty="0"/>
              <a:t>. </a:t>
            </a:r>
            <a:r>
              <a:rPr lang="sv-SE" dirty="0" err="1"/>
              <a:t>Usually</a:t>
            </a:r>
            <a:r>
              <a:rPr lang="sv-SE" dirty="0"/>
              <a:t>, </a:t>
            </a:r>
            <a:r>
              <a:rPr lang="sv-SE" dirty="0" err="1"/>
              <a:t>it’s</a:t>
            </a:r>
            <a:r>
              <a:rPr lang="sv-SE" dirty="0"/>
              <a:t> part and </a:t>
            </a:r>
            <a:r>
              <a:rPr lang="sv-SE" dirty="0" err="1"/>
              <a:t>parcel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fake</a:t>
            </a:r>
            <a:r>
              <a:rPr lang="sv-SE" dirty="0"/>
              <a:t> </a:t>
            </a:r>
            <a:r>
              <a:rPr lang="sv-SE" dirty="0" err="1"/>
              <a:t>degree</a:t>
            </a:r>
            <a:r>
              <a:rPr lang="sv-SE" dirty="0"/>
              <a:t> operation in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the </a:t>
            </a:r>
            <a:r>
              <a:rPr lang="sv-SE" dirty="0" err="1"/>
              <a:t>university</a:t>
            </a:r>
            <a:r>
              <a:rPr lang="sv-SE" dirty="0"/>
              <a:t> and the </a:t>
            </a:r>
            <a:r>
              <a:rPr lang="sv-SE" dirty="0" err="1"/>
              <a:t>accrediting</a:t>
            </a:r>
            <a:r>
              <a:rPr lang="sv-SE" dirty="0"/>
              <a:t> </a:t>
            </a:r>
            <a:r>
              <a:rPr lang="sv-SE" dirty="0" err="1"/>
              <a:t>agency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created</a:t>
            </a:r>
            <a:r>
              <a:rPr lang="sv-SE" dirty="0"/>
              <a:t> by the same </a:t>
            </a:r>
            <a:r>
              <a:rPr lang="sv-SE" dirty="0" err="1"/>
              <a:t>individuals</a:t>
            </a:r>
            <a:r>
              <a:rPr lang="sv-SE" dirty="0"/>
              <a:t> or organisations.</a:t>
            </a:r>
          </a:p>
          <a:p>
            <a:r>
              <a:rPr lang="sv-SE" dirty="0" err="1"/>
              <a:t>Recently</a:t>
            </a:r>
            <a:r>
              <a:rPr lang="sv-SE" dirty="0"/>
              <a:t>, </a:t>
            </a:r>
            <a:r>
              <a:rPr lang="sv-SE" dirty="0" err="1"/>
              <a:t>fake</a:t>
            </a:r>
            <a:r>
              <a:rPr lang="sv-SE" dirty="0"/>
              <a:t> </a:t>
            </a:r>
            <a:r>
              <a:rPr lang="sv-SE" dirty="0" err="1"/>
              <a:t>accrediting</a:t>
            </a:r>
            <a:r>
              <a:rPr lang="sv-SE" dirty="0"/>
              <a:t> </a:t>
            </a:r>
            <a:r>
              <a:rPr lang="sv-SE" dirty="0" err="1"/>
              <a:t>agencies</a:t>
            </a:r>
            <a:r>
              <a:rPr lang="sv-SE" dirty="0"/>
              <a:t> – </a:t>
            </a:r>
            <a:r>
              <a:rPr lang="sv-SE" dirty="0" err="1"/>
              <a:t>Axact</a:t>
            </a:r>
            <a:r>
              <a:rPr lang="sv-SE" dirty="0"/>
              <a:t> </a:t>
            </a:r>
            <a:r>
              <a:rPr lang="sv-SE" dirty="0" err="1"/>
              <a:t>agencies</a:t>
            </a:r>
            <a:r>
              <a:rPr lang="sv-SE" dirty="0"/>
              <a:t> in </a:t>
            </a:r>
            <a:r>
              <a:rPr lang="sv-SE" dirty="0" err="1"/>
              <a:t>particular</a:t>
            </a:r>
            <a:r>
              <a:rPr lang="sv-SE" dirty="0"/>
              <a:t> –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success</a:t>
            </a:r>
            <a:r>
              <a:rPr lang="sv-SE" dirty="0"/>
              <a:t> in </a:t>
            </a:r>
            <a:r>
              <a:rPr lang="sv-SE" dirty="0" err="1"/>
              <a:t>selling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basically</a:t>
            </a:r>
            <a:r>
              <a:rPr lang="sv-SE" dirty="0"/>
              <a:t> </a:t>
            </a:r>
            <a:r>
              <a:rPr lang="sv-SE" dirty="0" err="1"/>
              <a:t>meaningless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not right-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worthless</a:t>
            </a:r>
            <a:r>
              <a:rPr lang="sv-SE" dirty="0"/>
              <a:t> </a:t>
            </a:r>
            <a:r>
              <a:rPr lang="sv-SE" dirty="0" err="1"/>
              <a:t>accreditation</a:t>
            </a:r>
            <a:r>
              <a:rPr lang="sv-SE" dirty="0"/>
              <a:t> to </a:t>
            </a:r>
            <a:r>
              <a:rPr lang="sv-SE" dirty="0" err="1"/>
              <a:t>legitimate</a:t>
            </a:r>
            <a:r>
              <a:rPr lang="sv-SE" dirty="0"/>
              <a:t> </a:t>
            </a:r>
            <a:r>
              <a:rPr lang="sv-SE" dirty="0" err="1"/>
              <a:t>schools</a:t>
            </a:r>
            <a:r>
              <a:rPr lang="sv-SE" dirty="0"/>
              <a:t> in </a:t>
            </a:r>
            <a:r>
              <a:rPr lang="sv-SE" dirty="0" err="1"/>
              <a:t>various</a:t>
            </a:r>
            <a:r>
              <a:rPr lang="sv-SE" dirty="0"/>
              <a:t> regions.</a:t>
            </a:r>
          </a:p>
          <a:p>
            <a:r>
              <a:rPr lang="sv-SE" dirty="0" err="1"/>
              <a:t>Also</a:t>
            </a:r>
            <a:r>
              <a:rPr lang="sv-SE" dirty="0"/>
              <a:t>, and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concerning</a:t>
            </a:r>
            <a:r>
              <a:rPr lang="sv-SE" dirty="0"/>
              <a:t>: </a:t>
            </a:r>
            <a:r>
              <a:rPr lang="sv-SE" dirty="0" err="1"/>
              <a:t>legitimate</a:t>
            </a:r>
            <a:r>
              <a:rPr lang="sv-SE" dirty="0"/>
              <a:t> </a:t>
            </a:r>
            <a:r>
              <a:rPr lang="sv-SE" dirty="0" err="1"/>
              <a:t>agencies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let’s</a:t>
            </a:r>
            <a:r>
              <a:rPr lang="sv-SE" dirty="0"/>
              <a:t> </a:t>
            </a:r>
            <a:r>
              <a:rPr lang="sv-SE" dirty="0" err="1"/>
              <a:t>say</a:t>
            </a:r>
            <a:r>
              <a:rPr lang="sv-SE" dirty="0"/>
              <a:t> </a:t>
            </a:r>
            <a:r>
              <a:rPr lang="sv-SE" dirty="0" err="1"/>
              <a:t>lackadaisical</a:t>
            </a:r>
            <a:r>
              <a:rPr lang="sv-SE" dirty="0"/>
              <a:t> approach to </a:t>
            </a:r>
            <a:r>
              <a:rPr lang="sv-SE" dirty="0" err="1"/>
              <a:t>accreditation</a:t>
            </a:r>
            <a:r>
              <a:rPr lang="sv-SE" dirty="0"/>
              <a:t> has </a:t>
            </a:r>
            <a:r>
              <a:rPr lang="sv-SE" dirty="0" err="1"/>
              <a:t>accredited</a:t>
            </a:r>
            <a:r>
              <a:rPr lang="sv-SE" dirty="0"/>
              <a:t> or </a:t>
            </a:r>
            <a:r>
              <a:rPr lang="sv-SE" dirty="0" err="1"/>
              <a:t>accepted</a:t>
            </a:r>
            <a:r>
              <a:rPr lang="sv-SE" dirty="0"/>
              <a:t> as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Axact</a:t>
            </a:r>
            <a:r>
              <a:rPr lang="sv-SE" dirty="0"/>
              <a:t> </a:t>
            </a:r>
            <a:r>
              <a:rPr lang="sv-SE" dirty="0" err="1"/>
              <a:t>schools</a:t>
            </a:r>
            <a:r>
              <a:rPr lang="sv-SE" dirty="0"/>
              <a:t>, in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cases</a:t>
            </a:r>
            <a:r>
              <a:rPr lang="sv-SE" dirty="0"/>
              <a:t> not just </a:t>
            </a:r>
            <a:r>
              <a:rPr lang="sv-SE" dirty="0" err="1"/>
              <a:t>one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several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gives </a:t>
            </a:r>
            <a:r>
              <a:rPr lang="sv-SE" dirty="0" err="1"/>
              <a:t>legitimacy</a:t>
            </a:r>
            <a:r>
              <a:rPr lang="sv-SE" dirty="0"/>
              <a:t> to </a:t>
            </a:r>
            <a:r>
              <a:rPr lang="sv-SE" dirty="0" err="1"/>
              <a:t>entirely</a:t>
            </a:r>
            <a:r>
              <a:rPr lang="sv-SE" dirty="0"/>
              <a:t> </a:t>
            </a:r>
            <a:r>
              <a:rPr lang="sv-SE" dirty="0" err="1"/>
              <a:t>fictitious</a:t>
            </a:r>
            <a:r>
              <a:rPr lang="sv-SE" dirty="0"/>
              <a:t> </a:t>
            </a:r>
            <a:r>
              <a:rPr lang="sv-SE" dirty="0" err="1"/>
              <a:t>schools</a:t>
            </a:r>
            <a:r>
              <a:rPr lang="sv-SE" dirty="0"/>
              <a:t> and </a:t>
            </a:r>
            <a:r>
              <a:rPr lang="sv-SE" dirty="0" err="1"/>
              <a:t>enables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to make </a:t>
            </a:r>
            <a:r>
              <a:rPr lang="sv-SE" dirty="0" err="1"/>
              <a:t>reference</a:t>
            </a:r>
            <a:r>
              <a:rPr lang="sv-SE" dirty="0"/>
              <a:t>, in </a:t>
            </a:r>
            <a:r>
              <a:rPr lang="sv-SE" dirty="0" err="1"/>
              <a:t>promotional</a:t>
            </a:r>
            <a:r>
              <a:rPr lang="sv-SE" dirty="0"/>
              <a:t> material, to for </a:t>
            </a:r>
            <a:r>
              <a:rPr lang="sv-SE" dirty="0" err="1"/>
              <a:t>example</a:t>
            </a:r>
            <a:r>
              <a:rPr lang="sv-SE" dirty="0"/>
              <a:t> CHEA and the US </a:t>
            </a:r>
            <a:r>
              <a:rPr lang="sv-SE" dirty="0" err="1"/>
              <a:t>Department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Accreditation</a:t>
            </a:r>
            <a:r>
              <a:rPr lang="sv-SE" dirty="0"/>
              <a:t> –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assurance</a:t>
            </a:r>
            <a:r>
              <a:rPr lang="sv-SE" dirty="0"/>
              <a:t> under </a:t>
            </a:r>
            <a:r>
              <a:rPr lang="sv-SE" dirty="0" err="1"/>
              <a:t>threat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516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,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a </a:t>
            </a:r>
            <a:r>
              <a:rPr lang="sv-SE" dirty="0" err="1"/>
              <a:t>handful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fake</a:t>
            </a:r>
            <a:r>
              <a:rPr lang="sv-SE" dirty="0"/>
              <a:t> </a:t>
            </a:r>
            <a:r>
              <a:rPr lang="sv-SE" dirty="0" err="1"/>
              <a:t>credential</a:t>
            </a:r>
            <a:r>
              <a:rPr lang="sv-SE" dirty="0"/>
              <a:t> </a:t>
            </a:r>
            <a:r>
              <a:rPr lang="sv-SE" dirty="0" err="1"/>
              <a:t>evaluators</a:t>
            </a:r>
            <a:r>
              <a:rPr lang="sv-SE" dirty="0"/>
              <a:t> </a:t>
            </a:r>
            <a:r>
              <a:rPr lang="sv-SE" dirty="0" err="1"/>
              <a:t>around</a:t>
            </a:r>
            <a:r>
              <a:rPr lang="sv-SE" dirty="0"/>
              <a:t>, </a:t>
            </a:r>
            <a:r>
              <a:rPr lang="sv-SE" dirty="0" err="1"/>
              <a:t>mostly</a:t>
            </a:r>
            <a:r>
              <a:rPr lang="sv-SE" dirty="0"/>
              <a:t> short-</a:t>
            </a:r>
            <a:r>
              <a:rPr lang="sv-SE" dirty="0" err="1"/>
              <a:t>lived</a:t>
            </a:r>
            <a:r>
              <a:rPr lang="sv-SE" dirty="0"/>
              <a:t> operations,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notable </a:t>
            </a:r>
            <a:r>
              <a:rPr lang="sv-SE" dirty="0" err="1"/>
              <a:t>exception</a:t>
            </a:r>
            <a:r>
              <a:rPr lang="sv-SE" dirty="0"/>
              <a:t>.</a:t>
            </a:r>
          </a:p>
          <a:p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changing</a:t>
            </a:r>
            <a:r>
              <a:rPr lang="sv-SE" dirty="0"/>
              <a:t>, as </a:t>
            </a:r>
            <a:r>
              <a:rPr lang="sv-SE" dirty="0" err="1"/>
              <a:t>Axact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organisations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actively</a:t>
            </a:r>
            <a:r>
              <a:rPr lang="sv-SE" dirty="0"/>
              <a:t> (and </a:t>
            </a:r>
            <a:r>
              <a:rPr lang="sv-SE" dirty="0" err="1"/>
              <a:t>agressively</a:t>
            </a:r>
            <a:r>
              <a:rPr lang="sv-SE" dirty="0"/>
              <a:t>) </a:t>
            </a:r>
            <a:r>
              <a:rPr lang="sv-SE" dirty="0" err="1"/>
              <a:t>looking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option. </a:t>
            </a:r>
            <a:r>
              <a:rPr lang="sv-SE" dirty="0" err="1"/>
              <a:t>During</a:t>
            </a:r>
            <a:r>
              <a:rPr lang="sv-SE" dirty="0"/>
              <a:t> the last </a:t>
            </a:r>
            <a:r>
              <a:rPr lang="sv-SE" dirty="0" err="1"/>
              <a:t>year</a:t>
            </a:r>
            <a:r>
              <a:rPr lang="sv-SE" dirty="0"/>
              <a:t>, </a:t>
            </a:r>
            <a:r>
              <a:rPr lang="sv-SE" dirty="0" err="1"/>
              <a:t>Axact</a:t>
            </a:r>
            <a:r>
              <a:rPr lang="sv-SE" dirty="0"/>
              <a:t> has </a:t>
            </a:r>
            <a:r>
              <a:rPr lang="sv-SE" dirty="0" err="1"/>
              <a:t>created</a:t>
            </a:r>
            <a:r>
              <a:rPr lang="sv-SE" dirty="0"/>
              <a:t> a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websites</a:t>
            </a:r>
            <a:r>
              <a:rPr lang="sv-SE" dirty="0"/>
              <a:t> for organisations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imitate</a:t>
            </a:r>
            <a:r>
              <a:rPr lang="sv-SE" dirty="0"/>
              <a:t> or </a:t>
            </a:r>
            <a:r>
              <a:rPr lang="sv-SE" dirty="0" err="1"/>
              <a:t>claim</a:t>
            </a:r>
            <a:r>
              <a:rPr lang="sv-SE" dirty="0"/>
              <a:t> to be US </a:t>
            </a:r>
            <a:r>
              <a:rPr lang="sv-SE" dirty="0" err="1"/>
              <a:t>government</a:t>
            </a:r>
            <a:r>
              <a:rPr lang="sv-SE" dirty="0"/>
              <a:t> </a:t>
            </a:r>
            <a:r>
              <a:rPr lang="sv-SE" dirty="0" err="1"/>
              <a:t>approved</a:t>
            </a:r>
            <a:r>
              <a:rPr lang="sv-SE" dirty="0"/>
              <a:t> or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government</a:t>
            </a:r>
            <a:r>
              <a:rPr lang="sv-SE" dirty="0"/>
              <a:t> </a:t>
            </a:r>
            <a:r>
              <a:rPr lang="sv-SE" dirty="0" err="1"/>
              <a:t>agencies</a:t>
            </a:r>
            <a:r>
              <a:rPr lang="sv-SE" dirty="0"/>
              <a:t> in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right. A </a:t>
            </a:r>
            <a:r>
              <a:rPr lang="sv-SE" dirty="0" err="1"/>
              <a:t>few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credential</a:t>
            </a:r>
            <a:r>
              <a:rPr lang="sv-SE" dirty="0"/>
              <a:t> </a:t>
            </a:r>
            <a:r>
              <a:rPr lang="sv-SE" dirty="0" err="1"/>
              <a:t>evaluation</a:t>
            </a:r>
            <a:r>
              <a:rPr lang="sv-SE" dirty="0"/>
              <a:t> </a:t>
            </a:r>
            <a:r>
              <a:rPr lang="sv-SE" dirty="0" err="1"/>
              <a:t>agencies</a:t>
            </a:r>
            <a:r>
              <a:rPr lang="sv-SE" dirty="0"/>
              <a:t> </a:t>
            </a:r>
            <a:r>
              <a:rPr lang="sv-SE" dirty="0" err="1"/>
              <a:t>offering</a:t>
            </a:r>
            <a:r>
              <a:rPr lang="sv-SE" dirty="0"/>
              <a:t> </a:t>
            </a:r>
            <a:r>
              <a:rPr lang="sv-SE" dirty="0" err="1"/>
              <a:t>assessments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Axact</a:t>
            </a:r>
            <a:r>
              <a:rPr lang="sv-SE" dirty="0"/>
              <a:t> </a:t>
            </a:r>
            <a:r>
              <a:rPr lang="sv-SE" dirty="0" err="1"/>
              <a:t>diplomas</a:t>
            </a:r>
            <a:r>
              <a:rPr lang="sv-SE" dirty="0"/>
              <a:t> as </a:t>
            </a:r>
            <a:r>
              <a:rPr lang="sv-SE" dirty="0" err="1"/>
              <a:t>equivalent</a:t>
            </a:r>
            <a:r>
              <a:rPr lang="sv-SE" dirty="0"/>
              <a:t> to </a:t>
            </a:r>
            <a:r>
              <a:rPr lang="sv-SE" dirty="0" err="1"/>
              <a:t>degrees</a:t>
            </a:r>
            <a:r>
              <a:rPr lang="sv-SE" dirty="0"/>
              <a:t> </a:t>
            </a:r>
            <a:r>
              <a:rPr lang="sv-SE" dirty="0" err="1"/>
              <a:t>awarded</a:t>
            </a:r>
            <a:r>
              <a:rPr lang="sv-SE" dirty="0"/>
              <a:t> by </a:t>
            </a:r>
            <a:r>
              <a:rPr lang="sv-SE" dirty="0" err="1"/>
              <a:t>regionally</a:t>
            </a:r>
            <a:r>
              <a:rPr lang="sv-SE" dirty="0"/>
              <a:t> </a:t>
            </a:r>
            <a:r>
              <a:rPr lang="sv-SE" dirty="0" err="1"/>
              <a:t>accredited</a:t>
            </a:r>
            <a:r>
              <a:rPr lang="sv-SE" dirty="0"/>
              <a:t> US </a:t>
            </a:r>
            <a:r>
              <a:rPr lang="sv-SE" dirty="0" err="1"/>
              <a:t>universities</a:t>
            </a:r>
            <a:r>
              <a:rPr lang="sv-SE" dirty="0"/>
              <a:t>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Credential</a:t>
            </a:r>
            <a:r>
              <a:rPr lang="sv-SE" dirty="0"/>
              <a:t> </a:t>
            </a:r>
            <a:r>
              <a:rPr lang="sv-SE" dirty="0" err="1"/>
              <a:t>Evaluation</a:t>
            </a:r>
            <a:r>
              <a:rPr lang="sv-SE" dirty="0"/>
              <a:t> –the </a:t>
            </a:r>
            <a:r>
              <a:rPr lang="sv-SE" dirty="0" err="1"/>
              <a:t>untapped</a:t>
            </a:r>
            <a:r>
              <a:rPr lang="sv-SE" dirty="0"/>
              <a:t> </a:t>
            </a:r>
            <a:r>
              <a:rPr lang="sv-SE" dirty="0" err="1"/>
              <a:t>resource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767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err="1"/>
              <a:t>It’s</a:t>
            </a:r>
            <a:r>
              <a:rPr lang="sv-SE" sz="2000" dirty="0"/>
              <a:t> </a:t>
            </a:r>
            <a:r>
              <a:rPr lang="sv-SE" sz="2000" dirty="0" err="1"/>
              <a:t>important</a:t>
            </a:r>
            <a:r>
              <a:rPr lang="sv-SE" sz="2000" dirty="0"/>
              <a:t> to </a:t>
            </a:r>
            <a:r>
              <a:rPr lang="sv-SE" sz="2000" dirty="0" err="1"/>
              <a:t>realise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dirty="0" err="1"/>
              <a:t>degree</a:t>
            </a:r>
            <a:r>
              <a:rPr lang="sv-SE" sz="2000" dirty="0"/>
              <a:t> </a:t>
            </a:r>
            <a:r>
              <a:rPr lang="sv-SE" sz="2000" dirty="0" err="1"/>
              <a:t>mills</a:t>
            </a:r>
            <a:r>
              <a:rPr lang="sv-SE" sz="2000" dirty="0"/>
              <a:t> in general, and </a:t>
            </a:r>
            <a:r>
              <a:rPr lang="sv-SE" sz="2000" dirty="0" err="1"/>
              <a:t>Axact</a:t>
            </a:r>
            <a:r>
              <a:rPr lang="sv-SE" sz="2000" dirty="0"/>
              <a:t> in </a:t>
            </a:r>
            <a:r>
              <a:rPr lang="sv-SE" sz="2000" dirty="0" err="1"/>
              <a:t>particular</a:t>
            </a:r>
            <a:r>
              <a:rPr lang="sv-SE" sz="2000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not going to be </a:t>
            </a:r>
            <a:r>
              <a:rPr lang="sv-SE" sz="2000" dirty="0" err="1"/>
              <a:t>gone</a:t>
            </a:r>
            <a:r>
              <a:rPr lang="sv-SE" sz="2000" dirty="0"/>
              <a:t> </a:t>
            </a:r>
            <a:r>
              <a:rPr lang="sv-SE" sz="2000" dirty="0" err="1"/>
              <a:t>anytime</a:t>
            </a:r>
            <a:r>
              <a:rPr lang="sv-SE" sz="2000" dirty="0"/>
              <a:t> </a:t>
            </a:r>
            <a:r>
              <a:rPr lang="sv-SE" sz="2000" dirty="0" err="1"/>
              <a:t>soon</a:t>
            </a:r>
            <a:r>
              <a:rPr lang="sv-SE" sz="2000" dirty="0"/>
              <a:t>. And </a:t>
            </a:r>
            <a:r>
              <a:rPr lang="sv-SE" sz="2000" dirty="0" err="1"/>
              <a:t>even</a:t>
            </a:r>
            <a:r>
              <a:rPr lang="sv-SE" sz="2000" dirty="0"/>
              <a:t> </a:t>
            </a:r>
            <a:r>
              <a:rPr lang="sv-SE" sz="2000" dirty="0" err="1"/>
              <a:t>after</a:t>
            </a:r>
            <a:r>
              <a:rPr lang="sv-SE" sz="2000" dirty="0"/>
              <a:t> </a:t>
            </a:r>
            <a:r>
              <a:rPr lang="sv-SE" sz="2000" dirty="0" err="1"/>
              <a:t>they’re</a:t>
            </a:r>
            <a:r>
              <a:rPr lang="sv-SE" sz="2000" dirty="0"/>
              <a:t> </a:t>
            </a:r>
            <a:r>
              <a:rPr lang="sv-SE" sz="2000" dirty="0" err="1"/>
              <a:t>gone</a:t>
            </a:r>
            <a:r>
              <a:rPr lang="sv-SE" sz="2000" dirty="0"/>
              <a:t>, </a:t>
            </a:r>
            <a:r>
              <a:rPr lang="sv-SE" sz="2000" dirty="0" err="1"/>
              <a:t>they</a:t>
            </a:r>
            <a:r>
              <a:rPr lang="sv-SE" sz="2000" dirty="0"/>
              <a:t> </a:t>
            </a:r>
            <a:r>
              <a:rPr lang="sv-SE" sz="2000" dirty="0" err="1"/>
              <a:t>will</a:t>
            </a:r>
            <a:r>
              <a:rPr lang="sv-SE" sz="2000" dirty="0"/>
              <a:t> </a:t>
            </a:r>
            <a:r>
              <a:rPr lang="sv-SE" sz="2000" dirty="0" err="1"/>
              <a:t>continue</a:t>
            </a:r>
            <a:r>
              <a:rPr lang="sv-SE" sz="2000" dirty="0"/>
              <a:t> to </a:t>
            </a:r>
            <a:r>
              <a:rPr lang="sv-SE" sz="2000" dirty="0" err="1"/>
              <a:t>have</a:t>
            </a:r>
            <a:r>
              <a:rPr lang="sv-SE" sz="2000" dirty="0"/>
              <a:t> an </a:t>
            </a:r>
            <a:r>
              <a:rPr lang="sv-SE" sz="2000" dirty="0" err="1"/>
              <a:t>impact</a:t>
            </a:r>
            <a:r>
              <a:rPr lang="sv-SE" sz="2000" dirty="0"/>
              <a:t> on </a:t>
            </a:r>
            <a:r>
              <a:rPr lang="sv-SE" sz="2000" dirty="0" err="1"/>
              <a:t>higher</a:t>
            </a:r>
            <a:r>
              <a:rPr lang="sv-SE" sz="2000" dirty="0"/>
              <a:t> </a:t>
            </a:r>
            <a:r>
              <a:rPr lang="sv-SE" sz="2000" dirty="0" err="1"/>
              <a:t>education</a:t>
            </a:r>
            <a:r>
              <a:rPr lang="sv-SE" sz="2000" dirty="0"/>
              <a:t> and the </a:t>
            </a:r>
            <a:r>
              <a:rPr lang="sv-SE" sz="2000" dirty="0" err="1"/>
              <a:t>labour</a:t>
            </a:r>
            <a:r>
              <a:rPr lang="sv-SE" sz="2000" dirty="0"/>
              <a:t> market for a long </a:t>
            </a:r>
            <a:r>
              <a:rPr lang="sv-SE" sz="2000" dirty="0" err="1"/>
              <a:t>time</a:t>
            </a:r>
            <a:r>
              <a:rPr lang="sv-SE" sz="2000" dirty="0"/>
              <a:t>.</a:t>
            </a:r>
          </a:p>
          <a:p>
            <a:r>
              <a:rPr lang="sv-SE" sz="2000" dirty="0" err="1"/>
              <a:t>It’s</a:t>
            </a:r>
            <a:r>
              <a:rPr lang="sv-SE" sz="2000" dirty="0"/>
              <a:t> </a:t>
            </a:r>
            <a:r>
              <a:rPr lang="sv-SE" sz="2000" dirty="0" err="1"/>
              <a:t>also</a:t>
            </a:r>
            <a:r>
              <a:rPr lang="sv-SE" sz="2000" dirty="0"/>
              <a:t> </a:t>
            </a:r>
            <a:r>
              <a:rPr lang="sv-SE" sz="2000" dirty="0" err="1"/>
              <a:t>important</a:t>
            </a:r>
            <a:r>
              <a:rPr lang="sv-SE" sz="2000" dirty="0"/>
              <a:t> to </a:t>
            </a:r>
            <a:r>
              <a:rPr lang="sv-SE" sz="2000" dirty="0" err="1"/>
              <a:t>realise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dirty="0" err="1"/>
              <a:t>degree</a:t>
            </a:r>
            <a:r>
              <a:rPr lang="sv-SE" sz="2000" dirty="0"/>
              <a:t> </a:t>
            </a:r>
            <a:r>
              <a:rPr lang="sv-SE" sz="2000" dirty="0" err="1"/>
              <a:t>mills</a:t>
            </a:r>
            <a:r>
              <a:rPr lang="sv-SE" sz="2000" dirty="0"/>
              <a:t> </a:t>
            </a:r>
            <a:r>
              <a:rPr lang="sv-SE" sz="2000" dirty="0" err="1"/>
              <a:t>don’t</a:t>
            </a:r>
            <a:r>
              <a:rPr lang="sv-SE" sz="2000" dirty="0"/>
              <a:t> </a:t>
            </a:r>
            <a:r>
              <a:rPr lang="sv-SE" sz="2000" dirty="0" err="1"/>
              <a:t>exist</a:t>
            </a:r>
            <a:r>
              <a:rPr lang="sv-SE" sz="2000" dirty="0"/>
              <a:t> in isolation: </a:t>
            </a:r>
            <a:r>
              <a:rPr lang="sv-SE" sz="2000" dirty="0" err="1"/>
              <a:t>they</a:t>
            </a:r>
            <a:r>
              <a:rPr lang="sv-SE" sz="2000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linked</a:t>
            </a:r>
            <a:r>
              <a:rPr lang="sv-SE" sz="2000" dirty="0"/>
              <a:t> to </a:t>
            </a:r>
            <a:r>
              <a:rPr lang="sv-SE" sz="2000" dirty="0" err="1"/>
              <a:t>other</a:t>
            </a:r>
            <a:r>
              <a:rPr lang="sv-SE" sz="2000" dirty="0"/>
              <a:t> </a:t>
            </a:r>
            <a:r>
              <a:rPr lang="sv-SE" sz="2000" dirty="0" err="1"/>
              <a:t>types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crime</a:t>
            </a:r>
            <a:r>
              <a:rPr lang="sv-SE" sz="2000" dirty="0"/>
              <a:t>, in the </a:t>
            </a:r>
            <a:r>
              <a:rPr lang="sv-SE" sz="2000" dirty="0" err="1"/>
              <a:t>case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Axact</a:t>
            </a:r>
            <a:r>
              <a:rPr lang="sv-SE" sz="2000" dirty="0"/>
              <a:t>, </a:t>
            </a:r>
            <a:r>
              <a:rPr lang="sv-SE" sz="2000" dirty="0" err="1"/>
              <a:t>probably</a:t>
            </a:r>
            <a:r>
              <a:rPr lang="sv-SE" sz="2000" dirty="0"/>
              <a:t> to prostitution rings, </a:t>
            </a:r>
            <a:r>
              <a:rPr lang="sv-SE" sz="2000" dirty="0" err="1"/>
              <a:t>drug</a:t>
            </a:r>
            <a:r>
              <a:rPr lang="sv-SE" sz="2000" dirty="0"/>
              <a:t> </a:t>
            </a:r>
            <a:r>
              <a:rPr lang="sv-SE" sz="2000" dirty="0" err="1"/>
              <a:t>trade</a:t>
            </a:r>
            <a:r>
              <a:rPr lang="sv-SE" sz="2000" dirty="0"/>
              <a:t> and trafficking.</a:t>
            </a:r>
          </a:p>
          <a:p>
            <a:r>
              <a:rPr lang="sv-SE" sz="2000" dirty="0" err="1"/>
              <a:t>Legislation</a:t>
            </a:r>
            <a:r>
              <a:rPr lang="sv-SE" sz="2000" dirty="0"/>
              <a:t> is </a:t>
            </a:r>
            <a:r>
              <a:rPr lang="sv-SE" sz="2000" dirty="0" err="1"/>
              <a:t>badly</a:t>
            </a:r>
            <a:r>
              <a:rPr lang="sv-SE" sz="2000" dirty="0"/>
              <a:t> </a:t>
            </a:r>
            <a:r>
              <a:rPr lang="sv-SE" sz="2000" dirty="0" err="1"/>
              <a:t>needed</a:t>
            </a:r>
            <a:r>
              <a:rPr lang="sv-SE" sz="2000" dirty="0"/>
              <a:t>: as </a:t>
            </a:r>
            <a:r>
              <a:rPr lang="sv-SE" sz="2000" dirty="0" err="1"/>
              <a:t>mentioned</a:t>
            </a:r>
            <a:r>
              <a:rPr lang="sv-SE" sz="2000" dirty="0"/>
              <a:t>, </a:t>
            </a:r>
            <a:r>
              <a:rPr lang="sv-SE" sz="2000" dirty="0" err="1"/>
              <a:t>there</a:t>
            </a:r>
            <a:r>
              <a:rPr lang="sv-SE" sz="2000" dirty="0"/>
              <a:t> is insufficient </a:t>
            </a:r>
            <a:r>
              <a:rPr lang="sv-SE" sz="2000" dirty="0" err="1"/>
              <a:t>legislation</a:t>
            </a:r>
            <a:r>
              <a:rPr lang="sv-SE" sz="2000" dirty="0"/>
              <a:t> in Pakistan, </a:t>
            </a:r>
            <a:r>
              <a:rPr lang="sv-SE" sz="2000" dirty="0" err="1"/>
              <a:t>but</a:t>
            </a:r>
            <a:r>
              <a:rPr lang="sv-SE" sz="2000" dirty="0"/>
              <a:t> </a:t>
            </a:r>
            <a:r>
              <a:rPr lang="sv-SE" sz="2000" dirty="0" err="1"/>
              <a:t>this</a:t>
            </a:r>
            <a:r>
              <a:rPr lang="sv-SE" sz="2000" dirty="0"/>
              <a:t> </a:t>
            </a:r>
            <a:r>
              <a:rPr lang="sv-SE" sz="2000" dirty="0" err="1"/>
              <a:t>holds</a:t>
            </a:r>
            <a:r>
              <a:rPr lang="sv-SE" sz="2000" dirty="0"/>
              <a:t> </a:t>
            </a:r>
            <a:r>
              <a:rPr lang="sv-SE" sz="2000" dirty="0" err="1"/>
              <a:t>true</a:t>
            </a:r>
            <a:r>
              <a:rPr lang="sv-SE" sz="2000" dirty="0"/>
              <a:t> </a:t>
            </a:r>
            <a:r>
              <a:rPr lang="sv-SE" sz="2000" dirty="0" err="1"/>
              <a:t>also</a:t>
            </a:r>
            <a:r>
              <a:rPr lang="sv-SE" sz="2000" dirty="0"/>
              <a:t> for the USA. In </a:t>
            </a:r>
            <a:r>
              <a:rPr lang="sv-SE" sz="2000" dirty="0" err="1"/>
              <a:t>spite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this</a:t>
            </a:r>
            <a:r>
              <a:rPr lang="sv-SE" sz="2000" dirty="0"/>
              <a:t>, the USA is the </a:t>
            </a:r>
            <a:r>
              <a:rPr lang="sv-SE" sz="2000" dirty="0" err="1"/>
              <a:t>only</a:t>
            </a:r>
            <a:r>
              <a:rPr lang="sv-SE" sz="2000" dirty="0"/>
              <a:t> country </a:t>
            </a:r>
            <a:r>
              <a:rPr lang="sv-SE" sz="2000" dirty="0" err="1"/>
              <a:t>where</a:t>
            </a:r>
            <a:r>
              <a:rPr lang="sv-SE" sz="2000" dirty="0"/>
              <a:t> </a:t>
            </a:r>
            <a:r>
              <a:rPr lang="sv-SE" sz="2000" dirty="0" err="1"/>
              <a:t>there</a:t>
            </a:r>
            <a:r>
              <a:rPr lang="sv-SE" sz="2000" dirty="0"/>
              <a:t> still an </a:t>
            </a:r>
            <a:r>
              <a:rPr lang="sv-SE" sz="2000" dirty="0" err="1"/>
              <a:t>ongoing</a:t>
            </a:r>
            <a:r>
              <a:rPr lang="sv-SE" sz="2000" dirty="0"/>
              <a:t> </a:t>
            </a:r>
            <a:r>
              <a:rPr lang="sv-SE" sz="2000" dirty="0" err="1"/>
              <a:t>investigation</a:t>
            </a:r>
            <a:r>
              <a:rPr lang="sv-SE" sz="2000" dirty="0"/>
              <a:t> </a:t>
            </a:r>
            <a:r>
              <a:rPr lang="sv-SE" sz="2000" dirty="0" err="1"/>
              <a:t>into</a:t>
            </a:r>
            <a:r>
              <a:rPr lang="sv-SE" sz="2000" dirty="0"/>
              <a:t> </a:t>
            </a:r>
            <a:r>
              <a:rPr lang="sv-SE" sz="2000" dirty="0" err="1"/>
              <a:t>Axact</a:t>
            </a:r>
            <a:r>
              <a:rPr lang="sv-SE" sz="2000" dirty="0"/>
              <a:t>.</a:t>
            </a:r>
          </a:p>
          <a:p>
            <a:r>
              <a:rPr lang="sv-SE" sz="2000" dirty="0" err="1"/>
              <a:t>Directed</a:t>
            </a:r>
            <a:r>
              <a:rPr lang="sv-SE" sz="2000" dirty="0"/>
              <a:t> research and </a:t>
            </a:r>
            <a:r>
              <a:rPr lang="sv-SE" sz="2000" dirty="0" err="1"/>
              <a:t>funding</a:t>
            </a:r>
            <a:r>
              <a:rPr lang="sv-SE" sz="2000" dirty="0"/>
              <a:t> is </a:t>
            </a:r>
            <a:r>
              <a:rPr lang="sv-SE" sz="2000" dirty="0" err="1"/>
              <a:t>worth</a:t>
            </a:r>
            <a:r>
              <a:rPr lang="sv-SE" sz="2000" dirty="0"/>
              <a:t> </a:t>
            </a:r>
            <a:r>
              <a:rPr lang="sv-SE" sz="2000" dirty="0" err="1"/>
              <a:t>considering</a:t>
            </a:r>
            <a:r>
              <a:rPr lang="sv-SE" sz="2000" dirty="0"/>
              <a:t>. </a:t>
            </a:r>
            <a:r>
              <a:rPr lang="sv-SE" sz="2000" dirty="0" err="1"/>
              <a:t>Today</a:t>
            </a:r>
            <a:r>
              <a:rPr lang="sv-SE" sz="2000" dirty="0"/>
              <a:t>, </a:t>
            </a:r>
            <a:r>
              <a:rPr lang="sv-SE" sz="2000" dirty="0" err="1"/>
              <a:t>individulas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expertise</a:t>
            </a:r>
            <a:r>
              <a:rPr lang="sv-SE" sz="2000" dirty="0"/>
              <a:t> in </a:t>
            </a:r>
            <a:r>
              <a:rPr lang="sv-SE" sz="2000" dirty="0" err="1"/>
              <a:t>this</a:t>
            </a:r>
            <a:r>
              <a:rPr lang="sv-SE" sz="2000" dirty="0"/>
              <a:t> </a:t>
            </a:r>
            <a:r>
              <a:rPr lang="sv-SE" sz="2000" dirty="0" err="1"/>
              <a:t>field</a:t>
            </a:r>
            <a:r>
              <a:rPr lang="sv-SE" sz="2000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few</a:t>
            </a:r>
            <a:r>
              <a:rPr lang="sv-SE" sz="2000" dirty="0"/>
              <a:t>, and </a:t>
            </a:r>
            <a:r>
              <a:rPr lang="sv-SE" sz="2000" dirty="0" err="1"/>
              <a:t>ageing</a:t>
            </a:r>
            <a:r>
              <a:rPr lang="sv-SE" sz="2000" dirty="0"/>
              <a:t> and </a:t>
            </a:r>
            <a:r>
              <a:rPr lang="sv-SE" sz="2000" dirty="0" err="1"/>
              <a:t>monitoring</a:t>
            </a:r>
            <a:r>
              <a:rPr lang="sv-SE" sz="2000" dirty="0"/>
              <a:t> </a:t>
            </a:r>
            <a:r>
              <a:rPr lang="sv-SE" sz="2000" dirty="0" err="1"/>
              <a:t>degree</a:t>
            </a:r>
            <a:r>
              <a:rPr lang="sv-SE" sz="2000" dirty="0"/>
              <a:t> is </a:t>
            </a:r>
            <a:r>
              <a:rPr lang="sv-SE" sz="2000" dirty="0" err="1"/>
              <a:t>only</a:t>
            </a:r>
            <a:r>
              <a:rPr lang="sv-SE" sz="2000" dirty="0"/>
              <a:t> </a:t>
            </a:r>
            <a:r>
              <a:rPr lang="sv-SE" sz="2000" dirty="0" err="1"/>
              <a:t>one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many</a:t>
            </a:r>
            <a:r>
              <a:rPr lang="sv-SE" sz="2000" dirty="0"/>
              <a:t> </a:t>
            </a:r>
            <a:r>
              <a:rPr lang="sv-SE" sz="2000" dirty="0" err="1"/>
              <a:t>duties</a:t>
            </a:r>
            <a:r>
              <a:rPr lang="sv-SE" sz="2000" dirty="0"/>
              <a:t>. 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and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done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751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7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E6261AB-873B-E049-8024-957EECA23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 err="1"/>
              <a:t>Founded</a:t>
            </a:r>
            <a:r>
              <a:rPr lang="sv-SE" dirty="0"/>
              <a:t> by </a:t>
            </a:r>
            <a:r>
              <a:rPr lang="sv-SE" dirty="0" err="1"/>
              <a:t>Shoaib</a:t>
            </a:r>
            <a:r>
              <a:rPr lang="sv-SE" dirty="0"/>
              <a:t> Ahmad </a:t>
            </a:r>
            <a:r>
              <a:rPr lang="sv-SE" dirty="0" err="1"/>
              <a:t>Shaik</a:t>
            </a:r>
            <a:r>
              <a:rPr lang="sv-SE" dirty="0"/>
              <a:t>, </a:t>
            </a:r>
            <a:r>
              <a:rPr lang="sv-SE" dirty="0" err="1"/>
              <a:t>Viqas</a:t>
            </a:r>
            <a:r>
              <a:rPr lang="sv-SE" dirty="0"/>
              <a:t> </a:t>
            </a:r>
            <a:r>
              <a:rPr lang="sv-SE" dirty="0" err="1"/>
              <a:t>Atiq</a:t>
            </a:r>
            <a:r>
              <a:rPr lang="sv-SE" dirty="0"/>
              <a:t> et al in 1997, </a:t>
            </a:r>
            <a:r>
              <a:rPr lang="sv-SE" dirty="0" err="1"/>
              <a:t>initially</a:t>
            </a:r>
            <a:r>
              <a:rPr lang="sv-SE" dirty="0"/>
              <a:t> operating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P.E.C.H.S in </a:t>
            </a:r>
            <a:r>
              <a:rPr lang="sv-SE" dirty="0" err="1"/>
              <a:t>Jamshed</a:t>
            </a:r>
            <a:r>
              <a:rPr lang="sv-SE" dirty="0"/>
              <a:t> Town, Karachi, Pakistan</a:t>
            </a:r>
          </a:p>
          <a:p>
            <a:r>
              <a:rPr lang="sv-SE" dirty="0" err="1"/>
              <a:t>Entered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online ”</a:t>
            </a:r>
            <a:r>
              <a:rPr lang="sv-SE" dirty="0" err="1"/>
              <a:t>education</a:t>
            </a:r>
            <a:r>
              <a:rPr lang="sv-SE" dirty="0"/>
              <a:t>” business in the </a:t>
            </a:r>
            <a:r>
              <a:rPr lang="sv-SE" dirty="0" err="1"/>
              <a:t>year</a:t>
            </a:r>
            <a:r>
              <a:rPr lang="sv-SE" dirty="0"/>
              <a:t> 2000</a:t>
            </a:r>
          </a:p>
          <a:p>
            <a:r>
              <a:rPr lang="sv-SE" dirty="0"/>
              <a:t>Has sold over 8 million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school</a:t>
            </a:r>
            <a:r>
              <a:rPr lang="sv-SE" dirty="0"/>
              <a:t>/college </a:t>
            </a:r>
            <a:r>
              <a:rPr lang="sv-SE" dirty="0" err="1"/>
              <a:t>diplomas</a:t>
            </a:r>
            <a:r>
              <a:rPr lang="sv-SE" dirty="0"/>
              <a:t> to </a:t>
            </a:r>
            <a:r>
              <a:rPr lang="sv-SE" dirty="0" err="1"/>
              <a:t>customers</a:t>
            </a:r>
            <a:r>
              <a:rPr lang="sv-SE" dirty="0"/>
              <a:t> in over 190 </a:t>
            </a:r>
            <a:r>
              <a:rPr lang="sv-SE" dirty="0" err="1"/>
              <a:t>countries</a:t>
            </a:r>
            <a:endParaRPr lang="sv-SE" dirty="0"/>
          </a:p>
          <a:p>
            <a:r>
              <a:rPr lang="sv-SE" dirty="0" err="1"/>
              <a:t>Runs</a:t>
            </a:r>
            <a:r>
              <a:rPr lang="sv-SE" dirty="0"/>
              <a:t> over 4,000 </a:t>
            </a:r>
            <a:r>
              <a:rPr lang="sv-SE" dirty="0" err="1"/>
              <a:t>websites</a:t>
            </a:r>
            <a:r>
              <a:rPr lang="sv-SE" dirty="0"/>
              <a:t>,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1,000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fake</a:t>
            </a:r>
            <a:r>
              <a:rPr lang="sv-SE" dirty="0"/>
              <a:t> </a:t>
            </a:r>
            <a:r>
              <a:rPr lang="sv-SE" dirty="0" err="1"/>
              <a:t>school</a:t>
            </a:r>
            <a:r>
              <a:rPr lang="sv-SE" dirty="0"/>
              <a:t> </a:t>
            </a:r>
            <a:r>
              <a:rPr lang="sv-SE" dirty="0" err="1"/>
              <a:t>websites</a:t>
            </a:r>
            <a:endParaRPr lang="sv-SE" dirty="0"/>
          </a:p>
          <a:p>
            <a:r>
              <a:rPr lang="sv-SE" dirty="0"/>
              <a:t>Total </a:t>
            </a:r>
            <a:r>
              <a:rPr lang="sv-SE" dirty="0" err="1"/>
              <a:t>revenues</a:t>
            </a:r>
            <a:r>
              <a:rPr lang="sv-SE" dirty="0"/>
              <a:t> </a:t>
            </a:r>
            <a:r>
              <a:rPr lang="sv-SE" dirty="0" err="1"/>
              <a:t>reached</a:t>
            </a:r>
            <a:r>
              <a:rPr lang="sv-SE" dirty="0"/>
              <a:t> the billion dollar mark in 2013-2014</a:t>
            </a:r>
          </a:p>
          <a:p>
            <a:r>
              <a:rPr lang="sv-SE" dirty="0"/>
              <a:t>Target markets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countries</a:t>
            </a:r>
            <a:r>
              <a:rPr lang="sv-SE" dirty="0"/>
              <a:t> in the Gulf Region and the USA.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924FEEC-30F3-5547-960D-0403573A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Axact</a:t>
            </a:r>
            <a:r>
              <a:rPr lang="sv-SE" dirty="0"/>
              <a:t> – a </a:t>
            </a:r>
            <a:r>
              <a:rPr lang="sv-SE" dirty="0" err="1"/>
              <a:t>brief</a:t>
            </a:r>
            <a:r>
              <a:rPr lang="sv-SE" dirty="0"/>
              <a:t> </a:t>
            </a:r>
            <a:r>
              <a:rPr lang="sv-SE" dirty="0" err="1"/>
              <a:t>summary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250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 err="1"/>
              <a:t>Axact</a:t>
            </a:r>
            <a:r>
              <a:rPr lang="sv-SE" dirty="0"/>
              <a:t> </a:t>
            </a:r>
            <a:r>
              <a:rPr lang="sv-SE" dirty="0" err="1"/>
              <a:t>maintains</a:t>
            </a:r>
            <a:r>
              <a:rPr lang="sv-SE" dirty="0"/>
              <a:t> </a:t>
            </a:r>
            <a:r>
              <a:rPr lang="sv-SE" dirty="0" err="1"/>
              <a:t>websites</a:t>
            </a:r>
            <a:r>
              <a:rPr lang="sv-SE" dirty="0"/>
              <a:t> </a:t>
            </a:r>
            <a:r>
              <a:rPr lang="sv-SE" dirty="0" err="1"/>
              <a:t>offering</a:t>
            </a:r>
            <a:r>
              <a:rPr lang="sv-SE" dirty="0"/>
              <a:t>:</a:t>
            </a:r>
          </a:p>
          <a:p>
            <a:r>
              <a:rPr lang="sv-SE" dirty="0" err="1"/>
              <a:t>fake</a:t>
            </a:r>
            <a:r>
              <a:rPr lang="sv-SE" dirty="0"/>
              <a:t> term </a:t>
            </a:r>
            <a:r>
              <a:rPr lang="sv-SE" dirty="0" err="1"/>
              <a:t>papers</a:t>
            </a:r>
            <a:r>
              <a:rPr lang="sv-SE" dirty="0"/>
              <a:t>, </a:t>
            </a:r>
            <a:r>
              <a:rPr lang="sv-SE" dirty="0" err="1"/>
              <a:t>theses</a:t>
            </a:r>
            <a:r>
              <a:rPr lang="sv-SE" dirty="0"/>
              <a:t>, dissertations, </a:t>
            </a:r>
            <a:r>
              <a:rPr lang="sv-SE" dirty="0" err="1"/>
              <a:t>custom</a:t>
            </a:r>
            <a:r>
              <a:rPr lang="sv-SE" dirty="0"/>
              <a:t> research;</a:t>
            </a:r>
          </a:p>
          <a:p>
            <a:r>
              <a:rPr lang="sv-SE" dirty="0" err="1"/>
              <a:t>used</a:t>
            </a:r>
            <a:r>
              <a:rPr lang="sv-SE" dirty="0"/>
              <a:t> </a:t>
            </a:r>
            <a:r>
              <a:rPr lang="sv-SE" dirty="0" err="1"/>
              <a:t>cars</a:t>
            </a:r>
            <a:r>
              <a:rPr lang="sv-SE" dirty="0"/>
              <a:t>, </a:t>
            </a:r>
            <a:r>
              <a:rPr lang="sv-SE" dirty="0" err="1"/>
              <a:t>fake</a:t>
            </a:r>
            <a:r>
              <a:rPr lang="sv-SE" dirty="0"/>
              <a:t> </a:t>
            </a:r>
            <a:r>
              <a:rPr lang="sv-SE" dirty="0" err="1"/>
              <a:t>apps</a:t>
            </a:r>
            <a:r>
              <a:rPr lang="sv-SE" dirty="0"/>
              <a:t>, </a:t>
            </a:r>
            <a:r>
              <a:rPr lang="sv-SE" dirty="0" err="1"/>
              <a:t>travel</a:t>
            </a:r>
            <a:r>
              <a:rPr lang="sv-SE" dirty="0"/>
              <a:t> services;</a:t>
            </a:r>
          </a:p>
          <a:p>
            <a:r>
              <a:rPr lang="sv-SE" dirty="0"/>
              <a:t> </a:t>
            </a:r>
            <a:r>
              <a:rPr lang="sv-SE" dirty="0" err="1"/>
              <a:t>vanity</a:t>
            </a:r>
            <a:r>
              <a:rPr lang="sv-SE" dirty="0"/>
              <a:t> publishing, </a:t>
            </a:r>
            <a:r>
              <a:rPr lang="sv-SE" dirty="0" err="1"/>
              <a:t>piracy</a:t>
            </a:r>
            <a:r>
              <a:rPr lang="sv-SE" dirty="0"/>
              <a:t> journals;</a:t>
            </a:r>
          </a:p>
          <a:p>
            <a:r>
              <a:rPr lang="sv-SE" dirty="0"/>
              <a:t> </a:t>
            </a:r>
            <a:r>
              <a:rPr lang="sv-SE" dirty="0" err="1"/>
              <a:t>teacher</a:t>
            </a:r>
            <a:r>
              <a:rPr lang="sv-SE" dirty="0"/>
              <a:t> </a:t>
            </a:r>
            <a:r>
              <a:rPr lang="sv-SE" dirty="0" err="1"/>
              <a:t>certifications</a:t>
            </a:r>
            <a:r>
              <a:rPr lang="sv-SE" dirty="0"/>
              <a:t>, </a:t>
            </a:r>
            <a:r>
              <a:rPr lang="sv-SE" dirty="0" err="1"/>
              <a:t>engineering</a:t>
            </a:r>
            <a:r>
              <a:rPr lang="sv-SE" dirty="0"/>
              <a:t> </a:t>
            </a:r>
            <a:r>
              <a:rPr lang="sv-SE" dirty="0" err="1"/>
              <a:t>certifications</a:t>
            </a:r>
            <a:r>
              <a:rPr lang="sv-SE" dirty="0"/>
              <a:t>;</a:t>
            </a:r>
          </a:p>
          <a:p>
            <a:r>
              <a:rPr lang="sv-SE" dirty="0"/>
              <a:t>And </a:t>
            </a:r>
            <a:r>
              <a:rPr lang="sv-SE" dirty="0" err="1"/>
              <a:t>more</a:t>
            </a:r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 </a:t>
            </a:r>
            <a:r>
              <a:rPr lang="sv-SE" dirty="0" err="1"/>
              <a:t>highly</a:t>
            </a:r>
            <a:r>
              <a:rPr lang="sv-SE" dirty="0"/>
              <a:t> </a:t>
            </a:r>
            <a:r>
              <a:rPr lang="sv-SE" dirty="0" err="1"/>
              <a:t>diversified</a:t>
            </a:r>
            <a:r>
              <a:rPr lang="sv-SE" dirty="0"/>
              <a:t> </a:t>
            </a:r>
            <a:r>
              <a:rPr lang="sv-SE" dirty="0" err="1"/>
              <a:t>criminal</a:t>
            </a:r>
            <a:r>
              <a:rPr lang="sv-SE" dirty="0"/>
              <a:t> </a:t>
            </a:r>
            <a:r>
              <a:rPr lang="sv-SE" dirty="0" err="1"/>
              <a:t>enterprise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25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”</a:t>
            </a:r>
            <a:r>
              <a:rPr lang="sv-SE" dirty="0" err="1"/>
              <a:t>Education</a:t>
            </a:r>
            <a:r>
              <a:rPr lang="sv-SE" dirty="0"/>
              <a:t>” is </a:t>
            </a:r>
            <a:r>
              <a:rPr lang="sv-SE" dirty="0" err="1"/>
              <a:t>Axact’s</a:t>
            </a:r>
            <a:r>
              <a:rPr lang="sv-SE" dirty="0"/>
              <a:t> </a:t>
            </a:r>
            <a:r>
              <a:rPr lang="sv-SE" dirty="0" err="1"/>
              <a:t>primary</a:t>
            </a:r>
            <a:r>
              <a:rPr lang="sv-SE" dirty="0"/>
              <a:t> source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income</a:t>
            </a:r>
            <a:r>
              <a:rPr lang="sv-SE" dirty="0"/>
              <a:t> </a:t>
            </a:r>
          </a:p>
          <a:p>
            <a:r>
              <a:rPr lang="sv-SE" dirty="0"/>
              <a:t>Money </a:t>
            </a:r>
            <a:r>
              <a:rPr lang="sv-SE" dirty="0" err="1"/>
              <a:t>directed</a:t>
            </a:r>
            <a:r>
              <a:rPr lang="sv-SE" dirty="0"/>
              <a:t> to 50 bank </a:t>
            </a:r>
            <a:r>
              <a:rPr lang="sv-SE" dirty="0" err="1"/>
              <a:t>accounts</a:t>
            </a:r>
            <a:r>
              <a:rPr lang="sv-SE" dirty="0"/>
              <a:t> in 20 </a:t>
            </a:r>
            <a:r>
              <a:rPr lang="sv-SE" dirty="0" err="1"/>
              <a:t>countries</a:t>
            </a:r>
            <a:endParaRPr lang="sv-SE" dirty="0"/>
          </a:p>
          <a:p>
            <a:r>
              <a:rPr lang="sv-SE" dirty="0"/>
              <a:t>Call </a:t>
            </a:r>
            <a:r>
              <a:rPr lang="sv-SE" dirty="0" err="1"/>
              <a:t>centres</a:t>
            </a:r>
            <a:r>
              <a:rPr lang="sv-SE" dirty="0"/>
              <a:t> in Karachi, Lahore, Rawalpindi and Islamabad</a:t>
            </a:r>
          </a:p>
          <a:p>
            <a:r>
              <a:rPr lang="sv-SE" dirty="0" err="1"/>
              <a:t>Organised</a:t>
            </a:r>
            <a:r>
              <a:rPr lang="sv-SE" dirty="0"/>
              <a:t> as a </a:t>
            </a:r>
            <a:r>
              <a:rPr lang="sv-SE" dirty="0" err="1"/>
              <a:t>company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sales</a:t>
            </a:r>
            <a:r>
              <a:rPr lang="sv-SE" dirty="0"/>
              <a:t> </a:t>
            </a:r>
            <a:r>
              <a:rPr lang="sv-SE" dirty="0" err="1"/>
              <a:t>department</a:t>
            </a:r>
            <a:r>
              <a:rPr lang="sv-SE" dirty="0"/>
              <a:t>, a legal </a:t>
            </a:r>
            <a:r>
              <a:rPr lang="sv-SE" dirty="0" err="1"/>
              <a:t>department</a:t>
            </a:r>
            <a:r>
              <a:rPr lang="sv-SE" dirty="0"/>
              <a:t>, an </a:t>
            </a:r>
            <a:r>
              <a:rPr lang="sv-SE" dirty="0" err="1"/>
              <a:t>audit</a:t>
            </a:r>
            <a:r>
              <a:rPr lang="sv-SE" dirty="0"/>
              <a:t> and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department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  <a:p>
            <a:r>
              <a:rPr lang="sv-SE" dirty="0"/>
              <a:t>In 2015: </a:t>
            </a:r>
            <a:r>
              <a:rPr lang="sv-SE" dirty="0" err="1"/>
              <a:t>approximately</a:t>
            </a:r>
            <a:r>
              <a:rPr lang="sv-SE" dirty="0"/>
              <a:t> 370 </a:t>
            </a:r>
            <a:r>
              <a:rPr lang="sv-SE" dirty="0" err="1"/>
              <a:t>fake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school</a:t>
            </a:r>
            <a:r>
              <a:rPr lang="sv-SE" dirty="0"/>
              <a:t>, colleges and </a:t>
            </a:r>
            <a:r>
              <a:rPr lang="sv-SE" dirty="0" err="1"/>
              <a:t>universities</a:t>
            </a:r>
            <a:r>
              <a:rPr lang="sv-SE" dirty="0"/>
              <a:t>, 150 </a:t>
            </a:r>
            <a:r>
              <a:rPr lang="sv-SE" dirty="0" err="1"/>
              <a:t>accreditation</a:t>
            </a:r>
            <a:r>
              <a:rPr lang="sv-SE" dirty="0"/>
              <a:t> </a:t>
            </a:r>
            <a:r>
              <a:rPr lang="sv-SE" dirty="0" err="1"/>
              <a:t>mills</a:t>
            </a:r>
            <a:r>
              <a:rPr lang="sv-SE" dirty="0"/>
              <a:t> and 400 </a:t>
            </a:r>
            <a:r>
              <a:rPr lang="sv-SE" dirty="0" err="1"/>
              <a:t>fake</a:t>
            </a:r>
            <a:r>
              <a:rPr lang="sv-SE" dirty="0"/>
              <a:t> term paper sites.</a:t>
            </a:r>
          </a:p>
          <a:p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as </a:t>
            </a:r>
            <a:r>
              <a:rPr lang="sv-SE" dirty="0" err="1"/>
              <a:t>many</a:t>
            </a:r>
            <a:r>
              <a:rPr lang="sv-SE" dirty="0"/>
              <a:t> as 900+ </a:t>
            </a:r>
            <a:r>
              <a:rPr lang="sv-SE" dirty="0" err="1"/>
              <a:t>fake</a:t>
            </a:r>
            <a:r>
              <a:rPr lang="sv-SE" dirty="0"/>
              <a:t> </a:t>
            </a:r>
            <a:r>
              <a:rPr lang="sv-SE" dirty="0" err="1"/>
              <a:t>university</a:t>
            </a:r>
            <a:r>
              <a:rPr lang="sv-SE" dirty="0"/>
              <a:t> </a:t>
            </a:r>
            <a:r>
              <a:rPr lang="sv-SE" dirty="0" err="1"/>
              <a:t>websites</a:t>
            </a:r>
            <a:r>
              <a:rPr lang="sv-SE" dirty="0"/>
              <a:t> over the last 19-20 </a:t>
            </a:r>
            <a:r>
              <a:rPr lang="sv-SE" dirty="0" err="1"/>
              <a:t>years</a:t>
            </a:r>
            <a:r>
              <a:rPr lang="sv-SE" dirty="0"/>
              <a:t>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 the </a:t>
            </a:r>
            <a:r>
              <a:rPr lang="sv-SE" dirty="0" err="1"/>
              <a:t>core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business – </a:t>
            </a:r>
            <a:r>
              <a:rPr lang="sv-SE" dirty="0" err="1"/>
              <a:t>fake</a:t>
            </a:r>
            <a:r>
              <a:rPr lang="sv-SE" dirty="0"/>
              <a:t> </a:t>
            </a:r>
            <a:r>
              <a:rPr lang="sv-SE" dirty="0" err="1"/>
              <a:t>diplomas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456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Prior Learning </a:t>
            </a:r>
            <a:r>
              <a:rPr lang="sv-SE" dirty="0" err="1"/>
              <a:t>Assessment</a:t>
            </a:r>
            <a:r>
              <a:rPr lang="sv-SE" dirty="0"/>
              <a:t> and </a:t>
            </a:r>
            <a:r>
              <a:rPr lang="sv-SE" dirty="0" err="1"/>
              <a:t>Recognition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Prior Learning</a:t>
            </a:r>
          </a:p>
          <a:p>
            <a:r>
              <a:rPr lang="sv-SE" dirty="0"/>
              <a:t>Online </a:t>
            </a:r>
            <a:r>
              <a:rPr lang="sv-SE" dirty="0" err="1"/>
              <a:t>Education</a:t>
            </a:r>
            <a:endParaRPr lang="sv-SE" dirty="0"/>
          </a:p>
          <a:p>
            <a:r>
              <a:rPr lang="sv-SE" dirty="0"/>
              <a:t>Research and </a:t>
            </a:r>
            <a:r>
              <a:rPr lang="sv-SE" dirty="0" err="1"/>
              <a:t>Sponsored</a:t>
            </a:r>
            <a:r>
              <a:rPr lang="sv-SE" dirty="0"/>
              <a:t> </a:t>
            </a:r>
            <a:r>
              <a:rPr lang="sv-SE" dirty="0" err="1"/>
              <a:t>Development</a:t>
            </a:r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Upsell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all sound </a:t>
            </a:r>
            <a:r>
              <a:rPr lang="sv-SE" dirty="0" err="1"/>
              <a:t>impressive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in </a:t>
            </a:r>
            <a:r>
              <a:rPr lang="sv-SE" dirty="0" err="1"/>
              <a:t>reality</a:t>
            </a:r>
            <a:r>
              <a:rPr lang="sv-SE" dirty="0"/>
              <a:t>….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products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595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Approximately</a:t>
            </a:r>
            <a:r>
              <a:rPr lang="sv-SE" dirty="0"/>
              <a:t>  65%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Axact’s</a:t>
            </a:r>
            <a:r>
              <a:rPr lang="sv-SE" dirty="0"/>
              <a:t> </a:t>
            </a:r>
            <a:r>
              <a:rPr lang="sv-SE" dirty="0" err="1"/>
              <a:t>universities</a:t>
            </a:r>
            <a:endParaRPr lang="sv-SE" dirty="0"/>
          </a:p>
          <a:p>
            <a:r>
              <a:rPr lang="sv-SE" dirty="0"/>
              <a:t>”</a:t>
            </a:r>
            <a:r>
              <a:rPr lang="sv-SE" dirty="0" err="1"/>
              <a:t>Universities</a:t>
            </a:r>
            <a:r>
              <a:rPr lang="sv-SE" dirty="0"/>
              <a:t>” </a:t>
            </a:r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Baychester</a:t>
            </a:r>
            <a:r>
              <a:rPr lang="sv-SE" dirty="0"/>
              <a:t>, Brooklyn Park, </a:t>
            </a:r>
            <a:r>
              <a:rPr lang="sv-SE" dirty="0" err="1"/>
              <a:t>Glenford</a:t>
            </a:r>
            <a:r>
              <a:rPr lang="sv-SE" dirty="0"/>
              <a:t>, </a:t>
            </a:r>
            <a:r>
              <a:rPr lang="sv-SE" dirty="0" err="1"/>
              <a:t>Hansford</a:t>
            </a:r>
            <a:r>
              <a:rPr lang="sv-SE" dirty="0"/>
              <a:t>, Columbiana</a:t>
            </a:r>
          </a:p>
          <a:p>
            <a:r>
              <a:rPr lang="sv-SE" dirty="0"/>
              <a:t>A short </a:t>
            </a:r>
            <a:r>
              <a:rPr lang="sv-SE" dirty="0" err="1"/>
              <a:t>interview</a:t>
            </a:r>
            <a:r>
              <a:rPr lang="sv-SE" dirty="0"/>
              <a:t> is </a:t>
            </a:r>
            <a:r>
              <a:rPr lang="sv-SE" dirty="0" err="1"/>
              <a:t>conducted</a:t>
            </a:r>
            <a:r>
              <a:rPr lang="sv-SE" dirty="0"/>
              <a:t> by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sales</a:t>
            </a:r>
            <a:r>
              <a:rPr lang="sv-SE" dirty="0"/>
              <a:t> persons at a call center,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experience</a:t>
            </a:r>
            <a:r>
              <a:rPr lang="sv-SE" dirty="0"/>
              <a:t> etc. </a:t>
            </a:r>
            <a:r>
              <a:rPr lang="sv-SE" dirty="0" err="1"/>
              <a:t>After</a:t>
            </a:r>
            <a:r>
              <a:rPr lang="sv-SE" dirty="0"/>
              <a:t> the </a:t>
            </a:r>
            <a:r>
              <a:rPr lang="sv-SE" dirty="0" err="1"/>
              <a:t>interview</a:t>
            </a:r>
            <a:r>
              <a:rPr lang="sv-SE" dirty="0"/>
              <a:t> the </a:t>
            </a:r>
            <a:r>
              <a:rPr lang="sv-SE" dirty="0" err="1"/>
              <a:t>customer</a:t>
            </a:r>
            <a:r>
              <a:rPr lang="sv-SE" dirty="0"/>
              <a:t> is </a:t>
            </a:r>
            <a:r>
              <a:rPr lang="sv-SE" dirty="0" err="1"/>
              <a:t>said</a:t>
            </a:r>
            <a:r>
              <a:rPr lang="sv-SE" dirty="0"/>
              <a:t> to </a:t>
            </a:r>
            <a:r>
              <a:rPr lang="sv-SE" dirty="0" err="1"/>
              <a:t>fulfill</a:t>
            </a:r>
            <a:r>
              <a:rPr lang="sv-SE" dirty="0"/>
              <a:t> </a:t>
            </a:r>
            <a:r>
              <a:rPr lang="sv-SE" dirty="0" err="1"/>
              <a:t>requirements</a:t>
            </a:r>
            <a:r>
              <a:rPr lang="sv-SE" dirty="0"/>
              <a:t> for the </a:t>
            </a:r>
            <a:r>
              <a:rPr lang="sv-SE" dirty="0" err="1"/>
              <a:t>requested</a:t>
            </a:r>
            <a:r>
              <a:rPr lang="sv-SE" dirty="0"/>
              <a:t> </a:t>
            </a:r>
            <a:r>
              <a:rPr lang="sv-SE" dirty="0" err="1"/>
              <a:t>degree</a:t>
            </a:r>
            <a:r>
              <a:rPr lang="sv-SE" dirty="0"/>
              <a:t>.</a:t>
            </a:r>
          </a:p>
          <a:p>
            <a:r>
              <a:rPr lang="sv-SE" dirty="0" err="1"/>
              <a:t>Payment</a:t>
            </a:r>
            <a:r>
              <a:rPr lang="sv-SE" dirty="0"/>
              <a:t> options </a:t>
            </a:r>
            <a:r>
              <a:rPr lang="sv-SE" dirty="0" err="1"/>
              <a:t>include</a:t>
            </a:r>
            <a:r>
              <a:rPr lang="sv-SE" dirty="0"/>
              <a:t> ”</a:t>
            </a:r>
            <a:r>
              <a:rPr lang="sv-SE" dirty="0" err="1"/>
              <a:t>scholarships</a:t>
            </a:r>
            <a:r>
              <a:rPr lang="sv-SE" dirty="0"/>
              <a:t>”, Cash on </a:t>
            </a:r>
            <a:r>
              <a:rPr lang="sv-SE" dirty="0" err="1"/>
              <a:t>Delivery</a:t>
            </a:r>
            <a:r>
              <a:rPr lang="sv-SE" dirty="0"/>
              <a:t> and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, </a:t>
            </a:r>
            <a:r>
              <a:rPr lang="sv-SE" dirty="0" err="1"/>
              <a:t>Pay</a:t>
            </a:r>
            <a:r>
              <a:rPr lang="sv-SE" dirty="0"/>
              <a:t> Later plans.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Prior Learning </a:t>
            </a:r>
            <a:r>
              <a:rPr lang="sv-SE" dirty="0" err="1"/>
              <a:t>Assesment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244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35%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Axact’s</a:t>
            </a:r>
            <a:r>
              <a:rPr lang="sv-SE" dirty="0"/>
              <a:t> </a:t>
            </a:r>
            <a:r>
              <a:rPr lang="sv-SE" dirty="0" err="1"/>
              <a:t>schools</a:t>
            </a:r>
            <a:endParaRPr lang="sv-SE" dirty="0"/>
          </a:p>
          <a:p>
            <a:r>
              <a:rPr lang="sv-SE" dirty="0"/>
              <a:t>Al Arab U, Al </a:t>
            </a:r>
            <a:r>
              <a:rPr lang="sv-SE" dirty="0" err="1"/>
              <a:t>Nasr</a:t>
            </a:r>
            <a:r>
              <a:rPr lang="sv-SE" dirty="0"/>
              <a:t>, MUST, Myers </a:t>
            </a:r>
            <a:r>
              <a:rPr lang="sv-SE" dirty="0" err="1"/>
              <a:t>Field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  <a:p>
            <a:r>
              <a:rPr lang="sv-SE" dirty="0" err="1"/>
              <a:t>Fake</a:t>
            </a:r>
            <a:r>
              <a:rPr lang="sv-SE" dirty="0"/>
              <a:t> </a:t>
            </a:r>
            <a:r>
              <a:rPr lang="sv-SE" dirty="0" err="1"/>
              <a:t>schools</a:t>
            </a:r>
            <a:r>
              <a:rPr lang="sv-SE" dirty="0"/>
              <a:t> </a:t>
            </a:r>
            <a:r>
              <a:rPr lang="sv-SE" dirty="0" err="1"/>
              <a:t>provide</a:t>
            </a:r>
            <a:r>
              <a:rPr lang="sv-SE" dirty="0"/>
              <a:t> access to </a:t>
            </a:r>
            <a:r>
              <a:rPr lang="sv-SE" dirty="0" err="1"/>
              <a:t>virtual</a:t>
            </a:r>
            <a:r>
              <a:rPr lang="sv-SE" dirty="0"/>
              <a:t> </a:t>
            </a:r>
            <a:r>
              <a:rPr lang="sv-SE" dirty="0" err="1"/>
              <a:t>classrooms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(stolen) </a:t>
            </a:r>
            <a:r>
              <a:rPr lang="sv-SE" dirty="0" err="1"/>
              <a:t>recorded</a:t>
            </a:r>
            <a:r>
              <a:rPr lang="sv-SE" dirty="0"/>
              <a:t> </a:t>
            </a:r>
            <a:r>
              <a:rPr lang="sv-SE" dirty="0" err="1"/>
              <a:t>lectures</a:t>
            </a:r>
            <a:r>
              <a:rPr lang="sv-SE" dirty="0"/>
              <a:t> and videos. Online </a:t>
            </a:r>
            <a:r>
              <a:rPr lang="sv-SE" dirty="0" err="1"/>
              <a:t>chat</a:t>
            </a:r>
            <a:r>
              <a:rPr lang="sv-SE" dirty="0"/>
              <a:t> </a:t>
            </a:r>
            <a:r>
              <a:rPr lang="sv-SE" dirty="0" err="1"/>
              <a:t>rooms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students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guided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assignments</a:t>
            </a:r>
            <a:r>
              <a:rPr lang="sv-SE" dirty="0"/>
              <a:t> by tutors </a:t>
            </a:r>
            <a:r>
              <a:rPr lang="sv-SE" dirty="0" err="1"/>
              <a:t>who</a:t>
            </a:r>
            <a:r>
              <a:rPr lang="sv-SE" dirty="0"/>
              <a:t> never </a:t>
            </a:r>
            <a:r>
              <a:rPr lang="sv-SE" dirty="0" err="1"/>
              <a:t>themselves</a:t>
            </a:r>
            <a:r>
              <a:rPr lang="sv-SE" dirty="0"/>
              <a:t> </a:t>
            </a:r>
            <a:r>
              <a:rPr lang="sv-SE" dirty="0" err="1"/>
              <a:t>attended</a:t>
            </a:r>
            <a:r>
              <a:rPr lang="sv-SE" dirty="0"/>
              <a:t> college. The ”</a:t>
            </a:r>
            <a:r>
              <a:rPr lang="sv-SE" dirty="0" err="1"/>
              <a:t>school</a:t>
            </a:r>
            <a:r>
              <a:rPr lang="sv-SE" dirty="0"/>
              <a:t> </a:t>
            </a:r>
            <a:r>
              <a:rPr lang="sv-SE" dirty="0" err="1"/>
              <a:t>officials</a:t>
            </a:r>
            <a:r>
              <a:rPr lang="sv-SE" dirty="0"/>
              <a:t>”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care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final ”examinations”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Online </a:t>
            </a:r>
            <a:r>
              <a:rPr lang="sv-SE" dirty="0" err="1"/>
              <a:t>education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936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fake</a:t>
            </a:r>
            <a:r>
              <a:rPr lang="sv-SE" dirty="0"/>
              <a:t> term paper, </a:t>
            </a:r>
            <a:r>
              <a:rPr lang="sv-SE" dirty="0" err="1"/>
              <a:t>theses</a:t>
            </a:r>
            <a:r>
              <a:rPr lang="sv-SE" dirty="0"/>
              <a:t> and </a:t>
            </a:r>
            <a:r>
              <a:rPr lang="sv-SE" dirty="0" err="1"/>
              <a:t>custom</a:t>
            </a:r>
            <a:r>
              <a:rPr lang="sv-SE" dirty="0"/>
              <a:t> research sites</a:t>
            </a:r>
          </a:p>
          <a:p>
            <a:r>
              <a:rPr lang="sv-SE" dirty="0" err="1"/>
              <a:t>Marketed</a:t>
            </a:r>
            <a:r>
              <a:rPr lang="sv-SE" dirty="0"/>
              <a:t> as ”100% non-</a:t>
            </a:r>
            <a:r>
              <a:rPr lang="sv-SE" dirty="0" err="1"/>
              <a:t>plagiarized</a:t>
            </a:r>
            <a:r>
              <a:rPr lang="sv-SE" dirty="0"/>
              <a:t>”</a:t>
            </a:r>
          </a:p>
          <a:p>
            <a:r>
              <a:rPr lang="sv-SE" dirty="0" err="1"/>
              <a:t>According</a:t>
            </a:r>
            <a:r>
              <a:rPr lang="sv-SE" dirty="0"/>
              <a:t> to information to former FBI agents, </a:t>
            </a:r>
            <a:r>
              <a:rPr lang="sv-SE" dirty="0" err="1"/>
              <a:t>much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content</a:t>
            </a:r>
            <a:r>
              <a:rPr lang="sv-SE" dirty="0"/>
              <a:t> is stolen and </a:t>
            </a:r>
            <a:r>
              <a:rPr lang="sv-SE" dirty="0" err="1"/>
              <a:t>obtained</a:t>
            </a:r>
            <a:r>
              <a:rPr lang="sv-SE" dirty="0"/>
              <a:t> by </a:t>
            </a:r>
            <a:r>
              <a:rPr lang="sv-SE" dirty="0" err="1"/>
              <a:t>buying</a:t>
            </a:r>
            <a:r>
              <a:rPr lang="sv-SE" dirty="0"/>
              <a:t> </a:t>
            </a:r>
            <a:r>
              <a:rPr lang="sv-SE" dirty="0" err="1"/>
              <a:t>library</a:t>
            </a:r>
            <a:r>
              <a:rPr lang="sv-SE" dirty="0"/>
              <a:t> Ids and log-in </a:t>
            </a:r>
            <a:r>
              <a:rPr lang="sv-SE" dirty="0" err="1"/>
              <a:t>credentials</a:t>
            </a:r>
            <a:r>
              <a:rPr lang="sv-SE" dirty="0"/>
              <a:t> from </a:t>
            </a:r>
            <a:r>
              <a:rPr lang="sv-SE" dirty="0" err="1"/>
              <a:t>hundreds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US college </a:t>
            </a:r>
            <a:r>
              <a:rPr lang="sv-SE" dirty="0" err="1"/>
              <a:t>libraries</a:t>
            </a:r>
            <a:r>
              <a:rPr lang="sv-SE" dirty="0"/>
              <a:t> from hackers in Pakistan, China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Research and </a:t>
            </a:r>
            <a:r>
              <a:rPr lang="sv-SE" dirty="0" err="1"/>
              <a:t>Sponsored</a:t>
            </a:r>
            <a:r>
              <a:rPr lang="sv-SE" dirty="0"/>
              <a:t> </a:t>
            </a:r>
            <a:r>
              <a:rPr lang="sv-SE" dirty="0" err="1"/>
              <a:t>Development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23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Comes</a:t>
            </a:r>
            <a:r>
              <a:rPr lang="sv-SE" dirty="0"/>
              <a:t> in </a:t>
            </a:r>
            <a:r>
              <a:rPr lang="sv-SE" dirty="0" err="1"/>
              <a:t>various</a:t>
            </a:r>
            <a:r>
              <a:rPr lang="sv-SE" dirty="0"/>
              <a:t> forms:</a:t>
            </a:r>
          </a:p>
          <a:p>
            <a:r>
              <a:rPr lang="sv-SE" dirty="0"/>
              <a:t>The </a:t>
            </a: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Requirements</a:t>
            </a:r>
            <a:r>
              <a:rPr lang="sv-SE" dirty="0"/>
              <a:t>: </a:t>
            </a:r>
            <a:r>
              <a:rPr lang="sv-SE" dirty="0" err="1"/>
              <a:t>soon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an </a:t>
            </a:r>
            <a:r>
              <a:rPr lang="sv-SE" dirty="0" err="1"/>
              <a:t>individual</a:t>
            </a:r>
            <a:r>
              <a:rPr lang="sv-SE" dirty="0"/>
              <a:t> has </a:t>
            </a:r>
            <a:r>
              <a:rPr lang="sv-SE" dirty="0" err="1"/>
              <a:t>purchased</a:t>
            </a:r>
            <a:r>
              <a:rPr lang="sv-SE" dirty="0"/>
              <a:t> a </a:t>
            </a:r>
            <a:r>
              <a:rPr lang="sv-SE" dirty="0" err="1"/>
              <a:t>degree</a:t>
            </a:r>
            <a:r>
              <a:rPr lang="sv-SE" dirty="0"/>
              <a:t>, </a:t>
            </a:r>
            <a:r>
              <a:rPr lang="sv-SE" dirty="0" err="1"/>
              <a:t>she</a:t>
            </a:r>
            <a:r>
              <a:rPr lang="sv-SE" dirty="0"/>
              <a:t> or </a:t>
            </a:r>
            <a:r>
              <a:rPr lang="sv-SE" dirty="0" err="1"/>
              <a:t>he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contacted</a:t>
            </a:r>
            <a:r>
              <a:rPr lang="sv-SE" dirty="0"/>
              <a:t> by an agent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advises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documents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be ”</a:t>
            </a:r>
            <a:r>
              <a:rPr lang="sv-SE" dirty="0" err="1"/>
              <a:t>legalized</a:t>
            </a:r>
            <a:r>
              <a:rPr lang="sv-SE" dirty="0"/>
              <a:t>” to be valid in the </a:t>
            </a:r>
            <a:r>
              <a:rPr lang="sv-SE" dirty="0" err="1"/>
              <a:t>individuals</a:t>
            </a:r>
            <a:r>
              <a:rPr lang="sv-SE" dirty="0"/>
              <a:t> country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origin</a:t>
            </a:r>
            <a:r>
              <a:rPr lang="sv-SE" dirty="0"/>
              <a:t> or </a:t>
            </a:r>
            <a:r>
              <a:rPr lang="sv-SE" dirty="0" err="1"/>
              <a:t>domicile</a:t>
            </a:r>
            <a:r>
              <a:rPr lang="sv-SE" dirty="0"/>
              <a:t>, or </a:t>
            </a:r>
            <a:r>
              <a:rPr lang="sv-SE" dirty="0" err="1"/>
              <a:t>both</a:t>
            </a:r>
            <a:r>
              <a:rPr lang="sv-SE" dirty="0"/>
              <a:t>,</a:t>
            </a:r>
          </a:p>
          <a:p>
            <a:r>
              <a:rPr lang="sv-SE" dirty="0"/>
              <a:t>The Offer: the </a:t>
            </a:r>
            <a:r>
              <a:rPr lang="sv-SE" dirty="0" err="1"/>
              <a:t>customer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a </a:t>
            </a:r>
            <a:r>
              <a:rPr lang="sv-SE" dirty="0" err="1"/>
              <a:t>proposal</a:t>
            </a:r>
            <a:r>
              <a:rPr lang="sv-SE" dirty="0"/>
              <a:t> to ”transfer” </a:t>
            </a:r>
            <a:r>
              <a:rPr lang="sv-SE" dirty="0" err="1"/>
              <a:t>credits</a:t>
            </a:r>
            <a:r>
              <a:rPr lang="sv-SE" dirty="0"/>
              <a:t> to </a:t>
            </a:r>
            <a:r>
              <a:rPr lang="sv-SE" dirty="0" err="1"/>
              <a:t>another</a:t>
            </a:r>
            <a:r>
              <a:rPr lang="sv-SE" dirty="0"/>
              <a:t>, </a:t>
            </a:r>
            <a:r>
              <a:rPr lang="sv-SE" dirty="0" err="1"/>
              <a:t>more</a:t>
            </a:r>
            <a:r>
              <a:rPr lang="sv-SE" dirty="0"/>
              <a:t> ”</a:t>
            </a:r>
            <a:r>
              <a:rPr lang="sv-SE" dirty="0" err="1"/>
              <a:t>reputable</a:t>
            </a:r>
            <a:r>
              <a:rPr lang="sv-SE" dirty="0"/>
              <a:t>” </a:t>
            </a:r>
            <a:r>
              <a:rPr lang="sv-SE" dirty="0" err="1"/>
              <a:t>school</a:t>
            </a:r>
            <a:r>
              <a:rPr lang="sv-SE" dirty="0"/>
              <a:t>, at an </a:t>
            </a: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cost</a:t>
            </a:r>
            <a:r>
              <a:rPr lang="sv-SE" dirty="0"/>
              <a:t>.</a:t>
            </a:r>
          </a:p>
          <a:p>
            <a:r>
              <a:rPr lang="sv-SE" dirty="0"/>
              <a:t>Not </a:t>
            </a:r>
            <a:r>
              <a:rPr lang="sv-SE" dirty="0" err="1"/>
              <a:t>accepting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lead</a:t>
            </a:r>
            <a:r>
              <a:rPr lang="sv-SE" dirty="0"/>
              <a:t> to the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receiving</a:t>
            </a:r>
            <a:r>
              <a:rPr lang="sv-SE" dirty="0"/>
              <a:t> </a:t>
            </a:r>
            <a:r>
              <a:rPr lang="sv-SE" dirty="0" err="1"/>
              <a:t>threats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authorities</a:t>
            </a:r>
            <a:r>
              <a:rPr lang="sv-SE" dirty="0"/>
              <a:t> in </a:t>
            </a:r>
            <a:r>
              <a:rPr lang="sv-SE" dirty="0" err="1"/>
              <a:t>home</a:t>
            </a:r>
            <a:r>
              <a:rPr lang="sv-SE" dirty="0"/>
              <a:t> country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notified</a:t>
            </a:r>
            <a:r>
              <a:rPr lang="sv-SE" dirty="0"/>
              <a:t>,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according</a:t>
            </a:r>
            <a:r>
              <a:rPr lang="sv-SE" dirty="0"/>
              <a:t> to </a:t>
            </a:r>
            <a:r>
              <a:rPr lang="sv-SE" dirty="0" err="1"/>
              <a:t>sales</a:t>
            </a:r>
            <a:r>
              <a:rPr lang="sv-SE" dirty="0"/>
              <a:t> agents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lead</a:t>
            </a:r>
            <a:r>
              <a:rPr lang="sv-SE" dirty="0"/>
              <a:t> to termination </a:t>
            </a:r>
            <a:r>
              <a:rPr lang="sv-SE" dirty="0" err="1"/>
              <a:t>employment</a:t>
            </a:r>
            <a:r>
              <a:rPr lang="sv-SE" dirty="0"/>
              <a:t>, </a:t>
            </a:r>
            <a:r>
              <a:rPr lang="sv-SE" dirty="0" err="1"/>
              <a:t>difficulties</a:t>
            </a:r>
            <a:r>
              <a:rPr lang="sv-SE" dirty="0"/>
              <a:t> in </a:t>
            </a:r>
            <a:r>
              <a:rPr lang="sv-SE" dirty="0" err="1"/>
              <a:t>obtaining</a:t>
            </a:r>
            <a:r>
              <a:rPr lang="sv-SE" dirty="0"/>
              <a:t> </a:t>
            </a:r>
            <a:r>
              <a:rPr lang="sv-SE" dirty="0" err="1"/>
              <a:t>loans</a:t>
            </a:r>
            <a:r>
              <a:rPr lang="sv-SE" dirty="0"/>
              <a:t> and visas and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imprisonment</a:t>
            </a:r>
            <a:r>
              <a:rPr lang="sv-SE" dirty="0"/>
              <a:t>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Upsell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7762707"/>
      </p:ext>
    </p:extLst>
  </p:cSld>
  <p:clrMapOvr>
    <a:masterClrMapping/>
  </p:clrMapOvr>
</p:sld>
</file>

<file path=ppt/theme/theme1.xml><?xml version="1.0" encoding="utf-8"?>
<a:theme xmlns:a="http://schemas.openxmlformats.org/drawingml/2006/main" name="UHR-färger">
  <a:themeElements>
    <a:clrScheme name="UHR 191021">
      <a:dk1>
        <a:srgbClr val="000000"/>
      </a:dk1>
      <a:lt1>
        <a:srgbClr val="FFFFFF"/>
      </a:lt1>
      <a:dk2>
        <a:srgbClr val="61269E"/>
      </a:dk2>
      <a:lt2>
        <a:srgbClr val="61269E"/>
      </a:lt2>
      <a:accent1>
        <a:srgbClr val="A17DC5"/>
      </a:accent1>
      <a:accent2>
        <a:srgbClr val="99C5D5"/>
      </a:accent2>
      <a:accent3>
        <a:srgbClr val="CF66A0"/>
      </a:accent3>
      <a:accent4>
        <a:srgbClr val="D0BEE2"/>
      </a:accent4>
      <a:accent5>
        <a:srgbClr val="66A8C0"/>
      </a:accent5>
      <a:accent6>
        <a:srgbClr val="DF99C0"/>
      </a:accent6>
      <a:hlink>
        <a:srgbClr val="61269E"/>
      </a:hlink>
      <a:folHlink>
        <a:srgbClr val="6126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HR-PPT-eng" id="{0E28E21F-05DA-0E43-B76F-3DC431D4EB76}" vid="{0AC55807-6A1D-6444-A87F-6D7498472C5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0A207190921C4AB5220B5EB98C9DE8" ma:contentTypeVersion="9" ma:contentTypeDescription="Skapa ett nytt dokument." ma:contentTypeScope="" ma:versionID="628ccd79e53eb182db87b17a51ca8bcb">
  <xsd:schema xmlns:xsd="http://www.w3.org/2001/XMLSchema" xmlns:xs="http://www.w3.org/2001/XMLSchema" xmlns:p="http://schemas.microsoft.com/office/2006/metadata/properties" xmlns:ns1="http://schemas.microsoft.com/sharepoint/v3" xmlns:ns2="577fec3c-b21e-435d-a529-5a900f24585c" xmlns:ns3="116c40e9-b7f7-49fd-8ec4-c0a5ec99bcb3" targetNamespace="http://schemas.microsoft.com/office/2006/metadata/properties" ma:root="true" ma:fieldsID="1d14f91b8b87e38efaa3ea567a954938" ns1:_="" ns2:_="" ns3:_="">
    <xsd:import namespace="http://schemas.microsoft.com/sharepoint/v3"/>
    <xsd:import namespace="577fec3c-b21e-435d-a529-5a900f24585c"/>
    <xsd:import namespace="116c40e9-b7f7-49fd-8ec4-c0a5ec99bcb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hidden="true" ma:internalName="PublishingStartDate">
      <xsd:simpleType>
        <xsd:restriction base="dms:Unknown"/>
      </xsd:simpleType>
    </xsd:element>
    <xsd:element name="PublishingExpirationDate" ma:index="5" nillable="true" ma:displayName="Schemalagt slutdatum" ma:description="Schemalagt slutdatum är en webbplatskolumn som skapas via publiceringsfunktionen. Den används för att ange datum och tid för när sidan inte längre ska visas för besökare på webbplatsen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fec3c-b21e-435d-a529-5a900f2458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c40e9-b7f7-49fd-8ec4-c0a5ec99bc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Innehållstyp"/>
        <xsd:element ref="dc:title" minOccurs="0" maxOccurs="1" ma:index="3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3D7818-6BAC-4756-AD07-1E63428D97DB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77fec3c-b21e-435d-a529-5a900f24585c"/>
    <ds:schemaRef ds:uri="http://purl.org/dc/terms/"/>
    <ds:schemaRef ds:uri="116c40e9-b7f7-49fd-8ec4-c0a5ec99bcb3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EB2C4E-CF4E-499F-B710-7A51073D36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FA902D-E0DA-4413-A58C-9F8AB83528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7fec3c-b21e-435d-a529-5a900f24585c"/>
    <ds:schemaRef ds:uri="116c40e9-b7f7-49fd-8ec4-c0a5ec99bc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UHR-PPT-eng</Template>
  <TotalTime>158</TotalTime>
  <Words>1181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UHR-färger</vt:lpstr>
      <vt:lpstr>The Axact Empire</vt:lpstr>
      <vt:lpstr>Axact – a brief summary</vt:lpstr>
      <vt:lpstr>A highly diversified criminal enterprise</vt:lpstr>
      <vt:lpstr>At the core of the business – fake diplomas</vt:lpstr>
      <vt:lpstr>The products</vt:lpstr>
      <vt:lpstr>Prior Learning Assesment</vt:lpstr>
      <vt:lpstr>Online education</vt:lpstr>
      <vt:lpstr>Research and Sponsored Development</vt:lpstr>
      <vt:lpstr>The Upsell</vt:lpstr>
      <vt:lpstr>How is this even possible?</vt:lpstr>
      <vt:lpstr>Why is it a problem for higher education?</vt:lpstr>
      <vt:lpstr>Accreditation – quality assurance under threat</vt:lpstr>
      <vt:lpstr>Credential Evaluation –the untapped resource</vt:lpstr>
      <vt:lpstr>What could and should be done?</vt:lpstr>
      <vt:lpstr>PowerPoint Presentation</vt:lpstr>
    </vt:vector>
  </TitlesOfParts>
  <Company>Universitets- och högskolerådet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André Hesselbäck</dc:creator>
  <cp:lastModifiedBy>KRUGER Stefania</cp:lastModifiedBy>
  <cp:revision>36</cp:revision>
  <cp:lastPrinted>2019-02-06T16:06:41Z</cp:lastPrinted>
  <dcterms:created xsi:type="dcterms:W3CDTF">2019-11-22T06:55:15Z</dcterms:created>
  <dcterms:modified xsi:type="dcterms:W3CDTF">2019-12-05T09:01:25Z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0x010100590A207190921C4AB5220B5EB98C9DE8</vt:lpwstr>
  </property>
  <property fmtid="{D5CDD505-2E9C-101B-9397-08002B2CF9AE}" pid="3" name="AuthorIds_UIVersion_7680">
    <vt:lpwstr>75</vt:lpwstr>
  </property>
</Properties>
</file>