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7" r:id="rId2"/>
    <p:sldId id="286" r:id="rId3"/>
    <p:sldId id="262" r:id="rId4"/>
    <p:sldId id="337" r:id="rId5"/>
    <p:sldId id="287" r:id="rId6"/>
    <p:sldId id="258" r:id="rId7"/>
    <p:sldId id="259" r:id="rId8"/>
    <p:sldId id="299" r:id="rId9"/>
    <p:sldId id="335" r:id="rId10"/>
    <p:sldId id="283" r:id="rId11"/>
    <p:sldId id="284" r:id="rId12"/>
    <p:sldId id="276" r:id="rId13"/>
    <p:sldId id="338" r:id="rId14"/>
    <p:sldId id="279" r:id="rId15"/>
    <p:sldId id="280" r:id="rId16"/>
    <p:sldId id="289" r:id="rId17"/>
    <p:sldId id="290" r:id="rId18"/>
    <p:sldId id="293" r:id="rId19"/>
    <p:sldId id="336" r:id="rId20"/>
    <p:sldId id="307" r:id="rId21"/>
    <p:sldId id="324" r:id="rId22"/>
    <p:sldId id="325" r:id="rId23"/>
    <p:sldId id="326" r:id="rId24"/>
    <p:sldId id="332" r:id="rId25"/>
    <p:sldId id="333" r:id="rId26"/>
    <p:sldId id="300" r:id="rId27"/>
    <p:sldId id="340" r:id="rId2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80" autoAdjust="0"/>
  </p:normalViewPr>
  <p:slideViewPr>
    <p:cSldViewPr snapToGrid="0" snapToObjects="1">
      <p:cViewPr varScale="1">
        <p:scale>
          <a:sx n="123" d="100"/>
          <a:sy n="123" d="100"/>
        </p:scale>
        <p:origin x="12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Google%20Drive:My%20Drive:PUBLICATIONS:COMMUNICATIONS:19%20ESTRASBOURG:edat_lfse_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b="1"/>
            </a:pPr>
            <a:r>
              <a:rPr lang="es-ES" sz="2000" b="1" i="0" u="none" strike="noStrike" baseline="0">
                <a:effectLst/>
              </a:rPr>
              <a:t>Early leavers from education and training by sex and NUTS 2 regions </a:t>
            </a:r>
            <a:r>
              <a:rPr lang="es-ES" sz="2000" b="1" i="0" u="none" strike="noStrike" baseline="0"/>
              <a:t> </a:t>
            </a:r>
            <a:endParaRPr lang="es-ES" sz="2000" b="1"/>
          </a:p>
        </c:rich>
      </c:tx>
      <c:layout>
        <c:manualLayout>
          <c:xMode val="edge"/>
          <c:yMode val="edge"/>
          <c:x val="0.14345012304716201"/>
          <c:y val="8.8574685110891799E-3"/>
        </c:manualLayout>
      </c:layout>
      <c:overlay val="0"/>
    </c:title>
    <c:autoTitleDeleted val="0"/>
    <c:plotArea>
      <c:layout>
        <c:manualLayout>
          <c:layoutTarget val="inner"/>
          <c:xMode val="edge"/>
          <c:yMode val="edge"/>
          <c:x val="3.5339917256105698E-2"/>
          <c:y val="8.38235294117647E-2"/>
          <c:w val="0.79847457627118601"/>
          <c:h val="0.86958342982862402"/>
        </c:manualLayout>
      </c:layout>
      <c:lineChart>
        <c:grouping val="standard"/>
        <c:varyColors val="0"/>
        <c:ser>
          <c:idx val="0"/>
          <c:order val="0"/>
          <c:tx>
            <c:strRef>
              <c:f>Data!$A$12</c:f>
              <c:strCache>
                <c:ptCount val="1"/>
                <c:pt idx="0">
                  <c:v>Spain</c:v>
                </c:pt>
              </c:strCache>
            </c:strRef>
          </c:tx>
          <c:spPr>
            <a:ln>
              <a:solidFill>
                <a:srgbClr val="FF0000"/>
              </a:solidFill>
            </a:ln>
          </c:spPr>
          <c:marker>
            <c:symbol val="none"/>
          </c:marker>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Data!$B$11:$L$11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Data!$B$12:$L$12</c:f>
              <c:numCache>
                <c:formatCode>#,##0.0</c:formatCode>
                <c:ptCount val="11"/>
                <c:pt idx="0">
                  <c:v>31.7</c:v>
                </c:pt>
                <c:pt idx="1">
                  <c:v>30.9</c:v>
                </c:pt>
                <c:pt idx="2">
                  <c:v>28.2</c:v>
                </c:pt>
                <c:pt idx="3">
                  <c:v>26.3</c:v>
                </c:pt>
                <c:pt idx="4">
                  <c:v>24.7</c:v>
                </c:pt>
                <c:pt idx="5">
                  <c:v>23.6</c:v>
                </c:pt>
                <c:pt idx="6">
                  <c:v>21.9</c:v>
                </c:pt>
                <c:pt idx="7">
                  <c:v>20</c:v>
                </c:pt>
                <c:pt idx="8">
                  <c:v>19</c:v>
                </c:pt>
                <c:pt idx="9">
                  <c:v>18.3</c:v>
                </c:pt>
                <c:pt idx="10">
                  <c:v>17.899999999999999</c:v>
                </c:pt>
              </c:numCache>
            </c:numRef>
          </c:val>
          <c:smooth val="0"/>
          <c:extLst>
            <c:ext xmlns:c16="http://schemas.microsoft.com/office/drawing/2014/chart" uri="{C3380CC4-5D6E-409C-BE32-E72D297353CC}">
              <c16:uniqueId val="{00000000-F455-4F08-BF0F-56244FC36868}"/>
            </c:ext>
          </c:extLst>
        </c:ser>
        <c:ser>
          <c:idx val="2"/>
          <c:order val="1"/>
          <c:tx>
            <c:strRef>
              <c:f>Data!$A$14</c:f>
              <c:strCache>
                <c:ptCount val="1"/>
                <c:pt idx="0">
                  <c:v>País Vasco</c:v>
                </c:pt>
              </c:strCache>
            </c:strRef>
          </c:tx>
          <c:spPr>
            <a:ln>
              <a:solidFill>
                <a:schemeClr val="accent3">
                  <a:lumMod val="50000"/>
                </a:schemeClr>
              </a:solidFill>
            </a:ln>
          </c:spPr>
          <c:marker>
            <c:symbol val="none"/>
          </c:marker>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Data!$B$11:$L$11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Data!$B$14:$L$14</c:f>
              <c:numCache>
                <c:formatCode>#,##0.0</c:formatCode>
                <c:ptCount val="11"/>
                <c:pt idx="0">
                  <c:v>14.8</c:v>
                </c:pt>
                <c:pt idx="1">
                  <c:v>16.600000000000001</c:v>
                </c:pt>
                <c:pt idx="2">
                  <c:v>13.1</c:v>
                </c:pt>
                <c:pt idx="3">
                  <c:v>13.8</c:v>
                </c:pt>
                <c:pt idx="4">
                  <c:v>12.4</c:v>
                </c:pt>
                <c:pt idx="5">
                  <c:v>9.9</c:v>
                </c:pt>
                <c:pt idx="6">
                  <c:v>9.4</c:v>
                </c:pt>
                <c:pt idx="7">
                  <c:v>9.6999999999999993</c:v>
                </c:pt>
                <c:pt idx="8">
                  <c:v>7.9</c:v>
                </c:pt>
                <c:pt idx="9">
                  <c:v>7</c:v>
                </c:pt>
                <c:pt idx="10">
                  <c:v>6.9</c:v>
                </c:pt>
              </c:numCache>
            </c:numRef>
          </c:val>
          <c:smooth val="0"/>
          <c:extLst>
            <c:ext xmlns:c16="http://schemas.microsoft.com/office/drawing/2014/chart" uri="{C3380CC4-5D6E-409C-BE32-E72D297353CC}">
              <c16:uniqueId val="{00000001-F455-4F08-BF0F-56244FC36868}"/>
            </c:ext>
          </c:extLst>
        </c:ser>
        <c:ser>
          <c:idx val="3"/>
          <c:order val="2"/>
          <c:tx>
            <c:strRef>
              <c:f>Data!$A$15</c:f>
              <c:strCache>
                <c:ptCount val="1"/>
                <c:pt idx="0">
                  <c:v>Comunidad de Madrid</c:v>
                </c:pt>
              </c:strCache>
            </c:strRef>
          </c:tx>
          <c:spPr>
            <a:ln>
              <a:solidFill>
                <a:srgbClr val="3366FF"/>
              </a:solidFill>
            </a:ln>
          </c:spPr>
          <c:marker>
            <c:symbol val="none"/>
          </c:marker>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Data!$B$11:$L$11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Data!$B$15:$L$15</c:f>
              <c:numCache>
                <c:formatCode>#,##0.0</c:formatCode>
                <c:ptCount val="11"/>
                <c:pt idx="0">
                  <c:v>27.1</c:v>
                </c:pt>
                <c:pt idx="1">
                  <c:v>26.2</c:v>
                </c:pt>
                <c:pt idx="2">
                  <c:v>22.3</c:v>
                </c:pt>
                <c:pt idx="3">
                  <c:v>19.5</c:v>
                </c:pt>
                <c:pt idx="4">
                  <c:v>21.5</c:v>
                </c:pt>
                <c:pt idx="5">
                  <c:v>19.7</c:v>
                </c:pt>
                <c:pt idx="6">
                  <c:v>18.3</c:v>
                </c:pt>
                <c:pt idx="7">
                  <c:v>15.6</c:v>
                </c:pt>
                <c:pt idx="8">
                  <c:v>14.6</c:v>
                </c:pt>
                <c:pt idx="9">
                  <c:v>13.9</c:v>
                </c:pt>
                <c:pt idx="10">
                  <c:v>14.4</c:v>
                </c:pt>
              </c:numCache>
            </c:numRef>
          </c:val>
          <c:smooth val="0"/>
          <c:extLst>
            <c:ext xmlns:c16="http://schemas.microsoft.com/office/drawing/2014/chart" uri="{C3380CC4-5D6E-409C-BE32-E72D297353CC}">
              <c16:uniqueId val="{00000002-F455-4F08-BF0F-56244FC36868}"/>
            </c:ext>
          </c:extLst>
        </c:ser>
        <c:ser>
          <c:idx val="7"/>
          <c:order val="3"/>
          <c:tx>
            <c:strRef>
              <c:f>Data!$A$19</c:f>
              <c:strCache>
                <c:ptCount val="1"/>
                <c:pt idx="0">
                  <c:v>Cataluña</c:v>
                </c:pt>
              </c:strCache>
            </c:strRef>
          </c:tx>
          <c:spPr>
            <a:ln>
              <a:solidFill>
                <a:srgbClr val="800000"/>
              </a:solidFill>
            </a:ln>
          </c:spPr>
          <c:marker>
            <c:symbol val="none"/>
          </c:marker>
          <c:dLbls>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Data!$B$11:$L$11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Data!$B$19:$L$19</c:f>
              <c:numCache>
                <c:formatCode>#,##0.0</c:formatCode>
                <c:ptCount val="11"/>
                <c:pt idx="0">
                  <c:v>32.9</c:v>
                </c:pt>
                <c:pt idx="1">
                  <c:v>31.9</c:v>
                </c:pt>
                <c:pt idx="2">
                  <c:v>28.9</c:v>
                </c:pt>
                <c:pt idx="3">
                  <c:v>26.2</c:v>
                </c:pt>
                <c:pt idx="4">
                  <c:v>24.2</c:v>
                </c:pt>
                <c:pt idx="5">
                  <c:v>24.7</c:v>
                </c:pt>
                <c:pt idx="6">
                  <c:v>22.2</c:v>
                </c:pt>
                <c:pt idx="7">
                  <c:v>18.899999999999999</c:v>
                </c:pt>
                <c:pt idx="8">
                  <c:v>18</c:v>
                </c:pt>
                <c:pt idx="9">
                  <c:v>17</c:v>
                </c:pt>
                <c:pt idx="10">
                  <c:v>17</c:v>
                </c:pt>
              </c:numCache>
            </c:numRef>
          </c:val>
          <c:smooth val="0"/>
          <c:extLst>
            <c:ext xmlns:c16="http://schemas.microsoft.com/office/drawing/2014/chart" uri="{C3380CC4-5D6E-409C-BE32-E72D297353CC}">
              <c16:uniqueId val="{00000003-F455-4F08-BF0F-56244FC36868}"/>
            </c:ext>
          </c:extLst>
        </c:ser>
        <c:ser>
          <c:idx val="8"/>
          <c:order val="4"/>
          <c:tx>
            <c:strRef>
              <c:f>Data!$A$20</c:f>
              <c:strCache>
                <c:ptCount val="1"/>
                <c:pt idx="0">
                  <c:v>Andalucía</c:v>
                </c:pt>
              </c:strCache>
            </c:strRef>
          </c:tx>
          <c:spPr>
            <a:ln>
              <a:solidFill>
                <a:srgbClr val="008000"/>
              </a:solidFill>
            </a:ln>
          </c:spPr>
          <c:marker>
            <c:symbol val="none"/>
          </c:marker>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Data!$B$11:$L$11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Data!$B$20:$L$20</c:f>
              <c:numCache>
                <c:formatCode>#,##0.0</c:formatCode>
                <c:ptCount val="11"/>
                <c:pt idx="0">
                  <c:v>37.9</c:v>
                </c:pt>
                <c:pt idx="1">
                  <c:v>37.200000000000003</c:v>
                </c:pt>
                <c:pt idx="2">
                  <c:v>34.6</c:v>
                </c:pt>
                <c:pt idx="3">
                  <c:v>32.1</c:v>
                </c:pt>
                <c:pt idx="4">
                  <c:v>28.8</c:v>
                </c:pt>
                <c:pt idx="5">
                  <c:v>28.7</c:v>
                </c:pt>
                <c:pt idx="6">
                  <c:v>27.7</c:v>
                </c:pt>
                <c:pt idx="7">
                  <c:v>24.9</c:v>
                </c:pt>
                <c:pt idx="8">
                  <c:v>23.1</c:v>
                </c:pt>
                <c:pt idx="9">
                  <c:v>23.5</c:v>
                </c:pt>
                <c:pt idx="10">
                  <c:v>21.9</c:v>
                </c:pt>
              </c:numCache>
            </c:numRef>
          </c:val>
          <c:smooth val="0"/>
          <c:extLst>
            <c:ext xmlns:c16="http://schemas.microsoft.com/office/drawing/2014/chart" uri="{C3380CC4-5D6E-409C-BE32-E72D297353CC}">
              <c16:uniqueId val="{00000004-F455-4F08-BF0F-56244FC36868}"/>
            </c:ext>
          </c:extLst>
        </c:ser>
        <c:dLbls>
          <c:showLegendKey val="0"/>
          <c:showVal val="1"/>
          <c:showCatName val="0"/>
          <c:showSerName val="0"/>
          <c:showPercent val="0"/>
          <c:showBubbleSize val="0"/>
        </c:dLbls>
        <c:smooth val="0"/>
        <c:axId val="42834560"/>
        <c:axId val="45097344"/>
      </c:lineChart>
      <c:catAx>
        <c:axId val="42834560"/>
        <c:scaling>
          <c:orientation val="minMax"/>
        </c:scaling>
        <c:delete val="0"/>
        <c:axPos val="b"/>
        <c:numFmt formatCode="General" sourceLinked="0"/>
        <c:majorTickMark val="out"/>
        <c:minorTickMark val="none"/>
        <c:tickLblPos val="nextTo"/>
        <c:crossAx val="45097344"/>
        <c:crosses val="autoZero"/>
        <c:auto val="1"/>
        <c:lblAlgn val="ctr"/>
        <c:lblOffset val="100"/>
        <c:noMultiLvlLbl val="0"/>
      </c:catAx>
      <c:valAx>
        <c:axId val="45097344"/>
        <c:scaling>
          <c:orientation val="minMax"/>
        </c:scaling>
        <c:delete val="0"/>
        <c:axPos val="l"/>
        <c:majorGridlines/>
        <c:numFmt formatCode="#,##0.0" sourceLinked="1"/>
        <c:majorTickMark val="out"/>
        <c:minorTickMark val="none"/>
        <c:tickLblPos val="nextTo"/>
        <c:crossAx val="42834560"/>
        <c:crosses val="autoZero"/>
        <c:crossBetween val="between"/>
      </c:valAx>
    </c:plotArea>
    <c:legend>
      <c:legendPos val="r"/>
      <c:layout>
        <c:manualLayout>
          <c:xMode val="edge"/>
          <c:yMode val="edge"/>
          <c:x val="0.878671770185391"/>
          <c:y val="0.27478273484104399"/>
          <c:w val="0.108399338335983"/>
          <c:h val="0.40171845350692098"/>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6D3FF-630E-4412-82E8-63362DD7732D}" type="doc">
      <dgm:prSet loTypeId="urn:microsoft.com/office/officeart/2005/8/layout/arrow1" loCatId="process" qsTypeId="urn:microsoft.com/office/officeart/2005/8/quickstyle/simple1" qsCatId="simple" csTypeId="urn:microsoft.com/office/officeart/2005/8/colors/accent3_1" csCatId="accent3" phldr="1"/>
      <dgm:spPr/>
      <dgm:t>
        <a:bodyPr/>
        <a:lstStyle/>
        <a:p>
          <a:endParaRPr lang="es-ES"/>
        </a:p>
      </dgm:t>
    </dgm:pt>
    <dgm:pt modelId="{A7A970D2-0050-4AE5-AF3C-49B6A9887442}">
      <dgm:prSet phldrT="[Texto]" custT="1"/>
      <dgm:spPr/>
      <dgm:t>
        <a:bodyPr/>
        <a:lstStyle/>
        <a:p>
          <a:pPr rtl="0"/>
          <a:r>
            <a:rPr kumimoji="0" lang="en-US" sz="1300" b="0" i="0" u="none" strike="noStrike" cap="none" spc="0" normalizeH="0" baseline="0" noProof="0" dirty="0">
              <a:ln/>
              <a:effectLst/>
              <a:uLnTx/>
              <a:uFillTx/>
              <a:latin typeface="+mn-lt"/>
              <a:ea typeface="+mn-ea"/>
              <a:cs typeface="Times New Roman" pitchFamily="16" charset="0"/>
            </a:rPr>
            <a:t>SHIFT ON RESEARCH CULTURE MODE1: pure, disciplinary, homogeneous, expert-led, supply-driven, hierarchical, peer-reviewed, and almost exclusively university-based</a:t>
          </a:r>
          <a:endParaRPr lang="es-ES" sz="1300" dirty="0"/>
        </a:p>
      </dgm:t>
    </dgm:pt>
    <dgm:pt modelId="{1F322D25-C879-48DB-8A2E-77BB0C2DBE34}" type="parTrans" cxnId="{D7A782D9-1EB6-4485-ADD6-0F17B1E92835}">
      <dgm:prSet/>
      <dgm:spPr/>
      <dgm:t>
        <a:bodyPr/>
        <a:lstStyle/>
        <a:p>
          <a:endParaRPr lang="es-ES" sz="1300"/>
        </a:p>
      </dgm:t>
    </dgm:pt>
    <dgm:pt modelId="{2BFD625D-4986-4695-B040-8E8CF469389E}" type="sibTrans" cxnId="{D7A782D9-1EB6-4485-ADD6-0F17B1E92835}">
      <dgm:prSet/>
      <dgm:spPr/>
      <dgm:t>
        <a:bodyPr/>
        <a:lstStyle/>
        <a:p>
          <a:endParaRPr lang="es-ES" sz="1300"/>
        </a:p>
      </dgm:t>
    </dgm:pt>
    <dgm:pt modelId="{CD229A11-10DA-444B-A9D8-6E96826FF9BD}">
      <dgm:prSet phldrT="[Texto]" custT="1"/>
      <dgm:spPr/>
      <dgm:t>
        <a:bodyPr/>
        <a:lstStyle/>
        <a:p>
          <a:r>
            <a:rPr kumimoji="0" lang="en-US" sz="1300" b="0" i="0" u="none" strike="noStrike" cap="none" spc="0" normalizeH="0" baseline="0" noProof="0" dirty="0">
              <a:ln/>
              <a:effectLst/>
              <a:uLnTx/>
              <a:uFillTx/>
              <a:latin typeface="+mn-lt"/>
              <a:ea typeface="+mn-ea"/>
              <a:cs typeface="Times New Roman" pitchFamily="16" charset="0"/>
            </a:rPr>
            <a:t>SHIFT ON RESEARCH CULTURE MODE 2: applied, problem-centered, transdisciplinary, heterogeneous, hybrid, demand-driven, entrepreneurial, and network-embedded         </a:t>
          </a:r>
          <a:endParaRPr lang="es-ES" sz="1300" dirty="0"/>
        </a:p>
      </dgm:t>
    </dgm:pt>
    <dgm:pt modelId="{984CBEFB-81EB-4A5A-BC54-56AF43414249}" type="parTrans" cxnId="{6026EF62-E294-47A0-AB7B-A7C745E4827A}">
      <dgm:prSet/>
      <dgm:spPr/>
      <dgm:t>
        <a:bodyPr/>
        <a:lstStyle/>
        <a:p>
          <a:endParaRPr lang="es-ES" sz="1300"/>
        </a:p>
      </dgm:t>
    </dgm:pt>
    <dgm:pt modelId="{3FD69BC1-0281-4806-9CDE-C9403C6B6004}" type="sibTrans" cxnId="{6026EF62-E294-47A0-AB7B-A7C745E4827A}">
      <dgm:prSet/>
      <dgm:spPr/>
      <dgm:t>
        <a:bodyPr/>
        <a:lstStyle/>
        <a:p>
          <a:endParaRPr lang="es-ES" sz="1300"/>
        </a:p>
      </dgm:t>
    </dgm:pt>
    <dgm:pt modelId="{8899BEE2-BC96-40F6-BF63-E878ED065793}" type="pres">
      <dgm:prSet presAssocID="{28A6D3FF-630E-4412-82E8-63362DD7732D}" presName="cycle" presStyleCnt="0">
        <dgm:presLayoutVars>
          <dgm:dir/>
          <dgm:resizeHandles val="exact"/>
        </dgm:presLayoutVars>
      </dgm:prSet>
      <dgm:spPr/>
    </dgm:pt>
    <dgm:pt modelId="{FA36603D-937B-4943-8502-E705AF4A74A7}" type="pres">
      <dgm:prSet presAssocID="{A7A970D2-0050-4AE5-AF3C-49B6A9887442}" presName="arrow" presStyleLbl="node1" presStyleIdx="0" presStyleCnt="2" custScaleY="100018">
        <dgm:presLayoutVars>
          <dgm:bulletEnabled val="1"/>
        </dgm:presLayoutVars>
      </dgm:prSet>
      <dgm:spPr/>
    </dgm:pt>
    <dgm:pt modelId="{51232ECD-5F65-4836-A54B-51C35A65036E}" type="pres">
      <dgm:prSet presAssocID="{CD229A11-10DA-444B-A9D8-6E96826FF9BD}" presName="arrow" presStyleLbl="node1" presStyleIdx="1" presStyleCnt="2" custScaleY="100018">
        <dgm:presLayoutVars>
          <dgm:bulletEnabled val="1"/>
        </dgm:presLayoutVars>
      </dgm:prSet>
      <dgm:spPr/>
    </dgm:pt>
  </dgm:ptLst>
  <dgm:cxnLst>
    <dgm:cxn modelId="{455B671E-46D6-CC44-A3F5-9CC1F5FD5425}" type="presOf" srcId="{28A6D3FF-630E-4412-82E8-63362DD7732D}" destId="{8899BEE2-BC96-40F6-BF63-E878ED065793}" srcOrd="0" destOrd="0" presId="urn:microsoft.com/office/officeart/2005/8/layout/arrow1"/>
    <dgm:cxn modelId="{CA682D1F-EDB9-6B4F-ACF3-41C658AEFCA2}" type="presOf" srcId="{A7A970D2-0050-4AE5-AF3C-49B6A9887442}" destId="{FA36603D-937B-4943-8502-E705AF4A74A7}" srcOrd="0" destOrd="0" presId="urn:microsoft.com/office/officeart/2005/8/layout/arrow1"/>
    <dgm:cxn modelId="{6026EF62-E294-47A0-AB7B-A7C745E4827A}" srcId="{28A6D3FF-630E-4412-82E8-63362DD7732D}" destId="{CD229A11-10DA-444B-A9D8-6E96826FF9BD}" srcOrd="1" destOrd="0" parTransId="{984CBEFB-81EB-4A5A-BC54-56AF43414249}" sibTransId="{3FD69BC1-0281-4806-9CDE-C9403C6B6004}"/>
    <dgm:cxn modelId="{79585943-B168-2543-B2E2-CC72BCDFF24B}" type="presOf" srcId="{CD229A11-10DA-444B-A9D8-6E96826FF9BD}" destId="{51232ECD-5F65-4836-A54B-51C35A65036E}" srcOrd="0" destOrd="0" presId="urn:microsoft.com/office/officeart/2005/8/layout/arrow1"/>
    <dgm:cxn modelId="{D7A782D9-1EB6-4485-ADD6-0F17B1E92835}" srcId="{28A6D3FF-630E-4412-82E8-63362DD7732D}" destId="{A7A970D2-0050-4AE5-AF3C-49B6A9887442}" srcOrd="0" destOrd="0" parTransId="{1F322D25-C879-48DB-8A2E-77BB0C2DBE34}" sibTransId="{2BFD625D-4986-4695-B040-8E8CF469389E}"/>
    <dgm:cxn modelId="{2E2CFE2D-3F8B-5148-ACA9-7C0922B99943}" type="presParOf" srcId="{8899BEE2-BC96-40F6-BF63-E878ED065793}" destId="{FA36603D-937B-4943-8502-E705AF4A74A7}" srcOrd="0" destOrd="0" presId="urn:microsoft.com/office/officeart/2005/8/layout/arrow1"/>
    <dgm:cxn modelId="{F7C8276C-0CE1-0842-8E57-800ECEB2CE61}" type="presParOf" srcId="{8899BEE2-BC96-40F6-BF63-E878ED065793}" destId="{51232ECD-5F65-4836-A54B-51C35A65036E}"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6D3FF-630E-4412-82E8-63362DD7732D}" type="doc">
      <dgm:prSet loTypeId="urn:microsoft.com/office/officeart/2005/8/layout/arrow1" loCatId="process" qsTypeId="urn:microsoft.com/office/officeart/2005/8/quickstyle/simple1" qsCatId="simple" csTypeId="urn:microsoft.com/office/officeart/2005/8/colors/accent3_1" csCatId="accent3" phldr="1"/>
      <dgm:spPr/>
      <dgm:t>
        <a:bodyPr/>
        <a:lstStyle/>
        <a:p>
          <a:endParaRPr lang="es-ES"/>
        </a:p>
      </dgm:t>
    </dgm:pt>
    <dgm:pt modelId="{A7A970D2-0050-4AE5-AF3C-49B6A9887442}">
      <dgm:prSet phldrT="[Texto]"/>
      <dgm:spPr/>
      <dgm:t>
        <a:bodyPr/>
        <a:lstStyle/>
        <a:p>
          <a:pPr rtl="0"/>
          <a:r>
            <a:rPr lang="en-US" dirty="0">
              <a:solidFill>
                <a:schemeClr val="tx1"/>
              </a:solidFill>
            </a:rPr>
            <a:t>Traditional Role of Universities:  Generate and Transmit Knowledge: Research, Teaching, Service</a:t>
          </a:r>
          <a:br>
            <a:rPr lang="en-US" dirty="0">
              <a:solidFill>
                <a:schemeClr val="tx1"/>
              </a:solidFill>
            </a:rPr>
          </a:br>
          <a:endParaRPr lang="es-ES" dirty="0"/>
        </a:p>
      </dgm:t>
    </dgm:pt>
    <dgm:pt modelId="{1F322D25-C879-48DB-8A2E-77BB0C2DBE34}" type="parTrans" cxnId="{D7A782D9-1EB6-4485-ADD6-0F17B1E92835}">
      <dgm:prSet/>
      <dgm:spPr/>
      <dgm:t>
        <a:bodyPr/>
        <a:lstStyle/>
        <a:p>
          <a:endParaRPr lang="es-ES"/>
        </a:p>
      </dgm:t>
    </dgm:pt>
    <dgm:pt modelId="{2BFD625D-4986-4695-B040-8E8CF469389E}" type="sibTrans" cxnId="{D7A782D9-1EB6-4485-ADD6-0F17B1E92835}">
      <dgm:prSet/>
      <dgm:spPr/>
      <dgm:t>
        <a:bodyPr/>
        <a:lstStyle/>
        <a:p>
          <a:endParaRPr lang="es-ES"/>
        </a:p>
      </dgm:t>
    </dgm:pt>
    <dgm:pt modelId="{CD229A11-10DA-444B-A9D8-6E96826FF9BD}">
      <dgm:prSet phldrT="[Texto]"/>
      <dgm:spPr/>
      <dgm:t>
        <a:bodyPr/>
        <a:lstStyle/>
        <a:p>
          <a:r>
            <a:rPr lang="en-US" dirty="0"/>
            <a:t>New Role of Universities:  Participate in a Learning Society, that Integrates Discovery, Learning and Engagement</a:t>
          </a:r>
          <a:endParaRPr lang="es-ES" dirty="0"/>
        </a:p>
      </dgm:t>
    </dgm:pt>
    <dgm:pt modelId="{984CBEFB-81EB-4A5A-BC54-56AF43414249}" type="parTrans" cxnId="{6026EF62-E294-47A0-AB7B-A7C745E4827A}">
      <dgm:prSet/>
      <dgm:spPr/>
      <dgm:t>
        <a:bodyPr/>
        <a:lstStyle/>
        <a:p>
          <a:endParaRPr lang="es-ES"/>
        </a:p>
      </dgm:t>
    </dgm:pt>
    <dgm:pt modelId="{3FD69BC1-0281-4806-9CDE-C9403C6B6004}" type="sibTrans" cxnId="{6026EF62-E294-47A0-AB7B-A7C745E4827A}">
      <dgm:prSet/>
      <dgm:spPr/>
      <dgm:t>
        <a:bodyPr/>
        <a:lstStyle/>
        <a:p>
          <a:endParaRPr lang="es-ES"/>
        </a:p>
      </dgm:t>
    </dgm:pt>
    <dgm:pt modelId="{8899BEE2-BC96-40F6-BF63-E878ED065793}" type="pres">
      <dgm:prSet presAssocID="{28A6D3FF-630E-4412-82E8-63362DD7732D}" presName="cycle" presStyleCnt="0">
        <dgm:presLayoutVars>
          <dgm:dir/>
          <dgm:resizeHandles val="exact"/>
        </dgm:presLayoutVars>
      </dgm:prSet>
      <dgm:spPr/>
    </dgm:pt>
    <dgm:pt modelId="{FA36603D-937B-4943-8502-E705AF4A74A7}" type="pres">
      <dgm:prSet presAssocID="{A7A970D2-0050-4AE5-AF3C-49B6A9887442}" presName="arrow" presStyleLbl="node1" presStyleIdx="0" presStyleCnt="2" custScaleY="100107">
        <dgm:presLayoutVars>
          <dgm:bulletEnabled val="1"/>
        </dgm:presLayoutVars>
      </dgm:prSet>
      <dgm:spPr/>
    </dgm:pt>
    <dgm:pt modelId="{51232ECD-5F65-4836-A54B-51C35A65036E}" type="pres">
      <dgm:prSet presAssocID="{CD229A11-10DA-444B-A9D8-6E96826FF9BD}" presName="arrow" presStyleLbl="node1" presStyleIdx="1" presStyleCnt="2" custAng="0" custScaleY="100107">
        <dgm:presLayoutVars>
          <dgm:bulletEnabled val="1"/>
        </dgm:presLayoutVars>
      </dgm:prSet>
      <dgm:spPr/>
    </dgm:pt>
  </dgm:ptLst>
  <dgm:cxnLst>
    <dgm:cxn modelId="{B74A243C-8092-D446-811B-168509221C20}" type="presOf" srcId="{A7A970D2-0050-4AE5-AF3C-49B6A9887442}" destId="{FA36603D-937B-4943-8502-E705AF4A74A7}" srcOrd="0" destOrd="0" presId="urn:microsoft.com/office/officeart/2005/8/layout/arrow1"/>
    <dgm:cxn modelId="{6026EF62-E294-47A0-AB7B-A7C745E4827A}" srcId="{28A6D3FF-630E-4412-82E8-63362DD7732D}" destId="{CD229A11-10DA-444B-A9D8-6E96826FF9BD}" srcOrd="1" destOrd="0" parTransId="{984CBEFB-81EB-4A5A-BC54-56AF43414249}" sibTransId="{3FD69BC1-0281-4806-9CDE-C9403C6B6004}"/>
    <dgm:cxn modelId="{C16A4BB5-6845-9547-BDEF-680AEF645872}" type="presOf" srcId="{CD229A11-10DA-444B-A9D8-6E96826FF9BD}" destId="{51232ECD-5F65-4836-A54B-51C35A65036E}" srcOrd="0" destOrd="0" presId="urn:microsoft.com/office/officeart/2005/8/layout/arrow1"/>
    <dgm:cxn modelId="{857AF2D3-1C56-E041-BEC9-6898198199D4}" type="presOf" srcId="{28A6D3FF-630E-4412-82E8-63362DD7732D}" destId="{8899BEE2-BC96-40F6-BF63-E878ED065793}" srcOrd="0" destOrd="0" presId="urn:microsoft.com/office/officeart/2005/8/layout/arrow1"/>
    <dgm:cxn modelId="{D7A782D9-1EB6-4485-ADD6-0F17B1E92835}" srcId="{28A6D3FF-630E-4412-82E8-63362DD7732D}" destId="{A7A970D2-0050-4AE5-AF3C-49B6A9887442}" srcOrd="0" destOrd="0" parTransId="{1F322D25-C879-48DB-8A2E-77BB0C2DBE34}" sibTransId="{2BFD625D-4986-4695-B040-8E8CF469389E}"/>
    <dgm:cxn modelId="{50C111B9-D266-804C-BC9E-FE25A001C458}" type="presParOf" srcId="{8899BEE2-BC96-40F6-BF63-E878ED065793}" destId="{FA36603D-937B-4943-8502-E705AF4A74A7}" srcOrd="0" destOrd="0" presId="urn:microsoft.com/office/officeart/2005/8/layout/arrow1"/>
    <dgm:cxn modelId="{E332A9C4-7085-7142-878E-8C0DCFFF53FB}" type="presParOf" srcId="{8899BEE2-BC96-40F6-BF63-E878ED065793}" destId="{51232ECD-5F65-4836-A54B-51C35A65036E}" srcOrd="1" destOrd="0" presId="urn:microsoft.com/office/officeart/2005/8/layout/arrow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6603D-937B-4943-8502-E705AF4A74A7}">
      <dsp:nvSpPr>
        <dsp:cNvPr id="0" name=""/>
        <dsp:cNvSpPr/>
      </dsp:nvSpPr>
      <dsp:spPr>
        <a:xfrm rot="16200000">
          <a:off x="489" y="0"/>
          <a:ext cx="2861217" cy="2861732"/>
        </a:xfrm>
        <a:prstGeom prst="upArrow">
          <a:avLst>
            <a:gd name="adj1" fmla="val 50000"/>
            <a:gd name="adj2" fmla="val 35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kumimoji="0" lang="en-US" sz="1300" b="0" i="0" u="none" strike="noStrike" kern="1200" cap="none" spc="0" normalizeH="0" baseline="0" noProof="0" dirty="0">
              <a:ln/>
              <a:effectLst/>
              <a:uLnTx/>
              <a:uFillTx/>
              <a:latin typeface="+mn-lt"/>
              <a:ea typeface="+mn-ea"/>
              <a:cs typeface="Times New Roman" pitchFamily="16" charset="0"/>
            </a:rPr>
            <a:t>SHIFT ON RESEARCH CULTURE MODE1: pure, disciplinary, homogeneous, expert-led, supply-driven, hierarchical, peer-reviewed, and almost exclusively university-based</a:t>
          </a:r>
          <a:endParaRPr lang="es-ES" sz="1300" kern="1200" dirty="0"/>
        </a:p>
      </dsp:txBody>
      <dsp:txXfrm rot="5400000">
        <a:off x="500945" y="715561"/>
        <a:ext cx="2361019" cy="1430609"/>
      </dsp:txXfrm>
    </dsp:sp>
    <dsp:sp modelId="{51232ECD-5F65-4836-A54B-51C35A65036E}">
      <dsp:nvSpPr>
        <dsp:cNvPr id="0" name=""/>
        <dsp:cNvSpPr/>
      </dsp:nvSpPr>
      <dsp:spPr>
        <a:xfrm rot="5400000">
          <a:off x="4139217" y="0"/>
          <a:ext cx="2861217" cy="2861732"/>
        </a:xfrm>
        <a:prstGeom prst="upArrow">
          <a:avLst>
            <a:gd name="adj1" fmla="val 50000"/>
            <a:gd name="adj2" fmla="val 35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kumimoji="0" lang="en-US" sz="1300" b="0" i="0" u="none" strike="noStrike" kern="1200" cap="none" spc="0" normalizeH="0" baseline="0" noProof="0" dirty="0">
              <a:ln/>
              <a:effectLst/>
              <a:uLnTx/>
              <a:uFillTx/>
              <a:latin typeface="+mn-lt"/>
              <a:ea typeface="+mn-ea"/>
              <a:cs typeface="Times New Roman" pitchFamily="16" charset="0"/>
            </a:rPr>
            <a:t>SHIFT ON RESEARCH CULTURE MODE 2: applied, problem-centered, transdisciplinary, heterogeneous, hybrid, demand-driven, entrepreneurial, and network-embedded         </a:t>
          </a:r>
          <a:endParaRPr lang="es-ES" sz="1300" kern="1200" dirty="0"/>
        </a:p>
      </dsp:txBody>
      <dsp:txXfrm rot="-5400000">
        <a:off x="4138960" y="715562"/>
        <a:ext cx="2361019" cy="1430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6603D-937B-4943-8502-E705AF4A74A7}">
      <dsp:nvSpPr>
        <dsp:cNvPr id="0" name=""/>
        <dsp:cNvSpPr/>
      </dsp:nvSpPr>
      <dsp:spPr>
        <a:xfrm rot="16200000">
          <a:off x="2233" y="0"/>
          <a:ext cx="2833870" cy="2836902"/>
        </a:xfrm>
        <a:prstGeom prst="upArrow">
          <a:avLst>
            <a:gd name="adj1" fmla="val 50000"/>
            <a:gd name="adj2" fmla="val 35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tx1"/>
              </a:solidFill>
            </a:rPr>
            <a:t>Traditional Role of Universities:  Generate and Transmit Knowledge: Research, Teaching, Service</a:t>
          </a:r>
          <a:br>
            <a:rPr lang="en-US" sz="1500" kern="1200" dirty="0">
              <a:solidFill>
                <a:schemeClr val="tx1"/>
              </a:solidFill>
            </a:rPr>
          </a:br>
          <a:endParaRPr lang="es-ES" sz="1500" kern="1200" dirty="0"/>
        </a:p>
      </dsp:txBody>
      <dsp:txXfrm rot="5400000">
        <a:off x="496644" y="709983"/>
        <a:ext cx="2340975" cy="1416935"/>
      </dsp:txXfrm>
    </dsp:sp>
    <dsp:sp modelId="{51232ECD-5F65-4836-A54B-51C35A65036E}">
      <dsp:nvSpPr>
        <dsp:cNvPr id="0" name=""/>
        <dsp:cNvSpPr/>
      </dsp:nvSpPr>
      <dsp:spPr>
        <a:xfrm rot="5400000">
          <a:off x="4164820" y="0"/>
          <a:ext cx="2833870" cy="2836902"/>
        </a:xfrm>
        <a:prstGeom prst="upArrow">
          <a:avLst>
            <a:gd name="adj1" fmla="val 50000"/>
            <a:gd name="adj2" fmla="val 35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New Role of Universities:  Participate in a Learning Society, that Integrates Discovery, Learning and Engagement</a:t>
          </a:r>
          <a:endParaRPr lang="es-ES" sz="1500" kern="1200" dirty="0"/>
        </a:p>
      </dsp:txBody>
      <dsp:txXfrm rot="-5400000">
        <a:off x="4163304" y="709984"/>
        <a:ext cx="2340975" cy="141693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a:t>UGR</a:t>
            </a:r>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A20FE3-5B8F-2140-B82B-865730CF6352}" type="datetime1">
              <a:rPr lang="es-ES" smtClean="0"/>
              <a:t>18/07/2019</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5F4502-5204-264C-B583-6A0ACE74685A}" type="slidenum">
              <a:rPr lang="es-ES" smtClean="0"/>
              <a:t>‹N°›</a:t>
            </a:fld>
            <a:endParaRPr lang="es-ES"/>
          </a:p>
        </p:txBody>
      </p:sp>
    </p:spTree>
    <p:extLst>
      <p:ext uri="{BB962C8B-B14F-4D97-AF65-F5344CB8AC3E}">
        <p14:creationId xmlns:p14="http://schemas.microsoft.com/office/powerpoint/2010/main" val="179721329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a:t>UGR</a:t>
            </a:r>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D50DF-78EF-184A-A036-5A27FC17099B}" type="datetime1">
              <a:rPr lang="es-ES" smtClean="0"/>
              <a:t>18/07/2019</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BADE3-F9C8-F347-BB48-D9E1D144D995}" type="slidenum">
              <a:rPr lang="es-ES" smtClean="0"/>
              <a:t>‹N°›</a:t>
            </a:fld>
            <a:endParaRPr lang="es-ES"/>
          </a:p>
        </p:txBody>
      </p:sp>
    </p:spTree>
    <p:extLst>
      <p:ext uri="{BB962C8B-B14F-4D97-AF65-F5344CB8AC3E}">
        <p14:creationId xmlns:p14="http://schemas.microsoft.com/office/powerpoint/2010/main" val="619635791"/>
      </p:ext>
    </p:extLst>
  </p:cSld>
  <p:clrMap bg1="lt1" tx1="dk1" bg2="lt2" tx2="dk2" accent1="accent1" accent2="accent2" accent3="accent3" accent4="accent4" accent5="accent5" accent6="accent6" hlink="hlink" folHlink="folHlink"/>
  <p:hf sldNum="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idx="10"/>
          </p:nvPr>
        </p:nvSpPr>
        <p:spPr/>
        <p:txBody>
          <a:bodyPr/>
          <a:lstStyle/>
          <a:p>
            <a:r>
              <a:rPr lang="es-ES"/>
              <a:t>UGR</a:t>
            </a:r>
          </a:p>
        </p:txBody>
      </p:sp>
    </p:spTree>
    <p:extLst>
      <p:ext uri="{BB962C8B-B14F-4D97-AF65-F5344CB8AC3E}">
        <p14:creationId xmlns:p14="http://schemas.microsoft.com/office/powerpoint/2010/main" val="26225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0"/>
                <a:cs typeface="Microsoft YaHei" charset="0"/>
              </a:defRPr>
            </a:lvl9pPr>
          </a:lstStyle>
          <a:p>
            <a:pPr eaLnBrk="1" hangingPunct="1"/>
            <a:fld id="{C15ECE35-A3F2-5642-95D6-6E3FA8827FC8}" type="slidenum">
              <a:rPr lang="en-US">
                <a:solidFill>
                  <a:srgbClr val="000000"/>
                </a:solidFill>
              </a:rPr>
              <a:pPr eaLnBrk="1" hangingPunct="1"/>
              <a:t>20</a:t>
            </a:fld>
            <a:endParaRPr lang="en-US">
              <a:solidFill>
                <a:srgbClr val="000000"/>
              </a:solidFill>
            </a:endParaRPr>
          </a:p>
        </p:txBody>
      </p:sp>
      <p:sp>
        <p:nvSpPr>
          <p:cNvPr id="89091"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89092" name="Rectangle 2"/>
          <p:cNvSpPr>
            <a:spLocks noGrp="1" noChangeArrowheads="1"/>
          </p:cNvSpPr>
          <p:nvPr>
            <p:ph type="body" idx="1"/>
          </p:nvPr>
        </p:nvSpPr>
        <p:spPr>
          <a:xfrm>
            <a:off x="685640" y="4343913"/>
            <a:ext cx="5488322"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s-E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r>
              <a:rPr lang="es-ES"/>
              <a:t>UGR</a:t>
            </a:r>
          </a:p>
        </p:txBody>
      </p:sp>
    </p:spTree>
    <p:extLst>
      <p:ext uri="{BB962C8B-B14F-4D97-AF65-F5344CB8AC3E}">
        <p14:creationId xmlns:p14="http://schemas.microsoft.com/office/powerpoint/2010/main" val="112438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idx="10"/>
          </p:nvPr>
        </p:nvSpPr>
        <p:spPr/>
        <p:txBody>
          <a:bodyPr/>
          <a:lstStyle/>
          <a:p>
            <a:r>
              <a:rPr lang="es-ES"/>
              <a:t>UGR</a:t>
            </a:r>
          </a:p>
        </p:txBody>
      </p:sp>
    </p:spTree>
    <p:extLst>
      <p:ext uri="{BB962C8B-B14F-4D97-AF65-F5344CB8AC3E}">
        <p14:creationId xmlns:p14="http://schemas.microsoft.com/office/powerpoint/2010/main" val="26225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BE8A2C8C-06F9-3D4D-86C5-7C72E8E8E4F5}" type="datetime1">
              <a:rPr lang="es-ES" smtClean="0"/>
              <a:t>18/07/2019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185662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2AC0AF0-DA91-084E-850C-336C0832602B}" type="datetime1">
              <a:rPr lang="es-ES" smtClean="0"/>
              <a:t>18/07/2019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129296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986A088-6526-8C4E-9FAF-00B0A271888E}" type="datetime1">
              <a:rPr lang="es-ES" smtClean="0"/>
              <a:t>18/07/2019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72440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31152EE-323F-A841-89C1-54DDB59CBB25}" type="datetime1">
              <a:rPr lang="es-ES" smtClean="0"/>
              <a:t>18/07/2019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222840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D985224-E8E4-2F49-9E8E-1B51E77397EB}" type="datetime1">
              <a:rPr lang="es-ES" smtClean="0"/>
              <a:t>18/07/2019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58736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15C3B4E-C341-F346-A12A-AD5ED59679A1}" type="datetime1">
              <a:rPr lang="es-ES" smtClean="0"/>
              <a:t>18/07/2019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295926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15A1BDE-FF9F-9B42-8C1F-7373F6FB99B2}" type="datetime1">
              <a:rPr lang="es-ES" smtClean="0"/>
              <a:t>18/07/2019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137319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5CD2BCBB-2125-BF4A-85E2-90172702BE6D}" type="datetime1">
              <a:rPr lang="es-ES" smtClean="0"/>
              <a:t>18/07/2019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203834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9661877-A889-B449-B931-E4B52841F725}" type="datetime1">
              <a:rPr lang="es-ES" smtClean="0"/>
              <a:t>18/07/2019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9626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C89CC-AB28-144E-BE44-B7BA7EB4A275}" type="datetime1">
              <a:rPr lang="es-ES" smtClean="0"/>
              <a:t>18/07/2019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249235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A854A4-5A9D-294D-BB03-6F4DCB68635D}" type="datetime1">
              <a:rPr lang="es-ES" smtClean="0"/>
              <a:t>18/07/2019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254C34-5B0D-4442-9E78-9188DE17AC28}" type="slidenum">
              <a:rPr lang="es-ES" smtClean="0"/>
              <a:t>‹N°›</a:t>
            </a:fld>
            <a:endParaRPr lang="es-ES"/>
          </a:p>
        </p:txBody>
      </p:sp>
    </p:spTree>
    <p:extLst>
      <p:ext uri="{BB962C8B-B14F-4D97-AF65-F5344CB8AC3E}">
        <p14:creationId xmlns:p14="http://schemas.microsoft.com/office/powerpoint/2010/main" val="154323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2E8C9-2D01-5A4F-A80C-D4C13C5B9D10}" type="datetime1">
              <a:rPr lang="es-ES" smtClean="0"/>
              <a:t>18/07/2019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54C34-5B0D-4442-9E78-9188DE17AC28}" type="slidenum">
              <a:rPr lang="es-ES" smtClean="0"/>
              <a:t>‹N°›</a:t>
            </a:fld>
            <a:endParaRPr lang="es-ES"/>
          </a:p>
        </p:txBody>
      </p:sp>
    </p:spTree>
    <p:extLst>
      <p:ext uri="{BB962C8B-B14F-4D97-AF65-F5344CB8AC3E}">
        <p14:creationId xmlns:p14="http://schemas.microsoft.com/office/powerpoint/2010/main" val="187423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16/j.edurev.2019.03.003"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tandfonline.com/doi/full/10.1080/03075079.2019.159703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jlarco@ugr.e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a:t>
            </a:fld>
            <a:endParaRPr lang="es-ES"/>
          </a:p>
        </p:txBody>
      </p:sp>
      <p:pic>
        <p:nvPicPr>
          <p:cNvPr id="14" name="Imagen 13" descr="Screenshot 2019-06-14 at 11.45.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87" y="1434842"/>
            <a:ext cx="4867470" cy="4791952"/>
          </a:xfrm>
          <a:prstGeom prst="rect">
            <a:avLst/>
          </a:prstGeom>
        </p:spPr>
      </p:pic>
      <p:sp>
        <p:nvSpPr>
          <p:cNvPr id="2" name="Rectángulo 1"/>
          <p:cNvSpPr/>
          <p:nvPr/>
        </p:nvSpPr>
        <p:spPr>
          <a:xfrm>
            <a:off x="767846" y="166956"/>
            <a:ext cx="7530786" cy="1200329"/>
          </a:xfrm>
          <a:prstGeom prst="rect">
            <a:avLst/>
          </a:prstGeom>
        </p:spPr>
        <p:txBody>
          <a:bodyPr wrap="square">
            <a:spAutoFit/>
          </a:bodyPr>
          <a:lstStyle/>
          <a:p>
            <a:pPr algn="ctr"/>
            <a:r>
              <a:rPr lang="sk-SK" dirty="0"/>
              <a:t>European Conference on the Local Mission of Higher Education </a:t>
            </a:r>
          </a:p>
          <a:p>
            <a:pPr algn="ctr"/>
            <a:r>
              <a:rPr lang="sk-SK" dirty="0"/>
              <a:t>Strasbourg, Council </a:t>
            </a:r>
            <a:r>
              <a:rPr lang="sk-SK"/>
              <a:t>of Europe</a:t>
            </a:r>
            <a:r>
              <a:rPr lang="sk-SK" dirty="0"/>
              <a:t>. June 18 – 19, 2019</a:t>
            </a:r>
          </a:p>
          <a:p>
            <a:pPr algn="ctr"/>
            <a:endParaRPr lang="sk-SK" dirty="0"/>
          </a:p>
          <a:p>
            <a:pPr algn="ctr"/>
            <a:r>
              <a:rPr lang="sk-SK" b="1" dirty="0"/>
              <a:t>“Being a local university: The case of the University of Granada“</a:t>
            </a:r>
            <a:endParaRPr lang="es-ES" b="1" dirty="0"/>
          </a:p>
        </p:txBody>
      </p:sp>
      <p:pic>
        <p:nvPicPr>
          <p:cNvPr id="6" name="Imagen 5" descr="Screenshot 2019-06-14 at 14.17.41.png"/>
          <p:cNvPicPr>
            <a:picLocks noChangeAspect="1"/>
          </p:cNvPicPr>
          <p:nvPr/>
        </p:nvPicPr>
        <p:blipFill rotWithShape="1">
          <a:blip r:embed="rId4">
            <a:extLst>
              <a:ext uri="{28A0092B-C50C-407E-A947-70E740481C1C}">
                <a14:useLocalDpi xmlns:a14="http://schemas.microsoft.com/office/drawing/2010/main" val="0"/>
              </a:ext>
            </a:extLst>
          </a:blip>
          <a:srcRect l="1226" r="65124" b="14619"/>
          <a:stretch/>
        </p:blipFill>
        <p:spPr>
          <a:xfrm>
            <a:off x="4672324" y="4394670"/>
            <a:ext cx="2546920" cy="2326805"/>
          </a:xfrm>
          <a:prstGeom prst="rect">
            <a:avLst/>
          </a:prstGeom>
        </p:spPr>
      </p:pic>
    </p:spTree>
    <p:extLst>
      <p:ext uri="{BB962C8B-B14F-4D97-AF65-F5344CB8AC3E}">
        <p14:creationId xmlns:p14="http://schemas.microsoft.com/office/powerpoint/2010/main" val="3574124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10</a:t>
            </a:fld>
            <a:endParaRPr lang="es-ES"/>
          </a:p>
        </p:txBody>
      </p:sp>
      <p:pic>
        <p:nvPicPr>
          <p:cNvPr id="2" name="Imagen 1" descr="Screenshot 2019-06-14 at 14.10.08.png"/>
          <p:cNvPicPr>
            <a:picLocks noChangeAspect="1"/>
          </p:cNvPicPr>
          <p:nvPr/>
        </p:nvPicPr>
        <p:blipFill rotWithShape="1">
          <a:blip r:embed="rId3">
            <a:extLst>
              <a:ext uri="{28A0092B-C50C-407E-A947-70E740481C1C}">
                <a14:useLocalDpi xmlns:a14="http://schemas.microsoft.com/office/drawing/2010/main" val="0"/>
              </a:ext>
            </a:extLst>
          </a:blip>
          <a:srcRect t="6025"/>
          <a:stretch/>
        </p:blipFill>
        <p:spPr>
          <a:xfrm>
            <a:off x="705556" y="1382889"/>
            <a:ext cx="6473471" cy="5475110"/>
          </a:xfrm>
          <a:prstGeom prst="rect">
            <a:avLst/>
          </a:prstGeom>
        </p:spPr>
      </p:pic>
      <p:pic>
        <p:nvPicPr>
          <p:cNvPr id="5" name="Imagen 4" descr="Screenshot 2019-06-14 at 14.20.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433256"/>
            <a:ext cx="1524001" cy="239598"/>
          </a:xfrm>
          <a:prstGeom prst="rect">
            <a:avLst/>
          </a:prstGeom>
        </p:spPr>
      </p:pic>
      <p:sp>
        <p:nvSpPr>
          <p:cNvPr id="6" name="CuadroTexto 5"/>
          <p:cNvSpPr txBox="1"/>
          <p:nvPr/>
        </p:nvSpPr>
        <p:spPr>
          <a:xfrm>
            <a:off x="705556" y="578556"/>
            <a:ext cx="5615248" cy="369332"/>
          </a:xfrm>
          <a:prstGeom prst="rect">
            <a:avLst/>
          </a:prstGeom>
          <a:noFill/>
        </p:spPr>
        <p:txBody>
          <a:bodyPr wrap="square" rtlCol="0">
            <a:spAutoFit/>
          </a:bodyPr>
          <a:lstStyle/>
          <a:p>
            <a:r>
              <a:rPr lang="en-US" b="1" i="1" dirty="0"/>
              <a:t>Outcomes on completion rate</a:t>
            </a:r>
            <a:r>
              <a:rPr lang="mr-IN" b="1" i="1" dirty="0"/>
              <a:t>…</a:t>
            </a:r>
            <a:endParaRPr lang="en-US" b="1" i="1" dirty="0"/>
          </a:p>
        </p:txBody>
      </p:sp>
      <p:sp>
        <p:nvSpPr>
          <p:cNvPr id="7" name="CuadroTexto 6"/>
          <p:cNvSpPr txBox="1"/>
          <p:nvPr/>
        </p:nvSpPr>
        <p:spPr>
          <a:xfrm>
            <a:off x="705556" y="1013557"/>
            <a:ext cx="7549445" cy="369332"/>
          </a:xfrm>
          <a:prstGeom prst="rect">
            <a:avLst/>
          </a:prstGeom>
          <a:noFill/>
        </p:spPr>
        <p:txBody>
          <a:bodyPr wrap="square" rtlCol="0">
            <a:spAutoFit/>
          </a:bodyPr>
          <a:lstStyle/>
          <a:p>
            <a:r>
              <a:rPr lang="en-US" dirty="0"/>
              <a:t>Degree program drop-out by drop-out year and university. 2012-2013 cohort.</a:t>
            </a:r>
          </a:p>
        </p:txBody>
      </p:sp>
      <p:sp>
        <p:nvSpPr>
          <p:cNvPr id="8" name="Rectángulo 7"/>
          <p:cNvSpPr/>
          <p:nvPr/>
        </p:nvSpPr>
        <p:spPr>
          <a:xfrm>
            <a:off x="6553200" y="1870839"/>
            <a:ext cx="2576690" cy="1754327"/>
          </a:xfrm>
          <a:prstGeom prst="rect">
            <a:avLst/>
          </a:prstGeom>
        </p:spPr>
        <p:txBody>
          <a:bodyPr wrap="square">
            <a:spAutoFit/>
          </a:bodyPr>
          <a:lstStyle/>
          <a:p>
            <a:r>
              <a:rPr lang="en-US" sz="1200" dirty="0"/>
              <a:t>Overall degree program drop-out rate, which is defined as the percentage of students of a cohort first enrolled in academic year X in</a:t>
            </a:r>
          </a:p>
          <a:p>
            <a:r>
              <a:rPr lang="en-US" sz="1200" dirty="0"/>
              <a:t>Bachelor’s degree program T at university U, who, without having completed the degree, were not enrolled in that program for four consecutive academic years</a:t>
            </a:r>
          </a:p>
        </p:txBody>
      </p:sp>
      <p:sp>
        <p:nvSpPr>
          <p:cNvPr id="11" name="Rectángulo 10"/>
          <p:cNvSpPr/>
          <p:nvPr/>
        </p:nvSpPr>
        <p:spPr>
          <a:xfrm>
            <a:off x="6553200" y="3743575"/>
            <a:ext cx="2576690" cy="1446550"/>
          </a:xfrm>
          <a:prstGeom prst="rect">
            <a:avLst/>
          </a:prstGeom>
        </p:spPr>
        <p:txBody>
          <a:bodyPr wrap="square">
            <a:spAutoFit/>
          </a:bodyPr>
          <a:lstStyle/>
          <a:p>
            <a:r>
              <a:rPr lang="en-US" sz="1100" dirty="0"/>
              <a:t>Spanish University System (SUE) drop-out rate, which can be defined as the percentage of students of a cohort first enrolled in the SUE in academic year X who were not enrolled in any Bachelor’s degree program at any Spanish university for four consecutive academic years and have not completed a degree. </a:t>
            </a:r>
          </a:p>
        </p:txBody>
      </p:sp>
      <p:sp>
        <p:nvSpPr>
          <p:cNvPr id="12" name="Rectángulo 11"/>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335801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11</a:t>
            </a:fld>
            <a:endParaRPr lang="es-ES"/>
          </a:p>
        </p:txBody>
      </p:sp>
      <p:pic>
        <p:nvPicPr>
          <p:cNvPr id="2" name="Imagen 1" descr="Screenshot 2019-06-14 at 14.13.03.png"/>
          <p:cNvPicPr>
            <a:picLocks noChangeAspect="1"/>
          </p:cNvPicPr>
          <p:nvPr/>
        </p:nvPicPr>
        <p:blipFill rotWithShape="1">
          <a:blip r:embed="rId3">
            <a:extLst>
              <a:ext uri="{28A0092B-C50C-407E-A947-70E740481C1C}">
                <a14:useLocalDpi xmlns:a14="http://schemas.microsoft.com/office/drawing/2010/main" val="0"/>
              </a:ext>
            </a:extLst>
          </a:blip>
          <a:srcRect t="13907" b="7315"/>
          <a:stretch/>
        </p:blipFill>
        <p:spPr>
          <a:xfrm>
            <a:off x="761999" y="1721556"/>
            <a:ext cx="7678857" cy="4592460"/>
          </a:xfrm>
          <a:prstGeom prst="rect">
            <a:avLst/>
          </a:prstGeom>
        </p:spPr>
      </p:pic>
      <p:pic>
        <p:nvPicPr>
          <p:cNvPr id="5" name="Imagen 4" descr="Screenshot 2019-06-14 at 14.20.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433256"/>
            <a:ext cx="1524001" cy="239598"/>
          </a:xfrm>
          <a:prstGeom prst="rect">
            <a:avLst/>
          </a:prstGeom>
        </p:spPr>
      </p:pic>
      <p:sp>
        <p:nvSpPr>
          <p:cNvPr id="7" name="CuadroTexto 6"/>
          <p:cNvSpPr txBox="1"/>
          <p:nvPr/>
        </p:nvSpPr>
        <p:spPr>
          <a:xfrm>
            <a:off x="705555" y="1039969"/>
            <a:ext cx="7549445" cy="646331"/>
          </a:xfrm>
          <a:prstGeom prst="rect">
            <a:avLst/>
          </a:prstGeom>
          <a:noFill/>
        </p:spPr>
        <p:txBody>
          <a:bodyPr wrap="square" rtlCol="0">
            <a:spAutoFit/>
          </a:bodyPr>
          <a:lstStyle/>
          <a:p>
            <a:r>
              <a:rPr lang="en-US" dirty="0"/>
              <a:t>Drop-out rate by drop-out year and autonomous community. Presence-based universities. 2012-2013 cohort.</a:t>
            </a:r>
          </a:p>
        </p:txBody>
      </p:sp>
      <p:sp>
        <p:nvSpPr>
          <p:cNvPr id="8" name="CuadroTexto 7"/>
          <p:cNvSpPr txBox="1"/>
          <p:nvPr/>
        </p:nvSpPr>
        <p:spPr>
          <a:xfrm>
            <a:off x="705556" y="578556"/>
            <a:ext cx="5615248" cy="369332"/>
          </a:xfrm>
          <a:prstGeom prst="rect">
            <a:avLst/>
          </a:prstGeom>
          <a:noFill/>
        </p:spPr>
        <p:txBody>
          <a:bodyPr wrap="square" rtlCol="0">
            <a:spAutoFit/>
          </a:bodyPr>
          <a:lstStyle/>
          <a:p>
            <a:r>
              <a:rPr lang="en-US" b="1" i="1" dirty="0"/>
              <a:t>Outcomes on completion rate by regions</a:t>
            </a:r>
            <a:r>
              <a:rPr lang="mr-IN" b="1" i="1" dirty="0"/>
              <a:t>…</a:t>
            </a:r>
            <a:endParaRPr lang="en-US" b="1" i="1" dirty="0"/>
          </a:p>
        </p:txBody>
      </p:sp>
      <p:sp>
        <p:nvSpPr>
          <p:cNvPr id="11" name="Rectángulo 10"/>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159899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12</a:t>
            </a:fld>
            <a:endParaRPr lang="es-ES"/>
          </a:p>
        </p:txBody>
      </p:sp>
      <p:sp>
        <p:nvSpPr>
          <p:cNvPr id="7" name="CuadroTexto 6"/>
          <p:cNvSpPr txBox="1"/>
          <p:nvPr/>
        </p:nvSpPr>
        <p:spPr>
          <a:xfrm>
            <a:off x="705556" y="578556"/>
            <a:ext cx="5615248" cy="369332"/>
          </a:xfrm>
          <a:prstGeom prst="rect">
            <a:avLst/>
          </a:prstGeom>
          <a:noFill/>
        </p:spPr>
        <p:txBody>
          <a:bodyPr wrap="square" rtlCol="0">
            <a:spAutoFit/>
          </a:bodyPr>
          <a:lstStyle/>
          <a:p>
            <a:r>
              <a:rPr lang="en-US" b="1" i="1" dirty="0"/>
              <a:t>Outcome: Economic cost of university drop-out</a:t>
            </a:r>
          </a:p>
        </p:txBody>
      </p:sp>
      <p:pic>
        <p:nvPicPr>
          <p:cNvPr id="8" name="Imagen 7" descr="Captura de pantalla 2019-06-17 a las 23.45.55.png"/>
          <p:cNvPicPr>
            <a:picLocks noChangeAspect="1"/>
          </p:cNvPicPr>
          <p:nvPr/>
        </p:nvPicPr>
        <p:blipFill rotWithShape="1">
          <a:blip r:embed="rId3">
            <a:extLst>
              <a:ext uri="{28A0092B-C50C-407E-A947-70E740481C1C}">
                <a14:useLocalDpi xmlns:a14="http://schemas.microsoft.com/office/drawing/2010/main" val="0"/>
              </a:ext>
            </a:extLst>
          </a:blip>
          <a:srcRect t="8695"/>
          <a:stretch/>
        </p:blipFill>
        <p:spPr>
          <a:xfrm>
            <a:off x="868185" y="1975556"/>
            <a:ext cx="6365822" cy="3203928"/>
          </a:xfrm>
          <a:prstGeom prst="rect">
            <a:avLst/>
          </a:prstGeom>
        </p:spPr>
      </p:pic>
      <p:sp>
        <p:nvSpPr>
          <p:cNvPr id="11" name="Rectángulo 10"/>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131288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13</a:t>
            </a:fld>
            <a:endParaRPr lang="es-ES"/>
          </a:p>
        </p:txBody>
      </p:sp>
      <p:pic>
        <p:nvPicPr>
          <p:cNvPr id="2" name="Imagen 1" descr="Screenshot 2019-06-14 at 13.22.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35" y="1482525"/>
            <a:ext cx="7137400" cy="4064000"/>
          </a:xfrm>
          <a:prstGeom prst="rect">
            <a:avLst/>
          </a:prstGeom>
        </p:spPr>
      </p:pic>
      <p:pic>
        <p:nvPicPr>
          <p:cNvPr id="4" name="Imagen 3" descr="Screenshot 2019-06-14 at 13.23.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82" y="5656802"/>
            <a:ext cx="8119818" cy="493260"/>
          </a:xfrm>
          <a:prstGeom prst="rect">
            <a:avLst/>
          </a:prstGeom>
        </p:spPr>
      </p:pic>
      <p:sp>
        <p:nvSpPr>
          <p:cNvPr id="5" name="CuadroTexto 4"/>
          <p:cNvSpPr txBox="1"/>
          <p:nvPr/>
        </p:nvSpPr>
        <p:spPr>
          <a:xfrm>
            <a:off x="566982" y="903995"/>
            <a:ext cx="8289275" cy="646331"/>
          </a:xfrm>
          <a:prstGeom prst="rect">
            <a:avLst/>
          </a:prstGeom>
          <a:noFill/>
        </p:spPr>
        <p:txBody>
          <a:bodyPr wrap="square" rtlCol="0">
            <a:spAutoFit/>
          </a:bodyPr>
          <a:lstStyle/>
          <a:p>
            <a:r>
              <a:rPr lang="en-US" b="1" dirty="0"/>
              <a:t>The whole picture in Education: Position of Spain in relation to strongest (outer ring) and weakest performers (center) </a:t>
            </a:r>
          </a:p>
        </p:txBody>
      </p:sp>
      <p:sp>
        <p:nvSpPr>
          <p:cNvPr id="8" name="Rectángulo 7"/>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5770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14</a:t>
            </a:fld>
            <a:endParaRPr lang="es-ES"/>
          </a:p>
        </p:txBody>
      </p:sp>
      <p:pic>
        <p:nvPicPr>
          <p:cNvPr id="2" name="Imagen 1" descr="Screenshot 2019-06-14 at 13.29.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372"/>
            <a:ext cx="9144000" cy="5152913"/>
          </a:xfrm>
          <a:prstGeom prst="rect">
            <a:avLst/>
          </a:prstGeom>
        </p:spPr>
      </p:pic>
    </p:spTree>
    <p:extLst>
      <p:ext uri="{BB962C8B-B14F-4D97-AF65-F5344CB8AC3E}">
        <p14:creationId xmlns:p14="http://schemas.microsoft.com/office/powerpoint/2010/main" val="210384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15</a:t>
            </a:fld>
            <a:endParaRPr lang="es-ES"/>
          </a:p>
        </p:txBody>
      </p:sp>
      <p:graphicFrame>
        <p:nvGraphicFramePr>
          <p:cNvPr id="4" name="Gráfico 3"/>
          <p:cNvGraphicFramePr>
            <a:graphicFrameLocks/>
          </p:cNvGraphicFramePr>
          <p:nvPr>
            <p:extLst>
              <p:ext uri="{D42A27DB-BD31-4B8C-83A1-F6EECF244321}">
                <p14:modId xmlns:p14="http://schemas.microsoft.com/office/powerpoint/2010/main" val="1258223984"/>
              </p:ext>
            </p:extLst>
          </p:nvPr>
        </p:nvGraphicFramePr>
        <p:xfrm>
          <a:off x="828431" y="572433"/>
          <a:ext cx="7858369" cy="57352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335801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16</a:t>
            </a:fld>
            <a:endParaRPr lang="es-ES"/>
          </a:p>
        </p:txBody>
      </p:sp>
      <p:pic>
        <p:nvPicPr>
          <p:cNvPr id="2" name="Imagen 1" descr="Screenshot 2019-06-14 at 18.47.18.png"/>
          <p:cNvPicPr>
            <a:picLocks noChangeAspect="1"/>
          </p:cNvPicPr>
          <p:nvPr/>
        </p:nvPicPr>
        <p:blipFill rotWithShape="1">
          <a:blip r:embed="rId3">
            <a:extLst>
              <a:ext uri="{28A0092B-C50C-407E-A947-70E740481C1C}">
                <a14:useLocalDpi xmlns:a14="http://schemas.microsoft.com/office/drawing/2010/main" val="0"/>
              </a:ext>
            </a:extLst>
          </a:blip>
          <a:srcRect l="1567" t="10082"/>
          <a:stretch/>
        </p:blipFill>
        <p:spPr>
          <a:xfrm>
            <a:off x="142280" y="691444"/>
            <a:ext cx="8939671" cy="6166556"/>
          </a:xfrm>
          <a:prstGeom prst="rect">
            <a:avLst/>
          </a:prstGeom>
        </p:spPr>
      </p:pic>
      <p:sp>
        <p:nvSpPr>
          <p:cNvPr id="5" name="CuadroTexto 4"/>
          <p:cNvSpPr txBox="1"/>
          <p:nvPr/>
        </p:nvSpPr>
        <p:spPr>
          <a:xfrm>
            <a:off x="142280" y="533095"/>
            <a:ext cx="8544520" cy="2339102"/>
          </a:xfrm>
          <a:prstGeom prst="rect">
            <a:avLst/>
          </a:prstGeom>
          <a:solidFill>
            <a:schemeClr val="bg1"/>
          </a:solidFill>
        </p:spPr>
        <p:txBody>
          <a:bodyPr wrap="square" rtlCol="0">
            <a:spAutoFit/>
          </a:bodyPr>
          <a:lstStyle/>
          <a:p>
            <a:r>
              <a:rPr lang="en-US" sz="2000" b="1" dirty="0"/>
              <a:t>Socioeconomic background</a:t>
            </a:r>
          </a:p>
          <a:p>
            <a:pPr marL="285750" indent="-285750">
              <a:buFont typeface="Arial"/>
              <a:buChar char="•"/>
            </a:pPr>
            <a:r>
              <a:rPr lang="en-US" dirty="0"/>
              <a:t>The socioeconomic background of the schools conditions the school results.</a:t>
            </a:r>
          </a:p>
          <a:p>
            <a:pPr marL="285750" indent="-285750">
              <a:buFont typeface="Arial"/>
              <a:buChar char="•"/>
            </a:pPr>
            <a:r>
              <a:rPr lang="en-US" dirty="0"/>
              <a:t>The socioeconomic background tend to be more favorable on rich regions and private schools.</a:t>
            </a:r>
          </a:p>
          <a:p>
            <a:pPr marL="285750" indent="-285750">
              <a:buFont typeface="Arial"/>
              <a:buChar char="•"/>
            </a:pPr>
            <a:r>
              <a:rPr lang="en-US" dirty="0"/>
              <a:t>Students from lower socioeconomic backgrounds tend to concentrate on public schools, specially on those regions with higher prevalence of those, which are those more negatively affected. </a:t>
            </a:r>
          </a:p>
          <a:p>
            <a:pPr marL="285750" indent="-285750">
              <a:buFont typeface="Arial"/>
              <a:buChar char="•"/>
            </a:pPr>
            <a:endParaRPr lang="en-US" dirty="0"/>
          </a:p>
        </p:txBody>
      </p:sp>
      <p:sp>
        <p:nvSpPr>
          <p:cNvPr id="6" name="CuadroTexto 5"/>
          <p:cNvSpPr txBox="1"/>
          <p:nvPr/>
        </p:nvSpPr>
        <p:spPr>
          <a:xfrm>
            <a:off x="283390" y="2813671"/>
            <a:ext cx="8544520" cy="338554"/>
          </a:xfrm>
          <a:prstGeom prst="rect">
            <a:avLst/>
          </a:prstGeom>
          <a:solidFill>
            <a:schemeClr val="bg1"/>
          </a:solidFill>
        </p:spPr>
        <p:txBody>
          <a:bodyPr wrap="square" rtlCol="0">
            <a:spAutoFit/>
          </a:bodyPr>
          <a:lstStyle/>
          <a:p>
            <a:r>
              <a:rPr lang="en-US" sz="1600" i="1" dirty="0"/>
              <a:t>Distribution of public or private schools and socioeconomic background. PISA 2015 (%)</a:t>
            </a:r>
          </a:p>
        </p:txBody>
      </p:sp>
      <p:sp>
        <p:nvSpPr>
          <p:cNvPr id="7" name="Rectángulo 6"/>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101579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17</a:t>
            </a:fld>
            <a:endParaRPr lang="es-ES"/>
          </a:p>
        </p:txBody>
      </p:sp>
      <p:pic>
        <p:nvPicPr>
          <p:cNvPr id="2" name="Imagen 1" descr="Screenshot 2019-06-14 at 18.47.37.png"/>
          <p:cNvPicPr>
            <a:picLocks noChangeAspect="1"/>
          </p:cNvPicPr>
          <p:nvPr/>
        </p:nvPicPr>
        <p:blipFill rotWithShape="1">
          <a:blip r:embed="rId3">
            <a:extLst>
              <a:ext uri="{28A0092B-C50C-407E-A947-70E740481C1C}">
                <a14:useLocalDpi xmlns:a14="http://schemas.microsoft.com/office/drawing/2010/main" val="0"/>
              </a:ext>
            </a:extLst>
          </a:blip>
          <a:srcRect t="11189" r="7181" b="1534"/>
          <a:stretch/>
        </p:blipFill>
        <p:spPr>
          <a:xfrm>
            <a:off x="39934" y="818389"/>
            <a:ext cx="8438444" cy="5985554"/>
          </a:xfrm>
          <a:prstGeom prst="rect">
            <a:avLst/>
          </a:prstGeom>
        </p:spPr>
      </p:pic>
      <p:sp>
        <p:nvSpPr>
          <p:cNvPr id="3" name="CuadroTexto 2"/>
          <p:cNvSpPr txBox="1"/>
          <p:nvPr/>
        </p:nvSpPr>
        <p:spPr>
          <a:xfrm>
            <a:off x="381000" y="1803095"/>
            <a:ext cx="3878156" cy="2862323"/>
          </a:xfrm>
          <a:prstGeom prst="rect">
            <a:avLst/>
          </a:prstGeom>
          <a:solidFill>
            <a:schemeClr val="bg1"/>
          </a:solidFill>
        </p:spPr>
        <p:txBody>
          <a:bodyPr wrap="square" rtlCol="0">
            <a:spAutoFit/>
          </a:bodyPr>
          <a:lstStyle/>
          <a:p>
            <a:pPr marL="285750" indent="-285750">
              <a:buFont typeface="Arial"/>
              <a:buChar char="•"/>
            </a:pPr>
            <a:r>
              <a:rPr lang="en-US" dirty="0"/>
              <a:t>Students from some of the regions reach competencies level above the average of developed countries, but other remains below.</a:t>
            </a:r>
          </a:p>
          <a:p>
            <a:pPr marL="285750" indent="-285750">
              <a:buFont typeface="Arial"/>
              <a:buChar char="•"/>
            </a:pPr>
            <a:endParaRPr lang="en-US" dirty="0"/>
          </a:p>
          <a:p>
            <a:pPr marL="285750" indent="-285750">
              <a:buFont typeface="Arial"/>
              <a:buChar char="•"/>
            </a:pPr>
            <a:r>
              <a:rPr lang="en-US" dirty="0"/>
              <a:t>The 46 points difference on PISA results on sciences that separate Castilla y León from Andalucía correspond to 1.5 courses of learning.</a:t>
            </a:r>
          </a:p>
        </p:txBody>
      </p:sp>
      <p:sp>
        <p:nvSpPr>
          <p:cNvPr id="6" name="CuadroTexto 5"/>
          <p:cNvSpPr txBox="1"/>
          <p:nvPr/>
        </p:nvSpPr>
        <p:spPr>
          <a:xfrm>
            <a:off x="4501837" y="1334757"/>
            <a:ext cx="3628683" cy="338554"/>
          </a:xfrm>
          <a:prstGeom prst="rect">
            <a:avLst/>
          </a:prstGeom>
          <a:solidFill>
            <a:schemeClr val="bg1"/>
          </a:solidFill>
        </p:spPr>
        <p:txBody>
          <a:bodyPr wrap="square" rtlCol="0">
            <a:spAutoFit/>
          </a:bodyPr>
          <a:lstStyle/>
          <a:p>
            <a:r>
              <a:rPr lang="en-US" sz="1600" dirty="0"/>
              <a:t>2015 PISA scores by regions </a:t>
            </a:r>
          </a:p>
        </p:txBody>
      </p:sp>
      <p:sp>
        <p:nvSpPr>
          <p:cNvPr id="7" name="CuadroTexto 6"/>
          <p:cNvSpPr txBox="1"/>
          <p:nvPr/>
        </p:nvSpPr>
        <p:spPr>
          <a:xfrm>
            <a:off x="381000" y="1134702"/>
            <a:ext cx="3878156" cy="400110"/>
          </a:xfrm>
          <a:prstGeom prst="rect">
            <a:avLst/>
          </a:prstGeom>
          <a:solidFill>
            <a:schemeClr val="bg1"/>
          </a:solidFill>
        </p:spPr>
        <p:txBody>
          <a:bodyPr wrap="square" rtlCol="0">
            <a:spAutoFit/>
          </a:bodyPr>
          <a:lstStyle/>
          <a:p>
            <a:r>
              <a:rPr lang="en-US" sz="2000" dirty="0"/>
              <a:t>EDUCATIONAL PERFORMANCE</a:t>
            </a:r>
          </a:p>
        </p:txBody>
      </p:sp>
      <p:sp>
        <p:nvSpPr>
          <p:cNvPr id="8" name="Rectángulo 7"/>
          <p:cNvSpPr/>
          <p:nvPr/>
        </p:nvSpPr>
        <p:spPr>
          <a:xfrm>
            <a:off x="583306" y="3568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352273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18</a:t>
            </a:fld>
            <a:endParaRPr lang="es-ES"/>
          </a:p>
        </p:txBody>
      </p:sp>
      <p:pic>
        <p:nvPicPr>
          <p:cNvPr id="2" name="Imagen 1" descr="Screenshot 2019-06-14 at 18.50.34.png"/>
          <p:cNvPicPr>
            <a:picLocks noChangeAspect="1"/>
          </p:cNvPicPr>
          <p:nvPr/>
        </p:nvPicPr>
        <p:blipFill rotWithShape="1">
          <a:blip r:embed="rId3">
            <a:extLst>
              <a:ext uri="{28A0092B-C50C-407E-A947-70E740481C1C}">
                <a14:useLocalDpi xmlns:a14="http://schemas.microsoft.com/office/drawing/2010/main" val="0"/>
              </a:ext>
            </a:extLst>
          </a:blip>
          <a:srcRect t="11712"/>
          <a:stretch/>
        </p:blipFill>
        <p:spPr>
          <a:xfrm>
            <a:off x="0" y="801205"/>
            <a:ext cx="9144000" cy="6039496"/>
          </a:xfrm>
          <a:prstGeom prst="rect">
            <a:avLst/>
          </a:prstGeom>
        </p:spPr>
      </p:pic>
      <p:sp>
        <p:nvSpPr>
          <p:cNvPr id="5" name="CuadroTexto 4"/>
          <p:cNvSpPr txBox="1"/>
          <p:nvPr/>
        </p:nvSpPr>
        <p:spPr>
          <a:xfrm>
            <a:off x="142280" y="619909"/>
            <a:ext cx="8544520" cy="2092881"/>
          </a:xfrm>
          <a:prstGeom prst="rect">
            <a:avLst/>
          </a:prstGeom>
          <a:solidFill>
            <a:schemeClr val="bg1"/>
          </a:solidFill>
        </p:spPr>
        <p:txBody>
          <a:bodyPr wrap="square" rtlCol="0">
            <a:spAutoFit/>
          </a:bodyPr>
          <a:lstStyle/>
          <a:p>
            <a:r>
              <a:rPr lang="en-US" sz="2000" b="1" dirty="0"/>
              <a:t>Effectiveness: expenditure effect</a:t>
            </a:r>
          </a:p>
          <a:p>
            <a:endParaRPr lang="en-US" sz="2000" b="1" dirty="0"/>
          </a:p>
          <a:p>
            <a:pPr marL="285750" indent="-285750">
              <a:buFont typeface="Arial"/>
              <a:buChar char="•"/>
            </a:pPr>
            <a:r>
              <a:rPr lang="en-US" dirty="0"/>
              <a:t>Given the current levels of investment in education, the potential effect of additional increases is modest.</a:t>
            </a:r>
          </a:p>
          <a:p>
            <a:pPr marL="285750" indent="-285750">
              <a:buFont typeface="Arial"/>
              <a:buChar char="•"/>
            </a:pPr>
            <a:r>
              <a:rPr lang="en-US" dirty="0"/>
              <a:t>It is not about </a:t>
            </a:r>
            <a:r>
              <a:rPr lang="en-US" b="1" dirty="0"/>
              <a:t>spending</a:t>
            </a:r>
            <a:r>
              <a:rPr lang="en-US" dirty="0"/>
              <a:t> more, but about spent better on </a:t>
            </a:r>
            <a:r>
              <a:rPr lang="en-US" b="1" dirty="0"/>
              <a:t>effective</a:t>
            </a:r>
            <a:r>
              <a:rPr lang="en-US" dirty="0"/>
              <a:t> actions to solve </a:t>
            </a:r>
            <a:r>
              <a:rPr lang="en-US" b="1" dirty="0"/>
              <a:t>concrete</a:t>
            </a:r>
            <a:r>
              <a:rPr lang="en-US" dirty="0"/>
              <a:t> problems of equity by giving </a:t>
            </a:r>
            <a:r>
              <a:rPr lang="en-US" b="1" dirty="0"/>
              <a:t>incentives</a:t>
            </a:r>
            <a:r>
              <a:rPr lang="en-US" dirty="0"/>
              <a:t> to efficiency.</a:t>
            </a:r>
          </a:p>
          <a:p>
            <a:pPr marL="285750" indent="-285750">
              <a:buFont typeface="Arial"/>
              <a:buChar char="•"/>
            </a:pPr>
            <a:endParaRPr lang="en-US" dirty="0"/>
          </a:p>
        </p:txBody>
      </p:sp>
      <p:sp>
        <p:nvSpPr>
          <p:cNvPr id="6" name="Rectángulo 5"/>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
        <p:nvSpPr>
          <p:cNvPr id="3" name="CuadroTexto 2"/>
          <p:cNvSpPr txBox="1"/>
          <p:nvPr/>
        </p:nvSpPr>
        <p:spPr>
          <a:xfrm>
            <a:off x="1469106" y="5932780"/>
            <a:ext cx="5620516" cy="261610"/>
          </a:xfrm>
          <a:prstGeom prst="rect">
            <a:avLst/>
          </a:prstGeom>
          <a:solidFill>
            <a:schemeClr val="bg1"/>
          </a:solidFill>
        </p:spPr>
        <p:txBody>
          <a:bodyPr wrap="square" rtlCol="0">
            <a:spAutoFit/>
          </a:bodyPr>
          <a:lstStyle/>
          <a:p>
            <a:r>
              <a:rPr lang="en-US" sz="1100" dirty="0"/>
              <a:t>Estimated effect of accumulated expenditure per student on PISA score on sciences</a:t>
            </a:r>
          </a:p>
        </p:txBody>
      </p:sp>
    </p:spTree>
    <p:extLst>
      <p:ext uri="{BB962C8B-B14F-4D97-AF65-F5344CB8AC3E}">
        <p14:creationId xmlns:p14="http://schemas.microsoft.com/office/powerpoint/2010/main" val="22036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p:cNvSpPr>
            <a:spLocks noGrp="1"/>
          </p:cNvSpPr>
          <p:nvPr>
            <p:ph type="sldNum" sz="quarter" idx="12"/>
          </p:nvPr>
        </p:nvSpPr>
        <p:spPr/>
        <p:txBody>
          <a:bodyPr/>
          <a:lstStyle/>
          <a:p>
            <a:fld id="{63254C34-5B0D-4442-9E78-9188DE17AC28}" type="slidenum">
              <a:rPr lang="es-ES" smtClean="0"/>
              <a:t>19</a:t>
            </a:fld>
            <a:endParaRPr lang="es-ES"/>
          </a:p>
        </p:txBody>
      </p:sp>
      <p:sp>
        <p:nvSpPr>
          <p:cNvPr id="12" name="Rectángulo 11"/>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pic>
        <p:nvPicPr>
          <p:cNvPr id="4" name="Imagen 3" descr="Captura de pantalla 2019-06-17 a las 23.02.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1469673"/>
            <a:ext cx="7874000" cy="4229100"/>
          </a:xfrm>
          <a:prstGeom prst="rect">
            <a:avLst/>
          </a:prstGeom>
        </p:spPr>
      </p:pic>
      <p:sp>
        <p:nvSpPr>
          <p:cNvPr id="5" name="Rectángulo 4"/>
          <p:cNvSpPr/>
          <p:nvPr/>
        </p:nvSpPr>
        <p:spPr>
          <a:xfrm>
            <a:off x="1016000" y="5894685"/>
            <a:ext cx="7670800" cy="307777"/>
          </a:xfrm>
          <a:prstGeom prst="rect">
            <a:avLst/>
          </a:prstGeom>
        </p:spPr>
        <p:txBody>
          <a:bodyPr wrap="square">
            <a:spAutoFit/>
          </a:bodyPr>
          <a:lstStyle/>
          <a:p>
            <a:r>
              <a:rPr lang="es-ES" sz="1400" dirty="0" err="1"/>
              <a:t>Source</a:t>
            </a:r>
            <a:r>
              <a:rPr lang="es-ES" sz="1400" dirty="0"/>
              <a:t>: </a:t>
            </a:r>
            <a:r>
              <a:rPr lang="es-ES" sz="1400" dirty="0" err="1"/>
              <a:t>https</a:t>
            </a:r>
            <a:r>
              <a:rPr lang="es-ES" sz="1400" dirty="0"/>
              <a:t>://</a:t>
            </a:r>
            <a:r>
              <a:rPr lang="es-ES" sz="1400" dirty="0" err="1"/>
              <a:t>www.publicengagement.ac.uk</a:t>
            </a:r>
            <a:r>
              <a:rPr lang="es-ES" sz="1400" dirty="0"/>
              <a:t>/</a:t>
            </a:r>
            <a:r>
              <a:rPr lang="es-ES" sz="1400" dirty="0" err="1"/>
              <a:t>about-engagement</a:t>
            </a:r>
            <a:r>
              <a:rPr lang="es-ES" sz="1400" dirty="0"/>
              <a:t>/</a:t>
            </a:r>
            <a:r>
              <a:rPr lang="es-ES" sz="1400" dirty="0" err="1"/>
              <a:t>what</a:t>
            </a:r>
            <a:r>
              <a:rPr lang="es-ES" sz="1400" dirty="0"/>
              <a:t>-</a:t>
            </a:r>
            <a:r>
              <a:rPr lang="es-ES" sz="1400" dirty="0" err="1"/>
              <a:t>does</a:t>
            </a:r>
            <a:r>
              <a:rPr lang="es-ES" sz="1400" dirty="0"/>
              <a:t>-</a:t>
            </a:r>
            <a:r>
              <a:rPr lang="es-ES" sz="1400" dirty="0" err="1"/>
              <a:t>engaged</a:t>
            </a:r>
            <a:r>
              <a:rPr lang="es-ES" sz="1400" dirty="0"/>
              <a:t>-</a:t>
            </a:r>
            <a:r>
              <a:rPr lang="es-ES" sz="1400" dirty="0" err="1"/>
              <a:t>university</a:t>
            </a:r>
            <a:r>
              <a:rPr lang="es-ES" sz="1400" dirty="0"/>
              <a:t>-look</a:t>
            </a:r>
          </a:p>
        </p:txBody>
      </p:sp>
      <p:sp>
        <p:nvSpPr>
          <p:cNvPr id="10" name="Rectangle 2"/>
          <p:cNvSpPr txBox="1">
            <a:spLocks noChangeArrowheads="1"/>
          </p:cNvSpPr>
          <p:nvPr/>
        </p:nvSpPr>
        <p:spPr>
          <a:xfrm>
            <a:off x="642938" y="813042"/>
            <a:ext cx="8229600" cy="559126"/>
          </a:xfrm>
          <a:prstGeom prst="rect">
            <a:avLst/>
          </a:prstGeom>
          <a:ln/>
        </p:spPr>
        <p:txBody>
          <a:bodyPr>
            <a:normAutofit/>
          </a:bodyPr>
          <a:lstStyle/>
          <a:p>
            <a:pPr defTabSz="914400" fontAlgn="auto">
              <a:spcBef>
                <a:spcPts val="700"/>
              </a:spcBef>
              <a:spcAft>
                <a:spcPts val="0"/>
              </a:spcAft>
              <a:buClr>
                <a:srgbClr val="2DA2BF"/>
              </a:buClr>
              <a:buSzPct val="68000"/>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000000"/>
                </a:solidFill>
                <a:latin typeface="+mj-lt"/>
                <a:ea typeface="Microsoft YaHei" charset="-122"/>
                <a:cs typeface="+mn-cs"/>
              </a:rPr>
              <a:t>What is missing from the array of interventions, programs, etc.?:</a:t>
            </a:r>
            <a:endParaRPr lang="en-US" sz="2000" dirty="0">
              <a:solidFill>
                <a:srgbClr val="000000"/>
              </a:solidFill>
              <a:latin typeface="+mj-lt"/>
              <a:cs typeface="+mn-cs"/>
            </a:endParaRPr>
          </a:p>
        </p:txBody>
      </p:sp>
    </p:spTree>
    <p:extLst>
      <p:ext uri="{BB962C8B-B14F-4D97-AF65-F5344CB8AC3E}">
        <p14:creationId xmlns:p14="http://schemas.microsoft.com/office/powerpoint/2010/main" val="45698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2</a:t>
            </a:fld>
            <a:endParaRPr lang="es-ES"/>
          </a:p>
        </p:txBody>
      </p:sp>
      <p:graphicFrame>
        <p:nvGraphicFramePr>
          <p:cNvPr id="11" name="4 Diagrama"/>
          <p:cNvGraphicFramePr/>
          <p:nvPr>
            <p:extLst>
              <p:ext uri="{D42A27DB-BD31-4B8C-83A1-F6EECF244321}">
                <p14:modId xmlns:p14="http://schemas.microsoft.com/office/powerpoint/2010/main" val="2784518412"/>
              </p:ext>
            </p:extLst>
          </p:nvPr>
        </p:nvGraphicFramePr>
        <p:xfrm>
          <a:off x="1209812" y="3789463"/>
          <a:ext cx="7000924" cy="286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graphicFrame>
        <p:nvGraphicFramePr>
          <p:cNvPr id="14" name="4 Diagrama"/>
          <p:cNvGraphicFramePr/>
          <p:nvPr>
            <p:extLst>
              <p:ext uri="{D42A27DB-BD31-4B8C-83A1-F6EECF244321}">
                <p14:modId xmlns:p14="http://schemas.microsoft.com/office/powerpoint/2010/main" val="1096891951"/>
              </p:ext>
            </p:extLst>
          </p:nvPr>
        </p:nvGraphicFramePr>
        <p:xfrm>
          <a:off x="1209812" y="803646"/>
          <a:ext cx="7000924" cy="28369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CuadroTexto 3"/>
          <p:cNvSpPr txBox="1"/>
          <p:nvPr/>
        </p:nvSpPr>
        <p:spPr>
          <a:xfrm>
            <a:off x="3274964" y="3442029"/>
            <a:ext cx="3141292" cy="461665"/>
          </a:xfrm>
          <a:prstGeom prst="rect">
            <a:avLst/>
          </a:prstGeom>
          <a:noFill/>
        </p:spPr>
        <p:txBody>
          <a:bodyPr wrap="square" rtlCol="0">
            <a:spAutoFit/>
          </a:bodyPr>
          <a:lstStyle/>
          <a:p>
            <a:pPr algn="ctr"/>
            <a:r>
              <a:rPr lang="es-ES" sz="2400" b="1" dirty="0"/>
              <a:t>Core idea..</a:t>
            </a:r>
          </a:p>
        </p:txBody>
      </p:sp>
    </p:spTree>
    <p:extLst>
      <p:ext uri="{BB962C8B-B14F-4D97-AF65-F5344CB8AC3E}">
        <p14:creationId xmlns:p14="http://schemas.microsoft.com/office/powerpoint/2010/main" val="159899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1ECEE11-12DD-1144-82D9-604FD2B66119}" type="slidenum">
              <a:rPr lang="en-US"/>
              <a:pPr/>
              <a:t>20</a:t>
            </a:fld>
            <a:endParaRPr lang="en-US"/>
          </a:p>
        </p:txBody>
      </p:sp>
      <p:sp>
        <p:nvSpPr>
          <p:cNvPr id="7" name="Rectángulo 6"/>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grpSp>
        <p:nvGrpSpPr>
          <p:cNvPr id="8" name="Agrupar 7"/>
          <p:cNvGrpSpPr/>
          <p:nvPr/>
        </p:nvGrpSpPr>
        <p:grpSpPr>
          <a:xfrm flipH="1">
            <a:off x="929850" y="1543050"/>
            <a:ext cx="6871820" cy="714937"/>
            <a:chOff x="1363354" y="407"/>
            <a:chExt cx="4703120" cy="714937"/>
          </a:xfrm>
        </p:grpSpPr>
        <p:sp>
          <p:nvSpPr>
            <p:cNvPr id="21" name="Pentágono 20"/>
            <p:cNvSpPr/>
            <p:nvPr/>
          </p:nvSpPr>
          <p:spPr>
            <a:xfrm rot="10800000">
              <a:off x="1363354" y="407"/>
              <a:ext cx="4703120" cy="714937"/>
            </a:xfrm>
            <a:prstGeom prst="homePlat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Pentágono 4"/>
            <p:cNvSpPr/>
            <p:nvPr/>
          </p:nvSpPr>
          <p:spPr>
            <a:xfrm rot="21600000">
              <a:off x="1542088" y="407"/>
              <a:ext cx="4524386" cy="714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5267" tIns="57150" rIns="106680" bIns="57150" numCol="1" spcCol="1270" anchor="ctr" anchorCtr="0">
              <a:noAutofit/>
            </a:bodyPr>
            <a:lstStyle/>
            <a:p>
              <a:pPr lvl="0" algn="ctr" defTabSz="666750" rtl="0">
                <a:lnSpc>
                  <a:spcPct val="90000"/>
                </a:lnSpc>
                <a:spcBef>
                  <a:spcPct val="0"/>
                </a:spcBef>
                <a:spcAft>
                  <a:spcPct val="35000"/>
                </a:spcAft>
              </a:pPr>
              <a:r>
                <a:rPr kumimoji="0" lang="en-US" sz="2000" b="0" i="0" u="none" strike="noStrike" kern="1200" cap="none" spc="0" normalizeH="0" baseline="0" noProof="0" dirty="0">
                  <a:ln/>
                  <a:effectLst/>
                  <a:uLnTx/>
                  <a:uFillTx/>
                </a:rPr>
                <a:t>Incorporation of </a:t>
              </a:r>
              <a:r>
                <a:rPr kumimoji="0" lang="en-US" sz="2000" b="1" i="0" u="none" strike="noStrike" kern="1200" cap="none" spc="0" normalizeH="0" baseline="0" noProof="0" dirty="0">
                  <a:ln/>
                  <a:effectLst/>
                  <a:uLnTx/>
                  <a:uFillTx/>
                </a:rPr>
                <a:t>engagement</a:t>
              </a:r>
              <a:r>
                <a:rPr kumimoji="0" lang="en-US" sz="2000" b="0" i="0" u="none" strike="noStrike" kern="1200" cap="none" spc="0" normalizeH="0" baseline="0" noProof="0" dirty="0">
                  <a:ln/>
                  <a:effectLst/>
                  <a:uLnTx/>
                  <a:uFillTx/>
                </a:rPr>
                <a:t> into regional </a:t>
              </a:r>
              <a:r>
                <a:rPr kumimoji="0" lang="en-US" sz="2000" b="1" i="0" u="none" strike="noStrike" kern="1200" cap="none" spc="0" normalizeH="0" baseline="0" noProof="0" dirty="0">
                  <a:ln/>
                  <a:effectLst/>
                  <a:uLnTx/>
                  <a:uFillTx/>
                </a:rPr>
                <a:t>accreditation</a:t>
              </a:r>
              <a:r>
                <a:rPr kumimoji="0" lang="en-US" sz="2000" b="0" i="0" u="none" strike="noStrike" kern="1200" cap="none" spc="0" normalizeH="0" baseline="0" noProof="0" dirty="0">
                  <a:ln/>
                  <a:effectLst/>
                  <a:uLnTx/>
                  <a:uFillTx/>
                </a:rPr>
                <a:t> processes</a:t>
              </a:r>
              <a:endParaRPr lang="es-ES" sz="2000" kern="1200" dirty="0"/>
            </a:p>
          </p:txBody>
        </p:sp>
      </p:grpSp>
      <p:grpSp>
        <p:nvGrpSpPr>
          <p:cNvPr id="9" name="Agrupar 8"/>
          <p:cNvGrpSpPr/>
          <p:nvPr/>
        </p:nvGrpSpPr>
        <p:grpSpPr>
          <a:xfrm flipH="1">
            <a:off x="929850" y="2471401"/>
            <a:ext cx="6871820" cy="714937"/>
            <a:chOff x="1363354" y="928758"/>
            <a:chExt cx="4703120" cy="714937"/>
          </a:xfrm>
        </p:grpSpPr>
        <p:sp>
          <p:nvSpPr>
            <p:cNvPr id="19" name="Pentágono 18"/>
            <p:cNvSpPr/>
            <p:nvPr/>
          </p:nvSpPr>
          <p:spPr>
            <a:xfrm rot="10800000">
              <a:off x="1363354" y="928758"/>
              <a:ext cx="4703120" cy="714937"/>
            </a:xfrm>
            <a:prstGeom prst="homePlat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Pentágono 6"/>
            <p:cNvSpPr/>
            <p:nvPr/>
          </p:nvSpPr>
          <p:spPr>
            <a:xfrm rot="21600000">
              <a:off x="1542088" y="928758"/>
              <a:ext cx="4524386" cy="714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5267" tIns="57150" rIns="106680" bIns="57150" numCol="1" spcCol="1270" anchor="ctr" anchorCtr="0">
              <a:noAutofit/>
            </a:bodyPr>
            <a:lstStyle/>
            <a:p>
              <a:pPr lvl="0" algn="ctr" defTabSz="666750" rtl="0">
                <a:lnSpc>
                  <a:spcPct val="90000"/>
                </a:lnSpc>
                <a:spcBef>
                  <a:spcPct val="0"/>
                </a:spcBef>
                <a:spcAft>
                  <a:spcPct val="35000"/>
                </a:spcAft>
              </a:pPr>
              <a:r>
                <a:rPr kumimoji="0" lang="en-US" sz="2000" b="0" i="0" u="none" strike="noStrike" kern="1200" cap="none" spc="0" normalizeH="0" baseline="0" noProof="0" dirty="0">
                  <a:ln/>
                  <a:effectLst/>
                  <a:uLnTx/>
                  <a:uFillTx/>
                </a:rPr>
                <a:t>National/</a:t>
              </a:r>
              <a:r>
                <a:rPr lang="en-US" sz="2000" dirty="0">
                  <a:ln/>
                </a:rPr>
                <a:t>regional </a:t>
              </a:r>
              <a:r>
                <a:rPr kumimoji="0" lang="en-US" sz="2000" b="0" i="0" u="none" strike="noStrike" kern="1200" cap="none" spc="0" normalizeH="0" baseline="0" noProof="0" dirty="0">
                  <a:ln/>
                  <a:effectLst/>
                  <a:uLnTx/>
                  <a:uFillTx/>
                </a:rPr>
                <a:t>interest in collaborative research and </a:t>
              </a:r>
              <a:r>
                <a:rPr kumimoji="0" lang="en-US" sz="2000" b="1" i="0" u="none" strike="noStrike" kern="1200" cap="none" spc="0" normalizeH="0" baseline="0" noProof="0" dirty="0">
                  <a:ln/>
                  <a:effectLst/>
                  <a:uLnTx/>
                  <a:uFillTx/>
                </a:rPr>
                <a:t>community impacts </a:t>
              </a:r>
              <a:r>
                <a:rPr kumimoji="0" lang="en-US" sz="2000" b="0" i="0" u="none" strike="noStrike" kern="1200" cap="none" spc="0" normalizeH="0" baseline="0" noProof="0" dirty="0">
                  <a:ln/>
                  <a:effectLst/>
                  <a:uLnTx/>
                  <a:uFillTx/>
                </a:rPr>
                <a:t>of research</a:t>
              </a:r>
              <a:endParaRPr lang="es-ES" sz="2000" kern="1200" dirty="0"/>
            </a:p>
          </p:txBody>
        </p:sp>
      </p:grpSp>
      <p:grpSp>
        <p:nvGrpSpPr>
          <p:cNvPr id="10" name="Agrupar 9"/>
          <p:cNvGrpSpPr/>
          <p:nvPr/>
        </p:nvGrpSpPr>
        <p:grpSpPr>
          <a:xfrm flipH="1">
            <a:off x="929850" y="3399752"/>
            <a:ext cx="6871820" cy="714937"/>
            <a:chOff x="1363354" y="1857109"/>
            <a:chExt cx="4703120" cy="714937"/>
          </a:xfrm>
        </p:grpSpPr>
        <p:sp>
          <p:nvSpPr>
            <p:cNvPr id="17" name="Pentágono 16"/>
            <p:cNvSpPr/>
            <p:nvPr/>
          </p:nvSpPr>
          <p:spPr>
            <a:xfrm rot="10800000">
              <a:off x="1363354" y="1857109"/>
              <a:ext cx="4703120" cy="714937"/>
            </a:xfrm>
            <a:prstGeom prst="homePlat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Pentágono 8"/>
            <p:cNvSpPr/>
            <p:nvPr/>
          </p:nvSpPr>
          <p:spPr>
            <a:xfrm rot="21600000">
              <a:off x="1542088" y="1857109"/>
              <a:ext cx="4524386" cy="714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5267" tIns="57150" rIns="106680" bIns="57150" numCol="1" spcCol="1270" anchor="ctr" anchorCtr="0">
              <a:noAutofit/>
            </a:bodyPr>
            <a:lstStyle/>
            <a:p>
              <a:pPr lvl="0" algn="ctr" defTabSz="666750" rtl="0">
                <a:lnSpc>
                  <a:spcPct val="90000"/>
                </a:lnSpc>
                <a:spcBef>
                  <a:spcPct val="0"/>
                </a:spcBef>
                <a:spcAft>
                  <a:spcPct val="35000"/>
                </a:spcAft>
              </a:pPr>
              <a:r>
                <a:rPr kumimoji="0" lang="en-US" sz="2000" b="0" i="0" u="none" strike="noStrike" kern="1200" cap="none" spc="0" normalizeH="0" baseline="0" noProof="0" dirty="0">
                  <a:ln/>
                  <a:effectLst/>
                  <a:uLnTx/>
                  <a:uFillTx/>
                </a:rPr>
                <a:t>Persistent national/regional</a:t>
              </a:r>
              <a:r>
                <a:rPr kumimoji="0" lang="en-US" sz="2000" b="0" i="0" u="none" strike="noStrike" kern="1200" cap="none" spc="0" normalizeH="0" noProof="0" dirty="0">
                  <a:ln/>
                  <a:effectLst/>
                  <a:uLnTx/>
                  <a:uFillTx/>
                </a:rPr>
                <a:t> </a:t>
              </a:r>
              <a:r>
                <a:rPr kumimoji="0" lang="en-US" sz="2000" b="0" i="0" u="none" strike="noStrike" kern="1200" cap="none" spc="0" normalizeH="0" baseline="0" noProof="0" dirty="0">
                  <a:ln/>
                  <a:effectLst/>
                  <a:uLnTx/>
                  <a:uFillTx/>
                </a:rPr>
                <a:t>pressure for </a:t>
              </a:r>
              <a:r>
                <a:rPr kumimoji="0" lang="en-US" sz="2000" b="1" i="0" u="none" strike="noStrike" kern="1200" cap="none" spc="0" normalizeH="0" baseline="0" noProof="0" dirty="0">
                  <a:ln/>
                  <a:effectLst/>
                  <a:uLnTx/>
                  <a:uFillTx/>
                </a:rPr>
                <a:t>evidence of impact</a:t>
              </a:r>
              <a:endParaRPr lang="es-ES" sz="2000" b="1" kern="1200" dirty="0"/>
            </a:p>
          </p:txBody>
        </p:sp>
      </p:grpSp>
      <p:grpSp>
        <p:nvGrpSpPr>
          <p:cNvPr id="11" name="Agrupar 10"/>
          <p:cNvGrpSpPr/>
          <p:nvPr/>
        </p:nvGrpSpPr>
        <p:grpSpPr>
          <a:xfrm flipH="1">
            <a:off x="929850" y="4328103"/>
            <a:ext cx="6871820" cy="714937"/>
            <a:chOff x="1363354" y="2785460"/>
            <a:chExt cx="4703120" cy="714937"/>
          </a:xfrm>
        </p:grpSpPr>
        <p:sp>
          <p:nvSpPr>
            <p:cNvPr id="15" name="Pentágono 14"/>
            <p:cNvSpPr/>
            <p:nvPr/>
          </p:nvSpPr>
          <p:spPr>
            <a:xfrm rot="10800000">
              <a:off x="1363354" y="2785460"/>
              <a:ext cx="4703120" cy="714937"/>
            </a:xfrm>
            <a:prstGeom prst="homePlat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Pentágono 10"/>
            <p:cNvSpPr/>
            <p:nvPr/>
          </p:nvSpPr>
          <p:spPr>
            <a:xfrm rot="21600000">
              <a:off x="1542088" y="2785460"/>
              <a:ext cx="4524386" cy="714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5267" tIns="57150" rIns="106680" bIns="57150" numCol="1" spcCol="1270" anchor="ctr" anchorCtr="0">
              <a:noAutofit/>
            </a:bodyPr>
            <a:lstStyle/>
            <a:p>
              <a:pPr lvl="0" algn="ctr" defTabSz="666750" rtl="0">
                <a:lnSpc>
                  <a:spcPct val="90000"/>
                </a:lnSpc>
                <a:spcBef>
                  <a:spcPct val="0"/>
                </a:spcBef>
                <a:spcAft>
                  <a:spcPct val="35000"/>
                </a:spcAft>
              </a:pPr>
              <a:r>
                <a:rPr kumimoji="0" lang="en-US" sz="2000" b="0" i="0" u="none" strike="noStrike" kern="1200" cap="none" spc="0" normalizeH="0" baseline="0" noProof="0" dirty="0">
                  <a:ln/>
                  <a:effectLst/>
                  <a:uLnTx/>
                  <a:uFillTx/>
                </a:rPr>
                <a:t>Introduction of </a:t>
              </a:r>
              <a:r>
                <a:rPr kumimoji="0" lang="en-US" sz="2000" b="1" i="0" u="none" strike="noStrike" kern="1200" cap="none" spc="0" normalizeH="0" baseline="0" noProof="0" dirty="0">
                  <a:ln/>
                  <a:effectLst/>
                  <a:uLnTx/>
                  <a:uFillTx/>
                </a:rPr>
                <a:t>engaged scholarship </a:t>
              </a:r>
              <a:r>
                <a:rPr kumimoji="0" lang="en-US" sz="2000" b="0" i="0" u="none" strike="noStrike" kern="1200" cap="none" spc="0" normalizeH="0" baseline="0" noProof="0" dirty="0">
                  <a:ln/>
                  <a:effectLst/>
                  <a:uLnTx/>
                  <a:uFillTx/>
                </a:rPr>
                <a:t>(and learning) into </a:t>
              </a:r>
              <a:r>
                <a:rPr kumimoji="0" lang="en-US" sz="2000" b="1" i="0" u="none" strike="noStrike" kern="1200" cap="none" spc="0" normalizeH="0" baseline="0" noProof="0" dirty="0">
                  <a:ln/>
                  <a:effectLst/>
                  <a:uLnTx/>
                  <a:uFillTx/>
                </a:rPr>
                <a:t>classifications/rankings</a:t>
              </a:r>
              <a:endParaRPr lang="es-ES" sz="2000" kern="1200" dirty="0"/>
            </a:p>
          </p:txBody>
        </p:sp>
      </p:grpSp>
      <p:grpSp>
        <p:nvGrpSpPr>
          <p:cNvPr id="12" name="Agrupar 11"/>
          <p:cNvGrpSpPr/>
          <p:nvPr/>
        </p:nvGrpSpPr>
        <p:grpSpPr>
          <a:xfrm flipH="1">
            <a:off x="929850" y="5256454"/>
            <a:ext cx="6871820" cy="714937"/>
            <a:chOff x="1363354" y="3713811"/>
            <a:chExt cx="4703120" cy="714937"/>
          </a:xfrm>
        </p:grpSpPr>
        <p:sp>
          <p:nvSpPr>
            <p:cNvPr id="13" name="Pentágono 12"/>
            <p:cNvSpPr/>
            <p:nvPr/>
          </p:nvSpPr>
          <p:spPr>
            <a:xfrm rot="10800000">
              <a:off x="1363354" y="3713811"/>
              <a:ext cx="4703120" cy="714937"/>
            </a:xfrm>
            <a:prstGeom prst="homePlat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Pentágono 12"/>
            <p:cNvSpPr/>
            <p:nvPr/>
          </p:nvSpPr>
          <p:spPr>
            <a:xfrm rot="21600000">
              <a:off x="1542088" y="3713811"/>
              <a:ext cx="4524386" cy="714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5267" tIns="57150" rIns="106680" bIns="57150" numCol="1" spcCol="1270" anchor="ctr" anchorCtr="0">
              <a:noAutofit/>
            </a:bodyPr>
            <a:lstStyle/>
            <a:p>
              <a:pPr lvl="0" algn="ctr" defTabSz="666750" rtl="0">
                <a:lnSpc>
                  <a:spcPct val="90000"/>
                </a:lnSpc>
                <a:spcBef>
                  <a:spcPct val="0"/>
                </a:spcBef>
                <a:spcAft>
                  <a:spcPct val="35000"/>
                </a:spcAft>
              </a:pPr>
              <a:r>
                <a:rPr kumimoji="0" lang="en-US" sz="2000" b="0" i="0" u="none" strike="noStrike" kern="1200" cap="none" spc="0" normalizeH="0" baseline="0" noProof="0" dirty="0">
                  <a:ln/>
                  <a:effectLst/>
                  <a:uLnTx/>
                  <a:uFillTx/>
                </a:rPr>
                <a:t>Student demand for </a:t>
              </a:r>
              <a:r>
                <a:rPr kumimoji="0" lang="en-US" sz="2000" b="1" i="0" u="none" strike="noStrike" kern="1200" cap="none" spc="0" normalizeH="0" baseline="0" noProof="0" dirty="0">
                  <a:ln/>
                  <a:effectLst/>
                  <a:uLnTx/>
                  <a:uFillTx/>
                </a:rPr>
                <a:t>engaged learning</a:t>
              </a:r>
              <a:endParaRPr lang="es-ES" sz="2000" b="1" kern="1200" dirty="0"/>
            </a:p>
          </p:txBody>
        </p:sp>
      </p:grpSp>
      <p:sp>
        <p:nvSpPr>
          <p:cNvPr id="23" name="Rectangle 2"/>
          <p:cNvSpPr txBox="1">
            <a:spLocks noChangeArrowheads="1"/>
          </p:cNvSpPr>
          <p:nvPr/>
        </p:nvSpPr>
        <p:spPr>
          <a:xfrm>
            <a:off x="457200" y="620713"/>
            <a:ext cx="8362950" cy="79692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a:t>Challenges for Research Universities:</a:t>
            </a:r>
            <a:endParaRPr lang="en-US" sz="3400" dirty="0"/>
          </a:p>
        </p:txBody>
      </p:sp>
    </p:spTree>
    <p:extLst>
      <p:ext uri="{BB962C8B-B14F-4D97-AF65-F5344CB8AC3E}">
        <p14:creationId xmlns:p14="http://schemas.microsoft.com/office/powerpoint/2010/main" val="27177985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620713"/>
            <a:ext cx="8362950" cy="796925"/>
          </a:xfrm>
        </p:spPr>
        <p:txBody>
          <a:bodyPr>
            <a:normAutofit/>
          </a:bodyPr>
          <a:lstStyle/>
          <a:p>
            <a:pPr algn="l"/>
            <a:r>
              <a:rPr lang="en-US" sz="3400" dirty="0"/>
              <a:t>Challenges for Research Universities:</a:t>
            </a:r>
          </a:p>
        </p:txBody>
      </p:sp>
      <p:sp>
        <p:nvSpPr>
          <p:cNvPr id="81923" name="Rectangle 3"/>
          <p:cNvSpPr>
            <a:spLocks noGrp="1" noChangeArrowheads="1"/>
          </p:cNvSpPr>
          <p:nvPr>
            <p:ph sz="quarter" idx="1"/>
          </p:nvPr>
        </p:nvSpPr>
        <p:spPr/>
        <p:txBody>
          <a:bodyPr>
            <a:normAutofit/>
          </a:bodyPr>
          <a:lstStyle/>
          <a:p>
            <a:pPr>
              <a:lnSpc>
                <a:spcPct val="90000"/>
              </a:lnSpc>
            </a:pPr>
            <a:r>
              <a:rPr lang="en-US" sz="2800"/>
              <a:t>Successful reputation; investment in traditional modes of scholarship</a:t>
            </a:r>
          </a:p>
          <a:p>
            <a:pPr>
              <a:lnSpc>
                <a:spcPct val="90000"/>
              </a:lnSpc>
            </a:pPr>
            <a:r>
              <a:rPr lang="en-US" sz="2800"/>
              <a:t>Conservative view of innovations; resocialize new ideas to resemble current work</a:t>
            </a:r>
          </a:p>
          <a:p>
            <a:pPr>
              <a:lnSpc>
                <a:spcPct val="90000"/>
              </a:lnSpc>
            </a:pPr>
            <a:r>
              <a:rPr lang="en-US" sz="2800"/>
              <a:t>Large size, change is difficult</a:t>
            </a:r>
          </a:p>
          <a:p>
            <a:pPr>
              <a:lnSpc>
                <a:spcPct val="90000"/>
              </a:lnSpc>
            </a:pPr>
            <a:r>
              <a:rPr lang="en-US" sz="2800"/>
              <a:t>Tendency to compartmentalize in centers/institutes</a:t>
            </a:r>
          </a:p>
          <a:p>
            <a:pPr>
              <a:lnSpc>
                <a:spcPct val="90000"/>
              </a:lnSpc>
            </a:pPr>
            <a:r>
              <a:rPr lang="en-US" sz="2800"/>
              <a:t>Leading models for engagement are not peers</a:t>
            </a:r>
          </a:p>
          <a:p>
            <a:pPr>
              <a:lnSpc>
                <a:spcPct val="90000"/>
              </a:lnSpc>
            </a:pPr>
            <a:r>
              <a:rPr lang="en-US" sz="2800"/>
              <a:t>Discipline-dominated</a:t>
            </a:r>
          </a:p>
          <a:p>
            <a:pPr>
              <a:lnSpc>
                <a:spcPct val="90000"/>
              </a:lnSpc>
            </a:pPr>
            <a:r>
              <a:rPr lang="en-US" sz="2800"/>
              <a:t>Global ambitions; local issues less compelling</a:t>
            </a:r>
          </a:p>
        </p:txBody>
      </p:sp>
      <p:sp>
        <p:nvSpPr>
          <p:cNvPr id="2" name="Marcador de número de diapositiva 1"/>
          <p:cNvSpPr>
            <a:spLocks noGrp="1"/>
          </p:cNvSpPr>
          <p:nvPr>
            <p:ph type="sldNum" sz="quarter" idx="12"/>
          </p:nvPr>
        </p:nvSpPr>
        <p:spPr/>
        <p:txBody>
          <a:bodyPr/>
          <a:lstStyle/>
          <a:p>
            <a:fld id="{63254C34-5B0D-4442-9E78-9188DE17AC28}" type="slidenum">
              <a:rPr lang="es-ES" smtClean="0"/>
              <a:t>21</a:t>
            </a:fld>
            <a:endParaRPr lang="es-ES"/>
          </a:p>
        </p:txBody>
      </p:sp>
      <p:sp>
        <p:nvSpPr>
          <p:cNvPr id="6" name="Rectángulo 5"/>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142039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765175"/>
            <a:ext cx="8229600" cy="652463"/>
          </a:xfrm>
        </p:spPr>
        <p:txBody>
          <a:bodyPr/>
          <a:lstStyle/>
          <a:p>
            <a:r>
              <a:rPr lang="en-US" sz="3600"/>
              <a:t>Confusing Engagement Rhetoric:</a:t>
            </a:r>
          </a:p>
        </p:txBody>
      </p:sp>
      <p:sp>
        <p:nvSpPr>
          <p:cNvPr id="83971" name="Rectangle 3"/>
          <p:cNvSpPr>
            <a:spLocks noGrp="1" noChangeArrowheads="1"/>
          </p:cNvSpPr>
          <p:nvPr>
            <p:ph sz="quarter" idx="1"/>
          </p:nvPr>
        </p:nvSpPr>
        <p:spPr/>
        <p:txBody>
          <a:bodyPr>
            <a:normAutofit lnSpcReduction="10000"/>
          </a:bodyPr>
          <a:lstStyle/>
          <a:p>
            <a:pPr>
              <a:lnSpc>
                <a:spcPct val="90000"/>
              </a:lnSpc>
            </a:pPr>
            <a:r>
              <a:rPr lang="en-US"/>
              <a:t>Service-learning, community-based learning, academic service-learning, co-curricular service</a:t>
            </a:r>
          </a:p>
          <a:p>
            <a:pPr>
              <a:lnSpc>
                <a:spcPct val="90000"/>
              </a:lnSpc>
            </a:pPr>
            <a:r>
              <a:rPr lang="en-US"/>
              <a:t>Civic engagement, community engagement, civic education</a:t>
            </a:r>
          </a:p>
          <a:p>
            <a:pPr>
              <a:lnSpc>
                <a:spcPct val="90000"/>
              </a:lnSpc>
            </a:pPr>
            <a:r>
              <a:rPr lang="en-US"/>
              <a:t>Scholarship of Engagement</a:t>
            </a:r>
          </a:p>
          <a:p>
            <a:pPr>
              <a:lnSpc>
                <a:spcPct val="90000"/>
              </a:lnSpc>
            </a:pPr>
            <a:r>
              <a:rPr lang="en-US"/>
              <a:t>Community-based research</a:t>
            </a:r>
          </a:p>
          <a:p>
            <a:pPr>
              <a:lnSpc>
                <a:spcPct val="90000"/>
              </a:lnSpc>
            </a:pPr>
            <a:r>
              <a:rPr lang="en-US"/>
              <a:t>Participatory Action Research</a:t>
            </a:r>
          </a:p>
          <a:p>
            <a:pPr>
              <a:lnSpc>
                <a:spcPct val="90000"/>
              </a:lnSpc>
            </a:pPr>
            <a:r>
              <a:rPr lang="en-US"/>
              <a:t>Campus-Community Partnerships</a:t>
            </a:r>
          </a:p>
        </p:txBody>
      </p:sp>
      <p:sp>
        <p:nvSpPr>
          <p:cNvPr id="2" name="Marcador de número de diapositiva 1"/>
          <p:cNvSpPr>
            <a:spLocks noGrp="1"/>
          </p:cNvSpPr>
          <p:nvPr>
            <p:ph type="sldNum" sz="quarter" idx="12"/>
          </p:nvPr>
        </p:nvSpPr>
        <p:spPr/>
        <p:txBody>
          <a:bodyPr/>
          <a:lstStyle/>
          <a:p>
            <a:fld id="{63254C34-5B0D-4442-9E78-9188DE17AC28}" type="slidenum">
              <a:rPr lang="es-ES" smtClean="0"/>
              <a:t>22</a:t>
            </a:fld>
            <a:endParaRPr lang="es-ES"/>
          </a:p>
        </p:txBody>
      </p:sp>
      <p:sp>
        <p:nvSpPr>
          <p:cNvPr id="6" name="Rectángulo 5"/>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184575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620713"/>
            <a:ext cx="8229600" cy="796925"/>
          </a:xfrm>
        </p:spPr>
        <p:txBody>
          <a:bodyPr/>
          <a:lstStyle/>
          <a:p>
            <a:r>
              <a:rPr lang="en-US" sz="3600"/>
              <a:t>(Effective) Service-Learning Can:</a:t>
            </a:r>
          </a:p>
        </p:txBody>
      </p:sp>
      <p:sp>
        <p:nvSpPr>
          <p:cNvPr id="84995" name="Rectangle 3"/>
          <p:cNvSpPr>
            <a:spLocks noGrp="1" noChangeArrowheads="1"/>
          </p:cNvSpPr>
          <p:nvPr>
            <p:ph sz="quarter" idx="1"/>
          </p:nvPr>
        </p:nvSpPr>
        <p:spPr/>
        <p:txBody>
          <a:bodyPr/>
          <a:lstStyle/>
          <a:p>
            <a:r>
              <a:rPr lang="en-US" sz="2800"/>
              <a:t>Increase retention; diversity of local enrollment</a:t>
            </a:r>
          </a:p>
          <a:p>
            <a:r>
              <a:rPr lang="en-US" sz="2800"/>
              <a:t>Enhance achievement of core learning goals</a:t>
            </a:r>
          </a:p>
          <a:p>
            <a:r>
              <a:rPr lang="en-US" sz="2800"/>
              <a:t>Make learning relevant to more students</a:t>
            </a:r>
          </a:p>
          <a:p>
            <a:r>
              <a:rPr lang="en-US" sz="2800"/>
              <a:t>Influence career and major selection</a:t>
            </a:r>
          </a:p>
          <a:p>
            <a:r>
              <a:rPr lang="en-US" sz="2800"/>
              <a:t>Develop social, civic, leadership skills</a:t>
            </a:r>
          </a:p>
          <a:p>
            <a:r>
              <a:rPr lang="en-US" sz="2800"/>
              <a:t>Strengthen undergraduate research</a:t>
            </a:r>
          </a:p>
          <a:p>
            <a:r>
              <a:rPr lang="en-US" sz="2800"/>
              <a:t>Encourage students to be productive participants in the community </a:t>
            </a:r>
          </a:p>
        </p:txBody>
      </p:sp>
      <p:sp>
        <p:nvSpPr>
          <p:cNvPr id="2" name="Marcador de número de diapositiva 1"/>
          <p:cNvSpPr>
            <a:spLocks noGrp="1"/>
          </p:cNvSpPr>
          <p:nvPr>
            <p:ph type="sldNum" sz="quarter" idx="12"/>
          </p:nvPr>
        </p:nvSpPr>
        <p:spPr/>
        <p:txBody>
          <a:bodyPr/>
          <a:lstStyle/>
          <a:p>
            <a:fld id="{63254C34-5B0D-4442-9E78-9188DE17AC28}" type="slidenum">
              <a:rPr lang="es-ES" smtClean="0"/>
              <a:t>23</a:t>
            </a:fld>
            <a:endParaRPr lang="es-ES"/>
          </a:p>
        </p:txBody>
      </p:sp>
      <p:sp>
        <p:nvSpPr>
          <p:cNvPr id="6" name="Rectángulo 5"/>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68455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692150"/>
            <a:ext cx="8229600" cy="725488"/>
          </a:xfrm>
        </p:spPr>
        <p:txBody>
          <a:bodyPr>
            <a:normAutofit fontScale="90000"/>
          </a:bodyPr>
          <a:lstStyle/>
          <a:p>
            <a:r>
              <a:rPr lang="en-US" sz="3600" dirty="0"/>
              <a:t>How can we accomplish such changes and goals:</a:t>
            </a:r>
          </a:p>
        </p:txBody>
      </p:sp>
      <p:sp>
        <p:nvSpPr>
          <p:cNvPr id="91139" name="Rectangle 3"/>
          <p:cNvSpPr>
            <a:spLocks noGrp="1" noChangeArrowheads="1"/>
          </p:cNvSpPr>
          <p:nvPr>
            <p:ph sz="quarter" idx="1"/>
          </p:nvPr>
        </p:nvSpPr>
        <p:spPr/>
        <p:txBody>
          <a:bodyPr>
            <a:normAutofit/>
          </a:bodyPr>
          <a:lstStyle/>
          <a:p>
            <a:pPr>
              <a:lnSpc>
                <a:spcPct val="90000"/>
              </a:lnSpc>
            </a:pPr>
            <a:r>
              <a:rPr lang="en-US" sz="2800" dirty="0"/>
              <a:t>Greater interdependency with communities</a:t>
            </a:r>
          </a:p>
          <a:p>
            <a:pPr>
              <a:lnSpc>
                <a:spcPct val="90000"/>
              </a:lnSpc>
            </a:pPr>
            <a:r>
              <a:rPr lang="en-US" sz="2800" dirty="0"/>
              <a:t>Students come from and remain in the area-preparing future citizens and leaders</a:t>
            </a:r>
          </a:p>
          <a:p>
            <a:pPr>
              <a:lnSpc>
                <a:spcPct val="90000"/>
              </a:lnSpc>
            </a:pPr>
            <a:r>
              <a:rPr lang="en-US" sz="2800" dirty="0"/>
              <a:t>Involvement in business and workforce development at a one-on-one level</a:t>
            </a:r>
          </a:p>
          <a:p>
            <a:pPr>
              <a:lnSpc>
                <a:spcPct val="90000"/>
              </a:lnSpc>
            </a:pPr>
            <a:r>
              <a:rPr lang="en-US" sz="2800" dirty="0"/>
              <a:t>Involvement in local schools and government</a:t>
            </a:r>
          </a:p>
          <a:p>
            <a:pPr>
              <a:lnSpc>
                <a:spcPct val="90000"/>
              </a:lnSpc>
            </a:pPr>
            <a:r>
              <a:rPr lang="en-US" sz="2800" dirty="0"/>
              <a:t>More active link between research and teaching</a:t>
            </a:r>
          </a:p>
          <a:p>
            <a:pPr>
              <a:lnSpc>
                <a:spcPct val="90000"/>
              </a:lnSpc>
            </a:pPr>
            <a:r>
              <a:rPr lang="en-US" sz="2800" dirty="0"/>
              <a:t>Respect for the expertise available in community and the role of reciprocity</a:t>
            </a:r>
          </a:p>
        </p:txBody>
      </p:sp>
      <p:sp>
        <p:nvSpPr>
          <p:cNvPr id="2" name="Marcador de número de diapositiva 1"/>
          <p:cNvSpPr>
            <a:spLocks noGrp="1"/>
          </p:cNvSpPr>
          <p:nvPr>
            <p:ph type="sldNum" sz="quarter" idx="12"/>
          </p:nvPr>
        </p:nvSpPr>
        <p:spPr/>
        <p:txBody>
          <a:bodyPr/>
          <a:lstStyle/>
          <a:p>
            <a:fld id="{63254C34-5B0D-4442-9E78-9188DE17AC28}" type="slidenum">
              <a:rPr lang="es-ES" smtClean="0"/>
              <a:t>24</a:t>
            </a:fld>
            <a:endParaRPr lang="es-ES"/>
          </a:p>
        </p:txBody>
      </p:sp>
      <p:sp>
        <p:nvSpPr>
          <p:cNvPr id="6" name="Rectángulo 5"/>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422392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620713"/>
            <a:ext cx="8229600" cy="796925"/>
          </a:xfrm>
        </p:spPr>
        <p:txBody>
          <a:bodyPr/>
          <a:lstStyle/>
          <a:p>
            <a:r>
              <a:rPr lang="en-US" sz="4000"/>
              <a:t>Implications for Policymakers</a:t>
            </a:r>
          </a:p>
        </p:txBody>
      </p:sp>
      <p:sp>
        <p:nvSpPr>
          <p:cNvPr id="93187" name="Rectangle 3"/>
          <p:cNvSpPr>
            <a:spLocks noGrp="1" noChangeArrowheads="1"/>
          </p:cNvSpPr>
          <p:nvPr>
            <p:ph sz="quarter" idx="1"/>
          </p:nvPr>
        </p:nvSpPr>
        <p:spPr/>
        <p:txBody>
          <a:bodyPr>
            <a:normAutofit lnSpcReduction="10000"/>
          </a:bodyPr>
          <a:lstStyle/>
          <a:p>
            <a:pPr>
              <a:lnSpc>
                <a:spcPct val="90000"/>
              </a:lnSpc>
            </a:pPr>
            <a:r>
              <a:rPr lang="en-US" sz="2800" dirty="0"/>
              <a:t>Recognize the new integrated modes of knowledge generation/dissemination</a:t>
            </a:r>
          </a:p>
          <a:p>
            <a:pPr>
              <a:lnSpc>
                <a:spcPct val="90000"/>
              </a:lnSpc>
            </a:pPr>
            <a:r>
              <a:rPr lang="en-US" sz="2800" dirty="0"/>
              <a:t>Negotiate unique mission/accountability plans for each institution based on greater intentionality</a:t>
            </a:r>
          </a:p>
          <a:p>
            <a:pPr>
              <a:lnSpc>
                <a:spcPct val="90000"/>
              </a:lnSpc>
            </a:pPr>
            <a:r>
              <a:rPr lang="en-US" sz="2800" dirty="0"/>
              <a:t>Reward academic responsiveness to public context and interest in diverse forms and settings</a:t>
            </a:r>
          </a:p>
          <a:p>
            <a:pPr>
              <a:lnSpc>
                <a:spcPct val="90000"/>
              </a:lnSpc>
            </a:pPr>
            <a:r>
              <a:rPr lang="en-US" sz="2800" dirty="0"/>
              <a:t>Relax regulatory structures that encourage misguided competition and imitation</a:t>
            </a:r>
          </a:p>
          <a:p>
            <a:pPr>
              <a:lnSpc>
                <a:spcPct val="90000"/>
              </a:lnSpc>
            </a:pPr>
            <a:r>
              <a:rPr lang="en-US" sz="2800" dirty="0"/>
              <a:t>Reward innovation and collaboration across institutions and communities</a:t>
            </a:r>
          </a:p>
          <a:p>
            <a:pPr>
              <a:lnSpc>
                <a:spcPct val="90000"/>
              </a:lnSpc>
            </a:pPr>
            <a:r>
              <a:rPr lang="en-US" sz="2800" dirty="0"/>
              <a:t>Reward outcomes (e.g., impact, </a:t>
            </a:r>
            <a:r>
              <a:rPr lang="en-US" sz="2800" dirty="0" err="1"/>
              <a:t>efficiacy</a:t>
            </a:r>
            <a:r>
              <a:rPr lang="en-US" sz="2800" dirty="0"/>
              <a:t>, efficiency)</a:t>
            </a:r>
          </a:p>
        </p:txBody>
      </p:sp>
      <p:sp>
        <p:nvSpPr>
          <p:cNvPr id="2" name="Marcador de número de diapositiva 1"/>
          <p:cNvSpPr>
            <a:spLocks noGrp="1"/>
          </p:cNvSpPr>
          <p:nvPr>
            <p:ph type="sldNum" sz="quarter" idx="12"/>
          </p:nvPr>
        </p:nvSpPr>
        <p:spPr/>
        <p:txBody>
          <a:bodyPr/>
          <a:lstStyle/>
          <a:p>
            <a:fld id="{63254C34-5B0D-4442-9E78-9188DE17AC28}" type="slidenum">
              <a:rPr lang="es-ES" smtClean="0"/>
              <a:t>25</a:t>
            </a:fld>
            <a:endParaRPr lang="es-ES"/>
          </a:p>
        </p:txBody>
      </p:sp>
      <p:sp>
        <p:nvSpPr>
          <p:cNvPr id="6" name="Rectángulo 5"/>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5192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26</a:t>
            </a:fld>
            <a:endParaRPr lang="es-ES"/>
          </a:p>
        </p:txBody>
      </p:sp>
      <p:sp>
        <p:nvSpPr>
          <p:cNvPr id="4" name="Rectángulo 3"/>
          <p:cNvSpPr/>
          <p:nvPr/>
        </p:nvSpPr>
        <p:spPr>
          <a:xfrm>
            <a:off x="885214" y="1048560"/>
            <a:ext cx="7532173" cy="5078314"/>
          </a:xfrm>
          <a:prstGeom prst="rect">
            <a:avLst/>
          </a:prstGeom>
        </p:spPr>
        <p:txBody>
          <a:bodyPr wrap="square">
            <a:spAutoFit/>
          </a:bodyPr>
          <a:lstStyle/>
          <a:p>
            <a:endParaRPr lang="es-ES" dirty="0"/>
          </a:p>
          <a:p>
            <a:pPr marL="285750" indent="-285750">
              <a:buFont typeface="Arial"/>
              <a:buChar char="•"/>
            </a:pPr>
            <a:r>
              <a:rPr lang="es-ES" dirty="0"/>
              <a:t>Rubio-Alcalá, F., Arco-Tirado, J. L., Fernández-Martín, F. D., Lechuga, R., Barrios-Espinosa, E., and Pavón, V. (2019). A </a:t>
            </a:r>
            <a:r>
              <a:rPr lang="es-ES" dirty="0" err="1"/>
              <a:t>systematic</a:t>
            </a:r>
            <a:r>
              <a:rPr lang="es-ES" dirty="0"/>
              <a:t> </a:t>
            </a:r>
            <a:r>
              <a:rPr lang="es-ES" dirty="0" err="1"/>
              <a:t>Review</a:t>
            </a:r>
            <a:r>
              <a:rPr lang="es-ES" dirty="0"/>
              <a:t> </a:t>
            </a:r>
            <a:r>
              <a:rPr lang="es-ES" dirty="0" err="1"/>
              <a:t>on</a:t>
            </a:r>
            <a:r>
              <a:rPr lang="es-ES" dirty="0"/>
              <a:t> </a:t>
            </a:r>
            <a:r>
              <a:rPr lang="es-ES" dirty="0" err="1"/>
              <a:t>Evidences</a:t>
            </a:r>
            <a:r>
              <a:rPr lang="es-ES" dirty="0"/>
              <a:t> </a:t>
            </a:r>
            <a:r>
              <a:rPr lang="es-ES" dirty="0" err="1"/>
              <a:t>Supporting</a:t>
            </a:r>
            <a:r>
              <a:rPr lang="es-ES" dirty="0"/>
              <a:t> </a:t>
            </a:r>
            <a:r>
              <a:rPr lang="es-ES" dirty="0" err="1"/>
              <a:t>Quality</a:t>
            </a:r>
            <a:r>
              <a:rPr lang="es-ES" dirty="0"/>
              <a:t> </a:t>
            </a:r>
            <a:r>
              <a:rPr lang="es-ES" dirty="0" err="1"/>
              <a:t>Indicators</a:t>
            </a:r>
            <a:r>
              <a:rPr lang="es-ES" dirty="0"/>
              <a:t> of </a:t>
            </a:r>
            <a:r>
              <a:rPr lang="es-ES" dirty="0" err="1"/>
              <a:t>Bilingual</a:t>
            </a:r>
            <a:r>
              <a:rPr lang="es-ES" dirty="0"/>
              <a:t>, Plurilingual and </a:t>
            </a:r>
            <a:r>
              <a:rPr lang="es-ES" dirty="0" err="1"/>
              <a:t>Multilingual</a:t>
            </a:r>
            <a:r>
              <a:rPr lang="es-ES" dirty="0"/>
              <a:t> </a:t>
            </a:r>
            <a:r>
              <a:rPr lang="es-ES" dirty="0" err="1"/>
              <a:t>Programs</a:t>
            </a:r>
            <a:r>
              <a:rPr lang="es-ES" dirty="0"/>
              <a:t> in </a:t>
            </a:r>
            <a:r>
              <a:rPr lang="es-ES" dirty="0" err="1"/>
              <a:t>Higher</a:t>
            </a:r>
            <a:r>
              <a:rPr lang="es-ES" dirty="0"/>
              <a:t> </a:t>
            </a:r>
            <a:r>
              <a:rPr lang="es-ES" dirty="0" err="1"/>
              <a:t>Education</a:t>
            </a:r>
            <a:r>
              <a:rPr lang="es-ES" dirty="0"/>
              <a:t>. </a:t>
            </a:r>
            <a:r>
              <a:rPr lang="es-ES" dirty="0" err="1"/>
              <a:t>Educational</a:t>
            </a:r>
            <a:r>
              <a:rPr lang="es-ES" dirty="0"/>
              <a:t> </a:t>
            </a:r>
            <a:r>
              <a:rPr lang="es-ES" dirty="0" err="1"/>
              <a:t>Research</a:t>
            </a:r>
            <a:r>
              <a:rPr lang="es-ES" dirty="0"/>
              <a:t> </a:t>
            </a:r>
            <a:r>
              <a:rPr lang="es-ES" dirty="0" err="1"/>
              <a:t>Review</a:t>
            </a:r>
            <a:r>
              <a:rPr lang="es-ES" dirty="0"/>
              <a:t>. </a:t>
            </a:r>
            <a:r>
              <a:rPr lang="es-ES" dirty="0">
                <a:hlinkClick r:id="rId3"/>
              </a:rPr>
              <a:t>https://doi.org/10.1016/j.edurev.2019.03.003</a:t>
            </a:r>
            <a:endParaRPr lang="es-ES" dirty="0"/>
          </a:p>
          <a:p>
            <a:pPr marL="285750" indent="-285750">
              <a:buFont typeface="Arial"/>
              <a:buChar char="•"/>
            </a:pPr>
            <a:endParaRPr lang="es-ES" dirty="0"/>
          </a:p>
          <a:p>
            <a:pPr marL="285750" indent="-285750">
              <a:buFont typeface="Arial"/>
              <a:buChar char="•"/>
            </a:pPr>
            <a:r>
              <a:rPr lang="es-ES" dirty="0"/>
              <a:t>Arco-Tirado, J. L., Fernández-Martín, F. D., and </a:t>
            </a:r>
            <a:r>
              <a:rPr lang="es-ES" dirty="0" err="1"/>
              <a:t>Hervás</a:t>
            </a:r>
            <a:r>
              <a:rPr lang="es-ES" dirty="0"/>
              <a:t>-Torres, M. (2019). </a:t>
            </a:r>
            <a:r>
              <a:rPr lang="es-ES" dirty="0" err="1"/>
              <a:t>Evidence-based</a:t>
            </a:r>
            <a:r>
              <a:rPr lang="es-ES" dirty="0"/>
              <a:t> Peer </a:t>
            </a:r>
            <a:r>
              <a:rPr lang="es-ES" dirty="0" err="1"/>
              <a:t>Tutoring</a:t>
            </a:r>
            <a:r>
              <a:rPr lang="es-ES" dirty="0"/>
              <a:t> </a:t>
            </a:r>
            <a:r>
              <a:rPr lang="es-ES" dirty="0" err="1"/>
              <a:t>Program</a:t>
            </a:r>
            <a:r>
              <a:rPr lang="es-ES" dirty="0"/>
              <a:t> </a:t>
            </a:r>
            <a:r>
              <a:rPr lang="es-ES" dirty="0" err="1"/>
              <a:t>to</a:t>
            </a:r>
            <a:r>
              <a:rPr lang="es-ES" dirty="0"/>
              <a:t> </a:t>
            </a:r>
            <a:r>
              <a:rPr lang="es-ES" dirty="0" err="1"/>
              <a:t>Improve</a:t>
            </a:r>
            <a:r>
              <a:rPr lang="es-ES" dirty="0"/>
              <a:t> </a:t>
            </a:r>
            <a:r>
              <a:rPr lang="es-ES" dirty="0" err="1"/>
              <a:t>Students</a:t>
            </a:r>
            <a:r>
              <a:rPr lang="es-ES" dirty="0"/>
              <a:t> Performance at </a:t>
            </a:r>
            <a:r>
              <a:rPr lang="es-ES" dirty="0" err="1"/>
              <a:t>the</a:t>
            </a:r>
            <a:r>
              <a:rPr lang="es-ES" dirty="0"/>
              <a:t> </a:t>
            </a:r>
            <a:r>
              <a:rPr lang="es-ES" dirty="0" err="1"/>
              <a:t>University</a:t>
            </a:r>
            <a:r>
              <a:rPr lang="es-ES" dirty="0"/>
              <a:t>. </a:t>
            </a:r>
            <a:r>
              <a:rPr lang="es-ES" dirty="0" err="1"/>
              <a:t>Studies</a:t>
            </a:r>
            <a:r>
              <a:rPr lang="es-ES" dirty="0"/>
              <a:t> in </a:t>
            </a:r>
            <a:r>
              <a:rPr lang="es-ES" dirty="0" err="1"/>
              <a:t>Higher</a:t>
            </a:r>
            <a:r>
              <a:rPr lang="es-ES" dirty="0"/>
              <a:t> </a:t>
            </a:r>
            <a:r>
              <a:rPr lang="es-ES" dirty="0" err="1"/>
              <a:t>Education</a:t>
            </a:r>
            <a:r>
              <a:rPr lang="es-ES" dirty="0"/>
              <a:t>. </a:t>
            </a:r>
            <a:r>
              <a:rPr lang="es-ES" dirty="0" err="1"/>
              <a:t>https</a:t>
            </a:r>
            <a:r>
              <a:rPr lang="es-ES" dirty="0"/>
              <a:t>://</a:t>
            </a:r>
            <a:r>
              <a:rPr lang="es-ES" dirty="0" err="1"/>
              <a:t>doi.org</a:t>
            </a:r>
            <a:r>
              <a:rPr lang="es-ES" dirty="0"/>
              <a:t>/10.1080/03075079.2019.1597038 </a:t>
            </a:r>
            <a:r>
              <a:rPr lang="es-ES" dirty="0">
                <a:hlinkClick r:id="rId4"/>
              </a:rPr>
              <a:t>https://www.tandfonline.com/doi/full/10.1080/03075079.2019.1597038</a:t>
            </a:r>
            <a:endParaRPr lang="es-ES" dirty="0"/>
          </a:p>
          <a:p>
            <a:pPr marL="285750" indent="-285750">
              <a:buFont typeface="Arial"/>
              <a:buChar char="•"/>
            </a:pPr>
            <a:endParaRPr lang="es-ES" dirty="0"/>
          </a:p>
          <a:p>
            <a:pPr marL="285750" indent="-285750">
              <a:buFont typeface="Arial"/>
              <a:buChar char="•"/>
            </a:pPr>
            <a:r>
              <a:rPr lang="es-ES" dirty="0"/>
              <a:t>Arco-Tirado, J. L., Fernández-Martín, F. D., Ramos-García, A. M., </a:t>
            </a:r>
            <a:r>
              <a:rPr lang="es-ES" dirty="0" err="1"/>
              <a:t>Littvay</a:t>
            </a:r>
            <a:r>
              <a:rPr lang="es-ES" dirty="0"/>
              <a:t>, L., </a:t>
            </a:r>
            <a:r>
              <a:rPr lang="es-ES" dirty="0" err="1"/>
              <a:t>Villoria</a:t>
            </a:r>
            <a:r>
              <a:rPr lang="es-ES" dirty="0"/>
              <a:t>, J., and Naranjo, J. A. (2018). A </a:t>
            </a:r>
            <a:r>
              <a:rPr lang="es-ES" dirty="0" err="1"/>
              <a:t>Counterfactual</a:t>
            </a:r>
            <a:r>
              <a:rPr lang="es-ES" dirty="0"/>
              <a:t> </a:t>
            </a:r>
            <a:r>
              <a:rPr lang="es-ES" dirty="0" err="1"/>
              <a:t>Impact</a:t>
            </a:r>
            <a:r>
              <a:rPr lang="es-ES" dirty="0"/>
              <a:t> </a:t>
            </a:r>
            <a:r>
              <a:rPr lang="es-ES" dirty="0" err="1"/>
              <a:t>Evaluation</a:t>
            </a:r>
            <a:r>
              <a:rPr lang="es-ES" dirty="0"/>
              <a:t> of a </a:t>
            </a:r>
            <a:r>
              <a:rPr lang="es-ES" dirty="0" err="1"/>
              <a:t>Bilingual</a:t>
            </a:r>
            <a:r>
              <a:rPr lang="es-ES" dirty="0"/>
              <a:t> </a:t>
            </a:r>
            <a:r>
              <a:rPr lang="es-ES" dirty="0" err="1"/>
              <a:t>Program</a:t>
            </a:r>
            <a:r>
              <a:rPr lang="es-ES" dirty="0"/>
              <a:t> </a:t>
            </a:r>
            <a:r>
              <a:rPr lang="es-ES" dirty="0" err="1"/>
              <a:t>on</a:t>
            </a:r>
            <a:r>
              <a:rPr lang="es-ES" dirty="0"/>
              <a:t> </a:t>
            </a:r>
            <a:r>
              <a:rPr lang="es-ES" dirty="0" err="1"/>
              <a:t>Students</a:t>
            </a:r>
            <a:r>
              <a:rPr lang="es-ES" dirty="0"/>
              <a:t>’ Grade Point </a:t>
            </a:r>
            <a:r>
              <a:rPr lang="es-ES" dirty="0" err="1"/>
              <a:t>Average</a:t>
            </a:r>
            <a:r>
              <a:rPr lang="es-ES" dirty="0"/>
              <a:t> at a </a:t>
            </a:r>
            <a:r>
              <a:rPr lang="es-ES" dirty="0" err="1"/>
              <a:t>Spanish</a:t>
            </a:r>
            <a:r>
              <a:rPr lang="es-ES" dirty="0"/>
              <a:t> </a:t>
            </a:r>
            <a:r>
              <a:rPr lang="es-ES" dirty="0" err="1"/>
              <a:t>University</a:t>
            </a:r>
            <a:r>
              <a:rPr lang="es-ES" dirty="0"/>
              <a:t>. </a:t>
            </a:r>
            <a:r>
              <a:rPr lang="es-ES" dirty="0" err="1"/>
              <a:t>Evaluation</a:t>
            </a:r>
            <a:r>
              <a:rPr lang="es-ES" dirty="0"/>
              <a:t> and </a:t>
            </a:r>
            <a:r>
              <a:rPr lang="es-ES" dirty="0" err="1"/>
              <a:t>Program</a:t>
            </a:r>
            <a:r>
              <a:rPr lang="es-ES" dirty="0"/>
              <a:t> </a:t>
            </a:r>
            <a:r>
              <a:rPr lang="es-ES" dirty="0" err="1"/>
              <a:t>Planning</a:t>
            </a:r>
            <a:r>
              <a:rPr lang="es-ES" dirty="0"/>
              <a:t>, 68, 81-89. </a:t>
            </a:r>
            <a:r>
              <a:rPr lang="es-ES" dirty="0" err="1"/>
              <a:t>https</a:t>
            </a:r>
            <a:r>
              <a:rPr lang="es-ES" dirty="0"/>
              <a:t>://</a:t>
            </a:r>
            <a:r>
              <a:rPr lang="es-ES" dirty="0" err="1"/>
              <a:t>doi.org</a:t>
            </a:r>
            <a:r>
              <a:rPr lang="es-ES" dirty="0"/>
              <a:t>/10.1016/j.evalprogplan.2018.02.013. ISSN: 0149-7189.</a:t>
            </a:r>
          </a:p>
        </p:txBody>
      </p:sp>
      <p:sp>
        <p:nvSpPr>
          <p:cNvPr id="7" name="Rectángulo 6"/>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1200816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27</a:t>
            </a:fld>
            <a:endParaRPr lang="es-ES"/>
          </a:p>
        </p:txBody>
      </p:sp>
      <p:sp>
        <p:nvSpPr>
          <p:cNvPr id="2" name="CuadroTexto 1"/>
          <p:cNvSpPr txBox="1"/>
          <p:nvPr/>
        </p:nvSpPr>
        <p:spPr>
          <a:xfrm>
            <a:off x="2153749" y="2001119"/>
            <a:ext cx="4690407" cy="1569660"/>
          </a:xfrm>
          <a:prstGeom prst="rect">
            <a:avLst/>
          </a:prstGeom>
          <a:noFill/>
        </p:spPr>
        <p:txBody>
          <a:bodyPr wrap="none" rtlCol="0">
            <a:spAutoFit/>
          </a:bodyPr>
          <a:lstStyle/>
          <a:p>
            <a:pPr algn="ctr"/>
            <a:r>
              <a:rPr lang="es-ES" sz="2400" b="1" dirty="0"/>
              <a:t>THANK YOU FOR YOUR ATTENTION</a:t>
            </a:r>
          </a:p>
          <a:p>
            <a:pPr algn="ctr"/>
            <a:endParaRPr lang="es-ES" sz="2400" dirty="0"/>
          </a:p>
          <a:p>
            <a:pPr algn="ctr"/>
            <a:r>
              <a:rPr lang="es-ES" sz="2400" dirty="0">
                <a:hlinkClick r:id="rId3"/>
              </a:rPr>
              <a:t>jlarco@ugr.es</a:t>
            </a:r>
            <a:endParaRPr lang="es-ES" sz="2400" dirty="0"/>
          </a:p>
          <a:p>
            <a:pPr algn="ctr"/>
            <a:endParaRPr lang="es-ES" sz="2400" dirty="0"/>
          </a:p>
        </p:txBody>
      </p:sp>
    </p:spTree>
    <p:extLst>
      <p:ext uri="{BB962C8B-B14F-4D97-AF65-F5344CB8AC3E}">
        <p14:creationId xmlns:p14="http://schemas.microsoft.com/office/powerpoint/2010/main" val="333338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3</a:t>
            </a:fld>
            <a:endParaRPr lang="es-ES"/>
          </a:p>
        </p:txBody>
      </p:sp>
      <p:sp>
        <p:nvSpPr>
          <p:cNvPr id="5" name="Rectángulo 4"/>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pic>
        <p:nvPicPr>
          <p:cNvPr id="2" name="Imagen 1" descr="Captura de pantalla 2019-06-17 a las 23.27.57.png"/>
          <p:cNvPicPr>
            <a:picLocks noChangeAspect="1"/>
          </p:cNvPicPr>
          <p:nvPr/>
        </p:nvPicPr>
        <p:blipFill rotWithShape="1">
          <a:blip r:embed="rId3">
            <a:extLst>
              <a:ext uri="{28A0092B-C50C-407E-A947-70E740481C1C}">
                <a14:useLocalDpi xmlns:a14="http://schemas.microsoft.com/office/drawing/2010/main" val="0"/>
              </a:ext>
            </a:extLst>
          </a:blip>
          <a:srcRect t="6160" b="10816"/>
          <a:stretch/>
        </p:blipFill>
        <p:spPr>
          <a:xfrm>
            <a:off x="430906" y="1010668"/>
            <a:ext cx="5041900" cy="5388015"/>
          </a:xfrm>
          <a:prstGeom prst="rect">
            <a:avLst/>
          </a:prstGeom>
        </p:spPr>
      </p:pic>
      <p:sp>
        <p:nvSpPr>
          <p:cNvPr id="4" name="CuadroTexto 3"/>
          <p:cNvSpPr txBox="1"/>
          <p:nvPr/>
        </p:nvSpPr>
        <p:spPr>
          <a:xfrm>
            <a:off x="727239" y="534020"/>
            <a:ext cx="7160872" cy="461665"/>
          </a:xfrm>
          <a:prstGeom prst="rect">
            <a:avLst/>
          </a:prstGeom>
          <a:noFill/>
        </p:spPr>
        <p:txBody>
          <a:bodyPr wrap="square" rtlCol="0">
            <a:spAutoFit/>
          </a:bodyPr>
          <a:lstStyle/>
          <a:p>
            <a:pPr algn="ctr"/>
            <a:r>
              <a:rPr lang="en-US" sz="2400" dirty="0"/>
              <a:t>Spanish universities in the 2018 Shanghai Ranking</a:t>
            </a:r>
          </a:p>
        </p:txBody>
      </p:sp>
      <p:sp>
        <p:nvSpPr>
          <p:cNvPr id="11" name="CuadroTexto 10"/>
          <p:cNvSpPr txBox="1"/>
          <p:nvPr/>
        </p:nvSpPr>
        <p:spPr>
          <a:xfrm>
            <a:off x="849792" y="6352143"/>
            <a:ext cx="4790037" cy="369332"/>
          </a:xfrm>
          <a:prstGeom prst="rect">
            <a:avLst/>
          </a:prstGeom>
          <a:noFill/>
        </p:spPr>
        <p:txBody>
          <a:bodyPr wrap="square" rtlCol="0">
            <a:spAutoFit/>
          </a:bodyPr>
          <a:lstStyle/>
          <a:p>
            <a:r>
              <a:rPr lang="en-US" sz="900" dirty="0"/>
              <a:t>Note: Ordered from the countries’ highest to lowest number of universities in the top 500</a:t>
            </a:r>
          </a:p>
          <a:p>
            <a:r>
              <a:rPr lang="en-US" sz="900" dirty="0"/>
              <a:t>Source: Academic Ranking of World Universities (CWCU 2018).</a:t>
            </a:r>
          </a:p>
        </p:txBody>
      </p:sp>
      <p:sp>
        <p:nvSpPr>
          <p:cNvPr id="7" name="Rectángulo 6"/>
          <p:cNvSpPr/>
          <p:nvPr/>
        </p:nvSpPr>
        <p:spPr>
          <a:xfrm>
            <a:off x="5305778" y="1334259"/>
            <a:ext cx="3838221" cy="5509201"/>
          </a:xfrm>
          <a:prstGeom prst="rect">
            <a:avLst/>
          </a:prstGeom>
        </p:spPr>
        <p:txBody>
          <a:bodyPr wrap="square">
            <a:spAutoFit/>
          </a:bodyPr>
          <a:lstStyle/>
          <a:p>
            <a:pPr marL="285750" indent="-285750">
              <a:buFont typeface="Arial"/>
              <a:buChar char="•"/>
            </a:pPr>
            <a:r>
              <a:rPr lang="en-US" sz="1600" dirty="0"/>
              <a:t>Criticism (e.g., </a:t>
            </a:r>
            <a:r>
              <a:rPr lang="en-US" sz="1600" dirty="0" err="1"/>
              <a:t>Basquet</a:t>
            </a:r>
            <a:r>
              <a:rPr lang="en-US" sz="1600" dirty="0"/>
              <a:t> of indicators that privilege the wealthiest and long standing.., many variables beyond universities control.., number of Nobel Prizes (</a:t>
            </a:r>
            <a:r>
              <a:rPr lang="en-US" sz="1600" dirty="0" err="1"/>
              <a:t>Severo</a:t>
            </a:r>
            <a:r>
              <a:rPr lang="en-US" sz="1600" dirty="0"/>
              <a:t> Ochoa in 1959…), however..</a:t>
            </a:r>
          </a:p>
          <a:p>
            <a:pPr marL="285750" indent="-285750">
              <a:buFont typeface="Arial"/>
              <a:buChar char="•"/>
            </a:pPr>
            <a:endParaRPr lang="en-US" sz="1600" dirty="0"/>
          </a:p>
          <a:p>
            <a:pPr marL="285750" indent="-285750">
              <a:buFont typeface="Arial"/>
              <a:buChar char="•"/>
            </a:pPr>
            <a:r>
              <a:rPr lang="en-US" sz="1600" dirty="0"/>
              <a:t>Elite universities also have local impact by providing Community and Engaged Research and service like ABCS at PENN or Duke U. offering “Research service-learning” courses (many disciplines) engaging students and faculty in research on community-identified needs. </a:t>
            </a:r>
          </a:p>
          <a:p>
            <a:pPr marL="285750" indent="-285750">
              <a:buFont typeface="Arial"/>
              <a:buChar char="•"/>
            </a:pPr>
            <a:endParaRPr lang="en-US" sz="1600" dirty="0"/>
          </a:p>
          <a:p>
            <a:pPr marL="285750" indent="-285750">
              <a:buFont typeface="Arial"/>
              <a:buChar char="•"/>
            </a:pPr>
            <a:r>
              <a:rPr lang="en-US" sz="1600" dirty="0"/>
              <a:t>Similar programs: Brown, Cornell, Stanford,  Georgetown, Harvard, Yale, Princeton, Minnesota, Penn, Michigan, Wisconsin.. Or Simon Fraser University in Canada..</a:t>
            </a:r>
          </a:p>
          <a:p>
            <a:pPr marL="285750" indent="-285750">
              <a:buFont typeface="Arial"/>
              <a:buChar char="•"/>
            </a:pPr>
            <a:endParaRPr lang="en-US" sz="1600" dirty="0"/>
          </a:p>
        </p:txBody>
      </p:sp>
    </p:spTree>
    <p:extLst>
      <p:ext uri="{BB962C8B-B14F-4D97-AF65-F5344CB8AC3E}">
        <p14:creationId xmlns:p14="http://schemas.microsoft.com/office/powerpoint/2010/main" val="331699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4</a:t>
            </a:fld>
            <a:endParaRPr lang="es-ES"/>
          </a:p>
        </p:txBody>
      </p:sp>
      <p:pic>
        <p:nvPicPr>
          <p:cNvPr id="7" name="Imagen 6" descr="Screenshot 2019-06-14 at 14.20.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66" y="6378426"/>
            <a:ext cx="1722528" cy="270810"/>
          </a:xfrm>
          <a:prstGeom prst="rect">
            <a:avLst/>
          </a:prstGeom>
        </p:spPr>
      </p:pic>
      <p:sp>
        <p:nvSpPr>
          <p:cNvPr id="8" name="Rectángulo 7"/>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pic>
        <p:nvPicPr>
          <p:cNvPr id="9" name="Imagen 8" descr="Screenshot 2019-06-14 at 14.17.41.png"/>
          <p:cNvPicPr>
            <a:picLocks noChangeAspect="1"/>
          </p:cNvPicPr>
          <p:nvPr/>
        </p:nvPicPr>
        <p:blipFill rotWithShape="1">
          <a:blip r:embed="rId4">
            <a:extLst>
              <a:ext uri="{28A0092B-C50C-407E-A947-70E740481C1C}">
                <a14:useLocalDpi xmlns:a14="http://schemas.microsoft.com/office/drawing/2010/main" val="0"/>
              </a:ext>
            </a:extLst>
          </a:blip>
          <a:srcRect l="34259"/>
          <a:stretch/>
        </p:blipFill>
        <p:spPr>
          <a:xfrm>
            <a:off x="1425222" y="1441599"/>
            <a:ext cx="6011333" cy="3292404"/>
          </a:xfrm>
          <a:prstGeom prst="rect">
            <a:avLst/>
          </a:prstGeom>
        </p:spPr>
      </p:pic>
      <p:sp>
        <p:nvSpPr>
          <p:cNvPr id="4" name="Rectángulo 3"/>
          <p:cNvSpPr/>
          <p:nvPr/>
        </p:nvSpPr>
        <p:spPr>
          <a:xfrm>
            <a:off x="1509885" y="4754037"/>
            <a:ext cx="3062112" cy="938719"/>
          </a:xfrm>
          <a:prstGeom prst="rect">
            <a:avLst/>
          </a:prstGeom>
        </p:spPr>
        <p:txBody>
          <a:bodyPr wrap="square">
            <a:spAutoFit/>
          </a:bodyPr>
          <a:lstStyle/>
          <a:p>
            <a:r>
              <a:rPr lang="en-US" sz="1100" dirty="0"/>
              <a:t>U-Ranking, which analyzes the performance of the University System, synthesizing the universities’ achievements in teaching, research and innovation and technological development in a single index.</a:t>
            </a:r>
          </a:p>
        </p:txBody>
      </p:sp>
      <p:sp>
        <p:nvSpPr>
          <p:cNvPr id="5" name="Rectángulo 4"/>
          <p:cNvSpPr/>
          <p:nvPr/>
        </p:nvSpPr>
        <p:spPr>
          <a:xfrm>
            <a:off x="4676419" y="4754037"/>
            <a:ext cx="2844799" cy="938719"/>
          </a:xfrm>
          <a:prstGeom prst="rect">
            <a:avLst/>
          </a:prstGeom>
        </p:spPr>
        <p:txBody>
          <a:bodyPr wrap="square">
            <a:spAutoFit/>
          </a:bodyPr>
          <a:lstStyle/>
          <a:p>
            <a:r>
              <a:rPr lang="en-US" sz="1100" dirty="0"/>
              <a:t>U-Ranking Volume, which considers the combined effect of both variables, results and size, and classifies the universities according to their total contribution to the universities’ missions. </a:t>
            </a:r>
          </a:p>
        </p:txBody>
      </p:sp>
      <p:sp>
        <p:nvSpPr>
          <p:cNvPr id="11" name="CuadroTexto 10"/>
          <p:cNvSpPr txBox="1"/>
          <p:nvPr/>
        </p:nvSpPr>
        <p:spPr>
          <a:xfrm>
            <a:off x="1219902" y="748483"/>
            <a:ext cx="6704189" cy="830997"/>
          </a:xfrm>
          <a:prstGeom prst="rect">
            <a:avLst/>
          </a:prstGeom>
          <a:noFill/>
        </p:spPr>
        <p:txBody>
          <a:bodyPr wrap="square" rtlCol="0">
            <a:spAutoFit/>
          </a:bodyPr>
          <a:lstStyle/>
          <a:p>
            <a:pPr algn="ctr"/>
            <a:r>
              <a:rPr lang="en-US" sz="2400" dirty="0"/>
              <a:t>Spanish universities in the 2018 BBVA-IVIE ranking: the case of the UGR</a:t>
            </a:r>
          </a:p>
        </p:txBody>
      </p:sp>
    </p:spTree>
    <p:extLst>
      <p:ext uri="{BB962C8B-B14F-4D97-AF65-F5344CB8AC3E}">
        <p14:creationId xmlns:p14="http://schemas.microsoft.com/office/powerpoint/2010/main" val="304999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5</a:t>
            </a:fld>
            <a:endParaRPr lang="es-ES"/>
          </a:p>
        </p:txBody>
      </p:sp>
      <p:pic>
        <p:nvPicPr>
          <p:cNvPr id="4" name="Imagen 3" descr="Screenshot 2019-06-14 at 14.17.01.png"/>
          <p:cNvPicPr>
            <a:picLocks noChangeAspect="1"/>
          </p:cNvPicPr>
          <p:nvPr/>
        </p:nvPicPr>
        <p:blipFill rotWithShape="1">
          <a:blip r:embed="rId3">
            <a:extLst>
              <a:ext uri="{28A0092B-C50C-407E-A947-70E740481C1C}">
                <a14:useLocalDpi xmlns:a14="http://schemas.microsoft.com/office/drawing/2010/main" val="0"/>
              </a:ext>
            </a:extLst>
          </a:blip>
          <a:srcRect l="-1" r="42707"/>
          <a:stretch/>
        </p:blipFill>
        <p:spPr>
          <a:xfrm>
            <a:off x="0" y="14576"/>
            <a:ext cx="5238912" cy="1119072"/>
          </a:xfrm>
          <a:prstGeom prst="rect">
            <a:avLst/>
          </a:prstGeom>
        </p:spPr>
      </p:pic>
      <p:pic>
        <p:nvPicPr>
          <p:cNvPr id="2" name="Imagen 1" descr="Screenshot 2019-06-14 at 14.18.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76"/>
            <a:ext cx="6306977" cy="6858000"/>
          </a:xfrm>
          <a:prstGeom prst="rect">
            <a:avLst/>
          </a:prstGeom>
        </p:spPr>
      </p:pic>
      <p:pic>
        <p:nvPicPr>
          <p:cNvPr id="3" name="Imagen 2" descr="Screenshot 2019-06-14 at 14.20.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1616" y="5828797"/>
            <a:ext cx="2685358" cy="422183"/>
          </a:xfrm>
          <a:prstGeom prst="rect">
            <a:avLst/>
          </a:prstGeom>
        </p:spPr>
      </p:pic>
      <p:sp>
        <p:nvSpPr>
          <p:cNvPr id="7" name="Rectángulo 6"/>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159899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6</a:t>
            </a:fld>
            <a:endParaRPr lang="es-ES"/>
          </a:p>
        </p:txBody>
      </p:sp>
      <p:sp>
        <p:nvSpPr>
          <p:cNvPr id="2" name="Rectángulo 1"/>
          <p:cNvSpPr/>
          <p:nvPr/>
        </p:nvSpPr>
        <p:spPr>
          <a:xfrm>
            <a:off x="588268" y="915789"/>
            <a:ext cx="8555732" cy="5355313"/>
          </a:xfrm>
          <a:prstGeom prst="rect">
            <a:avLst/>
          </a:prstGeom>
        </p:spPr>
        <p:txBody>
          <a:bodyPr wrap="square">
            <a:spAutoFit/>
          </a:bodyPr>
          <a:lstStyle/>
          <a:p>
            <a:r>
              <a:rPr lang="en-US" b="1" i="1" dirty="0"/>
              <a:t>Local and regional indicators of “engagement”:</a:t>
            </a:r>
          </a:p>
          <a:p>
            <a:endParaRPr lang="en-US" dirty="0"/>
          </a:p>
          <a:p>
            <a:r>
              <a:rPr lang="en-US" dirty="0"/>
              <a:t>The University of Granada is the Spanish university with the greatest impact on its local environment measured in terms of provincial GDP. </a:t>
            </a:r>
          </a:p>
          <a:p>
            <a:endParaRPr lang="en-US" dirty="0"/>
          </a:p>
          <a:p>
            <a:r>
              <a:rPr lang="en-US" dirty="0"/>
              <a:t>The province of Granada accounts for </a:t>
            </a:r>
            <a:r>
              <a:rPr lang="en-US" b="1" dirty="0"/>
              <a:t>2.5%</a:t>
            </a:r>
            <a:r>
              <a:rPr lang="en-US" dirty="0"/>
              <a:t> of Spain in surface area, almost </a:t>
            </a:r>
            <a:r>
              <a:rPr lang="en-US" b="1" dirty="0"/>
              <a:t>2%</a:t>
            </a:r>
            <a:r>
              <a:rPr lang="en-US" dirty="0"/>
              <a:t> of the population and only </a:t>
            </a:r>
            <a:r>
              <a:rPr lang="en-US" b="1" dirty="0"/>
              <a:t>1.4%</a:t>
            </a:r>
            <a:r>
              <a:rPr lang="en-US" dirty="0"/>
              <a:t> of the national GDP; however, the University of Granada accounts for approximately </a:t>
            </a:r>
            <a:r>
              <a:rPr lang="en-US" b="1" dirty="0"/>
              <a:t>4%</a:t>
            </a:r>
            <a:r>
              <a:rPr lang="en-US" dirty="0"/>
              <a:t> of all scientific production in Spain. </a:t>
            </a:r>
          </a:p>
          <a:p>
            <a:endParaRPr lang="en-US" dirty="0"/>
          </a:p>
          <a:p>
            <a:r>
              <a:rPr lang="en-US" dirty="0"/>
              <a:t>The economic impact of the University, in a conservative estimate, is </a:t>
            </a:r>
            <a:r>
              <a:rPr lang="en-US" b="1" dirty="0"/>
              <a:t>4.7%</a:t>
            </a:r>
            <a:r>
              <a:rPr lang="en-US" dirty="0"/>
              <a:t> of the province’s GDP. Thus, the University is one of the most productive Spanish universities in terms of research in a local environment with one of the lowest GDPs.</a:t>
            </a:r>
          </a:p>
          <a:p>
            <a:endParaRPr lang="en-US" dirty="0"/>
          </a:p>
          <a:p>
            <a:r>
              <a:rPr lang="en-US" dirty="0"/>
              <a:t>After only the universities of the large cities of Madrid, Barcelona and Valencia, the University is the top institution in scientific production, in a context which is very different to that of the large cities, with much </a:t>
            </a:r>
            <a:r>
              <a:rPr lang="en-US" b="1" dirty="0"/>
              <a:t>fewer resources</a:t>
            </a:r>
            <a:r>
              <a:rPr lang="en-US" dirty="0"/>
              <a:t>; this makes the University of Granada one of the most efficient and effective universities in Spain. This, in turn, also explains why the University is so enormously important in its local context and the </a:t>
            </a:r>
            <a:r>
              <a:rPr lang="en-US" b="1" dirty="0"/>
              <a:t>huge</a:t>
            </a:r>
            <a:r>
              <a:rPr lang="en-US" dirty="0"/>
              <a:t> </a:t>
            </a:r>
            <a:r>
              <a:rPr lang="en-US" b="1" dirty="0"/>
              <a:t>potential</a:t>
            </a:r>
            <a:r>
              <a:rPr lang="en-US" dirty="0"/>
              <a:t> it houses for the future development of the province and surrounding region.</a:t>
            </a:r>
          </a:p>
        </p:txBody>
      </p:sp>
      <p:sp>
        <p:nvSpPr>
          <p:cNvPr id="5" name="Rectángulo 4"/>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52331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7</a:t>
            </a:fld>
            <a:endParaRPr lang="es-ES"/>
          </a:p>
        </p:txBody>
      </p:sp>
      <p:sp>
        <p:nvSpPr>
          <p:cNvPr id="2" name="Rectángulo 1"/>
          <p:cNvSpPr/>
          <p:nvPr/>
        </p:nvSpPr>
        <p:spPr>
          <a:xfrm>
            <a:off x="571038" y="932641"/>
            <a:ext cx="8115762" cy="4524316"/>
          </a:xfrm>
          <a:prstGeom prst="rect">
            <a:avLst/>
          </a:prstGeom>
        </p:spPr>
        <p:txBody>
          <a:bodyPr wrap="square">
            <a:spAutoFit/>
          </a:bodyPr>
          <a:lstStyle/>
          <a:p>
            <a:r>
              <a:rPr lang="en-US" b="1" i="1" dirty="0"/>
              <a:t>Effective partnerships in some (priority) areas:</a:t>
            </a:r>
          </a:p>
          <a:p>
            <a:endParaRPr lang="en-US" dirty="0"/>
          </a:p>
          <a:p>
            <a:r>
              <a:rPr lang="en-US" dirty="0"/>
              <a:t>The UGR has a </a:t>
            </a:r>
            <a:r>
              <a:rPr lang="en-US" b="1" dirty="0"/>
              <a:t>longstanding commitment </a:t>
            </a:r>
            <a:r>
              <a:rPr lang="en-US" dirty="0"/>
              <a:t>to partnerships of different kinds, with companies, public administrations and the third sector. </a:t>
            </a:r>
          </a:p>
          <a:p>
            <a:endParaRPr lang="en-US" dirty="0"/>
          </a:p>
          <a:p>
            <a:r>
              <a:rPr lang="en-US" dirty="0"/>
              <a:t>In particular, the </a:t>
            </a:r>
            <a:r>
              <a:rPr lang="en-US" dirty="0" err="1"/>
              <a:t>BioTic</a:t>
            </a:r>
            <a:r>
              <a:rPr lang="en-US" dirty="0"/>
              <a:t> excellence initiative is led by the University in collaboration with the National Spanish Research Council and the Health Sciences Technology Park and has 50 international partners fully engaged in the implementation of the project. These include major multinational companies such as Motorola, Fujitsu, Abbott, together with local SMEs from a range of sectors of economic activity.</a:t>
            </a:r>
          </a:p>
          <a:p>
            <a:endParaRPr lang="en-US" dirty="0"/>
          </a:p>
          <a:p>
            <a:r>
              <a:rPr lang="en-US" b="1" dirty="0"/>
              <a:t>Special effort </a:t>
            </a:r>
            <a:r>
              <a:rPr lang="en-US" dirty="0"/>
              <a:t>is being made to ensure cooperation with our recently established doctoral schools, where leading companies are directly involved in programme committees. The Health Sciences Technology Park is an obvious example of public-private partnership that is made possible by the determination of the University in this area.</a:t>
            </a:r>
          </a:p>
        </p:txBody>
      </p:sp>
      <p:sp>
        <p:nvSpPr>
          <p:cNvPr id="5" name="Rectángulo 4"/>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52331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p:cNvSpPr>
            <a:spLocks noGrp="1"/>
          </p:cNvSpPr>
          <p:nvPr>
            <p:ph type="sldNum" sz="quarter" idx="12"/>
          </p:nvPr>
        </p:nvSpPr>
        <p:spPr/>
        <p:txBody>
          <a:bodyPr/>
          <a:lstStyle/>
          <a:p>
            <a:fld id="{63254C34-5B0D-4442-9E78-9188DE17AC28}" type="slidenum">
              <a:rPr lang="es-ES" smtClean="0"/>
              <a:t>8</a:t>
            </a:fld>
            <a:endParaRPr lang="es-ES"/>
          </a:p>
        </p:txBody>
      </p:sp>
      <p:grpSp>
        <p:nvGrpSpPr>
          <p:cNvPr id="4" name="Agrupar 3"/>
          <p:cNvGrpSpPr/>
          <p:nvPr/>
        </p:nvGrpSpPr>
        <p:grpSpPr>
          <a:xfrm>
            <a:off x="430906" y="1811088"/>
            <a:ext cx="4971972" cy="3463263"/>
            <a:chOff x="1" y="1315094"/>
            <a:chExt cx="4665342" cy="2887771"/>
          </a:xfrm>
        </p:grpSpPr>
        <p:pic>
          <p:nvPicPr>
            <p:cNvPr id="2" name="Imagen 1" descr="Screenshot 2019-06-14 at 19.10.54.png"/>
            <p:cNvPicPr>
              <a:picLocks noChangeAspect="1"/>
            </p:cNvPicPr>
            <p:nvPr/>
          </p:nvPicPr>
          <p:blipFill rotWithShape="1">
            <a:blip r:embed="rId3">
              <a:extLst>
                <a:ext uri="{28A0092B-C50C-407E-A947-70E740481C1C}">
                  <a14:useLocalDpi xmlns:a14="http://schemas.microsoft.com/office/drawing/2010/main" val="0"/>
                </a:ext>
              </a:extLst>
            </a:blip>
            <a:srcRect t="35653" b="2586"/>
            <a:stretch/>
          </p:blipFill>
          <p:spPr>
            <a:xfrm>
              <a:off x="1" y="1315094"/>
              <a:ext cx="4665342" cy="2278188"/>
            </a:xfrm>
            <a:prstGeom prst="rect">
              <a:avLst/>
            </a:prstGeom>
          </p:spPr>
        </p:pic>
        <p:pic>
          <p:nvPicPr>
            <p:cNvPr id="5" name="Imagen 4" descr="Screenshot 2019-06-14 at 19.11.10.png"/>
            <p:cNvPicPr>
              <a:picLocks noChangeAspect="1"/>
            </p:cNvPicPr>
            <p:nvPr/>
          </p:nvPicPr>
          <p:blipFill rotWithShape="1">
            <a:blip r:embed="rId4">
              <a:extLst>
                <a:ext uri="{28A0092B-C50C-407E-A947-70E740481C1C}">
                  <a14:useLocalDpi xmlns:a14="http://schemas.microsoft.com/office/drawing/2010/main" val="0"/>
                </a:ext>
              </a:extLst>
            </a:blip>
            <a:srcRect t="2605" b="78357"/>
            <a:stretch/>
          </p:blipFill>
          <p:spPr>
            <a:xfrm>
              <a:off x="1" y="3611837"/>
              <a:ext cx="4200923" cy="591028"/>
            </a:xfrm>
            <a:prstGeom prst="rect">
              <a:avLst/>
            </a:prstGeom>
          </p:spPr>
        </p:pic>
      </p:grpSp>
      <p:pic>
        <p:nvPicPr>
          <p:cNvPr id="8" name="Imagen 7" descr="Screenshot 2019-06-14 at 19.11.10.png"/>
          <p:cNvPicPr>
            <a:picLocks noChangeAspect="1"/>
          </p:cNvPicPr>
          <p:nvPr/>
        </p:nvPicPr>
        <p:blipFill rotWithShape="1">
          <a:blip r:embed="rId4">
            <a:extLst>
              <a:ext uri="{28A0092B-C50C-407E-A947-70E740481C1C}">
                <a14:useLocalDpi xmlns:a14="http://schemas.microsoft.com/office/drawing/2010/main" val="0"/>
              </a:ext>
            </a:extLst>
          </a:blip>
          <a:srcRect t="21199" r="24384"/>
          <a:stretch/>
        </p:blipFill>
        <p:spPr>
          <a:xfrm>
            <a:off x="5253131" y="1811088"/>
            <a:ext cx="3533252" cy="3199498"/>
          </a:xfrm>
          <a:prstGeom prst="rect">
            <a:avLst/>
          </a:prstGeom>
        </p:spPr>
      </p:pic>
      <p:sp>
        <p:nvSpPr>
          <p:cNvPr id="3" name="CuadroTexto 2"/>
          <p:cNvSpPr txBox="1"/>
          <p:nvPr/>
        </p:nvSpPr>
        <p:spPr>
          <a:xfrm>
            <a:off x="955440" y="815758"/>
            <a:ext cx="7271337" cy="707886"/>
          </a:xfrm>
          <a:prstGeom prst="rect">
            <a:avLst/>
          </a:prstGeom>
          <a:noFill/>
        </p:spPr>
        <p:txBody>
          <a:bodyPr wrap="square" rtlCol="0">
            <a:spAutoFit/>
          </a:bodyPr>
          <a:lstStyle/>
          <a:p>
            <a:pPr algn="ctr"/>
            <a:r>
              <a:rPr lang="es-ES" sz="2000" b="1" i="1" dirty="0" err="1"/>
              <a:t>Others</a:t>
            </a:r>
            <a:r>
              <a:rPr lang="es-ES" sz="2000" b="1" i="1" dirty="0"/>
              <a:t> </a:t>
            </a:r>
            <a:r>
              <a:rPr lang="es-ES" sz="2000" b="1" i="1" dirty="0" err="1"/>
              <a:t>key</a:t>
            </a:r>
            <a:r>
              <a:rPr lang="es-ES" sz="2000" b="1" i="1" dirty="0"/>
              <a:t> (</a:t>
            </a:r>
            <a:r>
              <a:rPr lang="es-ES" sz="2000" b="1" i="1" dirty="0" err="1"/>
              <a:t>youth</a:t>
            </a:r>
            <a:r>
              <a:rPr lang="es-ES" sz="2000" b="1" i="1" dirty="0"/>
              <a:t>) local </a:t>
            </a:r>
            <a:r>
              <a:rPr lang="es-ES" sz="2000" b="1" i="1" dirty="0" err="1"/>
              <a:t>indicators</a:t>
            </a:r>
            <a:r>
              <a:rPr lang="es-ES" sz="2000" b="1" i="1" dirty="0"/>
              <a:t> </a:t>
            </a:r>
            <a:r>
              <a:rPr lang="es-ES" sz="2000" b="1" i="1" dirty="0" err="1"/>
              <a:t>from</a:t>
            </a:r>
            <a:r>
              <a:rPr lang="es-ES" sz="2000" b="1" i="1" dirty="0"/>
              <a:t> </a:t>
            </a:r>
            <a:r>
              <a:rPr lang="es-ES" sz="2000" b="1" i="1" dirty="0" err="1"/>
              <a:t>the</a:t>
            </a:r>
            <a:r>
              <a:rPr lang="es-ES" sz="2000" b="1" i="1" dirty="0"/>
              <a:t> </a:t>
            </a:r>
            <a:r>
              <a:rPr lang="es-ES" sz="2000" b="1" i="1" dirty="0" err="1"/>
              <a:t>Spanish</a:t>
            </a:r>
            <a:r>
              <a:rPr lang="es-ES" sz="2000" b="1" i="1" dirty="0"/>
              <a:t> </a:t>
            </a:r>
            <a:r>
              <a:rPr lang="es-ES" sz="2000" b="1" i="1" dirty="0" err="1"/>
              <a:t>National</a:t>
            </a:r>
            <a:r>
              <a:rPr lang="es-ES" sz="2000" b="1" i="1" dirty="0"/>
              <a:t> </a:t>
            </a:r>
            <a:r>
              <a:rPr lang="es-ES" sz="2000" b="1" i="1" dirty="0" err="1"/>
              <a:t>Strategy</a:t>
            </a:r>
            <a:r>
              <a:rPr lang="es-ES" sz="2000" b="1" i="1" dirty="0"/>
              <a:t> 2020:</a:t>
            </a:r>
          </a:p>
        </p:txBody>
      </p:sp>
      <p:sp>
        <p:nvSpPr>
          <p:cNvPr id="11" name="Rectángulo 10"/>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
        <p:nvSpPr>
          <p:cNvPr id="6" name="Rectángulo 5"/>
          <p:cNvSpPr/>
          <p:nvPr/>
        </p:nvSpPr>
        <p:spPr>
          <a:xfrm>
            <a:off x="465665" y="2920997"/>
            <a:ext cx="3852333" cy="932477"/>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0081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p:cNvSpPr>
            <a:spLocks noGrp="1"/>
          </p:cNvSpPr>
          <p:nvPr>
            <p:ph type="sldNum" sz="quarter" idx="12"/>
          </p:nvPr>
        </p:nvSpPr>
        <p:spPr/>
        <p:txBody>
          <a:bodyPr/>
          <a:lstStyle/>
          <a:p>
            <a:fld id="{63254C34-5B0D-4442-9E78-9188DE17AC28}" type="slidenum">
              <a:rPr lang="es-ES" smtClean="0"/>
              <a:t>9</a:t>
            </a:fld>
            <a:endParaRPr lang="es-ES"/>
          </a:p>
        </p:txBody>
      </p:sp>
      <p:pic>
        <p:nvPicPr>
          <p:cNvPr id="2" name="Imagen 1" descr="Captura de pantalla 2019-06-17 a las 21.26.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51" y="3766216"/>
            <a:ext cx="3738394" cy="2619530"/>
          </a:xfrm>
          <a:prstGeom prst="rect">
            <a:avLst/>
          </a:prstGeom>
          <a:ln>
            <a:solidFill>
              <a:srgbClr val="000000"/>
            </a:solidFill>
          </a:ln>
        </p:spPr>
      </p:pic>
      <p:pic>
        <p:nvPicPr>
          <p:cNvPr id="3" name="Imagen 2" descr="Captura de pantalla 2019-06-17 a las 21.24.40.png"/>
          <p:cNvPicPr>
            <a:picLocks noChangeAspect="1"/>
          </p:cNvPicPr>
          <p:nvPr/>
        </p:nvPicPr>
        <p:blipFill rotWithShape="1">
          <a:blip r:embed="rId4">
            <a:extLst>
              <a:ext uri="{28A0092B-C50C-407E-A947-70E740481C1C}">
                <a14:useLocalDpi xmlns:a14="http://schemas.microsoft.com/office/drawing/2010/main" val="0"/>
              </a:ext>
            </a:extLst>
          </a:blip>
          <a:srcRect b="3281"/>
          <a:stretch/>
        </p:blipFill>
        <p:spPr>
          <a:xfrm>
            <a:off x="4684003" y="846664"/>
            <a:ext cx="3738394" cy="2593111"/>
          </a:xfrm>
          <a:prstGeom prst="rect">
            <a:avLst/>
          </a:prstGeom>
          <a:ln>
            <a:solidFill>
              <a:srgbClr val="000000"/>
            </a:solidFill>
          </a:ln>
        </p:spPr>
      </p:pic>
      <p:pic>
        <p:nvPicPr>
          <p:cNvPr id="7" name="Imagen 6" descr="Captura de pantalla 2019-06-17 a las 21.25.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3" y="846664"/>
            <a:ext cx="3753631" cy="2619530"/>
          </a:xfrm>
          <a:prstGeom prst="rect">
            <a:avLst/>
          </a:prstGeom>
          <a:ln>
            <a:solidFill>
              <a:schemeClr val="tx1"/>
            </a:solidFill>
          </a:ln>
        </p:spPr>
      </p:pic>
      <p:pic>
        <p:nvPicPr>
          <p:cNvPr id="9" name="Imagen 8" descr="Captura de pantalla 2019-06-17 a las 21.35.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4003" y="3777348"/>
            <a:ext cx="3753631" cy="2593111"/>
          </a:xfrm>
          <a:prstGeom prst="rect">
            <a:avLst/>
          </a:prstGeom>
          <a:ln>
            <a:solidFill>
              <a:srgbClr val="000000"/>
            </a:solidFill>
          </a:ln>
        </p:spPr>
      </p:pic>
      <p:sp>
        <p:nvSpPr>
          <p:cNvPr id="12" name="Rectángulo 11"/>
          <p:cNvSpPr/>
          <p:nvPr/>
        </p:nvSpPr>
        <p:spPr>
          <a:xfrm>
            <a:off x="430906" y="204411"/>
            <a:ext cx="8516068" cy="415498"/>
          </a:xfrm>
          <a:prstGeom prst="rect">
            <a:avLst/>
          </a:prstGeom>
        </p:spPr>
        <p:txBody>
          <a:bodyPr wrap="square">
            <a:spAutoFit/>
          </a:bodyPr>
          <a:lstStyle/>
          <a:p>
            <a:pPr algn="r"/>
            <a:r>
              <a:rPr lang="sk-SK" sz="1050" dirty="0"/>
              <a:t>Local Mission of Higher Education. Strasbourg, June 18 – 19 </a:t>
            </a:r>
          </a:p>
          <a:p>
            <a:pPr algn="r"/>
            <a:r>
              <a:rPr lang="sk-SK" sz="1050" b="1" i="1" dirty="0"/>
              <a:t>“Being a local university: The case of the University of Granada“</a:t>
            </a:r>
            <a:endParaRPr lang="es-ES" sz="1050" b="1" i="1" dirty="0"/>
          </a:p>
        </p:txBody>
      </p:sp>
    </p:spTree>
    <p:extLst>
      <p:ext uri="{BB962C8B-B14F-4D97-AF65-F5344CB8AC3E}">
        <p14:creationId xmlns:p14="http://schemas.microsoft.com/office/powerpoint/2010/main" val="20182159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1966</TotalTime>
  <Words>2319</Words>
  <Application>Microsoft Office PowerPoint</Application>
  <PresentationFormat>Affichage à l'écran (4:3)</PresentationFormat>
  <Paragraphs>213</Paragraphs>
  <Slides>27</Slides>
  <Notes>22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Calibri</vt:lpstr>
      <vt:lpstr>Times New Roman</vt:lpstr>
      <vt:lpstr>Tema de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Challenges for Research Universities:</vt:lpstr>
      <vt:lpstr>Confusing Engagement Rhetoric:</vt:lpstr>
      <vt:lpstr>(Effective) Service-Learning Can:</vt:lpstr>
      <vt:lpstr>How can we accomplish such changes and goals:</vt:lpstr>
      <vt:lpstr>Implications for Policymakers</vt:lpstr>
      <vt:lpstr>Présentation PowerPoint</vt:lpstr>
      <vt:lpstr>Présentation PowerPoint</vt:lpstr>
    </vt:vector>
  </TitlesOfParts>
  <Company>UGR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 ARCO</dc:creator>
  <cp:lastModifiedBy>FAUCHEZ Didier</cp:lastModifiedBy>
  <cp:revision>71</cp:revision>
  <dcterms:created xsi:type="dcterms:W3CDTF">2019-06-11T07:37:15Z</dcterms:created>
  <dcterms:modified xsi:type="dcterms:W3CDTF">2019-07-18T07:24:35Z</dcterms:modified>
</cp:coreProperties>
</file>