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67" r:id="rId2"/>
    <p:sldMasterId id="2147483671" r:id="rId3"/>
  </p:sldMasterIdLst>
  <p:notesMasterIdLst>
    <p:notesMasterId r:id="rId5"/>
  </p:notesMasterIdLst>
  <p:sldIdLst>
    <p:sldId id="273" r:id="rId4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778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416" y="-52"/>
      </p:cViewPr>
      <p:guideLst>
        <p:guide orient="horz" pos="2160"/>
        <p:guide pos="3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A307F-AA24-42FF-91B4-59AA1A770A24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5BB4E-A220-495F-85E1-17803DDD03F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25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Master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Master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  <a:p>
            <a:pPr lvl="1"/>
            <a:r>
              <a:rPr lang="fi-FI" noProof="0" dirty="0" smtClean="0"/>
              <a:t>Second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2"/>
            <a:r>
              <a:rPr lang="fi-FI" noProof="0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fi-FI" noProof="0" dirty="0" err="1" smtClean="0"/>
              <a:t>Fourth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4"/>
            <a:r>
              <a:rPr lang="fi-FI" noProof="0" dirty="0" err="1" smtClean="0"/>
              <a:t>Fifth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smtClean="0"/>
              <a:t>20.3.2014    Raija-Liisa Meikäläinen</a:t>
            </a:r>
            <a:endParaRPr lang="fi-FI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0" smtClean="0"/>
              <a:t>Tilaisuuden nimi tulee tähän</a:t>
            </a:r>
            <a:endParaRPr lang="fi-FI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3A85-3805-45EE-9E20-FAE8C4C53AF6}" type="slidenum">
              <a:rPr lang="fi-FI" noProof="0" smtClean="0"/>
              <a:t>‹N°›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43508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 smtClean="0"/>
              <a:t>20.3.2014    </a:t>
            </a:r>
            <a:r>
              <a:rPr lang="en-GB" noProof="0" dirty="0" err="1" smtClean="0"/>
              <a:t>Raija-Liisa</a:t>
            </a:r>
            <a:r>
              <a:rPr lang="en-GB" noProof="0" dirty="0" smtClean="0"/>
              <a:t> </a:t>
            </a:r>
            <a:r>
              <a:rPr lang="en-GB" noProof="0" dirty="0" err="1" smtClean="0"/>
              <a:t>Meikäläinen</a:t>
            </a:r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 smtClean="0"/>
              <a:t>Tilaisuuden</a:t>
            </a:r>
            <a:r>
              <a:rPr lang="en-GB" noProof="0" dirty="0" smtClean="0"/>
              <a:t> </a:t>
            </a:r>
            <a:r>
              <a:rPr lang="en-GB" noProof="0" dirty="0" err="1" smtClean="0"/>
              <a:t>nimi</a:t>
            </a:r>
            <a:r>
              <a:rPr lang="en-GB" noProof="0" dirty="0" smtClean="0"/>
              <a:t> </a:t>
            </a:r>
            <a:r>
              <a:rPr lang="en-GB" noProof="0" dirty="0" err="1" smtClean="0"/>
              <a:t>tulee</a:t>
            </a:r>
            <a:r>
              <a:rPr lang="en-GB" noProof="0" dirty="0" smtClean="0"/>
              <a:t> </a:t>
            </a:r>
            <a:r>
              <a:rPr lang="en-GB" noProof="0" dirty="0" err="1" smtClean="0"/>
              <a:t>tähän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3A85-3805-45EE-9E20-FAE8C4C53AF6}" type="slidenum">
              <a:rPr lang="en-GB" noProof="0" smtClean="0"/>
              <a:t>‹N°›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0143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Master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Master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  <a:p>
            <a:pPr lvl="1"/>
            <a:r>
              <a:rPr lang="fi-FI" noProof="0" dirty="0" smtClean="0"/>
              <a:t>Second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2"/>
            <a:r>
              <a:rPr lang="fi-FI" noProof="0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fi-FI" noProof="0" dirty="0" err="1" smtClean="0"/>
              <a:t>Fourth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4"/>
            <a:r>
              <a:rPr lang="fi-FI" noProof="0" dirty="0" err="1" smtClean="0"/>
              <a:t>Fifth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5587"/>
                </a:solidFill>
              </a:rPr>
              <a:t>20.3.2014    Raija-Liisa Meikäläinen</a:t>
            </a:r>
            <a:endParaRPr lang="fi-FI" dirty="0">
              <a:solidFill>
                <a:srgbClr val="0055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srgbClr val="005587"/>
                </a:solidFill>
              </a:rPr>
              <a:t>Tilaisuuden nimi tulee tähän</a:t>
            </a:r>
            <a:endParaRPr lang="fi-FI" dirty="0">
              <a:solidFill>
                <a:srgbClr val="0055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3A85-3805-45EE-9E20-FAE8C4C53AF6}" type="slidenum">
              <a:rPr lang="fi-FI" smtClean="0">
                <a:solidFill>
                  <a:srgbClr val="005587"/>
                </a:solidFill>
              </a:rPr>
              <a:pPr/>
              <a:t>‹N°›</a:t>
            </a:fld>
            <a:endParaRPr lang="fi-FI" dirty="0">
              <a:solidFill>
                <a:srgbClr val="0055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343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1476000"/>
            <a:ext cx="8280000" cy="6427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Master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2196000"/>
            <a:ext cx="8280000" cy="421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31688" y="6516000"/>
            <a:ext cx="5396312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20.3.2014    Raija-Liisa </a:t>
            </a:r>
            <a:r>
              <a:rPr lang="en-US" dirty="0" err="1" smtClean="0"/>
              <a:t>Meikäläinen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1999" y="6516000"/>
            <a:ext cx="2052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Tilaisuuden nimi tulee tähän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00" y="6516000"/>
            <a:ext cx="540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2A63A85-3805-45EE-9E20-FAE8C4C53AF6}" type="slidenum">
              <a:rPr lang="fi-FI" smtClean="0"/>
              <a:pPr/>
              <a:t>‹N°›</a:t>
            </a:fld>
            <a:endParaRPr lang="fi-FI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-1" y="648000"/>
            <a:ext cx="22068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791" y="-7434"/>
            <a:ext cx="4788418" cy="87782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6937200" y="648000"/>
            <a:ext cx="22068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17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SzPct val="120000"/>
        <a:buFontTx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43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1476000"/>
            <a:ext cx="8280000" cy="6427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2196000"/>
            <a:ext cx="8280000" cy="421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</a:t>
            </a:r>
            <a:r>
              <a:rPr lang="en-GB" noProof="0" dirty="0" err="1" smtClean="0"/>
              <a:t>levelf</a:t>
            </a:r>
            <a:endParaRPr lang="en-GB" noProof="0" dirty="0" smtClean="0"/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31688" y="6516000"/>
            <a:ext cx="5396312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GB" noProof="0" dirty="0" smtClean="0"/>
              <a:t>20.3.2014    </a:t>
            </a:r>
            <a:r>
              <a:rPr lang="en-GB" noProof="0" dirty="0" err="1" smtClean="0"/>
              <a:t>Raija-Liisa</a:t>
            </a:r>
            <a:r>
              <a:rPr lang="en-GB" noProof="0" dirty="0" smtClean="0"/>
              <a:t> </a:t>
            </a:r>
            <a:r>
              <a:rPr lang="en-GB" noProof="0" dirty="0" err="1" smtClean="0"/>
              <a:t>Meikäläinen</a:t>
            </a:r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1999" y="6516000"/>
            <a:ext cx="2052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GB" noProof="0" dirty="0" err="1" smtClean="0"/>
              <a:t>Tilaisuuden</a:t>
            </a:r>
            <a:r>
              <a:rPr lang="en-GB" noProof="0" dirty="0" smtClean="0"/>
              <a:t> </a:t>
            </a:r>
            <a:r>
              <a:rPr lang="en-GB" noProof="0" dirty="0" err="1" smtClean="0"/>
              <a:t>nimi</a:t>
            </a:r>
            <a:r>
              <a:rPr lang="en-GB" noProof="0" dirty="0" smtClean="0"/>
              <a:t> </a:t>
            </a:r>
            <a:r>
              <a:rPr lang="en-GB" noProof="0" dirty="0" err="1" smtClean="0"/>
              <a:t>tulee</a:t>
            </a:r>
            <a:r>
              <a:rPr lang="en-GB" noProof="0" dirty="0" smtClean="0"/>
              <a:t> </a:t>
            </a:r>
            <a:r>
              <a:rPr lang="en-GB" noProof="0" dirty="0" err="1" smtClean="0"/>
              <a:t>tähän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00" y="6516000"/>
            <a:ext cx="540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2A63A85-3805-45EE-9E20-FAE8C4C53AF6}" type="slidenum">
              <a:rPr lang="fi-FI" smtClean="0"/>
              <a:pPr/>
              <a:t>‹N°›</a:t>
            </a:fld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2" t="8586"/>
          <a:stretch/>
        </p:blipFill>
        <p:spPr>
          <a:xfrm>
            <a:off x="6182714" y="55293"/>
            <a:ext cx="2741131" cy="92784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6685543" y="648000"/>
            <a:ext cx="2464594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-1" y="648000"/>
            <a:ext cx="6120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97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SzPct val="120000"/>
        <a:buFontTx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548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1476000"/>
            <a:ext cx="8280000" cy="6427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Master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2196000"/>
            <a:ext cx="8280000" cy="421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31688" y="6516000"/>
            <a:ext cx="5396312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5587"/>
                </a:solidFill>
              </a:rPr>
              <a:t>20.3.2014    Raija-Liisa Meikäläinen</a:t>
            </a:r>
            <a:endParaRPr lang="en-US" dirty="0">
              <a:solidFill>
                <a:srgbClr val="0055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1999" y="6516000"/>
            <a:ext cx="2052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fi-FI" smtClean="0">
                <a:solidFill>
                  <a:srgbClr val="005587"/>
                </a:solidFill>
              </a:rPr>
              <a:t>Tilaisuuden nimi tulee tähän</a:t>
            </a:r>
            <a:endParaRPr lang="fi-FI" dirty="0">
              <a:solidFill>
                <a:srgbClr val="0055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00" y="6516000"/>
            <a:ext cx="540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2A63A85-3805-45EE-9E20-FAE8C4C53AF6}" type="slidenum">
              <a:rPr lang="fi-FI" smtClean="0">
                <a:solidFill>
                  <a:srgbClr val="005587"/>
                </a:solidFill>
              </a:rPr>
              <a:pPr/>
              <a:t>‹N°›</a:t>
            </a:fld>
            <a:endParaRPr lang="fi-FI" dirty="0">
              <a:solidFill>
                <a:srgbClr val="005587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-1" y="648000"/>
            <a:ext cx="22068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791" y="-7434"/>
            <a:ext cx="4788418" cy="87782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6937200" y="648000"/>
            <a:ext cx="22068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573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SzPct val="120000"/>
        <a:buFontTx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4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469772"/>
              </p:ext>
            </p:extLst>
          </p:nvPr>
        </p:nvGraphicFramePr>
        <p:xfrm>
          <a:off x="0" y="986330"/>
          <a:ext cx="9144000" cy="8561530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50800" dir="5400000" algn="ctr" rotWithShape="0">
                    <a:schemeClr val="accent6">
                      <a:lumMod val="20000"/>
                      <a:lumOff val="80000"/>
                    </a:schemeClr>
                  </a:outerShdw>
                </a:effectLst>
                <a:tableStyleId>{5C22544A-7EE6-4342-B048-85BDC9FD1C3A}</a:tableStyleId>
              </a:tblPr>
              <a:tblGrid>
                <a:gridCol w="838200"/>
                <a:gridCol w="708660"/>
                <a:gridCol w="824865"/>
                <a:gridCol w="706755"/>
                <a:gridCol w="701040"/>
                <a:gridCol w="525780"/>
                <a:gridCol w="696604"/>
                <a:gridCol w="208280"/>
                <a:gridCol w="828950"/>
                <a:gridCol w="709684"/>
                <a:gridCol w="818866"/>
                <a:gridCol w="684776"/>
                <a:gridCol w="891540"/>
              </a:tblGrid>
              <a:tr h="651970">
                <a:tc>
                  <a:txBody>
                    <a:bodyPr/>
                    <a:lstStyle/>
                    <a:p>
                      <a:pPr algn="l"/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FEB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MAR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APR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MAY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JUN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noProof="0" dirty="0" smtClean="0"/>
                        <a:t>JUL</a:t>
                      </a:r>
                      <a:endParaRPr lang="en-GB" sz="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AUG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SEP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OCT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NOV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DEC</a:t>
                      </a:r>
                      <a:endParaRPr lang="en-GB" sz="1100" noProof="0" dirty="0"/>
                    </a:p>
                  </a:txBody>
                  <a:tcPr/>
                </a:tc>
              </a:tr>
              <a:tr h="735245"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PREPARA-TION</a:t>
                      </a:r>
                      <a:r>
                        <a:rPr lang="en-GB" sz="1100" baseline="0" noProof="0" dirty="0" smtClean="0"/>
                        <a:t> OF OPERAT-ING AND FINANCIAL PLAN AND SPENDING LIMITS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noProof="0" dirty="0" smtClean="0"/>
                        <a:t>Ministry of Justice</a:t>
                      </a:r>
                      <a:r>
                        <a:rPr lang="en-GB" sz="1000" b="1" baseline="0" noProof="0" dirty="0" smtClean="0"/>
                        <a:t> </a:t>
                      </a:r>
                      <a:r>
                        <a:rPr lang="en-GB" sz="1000" b="1" noProof="0" dirty="0" smtClean="0"/>
                        <a:t> – Ministry of Finance </a:t>
                      </a:r>
                      <a:r>
                        <a:rPr lang="en-GB" sz="1000" b="1" noProof="0" dirty="0" err="1" smtClean="0"/>
                        <a:t>negotia-tions</a:t>
                      </a:r>
                      <a:endParaRPr lang="en-GB" sz="10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1" noProof="0" dirty="0" smtClean="0"/>
                        <a:t>Govern-</a:t>
                      </a:r>
                      <a:r>
                        <a:rPr lang="en-GB" sz="1050" b="1" noProof="0" dirty="0" err="1" smtClean="0"/>
                        <a:t>ment</a:t>
                      </a:r>
                      <a:r>
                        <a:rPr lang="en-GB" sz="1050" b="1" noProof="0" dirty="0" smtClean="0"/>
                        <a:t> spending limit</a:t>
                      </a:r>
                      <a:r>
                        <a:rPr lang="en-GB" sz="1050" b="1" baseline="0" noProof="0" dirty="0" smtClean="0"/>
                        <a:t> discus-</a:t>
                      </a:r>
                      <a:r>
                        <a:rPr lang="en-GB" sz="1050" b="1" baseline="0" noProof="0" dirty="0" err="1" smtClean="0"/>
                        <a:t>sion</a:t>
                      </a:r>
                      <a:endParaRPr lang="en-GB" sz="105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1" noProof="0" dirty="0" smtClean="0"/>
                        <a:t>Govern-</a:t>
                      </a:r>
                      <a:r>
                        <a:rPr lang="en-GB" sz="1050" b="1" noProof="0" dirty="0" err="1" smtClean="0"/>
                        <a:t>ment</a:t>
                      </a:r>
                      <a:r>
                        <a:rPr lang="en-GB" sz="1050" b="1" noProof="0" dirty="0" smtClean="0"/>
                        <a:t> decision</a:t>
                      </a:r>
                      <a:r>
                        <a:rPr lang="en-GB" sz="1050" b="1" baseline="0" noProof="0" dirty="0" smtClean="0"/>
                        <a:t> on spending limits</a:t>
                      </a:r>
                      <a:endParaRPr lang="en-GB" sz="105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b="1" noProof="0" dirty="0" smtClean="0"/>
                        <a:t>Preparation</a:t>
                      </a:r>
                      <a:r>
                        <a:rPr lang="en-GB" sz="900" b="1" baseline="0" noProof="0" dirty="0" smtClean="0"/>
                        <a:t> of the operating and financial plan and spending limits of the Ministry of Justice</a:t>
                      </a:r>
                      <a:endParaRPr lang="en-GB" sz="900" b="0" noProof="0" dirty="0"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2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tint val="2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tint val="20000"/>
                            <a:shade val="100000"/>
                            <a:satMod val="115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noProof="0" dirty="0" smtClean="0"/>
                        <a:t>Operating and financial plan and spending limit proposal to the Ministry of Finance</a:t>
                      </a:r>
                      <a:endParaRPr lang="en-GB" sz="1000" b="1" noProof="0" dirty="0"/>
                    </a:p>
                  </a:txBody>
                  <a:tcPr/>
                </a:tc>
              </a:tr>
              <a:tr h="1145303"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BUDGET</a:t>
                      </a:r>
                      <a:r>
                        <a:rPr lang="en-GB" sz="1100" baseline="0" noProof="0" dirty="0" smtClean="0"/>
                        <a:t> PREPARA-TION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noProof="0" dirty="0" smtClean="0"/>
                        <a:t>Budget seminar of the Ministry of Justice</a:t>
                      </a:r>
                      <a:r>
                        <a:rPr lang="en-GB" sz="1200" b="1" noProof="0" dirty="0" smtClean="0"/>
                        <a:t/>
                      </a:r>
                      <a:br>
                        <a:rPr lang="en-GB" sz="1200" b="1" noProof="0" dirty="0" smtClean="0"/>
                      </a:br>
                      <a:endParaRPr lang="en-GB" sz="1200" baseline="0" noProof="0" dirty="0" smtClean="0"/>
                    </a:p>
                    <a:p>
                      <a:pPr algn="l"/>
                      <a:r>
                        <a:rPr lang="en-GB" sz="600" baseline="0" noProof="0" dirty="0" smtClean="0"/>
                        <a:t/>
                      </a:r>
                      <a:br>
                        <a:rPr lang="en-GB" sz="600" baseline="0" noProof="0" dirty="0" smtClean="0"/>
                      </a:br>
                      <a:r>
                        <a:rPr lang="en-GB" sz="600" baseline="0" noProof="0" dirty="0" smtClean="0"/>
                        <a:t/>
                      </a:r>
                      <a:br>
                        <a:rPr lang="en-GB" sz="600" baseline="0" noProof="0" dirty="0" smtClean="0"/>
                      </a:br>
                      <a:endParaRPr lang="en-GB" sz="600" b="1" baseline="0" noProof="0" dirty="0" smtClean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2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tint val="2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tint val="20000"/>
                            <a:shade val="100000"/>
                            <a:satMod val="115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noProof="0" dirty="0" smtClean="0"/>
                        <a:t>Draft bud-get to the Minis-try of Fi-</a:t>
                      </a:r>
                      <a:r>
                        <a:rPr lang="en-GB" sz="1000" b="1" noProof="0" dirty="0" err="1" smtClean="0"/>
                        <a:t>nance</a:t>
                      </a:r>
                      <a:endParaRPr lang="en-GB" sz="10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noProof="0" dirty="0" smtClean="0"/>
                        <a:t>Ministry of Justice  </a:t>
                      </a:r>
                      <a:r>
                        <a:rPr lang="en-GB" sz="1000" b="1" noProof="0" dirty="0" smtClean="0">
                          <a:latin typeface="Calibri"/>
                        </a:rPr>
                        <a:t>–</a:t>
                      </a:r>
                      <a:r>
                        <a:rPr lang="en-GB" sz="1000" b="1" baseline="0" noProof="0" dirty="0" smtClean="0"/>
                        <a:t> Ministry of Finance </a:t>
                      </a:r>
                      <a:r>
                        <a:rPr lang="en-GB" sz="1000" b="1" baseline="0" noProof="0" dirty="0" err="1" smtClean="0"/>
                        <a:t>negotia-tions</a:t>
                      </a:r>
                      <a:r>
                        <a:rPr lang="en-GB" sz="1400" b="1" noProof="0" dirty="0" smtClean="0"/>
                        <a:t/>
                      </a:r>
                      <a:br>
                        <a:rPr lang="en-GB" sz="1400" b="1" noProof="0" dirty="0" smtClean="0"/>
                      </a:br>
                      <a:r>
                        <a:rPr lang="en-GB" sz="1400" b="1" noProof="0" dirty="0" smtClean="0"/>
                        <a:t/>
                      </a:r>
                      <a:br>
                        <a:rPr lang="en-GB" sz="1400" b="1" noProof="0" dirty="0" smtClean="0"/>
                      </a:br>
                      <a:r>
                        <a:rPr lang="en-GB" sz="1000" b="1" noProof="0" dirty="0" smtClean="0"/>
                        <a:t>Govern-</a:t>
                      </a:r>
                      <a:r>
                        <a:rPr lang="en-GB" sz="1000" b="1" noProof="0" dirty="0" err="1" smtClean="0"/>
                        <a:t>ment</a:t>
                      </a:r>
                      <a:r>
                        <a:rPr lang="en-GB" sz="1000" b="1" noProof="0" dirty="0" smtClean="0"/>
                        <a:t> budget session</a:t>
                      </a:r>
                      <a:endParaRPr lang="en-GB" sz="10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noProof="0" dirty="0" smtClean="0"/>
                        <a:t>Budget proposal to </a:t>
                      </a:r>
                      <a:r>
                        <a:rPr lang="en-GB" sz="1100" b="1" noProof="0" dirty="0" err="1" smtClean="0"/>
                        <a:t>Parlia-ment</a:t>
                      </a:r>
                      <a:endParaRPr lang="en-GB" sz="11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noProof="0" dirty="0" smtClean="0"/>
                        <a:t>Parliament approves the Budget</a:t>
                      </a:r>
                      <a:endParaRPr lang="en-GB" sz="1100" b="1" noProof="0" dirty="0"/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  <a:tr h="1816887"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PERFOR-MANCE</a:t>
                      </a:r>
                      <a:r>
                        <a:rPr lang="en-GB" sz="1100" baseline="0" noProof="0" dirty="0" smtClean="0"/>
                        <a:t> GUIDANCE</a:t>
                      </a:r>
                      <a:endParaRPr lang="en-GB" sz="11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1" noProof="0" dirty="0" err="1" smtClean="0"/>
                        <a:t>Adop-tion</a:t>
                      </a:r>
                      <a:r>
                        <a:rPr lang="en-GB" sz="1050" b="1" noProof="0" dirty="0" smtClean="0"/>
                        <a:t> of </a:t>
                      </a:r>
                      <a:r>
                        <a:rPr lang="en-GB" sz="1050" b="1" noProof="0" dirty="0" err="1" smtClean="0"/>
                        <a:t>perfor-mance</a:t>
                      </a:r>
                      <a:r>
                        <a:rPr lang="en-GB" sz="1050" b="1" noProof="0" dirty="0" smtClean="0"/>
                        <a:t> targets</a:t>
                      </a:r>
                      <a:endParaRPr lang="en-GB" sz="600" baseline="0" noProof="0" dirty="0" smtClean="0"/>
                    </a:p>
                    <a:p>
                      <a:pPr algn="l"/>
                      <a:endParaRPr lang="en-GB" sz="600" baseline="0" noProof="0" dirty="0" smtClean="0"/>
                    </a:p>
                    <a:p>
                      <a:pPr algn="l"/>
                      <a:endParaRPr lang="en-GB" sz="600" baseline="0" noProof="0" dirty="0" smtClean="0"/>
                    </a:p>
                    <a:p>
                      <a:pPr algn="l"/>
                      <a:endParaRPr lang="en-GB" sz="600" baseline="0" noProof="0" dirty="0" smtClean="0"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</a:endParaRPr>
                    </a:p>
                    <a:p>
                      <a:pPr algn="l"/>
                      <a:endParaRPr lang="en-GB" sz="600" baseline="0" noProof="0" dirty="0" smtClean="0"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</a:endParaRPr>
                    </a:p>
                    <a:p>
                      <a:pPr algn="l"/>
                      <a:endParaRPr lang="en-GB" sz="600" baseline="0" noProof="0" dirty="0" smtClean="0"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baseline="0" noProof="0" dirty="0" err="1" smtClean="0"/>
                        <a:t>Perfor-mance</a:t>
                      </a:r>
                      <a:r>
                        <a:rPr lang="en-GB" sz="1100" b="1" baseline="0" noProof="0" dirty="0" smtClean="0"/>
                        <a:t> planning </a:t>
                      </a:r>
                      <a:r>
                        <a:rPr lang="en-GB" sz="1100" b="1" baseline="0" noProof="0" dirty="0" err="1" smtClean="0"/>
                        <a:t>instruc-tions</a:t>
                      </a:r>
                      <a:endParaRPr lang="en-GB" sz="11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noProof="0" dirty="0" smtClean="0"/>
                        <a:t>Guide-lines for </a:t>
                      </a:r>
                      <a:r>
                        <a:rPr lang="en-GB" sz="1100" b="1" noProof="0" dirty="0" err="1" smtClean="0"/>
                        <a:t>perfor-mance</a:t>
                      </a:r>
                      <a:r>
                        <a:rPr lang="en-GB" sz="1100" b="1" noProof="0" dirty="0" smtClean="0"/>
                        <a:t> </a:t>
                      </a:r>
                      <a:r>
                        <a:rPr lang="en-GB" sz="1100" b="1" noProof="0" dirty="0" err="1" smtClean="0"/>
                        <a:t>negotia-tions</a:t>
                      </a:r>
                      <a:r>
                        <a:rPr lang="en-GB" sz="1100" b="1" noProof="0" dirty="0" smtClean="0"/>
                        <a:t> by</a:t>
                      </a:r>
                      <a:r>
                        <a:rPr lang="en-GB" sz="1100" b="1" baseline="0" noProof="0" dirty="0" smtClean="0"/>
                        <a:t> the</a:t>
                      </a:r>
                      <a:r>
                        <a:rPr lang="en-GB" sz="1100" b="1" noProof="0" dirty="0" smtClean="0"/>
                        <a:t> manage-</a:t>
                      </a:r>
                      <a:r>
                        <a:rPr lang="en-GB" sz="1100" b="1" noProof="0" dirty="0" err="1" smtClean="0"/>
                        <a:t>ment</a:t>
                      </a:r>
                      <a:r>
                        <a:rPr lang="en-GB" sz="1100" b="1" noProof="0" dirty="0" smtClean="0"/>
                        <a:t> of the</a:t>
                      </a:r>
                      <a:r>
                        <a:rPr lang="en-GB" sz="1100" b="1" baseline="0" noProof="0" dirty="0" smtClean="0"/>
                        <a:t> Ministry of Justice</a:t>
                      </a:r>
                      <a:endParaRPr lang="en-GB" sz="1100" b="1" noProof="0" dirty="0"/>
                    </a:p>
                  </a:txBody>
                  <a:tcPr>
                    <a:lnR w="12700" cmpd="sng">
                      <a:noFill/>
                    </a:lnR>
                    <a:gradFill flip="none" rotWithShape="1">
                      <a:gsLst>
                        <a:gs pos="0">
                          <a:schemeClr val="accent1">
                            <a:tint val="2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tint val="2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tint val="20000"/>
                            <a:shade val="100000"/>
                            <a:satMod val="115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Performance negotiations between the Ministry of Justice and agencies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Performance negotiations at the Ministry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glow rad="317500">
                              <a:srgbClr val="C00000">
                                <a:alpha val="20000"/>
                              </a:srgbClr>
                            </a:glow>
                          </a:effectLst>
                          <a:uLnTx/>
                          <a:uFillTx/>
                          <a:latin typeface="+mn-lt"/>
                        </a:rPr>
                        <a:t/>
                      </a:r>
                      <a:br>
                        <a:rPr kumimoji="0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glow rad="317500">
                              <a:srgbClr val="C00000">
                                <a:alpha val="20000"/>
                              </a:srgbClr>
                            </a:glow>
                          </a:effectLst>
                          <a:uLnTx/>
                          <a:uFillTx/>
                          <a:latin typeface="+mn-lt"/>
                        </a:rPr>
                      </a:br>
                      <a:r>
                        <a:rPr kumimoji="0" lang="en-GB" sz="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glow rad="317500">
                              <a:srgbClr val="C00000">
                                <a:alpha val="20000"/>
                              </a:srgbClr>
                            </a:glow>
                          </a:effectLst>
                          <a:uLnTx/>
                          <a:uFillTx/>
                          <a:latin typeface="+mn-lt"/>
                        </a:rPr>
                        <a:t>                                                             </a:t>
                      </a:r>
                      <a:r>
                        <a:rPr kumimoji="0" lang="en-GB" sz="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C878E">
                              <a:lumMod val="40000"/>
                              <a:lumOff val="6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</a:rPr>
                        <a:t>tavoitteet</a:t>
                      </a:r>
                      <a:r>
                        <a:rPr kumimoji="0" lang="en-GB" sz="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C878E">
                              <a:lumMod val="40000"/>
                              <a:lumOff val="6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</a:rPr>
                        <a:t> </a:t>
                      </a:r>
                      <a:r>
                        <a:rPr kumimoji="0" lang="en-GB" sz="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glow rad="317500">
                              <a:srgbClr val="C00000">
                                <a:alpha val="20000"/>
                              </a:srgbClr>
                            </a:glow>
                          </a:effectLst>
                          <a:uLnTx/>
                          <a:uFillTx/>
                          <a:latin typeface="+mn-lt"/>
                        </a:rPr>
                        <a:t>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                                            </a:t>
                      </a:r>
                    </a:p>
                    <a:p>
                      <a:pPr algn="l"/>
                      <a:endParaRPr lang="en-GB" sz="600" noProof="0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fi-FI" sz="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600" noProof="0" dirty="0" smtClean="0"/>
                        <a:t>  </a:t>
                      </a:r>
                      <a:endParaRPr lang="en-GB" sz="600" baseline="0" noProof="0" dirty="0" smtClean="0"/>
                    </a:p>
                    <a:p>
                      <a:pPr algn="l"/>
                      <a:endParaRPr lang="en-GB" sz="600" baseline="0" noProof="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2868">
                <a:tc>
                  <a:txBody>
                    <a:bodyPr/>
                    <a:lstStyle/>
                    <a:p>
                      <a:pPr algn="l"/>
                      <a:r>
                        <a:rPr lang="en-GB" sz="1100" noProof="0" dirty="0" smtClean="0"/>
                        <a:t>REPORT-ING</a:t>
                      </a:r>
                      <a:r>
                        <a:rPr lang="en-GB" sz="1100" baseline="0" noProof="0" dirty="0" smtClean="0"/>
                        <a:t> AND ASSESS-MENT</a:t>
                      </a:r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noProof="0" dirty="0" smtClean="0"/>
                        <a:t>Financial</a:t>
                      </a:r>
                      <a:r>
                        <a:rPr lang="en-GB" sz="1100" b="1" baseline="0" noProof="0" dirty="0" smtClean="0"/>
                        <a:t> state-</a:t>
                      </a:r>
                      <a:r>
                        <a:rPr lang="en-GB" sz="1100" b="1" baseline="0" noProof="0" dirty="0" err="1" smtClean="0"/>
                        <a:t>ments</a:t>
                      </a:r>
                      <a:r>
                        <a:rPr lang="en-GB" sz="1100" b="1" baseline="0" noProof="0" dirty="0" smtClean="0"/>
                        <a:t> by the a</a:t>
                      </a:r>
                      <a:r>
                        <a:rPr lang="en-GB" sz="1100" b="1" noProof="0" dirty="0" smtClean="0"/>
                        <a:t>ccount-</a:t>
                      </a:r>
                      <a:r>
                        <a:rPr lang="en-GB" sz="1100" b="1" noProof="0" dirty="0" err="1" smtClean="0"/>
                        <a:t>ing</a:t>
                      </a:r>
                      <a:r>
                        <a:rPr lang="en-GB" sz="1100" b="1" noProof="0" dirty="0" smtClean="0"/>
                        <a:t> unit</a:t>
                      </a:r>
                    </a:p>
                    <a:p>
                      <a:pPr algn="l"/>
                      <a:endParaRPr lang="en-GB" sz="1100" baseline="0" noProof="0" dirty="0" smtClean="0"/>
                    </a:p>
                    <a:p>
                      <a:pPr algn="l"/>
                      <a:r>
                        <a:rPr lang="en-GB" sz="1100" b="1" baseline="0" noProof="0" dirty="0" smtClean="0"/>
                        <a:t>Govern-</a:t>
                      </a:r>
                      <a:r>
                        <a:rPr lang="en-GB" sz="1100" b="1" baseline="0" noProof="0" dirty="0" err="1" smtClean="0"/>
                        <a:t>ment</a:t>
                      </a:r>
                      <a:r>
                        <a:rPr lang="en-GB" sz="1100" b="1" baseline="0" noProof="0" dirty="0" smtClean="0"/>
                        <a:t> Annual Report</a:t>
                      </a:r>
                      <a:endParaRPr lang="en-GB" sz="600" noProof="0" dirty="0"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noProof="0" dirty="0" smtClean="0"/>
                        <a:t>An-</a:t>
                      </a:r>
                      <a:r>
                        <a:rPr lang="en-GB" sz="1100" b="1" noProof="0" dirty="0" err="1" smtClean="0"/>
                        <a:t>nual</a:t>
                      </a:r>
                      <a:r>
                        <a:rPr lang="en-GB" sz="1100" b="1" noProof="0" dirty="0" smtClean="0"/>
                        <a:t> re-port</a:t>
                      </a:r>
                      <a:r>
                        <a:rPr lang="en-GB" sz="1100" b="1" baseline="0" noProof="0" dirty="0" smtClean="0"/>
                        <a:t> to Par-</a:t>
                      </a:r>
                      <a:r>
                        <a:rPr lang="en-GB" sz="1100" b="1" baseline="0" noProof="0" dirty="0" err="1" smtClean="0"/>
                        <a:t>lia</a:t>
                      </a:r>
                      <a:r>
                        <a:rPr lang="en-GB" sz="1100" b="1" baseline="0" noProof="0" dirty="0" smtClean="0"/>
                        <a:t>-</a:t>
                      </a:r>
                      <a:r>
                        <a:rPr lang="en-GB" sz="1100" b="1" baseline="0" noProof="0" dirty="0" err="1" smtClean="0"/>
                        <a:t>ment</a:t>
                      </a:r>
                      <a:endParaRPr lang="en-GB" sz="11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noProof="0" dirty="0" smtClean="0"/>
                        <a:t>Financial state-</a:t>
                      </a:r>
                      <a:r>
                        <a:rPr lang="en-GB" sz="1100" b="1" noProof="0" dirty="0" err="1" smtClean="0"/>
                        <a:t>ment</a:t>
                      </a:r>
                      <a:r>
                        <a:rPr lang="en-GB" sz="1100" b="1" noProof="0" dirty="0" smtClean="0"/>
                        <a:t> re-</a:t>
                      </a:r>
                      <a:r>
                        <a:rPr lang="en-GB" sz="1100" b="1" noProof="0" dirty="0" err="1" smtClean="0"/>
                        <a:t>sponses</a:t>
                      </a:r>
                      <a:r>
                        <a:rPr lang="en-GB" sz="1100" b="1" baseline="0" noProof="0" dirty="0" smtClean="0"/>
                        <a:t> by the Ministry of Justice</a:t>
                      </a:r>
                      <a:endParaRPr lang="en-GB" sz="1400" noProof="0" dirty="0" smtClean="0"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noProof="0" dirty="0" smtClean="0"/>
                        <a:t>Biannual</a:t>
                      </a:r>
                      <a:r>
                        <a:rPr lang="en-GB" sz="1100" b="1" baseline="0" noProof="0" dirty="0" smtClean="0"/>
                        <a:t> report of the Ministry of Justice</a:t>
                      </a:r>
                      <a:r>
                        <a:rPr lang="en-GB" sz="600" noProof="0" dirty="0" smtClean="0"/>
                        <a:t/>
                      </a:r>
                      <a:br>
                        <a:rPr lang="en-GB" sz="600" noProof="0" dirty="0" smtClean="0"/>
                      </a:br>
                      <a:endParaRPr lang="en-GB" sz="600" noProof="0" dirty="0" smtClean="0">
                        <a:solidFill>
                          <a:srgbClr val="C00000"/>
                        </a:solidFill>
                        <a:effectLst>
                          <a:glow rad="317500">
                            <a:srgbClr val="C00000">
                              <a:alpha val="20000"/>
                            </a:srgbClr>
                          </a:glo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600" noProof="0" dirty="0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8" name="Tekstiruutu 7"/>
          <p:cNvSpPr txBox="1"/>
          <p:nvPr/>
        </p:nvSpPr>
        <p:spPr>
          <a:xfrm>
            <a:off x="2350402" y="669667"/>
            <a:ext cx="4888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Annual timetable for planning and reporting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7315200" y="714375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25/4/2016</a:t>
            </a:r>
            <a:endParaRPr lang="en-GB" sz="1200" dirty="0"/>
          </a:p>
        </p:txBody>
      </p:sp>
      <p:sp>
        <p:nvSpPr>
          <p:cNvPr id="4" name="Tekstiruutu 3"/>
          <p:cNvSpPr txBox="1"/>
          <p:nvPr/>
        </p:nvSpPr>
        <p:spPr>
          <a:xfrm>
            <a:off x="6905625" y="7372350"/>
            <a:ext cx="2381421" cy="27699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54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GB" sz="1200" i="1" dirty="0" smtClean="0"/>
              <a:t>Beginnings of processes are shaded</a:t>
            </a:r>
            <a:endParaRPr lang="en-GB" sz="1200" i="1" dirty="0"/>
          </a:p>
        </p:txBody>
      </p:sp>
    </p:spTree>
    <p:extLst>
      <p:ext uri="{BB962C8B-B14F-4D97-AF65-F5344CB8AC3E}">
        <p14:creationId xmlns:p14="http://schemas.microsoft.com/office/powerpoint/2010/main" val="420385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M_2014_fi_sv">
  <a:themeElements>
    <a:clrScheme name="OM_varit_2014">
      <a:dk1>
        <a:srgbClr val="000000"/>
      </a:dk1>
      <a:lt1>
        <a:srgbClr val="FFFFFF"/>
      </a:lt1>
      <a:dk2>
        <a:srgbClr val="005587"/>
      </a:dk2>
      <a:lt2>
        <a:srgbClr val="FFFFFF"/>
      </a:lt2>
      <a:accent1>
        <a:srgbClr val="005587"/>
      </a:accent1>
      <a:accent2>
        <a:srgbClr val="671E75"/>
      </a:accent2>
      <a:accent3>
        <a:srgbClr val="A8AD00"/>
      </a:accent3>
      <a:accent4>
        <a:srgbClr val="007FA3"/>
      </a:accent4>
      <a:accent5>
        <a:srgbClr val="7C878E"/>
      </a:accent5>
      <a:accent6>
        <a:srgbClr val="80AAC3"/>
      </a:accent6>
      <a:hlink>
        <a:srgbClr val="005587"/>
      </a:hlink>
      <a:folHlink>
        <a:srgbClr val="80AAC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vr_2014" id="{14A2C84C-1729-44C3-9A2E-15EA5B5C80CA}" vid="{C3882C1C-F050-44BD-9F29-6D765962B28E}"/>
    </a:ext>
  </a:extLst>
</a:theme>
</file>

<file path=ppt/theme/theme2.xml><?xml version="1.0" encoding="utf-8"?>
<a:theme xmlns:a="http://schemas.openxmlformats.org/drawingml/2006/main" name="OM_2014_en">
  <a:themeElements>
    <a:clrScheme name="OM_varit_2014">
      <a:dk1>
        <a:srgbClr val="000000"/>
      </a:dk1>
      <a:lt1>
        <a:srgbClr val="FFFFFF"/>
      </a:lt1>
      <a:dk2>
        <a:srgbClr val="005587"/>
      </a:dk2>
      <a:lt2>
        <a:srgbClr val="FFFFFF"/>
      </a:lt2>
      <a:accent1>
        <a:srgbClr val="005587"/>
      </a:accent1>
      <a:accent2>
        <a:srgbClr val="671E75"/>
      </a:accent2>
      <a:accent3>
        <a:srgbClr val="A8AD00"/>
      </a:accent3>
      <a:accent4>
        <a:srgbClr val="007FA3"/>
      </a:accent4>
      <a:accent5>
        <a:srgbClr val="7C878E"/>
      </a:accent5>
      <a:accent6>
        <a:srgbClr val="80AAC3"/>
      </a:accent6>
      <a:hlink>
        <a:srgbClr val="005587"/>
      </a:hlink>
      <a:folHlink>
        <a:srgbClr val="80AAC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vr_2014" id="{14A2C84C-1729-44C3-9A2E-15EA5B5C80CA}" vid="{C3882C1C-F050-44BD-9F29-6D765962B28E}"/>
    </a:ext>
  </a:extLst>
</a:theme>
</file>

<file path=ppt/theme/theme3.xml><?xml version="1.0" encoding="utf-8"?>
<a:theme xmlns:a="http://schemas.openxmlformats.org/drawingml/2006/main" name="1_OM_2014_fi_sv">
  <a:themeElements>
    <a:clrScheme name="OM_varit_2014">
      <a:dk1>
        <a:srgbClr val="000000"/>
      </a:dk1>
      <a:lt1>
        <a:srgbClr val="FFFFFF"/>
      </a:lt1>
      <a:dk2>
        <a:srgbClr val="005587"/>
      </a:dk2>
      <a:lt2>
        <a:srgbClr val="FFFFFF"/>
      </a:lt2>
      <a:accent1>
        <a:srgbClr val="005587"/>
      </a:accent1>
      <a:accent2>
        <a:srgbClr val="671E75"/>
      </a:accent2>
      <a:accent3>
        <a:srgbClr val="A8AD00"/>
      </a:accent3>
      <a:accent4>
        <a:srgbClr val="007FA3"/>
      </a:accent4>
      <a:accent5>
        <a:srgbClr val="7C878E"/>
      </a:accent5>
      <a:accent6>
        <a:srgbClr val="80AAC3"/>
      </a:accent6>
      <a:hlink>
        <a:srgbClr val="005587"/>
      </a:hlink>
      <a:folHlink>
        <a:srgbClr val="80AAC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vr_2014" id="{14A2C84C-1729-44C3-9A2E-15EA5B5C80CA}" vid="{C3882C1C-F050-44BD-9F29-6D765962B28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tvr_2014</Template>
  <TotalTime>1840</TotalTime>
  <Words>178</Words>
  <Application>Microsoft Office PowerPoint</Application>
  <PresentationFormat>Affichage à l'écran (4:3)</PresentationFormat>
  <Paragraphs>57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OM_2014_fi_sv</vt:lpstr>
      <vt:lpstr>OM_2014_en</vt:lpstr>
      <vt:lpstr>1_OM_2014_fi_sv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innocorp/Jukka</dc:creator>
  <cp:lastModifiedBy>SATTEL Annette</cp:lastModifiedBy>
  <cp:revision>144</cp:revision>
  <cp:lastPrinted>2017-10-27T11:49:17Z</cp:lastPrinted>
  <dcterms:created xsi:type="dcterms:W3CDTF">2014-03-20T11:00:53Z</dcterms:created>
  <dcterms:modified xsi:type="dcterms:W3CDTF">2017-12-01T14:10:07Z</dcterms:modified>
</cp:coreProperties>
</file>