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10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6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2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6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53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7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9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1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1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1D2832-42CE-4D63-9C9F-B9334349E976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C050B9-DC64-4114-8645-5E0887BFBF7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3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4375" y="729114"/>
            <a:ext cx="9144000" cy="4514248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 smtClean="0">
                <a:solidFill>
                  <a:srgbClr val="0070C0"/>
                </a:solidFill>
              </a:rPr>
              <a:t/>
            </a:r>
            <a:br>
              <a:rPr lang="en-US" sz="2800" b="1" i="1" dirty="0" smtClean="0">
                <a:solidFill>
                  <a:srgbClr val="0070C0"/>
                </a:solidFill>
              </a:rPr>
            </a:br>
            <a:r>
              <a:rPr lang="en-US" sz="2800" b="1" i="1" dirty="0">
                <a:solidFill>
                  <a:srgbClr val="0070C0"/>
                </a:solidFill>
              </a:rPr>
              <a:t>Access to Justice for Women Victims of </a:t>
            </a:r>
            <a:r>
              <a:rPr lang="en-US" sz="2800" b="1" i="1" dirty="0" smtClean="0">
                <a:solidFill>
                  <a:srgbClr val="0070C0"/>
                </a:solidFill>
              </a:rPr>
              <a:t>Violence</a:t>
            </a:r>
            <a:br>
              <a:rPr lang="en-US" sz="2800" b="1" i="1" dirty="0" smtClean="0">
                <a:solidFill>
                  <a:srgbClr val="0070C0"/>
                </a:solidFill>
              </a:rPr>
            </a:br>
            <a:r>
              <a:rPr lang="en-US" sz="2800" b="1" i="1" dirty="0" smtClean="0">
                <a:solidFill>
                  <a:srgbClr val="0070C0"/>
                </a:solidFill>
              </a:rPr>
              <a:t/>
            </a:r>
            <a:br>
              <a:rPr lang="en-US" sz="2800" b="1" i="1" dirty="0" smtClean="0">
                <a:solidFill>
                  <a:srgbClr val="0070C0"/>
                </a:solidFill>
              </a:rPr>
            </a:br>
            <a:r>
              <a:rPr lang="en-US" sz="2400" b="1" dirty="0" smtClean="0">
                <a:solidFill>
                  <a:srgbClr val="0070C0"/>
                </a:solidFill>
              </a:rPr>
              <a:t> Regional Conference </a:t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000" i="1" dirty="0" smtClean="0">
                <a:solidFill>
                  <a:srgbClr val="0070C0"/>
                </a:solidFill>
              </a:rPr>
              <a:t>(PGG Project)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800" b="1" i="1" dirty="0">
                <a:solidFill>
                  <a:srgbClr val="0070C0"/>
                </a:solidFill>
              </a:rPr>
              <a:t/>
            </a:r>
            <a:br>
              <a:rPr lang="en-US" sz="2800" b="1" i="1" dirty="0">
                <a:solidFill>
                  <a:srgbClr val="0070C0"/>
                </a:solidFill>
              </a:rPr>
            </a:br>
            <a:r>
              <a:rPr lang="en-US" sz="2800" b="1" i="1" dirty="0" smtClean="0">
                <a:solidFill>
                  <a:srgbClr val="0070C0"/>
                </a:solidFill>
              </a:rPr>
              <a:t/>
            </a:r>
            <a:br>
              <a:rPr lang="en-US" sz="2800" b="1" i="1" dirty="0" smtClean="0">
                <a:solidFill>
                  <a:srgbClr val="0070C0"/>
                </a:solidFill>
              </a:rPr>
            </a:br>
            <a:endParaRPr lang="en-US" sz="2000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8478" y="5534526"/>
            <a:ext cx="10158630" cy="827771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 smtClean="0">
                <a:solidFill>
                  <a:srgbClr val="0070C0"/>
                </a:solidFill>
              </a:rPr>
              <a:t>Aniko </a:t>
            </a:r>
            <a:r>
              <a:rPr lang="en-US" sz="2000" b="1" dirty="0" err="1" smtClean="0">
                <a:solidFill>
                  <a:srgbClr val="0070C0"/>
                </a:solidFill>
              </a:rPr>
              <a:t>Parjiani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>
                <a:solidFill>
                  <a:srgbClr val="0070C0"/>
                </a:solidFill>
              </a:rPr>
              <a:t>– Head of Analytical and International Relations Unit, High School of Justice, Georgia 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015" y="729114"/>
            <a:ext cx="2585987" cy="10813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0246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652299"/>
            <a:ext cx="10058400" cy="93869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About the </a:t>
            </a:r>
            <a:r>
              <a:rPr lang="en-US" sz="3200" b="1" dirty="0" err="1" smtClean="0"/>
              <a:t>HSoJ</a:t>
            </a:r>
            <a:r>
              <a:rPr lang="en-US" sz="3200" b="1" dirty="0" smtClean="0"/>
              <a:t> of Georgia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4440" y="2176272"/>
            <a:ext cx="9921240" cy="385741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i="1" dirty="0" smtClean="0"/>
              <a:t>Established - April, </a:t>
            </a:r>
            <a:r>
              <a:rPr lang="en-US" i="1" dirty="0"/>
              <a:t>2006 with support of the Council of Europe  </a:t>
            </a:r>
          </a:p>
          <a:p>
            <a:pPr lvl="0"/>
            <a:endParaRPr lang="en-US" b="1" u="sng" dirty="0" smtClean="0"/>
          </a:p>
          <a:p>
            <a:pPr lvl="0"/>
            <a:r>
              <a:rPr lang="en-US" b="1" u="sng" dirty="0" smtClean="0"/>
              <a:t>3 </a:t>
            </a:r>
            <a:r>
              <a:rPr lang="en-US" b="1" u="sng" dirty="0"/>
              <a:t>main functions:</a:t>
            </a:r>
          </a:p>
          <a:p>
            <a:r>
              <a:rPr lang="en-US" dirty="0"/>
              <a:t> 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smtClean="0"/>
              <a:t> Initial training </a:t>
            </a:r>
            <a:r>
              <a:rPr lang="en-US" dirty="0"/>
              <a:t>for the Judicial Candidates </a:t>
            </a:r>
            <a:endParaRPr lang="en-US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smtClean="0"/>
              <a:t> In-service </a:t>
            </a:r>
            <a:r>
              <a:rPr lang="en-US" dirty="0"/>
              <a:t>Trainings for sitting </a:t>
            </a:r>
            <a:r>
              <a:rPr lang="en-US" dirty="0" smtClean="0"/>
              <a:t>judges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smtClean="0"/>
              <a:t> Initial </a:t>
            </a:r>
            <a:r>
              <a:rPr lang="en-US" dirty="0"/>
              <a:t>and In-service Trainings for judges’ assistants and other court </a:t>
            </a:r>
            <a:r>
              <a:rPr lang="en-US" dirty="0" smtClean="0"/>
              <a:t>staff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2640" y="180180"/>
            <a:ext cx="2211082" cy="9442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363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57214"/>
            <a:ext cx="10058400" cy="40233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  </a:t>
            </a:r>
            <a:r>
              <a:rPr lang="en-US" sz="2400" dirty="0" smtClean="0"/>
              <a:t>Istanbul Convention </a:t>
            </a:r>
            <a:r>
              <a:rPr lang="en-US" sz="2400" dirty="0" smtClean="0"/>
              <a:t>– </a:t>
            </a:r>
            <a:r>
              <a:rPr lang="en-US" sz="2400" dirty="0" smtClean="0"/>
              <a:t>ratified in </a:t>
            </a:r>
            <a:r>
              <a:rPr lang="en-US" sz="2400" dirty="0" smtClean="0"/>
              <a:t>2017</a:t>
            </a:r>
            <a:endParaRPr lang="en-US" sz="24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  First </a:t>
            </a:r>
            <a:r>
              <a:rPr lang="en-US" sz="2400" dirty="0" smtClean="0"/>
              <a:t>judicial </a:t>
            </a:r>
            <a:r>
              <a:rPr lang="en-US" sz="2400" dirty="0"/>
              <a:t>strategy </a:t>
            </a:r>
            <a:r>
              <a:rPr lang="en-US" sz="2400" dirty="0" smtClean="0"/>
              <a:t>2017-2020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  EU-Georgia </a:t>
            </a:r>
            <a:r>
              <a:rPr lang="en-US" sz="2400" dirty="0"/>
              <a:t>Association </a:t>
            </a:r>
            <a:r>
              <a:rPr lang="en-US" sz="2400" dirty="0" smtClean="0"/>
              <a:t>Agreement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183" y="207906"/>
            <a:ext cx="2366531" cy="9442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0644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84632"/>
            <a:ext cx="10058400" cy="119075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Trainings </a:t>
            </a:r>
            <a:r>
              <a:rPr lang="en-US" sz="3600" b="1" dirty="0"/>
              <a:t>on </a:t>
            </a:r>
            <a:r>
              <a:rPr lang="en-US" sz="3200" b="1" dirty="0"/>
              <a:t>Violence against Women and Domestic </a:t>
            </a:r>
            <a:r>
              <a:rPr lang="en-US" sz="3200" b="1" dirty="0" smtClean="0"/>
              <a:t>Violence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229782"/>
            <a:ext cx="10058400" cy="4023360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sz="2000" dirty="0" smtClean="0"/>
              <a:t> since </a:t>
            </a:r>
            <a:r>
              <a:rPr lang="en-US" sz="2000" dirty="0"/>
              <a:t>2009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sz="2000" dirty="0" smtClean="0"/>
              <a:t> conducted 10 </a:t>
            </a:r>
            <a:r>
              <a:rPr lang="en-US" sz="2000" dirty="0"/>
              <a:t>trainings </a:t>
            </a:r>
            <a:endParaRPr lang="en-US" sz="20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sz="2000" dirty="0" smtClean="0"/>
              <a:t> 60 </a:t>
            </a:r>
            <a:r>
              <a:rPr lang="en-US" sz="2000" dirty="0"/>
              <a:t>judges and 56 assistants to judges participated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b="1" dirty="0" smtClean="0"/>
              <a:t>Action </a:t>
            </a:r>
            <a:r>
              <a:rPr lang="en-US" b="1" dirty="0"/>
              <a:t>Plan on </a:t>
            </a:r>
            <a:r>
              <a:rPr lang="en-US" b="1" dirty="0" smtClean="0"/>
              <a:t>Combatting Violence </a:t>
            </a:r>
            <a:r>
              <a:rPr lang="en-US" b="1" dirty="0"/>
              <a:t>against Women and Domestic </a:t>
            </a:r>
            <a:r>
              <a:rPr lang="en-US" b="1" dirty="0" smtClean="0"/>
              <a:t>Violence 2016-2017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 lvl="1" algn="ctr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 Training module</a:t>
            </a:r>
          </a:p>
          <a:p>
            <a:pPr lvl="1" algn="ctr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n-US" sz="2000" dirty="0" smtClean="0"/>
          </a:p>
          <a:p>
            <a:pPr lvl="1" algn="ctr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 Providing in-service trainings</a:t>
            </a: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0071" y="189618"/>
            <a:ext cx="2073923" cy="8619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2096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-38455"/>
            <a:ext cx="10058400" cy="145075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Training Module </a:t>
            </a:r>
            <a:r>
              <a:rPr lang="en-US" sz="2800" b="1" dirty="0" smtClean="0"/>
              <a:t>– Violence against Women and Domestic Violence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28030"/>
            <a:ext cx="10058400" cy="455506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400" b="1" dirty="0" smtClean="0"/>
              <a:t>Experts involved:</a:t>
            </a:r>
          </a:p>
          <a:p>
            <a:pPr lvl="0"/>
            <a:endParaRPr lang="en-US" sz="24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err="1" smtClean="0"/>
              <a:t>CoE</a:t>
            </a:r>
            <a:r>
              <a:rPr lang="en-US" sz="2400" dirty="0" smtClean="0"/>
              <a:t> international </a:t>
            </a:r>
            <a:r>
              <a:rPr lang="en-US" sz="2400" dirty="0"/>
              <a:t>expert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Local judge-experts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/>
          </a:p>
          <a:p>
            <a:pPr lvl="0"/>
            <a:r>
              <a:rPr lang="en-US" sz="2400" b="1" dirty="0" smtClean="0"/>
              <a:t>3 stages:</a:t>
            </a:r>
          </a:p>
          <a:p>
            <a:pPr lvl="0"/>
            <a:endParaRPr lang="en-US" sz="2400" b="1" dirty="0"/>
          </a:p>
          <a:p>
            <a:pPr marL="806958" lvl="1" indent="-514350">
              <a:buFont typeface="+mj-lt"/>
              <a:buAutoNum type="romanUcPeriod"/>
            </a:pPr>
            <a:r>
              <a:rPr lang="en-US" sz="2400" dirty="0"/>
              <a:t>Development of the materials </a:t>
            </a:r>
            <a:endParaRPr lang="en-US" sz="2400" dirty="0" smtClean="0"/>
          </a:p>
          <a:p>
            <a:pPr marL="806958" lvl="1" indent="-514350">
              <a:buFont typeface="+mj-lt"/>
              <a:buAutoNum type="romanUcPeriod"/>
            </a:pPr>
            <a:r>
              <a:rPr lang="en-US" sz="2400" dirty="0" err="1" smtClean="0"/>
              <a:t>ToT</a:t>
            </a:r>
            <a:endParaRPr lang="en-US" sz="2400" dirty="0"/>
          </a:p>
          <a:p>
            <a:pPr marL="806958" lvl="1" indent="-514350">
              <a:buFont typeface="+mj-lt"/>
              <a:buAutoNum type="romanUcPeriod"/>
            </a:pPr>
            <a:r>
              <a:rPr lang="en-US" sz="2400" dirty="0" smtClean="0"/>
              <a:t>Pilot </a:t>
            </a:r>
            <a:r>
              <a:rPr lang="en-US" sz="2400" dirty="0"/>
              <a:t>Training </a:t>
            </a:r>
            <a:endParaRPr lang="en-US" sz="2400" i="1" dirty="0" smtClean="0"/>
          </a:p>
          <a:p>
            <a:pPr algn="ctr"/>
            <a:endParaRPr lang="en-US" sz="2400" i="1" dirty="0" smtClean="0"/>
          </a:p>
          <a:p>
            <a:pPr algn="ctr"/>
            <a:r>
              <a:rPr lang="en-US" sz="2400" i="1" dirty="0" smtClean="0"/>
              <a:t>4 trainings; 28 </a:t>
            </a:r>
            <a:r>
              <a:rPr lang="en-US" sz="2400" i="1" dirty="0"/>
              <a:t>judges and 23 </a:t>
            </a:r>
            <a:r>
              <a:rPr lang="en-US" sz="2400" i="1" dirty="0" smtClean="0"/>
              <a:t>court staff participated</a:t>
            </a:r>
            <a:endParaRPr lang="en-US" sz="2400" i="1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208" y="0"/>
            <a:ext cx="2375674" cy="8276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264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Training </a:t>
            </a:r>
            <a:r>
              <a:rPr lang="en-US" sz="3600" b="1" dirty="0"/>
              <a:t>Modules </a:t>
            </a:r>
            <a:r>
              <a:rPr lang="en-US" sz="3600" b="1" dirty="0" smtClean="0"/>
              <a:t>(Curricula)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403518"/>
            <a:ext cx="10058400" cy="402336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 smtClean="0"/>
              <a:t>  </a:t>
            </a:r>
            <a:r>
              <a:rPr lang="en-US" sz="2400" b="1" dirty="0" smtClean="0"/>
              <a:t>Supporting </a:t>
            </a:r>
            <a:r>
              <a:rPr lang="en-US" sz="2400" b="1" dirty="0"/>
              <a:t>Justice through Gender </a:t>
            </a:r>
            <a:r>
              <a:rPr lang="en-US" sz="2400" b="1" dirty="0" smtClean="0"/>
              <a:t>Equality - USAID/JILEP (2014-2015)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  Fight against Discrimination (2014)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  Hate Crime – </a:t>
            </a:r>
            <a:r>
              <a:rPr lang="en-US" sz="2400" b="1" dirty="0" err="1" smtClean="0"/>
              <a:t>CoE</a:t>
            </a:r>
            <a:r>
              <a:rPr lang="en-US" sz="2400" b="1" dirty="0" smtClean="0"/>
              <a:t> (2017)</a:t>
            </a:r>
            <a:endParaRPr lang="en-US" sz="2400" b="1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047" y="177471"/>
            <a:ext cx="2348243" cy="8345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351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Trainings on Judicial Skills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  training </a:t>
            </a:r>
            <a:r>
              <a:rPr lang="en-US" sz="2400" dirty="0"/>
              <a:t>module on </a:t>
            </a:r>
            <a:r>
              <a:rPr lang="en-US" sz="2400" i="1" dirty="0"/>
              <a:t>Effective </a:t>
            </a:r>
            <a:r>
              <a:rPr lang="en-US" sz="2400" i="1" dirty="0" smtClean="0"/>
              <a:t>communication </a:t>
            </a:r>
            <a:r>
              <a:rPr lang="en-US" sz="2400" i="1" dirty="0"/>
              <a:t>for court staff </a:t>
            </a:r>
            <a:endParaRPr lang="en-US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   Judicial </a:t>
            </a:r>
            <a:r>
              <a:rPr lang="en-US" sz="2400" i="1" dirty="0"/>
              <a:t>ethics; </a:t>
            </a:r>
            <a:endParaRPr lang="en-US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   Management </a:t>
            </a:r>
            <a:r>
              <a:rPr lang="en-US" sz="2400" i="1" dirty="0"/>
              <a:t>of the court process; </a:t>
            </a:r>
            <a:endParaRPr lang="en-US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   Leadership </a:t>
            </a:r>
            <a:r>
              <a:rPr lang="en-US" sz="2400" i="1" dirty="0"/>
              <a:t>and management; </a:t>
            </a:r>
            <a:endParaRPr lang="en-US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   Case </a:t>
            </a:r>
            <a:r>
              <a:rPr lang="en-US" sz="2400" i="1" dirty="0"/>
              <a:t>flow management; </a:t>
            </a:r>
            <a:endParaRPr lang="en-US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   Practical </a:t>
            </a:r>
            <a:r>
              <a:rPr lang="en-US" sz="2400" i="1" dirty="0"/>
              <a:t>psychology</a:t>
            </a:r>
            <a:r>
              <a:rPr lang="en-US" sz="2400" i="1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   Stress </a:t>
            </a:r>
            <a:r>
              <a:rPr lang="en-US" sz="2400" i="1" dirty="0"/>
              <a:t>management, etc.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6335" y="178229"/>
            <a:ext cx="2430539" cy="9168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5167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71638"/>
            <a:ext cx="9144000" cy="4514248"/>
          </a:xfrm>
        </p:spPr>
        <p:txBody>
          <a:bodyPr>
            <a:normAutofit/>
          </a:bodyPr>
          <a:lstStyle/>
          <a:p>
            <a:pPr algn="ctr"/>
            <a:r>
              <a:rPr lang="en-US" sz="2800" b="1" i="1" dirty="0" smtClean="0">
                <a:solidFill>
                  <a:srgbClr val="0070C0"/>
                </a:solidFill>
              </a:rPr>
              <a:t/>
            </a:r>
            <a:br>
              <a:rPr lang="en-US" sz="2800" b="1" i="1" dirty="0" smtClean="0">
                <a:solidFill>
                  <a:srgbClr val="0070C0"/>
                </a:solidFill>
              </a:rPr>
            </a:br>
            <a:r>
              <a:rPr lang="en-US" sz="3200" b="1" i="1" dirty="0" smtClean="0">
                <a:solidFill>
                  <a:srgbClr val="0070C0"/>
                </a:solidFill>
              </a:rPr>
              <a:t>Thank You!</a:t>
            </a:r>
            <a:r>
              <a:rPr lang="en-US" sz="2400" b="1" dirty="0" smtClean="0">
                <a:solidFill>
                  <a:srgbClr val="0070C0"/>
                </a:solidFill>
              </a:rPr>
              <a:t/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800" b="1" i="1" dirty="0">
                <a:solidFill>
                  <a:srgbClr val="0070C0"/>
                </a:solidFill>
              </a:rPr>
              <a:t/>
            </a:r>
            <a:br>
              <a:rPr lang="en-US" sz="2800" b="1" i="1" dirty="0">
                <a:solidFill>
                  <a:srgbClr val="0070C0"/>
                </a:solidFill>
              </a:rPr>
            </a:br>
            <a:r>
              <a:rPr lang="en-US" sz="2800" b="1" i="1" dirty="0" smtClean="0">
                <a:solidFill>
                  <a:srgbClr val="0070C0"/>
                </a:solidFill>
              </a:rPr>
              <a:t/>
            </a:r>
            <a:br>
              <a:rPr lang="en-US" sz="2800" b="1" i="1" dirty="0" smtClean="0">
                <a:solidFill>
                  <a:srgbClr val="0070C0"/>
                </a:solidFill>
              </a:rPr>
            </a:br>
            <a:endParaRPr lang="en-US" sz="2000" b="1" i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8571" y="317634"/>
            <a:ext cx="2788536" cy="1187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73305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315</TotalTime>
  <Words>196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 Access to Justice for Women Victims of Violence   Regional Conference  (PGG Project)   </vt:lpstr>
      <vt:lpstr>About the HSoJ of Georgia </vt:lpstr>
      <vt:lpstr>PowerPoint Presentation</vt:lpstr>
      <vt:lpstr>      Trainings on Violence against Women and Domestic Violence</vt:lpstr>
      <vt:lpstr>Training Module – Violence against Women and Domestic Violence </vt:lpstr>
      <vt:lpstr>Training Modules (Curricula) </vt:lpstr>
      <vt:lpstr>Trainings on Judicial Skills</vt:lpstr>
      <vt:lpstr> Thank You!  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Access to Justice through Legal Capability and Empowerment  OECD Policy Roundtable</dc:title>
  <dc:creator>Aniko</dc:creator>
  <cp:lastModifiedBy>Aniko</cp:lastModifiedBy>
  <cp:revision>16</cp:revision>
  <dcterms:created xsi:type="dcterms:W3CDTF">2018-07-05T03:48:30Z</dcterms:created>
  <dcterms:modified xsi:type="dcterms:W3CDTF">2018-10-18T11:42:45Z</dcterms:modified>
</cp:coreProperties>
</file>