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handoutMasterIdLst>
    <p:handoutMasterId r:id="rId22"/>
  </p:handoutMasterIdLst>
  <p:sldIdLst>
    <p:sldId id="256" r:id="rId2"/>
    <p:sldId id="257" r:id="rId3"/>
    <p:sldId id="266" r:id="rId4"/>
    <p:sldId id="267" r:id="rId5"/>
    <p:sldId id="268" r:id="rId6"/>
    <p:sldId id="269" r:id="rId7"/>
    <p:sldId id="270" r:id="rId8"/>
    <p:sldId id="271" r:id="rId9"/>
    <p:sldId id="258" r:id="rId10"/>
    <p:sldId id="260" r:id="rId11"/>
    <p:sldId id="272" r:id="rId12"/>
    <p:sldId id="273" r:id="rId13"/>
    <p:sldId id="274" r:id="rId14"/>
    <p:sldId id="275" r:id="rId15"/>
    <p:sldId id="276" r:id="rId16"/>
    <p:sldId id="277" r:id="rId17"/>
    <p:sldId id="278" r:id="rId18"/>
    <p:sldId id="279" r:id="rId19"/>
    <p:sldId id="280" r:id="rId20"/>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29" autoAdjust="0"/>
  </p:normalViewPr>
  <p:slideViewPr>
    <p:cSldViewPr>
      <p:cViewPr>
        <p:scale>
          <a:sx n="60" d="100"/>
          <a:sy n="60" d="100"/>
        </p:scale>
        <p:origin x="-396" y="21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IE" dirty="0"/>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EB52B9F2-0934-438B-8166-BC4916EE4C05}" type="datetimeFigureOut">
              <a:rPr lang="en-IE" smtClean="0"/>
              <a:t>14/05/2012</a:t>
            </a:fld>
            <a:endParaRPr lang="en-IE" dirty="0"/>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IE" dirty="0"/>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9A6152FC-C16B-4522-A773-DA51790D45B1}" type="slidenum">
              <a:rPr lang="en-IE" smtClean="0"/>
              <a:t>‹#›</a:t>
            </a:fld>
            <a:endParaRPr lang="en-IE" dirty="0"/>
          </a:p>
        </p:txBody>
      </p:sp>
    </p:spTree>
    <p:extLst>
      <p:ext uri="{BB962C8B-B14F-4D97-AF65-F5344CB8AC3E}">
        <p14:creationId xmlns:p14="http://schemas.microsoft.com/office/powerpoint/2010/main" val="28563511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IE" dirty="0"/>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F18F6CA2-428B-42F8-92EC-D175972379A8}" type="datetimeFigureOut">
              <a:rPr lang="en-IE" smtClean="0"/>
              <a:t>14/05/2012</a:t>
            </a:fld>
            <a:endParaRPr lang="en-IE"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IE" dirty="0"/>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IE" dirty="0"/>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D6C059A0-3916-4777-8527-C08B73C0D461}" type="slidenum">
              <a:rPr lang="en-IE" smtClean="0"/>
              <a:t>‹#›</a:t>
            </a:fld>
            <a:endParaRPr lang="en-IE" dirty="0"/>
          </a:p>
        </p:txBody>
      </p:sp>
    </p:spTree>
    <p:extLst>
      <p:ext uri="{BB962C8B-B14F-4D97-AF65-F5344CB8AC3E}">
        <p14:creationId xmlns:p14="http://schemas.microsoft.com/office/powerpoint/2010/main" val="1022640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2130425"/>
            <a:ext cx="7772400" cy="1470025"/>
          </a:xfrm>
        </p:spPr>
        <p:txBody>
          <a:bodyPr/>
          <a:lstStyle>
            <a:lvl1pPr>
              <a:defRPr sz="4000">
                <a:solidFill>
                  <a:srgbClr val="DEB82B"/>
                </a:solidFill>
              </a:defRPr>
            </a:lvl1pPr>
          </a:lstStyle>
          <a:p>
            <a:pPr lvl="0"/>
            <a:r>
              <a:rPr lang="en-US" noProof="0" smtClean="0"/>
              <a:t>Click to edit Master title style</a:t>
            </a:r>
            <a:endParaRPr lang="en-IE" noProof="0" smtClean="0"/>
          </a:p>
        </p:txBody>
      </p:sp>
      <p:sp>
        <p:nvSpPr>
          <p:cNvPr id="5123" name="Rectangle 3"/>
          <p:cNvSpPr>
            <a:spLocks noGrp="1" noChangeArrowheads="1"/>
          </p:cNvSpPr>
          <p:nvPr>
            <p:ph type="subTitle" idx="1"/>
          </p:nvPr>
        </p:nvSpPr>
        <p:spPr>
          <a:xfrm>
            <a:off x="1371600" y="3886200"/>
            <a:ext cx="6400800" cy="1752600"/>
          </a:xfrm>
        </p:spPr>
        <p:txBody>
          <a:bodyPr/>
          <a:lstStyle>
            <a:lvl1pPr marL="0" indent="0" algn="ctr">
              <a:buFontTx/>
              <a:buNone/>
              <a:defRPr sz="2200" i="1">
                <a:latin typeface="Arial" charset="0"/>
              </a:defRPr>
            </a:lvl1pPr>
          </a:lstStyle>
          <a:p>
            <a:pPr lvl="0"/>
            <a:r>
              <a:rPr lang="en-US" noProof="0" smtClean="0"/>
              <a:t>Click to edit Master subtitle style</a:t>
            </a:r>
            <a:endParaRPr lang="en-IE" noProof="0" smtClean="0"/>
          </a:p>
        </p:txBody>
      </p:sp>
      <p:sp>
        <p:nvSpPr>
          <p:cNvPr id="5124" name="Rectangle 4"/>
          <p:cNvSpPr>
            <a:spLocks noGrp="1" noChangeArrowheads="1"/>
          </p:cNvSpPr>
          <p:nvPr>
            <p:ph type="dt" sz="half" idx="2"/>
          </p:nvPr>
        </p:nvSpPr>
        <p:spPr/>
        <p:txBody>
          <a:bodyPr/>
          <a:lstStyle>
            <a:lvl1pPr>
              <a:defRPr/>
            </a:lvl1pPr>
          </a:lstStyle>
          <a:p>
            <a:fld id="{2A9145C6-6B8C-43E6-B446-A9F11955B409}" type="datetime1">
              <a:rPr lang="en-IE" smtClean="0"/>
              <a:t>14/05/2012</a:t>
            </a:fld>
            <a:endParaRPr lang="en-IE" dirty="0"/>
          </a:p>
        </p:txBody>
      </p:sp>
      <p:sp>
        <p:nvSpPr>
          <p:cNvPr id="5125" name="Rectangle 5"/>
          <p:cNvSpPr>
            <a:spLocks noGrp="1" noChangeArrowheads="1"/>
          </p:cNvSpPr>
          <p:nvPr>
            <p:ph type="ftr" sz="quarter" idx="3"/>
          </p:nvPr>
        </p:nvSpPr>
        <p:spPr/>
        <p:txBody>
          <a:bodyPr/>
          <a:lstStyle>
            <a:lvl1pPr>
              <a:defRPr/>
            </a:lvl1pPr>
          </a:lstStyle>
          <a:p>
            <a:endParaRPr lang="en-IE" dirty="0"/>
          </a:p>
        </p:txBody>
      </p:sp>
      <p:sp>
        <p:nvSpPr>
          <p:cNvPr id="5126" name="Rectangle 6"/>
          <p:cNvSpPr>
            <a:spLocks noGrp="1" noChangeArrowheads="1"/>
          </p:cNvSpPr>
          <p:nvPr>
            <p:ph type="sldNum" sz="quarter" idx="4"/>
          </p:nvPr>
        </p:nvSpPr>
        <p:spPr/>
        <p:txBody>
          <a:bodyPr/>
          <a:lstStyle>
            <a:lvl1pPr>
              <a:defRPr sz="1400"/>
            </a:lvl1pPr>
          </a:lstStyle>
          <a:p>
            <a:fld id="{F29B8729-9321-4E21-B34D-0DAE191E5DD9}" type="slidenum">
              <a:rPr lang="en-IE" smtClean="0"/>
              <a:t>‹#›</a:t>
            </a:fld>
            <a:endParaRPr lang="en-I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lvl1pPr>
              <a:defRPr/>
            </a:lvl1pPr>
          </a:lstStyle>
          <a:p>
            <a:fld id="{7CF02EE5-8C71-4895-BC24-E291AF0878B1}" type="datetime1">
              <a:rPr lang="en-IE" smtClean="0"/>
              <a:t>14/05/2012</a:t>
            </a:fld>
            <a:endParaRPr lang="en-IE" dirty="0"/>
          </a:p>
        </p:txBody>
      </p:sp>
      <p:sp>
        <p:nvSpPr>
          <p:cNvPr id="5" name="Footer Placeholder 4"/>
          <p:cNvSpPr>
            <a:spLocks noGrp="1"/>
          </p:cNvSpPr>
          <p:nvPr>
            <p:ph type="ftr" sz="quarter" idx="11"/>
          </p:nvPr>
        </p:nvSpPr>
        <p:spPr/>
        <p:txBody>
          <a:bodyPr/>
          <a:lstStyle>
            <a:lvl1pPr>
              <a:defRPr/>
            </a:lvl1pPr>
          </a:lstStyle>
          <a:p>
            <a:endParaRPr lang="en-IE" dirty="0"/>
          </a:p>
        </p:txBody>
      </p:sp>
      <p:sp>
        <p:nvSpPr>
          <p:cNvPr id="6" name="Slide Number Placeholder 5"/>
          <p:cNvSpPr>
            <a:spLocks noGrp="1"/>
          </p:cNvSpPr>
          <p:nvPr>
            <p:ph type="sldNum" sz="quarter" idx="12"/>
          </p:nvPr>
        </p:nvSpPr>
        <p:spPr/>
        <p:txBody>
          <a:bodyPr/>
          <a:lstStyle>
            <a:lvl1pPr>
              <a:defRPr/>
            </a:lvl1pPr>
          </a:lstStyle>
          <a:p>
            <a:fld id="{F29B8729-9321-4E21-B34D-0DAE191E5DD9}" type="slidenum">
              <a:rPr lang="en-IE" smtClean="0"/>
              <a:t>‹#›</a:t>
            </a:fld>
            <a:endParaRPr lang="en-IE" dirty="0"/>
          </a:p>
        </p:txBody>
      </p:sp>
    </p:spTree>
    <p:extLst>
      <p:ext uri="{BB962C8B-B14F-4D97-AF65-F5344CB8AC3E}">
        <p14:creationId xmlns:p14="http://schemas.microsoft.com/office/powerpoint/2010/main" val="2503804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484313"/>
            <a:ext cx="2058988" cy="4641850"/>
          </a:xfrm>
        </p:spPr>
        <p:txBody>
          <a:bodyPr vert="eaVert"/>
          <a:lstStyle/>
          <a:p>
            <a:r>
              <a:rPr lang="en-US" smtClean="0"/>
              <a:t>Click to edit Master title style</a:t>
            </a:r>
            <a:endParaRPr lang="en-IE"/>
          </a:p>
        </p:txBody>
      </p:sp>
      <p:sp>
        <p:nvSpPr>
          <p:cNvPr id="3" name="Vertical Text Placeholder 2"/>
          <p:cNvSpPr>
            <a:spLocks noGrp="1"/>
          </p:cNvSpPr>
          <p:nvPr>
            <p:ph type="body" orient="vert" idx="1"/>
          </p:nvPr>
        </p:nvSpPr>
        <p:spPr>
          <a:xfrm>
            <a:off x="457200" y="1484313"/>
            <a:ext cx="6029325" cy="4641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lvl1pPr>
              <a:defRPr/>
            </a:lvl1pPr>
          </a:lstStyle>
          <a:p>
            <a:fld id="{1CA40AA6-C3A6-4B45-935A-9E8CF134F807}" type="datetime1">
              <a:rPr lang="en-IE" smtClean="0"/>
              <a:t>14/05/2012</a:t>
            </a:fld>
            <a:endParaRPr lang="en-IE" dirty="0"/>
          </a:p>
        </p:txBody>
      </p:sp>
      <p:sp>
        <p:nvSpPr>
          <p:cNvPr id="5" name="Footer Placeholder 4"/>
          <p:cNvSpPr>
            <a:spLocks noGrp="1"/>
          </p:cNvSpPr>
          <p:nvPr>
            <p:ph type="ftr" sz="quarter" idx="11"/>
          </p:nvPr>
        </p:nvSpPr>
        <p:spPr/>
        <p:txBody>
          <a:bodyPr/>
          <a:lstStyle>
            <a:lvl1pPr>
              <a:defRPr/>
            </a:lvl1pPr>
          </a:lstStyle>
          <a:p>
            <a:endParaRPr lang="en-IE" dirty="0"/>
          </a:p>
        </p:txBody>
      </p:sp>
      <p:sp>
        <p:nvSpPr>
          <p:cNvPr id="6" name="Slide Number Placeholder 5"/>
          <p:cNvSpPr>
            <a:spLocks noGrp="1"/>
          </p:cNvSpPr>
          <p:nvPr>
            <p:ph type="sldNum" sz="quarter" idx="12"/>
          </p:nvPr>
        </p:nvSpPr>
        <p:spPr/>
        <p:txBody>
          <a:bodyPr/>
          <a:lstStyle>
            <a:lvl1pPr>
              <a:defRPr/>
            </a:lvl1pPr>
          </a:lstStyle>
          <a:p>
            <a:fld id="{F29B8729-9321-4E21-B34D-0DAE191E5DD9}" type="slidenum">
              <a:rPr lang="en-IE" smtClean="0"/>
              <a:t>‹#›</a:t>
            </a:fld>
            <a:endParaRPr lang="en-IE" dirty="0"/>
          </a:p>
        </p:txBody>
      </p:sp>
    </p:spTree>
    <p:extLst>
      <p:ext uri="{BB962C8B-B14F-4D97-AF65-F5344CB8AC3E}">
        <p14:creationId xmlns:p14="http://schemas.microsoft.com/office/powerpoint/2010/main" val="15538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Date Placeholder 3"/>
          <p:cNvSpPr>
            <a:spLocks noGrp="1"/>
          </p:cNvSpPr>
          <p:nvPr>
            <p:ph type="dt" sz="half" idx="10"/>
          </p:nvPr>
        </p:nvSpPr>
        <p:spPr/>
        <p:txBody>
          <a:bodyPr/>
          <a:lstStyle>
            <a:lvl1pPr>
              <a:defRPr/>
            </a:lvl1pPr>
          </a:lstStyle>
          <a:p>
            <a:fld id="{377E3A82-4672-4C66-95F4-2A513BC862EF}" type="datetime1">
              <a:rPr lang="en-IE" smtClean="0"/>
              <a:t>14/05/2012</a:t>
            </a:fld>
            <a:endParaRPr lang="en-IE" dirty="0"/>
          </a:p>
        </p:txBody>
      </p:sp>
      <p:sp>
        <p:nvSpPr>
          <p:cNvPr id="5" name="Footer Placeholder 4"/>
          <p:cNvSpPr>
            <a:spLocks noGrp="1"/>
          </p:cNvSpPr>
          <p:nvPr>
            <p:ph type="ftr" sz="quarter" idx="11"/>
          </p:nvPr>
        </p:nvSpPr>
        <p:spPr/>
        <p:txBody>
          <a:bodyPr/>
          <a:lstStyle>
            <a:lvl1pPr>
              <a:defRPr/>
            </a:lvl1pPr>
          </a:lstStyle>
          <a:p>
            <a:endParaRPr lang="en-IE" dirty="0"/>
          </a:p>
        </p:txBody>
      </p:sp>
      <p:sp>
        <p:nvSpPr>
          <p:cNvPr id="6" name="Slide Number Placeholder 5"/>
          <p:cNvSpPr>
            <a:spLocks noGrp="1"/>
          </p:cNvSpPr>
          <p:nvPr>
            <p:ph type="sldNum" sz="quarter" idx="12"/>
          </p:nvPr>
        </p:nvSpPr>
        <p:spPr/>
        <p:txBody>
          <a:bodyPr/>
          <a:lstStyle>
            <a:lvl1pPr>
              <a:defRPr/>
            </a:lvl1pPr>
          </a:lstStyle>
          <a:p>
            <a:fld id="{F29B8729-9321-4E21-B34D-0DAE191E5DD9}" type="slidenum">
              <a:rPr lang="en-IE" smtClean="0"/>
              <a:t>‹#›</a:t>
            </a:fld>
            <a:endParaRPr lang="en-IE" dirty="0"/>
          </a:p>
        </p:txBody>
      </p:sp>
    </p:spTree>
    <p:extLst>
      <p:ext uri="{BB962C8B-B14F-4D97-AF65-F5344CB8AC3E}">
        <p14:creationId xmlns:p14="http://schemas.microsoft.com/office/powerpoint/2010/main" val="10179975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EC07625E-863A-4C9A-929A-36F53B0956E6}" type="datetime1">
              <a:rPr lang="en-IE" smtClean="0"/>
              <a:t>14/05/2012</a:t>
            </a:fld>
            <a:endParaRPr lang="en-IE" dirty="0"/>
          </a:p>
        </p:txBody>
      </p:sp>
      <p:sp>
        <p:nvSpPr>
          <p:cNvPr id="5" name="Footer Placeholder 4"/>
          <p:cNvSpPr>
            <a:spLocks noGrp="1"/>
          </p:cNvSpPr>
          <p:nvPr>
            <p:ph type="ftr" sz="quarter" idx="11"/>
          </p:nvPr>
        </p:nvSpPr>
        <p:spPr/>
        <p:txBody>
          <a:bodyPr/>
          <a:lstStyle>
            <a:lvl1pPr>
              <a:defRPr/>
            </a:lvl1pPr>
          </a:lstStyle>
          <a:p>
            <a:endParaRPr lang="en-IE" dirty="0"/>
          </a:p>
        </p:txBody>
      </p:sp>
      <p:sp>
        <p:nvSpPr>
          <p:cNvPr id="6" name="Slide Number Placeholder 5"/>
          <p:cNvSpPr>
            <a:spLocks noGrp="1"/>
          </p:cNvSpPr>
          <p:nvPr>
            <p:ph type="sldNum" sz="quarter" idx="12"/>
          </p:nvPr>
        </p:nvSpPr>
        <p:spPr/>
        <p:txBody>
          <a:bodyPr/>
          <a:lstStyle>
            <a:lvl1pPr>
              <a:defRPr/>
            </a:lvl1pPr>
          </a:lstStyle>
          <a:p>
            <a:fld id="{F29B8729-9321-4E21-B34D-0DAE191E5DD9}" type="slidenum">
              <a:rPr lang="en-IE" smtClean="0"/>
              <a:t>‹#›</a:t>
            </a:fld>
            <a:endParaRPr lang="en-IE" dirty="0"/>
          </a:p>
        </p:txBody>
      </p:sp>
    </p:spTree>
    <p:extLst>
      <p:ext uri="{BB962C8B-B14F-4D97-AF65-F5344CB8AC3E}">
        <p14:creationId xmlns:p14="http://schemas.microsoft.com/office/powerpoint/2010/main" val="1580807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Content Placeholder 2"/>
          <p:cNvSpPr>
            <a:spLocks noGrp="1"/>
          </p:cNvSpPr>
          <p:nvPr>
            <p:ph sz="half" idx="1"/>
          </p:nvPr>
        </p:nvSpPr>
        <p:spPr>
          <a:xfrm>
            <a:off x="457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Content Placeholder 3"/>
          <p:cNvSpPr>
            <a:spLocks noGrp="1"/>
          </p:cNvSpPr>
          <p:nvPr>
            <p:ph sz="half" idx="2"/>
          </p:nvPr>
        </p:nvSpPr>
        <p:spPr>
          <a:xfrm>
            <a:off x="4648200" y="2133600"/>
            <a:ext cx="4038600" cy="3992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Date Placeholder 4"/>
          <p:cNvSpPr>
            <a:spLocks noGrp="1"/>
          </p:cNvSpPr>
          <p:nvPr>
            <p:ph type="dt" sz="half" idx="10"/>
          </p:nvPr>
        </p:nvSpPr>
        <p:spPr/>
        <p:txBody>
          <a:bodyPr/>
          <a:lstStyle>
            <a:lvl1pPr>
              <a:defRPr/>
            </a:lvl1pPr>
          </a:lstStyle>
          <a:p>
            <a:fld id="{5DF72388-8AC6-4FD4-ACB6-CF051DF958EC}" type="datetime1">
              <a:rPr lang="en-IE" smtClean="0"/>
              <a:t>14/05/2012</a:t>
            </a:fld>
            <a:endParaRPr lang="en-IE" dirty="0"/>
          </a:p>
        </p:txBody>
      </p:sp>
      <p:sp>
        <p:nvSpPr>
          <p:cNvPr id="6" name="Footer Placeholder 5"/>
          <p:cNvSpPr>
            <a:spLocks noGrp="1"/>
          </p:cNvSpPr>
          <p:nvPr>
            <p:ph type="ftr" sz="quarter" idx="11"/>
          </p:nvPr>
        </p:nvSpPr>
        <p:spPr/>
        <p:txBody>
          <a:bodyPr/>
          <a:lstStyle>
            <a:lvl1pPr>
              <a:defRPr/>
            </a:lvl1pPr>
          </a:lstStyle>
          <a:p>
            <a:endParaRPr lang="en-IE" dirty="0"/>
          </a:p>
        </p:txBody>
      </p:sp>
      <p:sp>
        <p:nvSpPr>
          <p:cNvPr id="7" name="Slide Number Placeholder 6"/>
          <p:cNvSpPr>
            <a:spLocks noGrp="1"/>
          </p:cNvSpPr>
          <p:nvPr>
            <p:ph type="sldNum" sz="quarter" idx="12"/>
          </p:nvPr>
        </p:nvSpPr>
        <p:spPr/>
        <p:txBody>
          <a:bodyPr/>
          <a:lstStyle>
            <a:lvl1pPr>
              <a:defRPr/>
            </a:lvl1pPr>
          </a:lstStyle>
          <a:p>
            <a:fld id="{F29B8729-9321-4E21-B34D-0DAE191E5DD9}" type="slidenum">
              <a:rPr lang="en-IE" smtClean="0"/>
              <a:t>‹#›</a:t>
            </a:fld>
            <a:endParaRPr lang="en-IE" dirty="0"/>
          </a:p>
        </p:txBody>
      </p:sp>
    </p:spTree>
    <p:extLst>
      <p:ext uri="{BB962C8B-B14F-4D97-AF65-F5344CB8AC3E}">
        <p14:creationId xmlns:p14="http://schemas.microsoft.com/office/powerpoint/2010/main" val="2401535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I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7" name="Date Placeholder 6"/>
          <p:cNvSpPr>
            <a:spLocks noGrp="1"/>
          </p:cNvSpPr>
          <p:nvPr>
            <p:ph type="dt" sz="half" idx="10"/>
          </p:nvPr>
        </p:nvSpPr>
        <p:spPr/>
        <p:txBody>
          <a:bodyPr/>
          <a:lstStyle>
            <a:lvl1pPr>
              <a:defRPr/>
            </a:lvl1pPr>
          </a:lstStyle>
          <a:p>
            <a:fld id="{821D73FF-2BA2-4FAA-8CD5-39FE0DAE6AA4}" type="datetime1">
              <a:rPr lang="en-IE" smtClean="0"/>
              <a:t>14/05/2012</a:t>
            </a:fld>
            <a:endParaRPr lang="en-IE" dirty="0"/>
          </a:p>
        </p:txBody>
      </p:sp>
      <p:sp>
        <p:nvSpPr>
          <p:cNvPr id="8" name="Footer Placeholder 7"/>
          <p:cNvSpPr>
            <a:spLocks noGrp="1"/>
          </p:cNvSpPr>
          <p:nvPr>
            <p:ph type="ftr" sz="quarter" idx="11"/>
          </p:nvPr>
        </p:nvSpPr>
        <p:spPr/>
        <p:txBody>
          <a:bodyPr/>
          <a:lstStyle>
            <a:lvl1pPr>
              <a:defRPr/>
            </a:lvl1pPr>
          </a:lstStyle>
          <a:p>
            <a:endParaRPr lang="en-IE" dirty="0"/>
          </a:p>
        </p:txBody>
      </p:sp>
      <p:sp>
        <p:nvSpPr>
          <p:cNvPr id="9" name="Slide Number Placeholder 8"/>
          <p:cNvSpPr>
            <a:spLocks noGrp="1"/>
          </p:cNvSpPr>
          <p:nvPr>
            <p:ph type="sldNum" sz="quarter" idx="12"/>
          </p:nvPr>
        </p:nvSpPr>
        <p:spPr/>
        <p:txBody>
          <a:bodyPr/>
          <a:lstStyle>
            <a:lvl1pPr>
              <a:defRPr/>
            </a:lvl1pPr>
          </a:lstStyle>
          <a:p>
            <a:fld id="{F29B8729-9321-4E21-B34D-0DAE191E5DD9}" type="slidenum">
              <a:rPr lang="en-IE" smtClean="0"/>
              <a:t>‹#›</a:t>
            </a:fld>
            <a:endParaRPr lang="en-IE" dirty="0"/>
          </a:p>
        </p:txBody>
      </p:sp>
    </p:spTree>
    <p:extLst>
      <p:ext uri="{BB962C8B-B14F-4D97-AF65-F5344CB8AC3E}">
        <p14:creationId xmlns:p14="http://schemas.microsoft.com/office/powerpoint/2010/main" val="20967257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E"/>
          </a:p>
        </p:txBody>
      </p:sp>
      <p:sp>
        <p:nvSpPr>
          <p:cNvPr id="3" name="Date Placeholder 2"/>
          <p:cNvSpPr>
            <a:spLocks noGrp="1"/>
          </p:cNvSpPr>
          <p:nvPr>
            <p:ph type="dt" sz="half" idx="10"/>
          </p:nvPr>
        </p:nvSpPr>
        <p:spPr/>
        <p:txBody>
          <a:bodyPr/>
          <a:lstStyle>
            <a:lvl1pPr>
              <a:defRPr/>
            </a:lvl1pPr>
          </a:lstStyle>
          <a:p>
            <a:fld id="{62552628-FC65-4835-80C6-6765DD2049F4}" type="datetime1">
              <a:rPr lang="en-IE" smtClean="0"/>
              <a:t>14/05/2012</a:t>
            </a:fld>
            <a:endParaRPr lang="en-IE" dirty="0"/>
          </a:p>
        </p:txBody>
      </p:sp>
      <p:sp>
        <p:nvSpPr>
          <p:cNvPr id="4" name="Footer Placeholder 3"/>
          <p:cNvSpPr>
            <a:spLocks noGrp="1"/>
          </p:cNvSpPr>
          <p:nvPr>
            <p:ph type="ftr" sz="quarter" idx="11"/>
          </p:nvPr>
        </p:nvSpPr>
        <p:spPr/>
        <p:txBody>
          <a:bodyPr/>
          <a:lstStyle>
            <a:lvl1pPr>
              <a:defRPr/>
            </a:lvl1pPr>
          </a:lstStyle>
          <a:p>
            <a:endParaRPr lang="en-IE" dirty="0"/>
          </a:p>
        </p:txBody>
      </p:sp>
      <p:sp>
        <p:nvSpPr>
          <p:cNvPr id="5" name="Slide Number Placeholder 4"/>
          <p:cNvSpPr>
            <a:spLocks noGrp="1"/>
          </p:cNvSpPr>
          <p:nvPr>
            <p:ph type="sldNum" sz="quarter" idx="12"/>
          </p:nvPr>
        </p:nvSpPr>
        <p:spPr/>
        <p:txBody>
          <a:bodyPr/>
          <a:lstStyle>
            <a:lvl1pPr>
              <a:defRPr/>
            </a:lvl1pPr>
          </a:lstStyle>
          <a:p>
            <a:fld id="{F29B8729-9321-4E21-B34D-0DAE191E5DD9}" type="slidenum">
              <a:rPr lang="en-IE" smtClean="0"/>
              <a:t>‹#›</a:t>
            </a:fld>
            <a:endParaRPr lang="en-IE" dirty="0"/>
          </a:p>
        </p:txBody>
      </p:sp>
    </p:spTree>
    <p:extLst>
      <p:ext uri="{BB962C8B-B14F-4D97-AF65-F5344CB8AC3E}">
        <p14:creationId xmlns:p14="http://schemas.microsoft.com/office/powerpoint/2010/main" val="3770956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ACF1D68E-396A-4BC8-A7B3-18543B1AAFB0}" type="datetime1">
              <a:rPr lang="en-IE" smtClean="0"/>
              <a:t>14/05/2012</a:t>
            </a:fld>
            <a:endParaRPr lang="en-IE" dirty="0"/>
          </a:p>
        </p:txBody>
      </p:sp>
      <p:sp>
        <p:nvSpPr>
          <p:cNvPr id="3" name="Footer Placeholder 2"/>
          <p:cNvSpPr>
            <a:spLocks noGrp="1"/>
          </p:cNvSpPr>
          <p:nvPr>
            <p:ph type="ftr" sz="quarter" idx="11"/>
          </p:nvPr>
        </p:nvSpPr>
        <p:spPr/>
        <p:txBody>
          <a:bodyPr/>
          <a:lstStyle>
            <a:lvl1pPr>
              <a:defRPr/>
            </a:lvl1pPr>
          </a:lstStyle>
          <a:p>
            <a:endParaRPr lang="en-IE" dirty="0"/>
          </a:p>
        </p:txBody>
      </p:sp>
      <p:sp>
        <p:nvSpPr>
          <p:cNvPr id="4" name="Slide Number Placeholder 3"/>
          <p:cNvSpPr>
            <a:spLocks noGrp="1"/>
          </p:cNvSpPr>
          <p:nvPr>
            <p:ph type="sldNum" sz="quarter" idx="12"/>
          </p:nvPr>
        </p:nvSpPr>
        <p:spPr/>
        <p:txBody>
          <a:bodyPr/>
          <a:lstStyle>
            <a:lvl1pPr>
              <a:defRPr/>
            </a:lvl1pPr>
          </a:lstStyle>
          <a:p>
            <a:fld id="{F29B8729-9321-4E21-B34D-0DAE191E5DD9}" type="slidenum">
              <a:rPr lang="en-IE" smtClean="0"/>
              <a:t>‹#›</a:t>
            </a:fld>
            <a:endParaRPr lang="en-IE" dirty="0"/>
          </a:p>
        </p:txBody>
      </p:sp>
    </p:spTree>
    <p:extLst>
      <p:ext uri="{BB962C8B-B14F-4D97-AF65-F5344CB8AC3E}">
        <p14:creationId xmlns:p14="http://schemas.microsoft.com/office/powerpoint/2010/main" val="2563951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BA98B896-1728-4317-904F-53E6E4D0D8EB}" type="datetime1">
              <a:rPr lang="en-IE" smtClean="0"/>
              <a:t>14/05/2012</a:t>
            </a:fld>
            <a:endParaRPr lang="en-IE" dirty="0"/>
          </a:p>
        </p:txBody>
      </p:sp>
      <p:sp>
        <p:nvSpPr>
          <p:cNvPr id="6" name="Footer Placeholder 5"/>
          <p:cNvSpPr>
            <a:spLocks noGrp="1"/>
          </p:cNvSpPr>
          <p:nvPr>
            <p:ph type="ftr" sz="quarter" idx="11"/>
          </p:nvPr>
        </p:nvSpPr>
        <p:spPr/>
        <p:txBody>
          <a:bodyPr/>
          <a:lstStyle>
            <a:lvl1pPr>
              <a:defRPr/>
            </a:lvl1pPr>
          </a:lstStyle>
          <a:p>
            <a:endParaRPr lang="en-IE" dirty="0"/>
          </a:p>
        </p:txBody>
      </p:sp>
      <p:sp>
        <p:nvSpPr>
          <p:cNvPr id="7" name="Slide Number Placeholder 6"/>
          <p:cNvSpPr>
            <a:spLocks noGrp="1"/>
          </p:cNvSpPr>
          <p:nvPr>
            <p:ph type="sldNum" sz="quarter" idx="12"/>
          </p:nvPr>
        </p:nvSpPr>
        <p:spPr/>
        <p:txBody>
          <a:bodyPr/>
          <a:lstStyle>
            <a:lvl1pPr>
              <a:defRPr/>
            </a:lvl1pPr>
          </a:lstStyle>
          <a:p>
            <a:fld id="{F29B8729-9321-4E21-B34D-0DAE191E5DD9}" type="slidenum">
              <a:rPr lang="en-IE" smtClean="0"/>
              <a:t>‹#›</a:t>
            </a:fld>
            <a:endParaRPr lang="en-IE" dirty="0"/>
          </a:p>
        </p:txBody>
      </p:sp>
    </p:spTree>
    <p:extLst>
      <p:ext uri="{BB962C8B-B14F-4D97-AF65-F5344CB8AC3E}">
        <p14:creationId xmlns:p14="http://schemas.microsoft.com/office/powerpoint/2010/main" val="3040790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IE"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370E98F0-C719-4E81-A0C2-D3397FA66DD8}" type="datetime1">
              <a:rPr lang="en-IE" smtClean="0"/>
              <a:t>14/05/2012</a:t>
            </a:fld>
            <a:endParaRPr lang="en-IE" dirty="0"/>
          </a:p>
        </p:txBody>
      </p:sp>
      <p:sp>
        <p:nvSpPr>
          <p:cNvPr id="6" name="Footer Placeholder 5"/>
          <p:cNvSpPr>
            <a:spLocks noGrp="1"/>
          </p:cNvSpPr>
          <p:nvPr>
            <p:ph type="ftr" sz="quarter" idx="11"/>
          </p:nvPr>
        </p:nvSpPr>
        <p:spPr/>
        <p:txBody>
          <a:bodyPr/>
          <a:lstStyle>
            <a:lvl1pPr>
              <a:defRPr/>
            </a:lvl1pPr>
          </a:lstStyle>
          <a:p>
            <a:endParaRPr lang="en-IE" dirty="0"/>
          </a:p>
        </p:txBody>
      </p:sp>
      <p:sp>
        <p:nvSpPr>
          <p:cNvPr id="7" name="Slide Number Placeholder 6"/>
          <p:cNvSpPr>
            <a:spLocks noGrp="1"/>
          </p:cNvSpPr>
          <p:nvPr>
            <p:ph type="sldNum" sz="quarter" idx="12"/>
          </p:nvPr>
        </p:nvSpPr>
        <p:spPr/>
        <p:txBody>
          <a:bodyPr/>
          <a:lstStyle>
            <a:lvl1pPr>
              <a:defRPr/>
            </a:lvl1pPr>
          </a:lstStyle>
          <a:p>
            <a:fld id="{F29B8729-9321-4E21-B34D-0DAE191E5DD9}" type="slidenum">
              <a:rPr lang="en-IE" smtClean="0"/>
              <a:t>‹#›</a:t>
            </a:fld>
            <a:endParaRPr lang="en-IE" dirty="0"/>
          </a:p>
        </p:txBody>
      </p:sp>
    </p:spTree>
    <p:extLst>
      <p:ext uri="{BB962C8B-B14F-4D97-AF65-F5344CB8AC3E}">
        <p14:creationId xmlns:p14="http://schemas.microsoft.com/office/powerpoint/2010/main" val="5940790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3" y="1484313"/>
            <a:ext cx="8229600"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IE" smtClean="0"/>
          </a:p>
        </p:txBody>
      </p:sp>
      <p:sp>
        <p:nvSpPr>
          <p:cNvPr id="1027" name="Rectangle 3"/>
          <p:cNvSpPr>
            <a:spLocks noGrp="1" noChangeArrowheads="1"/>
          </p:cNvSpPr>
          <p:nvPr>
            <p:ph type="body" idx="1"/>
          </p:nvPr>
        </p:nvSpPr>
        <p:spPr bwMode="auto">
          <a:xfrm>
            <a:off x="457200" y="2133600"/>
            <a:ext cx="8229600" cy="399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IE" smtClean="0"/>
              <a:t>Click to edit Master text styles</a:t>
            </a:r>
          </a:p>
          <a:p>
            <a:pPr lvl="1"/>
            <a:r>
              <a:rPr lang="en-IE" smtClean="0"/>
              <a:t>Second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fld id="{2670D637-372F-451C-B157-5A5362FA3673}" type="datetime1">
              <a:rPr lang="en-IE" smtClean="0"/>
              <a:t>14/05/2012</a:t>
            </a:fld>
            <a:endParaRPr lang="en-IE"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200"/>
            </a:lvl1pPr>
          </a:lstStyle>
          <a:p>
            <a:endParaRPr lang="en-IE"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fld id="{F29B8729-9321-4E21-B34D-0DAE191E5DD9}" type="slidenum">
              <a:rPr lang="en-IE" smtClean="0"/>
              <a:t>‹#›</a:t>
            </a:fld>
            <a:endParaRPr lang="en-IE"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sz="2800" b="1">
          <a:solidFill>
            <a:schemeClr val="tx1"/>
          </a:solidFill>
          <a:effectLst>
            <a:outerShdw blurRad="38100" dist="38100" dir="2700000" algn="tl">
              <a:srgbClr val="C0C0C0"/>
            </a:outerShdw>
          </a:effectLst>
          <a:latin typeface="+mj-lt"/>
          <a:ea typeface="+mj-ea"/>
          <a:cs typeface="+mj-cs"/>
        </a:defRPr>
      </a:lvl1pPr>
      <a:lvl2pPr algn="ctr" rtl="0" eaLnBrk="1" fontAlgn="base" hangingPunct="1">
        <a:spcBef>
          <a:spcPct val="0"/>
        </a:spcBef>
        <a:spcAft>
          <a:spcPct val="0"/>
        </a:spcAft>
        <a:defRPr sz="2800" b="1">
          <a:solidFill>
            <a:schemeClr val="tx1"/>
          </a:solidFill>
          <a:effectLst>
            <a:outerShdw blurRad="38100" dist="38100" dir="2700000" algn="tl">
              <a:srgbClr val="C0C0C0"/>
            </a:outerShdw>
          </a:effectLst>
          <a:latin typeface="Arial" charset="0"/>
        </a:defRPr>
      </a:lvl2pPr>
      <a:lvl3pPr algn="ctr" rtl="0" eaLnBrk="1" fontAlgn="base" hangingPunct="1">
        <a:spcBef>
          <a:spcPct val="0"/>
        </a:spcBef>
        <a:spcAft>
          <a:spcPct val="0"/>
        </a:spcAft>
        <a:defRPr sz="2800" b="1">
          <a:solidFill>
            <a:schemeClr val="tx1"/>
          </a:solidFill>
          <a:effectLst>
            <a:outerShdw blurRad="38100" dist="38100" dir="2700000" algn="tl">
              <a:srgbClr val="C0C0C0"/>
            </a:outerShdw>
          </a:effectLst>
          <a:latin typeface="Arial" charset="0"/>
        </a:defRPr>
      </a:lvl3pPr>
      <a:lvl4pPr algn="ctr" rtl="0" eaLnBrk="1" fontAlgn="base" hangingPunct="1">
        <a:spcBef>
          <a:spcPct val="0"/>
        </a:spcBef>
        <a:spcAft>
          <a:spcPct val="0"/>
        </a:spcAft>
        <a:defRPr sz="2800" b="1">
          <a:solidFill>
            <a:schemeClr val="tx1"/>
          </a:solidFill>
          <a:effectLst>
            <a:outerShdw blurRad="38100" dist="38100" dir="2700000" algn="tl">
              <a:srgbClr val="C0C0C0"/>
            </a:outerShdw>
          </a:effectLst>
          <a:latin typeface="Arial" charset="0"/>
        </a:defRPr>
      </a:lvl4pPr>
      <a:lvl5pPr algn="ctr" rtl="0" eaLnBrk="1" fontAlgn="base" hangingPunct="1">
        <a:spcBef>
          <a:spcPct val="0"/>
        </a:spcBef>
        <a:spcAft>
          <a:spcPct val="0"/>
        </a:spcAft>
        <a:defRPr sz="2800" b="1">
          <a:solidFill>
            <a:schemeClr val="tx1"/>
          </a:solidFill>
          <a:effectLst>
            <a:outerShdw blurRad="38100" dist="38100" dir="2700000" algn="tl">
              <a:srgbClr val="C0C0C0"/>
            </a:outerShdw>
          </a:effectLst>
          <a:latin typeface="Arial" charset="0"/>
        </a:defRPr>
      </a:lvl5pPr>
      <a:lvl6pPr marL="457200" algn="ctr" rtl="0" eaLnBrk="1" fontAlgn="base" hangingPunct="1">
        <a:spcBef>
          <a:spcPct val="0"/>
        </a:spcBef>
        <a:spcAft>
          <a:spcPct val="0"/>
        </a:spcAft>
        <a:defRPr sz="2800" b="1">
          <a:solidFill>
            <a:schemeClr val="tx1"/>
          </a:solidFill>
          <a:effectLst>
            <a:outerShdw blurRad="38100" dist="38100" dir="2700000" algn="tl">
              <a:srgbClr val="C0C0C0"/>
            </a:outerShdw>
          </a:effectLst>
          <a:latin typeface="Arial" charset="0"/>
        </a:defRPr>
      </a:lvl6pPr>
      <a:lvl7pPr marL="914400" algn="ctr" rtl="0" eaLnBrk="1" fontAlgn="base" hangingPunct="1">
        <a:spcBef>
          <a:spcPct val="0"/>
        </a:spcBef>
        <a:spcAft>
          <a:spcPct val="0"/>
        </a:spcAft>
        <a:defRPr sz="2800" b="1">
          <a:solidFill>
            <a:schemeClr val="tx1"/>
          </a:solidFill>
          <a:effectLst>
            <a:outerShdw blurRad="38100" dist="38100" dir="2700000" algn="tl">
              <a:srgbClr val="C0C0C0"/>
            </a:outerShdw>
          </a:effectLst>
          <a:latin typeface="Arial" charset="0"/>
        </a:defRPr>
      </a:lvl7pPr>
      <a:lvl8pPr marL="1371600" algn="ctr" rtl="0" eaLnBrk="1" fontAlgn="base" hangingPunct="1">
        <a:spcBef>
          <a:spcPct val="0"/>
        </a:spcBef>
        <a:spcAft>
          <a:spcPct val="0"/>
        </a:spcAft>
        <a:defRPr sz="2800" b="1">
          <a:solidFill>
            <a:schemeClr val="tx1"/>
          </a:solidFill>
          <a:effectLst>
            <a:outerShdw blurRad="38100" dist="38100" dir="2700000" algn="tl">
              <a:srgbClr val="C0C0C0"/>
            </a:outerShdw>
          </a:effectLst>
          <a:latin typeface="Arial" charset="0"/>
        </a:defRPr>
      </a:lvl8pPr>
      <a:lvl9pPr marL="1828800" algn="ctr" rtl="0" eaLnBrk="1" fontAlgn="base" hangingPunct="1">
        <a:spcBef>
          <a:spcPct val="0"/>
        </a:spcBef>
        <a:spcAft>
          <a:spcPct val="0"/>
        </a:spcAft>
        <a:defRPr sz="2800" b="1">
          <a:solidFill>
            <a:schemeClr val="tx1"/>
          </a:solidFill>
          <a:effectLst>
            <a:outerShdw blurRad="38100" dist="38100" dir="2700000" algn="tl">
              <a:srgbClr val="C0C0C0"/>
            </a:outerShdw>
          </a:effectLst>
          <a:latin typeface="Arial" charset="0"/>
        </a:defRPr>
      </a:lvl9pPr>
    </p:titleStyle>
    <p:bodyStyle>
      <a:lvl1pPr marL="342900" indent="-342900" algn="l" rtl="0" eaLnBrk="1" fontAlgn="base" hangingPunct="1">
        <a:spcBef>
          <a:spcPct val="20000"/>
        </a:spcBef>
        <a:spcAft>
          <a:spcPct val="0"/>
        </a:spcAft>
        <a:buClr>
          <a:srgbClr val="DEB82B"/>
        </a:buClr>
        <a:buSzPct val="80000"/>
        <a:buChar char="•"/>
        <a:defRPr sz="2600">
          <a:solidFill>
            <a:schemeClr val="tx1"/>
          </a:solidFill>
          <a:latin typeface="+mn-lt"/>
          <a:ea typeface="+mn-ea"/>
          <a:cs typeface="+mn-cs"/>
        </a:defRPr>
      </a:lvl1pPr>
      <a:lvl2pPr marL="742950" indent="-285750" algn="l" rtl="0" eaLnBrk="1" fontAlgn="base" hangingPunct="1">
        <a:spcBef>
          <a:spcPct val="20000"/>
        </a:spcBef>
        <a:spcAft>
          <a:spcPct val="0"/>
        </a:spcAft>
        <a:buClr>
          <a:srgbClr val="DEB82B"/>
        </a:buClr>
        <a:buSzPct val="80000"/>
        <a:buFont typeface="Webdings" pitchFamily="18" charset="2"/>
        <a:buChar char="4"/>
        <a:defRPr sz="2200">
          <a:solidFill>
            <a:schemeClr val="tx1"/>
          </a:solidFill>
          <a:latin typeface="+mn-lt"/>
        </a:defRPr>
      </a:lvl2pPr>
      <a:lvl3pPr marL="1143000" indent="-228600" algn="l" rtl="0" eaLnBrk="1" fontAlgn="base" hangingPunct="1">
        <a:spcBef>
          <a:spcPct val="20000"/>
        </a:spcBef>
        <a:spcAft>
          <a:spcPct val="0"/>
        </a:spcAft>
        <a:defRPr sz="2400">
          <a:solidFill>
            <a:schemeClr val="tx1"/>
          </a:solidFill>
          <a:latin typeface="+mn-lt"/>
        </a:defRPr>
      </a:lvl3pPr>
      <a:lvl4pPr marL="1600200" indent="-228600" algn="l" rtl="0" eaLnBrk="1" fontAlgn="base" hangingPunct="1">
        <a:spcBef>
          <a:spcPct val="20000"/>
        </a:spcBef>
        <a:spcAft>
          <a:spcPct val="0"/>
        </a:spcAft>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eurofound.europa.eu/" TargetMode="External"/><Relationship Id="rId2" Type="http://schemas.openxmlformats.org/officeDocument/2006/relationships/hyperlink" Target="mailto:jmm@eurofoun.europa.e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1340768"/>
            <a:ext cx="7776864" cy="2259683"/>
          </a:xfrm>
        </p:spPr>
        <p:txBody>
          <a:bodyPr/>
          <a:lstStyle/>
          <a:p>
            <a:r>
              <a:rPr lang="en-US" dirty="0" smtClean="0"/>
              <a:t>ALCOHOL, DRUGS and PREVENTION in </a:t>
            </a:r>
            <a:r>
              <a:rPr lang="en-US" dirty="0"/>
              <a:t>the </a:t>
            </a:r>
            <a:r>
              <a:rPr lang="en-US" dirty="0" smtClean="0"/>
              <a:t>WORKPLACE</a:t>
            </a:r>
            <a:endParaRPr lang="en-IE" dirty="0"/>
          </a:p>
        </p:txBody>
      </p:sp>
      <p:sp>
        <p:nvSpPr>
          <p:cNvPr id="3" name="Subtitle 2"/>
          <p:cNvSpPr>
            <a:spLocks noGrp="1"/>
          </p:cNvSpPr>
          <p:nvPr>
            <p:ph type="subTitle" idx="1"/>
          </p:nvPr>
        </p:nvSpPr>
        <p:spPr>
          <a:xfrm>
            <a:off x="1115616" y="3789039"/>
            <a:ext cx="7006408" cy="2826913"/>
          </a:xfrm>
        </p:spPr>
        <p:txBody>
          <a:bodyPr/>
          <a:lstStyle/>
          <a:p>
            <a:r>
              <a:rPr lang="en-IE" b="1" dirty="0" smtClean="0"/>
              <a:t>Conference Pompidou Group / Council of Europe</a:t>
            </a:r>
          </a:p>
          <a:p>
            <a:r>
              <a:rPr lang="en-IE" dirty="0" smtClean="0"/>
              <a:t>Strasbourg</a:t>
            </a:r>
            <a:r>
              <a:rPr lang="en-IE" dirty="0"/>
              <a:t>, </a:t>
            </a:r>
            <a:r>
              <a:rPr lang="en-IE"/>
              <a:t>14 </a:t>
            </a:r>
            <a:r>
              <a:rPr lang="en-IE" smtClean="0"/>
              <a:t>May </a:t>
            </a:r>
            <a:r>
              <a:rPr lang="en-IE" dirty="0"/>
              <a:t>2012</a:t>
            </a:r>
          </a:p>
          <a:p>
            <a:endParaRPr lang="en-US" i="0" dirty="0" smtClean="0">
              <a:latin typeface="Times New Roman" pitchFamily="18" charset="0"/>
            </a:endParaRPr>
          </a:p>
          <a:p>
            <a:r>
              <a:rPr lang="en-US" i="0" dirty="0" smtClean="0">
                <a:latin typeface="Times New Roman" pitchFamily="18" charset="0"/>
              </a:rPr>
              <a:t>Jean-Michel </a:t>
            </a:r>
            <a:r>
              <a:rPr lang="en-US" i="0" dirty="0">
                <a:latin typeface="Times New Roman" pitchFamily="18" charset="0"/>
              </a:rPr>
              <a:t>MILLER</a:t>
            </a:r>
          </a:p>
          <a:p>
            <a:r>
              <a:rPr lang="en-US" i="0" dirty="0">
                <a:latin typeface="Times New Roman" pitchFamily="18" charset="0"/>
              </a:rPr>
              <a:t>Research Manager</a:t>
            </a:r>
          </a:p>
          <a:p>
            <a:r>
              <a:rPr lang="en-US" i="0" dirty="0">
                <a:latin typeface="Times New Roman" pitchFamily="18" charset="0"/>
              </a:rPr>
              <a:t>Eurofound / </a:t>
            </a:r>
            <a:r>
              <a:rPr lang="en-US" i="0" dirty="0" smtClean="0">
                <a:latin typeface="Times New Roman" pitchFamily="18" charset="0"/>
              </a:rPr>
              <a:t>Dublin</a:t>
            </a:r>
            <a:endParaRPr lang="en-US" i="0" dirty="0">
              <a:latin typeface="Times New Roman" pitchFamily="18" charset="0"/>
            </a:endParaRPr>
          </a:p>
        </p:txBody>
      </p:sp>
      <p:sp>
        <p:nvSpPr>
          <p:cNvPr id="4" name="Slide Number Placeholder 3"/>
          <p:cNvSpPr>
            <a:spLocks noGrp="1"/>
          </p:cNvSpPr>
          <p:nvPr>
            <p:ph type="sldNum" sz="quarter" idx="4"/>
          </p:nvPr>
        </p:nvSpPr>
        <p:spPr/>
        <p:txBody>
          <a:bodyPr/>
          <a:lstStyle/>
          <a:p>
            <a:fld id="{F29B8729-9321-4E21-B34D-0DAE191E5DD9}" type="slidenum">
              <a:rPr lang="en-IE" smtClean="0"/>
              <a:t>1</a:t>
            </a:fld>
            <a:endParaRPr lang="en-IE" dirty="0"/>
          </a:p>
        </p:txBody>
      </p:sp>
    </p:spTree>
    <p:extLst>
      <p:ext uri="{BB962C8B-B14F-4D97-AF65-F5344CB8AC3E}">
        <p14:creationId xmlns:p14="http://schemas.microsoft.com/office/powerpoint/2010/main" val="15413743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Findings of the</a:t>
            </a:r>
            <a:br>
              <a:rPr lang="en-IE" dirty="0"/>
            </a:br>
            <a:r>
              <a:rPr lang="en-IE" dirty="0"/>
              <a:t>European Working Conditions Survey (2010)</a:t>
            </a:r>
          </a:p>
        </p:txBody>
      </p:sp>
      <p:sp>
        <p:nvSpPr>
          <p:cNvPr id="3" name="Content Placeholder 2"/>
          <p:cNvSpPr>
            <a:spLocks noGrp="1"/>
          </p:cNvSpPr>
          <p:nvPr>
            <p:ph idx="1"/>
          </p:nvPr>
        </p:nvSpPr>
        <p:spPr>
          <a:xfrm>
            <a:off x="567558" y="2774730"/>
            <a:ext cx="8119241" cy="3822621"/>
          </a:xfrm>
        </p:spPr>
        <p:txBody>
          <a:bodyPr/>
          <a:lstStyle/>
          <a:p>
            <a:pPr algn="just"/>
            <a:r>
              <a:rPr lang="en-IE" dirty="0" smtClean="0"/>
              <a:t>A quarter of workers in Europe do not think they will be able to do the current job at the age of 60. Another 16% would not want to.</a:t>
            </a:r>
          </a:p>
          <a:p>
            <a:pPr algn="just"/>
            <a:r>
              <a:rPr lang="en-IE" dirty="0" smtClean="0"/>
              <a:t>The proportion of workers with a temporary contract has risen. 2010: 14% in the EU 27.</a:t>
            </a:r>
          </a:p>
          <a:p>
            <a:pPr algn="just"/>
            <a:endParaRPr lang="en-IE" dirty="0"/>
          </a:p>
        </p:txBody>
      </p:sp>
      <p:sp>
        <p:nvSpPr>
          <p:cNvPr id="4" name="Slide Number Placeholder 3"/>
          <p:cNvSpPr>
            <a:spLocks noGrp="1"/>
          </p:cNvSpPr>
          <p:nvPr>
            <p:ph type="sldNum" sz="quarter" idx="12"/>
          </p:nvPr>
        </p:nvSpPr>
        <p:spPr/>
        <p:txBody>
          <a:bodyPr/>
          <a:lstStyle/>
          <a:p>
            <a:fld id="{F29B8729-9321-4E21-B34D-0DAE191E5DD9}" type="slidenum">
              <a:rPr lang="en-IE" smtClean="0"/>
              <a:t>10</a:t>
            </a:fld>
            <a:endParaRPr lang="en-IE"/>
          </a:p>
        </p:txBody>
      </p:sp>
    </p:spTree>
    <p:extLst>
      <p:ext uri="{BB962C8B-B14F-4D97-AF65-F5344CB8AC3E}">
        <p14:creationId xmlns:p14="http://schemas.microsoft.com/office/powerpoint/2010/main" val="41960567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E" sz="2400" dirty="0" smtClean="0"/>
              <a:t>Reasons </a:t>
            </a:r>
            <a:r>
              <a:rPr lang="en-IE" sz="2400" b="0" dirty="0" smtClean="0"/>
              <a:t> (2)</a:t>
            </a:r>
            <a:endParaRPr lang="en-IE" sz="2400" dirty="0"/>
          </a:p>
        </p:txBody>
      </p:sp>
      <p:sp>
        <p:nvSpPr>
          <p:cNvPr id="10243" name="Content Placeholder 2"/>
          <p:cNvSpPr>
            <a:spLocks noGrp="1"/>
          </p:cNvSpPr>
          <p:nvPr>
            <p:ph idx="1"/>
          </p:nvPr>
        </p:nvSpPr>
        <p:spPr>
          <a:xfrm>
            <a:off x="395536" y="2133600"/>
            <a:ext cx="8291264" cy="4463752"/>
          </a:xfrm>
        </p:spPr>
        <p:txBody>
          <a:bodyPr/>
          <a:lstStyle/>
          <a:p>
            <a:r>
              <a:rPr lang="en-US" u="sng" dirty="0" smtClean="0"/>
              <a:t>Social/personal reasons:</a:t>
            </a:r>
          </a:p>
          <a:p>
            <a:r>
              <a:rPr lang="en-US" dirty="0" smtClean="0"/>
              <a:t> - “High” social tolerance towards alcohol / drug consumption.</a:t>
            </a:r>
            <a:endParaRPr lang="en-US" dirty="0"/>
          </a:p>
          <a:p>
            <a:r>
              <a:rPr lang="en-US" dirty="0" smtClean="0"/>
              <a:t> - Cultural patterns more “prone” to alcohol/drug consumptions.</a:t>
            </a:r>
          </a:p>
          <a:p>
            <a:r>
              <a:rPr lang="en-US" dirty="0" smtClean="0"/>
              <a:t> - “Easy” accessibility to these substances.</a:t>
            </a:r>
          </a:p>
          <a:p>
            <a:r>
              <a:rPr lang="en-US" dirty="0" smtClean="0"/>
              <a:t> - Existence of an alcohol family background.</a:t>
            </a:r>
          </a:p>
          <a:p>
            <a:r>
              <a:rPr lang="en-US" dirty="0" smtClean="0"/>
              <a:t> - …</a:t>
            </a:r>
          </a:p>
        </p:txBody>
      </p:sp>
      <p:sp>
        <p:nvSpPr>
          <p:cNvPr id="10244"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5FB276F-068F-4F82-BC28-A2D2299F5AAA}" type="slidenum">
              <a:rPr lang="en-IE" smtClean="0"/>
              <a:pPr eaLnBrk="1" hangingPunct="1"/>
              <a:t>11</a:t>
            </a:fld>
            <a:endParaRPr lang="en-IE" smtClean="0"/>
          </a:p>
        </p:txBody>
      </p:sp>
    </p:spTree>
    <p:extLst>
      <p:ext uri="{BB962C8B-B14F-4D97-AF65-F5344CB8AC3E}">
        <p14:creationId xmlns:p14="http://schemas.microsoft.com/office/powerpoint/2010/main" val="1952902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1428750"/>
            <a:ext cx="8229600" cy="576263"/>
          </a:xfrm>
        </p:spPr>
        <p:txBody>
          <a:bodyPr/>
          <a:lstStyle/>
          <a:p>
            <a:pPr>
              <a:defRPr/>
            </a:pPr>
            <a:r>
              <a:rPr lang="en-IE" dirty="0" smtClean="0"/>
              <a:t>Consequences</a:t>
            </a:r>
            <a:r>
              <a:rPr lang="en-IE" b="0" dirty="0" smtClean="0"/>
              <a:t> (1)</a:t>
            </a:r>
            <a:endParaRPr lang="en-IE" dirty="0"/>
          </a:p>
        </p:txBody>
      </p:sp>
      <p:sp>
        <p:nvSpPr>
          <p:cNvPr id="11267" name="Content Placeholder 2"/>
          <p:cNvSpPr>
            <a:spLocks noGrp="1"/>
          </p:cNvSpPr>
          <p:nvPr>
            <p:ph idx="1"/>
          </p:nvPr>
        </p:nvSpPr>
        <p:spPr>
          <a:xfrm>
            <a:off x="467544" y="2133600"/>
            <a:ext cx="8219256" cy="4319736"/>
          </a:xfrm>
        </p:spPr>
        <p:txBody>
          <a:bodyPr/>
          <a:lstStyle/>
          <a:p>
            <a:r>
              <a:rPr lang="en-US" dirty="0" smtClean="0"/>
              <a:t>Negative consequences for the workers themselves and the companies they work for.</a:t>
            </a:r>
          </a:p>
          <a:p>
            <a:endParaRPr lang="en-US" dirty="0" smtClean="0"/>
          </a:p>
          <a:p>
            <a:r>
              <a:rPr lang="en-US" dirty="0" smtClean="0"/>
              <a:t>Higher sick leave / </a:t>
            </a:r>
            <a:r>
              <a:rPr lang="en-US" dirty="0" smtClean="0"/>
              <a:t>short-term absenteeism</a:t>
            </a:r>
            <a:r>
              <a:rPr lang="en-US" dirty="0" smtClean="0"/>
              <a:t>, </a:t>
            </a:r>
            <a:r>
              <a:rPr lang="en-US" dirty="0" smtClean="0"/>
              <a:t>reduced</a:t>
            </a:r>
            <a:r>
              <a:rPr lang="en-US" dirty="0" smtClean="0"/>
              <a:t> performance, lower </a:t>
            </a:r>
            <a:r>
              <a:rPr lang="en-US" dirty="0" smtClean="0"/>
              <a:t>productivity, </a:t>
            </a:r>
            <a:r>
              <a:rPr lang="en-US" dirty="0" err="1" smtClean="0"/>
              <a:t>labour</a:t>
            </a:r>
            <a:r>
              <a:rPr lang="en-US" dirty="0" smtClean="0"/>
              <a:t> conflicts and bad working environment, </a:t>
            </a:r>
            <a:r>
              <a:rPr lang="en-US" dirty="0" smtClean="0"/>
              <a:t>higher number of</a:t>
            </a:r>
            <a:r>
              <a:rPr lang="en-US" dirty="0" smtClean="0"/>
              <a:t> </a:t>
            </a:r>
            <a:r>
              <a:rPr lang="en-US" dirty="0" smtClean="0"/>
              <a:t>work accidents, loss of reputation, damages on </a:t>
            </a:r>
            <a:r>
              <a:rPr lang="en-US" dirty="0" smtClean="0"/>
              <a:t>equipment </a:t>
            </a:r>
            <a:r>
              <a:rPr lang="en-US" dirty="0" smtClean="0"/>
              <a:t>/ products, low quality services. …</a:t>
            </a:r>
          </a:p>
        </p:txBody>
      </p:sp>
      <p:sp>
        <p:nvSpPr>
          <p:cNvPr id="11268"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19F93DE-72CE-43F5-8E1E-2BB1273D63D0}" type="slidenum">
              <a:rPr lang="en-IE" smtClean="0"/>
              <a:pPr eaLnBrk="1" hangingPunct="1"/>
              <a:t>12</a:t>
            </a:fld>
            <a:endParaRPr lang="en-IE" smtClean="0"/>
          </a:p>
        </p:txBody>
      </p:sp>
    </p:spTree>
    <p:extLst>
      <p:ext uri="{BB962C8B-B14F-4D97-AF65-F5344CB8AC3E}">
        <p14:creationId xmlns:p14="http://schemas.microsoft.com/office/powerpoint/2010/main" val="2355691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E" dirty="0" smtClean="0"/>
              <a:t>Consequences</a:t>
            </a:r>
            <a:r>
              <a:rPr lang="en-IE" b="0" dirty="0" smtClean="0"/>
              <a:t> (2)</a:t>
            </a:r>
            <a:endParaRPr lang="en-IE" dirty="0"/>
          </a:p>
        </p:txBody>
      </p:sp>
      <p:sp>
        <p:nvSpPr>
          <p:cNvPr id="12291" name="Content Placeholder 2"/>
          <p:cNvSpPr>
            <a:spLocks noGrp="1"/>
          </p:cNvSpPr>
          <p:nvPr>
            <p:ph idx="1"/>
          </p:nvPr>
        </p:nvSpPr>
        <p:spPr>
          <a:xfrm>
            <a:off x="467544" y="2133600"/>
            <a:ext cx="8219256" cy="4391744"/>
          </a:xfrm>
        </p:spPr>
        <p:txBody>
          <a:bodyPr/>
          <a:lstStyle/>
          <a:p>
            <a:pPr marL="0" indent="0">
              <a:buNone/>
            </a:pPr>
            <a:r>
              <a:rPr lang="es-ES" sz="2800" dirty="0" smtClean="0"/>
              <a:t> </a:t>
            </a:r>
            <a:r>
              <a:rPr lang="es-ES" sz="2800" dirty="0" smtClean="0"/>
              <a:t>  ES</a:t>
            </a:r>
            <a:r>
              <a:rPr lang="es-ES" sz="2800" dirty="0" smtClean="0"/>
              <a:t>: 15</a:t>
            </a:r>
            <a:r>
              <a:rPr lang="en-IE" sz="2800" dirty="0" smtClean="0"/>
              <a:t>-25% of total labour </a:t>
            </a:r>
            <a:r>
              <a:rPr lang="en-IE" sz="2800" dirty="0" smtClean="0"/>
              <a:t>accidents </a:t>
            </a:r>
            <a:r>
              <a:rPr lang="en-IE" sz="2800" dirty="0" smtClean="0"/>
              <a:t>due </a:t>
            </a:r>
            <a:r>
              <a:rPr lang="en-IE" sz="2800" dirty="0" smtClean="0"/>
              <a:t>to problems </a:t>
            </a:r>
            <a:r>
              <a:rPr lang="en-IE" sz="2800" dirty="0" smtClean="0"/>
              <a:t>related alcohol.</a:t>
            </a:r>
          </a:p>
          <a:p>
            <a:r>
              <a:rPr lang="en-IE" sz="2800" dirty="0" smtClean="0"/>
              <a:t>UK: the HSE estimates that up to 14 million working days are lost each year due to alcohol-related problems in the workplace, costing British industry an estimated of 2.67 billion EURO each year.</a:t>
            </a:r>
          </a:p>
          <a:p>
            <a:r>
              <a:rPr lang="en-IE" sz="2800" dirty="0" smtClean="0"/>
              <a:t>NO: costs of reduced quality / efficiency estimated at 1,12 billion Euro / year.</a:t>
            </a:r>
            <a:endParaRPr lang="en-IE" sz="2800" dirty="0" smtClean="0"/>
          </a:p>
        </p:txBody>
      </p:sp>
      <p:sp>
        <p:nvSpPr>
          <p:cNvPr id="12292"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2D930EA-70FF-4EF0-AF01-EAE225899FA5}" type="slidenum">
              <a:rPr lang="en-IE" smtClean="0"/>
              <a:pPr eaLnBrk="1" hangingPunct="1"/>
              <a:t>13</a:t>
            </a:fld>
            <a:endParaRPr lang="en-IE" smtClean="0"/>
          </a:p>
        </p:txBody>
      </p:sp>
    </p:spTree>
    <p:extLst>
      <p:ext uri="{BB962C8B-B14F-4D97-AF65-F5344CB8AC3E}">
        <p14:creationId xmlns:p14="http://schemas.microsoft.com/office/powerpoint/2010/main" val="6508521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434" y="1245476"/>
            <a:ext cx="8256479" cy="815099"/>
          </a:xfrm>
        </p:spPr>
        <p:txBody>
          <a:bodyPr/>
          <a:lstStyle/>
          <a:p>
            <a:pPr>
              <a:defRPr/>
            </a:pPr>
            <a:r>
              <a:rPr lang="en-IE" dirty="0" smtClean="0"/>
              <a:t>Approaches</a:t>
            </a:r>
            <a:endParaRPr lang="en-IE" dirty="0"/>
          </a:p>
        </p:txBody>
      </p:sp>
      <p:sp>
        <p:nvSpPr>
          <p:cNvPr id="13315" name="Content Placeholder 2"/>
          <p:cNvSpPr>
            <a:spLocks noGrp="1"/>
          </p:cNvSpPr>
          <p:nvPr>
            <p:ph idx="1"/>
          </p:nvPr>
        </p:nvSpPr>
        <p:spPr>
          <a:xfrm>
            <a:off x="500063" y="2000250"/>
            <a:ext cx="8186737" cy="4643438"/>
          </a:xfrm>
        </p:spPr>
        <p:txBody>
          <a:bodyPr/>
          <a:lstStyle/>
          <a:p>
            <a:r>
              <a:rPr lang="en-IE" dirty="0" smtClean="0"/>
              <a:t>Majority </a:t>
            </a:r>
            <a:r>
              <a:rPr lang="en-IE" dirty="0"/>
              <a:t>of European countries have some kind of general legislation or agreements intended to prohibit, regulate or prevent the consumption of alcohol and drugs at the workplace</a:t>
            </a:r>
            <a:r>
              <a:rPr lang="en-IE" dirty="0" smtClean="0"/>
              <a:t>.</a:t>
            </a:r>
            <a:endParaRPr lang="en-IE" dirty="0" smtClean="0"/>
          </a:p>
          <a:p>
            <a:r>
              <a:rPr lang="en-IE" u="sng" dirty="0" smtClean="0"/>
              <a:t>Disciplinary</a:t>
            </a:r>
            <a:r>
              <a:rPr lang="en-IE" dirty="0" smtClean="0"/>
              <a:t>: limitations to alcohol or drugs use at the workplace are foreseen in the Labour </a:t>
            </a:r>
            <a:r>
              <a:rPr lang="en-IE" dirty="0" smtClean="0"/>
              <a:t>Codes.</a:t>
            </a:r>
          </a:p>
          <a:p>
            <a:r>
              <a:rPr lang="en-IE" u="sng" dirty="0" smtClean="0"/>
              <a:t>Preventive:  </a:t>
            </a:r>
            <a:r>
              <a:rPr lang="en-IE" dirty="0" smtClean="0"/>
              <a:t> regulations of alcohol and drug use are included in H/S at work laws, so that the responsibility of preventing alcohol and drug consumption at the workplace lies with the employer.</a:t>
            </a:r>
            <a:endParaRPr lang="en-IE" sz="1400" dirty="0" smtClean="0"/>
          </a:p>
          <a:p>
            <a:r>
              <a:rPr lang="en-IE" dirty="0" smtClean="0"/>
              <a:t>Difficult </a:t>
            </a:r>
            <a:r>
              <a:rPr lang="en-IE" dirty="0" smtClean="0"/>
              <a:t>to categorise countries.</a:t>
            </a:r>
          </a:p>
        </p:txBody>
      </p:sp>
      <p:sp>
        <p:nvSpPr>
          <p:cNvPr id="13316"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A48792D-1874-4C81-AC8C-513382781D57}" type="slidenum">
              <a:rPr lang="en-IE" smtClean="0"/>
              <a:pPr eaLnBrk="1" hangingPunct="1"/>
              <a:t>14</a:t>
            </a:fld>
            <a:endParaRPr lang="en-IE" smtClean="0"/>
          </a:p>
        </p:txBody>
      </p:sp>
    </p:spTree>
    <p:extLst>
      <p:ext uri="{BB962C8B-B14F-4D97-AF65-F5344CB8AC3E}">
        <p14:creationId xmlns:p14="http://schemas.microsoft.com/office/powerpoint/2010/main" val="12449025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68760"/>
            <a:ext cx="8230369" cy="791815"/>
          </a:xfrm>
        </p:spPr>
        <p:txBody>
          <a:bodyPr/>
          <a:lstStyle/>
          <a:p>
            <a:pPr>
              <a:defRPr/>
            </a:pPr>
            <a:r>
              <a:rPr lang="en-IE" dirty="0" smtClean="0"/>
              <a:t>Regulation / agreements</a:t>
            </a:r>
            <a:endParaRPr lang="en-IE" dirty="0"/>
          </a:p>
        </p:txBody>
      </p:sp>
      <p:sp>
        <p:nvSpPr>
          <p:cNvPr id="14339" name="Content Placeholder 2"/>
          <p:cNvSpPr>
            <a:spLocks noGrp="1"/>
          </p:cNvSpPr>
          <p:nvPr>
            <p:ph idx="1"/>
          </p:nvPr>
        </p:nvSpPr>
        <p:spPr>
          <a:xfrm>
            <a:off x="500063" y="2133600"/>
            <a:ext cx="8186737" cy="4367213"/>
          </a:xfrm>
        </p:spPr>
        <p:txBody>
          <a:bodyPr/>
          <a:lstStyle/>
          <a:p>
            <a:r>
              <a:rPr lang="en-US" dirty="0" smtClean="0"/>
              <a:t>In a few countries general preventive laws establish regulations of alcohol / drug use at the workplace.</a:t>
            </a:r>
          </a:p>
          <a:p>
            <a:r>
              <a:rPr lang="en-US" dirty="0" smtClean="0"/>
              <a:t>In a reduced number of countries collective </a:t>
            </a:r>
            <a:r>
              <a:rPr lang="en-US" dirty="0" smtClean="0"/>
              <a:t>agreements between the social partners </a:t>
            </a:r>
            <a:r>
              <a:rPr lang="en-US" dirty="0" smtClean="0"/>
              <a:t>prevail for regulating alcohol / drugs consumption at work.</a:t>
            </a:r>
          </a:p>
          <a:p>
            <a:r>
              <a:rPr lang="en-US" dirty="0" smtClean="0"/>
              <a:t>Special regulations for alcohol / drug consumption regarding sensitive sectors and occupations (transport, construction, health, education …) have been elaborated.</a:t>
            </a:r>
          </a:p>
        </p:txBody>
      </p:sp>
      <p:sp>
        <p:nvSpPr>
          <p:cNvPr id="14340"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23B7657-EA8F-41FF-8071-C4326A9AD7AE}" type="slidenum">
              <a:rPr lang="en-IE" smtClean="0"/>
              <a:pPr eaLnBrk="1" hangingPunct="1"/>
              <a:t>15</a:t>
            </a:fld>
            <a:endParaRPr lang="en-IE" smtClean="0"/>
          </a:p>
        </p:txBody>
      </p:sp>
    </p:spTree>
    <p:extLst>
      <p:ext uri="{BB962C8B-B14F-4D97-AF65-F5344CB8AC3E}">
        <p14:creationId xmlns:p14="http://schemas.microsoft.com/office/powerpoint/2010/main" val="18571684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E" dirty="0" smtClean="0"/>
              <a:t>Testing</a:t>
            </a:r>
            <a:endParaRPr lang="en-IE" dirty="0"/>
          </a:p>
        </p:txBody>
      </p:sp>
      <p:sp>
        <p:nvSpPr>
          <p:cNvPr id="15363" name="Content Placeholder 2"/>
          <p:cNvSpPr>
            <a:spLocks noGrp="1"/>
          </p:cNvSpPr>
          <p:nvPr>
            <p:ph idx="1"/>
          </p:nvPr>
        </p:nvSpPr>
        <p:spPr>
          <a:xfrm>
            <a:off x="428625" y="2133600"/>
            <a:ext cx="8258175" cy="4724400"/>
          </a:xfrm>
        </p:spPr>
        <p:txBody>
          <a:bodyPr/>
          <a:lstStyle/>
          <a:p>
            <a:r>
              <a:rPr lang="en-US" u="sng" dirty="0" smtClean="0"/>
              <a:t>Testing</a:t>
            </a:r>
            <a:r>
              <a:rPr lang="en-US" dirty="0" smtClean="0"/>
              <a:t>: control and avert alcohol and drug use at the workplace.</a:t>
            </a:r>
          </a:p>
          <a:p>
            <a:r>
              <a:rPr lang="en-US" dirty="0" smtClean="0"/>
              <a:t>Important differences in national legislations on testing practices (rights and obligations of workers, conditions under which the tests can take place, type of tests, monitoring, communication / access to the results, consequences of positive tests …).</a:t>
            </a:r>
          </a:p>
          <a:p>
            <a:r>
              <a:rPr lang="en-US" dirty="0" smtClean="0"/>
              <a:t>Topic of great controversy in the EU countries:</a:t>
            </a:r>
          </a:p>
          <a:p>
            <a:r>
              <a:rPr lang="en-US" dirty="0" smtClean="0"/>
              <a:t> - Health / Safety considerations.</a:t>
            </a:r>
          </a:p>
          <a:p>
            <a:r>
              <a:rPr lang="en-US" dirty="0" smtClean="0"/>
              <a:t> - Rights to privacy.</a:t>
            </a:r>
          </a:p>
        </p:txBody>
      </p:sp>
      <p:sp>
        <p:nvSpPr>
          <p:cNvPr id="15364"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59B8C64-C1F1-47EA-AF0C-97E072103863}" type="slidenum">
              <a:rPr lang="en-IE" smtClean="0"/>
              <a:pPr eaLnBrk="1" hangingPunct="1"/>
              <a:t>16</a:t>
            </a:fld>
            <a:endParaRPr lang="en-IE" smtClean="0"/>
          </a:p>
        </p:txBody>
      </p:sp>
    </p:spTree>
    <p:extLst>
      <p:ext uri="{BB962C8B-B14F-4D97-AF65-F5344CB8AC3E}">
        <p14:creationId xmlns:p14="http://schemas.microsoft.com/office/powerpoint/2010/main" val="20797839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E" dirty="0" smtClean="0"/>
              <a:t>Prevention</a:t>
            </a:r>
            <a:endParaRPr lang="en-IE" dirty="0"/>
          </a:p>
        </p:txBody>
      </p:sp>
      <p:sp>
        <p:nvSpPr>
          <p:cNvPr id="16387" name="Content Placeholder 2"/>
          <p:cNvSpPr>
            <a:spLocks noGrp="1"/>
          </p:cNvSpPr>
          <p:nvPr>
            <p:ph idx="1"/>
          </p:nvPr>
        </p:nvSpPr>
        <p:spPr>
          <a:xfrm>
            <a:off x="357188" y="2133600"/>
            <a:ext cx="8329612" cy="4367213"/>
          </a:xfrm>
        </p:spPr>
        <p:txBody>
          <a:bodyPr/>
          <a:lstStyle/>
          <a:p>
            <a:r>
              <a:rPr lang="en-US" dirty="0" smtClean="0"/>
              <a:t>Many actors.</a:t>
            </a:r>
          </a:p>
          <a:p>
            <a:r>
              <a:rPr lang="en-US" dirty="0" smtClean="0"/>
              <a:t>Examples:</a:t>
            </a:r>
          </a:p>
          <a:p>
            <a:r>
              <a:rPr lang="en-US" dirty="0" smtClean="0"/>
              <a:t> - Information campaigns.</a:t>
            </a:r>
          </a:p>
          <a:p>
            <a:r>
              <a:rPr lang="en-US" dirty="0" smtClean="0"/>
              <a:t> - Education / training.</a:t>
            </a:r>
          </a:p>
          <a:p>
            <a:r>
              <a:rPr lang="en-US" dirty="0" smtClean="0"/>
              <a:t> - Counseling services.</a:t>
            </a:r>
          </a:p>
          <a:p>
            <a:r>
              <a:rPr lang="en-US" dirty="0" smtClean="0"/>
              <a:t> - </a:t>
            </a:r>
            <a:r>
              <a:rPr lang="en-US" dirty="0"/>
              <a:t>R</a:t>
            </a:r>
            <a:r>
              <a:rPr lang="en-US" dirty="0" smtClean="0"/>
              <a:t>esearch.</a:t>
            </a:r>
          </a:p>
          <a:p>
            <a:r>
              <a:rPr lang="en-US" smtClean="0"/>
              <a:t>Sensibilisation</a:t>
            </a:r>
            <a:r>
              <a:rPr lang="en-US" dirty="0" smtClean="0"/>
              <a:t> campaigns </a:t>
            </a:r>
            <a:r>
              <a:rPr lang="en-US" dirty="0" smtClean="0"/>
              <a:t>(workers / trade union </a:t>
            </a:r>
            <a:r>
              <a:rPr lang="en-US" dirty="0" smtClean="0"/>
              <a:t>negotiators).</a:t>
            </a:r>
            <a:endParaRPr lang="en-US" dirty="0" smtClean="0"/>
          </a:p>
        </p:txBody>
      </p:sp>
      <p:sp>
        <p:nvSpPr>
          <p:cNvPr id="16388"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DEA0F72-8F77-4CF3-A48A-4A81C0E68BA4}" type="slidenum">
              <a:rPr lang="en-IE" smtClean="0"/>
              <a:pPr eaLnBrk="1" hangingPunct="1"/>
              <a:t>17</a:t>
            </a:fld>
            <a:endParaRPr lang="en-IE" dirty="0" smtClean="0"/>
          </a:p>
        </p:txBody>
      </p:sp>
    </p:spTree>
    <p:extLst>
      <p:ext uri="{BB962C8B-B14F-4D97-AF65-F5344CB8AC3E}">
        <p14:creationId xmlns:p14="http://schemas.microsoft.com/office/powerpoint/2010/main" val="29940693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E" dirty="0" smtClean="0"/>
              <a:t>Final considerations</a:t>
            </a:r>
            <a:endParaRPr lang="en-IE" dirty="0"/>
          </a:p>
        </p:txBody>
      </p:sp>
      <p:sp>
        <p:nvSpPr>
          <p:cNvPr id="17411" name="Content Placeholder 2"/>
          <p:cNvSpPr>
            <a:spLocks noGrp="1"/>
          </p:cNvSpPr>
          <p:nvPr>
            <p:ph idx="1"/>
          </p:nvPr>
        </p:nvSpPr>
        <p:spPr>
          <a:xfrm>
            <a:off x="457200" y="2133600"/>
            <a:ext cx="8472488" cy="4367213"/>
          </a:xfrm>
        </p:spPr>
        <p:txBody>
          <a:bodyPr/>
          <a:lstStyle/>
          <a:p>
            <a:r>
              <a:rPr lang="en-US" dirty="0" smtClean="0"/>
              <a:t>Alcohol / drugs at the workplace = reality.</a:t>
            </a:r>
          </a:p>
          <a:p>
            <a:r>
              <a:rPr lang="en-US" dirty="0" smtClean="0"/>
              <a:t>Good, accurate up </a:t>
            </a:r>
            <a:r>
              <a:rPr lang="en-US" dirty="0" smtClean="0"/>
              <a:t>to-date </a:t>
            </a:r>
            <a:r>
              <a:rPr lang="en-US" dirty="0" smtClean="0"/>
              <a:t>data necessary.</a:t>
            </a:r>
          </a:p>
          <a:p>
            <a:r>
              <a:rPr lang="en-US" dirty="0" smtClean="0"/>
              <a:t>Observatories.</a:t>
            </a:r>
          </a:p>
          <a:p>
            <a:r>
              <a:rPr lang="en-US" dirty="0" smtClean="0"/>
              <a:t>Development of indicators: improve comparability / data on alcohol and drugs + health, injuries, harm.</a:t>
            </a:r>
          </a:p>
          <a:p>
            <a:r>
              <a:rPr lang="en-US" dirty="0" smtClean="0"/>
              <a:t>Research: Work </a:t>
            </a:r>
            <a:r>
              <a:rPr lang="en-US" dirty="0" smtClean="0"/>
              <a:t>place reality.</a:t>
            </a:r>
          </a:p>
          <a:p>
            <a:r>
              <a:rPr lang="en-US" dirty="0" smtClean="0"/>
              <a:t>Latest available technology (knowledge / affordability).</a:t>
            </a:r>
          </a:p>
          <a:p>
            <a:r>
              <a:rPr lang="en-US" dirty="0" smtClean="0"/>
              <a:t>Further work.</a:t>
            </a:r>
          </a:p>
        </p:txBody>
      </p:sp>
      <p:sp>
        <p:nvSpPr>
          <p:cNvPr id="17412"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EFC6F46-0DE6-4205-8A12-BFEB7E7007A2}" type="slidenum">
              <a:rPr lang="en-IE" smtClean="0"/>
              <a:pPr eaLnBrk="1" hangingPunct="1"/>
              <a:t>18</a:t>
            </a:fld>
            <a:endParaRPr lang="en-IE" dirty="0" smtClean="0"/>
          </a:p>
        </p:txBody>
      </p:sp>
    </p:spTree>
    <p:extLst>
      <p:ext uri="{BB962C8B-B14F-4D97-AF65-F5344CB8AC3E}">
        <p14:creationId xmlns:p14="http://schemas.microsoft.com/office/powerpoint/2010/main" val="9406818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40070"/>
            <a:ext cx="9049407" cy="2232946"/>
          </a:xfrm>
        </p:spPr>
        <p:txBody>
          <a:bodyPr/>
          <a:lstStyle/>
          <a:p>
            <a:r>
              <a:rPr lang="en-US" dirty="0" smtClean="0"/>
              <a:t>ALCOHOL</a:t>
            </a:r>
            <a:r>
              <a:rPr lang="en-US" dirty="0"/>
              <a:t>, DRUGS and PREVENTION in the </a:t>
            </a:r>
            <a:r>
              <a:rPr lang="en-US" dirty="0" smtClean="0"/>
              <a:t>WORKPLACE</a:t>
            </a:r>
            <a:br>
              <a:rPr lang="en-US" dirty="0" smtClean="0"/>
            </a:br>
            <a:r>
              <a:rPr lang="en-IE" sz="2000" b="0" dirty="0"/>
              <a:t>Conference Pompidou Group / Council of Europe</a:t>
            </a:r>
            <a:br>
              <a:rPr lang="en-IE" sz="2000" b="0" dirty="0"/>
            </a:br>
            <a:r>
              <a:rPr lang="en-IE" sz="2000" b="0" dirty="0"/>
              <a:t>Strasbourg, 14 </a:t>
            </a:r>
            <a:r>
              <a:rPr lang="en-IE" sz="2000" b="0" dirty="0" smtClean="0"/>
              <a:t>– 15 May 2012</a:t>
            </a:r>
            <a:endParaRPr lang="en-IE" dirty="0" smtClean="0"/>
          </a:p>
        </p:txBody>
      </p:sp>
      <p:sp>
        <p:nvSpPr>
          <p:cNvPr id="3" name="Content Placeholder 2"/>
          <p:cNvSpPr>
            <a:spLocks noGrp="1"/>
          </p:cNvSpPr>
          <p:nvPr>
            <p:ph idx="1"/>
          </p:nvPr>
        </p:nvSpPr>
        <p:spPr>
          <a:xfrm>
            <a:off x="251520" y="2276872"/>
            <a:ext cx="8352730" cy="4295378"/>
          </a:xfrm>
        </p:spPr>
        <p:txBody>
          <a:bodyPr/>
          <a:lstStyle/>
          <a:p>
            <a:pPr algn="ctr" eaLnBrk="1" hangingPunct="1">
              <a:defRPr/>
            </a:pPr>
            <a:r>
              <a:rPr lang="en-IE" dirty="0" smtClean="0"/>
              <a:t> </a:t>
            </a:r>
          </a:p>
          <a:p>
            <a:pPr marL="0" indent="0" algn="ctr" eaLnBrk="1" hangingPunct="1">
              <a:buFontTx/>
              <a:buNone/>
              <a:defRPr/>
            </a:pPr>
            <a:endParaRPr lang="en-IE" dirty="0" smtClean="0"/>
          </a:p>
          <a:p>
            <a:pPr marL="0" indent="0" algn="ctr" eaLnBrk="1" hangingPunct="1">
              <a:buFontTx/>
              <a:buNone/>
              <a:defRPr/>
            </a:pPr>
            <a:endParaRPr lang="en-IE" dirty="0" smtClean="0"/>
          </a:p>
          <a:p>
            <a:pPr algn="ctr" eaLnBrk="1" hangingPunct="1">
              <a:defRPr/>
            </a:pPr>
            <a:r>
              <a:rPr lang="en-IE" sz="3200" dirty="0" smtClean="0"/>
              <a:t>Many thanks for your attention!</a:t>
            </a:r>
          </a:p>
          <a:p>
            <a:pPr algn="ctr" eaLnBrk="1" hangingPunct="1">
              <a:defRPr/>
            </a:pPr>
            <a:endParaRPr lang="en-IE" dirty="0" smtClean="0"/>
          </a:p>
          <a:p>
            <a:pPr marL="0" indent="0" algn="ctr" eaLnBrk="1" hangingPunct="1">
              <a:buFontTx/>
              <a:buNone/>
              <a:defRPr/>
            </a:pPr>
            <a:endParaRPr lang="en-IE" dirty="0" smtClean="0"/>
          </a:p>
          <a:p>
            <a:pPr algn="r" eaLnBrk="1" hangingPunct="1">
              <a:defRPr/>
            </a:pPr>
            <a:r>
              <a:rPr lang="en-IE" dirty="0" smtClean="0">
                <a:hlinkClick r:id="rId2"/>
              </a:rPr>
              <a:t>jmm@eurofound.europa.eu</a:t>
            </a:r>
            <a:endParaRPr lang="en-IE" dirty="0" smtClean="0"/>
          </a:p>
          <a:p>
            <a:pPr algn="r" eaLnBrk="1" hangingPunct="1">
              <a:defRPr/>
            </a:pPr>
            <a:r>
              <a:rPr lang="en-IE" sz="2800" i="1" dirty="0" smtClean="0">
                <a:solidFill>
                  <a:srgbClr val="009999"/>
                </a:solidFill>
                <a:hlinkClick r:id="rId3"/>
              </a:rPr>
              <a:t>www.eurofound.europa.eu</a:t>
            </a:r>
            <a:endParaRPr lang="en-IE" dirty="0" smtClean="0"/>
          </a:p>
        </p:txBody>
      </p:sp>
      <p:sp>
        <p:nvSpPr>
          <p:cNvPr id="18436"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22A7D07-BA14-48C7-A66D-165CB3DD7C23}" type="slidenum">
              <a:rPr lang="en-IE" smtClean="0"/>
              <a:pPr eaLnBrk="1" hangingPunct="1"/>
              <a:t>19</a:t>
            </a:fld>
            <a:endParaRPr lang="en-IE" dirty="0" smtClean="0"/>
          </a:p>
        </p:txBody>
      </p:sp>
    </p:spTree>
    <p:extLst>
      <p:ext uri="{BB962C8B-B14F-4D97-AF65-F5344CB8AC3E}">
        <p14:creationId xmlns:p14="http://schemas.microsoft.com/office/powerpoint/2010/main" val="8712130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1" y="1484784"/>
            <a:ext cx="8158361" cy="864567"/>
          </a:xfrm>
        </p:spPr>
        <p:txBody>
          <a:bodyPr/>
          <a:lstStyle/>
          <a:p>
            <a:r>
              <a:rPr lang="en-IE" dirty="0" smtClean="0"/>
              <a:t>European Social Charter</a:t>
            </a:r>
            <a:endParaRPr lang="en-IE" dirty="0"/>
          </a:p>
        </p:txBody>
      </p:sp>
      <p:sp>
        <p:nvSpPr>
          <p:cNvPr id="3" name="Content Placeholder 2"/>
          <p:cNvSpPr>
            <a:spLocks noGrp="1"/>
          </p:cNvSpPr>
          <p:nvPr>
            <p:ph idx="1"/>
          </p:nvPr>
        </p:nvSpPr>
        <p:spPr>
          <a:xfrm>
            <a:off x="539552" y="2564904"/>
            <a:ext cx="8147248" cy="3960440"/>
          </a:xfrm>
        </p:spPr>
        <p:txBody>
          <a:bodyPr>
            <a:normAutofit/>
          </a:bodyPr>
          <a:lstStyle/>
          <a:p>
            <a:pPr algn="just"/>
            <a:r>
              <a:rPr lang="en-IE" dirty="0" smtClean="0"/>
              <a:t>The European Social Charter </a:t>
            </a:r>
            <a:r>
              <a:rPr lang="en-IE" dirty="0"/>
              <a:t>guarantees the fundamental freedoms and rights of every day, such as:</a:t>
            </a:r>
          </a:p>
          <a:p>
            <a:pPr algn="just"/>
            <a:r>
              <a:rPr lang="en-IE" dirty="0" smtClean="0"/>
              <a:t>• “policy </a:t>
            </a:r>
            <a:r>
              <a:rPr lang="en-IE" dirty="0"/>
              <a:t>for preventing illness with, in </a:t>
            </a:r>
            <a:r>
              <a:rPr lang="en-IE" dirty="0" smtClean="0"/>
              <a:t>particular the </a:t>
            </a:r>
            <a:r>
              <a:rPr lang="en-IE" dirty="0"/>
              <a:t>guarantee of a healthy environment</a:t>
            </a:r>
            <a:r>
              <a:rPr lang="en-IE" dirty="0" smtClean="0"/>
              <a:t>;”</a:t>
            </a:r>
            <a:endParaRPr lang="en-IE" dirty="0"/>
          </a:p>
          <a:p>
            <a:pPr algn="just"/>
            <a:r>
              <a:rPr lang="en-IE" dirty="0"/>
              <a:t>• </a:t>
            </a:r>
            <a:r>
              <a:rPr lang="en-IE" dirty="0" smtClean="0"/>
              <a:t>“elimination </a:t>
            </a:r>
            <a:r>
              <a:rPr lang="en-IE" dirty="0"/>
              <a:t>of occupational hazards so </a:t>
            </a:r>
            <a:r>
              <a:rPr lang="en-IE" dirty="0" smtClean="0"/>
              <a:t>as to </a:t>
            </a:r>
            <a:r>
              <a:rPr lang="en-IE" dirty="0"/>
              <a:t>ensure that health and safety at work </a:t>
            </a:r>
            <a:r>
              <a:rPr lang="en-IE" dirty="0" smtClean="0"/>
              <a:t>is regulated </a:t>
            </a:r>
            <a:r>
              <a:rPr lang="en-IE" dirty="0"/>
              <a:t>by law and guaranteed in practice</a:t>
            </a:r>
            <a:r>
              <a:rPr lang="en-IE" dirty="0" smtClean="0"/>
              <a:t>;”</a:t>
            </a:r>
          </a:p>
          <a:p>
            <a:pPr algn="just"/>
            <a:r>
              <a:rPr lang="en-IE" dirty="0" smtClean="0"/>
              <a:t>“promotion of joint consultation, collective bargaining, conciliation and voluntary arbitration;”</a:t>
            </a:r>
            <a:endParaRPr lang="en-IE" dirty="0"/>
          </a:p>
        </p:txBody>
      </p:sp>
      <p:sp>
        <p:nvSpPr>
          <p:cNvPr id="4" name="Slide Number Placeholder 3"/>
          <p:cNvSpPr>
            <a:spLocks noGrp="1"/>
          </p:cNvSpPr>
          <p:nvPr>
            <p:ph type="sldNum" sz="quarter" idx="12"/>
          </p:nvPr>
        </p:nvSpPr>
        <p:spPr/>
        <p:txBody>
          <a:bodyPr/>
          <a:lstStyle/>
          <a:p>
            <a:fld id="{F29B8729-9321-4E21-B34D-0DAE191E5DD9}" type="slidenum">
              <a:rPr lang="en-IE" smtClean="0"/>
              <a:t>2</a:t>
            </a:fld>
            <a:endParaRPr lang="en-IE"/>
          </a:p>
        </p:txBody>
      </p:sp>
    </p:spTree>
    <p:extLst>
      <p:ext uri="{BB962C8B-B14F-4D97-AF65-F5344CB8AC3E}">
        <p14:creationId xmlns:p14="http://schemas.microsoft.com/office/powerpoint/2010/main" val="537631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E" dirty="0" smtClean="0"/>
              <a:t>My presentation</a:t>
            </a:r>
            <a:endParaRPr lang="en-IE" dirty="0"/>
          </a:p>
        </p:txBody>
      </p:sp>
      <p:sp>
        <p:nvSpPr>
          <p:cNvPr id="4099" name="Content Placeholder 2"/>
          <p:cNvSpPr>
            <a:spLocks noGrp="1"/>
          </p:cNvSpPr>
          <p:nvPr>
            <p:ph idx="1"/>
          </p:nvPr>
        </p:nvSpPr>
        <p:spPr>
          <a:xfrm>
            <a:off x="467544" y="2133600"/>
            <a:ext cx="8219256" cy="4391744"/>
          </a:xfrm>
        </p:spPr>
        <p:txBody>
          <a:bodyPr/>
          <a:lstStyle/>
          <a:p>
            <a:r>
              <a:rPr lang="en-US" dirty="0" err="1" smtClean="0"/>
              <a:t>Eurofound</a:t>
            </a:r>
            <a:r>
              <a:rPr lang="en-US" dirty="0" smtClean="0"/>
              <a:t> Comparative Analytical Report / Research Question.</a:t>
            </a:r>
          </a:p>
          <a:p>
            <a:r>
              <a:rPr lang="en-US" dirty="0" smtClean="0"/>
              <a:t>Data sources.</a:t>
            </a:r>
          </a:p>
          <a:p>
            <a:r>
              <a:rPr lang="en-US" dirty="0" smtClean="0"/>
              <a:t>Key findings / extent of the problem.</a:t>
            </a:r>
          </a:p>
          <a:p>
            <a:r>
              <a:rPr lang="en-US" dirty="0" smtClean="0"/>
              <a:t>Reasons / consequences.</a:t>
            </a:r>
          </a:p>
          <a:p>
            <a:r>
              <a:rPr lang="en-US" dirty="0" smtClean="0"/>
              <a:t>Approaches.</a:t>
            </a:r>
          </a:p>
          <a:p>
            <a:r>
              <a:rPr lang="en-US" dirty="0" smtClean="0"/>
              <a:t>Testing.</a:t>
            </a:r>
          </a:p>
          <a:p>
            <a:r>
              <a:rPr lang="en-US" dirty="0" smtClean="0"/>
              <a:t>Prevention.</a:t>
            </a:r>
          </a:p>
          <a:p>
            <a:r>
              <a:rPr lang="en-US" dirty="0" smtClean="0"/>
              <a:t>Final considerations.</a:t>
            </a:r>
          </a:p>
        </p:txBody>
      </p:sp>
      <p:sp>
        <p:nvSpPr>
          <p:cNvPr id="4100"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C6BB8C8-A154-43C1-8CD3-0B5C0D0C72DB}" type="slidenum">
              <a:rPr lang="en-IE" smtClean="0"/>
              <a:pPr eaLnBrk="1" hangingPunct="1"/>
              <a:t>3</a:t>
            </a:fld>
            <a:endParaRPr lang="en-IE" smtClean="0"/>
          </a:p>
        </p:txBody>
      </p:sp>
    </p:spTree>
    <p:extLst>
      <p:ext uri="{BB962C8B-B14F-4D97-AF65-F5344CB8AC3E}">
        <p14:creationId xmlns:p14="http://schemas.microsoft.com/office/powerpoint/2010/main" val="24404911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2000" dirty="0" err="1"/>
              <a:t>Eurofound</a:t>
            </a:r>
            <a:r>
              <a:rPr lang="en-US" sz="2000" dirty="0"/>
              <a:t> </a:t>
            </a:r>
            <a:r>
              <a:rPr lang="en-US" sz="2000" dirty="0" smtClean="0"/>
              <a:t>work</a:t>
            </a:r>
            <a:endParaRPr lang="en-IE" sz="2000" dirty="0" smtClean="0"/>
          </a:p>
        </p:txBody>
      </p:sp>
      <p:sp>
        <p:nvSpPr>
          <p:cNvPr id="5123" name="Content Placeholder 2"/>
          <p:cNvSpPr>
            <a:spLocks noGrp="1"/>
          </p:cNvSpPr>
          <p:nvPr>
            <p:ph idx="1"/>
          </p:nvPr>
        </p:nvSpPr>
        <p:spPr>
          <a:xfrm>
            <a:off x="467544" y="2133600"/>
            <a:ext cx="8219256" cy="4463752"/>
          </a:xfrm>
        </p:spPr>
        <p:txBody>
          <a:bodyPr/>
          <a:lstStyle/>
          <a:p>
            <a:pPr eaLnBrk="1" hangingPunct="1"/>
            <a:r>
              <a:rPr lang="en-IE" sz="2400" dirty="0" smtClean="0"/>
              <a:t>Alcohol and drugs a reality at the workplace.</a:t>
            </a:r>
          </a:p>
          <a:p>
            <a:pPr eaLnBrk="1" hangingPunct="1"/>
            <a:r>
              <a:rPr lang="en-IE" sz="2400" dirty="0" smtClean="0"/>
              <a:t>Identify main sources of information.</a:t>
            </a:r>
          </a:p>
          <a:p>
            <a:pPr eaLnBrk="1" hangingPunct="1"/>
            <a:r>
              <a:rPr lang="en-IE" sz="2400" dirty="0" smtClean="0"/>
              <a:t>What is the real extent of the phenomenon?</a:t>
            </a:r>
          </a:p>
          <a:p>
            <a:pPr eaLnBrk="1" hangingPunct="1"/>
            <a:r>
              <a:rPr lang="en-IE" sz="2400" dirty="0" smtClean="0"/>
              <a:t>How to deal with it</a:t>
            </a:r>
            <a:r>
              <a:rPr lang="en-IE" sz="2400" dirty="0" smtClean="0"/>
              <a:t>:</a:t>
            </a:r>
            <a:endParaRPr lang="en-IE" sz="2400" dirty="0" smtClean="0"/>
          </a:p>
          <a:p>
            <a:pPr eaLnBrk="1" hangingPunct="1"/>
            <a:r>
              <a:rPr lang="en-IE" sz="2400" dirty="0"/>
              <a:t> </a:t>
            </a:r>
            <a:r>
              <a:rPr lang="en-IE" sz="2400" dirty="0" smtClean="0"/>
              <a:t>- types of legislation / agreements.</a:t>
            </a:r>
          </a:p>
          <a:p>
            <a:pPr eaLnBrk="1" hangingPunct="1"/>
            <a:r>
              <a:rPr lang="en-IE" sz="2400" dirty="0" smtClean="0"/>
              <a:t> - preventive action programmes put in place.</a:t>
            </a:r>
          </a:p>
          <a:p>
            <a:pPr eaLnBrk="1" hangingPunct="1"/>
            <a:endParaRPr lang="en-IE" sz="2400" dirty="0" smtClean="0"/>
          </a:p>
          <a:p>
            <a:pPr eaLnBrk="1" hangingPunct="1"/>
            <a:r>
              <a:rPr lang="en-IE" sz="2400" dirty="0" smtClean="0"/>
              <a:t>Definition.</a:t>
            </a:r>
          </a:p>
          <a:p>
            <a:pPr eaLnBrk="1" hangingPunct="1"/>
            <a:r>
              <a:rPr lang="en-IE" sz="2400" dirty="0" smtClean="0"/>
              <a:t>Methodology: Comparative Analytical Report.</a:t>
            </a:r>
          </a:p>
        </p:txBody>
      </p:sp>
      <p:sp>
        <p:nvSpPr>
          <p:cNvPr id="5124"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AF5927D-B52C-440C-AD9F-6722DAFF09BD}" type="slidenum">
              <a:rPr lang="en-IE" smtClean="0"/>
              <a:pPr eaLnBrk="1" hangingPunct="1"/>
              <a:t>4</a:t>
            </a:fld>
            <a:endParaRPr lang="en-IE" smtClean="0"/>
          </a:p>
        </p:txBody>
      </p:sp>
    </p:spTree>
    <p:extLst>
      <p:ext uri="{BB962C8B-B14F-4D97-AF65-F5344CB8AC3E}">
        <p14:creationId xmlns:p14="http://schemas.microsoft.com/office/powerpoint/2010/main" val="38726896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IE" dirty="0" smtClean="0"/>
              <a:t>Information sources</a:t>
            </a:r>
            <a:endParaRPr lang="en-IE" dirty="0"/>
          </a:p>
        </p:txBody>
      </p:sp>
      <p:sp>
        <p:nvSpPr>
          <p:cNvPr id="6147" name="Content Placeholder 2"/>
          <p:cNvSpPr>
            <a:spLocks noGrp="1"/>
          </p:cNvSpPr>
          <p:nvPr>
            <p:ph idx="1"/>
          </p:nvPr>
        </p:nvSpPr>
        <p:spPr>
          <a:xfrm>
            <a:off x="357188" y="2133600"/>
            <a:ext cx="8329612" cy="4438650"/>
          </a:xfrm>
        </p:spPr>
        <p:txBody>
          <a:bodyPr/>
          <a:lstStyle/>
          <a:p>
            <a:endParaRPr lang="en-IE" dirty="0" smtClean="0"/>
          </a:p>
          <a:p>
            <a:r>
              <a:rPr lang="en-IE" dirty="0" smtClean="0"/>
              <a:t>European level.</a:t>
            </a:r>
          </a:p>
          <a:p>
            <a:r>
              <a:rPr lang="en-IE" dirty="0" smtClean="0"/>
              <a:t>EMCDDA; Pompidou Group. </a:t>
            </a:r>
          </a:p>
          <a:p>
            <a:r>
              <a:rPr lang="en-IE" dirty="0" smtClean="0"/>
              <a:t>Surveys:</a:t>
            </a:r>
            <a:endParaRPr lang="en-IE" dirty="0"/>
          </a:p>
          <a:p>
            <a:r>
              <a:rPr lang="en-IE" dirty="0" smtClean="0"/>
              <a:t> - General reports.</a:t>
            </a:r>
          </a:p>
          <a:p>
            <a:r>
              <a:rPr lang="en-IE" dirty="0"/>
              <a:t> </a:t>
            </a:r>
            <a:r>
              <a:rPr lang="en-IE" dirty="0" smtClean="0"/>
              <a:t>- Workplace surveys.</a:t>
            </a:r>
          </a:p>
          <a:p>
            <a:r>
              <a:rPr lang="en-IE" dirty="0" smtClean="0"/>
              <a:t> - Alcohol / drugs at the workplace related questions in surveys.</a:t>
            </a:r>
          </a:p>
          <a:p>
            <a:endParaRPr lang="en-IE" dirty="0" smtClean="0"/>
          </a:p>
        </p:txBody>
      </p:sp>
      <p:sp>
        <p:nvSpPr>
          <p:cNvPr id="6148"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737D649-88D7-49D2-A934-788178C232C3}" type="slidenum">
              <a:rPr lang="en-IE" smtClean="0"/>
              <a:pPr eaLnBrk="1" hangingPunct="1"/>
              <a:t>5</a:t>
            </a:fld>
            <a:endParaRPr lang="en-IE" smtClean="0"/>
          </a:p>
        </p:txBody>
      </p:sp>
    </p:spTree>
    <p:extLst>
      <p:ext uri="{BB962C8B-B14F-4D97-AF65-F5344CB8AC3E}">
        <p14:creationId xmlns:p14="http://schemas.microsoft.com/office/powerpoint/2010/main" val="20764756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288" y="1341438"/>
            <a:ext cx="8229600" cy="576262"/>
          </a:xfrm>
        </p:spPr>
        <p:txBody>
          <a:bodyPr/>
          <a:lstStyle/>
          <a:p>
            <a:pPr>
              <a:defRPr/>
            </a:pPr>
            <a:r>
              <a:rPr lang="en-IE" sz="2000" dirty="0" smtClean="0"/>
              <a:t>Key findings</a:t>
            </a:r>
            <a:endParaRPr lang="en-IE" sz="2000" dirty="0"/>
          </a:p>
        </p:txBody>
      </p:sp>
      <p:sp>
        <p:nvSpPr>
          <p:cNvPr id="7171" name="Content Placeholder 2"/>
          <p:cNvSpPr>
            <a:spLocks noGrp="1"/>
          </p:cNvSpPr>
          <p:nvPr>
            <p:ph idx="1"/>
          </p:nvPr>
        </p:nvSpPr>
        <p:spPr>
          <a:xfrm>
            <a:off x="357188" y="1928813"/>
            <a:ext cx="8501062" cy="4643437"/>
          </a:xfrm>
        </p:spPr>
        <p:txBody>
          <a:bodyPr/>
          <a:lstStyle/>
          <a:p>
            <a:r>
              <a:rPr lang="en-US" dirty="0" smtClean="0"/>
              <a:t>Between 5 and 20% of workers addicted to alcohol or at risk of being so.</a:t>
            </a:r>
          </a:p>
          <a:p>
            <a:r>
              <a:rPr lang="en-US" dirty="0" smtClean="0"/>
              <a:t>Information on drugs at work is scarcer; prevalence levels appear lower.</a:t>
            </a:r>
          </a:p>
          <a:p>
            <a:r>
              <a:rPr lang="en-US" dirty="0" smtClean="0"/>
              <a:t>Alcohol and drug consumption amongst workers differs by economic sectors (Construction, HORECA, transport appear particularly hit by this problem).</a:t>
            </a:r>
          </a:p>
          <a:p>
            <a:r>
              <a:rPr lang="en-US" dirty="0" smtClean="0"/>
              <a:t>The higher the levels of education, the less likely are people in the workforce to drink.</a:t>
            </a:r>
          </a:p>
          <a:p>
            <a:r>
              <a:rPr lang="en-US" dirty="0" err="1" smtClean="0"/>
              <a:t>Canabis</a:t>
            </a:r>
            <a:r>
              <a:rPr lang="en-US" dirty="0" smtClean="0"/>
              <a:t> seems particularly consumed among young workers; cocaine higher prevalence among highly qualified. </a:t>
            </a:r>
          </a:p>
        </p:txBody>
      </p:sp>
      <p:sp>
        <p:nvSpPr>
          <p:cNvPr id="7172"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8C89CA8-B9A8-4CDE-9717-642D42626F5F}" type="slidenum">
              <a:rPr lang="en-IE" smtClean="0"/>
              <a:pPr eaLnBrk="1" hangingPunct="1"/>
              <a:t>6</a:t>
            </a:fld>
            <a:endParaRPr lang="en-IE" smtClean="0"/>
          </a:p>
        </p:txBody>
      </p:sp>
    </p:spTree>
    <p:extLst>
      <p:ext uri="{BB962C8B-B14F-4D97-AF65-F5344CB8AC3E}">
        <p14:creationId xmlns:p14="http://schemas.microsoft.com/office/powerpoint/2010/main" val="35877425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Content Placeholder 1"/>
          <p:cNvSpPr>
            <a:spLocks noGrp="1"/>
          </p:cNvSpPr>
          <p:nvPr>
            <p:ph idx="1"/>
          </p:nvPr>
        </p:nvSpPr>
        <p:spPr>
          <a:xfrm>
            <a:off x="395288" y="1412875"/>
            <a:ext cx="8391525" cy="5087938"/>
          </a:xfrm>
        </p:spPr>
        <p:txBody>
          <a:bodyPr/>
          <a:lstStyle/>
          <a:p>
            <a:pPr>
              <a:buFontTx/>
              <a:buNone/>
              <a:defRPr/>
            </a:pPr>
            <a:r>
              <a:rPr lang="en-GB" b="1" dirty="0" smtClean="0"/>
              <a:t>Extent of the problem</a:t>
            </a:r>
            <a:endParaRPr lang="en-IE" dirty="0" smtClean="0"/>
          </a:p>
          <a:p>
            <a:pPr>
              <a:buFontTx/>
              <a:buNone/>
              <a:defRPr/>
            </a:pPr>
            <a:r>
              <a:rPr lang="en-IE" b="1" dirty="0" smtClean="0"/>
              <a:t>ES</a:t>
            </a:r>
            <a:r>
              <a:rPr lang="en-IE" dirty="0" smtClean="0"/>
              <a:t>: alcohol and drugs are highly consumed among </a:t>
            </a:r>
            <a:r>
              <a:rPr lang="en-IE" dirty="0" err="1" smtClean="0"/>
              <a:t>Horeca</a:t>
            </a:r>
            <a:r>
              <a:rPr lang="en-IE" dirty="0" smtClean="0"/>
              <a:t> and Construction workers ; 18.8% and 18.1% of the workers in the HORECA and construction sectors, report having consumed cannabis over the last 12 months.</a:t>
            </a:r>
          </a:p>
          <a:p>
            <a:pPr marL="0" indent="0">
              <a:buFontTx/>
              <a:buNone/>
              <a:defRPr/>
            </a:pPr>
            <a:r>
              <a:rPr lang="en-IE" b="1" dirty="0" smtClean="0"/>
              <a:t>PT</a:t>
            </a:r>
            <a:r>
              <a:rPr lang="en-IE" dirty="0" smtClean="0"/>
              <a:t>: 25% of the construction workers declared to drink alcohol during the working time in 2007.</a:t>
            </a:r>
          </a:p>
          <a:p>
            <a:pPr marL="0" indent="0">
              <a:buFontTx/>
              <a:buNone/>
              <a:defRPr/>
            </a:pPr>
            <a:r>
              <a:rPr lang="en-IE" b="1" dirty="0" smtClean="0"/>
              <a:t>FR</a:t>
            </a:r>
            <a:r>
              <a:rPr lang="en-IE" dirty="0" smtClean="0"/>
              <a:t>: 10%  of French workers report that the consumption of alcohol at work is part of the organisational culture. This perception is higher in agriculture and transport where 23% of workers report the link between  alcohol and organisational culture.</a:t>
            </a:r>
          </a:p>
          <a:p>
            <a:pPr>
              <a:defRPr/>
            </a:pPr>
            <a:endParaRPr lang="en-IE" dirty="0" smtClean="0"/>
          </a:p>
          <a:p>
            <a:pPr>
              <a:defRPr/>
            </a:pPr>
            <a:endParaRPr lang="en-IE" dirty="0" smtClean="0"/>
          </a:p>
          <a:p>
            <a:pPr>
              <a:defRPr/>
            </a:pPr>
            <a:endParaRPr lang="en-IE" dirty="0" smtClean="0"/>
          </a:p>
          <a:p>
            <a:pPr>
              <a:defRPr/>
            </a:pPr>
            <a:r>
              <a:rPr lang="en-IE" dirty="0" smtClean="0"/>
              <a:t>AT – Health sector  SE - Media</a:t>
            </a:r>
          </a:p>
          <a:p>
            <a:pPr>
              <a:defRPr/>
            </a:pPr>
            <a:endParaRPr lang="en-IE" dirty="0" smtClean="0"/>
          </a:p>
        </p:txBody>
      </p:sp>
      <p:sp>
        <p:nvSpPr>
          <p:cNvPr id="8195"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6E0C7B8-C47F-467C-8C7B-73A8FE805A12}" type="slidenum">
              <a:rPr lang="en-IE" smtClean="0"/>
              <a:pPr eaLnBrk="1" hangingPunct="1"/>
              <a:t>7</a:t>
            </a:fld>
            <a:endParaRPr lang="en-IE" smtClean="0"/>
          </a:p>
        </p:txBody>
      </p:sp>
    </p:spTree>
    <p:extLst>
      <p:ext uri="{BB962C8B-B14F-4D97-AF65-F5344CB8AC3E}">
        <p14:creationId xmlns:p14="http://schemas.microsoft.com/office/powerpoint/2010/main" val="18960410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68760"/>
            <a:ext cx="8230369" cy="791815"/>
          </a:xfrm>
        </p:spPr>
        <p:txBody>
          <a:bodyPr/>
          <a:lstStyle/>
          <a:p>
            <a:pPr>
              <a:defRPr/>
            </a:pPr>
            <a:r>
              <a:rPr lang="en-IE" sz="2400" dirty="0" smtClean="0"/>
              <a:t>Reasons </a:t>
            </a:r>
            <a:r>
              <a:rPr lang="en-IE" sz="2400" b="0" dirty="0" smtClean="0"/>
              <a:t>(1)</a:t>
            </a:r>
            <a:endParaRPr lang="en-IE" sz="2400" b="0" dirty="0"/>
          </a:p>
        </p:txBody>
      </p:sp>
      <p:sp>
        <p:nvSpPr>
          <p:cNvPr id="9219" name="Content Placeholder 2"/>
          <p:cNvSpPr>
            <a:spLocks noGrp="1"/>
          </p:cNvSpPr>
          <p:nvPr>
            <p:ph idx="1"/>
          </p:nvPr>
        </p:nvSpPr>
        <p:spPr>
          <a:xfrm>
            <a:off x="395537" y="2133600"/>
            <a:ext cx="8291264" cy="4391744"/>
          </a:xfrm>
        </p:spPr>
        <p:txBody>
          <a:bodyPr/>
          <a:lstStyle/>
          <a:p>
            <a:r>
              <a:rPr lang="en-US" u="sng" dirty="0" smtClean="0"/>
              <a:t>Work-related reasons:</a:t>
            </a:r>
          </a:p>
          <a:p>
            <a:r>
              <a:rPr lang="en-US" dirty="0" smtClean="0"/>
              <a:t> - Tough physical / uncomfortable working conditions.</a:t>
            </a:r>
          </a:p>
          <a:p>
            <a:r>
              <a:rPr lang="en-US" dirty="0" smtClean="0"/>
              <a:t> - low level of satisfaction at work.</a:t>
            </a:r>
          </a:p>
          <a:p>
            <a:r>
              <a:rPr lang="en-US" dirty="0" smtClean="0"/>
              <a:t> - irregular working time.</a:t>
            </a:r>
          </a:p>
          <a:p>
            <a:r>
              <a:rPr lang="en-US" dirty="0" smtClean="0"/>
              <a:t> - low social support from colleagues and superiors at work.</a:t>
            </a:r>
          </a:p>
          <a:p>
            <a:r>
              <a:rPr lang="en-US" dirty="0" smtClean="0"/>
              <a:t> - mobbing and stress at work.</a:t>
            </a:r>
          </a:p>
          <a:p>
            <a:r>
              <a:rPr lang="en-US" dirty="0" smtClean="0"/>
              <a:t> - …</a:t>
            </a:r>
          </a:p>
          <a:p>
            <a:endParaRPr lang="en-US" dirty="0" smtClean="0"/>
          </a:p>
        </p:txBody>
      </p:sp>
      <p:sp>
        <p:nvSpPr>
          <p:cNvPr id="9220"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56D6F38-0CB5-463D-AA27-F92D3BB81306}" type="slidenum">
              <a:rPr lang="en-IE" smtClean="0"/>
              <a:pPr eaLnBrk="1" hangingPunct="1"/>
              <a:t>8</a:t>
            </a:fld>
            <a:endParaRPr lang="en-IE" smtClean="0"/>
          </a:p>
        </p:txBody>
      </p:sp>
    </p:spTree>
    <p:extLst>
      <p:ext uri="{BB962C8B-B14F-4D97-AF65-F5344CB8AC3E}">
        <p14:creationId xmlns:p14="http://schemas.microsoft.com/office/powerpoint/2010/main" val="42410974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124744"/>
            <a:ext cx="8374385" cy="1152127"/>
          </a:xfrm>
        </p:spPr>
        <p:txBody>
          <a:bodyPr/>
          <a:lstStyle/>
          <a:p>
            <a:r>
              <a:rPr lang="en-IE" dirty="0" smtClean="0"/>
              <a:t>Findings of the</a:t>
            </a:r>
            <a:br>
              <a:rPr lang="en-IE" dirty="0" smtClean="0"/>
            </a:br>
            <a:r>
              <a:rPr lang="en-IE" dirty="0" smtClean="0"/>
              <a:t>European Working Conditions Survey (2010)</a:t>
            </a:r>
            <a:endParaRPr lang="en-IE" dirty="0"/>
          </a:p>
        </p:txBody>
      </p:sp>
      <p:sp>
        <p:nvSpPr>
          <p:cNvPr id="3" name="Content Placeholder 2"/>
          <p:cNvSpPr>
            <a:spLocks noGrp="1"/>
          </p:cNvSpPr>
          <p:nvPr>
            <p:ph idx="1"/>
          </p:nvPr>
        </p:nvSpPr>
        <p:spPr>
          <a:xfrm>
            <a:off x="467544" y="2133600"/>
            <a:ext cx="8219256" cy="4391744"/>
          </a:xfrm>
        </p:spPr>
        <p:txBody>
          <a:bodyPr/>
          <a:lstStyle/>
          <a:p>
            <a:pPr algn="just"/>
            <a:r>
              <a:rPr lang="en-IE" sz="2400" dirty="0" smtClean="0"/>
              <a:t>The proportion of workers performing monotonous tasks has increased to 45%. Work has not become intellectually more challenging.</a:t>
            </a:r>
          </a:p>
          <a:p>
            <a:pPr algn="just"/>
            <a:r>
              <a:rPr lang="en-IE" sz="2400" dirty="0" smtClean="0"/>
              <a:t>One in three workers carry heavy loads at least a quarter of their working time. The extent to which workers are exposed to physical hazards remains largely unchanged.</a:t>
            </a:r>
          </a:p>
          <a:p>
            <a:pPr algn="just"/>
            <a:r>
              <a:rPr lang="en-IE" sz="2400" dirty="0" smtClean="0"/>
              <a:t>People with a good balance between work and non-working life are healthier than those whose work demands do not fit well with their family and social commitments. They are nearly twice as likely to report good health. (In total 82% of European workers are satisfied with their work-life balance.)</a:t>
            </a:r>
          </a:p>
        </p:txBody>
      </p:sp>
      <p:sp>
        <p:nvSpPr>
          <p:cNvPr id="4" name="Slide Number Placeholder 3"/>
          <p:cNvSpPr>
            <a:spLocks noGrp="1"/>
          </p:cNvSpPr>
          <p:nvPr>
            <p:ph type="sldNum" sz="quarter" idx="12"/>
          </p:nvPr>
        </p:nvSpPr>
        <p:spPr/>
        <p:txBody>
          <a:bodyPr/>
          <a:lstStyle/>
          <a:p>
            <a:fld id="{F29B8729-9321-4E21-B34D-0DAE191E5DD9}" type="slidenum">
              <a:rPr lang="en-IE" smtClean="0"/>
              <a:t>9</a:t>
            </a:fld>
            <a:endParaRPr lang="en-IE"/>
          </a:p>
        </p:txBody>
      </p:sp>
    </p:spTree>
    <p:extLst>
      <p:ext uri="{BB962C8B-B14F-4D97-AF65-F5344CB8AC3E}">
        <p14:creationId xmlns:p14="http://schemas.microsoft.com/office/powerpoint/2010/main" val="55336943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1">
  <a:themeElements>
    <a:clrScheme name="Eurofoun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urofound">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urofoun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urofoun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urofoun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urofoun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urofoun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urofoun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urofoun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urofoun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urofoun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urofoun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urofoun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urofoun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391</TotalTime>
  <Words>1191</Words>
  <Application>Microsoft Office PowerPoint</Application>
  <PresentationFormat>On-screen Show (4:3)</PresentationFormat>
  <Paragraphs>142</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Theme1</vt:lpstr>
      <vt:lpstr>ALCOHOL, DRUGS and PREVENTION in the WORKPLACE</vt:lpstr>
      <vt:lpstr>European Social Charter</vt:lpstr>
      <vt:lpstr>My presentation</vt:lpstr>
      <vt:lpstr>Eurofound work</vt:lpstr>
      <vt:lpstr>Information sources</vt:lpstr>
      <vt:lpstr>Key findings</vt:lpstr>
      <vt:lpstr>PowerPoint Presentation</vt:lpstr>
      <vt:lpstr>Reasons (1)</vt:lpstr>
      <vt:lpstr>Findings of the European Working Conditions Survey (2010)</vt:lpstr>
      <vt:lpstr>Findings of the European Working Conditions Survey (2010)</vt:lpstr>
      <vt:lpstr>Reasons  (2)</vt:lpstr>
      <vt:lpstr>Consequences (1)</vt:lpstr>
      <vt:lpstr>Consequences (2)</vt:lpstr>
      <vt:lpstr>Approaches</vt:lpstr>
      <vt:lpstr>Regulation / agreements</vt:lpstr>
      <vt:lpstr>Testing</vt:lpstr>
      <vt:lpstr>Prevention</vt:lpstr>
      <vt:lpstr>Final considerations</vt:lpstr>
      <vt:lpstr>ALCOHOL, DRUGS and PREVENTION in the WORKPLACE Conference Pompidou Group / Council of Europe Strasbourg, 14 – 15 May 2012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DRUGS</dc:title>
  <dc:creator>Jean-Michel Miller</dc:creator>
  <cp:lastModifiedBy>eurofound</cp:lastModifiedBy>
  <cp:revision>37</cp:revision>
  <cp:lastPrinted>2012-05-10T16:16:28Z</cp:lastPrinted>
  <dcterms:created xsi:type="dcterms:W3CDTF">2012-05-01T10:46:32Z</dcterms:created>
  <dcterms:modified xsi:type="dcterms:W3CDTF">2012-05-14T10:55:23Z</dcterms:modified>
</cp:coreProperties>
</file>