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5">
            <a:extLst>
              <a:ext uri="{FF2B5EF4-FFF2-40B4-BE49-F238E27FC236}">
                <a16:creationId xmlns:a16="http://schemas.microsoft.com/office/drawing/2014/main" id="{1E22F217-5271-2117-658F-0317E1F5B5FE}"/>
              </a:ext>
            </a:extLst>
          </p:cNvPr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AA96AC-41DA-F3CE-C78E-65F9DFC0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618DE-F55B-4EB3-B195-AB1B490CA13B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665E77-36D9-1EF0-51A4-0FC2594B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3AFE3B-DBB4-38CE-CEA0-852C4758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DB2639DD-F636-428F-8C16-0A9B1C4FC5F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2188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C31A046-65F3-4706-378D-959F2256138D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3347ED-30C0-19E9-8EF7-ADEF338E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0A933-158E-4C50-8CC2-49F2F7731774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2B1369-6E39-E162-623F-2863E6EDB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2B22A4-2213-AEF8-92D9-CAF9AB79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5CCAE226-D498-4A55-A9B3-AF0204ECD928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66773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AA5300C-AC41-9182-2DB6-C1F1D18F7F97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B8B83C-97D2-551F-927E-A629521D85F4}"/>
              </a:ext>
            </a:extLst>
          </p:cNvPr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411C99-240E-B425-082B-0CC327F1D449}"/>
              </a:ext>
            </a:extLst>
          </p:cNvPr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F64C8B-57E3-371A-D8BB-12EC29AA41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74B30-5703-4D98-AA4A-3837BB4C2E2A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205A6C-14D9-F278-6D2B-1A9EB43E582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CA9AE9-5561-5F89-F89F-6137280C652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7B702A8B-8440-4762-AAA7-06A305AB3F8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021317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B63D3CFA-605C-5EEB-0D11-A44928C43B5B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49C62-D070-18F6-DAF5-2CDA226E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C0AD2-6D8C-48D8-9D3F-4DC82AA8766E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EE5B9-B767-AAF5-84C3-311B11C4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E5822-7741-83FA-E9FC-68F28F33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755C339A-8EDD-45FC-A7E9-37B8E6561B53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137260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525BE06B-D28F-24C6-2D6D-BEFC41FE7AD3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5125E6-5B8C-06B6-6255-BA32F761C94E}"/>
              </a:ext>
            </a:extLst>
          </p:cNvPr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B0EBBC-3F93-B697-7318-1C001EF3CD2D}"/>
              </a:ext>
            </a:extLst>
          </p:cNvPr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BA30EA0-5DFF-CF31-0CF3-D092D555E46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73B6-9007-4808-93D9-59F2CBBC8C6F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F81C890-195C-7444-7D37-8954CBF10F4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36AC50A-B079-0264-A184-F3B0506E92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7AFEEAD6-F307-4EEF-BF49-E938F5045D7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433455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AB47A8C4-0B98-4F3E-2EFC-CD9339D4E679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30839-D5E2-B03F-C345-214D40D71C4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6FD27-23A5-4B38-ADE4-3452C2F0D738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5A652-6E9C-F5E1-69D9-3A5FB2BC35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710E6-D45F-0AA5-D26A-19B75C444C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64B92950-2637-48E8-97D4-66DA68A9B0B4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208157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1D5D03DF-FB43-C9D5-5811-07E1C2189679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B1E609-2E79-5AED-43ED-73D38F7F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0169-901D-4377-B1B7-227BC107A46C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360071-824F-8788-B7A4-F05E3A387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761F4A-B522-E5BC-042E-6C6D1755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32E7D-B353-4697-AE98-8C80E3759B2D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05240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668C96B-2C0C-DB48-F84C-47F5653DE5D0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0FCF152-5D13-94B0-8AC9-4C7C11E7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3FE7-1A09-40D1-812B-B9D4591589F1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19B8CE-DC48-8820-FD88-3FC48413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AAD0CE-9FBE-86A0-A03F-7874A31D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FA814-F6DF-413F-8DA6-D2A60503BAE4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80531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8B1049C1-34BE-6490-83B3-67AEBA1ADD30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0BB420-6D14-11D7-5788-07D95424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7B74A-2A3F-4DD1-9C15-60834D9245EC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D4660E-D5EC-4D30-D16D-5CE8A3014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67C2B9-3A75-CB2D-FBAF-143D8518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820FE-1872-45CD-8CAE-7564699337BB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55058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255FBC78-CB2F-DD45-743B-444EB25410B2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EA1C87-3D08-BD18-206B-D7D35276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AEC7B-07C0-42AB-A53E-EB630A58578B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A8EBEE-324E-0C07-AC73-D47EFA7A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8F4F73-7EBA-0A13-6A1E-A1E307AA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46A865C-0DDE-4776-AA66-B944556F5BF1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00895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F2D097D1-1503-1FE6-3A4F-FFDF267CD9CD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3561F-E67D-F430-80E2-592CA3BD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DBCE0-522A-4041-B0CA-3B30FFEFF822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6F892-A43E-D6C4-9B3F-89605BF2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C6FB98-C046-5786-25C5-DCF80C41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F1DF2-BF0E-4C8D-ABF2-7ED18E723A7B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85292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5">
            <a:extLst>
              <a:ext uri="{FF2B5EF4-FFF2-40B4-BE49-F238E27FC236}">
                <a16:creationId xmlns:a16="http://schemas.microsoft.com/office/drawing/2014/main" id="{C5E14264-5CBA-4CC6-CF51-E034A5FE644D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BA2F41-4EDD-F8F1-F1B8-425BDB89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2FB1-6A9A-4AEA-98FA-5A75E56BF455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2C58C3-B3A4-81BE-D393-016404CC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8E6DB5A-41F3-30E4-6FFF-19ADCB3B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D2F15-2B11-4271-A6A2-4CFCACCE313D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1933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62E199AE-5B3B-57D8-1764-7AB5827E1599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AA2EBBEF-D6E3-8F07-58C2-A50DC8DF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AA7E-D017-4229-B246-3F90C4020AC1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53A837-A2CA-E263-FB22-FAD1AF57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645C42E-F3EE-9B87-7963-498D3B9A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3CF9E-045C-4CF9-B695-58E12B82B215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06996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0FA01D37-8846-1D3E-0EFB-E3E98F8C8732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637F46D2-00F0-C3DB-4565-F0ACA747C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536D8-1DF1-4B74-ACA5-26725D13F2A5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45F1F82-59D6-B022-F3FB-F4595F31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038604D-DCF4-2986-9959-3F0A0757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0A403-B157-4EEF-AF4D-88FF1561DF24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8304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857A56D8-4D1A-7ED3-2C9B-567DABA63AEA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92200C9-6BB3-784B-F329-D9E29408F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6DE33-7397-4ECB-A78B-4DCB789F0049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D076820-6F7E-4B10-96B4-77B1E7A0B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A426839-7573-8A72-E6AC-C887F5A7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5454B-AB44-4516-A9BF-338DD880C111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8577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3E0D837-145C-9A8F-4A5F-FDE2EA0C88AF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9FED1EE-0A3F-0B29-5930-7B084493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3EDFC-C56F-4FCD-9A90-F289A989D131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CE61A37-BAD3-1954-7C6E-3C0B0989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9E8844B-834C-B40D-A198-C8F9EA2B6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F6B71C58-861E-4AC6-89B8-0FAD4EDE3F9A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392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>
            <a:extLst>
              <a:ext uri="{FF2B5EF4-FFF2-40B4-BE49-F238E27FC236}">
                <a16:creationId xmlns:a16="http://schemas.microsoft.com/office/drawing/2014/main" id="{467203FC-31E6-EE5F-A5B9-2D01EB816008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571AE23A-1DA2-7749-5810-DFC98D93F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AB8036DC-ECEB-35D1-362E-102DA53CA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317A4DFA-E716-69F2-900D-38E7FEBDB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FC1BC6AE-79B7-2B43-5509-1E7D4EF671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48DA812D-7D0E-E30E-3A0B-1D1AA9EDE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9820E44D-3A72-4A43-E777-B4C97EAE1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A478D53D-5EB7-62C4-0D97-CF6CC3889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66CC3A04-7677-7DB4-5AEB-0E687D801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D8A7734F-20ED-6DAA-E4E3-5C1E09C8F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CD78791D-249A-46D9-9DBF-F04702ABA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63EB7AB6-9B70-7BA4-52AF-FEF372C54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69081423-D181-2DD9-42C9-D5167841E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</p:grpSp>
      <p:grpSp>
        <p:nvGrpSpPr>
          <p:cNvPr id="1027" name="Group 9">
            <a:extLst>
              <a:ext uri="{FF2B5EF4-FFF2-40B4-BE49-F238E27FC236}">
                <a16:creationId xmlns:a16="http://schemas.microsoft.com/office/drawing/2014/main" id="{A5AAC20E-724C-229E-7767-B39DA420136C}"/>
              </a:ext>
            </a:extLst>
          </p:cNvPr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BB21A4E2-37A7-650B-69B0-AB4527C51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4C028BBA-482F-B10D-E8AC-1058EB43E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BD212B57-7D8E-B85A-D09A-04BBE1A9E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C622261C-881B-D45B-9601-9C26A2544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4D6A11E6-1407-71B1-41D4-FD33D763E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8C61135E-55D8-E29B-3D5C-DD713CD1C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D9ECC702-22AA-0C59-F896-DD4313D1F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97C2A59F-3F29-CF9B-45B5-644E082B2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DD13B230-640E-7A52-9FC3-EC759A9E2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151E90B3-BA43-0D71-C25E-EC9BA464C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5558F849-AA14-C2D0-6044-960036953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683E6573-5EBC-CDCA-C5B5-1E2A460C3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F628CE9D-C61D-89D4-C0DD-821DA36FB251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A495F829-F329-2F36-7757-414556BD7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CE0E087E-CA68-C547-FC13-B093A1322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B4969-5D03-1786-9B0A-C3C2695CB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2912B-6F35-497A-BE57-19130B6A1A52}" type="datetimeFigureOut">
              <a:rPr lang="en-GB"/>
              <a:pPr>
                <a:defRPr/>
              </a:pPr>
              <a:t>27/03/2024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843B-D0F3-D54F-A250-31F048734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0E6FB-B709-EED5-FF0E-8DAA617D8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  <a:latin typeface="Century Gothic" panose="020B0502020202020204" pitchFamily="34" charset="0"/>
              </a:defRPr>
            </a:lvl1pPr>
          </a:lstStyle>
          <a:p>
            <a:fld id="{8A39E61C-8634-490B-A319-DBA4B8B324B2}" type="slidenum">
              <a:rPr lang="en-GB" altLang="fr-FR"/>
              <a:pPr/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6DF0627-2C76-D037-5526-34F0F80E6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725" y="1482725"/>
            <a:ext cx="10021888" cy="1995488"/>
          </a:xfrm>
        </p:spPr>
        <p:txBody>
          <a:bodyPr/>
          <a:lstStyle/>
          <a:p>
            <a:pPr algn="ctr" eaLnBrk="1" hangingPunct="1"/>
            <a:r>
              <a:rPr lang="en-US" altLang="fr-FR" sz="6000" b="1"/>
              <a:t>Case flow data analysis &amp;results</a:t>
            </a:r>
            <a:endParaRPr lang="en-GB" altLang="fr-FR" sz="6000" b="1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2A01A0B-E5C3-0487-9476-AFA77DC32405}"/>
              </a:ext>
            </a:extLst>
          </p:cNvPr>
          <p:cNvSpPr txBox="1">
            <a:spLocks/>
          </p:cNvSpPr>
          <p:nvPr/>
        </p:nvSpPr>
        <p:spPr>
          <a:xfrm>
            <a:off x="6746875" y="4681538"/>
            <a:ext cx="4799013" cy="1720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Baisa Sefa</a:t>
            </a:r>
          </a:p>
          <a:p>
            <a:pPr marL="342900" indent="-342900" algn="ctr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High Judicial Council</a:t>
            </a:r>
          </a:p>
          <a:p>
            <a:pPr marL="342900" indent="-342900" algn="ctr" defTabSz="4572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Albania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03D798F-0AC5-947E-B373-C03C65DE0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263" y="444500"/>
            <a:ext cx="9801225" cy="1281113"/>
          </a:xfrm>
        </p:spPr>
        <p:txBody>
          <a:bodyPr/>
          <a:lstStyle/>
          <a:p>
            <a:pPr algn="ctr" eaLnBrk="1" hangingPunct="1"/>
            <a:r>
              <a:rPr lang="en-GB" altLang="fr-FR" sz="4000" b="1"/>
              <a:t>Challenges related to court</a:t>
            </a:r>
            <a:r>
              <a:rPr lang="en-GB" altLang="fr-FR" b="1"/>
              <a:t> </a:t>
            </a:r>
            <a:r>
              <a:rPr lang="en-GB" altLang="fr-FR" sz="4000" b="1"/>
              <a:t>efficiency</a:t>
            </a:r>
            <a:endParaRPr lang="en-GB" altLang="fr-FR" sz="4000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E91859D-CE48-4E06-6FE6-4AA196CFA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20838"/>
            <a:ext cx="10945813" cy="4973637"/>
          </a:xfrm>
        </p:spPr>
        <p:txBody>
          <a:bodyPr/>
          <a:lstStyle/>
          <a:p>
            <a:pPr algn="just" eaLnBrk="1" hangingPunct="1"/>
            <a:r>
              <a:rPr lang="en-GB" altLang="fr-FR" sz="2800"/>
              <a:t>The HJC annual report, a tool to analyse the performance of court activity. </a:t>
            </a:r>
          </a:p>
          <a:p>
            <a:pPr algn="just" eaLnBrk="1" hangingPunct="1"/>
            <a:r>
              <a:rPr lang="en-GB" altLang="fr-FR" sz="2800"/>
              <a:t>Since 2021, a new statistical methodology based on CEPEJ performance indicators has been adopted. </a:t>
            </a:r>
          </a:p>
          <a:p>
            <a:pPr algn="just" eaLnBrk="1" hangingPunct="1"/>
            <a:r>
              <a:rPr lang="en-GB" altLang="fr-FR" sz="2800"/>
              <a:t>According to this annual report, the challenges that the Albanian judicial system is facing are mainly related to:</a:t>
            </a:r>
          </a:p>
          <a:p>
            <a:pPr lvl="2" eaLnBrk="1" hangingPunct="1"/>
            <a:r>
              <a:rPr lang="en-GB" altLang="fr-FR" sz="2800"/>
              <a:t>Backlog</a:t>
            </a:r>
          </a:p>
          <a:p>
            <a:pPr lvl="2" eaLnBrk="1" hangingPunct="1"/>
            <a:r>
              <a:rPr lang="en-GB" altLang="fr-FR" sz="2800"/>
              <a:t>High Disposition time</a:t>
            </a:r>
          </a:p>
          <a:p>
            <a:pPr lvl="2" eaLnBrk="1" hangingPunct="1"/>
            <a:r>
              <a:rPr lang="en-GB" altLang="fr-FR" sz="2800"/>
              <a:t>Clearance rate </a:t>
            </a:r>
          </a:p>
          <a:p>
            <a:pPr eaLnBrk="1" hangingPunct="1"/>
            <a:endParaRPr lang="en-GB" alt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984A5-562B-3CA0-2650-0CA3C256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25" y="444500"/>
            <a:ext cx="9896475" cy="130175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Factors contributing to courts efficiency challenges</a:t>
            </a:r>
            <a:endParaRPr lang="en-GB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6144-8CB6-9468-2253-A310EF5ED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063750"/>
            <a:ext cx="10202863" cy="4332288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Lack of human resources due to vetting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Overload of the existing judges exercising their duty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Covid</a:t>
            </a:r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-19 pandemic situation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2C4B732-19A7-5C3B-B792-FC91BFCD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13" y="263525"/>
            <a:ext cx="11444287" cy="1190625"/>
          </a:xfrm>
        </p:spPr>
        <p:txBody>
          <a:bodyPr/>
          <a:lstStyle/>
          <a:p>
            <a:pPr algn="ctr" eaLnBrk="1" hangingPunct="1"/>
            <a:r>
              <a:rPr lang="en-GB" altLang="fr-FR" sz="4000" b="1"/>
              <a:t>Strategic, legal &amp;administrative approach to deal with backlog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AA77B-8EDD-8F6C-F037-EFDEB8F28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75" y="1579563"/>
            <a:ext cx="10682288" cy="5111750"/>
          </a:xfrm>
        </p:spPr>
        <p:txBody>
          <a:bodyPr rtlCol="0">
            <a:normAutofit fontScale="92500"/>
          </a:bodyPr>
          <a:lstStyle/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Strategic Plan 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Backlog reduction plan for the High Court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Amendments to simplify the court procedures 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Standardization of processes and procedural decisions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Increasing the quotas for new magistrates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Increasing the  no. of judicial staff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Judicial Map 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Backlog reduction strategy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52C1F96-320D-A33B-85BD-69C850D7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13" y="623888"/>
            <a:ext cx="10007600" cy="1281112"/>
          </a:xfrm>
        </p:spPr>
        <p:txBody>
          <a:bodyPr/>
          <a:lstStyle/>
          <a:p>
            <a:pPr algn="ctr"/>
            <a:r>
              <a:rPr lang="en-GB" altLang="fr-FR" b="1"/>
              <a:t>DATA COLLECTED TO MONITOR THE CASE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A3629-C468-1EDA-13AB-4FB27A7BF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850" y="2063750"/>
            <a:ext cx="9093200" cy="3875088"/>
          </a:xfrm>
        </p:spPr>
        <p:txBody>
          <a:bodyPr/>
          <a:lstStyle/>
          <a:p>
            <a:pPr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Backlog</a:t>
            </a:r>
          </a:p>
          <a:p>
            <a:pPr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Efficiency rate</a:t>
            </a:r>
          </a:p>
          <a:p>
            <a:pPr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Clearance rate</a:t>
            </a:r>
          </a:p>
          <a:p>
            <a:pPr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Workload per judges</a:t>
            </a:r>
          </a:p>
          <a:p>
            <a:pPr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Disposition time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C38FD73-8435-0D10-4804-4BD458262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850" y="527050"/>
            <a:ext cx="9869488" cy="803275"/>
          </a:xfrm>
        </p:spPr>
        <p:txBody>
          <a:bodyPr/>
          <a:lstStyle/>
          <a:p>
            <a:pPr algn="ctr"/>
            <a:r>
              <a:rPr lang="en-GB" altLang="fr-FR" b="1"/>
              <a:t>TIMEFRAME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CE24-DB51-E22E-FAA9-5CC50951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075" y="1357313"/>
            <a:ext cx="10529888" cy="4610100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Article 399/2 of the Code of Civil Procedure:</a:t>
            </a:r>
          </a:p>
          <a:p>
            <a:pPr>
              <a:buFont typeface="Wingdings 3" panose="05040102010807070707" pitchFamily="18" charset="2"/>
              <a:buNone/>
              <a:defRPr/>
            </a:pPr>
            <a:endParaRPr lang="en-GB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GB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the civil trial in the first, second and third instance the reasonable term is considered the completion of the process within 2 years. </a:t>
            </a:r>
          </a:p>
          <a:p>
            <a:pPr>
              <a:defRPr/>
            </a:pP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While in criminal trial:</a:t>
            </a:r>
          </a:p>
          <a:p>
            <a:pPr lvl="1"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the first instance, the trial period for crimes is 2 years and for offences 1 year;</a:t>
            </a:r>
          </a:p>
          <a:p>
            <a:pPr lvl="1"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conclusion of the criminal appeals trial [must close] at a time limit of 1 year and in 6 months for criminal offences ;</a:t>
            </a:r>
          </a:p>
          <a:p>
            <a:pPr lvl="1"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the High Court of High, the conclusion of the trial for the crimes [should be closed] within a time limit of 1 year and in 6 months for offenses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3742</TotalTime>
  <Words>289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 3</vt:lpstr>
      <vt:lpstr>Calibri</vt:lpstr>
      <vt:lpstr>Wisp</vt:lpstr>
      <vt:lpstr>Case flow data analysis &amp;results</vt:lpstr>
      <vt:lpstr>Challenges related to court efficiency</vt:lpstr>
      <vt:lpstr>Factors contributing to courts efficiency challenges</vt:lpstr>
      <vt:lpstr>Strategic, legal &amp;administrative approach to deal with backlog</vt:lpstr>
      <vt:lpstr>DATA COLLECTED TO MONITOR THE CASE FLOW</vt:lpstr>
      <vt:lpstr>TIMEFRAME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data collection, quality control and availability of data</dc:title>
  <dc:creator>Baisa Sefa</dc:creator>
  <cp:lastModifiedBy>RADOVICKA Sara</cp:lastModifiedBy>
  <cp:revision>19</cp:revision>
  <dcterms:created xsi:type="dcterms:W3CDTF">2023-11-17T11:13:05Z</dcterms:created>
  <dcterms:modified xsi:type="dcterms:W3CDTF">2024-03-27T10:40:30Z</dcterms:modified>
</cp:coreProperties>
</file>