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Default Extension="glb" ContentType="model/gltf.binary"/>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sldIdLst>
    <p:sldId id="355" r:id="rId2"/>
    <p:sldId id="567" r:id="rId3"/>
    <p:sldId id="568" r:id="rId4"/>
    <p:sldId id="569" r:id="rId5"/>
    <p:sldId id="570" r:id="rId6"/>
    <p:sldId id="734" r:id="rId7"/>
    <p:sldId id="572" r:id="rId8"/>
    <p:sldId id="573" r:id="rId9"/>
    <p:sldId id="575" r:id="rId10"/>
    <p:sldId id="576" r:id="rId11"/>
    <p:sldId id="733" r:id="rId12"/>
    <p:sldId id="582" r:id="rId13"/>
    <p:sldId id="583" r:id="rId14"/>
    <p:sldId id="783" r:id="rId15"/>
    <p:sldId id="586" r:id="rId16"/>
    <p:sldId id="587" r:id="rId17"/>
    <p:sldId id="789" r:id="rId18"/>
    <p:sldId id="584" r:id="rId19"/>
    <p:sldId id="585" r:id="rId20"/>
    <p:sldId id="356" r:id="rId21"/>
    <p:sldId id="785" r:id="rId22"/>
    <p:sldId id="589" r:id="rId23"/>
    <p:sldId id="590" r:id="rId24"/>
    <p:sldId id="593" r:id="rId25"/>
    <p:sldId id="787" r:id="rId26"/>
    <p:sldId id="595" r:id="rId27"/>
    <p:sldId id="594" r:id="rId28"/>
    <p:sldId id="596" r:id="rId29"/>
    <p:sldId id="598" r:id="rId30"/>
    <p:sldId id="599" r:id="rId31"/>
    <p:sldId id="600" r:id="rId32"/>
    <p:sldId id="601" r:id="rId33"/>
    <p:sldId id="603" r:id="rId34"/>
    <p:sldId id="788" r:id="rId35"/>
    <p:sldId id="602" r:id="rId36"/>
    <p:sldId id="604" r:id="rId37"/>
    <p:sldId id="605" r:id="rId38"/>
    <p:sldId id="606" r:id="rId39"/>
    <p:sldId id="607" r:id="rId40"/>
    <p:sldId id="608" r:id="rId41"/>
    <p:sldId id="609" r:id="rId42"/>
    <p:sldId id="616" r:id="rId43"/>
    <p:sldId id="618" r:id="rId44"/>
    <p:sldId id="619" r:id="rId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009" autoAdjust="0"/>
    <p:restoredTop sz="72517" autoAdjust="0"/>
  </p:normalViewPr>
  <p:slideViewPr>
    <p:cSldViewPr snapToGrid="0" snapToObjects="1">
      <p:cViewPr varScale="1">
        <p:scale>
          <a:sx n="79" d="100"/>
          <a:sy n="79" d="100"/>
        </p:scale>
        <p:origin x="-2460" y="-96"/>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q-AL" sz="2800" b="1"/>
            <a:t>EUROJUST është agjenci e Bashkimit Evropian që merret me:</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sq-AL" sz="2800"/>
            <a:t>a.) Bashkëpunimin policor?</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sq-AL" sz="2800" dirty="0"/>
            <a:t>b.) Bashkëpunimin qeveritar?</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sq-AL" sz="2800"/>
            <a:t>c.) Bashkëpunimin gjyqësor?</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99EB5834-3593-6644-A836-6C8D5595A820}" srcId="{8E61202A-36DD-0240-811A-270D9611A395}" destId="{7029F5E8-D056-AE49-BD66-3C193010DDE8}" srcOrd="0" destOrd="0" parTransId="{ACE97453-93D9-C642-95ED-D55F9984F778}" sibTransId="{3346CD8C-3206-F84A-BEA2-B5492B6B7347}"/>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q-AL" sz="2800" b="1"/>
            <a:t>Traktati i Ndihmës juridike të ndërsjellë ka të bëjë me:</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sq-AL" sz="2800"/>
            <a:t>a.) Bashkëpunimi zyrtar ndërmjet dy ose më shumë vendeve?</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sq-AL" sz="2800" b="0"/>
            <a:t>b.) Bashkëpunimin zyrtar</a:t>
          </a:r>
          <a:r>
            <a:rPr lang="sq-AL" sz="2800"/>
            <a:t> ndërmjet dy ose më shumë kompanive?</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sq-AL" sz="2800"/>
            <a:t>c.) Bashkëpunimin zyrtar ndërmjet dy ose më shumë autoriteteve?</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99EB5834-3593-6644-A836-6C8D5595A820}" srcId="{8E61202A-36DD-0240-811A-270D9611A395}" destId="{7029F5E8-D056-AE49-BD66-3C193010DDE8}" srcOrd="0" destOrd="0" parTransId="{ACE97453-93D9-C642-95ED-D55F9984F778}" sibTransId="{3346CD8C-3206-F84A-BEA2-B5492B6B7347}"/>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sq-AL" b="1"/>
            <a:t>Veprat penale kundër konfidencialitetit, integritetit dhe disponueshmërisë të të dhënave dhe sistemeve kompjuterike</a:t>
          </a:r>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pPr>
            <a:buFont typeface="Arial" panose="020B0604020202020204" pitchFamily="34" charset="0"/>
            <a:buChar char="•"/>
          </a:pPr>
          <a:r>
            <a:rPr lang="sq-AL" sz="1800" b="1"/>
            <a:t>Qasja e jashtëligjshme		</a:t>
          </a:r>
          <a:r>
            <a:rPr lang="sq-AL" sz="1800" b="1">
              <a:sym typeface="Wingdings" panose="05000000000000000000" pitchFamily="2" charset="2"/>
            </a:rPr>
            <a:t></a:t>
          </a:r>
          <a:r>
            <a:rPr lang="sq-AL" sz="1800" b="1"/>
            <a:t>  Ndërhyrja në sistem</a:t>
          </a:r>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sq-AL" sz="1800" b="1"/>
            <a:t>Ndërhyrja në të dhëna</a:t>
          </a:r>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sq-AL" b="1"/>
            <a:t>Veprat penale të lidhura me kompjuterë</a:t>
          </a:r>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sq-AL" sz="1600" b="1"/>
            <a:t>Falsifikimet e lidhura me kompjuterë</a:t>
          </a:r>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sq-AL" b="1"/>
            <a:t>Veprat penale të lidhura me përmbajtjen</a:t>
          </a:r>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sq-AL" b="1"/>
            <a:t>Veprat lidhur me shkeljen e të drejtës së pronës intelektuale</a:t>
          </a:r>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sq-AL" sz="1800" b="1" dirty="0"/>
            <a:t>Përgjimi i jashtëligjshëm	</a:t>
          </a:r>
          <a:r>
            <a:rPr lang="sq-AL" sz="1800" b="1" dirty="0">
              <a:sym typeface="Wingdings" panose="05000000000000000000" pitchFamily="2" charset="2"/>
            </a:rPr>
            <a:t></a:t>
          </a:r>
          <a:r>
            <a:rPr lang="sq-AL" sz="1800" b="1" dirty="0"/>
            <a:t>  Keqpërdorimi i pajisjeve</a:t>
          </a:r>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05C4D300-DFD1-4FAF-BC10-24C1950BB5CB}">
      <dgm:prSet phldrT="[Text]" custT="1"/>
      <dgm:spPr/>
      <dgm:t>
        <a:bodyPr/>
        <a:lstStyle/>
        <a:p>
          <a:r>
            <a:rPr lang="sq-AL" sz="1600" b="1"/>
            <a:t>Mashtrime të lidhura me kompjuterë</a:t>
          </a:r>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sq-AL" sz="1600" b="1"/>
            <a:t>Veprat që lidhen me pornografinë e fëmijëve</a:t>
          </a:r>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sq-AL" sz="1600" b="1"/>
            <a:t>Veprat që lidhen me shkeljet e të drejtës së autorit dhe të drejtat e lidhura me të</a:t>
          </a:r>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2B19552F-D8A0-4AF1-AEEC-D8BAB55B7393}" type="pres">
      <dgm:prSet presAssocID="{EABE02A0-4CF3-4C26-B9F6-82AE9806417F}" presName="Name0" presStyleCnt="0">
        <dgm:presLayoutVars>
          <dgm:dir/>
          <dgm:animLvl val="lvl"/>
          <dgm:resizeHandles/>
        </dgm:presLayoutVars>
      </dgm:prSet>
      <dgm:spPr/>
      <dgm:t>
        <a:bodyPr/>
        <a:lstStyle/>
        <a:p>
          <a:endParaRPr lang="en-US"/>
        </a:p>
      </dgm:t>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t>
        <a:bodyPr/>
        <a:lstStyle/>
        <a:p>
          <a:endParaRPr lang="en-US"/>
        </a:p>
      </dgm:t>
    </dgm:pt>
    <dgm:pt modelId="{BFCC0140-B3F3-4020-894B-DB2AD770F712}" type="pres">
      <dgm:prSet presAssocID="{F9C77FAB-25E4-4E1D-AB61-0E69669909DA}" presName="childShp" presStyleLbl="bgAccFollowNode1" presStyleIdx="0" presStyleCnt="4">
        <dgm:presLayoutVars>
          <dgm:bulletEnabled val="1"/>
        </dgm:presLayoutVars>
      </dgm:prSet>
      <dgm:spPr/>
      <dgm:t>
        <a:bodyPr/>
        <a:lstStyle/>
        <a:p>
          <a:endParaRPr lang="en-US"/>
        </a:p>
      </dgm:t>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t>
        <a:bodyPr/>
        <a:lstStyle/>
        <a:p>
          <a:endParaRPr lang="en-US"/>
        </a:p>
      </dgm:t>
    </dgm:pt>
    <dgm:pt modelId="{A3DA15CC-0DF5-422B-A291-1EFD43FF0C31}" type="pres">
      <dgm:prSet presAssocID="{A9F8D38A-C513-4B92-ABBF-CA14331AB504}" presName="childShp" presStyleLbl="bgAccFollowNode1" presStyleIdx="1" presStyleCnt="4">
        <dgm:presLayoutVars>
          <dgm:bulletEnabled val="1"/>
        </dgm:presLayoutVars>
      </dgm:prSet>
      <dgm:spPr/>
      <dgm:t>
        <a:bodyPr/>
        <a:lstStyle/>
        <a:p>
          <a:endParaRPr lang="en-US"/>
        </a:p>
      </dgm:t>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dgm:presLayoutVars>
          <dgm:bulletEnabled val="1"/>
        </dgm:presLayoutVars>
      </dgm:prSet>
      <dgm:spPr/>
      <dgm:t>
        <a:bodyPr/>
        <a:lstStyle/>
        <a:p>
          <a:endParaRPr lang="en-US"/>
        </a:p>
      </dgm:t>
    </dgm:pt>
    <dgm:pt modelId="{1E91C5ED-10CE-4D62-8591-FCFAF4BE518C}" type="pres">
      <dgm:prSet presAssocID="{22285006-6A3D-4B16-9A0C-D111454F5E20}" presName="childShp" presStyleLbl="bgAccFollowNode1" presStyleIdx="2" presStyleCnt="4">
        <dgm:presLayoutVars>
          <dgm:bulletEnabled val="1"/>
        </dgm:presLayoutVars>
      </dgm:prSet>
      <dgm:spPr/>
      <dgm:t>
        <a:bodyPr/>
        <a:lstStyle/>
        <a:p>
          <a:endParaRPr lang="en-US"/>
        </a:p>
      </dgm:t>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t>
        <a:bodyPr/>
        <a:lstStyle/>
        <a:p>
          <a:endParaRPr lang="en-US"/>
        </a:p>
      </dgm:t>
    </dgm:pt>
    <dgm:pt modelId="{4CC4130A-EDFF-4218-BDCA-6A62E2B22A2A}" type="pres">
      <dgm:prSet presAssocID="{502A4BD0-7B16-43CC-9ADE-2F9BA3542F0E}" presName="childShp" presStyleLbl="bgAccFollowNode1" presStyleIdx="3" presStyleCnt="4">
        <dgm:presLayoutVars>
          <dgm:bulletEnabled val="1"/>
        </dgm:presLayoutVars>
      </dgm:prSet>
      <dgm:spPr/>
      <dgm:t>
        <a:bodyPr/>
        <a:lstStyle/>
        <a:p>
          <a:endParaRPr lang="en-US"/>
        </a:p>
      </dgm:t>
    </dgm:pt>
  </dgm:ptLst>
  <dgm:cxnLst>
    <dgm:cxn modelId="{B4081580-251C-4481-B726-3A1C02FB77F0}" srcId="{EABE02A0-4CF3-4C26-B9F6-82AE9806417F}" destId="{A9F8D38A-C513-4B92-ABBF-CA14331AB504}" srcOrd="1" destOrd="0" parTransId="{AC606F3D-9118-4297-A59E-9CE19B16F5B2}" sibTransId="{841A8C7A-0765-457F-B723-41F68FFE8BEC}"/>
    <dgm:cxn modelId="{92860C11-FED8-498E-8678-4553163B0730}" type="presOf" srcId="{3414EAA5-752F-49BA-88E5-DE1878A5799B}" destId="{4CC4130A-EDFF-4218-BDCA-6A62E2B22A2A}" srcOrd="0" destOrd="0" presId="urn:microsoft.com/office/officeart/2005/8/layout/vList6"/>
    <dgm:cxn modelId="{7A2B4F62-EA0E-4FA4-8B03-9ED74B99D590}" srcId="{EABE02A0-4CF3-4C26-B9F6-82AE9806417F}" destId="{22285006-6A3D-4B16-9A0C-D111454F5E20}" srcOrd="2" destOrd="0" parTransId="{58F51DAD-7A31-48B1-B4D2-F05C8BD2F281}" sibTransId="{82493600-E2DF-4757-B436-42F49620D9DE}"/>
    <dgm:cxn modelId="{DAE9D14B-6920-4E98-8AD5-5313D548F62C}" type="presOf" srcId="{502A4BD0-7B16-43CC-9ADE-2F9BA3542F0E}" destId="{E9759D45-B83D-4F01-90A3-1AD743939C4A}" srcOrd="0" destOrd="0" presId="urn:microsoft.com/office/officeart/2005/8/layout/vList6"/>
    <dgm:cxn modelId="{7472C19C-C115-435B-96D5-75A97BFAE21F}" srcId="{A9F8D38A-C513-4B92-ABBF-CA14331AB504}" destId="{05C4D300-DFD1-4FAF-BC10-24C1950BB5CB}" srcOrd="1" destOrd="0" parTransId="{E8D22DAA-9FD0-439F-BB5E-6195E5BA2EC7}" sibTransId="{A2F39ECF-70C7-49EA-B36C-97D041CE864B}"/>
    <dgm:cxn modelId="{3D99C065-7BB3-41D8-8412-C3613F3DD654}" srcId="{F9C77FAB-25E4-4E1D-AB61-0E69669909DA}" destId="{E585A2F1-B6D5-484E-AFBF-4B535BEBABA7}" srcOrd="2" destOrd="0" parTransId="{4B4DF0A7-D06A-4711-BBB1-4034E1387C0F}" sibTransId="{F901F0D1-DA05-47F8-9877-D15C54E93FF4}"/>
    <dgm:cxn modelId="{0BA9461E-C4F0-43C3-B5FE-7A3AFB8BA369}" type="presOf" srcId="{A9F8D38A-C513-4B92-ABBF-CA14331AB504}" destId="{F141AC06-7175-48AD-BE0E-58CE68496FC9}" srcOrd="0" destOrd="0" presId="urn:microsoft.com/office/officeart/2005/8/layout/vList6"/>
    <dgm:cxn modelId="{C54EF6AC-17FE-4EA5-BCB0-6161B79B0801}" srcId="{EABE02A0-4CF3-4C26-B9F6-82AE9806417F}" destId="{F9C77FAB-25E4-4E1D-AB61-0E69669909DA}" srcOrd="0" destOrd="0" parTransId="{D5E50CB4-5E0A-4A49-894B-0F63B5AA6D42}" sibTransId="{F02CCE0E-8EA2-4060-A48F-38FB3AAEE0FC}"/>
    <dgm:cxn modelId="{16473CCB-6B5A-4D8A-94B7-F0F72CEB2AD6}" type="presOf" srcId="{05C4D300-DFD1-4FAF-BC10-24C1950BB5CB}" destId="{A3DA15CC-0DF5-422B-A291-1EFD43FF0C31}" srcOrd="0" destOrd="1" presId="urn:microsoft.com/office/officeart/2005/8/layout/vList6"/>
    <dgm:cxn modelId="{B93B0435-5B41-427B-8EFA-34C1C674BE8C}" type="presOf" srcId="{F9C77FAB-25E4-4E1D-AB61-0E69669909DA}" destId="{88C05487-1C3F-40F2-9846-2554FBBE3EEE}" srcOrd="0" destOrd="0"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8A638193-053B-4BB2-B5F8-BFDFD308FB9E}" type="presOf" srcId="{F86FC095-730B-4ECD-A5C6-612983F8ACBE}" destId="{BFCC0140-B3F3-4020-894B-DB2AD770F712}" srcOrd="0" destOrd="1" presId="urn:microsoft.com/office/officeart/2005/8/layout/vList6"/>
    <dgm:cxn modelId="{51174081-1F9E-4048-BBF3-BEEF34D49B2C}" type="presOf" srcId="{EABE02A0-4CF3-4C26-B9F6-82AE9806417F}" destId="{2B19552F-D8A0-4AF1-AEEC-D8BAB55B7393}" srcOrd="0" destOrd="0" presId="urn:microsoft.com/office/officeart/2005/8/layout/vList6"/>
    <dgm:cxn modelId="{111353AE-EE82-4DF8-A1A0-51367FCF78DA}" type="presOf" srcId="{0A56D3AE-1A8C-4C6E-9D3E-130BEBB3528C}" destId="{A3DA15CC-0DF5-422B-A291-1EFD43FF0C31}"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2B10D429-2831-4C57-8FA7-2EEA00DE3B5B}" type="presOf" srcId="{2E0A47CD-EFB0-46DF-B7B6-CDEF70175153}" destId="{1E91C5ED-10CE-4D62-8591-FCFAF4BE518C}" srcOrd="0" destOrd="0" presId="urn:microsoft.com/office/officeart/2005/8/layout/vList6"/>
    <dgm:cxn modelId="{FF55A112-9057-437B-9C7B-E9B542BBB089}" srcId="{EABE02A0-4CF3-4C26-B9F6-82AE9806417F}" destId="{502A4BD0-7B16-43CC-9ADE-2F9BA3542F0E}" srcOrd="3" destOrd="0" parTransId="{D25807FA-CFB1-4F3A-939A-498706359930}" sibTransId="{D7379E6C-4643-4253-A211-6029336DBCFD}"/>
    <dgm:cxn modelId="{FB1C794B-4789-404B-8F55-C9CE800F5F81}" srcId="{A9F8D38A-C513-4B92-ABBF-CA14331AB504}" destId="{0A56D3AE-1A8C-4C6E-9D3E-130BEBB3528C}" srcOrd="0" destOrd="0" parTransId="{66239F06-69A8-4E2C-BCF5-262D12EB2603}" sibTransId="{999B0966-F4C7-4158-BEFA-1993E95BAD6D}"/>
    <dgm:cxn modelId="{821EF26F-38B4-412E-B1C7-41ACEC37DC6B}" type="presOf" srcId="{E585A2F1-B6D5-484E-AFBF-4B535BEBABA7}" destId="{BFCC0140-B3F3-4020-894B-DB2AD770F712}" srcOrd="0" destOrd="2" presId="urn:microsoft.com/office/officeart/2005/8/layout/vList6"/>
    <dgm:cxn modelId="{D6EED9C3-1C81-481F-99C5-0E41EE313CA1}" type="presOf" srcId="{A4144D8A-77CD-4EA4-981C-2ED56E2256DC}" destId="{BFCC0140-B3F3-4020-894B-DB2AD770F712}" srcOrd="0" destOrd="0" presId="urn:microsoft.com/office/officeart/2005/8/layout/vList6"/>
    <dgm:cxn modelId="{25E64750-4766-4975-ACD6-0652CC78C47A}" srcId="{F9C77FAB-25E4-4E1D-AB61-0E69669909DA}" destId="{A4144D8A-77CD-4EA4-981C-2ED56E2256DC}" srcOrd="0" destOrd="0" parTransId="{C7B4CECE-B2A8-47DF-A40C-ACD6D9DF85FB}" sibTransId="{F18188F8-B489-4981-961A-D54B7E5787C3}"/>
    <dgm:cxn modelId="{A6440805-55A8-412C-AE93-F816A9286ACA}" type="presOf" srcId="{22285006-6A3D-4B16-9A0C-D111454F5E20}" destId="{3FD68D6D-45DB-46B2-B9C2-0B43EA7FE037}" srcOrd="0" destOrd="0" presId="urn:microsoft.com/office/officeart/2005/8/layout/vList6"/>
    <dgm:cxn modelId="{B55EF17D-B714-4A9E-A1FF-37026006CC2C}" srcId="{F9C77FAB-25E4-4E1D-AB61-0E69669909DA}" destId="{F86FC095-730B-4ECD-A5C6-612983F8ACBE}" srcOrd="1" destOrd="0" parTransId="{7DF2DEC9-A1B3-4CBD-AFEF-0484ABF6A1D6}" sibTransId="{EA671ED0-16F2-4E58-9A81-81B6F24F24BB}"/>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q-AL" sz="2800" b="1"/>
            <a:t>Koha e kryerjes së veprës penale të krimit kibernetik është e rëndësishme për shkak të:</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sq-AL" sz="2800"/>
            <a:t>a.) </a:t>
          </a:r>
          <a:r>
            <a:rPr lang="sq-AL" sz="2800" b="0"/>
            <a:t>Juridiksioni</a:t>
          </a:r>
          <a:r>
            <a:rPr lang="sq-AL" sz="2800"/>
            <a:t>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sq-AL" sz="2800"/>
            <a:t>b.) </a:t>
          </a:r>
          <a:r>
            <a:rPr lang="sq-AL" sz="2800" b="0"/>
            <a:t>matjes së kohës së përgjigjes nga AZL-të</a:t>
          </a:r>
          <a:r>
            <a:rPr lang="sq-AL" sz="280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sq-AL" sz="2800"/>
            <a:t>c.) </a:t>
          </a:r>
          <a:r>
            <a:rPr lang="sq-AL" sz="2800" b="0"/>
            <a:t>Identifikimi i adresës së protokollit të internetit</a:t>
          </a:r>
          <a:r>
            <a:rPr lang="sq-AL" sz="280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t>
        <a:bodyPr/>
        <a:lstStyle/>
        <a:p>
          <a:endParaRPr lang="en-US"/>
        </a:p>
      </dgm:t>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t>
        <a:bodyPr/>
        <a:lstStyle/>
        <a:p>
          <a:endParaRPr lang="en-US"/>
        </a:p>
      </dgm:t>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t>
        <a:bodyPr/>
        <a:lstStyle/>
        <a:p>
          <a:endParaRPr lang="en-US"/>
        </a:p>
      </dgm:t>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t>
        <a:bodyPr/>
        <a:lstStyle/>
        <a:p>
          <a:endParaRPr lang="en-US"/>
        </a:p>
      </dgm:t>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t>
        <a:bodyPr/>
        <a:lstStyle/>
        <a:p>
          <a:endParaRPr lang="en-US"/>
        </a:p>
      </dgm:t>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2E9FB024-7424-694A-AF48-3FAF0F12021E}" srcId="{8E61202A-36DD-0240-811A-270D9611A395}" destId="{323950B2-6BC2-AE4B-B5B8-B2437BA58494}" srcOrd="1" destOrd="0" parTransId="{7D9EC74E-4481-C849-9F84-FC81A57E126D}" sibTransId="{A9F617AB-9877-BB4B-828A-76F7E3E29AEF}"/>
    <dgm:cxn modelId="{99EB5834-3593-6644-A836-6C8D5595A820}" srcId="{8E61202A-36DD-0240-811A-270D9611A395}" destId="{7029F5E8-D056-AE49-BD66-3C193010DDE8}" srcOrd="0" destOrd="0" parTransId="{ACE97453-93D9-C642-95ED-D55F9984F778}" sibTransId="{3346CD8C-3206-F84A-BEA2-B5492B6B7347}"/>
    <dgm:cxn modelId="{B7396B30-5537-DB48-BB49-F8121197A4DF}" type="presOf" srcId="{3C774A1C-BB1C-4347-A758-A94A436F7244}" destId="{9CA50A65-40FA-E945-A868-9E3FE840B07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D2DD020B-3DFC-B348-B676-6EC163FF5FEB}" srcId="{3C774A1C-BB1C-4347-A758-A94A436F7244}" destId="{8E61202A-36DD-0240-811A-270D9611A395}" srcOrd="0" destOrd="0" parTransId="{B1168E5A-BE86-1A40-8851-D878ACC39274}" sibTransId="{8978AB35-F5FB-FF43-BA08-4C259A445311}"/>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4/27/2021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xmlns=""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n/Who-we-are/General-Secretariat"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n/Who-we-are/Governance/General-Assembly" TargetMode="External"/><Relationship Id="rId5" Type="http://schemas.openxmlformats.org/officeDocument/2006/relationships/hyperlink" Target="https://www.interpol.int/en/Who-we-are/Member-countries/National-Central-Bureaus-NCBs" TargetMode="External"/><Relationship Id="rId4" Type="http://schemas.openxmlformats.org/officeDocument/2006/relationships/hyperlink" Target="https://www.interpol.int/en/Who-we-are/General-Secretariat/Secretary-Genera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briefly present to the delegates the agenda and the content of the training.</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xmlns=""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The African Union (AU) is a continental body consisting of the 55 member states that make up the countries of the African Continent. It was officially launched in 2002 as a successor to the Organisation of African Unity (OAU, 1963-1999).</a:t>
            </a:r>
          </a:p>
          <a:p>
            <a:pPr algn="just"/>
            <a:endParaRPr lang="en-GB" dirty="0"/>
          </a:p>
          <a:p>
            <a:pPr algn="just"/>
            <a:r>
              <a:rPr lang="en-GB" dirty="0"/>
              <a:t>The main objectives of the OAU were to rid the continent of the remaining vestiges of colonisation and apartheid; to promote unity and solidarity amongst African States; to coordinate and intensify cooperation for development; to safeguard the sovereignty and territorial integrity of Member States and to promote international cooperation. </a:t>
            </a:r>
          </a:p>
          <a:p>
            <a:pPr algn="just"/>
            <a:endParaRPr lang="en-GB" dirty="0"/>
          </a:p>
          <a:p>
            <a:pPr algn="just"/>
            <a:r>
              <a:rPr lang="en-GB" b="0" dirty="0"/>
              <a:t>An African Union Convention on Cyber Security and Personal Data Protection was drafted in 2011 to establish a 'credible framework for cybersecurity in Africa through organization of electronic transactions, protection of personal data, promotion of cyber security, e-governance and combating cybercrime.</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xmlns="" val="2650169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The Commonwealth is a voluntary association of </a:t>
            </a:r>
            <a:r>
              <a:rPr lang="en-GB" dirty="0">
                <a:hlinkClick r:id="rId3"/>
              </a:rPr>
              <a:t>54 independent and equal countries</a:t>
            </a:r>
            <a:r>
              <a:rPr lang="en-GB" dirty="0"/>
              <a:t>. It is home to 2.4 billion people, and includes both advanced economies and developing countries. 32 of members are small states, including many island nations. Member governments have agreed to shared goals like development, democracy and peace. Values and principles are expressed in the </a:t>
            </a:r>
            <a:r>
              <a:rPr lang="en-GB" dirty="0">
                <a:hlinkClick r:id="rId4"/>
              </a:rPr>
              <a:t>Commonwealth Charter</a:t>
            </a:r>
            <a:r>
              <a:rPr lang="en-GB" dirty="0"/>
              <a:t>. The Commonwealth's roots go back to the British Empire. But today any country can join the modern Commonwealth. The last country to join the Commonwealth was Rwanda in 2009.</a:t>
            </a:r>
          </a:p>
          <a:p>
            <a:pPr algn="just"/>
            <a:endParaRPr lang="en-GB" dirty="0"/>
          </a:p>
          <a:p>
            <a:pPr algn="just"/>
            <a:r>
              <a:rPr lang="en-GB" dirty="0"/>
              <a:t>Commonwealth Schemes are aimed at enhancing international co-operation in criminal matters. It focuses in particular on the Scheme relating to Mutual Assistance in Criminal Matters within the Commonwealth, commonly referred to as the Harare Scheme. </a:t>
            </a:r>
            <a:r>
              <a:rPr lang="en-GB" dirty="0">
                <a:effectLst/>
                <a:latin typeface="Arial" panose="020B0604020202020204" pitchFamily="34" charset="0"/>
              </a:rPr>
              <a:t>The Scheme Relating to Mutual Legal Assistance in Criminal Matters within the Commonwealth was originally adopted by Commonwealth Law Ministers at their 1986 meeting, held in Harare, Zimbabwe. The Scheme was subsequently revised by Law Ministers in April 1990, November 2002, and October 2005.</a:t>
            </a:r>
            <a:endParaRPr lang="en-GB" dirty="0"/>
          </a:p>
          <a:p>
            <a:pPr algn="just"/>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xmlns="" val="3243245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a:t>c</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xmlns="" val="30159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allocated for delegates questions.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xmlns="" val="37229469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R="0" algn="just" rtl="0"/>
            <a:r>
              <a:rPr lang="en-US" sz="1800" b="0" i="0" u="none" strike="noStrike" baseline="0" dirty="0">
                <a:latin typeface="Times New Roman" panose="02020603050405020304" pitchFamily="18" charset="0"/>
              </a:rPr>
              <a:t>Given the limited ability of investigators and prosecutors to exercise enforcement jurisdiction beyond their territories of competence, they must resort to cooperation with counterparts in other territories using state led mechanisms. The mechanism, by which a state may formally request and obtain evidence, or other form of assistance from another state, is reliant upon the principle of </a:t>
            </a:r>
            <a:r>
              <a:rPr lang="en-US" sz="1800" b="0" i="1" u="none" strike="noStrike" baseline="0" dirty="0">
                <a:latin typeface="Times New Roman" panose="02020603050405020304" pitchFamily="18" charset="0"/>
              </a:rPr>
              <a:t>comity of</a:t>
            </a:r>
            <a:r>
              <a:rPr lang="en-US" sz="1800" b="0" i="0" u="none" strike="noStrike" baseline="0" dirty="0">
                <a:latin typeface="Times New Roman" panose="02020603050405020304" pitchFamily="18" charset="0"/>
              </a:rPr>
              <a:t> </a:t>
            </a:r>
            <a:r>
              <a:rPr lang="en-US" sz="1800" b="0" i="1" u="none" strike="noStrike" baseline="0" dirty="0">
                <a:latin typeface="Times New Roman" panose="02020603050405020304" pitchFamily="18" charset="0"/>
              </a:rPr>
              <a:t>nations. </a:t>
            </a:r>
            <a:r>
              <a:rPr lang="en-US" sz="1800" b="0" i="0" u="none" strike="noStrike" baseline="0" dirty="0">
                <a:latin typeface="Times New Roman" panose="02020603050405020304" pitchFamily="18" charset="0"/>
              </a:rPr>
              <a:t>This is a principle of international law enabling one state to the greatest extent possible to </a:t>
            </a:r>
            <a:r>
              <a:rPr lang="en-US" sz="1800" b="0" i="0" u="none" strike="noStrike" baseline="0" dirty="0" err="1">
                <a:latin typeface="Times New Roman" panose="02020603050405020304" pitchFamily="18" charset="0"/>
              </a:rPr>
              <a:t>recognise</a:t>
            </a:r>
            <a:r>
              <a:rPr lang="en-US" sz="1800" b="0" i="0" u="none" strike="noStrike" baseline="0" dirty="0">
                <a:latin typeface="Times New Roman" panose="02020603050405020304" pitchFamily="18" charset="0"/>
              </a:rPr>
              <a:t> the legislative, executive and judicial acts of another state.              </a:t>
            </a:r>
          </a:p>
          <a:p>
            <a:pPr marR="0" algn="just" rtl="0"/>
            <a:r>
              <a:rPr lang="en-US" sz="1800" b="0" i="0" u="none" strike="noStrike" baseline="0" dirty="0">
                <a:latin typeface="Times New Roman" panose="02020603050405020304" pitchFamily="18" charset="0"/>
              </a:rPr>
              <a:t>                                                                                                                  </a:t>
            </a:r>
          </a:p>
          <a:p>
            <a:pPr marR="0" algn="just" rtl="0"/>
            <a:r>
              <a:rPr lang="en-US" sz="1800" b="0" i="0" u="none" strike="noStrike" baseline="0" dirty="0">
                <a:latin typeface="Times New Roman" panose="02020603050405020304" pitchFamily="18" charset="0"/>
              </a:rPr>
              <a:t>The closely related principle of </a:t>
            </a:r>
            <a:r>
              <a:rPr lang="en-US" sz="1800" b="0" i="1" u="none" strike="noStrike" baseline="0" dirty="0">
                <a:latin typeface="Times New Roman" panose="02020603050405020304" pitchFamily="18" charset="0"/>
              </a:rPr>
              <a:t>reciprocity </a:t>
            </a:r>
            <a:r>
              <a:rPr lang="en-US" sz="1800" b="0" i="0" u="none" strike="noStrike" baseline="0" dirty="0">
                <a:latin typeface="Times New Roman" panose="02020603050405020304" pitchFamily="18" charset="0"/>
              </a:rPr>
              <a:t>was originally understood as a mutual exchange of privileges or courtesies between states. In terms of obtaining evidence, the principle of reciprocity means that the state requesting evidence would comply (or promise to do so in the future) with a similar request from the state it asks to assist it.</a:t>
            </a:r>
          </a:p>
          <a:p>
            <a:pPr marR="0" algn="just" rtl="0"/>
            <a:endParaRPr lang="en-US" sz="1800" b="0" i="0" u="none" strike="noStrike" baseline="0" dirty="0">
              <a:latin typeface="Times New Roman" panose="02020603050405020304" pitchFamily="18" charset="0"/>
            </a:endParaRPr>
          </a:p>
          <a:p>
            <a:pPr marR="0" algn="just" rtl="0"/>
            <a:r>
              <a:rPr lang="en-US" sz="1800" b="0" i="0" u="none" strike="noStrike" baseline="0" dirty="0">
                <a:latin typeface="Times New Roman" panose="02020603050405020304" pitchFamily="18" charset="0"/>
              </a:rPr>
              <a:t>The practice today referred to as mutual assistance in criminal matters or mutual </a:t>
            </a:r>
            <a:r>
              <a:rPr lang="en-US" sz="1800" b="0" i="1" u="none" strike="noStrike" baseline="0" dirty="0">
                <a:latin typeface="Times New Roman" panose="02020603050405020304" pitchFamily="18" charset="0"/>
              </a:rPr>
              <a:t>legal </a:t>
            </a:r>
            <a:r>
              <a:rPr lang="en-US" sz="1800" b="0" i="0" u="none" strike="noStrike" baseline="0" dirty="0">
                <a:latin typeface="Times New Roman" panose="02020603050405020304" pitchFamily="18" charset="0"/>
              </a:rPr>
              <a:t>assistance is derived from these principles. The original </a:t>
            </a:r>
            <a:r>
              <a:rPr lang="en-US" sz="1800" b="0" i="1" u="none" strike="noStrike" baseline="0" dirty="0">
                <a:latin typeface="Times New Roman" panose="02020603050405020304" pitchFamily="18" charset="0"/>
              </a:rPr>
              <a:t>process </a:t>
            </a:r>
            <a:r>
              <a:rPr lang="en-US" sz="1800" b="0" i="0" u="none" strike="noStrike" baseline="0" dirty="0">
                <a:latin typeface="Times New Roman" panose="02020603050405020304" pitchFamily="18" charset="0"/>
              </a:rPr>
              <a:t>by which such evidence was obtained was by use of a comity based, reciprocal system of </a:t>
            </a:r>
            <a:r>
              <a:rPr lang="en-US" sz="1800" b="0" i="1" u="none" strike="noStrike" baseline="0" dirty="0">
                <a:latin typeface="Times New Roman" panose="02020603050405020304" pitchFamily="18" charset="0"/>
              </a:rPr>
              <a:t>letters rogatory</a:t>
            </a:r>
            <a:r>
              <a:rPr lang="en-US" sz="1800" b="0" i="0" u="none" strike="noStrike" baseline="0" dirty="0">
                <a:latin typeface="Times New Roman" panose="02020603050405020304" pitchFamily="18" charset="0"/>
              </a:rPr>
              <a:t>.</a:t>
            </a:r>
          </a:p>
          <a:p>
            <a:pPr marR="0" algn="just" rtl="0"/>
            <a:endParaRPr lang="en-US" sz="1800" b="0" i="0" u="none" strike="noStrike" baseline="0" dirty="0">
              <a:latin typeface="Times New Roman" panose="02020603050405020304" pitchFamily="18" charset="0"/>
            </a:endParaRPr>
          </a:p>
          <a:p>
            <a:pPr marR="0" algn="just" rtl="0"/>
            <a:r>
              <a:rPr lang="en-US" sz="1800" b="0" i="0" u="none" strike="noStrike" baseline="0" dirty="0">
                <a:latin typeface="Times New Roman" panose="02020603050405020304" pitchFamily="18" charset="0"/>
              </a:rPr>
              <a:t>The mutual assistance process relies on the application of </a:t>
            </a:r>
            <a:r>
              <a:rPr lang="en-US" sz="1800" b="0" i="1" u="none" strike="noStrike" baseline="0" dirty="0">
                <a:latin typeface="Times New Roman" panose="02020603050405020304" pitchFamily="18" charset="0"/>
              </a:rPr>
              <a:t>dual criminality</a:t>
            </a:r>
            <a:r>
              <a:rPr lang="en-US" sz="1800" b="0" i="0" u="none" strike="noStrike" baseline="0" dirty="0">
                <a:latin typeface="Times New Roman" panose="02020603050405020304" pitchFamily="18" charset="0"/>
              </a:rPr>
              <a:t> namely that the substantive offence in respect of which assistance is sought by one state also constitutes an offence in the state where the evidence is located. Dual criminality may be assessed strictly, in terms of matching the offences in question by name and elements, or more flexibly by looking at the criminality of the conduct concerned. The flexible interpretation of dual criminality is referred to as the </a:t>
            </a:r>
            <a:r>
              <a:rPr lang="en-US" sz="1800" b="0" i="1" u="none" strike="noStrike" baseline="0" dirty="0">
                <a:latin typeface="Times New Roman" panose="02020603050405020304" pitchFamily="18" charset="0"/>
              </a:rPr>
              <a:t>conduct</a:t>
            </a:r>
            <a:r>
              <a:rPr lang="en-US" sz="1800" b="0" i="0" u="none" strike="noStrike" baseline="0" dirty="0">
                <a:latin typeface="Times New Roman" panose="02020603050405020304" pitchFamily="18" charset="0"/>
              </a:rPr>
              <a:t> interpretation or basis.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xmlns="" val="2169749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en-GB" dirty="0"/>
              <a:t>Globalisation and people's increasing mobility across the world create new opportunities for cross - border crime. This is why mutual legal assistance and agreements on extradition are essential to stop cross -border crime.</a:t>
            </a:r>
          </a:p>
          <a:p>
            <a:pPr algn="just"/>
            <a:endParaRPr lang="en-GB" dirty="0"/>
          </a:p>
          <a:p>
            <a:pPr algn="just"/>
            <a:r>
              <a:rPr lang="en-GB" dirty="0"/>
              <a:t>Mutual legal assistance is a form of cooperation between different countries for the purpose of collecting and exchanging information. Authorities from one country may also ask for and provide evidence located in one country to assist in criminal investigations or proceedings in another.</a:t>
            </a:r>
          </a:p>
          <a:p>
            <a:pPr algn="just"/>
            <a:endParaRPr lang="en-GB" dirty="0"/>
          </a:p>
          <a:p>
            <a:pPr algn="just"/>
            <a:r>
              <a:rPr lang="en-GB" dirty="0">
                <a:effectLst/>
              </a:rPr>
              <a:t>The traditional tool of mutual legal assistance has been </a:t>
            </a:r>
            <a:r>
              <a:rPr lang="en-GB" i="1" dirty="0">
                <a:effectLst/>
              </a:rPr>
              <a:t>letters rogatory -</a:t>
            </a:r>
            <a:r>
              <a:rPr lang="en-GB" dirty="0">
                <a:effectLst/>
              </a:rPr>
              <a:t> a formal request from the judicial authority of one State to a judicial authority of another State, in which the requested judicial authority is asked to perform one or more specified actions, usually collecting evidence and interviewing witnesses, on behalf of the requesting judicial authority. These requests are conventionally transmitted through diplomatic channels. After the prosecutor prepares a request, it is authenticated by the competent national court in the requesting State and then delivered to by that State's foreign ministry to the embassy of the requested State (Funk, 2014; Efrat and Newman, 2017). The embassy sends the request on to the competent judicial authorities of the requested State. Once the request is completed, the sequence is reversed.</a:t>
            </a:r>
          </a:p>
          <a:p>
            <a:pPr algn="just"/>
            <a:endParaRPr lang="en-GB" dirty="0">
              <a:effectLst/>
            </a:endParaRPr>
          </a:p>
          <a:p>
            <a:pPr algn="just"/>
            <a:r>
              <a:rPr lang="en-GB" dirty="0">
                <a:effectLst/>
              </a:rPr>
              <a:t>Formal treaties have created a more solid basis for international cooperation. The process for letters rogatory is more time-consuming and unpredictable than that for Mutual Legal Assistance Treaties. This is in large part because the enforcement of letters rogatory is a matter of comity between courts, rather than treaty-based. For these reasons, prosecutors typically consider letters rogatory an option of last resort for accessing evidence abroad, to be exercised only when Mutual Legal Assistance Treaties are not available.</a:t>
            </a:r>
          </a:p>
          <a:p>
            <a:pPr algn="just"/>
            <a:endParaRPr lang="en-GB" dirty="0">
              <a:effectLst/>
            </a:endParaRPr>
          </a:p>
          <a:p>
            <a:pPr algn="just"/>
            <a:r>
              <a:rPr lang="en-GB" dirty="0">
                <a:effectLst/>
              </a:rPr>
              <a:t>Bilateral treaties (between two countries) can be negotiated between States with a higher degree of certitude regarding the obligations and expectations of both parties. But negotiating, drafting and agreeing on bilateral treaties can be costly as well as time-and resources-consuming, and it is not possible to have a bilateral treaty with every country in the world. </a:t>
            </a:r>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xmlns="" val="3748889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rPr>
              <a:t>Harmonizing legal frameworks at national and international level is crucial. Having similar procedures and legislation in place makes cooperation easier and faster. Multilateral and regional treaties serve this purpose.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t>Increasingly, mutual legal assistance treaties require that states designate a central authority (generally the ministry of justice) to whom requests can be sent, thus providing an alternative to diplomatic channels. The judicial authorities of the requesting State can then communicate with the central authority directly.</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t>Today, to an increasing degree, even more direct channels are being used, in that an official in the requesting State can send the request directly to the appropriate official of the other State. This tendency demonstrates the importance of a national central authority as a prerequisite for rendering mutual legal assistance more effective.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xmlns="" val="2558112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latin typeface="Arial" panose="020B0604020202020204" pitchFamily="34" charset="0"/>
              </a:rPr>
              <a:t>Chapter III of the Convention contains the provisions concerning traditional and computer crime-related mutual assistance as well as extradition rules. It covers traditional mutual assistance in two situations: where no legal basis (treaty, reciprocal legislation, etc.) exists between parties – in which case its provisions apply – and where such a basis exists – in which case the existing arrangements also apply to assistance under this Convention. Computer- or computer-related crime specific assistance applies to both situations and covers, subject to extra-conditions, the same range of procedural powers as defined in Chapter II.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latin typeface="Arial" panose="020B0604020202020204" pitchFamily="34" charset="0"/>
              </a:rPr>
              <a:t>In addition, Chapter III contains a provision on a specific type of transborder access to stored computer data which does not require mutual assistance (with consent or where publicly available) and provides for the setting up of a 24/7 network for ensuring speedy assistance among the Parties.</a:t>
            </a:r>
            <a:endParaRPr lang="en-GB" dirty="0">
              <a:effectLst/>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xmlns="" val="2806707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xmlns="" val="1522909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Time allocated for delegates questions.</a:t>
            </a:r>
            <a:endParaRPr lang="en-GB" dirty="0"/>
          </a:p>
          <a:p>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xmlns="" val="383497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present to the delegates session objectives e.g. scope. Delegates should understand what is the goal of the session and what is expected from them on the end of this session.</a:t>
            </a:r>
          </a:p>
          <a:p>
            <a:endParaRPr lang="en-US" dirty="0"/>
          </a:p>
          <a:p>
            <a:r>
              <a:rPr lang="en-US" dirty="0"/>
              <a:t>Expert should check how many of the delegates have attended the Introductory Cybercrime Training for Prosecutors and Judges of the Council of Europe.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xmlns=""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a:r>
              <a:rPr lang="en-GB" sz="1800" b="0" i="0" u="none" strike="noStrike" baseline="0" dirty="0">
                <a:latin typeface="Arial" panose="020B0604020202020204" pitchFamily="34" charset="0"/>
              </a:rPr>
              <a:t>Convention Chapter II, Section 1 (substantive law issues), covers both criminalisation provisions and other connected provisions in the area of computer- or computer-related crime: it first defines 9 offences grouped in 4 different categories, then deals with ancillary liability and sanctions.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Bold"/>
              </a:rPr>
              <a:t>Offences against the confidentiality, integrity and availability of computer data and systems </a:t>
            </a:r>
            <a:r>
              <a:rPr lang="en-GB" sz="1800" b="0" i="0" u="none" strike="noStrike" baseline="0" dirty="0">
                <a:latin typeface="Arial" panose="020B0604020202020204" pitchFamily="34" charset="0"/>
              </a:rPr>
              <a:t>are intended to protect the confidentiality, integrity and availability of computer systems or data and not to criminalise legitimate and common activities inherent in the design of networks, or legitimate and common operating or commercial practices.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Bold"/>
              </a:rPr>
              <a:t>Computer-related offences</a:t>
            </a:r>
            <a:r>
              <a:rPr lang="en-GB" sz="1800" b="1" i="0" u="none" strike="noStrike" baseline="0" dirty="0">
                <a:latin typeface="Arial,Bold"/>
              </a:rPr>
              <a:t> </a:t>
            </a:r>
            <a:r>
              <a:rPr lang="en-GB" sz="1800" b="0" i="0" u="none" strike="noStrike" baseline="0" dirty="0">
                <a:latin typeface="Arial" panose="020B0604020202020204" pitchFamily="34" charset="0"/>
              </a:rPr>
              <a:t>relate to ordinary crimes that are frequently committed through the use of a computer system. Most States already have criminalised these ordinary crimes, and their existing laws may or may not be sufficiently broad to extend to situations involving computer networks (for example, existing child pornography laws of some States may not extend to electronic images). Therefore, in the course of implementing these articles, States must examine their existing laws to determine whether they apply to situations in which computer systems or networks are involved. If existing offences already cover such conduct, there is no requirement to amend existing offences or enact new ones.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 panose="020B0604020202020204" pitchFamily="34" charset="0"/>
              </a:rPr>
              <a:t>However, evolving nature of computer and information technologies and its increasing use in everyday life has impact on criminal proceedings in the sense that more and more cases are having the component of use or abuse of ICT in its perpetration. Still, that does not mean that all of the crime is now a cybercrime.</a:t>
            </a:r>
          </a:p>
          <a:p>
            <a:pPr algn="just"/>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xmlns="" val="8953713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800" b="0" i="0" u="none" strike="noStrike" baseline="0" dirty="0">
                <a:latin typeface="Arial" panose="020B0604020202020204" pitchFamily="34" charset="0"/>
              </a:rPr>
              <a:t>Slide represents graphical presentations of the criminal acts within each of the groups, as stipulated by the Cybercrime Convention of the Council of Europe.</a:t>
            </a:r>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xmlns="" val="1827418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0" dirty="0"/>
              <a:t>Digital evidence or electronic evidence is any probative information stored or transmitted in digital form that a party to a court case may use at trial. Before accepting digital evidence a court will determine if the evidence is relevant, whether it is authentic, if it is hearsay and whether a copy is acceptable or the original is required.</a:t>
            </a:r>
          </a:p>
          <a:p>
            <a:pPr algn="just"/>
            <a:endParaRPr lang="en-GB" b="0" dirty="0"/>
          </a:p>
          <a:p>
            <a:pPr algn="just"/>
            <a:r>
              <a:rPr lang="en-GB" b="0" dirty="0"/>
              <a:t>The use of digital evidence has increased in the past few decades as courts have allowed the use of e-mails, digital photographs, ATM transaction logs, word processing documents, instant message histories, files saved from accounting programs, spreadsheets, internet browser histories, databases, the contents of computer memory, computer backups, computer printouts, Global Positioning System tracks, logs from a hotel’s electronic door locks, and digital video or audio files.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xmlns="" val="1895341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effectLst/>
                <a:latin typeface="Arial" panose="020B0604020202020204" pitchFamily="34" charset="0"/>
              </a:rPr>
              <a:t>Electronic evidence is derived from electronic devices such as computers and their peripheral apparatus, computer networks, mobile telephones, digital cameras and other portable equipment(including data storage devices),as well as from the Internet.</a:t>
            </a:r>
          </a:p>
          <a:p>
            <a:pPr algn="just"/>
            <a:endParaRPr lang="en-GB" dirty="0">
              <a:effectLst/>
              <a:latin typeface="Arial" panose="020B0604020202020204" pitchFamily="34" charset="0"/>
            </a:endParaRPr>
          </a:p>
          <a:p>
            <a:pPr algn="just"/>
            <a:r>
              <a:rPr lang="en-GB" dirty="0">
                <a:effectLst/>
                <a:latin typeface="Arial" panose="020B0604020202020204" pitchFamily="34" charset="0"/>
              </a:rPr>
              <a:t>The information it contains does not possess an independent physical form. 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pPr algn="just"/>
            <a:endParaRPr lang="en-GB" dirty="0">
              <a:effectLst/>
              <a:latin typeface="Arial" panose="020B0604020202020204" pitchFamily="34" charset="0"/>
            </a:endParaRPr>
          </a:p>
          <a:p>
            <a:pPr algn="just"/>
            <a:r>
              <a:rPr lang="en-GB" dirty="0">
                <a:effectLst/>
                <a:latin typeface="Arial" panose="020B0604020202020204" pitchFamily="34" charset="0"/>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particular way to ensure the integrity of the evidence it offers.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xmlns="" val="234405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Electronic evidence are exposed to similar but significantly more important challenges for its finding, acquisition, analysis and use during course of criminal proceedings. Next slides will cover some of the important aspects of it.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xmlns="" val="3221580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Speed is crucial for finding and acquisition of the electronic evidence. Different countries have different rules regarding keeping and storage of the electronic evidence. Some countries do have data retention regime while others do not. However it may be, it should not be taken for granted that electronic evidence will be possible for acquisition for indefinite period of time. On the contrary, it should be understood that as fast as possible action should be undertaken for securing of it.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xmlns="" val="24309955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Time can be neglected as important part of the cybercrime investigation and electronic evidence finding and acquisition. There are 24 time zones in the world and maximum time difference can be up to 12 hours. Having on mind that one second can make difference between one and another user of dynamic IP address, it is of crucial importance that exact time of perpetration of the crime has been established properly.</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xmlns="" val="3506215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Electronic evidence has a source. Source is computer executing computer program used by human. Connection between them must be established in order to identify the true suspect, later defendant. Paramount importance is that this process is undertaken in accordance to procedural laws in place. If not, whole proceeding is under jeopardy of being abolished on second or later instance of appeal.</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xmlns="" val="2897455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World in 2020 has 195 countries and number of different legal systems. Criminal justice systems are complex, and now-days can be not only classical ones like Common or Civil law, but hybrid as well combining different procedures from number of systems. In the International cooperation this fact should be additionally observed and examined.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xmlns="" val="3438495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xmlns="" val="3420656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Introductory Cybercrime Training for Prosecutors and Judges delegates should already have been acquainted with basic concepts of International Cooperation.  Part One of this session is devoted towards refreshing of hopefully already existing basic knowledge on the subject. </a:t>
            </a:r>
          </a:p>
          <a:p>
            <a:endParaRPr lang="en-US" dirty="0"/>
          </a:p>
          <a:p>
            <a:r>
              <a:rPr lang="en-US" dirty="0"/>
              <a:t>However, it may occur that some of the delegates have not been present during the Introductory training. Thus, expert should be aware of this possibility and ready to repeat some of the most important principles from that training during this session.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xmlns=""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slides are explaining some aspects of the International cooperation in most present capacities today.</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xmlns="" val="3599535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Formal cooperation is most present form of the international cooperation. It has its positive and negative aspects. </a:t>
            </a:r>
          </a:p>
          <a:p>
            <a:pPr algn="just"/>
            <a:endParaRPr lang="en-US" dirty="0"/>
          </a:p>
          <a:p>
            <a:pPr algn="just"/>
            <a:r>
              <a:rPr lang="en-US" dirty="0"/>
              <a:t>However, it seems that negative aspects are overweighting positive ones and that they are more of the problem than of a solution today.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xmlns="" val="20696757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Quasi-informal cooperation is rather popular amongst the LEA and prosecution since it uses channels of the communication which are formally set but without necessity for acquiring different approvals or orders by different directly or connected competent authorities. </a:t>
            </a:r>
          </a:p>
          <a:p>
            <a:pPr algn="just"/>
            <a:endParaRPr lang="en-US" dirty="0"/>
          </a:p>
          <a:p>
            <a:pPr algn="just"/>
            <a:r>
              <a:rPr lang="en-US" dirty="0"/>
              <a:t>However, question of admissibility of the evidence can be an issue later in proceedings.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xmlns="" val="1441875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Informal cooperation is usually the beginning of all cybercrime investigations both on domestic and international level. </a:t>
            </a:r>
          </a:p>
          <a:p>
            <a:pPr algn="just"/>
            <a:endParaRPr lang="en-US" dirty="0"/>
          </a:p>
          <a:p>
            <a:pPr algn="just"/>
            <a:r>
              <a:rPr lang="en-US" dirty="0"/>
              <a:t>However, it has numerous negative aspects which should be addressed.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xmlns="" val="1148764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Public-private sector cooperation in cybercrime regarding international aspects of the crime is extremely important component of the investigation and main trial phase. Private sector providers of the services connected to the information-communication technologies (ICT) are the principle holders of most useful information for the crime investigators, prosecutors and judges. </a:t>
            </a:r>
          </a:p>
          <a:p>
            <a:endParaRPr lang="en-US" dirty="0"/>
          </a:p>
          <a:p>
            <a:r>
              <a:rPr lang="en-US" dirty="0"/>
              <a:t>Cooperation with them in finding the ways how to expedite cooperation and how to make it more precise and useful is of the very high importance if speed in detection and acquisition of the evidence wants to be achieved. Thus, within legal boundaries, all forms of such cooperation should be explored and established not only on the based on coercive measures and orders but on the voluntary agreements and similar forms of cooperation.</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xmlns="" val="3833950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check with the delegates are the goals of the session fulfilled.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xmlns="" val="2499964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Difficult questions are, in fact, basic questions about mutual legal assistance in criminal matters. Expert should present them as a preface to the ensuing proceedings which will occur. </a:t>
            </a:r>
          </a:p>
          <a:p>
            <a:pPr algn="just"/>
            <a:endParaRPr lang="en-US" dirty="0"/>
          </a:p>
          <a:p>
            <a:pPr algn="just"/>
            <a:r>
              <a:rPr lang="en-US" dirty="0"/>
              <a:t>In MLA proceedings, like in domestic investigations, competent authorities will be faced with questions about territorial, authority and inner-authority jurisdiction or competence of the conducting authority/authorities. As in many countries, place of the perpetration will be the defining fact for establishing proper competency. </a:t>
            </a:r>
          </a:p>
          <a:p>
            <a:pPr algn="just"/>
            <a:endParaRPr lang="en-US" dirty="0"/>
          </a:p>
          <a:p>
            <a:pPr algn="just"/>
            <a:r>
              <a:rPr lang="en-US" dirty="0"/>
              <a:t>Delegates should be aware that there are certain difficulties regarding investigations which are exceeding domestic borders. They can be limiting factor like need for cross-border investigation and access to the place of storage of data in the ”cloud” technical environment explained during the electronic evidence session in Introductory training.</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xmlns="" val="3505719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International organizations which are trying to find adequate approach to the phenomenon of the cybercrime. Following six are the ones with most important tools or initiatives.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xmlns=""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Short description of INTERPOL membership base, objectives and cybercrime </a:t>
            </a:r>
            <a:r>
              <a:rPr lang="en-US" dirty="0" err="1"/>
              <a:t>programmes</a:t>
            </a:r>
            <a:r>
              <a:rPr lang="en-US" dirty="0"/>
              <a:t>.</a:t>
            </a:r>
          </a:p>
          <a:p>
            <a:endParaRPr lang="en-US" dirty="0"/>
          </a:p>
          <a:p>
            <a:r>
              <a:rPr lang="en-GB" dirty="0"/>
              <a:t>The </a:t>
            </a:r>
            <a:r>
              <a:rPr lang="en-GB" dirty="0">
                <a:hlinkClick r:id="rId3"/>
              </a:rPr>
              <a:t>General Secretariat</a:t>
            </a:r>
            <a:r>
              <a:rPr lang="en-GB" dirty="0"/>
              <a:t> coordinates day-to-day activities to fight a range of crimes. Run by the </a:t>
            </a:r>
            <a:r>
              <a:rPr lang="en-GB" dirty="0">
                <a:hlinkClick r:id="rId4"/>
              </a:rPr>
              <a:t>Secretary General</a:t>
            </a:r>
            <a:r>
              <a:rPr lang="en-GB" dirty="0"/>
              <a:t>, it is staffed by both police and civilians and comprises a headquarters in Lyon, a global complex for innovation in Singapore and several satellite offices in different regions.</a:t>
            </a:r>
          </a:p>
          <a:p>
            <a:endParaRPr lang="en-GB" dirty="0"/>
          </a:p>
          <a:p>
            <a:r>
              <a:rPr lang="en-GB" dirty="0"/>
              <a:t>In each country, an INTERPOL </a:t>
            </a:r>
            <a:r>
              <a:rPr lang="en-GB" dirty="0">
                <a:hlinkClick r:id="rId5"/>
              </a:rPr>
              <a:t>National Central Bureau (NCB)</a:t>
            </a:r>
            <a:r>
              <a:rPr lang="en-GB" dirty="0"/>
              <a:t> provides the central point of contact for the General Secretariat and other NCBs. An NCB is run by national police officials and usually sits in the government ministry responsible for policing.</a:t>
            </a:r>
          </a:p>
          <a:p>
            <a:endParaRPr lang="en-GB" dirty="0"/>
          </a:p>
          <a:p>
            <a:r>
              <a:rPr lang="en-GB" dirty="0"/>
              <a:t>The </a:t>
            </a:r>
            <a:r>
              <a:rPr lang="en-GB" dirty="0">
                <a:hlinkClick r:id="rId6"/>
              </a:rPr>
              <a:t>General Assembly</a:t>
            </a:r>
            <a:r>
              <a:rPr lang="en-GB" dirty="0"/>
              <a:t> is governing body and it brings all countries together once a year to take decisions.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xmlns=""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en-US" dirty="0"/>
              <a:t>EUROPOL is important facilitator of police to police cooperation amongst E.U. member states and others who signed the cooperation agreement with this agency.</a:t>
            </a:r>
          </a:p>
          <a:p>
            <a:pPr algn="just"/>
            <a:endParaRPr lang="en-GB" dirty="0"/>
          </a:p>
          <a:p>
            <a:pPr algn="just"/>
            <a:r>
              <a:rPr lang="en-GB" dirty="0"/>
              <a:t>Headquartered in The Hague, the Netherlands, supporting the 27 EU Member States in their fight against terrorism, cybercrime and other serious and organised forms of crime. It works with many non-EU partner states and international organisations.</a:t>
            </a:r>
          </a:p>
          <a:p>
            <a:pPr algn="just"/>
            <a:endParaRPr lang="en-GB" dirty="0"/>
          </a:p>
          <a:p>
            <a:pPr algn="just"/>
            <a:r>
              <a:rPr lang="en-GB" dirty="0"/>
              <a:t>EUROPOL offers a unique range of services and to serve as a:</a:t>
            </a:r>
          </a:p>
          <a:p>
            <a:pPr algn="just">
              <a:buFont typeface="Arial" panose="020B0604020202020204" pitchFamily="34" charset="0"/>
              <a:buChar char="•"/>
            </a:pPr>
            <a:r>
              <a:rPr lang="en-GB" dirty="0"/>
              <a:t>support centre for law enforcement operations;</a:t>
            </a:r>
          </a:p>
          <a:p>
            <a:pPr algn="just">
              <a:buFont typeface="Arial" panose="020B0604020202020204" pitchFamily="34" charset="0"/>
              <a:buChar char="•"/>
            </a:pPr>
            <a:r>
              <a:rPr lang="en-GB" dirty="0"/>
              <a:t>hub for information on criminal activities;</a:t>
            </a:r>
          </a:p>
          <a:p>
            <a:pPr algn="just">
              <a:buFont typeface="Arial" panose="020B0604020202020204" pitchFamily="34" charset="0"/>
              <a:buChar char="•"/>
            </a:pPr>
            <a:r>
              <a:rPr lang="en-GB" dirty="0"/>
              <a:t>centre for law enforcement expertise.</a:t>
            </a:r>
          </a:p>
          <a:p>
            <a:pPr algn="just"/>
            <a:endParaRPr lang="en-GB" b="1" u="none" dirty="0"/>
          </a:p>
          <a:p>
            <a:pPr algn="just"/>
            <a:r>
              <a:rPr lang="en-GB" b="1" u="none" dirty="0"/>
              <a:t>EUROPOL IN NUMBERS</a:t>
            </a:r>
          </a:p>
          <a:p>
            <a:pPr algn="just">
              <a:buFont typeface="Arial" panose="020B0604020202020204" pitchFamily="34" charset="0"/>
              <a:buChar char="•"/>
            </a:pPr>
            <a:r>
              <a:rPr lang="en-GB" u="none" dirty="0"/>
              <a:t>More than 1000 staff</a:t>
            </a:r>
          </a:p>
          <a:p>
            <a:pPr algn="just">
              <a:buFont typeface="Arial" panose="020B0604020202020204" pitchFamily="34" charset="0"/>
              <a:buChar char="•"/>
            </a:pPr>
            <a:r>
              <a:rPr lang="en-GB" dirty="0"/>
              <a:t>220 Europol Liaison Officers</a:t>
            </a:r>
          </a:p>
          <a:p>
            <a:pPr algn="just">
              <a:buFont typeface="Arial" panose="020B0604020202020204" pitchFamily="34" charset="0"/>
              <a:buChar char="•"/>
            </a:pPr>
            <a:r>
              <a:rPr lang="en-GB" dirty="0"/>
              <a:t>Around 100 crime analysts</a:t>
            </a:r>
          </a:p>
          <a:p>
            <a:pPr algn="just">
              <a:buFont typeface="Arial" panose="020B0604020202020204" pitchFamily="34" charset="0"/>
              <a:buChar char="•"/>
            </a:pPr>
            <a:r>
              <a:rPr lang="en-GB" dirty="0"/>
              <a:t>Supporting over 40 000 international investigations each year </a:t>
            </a:r>
          </a:p>
          <a:p>
            <a:pPr algn="just">
              <a:buFont typeface="Arial" panose="020B0604020202020204" pitchFamily="34" charset="0"/>
              <a:buChar char="•"/>
            </a:pPr>
            <a:endParaRPr lang="en-GB" dirty="0"/>
          </a:p>
          <a:p>
            <a:pPr algn="just"/>
            <a:r>
              <a:rPr lang="en-GB" dirty="0"/>
              <a:t>Analysis is at the core of its activities. EUROPOL produces regular assessments that offer comprehensive, forward-looking analyses of crime and terrorism in the EU, including the:</a:t>
            </a:r>
          </a:p>
          <a:p>
            <a:pPr algn="just"/>
            <a:endParaRPr lang="en-GB" dirty="0"/>
          </a:p>
          <a:p>
            <a:pPr algn="just">
              <a:buFont typeface="Arial" panose="020B0604020202020204" pitchFamily="34" charset="0"/>
              <a:buChar char="•"/>
            </a:pPr>
            <a:r>
              <a:rPr lang="en-GB" dirty="0">
                <a:hlinkClick r:id="rId3"/>
              </a:rPr>
              <a:t>EU Serious and Organised Crime Threat Assessment (SOCTA)</a:t>
            </a:r>
            <a:r>
              <a:rPr lang="en-GB" dirty="0"/>
              <a:t>, which updates Europe’s law enforcement community and decision-makers on developments in serious and organised crime and the threats it poses;</a:t>
            </a:r>
          </a:p>
          <a:p>
            <a:pPr algn="just">
              <a:buFont typeface="Arial" panose="020B0604020202020204" pitchFamily="34" charset="0"/>
              <a:buChar char="•"/>
            </a:pPr>
            <a:r>
              <a:rPr lang="en-GB" dirty="0">
                <a:hlinkClick r:id="rId4"/>
              </a:rPr>
              <a:t>EU Terrorism Situation and Trend Report (TE-SAT)</a:t>
            </a:r>
            <a:r>
              <a:rPr lang="en-GB" dirty="0"/>
              <a:t>, which gives a detailed account of the state of terrorism in the EU;</a:t>
            </a:r>
          </a:p>
          <a:p>
            <a:pPr algn="just">
              <a:buFont typeface="Arial" panose="020B0604020202020204" pitchFamily="34" charset="0"/>
              <a:buChar char="•"/>
            </a:pPr>
            <a:r>
              <a:rPr lang="en-GB" dirty="0">
                <a:hlinkClick r:id="rId5"/>
              </a:rPr>
              <a:t>Internet Organised Crime Threat Assessment (</a:t>
            </a:r>
            <a:r>
              <a:rPr lang="en-GB" dirty="0" err="1">
                <a:hlinkClick r:id="rId5"/>
              </a:rPr>
              <a:t>iOCTA</a:t>
            </a:r>
            <a:r>
              <a:rPr lang="en-GB" dirty="0">
                <a:hlinkClick r:id="rId5"/>
              </a:rPr>
              <a:t>),</a:t>
            </a:r>
            <a:r>
              <a:rPr lang="en-GB" dirty="0"/>
              <a:t> which reports on key findings and emerging threats and developments in cybercrime;</a:t>
            </a:r>
          </a:p>
          <a:p>
            <a:pPr algn="just">
              <a:buFont typeface="Arial" panose="020B0604020202020204" pitchFamily="34" charset="0"/>
              <a:buChar char="•"/>
            </a:pPr>
            <a:r>
              <a:rPr lang="en-GB" dirty="0">
                <a:hlinkClick r:id="rId6"/>
              </a:rPr>
              <a:t>Europol Review</a:t>
            </a:r>
            <a:r>
              <a:rPr lang="en-GB" dirty="0"/>
              <a:t>, an annual publication that details the progress that the agency and its partners has made in fighting crime.</a:t>
            </a:r>
          </a:p>
          <a:p>
            <a:pPr algn="just"/>
            <a:endParaRPr lang="en-US" dirty="0"/>
          </a:p>
          <a:p>
            <a:pPr algn="just"/>
            <a:r>
              <a:rPr lang="en-GB" b="1" dirty="0"/>
              <a:t>Europol set up the European Cybercrime Centre (EC3) in 2013 </a:t>
            </a:r>
            <a:r>
              <a:rPr lang="en-GB" dirty="0"/>
              <a:t>to strengthen the law enforcement response to cybercrime in the EU and thus to help protect European citizens, businesses and governments from online crime. Since its establishment, EC3 has made a significant contribution to the fight against cybercrime: it has been involved in tens of high-profile operations and hundreds on-the-spot operational-support deployments resulting in hundreds of arrests, and has analysed hundreds of thousands of files , the vast majority of which have proven to be malicious.</a:t>
            </a:r>
          </a:p>
          <a:p>
            <a:pPr algn="just"/>
            <a:endParaRPr lang="en-GB" dirty="0"/>
          </a:p>
          <a:p>
            <a:pPr algn="just"/>
            <a:r>
              <a:rPr lang="en-GB" dirty="0"/>
              <a:t>Each year, EC3 publishes the </a:t>
            </a:r>
            <a:r>
              <a:rPr lang="en-GB" dirty="0">
                <a:hlinkClick r:id="rId5"/>
              </a:rPr>
              <a:t>Internet Organised Crime Threat Assessment (IOCTA), </a:t>
            </a:r>
            <a:r>
              <a:rPr lang="en-GB" dirty="0"/>
              <a:t>its flagship strategic report on key findings and emerging threats and developments in cybercrime.</a:t>
            </a:r>
          </a:p>
          <a:p>
            <a:pPr algn="just"/>
            <a:endParaRPr lang="en-GB" dirty="0"/>
          </a:p>
          <a:p>
            <a:pPr algn="just"/>
            <a:r>
              <a:rPr lang="en-GB" dirty="0"/>
              <a:t>The IOCTA demonstrates how wide and varied cybercrime is and how EC3 is a key part of Europol’s, and the EU’s, response. EC3 takes a three-pronged approach to the fight against </a:t>
            </a:r>
            <a:r>
              <a:rPr lang="en-GB" dirty="0">
                <a:hlinkClick r:id="rId7"/>
              </a:rPr>
              <a:t>cybercrime</a:t>
            </a:r>
            <a:r>
              <a:rPr lang="en-GB" dirty="0"/>
              <a:t>: forensics, strategy and operations.</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xmlns="" val="175941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a:r>
              <a:rPr lang="en-US" dirty="0"/>
              <a:t>EUROJUST is an agency of the European Union dealing with judicial co-operation in criminal matters among agencies of the member states. It is seated in Hague, Netherlands. </a:t>
            </a:r>
          </a:p>
          <a:p>
            <a:pPr algn="just"/>
            <a:endParaRPr lang="en-US" dirty="0"/>
          </a:p>
          <a:p>
            <a:pPr algn="just"/>
            <a:r>
              <a:rPr lang="en-GB" dirty="0"/>
              <a:t>European Council, in its Conclusion 46, agreed that a unit (Eurojust) should be set up, composed of national prosecutors, magistrates, or police officers of equivalent competence, detached from each Member State according to its own legal system.</a:t>
            </a:r>
          </a:p>
          <a:p>
            <a:pPr algn="just"/>
            <a:endParaRPr lang="en-GB" dirty="0"/>
          </a:p>
          <a:p>
            <a:pPr algn="just"/>
            <a:r>
              <a:rPr lang="en-GB" dirty="0"/>
              <a:t>On 14 December 2000, a provisional judicial cooperation unit was formed under the name Pro-Eurojust, operating from the Council building in Brussels. National Members were then called National Correspondents. This unit was the forerunner of Eurojust, the purpose of which was to be a sounding board of prosecutors from all Member States, and where Eurojust’s principles would be tried and tested.</a:t>
            </a:r>
          </a:p>
          <a:p>
            <a:pPr algn="just"/>
            <a:endParaRPr lang="en-GB" dirty="0"/>
          </a:p>
          <a:p>
            <a:pPr algn="just"/>
            <a:r>
              <a:rPr lang="en-GB" dirty="0"/>
              <a:t>Pro-Eurojust formally commenced operations on 1 March 2001.</a:t>
            </a:r>
          </a:p>
          <a:p>
            <a:pPr algn="just"/>
            <a:endParaRPr lang="en-GB" dirty="0"/>
          </a:p>
          <a:p>
            <a:pPr algn="just"/>
            <a:r>
              <a:rPr lang="en-GB" dirty="0"/>
              <a:t>European Council approved the new Council Decision on the Strengthening of Eurojust, which was ratified in December 2008 and published on 4 June 2009. The new Decision’s purpose was to enhance the operational capabilities of Eurojust, increase the exchange of information between the interested parties, facilitate and strengthen cooperation between national authorities and Eurojust, and strengthen and establish relationships with partners and third States.</a:t>
            </a:r>
          </a:p>
          <a:p>
            <a:pPr algn="just"/>
            <a:endParaRPr lang="en-GB" dirty="0"/>
          </a:p>
          <a:p>
            <a:pPr algn="just"/>
            <a:r>
              <a:rPr lang="en-GB" dirty="0"/>
              <a:t>The Lisbon Treaty contained an important chapter in the development of Eurojust in its Article 85, which mentions Eurojust and defines its mission,</a:t>
            </a:r>
            <a:r>
              <a:rPr lang="en-GB" i="1" dirty="0"/>
              <a:t> ‘to support and strengthen coordination and cooperation between national investigating and prosecuting authorities in relation to serious crime affecting two or more Member States […]’</a:t>
            </a:r>
            <a:r>
              <a:rPr lang="en-GB" dirty="0"/>
              <a:t>. </a:t>
            </a:r>
          </a:p>
          <a:p>
            <a:pPr algn="just"/>
            <a:endParaRPr lang="en-GB" dirty="0"/>
          </a:p>
          <a:p>
            <a:pPr algn="just"/>
            <a:r>
              <a:rPr lang="en-GB" dirty="0"/>
              <a:t>In July 2013, the European Commission submitted a proposal to the European Parliament and the Council for a new regulation on Eurojust to provide a ‘single and renovated legal framework for a new Agency for Criminal Justice Cooperation (Eurojust)’, the legal successor of Eurojust as established in 2002.</a:t>
            </a:r>
          </a:p>
          <a:p>
            <a:pPr algn="just"/>
            <a:endParaRPr lang="en-GB" dirty="0"/>
          </a:p>
          <a:p>
            <a:pPr algn="just"/>
            <a:r>
              <a:rPr lang="en-GB" dirty="0"/>
              <a:t>After extensive negotiations, the European Parliament and the Council adopted the </a:t>
            </a:r>
            <a:r>
              <a:rPr lang="en-GB" b="1" i="1" dirty="0">
                <a:hlinkClick r:id="rId3"/>
              </a:rPr>
              <a:t>Regulation on the European Union Agency for Criminal Justice Cooperation</a:t>
            </a:r>
            <a:r>
              <a:rPr lang="en-GB" dirty="0"/>
              <a:t> in November 2018. The Regulation established a new governance system, clarified the relationship between Eurojust and the European Public Prosecutor’s Office, prescribed a new data protection regime, adopted new rules for Eurojust’s external relations and strengthened the role of the European and national Parliaments in the democratic oversight of Eurojust’s activities. The application of the Regulation started on 12 December 2019.</a:t>
            </a:r>
          </a:p>
          <a:p>
            <a:pPr algn="just"/>
            <a:endParaRPr lang="en-GB" dirty="0"/>
          </a:p>
          <a:p>
            <a:pPr algn="just"/>
            <a:r>
              <a:rPr lang="en-GB" dirty="0"/>
              <a:t>After the withdrawal of the United Kingdom from the European Union on 31 January 2020, the number of National Desks is 26. </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xmlns="" val="3831488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1" dirty="0"/>
              <a:t>European Judicial Cybercrime Network </a:t>
            </a:r>
            <a:r>
              <a:rPr lang="en-GB" dirty="0"/>
              <a:t>(EJCN) was established in 2016, during the Dutch EU Presidency, to foster contacts between practitioners specialised in countering the challenges posed by cybercrime, cyber-enabled crime and investigations in cyberspace, and to increase efficiency of investigations and prosecutions.</a:t>
            </a:r>
          </a:p>
          <a:p>
            <a:pPr algn="just"/>
            <a:endParaRPr lang="en-GB" dirty="0"/>
          </a:p>
          <a:p>
            <a:pPr algn="just"/>
            <a:r>
              <a:rPr lang="en-GB" dirty="0"/>
              <a:t>The EJCN facilitates and enhances cooperation between competent judicial authorities by enabling the exchange of expertise, best practice and other relevant knowledge regarding the investigation and prosecution of cybercrime. The network also fosters dialogue among different actors and stakeholders that play a role in ensuring the rule of law in cyberspace.</a:t>
            </a:r>
          </a:p>
          <a:p>
            <a:pPr algn="just"/>
            <a:endParaRPr lang="en-GB" dirty="0"/>
          </a:p>
          <a:p>
            <a:pPr algn="just"/>
            <a:r>
              <a:rPr lang="en-GB" dirty="0"/>
              <a:t>In line with the Council Conclusions of 9 June 2016, Eurojust supports the network and ensures close cooperation.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xmlns="" val="817226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xmlns=""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xmlns=""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xmlns=""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xmlns=""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pPr>
                <a:defRPr/>
              </a:pPr>
              <a:t>4/27/2021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xmlns=""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xmlns=""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pPr>
                <a:defRPr/>
              </a:pPr>
              <a:t>4/27/2021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xmlns=""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pPr>
                <a:defRPr/>
              </a:pPr>
              <a:t>4/27/2021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xmlns=""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pPr>
                <a:defRPr/>
              </a:pPr>
              <a:t>4/27/2021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xmlns=""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xmlns=""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pPr>
                <a:defRPr/>
              </a:pPr>
              <a:t>4/27/2021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xmlns=""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pPr>
                <a:defRPr/>
              </a:pPr>
              <a:t>4/27/2021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81.png"/><Relationship Id="rId4" Type="http://schemas.microsoft.com/office/2017/06/relationships/model3d" Target="../media/model3d1.glb"/></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6.jpeg"/></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q-AL" sz="2400" b="1" i="0" u="none" strike="noStrike" cap="none" normalizeH="0" baseline="0">
                <a:ln>
                  <a:noFill/>
                </a:ln>
                <a:solidFill>
                  <a:srgbClr val="2F618F"/>
                </a:solidFill>
                <a:latin typeface="Arial Narrow" panose="020B0606020202030204" pitchFamily="34" charset="0"/>
                <a:ea typeface="Calibri" pitchFamily="34" charset="0"/>
                <a:cs typeface="Times New Roman" pitchFamily="18" charset="0"/>
              </a:rPr>
              <a:t>www.coe.int/cybercrime</a:t>
            </a:r>
          </a:p>
        </p:txBody>
      </p:sp>
      <p:sp>
        <p:nvSpPr>
          <p:cNvPr id="10" name="Rectangle 9"/>
          <p:cNvSpPr/>
          <p:nvPr/>
        </p:nvSpPr>
        <p:spPr>
          <a:xfrm>
            <a:off x="179512" y="1727299"/>
            <a:ext cx="8750206" cy="4431983"/>
          </a:xfrm>
          <a:prstGeom prst="rect">
            <a:avLst/>
          </a:prstGeom>
          <a:ln>
            <a:noFill/>
          </a:ln>
        </p:spPr>
        <p:txBody>
          <a:bodyPr wrap="square">
            <a:spAutoFit/>
          </a:bodyPr>
          <a:lstStyle/>
          <a:p>
            <a:pPr algn="ctr"/>
            <a:r>
              <a:rPr lang="sq-AL" sz="3600" b="1" i="1">
                <a:solidFill>
                  <a:schemeClr val="tx2"/>
                </a:solidFill>
              </a:rPr>
              <a:t>Kurs i Specializuar Gjyqësor për Bashkëpunimin Ndërkombëtar</a:t>
            </a:r>
          </a:p>
          <a:p>
            <a:pPr algn="ctr"/>
            <a:endParaRPr lang="fr-FR" b="1" dirty="0"/>
          </a:p>
          <a:p>
            <a:pPr marL="0" indent="0" algn="ctr">
              <a:buFont typeface="Arial" charset="0"/>
              <a:buNone/>
              <a:defRPr/>
            </a:pPr>
            <a:r>
              <a:rPr lang="sq-AL" b="1"/>
              <a:t> </a:t>
            </a:r>
          </a:p>
          <a:p>
            <a:pPr marL="0" indent="0" algn="ctr">
              <a:buFont typeface="Arial" charset="0"/>
              <a:buNone/>
              <a:defRPr/>
            </a:pPr>
            <a:r>
              <a:rPr lang="sq-AL" sz="3200" b="1">
                <a:solidFill>
                  <a:schemeClr val="tx2"/>
                </a:solidFill>
              </a:rPr>
              <a:t>Sesioni 1.2 </a:t>
            </a:r>
          </a:p>
          <a:p>
            <a:pPr marL="0" indent="0" algn="ctr">
              <a:buFont typeface="Arial" charset="0"/>
              <a:buNone/>
              <a:defRPr/>
            </a:pPr>
            <a:r>
              <a:rPr lang="sq-AL" sz="3200" b="1">
                <a:solidFill>
                  <a:schemeClr val="tx2"/>
                </a:solidFill>
              </a:rPr>
              <a:t>Bashkëpunimi ndërkombëtar në </a:t>
            </a:r>
          </a:p>
          <a:p>
            <a:pPr marL="0" indent="0" algn="ctr">
              <a:buFont typeface="Arial" charset="0"/>
              <a:buNone/>
              <a:defRPr/>
            </a:pPr>
            <a:r>
              <a:rPr lang="sq-AL" sz="3200" b="1">
                <a:solidFill>
                  <a:schemeClr val="tx2"/>
                </a:solidFill>
              </a:rPr>
              <a:t>Ekonominë globale</a:t>
            </a:r>
          </a:p>
          <a:p>
            <a:pPr marL="0" indent="0" algn="ctr">
              <a:buFont typeface="Arial" charset="0"/>
              <a:buNone/>
              <a:defRPr/>
            </a:pPr>
            <a:endParaRPr lang="sr-Latn-RS" sz="3200" b="1" dirty="0">
              <a:solidFill>
                <a:schemeClr val="tx2"/>
              </a:solidFill>
            </a:endParaRPr>
          </a:p>
          <a:p>
            <a:pPr marL="0" indent="0" algn="ctr">
              <a:buFont typeface="Arial" charset="0"/>
              <a:buNone/>
              <a:defRPr/>
            </a:pPr>
            <a:r>
              <a:rPr lang="sq-AL" sz="2400" b="1">
                <a:solidFill>
                  <a:schemeClr val="tx2"/>
                </a:solidFill>
              </a:rPr>
              <a:t> - versioni online -</a:t>
            </a:r>
          </a:p>
        </p:txBody>
      </p:sp>
      <p:sp>
        <p:nvSpPr>
          <p:cNvPr id="11" name="Rectangle 10">
            <a:extLst>
              <a:ext uri="{FF2B5EF4-FFF2-40B4-BE49-F238E27FC236}">
                <a16:creationId xmlns:a16="http://schemas.microsoft.com/office/drawing/2014/main" xmlns=""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xmlns=""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 name="TextBox 13">
            <a:extLst>
              <a:ext uri="{FF2B5EF4-FFF2-40B4-BE49-F238E27FC236}">
                <a16:creationId xmlns:a16="http://schemas.microsoft.com/office/drawing/2014/main" xmlns=""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xmlns=""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262761" cy="3477875"/>
          </a:xfrm>
          <a:prstGeom prst="rect">
            <a:avLst/>
          </a:prstGeom>
        </p:spPr>
        <p:txBody>
          <a:bodyPr wrap="square">
            <a:spAutoFit/>
          </a:bodyPr>
          <a:lstStyle/>
          <a:p>
            <a:pPr marL="342900" indent="-342900">
              <a:buFont typeface="Wingdings" pitchFamily="2" charset="2"/>
              <a:buChar char="Ø"/>
            </a:pPr>
            <a:r>
              <a:rPr lang="sq-AL" sz="2200" b="1"/>
              <a:t>Bashkëpunimi në luftën kundër krimit</a:t>
            </a:r>
          </a:p>
          <a:p>
            <a:pPr marL="342900" indent="-342900">
              <a:buFont typeface="Arial" panose="020B0604020202020204" pitchFamily="34" charset="0"/>
              <a:buChar char="•"/>
            </a:pPr>
            <a:endParaRPr lang="en-GB" sz="2200" dirty="0"/>
          </a:p>
          <a:p>
            <a:pPr marL="342900" indent="-342900">
              <a:buFont typeface="Wingdings" pitchFamily="2" charset="2"/>
              <a:buChar char="ü"/>
            </a:pPr>
            <a:r>
              <a:rPr lang="sq-AL" sz="2200" b="1"/>
              <a:t>Objektivi i koordinimit të</a:t>
            </a:r>
            <a:r>
              <a:rPr lang="sq-AL" sz="2200"/>
              <a:t> aktiviteteve të kryera nga autoritetet kombëtare përgjegjëse për ndjekjen penale dhe hetimin;</a:t>
            </a:r>
          </a:p>
          <a:p>
            <a:pPr lvl="1"/>
            <a:r>
              <a:rPr lang="sq-AL" sz="2200"/>
              <a:t> </a:t>
            </a:r>
          </a:p>
          <a:p>
            <a:pPr lvl="1"/>
            <a:endParaRPr lang="en-GB" sz="2200" dirty="0"/>
          </a:p>
        </p:txBody>
      </p:sp>
      <p:sp>
        <p:nvSpPr>
          <p:cNvPr id="5" name="Rectangle 4">
            <a:extLst>
              <a:ext uri="{FF2B5EF4-FFF2-40B4-BE49-F238E27FC236}">
                <a16:creationId xmlns:a16="http://schemas.microsoft.com/office/drawing/2014/main" xmlns="" id="{82A8EE1A-5A3B-7E45-8186-1DFFF9541C04}"/>
              </a:ext>
            </a:extLst>
          </p:cNvPr>
          <p:cNvSpPr/>
          <p:nvPr/>
        </p:nvSpPr>
        <p:spPr>
          <a:xfrm>
            <a:off x="4572000" y="1117533"/>
            <a:ext cx="4355722" cy="4493538"/>
          </a:xfrm>
          <a:prstGeom prst="rect">
            <a:avLst/>
          </a:prstGeom>
        </p:spPr>
        <p:txBody>
          <a:bodyPr wrap="square">
            <a:spAutoFit/>
          </a:bodyPr>
          <a:lstStyle/>
          <a:p>
            <a:pPr marL="342900" indent="-342900">
              <a:buFont typeface="Wingdings" pitchFamily="2" charset="2"/>
              <a:buChar char="Ø"/>
            </a:pPr>
            <a:r>
              <a:rPr lang="sq-AL" sz="2200" b="1"/>
              <a:t>Eurojust ka kompetencë për</a:t>
            </a:r>
            <a:r>
              <a:rPr lang="sq-AL" sz="2200"/>
              <a:t>:</a:t>
            </a:r>
          </a:p>
          <a:p>
            <a:pPr marL="342900" indent="-342900">
              <a:buFont typeface="Wingdings" pitchFamily="2" charset="2"/>
              <a:buChar char="Ø"/>
            </a:pPr>
            <a:endParaRPr lang="en-GB" sz="2200" dirty="0"/>
          </a:p>
          <a:p>
            <a:pPr marL="342900" indent="-342900">
              <a:buFont typeface="Wingdings" pitchFamily="2" charset="2"/>
              <a:buChar char="ü"/>
            </a:pPr>
            <a:r>
              <a:rPr lang="sq-AL" sz="2200" b="1"/>
              <a:t>Promovimi i koordinimit</a:t>
            </a:r>
            <a:r>
              <a:rPr lang="sq-AL" sz="2200"/>
              <a:t> ndërmjet autoriteteve kompetente të shteteve të ndryshme anëtare</a:t>
            </a:r>
          </a:p>
          <a:p>
            <a:pPr marL="342900" indent="-342900">
              <a:buFont typeface="Wingdings" pitchFamily="2" charset="2"/>
              <a:buChar char="ü"/>
            </a:pPr>
            <a:endParaRPr lang="en-GB" sz="2200" dirty="0"/>
          </a:p>
          <a:p>
            <a:pPr marL="342900" indent="-342900">
              <a:buFont typeface="Wingdings" pitchFamily="2" charset="2"/>
              <a:buChar char="ü"/>
            </a:pPr>
            <a:r>
              <a:rPr lang="sq-AL" sz="2200" b="1"/>
              <a:t>Lehtësimi i zbatimit</a:t>
            </a:r>
            <a:r>
              <a:rPr lang="sq-AL" sz="2200"/>
              <a:t> të ndihmës juridike të ndërsjellë ndërkombëtare dhe kërkesave të ekstradimit</a:t>
            </a:r>
          </a:p>
        </p:txBody>
      </p:sp>
      <p:pic>
        <p:nvPicPr>
          <p:cNvPr id="12" name="Picture 11">
            <a:extLst>
              <a:ext uri="{FF2B5EF4-FFF2-40B4-BE49-F238E27FC236}">
                <a16:creationId xmlns:a16="http://schemas.microsoft.com/office/drawing/2014/main" xmlns=""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xmlns="" val="4204927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EJCN – Rrjeti Evropian Gjyqësor për Krimin Kibernetik</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CAE5D1B-C7CD-DD44-B0C3-576B01C85806}"/>
              </a:ext>
            </a:extLst>
          </p:cNvPr>
          <p:cNvSpPr/>
          <p:nvPr/>
        </p:nvSpPr>
        <p:spPr>
          <a:xfrm>
            <a:off x="88522" y="1120348"/>
            <a:ext cx="4572000" cy="4154984"/>
          </a:xfrm>
          <a:prstGeom prst="rect">
            <a:avLst/>
          </a:prstGeom>
        </p:spPr>
        <p:txBody>
          <a:bodyPr>
            <a:spAutoFit/>
          </a:bodyPr>
          <a:lstStyle/>
          <a:p>
            <a:pPr>
              <a:spcAft>
                <a:spcPts val="0"/>
              </a:spcAft>
              <a:buFont typeface="Wingdings" pitchFamily="2" charset="2"/>
              <a:buChar char="Ø"/>
            </a:pPr>
            <a:r>
              <a:rPr lang="sq-AL" sz="2200" b="1"/>
              <a:t> Rrjeti gjyqësor Eurojust kundër krimeve kibernetike (EJCN)</a:t>
            </a:r>
            <a:r>
              <a:rPr lang="sq-AL" sz="2200"/>
              <a:t>:</a:t>
            </a:r>
          </a:p>
          <a:p>
            <a:pPr>
              <a:spcAft>
                <a:spcPts val="0"/>
              </a:spcAft>
              <a:buFont typeface="Wingdings" pitchFamily="2" charset="2"/>
              <a:buChar char="Ø"/>
            </a:pPr>
            <a:endParaRPr lang="en-GB" sz="2200" dirty="0"/>
          </a:p>
          <a:p>
            <a:pPr algn="just" eaLnBrk="1" fontAlgn="auto" hangingPunct="1">
              <a:spcAft>
                <a:spcPts val="0"/>
              </a:spcAft>
              <a:buFont typeface="Wingdings" pitchFamily="2" charset="2"/>
              <a:buChar char="ü"/>
              <a:defRPr/>
            </a:pPr>
            <a:r>
              <a:rPr lang="sq-AL" sz="2200"/>
              <a:t> është themeluar në vitin 2016, </a:t>
            </a:r>
            <a:r>
              <a:rPr lang="sq-AL" sz="2200" b="1"/>
              <a:t>për të nxitur</a:t>
            </a:r>
            <a:r>
              <a:rPr lang="sq-AL" sz="2200"/>
              <a:t> </a:t>
            </a:r>
            <a:r>
              <a:rPr lang="sq-AL" sz="2200" b="1"/>
              <a:t>kontaktet ndërmjet praktikuesve të specializuar në kundërshtimin e sfidave të paraqitura nga krimi kibernetik</a:t>
            </a:r>
            <a:r>
              <a:rPr lang="sq-AL" sz="2200"/>
              <a:t>, krimi i mundësuar nga kibernetika dhe hetimet në hapësirën kibernetike dhe </a:t>
            </a:r>
            <a:r>
              <a:rPr lang="sq-AL" sz="2200" b="1"/>
              <a:t>rritja e efikasitetit të hetimeve dhe ndjekjes penale</a:t>
            </a:r>
          </a:p>
        </p:txBody>
      </p:sp>
      <p:pic>
        <p:nvPicPr>
          <p:cNvPr id="5" name="Picture 4">
            <a:extLst>
              <a:ext uri="{FF2B5EF4-FFF2-40B4-BE49-F238E27FC236}">
                <a16:creationId xmlns:a16="http://schemas.microsoft.com/office/drawing/2014/main" xmlns=""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xmlns="" val="388237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Unioni Afrikan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1" y="1085294"/>
            <a:ext cx="5085057" cy="5847755"/>
          </a:xfrm>
          <a:prstGeom prst="rect">
            <a:avLst/>
          </a:prstGeom>
        </p:spPr>
        <p:txBody>
          <a:bodyPr wrap="square">
            <a:spAutoFit/>
          </a:bodyPr>
          <a:lstStyle/>
          <a:p>
            <a:pPr marL="342900" indent="-342900" eaLnBrk="1" hangingPunct="1">
              <a:buFont typeface="Wingdings" pitchFamily="2" charset="2"/>
              <a:buChar char="Ø"/>
              <a:defRPr/>
            </a:pPr>
            <a:r>
              <a:rPr lang="sq-AL" sz="2200" b="1" dirty="0"/>
              <a:t>Konventa për sigurinë kibernetike </a:t>
            </a:r>
          </a:p>
          <a:p>
            <a:pPr marL="0" indent="0" eaLnBrk="1" hangingPunct="1">
              <a:buFont typeface="Arial" panose="020B0604020202020204" pitchFamily="34" charset="0"/>
              <a:buNone/>
              <a:defRPr/>
            </a:pPr>
            <a:r>
              <a:rPr lang="sq-AL" sz="2200" b="1" dirty="0"/>
              <a:t>&amp; mbrojtjen e të dhënave personale</a:t>
            </a:r>
          </a:p>
          <a:p>
            <a:pPr marL="0" indent="0">
              <a:buNone/>
            </a:pPr>
            <a:endParaRPr lang="en-US" sz="1600" dirty="0"/>
          </a:p>
          <a:p>
            <a:pPr marL="342900" indent="-342900">
              <a:buFont typeface="Wingdings" pitchFamily="2" charset="2"/>
              <a:buChar char="ü"/>
            </a:pPr>
            <a:r>
              <a:rPr lang="sq-AL" sz="2200" dirty="0"/>
              <a:t>Konventa e Bashkimit Afrikan mbi Sigurinë Kibernetike dhe Mbrojtjen e të Dhënave Personale është traktat shumëpalësh i nënshkruar nga anëtarët e Bashkimit Afrikan. </a:t>
            </a:r>
          </a:p>
          <a:p>
            <a:pPr marL="0" indent="0">
              <a:buNone/>
            </a:pPr>
            <a:endParaRPr lang="en-US" sz="1600" dirty="0"/>
          </a:p>
          <a:p>
            <a:pPr marL="342900" indent="-342900">
              <a:buFont typeface="Wingdings" pitchFamily="2" charset="2"/>
              <a:buChar char="ü"/>
            </a:pPr>
            <a:r>
              <a:rPr lang="sq-AL" sz="2200" dirty="0"/>
              <a:t>Ai parasheh parimet legjislative sa u përket:</a:t>
            </a:r>
          </a:p>
          <a:p>
            <a:pPr marL="742950" indent="-742950">
              <a:buFont typeface="+mj-lt"/>
              <a:buAutoNum type="arabicPeriod"/>
            </a:pPr>
            <a:r>
              <a:rPr lang="sq-AL" sz="2200" dirty="0"/>
              <a:t>transaksioneve elektronike</a:t>
            </a:r>
          </a:p>
          <a:p>
            <a:pPr marL="742950" indent="-742950">
              <a:buFont typeface="+mj-lt"/>
              <a:buAutoNum type="arabicPeriod"/>
            </a:pPr>
            <a:r>
              <a:rPr lang="sq-AL" sz="2200" dirty="0"/>
              <a:t>mbrojtjes së të dhënave personale</a:t>
            </a:r>
          </a:p>
          <a:p>
            <a:pPr marL="742950" indent="-742950">
              <a:buFont typeface="+mj-lt"/>
              <a:buAutoNum type="arabicPeriod"/>
            </a:pPr>
            <a:r>
              <a:rPr lang="sq-AL" sz="2200" dirty="0"/>
              <a:t>sigurisë kibernetike dhe krimit </a:t>
            </a:r>
            <a:r>
              <a:rPr lang="sq-AL" sz="2200" dirty="0" err="1"/>
              <a:t>kibernetik</a:t>
            </a:r>
            <a:endParaRPr lang="sq-AL" sz="2200" dirty="0"/>
          </a:p>
          <a:p>
            <a:pPr lvl="1"/>
            <a:endParaRPr lang="en-GB" sz="2200" dirty="0"/>
          </a:p>
        </p:txBody>
      </p:sp>
      <p:pic>
        <p:nvPicPr>
          <p:cNvPr id="11" name="Picture 10">
            <a:extLst>
              <a:ext uri="{FF2B5EF4-FFF2-40B4-BE49-F238E27FC236}">
                <a16:creationId xmlns:a16="http://schemas.microsoft.com/office/drawing/2014/main" xmlns=""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xmlns="" val="3986460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Commonwealth (Komonuelthi)</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572000" cy="2616101"/>
          </a:xfrm>
          <a:prstGeom prst="rect">
            <a:avLst/>
          </a:prstGeom>
        </p:spPr>
        <p:txBody>
          <a:bodyPr>
            <a:spAutoFit/>
          </a:bodyPr>
          <a:lstStyle/>
          <a:p>
            <a:pPr marL="571500" lvl="2" indent="-571500" eaLnBrk="1" hangingPunct="1">
              <a:spcAft>
                <a:spcPts val="1200"/>
              </a:spcAft>
              <a:buFont typeface="Wingdings" pitchFamily="2" charset="2"/>
              <a:buChar char="Ø"/>
              <a:defRPr/>
            </a:pPr>
            <a:r>
              <a:rPr lang="sq-AL" sz="2200" b="1" dirty="0"/>
              <a:t>Ligji model</a:t>
            </a:r>
          </a:p>
          <a:p>
            <a:pPr marL="571500" lvl="2" indent="-571500" eaLnBrk="1" hangingPunct="1">
              <a:spcAft>
                <a:spcPts val="1200"/>
              </a:spcAft>
              <a:buFont typeface="Wingdings" pitchFamily="2" charset="2"/>
              <a:buChar char="ü"/>
              <a:defRPr/>
            </a:pPr>
            <a:r>
              <a:rPr lang="sq-AL" sz="2200" i="1" dirty="0"/>
              <a:t>Skema </a:t>
            </a:r>
            <a:r>
              <a:rPr lang="sq-AL" sz="2200" i="1" dirty="0" err="1"/>
              <a:t>Harare</a:t>
            </a:r>
            <a:r>
              <a:rPr lang="sq-AL" sz="2200" i="1" dirty="0"/>
              <a:t> </a:t>
            </a:r>
            <a:r>
              <a:rPr lang="sq-AL" sz="2200" dirty="0"/>
              <a:t>mundëson një nivel dhe fushëveprim të shtuar të bashkëpunimit ndërmjet qeverive të </a:t>
            </a:r>
            <a:r>
              <a:rPr lang="sq-AL" sz="2200" dirty="0" err="1"/>
              <a:t>Komonuelthit</a:t>
            </a:r>
            <a:r>
              <a:rPr lang="sq-AL" sz="2200" dirty="0"/>
              <a:t> në çështjet penale, përfshirë çështjet e krimit </a:t>
            </a:r>
            <a:r>
              <a:rPr lang="sq-AL" sz="2200" dirty="0" err="1"/>
              <a:t>kibernetik</a:t>
            </a:r>
            <a:r>
              <a:rPr lang="sq-AL" sz="2200" dirty="0"/>
              <a:t>.</a:t>
            </a:r>
          </a:p>
        </p:txBody>
      </p:sp>
      <p:sp>
        <p:nvSpPr>
          <p:cNvPr id="5" name="Rectangle 4">
            <a:extLst>
              <a:ext uri="{FF2B5EF4-FFF2-40B4-BE49-F238E27FC236}">
                <a16:creationId xmlns:a16="http://schemas.microsoft.com/office/drawing/2014/main" xmlns="" id="{50E34DCD-BB8C-DD4E-A006-1BDD3384150B}"/>
              </a:ext>
            </a:extLst>
          </p:cNvPr>
          <p:cNvSpPr/>
          <p:nvPr/>
        </p:nvSpPr>
        <p:spPr>
          <a:xfrm>
            <a:off x="4450456" y="1114520"/>
            <a:ext cx="4572000" cy="4893647"/>
          </a:xfrm>
          <a:prstGeom prst="rect">
            <a:avLst/>
          </a:prstGeom>
        </p:spPr>
        <p:txBody>
          <a:bodyPr wrap="square">
            <a:spAutoFit/>
          </a:bodyPr>
          <a:lstStyle/>
          <a:p>
            <a:pPr marL="800100" lvl="3" indent="-342900" eaLnBrk="1" hangingPunct="1">
              <a:spcAft>
                <a:spcPts val="1200"/>
              </a:spcAft>
              <a:buFont typeface="Wingdings" pitchFamily="2" charset="2"/>
              <a:buChar char="ü"/>
              <a:defRPr/>
            </a:pPr>
            <a:r>
              <a:rPr lang="sq-AL" sz="2200" dirty="0"/>
              <a:t>Përfshin ndër të tjera:</a:t>
            </a:r>
          </a:p>
          <a:p>
            <a:pPr marL="1028700" lvl="3" indent="-571500" eaLnBrk="1" hangingPunct="1">
              <a:spcAft>
                <a:spcPts val="1200"/>
              </a:spcAft>
              <a:buFont typeface="Arial" panose="020B0604020202020204" pitchFamily="34" charset="0"/>
              <a:buChar char="•"/>
              <a:defRPr/>
            </a:pPr>
            <a:r>
              <a:rPr lang="sq-AL" sz="2200" dirty="0"/>
              <a:t>Identifikimin dhe gjetjen e personave</a:t>
            </a:r>
          </a:p>
          <a:p>
            <a:pPr marL="1028700" lvl="3" indent="-571500" eaLnBrk="1" hangingPunct="1">
              <a:spcAft>
                <a:spcPts val="1200"/>
              </a:spcAft>
              <a:buFont typeface="Arial" panose="020B0604020202020204" pitchFamily="34" charset="0"/>
              <a:buChar char="•"/>
              <a:defRPr/>
            </a:pPr>
            <a:r>
              <a:rPr lang="sq-AL" sz="2200" dirty="0"/>
              <a:t>Dërgimin e dokumenteve</a:t>
            </a:r>
          </a:p>
          <a:p>
            <a:pPr marL="1028700" lvl="3" indent="-571500" eaLnBrk="1" hangingPunct="1">
              <a:spcAft>
                <a:spcPts val="1200"/>
              </a:spcAft>
              <a:buFont typeface="Arial" panose="020B0604020202020204" pitchFamily="34" charset="0"/>
              <a:buChar char="•"/>
              <a:defRPr/>
            </a:pPr>
            <a:r>
              <a:rPr lang="sq-AL" sz="2200" dirty="0"/>
              <a:t>Kontrollin dhe sekuestrimin</a:t>
            </a:r>
          </a:p>
          <a:p>
            <a:pPr marL="1028700" lvl="3" indent="-571500" eaLnBrk="1" hangingPunct="1">
              <a:spcAft>
                <a:spcPts val="1200"/>
              </a:spcAft>
              <a:buFont typeface="Arial" panose="020B0604020202020204" pitchFamily="34" charset="0"/>
              <a:buChar char="•"/>
              <a:defRPr/>
            </a:pPr>
            <a:r>
              <a:rPr lang="sq-AL" sz="2200" dirty="0"/>
              <a:t>Mbledhjen e dëshmive</a:t>
            </a:r>
          </a:p>
          <a:p>
            <a:pPr marL="1028700" lvl="3" indent="-571500" eaLnBrk="1" hangingPunct="1">
              <a:spcAft>
                <a:spcPts val="1200"/>
              </a:spcAft>
              <a:buFont typeface="Arial" panose="020B0604020202020204" pitchFamily="34" charset="0"/>
              <a:buChar char="•"/>
              <a:defRPr/>
            </a:pPr>
            <a:r>
              <a:rPr lang="sq-AL" sz="2200" dirty="0"/>
              <a:t>Gjurmimin, sekuestrimin dhe</a:t>
            </a:r>
          </a:p>
          <a:p>
            <a:pPr marL="1028700" lvl="3" indent="-571500" eaLnBrk="1" hangingPunct="1">
              <a:spcAft>
                <a:spcPts val="1200"/>
              </a:spcAft>
              <a:buFont typeface="Arial" panose="020B0604020202020204" pitchFamily="34" charset="0"/>
              <a:buChar char="•"/>
              <a:defRPr/>
            </a:pPr>
            <a:r>
              <a:rPr lang="sq-AL" sz="2200" dirty="0"/>
              <a:t>konfiskimin e të ardhurave nga</a:t>
            </a:r>
          </a:p>
          <a:p>
            <a:pPr marL="1028700" lvl="3" indent="-571500" eaLnBrk="1" hangingPunct="1">
              <a:spcAft>
                <a:spcPts val="1200"/>
              </a:spcAft>
              <a:buFont typeface="Arial" panose="020B0604020202020204" pitchFamily="34" charset="0"/>
              <a:buChar char="•"/>
              <a:defRPr/>
            </a:pPr>
            <a:r>
              <a:rPr lang="sq-AL" sz="2200" dirty="0"/>
              <a:t>mjetet e krimit.</a:t>
            </a:r>
          </a:p>
        </p:txBody>
      </p:sp>
      <p:pic>
        <p:nvPicPr>
          <p:cNvPr id="12" name="Picture 11">
            <a:extLst>
              <a:ext uri="{FF2B5EF4-FFF2-40B4-BE49-F238E27FC236}">
                <a16:creationId xmlns:a16="http://schemas.microsoft.com/office/drawing/2014/main" xmlns=""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xmlns="" val="354691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2519720383"/>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1210558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Rikujtim lidhur me dimensionin dhe reagimin ndërkombëtar ndaj krimit kibernetik</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635341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101719"/>
            <a:ext cx="8525021" cy="2456057"/>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dytë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Kuptimi i koncepteve themelore të Bashkëpunimin ndërkombëtar lidhur me krimin kibernetik dhe provat elektronike</a:t>
            </a:r>
          </a:p>
          <a:p>
            <a:pPr algn="ctr" eaLnBrk="1" hangingPunct="1">
              <a:lnSpc>
                <a:spcPct val="80000"/>
              </a:lnSpc>
            </a:pPr>
            <a:endParaRPr lang="en-GB" sz="3200" dirty="0"/>
          </a:p>
        </p:txBody>
      </p:sp>
    </p:spTree>
    <p:extLst>
      <p:ext uri="{BB962C8B-B14F-4D97-AF65-F5344CB8AC3E}">
        <p14:creationId xmlns:p14="http://schemas.microsoft.com/office/powerpoint/2010/main" xmlns="" val="3903092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dirty="0"/>
              <a:t>Parimet kryesore të bashkëpunimit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9A3C28A1-FC1F-4084-9F3B-8B4BB004B11E}"/>
              </a:ext>
            </a:extLst>
          </p:cNvPr>
          <p:cNvSpPr/>
          <p:nvPr/>
        </p:nvSpPr>
        <p:spPr>
          <a:xfrm>
            <a:off x="88522" y="894205"/>
            <a:ext cx="5458036" cy="5563061"/>
          </a:xfrm>
          <a:prstGeom prst="rect">
            <a:avLst/>
          </a:prstGeom>
        </p:spPr>
        <p:txBody>
          <a:bodyPr wrap="square">
            <a:spAutoFit/>
          </a:bodyPr>
          <a:lstStyle/>
          <a:p>
            <a:pPr algn="just">
              <a:spcBef>
                <a:spcPts val="600"/>
              </a:spcBef>
            </a:pPr>
            <a:r>
              <a:rPr lang="sq-AL" sz="2400" b="1" dirty="0"/>
              <a:t>Parimet kryesore për bashkëpunimin ndërkombëtar:</a:t>
            </a:r>
          </a:p>
          <a:p>
            <a:pPr marL="342900" indent="-342900" algn="just">
              <a:spcBef>
                <a:spcPts val="600"/>
              </a:spcBef>
              <a:buFont typeface="Wingdings" pitchFamily="2" charset="2"/>
              <a:buChar char="ü"/>
            </a:pPr>
            <a:r>
              <a:rPr lang="sq-AL" sz="1950" b="1" dirty="0"/>
              <a:t>Mirësia e kombeve</a:t>
            </a:r>
            <a:r>
              <a:rPr lang="sq-AL" sz="1950" dirty="0"/>
              <a:t>: ky është një parim i së drejtës ndërkombëtare që i mundëson një shteti në masën më të madhe të mundshme të njohë aktet legjislative, ekzekutive dhe gjyqësore të një shteti tjetër;</a:t>
            </a:r>
          </a:p>
          <a:p>
            <a:pPr marL="342900" indent="-342900" algn="just">
              <a:spcBef>
                <a:spcPts val="600"/>
              </a:spcBef>
              <a:buFont typeface="Wingdings" pitchFamily="2" charset="2"/>
              <a:buChar char="ü"/>
            </a:pPr>
            <a:r>
              <a:rPr lang="sq-AL" sz="1950" b="1" dirty="0"/>
              <a:t>Reciprociteti</a:t>
            </a:r>
            <a:r>
              <a:rPr lang="sq-AL" sz="1950" dirty="0"/>
              <a:t>: shteti që kërkon prova duhet ta bëjë në përputhje (ose premton ta bëjë këtë në të ardhmen) me një kërkesë të ngjashme nga shteti që kërkon ta ndihmojë atë (baza për procesin modern të ndihmës juridike të ndërsjellë);</a:t>
            </a:r>
          </a:p>
          <a:p>
            <a:pPr marL="342900" indent="-342900" algn="just">
              <a:spcBef>
                <a:spcPts val="600"/>
              </a:spcBef>
              <a:buFont typeface="Wingdings" pitchFamily="2" charset="2"/>
              <a:buChar char="ü"/>
            </a:pPr>
            <a:r>
              <a:rPr lang="sq-AL" sz="1950" b="1" dirty="0"/>
              <a:t>Kriminaliteti i dyfishtë</a:t>
            </a:r>
            <a:r>
              <a:rPr lang="sq-AL" sz="1950" dirty="0"/>
              <a:t>: vepra kryesore në lidhje me të cilën kërkohet ndihmë nga një shtet gjithashtu përbën vepër penale në shtetin ku ndodhen provat.</a:t>
            </a:r>
          </a:p>
        </p:txBody>
      </p:sp>
      <mc:AlternateContent xmlns:mc="http://schemas.openxmlformats.org/markup-compatibility/2006">
        <mc:Choice xmlns:am3d="http://schemas.microsoft.com/office/drawing/2017/model3d" xmlns=""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extLst>
                  <p:ext uri="{D42A27DB-BD31-4B8C-83A1-F6EECF244321}">
                    <p14:modId xmlns:p14="http://schemas.microsoft.com/office/powerpoint/2010/main" val="1918774963"/>
                  </p:ext>
                </p:extLst>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xmlns="" id="{2BDF18F0-4D7C-4696-80E0-CD2ECB33074B}"/>
                  </a:ext>
                </a:extLst>
              </p:cNvPr>
              <p:cNvPicPr>
                <a:picLocks noGrp="1" noRot="1" noChangeAspect="1" noMove="1" noResize="1" noEditPoints="1" noAdjustHandles="1" noChangeArrowheads="1" noChangeShapeType="1" noCrop="1"/>
              </p:cNvPicPr>
              <p:nvPr/>
            </p:nvPicPr>
            <p:blipFill>
              <a:blip r:embed="rId6"/>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xmlns="" val="1977533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Traktatet e Ndihmës juridike të ndërsjellë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
        <p:nvSpPr>
          <p:cNvPr id="5" name="Rectangle 4">
            <a:extLst>
              <a:ext uri="{FF2B5EF4-FFF2-40B4-BE49-F238E27FC236}">
                <a16:creationId xmlns:a16="http://schemas.microsoft.com/office/drawing/2014/main" xmlns="" id="{33E2E4FA-9DD3-4832-9714-3BDB5FECCA16}"/>
              </a:ext>
            </a:extLst>
          </p:cNvPr>
          <p:cNvSpPr/>
          <p:nvPr/>
        </p:nvSpPr>
        <p:spPr>
          <a:xfrm>
            <a:off x="88522" y="1259985"/>
            <a:ext cx="4572000" cy="4832092"/>
          </a:xfrm>
          <a:prstGeom prst="rect">
            <a:avLst/>
          </a:prstGeom>
        </p:spPr>
        <p:txBody>
          <a:bodyPr>
            <a:spAutoFit/>
          </a:bodyPr>
          <a:lstStyle/>
          <a:p>
            <a:pPr marL="342900" indent="-342900" algn="just">
              <a:buFont typeface="Wingdings" pitchFamily="2" charset="2"/>
              <a:buChar char="ü"/>
            </a:pPr>
            <a:r>
              <a:rPr lang="sq-AL" sz="2200" b="1"/>
              <a:t>bashkëpunimi zyrtar</a:t>
            </a:r>
            <a:r>
              <a:rPr lang="sq-AL" sz="2200"/>
              <a:t> ndërmjet dy ose më shumë vendeve</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b="1"/>
              <a:t>zakonisht përfshin dispozitat</a:t>
            </a:r>
            <a:r>
              <a:rPr lang="sq-AL" sz="2200"/>
              <a:t> për mbledhjen dhe shkëmbimin e informacionit</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b="1"/>
              <a:t>zakonisht parasheh situata</a:t>
            </a:r>
            <a:r>
              <a:rPr lang="sq-AL" sz="2200"/>
              <a:t> në të cilat kërkesat mund të refuzohen</a:t>
            </a:r>
          </a:p>
          <a:p>
            <a:pPr marL="342900" indent="-342900" algn="just">
              <a:buFont typeface="Wingdings" pitchFamily="2" charset="2"/>
              <a:buChar char="ü"/>
            </a:pPr>
            <a:endParaRPr lang="en-US" sz="2200" dirty="0"/>
          </a:p>
          <a:p>
            <a:pPr marL="342900" indent="-342900" algn="just">
              <a:buFont typeface="Wingdings" pitchFamily="2" charset="2"/>
              <a:buChar char="ü"/>
            </a:pPr>
            <a:r>
              <a:rPr lang="sq-AL" sz="2200" b="1"/>
              <a:t>zakonisht pparasheh kushte</a:t>
            </a:r>
            <a:r>
              <a:rPr lang="sq-AL" sz="2200"/>
              <a:t> që duhet të përmbushin kërkesat për ndihmë </a:t>
            </a:r>
          </a:p>
        </p:txBody>
      </p:sp>
    </p:spTree>
    <p:extLst>
      <p:ext uri="{BB962C8B-B14F-4D97-AF65-F5344CB8AC3E}">
        <p14:creationId xmlns:p14="http://schemas.microsoft.com/office/powerpoint/2010/main" xmlns="" val="23588014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Ligjet e Ndihmës juridike të ndërsjellë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816216" cy="5940088"/>
          </a:xfrm>
          <a:prstGeom prst="rect">
            <a:avLst/>
          </a:prstGeom>
        </p:spPr>
        <p:txBody>
          <a:bodyPr wrap="square">
            <a:spAutoFit/>
          </a:bodyPr>
          <a:lstStyle/>
          <a:p>
            <a:pPr marL="342900" indent="-342900" algn="just">
              <a:buFont typeface="Wingdings" pitchFamily="2" charset="2"/>
              <a:buChar char="ü"/>
            </a:pPr>
            <a:r>
              <a:rPr lang="sq-AL" sz="2150" b="1" dirty="0"/>
              <a:t>legjislacioni i brendshëm mund të parashohë mekanizma</a:t>
            </a:r>
            <a:r>
              <a:rPr lang="sq-AL" sz="2150" dirty="0"/>
              <a:t> për të bashkëpunuar me vendet, pavarësisht nëse ose jo ka TNJN me to</a:t>
            </a:r>
          </a:p>
          <a:p>
            <a:pPr marL="342900" indent="-342900" algn="just">
              <a:buFont typeface="Wingdings" pitchFamily="2" charset="2"/>
              <a:buChar char="ü"/>
            </a:pPr>
            <a:endParaRPr lang="en-US" sz="1200" dirty="0"/>
          </a:p>
          <a:p>
            <a:pPr marL="342900" indent="-342900" algn="just">
              <a:buFont typeface="Wingdings" pitchFamily="2" charset="2"/>
              <a:buChar char="ü"/>
            </a:pPr>
            <a:r>
              <a:rPr lang="sq-AL" sz="2150" b="1" dirty="0"/>
              <a:t>Këto ligje mund të përmbajnë dispozita</a:t>
            </a:r>
            <a:r>
              <a:rPr lang="sq-AL" sz="2150" dirty="0"/>
              <a:t> që mundësojnë bashkëpunim në fusha të ndryshme, përfshirë realizimin ose bërjen e kërkesave për ruajtjen e përshpejtuar të të dhënave të ruajtura, kontrollin dhe sekuestrimin e të dhënave, përgjimin e të dhënave të përmbajtjes dhe mbledhjen e të dhënave të trafikut</a:t>
            </a:r>
          </a:p>
          <a:p>
            <a:pPr marL="800100" lvl="1" indent="-342900">
              <a:buFont typeface="Wingdings" pitchFamily="2" charset="2"/>
              <a:buChar char="ü"/>
            </a:pPr>
            <a:endParaRPr lang="en-GB" sz="2200" dirty="0"/>
          </a:p>
        </p:txBody>
      </p:sp>
      <p:pic>
        <p:nvPicPr>
          <p:cNvPr id="11" name="Picture 10">
            <a:extLst>
              <a:ext uri="{FF2B5EF4-FFF2-40B4-BE49-F238E27FC236}">
                <a16:creationId xmlns:a16="http://schemas.microsoft.com/office/drawing/2014/main" xmlns="" id="{33EADB6B-570B-7542-B6FE-AE373DFA8033}"/>
              </a:ext>
            </a:extLst>
          </p:cNvPr>
          <p:cNvPicPr>
            <a:picLocks noChangeAspect="1"/>
          </p:cNvPicPr>
          <p:nvPr/>
        </p:nvPicPr>
        <p:blipFill>
          <a:blip r:embed="rId4"/>
          <a:stretch>
            <a:fillRect/>
          </a:stretch>
        </p:blipFill>
        <p:spPr>
          <a:xfrm>
            <a:off x="4904738" y="2456410"/>
            <a:ext cx="4117718" cy="1945180"/>
          </a:xfrm>
          <a:prstGeom prst="rect">
            <a:avLst/>
          </a:prstGeom>
        </p:spPr>
      </p:pic>
    </p:spTree>
    <p:extLst>
      <p:ext uri="{BB962C8B-B14F-4D97-AF65-F5344CB8AC3E}">
        <p14:creationId xmlns:p14="http://schemas.microsoft.com/office/powerpoint/2010/main" xmlns="" val="2834004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Agjenda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36290" y="1338433"/>
            <a:ext cx="4114166" cy="4770537"/>
          </a:xfrm>
          <a:prstGeom prst="rect">
            <a:avLst/>
          </a:prstGeom>
        </p:spPr>
        <p:txBody>
          <a:bodyPr wrap="square">
            <a:spAutoFit/>
          </a:bodyPr>
          <a:lstStyle/>
          <a:p>
            <a:pPr marL="342900" indent="-342900" eaLnBrk="1" hangingPunct="1">
              <a:lnSpc>
                <a:spcPct val="80000"/>
              </a:lnSpc>
              <a:buFont typeface="Wingdings" pitchFamily="2" charset="2"/>
              <a:buChar char="Ø"/>
            </a:pPr>
            <a:r>
              <a:rPr lang="sq-AL" sz="2000" b="1" dirty="0"/>
              <a:t>Pjesa e parë</a:t>
            </a:r>
          </a:p>
          <a:p>
            <a:pPr marL="342900" indent="-342900" eaLnBrk="1" hangingPunct="1">
              <a:lnSpc>
                <a:spcPct val="80000"/>
              </a:lnSpc>
              <a:buFont typeface="Wingdings" pitchFamily="2" charset="2"/>
              <a:buChar char="ü"/>
            </a:pPr>
            <a:r>
              <a:rPr lang="sq-AL" sz="2000" i="1" dirty="0"/>
              <a:t>Rikujtim lidhur me dimensionin dhe reagimin ndërkombëtar ndaj krimit </a:t>
            </a:r>
            <a:r>
              <a:rPr lang="sq-AL" sz="2000" i="1" dirty="0" err="1"/>
              <a:t>kibernetik</a:t>
            </a:r>
            <a:endParaRPr lang="sq-AL" sz="2000" i="1" dirty="0"/>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sq-AL" sz="2000" b="1" dirty="0"/>
              <a:t>Pjesa e dytë</a:t>
            </a:r>
          </a:p>
          <a:p>
            <a:pPr marL="342900" indent="-342900" eaLnBrk="1" hangingPunct="1">
              <a:lnSpc>
                <a:spcPct val="80000"/>
              </a:lnSpc>
              <a:buFont typeface="Wingdings" pitchFamily="2" charset="2"/>
              <a:buChar char="ü"/>
            </a:pPr>
            <a:r>
              <a:rPr lang="sq-AL" sz="2000" i="1" dirty="0"/>
              <a:t>Rikujtim lidhur me reagimin ndërkombëtar ndaj krimit </a:t>
            </a:r>
            <a:r>
              <a:rPr lang="sq-AL" sz="2000" i="1" dirty="0" err="1"/>
              <a:t>kibernetik</a:t>
            </a:r>
            <a:r>
              <a:rPr lang="sq-AL" sz="2000" i="1" dirty="0"/>
              <a:t>: Konventa e Budapestit për krimin </a:t>
            </a:r>
            <a:r>
              <a:rPr lang="sq-AL" sz="2000" i="1" dirty="0" err="1"/>
              <a:t>kibernetik</a:t>
            </a:r>
            <a:r>
              <a:rPr lang="sq-AL" sz="2000" i="1" dirty="0"/>
              <a:t> dhe mjetet e bashkëpunimit ndërkombëtar</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sq-AL" sz="2000" b="1" dirty="0"/>
              <a:t>Pjesa e tretë</a:t>
            </a:r>
          </a:p>
          <a:p>
            <a:pPr marL="342900" indent="-342900">
              <a:lnSpc>
                <a:spcPct val="80000"/>
              </a:lnSpc>
              <a:buFont typeface="Wingdings" pitchFamily="2" charset="2"/>
              <a:buChar char="ü"/>
            </a:pPr>
            <a:r>
              <a:rPr lang="sq-AL" sz="2000" i="1" dirty="0"/>
              <a:t>Provat elektronike dhe bashkëpunimi ndërkombëtar - karakteristikat kryesore përcaktuese dhe sfidat për marrjen e tyre</a:t>
            </a:r>
          </a:p>
        </p:txBody>
      </p:sp>
      <p:sp>
        <p:nvSpPr>
          <p:cNvPr id="6" name="Rectangle 5">
            <a:extLst>
              <a:ext uri="{FF2B5EF4-FFF2-40B4-BE49-F238E27FC236}">
                <a16:creationId xmlns:a16="http://schemas.microsoft.com/office/drawing/2014/main" xmlns="" id="{EA3FFC4F-A0C7-6241-A6A3-D4D1CB58E595}"/>
              </a:ext>
            </a:extLst>
          </p:cNvPr>
          <p:cNvSpPr/>
          <p:nvPr/>
        </p:nvSpPr>
        <p:spPr>
          <a:xfrm>
            <a:off x="4450456" y="1338433"/>
            <a:ext cx="4572000" cy="1815882"/>
          </a:xfrm>
          <a:prstGeom prst="rect">
            <a:avLst/>
          </a:prstGeom>
        </p:spPr>
        <p:txBody>
          <a:bodyPr>
            <a:spAutoFit/>
          </a:bodyPr>
          <a:lstStyle/>
          <a:p>
            <a:pPr marL="342900" indent="-342900" eaLnBrk="1" hangingPunct="1">
              <a:lnSpc>
                <a:spcPct val="80000"/>
              </a:lnSpc>
              <a:buFont typeface="Wingdings" pitchFamily="2" charset="2"/>
              <a:buChar char="Ø"/>
            </a:pPr>
            <a:r>
              <a:rPr lang="sq-AL" sz="2000" b="1"/>
              <a:t>Pjesa e katërt</a:t>
            </a:r>
          </a:p>
          <a:p>
            <a:pPr marL="342900" indent="-342900">
              <a:lnSpc>
                <a:spcPct val="80000"/>
              </a:lnSpc>
              <a:buFont typeface="Wingdings" pitchFamily="2" charset="2"/>
              <a:buChar char="ü"/>
            </a:pPr>
            <a:r>
              <a:rPr lang="sq-AL" sz="2000" i="1"/>
              <a:t>Bashkëpunimi zyrtar, gjysmë zyrtar, joformal dhe kapaciteti i sektorit privat</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sq-AL" sz="2000" b="1"/>
              <a:t>Pjesa e pestë</a:t>
            </a:r>
          </a:p>
          <a:p>
            <a:pPr marL="342900" indent="-342900">
              <a:lnSpc>
                <a:spcPct val="80000"/>
              </a:lnSpc>
              <a:buFont typeface="Wingdings" pitchFamily="2" charset="2"/>
              <a:buChar char="ü"/>
            </a:pPr>
            <a:r>
              <a:rPr lang="sq-AL" sz="2000" i="1"/>
              <a:t>Përmbledhje</a:t>
            </a:r>
          </a:p>
        </p:txBody>
      </p:sp>
      <p:pic>
        <p:nvPicPr>
          <p:cNvPr id="7" name="Picture 6" descr="A picture containing keyboard&#10;&#10;Description automatically generated">
            <a:extLst>
              <a:ext uri="{FF2B5EF4-FFF2-40B4-BE49-F238E27FC236}">
                <a16:creationId xmlns:a16="http://schemas.microsoft.com/office/drawing/2014/main" xmlns="" id="{4481AE4C-03BD-48F0-8CEC-9EBF00DFF485}"/>
              </a:ext>
            </a:extLst>
          </p:cNvPr>
          <p:cNvPicPr>
            <a:picLocks noChangeAspect="1"/>
          </p:cNvPicPr>
          <p:nvPr/>
        </p:nvPicPr>
        <p:blipFill>
          <a:blip r:embed="rId4"/>
          <a:stretch>
            <a:fillRect/>
          </a:stretch>
        </p:blipFill>
        <p:spPr>
          <a:xfrm>
            <a:off x="5215630" y="3718177"/>
            <a:ext cx="3316810" cy="2207186"/>
          </a:xfrm>
          <a:prstGeom prst="rect">
            <a:avLst/>
          </a:prstGeom>
        </p:spPr>
      </p:pic>
    </p:spTree>
    <p:extLst>
      <p:ext uri="{BB962C8B-B14F-4D97-AF65-F5344CB8AC3E}">
        <p14:creationId xmlns:p14="http://schemas.microsoft.com/office/powerpoint/2010/main" xmlns=""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smtClean="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sq-AL" sz="3200" b="1">
                <a:solidFill>
                  <a:schemeClr val="bg1"/>
                </a:solidFill>
                <a:latin typeface="+mn-lt"/>
              </a:rPr>
              <a:t>Shembull i Konventës së Budapestit: </a:t>
            </a:r>
          </a:p>
          <a:p>
            <a:pPr marL="892175" indent="-892175" algn="r"/>
            <a:r>
              <a:rPr lang="sq-AL" sz="3200" b="1">
                <a:solidFill>
                  <a:schemeClr val="bg1"/>
                </a:solidFill>
                <a:latin typeface="+mn-lt"/>
              </a:rPr>
              <a:t>parimet e bashkëpunimit ndërkombëtar</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6" name="TextBox 5"/>
          <p:cNvSpPr txBox="1"/>
          <p:nvPr/>
        </p:nvSpPr>
        <p:spPr>
          <a:xfrm>
            <a:off x="130062" y="945497"/>
            <a:ext cx="8892394" cy="5693866"/>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sq-AL" sz="1900" b="1" dirty="0">
                <a:cs typeface="Arial" panose="020B0604020202020204" pitchFamily="34" charset="0"/>
              </a:rPr>
              <a:t>Bashkëpunimi "në masën më të gjerë të mundshme"</a:t>
            </a:r>
          </a:p>
          <a:p>
            <a:pPr marL="342900" indent="-342900">
              <a:spcAft>
                <a:spcPts val="600"/>
              </a:spcAft>
              <a:buFont typeface="Wingdings" pitchFamily="2" charset="2"/>
              <a:buChar char="ü"/>
            </a:pPr>
            <a:r>
              <a:rPr lang="sq-AL" sz="1900" b="1" dirty="0">
                <a:cs typeface="Arial" panose="020B0604020202020204" pitchFamily="34" charset="0"/>
              </a:rPr>
              <a:t>Bashkëpunimi për të gjitha</a:t>
            </a:r>
            <a:r>
              <a:rPr lang="sq-AL" sz="1900" dirty="0">
                <a:cs typeface="Arial" panose="020B0604020202020204" pitchFamily="34" charset="0"/>
              </a:rPr>
              <a:t> veprat e lidhura me kompjuterë dhe provat elektronike;</a:t>
            </a:r>
          </a:p>
          <a:p>
            <a:pPr marL="342900" indent="-342900">
              <a:spcAft>
                <a:spcPts val="600"/>
              </a:spcAft>
              <a:buFont typeface="Wingdings" pitchFamily="2" charset="2"/>
              <a:buChar char="ü"/>
            </a:pPr>
            <a:r>
              <a:rPr lang="sq-AL" sz="1900" b="1" dirty="0">
                <a:cs typeface="Arial" panose="020B0604020202020204" pitchFamily="34" charset="0"/>
              </a:rPr>
              <a:t>Bashkëpunimi i bazuar</a:t>
            </a:r>
            <a:r>
              <a:rPr lang="sq-AL" sz="1900" dirty="0">
                <a:cs typeface="Arial" panose="020B0604020202020204" pitchFamily="34" charset="0"/>
              </a:rPr>
              <a:t> në Konventë si dhe:</a:t>
            </a:r>
          </a:p>
          <a:p>
            <a:pPr marL="800100" lvl="1" indent="-342900">
              <a:spcAft>
                <a:spcPts val="600"/>
              </a:spcAft>
              <a:buFont typeface="Arial" panose="020B0604020202020204" pitchFamily="34" charset="0"/>
              <a:buChar char="•"/>
            </a:pPr>
            <a:r>
              <a:rPr lang="sq-AL" sz="1900" dirty="0">
                <a:cs typeface="Arial" panose="020B0604020202020204" pitchFamily="34" charset="0"/>
              </a:rPr>
              <a:t> përmes aplikimit të instrumenteve përkatëse ndërkombëtare për bashkëpunimin ndërkombëtar në çështjet penale, </a:t>
            </a:r>
          </a:p>
          <a:p>
            <a:pPr marL="800100" lvl="1" indent="-342900">
              <a:spcAft>
                <a:spcPts val="600"/>
              </a:spcAft>
              <a:buFont typeface="Arial" panose="020B0604020202020204" pitchFamily="34" charset="0"/>
              <a:buChar char="•"/>
            </a:pPr>
            <a:r>
              <a:rPr lang="sq-AL" sz="1900" dirty="0">
                <a:cs typeface="Arial" panose="020B0604020202020204" pitchFamily="34" charset="0"/>
              </a:rPr>
              <a:t>marrëveshjeve pajtuar mbi bazën e legjislacionit uniform ose reciprok, dhe</a:t>
            </a:r>
          </a:p>
          <a:p>
            <a:pPr marL="800100" lvl="1" indent="-342900">
              <a:spcAft>
                <a:spcPts val="600"/>
              </a:spcAft>
              <a:buFont typeface="Arial" panose="020B0604020202020204" pitchFamily="34" charset="0"/>
              <a:buChar char="•"/>
            </a:pPr>
            <a:r>
              <a:rPr lang="sq-AL" sz="1900" dirty="0">
                <a:cs typeface="Arial" panose="020B0604020202020204" pitchFamily="34" charset="0"/>
              </a:rPr>
              <a:t>ligjeve të brendshme</a:t>
            </a:r>
          </a:p>
          <a:p>
            <a:pPr marL="342900" lvl="1" indent="-342900">
              <a:spcAft>
                <a:spcPts val="600"/>
              </a:spcAft>
              <a:buFont typeface="Wingdings" pitchFamily="2" charset="2"/>
              <a:buChar char="ü"/>
            </a:pPr>
            <a:r>
              <a:rPr lang="sq-AL" sz="1900" b="1" dirty="0">
                <a:cs typeface="Arial" panose="020B0604020202020204" pitchFamily="34" charset="0"/>
              </a:rPr>
              <a:t>Parimet e Ndihmës juridike të ndërsjellë:</a:t>
            </a:r>
          </a:p>
          <a:p>
            <a:pPr marL="800100" lvl="2" indent="-342900">
              <a:spcAft>
                <a:spcPts val="600"/>
              </a:spcAft>
              <a:buFont typeface="Arial" panose="020B0604020202020204" pitchFamily="34" charset="0"/>
              <a:buChar char="•"/>
            </a:pPr>
            <a:r>
              <a:rPr lang="sq-AL" sz="1900" dirty="0">
                <a:cs typeface="Arial" panose="020B0604020202020204" pitchFamily="34" charset="0"/>
              </a:rPr>
              <a:t>baza ligjore kombëtare për masat sipas neneve 29 deri 35 të Konventës;</a:t>
            </a:r>
          </a:p>
          <a:p>
            <a:pPr marL="800100" lvl="2" indent="-342900">
              <a:spcAft>
                <a:spcPts val="600"/>
              </a:spcAft>
              <a:buFont typeface="Arial" panose="020B0604020202020204" pitchFamily="34" charset="0"/>
              <a:buChar char="•"/>
            </a:pPr>
            <a:r>
              <a:rPr lang="sq-AL" sz="1900" dirty="0">
                <a:cs typeface="Arial" panose="020B0604020202020204" pitchFamily="34" charset="0"/>
              </a:rPr>
              <a:t>përdorimi i mjeteve të komunikimit të përshpejtuar;</a:t>
            </a:r>
          </a:p>
          <a:p>
            <a:pPr marL="800100" lvl="2" indent="-342900">
              <a:spcAft>
                <a:spcPts val="600"/>
              </a:spcAft>
              <a:buFont typeface="Arial" panose="020B0604020202020204" pitchFamily="34" charset="0"/>
              <a:buChar char="•"/>
            </a:pPr>
            <a:r>
              <a:rPr lang="sq-AL" sz="1900" dirty="0">
                <a:cs typeface="Arial" panose="020B0604020202020204" pitchFamily="34" charset="0"/>
              </a:rPr>
              <a:t>në varësi të kushteve të zbatueshme të TNJN-ve dhe ligjeve të brendshme;</a:t>
            </a:r>
          </a:p>
          <a:p>
            <a:pPr marL="800100" lvl="2" indent="-342900">
              <a:spcAft>
                <a:spcPts val="600"/>
              </a:spcAft>
              <a:buFont typeface="Arial" panose="020B0604020202020204" pitchFamily="34" charset="0"/>
              <a:buChar char="•"/>
            </a:pPr>
            <a:r>
              <a:rPr lang="sq-AL" sz="1900" dirty="0">
                <a:cs typeface="Arial" panose="020B0604020202020204" pitchFamily="34" charset="0"/>
              </a:rPr>
              <a:t>mbështetja në parimin e kriminalitetit të dyfishtë</a:t>
            </a:r>
          </a:p>
          <a:p>
            <a:pPr marL="347663" lvl="1" indent="-342900">
              <a:spcAft>
                <a:spcPts val="600"/>
              </a:spcAft>
              <a:buFont typeface="Wingdings" pitchFamily="2" charset="2"/>
              <a:buChar char="ü"/>
            </a:pPr>
            <a:r>
              <a:rPr lang="sq-AL" sz="1900" b="1" dirty="0">
                <a:cs typeface="Arial" panose="020B0604020202020204" pitchFamily="34" charset="0"/>
              </a:rPr>
              <a:t>NJN e mundshme</a:t>
            </a:r>
            <a:r>
              <a:rPr lang="sq-AL" sz="1900" dirty="0">
                <a:cs typeface="Arial" panose="020B0604020202020204" pitchFamily="34" charset="0"/>
              </a:rPr>
              <a:t> në mungesë të marrëveshjeve përkatëse (neni 27)</a:t>
            </a:r>
          </a:p>
        </p:txBody>
      </p:sp>
    </p:spTree>
    <p:extLst>
      <p:ext uri="{BB962C8B-B14F-4D97-AF65-F5344CB8AC3E}">
        <p14:creationId xmlns:p14="http://schemas.microsoft.com/office/powerpoint/2010/main" xmlns="" val="830851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Rikujtues i NJN-së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1830533624"/>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1673845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000" b="1" dirty="0"/>
              <a:t>Përmbledhje lidhur me Konventën e Budapestit dhe mjetet e bashkëpunimit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3826707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tretë</a:t>
            </a:r>
          </a:p>
          <a:p>
            <a:pPr algn="ctr">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t>Provat elektronike dhe bashkëpunimi ndërkombëtar:</a:t>
            </a:r>
          </a:p>
          <a:p>
            <a:pPr algn="ctr">
              <a:lnSpc>
                <a:spcPct val="80000"/>
              </a:lnSpc>
            </a:pPr>
            <a:endParaRPr lang="en-GB" sz="3200" b="1" dirty="0"/>
          </a:p>
          <a:p>
            <a:pPr algn="ctr">
              <a:lnSpc>
                <a:spcPct val="80000"/>
              </a:lnSpc>
            </a:pPr>
            <a:r>
              <a:rPr lang="sq-AL" sz="3200" b="1"/>
              <a:t>karakteristikat kryesore përkufizuese dhe sfidat për marrjen e tyre</a:t>
            </a:r>
          </a:p>
        </p:txBody>
      </p:sp>
    </p:spTree>
    <p:extLst>
      <p:ext uri="{BB962C8B-B14F-4D97-AF65-F5344CB8AC3E}">
        <p14:creationId xmlns:p14="http://schemas.microsoft.com/office/powerpoint/2010/main" xmlns="" val="10563844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967958"/>
            <a:ext cx="8213267" cy="5601533"/>
          </a:xfrm>
          <a:prstGeom prst="rect">
            <a:avLst/>
          </a:prstGeom>
        </p:spPr>
        <p:txBody>
          <a:bodyPr wrap="square">
            <a:spAutoFit/>
          </a:bodyPr>
          <a:lstStyle/>
          <a:p>
            <a:pPr marL="342900" indent="-342900">
              <a:buFont typeface="Wingdings" pitchFamily="2" charset="2"/>
              <a:buChar char="ü"/>
            </a:pPr>
            <a:r>
              <a:rPr lang="sq-AL" sz="2200" dirty="0">
                <a:ea typeface="Verdana" panose="020B0604030504040204" pitchFamily="34" charset="0"/>
                <a:cs typeface="Arial" panose="020B0604020202020204" pitchFamily="34" charset="0"/>
              </a:rPr>
              <a:t>Veprat e krimit </a:t>
            </a:r>
            <a:r>
              <a:rPr lang="sq-AL" sz="2200" dirty="0" err="1">
                <a:ea typeface="Verdana" panose="020B0604030504040204" pitchFamily="34" charset="0"/>
                <a:cs typeface="Arial" panose="020B0604020202020204" pitchFamily="34" charset="0"/>
              </a:rPr>
              <a:t>kibernetik</a:t>
            </a:r>
            <a:r>
              <a:rPr lang="sq-AL" sz="2200" dirty="0">
                <a:ea typeface="Verdana" panose="020B0604030504040204" pitchFamily="34" charset="0"/>
                <a:cs typeface="Arial" panose="020B0604020202020204" pitchFamily="34" charset="0"/>
              </a:rPr>
              <a:t> kundër rrjetit, kompjuterëve, programit ose të dhënave:</a:t>
            </a:r>
          </a:p>
          <a:p>
            <a:pPr marL="342900" indent="-342900">
              <a:buFont typeface="Wingdings" panose="05000000000000000000" pitchFamily="2" charset="2"/>
              <a:buChar char="v"/>
            </a:pPr>
            <a:endParaRPr lang="en-US" sz="14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penale kundër </a:t>
            </a:r>
            <a:r>
              <a:rPr lang="sq-AL" sz="2200" dirty="0" err="1">
                <a:ea typeface="Verdana" panose="020B0604030504040204" pitchFamily="34" charset="0"/>
                <a:cs typeface="Arial" panose="020B0604020202020204" pitchFamily="34" charset="0"/>
              </a:rPr>
              <a:t>konfidencialitetit</a:t>
            </a:r>
            <a:r>
              <a:rPr lang="sq-AL" sz="2200" dirty="0">
                <a:ea typeface="Verdana" panose="020B0604030504040204" pitchFamily="34" charset="0"/>
                <a:cs typeface="Arial" panose="020B0604020202020204" pitchFamily="34" charset="0"/>
              </a:rPr>
              <a:t>, integritetit dhe </a:t>
            </a:r>
            <a:r>
              <a:rPr lang="sq-AL" sz="2200" dirty="0" err="1">
                <a:ea typeface="Verdana" panose="020B0604030504040204" pitchFamily="34" charset="0"/>
                <a:cs typeface="Arial" panose="020B0604020202020204" pitchFamily="34" charset="0"/>
              </a:rPr>
              <a:t>disponueshmërisë</a:t>
            </a:r>
            <a:r>
              <a:rPr lang="sq-AL" sz="2200" dirty="0">
                <a:ea typeface="Verdana" panose="020B0604030504040204" pitchFamily="34" charset="0"/>
                <a:cs typeface="Arial" panose="020B0604020202020204" pitchFamily="34" charset="0"/>
              </a:rPr>
              <a:t> të të dhënave dhe sistemeve kompjuterike</a:t>
            </a:r>
          </a:p>
          <a:p>
            <a:pPr marL="800100" lvl="1" indent="-342900">
              <a:buFont typeface="Arial" panose="020B0604020202020204" pitchFamily="34" charset="0"/>
              <a:buChar char="•"/>
            </a:pPr>
            <a:endParaRPr lang="en-US"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penale të lidhura me kompjuterë</a:t>
            </a:r>
          </a:p>
          <a:p>
            <a:pPr marL="800100" lvl="1" indent="-342900">
              <a:buFont typeface="Arial" panose="020B0604020202020204" pitchFamily="34" charset="0"/>
              <a:buChar char="•"/>
            </a:pPr>
            <a:endParaRPr lang="en-US"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penale të lidhura me përmbajtjen</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Veprat që lidhen me të drejtat e pronës intelektuale dhe të drejtat e lidhura me to</a:t>
            </a:r>
          </a:p>
          <a:p>
            <a:endParaRPr lang="en-GB" dirty="0">
              <a:ea typeface="Verdana" panose="020B0604030504040204" pitchFamily="34" charset="0"/>
              <a:cs typeface="Arial" panose="020B0604020202020204" pitchFamily="34" charset="0"/>
            </a:endParaRPr>
          </a:p>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Përdorimi kriminal i internetit</a:t>
            </a:r>
            <a:r>
              <a:rPr lang="sq-AL" sz="2200" dirty="0">
                <a:ea typeface="Verdana" panose="020B0604030504040204" pitchFamily="34" charset="0"/>
                <a:cs typeface="Arial" panose="020B0604020202020204" pitchFamily="34" charset="0"/>
              </a:rPr>
              <a:t> për kryerjen e krimeve tradicionale</a:t>
            </a:r>
          </a:p>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Jo çdo gjë është krim </a:t>
            </a:r>
            <a:r>
              <a:rPr lang="sq-AL" sz="2200" b="1" dirty="0" err="1">
                <a:ea typeface="Verdana" panose="020B0604030504040204" pitchFamily="34" charset="0"/>
                <a:cs typeface="Arial" panose="020B0604020202020204" pitchFamily="34" charset="0"/>
              </a:rPr>
              <a:t>kibernetik</a:t>
            </a:r>
            <a:endParaRPr lang="sq-AL" sz="2200" b="1"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xmlns="" val="1527653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xmlns="" id="{EEBC737E-2C7E-45BA-A52C-1C03F9F4A3EA}"/>
              </a:ext>
            </a:extLst>
          </p:cNvPr>
          <p:cNvGraphicFramePr/>
          <p:nvPr>
            <p:extLst>
              <p:ext uri="{D42A27DB-BD31-4B8C-83A1-F6EECF244321}">
                <p14:modId xmlns:p14="http://schemas.microsoft.com/office/powerpoint/2010/main" xmlns="" val="2195692369"/>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xmlns="" val="3272516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t>Karakteristikat kryesore përkufizuese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204586" y="1046041"/>
            <a:ext cx="8327853" cy="5386090"/>
          </a:xfrm>
          <a:prstGeom prst="rect">
            <a:avLst/>
          </a:prstGeom>
        </p:spPr>
        <p:txBody>
          <a:bodyPr wrap="square">
            <a:spAutoFit/>
          </a:bodyPr>
          <a:lstStyle/>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Provat e përdorura lidhen fizikisht</a:t>
            </a:r>
            <a:r>
              <a:rPr lang="sq-AL" sz="2200" dirty="0">
                <a:ea typeface="Verdana" panose="020B0604030504040204" pitchFamily="34" charset="0"/>
                <a:cs typeface="Arial" panose="020B0604020202020204" pitchFamily="34" charset="0"/>
              </a:rPr>
              <a:t> drejtpërdrejt ose indirekt me një skenë krimi</a:t>
            </a:r>
          </a:p>
          <a:p>
            <a:pPr marL="342900" indent="-342900">
              <a:buFont typeface="Wingdings" pitchFamily="2" charset="2"/>
              <a:buChar char="ü"/>
            </a:pPr>
            <a:endParaRPr lang="en-GB" sz="1200" dirty="0">
              <a:ea typeface="Verdana" panose="020B0604030504040204" pitchFamily="34" charset="0"/>
              <a:cs typeface="Arial" panose="020B0604020202020204" pitchFamily="34" charset="0"/>
            </a:endParaRPr>
          </a:p>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Prova elektronike mund të jenë kudo</a:t>
            </a:r>
            <a:r>
              <a:rPr lang="sq-AL" sz="2200" dirty="0">
                <a:ea typeface="Verdana" panose="020B0604030504040204" pitchFamily="34" charset="0"/>
                <a:cs typeface="Arial" panose="020B0604020202020204" pitchFamily="34" charset="0"/>
              </a:rPr>
              <a:t>:</a:t>
            </a:r>
          </a:p>
          <a:p>
            <a:endParaRPr lang="en-GB" sz="14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pajisje në vendin e ngjarjes</a:t>
            </a:r>
          </a:p>
          <a:p>
            <a:pPr marL="446088" indent="-342900">
              <a:buFont typeface="Arial" panose="020B0604020202020204" pitchFamily="34" charset="0"/>
              <a:buChar char="•"/>
            </a:pPr>
            <a:endParaRPr lang="en-GB"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pajisje në posedim të të dyshuarit / dëshmitarit / viktimës</a:t>
            </a:r>
          </a:p>
          <a:p>
            <a:pPr marL="446088" indent="-342900">
              <a:buFont typeface="Arial" panose="020B0604020202020204" pitchFamily="34" charset="0"/>
              <a:buChar char="•"/>
            </a:pPr>
            <a:endParaRPr lang="en-GB"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rrjet me tela të lidhur me atë pajisje</a:t>
            </a:r>
          </a:p>
          <a:p>
            <a:pPr marL="446088" indent="-342900">
              <a:buFont typeface="Arial" panose="020B0604020202020204" pitchFamily="34" charset="0"/>
              <a:buChar char="•"/>
            </a:pPr>
            <a:endParaRPr lang="en-GB"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një rrjet pa tela të lidhur me atë pajisje</a:t>
            </a:r>
          </a:p>
          <a:p>
            <a:pPr marL="446088" indent="-342900">
              <a:buFont typeface="Arial" panose="020B0604020202020204" pitchFamily="34" charset="0"/>
              <a:buChar char="•"/>
            </a:pPr>
            <a:endParaRPr lang="en-GB"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ruajtur në juridiksion</a:t>
            </a:r>
          </a:p>
          <a:p>
            <a:pPr marL="446088" indent="-342900">
              <a:buFont typeface="Arial" panose="020B0604020202020204" pitchFamily="34" charset="0"/>
              <a:buChar char="•"/>
            </a:pPr>
            <a:endParaRPr lang="en-GB"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ruajtur kudo në botë</a:t>
            </a:r>
          </a:p>
        </p:txBody>
      </p:sp>
    </p:spTree>
    <p:extLst>
      <p:ext uri="{BB962C8B-B14F-4D97-AF65-F5344CB8AC3E}">
        <p14:creationId xmlns:p14="http://schemas.microsoft.com/office/powerpoint/2010/main" xmlns="" val="4878902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204048" y="989546"/>
            <a:ext cx="7371471" cy="4832092"/>
          </a:xfrm>
          <a:prstGeom prst="rect">
            <a:avLst/>
          </a:prstGeom>
        </p:spPr>
        <p:txBody>
          <a:bodyPr wrap="square">
            <a:spAutoFit/>
          </a:bodyPr>
          <a:lstStyle/>
          <a:p>
            <a:pPr marL="342900" indent="-342900">
              <a:buFont typeface="Wingdings" pitchFamily="2" charset="2"/>
              <a:buChar char="ü"/>
            </a:pPr>
            <a:r>
              <a:rPr lang="sq-AL" sz="2200" b="1">
                <a:ea typeface="Verdana" panose="020B0604030504040204" pitchFamily="34" charset="0"/>
                <a:cs typeface="Arial" panose="020B0604020202020204" pitchFamily="34" charset="0"/>
              </a:rPr>
              <a:t>Provat elektronike dhe sfidat lidhur me to</a:t>
            </a:r>
            <a:r>
              <a:rPr lang="sq-AL" sz="220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identifikimi dhe gjetja e provave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sigurimi i pajisjeve harduerike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marrja dhe analizimi i të dhënave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ruajtja e integritetit dhe zinxhiri i ruajtjes </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të jenë në përputhje me rregullat e gjykatës dhe pranueshmërinë</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sq-AL" sz="2200">
                <a:ea typeface="Verdana" panose="020B0604030504040204" pitchFamily="34" charset="0"/>
                <a:cs typeface="Arial" panose="020B0604020202020204" pitchFamily="34" charset="0"/>
              </a:rPr>
              <a:t>lidhja me të dyshuarin për përdorimin e pajisjes në kohën përkatëse ('Atribuimi')</a:t>
            </a:r>
          </a:p>
        </p:txBody>
      </p:sp>
    </p:spTree>
    <p:extLst>
      <p:ext uri="{BB962C8B-B14F-4D97-AF65-F5344CB8AC3E}">
        <p14:creationId xmlns:p14="http://schemas.microsoft.com/office/powerpoint/2010/main" xmlns="" val="1625696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6264" y="948578"/>
            <a:ext cx="7371471" cy="5914440"/>
          </a:xfrm>
          <a:prstGeom prst="rect">
            <a:avLst/>
          </a:prstGeom>
        </p:spPr>
        <p:txBody>
          <a:bodyPr wrap="square">
            <a:spAutoFit/>
          </a:bodyPr>
          <a:lstStyle/>
          <a:p>
            <a:pPr algn="just">
              <a:spcAft>
                <a:spcPts val="1200"/>
              </a:spcAft>
            </a:pPr>
            <a:r>
              <a:rPr lang="sq-AL" sz="2100" dirty="0">
                <a:ea typeface="Times New Roman" panose="02020603050405020304" pitchFamily="18" charset="0"/>
                <a:cs typeface="Arial" panose="020B0604020202020204" pitchFamily="34" charset="0"/>
              </a:rPr>
              <a:t>“</a:t>
            </a:r>
            <a:r>
              <a:rPr lang="sq-AL" sz="2100" i="1" dirty="0">
                <a:ea typeface="Times New Roman" panose="02020603050405020304" pitchFamily="18" charset="0"/>
                <a:cs typeface="Arial" panose="020B0604020202020204" pitchFamily="34" charset="0"/>
              </a:rPr>
              <a:t>Provat elektronike përfshijnë forma të ndryshme të të dhënave kompjuterike; mund të përfshijnë:    </a:t>
            </a:r>
          </a:p>
          <a:p>
            <a:pPr marL="342900" lvl="0" indent="-342900">
              <a:spcAft>
                <a:spcPts val="1000"/>
              </a:spcAft>
              <a:buFont typeface="Calibri" panose="020F0502020204030204" pitchFamily="34" charset="0"/>
              <a:buChar char="-"/>
            </a:pPr>
            <a:r>
              <a:rPr lang="sq-AL" sz="2100" i="1" dirty="0">
                <a:ea typeface="Times New Roman" panose="02020603050405020304" pitchFamily="18" charset="0"/>
                <a:cs typeface="Arial" panose="020B0604020202020204" pitchFamily="34" charset="0"/>
              </a:rPr>
              <a:t>informacionin e </a:t>
            </a:r>
            <a:r>
              <a:rPr lang="sq-AL" sz="2100" i="1" dirty="0" err="1">
                <a:ea typeface="Times New Roman" panose="02020603050405020304" pitchFamily="18" charset="0"/>
                <a:cs typeface="Arial" panose="020B0604020202020204" pitchFamily="34" charset="0"/>
              </a:rPr>
              <a:t>abonuesit</a:t>
            </a:r>
            <a:r>
              <a:rPr lang="sq-AL" sz="2100" i="1" dirty="0">
                <a:ea typeface="Times New Roman" panose="02020603050405020304" pitchFamily="18" charset="0"/>
                <a:cs typeface="Arial" panose="020B0604020202020204" pitchFamily="34" charset="0"/>
              </a:rPr>
              <a:t>, këto janë të dhëna të mbajtura nga një ofrues i shërbimit dhe përfshijnë emrin, adresën dhe detajet e kontaktit të një personi që abonohet në një shërbim telekomunikimi,  </a:t>
            </a:r>
          </a:p>
          <a:p>
            <a:pPr marL="342900" lvl="0" indent="-342900">
              <a:spcAft>
                <a:spcPts val="1000"/>
              </a:spcAft>
              <a:buFont typeface="Calibri" panose="020F0502020204030204" pitchFamily="34" charset="0"/>
              <a:buChar char="-"/>
            </a:pPr>
            <a:r>
              <a:rPr lang="sq-AL" sz="2100" i="1" dirty="0">
                <a:ea typeface="Times New Roman" panose="02020603050405020304" pitchFamily="18" charset="0"/>
                <a:cs typeface="Arial" panose="020B0604020202020204" pitchFamily="34" charset="0"/>
              </a:rPr>
              <a:t>të dhënat e trafikut ose të dhënat e transmetimit, këto janë të dhëna të kompjuterizuara në lidhje me një komunikim që tregon datën, origjinën, rrugën dhe </a:t>
            </a:r>
            <a:r>
              <a:rPr lang="sq-AL" sz="2100" i="1" dirty="0" err="1">
                <a:ea typeface="Times New Roman" panose="02020603050405020304" pitchFamily="18" charset="0"/>
                <a:cs typeface="Arial" panose="020B0604020202020204" pitchFamily="34" charset="0"/>
              </a:rPr>
              <a:t>destinacionin</a:t>
            </a:r>
            <a:r>
              <a:rPr lang="sq-AL" sz="2100" i="1" dirty="0">
                <a:ea typeface="Times New Roman" panose="02020603050405020304" pitchFamily="18" charset="0"/>
                <a:cs typeface="Arial" panose="020B0604020202020204" pitchFamily="34" charset="0"/>
              </a:rPr>
              <a:t> e një komunikimi, </a:t>
            </a:r>
          </a:p>
          <a:p>
            <a:pPr marL="342900" lvl="0" indent="-342900">
              <a:spcAft>
                <a:spcPts val="1000"/>
              </a:spcAft>
              <a:buFont typeface="Calibri" panose="020F0502020204030204" pitchFamily="34" charset="0"/>
              <a:buChar char="-"/>
            </a:pPr>
            <a:r>
              <a:rPr lang="sq-AL" sz="2100" i="1" dirty="0">
                <a:ea typeface="Times New Roman" panose="02020603050405020304" pitchFamily="18" charset="0"/>
                <a:cs typeface="Arial" panose="020B0604020202020204" pitchFamily="34" charset="0"/>
              </a:rPr>
              <a:t>të dhëna për përmbajtjen, këto janë të dhëna që tregojnë përmbajtjen e një komunikimi ose përmbajtje të jashtëligjshme të bashkangjitur në një komunikim</a:t>
            </a:r>
            <a:r>
              <a:rPr lang="sq-AL" sz="2100" dirty="0">
                <a:ea typeface="Times New Roman" panose="02020603050405020304" pitchFamily="18" charset="0"/>
                <a:cs typeface="Arial" panose="020B0604020202020204" pitchFamily="34" charset="0"/>
              </a:rPr>
              <a:t>”</a:t>
            </a:r>
          </a:p>
          <a:p>
            <a:pPr marL="342900" lvl="0" indent="-342900">
              <a:spcAft>
                <a:spcPts val="1000"/>
              </a:spcAft>
              <a:buFont typeface="Calibri" panose="020F0502020204030204" pitchFamily="34" charset="0"/>
              <a:buChar char="-"/>
            </a:pPr>
            <a:endParaRPr lang="en-GB" sz="900" dirty="0">
              <a:ea typeface="Times New Roman" panose="02020603050405020304" pitchFamily="18" charset="0"/>
              <a:cs typeface="Arial" panose="020B0604020202020204" pitchFamily="34" charset="0"/>
            </a:endParaRPr>
          </a:p>
          <a:p>
            <a:pPr lvl="0" algn="just">
              <a:spcAft>
                <a:spcPts val="0"/>
              </a:spcAft>
            </a:pPr>
            <a:r>
              <a:rPr lang="sq-AL" sz="2100" b="1" dirty="0">
                <a:ea typeface="Times New Roman" panose="02020603050405020304" pitchFamily="18" charset="0"/>
                <a:cs typeface="Arial" panose="020B0604020202020204" pitchFamily="34" charset="0"/>
              </a:rPr>
              <a:t>Manuali i GLACY për bashkëpunimin ndërkombëtar për </a:t>
            </a:r>
          </a:p>
          <a:p>
            <a:pPr lvl="0" algn="just">
              <a:spcAft>
                <a:spcPts val="0"/>
              </a:spcAft>
            </a:pPr>
            <a:r>
              <a:rPr lang="sq-AL" sz="2100" b="1" dirty="0">
                <a:ea typeface="Times New Roman" panose="02020603050405020304" pitchFamily="18" charset="0"/>
                <a:cs typeface="Arial" panose="020B0604020202020204" pitchFamily="34" charset="0"/>
              </a:rPr>
              <a:t>Krimin </a:t>
            </a:r>
            <a:r>
              <a:rPr lang="sq-AL" sz="2100" b="1" dirty="0" err="1">
                <a:ea typeface="Times New Roman" panose="02020603050405020304" pitchFamily="18" charset="0"/>
                <a:cs typeface="Arial" panose="020B0604020202020204" pitchFamily="34" charset="0"/>
              </a:rPr>
              <a:t>kibernetik</a:t>
            </a:r>
            <a:r>
              <a:rPr lang="sq-AL" sz="2100" b="1" dirty="0">
                <a:ea typeface="Times New Roman" panose="02020603050405020304" pitchFamily="18" charset="0"/>
                <a:cs typeface="Arial" panose="020B0604020202020204" pitchFamily="34" charset="0"/>
              </a:rPr>
              <a:t> dhe provat elektronike</a:t>
            </a:r>
          </a:p>
        </p:txBody>
      </p:sp>
    </p:spTree>
    <p:extLst>
      <p:ext uri="{BB962C8B-B14F-4D97-AF65-F5344CB8AC3E}">
        <p14:creationId xmlns:p14="http://schemas.microsoft.com/office/powerpoint/2010/main" xmlns="" val="35458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6264" y="1707765"/>
            <a:ext cx="7371471" cy="4031873"/>
          </a:xfrm>
          <a:prstGeom prst="rect">
            <a:avLst/>
          </a:prstGeom>
        </p:spPr>
        <p:txBody>
          <a:bodyPr wrap="square">
            <a:spAutoFit/>
          </a:bodyPr>
          <a:lstStyle/>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shpejtësisë</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kohës</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atribuimit</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sq-AL" sz="3200" b="1">
                <a:solidFill>
                  <a:srgbClr val="FF0000"/>
                </a:solidFill>
                <a:ea typeface="Verdana" panose="020B0604030504040204" pitchFamily="34" charset="0"/>
                <a:cs typeface="Arial" panose="020B0604020202020204" pitchFamily="34" charset="0"/>
              </a:rPr>
              <a:t>Sfida e sistemit ligjor dhe rregullave të aplikuara</a:t>
            </a:r>
          </a:p>
        </p:txBody>
      </p:sp>
    </p:spTree>
    <p:extLst>
      <p:ext uri="{BB962C8B-B14F-4D97-AF65-F5344CB8AC3E}">
        <p14:creationId xmlns:p14="http://schemas.microsoft.com/office/powerpoint/2010/main" xmlns="" val="1363344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Objektivat e seancës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34984" y="1070811"/>
            <a:ext cx="4424984" cy="5678334"/>
          </a:xfrm>
          <a:prstGeom prst="rect">
            <a:avLst/>
          </a:prstGeom>
        </p:spPr>
        <p:txBody>
          <a:bodyPr wrap="square">
            <a:spAutoFit/>
          </a:bodyPr>
          <a:lstStyle/>
          <a:p>
            <a:pPr marL="342900" indent="-342900">
              <a:lnSpc>
                <a:spcPct val="80000"/>
              </a:lnSpc>
              <a:buFont typeface="Wingdings" pitchFamily="2" charset="2"/>
              <a:buChar char="ü"/>
            </a:pPr>
            <a:r>
              <a:rPr lang="sq-AL" sz="2200" b="1" i="1" dirty="0"/>
              <a:t>Të kuptuarit e dimensionit global të internetit</a:t>
            </a:r>
            <a:r>
              <a:rPr lang="sq-AL" sz="2200" i="1" dirty="0"/>
              <a:t> dhe dimensionit ndërkombëtar të krimit </a:t>
            </a:r>
            <a:r>
              <a:rPr lang="sq-AL" sz="2200" i="1" dirty="0" err="1"/>
              <a:t>kibernetik</a:t>
            </a:r>
            <a:endParaRPr lang="sq-AL"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b="1" i="1" dirty="0"/>
              <a:t>Shpjegimi i rëndësisë së bashkëpunimit ndërkombëtar</a:t>
            </a:r>
            <a:r>
              <a:rPr lang="sq-AL" sz="2200" i="1" dirty="0"/>
              <a:t> dhe njohja e instrumenteve në dispozicion për bashkëpunimin ndërkombëtar në fushën e krimit </a:t>
            </a:r>
            <a:r>
              <a:rPr lang="sq-AL" sz="2200" i="1" dirty="0" err="1"/>
              <a:t>kibernetik</a:t>
            </a:r>
            <a:endParaRPr lang="sq-AL" sz="2200" i="1" dirty="0"/>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b="1" i="1" dirty="0" err="1" smtClean="0"/>
              <a:t>Identifik</a:t>
            </a:r>
            <a:r>
              <a:rPr lang="en-US" sz="2200" b="1" i="1" dirty="0" err="1" smtClean="0"/>
              <a:t>imi</a:t>
            </a:r>
            <a:r>
              <a:rPr lang="en-US" sz="2200" b="1" i="1" dirty="0" smtClean="0"/>
              <a:t> </a:t>
            </a:r>
            <a:r>
              <a:rPr lang="en-US" sz="2200" b="1" i="1" dirty="0" err="1" smtClean="0"/>
              <a:t>i</a:t>
            </a:r>
            <a:r>
              <a:rPr lang="sq-AL" sz="2200" b="1" i="1" dirty="0" smtClean="0"/>
              <a:t> nevojë</a:t>
            </a:r>
            <a:r>
              <a:rPr lang="en-US" sz="2200" b="1" i="1" dirty="0" smtClean="0"/>
              <a:t>s</a:t>
            </a:r>
            <a:r>
              <a:rPr lang="sq-AL" sz="2200" b="1" i="1" dirty="0" smtClean="0"/>
              <a:t> </a:t>
            </a:r>
            <a:r>
              <a:rPr lang="sq-AL" sz="2200" b="1" i="1" dirty="0"/>
              <a:t>për kanale shumë të shpejta</a:t>
            </a:r>
            <a:r>
              <a:rPr lang="sq-AL" sz="2200" i="1" dirty="0"/>
              <a:t> dhe efikase për bashkëpunim ndërkombëtar dhe instrumentet në dispozicion, mënyrat e përdorimit të tyre, afatet kohore dhe efektivitetin</a:t>
            </a:r>
          </a:p>
        </p:txBody>
      </p:sp>
      <p:sp>
        <p:nvSpPr>
          <p:cNvPr id="6" name="Rectangle 5">
            <a:extLst>
              <a:ext uri="{FF2B5EF4-FFF2-40B4-BE49-F238E27FC236}">
                <a16:creationId xmlns:a16="http://schemas.microsoft.com/office/drawing/2014/main" xmlns="" id="{3B867BBA-A7A7-F84C-B403-7348B8834D1F}"/>
              </a:ext>
            </a:extLst>
          </p:cNvPr>
          <p:cNvSpPr/>
          <p:nvPr/>
        </p:nvSpPr>
        <p:spPr>
          <a:xfrm>
            <a:off x="4742625" y="1239945"/>
            <a:ext cx="4096575" cy="3342453"/>
          </a:xfrm>
          <a:prstGeom prst="rect">
            <a:avLst/>
          </a:prstGeom>
        </p:spPr>
        <p:txBody>
          <a:bodyPr wrap="square">
            <a:spAutoFit/>
          </a:bodyPr>
          <a:lstStyle/>
          <a:p>
            <a:pPr marL="342900" indent="-342900">
              <a:lnSpc>
                <a:spcPct val="80000"/>
              </a:lnSpc>
              <a:buFont typeface="Wingdings" pitchFamily="2" charset="2"/>
              <a:buChar char="ü"/>
            </a:pPr>
            <a:r>
              <a:rPr lang="sq-AL" sz="2200" b="1" i="1" dirty="0" err="1" smtClean="0"/>
              <a:t>Përshkr</a:t>
            </a:r>
            <a:r>
              <a:rPr lang="en-US" sz="2200" b="1" i="1" dirty="0" err="1" smtClean="0"/>
              <a:t>imi</a:t>
            </a:r>
            <a:r>
              <a:rPr lang="en-US" sz="2200" b="1" i="1" dirty="0" smtClean="0"/>
              <a:t> </a:t>
            </a:r>
            <a:r>
              <a:rPr lang="en-US" sz="2200" b="1" i="1" dirty="0" err="1" smtClean="0"/>
              <a:t>i</a:t>
            </a:r>
            <a:r>
              <a:rPr lang="sq-AL" sz="2200" b="1" i="1" dirty="0" smtClean="0"/>
              <a:t> përpjekje</a:t>
            </a:r>
            <a:r>
              <a:rPr lang="en-US" sz="2200" b="1" i="1" dirty="0" err="1" smtClean="0"/>
              <a:t>ve</a:t>
            </a:r>
            <a:r>
              <a:rPr lang="sq-AL" sz="2200" b="1" i="1" dirty="0" smtClean="0"/>
              <a:t> </a:t>
            </a:r>
            <a:r>
              <a:rPr lang="sq-AL" sz="2200" b="1" i="1" dirty="0"/>
              <a:t>nga organizatat ndërkombëtare</a:t>
            </a:r>
            <a:r>
              <a:rPr lang="sq-AL" sz="2200" i="1" dirty="0"/>
              <a:t> në lidhje me zbatimin e modaliteteve të reja të bashkëpunimit ndërkombëtar</a:t>
            </a:r>
          </a:p>
          <a:p>
            <a:pPr marL="342900" indent="-342900">
              <a:lnSpc>
                <a:spcPct val="80000"/>
              </a:lnSpc>
              <a:buFont typeface="Wingdings" pitchFamily="2" charset="2"/>
              <a:buChar char="ü"/>
            </a:pPr>
            <a:endParaRPr lang="en-GB" sz="2200" b="1" i="1" dirty="0"/>
          </a:p>
          <a:p>
            <a:pPr marL="342900" indent="-342900">
              <a:lnSpc>
                <a:spcPct val="80000"/>
              </a:lnSpc>
              <a:buFont typeface="Wingdings" pitchFamily="2" charset="2"/>
              <a:buChar char="ü"/>
            </a:pPr>
            <a:r>
              <a:rPr lang="sq-AL" sz="2200" b="1" i="1" dirty="0" smtClean="0"/>
              <a:t>Diskut</a:t>
            </a:r>
            <a:r>
              <a:rPr lang="en-US" sz="2200" b="1" i="1" dirty="0" err="1" smtClean="0"/>
              <a:t>imi</a:t>
            </a:r>
            <a:r>
              <a:rPr lang="sq-AL" sz="2200" b="1" i="1" dirty="0" smtClean="0"/>
              <a:t> </a:t>
            </a:r>
            <a:r>
              <a:rPr lang="sq-AL" sz="2200" b="1" i="1" dirty="0"/>
              <a:t>mbi Konventën e Budapestit</a:t>
            </a:r>
            <a:r>
              <a:rPr lang="sq-AL" sz="2200" i="1" dirty="0"/>
              <a:t> mbi krimin </a:t>
            </a:r>
            <a:r>
              <a:rPr lang="sq-AL" sz="2200" i="1" dirty="0" err="1"/>
              <a:t>kibernetik</a:t>
            </a:r>
            <a:r>
              <a:rPr lang="sq-AL" sz="2200" i="1" dirty="0"/>
              <a:t> - identifikojnë parimet e saj të përgjithshme </a:t>
            </a:r>
          </a:p>
        </p:txBody>
      </p:sp>
      <p:pic>
        <p:nvPicPr>
          <p:cNvPr id="7" name="Picture 6">
            <a:extLst>
              <a:ext uri="{FF2B5EF4-FFF2-40B4-BE49-F238E27FC236}">
                <a16:creationId xmlns:a16="http://schemas.microsoft.com/office/drawing/2014/main" xmlns="" id="{6BC30AF5-87C6-4343-AB3E-1B8AF654871F}"/>
              </a:ext>
            </a:extLst>
          </p:cNvPr>
          <p:cNvPicPr>
            <a:picLocks noChangeAspect="1"/>
          </p:cNvPicPr>
          <p:nvPr/>
        </p:nvPicPr>
        <p:blipFill>
          <a:blip r:embed="rId4"/>
          <a:stretch>
            <a:fillRect/>
          </a:stretch>
        </p:blipFill>
        <p:spPr>
          <a:xfrm>
            <a:off x="5639874" y="4174226"/>
            <a:ext cx="2808317" cy="2150117"/>
          </a:xfrm>
          <a:prstGeom prst="rect">
            <a:avLst/>
          </a:prstGeom>
        </p:spPr>
      </p:pic>
    </p:spTree>
    <p:extLst>
      <p:ext uri="{BB962C8B-B14F-4D97-AF65-F5344CB8AC3E}">
        <p14:creationId xmlns:p14="http://schemas.microsoft.com/office/powerpoint/2010/main" xmlns=""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 e shpejtësisë</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21544" y="952123"/>
            <a:ext cx="8120088" cy="5678478"/>
          </a:xfrm>
          <a:prstGeom prst="rect">
            <a:avLst/>
          </a:prstGeom>
        </p:spPr>
        <p:txBody>
          <a:bodyPr wrap="square">
            <a:spAutoFit/>
          </a:bodyPr>
          <a:lstStyle/>
          <a:p>
            <a:pPr marL="342900" indent="-342900">
              <a:buFont typeface="Wingdings" pitchFamily="2" charset="2"/>
              <a:buChar char="Ø"/>
              <a:defRPr/>
            </a:pPr>
            <a:r>
              <a:rPr lang="sq-AL" sz="2100" b="1" dirty="0">
                <a:ea typeface="Verdana" panose="020B0604030504040204" pitchFamily="34" charset="0"/>
                <a:cs typeface="Arial" panose="020B0604020202020204" pitchFamily="34" charset="0"/>
              </a:rPr>
              <a:t>Kërkesat për të dhëna duhet të trajtohen sa më shpejt që është e mundur sepse</a:t>
            </a:r>
            <a:r>
              <a:rPr lang="sq-AL" sz="2100" dirty="0">
                <a:ea typeface="Verdana" panose="020B0604030504040204" pitchFamily="34" charset="0"/>
                <a:cs typeface="Arial" panose="020B0604020202020204" pitchFamily="34" charset="0"/>
              </a:rPr>
              <a:t>:</a:t>
            </a:r>
          </a:p>
          <a:p>
            <a:pPr marL="342900" indent="-342900">
              <a:buFont typeface="Wingdings" pitchFamily="2" charset="2"/>
              <a:buChar char="Ø"/>
              <a:defRPr/>
            </a:pPr>
            <a:endParaRPr lang="en-GB" altLang="en-US" sz="16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në disa vende, ofruesit e shërbimeve mbajnë të dhëna vetëm për aq kohë sa është e nevojshme për faturim</a:t>
            </a:r>
          </a:p>
          <a:p>
            <a:pPr marL="342900" indent="-342900">
              <a:buFont typeface="Arial" panose="020B0604020202020204" pitchFamily="34" charset="0"/>
              <a:buChar char="•"/>
              <a:defRPr/>
            </a:pPr>
            <a:endParaRPr lang="en-GB" altLang="en-US" sz="16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ruajtja e të dhënave kushton shumë dhe mund të </a:t>
            </a:r>
            <a:r>
              <a:rPr lang="sq-AL" sz="2100" dirty="0" err="1">
                <a:ea typeface="Verdana" panose="020B0604030504040204" pitchFamily="34" charset="0"/>
                <a:cs typeface="Arial" panose="020B0604020202020204" pitchFamily="34" charset="0"/>
              </a:rPr>
              <a:t>tarifohet</a:t>
            </a:r>
            <a:endParaRPr lang="sq-AL"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endParaRPr lang="en-GB" altLang="en-US" sz="16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përfundimisht të dhënat fshihen si proces pune</a:t>
            </a:r>
          </a:p>
          <a:p>
            <a:pPr marL="342900" indent="-342900">
              <a:buFont typeface="Arial" panose="020B0604020202020204" pitchFamily="34" charset="0"/>
              <a:buChar char="•"/>
              <a:defRPr/>
            </a:pPr>
            <a:endParaRPr lang="en-GB" altLang="en-US" sz="16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disa vende (p.sh. Mbretëria e Bashkuar, Serbia) kërkojnë nga ofruesit e shërbimeve të mbajnë të dhëna për kohë të caktuar, zakonisht deri në 12 muaj</a:t>
            </a:r>
          </a:p>
          <a:p>
            <a:pPr marL="342900" indent="-342900">
              <a:buFont typeface="Arial" panose="020B0604020202020204" pitchFamily="34" charset="0"/>
              <a:buChar char="•"/>
              <a:defRPr/>
            </a:pPr>
            <a:endParaRPr lang="en-GB" altLang="en-US"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sq-AL" sz="2100" dirty="0">
                <a:ea typeface="Verdana" panose="020B0604030504040204" pitchFamily="34" charset="0"/>
                <a:cs typeface="Arial" panose="020B0604020202020204" pitchFamily="34" charset="0"/>
              </a:rPr>
              <a:t>Direktiva e Ruajtjes së të Dhënave e BE-së e vitit 2006 u bë e pavlefshme në vitin 2014 për shkak të masave pa kriter dhe shkelte të drejtat e privatësisë, megjithëse tani është nën kritikë dhe rishikim të mundshëm</a:t>
            </a:r>
          </a:p>
        </p:txBody>
      </p:sp>
    </p:spTree>
    <p:extLst>
      <p:ext uri="{BB962C8B-B14F-4D97-AF65-F5344CB8AC3E}">
        <p14:creationId xmlns:p14="http://schemas.microsoft.com/office/powerpoint/2010/main" xmlns="" val="1187943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Sfidat e kohës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12937" y="1218620"/>
            <a:ext cx="4332939" cy="5262979"/>
          </a:xfrm>
          <a:prstGeom prst="rect">
            <a:avLst/>
          </a:prstGeom>
        </p:spPr>
        <p:txBody>
          <a:bodyPr wrap="square">
            <a:spAutoFit/>
          </a:bodyPr>
          <a:lstStyle/>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Kërkimet ndërkombëtare zakonisht kalojnë një ose më shumë zona kohore</a:t>
            </a:r>
          </a:p>
          <a:p>
            <a:pPr marL="342900" indent="-342900">
              <a:buFont typeface="Wingdings" pitchFamily="2" charset="2"/>
              <a:buChar char="ü"/>
              <a:defRPr/>
            </a:pPr>
            <a:endParaRPr lang="en-GB" altLang="en-US" sz="16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Koha në një pajisje mund të mos sinkronizohet me kohën objektive, kështu që vulat kohore mund të jenë të pasakta. </a:t>
            </a:r>
          </a:p>
          <a:p>
            <a:pPr marL="457200" indent="-457200">
              <a:buFont typeface="Wingdings" pitchFamily="2" charset="2"/>
              <a:buChar char="ü"/>
              <a:defRPr/>
            </a:pPr>
            <a:endParaRPr lang="en-GB" altLang="en-US" sz="16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Adresat e IP-së mund të jenë statike apo dinamike</a:t>
            </a:r>
          </a:p>
          <a:p>
            <a:pPr marL="457200" indent="-457200">
              <a:buFont typeface="Wingdings" pitchFamily="2" charset="2"/>
              <a:buChar char="ü"/>
              <a:defRPr/>
            </a:pPr>
            <a:endParaRPr lang="en-GB" altLang="en-US" sz="16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sq-AL" sz="2200" b="1" dirty="0">
                <a:ea typeface="Verdana" panose="020B0604030504040204" pitchFamily="34" charset="0"/>
                <a:cs typeface="Arial" panose="020B0604020202020204" pitchFamily="34" charset="0"/>
              </a:rPr>
              <a:t>Koha e përgjigjes nga autoriteti i huaj mund të </a:t>
            </a:r>
            <a:r>
              <a:rPr lang="sq-AL" sz="2200" b="1" dirty="0" err="1">
                <a:ea typeface="Verdana" panose="020B0604030504040204" pitchFamily="34" charset="0"/>
                <a:cs typeface="Arial" panose="020B0604020202020204" pitchFamily="34" charset="0"/>
              </a:rPr>
              <a:t>variojë</a:t>
            </a:r>
            <a:endParaRPr lang="sq-AL" sz="2200" b="1"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xmlns="" val="310501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Sfida e atribuimit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04513" y="1212314"/>
            <a:ext cx="7371471" cy="4832092"/>
          </a:xfrm>
          <a:prstGeom prst="rect">
            <a:avLst/>
          </a:prstGeom>
        </p:spPr>
        <p:txBody>
          <a:bodyPr wrap="square">
            <a:spAutoFit/>
          </a:bodyPr>
          <a:lstStyle/>
          <a:p>
            <a:pPr marL="342900" indent="-342900" algn="just">
              <a:buFont typeface="Wingdings" pitchFamily="2" charset="2"/>
              <a:buChar char="Ø"/>
              <a:defRPr/>
            </a:pPr>
            <a:r>
              <a:rPr lang="sq-AL" sz="2200" b="1">
                <a:ea typeface="Verdana" panose="020B0604030504040204" pitchFamily="34" charset="0"/>
                <a:cs typeface="Arial" panose="020B0604020202020204" pitchFamily="34" charset="0"/>
              </a:rPr>
              <a:t>Duhet të lidhet i dyshuari me një pajisje të veçantë</a:t>
            </a:r>
            <a:r>
              <a:rPr lang="sq-AL" sz="2200">
                <a:ea typeface="Verdana" panose="020B0604030504040204" pitchFamily="34" charset="0"/>
                <a:cs typeface="Arial" panose="020B0604020202020204" pitchFamily="34" charset="0"/>
              </a:rPr>
              <a:t> në kohën përkatëse me standardin tuaj të provës në gjykatë (p.sh. përtej dyshimit të arsyeshëm)</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sq-AL" sz="2200">
                <a:ea typeface="Verdana" panose="020B0604030504040204" pitchFamily="34" charset="0"/>
                <a:cs typeface="Arial" panose="020B0604020202020204" pitchFamily="34" charset="0"/>
              </a:rPr>
              <a:t>Burime të mundshme me bazë ndërkombëtare:</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sq-AL" sz="2200">
                <a:ea typeface="Verdana" panose="020B0604030504040204" pitchFamily="34" charset="0"/>
                <a:cs typeface="Arial" panose="020B0604020202020204" pitchFamily="34" charset="0"/>
              </a:rPr>
              <a:t>Regjistrat e web serverëve</a:t>
            </a:r>
          </a:p>
          <a:p>
            <a:pPr marL="342900" indent="-342900" algn="just">
              <a:buFont typeface="Arial" panose="020B0604020202020204" pitchFamily="34" charset="0"/>
              <a:buChar char="•"/>
              <a:defRPr/>
            </a:pPr>
            <a:r>
              <a:rPr lang="sq-AL" sz="2200">
                <a:ea typeface="Verdana" panose="020B0604030504040204" pitchFamily="34" charset="0"/>
                <a:cs typeface="Arial" panose="020B0604020202020204" pitchFamily="34" charset="0"/>
              </a:rPr>
              <a:t>Kredencialet personale të qasjes që përdoren për të hyrë në llogari (p.sh. email, bisedë)</a:t>
            </a:r>
          </a:p>
          <a:p>
            <a:pPr marL="342900" indent="-342900" algn="just">
              <a:buFont typeface="Arial" panose="020B0604020202020204" pitchFamily="34" charset="0"/>
              <a:buChar char="•"/>
              <a:defRPr/>
            </a:pPr>
            <a:r>
              <a:rPr lang="sq-AL" sz="2200">
                <a:ea typeface="Verdana" panose="020B0604030504040204" pitchFamily="34" charset="0"/>
                <a:cs typeface="Arial" panose="020B0604020202020204" pitchFamily="34" charset="0"/>
              </a:rPr>
              <a:t>Anëtarësia në mediat sociale</a:t>
            </a:r>
          </a:p>
          <a:p>
            <a:pPr marL="342900" indent="-342900" algn="just">
              <a:buFont typeface="Arial" panose="020B0604020202020204" pitchFamily="34" charset="0"/>
              <a:buChar char="•"/>
              <a:defRPr/>
            </a:pPr>
            <a:r>
              <a:rPr lang="sq-AL" sz="2200">
                <a:ea typeface="Verdana" panose="020B0604030504040204" pitchFamily="34" charset="0"/>
                <a:cs typeface="Arial" panose="020B0604020202020204" pitchFamily="34" charset="0"/>
              </a:rPr>
              <a:t>Lloji dhe natyra e shënimeve në mediat sociale</a:t>
            </a:r>
          </a:p>
          <a:p>
            <a:pPr marL="342900" indent="-342900" algn="just">
              <a:buFont typeface="Arial" panose="020B0604020202020204" pitchFamily="34" charset="0"/>
              <a:buChar char="•"/>
              <a:defRPr/>
            </a:pPr>
            <a:r>
              <a:rPr lang="sq-AL" sz="2200">
                <a:ea typeface="Verdana" panose="020B0604030504040204" pitchFamily="34" charset="0"/>
                <a:cs typeface="Arial" panose="020B0604020202020204" pitchFamily="34" charset="0"/>
              </a:rPr>
              <a:t>Abonimet për shërbime të internetit/cloud</a:t>
            </a:r>
          </a:p>
          <a:p>
            <a:pPr marL="342900" indent="-342900" algn="just">
              <a:buFont typeface="Arial" panose="020B0604020202020204" pitchFamily="34" charset="0"/>
              <a:buChar char="•"/>
              <a:defRPr/>
            </a:pPr>
            <a:r>
              <a:rPr lang="sq-AL" sz="2200">
                <a:ea typeface="Verdana" panose="020B0604030504040204" pitchFamily="34" charset="0"/>
                <a:cs typeface="Arial" panose="020B0604020202020204" pitchFamily="34" charset="0"/>
              </a:rPr>
              <a:t>Programet në pajisjet personale</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xmlns="" val="14675075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dirty="0"/>
              <a:t>Sfida e sistemit ligjor dhe rregullave të aplikuara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104513" y="1212314"/>
            <a:ext cx="7371471" cy="4832092"/>
          </a:xfrm>
          <a:prstGeom prst="rect">
            <a:avLst/>
          </a:prstGeom>
        </p:spPr>
        <p:txBody>
          <a:bodyPr wrap="square">
            <a:spAutoFit/>
          </a:bodyPr>
          <a:lstStyle/>
          <a:p>
            <a:pPr marL="342900" indent="-342900">
              <a:buFont typeface="Wingdings" pitchFamily="2" charset="2"/>
              <a:buChar char="ü"/>
            </a:pPr>
            <a:r>
              <a:rPr lang="sq-AL" sz="2200" b="1" dirty="0">
                <a:ea typeface="Verdana" panose="020B0604030504040204" pitchFamily="34" charset="0"/>
                <a:cs typeface="Arial" panose="020B0604020202020204" pitchFamily="34" charset="0"/>
              </a:rPr>
              <a:t>Sistemi ligjor</a:t>
            </a:r>
            <a:r>
              <a:rPr lang="sq-AL" sz="2200" dirty="0">
                <a:ea typeface="Verdana" panose="020B0604030504040204" pitchFamily="34" charset="0"/>
                <a:cs typeface="Arial" panose="020B0604020202020204" pitchFamily="34" charset="0"/>
              </a:rPr>
              <a:t>:</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Ligji zakonor</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Ligji civil</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Hibrid</a:t>
            </a:r>
          </a:p>
          <a:p>
            <a:pPr marL="914400" lvl="1" indent="-457200">
              <a:buFont typeface="Arial" panose="020B0604020202020204" pitchFamily="34" charset="0"/>
              <a:buChar char="•"/>
            </a:pPr>
            <a:r>
              <a:rPr lang="sq-AL" sz="2200" dirty="0">
                <a:ea typeface="Verdana" panose="020B0604030504040204" pitchFamily="34" charset="0"/>
                <a:cs typeface="Arial" panose="020B0604020202020204" pitchFamily="34" charset="0"/>
              </a:rPr>
              <a:t>Ligji islamik</a:t>
            </a:r>
          </a:p>
          <a:p>
            <a:pPr marL="914400" lvl="1" indent="-4572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sq-AL" sz="2200" b="1" dirty="0">
                <a:ea typeface="Verdana" panose="020B0604030504040204" pitchFamily="34" charset="0"/>
                <a:cs typeface="Arial" panose="020B0604020202020204" pitchFamily="34" charset="0"/>
              </a:rPr>
              <a:t>Kompetencat dhe funksionet e ndryshme me të njëjtin emër:</a:t>
            </a:r>
          </a:p>
          <a:p>
            <a:pPr marL="982663"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Prokurorët/policia</a:t>
            </a:r>
          </a:p>
          <a:p>
            <a:pPr marL="982663" lvl="1" indent="-3429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sq-AL" sz="2200" b="1" dirty="0">
                <a:ea typeface="Verdana" panose="020B0604030504040204" pitchFamily="34" charset="0"/>
                <a:cs typeface="Arial" panose="020B0604020202020204" pitchFamily="34" charset="0"/>
              </a:rPr>
              <a:t>Kode të ndryshme të procedurës</a:t>
            </a:r>
            <a:r>
              <a:rPr lang="sq-AL" sz="2200" dirty="0">
                <a:ea typeface="Verdana" panose="020B0604030504040204" pitchFamily="34" charset="0"/>
                <a:cs typeface="Arial" panose="020B0604020202020204" pitchFamily="34" charset="0"/>
              </a:rPr>
              <a:t>:</a:t>
            </a:r>
          </a:p>
          <a:p>
            <a:pPr marL="896938"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Afati i ruajtjes</a:t>
            </a:r>
          </a:p>
          <a:p>
            <a:pPr marL="896938"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Kompetenca për të hyrë, kërkuar dhe sekuestruar</a:t>
            </a:r>
          </a:p>
          <a:p>
            <a:pPr marL="896938" lvl="1"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Kompetencat e përgjimit (teknike &amp; fizike)</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xmlns="" val="4283863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b="1"/>
              <a:t>Sfidat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xmlns=""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xmlns="" id="{4AC94D61-C432-964B-BFBF-EB29D1BBB3DF}"/>
              </a:ext>
            </a:extLst>
          </p:cNvPr>
          <p:cNvGraphicFramePr/>
          <p:nvPr>
            <p:extLst>
              <p:ext uri="{D42A27DB-BD31-4B8C-83A1-F6EECF244321}">
                <p14:modId xmlns:p14="http://schemas.microsoft.com/office/powerpoint/2010/main" xmlns="" val="382954521"/>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xmlns="" val="2602601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000" b="1" dirty="0"/>
              <a:t>Përmbledhje lidhur me Konventën e Budapestit dhe mjetet e bashkëpunimit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7619850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644979"/>
            <a:ext cx="8525021" cy="2062103"/>
          </a:xfrm>
          <a:prstGeom prst="rect">
            <a:avLst/>
          </a:prstGeom>
        </p:spPr>
        <p:txBody>
          <a:bodyPr wrap="square">
            <a:spAutoFit/>
          </a:bodyPr>
          <a:lstStyle/>
          <a:p>
            <a:pPr algn="ctr" eaLnBrk="1" hangingPunct="1">
              <a:lnSpc>
                <a:spcPct val="80000"/>
              </a:lnSpc>
            </a:pPr>
            <a:r>
              <a:rPr lang="sq-AL" sz="3200" b="1" dirty="0">
                <a:ea typeface="ＭＳ Ｐゴシック" charset="0"/>
                <a:cs typeface="ＭＳ Ｐゴシック" charset="0"/>
              </a:rPr>
              <a:t>Pjesa e katërt</a:t>
            </a:r>
          </a:p>
          <a:p>
            <a:pPr algn="ctr">
              <a:lnSpc>
                <a:spcPct val="80000"/>
              </a:lnSpc>
            </a:pPr>
            <a:r>
              <a:rPr lang="sq-AL" sz="3200" b="1" dirty="0">
                <a:ea typeface="ＭＳ Ｐゴシック" charset="0"/>
                <a:cs typeface="ＭＳ Ｐゴシック" charset="0"/>
              </a:rPr>
              <a:t/>
            </a:r>
            <a:br>
              <a:rPr lang="sq-AL" sz="3200" b="1" dirty="0">
                <a:ea typeface="ＭＳ Ｐゴシック" charset="0"/>
                <a:cs typeface="ＭＳ Ｐゴシック" charset="0"/>
              </a:rPr>
            </a:br>
            <a:r>
              <a:rPr lang="sq-AL" sz="3200" b="1" dirty="0"/>
              <a:t>Bashkëpunimi zyrtar, gjysmë zyrtar, joformal dhe kapaciteti i sektorit privat</a:t>
            </a:r>
            <a:br>
              <a:rPr lang="sq-AL" sz="3200" b="1" dirty="0"/>
            </a:br>
            <a:endParaRPr lang="sq-AL" sz="3200" b="1" dirty="0"/>
          </a:p>
        </p:txBody>
      </p:sp>
    </p:spTree>
    <p:extLst>
      <p:ext uri="{BB962C8B-B14F-4D97-AF65-F5344CB8AC3E}">
        <p14:creationId xmlns:p14="http://schemas.microsoft.com/office/powerpoint/2010/main" xmlns="" val="26480409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zyrtar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913006" y="1139969"/>
            <a:ext cx="7192797" cy="5816977"/>
          </a:xfrm>
          <a:prstGeom prst="rect">
            <a:avLst/>
          </a:prstGeom>
        </p:spPr>
        <p:txBody>
          <a:bodyPr wrap="square">
            <a:spAutoFit/>
          </a:bodyPr>
          <a:lstStyle/>
          <a:p>
            <a:pPr marL="1509713" indent="-342900">
              <a:buFont typeface="Wingdings" pitchFamily="2" charset="2"/>
              <a:buChar char="Ø"/>
            </a:pPr>
            <a:r>
              <a:rPr lang="sq-AL" sz="2200" b="1" dirty="0">
                <a:ea typeface="Verdana" panose="020B0604030504040204" pitchFamily="34" charset="0"/>
                <a:cs typeface="Arial" panose="020B0604020202020204" pitchFamily="34" charset="0"/>
              </a:rPr>
              <a:t>Aspektet pozitive</a:t>
            </a:r>
            <a:r>
              <a:rPr lang="sq-AL"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Provat e pranueshme</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Zinxhiri i ruajtjes i siguruar</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Standardet e verifikueshme</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Mund të përdoret për të justifikuar veprimin e mëtejmë</a:t>
            </a:r>
          </a:p>
          <a:p>
            <a:pPr marL="1624013" indent="-457200">
              <a:buFont typeface="Wingdings" pitchFamily="2" charset="2"/>
              <a:buChar char="ü"/>
            </a:pPr>
            <a:r>
              <a:rPr lang="sq-AL" sz="2200" dirty="0">
                <a:ea typeface="Verdana" panose="020B0604030504040204" pitchFamily="34" charset="0"/>
                <a:cs typeface="Arial" panose="020B0604020202020204" pitchFamily="34" charset="0"/>
              </a:rPr>
              <a:t>Llogaridhënie e qartë</a:t>
            </a:r>
          </a:p>
          <a:p>
            <a:pPr marL="1624013" indent="-457200">
              <a:buFont typeface="Wingdings" pitchFamily="2" charset="2"/>
              <a:buChar char="ü"/>
            </a:pPr>
            <a:endParaRPr lang="en-GB" altLang="en-US" dirty="0">
              <a:ea typeface="Verdana" panose="020B0604030504040204" pitchFamily="34" charset="0"/>
              <a:cs typeface="Arial" panose="020B0604020202020204" pitchFamily="34" charset="0"/>
            </a:endParaRPr>
          </a:p>
          <a:p>
            <a:pPr marL="1509713" indent="-342900">
              <a:buFont typeface="Wingdings" pitchFamily="2" charset="2"/>
              <a:buChar char="Ø"/>
            </a:pPr>
            <a:r>
              <a:rPr lang="sq-AL" sz="2200" b="1" dirty="0">
                <a:ea typeface="Verdana" panose="020B0604030504040204" pitchFamily="34" charset="0"/>
                <a:cs typeface="Arial" panose="020B0604020202020204" pitchFamily="34" charset="0"/>
              </a:rPr>
              <a:t>Aspektet negative</a:t>
            </a:r>
            <a:r>
              <a:rPr lang="sq-AL"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jetë i ngadalshëm (i vështirë)</a:t>
            </a:r>
          </a:p>
          <a:p>
            <a:pPr marL="2052638" indent="-342900">
              <a:buFont typeface="Arial" panose="020B0604020202020204" pitchFamily="34" charset="0"/>
              <a:buChar char="•"/>
            </a:pPr>
            <a:r>
              <a:rPr lang="sq-AL" sz="2200" dirty="0">
                <a:ea typeface="Verdana" panose="020B0604030504040204" pitchFamily="34" charset="0"/>
                <a:cs typeface="Arial" panose="020B0604020202020204" pitchFamily="34" charset="0"/>
              </a:rPr>
              <a:t>Në kuadër të palëve të Konventës së Budapestit koha mesatare e përgjigjes 6 - 24 muaj</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Të dhënat mund të jenë fshirë</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varet nga individi</a:t>
            </a:r>
          </a:p>
          <a:p>
            <a:pPr marL="1528763" indent="-457200">
              <a:buFont typeface="Wingdings" pitchFamily="2" charset="2"/>
              <a:buChar char="ü"/>
            </a:pPr>
            <a:r>
              <a:rPr lang="sq-AL" sz="2200" dirty="0">
                <a:ea typeface="Verdana" panose="020B0604030504040204" pitchFamily="34" charset="0"/>
                <a:cs typeface="Arial" panose="020B0604020202020204" pitchFamily="34" charset="0"/>
              </a:rPr>
              <a:t>Mund të jetë burokratik</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F02AC09D-7BB9-4E26-B459-48F99A7B8FC7}"/>
              </a:ext>
            </a:extLst>
          </p:cNvPr>
          <p:cNvPicPr>
            <a:picLocks noChangeAspect="1"/>
          </p:cNvPicPr>
          <p:nvPr/>
        </p:nvPicPr>
        <p:blipFill>
          <a:blip r:embed="rId4"/>
          <a:stretch>
            <a:fillRect/>
          </a:stretch>
        </p:blipFill>
        <p:spPr>
          <a:xfrm>
            <a:off x="5391807" y="1381741"/>
            <a:ext cx="3382256" cy="2254837"/>
          </a:xfrm>
          <a:prstGeom prst="rect">
            <a:avLst/>
          </a:prstGeom>
        </p:spPr>
      </p:pic>
    </p:spTree>
    <p:extLst>
      <p:ext uri="{BB962C8B-B14F-4D97-AF65-F5344CB8AC3E}">
        <p14:creationId xmlns:p14="http://schemas.microsoft.com/office/powerpoint/2010/main" xmlns="" val="4258259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gjysmë zyrtar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913006" y="1351508"/>
            <a:ext cx="7192797" cy="4154984"/>
          </a:xfrm>
          <a:prstGeom prst="rect">
            <a:avLst/>
          </a:prstGeom>
        </p:spPr>
        <p:txBody>
          <a:bodyPr wrap="square">
            <a:spAutoFit/>
          </a:bodyPr>
          <a:lstStyle/>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pozitive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sz="2200">
                <a:ea typeface="Verdana" panose="020B0604030504040204" pitchFamily="34" charset="0"/>
                <a:cs typeface="Arial" panose="020B0604020202020204" pitchFamily="34" charset="0"/>
              </a:rPr>
              <a:t>kanalet zyrtare të komunikimit dhe bashkëpunimit të vendosura nga traktate dypalëshe ose shumëpalëshe (p.sh. Interpol, Europol) mund të përdoren për shkëmbimin dhe/ose marrjen e informacionit ose edhe provave pa kërkesa zyrtare</a:t>
            </a:r>
          </a:p>
          <a:p>
            <a:pPr marL="1509713" indent="-342900" algn="just">
              <a:buFont typeface="Arial" panose="020B0604020202020204" pitchFamily="34" charset="0"/>
              <a:buChar char="•"/>
            </a:pPr>
            <a:r>
              <a:rPr lang="sq-AL" sz="2200">
                <a:ea typeface="Verdana" panose="020B0604030504040204" pitchFamily="34" charset="0"/>
                <a:cs typeface="Arial" panose="020B0604020202020204" pitchFamily="34" charset="0"/>
              </a:rPr>
              <a:t>shpejtësia e marrjes</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negative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sz="2200">
                <a:ea typeface="Verdana" panose="020B0604030504040204" pitchFamily="34" charset="0"/>
                <a:cs typeface="Arial" panose="020B0604020202020204" pitchFamily="34" charset="0"/>
              </a:rPr>
              <a:t>çështja e pranueshmërisë së provave</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xmlns="" val="9258501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joformal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B8505D1-CD57-8949-98F2-A2F1E606B311}"/>
              </a:ext>
            </a:extLst>
          </p:cNvPr>
          <p:cNvSpPr/>
          <p:nvPr/>
        </p:nvSpPr>
        <p:spPr>
          <a:xfrm>
            <a:off x="-831799" y="1351508"/>
            <a:ext cx="7923952" cy="4154984"/>
          </a:xfrm>
          <a:prstGeom prst="rect">
            <a:avLst/>
          </a:prstGeom>
        </p:spPr>
        <p:txBody>
          <a:bodyPr wrap="square">
            <a:spAutoFit/>
          </a:bodyPr>
          <a:lstStyle/>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pozitive</a:t>
            </a:r>
            <a:r>
              <a:rPr lang="sq-AL" sz="2200">
                <a:ea typeface="Verdana" panose="020B0604030504040204" pitchFamily="34" charset="0"/>
                <a:cs typeface="Arial" panose="020B0604020202020204" pitchFamily="34" charset="0"/>
              </a:rPr>
              <a:t>:</a:t>
            </a:r>
          </a:p>
          <a:p>
            <a:pPr marL="1528763" indent="-457200">
              <a:buFont typeface="Wingdings" pitchFamily="2" charset="2"/>
              <a:buChar char="ü"/>
            </a:pPr>
            <a:r>
              <a:rPr lang="sq-AL" sz="2200">
                <a:ea typeface="Verdana" panose="020B0604030504040204" pitchFamily="34" charset="0"/>
                <a:cs typeface="Arial" panose="020B0604020202020204" pitchFamily="34" charset="0"/>
              </a:rPr>
              <a:t>Mund të jetë i shpejtë</a:t>
            </a:r>
          </a:p>
          <a:p>
            <a:pPr marL="1528763" indent="-457200">
              <a:buFont typeface="Wingdings" pitchFamily="2" charset="2"/>
              <a:buChar char="ü"/>
            </a:pPr>
            <a:r>
              <a:rPr lang="sq-AL" sz="2200">
                <a:ea typeface="Verdana" panose="020B0604030504040204" pitchFamily="34" charset="0"/>
                <a:cs typeface="Arial" panose="020B0604020202020204" pitchFamily="34" charset="0"/>
              </a:rPr>
              <a:t>Mund të përpiqet të ruajë të dhëna të fshira ndryshe</a:t>
            </a:r>
          </a:p>
          <a:p>
            <a:pPr marL="1528763" indent="-457200">
              <a:buFont typeface="Wingdings" pitchFamily="2" charset="2"/>
              <a:buChar char="ü"/>
            </a:pPr>
            <a:r>
              <a:rPr lang="sq-AL" sz="2200">
                <a:ea typeface="Verdana" panose="020B0604030504040204" pitchFamily="34" charset="0"/>
                <a:cs typeface="Arial" panose="020B0604020202020204" pitchFamily="34" charset="0"/>
              </a:rPr>
              <a:t>Mund të jetë më pak burokratik</a:t>
            </a:r>
          </a:p>
          <a:p>
            <a:pPr marL="1528763" indent="-457200">
              <a:buFont typeface="Wingdings" pitchFamily="2" charset="2"/>
              <a:buChar char="ü"/>
            </a:pPr>
            <a:r>
              <a:rPr lang="sq-AL" sz="2200">
                <a:ea typeface="Verdana" panose="020B0604030504040204" pitchFamily="34" charset="0"/>
                <a:cs typeface="Arial" panose="020B0604020202020204" pitchFamily="34" charset="0"/>
              </a:rPr>
              <a:t>Me lehtësi mund të ‘promovojë’ bashkëpunimin e mëtejmë</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negative</a:t>
            </a:r>
            <a:r>
              <a:rPr lang="sq-AL" sz="2200">
                <a:ea typeface="Verdana" panose="020B0604030504040204" pitchFamily="34" charset="0"/>
                <a:cs typeface="Arial" panose="020B0604020202020204" pitchFamily="34" charset="0"/>
              </a:rPr>
              <a:t>:</a:t>
            </a:r>
          </a:p>
          <a:p>
            <a:pPr marL="1624013" indent="-457200">
              <a:buFont typeface="Wingdings" pitchFamily="2" charset="2"/>
              <a:buChar char="ü"/>
            </a:pPr>
            <a:r>
              <a:rPr lang="sq-AL" sz="2200">
                <a:ea typeface="Verdana" panose="020B0604030504040204" pitchFamily="34" charset="0"/>
                <a:cs typeface="Arial" panose="020B0604020202020204" pitchFamily="34" charset="0"/>
              </a:rPr>
              <a:t>Problemet e pranueshmërisë (Inteligjenca nuk është provë)</a:t>
            </a:r>
          </a:p>
          <a:p>
            <a:pPr marL="1624013" indent="-457200">
              <a:buFont typeface="Wingdings" pitchFamily="2" charset="2"/>
              <a:buChar char="ü"/>
            </a:pPr>
            <a:r>
              <a:rPr lang="sq-AL" sz="2200">
                <a:ea typeface="Verdana" panose="020B0604030504040204" pitchFamily="34" charset="0"/>
                <a:cs typeface="Arial" panose="020B0604020202020204" pitchFamily="34" charset="0"/>
              </a:rPr>
              <a:t>Çështjet e zinxhirit të ruajtjes</a:t>
            </a:r>
          </a:p>
          <a:p>
            <a:pPr marL="1624013" indent="-457200">
              <a:buFont typeface="Wingdings" pitchFamily="2" charset="2"/>
              <a:buChar char="ü"/>
            </a:pPr>
            <a:r>
              <a:rPr lang="sq-AL" sz="2200">
                <a:ea typeface="Verdana" panose="020B0604030504040204" pitchFamily="34" charset="0"/>
                <a:cs typeface="Arial" panose="020B0604020202020204" pitchFamily="34" charset="0"/>
              </a:rPr>
              <a:t>Llogaridhënia e paqartë</a:t>
            </a:r>
          </a:p>
          <a:p>
            <a:pPr marL="1624013" indent="-457200">
              <a:buFont typeface="Wingdings" pitchFamily="2" charset="2"/>
              <a:buChar char="ü"/>
            </a:pPr>
            <a:r>
              <a:rPr lang="sq-AL" sz="2200">
                <a:ea typeface="Verdana" panose="020B0604030504040204" pitchFamily="34" charset="0"/>
                <a:cs typeface="Arial" panose="020B0604020202020204" pitchFamily="34" charset="0"/>
              </a:rPr>
              <a:t>Mbështetet në rrjete dhe marrëdhënie personale</a:t>
            </a:r>
          </a:p>
        </p:txBody>
      </p:sp>
      <p:pic>
        <p:nvPicPr>
          <p:cNvPr id="7" name="Picture 6" descr="A close up of a card&#10;&#10;Description automatically generated">
            <a:extLst>
              <a:ext uri="{FF2B5EF4-FFF2-40B4-BE49-F238E27FC236}">
                <a16:creationId xmlns:a16="http://schemas.microsoft.com/office/drawing/2014/main" xmlns="" id="{E74B37D4-DCA7-4425-89D9-99A378435032}"/>
              </a:ext>
            </a:extLst>
          </p:cNvPr>
          <p:cNvPicPr>
            <a:picLocks noChangeAspect="1"/>
          </p:cNvPicPr>
          <p:nvPr/>
        </p:nvPicPr>
        <p:blipFill>
          <a:blip r:embed="rId4"/>
          <a:stretch>
            <a:fillRect/>
          </a:stretch>
        </p:blipFill>
        <p:spPr>
          <a:xfrm>
            <a:off x="6279791" y="2813999"/>
            <a:ext cx="2587713" cy="1724064"/>
          </a:xfrm>
          <a:prstGeom prst="rect">
            <a:avLst/>
          </a:prstGeom>
        </p:spPr>
      </p:pic>
    </p:spTree>
    <p:extLst>
      <p:ext uri="{BB962C8B-B14F-4D97-AF65-F5344CB8AC3E}">
        <p14:creationId xmlns:p14="http://schemas.microsoft.com/office/powerpoint/2010/main" xmlns="" val="3149148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parë</a:t>
            </a:r>
          </a:p>
          <a:p>
            <a:pPr algn="ctr" eaLnBrk="1" hangingPunct="1">
              <a:lnSpc>
                <a:spcPct val="80000"/>
              </a:lnSpc>
            </a:pPr>
            <a:r>
              <a:rPr lang="sq-AL" sz="3200" b="1">
                <a:ea typeface="ＭＳ Ｐゴシック" charset="0"/>
                <a:cs typeface="ＭＳ Ｐゴシック" charset="0"/>
              </a:rPr>
              <a:t/>
            </a:r>
            <a:br>
              <a:rPr lang="sq-AL" sz="3200" b="1">
                <a:ea typeface="ＭＳ Ｐゴシック" charset="0"/>
                <a:cs typeface="ＭＳ Ｐゴシック" charset="0"/>
              </a:rPr>
            </a:br>
            <a:r>
              <a:rPr lang="sq-AL" sz="3200" b="1">
                <a:ea typeface="ＭＳ Ｐゴシック" charset="0"/>
                <a:cs typeface="ＭＳ Ｐゴシック" charset="0"/>
              </a:rPr>
              <a:t>Rikujtim lidhur me dimensionin dhe reagimin ndërkombëtar ndaj krimit kibernetik</a:t>
            </a:r>
          </a:p>
        </p:txBody>
      </p:sp>
    </p:spTree>
    <p:extLst>
      <p:ext uri="{BB962C8B-B14F-4D97-AF65-F5344CB8AC3E}">
        <p14:creationId xmlns:p14="http://schemas.microsoft.com/office/powerpoint/2010/main" xmlns=""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sq-AL" sz="3200" b="1"/>
              <a:t>Bashkëpunimi me sektorin privat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48310" y="1071768"/>
            <a:ext cx="7192797" cy="5601533"/>
          </a:xfrm>
          <a:prstGeom prst="rect">
            <a:avLst/>
          </a:prstGeom>
        </p:spPr>
        <p:txBody>
          <a:bodyPr wrap="square">
            <a:spAutoFit/>
          </a:bodyPr>
          <a:lstStyle/>
          <a:p>
            <a:pPr marL="1509713" indent="-342900">
              <a:buFont typeface="Wingdings" pitchFamily="2" charset="2"/>
              <a:buChar char="Ø"/>
            </a:pPr>
            <a:r>
              <a:rPr lang="sq-AL" sz="2200" b="1">
                <a:ea typeface="Verdana" panose="020B0604030504040204" pitchFamily="34" charset="0"/>
                <a:cs typeface="Arial" panose="020B0604020202020204" pitchFamily="34" charset="0"/>
              </a:rPr>
              <a:t>Aspektet pozitive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b="1"/>
              <a:t>Bashkëpunimi i drejtpërdrejtë me ISP-të në juridiksionet e huaja</a:t>
            </a:r>
            <a:r>
              <a:rPr lang="sq-AL"/>
              <a:t>, praktikë e përhapur mes shteteve - përfshin bashkëpunimin ku ISP-ja ka përfaqësim në shtetin përkatës, </a:t>
            </a:r>
          </a:p>
          <a:p>
            <a:pPr marL="1509713" indent="-342900" algn="just">
              <a:buFont typeface="Arial" panose="020B0604020202020204" pitchFamily="34" charset="0"/>
              <a:buChar char="•"/>
            </a:pPr>
            <a:r>
              <a:rPr lang="sq-AL"/>
              <a:t>disa autoritete të ZL-së kanë marrëveshje me ISP-të e huaja,</a:t>
            </a:r>
          </a:p>
          <a:p>
            <a:pPr marL="1509713" indent="-342900" algn="just">
              <a:buFont typeface="Arial" panose="020B0604020202020204" pitchFamily="34" charset="0"/>
              <a:buChar char="•"/>
            </a:pPr>
            <a:r>
              <a:rPr lang="sq-AL"/>
              <a:t>përvoja e shteteve është se ISP-të përgjigjen pozitivisht (ofruesit e SH.B.A.-së zbulojnë të dhënat e abonuesit dhe të dhënat e trafikut), varet nga disa kushte që përmbushen duke përfshirë "ligjshmërinë" e kërkesës,</a:t>
            </a:r>
          </a:p>
          <a:p>
            <a:pPr marL="1624013" indent="-457200" algn="just">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sq-AL" sz="2200" b="1">
                <a:ea typeface="Verdana" panose="020B0604030504040204" pitchFamily="34" charset="0"/>
                <a:cs typeface="Arial" panose="020B0604020202020204" pitchFamily="34" charset="0"/>
              </a:rPr>
              <a:t>Aspektet negative</a:t>
            </a:r>
            <a:r>
              <a:rPr lang="sq-AL" sz="220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sq-AL"/>
              <a:t>Bashkëpunimi vullnetar mund të refuzohet dhe të drejtohet drejt procedurave të rregullta të NJN-së</a:t>
            </a:r>
          </a:p>
          <a:p>
            <a:pPr marL="1509713" indent="-342900" algn="just">
              <a:buFont typeface="Arial" panose="020B0604020202020204" pitchFamily="34" charset="0"/>
              <a:buChar char="•"/>
            </a:pPr>
            <a:r>
              <a:rPr lang="sq-AL"/>
              <a:t>disa ISP kanë procedura të vendosura për t'iu përgjigjur kërkesave të urgjencës, por nganjëherë informacioni i tillë nuk mund të përdoret si provë</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xmlns="" val="39265552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000" b="1" dirty="0"/>
              <a:t>Përmbledhje lidhur me Konventën e Budapestit dhe mjetet e bashkëpunimit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1826700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solidFill>
                  <a:schemeClr val="bg1"/>
                </a:solidFill>
              </a:rPr>
              <a:t>Kurs i specializuar gjyqësor për </a:t>
            </a:r>
          </a:p>
          <a:p>
            <a:pPr algn="r"/>
            <a:r>
              <a:rPr lang="sq-AL" sz="3200" b="1">
                <a:solidFill>
                  <a:schemeClr val="bg1"/>
                </a:solidFill>
              </a:rPr>
              <a:t>Bashkëpunimi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sq-AL" sz="3200" b="1">
                <a:ea typeface="ＭＳ Ｐゴシック" charset="0"/>
                <a:cs typeface="ＭＳ Ｐゴシック" charset="0"/>
              </a:rPr>
              <a:t>Pjesa e pestë</a:t>
            </a:r>
          </a:p>
          <a:p>
            <a:pPr algn="ctr" eaLnBrk="1" hangingPunct="1">
              <a:lnSpc>
                <a:spcPct val="80000"/>
              </a:lnSpc>
            </a:pPr>
            <a:endParaRPr lang="en-GB" sz="3200" b="1" dirty="0">
              <a:ea typeface="ＭＳ Ｐゴシック" charset="0"/>
            </a:endParaRPr>
          </a:p>
          <a:p>
            <a:pPr algn="ctr" eaLnBrk="1" hangingPunct="1">
              <a:lnSpc>
                <a:spcPct val="80000"/>
              </a:lnSpc>
            </a:pPr>
            <a:r>
              <a:rPr lang="sq-AL" sz="3200" b="1">
                <a:ea typeface="ＭＳ Ｐゴシック" charset="0"/>
              </a:rPr>
              <a:t>Përmbledhje</a:t>
            </a:r>
          </a:p>
          <a:p>
            <a:pPr algn="ctr">
              <a:lnSpc>
                <a:spcPct val="80000"/>
              </a:lnSpc>
            </a:pPr>
            <a:endParaRPr lang="en-GB" sz="3200" b="1" dirty="0"/>
          </a:p>
        </p:txBody>
      </p:sp>
    </p:spTree>
    <p:extLst>
      <p:ext uri="{BB962C8B-B14F-4D97-AF65-F5344CB8AC3E}">
        <p14:creationId xmlns:p14="http://schemas.microsoft.com/office/powerpoint/2010/main" xmlns="" val="41676915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211015" y="1239945"/>
            <a:ext cx="4677508" cy="4967514"/>
          </a:xfrm>
          <a:prstGeom prst="rect">
            <a:avLst/>
          </a:prstGeom>
        </p:spPr>
        <p:txBody>
          <a:bodyPr wrap="square">
            <a:spAutoFit/>
          </a:bodyPr>
          <a:lstStyle/>
          <a:p>
            <a:pPr marL="342900" indent="-342900">
              <a:lnSpc>
                <a:spcPct val="80000"/>
              </a:lnSpc>
              <a:buFont typeface="Wingdings" pitchFamily="2" charset="2"/>
              <a:buChar char="ü"/>
            </a:pPr>
            <a:r>
              <a:rPr lang="sq-AL" sz="2200" i="1"/>
              <a:t>Të kuptuarit e dimensionit global të internetit dhe dimensionit ndërkombëtar të krimit kibernetik</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i="1"/>
              <a:t>Shpjegimi i rëndësisë së bashkëpunimit ndërkombëtar dhe njohja e instrumenteve në dispozicion për bashkëpunimin ndërkombëtar në fushën e krimit kibernetik</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i="1"/>
              <a:t>Identifikojnë nevojën për kanale shumë të shpejta dhe efikase për bashkëpunim ndërkombëtar dhe instrumentet në dispozicion, mënyrat e përdorimit të tyre, afatet kohore dhe efektivitetin</a:t>
            </a:r>
          </a:p>
          <a:p>
            <a:pPr marL="342900" indent="-342900" eaLnBrk="1" hangingPunct="1">
              <a:lnSpc>
                <a:spcPct val="80000"/>
              </a:lnSpc>
              <a:buFont typeface="Arial" panose="020B0604020202020204" pitchFamily="34" charset="0"/>
              <a:buChar char="•"/>
            </a:pPr>
            <a:endParaRPr lang="en-GB" sz="2200" dirty="0"/>
          </a:p>
        </p:txBody>
      </p:sp>
      <p:sp>
        <p:nvSpPr>
          <p:cNvPr id="6" name="Rectangle 5">
            <a:extLst>
              <a:ext uri="{FF2B5EF4-FFF2-40B4-BE49-F238E27FC236}">
                <a16:creationId xmlns:a16="http://schemas.microsoft.com/office/drawing/2014/main" xmlns="" id="{3B867BBA-A7A7-F84C-B403-7348B8834D1F}"/>
              </a:ext>
            </a:extLst>
          </p:cNvPr>
          <p:cNvSpPr/>
          <p:nvPr/>
        </p:nvSpPr>
        <p:spPr>
          <a:xfrm>
            <a:off x="4673938" y="1285665"/>
            <a:ext cx="4572000" cy="2529923"/>
          </a:xfrm>
          <a:prstGeom prst="rect">
            <a:avLst/>
          </a:prstGeom>
        </p:spPr>
        <p:txBody>
          <a:bodyPr>
            <a:spAutoFit/>
          </a:bodyPr>
          <a:lstStyle/>
          <a:p>
            <a:pPr marL="342900" indent="-342900">
              <a:lnSpc>
                <a:spcPct val="80000"/>
              </a:lnSpc>
              <a:buFont typeface="Wingdings" pitchFamily="2" charset="2"/>
              <a:buChar char="ü"/>
            </a:pPr>
            <a:r>
              <a:rPr lang="sq-AL" sz="2200" i="1"/>
              <a:t>Përshkruajnë përpjekjet nga organizatat ndërkombëtare në lidhje me zbatimin e modaliteteve të reja të bashkëpunimit ndërkombëtar</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sq-AL" sz="2200" i="1"/>
              <a:t>Diskutojnë mbi Konventën e Budapestit mbi krimin kibernetik - identifikojnë parimet e saj të përgjithshme</a:t>
            </a:r>
          </a:p>
        </p:txBody>
      </p:sp>
    </p:spTree>
    <p:extLst>
      <p:ext uri="{BB962C8B-B14F-4D97-AF65-F5344CB8AC3E}">
        <p14:creationId xmlns:p14="http://schemas.microsoft.com/office/powerpoint/2010/main" xmlns="" val="3428960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1064938" y="-27384"/>
            <a:ext cx="8079062"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sq-AL" sz="3200" dirty="0"/>
              <a:t>Përmbledhje lidhur me Konventën e Budapestit dhe mjetet e bashkëpunimit ndërkombëtar</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xmlns="" id="{6C59456A-02DA-0F46-BF32-314184E697A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xmlns="" val="683915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184532" y="1166842"/>
            <a:ext cx="4227342" cy="5078313"/>
          </a:xfrm>
          <a:prstGeom prst="rect">
            <a:avLst/>
          </a:prstGeom>
        </p:spPr>
        <p:txBody>
          <a:bodyPr wrap="square">
            <a:spAutoFit/>
          </a:bodyPr>
          <a:lstStyle/>
          <a:p>
            <a:pPr marL="342900" indent="-342900">
              <a:buFont typeface="Arial" panose="020B0604020202020204" pitchFamily="34" charset="0"/>
              <a:buChar char="•"/>
            </a:pPr>
            <a:r>
              <a:rPr lang="sq-AL" sz="2200" b="1"/>
              <a:t>Interneti është në dispozicion globalisht</a:t>
            </a:r>
            <a:r>
              <a:rPr lang="sq-AL" sz="2200"/>
              <a:t>, duke krijuar më shumë mundësi për kriminelët</a:t>
            </a:r>
          </a:p>
          <a:p>
            <a:pPr marL="342900" indent="-342900">
              <a:buFont typeface="Arial" panose="020B0604020202020204" pitchFamily="34" charset="0"/>
              <a:buChar char="•"/>
            </a:pPr>
            <a:r>
              <a:rPr lang="sq-AL" sz="2200" b="1"/>
              <a:t>përdoret nga pothuajse të gjithë</a:t>
            </a:r>
            <a:r>
              <a:rPr lang="sq-AL" sz="2200"/>
              <a:t> në planet dhe mundëson kryerjen e krimeve në distancë</a:t>
            </a:r>
          </a:p>
          <a:p>
            <a:pPr marL="342900" indent="-342900">
              <a:buFont typeface="Arial" panose="020B0604020202020204" pitchFamily="34" charset="0"/>
              <a:buChar char="•"/>
            </a:pPr>
            <a:r>
              <a:rPr lang="sq-AL" sz="2200" b="1"/>
              <a:t>krimi kibernetik duhet të trajtohet</a:t>
            </a:r>
            <a:r>
              <a:rPr lang="sq-AL" sz="2200"/>
              <a:t> si fenomen global</a:t>
            </a:r>
          </a:p>
          <a:p>
            <a:pPr marL="342900" indent="-342900">
              <a:buFont typeface="Arial" panose="020B0604020202020204" pitchFamily="34" charset="0"/>
              <a:buChar char="•"/>
            </a:pPr>
            <a:r>
              <a:rPr lang="sq-AL" sz="2200" b="1"/>
              <a:t>dimensioni ndërkombëtar</a:t>
            </a:r>
            <a:r>
              <a:rPr lang="sq-AL" sz="2200"/>
              <a:t> është thelbësor për një kuptim të duhur të të gjithë realitetit të kriminalitetit kompjuterik</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xmlns="" id="{AC27F312-0B6C-0449-8FCC-B5B66A2714AD}"/>
              </a:ext>
            </a:extLst>
          </p:cNvPr>
          <p:cNvSpPr/>
          <p:nvPr/>
        </p:nvSpPr>
        <p:spPr>
          <a:xfrm>
            <a:off x="4732127" y="1166842"/>
            <a:ext cx="4227341" cy="2800767"/>
          </a:xfrm>
          <a:prstGeom prst="rect">
            <a:avLst/>
          </a:prstGeom>
        </p:spPr>
        <p:txBody>
          <a:bodyPr wrap="square">
            <a:spAutoFit/>
          </a:bodyPr>
          <a:lstStyle/>
          <a:p>
            <a:pPr marL="342900" indent="-342900">
              <a:buFont typeface="Arial" panose="020B0604020202020204" pitchFamily="34" charset="0"/>
              <a:buChar char="•"/>
            </a:pPr>
            <a:r>
              <a:rPr lang="sq-AL" sz="2200" b="1"/>
              <a:t>krimi kibernetik është më transnacional</a:t>
            </a:r>
            <a:r>
              <a:rPr lang="sq-AL" sz="2200"/>
              <a:t> nga të gjitha krimet</a:t>
            </a:r>
          </a:p>
          <a:p>
            <a:pPr marL="342900" indent="-342900">
              <a:buFont typeface="Arial" panose="020B0604020202020204" pitchFamily="34" charset="0"/>
              <a:buChar char="•"/>
            </a:pPr>
            <a:r>
              <a:rPr lang="sq-AL" sz="2200" b="1"/>
              <a:t>hetimi i krimit kibernetik</a:t>
            </a:r>
            <a:r>
              <a:rPr lang="sq-AL" sz="2200"/>
              <a:t> kërkon bashkëpunim efikas ndërkombëtar</a:t>
            </a:r>
          </a:p>
          <a:p>
            <a:pPr marL="342900" indent="-342900">
              <a:buFont typeface="Arial" panose="020B0604020202020204" pitchFamily="34" charset="0"/>
              <a:buChar char="•"/>
            </a:pPr>
            <a:r>
              <a:rPr lang="sq-AL" sz="2200" b="1"/>
              <a:t>pa një bashkëpunim të tillë</a:t>
            </a:r>
            <a:r>
              <a:rPr lang="sq-AL" sz="2200"/>
              <a:t>, hetimet vështirë se do të kenë sukses</a:t>
            </a:r>
          </a:p>
        </p:txBody>
      </p:sp>
    </p:spTree>
    <p:extLst>
      <p:ext uri="{BB962C8B-B14F-4D97-AF65-F5344CB8AC3E}">
        <p14:creationId xmlns:p14="http://schemas.microsoft.com/office/powerpoint/2010/main" xmlns="" val="40669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88522" y="2271699"/>
            <a:ext cx="4216192" cy="4185761"/>
          </a:xfrm>
          <a:prstGeom prst="rect">
            <a:avLst/>
          </a:prstGeom>
        </p:spPr>
        <p:txBody>
          <a:bodyPr wrap="square">
            <a:spAutoFit/>
          </a:bodyPr>
          <a:lstStyle/>
          <a:p>
            <a:pPr marL="514350" indent="-514350" algn="just">
              <a:buAutoNum type="arabicPeriod"/>
            </a:pPr>
            <a:r>
              <a:rPr lang="sq-AL" sz="2800" b="1">
                <a:solidFill>
                  <a:srgbClr val="FF0000"/>
                </a:solidFill>
              </a:rPr>
              <a:t>Vendndodhja e një krimi: ku është kryer?</a:t>
            </a:r>
          </a:p>
          <a:p>
            <a:pPr marL="514350" indent="-514350">
              <a:buAutoNum type="arabicPeriod"/>
            </a:pPr>
            <a:endParaRPr lang="en-GB" sz="2800" i="1" dirty="0"/>
          </a:p>
          <a:p>
            <a:pPr marL="342900" indent="-342900">
              <a:buFont typeface="Arial" panose="020B0604020202020204" pitchFamily="34" charset="0"/>
              <a:buChar char="•"/>
            </a:pPr>
            <a:r>
              <a:rPr lang="sq-AL" sz="2200"/>
              <a:t>Çfarë informacioni ose dëshmie kemi në lidhje me vendin e kryerjes së veprës?</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q-AL" sz="2200"/>
              <a:t>Cili autoritet duhet të kontaktohet për ndihmë dhe si ta bëjmë atë?</a:t>
            </a:r>
          </a:p>
        </p:txBody>
      </p:sp>
      <p:sp>
        <p:nvSpPr>
          <p:cNvPr id="7" name="Rectangle 6">
            <a:extLst>
              <a:ext uri="{FF2B5EF4-FFF2-40B4-BE49-F238E27FC236}">
                <a16:creationId xmlns:a16="http://schemas.microsoft.com/office/drawing/2014/main" xmlns="" id="{DBE60575-DD4A-B441-877C-92F4E7FF41F7}"/>
              </a:ext>
            </a:extLst>
          </p:cNvPr>
          <p:cNvSpPr/>
          <p:nvPr/>
        </p:nvSpPr>
        <p:spPr>
          <a:xfrm>
            <a:off x="4839288" y="2271699"/>
            <a:ext cx="4183168" cy="4093428"/>
          </a:xfrm>
          <a:prstGeom prst="rect">
            <a:avLst/>
          </a:prstGeom>
        </p:spPr>
        <p:txBody>
          <a:bodyPr wrap="square">
            <a:spAutoFit/>
          </a:bodyPr>
          <a:lstStyle/>
          <a:p>
            <a:r>
              <a:rPr lang="sq-AL" sz="2800" b="1">
                <a:solidFill>
                  <a:srgbClr val="FF0000"/>
                </a:solidFill>
              </a:rPr>
              <a:t>2. Juridiksioni: kush do ta marrë rastin?</a:t>
            </a:r>
          </a:p>
          <a:p>
            <a:endParaRPr lang="en-GB" sz="2800" i="1" dirty="0"/>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q-AL" sz="2200"/>
              <a:t>Kush është autoriteti kompetent për hetimin/gjykimin?</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sq-AL" sz="2200"/>
              <a:t>A do të jetë i nevojshëm hetimi ndërkufitar?</a:t>
            </a:r>
          </a:p>
        </p:txBody>
      </p:sp>
      <p:sp>
        <p:nvSpPr>
          <p:cNvPr id="16" name="Title 1">
            <a:extLst>
              <a:ext uri="{FF2B5EF4-FFF2-40B4-BE49-F238E27FC236}">
                <a16:creationId xmlns:a16="http://schemas.microsoft.com/office/drawing/2014/main" xmlns=""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q-AL" b="1">
                <a:ea typeface="ＭＳ Ｐゴシック" pitchFamily="34" charset="-128"/>
              </a:rPr>
              <a:t>Pyetjet kryesore?</a:t>
            </a:r>
          </a:p>
        </p:txBody>
      </p:sp>
    </p:spTree>
    <p:extLst>
      <p:ext uri="{BB962C8B-B14F-4D97-AF65-F5344CB8AC3E}">
        <p14:creationId xmlns:p14="http://schemas.microsoft.com/office/powerpoint/2010/main" xmlns="" val="1722714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Përmbledhje e asaj që kemi mësuar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6" name="Title 1">
            <a:extLst>
              <a:ext uri="{FF2B5EF4-FFF2-40B4-BE49-F238E27FC236}">
                <a16:creationId xmlns:a16="http://schemas.microsoft.com/office/drawing/2014/main" xmlns=""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q-AL" sz="3200" b="1">
                <a:ea typeface="ＭＳ Ｐゴシック" pitchFamily="34" charset="-128"/>
              </a:rPr>
              <a:t>Shembujt e reagimeve ndërkombëtare</a:t>
            </a:r>
          </a:p>
        </p:txBody>
      </p:sp>
      <p:pic>
        <p:nvPicPr>
          <p:cNvPr id="19" name="Picture 18">
            <a:extLst>
              <a:ext uri="{FF2B5EF4-FFF2-40B4-BE49-F238E27FC236}">
                <a16:creationId xmlns:a16="http://schemas.microsoft.com/office/drawing/2014/main" xmlns=""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xmlns=""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8" name="Picture 27">
            <a:extLst>
              <a:ext uri="{FF2B5EF4-FFF2-40B4-BE49-F238E27FC236}">
                <a16:creationId xmlns:a16="http://schemas.microsoft.com/office/drawing/2014/main" xmlns="" id="{3A6F8094-8854-3C45-8713-5EFBCA089F57}"/>
              </a:ext>
            </a:extLst>
          </p:cNvPr>
          <p:cNvPicPr>
            <a:picLocks noChangeAspect="1"/>
          </p:cNvPicPr>
          <p:nvPr/>
        </p:nvPicPr>
        <p:blipFill>
          <a:blip r:embed="rId6"/>
          <a:stretch>
            <a:fillRect/>
          </a:stretch>
        </p:blipFill>
        <p:spPr>
          <a:xfrm>
            <a:off x="3417217" y="4189370"/>
            <a:ext cx="2344740" cy="2106292"/>
          </a:xfrm>
          <a:prstGeom prst="rect">
            <a:avLst/>
          </a:prstGeom>
        </p:spPr>
      </p:pic>
      <p:pic>
        <p:nvPicPr>
          <p:cNvPr id="29" name="Picture 28">
            <a:extLst>
              <a:ext uri="{FF2B5EF4-FFF2-40B4-BE49-F238E27FC236}">
                <a16:creationId xmlns:a16="http://schemas.microsoft.com/office/drawing/2014/main" xmlns="" id="{E82DE7AF-59DC-6643-BD72-29349B227678}"/>
              </a:ext>
            </a:extLst>
          </p:cNvPr>
          <p:cNvPicPr>
            <a:picLocks noChangeAspect="1"/>
          </p:cNvPicPr>
          <p:nvPr/>
        </p:nvPicPr>
        <p:blipFill>
          <a:blip r:embed="rId7"/>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xmlns="" id="{43672656-6FE7-8B45-92E7-B0C651520F0D}"/>
              </a:ext>
            </a:extLst>
          </p:cNvPr>
          <p:cNvPicPr>
            <a:picLocks noChangeAspect="1"/>
          </p:cNvPicPr>
          <p:nvPr/>
        </p:nvPicPr>
        <p:blipFill>
          <a:blip r:embed="rId8"/>
          <a:stretch>
            <a:fillRect/>
          </a:stretch>
        </p:blipFill>
        <p:spPr>
          <a:xfrm>
            <a:off x="457200" y="4082163"/>
            <a:ext cx="2258645" cy="2065598"/>
          </a:xfrm>
          <a:prstGeom prst="rect">
            <a:avLst/>
          </a:prstGeom>
        </p:spPr>
      </p:pic>
      <p:pic>
        <p:nvPicPr>
          <p:cNvPr id="2" name="Picture 1">
            <a:extLst>
              <a:ext uri="{FF2B5EF4-FFF2-40B4-BE49-F238E27FC236}">
                <a16:creationId xmlns:a16="http://schemas.microsoft.com/office/drawing/2014/main" xmlns="" id="{11B0E566-65FB-4591-8237-FDA3852B6B7D}"/>
              </a:ext>
            </a:extLst>
          </p:cNvPr>
          <p:cNvPicPr>
            <a:picLocks noChangeAspect="1"/>
          </p:cNvPicPr>
          <p:nvPr/>
        </p:nvPicPr>
        <p:blipFill>
          <a:blip r:embed="rId9"/>
          <a:stretch>
            <a:fillRect/>
          </a:stretch>
        </p:blipFill>
        <p:spPr>
          <a:xfrm>
            <a:off x="6179565" y="4452106"/>
            <a:ext cx="2634700" cy="1580820"/>
          </a:xfrm>
          <a:prstGeom prst="rect">
            <a:avLst/>
          </a:prstGeom>
        </p:spPr>
      </p:pic>
    </p:spTree>
    <p:extLst>
      <p:ext uri="{BB962C8B-B14F-4D97-AF65-F5344CB8AC3E}">
        <p14:creationId xmlns:p14="http://schemas.microsoft.com/office/powerpoint/2010/main" xmlns=""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xmlns="" id="{7FA81925-418B-D44C-9255-2AEBBFBC0ADA}"/>
              </a:ext>
            </a:extLst>
          </p:cNvPr>
          <p:cNvSpPr/>
          <p:nvPr/>
        </p:nvSpPr>
        <p:spPr>
          <a:xfrm>
            <a:off x="243664" y="1001915"/>
            <a:ext cx="4067216" cy="5755422"/>
          </a:xfrm>
          <a:prstGeom prst="rect">
            <a:avLst/>
          </a:prstGeom>
        </p:spPr>
        <p:txBody>
          <a:bodyPr wrap="square">
            <a:spAutoFit/>
          </a:bodyPr>
          <a:lstStyle/>
          <a:p>
            <a:pPr marL="342900" indent="-342900">
              <a:buFont typeface="Wingdings" pitchFamily="2" charset="2"/>
              <a:buChar char="Ø"/>
            </a:pPr>
            <a:r>
              <a:rPr lang="sq-AL" sz="2200" b="1" dirty="0"/>
              <a:t>194 anëtarë</a:t>
            </a:r>
            <a:r>
              <a:rPr lang="sq-AL" sz="2200" dirty="0"/>
              <a:t> (që prej 2020)</a:t>
            </a:r>
          </a:p>
          <a:p>
            <a:r>
              <a:rPr lang="sq-AL" sz="2200" dirty="0"/>
              <a:t>Agjencitë e zbatimit të ligjit </a:t>
            </a:r>
          </a:p>
          <a:p>
            <a:r>
              <a:rPr lang="sq-AL" sz="2200" dirty="0"/>
              <a:t>nga e gjithë bota - të gjitha kontinentet;</a:t>
            </a:r>
          </a:p>
          <a:p>
            <a:endParaRPr lang="en-GB" sz="2200" dirty="0"/>
          </a:p>
          <a:p>
            <a:pPr marL="342900" indent="-342900" algn="just" eaLnBrk="1" fontAlgn="auto" hangingPunct="1">
              <a:spcAft>
                <a:spcPts val="0"/>
              </a:spcAft>
              <a:buFont typeface="Wingdings" pitchFamily="2" charset="2"/>
              <a:buChar char="ü"/>
              <a:defRPr/>
            </a:pPr>
            <a:r>
              <a:rPr lang="sq-AL" sz="2200" b="1" dirty="0"/>
              <a:t>njëri prej tri programeve të krimit të INTERPOL-it fokusohet në</a:t>
            </a:r>
            <a:r>
              <a:rPr lang="sq-AL" sz="2200" dirty="0"/>
              <a:t> krimin </a:t>
            </a:r>
            <a:r>
              <a:rPr lang="sq-AL" sz="2200" dirty="0" err="1"/>
              <a:t>kibernetik</a:t>
            </a:r>
            <a:r>
              <a:rPr lang="sq-AL" sz="2200" dirty="0"/>
              <a:t> me theks në </a:t>
            </a:r>
            <a:r>
              <a:rPr lang="sq-AL" sz="2200" dirty="0" err="1"/>
              <a:t>Darknet</a:t>
            </a:r>
            <a:r>
              <a:rPr lang="sq-AL" sz="2200" dirty="0"/>
              <a:t> dhe </a:t>
            </a:r>
            <a:r>
              <a:rPr lang="sq-AL" sz="2200" dirty="0" err="1"/>
              <a:t>kripto</a:t>
            </a:r>
            <a:r>
              <a:rPr lang="sq-AL" sz="2200" dirty="0"/>
              <a:t> valuta, duke përfshirë prova digjitale, domene me qëllim të keq, </a:t>
            </a:r>
            <a:r>
              <a:rPr lang="sq-AL" sz="2200" dirty="0" err="1"/>
              <a:t>ransomware</a:t>
            </a:r>
            <a:r>
              <a:rPr lang="sq-AL" sz="2200" dirty="0"/>
              <a:t>, </a:t>
            </a:r>
            <a:r>
              <a:rPr lang="sq-AL" sz="2200" dirty="0" err="1"/>
              <a:t>malware</a:t>
            </a:r>
            <a:r>
              <a:rPr lang="sq-AL" sz="2200" dirty="0"/>
              <a:t> për mbledhjen e të dhënave, </a:t>
            </a:r>
            <a:r>
              <a:rPr lang="sq-AL" sz="2200" dirty="0" err="1"/>
              <a:t>botnet</a:t>
            </a:r>
            <a:r>
              <a:rPr lang="sq-AL" sz="2200" dirty="0"/>
              <a:t>, </a:t>
            </a:r>
            <a:r>
              <a:rPr lang="sq-AL" sz="2200" dirty="0" err="1"/>
              <a:t>kriptojacking</a:t>
            </a:r>
            <a:r>
              <a:rPr lang="sq-AL" sz="2200" dirty="0"/>
              <a:t> dhe të tjera.</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4732127" y="1166842"/>
            <a:ext cx="4572000" cy="3139321"/>
          </a:xfrm>
          <a:prstGeom prst="rect">
            <a:avLst/>
          </a:prstGeom>
        </p:spPr>
        <p:txBody>
          <a:bodyPr>
            <a:spAutoFit/>
          </a:bodyPr>
          <a:lstStyle/>
          <a:p>
            <a:pPr marL="342900" indent="-342900">
              <a:buFont typeface="Wingdings" pitchFamily="2" charset="2"/>
              <a:buChar char="ü"/>
            </a:pPr>
            <a:r>
              <a:rPr lang="sq-AL" sz="2200"/>
              <a:t>	</a:t>
            </a:r>
            <a:r>
              <a:rPr lang="sq-AL" sz="2200" b="1"/>
              <a:t>Objektivi:</a:t>
            </a:r>
          </a:p>
          <a:p>
            <a:pPr marL="800100" lvl="1" indent="-342900">
              <a:buFont typeface="Arial" panose="020B0604020202020204" pitchFamily="34" charset="0"/>
              <a:buChar char="•"/>
            </a:pPr>
            <a:r>
              <a:rPr lang="sq-AL" sz="2200"/>
              <a:t>për të rritur dhe lehtësuar bashkëpunimin policor ndërkombëtar</a:t>
            </a:r>
          </a:p>
          <a:p>
            <a:pPr marL="800100" lvl="1" indent="-342900">
              <a:buFont typeface="Arial" panose="020B0604020202020204" pitchFamily="34" charset="0"/>
              <a:buChar char="•"/>
            </a:pPr>
            <a:r>
              <a:rPr lang="sq-AL" sz="2200"/>
              <a:t>për të organizuar një sistem global të komunikimit policor </a:t>
            </a:r>
          </a:p>
          <a:p>
            <a:pPr marL="800100" lvl="1" indent="-342900">
              <a:buFont typeface="Arial" panose="020B0604020202020204" pitchFamily="34" charset="0"/>
              <a:buChar char="•"/>
            </a:pPr>
            <a:r>
              <a:rPr lang="sq-AL" sz="2200"/>
              <a:t>për të zhvilluar baza specifike të të dhënave dhe analiza të informacionit policor</a:t>
            </a:r>
          </a:p>
        </p:txBody>
      </p:sp>
      <p:pic>
        <p:nvPicPr>
          <p:cNvPr id="12" name="Picture 11">
            <a:extLst>
              <a:ext uri="{FF2B5EF4-FFF2-40B4-BE49-F238E27FC236}">
                <a16:creationId xmlns:a16="http://schemas.microsoft.com/office/drawing/2014/main" xmlns="" id="{4E8AD6AD-745A-7748-847F-9D5A1B6BE391}"/>
              </a:ext>
            </a:extLst>
          </p:cNvPr>
          <p:cNvPicPr>
            <a:picLocks noChangeAspect="1"/>
          </p:cNvPicPr>
          <p:nvPr/>
        </p:nvPicPr>
        <p:blipFill>
          <a:blip r:embed="rId4"/>
          <a:stretch>
            <a:fillRect/>
          </a:stretch>
        </p:blipFill>
        <p:spPr>
          <a:xfrm>
            <a:off x="5474650" y="4569953"/>
            <a:ext cx="3324692" cy="1874323"/>
          </a:xfrm>
          <a:prstGeom prst="rect">
            <a:avLst/>
          </a:prstGeom>
        </p:spPr>
      </p:pic>
    </p:spTree>
    <p:extLst>
      <p:ext uri="{BB962C8B-B14F-4D97-AF65-F5344CB8AC3E}">
        <p14:creationId xmlns:p14="http://schemas.microsoft.com/office/powerpoint/2010/main" xmlns=""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smtClean="0"/>
          </a:p>
        </p:txBody>
      </p:sp>
      <p:sp>
        <p:nvSpPr>
          <p:cNvPr id="3" name="TextBox 2"/>
          <p:cNvSpPr txBox="1"/>
          <p:nvPr/>
        </p:nvSpPr>
        <p:spPr>
          <a:xfrm>
            <a:off x="88522" y="6557282"/>
            <a:ext cx="3672408" cy="400110"/>
          </a:xfrm>
          <a:prstGeom prst="rect">
            <a:avLst/>
          </a:prstGeom>
          <a:noFill/>
        </p:spPr>
        <p:txBody>
          <a:bodyPr wrap="square" rtlCol="0">
            <a:spAutoFit/>
          </a:bodyPr>
          <a:lstStyle/>
          <a:p>
            <a:r>
              <a:rPr lang="sq-AL" sz="2000" b="1">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smtClean="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q-AL" sz="3200" b="1">
                <a:ea typeface="ＭＳ Ｐゴシック" pitchFamily="34" charset="-128"/>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sq-AL" sz="2200" b="1">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4572000" cy="5570756"/>
          </a:xfrm>
          <a:prstGeom prst="rect">
            <a:avLst/>
          </a:prstGeom>
        </p:spPr>
        <p:txBody>
          <a:bodyPr>
            <a:spAutoFit/>
          </a:bodyPr>
          <a:lstStyle/>
          <a:p>
            <a:pPr marL="342900" indent="-342900">
              <a:buFont typeface="Wingdings" pitchFamily="2" charset="2"/>
              <a:buChar char="Ø"/>
            </a:pPr>
            <a:r>
              <a:rPr lang="sq-AL" sz="2200" b="1" dirty="0"/>
              <a:t>Roli i EUROPOL </a:t>
            </a:r>
          </a:p>
          <a:p>
            <a:endParaRPr lang="en-GB" sz="1600" dirty="0"/>
          </a:p>
          <a:p>
            <a:pPr marL="342900" indent="-342900" algn="just">
              <a:buFont typeface="Wingdings" pitchFamily="2" charset="2"/>
              <a:buChar char="ü"/>
            </a:pPr>
            <a:r>
              <a:rPr lang="sq-AL" sz="2200" dirty="0"/>
              <a:t>për të përmirësuar efektivitetin e bashkëpunimit ndërmjet autoriteteve të zbatimit të ligjit nga çdo shtet anëtar i Bashkimit Evropian</a:t>
            </a:r>
          </a:p>
          <a:p>
            <a:pPr algn="just"/>
            <a:endParaRPr lang="en-GB" sz="1200" dirty="0"/>
          </a:p>
          <a:p>
            <a:pPr marL="342900" indent="-342900" algn="just">
              <a:buFont typeface="Wingdings" pitchFamily="2" charset="2"/>
              <a:buChar char="ü"/>
            </a:pPr>
            <a:r>
              <a:rPr lang="sq-AL" sz="2200" dirty="0"/>
              <a:t>funksional që nga viti 1999 duke lehtësuar analizën e ndarjes së informacionit penal të të dhënave ndërmjet shteteve anëtare </a:t>
            </a:r>
          </a:p>
          <a:p>
            <a:pPr marL="342900" indent="-342900" algn="just">
              <a:buFont typeface="Wingdings" pitchFamily="2" charset="2"/>
              <a:buChar char="ü"/>
            </a:pPr>
            <a:endParaRPr lang="en-GB" sz="1100" dirty="0"/>
          </a:p>
          <a:p>
            <a:pPr marL="342900" indent="-342900" algn="just">
              <a:buFont typeface="Wingdings" pitchFamily="2" charset="2"/>
              <a:buChar char="ü"/>
            </a:pPr>
            <a:r>
              <a:rPr lang="sq-AL" sz="2200" b="1" dirty="0"/>
              <a:t>Qendra evropiane kundër krimit </a:t>
            </a:r>
            <a:r>
              <a:rPr lang="sq-AL" sz="2200" b="1" dirty="0" err="1"/>
              <a:t>kibernetik</a:t>
            </a:r>
            <a:r>
              <a:rPr lang="sq-AL" sz="2200" b="1" dirty="0"/>
              <a:t>, EC3 (hapur në janar 2013)</a:t>
            </a:r>
            <a:r>
              <a:rPr lang="sq-AL" sz="2200" dirty="0"/>
              <a:t> </a:t>
            </a:r>
          </a:p>
        </p:txBody>
      </p:sp>
      <p:pic>
        <p:nvPicPr>
          <p:cNvPr id="11" name="Picture 10">
            <a:extLst>
              <a:ext uri="{FF2B5EF4-FFF2-40B4-BE49-F238E27FC236}">
                <a16:creationId xmlns:a16="http://schemas.microsoft.com/office/drawing/2014/main" xmlns=""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xmlns=""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xmlns="" val="26197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12886</TotalTime>
  <Words>5869</Words>
  <Application>Microsoft Office PowerPoint</Application>
  <PresentationFormat>On-screen Show (4:3)</PresentationFormat>
  <Paragraphs>694</Paragraphs>
  <Slides>44</Slides>
  <Notes>35</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vector>
  </TitlesOfParts>
  <Company>Technology Risk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Windows User</cp:lastModifiedBy>
  <cp:revision>283</cp:revision>
  <dcterms:created xsi:type="dcterms:W3CDTF">2012-01-25T15:22:10Z</dcterms:created>
  <dcterms:modified xsi:type="dcterms:W3CDTF">2021-04-27T15:44:33Z</dcterms:modified>
</cp:coreProperties>
</file>