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tif" ContentType="image/tiff"/>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89"/>
  </p:notesMasterIdLst>
  <p:sldIdLst>
    <p:sldId id="418" r:id="rId2"/>
    <p:sldId id="454" r:id="rId3"/>
    <p:sldId id="570" r:id="rId4"/>
    <p:sldId id="569" r:id="rId5"/>
    <p:sldId id="456" r:id="rId6"/>
    <p:sldId id="460" r:id="rId7"/>
    <p:sldId id="461" r:id="rId8"/>
    <p:sldId id="482" r:id="rId9"/>
    <p:sldId id="483" r:id="rId10"/>
    <p:sldId id="466" r:id="rId11"/>
    <p:sldId id="487" r:id="rId12"/>
    <p:sldId id="489" r:id="rId13"/>
    <p:sldId id="485" r:id="rId14"/>
    <p:sldId id="1429" r:id="rId15"/>
    <p:sldId id="488" r:id="rId16"/>
    <p:sldId id="491" r:id="rId17"/>
    <p:sldId id="560" r:id="rId18"/>
    <p:sldId id="1430" r:id="rId19"/>
    <p:sldId id="263" r:id="rId20"/>
    <p:sldId id="457" r:id="rId21"/>
    <p:sldId id="498" r:id="rId22"/>
    <p:sldId id="499" r:id="rId23"/>
    <p:sldId id="494" r:id="rId24"/>
    <p:sldId id="495" r:id="rId25"/>
    <p:sldId id="501" r:id="rId26"/>
    <p:sldId id="511" r:id="rId27"/>
    <p:sldId id="505" r:id="rId28"/>
    <p:sldId id="503" r:id="rId29"/>
    <p:sldId id="504" r:id="rId30"/>
    <p:sldId id="508" r:id="rId31"/>
    <p:sldId id="1431" r:id="rId32"/>
    <p:sldId id="571" r:id="rId33"/>
    <p:sldId id="458" r:id="rId34"/>
    <p:sldId id="513" r:id="rId35"/>
    <p:sldId id="515" r:id="rId36"/>
    <p:sldId id="520" r:id="rId37"/>
    <p:sldId id="521" r:id="rId38"/>
    <p:sldId id="518" r:id="rId39"/>
    <p:sldId id="1435" r:id="rId40"/>
    <p:sldId id="572" r:id="rId41"/>
    <p:sldId id="459" r:id="rId42"/>
    <p:sldId id="523" r:id="rId43"/>
    <p:sldId id="524" r:id="rId44"/>
    <p:sldId id="534" r:id="rId45"/>
    <p:sldId id="535" r:id="rId46"/>
    <p:sldId id="536" r:id="rId47"/>
    <p:sldId id="537" r:id="rId48"/>
    <p:sldId id="1436" r:id="rId49"/>
    <p:sldId id="525" r:id="rId50"/>
    <p:sldId id="538" r:id="rId51"/>
    <p:sldId id="539" r:id="rId52"/>
    <p:sldId id="526" r:id="rId53"/>
    <p:sldId id="544" r:id="rId54"/>
    <p:sldId id="527" r:id="rId55"/>
    <p:sldId id="545" r:id="rId56"/>
    <p:sldId id="548" r:id="rId57"/>
    <p:sldId id="540" r:id="rId58"/>
    <p:sldId id="528" r:id="rId59"/>
    <p:sldId id="542" r:id="rId60"/>
    <p:sldId id="553" r:id="rId61"/>
    <p:sldId id="546" r:id="rId62"/>
    <p:sldId id="549" r:id="rId63"/>
    <p:sldId id="550" r:id="rId64"/>
    <p:sldId id="552" r:id="rId65"/>
    <p:sldId id="529" r:id="rId66"/>
    <p:sldId id="547" r:id="rId67"/>
    <p:sldId id="530" r:id="rId68"/>
    <p:sldId id="531" r:id="rId69"/>
    <p:sldId id="555" r:id="rId70"/>
    <p:sldId id="1437" r:id="rId71"/>
    <p:sldId id="1432" r:id="rId72"/>
    <p:sldId id="556" r:id="rId73"/>
    <p:sldId id="532" r:id="rId74"/>
    <p:sldId id="557" r:id="rId75"/>
    <p:sldId id="567" r:id="rId76"/>
    <p:sldId id="558" r:id="rId77"/>
    <p:sldId id="533" r:id="rId78"/>
    <p:sldId id="559" r:id="rId79"/>
    <p:sldId id="564" r:id="rId80"/>
    <p:sldId id="566" r:id="rId81"/>
    <p:sldId id="563" r:id="rId82"/>
    <p:sldId id="568" r:id="rId83"/>
    <p:sldId id="565" r:id="rId84"/>
    <p:sldId id="1438" r:id="rId85"/>
    <p:sldId id="1433" r:id="rId86"/>
    <p:sldId id="1434" r:id="rId87"/>
    <p:sldId id="455" r:id="rId8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ulli" id="{2CD8423E-0CCD-48E0-A715-3EC094151D76}">
          <p14:sldIdLst>
            <p14:sldId id="418"/>
          </p14:sldIdLst>
        </p14:section>
        <p14:section name="Hyrje" id="{DEED0A68-EF9C-4733-ADAA-766A859E58BB}">
          <p14:sldIdLst>
            <p14:sldId id="454"/>
            <p14:sldId id="570"/>
            <p14:sldId id="569"/>
          </p14:sldIdLst>
        </p14:section>
        <p14:section name="Seksioni 1" id="{1F767E79-2A4A-4837-8114-C2475E36F49A}">
          <p14:sldIdLst>
            <p14:sldId id="456"/>
            <p14:sldId id="460"/>
            <p14:sldId id="461"/>
            <p14:sldId id="482"/>
            <p14:sldId id="483"/>
            <p14:sldId id="466"/>
            <p14:sldId id="487"/>
            <p14:sldId id="489"/>
            <p14:sldId id="485"/>
            <p14:sldId id="1429"/>
            <p14:sldId id="488"/>
            <p14:sldId id="491"/>
            <p14:sldId id="560"/>
            <p14:sldId id="1430"/>
            <p14:sldId id="263"/>
          </p14:sldIdLst>
        </p14:section>
        <p14:section name="Seksioni 2" id="{64A33C99-CD85-476B-80AE-285978042B74}">
          <p14:sldIdLst>
            <p14:sldId id="457"/>
            <p14:sldId id="498"/>
            <p14:sldId id="499"/>
            <p14:sldId id="494"/>
            <p14:sldId id="495"/>
            <p14:sldId id="501"/>
            <p14:sldId id="511"/>
            <p14:sldId id="505"/>
            <p14:sldId id="503"/>
            <p14:sldId id="504"/>
            <p14:sldId id="508"/>
            <p14:sldId id="1431"/>
            <p14:sldId id="571"/>
          </p14:sldIdLst>
        </p14:section>
        <p14:section name="Seksioni 3" id="{308D822E-C220-4295-A91C-5C781A5093DF}">
          <p14:sldIdLst>
            <p14:sldId id="458"/>
            <p14:sldId id="513"/>
            <p14:sldId id="515"/>
            <p14:sldId id="520"/>
            <p14:sldId id="521"/>
            <p14:sldId id="518"/>
            <p14:sldId id="1435"/>
            <p14:sldId id="572"/>
          </p14:sldIdLst>
        </p14:section>
        <p14:section name="Seksioni 4" id="{38C73E71-B393-48F5-B80B-01E7A0AD15A1}">
          <p14:sldIdLst>
            <p14:sldId id="459"/>
            <p14:sldId id="523"/>
            <p14:sldId id="524"/>
            <p14:sldId id="534"/>
            <p14:sldId id="535"/>
            <p14:sldId id="536"/>
            <p14:sldId id="537"/>
            <p14:sldId id="1436"/>
            <p14:sldId id="525"/>
            <p14:sldId id="538"/>
            <p14:sldId id="539"/>
            <p14:sldId id="526"/>
            <p14:sldId id="544"/>
            <p14:sldId id="527"/>
            <p14:sldId id="545"/>
            <p14:sldId id="548"/>
            <p14:sldId id="540"/>
            <p14:sldId id="528"/>
            <p14:sldId id="542"/>
            <p14:sldId id="553"/>
            <p14:sldId id="546"/>
            <p14:sldId id="549"/>
            <p14:sldId id="550"/>
            <p14:sldId id="552"/>
            <p14:sldId id="529"/>
            <p14:sldId id="547"/>
            <p14:sldId id="530"/>
            <p14:sldId id="531"/>
            <p14:sldId id="555"/>
            <p14:sldId id="1437"/>
            <p14:sldId id="1432"/>
          </p14:sldIdLst>
        </p14:section>
        <p14:section name="Seksioni 5" id="{37027A3F-69A3-4115-8FDF-843AC8EC035E}">
          <p14:sldIdLst>
            <p14:sldId id="556"/>
            <p14:sldId id="532"/>
            <p14:sldId id="557"/>
            <p14:sldId id="567"/>
            <p14:sldId id="558"/>
            <p14:sldId id="533"/>
            <p14:sldId id="559"/>
            <p14:sldId id="564"/>
            <p14:sldId id="566"/>
            <p14:sldId id="563"/>
            <p14:sldId id="568"/>
            <p14:sldId id="565"/>
            <p14:sldId id="1438"/>
            <p14:sldId id="1433"/>
          </p14:sldIdLst>
        </p14:section>
        <p14:section name="Konkluzione" id="{AD901706-933A-4282-831D-2F305081F9D7}">
          <p14:sldIdLst>
            <p14:sldId id="1434"/>
            <p14:sldId id="455"/>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76968" autoAdjust="0"/>
  </p:normalViewPr>
  <p:slideViewPr>
    <p:cSldViewPr snapToGrid="0">
      <p:cViewPr varScale="1">
        <p:scale>
          <a:sx n="79" d="100"/>
          <a:sy n="79" d="100"/>
        </p:scale>
        <p:origin x="102" y="27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C48BC7-8A05-4CF5-B7E9-1CE8C11A5071}" type="datetimeFigureOut">
              <a:rPr lang="en-GB" smtClean="0"/>
              <a:t>09/10/2020</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9ADFBB1-7B02-4717-AEA4-A0D2A92F6065}" type="slidenum">
              <a:rPr lang="en-GB" smtClean="0"/>
              <a:t>‹#›</a:t>
            </a:fld>
            <a:endParaRPr lang="en-GB"/>
          </a:p>
        </p:txBody>
      </p:sp>
    </p:spTree>
    <p:extLst>
      <p:ext uri="{BB962C8B-B14F-4D97-AF65-F5344CB8AC3E}">
        <p14:creationId xmlns:p14="http://schemas.microsoft.com/office/powerpoint/2010/main" val="23775969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2" Type="http://schemas.openxmlformats.org/officeDocument/2006/relationships/slide" Target="../slides/slide1.xml" /><Relationship Id="rId1"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2" Type="http://schemas.openxmlformats.org/officeDocument/2006/relationships/slide" Target="../slides/slide10.xml" /><Relationship Id="rId1"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2" Type="http://schemas.openxmlformats.org/officeDocument/2006/relationships/slide" Target="../slides/slide11.xml" /><Relationship Id="rId1"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2" Type="http://schemas.openxmlformats.org/officeDocument/2006/relationships/slide" Target="../slides/slide12.xml" /><Relationship Id="rId1"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2" Type="http://schemas.openxmlformats.org/officeDocument/2006/relationships/slide" Target="../slides/slide13.xml" /><Relationship Id="rId1"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2" Type="http://schemas.openxmlformats.org/officeDocument/2006/relationships/slide" Target="../slides/slide14.xml" /><Relationship Id="rId1"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2" Type="http://schemas.openxmlformats.org/officeDocument/2006/relationships/slide" Target="../slides/slide15.xml" /><Relationship Id="rId1"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2" Type="http://schemas.openxmlformats.org/officeDocument/2006/relationships/slide" Target="../slides/slide16.xml" /><Relationship Id="rId1"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2" Type="http://schemas.openxmlformats.org/officeDocument/2006/relationships/slide" Target="../slides/slide17.xml" /><Relationship Id="rId1"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2" Type="http://schemas.openxmlformats.org/officeDocument/2006/relationships/slide" Target="../slides/slide18.xml" /><Relationship Id="rId1"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2" Type="http://schemas.openxmlformats.org/officeDocument/2006/relationships/slide" Target="../slides/slide20.xml" /><Relationship Id="rId1"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2" Type="http://schemas.openxmlformats.org/officeDocument/2006/relationships/slide" Target="../slides/slide2.xml" /><Relationship Id="rId1"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2" Type="http://schemas.openxmlformats.org/officeDocument/2006/relationships/slide" Target="../slides/slide21.xml" /><Relationship Id="rId1"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2" Type="http://schemas.openxmlformats.org/officeDocument/2006/relationships/slide" Target="../slides/slide22.xml" /><Relationship Id="rId1"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3" Type="http://schemas.openxmlformats.org/officeDocument/2006/relationships/hyperlink" Target="http://en.wikipedia.org/wiki/Ethernet" TargetMode="External" /><Relationship Id="rId2" Type="http://schemas.openxmlformats.org/officeDocument/2006/relationships/slide" Target="../slides/slide23.xml" /><Relationship Id="rId1"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2" Type="http://schemas.openxmlformats.org/officeDocument/2006/relationships/slide" Target="../slides/slide24.xml" /><Relationship Id="rId1"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2" Type="http://schemas.openxmlformats.org/officeDocument/2006/relationships/slide" Target="../slides/slide25.xml" /><Relationship Id="rId1"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2" Type="http://schemas.openxmlformats.org/officeDocument/2006/relationships/slide" Target="../slides/slide26.xml" /><Relationship Id="rId1"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2" Type="http://schemas.openxmlformats.org/officeDocument/2006/relationships/slide" Target="../slides/slide27.xml" /><Relationship Id="rId1"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2" Type="http://schemas.openxmlformats.org/officeDocument/2006/relationships/slide" Target="../slides/slide28.xml" /><Relationship Id="rId1"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2" Type="http://schemas.openxmlformats.org/officeDocument/2006/relationships/slide" Target="../slides/slide29.xml" /><Relationship Id="rId1"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2" Type="http://schemas.openxmlformats.org/officeDocument/2006/relationships/slide" Target="../slides/slide30.xml" /><Relationship Id="rId1"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2" Type="http://schemas.openxmlformats.org/officeDocument/2006/relationships/slide" Target="../slides/slide3.xml" /><Relationship Id="rId1"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2" Type="http://schemas.openxmlformats.org/officeDocument/2006/relationships/slide" Target="../slides/slide31.xml" /><Relationship Id="rId1"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2" Type="http://schemas.openxmlformats.org/officeDocument/2006/relationships/slide" Target="../slides/slide34.xml" /><Relationship Id="rId1"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2" Type="http://schemas.openxmlformats.org/officeDocument/2006/relationships/slide" Target="../slides/slide35.xml" /><Relationship Id="rId1"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2" Type="http://schemas.openxmlformats.org/officeDocument/2006/relationships/slide" Target="../slides/slide36.xml" /><Relationship Id="rId1"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2" Type="http://schemas.openxmlformats.org/officeDocument/2006/relationships/slide" Target="../slides/slide37.xml" /><Relationship Id="rId1"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2" Type="http://schemas.openxmlformats.org/officeDocument/2006/relationships/slide" Target="../slides/slide38.xml" /><Relationship Id="rId1"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2" Type="http://schemas.openxmlformats.org/officeDocument/2006/relationships/slide" Target="../slides/slide39.xml" /><Relationship Id="rId1"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2" Type="http://schemas.openxmlformats.org/officeDocument/2006/relationships/slide" Target="../slides/slide42.xml" /><Relationship Id="rId1"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2" Type="http://schemas.openxmlformats.org/officeDocument/2006/relationships/slide" Target="../slides/slide43.xml" /><Relationship Id="rId1"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2" Type="http://schemas.openxmlformats.org/officeDocument/2006/relationships/slide" Target="../slides/slide44.xml" /><Relationship Id="rId1"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2" Type="http://schemas.openxmlformats.org/officeDocument/2006/relationships/slide" Target="../slides/slide4.xml" /><Relationship Id="rId1"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2" Type="http://schemas.openxmlformats.org/officeDocument/2006/relationships/slide" Target="../slides/slide45.xml" /><Relationship Id="rId1"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2" Type="http://schemas.openxmlformats.org/officeDocument/2006/relationships/slide" Target="../slides/slide46.xml" /><Relationship Id="rId1"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2" Type="http://schemas.openxmlformats.org/officeDocument/2006/relationships/slide" Target="../slides/slide47.xml" /><Relationship Id="rId1"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2" Type="http://schemas.openxmlformats.org/officeDocument/2006/relationships/slide" Target="../slides/slide48.xml" /><Relationship Id="rId1"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2" Type="http://schemas.openxmlformats.org/officeDocument/2006/relationships/slide" Target="../slides/slide49.xml" /><Relationship Id="rId1"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2" Type="http://schemas.openxmlformats.org/officeDocument/2006/relationships/slide" Target="../slides/slide50.xml" /><Relationship Id="rId1"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2" Type="http://schemas.openxmlformats.org/officeDocument/2006/relationships/slide" Target="../slides/slide51.xml" /><Relationship Id="rId1"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3" Type="http://schemas.openxmlformats.org/officeDocument/2006/relationships/hyperlink" Target="http://ezinearticles.com/?How-Peer-to-Peer-(P2P)-Works&amp;id=60126" TargetMode="External" /><Relationship Id="rId2" Type="http://schemas.openxmlformats.org/officeDocument/2006/relationships/slide" Target="../slides/slide52.xml" /><Relationship Id="rId1" Type="http://schemas.openxmlformats.org/officeDocument/2006/relationships/notesMaster" Target="../notesMasters/notesMaster1.xml" /></Relationships>
</file>

<file path=ppt/notesSlides/_rels/notesSlide48.xml.rels>&#65279;<?xml version="1.0" encoding="utf-8" standalone="yes"?><Relationships xmlns="http://schemas.openxmlformats.org/package/2006/relationships"><Relationship Id="rId2" Type="http://schemas.openxmlformats.org/officeDocument/2006/relationships/slide" Target="../slides/slide53.xml" /><Relationship Id="rId1" Type="http://schemas.openxmlformats.org/officeDocument/2006/relationships/notesMaster" Target="../notesMasters/notesMaster1.xml" /></Relationships>
</file>

<file path=ppt/notesSlides/_rels/notesSlide49.xml.rels>&#65279;<?xml version="1.0" encoding="utf-8" standalone="yes"?><Relationships xmlns="http://schemas.openxmlformats.org/package/2006/relationships"><Relationship Id="rId2" Type="http://schemas.openxmlformats.org/officeDocument/2006/relationships/slide" Target="../slides/slide54.xml" /><Relationship Id="rId1"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2" Type="http://schemas.openxmlformats.org/officeDocument/2006/relationships/slide" Target="../slides/slide5.xml" /><Relationship Id="rId1" Type="http://schemas.openxmlformats.org/officeDocument/2006/relationships/notesMaster" Target="../notesMasters/notesMaster1.xml" /></Relationships>
</file>

<file path=ppt/notesSlides/_rels/notesSlide50.xml.rels>&#65279;<?xml version="1.0" encoding="utf-8" standalone="yes"?><Relationships xmlns="http://schemas.openxmlformats.org/package/2006/relationships"><Relationship Id="rId2" Type="http://schemas.openxmlformats.org/officeDocument/2006/relationships/slide" Target="../slides/slide55.xml" /><Relationship Id="rId1" Type="http://schemas.openxmlformats.org/officeDocument/2006/relationships/notesMaster" Target="../notesMasters/notesMaster1.xml" /></Relationships>
</file>

<file path=ppt/notesSlides/_rels/notesSlide51.xml.rels>&#65279;<?xml version="1.0" encoding="utf-8" standalone="yes"?><Relationships xmlns="http://schemas.openxmlformats.org/package/2006/relationships"><Relationship Id="rId2" Type="http://schemas.openxmlformats.org/officeDocument/2006/relationships/slide" Target="../slides/slide56.xml" /><Relationship Id="rId1" Type="http://schemas.openxmlformats.org/officeDocument/2006/relationships/notesMaster" Target="../notesMasters/notesMaster1.xml" /></Relationships>
</file>

<file path=ppt/notesSlides/_rels/notesSlide52.xml.rels>&#65279;<?xml version="1.0" encoding="utf-8" standalone="yes"?><Relationships xmlns="http://schemas.openxmlformats.org/package/2006/relationships"><Relationship Id="rId2" Type="http://schemas.openxmlformats.org/officeDocument/2006/relationships/slide" Target="../slides/slide57.xml" /><Relationship Id="rId1" Type="http://schemas.openxmlformats.org/officeDocument/2006/relationships/notesMaster" Target="../notesMasters/notesMaster1.xml" /></Relationships>
</file>

<file path=ppt/notesSlides/_rels/notesSlide53.xml.rels>&#65279;<?xml version="1.0" encoding="utf-8" standalone="yes"?><Relationships xmlns="http://schemas.openxmlformats.org/package/2006/relationships"><Relationship Id="rId2" Type="http://schemas.openxmlformats.org/officeDocument/2006/relationships/slide" Target="../slides/slide58.xml" /><Relationship Id="rId1" Type="http://schemas.openxmlformats.org/officeDocument/2006/relationships/notesMaster" Target="../notesMasters/notesMaster1.xml" /></Relationships>
</file>

<file path=ppt/notesSlides/_rels/notesSlide54.xml.rels>&#65279;<?xml version="1.0" encoding="utf-8" standalone="yes"?><Relationships xmlns="http://schemas.openxmlformats.org/package/2006/relationships"><Relationship Id="rId2" Type="http://schemas.openxmlformats.org/officeDocument/2006/relationships/slide" Target="../slides/slide59.xml" /><Relationship Id="rId1" Type="http://schemas.openxmlformats.org/officeDocument/2006/relationships/notesMaster" Target="../notesMasters/notesMaster1.xml" /></Relationships>
</file>

<file path=ppt/notesSlides/_rels/notesSlide55.xml.rels>&#65279;<?xml version="1.0" encoding="utf-8" standalone="yes"?><Relationships xmlns="http://schemas.openxmlformats.org/package/2006/relationships"><Relationship Id="rId2" Type="http://schemas.openxmlformats.org/officeDocument/2006/relationships/slide" Target="../slides/slide60.xml" /><Relationship Id="rId1" Type="http://schemas.openxmlformats.org/officeDocument/2006/relationships/notesMaster" Target="../notesMasters/notesMaster1.xml" /></Relationships>
</file>

<file path=ppt/notesSlides/_rels/notesSlide56.xml.rels>&#65279;<?xml version="1.0" encoding="utf-8" standalone="yes"?><Relationships xmlns="http://schemas.openxmlformats.org/package/2006/relationships"><Relationship Id="rId2" Type="http://schemas.openxmlformats.org/officeDocument/2006/relationships/slide" Target="../slides/slide61.xml" /><Relationship Id="rId1" Type="http://schemas.openxmlformats.org/officeDocument/2006/relationships/notesMaster" Target="../notesMasters/notesMaster1.xml" /></Relationships>
</file>

<file path=ppt/notesSlides/_rels/notesSlide57.xml.rels>&#65279;<?xml version="1.0" encoding="utf-8" standalone="yes"?><Relationships xmlns="http://schemas.openxmlformats.org/package/2006/relationships"><Relationship Id="rId2" Type="http://schemas.openxmlformats.org/officeDocument/2006/relationships/slide" Target="../slides/slide62.xml" /><Relationship Id="rId1" Type="http://schemas.openxmlformats.org/officeDocument/2006/relationships/notesMaster" Target="../notesMasters/notesMaster1.xml" /></Relationships>
</file>

<file path=ppt/notesSlides/_rels/notesSlide58.xml.rels>&#65279;<?xml version="1.0" encoding="utf-8" standalone="yes"?><Relationships xmlns="http://schemas.openxmlformats.org/package/2006/relationships"><Relationship Id="rId2" Type="http://schemas.openxmlformats.org/officeDocument/2006/relationships/slide" Target="../slides/slide63.xml" /><Relationship Id="rId1" Type="http://schemas.openxmlformats.org/officeDocument/2006/relationships/notesMaster" Target="../notesMasters/notesMaster1.xml" /></Relationships>
</file>

<file path=ppt/notesSlides/_rels/notesSlide59.xml.rels>&#65279;<?xml version="1.0" encoding="utf-8" standalone="yes"?><Relationships xmlns="http://schemas.openxmlformats.org/package/2006/relationships"><Relationship Id="rId2" Type="http://schemas.openxmlformats.org/officeDocument/2006/relationships/slide" Target="../slides/slide64.xml" /><Relationship Id="rId1"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2" Type="http://schemas.openxmlformats.org/officeDocument/2006/relationships/slide" Target="../slides/slide6.xml" /><Relationship Id="rId1" Type="http://schemas.openxmlformats.org/officeDocument/2006/relationships/notesMaster" Target="../notesMasters/notesMaster1.xml" /></Relationships>
</file>

<file path=ppt/notesSlides/_rels/notesSlide60.xml.rels>&#65279;<?xml version="1.0" encoding="utf-8" standalone="yes"?><Relationships xmlns="http://schemas.openxmlformats.org/package/2006/relationships"><Relationship Id="rId2" Type="http://schemas.openxmlformats.org/officeDocument/2006/relationships/slide" Target="../slides/slide65.xml" /><Relationship Id="rId1" Type="http://schemas.openxmlformats.org/officeDocument/2006/relationships/notesMaster" Target="../notesMasters/notesMaster1.xml" /></Relationships>
</file>

<file path=ppt/notesSlides/_rels/notesSlide61.xml.rels>&#65279;<?xml version="1.0" encoding="utf-8" standalone="yes"?><Relationships xmlns="http://schemas.openxmlformats.org/package/2006/relationships"><Relationship Id="rId2" Type="http://schemas.openxmlformats.org/officeDocument/2006/relationships/slide" Target="../slides/slide66.xml" /><Relationship Id="rId1" Type="http://schemas.openxmlformats.org/officeDocument/2006/relationships/notesMaster" Target="../notesMasters/notesMaster1.xml" /></Relationships>
</file>

<file path=ppt/notesSlides/_rels/notesSlide62.xml.rels>&#65279;<?xml version="1.0" encoding="utf-8" standalone="yes"?><Relationships xmlns="http://schemas.openxmlformats.org/package/2006/relationships"><Relationship Id="rId2" Type="http://schemas.openxmlformats.org/officeDocument/2006/relationships/slide" Target="../slides/slide67.xml" /><Relationship Id="rId1" Type="http://schemas.openxmlformats.org/officeDocument/2006/relationships/notesMaster" Target="../notesMasters/notesMaster1.xml" /></Relationships>
</file>

<file path=ppt/notesSlides/_rels/notesSlide63.xml.rels>&#65279;<?xml version="1.0" encoding="utf-8" standalone="yes"?><Relationships xmlns="http://schemas.openxmlformats.org/package/2006/relationships"><Relationship Id="rId3" Type="http://schemas.openxmlformats.org/officeDocument/2006/relationships/hyperlink" Target="https://blog.zoom.us/wordpress/2020/04/01/a-message-to-our-users/" TargetMode="External" /><Relationship Id="rId2" Type="http://schemas.openxmlformats.org/officeDocument/2006/relationships/slide" Target="../slides/slide68.xml" /><Relationship Id="rId1" Type="http://schemas.openxmlformats.org/officeDocument/2006/relationships/notesMaster" Target="../notesMasters/notesMaster1.xml" /><Relationship Id="rId4" Type="http://schemas.openxmlformats.org/officeDocument/2006/relationships/hyperlink" Target="https://blog.zoom.us/wordpress/2020/04/22/90-day-security-plan-progress-report-april-22/" TargetMode="External" /></Relationships>
</file>

<file path=ppt/notesSlides/_rels/notesSlide64.xml.rels>&#65279;<?xml version="1.0" encoding="utf-8" standalone="yes"?><Relationships xmlns="http://schemas.openxmlformats.org/package/2006/relationships"><Relationship Id="rId2" Type="http://schemas.openxmlformats.org/officeDocument/2006/relationships/slide" Target="../slides/slide69.xml" /><Relationship Id="rId1" Type="http://schemas.openxmlformats.org/officeDocument/2006/relationships/notesMaster" Target="../notesMasters/notesMaster1.xml" /></Relationships>
</file>

<file path=ppt/notesSlides/_rels/notesSlide65.xml.rels>&#65279;<?xml version="1.0" encoding="utf-8" standalone="yes"?><Relationships xmlns="http://schemas.openxmlformats.org/package/2006/relationships"><Relationship Id="rId2" Type="http://schemas.openxmlformats.org/officeDocument/2006/relationships/slide" Target="../slides/slide70.xml" /><Relationship Id="rId1" Type="http://schemas.openxmlformats.org/officeDocument/2006/relationships/notesMaster" Target="../notesMasters/notesMaster1.xml" /></Relationships>
</file>

<file path=ppt/notesSlides/_rels/notesSlide66.xml.rels>&#65279;<?xml version="1.0" encoding="utf-8" standalone="yes"?><Relationships xmlns="http://schemas.openxmlformats.org/package/2006/relationships"><Relationship Id="rId2" Type="http://schemas.openxmlformats.org/officeDocument/2006/relationships/slide" Target="../slides/slide72.xml" /><Relationship Id="rId1" Type="http://schemas.openxmlformats.org/officeDocument/2006/relationships/notesMaster" Target="../notesMasters/notesMaster1.xml" /></Relationships>
</file>

<file path=ppt/notesSlides/_rels/notesSlide67.xml.rels>&#65279;<?xml version="1.0" encoding="utf-8" standalone="yes"?><Relationships xmlns="http://schemas.openxmlformats.org/package/2006/relationships"><Relationship Id="rId2" Type="http://schemas.openxmlformats.org/officeDocument/2006/relationships/slide" Target="../slides/slide73.xml" /><Relationship Id="rId1" Type="http://schemas.openxmlformats.org/officeDocument/2006/relationships/notesMaster" Target="../notesMasters/notesMaster1.xml" /></Relationships>
</file>

<file path=ppt/notesSlides/_rels/notesSlide68.xml.rels>&#65279;<?xml version="1.0" encoding="utf-8" standalone="yes"?><Relationships xmlns="http://schemas.openxmlformats.org/package/2006/relationships"><Relationship Id="rId2" Type="http://schemas.openxmlformats.org/officeDocument/2006/relationships/slide" Target="../slides/slide74.xml" /><Relationship Id="rId1" Type="http://schemas.openxmlformats.org/officeDocument/2006/relationships/notesMaster" Target="../notesMasters/notesMaster1.xml" /></Relationships>
</file>

<file path=ppt/notesSlides/_rels/notesSlide69.xml.rels>&#65279;<?xml version="1.0" encoding="utf-8" standalone="yes"?><Relationships xmlns="http://schemas.openxmlformats.org/package/2006/relationships"><Relationship Id="rId2" Type="http://schemas.openxmlformats.org/officeDocument/2006/relationships/slide" Target="../slides/slide75.xml" /><Relationship Id="rId1"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2" Type="http://schemas.openxmlformats.org/officeDocument/2006/relationships/slide" Target="../slides/slide7.xml" /><Relationship Id="rId1" Type="http://schemas.openxmlformats.org/officeDocument/2006/relationships/notesMaster" Target="../notesMasters/notesMaster1.xml" /></Relationships>
</file>

<file path=ppt/notesSlides/_rels/notesSlide70.xml.rels>&#65279;<?xml version="1.0" encoding="utf-8" standalone="yes"?><Relationships xmlns="http://schemas.openxmlformats.org/package/2006/relationships"><Relationship Id="rId3" Type="http://schemas.openxmlformats.org/officeDocument/2006/relationships/hyperlink" Target="https://en.wikipedia.org/wiki/Private_network" TargetMode="External" /><Relationship Id="rId2" Type="http://schemas.openxmlformats.org/officeDocument/2006/relationships/slide" Target="../slides/slide76.xml" /><Relationship Id="rId1" Type="http://schemas.openxmlformats.org/officeDocument/2006/relationships/notesMaster" Target="../notesMasters/notesMaster1.xml" /><Relationship Id="rId5" Type="http://schemas.openxmlformats.org/officeDocument/2006/relationships/hyperlink" Target="https://en.wikipedia.org/wiki/Virtual_private_network#cite_note-1" TargetMode="External" /><Relationship Id="rId4" Type="http://schemas.openxmlformats.org/officeDocument/2006/relationships/hyperlink" Target="https://en.wikipedia.org/wiki/Encryption" TargetMode="External" /></Relationships>
</file>

<file path=ppt/notesSlides/_rels/notesSlide71.xml.rels>&#65279;<?xml version="1.0" encoding="utf-8" standalone="yes"?><Relationships xmlns="http://schemas.openxmlformats.org/package/2006/relationships"><Relationship Id="rId2" Type="http://schemas.openxmlformats.org/officeDocument/2006/relationships/slide" Target="../slides/slide77.xml" /><Relationship Id="rId1" Type="http://schemas.openxmlformats.org/officeDocument/2006/relationships/notesMaster" Target="../notesMasters/notesMaster1.xml" /></Relationships>
</file>

<file path=ppt/notesSlides/_rels/notesSlide72.xml.rels>&#65279;<?xml version="1.0" encoding="utf-8" standalone="yes"?><Relationships xmlns="http://schemas.openxmlformats.org/package/2006/relationships"><Relationship Id="rId2" Type="http://schemas.openxmlformats.org/officeDocument/2006/relationships/slide" Target="../slides/slide78.xml" /><Relationship Id="rId1" Type="http://schemas.openxmlformats.org/officeDocument/2006/relationships/notesMaster" Target="../notesMasters/notesMaster1.xml" /></Relationships>
</file>

<file path=ppt/notesSlides/_rels/notesSlide73.xml.rels>&#65279;<?xml version="1.0" encoding="utf-8" standalone="yes"?><Relationships xmlns="http://schemas.openxmlformats.org/package/2006/relationships"><Relationship Id="rId2" Type="http://schemas.openxmlformats.org/officeDocument/2006/relationships/slide" Target="../slides/slide79.xml" /><Relationship Id="rId1" Type="http://schemas.openxmlformats.org/officeDocument/2006/relationships/notesMaster" Target="../notesMasters/notesMaster1.xml" /></Relationships>
</file>

<file path=ppt/notesSlides/_rels/notesSlide74.xml.rels>&#65279;<?xml version="1.0" encoding="utf-8" standalone="yes"?><Relationships xmlns="http://schemas.openxmlformats.org/package/2006/relationships"><Relationship Id="rId2" Type="http://schemas.openxmlformats.org/officeDocument/2006/relationships/slide" Target="../slides/slide80.xml" /><Relationship Id="rId1" Type="http://schemas.openxmlformats.org/officeDocument/2006/relationships/notesMaster" Target="../notesMasters/notesMaster1.xml" /></Relationships>
</file>

<file path=ppt/notesSlides/_rels/notesSlide75.xml.rels>&#65279;<?xml version="1.0" encoding="utf-8" standalone="yes"?><Relationships xmlns="http://schemas.openxmlformats.org/package/2006/relationships"><Relationship Id="rId2" Type="http://schemas.openxmlformats.org/officeDocument/2006/relationships/slide" Target="../slides/slide81.xml" /><Relationship Id="rId1" Type="http://schemas.openxmlformats.org/officeDocument/2006/relationships/notesMaster" Target="../notesMasters/notesMaster1.xml" /></Relationships>
</file>

<file path=ppt/notesSlides/_rels/notesSlide76.xml.rels>&#65279;<?xml version="1.0" encoding="utf-8" standalone="yes"?><Relationships xmlns="http://schemas.openxmlformats.org/package/2006/relationships"><Relationship Id="rId2" Type="http://schemas.openxmlformats.org/officeDocument/2006/relationships/slide" Target="../slides/slide82.xml" /><Relationship Id="rId1" Type="http://schemas.openxmlformats.org/officeDocument/2006/relationships/notesMaster" Target="../notesMasters/notesMaster1.xml" /></Relationships>
</file>

<file path=ppt/notesSlides/_rels/notesSlide77.xml.rels>&#65279;<?xml version="1.0" encoding="utf-8" standalone="yes"?><Relationships xmlns="http://schemas.openxmlformats.org/package/2006/relationships"><Relationship Id="rId2" Type="http://schemas.openxmlformats.org/officeDocument/2006/relationships/slide" Target="../slides/slide83.xml" /><Relationship Id="rId1" Type="http://schemas.openxmlformats.org/officeDocument/2006/relationships/notesMaster" Target="../notesMasters/notesMaster1.xml" /></Relationships>
</file>

<file path=ppt/notesSlides/_rels/notesSlide78.xml.rels>&#65279;<?xml version="1.0" encoding="utf-8" standalone="yes"?><Relationships xmlns="http://schemas.openxmlformats.org/package/2006/relationships"><Relationship Id="rId2" Type="http://schemas.openxmlformats.org/officeDocument/2006/relationships/slide" Target="../slides/slide84.xml" /><Relationship Id="rId1" Type="http://schemas.openxmlformats.org/officeDocument/2006/relationships/notesMaster" Target="../notesMasters/notesMaster1.xml" /></Relationships>
</file>

<file path=ppt/notesSlides/_rels/notesSlide79.xml.rels>&#65279;<?xml version="1.0" encoding="utf-8" standalone="yes"?><Relationships xmlns="http://schemas.openxmlformats.org/package/2006/relationships"><Relationship Id="rId2" Type="http://schemas.openxmlformats.org/officeDocument/2006/relationships/slide" Target="../slides/slide86.xml" /><Relationship Id="rId1"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2" Type="http://schemas.openxmlformats.org/officeDocument/2006/relationships/slide" Target="../slides/slide8.xml" /><Relationship Id="rId1"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2" Type="http://schemas.openxmlformats.org/officeDocument/2006/relationships/slide" Target="../slides/slide9.xml" /><Relationship Id="rId1"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Kjo seancë është e gjatë 90 minuta</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a:t>
            </a:fld>
          </a:p>
        </p:txBody>
      </p:sp>
    </p:spTree>
    <p:extLst>
      <p:ext uri="{BB962C8B-B14F-4D97-AF65-F5344CB8AC3E}">
        <p14:creationId xmlns:p14="http://schemas.microsoft.com/office/powerpoint/2010/main" val="15756641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Nga prezantimet e mëparshme, duhet të theksojmë se ne po i shikojmë këto tri fusha si burime të provave digjitale nga kompjuterët, telefonat dhe pajisjet e tjera informatike</a:t>
            </a:r>
          </a:p>
          <a:p>
            <a:endParaRPr lang="en-GB" dirty="0"/>
          </a:p>
          <a:p>
            <a:r>
              <a:rPr lang="sq-AL" dirty="1"/>
              <a:t>Ruajtja e brendshme e përhershme e një hard drive</a:t>
            </a:r>
          </a:p>
          <a:p>
            <a:r>
              <a:rPr lang="sq-AL" dirty="1"/>
              <a:t>Çfarë mund të shtohet si hapësirë ruajtëse e përkohshme e lëvizshme siç janë pajisjet USB, kartat DVD ose SD</a:t>
            </a:r>
          </a:p>
          <a:p>
            <a:r>
              <a:rPr lang="sq-AL" dirty="1"/>
              <a:t>Memoria e brendshme e paqëndrueshme e RAM</a:t>
            </a:r>
            <a:r>
              <a:rPr lang="sq-AL" dirty="1"/>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10</a:t>
            </a:fld>
          </a:p>
        </p:txBody>
      </p:sp>
    </p:spTree>
    <p:extLst>
      <p:ext uri="{BB962C8B-B14F-4D97-AF65-F5344CB8AC3E}">
        <p14:creationId xmlns:p14="http://schemas.microsoft.com/office/powerpoint/2010/main" val="21684174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Hard Disqet - Shumica e kompjuterëve kanë të paktën një hard disk dhe shumë kanë më shumë.</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Kompjuterët më të mëdhenj siç janë mainframes zakonisht do të kenë shumë hard disqe.</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Tani është e zakonshme që pajisjet tjera të tilla si CCTV dhe pajisjet për muzikë të kenë gjithashtu hard disqe të cilat mund të mbajnë sasi të mëdha të të dhënave.</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Këto disqe kanë pllaka të forta në të cilat mbahen informacionet dhe të dhënat mund të fshihen dhe rishkruhen lehtësisht, ndërsa struktura e diskut mbahet mend, duke i bërë ato praktike për periudha të gjata kohore.</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Të dhënat ruhen në sipërfaqen e një pllake në sektorë dhe pjesë linja.</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Vijat janë rrathë koncentrikë të sektorëve të të dhënave, dhe grupe sektorësh bajtesh (512 ose 4096) të ruajtura së bashku.</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Të dhënat ruhen në hard disqe si fajla që janë thjesht një grup "bajtesh”.</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Programet janë po ashtu fajla dhe ato po ashtu thirren nga CPU për t’u shfrytëzuar.</a:t>
            </a:r>
            <a:r>
              <a:rPr lang="sq-AL" dirty="1" sz="1200">
                <a:solidFill>
                  <a:schemeClr val="tx1"/>
                </a:solidFill>
                <a:latin typeface="+mn-lt"/>
                <a:ea typeface="MS PGothic" pitchFamily="34" charset="-128"/>
                <a:cs typeface="ＭＳ Ｐゴシック" charset="0"/>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t>Pajisjet e memories SSD sjellin sfida të reja për ekspertët digjitalë të forenzikës pasi të dhënat ruhen në një mënyrë krejt tjetër.</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11</a:t>
            </a:fld>
          </a:p>
        </p:txBody>
      </p:sp>
    </p:spTree>
    <p:extLst>
      <p:ext uri="{BB962C8B-B14F-4D97-AF65-F5344CB8AC3E}">
        <p14:creationId xmlns:p14="http://schemas.microsoft.com/office/powerpoint/2010/main" val="60326573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CD/DVD/Blu-Ray Disks – Këto disqe mund të mbajnë sasi të ndryshme të të dhënave dhe zakonisht përdoren për të ruajtur muzikë, video ose fajla kompjuteri për shpërndarje.</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Një DVD për shembull ka madhësi sa një CD dhe mban 7 herë më shumë të dhëna sesa një CD.</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Një disk Blu-Ray, i cili mund të përdoret për të ruajtur përmbajtje me definicion të lartë nga ana tjetër aktualisht mban më shumë se 10 herë më shumë se një DVD.</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Me fjalë të tjera, ata mund të ruajnë më shumë të dhëna se sa ishte e mundur në një hard disk vetëm disa vjet më parë.</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Ata të gjithë i ruajnë të dhënat në një mënyrë të ndryshme e jo si hard disqet dhe të dhënat që mbahen në to nuk janë aq të paqëndrueshme sa ato të ruajtura në hard disk.</a:t>
            </a:r>
            <a:r>
              <a:rPr lang="sq-AL" dirty="1" sz="1200">
                <a:solidFill>
                  <a:schemeClr val="tx1"/>
                </a:solidFill>
                <a:latin typeface="+mn-lt"/>
                <a:ea typeface="MS PGothic" pitchFamily="34" charset="-128"/>
                <a:cs typeface="ＭＳ Ｐゴシック" charset="0"/>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12</a:t>
            </a:fld>
          </a:p>
        </p:txBody>
      </p:sp>
    </p:spTree>
    <p:extLst>
      <p:ext uri="{BB962C8B-B14F-4D97-AF65-F5344CB8AC3E}">
        <p14:creationId xmlns:p14="http://schemas.microsoft.com/office/powerpoint/2010/main" val="42682335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Ky slajd shton pajisje që janë më pak të dukshme ndoshta si pajisje kompjuterike - por megjithatë janë vetëm ato me karakteristika të ngjashme me atë që kemi ndërtuar teorikisht</a:t>
            </a:r>
          </a:p>
          <a:p>
            <a:endParaRPr lang="en-GB" dirty="0"/>
          </a:p>
          <a:p>
            <a:r>
              <a:rPr lang="sq-AL" dirty="1"/>
              <a:t>Secila prej këtyre pajisjeve ka të njëjtat karakteristika si sistemet kompjuterike të përmendura më parë - hapësira e brendshme, lidhja me botën e jashtme, aftësia për të hyrë në to, aftësia për të marrë informacion prej tyre</a:t>
            </a:r>
          </a:p>
          <a:p>
            <a:endParaRPr lang="en-GB" dirty="0"/>
          </a:p>
          <a:p>
            <a:r>
              <a:rPr lang="sq-AL" dirty="1"/>
              <a:t>Ky informacion bëhet më i vështirë përmes numrit të madh të mënyrave të ndryshme që pajisjet ruajnë të dhënat e tyre - disa në flash memorie, disa në hard disqe, disa në karta memorie, disa në memorie solide - SSD.</a:t>
            </a:r>
            <a:r>
              <a:rPr lang="sq-AL" dirty="1"/>
              <a:t> </a:t>
            </a:r>
            <a:r>
              <a:rPr lang="sq-AL" dirty="1"/>
              <a:t>Kjo bartet në slajdin e radhës.</a:t>
            </a:r>
          </a:p>
          <a:p>
            <a:endParaRPr lang="en-GB" dirty="0"/>
          </a:p>
          <a:p>
            <a:r>
              <a:rPr lang="sq-AL" dirty="1"/>
              <a:t>Për shembull, shumë printerë sot kanë hapësirë ruajtëse jo të paqëndrueshme, ku mbledhin informacionin që do të shtypin - para se ta shtypin atë.</a:t>
            </a:r>
            <a:r>
              <a:rPr lang="sq-AL" dirty="1"/>
              <a:t> </a:t>
            </a:r>
            <a:r>
              <a:rPr lang="sq-AL" dirty="1"/>
              <a:t>Këto fajla të të dhënave mund të jenë të dobishme nëse nxirren dhe analizohen.</a:t>
            </a:r>
            <a:r>
              <a:rPr lang="sq-AL" dirty="1"/>
              <a:t> </a:t>
            </a:r>
            <a:r>
              <a:rPr lang="sq-AL" dirty="1"/>
              <a:t>Në mënyrë të ngjashme, një aparat fotografik digjital ose një GPS do të ketë memorien e vet të brendshme, si dhe një kartë memories të lëvizshme.</a:t>
            </a:r>
            <a:r>
              <a:rPr lang="sq-AL" dirty="1"/>
              <a:t> </a:t>
            </a:r>
            <a:r>
              <a:rPr lang="sq-AL" dirty="1"/>
              <a:t>Nevoja është të merren parasysh të dyja këto së bashku.</a:t>
            </a:r>
            <a:r>
              <a:rPr lang="sq-AL" dirty="1"/>
              <a:t> </a:t>
            </a:r>
            <a:r>
              <a:rPr lang="sq-AL" dirty="1"/>
              <a:t>Dronët kanë memorie të brendshme që mund të tregojë se ku ishin dhe kur.</a:t>
            </a:r>
          </a:p>
          <a:p>
            <a:endParaRPr lang="en-GB" dirty="0"/>
          </a:p>
          <a:p>
            <a:r>
              <a:rPr lang="sq-AL" dirty="1"/>
              <a:t>Dhe mjetet e veshjes janë sisteme kompjuterike më vete - duke vepruar në shumë raste në të njëjtën mënyrë që mund të bëjë një telefon digjital i lidhur.</a:t>
            </a:r>
            <a:r>
              <a:rPr lang="sq-AL" dirty="1"/>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13</a:t>
            </a:fld>
          </a:p>
        </p:txBody>
      </p:sp>
    </p:spTree>
    <p:extLst>
      <p:ext uri="{BB962C8B-B14F-4D97-AF65-F5344CB8AC3E}">
        <p14:creationId xmlns:p14="http://schemas.microsoft.com/office/powerpoint/2010/main" val="8174124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Pjesa 1 - Ky është Frankie (emri i dhënë nga hetuesit)!</a:t>
            </a:r>
            <a:r>
              <a:rPr lang="sq-AL" dirty="1"/>
              <a:t> </a:t>
            </a:r>
            <a:r>
              <a:rPr lang="sq-AL" dirty="1"/>
              <a:t>Frankie është një Audi S4 Avant 3.0l Quattro – dhe kushton rreth 40,000 €.</a:t>
            </a:r>
            <a:r>
              <a:rPr lang="sq-AL" dirty="1"/>
              <a:t> </a:t>
            </a:r>
            <a:r>
              <a:rPr lang="sq-AL" dirty="1"/>
              <a:t>Ai bën 0-60 për 4.7sekonda &amp; ka shpejtësinë maksimale prej 155mph.</a:t>
            </a:r>
            <a:r>
              <a:rPr lang="sq-AL" dirty="1"/>
              <a:t> </a:t>
            </a:r>
            <a:r>
              <a:rPr lang="sq-AL" dirty="1"/>
              <a:t>Frankie është (ishte) veturë e mirë!</a:t>
            </a:r>
          </a:p>
          <a:p>
            <a:endParaRPr lang="en-GB" dirty="0"/>
          </a:p>
          <a:p>
            <a:r>
              <a:rPr lang="sq-AL" dirty="1"/>
              <a:t>Frankie u vodh më 26 korrik 2018 – dhe u gjet 6 javë më vonë.</a:t>
            </a:r>
            <a:r>
              <a:rPr lang="sq-AL" dirty="1"/>
              <a:t> </a:t>
            </a:r>
            <a:r>
              <a:rPr lang="sq-AL" dirty="1"/>
              <a:t>Ai u përdor në një numër të madh të vjedhjeve të parave të gatshme nga ATM - duke hequr ATM fizikisht nga muri i ndërtesave nga një bandë e organizuar në Mbretërinë e Bashkuar që përdori Frankie si makinë për ikje.</a:t>
            </a:r>
          </a:p>
          <a:p>
            <a:endParaRPr lang="en-GB" dirty="0"/>
          </a:p>
          <a:p>
            <a:r>
              <a:rPr lang="sq-AL" dirty="1"/>
              <a:t>Pjesa 2 – Frankie ËSHTË një sistem kompjuterik - që mund të përmbaj në të Regjistrat e thirrjeve, Regjistrat e SMS-ve, fajlat e mediave (audio, video, imazhe), Pajisjet e Lidhura, Kontaktet, Ngjarjet e Pajisjeve, Destinacionet, Pikat e Ndjekjes (historia e udhëtimit), Rrugët e Ruajtura të Udhëtimit, Regjistrat e Shpejtësisë - dritat ndezur/fikur, Dyer të hapura - ndërrime shpejtësish, Drita parkimi (ndezur ose fikur), Lexime të kilometrazhit, Ngjarje të rrymës - USB e shtuar</a:t>
            </a:r>
          </a:p>
          <a:p>
            <a:endParaRPr lang="en-GB" dirty="0"/>
          </a:p>
          <a:p>
            <a:r>
              <a:rPr lang="sq-AL" dirty="1"/>
              <a:t>Pjesa 3 – Frankie ka një nga këto – një njësi telematike.</a:t>
            </a:r>
            <a:r>
              <a:rPr lang="sq-AL" dirty="1"/>
              <a:t> </a:t>
            </a:r>
            <a:r>
              <a:rPr lang="sq-AL" dirty="1"/>
              <a:t>Kjo regjistron detaje për pothuajse gjithçka që është bërë duke përfshirë sistemet kompjuterike të Frankie, në një çip të quajtur chip eMMC</a:t>
            </a:r>
          </a:p>
          <a:p>
            <a:endParaRPr lang="en-GB" dirty="0"/>
          </a:p>
          <a:p>
            <a:r>
              <a:rPr lang="sq-AL" dirty="1"/>
              <a:t>Pjesa 4 – një çip eMMC – i cili duhet të hiqet nga njësia telematike dhe të analizohet për të dhëna duke përdorur softuer të porositur për detaje të asaj që Frankie ka qenë duke bërë!</a:t>
            </a:r>
          </a:p>
          <a:p>
            <a:endParaRPr lang="en-GB" dirty="0"/>
          </a:p>
          <a:p>
            <a:r>
              <a:rPr lang="sq-AL" dirty="1"/>
              <a:t>Dhe përgjigjja ishte mjaft shumë gjëra të këqija!</a:t>
            </a:r>
          </a:p>
          <a:p>
            <a:endParaRPr lang="en-GB" dirty="0"/>
          </a:p>
          <a:p>
            <a:endParaRPr lang="en-GB" dirty="0"/>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14</a:t>
            </a:fld>
          </a:p>
        </p:txBody>
      </p:sp>
    </p:spTree>
    <p:extLst>
      <p:ext uri="{BB962C8B-B14F-4D97-AF65-F5344CB8AC3E}">
        <p14:creationId xmlns:p14="http://schemas.microsoft.com/office/powerpoint/2010/main" val="31115465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Një sistem operativ është program softuerik që lejon harduerin të komunikojë me programet softuerike.</a:t>
            </a:r>
            <a:r>
              <a:rPr lang="sq-AL" dirty="1"/>
              <a:t> </a:t>
            </a:r>
            <a:r>
              <a:rPr lang="sq-AL" dirty="1"/>
              <a:t>Pa një sistem operativ kompjuteri nuk do të ishte në gjendje të funksiononte.</a:t>
            </a:r>
            <a:r>
              <a:rPr lang="sq-AL" dirty="1"/>
              <a:t>  </a:t>
            </a:r>
            <a:r>
              <a:rPr lang="sq-AL" dirty="1"/>
              <a:t>Ekzistojnë lloje të ndryshme të sistemit operativ në varësi të llojit të kompjuterit ose pajisjes tjetër digjitale.</a:t>
            </a:r>
          </a:p>
          <a:p>
            <a:r>
              <a:rPr lang="sq-AL" dirty="1"/>
              <a:t>Shumica e aplikacioneve të zhvilluara për kompjuterë janë shkruar për sisteme operative specifike edhe pse tani është më e zakonshme që ato të jenë të disponueshme për më shumë se një platformë.</a:t>
            </a:r>
            <a:r>
              <a:rPr lang="sq-AL" dirty="1"/>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15</a:t>
            </a:fld>
          </a:p>
        </p:txBody>
      </p:sp>
    </p:spTree>
    <p:extLst>
      <p:ext uri="{BB962C8B-B14F-4D97-AF65-F5344CB8AC3E}">
        <p14:creationId xmlns:p14="http://schemas.microsoft.com/office/powerpoint/2010/main" val="39759587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Lart – grafik i programeve office  – E dyta Adobe, ile Viewer Plus, ACDSee – E treta WinZip &amp; WinRar – në fund shfletuesit (prej të cilëve këto janë 5 të mëdha – ka shumë tjera)</a:t>
            </a:r>
          </a:p>
          <a:p>
            <a:r>
              <a:rPr lang="sq-AL" dirty="1"/>
              <a:t>Ka mijëra e mijëra programe të ndryshme - disa me pagesë, disa falas</a:t>
            </a:r>
          </a:p>
          <a:p>
            <a:r>
              <a:rPr lang="sq-AL" dirty="1"/>
              <a:t>Ka softuer të shkruar në treg - dhe të zhvilluar privatisht</a:t>
            </a:r>
          </a:p>
          <a:p>
            <a:r>
              <a:rPr lang="sq-AL" dirty="1"/>
              <a:t>Ekziston softueri i cili është i ligjshëm - dhe ekziston ai i zhvilluar për një qëllim të fshehtë.</a:t>
            </a:r>
            <a:r>
              <a:rPr lang="sq-AL" dirty="1"/>
              <a:t> </a:t>
            </a:r>
            <a:r>
              <a:rPr lang="sq-AL" dirty="1"/>
              <a:t>Shumë programe të ligjshme mund të përdoren edhe për qëllime të jashtëligjshme</a:t>
            </a:r>
          </a:p>
          <a:p>
            <a:r>
              <a:rPr lang="sq-AL" dirty="1"/>
              <a:t>Disa mund të jenë për sisteme operative specifike dhe disa mund të funksionojnë në të gjitha</a:t>
            </a:r>
          </a:p>
          <a:p>
            <a:endParaRPr lang="en-GB" dirty="0"/>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16</a:t>
            </a:fld>
          </a:p>
        </p:txBody>
      </p:sp>
    </p:spTree>
    <p:extLst>
      <p:ext uri="{BB962C8B-B14F-4D97-AF65-F5344CB8AC3E}">
        <p14:creationId xmlns:p14="http://schemas.microsoft.com/office/powerpoint/2010/main" val="229388174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17</a:t>
            </a:fld>
          </a:p>
        </p:txBody>
      </p:sp>
    </p:spTree>
    <p:extLst>
      <p:ext uri="{BB962C8B-B14F-4D97-AF65-F5344CB8AC3E}">
        <p14:creationId xmlns:p14="http://schemas.microsoft.com/office/powerpoint/2010/main" val="156619665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18</a:t>
            </a:fld>
          </a:p>
        </p:txBody>
      </p:sp>
    </p:spTree>
    <p:extLst>
      <p:ext uri="{BB962C8B-B14F-4D97-AF65-F5344CB8AC3E}">
        <p14:creationId xmlns:p14="http://schemas.microsoft.com/office/powerpoint/2010/main" val="17587569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Para se të kalojmë në internet, duhet të vendosim pak perspektivë se çfarë është rrjeti dhe çfarë e krijon atë - të cilat janë të rëndësishme për të lejuar të kuptuarit se si funksionon interneti</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20</a:t>
            </a:fld>
          </a:p>
        </p:txBody>
      </p:sp>
    </p:spTree>
    <p:extLst>
      <p:ext uri="{BB962C8B-B14F-4D97-AF65-F5344CB8AC3E}">
        <p14:creationId xmlns:p14="http://schemas.microsoft.com/office/powerpoint/2010/main" val="6014934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sq-AL" dirty="1" sz="3600"/>
              <a:t>Kjo seancë do të ndahet në 5 pjesë për të siguruar pushime të natyrshme.</a:t>
            </a:r>
          </a:p>
          <a:p>
            <a:r>
              <a:rPr lang="sq-AL" dirty="1" sz="3600"/>
              <a:t>Ideja është të përshkruajmë se çfarë është një kompjuter - ose një pajisje e aftë të lidhet me internetin, ku të gjitha kanë ngjashmëri</a:t>
            </a:r>
          </a:p>
          <a:p>
            <a:r>
              <a:rPr lang="sq-AL" dirty="1" sz="3600"/>
              <a:t>Të përshkruajmë se çfarë është interneti dhe si funksionon</a:t>
            </a:r>
          </a:p>
          <a:p>
            <a:r>
              <a:rPr lang="sq-AL" dirty="1" sz="3600"/>
              <a:t>Dhe pastaj të shohim se si ai kompjuter lidhet me internetin</a:t>
            </a:r>
          </a:p>
          <a:p>
            <a:r>
              <a:rPr lang="sq-AL" dirty="1" sz="3600"/>
              <a:t>Dhe pastaj të shohim se çfarë ka në vet internetin</a:t>
            </a: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sq-AL" dirty="1" sz="1200">
                <a:solidFill>
                  <a:schemeClr val="tx1"/>
                </a:solidFill>
                <a:latin typeface="+mn-lt"/>
                <a:ea typeface="MS PGothic" pitchFamily="34" charset="-128"/>
                <a:cs typeface="ＭＳ Ｐゴシック" charset="0"/>
              </a:rPr>
              <a:t>* Do të kthehemi prapë tek kjo</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sq-AL" dirty="1" sz="1200">
                <a:solidFill>
                  <a:schemeClr val="tx1"/>
                </a:solidFill>
                <a:latin typeface="+mn-lt"/>
                <a:ea typeface="MS PGothic" pitchFamily="34" charset="-128"/>
                <a:cs typeface="ＭＳ Ｐゴシック" charset="0"/>
              </a:rPr>
              <a:t>Portet – ideja këtu duhet të jetë që të mos ngatërrojmë njerëzit, gjë që do të ishte shumë e lehtë.</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Koncepti duhet të jetë për të treguar që në tubin ONE që hyn ose del, ka kanale virtuale që ndajnë të dhëna të llojeve të ndryshme për aplikime të ndryshme</a:t>
            </a:r>
            <a:r>
              <a:rPr lang="sq-AL" dirty="1" sz="1200">
                <a:solidFill>
                  <a:schemeClr val="tx1"/>
                </a:solidFill>
                <a:latin typeface="+mn-lt"/>
                <a:ea typeface="MS PGothic" pitchFamily="34" charset="-128"/>
                <a:cs typeface="ＭＳ Ｐゴシック" charset="0"/>
              </a:rPr>
              <a:t>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sq-AL" dirty="1" sz="1200">
                <a:solidFill>
                  <a:schemeClr val="tx1"/>
                </a:solidFill>
                <a:latin typeface="+mn-lt"/>
                <a:ea typeface="MS PGothic" pitchFamily="34" charset="-128"/>
                <a:cs typeface="ＭＳ Ｐゴシック" charset="0"/>
              </a:rPr>
              <a:t>Portet 0-1023 – Portet e mirënjohura (alokuar nga IANA - Autoriteti i Numrave të Caktuar në Internet)</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sq-AL" dirty="1" sz="1200">
                <a:solidFill>
                  <a:schemeClr val="tx1"/>
                </a:solidFill>
                <a:latin typeface="+mn-lt"/>
                <a:ea typeface="MS PGothic" pitchFamily="34" charset="-128"/>
                <a:cs typeface="ＭＳ Ｐゴシック" charset="0"/>
              </a:rPr>
              <a:t>Portet 1024 – 49151 – Portet e Regjistruara (mund të regjistrohen në IANA)</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sq-AL" dirty="1" sz="1200">
                <a:solidFill>
                  <a:schemeClr val="tx1"/>
                </a:solidFill>
                <a:latin typeface="+mn-lt"/>
                <a:ea typeface="MS PGothic" pitchFamily="34" charset="-128"/>
                <a:cs typeface="ＭＳ Ｐゴシック" charset="0"/>
              </a:rPr>
              <a:t>Portet 49153 – 65535 – Falas për tu përdorur në programet e klientëve</a:t>
            </a:r>
          </a:p>
          <a:p>
            <a:pPr marL="171450" marR="0" lvl="0" indent="-1714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21</a:t>
            </a:fld>
          </a:p>
        </p:txBody>
      </p:sp>
    </p:spTree>
    <p:extLst>
      <p:ext uri="{BB962C8B-B14F-4D97-AF65-F5344CB8AC3E}">
        <p14:creationId xmlns:p14="http://schemas.microsoft.com/office/powerpoint/2010/main" val="17318771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lang="sq-AL" dirty="1" b="1" sz="1200">
                <a:solidFill>
                  <a:schemeClr val="tx1"/>
                </a:solidFill>
                <a:latin typeface="+mn-lt"/>
                <a:ea typeface="MS PGothic" pitchFamily="34" charset="-128"/>
                <a:cs typeface="ＭＳ Ｐゴシック" charset="0"/>
              </a:rPr>
              <a:t>Serveri</a:t>
            </a:r>
            <a:r>
              <a:rPr lang="sq-AL" dirty="1" sz="1200">
                <a:solidFill>
                  <a:schemeClr val="tx1"/>
                </a:solidFill>
                <a:latin typeface="+mn-lt"/>
                <a:ea typeface="MS PGothic" pitchFamily="34" charset="-128"/>
                <a:cs typeface="ＭＳ Ｐゴシック" charset="0"/>
              </a:rPr>
              <a:t> – është një kompjuter ose pajisje që ofron informacion ose shërbime për kompjuterë tjerë në një rrjet.</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Duke pasur parasysh programin e duhur, çdo kompjuter i lidhur në rrjet mund të konfigurohet si server.</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Në shumicën e rasteve, një kompjuter i fuqishëm i dedikuar i dizajnuar për të qenë "gjithmonë i disponueshëm".</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Një kompjuter mund të ekzekutojë disa shërbime - p.sh. serveri i uebit, serveri i emailit, serveri i fajlave, serveri i printimit etj. Në një realitet biznesi shpesh ka kuptim të ekzekutosh shërbime të ndryshme në makina të ndryshme për arsye sigurie dhe të minimizosh ndikimin e ndonjë dështimi.</a:t>
            </a:r>
          </a:p>
          <a:p>
            <a:r>
              <a:rPr lang="sq-AL" dirty="1" b="1" sz="1200">
                <a:solidFill>
                  <a:schemeClr val="tx1"/>
                </a:solidFill>
                <a:latin typeface="+mn-lt"/>
                <a:ea typeface="MS PGothic" pitchFamily="34" charset="-128"/>
                <a:cs typeface="ＭＳ Ｐゴシック" charset="0"/>
              </a:rPr>
              <a:t>Network Hub (Hub i rrjetit)</a:t>
            </a:r>
            <a:r>
              <a:rPr lang="sq-AL" dirty="1" sz="1200">
                <a:solidFill>
                  <a:schemeClr val="tx1"/>
                </a:solidFill>
                <a:latin typeface="+mn-lt"/>
                <a:ea typeface="MS PGothic" pitchFamily="34" charset="-128"/>
                <a:cs typeface="ＭＳ Ｐゴシック" charset="0"/>
              </a:rPr>
              <a:t> - ose pika e koncentruar është një pajisje për lidhjen e çiftit të përdredhur ose pajisjeve Ethernet me fibër optike së bashku, duke i bërë ato të veprojnë si një segment i vetëm i rrjetit.</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Hub-et punojnë në shtresën fizike (shtresa 1) të modelit OSI, dhe termi switch i shtresës 1’ shpesh përdoret në mënyrë alternative me hub.</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Pajisja është kështu një formë e përsëritësit me shumë porta.</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Hub-at e rrjetit janë gjithashtu përgjegjëse për përcjelljen e një sinjali bllokimi në të gjitha portet nëse zbulon një përplasje.</a:t>
            </a:r>
          </a:p>
          <a:p>
            <a:endParaRPr lang="en-US" dirty="0"/>
          </a:p>
          <a:p>
            <a:r>
              <a:rPr lang="sq-AL" dirty="1" b="1" sz="1200">
                <a:solidFill>
                  <a:schemeClr val="tx1"/>
                </a:solidFill>
                <a:latin typeface="+mn-lt"/>
                <a:ea typeface="MS PGothic" pitchFamily="34" charset="-128"/>
                <a:cs typeface="ＭＳ Ｐゴシック" charset="0"/>
              </a:rPr>
              <a:t>Network Switch - </a:t>
            </a:r>
            <a:r>
              <a:rPr lang="sq-AL" dirty="1" sz="1200">
                <a:solidFill>
                  <a:schemeClr val="tx1"/>
                </a:solidFill>
                <a:latin typeface="+mn-lt"/>
                <a:ea typeface="MS PGothic" pitchFamily="34" charset="-128"/>
                <a:cs typeface="ＭＳ Ｐゴシック" charset="0"/>
              </a:rPr>
              <a:t>është një pajisje e rrjetave kompjuterike që lidh segmentet e rrjetit.</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Në të kaluarën, ishte më shpejt të përdoren teknikat e Layer 2 (shtresa 2) për të ndërprerë, kur vetëm adresat MAC mund të kërkoheshin në memorien e adresueshme të përmbajtjes (CAM).</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Me ardhjen e treshes CAM (TCAM), ishte po aq shpejt të kërkohej një adresë IP ose një adresë MAC.</a:t>
            </a:r>
            <a:r>
              <a:rPr lang="sq-AL" dirty="1" sz="1200">
                <a:solidFill>
                  <a:schemeClr val="tx1"/>
                </a:solidFill>
                <a:latin typeface="+mn-lt"/>
                <a:ea typeface="MS PGothic" pitchFamily="34" charset="-128"/>
                <a:cs typeface="ＭＳ Ｐゴシック" charset="0"/>
              </a:rPr>
              <a:t> </a:t>
            </a:r>
          </a:p>
          <a:p>
            <a:r>
              <a:rPr lang="sq-AL" dirty="1" sz="1200" b="1">
                <a:solidFill>
                  <a:schemeClr val="tx1"/>
                </a:solidFill>
                <a:latin typeface="+mn-lt"/>
                <a:ea typeface="MS PGothic" pitchFamily="34" charset="-128"/>
                <a:cs typeface="ＭＳ Ｐゴシック" charset="0"/>
              </a:rPr>
              <a:t> </a:t>
            </a:r>
          </a:p>
          <a:p>
            <a:r>
              <a:rPr lang="sq-AL" dirty="1" b="1" sz="1200">
                <a:solidFill>
                  <a:schemeClr val="tx1"/>
                </a:solidFill>
                <a:latin typeface="+mn-lt"/>
                <a:ea typeface="MS PGothic" pitchFamily="34" charset="-128"/>
                <a:cs typeface="ＭＳ Ｐゴシック" charset="0"/>
              </a:rPr>
              <a:t>Router</a:t>
            </a:r>
            <a:r>
              <a:rPr lang="sq-AL" dirty="1" sz="1200">
                <a:solidFill>
                  <a:schemeClr val="tx1"/>
                </a:solidFill>
                <a:latin typeface="+mn-lt"/>
                <a:ea typeface="MS PGothic" pitchFamily="34" charset="-128"/>
                <a:cs typeface="ＭＳ Ｐゴシック" charset="0"/>
              </a:rPr>
              <a:t> - është një pajisje që përcakton pikën tjetër të rrjetit që një paketë duhet të përcillet drejt destinacionit të saj.</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Duhet të jetë i lidhur me të paktën 2 rrjete.</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Është inteligjent dhe punon në tabela rrugëtimi.</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Ai vendoset në hyrje të një rrjeti.</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Termi ‘layer 3 switch (switch i shtresës 3)’ shpesh përdoret në mënyrë alternative me routerin, por një switch është me të vërtetë një term i përgjithshëm pa një përkufizim teknik rigoroz.</a:t>
            </a:r>
            <a:r>
              <a:rPr lang="sq-AL" dirty="1" sz="1200">
                <a:solidFill>
                  <a:schemeClr val="tx1"/>
                </a:solidFill>
                <a:latin typeface="+mn-lt"/>
                <a:ea typeface="MS PGothic" pitchFamily="34" charset="-128"/>
                <a:cs typeface="ＭＳ Ｐゴシック" charset="0"/>
              </a:rPr>
              <a:t>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22</a:t>
            </a:fld>
          </a:p>
        </p:txBody>
      </p:sp>
    </p:spTree>
    <p:extLst>
      <p:ext uri="{BB962C8B-B14F-4D97-AF65-F5344CB8AC3E}">
        <p14:creationId xmlns:p14="http://schemas.microsoft.com/office/powerpoint/2010/main" val="424762929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Trajneri duhet të sigurojë që pjesëmarrësve t'u ofrohet informacion që do t'u mundësojë atyre të kuptojnë bazat e rrjetit dhe kufizimet e tij.</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Ata duhet të jenë në gjendje të bëjnë dallimin ndërmjet rrjeteve lokale dhe atyre të zonave të gjëra.</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Këto slajde sigurojnë atë informacion bazë.</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Trajnerët duhet të marrin në konsideratë dhënien e shembujve dhe inkurajimin e pjesëmarrësve për të diskutuar lloje të ndryshme të rrjeteve dhe si është zhvilluar interneti.</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Një shpjegim i disa termave të zakonshëm të rrjetit përkatës siç janë Portet dhe Broadband duhet të jepet në këtë fazë.</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Pjesëmarrësit duhet të inkurajohen të marrin parasysh përvojat e tyre personale; për shembull përmes qasjes së tyre në Internet në shtëpi ose në punë.</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t>LAN - Një rrjet kompjuterik që mbulon një zonë të vogël gjeografike, si një shtëpi, zyrë ose grup ndërtesash p.sh. një shkollë.</a:t>
            </a:r>
            <a:r>
              <a:rPr lang="sq-AL" dirty="1" sz="1200"/>
              <a:t> </a:t>
            </a:r>
            <a:r>
              <a:rPr lang="sq-AL" dirty="1" sz="1200"/>
              <a:t>Karakteristikat përcaktuese të LAN-it përfshijnë nivelet e tyre shumë më të larta të transferimit të të dhënave, nivelin më të vogël gjeografik dhe mungesën e nevojës për linjat e telekomit me qira.</a:t>
            </a:r>
          </a:p>
          <a:p>
            <a:r>
              <a:rPr lang="sq-AL" dirty="1" sz="1200"/>
              <a:t>WAN - Një rrjet kompjuterik që mbulon një zonë të gjerë (d.m.th., çdo rrjet lidhjet e komunikimit të të cilit kalojnë kufijtë metropolitanë, rajonalë ose kombëtarë).</a:t>
            </a:r>
            <a:r>
              <a:rPr lang="sq-AL" dirty="1" sz="1200"/>
              <a:t> </a:t>
            </a:r>
            <a:r>
              <a:rPr lang="sq-AL" dirty="1" sz="1200"/>
              <a:t>Ose, më pak zyrtarisht, një rrjet që përdor router dhe lidhje të komunikimit publik.</a:t>
            </a:r>
            <a:r>
              <a:rPr lang="sq-AL" dirty="1" sz="1200"/>
              <a:t> </a:t>
            </a:r>
          </a:p>
          <a:p>
            <a:r>
              <a:rPr lang="sq-AL" dirty="1" sz="1200"/>
              <a:t>Shembulli më i madh dhe më i njohur i një WAN është </a:t>
            </a:r>
            <a:r>
              <a:rPr lang="sq-AL" dirty="1" b="1" sz="1200"/>
              <a:t>INTERNET</a:t>
            </a:r>
            <a:r>
              <a:rPr lang="sq-AL" dirty="1" b="1" sz="1200"/>
              <a:t>I</a:t>
            </a:r>
            <a:r>
              <a:rPr lang="sq-AL" dirty="1" sz="1200"/>
              <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23</a:t>
            </a:fld>
          </a:p>
        </p:txBody>
      </p:sp>
    </p:spTree>
    <p:extLst>
      <p:ext uri="{BB962C8B-B14F-4D97-AF65-F5344CB8AC3E}">
        <p14:creationId xmlns:p14="http://schemas.microsoft.com/office/powerpoint/2010/main" val="41079211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sz="1200">
                <a:solidFill>
                  <a:schemeClr val="tx1"/>
                </a:solidFill>
                <a:latin typeface="+mn-lt"/>
                <a:ea typeface="MS PGothic" pitchFamily="34" charset="-128"/>
                <a:cs typeface="ＭＳ Ｐゴシック" charset="0"/>
              </a:rPr>
              <a:t>Interneti mund të mendohet si infrastruktura mbi të cilën mund të ekzekutohen shumë aplikacione të ndryshme njëkohësisht.</a:t>
            </a:r>
            <a:r>
              <a:rPr lang="sq-AL" dirty="1" b="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Nëse ndonjë pjesë e Internetit nuk funksionon ose shkatërrohet, komunikimi mund të vazhdojë ende.</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Askush nuk zotëron internetin - asnjë organizatë, asnjë korporatë, asnjë qeveri.</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Ai kryesisht rregullohet vetë.</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I tëri përdor të njëjtën teknologji lidhjeje.</a:t>
            </a:r>
          </a:p>
          <a:p>
            <a:r>
              <a:rPr lang="sq-AL" dirty="1" sz="1200">
                <a:solidFill>
                  <a:schemeClr val="tx1"/>
                </a:solidFill>
                <a:latin typeface="+mn-lt"/>
                <a:ea typeface="MS PGothic" pitchFamily="34" charset="-128"/>
                <a:cs typeface="ＭＳ Ｐゴシック" charset="0"/>
              </a:rPr>
              <a:t> </a:t>
            </a:r>
          </a:p>
          <a:p>
            <a:r>
              <a:rPr lang="sq-AL" dirty="1" sz="1200">
                <a:solidFill>
                  <a:schemeClr val="tx1"/>
                </a:solidFill>
                <a:latin typeface="+mn-lt"/>
                <a:ea typeface="MS PGothic" pitchFamily="34" charset="-128"/>
                <a:cs typeface="ＭＳ Ｐゴシック" charset="0"/>
              </a:rPr>
              <a:t>Shumica e rrjeteve moderne të të dhënave, si interneti, përshkruhen si "pa ndonjë lidhje" ose "paketa të ndërruar”.</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Trafiku ndahet në pako të vogla të cilat bëjnë rrugën e tyre nga dërguesi te marrësi.</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Ata nuk ndjekin të gjithë të njëjtën rrugë dhe bashkohen përsëri kur të arrijnë në destinacionin e tyre.</a:t>
            </a:r>
          </a:p>
          <a:p>
            <a:r>
              <a:rPr lang="sq-AL" dirty="1" sz="1200">
                <a:solidFill>
                  <a:schemeClr val="tx1"/>
                </a:solidFill>
                <a:latin typeface="+mn-lt"/>
                <a:ea typeface="MS PGothic" pitchFamily="34" charset="-128"/>
                <a:cs typeface="ＭＳ Ｐゴシック" charset="0"/>
              </a:rPr>
              <a:t> </a:t>
            </a:r>
          </a:p>
          <a:p>
            <a:r>
              <a:rPr lang="sq-AL" dirty="1" sz="1200">
                <a:solidFill>
                  <a:schemeClr val="tx1"/>
                </a:solidFill>
                <a:latin typeface="+mn-lt"/>
                <a:ea typeface="MS PGothic" pitchFamily="34" charset="-128"/>
                <a:cs typeface="ＭＳ Ｐゴシック" charset="0"/>
              </a:rPr>
              <a:t>Shumica e njerëzve lidhen me internet përmes një Ofruesi të Shërbimit të Internetit (ISP).</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Këto janë organizata tregtare që japin me qira hapësirë.</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Ato mbajnë shënime... por për sa kohë?</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Ka çështje kombëtare dhe ndërkombëtare të mbrojtjes së të dhënave ligjore ose çështje të privatësisë që ndikojnë në sa kohë të dhënat mund të ruhen nga ISP-të. Kjo natyrisht ka një ndikim në aftësinë e zyrtarëve të drejtësisë penale për të siguruar prova nga këto burime.</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Lidhja normalisht bëhet me një nga metodat e mëposhtme; Dial-up, Broadband (ADSL), ISDN, Kabllo, Hotspot pa tel ose me Satelit.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24</a:t>
            </a:fld>
          </a:p>
        </p:txBody>
      </p:sp>
    </p:spTree>
    <p:extLst>
      <p:ext uri="{BB962C8B-B14F-4D97-AF65-F5344CB8AC3E}">
        <p14:creationId xmlns:p14="http://schemas.microsoft.com/office/powerpoint/2010/main" val="19339991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Mund të kalojmë ditë duke e zbërthyer këtë - ne do ta bëjmë atë në një slajd!</a:t>
            </a:r>
          </a:p>
          <a:p>
            <a:endParaRPr lang="en-GB" dirty="0"/>
          </a:p>
          <a:p>
            <a:r>
              <a:rPr lang="sq-AL" dirty="1"/>
              <a:t>Ekzistojnë protokolle tjera në kompletin e protokolleve!</a:t>
            </a:r>
            <a:r>
              <a:rPr lang="sq-AL" dirty="1"/>
              <a:t> </a:t>
            </a:r>
            <a:r>
              <a:rPr lang="sq-AL" dirty="1"/>
              <a:t>Nuk është e rëndësishme për nivelin tonë të të kuptuarit.</a:t>
            </a:r>
            <a:r>
              <a:rPr lang="sq-AL" dirty="1"/>
              <a:t> </a:t>
            </a:r>
            <a:r>
              <a:rPr lang="sq-AL" dirty="1"/>
              <a:t>TCP &amp; IP punojnë së bashku në komunikimin në internet deri te të dhënat e gatshme për transmetim, ndajnë ato në pako, adresojnë siç duhet dhe më pas i drejtojnë nëpër internet - duke siguruar që arrihet në destinacion në mënyrën e dërgimit.</a:t>
            </a:r>
          </a:p>
          <a:p>
            <a:endParaRPr lang="en-GB" dirty="0"/>
          </a:p>
          <a:p>
            <a:r>
              <a:rPr lang="sq-AL" dirty="1"/>
              <a:t>Prandaj, ka ndërtuar kontrollimin dhe korrigjimin e gabimeve - analogjia do të ishte që një mesazh të ndahet në 10 pjesë - pjesa 1 e 10, pjesa 2 e 10, etj - dhe më pas drejtohet me një adresë IP-je si destinacion.</a:t>
            </a:r>
            <a:r>
              <a:rPr lang="sq-AL" dirty="1"/>
              <a:t> </a:t>
            </a:r>
            <a:r>
              <a:rPr lang="sq-AL" dirty="1"/>
              <a:t>Kur arrin në fundin e fundit, pjesa 6 e 10 nuk ia ka dalë.</a:t>
            </a:r>
            <a:r>
              <a:rPr lang="sq-AL" dirty="1"/>
              <a:t> </a:t>
            </a:r>
            <a:r>
              <a:rPr lang="sq-AL" dirty="1"/>
              <a:t>Protokolli do të identifikojë që nuk ka - dhe do të kërkojë ridërgimin e pjesës që mungon.</a:t>
            </a:r>
            <a:r>
              <a:rPr lang="sq-AL" dirty="1"/>
              <a:t> </a:t>
            </a:r>
            <a:r>
              <a:rPr lang="sq-AL" dirty="1"/>
              <a:t>Kjo bëhet automatikisht dhe në fraksione sekondash.</a:t>
            </a:r>
          </a:p>
          <a:p>
            <a:endParaRPr lang="en-GB" dirty="0"/>
          </a:p>
          <a:p>
            <a:r>
              <a:rPr lang="sq-AL" dirty="1"/>
              <a:t>Disa protokolle të tjerë nuk e bëjnë këtë!</a:t>
            </a:r>
            <a:r>
              <a:rPr lang="sq-AL" dirty="1"/>
              <a:t> </a:t>
            </a:r>
            <a:r>
              <a:rPr lang="sq-AL" dirty="1"/>
              <a:t>Për shembull, UDP (Protokolli Universal i Datagramit) do të shkatërrojë gjithçka dhe do ta dërgojë atë pa kontroll të gabimeve.</a:t>
            </a:r>
            <a:r>
              <a:rPr lang="sq-AL" dirty="1"/>
              <a:t> </a:t>
            </a:r>
            <a:r>
              <a:rPr lang="sq-AL" dirty="1"/>
              <a:t>Kjo duket qesharake - por përdoret për aplikacione si transmetimi i videos ku ngarkesat e përgjithshme si kontrolli janë të vështira dhe humbja e disa paketave në disa miliona nuk do të vihet re.</a:t>
            </a:r>
            <a:r>
              <a:rPr lang="sq-AL" dirty="1"/>
              <a:t> </a:t>
            </a:r>
          </a:p>
          <a:p>
            <a:endParaRPr lang="en-GB" dirty="0"/>
          </a:p>
          <a:p>
            <a:r>
              <a:rPr lang="sq-AL" dirty="1"/>
              <a:t>Madhësia e asaj që bëhet në sfond në një transmetim të internetit ndonjëherë nuk është e qartë</a:t>
            </a:r>
            <a:r>
              <a:rPr lang="sq-AL" dirty="1"/>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25</a:t>
            </a:fld>
          </a:p>
        </p:txBody>
      </p:sp>
    </p:spTree>
    <p:extLst>
      <p:ext uri="{BB962C8B-B14F-4D97-AF65-F5344CB8AC3E}">
        <p14:creationId xmlns:p14="http://schemas.microsoft.com/office/powerpoint/2010/main" val="39131165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Mund të kalojmë ditë duke e zbërthyer këtë - ne do ta bëjmë atë në një slajd!</a:t>
            </a:r>
          </a:p>
          <a:p>
            <a:endParaRPr lang="en-GB" dirty="0"/>
          </a:p>
          <a:p>
            <a:r>
              <a:rPr lang="sq-AL" dirty="1"/>
              <a:t>Ekzistojnë protokolle tjera në kompletin e protokolleve!</a:t>
            </a:r>
            <a:r>
              <a:rPr lang="sq-AL" dirty="1"/>
              <a:t> </a:t>
            </a:r>
            <a:r>
              <a:rPr lang="sq-AL" dirty="1"/>
              <a:t>Nuk është e rëndësishme për nivelin tonë të të kuptuarit.</a:t>
            </a:r>
            <a:r>
              <a:rPr lang="sq-AL" dirty="1"/>
              <a:t> </a:t>
            </a:r>
            <a:r>
              <a:rPr lang="sq-AL" dirty="1"/>
              <a:t>TCP &amp; IP punojnë së bashku në komunikimin në internet deri te të dhënat e gatshme për transmetim, ndajnë ato në pako, adresojnë siç duhet dhe më pas i drejtojnë nëpër internet - duke siguruar që arrihet në destinacion në mënyrën e dërgimit.</a:t>
            </a:r>
          </a:p>
          <a:p>
            <a:endParaRPr lang="en-GB" dirty="0"/>
          </a:p>
          <a:p>
            <a:r>
              <a:rPr lang="sq-AL" dirty="1"/>
              <a:t>Prandaj, ka ndërtuar kontrollimin dhe korrigjimin e gabimeve - analogjia do të ishte që një mesazh të ndahet në 10 pjesë - pjesa 1 e 10, pjesa 2 e 10, etj - dhe më pas drejtohet me një adresë IP-je si destinacion.</a:t>
            </a:r>
            <a:r>
              <a:rPr lang="sq-AL" dirty="1"/>
              <a:t> </a:t>
            </a:r>
            <a:r>
              <a:rPr lang="sq-AL" dirty="1"/>
              <a:t>Kur arrin në fundin e fundit, pjesa 6 e 10 nuk ia ka dalë.</a:t>
            </a:r>
            <a:r>
              <a:rPr lang="sq-AL" dirty="1"/>
              <a:t> </a:t>
            </a:r>
            <a:r>
              <a:rPr lang="sq-AL" dirty="1"/>
              <a:t>Protokolli do të identifikojë që nuk ka - dhe do të kërkojë ridërgimin e pjesës që mungon.</a:t>
            </a:r>
            <a:r>
              <a:rPr lang="sq-AL" dirty="1"/>
              <a:t> </a:t>
            </a:r>
            <a:r>
              <a:rPr lang="sq-AL" dirty="1"/>
              <a:t>Kjo bëhet automatikisht dhe në fraksione sekondash.</a:t>
            </a:r>
          </a:p>
          <a:p>
            <a:endParaRPr lang="en-GB" dirty="0"/>
          </a:p>
          <a:p>
            <a:r>
              <a:rPr lang="sq-AL" dirty="1"/>
              <a:t>Disa protokolle të tjerë nuk e bëjnë këtë!</a:t>
            </a:r>
            <a:r>
              <a:rPr lang="sq-AL" dirty="1"/>
              <a:t> </a:t>
            </a:r>
            <a:r>
              <a:rPr lang="sq-AL" dirty="1"/>
              <a:t>Për shembull, UDP (Protokolli Universal i Datagramit) do të shkatërrojë gjithçka dhe do ta dërgojë atë pa kontroll të gabimeve.</a:t>
            </a:r>
            <a:r>
              <a:rPr lang="sq-AL" dirty="1"/>
              <a:t> </a:t>
            </a:r>
            <a:r>
              <a:rPr lang="sq-AL" dirty="1"/>
              <a:t>Kjo duket qesharake - por përdoret për aplikacione si transmetimi i videos ku ngarkesat e përgjithshme si kontrolli janë të vështira dhe humbja e disa paketave në disa miliona nuk do të vihet re.</a:t>
            </a:r>
            <a:r>
              <a:rPr lang="sq-AL" dirty="1"/>
              <a:t> </a:t>
            </a:r>
          </a:p>
          <a:p>
            <a:endParaRPr lang="en-GB" dirty="0"/>
          </a:p>
          <a:p>
            <a:r>
              <a:rPr lang="sq-AL" dirty="1"/>
              <a:t>Madhësia e asaj që bëhet në sfond në një transmetim të internetit ndonjëherë nuk është e qartë</a:t>
            </a:r>
            <a:r>
              <a:rPr lang="sq-AL" dirty="1"/>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26</a:t>
            </a:fld>
          </a:p>
        </p:txBody>
      </p:sp>
    </p:spTree>
    <p:extLst>
      <p:ext uri="{BB962C8B-B14F-4D97-AF65-F5344CB8AC3E}">
        <p14:creationId xmlns:p14="http://schemas.microsoft.com/office/powerpoint/2010/main" val="41409477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Network/Host e ndarë e definuar nga diçka që quhet ‘subnet mask’</a:t>
            </a:r>
          </a:p>
          <a:p>
            <a:r>
              <a:rPr lang="sq-AL" dirty="1"/>
              <a:t>Klasat e rrjetit – A, B &amp; C</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Për t'i dhënë drejtësi kësaj teme, seanca mund të jetë me orë - ne do të përpiqemi t'i sqarojmë bazat në disa slajde</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Janë 32 bit të të dhënave të rezervuara për adresën IP v4 - që është 4 bajt të dhëna (me 8 bit për bajt)</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Kur shfaqet, secili bajt (ose oktet) ndahet me një pikë dhjetore</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Një bajt ka 8 bit - të cilat kur ruhen në binar secili bajt ka maksimum 256 variacione të mundshme - pra 0 deri 255</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Përpjekja për të sjellë maskimin e nën-rrjetit në një kurs bazë do të ishte marrëzi - kështu që përmendja e konceptit do të jetë e mjaftueshme</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Në mënyrë të ngjashme ka klasa të ndryshme të rrjetit - A, B &amp; C - dhe përpjekja për t'i sjellë ato do të ishte po aq budallaqe në këtë nivel.</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Nëse shtypen, ka maksimum 256 rrjete të klasës A, secili me një potencial prej 17 milion + host; ka një maksimum prej 65,536 rrjete të klasës B secili që ka një potencial prej 65,536 host; dhe ka një maksimum prej 17 milion + rrjete të klasit C secili me një maksimum prej 256 host.</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Prandaj është një matematikë komplekse</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Nëse keni llogaritur matematikën, mund të ketë 4.5 miliardë adresa të mundshme - por mënyra se si ato janë ndarë në ditët e para në një mënyrë joefikase do të thotë se ka shumë më pak - kjo është arsyeja pse ne po i mbarojmë kur shikojmë numrin e pajisjeve të lidhura tani në internet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27</a:t>
            </a:fld>
          </a:p>
        </p:txBody>
      </p:sp>
    </p:spTree>
    <p:extLst>
      <p:ext uri="{BB962C8B-B14F-4D97-AF65-F5344CB8AC3E}">
        <p14:creationId xmlns:p14="http://schemas.microsoft.com/office/powerpoint/2010/main" val="41534926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Së fundmi mund të keni një rrjet privat ose një rrjet publik - dhe ka adresa të rezervuara për rrjete private</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Qëllimi nuk është që pjesëmarrësit të kujtojnë vargjet - por të jenë të vetëdijshëm që ato ekzistojnë</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b="0" i="0">
                <a:solidFill>
                  <a:schemeClr val="tx1"/>
                </a:solidFill>
                <a:latin typeface="Times New Roman" pitchFamily="18" charset="0"/>
                <a:ea typeface="MS PGothic" pitchFamily="34" charset="-128"/>
                <a:cs typeface="ＭＳ Ｐゴシック" charset="0"/>
              </a:rPr>
              <a:t>Autoriteti i Numrave të Caktuar në Internet (IANA) është organizata përgjegjëse për regjistrimin e intervalit të adresave IP tek organizatat dhe Ofruesit e Shërbimeve të Internetit (ISP).</a:t>
            </a:r>
            <a:r>
              <a:rPr lang="sq-AL" dirty="1" sz="1200" b="0" i="0">
                <a:solidFill>
                  <a:schemeClr val="tx1"/>
                </a:solidFill>
                <a:latin typeface="Times New Roman" pitchFamily="18" charset="0"/>
                <a:ea typeface="MS PGothic" pitchFamily="34" charset="-128"/>
                <a:cs typeface="ＭＳ Ｐゴシック" charset="0"/>
              </a:rPr>
              <a:t> </a:t>
            </a:r>
            <a:r>
              <a:rPr lang="sq-AL" dirty="1" sz="1200" b="0" i="0">
                <a:solidFill>
                  <a:schemeClr val="tx1"/>
                </a:solidFill>
                <a:latin typeface="Times New Roman" pitchFamily="18" charset="0"/>
                <a:ea typeface="MS PGothic" pitchFamily="34" charset="-128"/>
                <a:cs typeface="ＭＳ Ｐゴシック" charset="0"/>
              </a:rPr>
              <a:t>Për t'i lejuar organizatat të caktojnë lirisht adresat IP private, Qendra e Informacionit të Rrjetit (InterNIC) ka rezervuar blloqe adresash të caktuara për përdorim privat.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28</a:t>
            </a:fld>
          </a:p>
        </p:txBody>
      </p:sp>
    </p:spTree>
    <p:extLst>
      <p:ext uri="{BB962C8B-B14F-4D97-AF65-F5344CB8AC3E}">
        <p14:creationId xmlns:p14="http://schemas.microsoft.com/office/powerpoint/2010/main" val="317985285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340 undecilion - </a:t>
            </a:r>
            <a:r>
              <a:rPr lang="sq-AL" dirty="1" sz="2300"/>
              <a:t>340,282,366,920,938,000,000,000,000,000,000,000,000</a:t>
            </a:r>
          </a:p>
          <a:p>
            <a:r>
              <a:rPr lang="sq-AL" dirty="1" sz="2400"/>
              <a:t>“Kështu që ne mund të caktojmë një adresë IPV6 ÇDO ATOM NË SIPËRFAQEN E TOKËS, dhe të kemi akoma adresa të mjaftueshme për të bërë 100+ toka të tjera.</a:t>
            </a:r>
            <a:r>
              <a:rPr lang="sq-AL" dirty="1" sz="2400"/>
              <a:t> </a:t>
            </a:r>
            <a:r>
              <a:rPr lang="sq-AL" dirty="1" sz="2400"/>
              <a:t>Nuk ka shumë të ngjarë që ne do të mbarojmë nga adresat IPV6 në ndonjë kohë në të ardhmen”</a:t>
            </a:r>
          </a:p>
          <a:p>
            <a:endParaRPr lang="en-US" sz="2400" dirty="0"/>
          </a:p>
          <a:p>
            <a:r>
              <a:rPr lang="sq-AL" dirty="1"/>
              <a:t>Nuk duhet të ketë nevojë për IP private - Por ka fc00::</a:t>
            </a:r>
            <a:r>
              <a:rPr lang="sq-AL" dirty="1"/>
              <a:t> </a:t>
            </a:r>
            <a:r>
              <a:rPr lang="sq-AL" dirty="1"/>
              <a:t>&amp; fdxx:xxxx:xxxx</a:t>
            </a:r>
          </a:p>
          <a:p>
            <a:r>
              <a:rPr lang="sq-AL" dirty="1"/>
              <a:t>Nuk ka nevojë për klasa të rrjetit</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29</a:t>
            </a:fld>
          </a:p>
        </p:txBody>
      </p:sp>
    </p:spTree>
    <p:extLst>
      <p:ext uri="{BB962C8B-B14F-4D97-AF65-F5344CB8AC3E}">
        <p14:creationId xmlns:p14="http://schemas.microsoft.com/office/powerpoint/2010/main" val="325052316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Para se të lidhemi me internetin, duhet të njohim gjithashtu një koncept shumë të rëndësishëm - atë të DNS</a:t>
            </a:r>
          </a:p>
          <a:p>
            <a:r>
              <a:rPr lang="sq-AL" dirty="1" sz="1200">
                <a:solidFill>
                  <a:schemeClr val="tx1"/>
                </a:solidFill>
                <a:latin typeface="+mn-lt"/>
                <a:ea typeface="MS PGothic" pitchFamily="34" charset="-128"/>
                <a:cs typeface="ＭＳ Ｐゴシック" charset="0"/>
              </a:rPr>
              <a:t>Ne jemi të mirë në kujtimin e emrave të gjërave të tilla si burimet - por jo aq të mirë në kujtimin e numrave të gjërave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30</a:t>
            </a:fld>
          </a:p>
        </p:txBody>
      </p:sp>
    </p:spTree>
    <p:extLst>
      <p:ext uri="{BB962C8B-B14F-4D97-AF65-F5344CB8AC3E}">
        <p14:creationId xmlns:p14="http://schemas.microsoft.com/office/powerpoint/2010/main" val="5472115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sq-AL" dirty="1" sz="3600"/>
              <a:t>Ky synim është një synim shumë i gjerë - dhe qëllimi është të sigurojë një pasqyrë informuese pa hyrë në një përshkrim tejet teknik</a:t>
            </a:r>
          </a:p>
          <a:p>
            <a:endParaRPr lang="en-GB" sz="3600" dirty="0"/>
          </a:p>
          <a:p>
            <a:r>
              <a:rPr lang="sq-AL" dirty="1" sz="3600"/>
              <a:t>Detyra e analistit të forenzikës është të marrë një temë shumë të komplikuar dhe ta bëjë atë të thjeshtë - duke ruajtur njohuritë që kompjuterët janë pajisje shumë komplekse</a:t>
            </a:r>
          </a:p>
        </p:txBody>
      </p:sp>
    </p:spTree>
    <p:extLst>
      <p:ext uri="{BB962C8B-B14F-4D97-AF65-F5344CB8AC3E}">
        <p14:creationId xmlns:p14="http://schemas.microsoft.com/office/powerpoint/2010/main" val="21578388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31</a:t>
            </a:fld>
          </a:p>
        </p:txBody>
      </p:sp>
    </p:spTree>
    <p:extLst>
      <p:ext uri="{BB962C8B-B14F-4D97-AF65-F5344CB8AC3E}">
        <p14:creationId xmlns:p14="http://schemas.microsoft.com/office/powerpoint/2010/main" val="192175057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Ky slajd i ndërtimit shpjegon mekanikën e një lidhje standarde interneti - zyra, shtëpia, pika e shpërndarjes pa tel, etj. Edhe pse jo e saktë për gjithçka mund të fitohet koncepti</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1 Fillon me ruter</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2 Dy anë - përballja me publikun dhe përballja e brendshme</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3 Funksione të ruterit</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4 Akte si një ndërprerës për rrjetin e brendshëm - dhe ‘itinerari’ i tij jashtë - pra me tela dhe pa tel</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5 Routeri është aktivizuar - flet me ISP - kërkon një adresë IP</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6 Mjetet tani janë të lidhura, përmes ISP, në internet</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7 Pajisur me adresë IP - për routerin</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8 9 10 11 – Pajisjet shtohen në rrjetin e brendshëm - të kontrolluara nga funksionaliteti i ‘switch-it’ të routerit</a:t>
            </a:r>
            <a:r>
              <a:rPr lang="sq-AL" dirty="1" sz="1200">
                <a:solidFill>
                  <a:schemeClr val="tx1"/>
                </a:solidFill>
                <a:latin typeface="+mn-lt"/>
                <a:ea typeface="MS PGothic" pitchFamily="34" charset="-128"/>
                <a:cs typeface="ＭＳ Ｐゴシック" charset="0"/>
              </a:rPr>
              <a:t> </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12 Router-i ka një adresë IP të brendshme - Default Gateway (rruga për të dalë)</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13 14 15 16 17 – pajisjet kanë adresat e tyre të brendshme/private IP - të alokuara nga DHCP - Protokolli i Konfigurimit të Dynamic Host</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Pajisjet mund të punojnë brenda rrjetit - dhe kurrë nuk duhet ta lënë atë - por nëse ato duan të dalin në internet, ato duhet të kalojnë në portën e paracaktuar (default gateway) - ku adresa e tyre IP ndryshohet në adresën IP publike duke përdorur NAT - Network Address Translation</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34</a:t>
            </a:fld>
          </a:p>
        </p:txBody>
      </p:sp>
    </p:spTree>
    <p:extLst>
      <p:ext uri="{BB962C8B-B14F-4D97-AF65-F5344CB8AC3E}">
        <p14:creationId xmlns:p14="http://schemas.microsoft.com/office/powerpoint/2010/main" val="417975518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Trajneri duhet të sigurojë që kjo është e qartë - një adresë IP statike është ajo që qëndron konstante.</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Një faqe në internet duhet të jetë në të njëjtin vend në internet çdo herë në mënyrë që një server interneti të ketë idealisht një adresë IP statike ose fikse.</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Shumica e ISP do të caktojnë një adresë IP nga një grup adresash - kështu që është e mundur të merrni të njëjtën herën tjetër kur të lidheni, por ka shumë të ngjarë që të merrni një tjetër kur të fikni routerin tuaj.</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35</a:t>
            </a:fld>
          </a:p>
        </p:txBody>
      </p:sp>
    </p:spTree>
    <p:extLst>
      <p:ext uri="{BB962C8B-B14F-4D97-AF65-F5344CB8AC3E}">
        <p14:creationId xmlns:p14="http://schemas.microsoft.com/office/powerpoint/2010/main" val="13262580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Shembulli i punuar i treguar është për adresën IP të cilën e morëm si kërkim në Whatsmyip 3 slajde më parë - ai që po përdoret nga autori i pakos së slajdeve.</a:t>
            </a:r>
            <a:r>
              <a:rPr lang="sq-AL" dirty="1" sz="1200">
                <a:solidFill>
                  <a:schemeClr val="tx1"/>
                </a:solidFill>
                <a:latin typeface="+mn-lt"/>
                <a:ea typeface="MS PGothic" pitchFamily="34" charset="-128"/>
                <a:cs typeface="ＭＳ Ｐゴシック" charset="0"/>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Slajdet - Shpjegoni kur vendosni skenën - kjo është një përgjigje e CentralOps - por shumë burime tjera në dispozicion</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Traineri duhet të nxjerrë në pah (pamjet)–</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1 Adresa IP e kërkuar</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2 Diapazoni në të cilin bie adresa IP - e cila mbahet e gjitha nga një kompani - emri rrjetit të kompanisë dhe kush ua lëshoi atyre - RIPE</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3 Kompania që mban adresën IP - dhe ku janë.</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Po ashtu një email – DHE NJË DOMAIN – NOLIMITNET.EU</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4 Disa informacione personale në lidhje me regjistruesin e atij domeni</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Ky informacion kolektivisht do t'i përgjigjet pyetjes hetimore të shtruar - dhe përgjigja do të duhet të kërkohet nga kompania NO-LIMIT NETWORK duke përdorur çfarëdo mënyre të nevojshme për të përmbushur kërkesat juridiksionale</a:t>
            </a:r>
            <a:r>
              <a:rPr lang="sq-AL" dirty="1" sz="1200">
                <a:solidFill>
                  <a:schemeClr val="tx1"/>
                </a:solidFill>
                <a:latin typeface="+mn-lt"/>
                <a:ea typeface="MS PGothic" pitchFamily="34" charset="-128"/>
                <a:cs typeface="ＭＳ Ｐゴシック" charset="0"/>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36</a:t>
            </a:fld>
          </a:p>
        </p:txBody>
      </p:sp>
    </p:spTree>
    <p:extLst>
      <p:ext uri="{BB962C8B-B14F-4D97-AF65-F5344CB8AC3E}">
        <p14:creationId xmlns:p14="http://schemas.microsoft.com/office/powerpoint/2010/main" val="407029201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Ky është një shembull i të pasurit një emër domain e jo një adresë IP.</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I njëjti lloj kërkimi mund të bëhet duke përdorur të njëjtat burime të internetit.</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Pra, ku kishim një adresë IP në slajdin e mëparshëm që erdhi deri në NO-LIMIT-NET, ne jemi duke e bërë pyetjen anasjelltas.</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Shembulli vazhdon - ne kërkojmë për domenin NOLIMITNET.EU</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1 GDPR do të na nevrikosë duke mos kthyer detaje personale</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2 Por ne do të marrim disa detaje teknike të cilat mund të ndiqen</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3 Së bashku me disa informacione se ku bazohet rrjeti - dhe detajet e kontaktit</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37</a:t>
            </a:fld>
          </a:p>
        </p:txBody>
      </p:sp>
    </p:spTree>
    <p:extLst>
      <p:ext uri="{BB962C8B-B14F-4D97-AF65-F5344CB8AC3E}">
        <p14:creationId xmlns:p14="http://schemas.microsoft.com/office/powerpoint/2010/main" val="2109684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Trajneri duhet të sigurojë që nuk ka keqkuptim - Vendndodhja gjeografike e adresës IP nuk është e saktë në shumë raste dhe ndoshta do të çojë një hetues në një zonë gjeografike ose në një qytet - por gjithsesi ka nevojë për konfirmim duke kërkuar informacion nga ISP në fjalë</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Ka shumë mjete për ta bërë këtë - të gjitha ndryshojnë në mënyrën se si funksionojnë</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Saktësia e vendit është ndoshta rreth 95-99%, rajoni/shteti ndoshta 55-80% - duhet të kuptohet qartë se</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Shembulli kryesor - adresa IP nga Spanja e parë më parë - të gjitha kthehen në vende të ndryshme në të njëjtin lokalitet</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Shembulli i poshtëm - Adresa IP caktohet nga kompania britanike BTInternet - dhe ata lëvizin adresën IP nëpër vend siç bëhet kërkesa.</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Ky shembull është nga adresa e autorit të slajdit në MB në veri të Anglisë e cila ishte në Penrith, Cumbria.</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Informacioni i kthyer në kërkim është dukshëm i jashtëm dhe i gabuar - por a është kompania që ofron përpjekjen më të mirë të shërbimit të vendndodhjes bazuar në informacionin që ata kanë.</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Adresa IP qartë është zhvendosur për t'iu përshtatur nevojave të biznesit të Telekomunikimeve Britanike (BT)</a:t>
            </a:r>
          </a:p>
          <a:p>
            <a:pPr marL="0" marR="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38</a:t>
            </a:fld>
          </a:p>
        </p:txBody>
      </p:sp>
    </p:spTree>
    <p:extLst>
      <p:ext uri="{BB962C8B-B14F-4D97-AF65-F5344CB8AC3E}">
        <p14:creationId xmlns:p14="http://schemas.microsoft.com/office/powerpoint/2010/main" val="234774083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39</a:t>
            </a:fld>
          </a:p>
        </p:txBody>
      </p:sp>
    </p:spTree>
    <p:extLst>
      <p:ext uri="{BB962C8B-B14F-4D97-AF65-F5344CB8AC3E}">
        <p14:creationId xmlns:p14="http://schemas.microsoft.com/office/powerpoint/2010/main" val="28631136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Para se të hyjmë në detaje për shërbimet e disponueshme në internet, vlen të reflektoni se sa vendet mbështeten tani në ato shërbime në nivelin kombëtar.</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Trajnerët duhet të ofrojnë një përmbledhje të infrastrukturës kritike kombëtare në vendet e tyre për të siguruar që pjesëmarrësit të kuptojnë se sa i rëndësishëm është bërë interneti në çështjet e sigurisë së infrastrukturës kombëtare në një hapësirë të shkurtër kohe.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42</a:t>
            </a:fld>
          </a:p>
        </p:txBody>
      </p:sp>
    </p:spTree>
    <p:extLst>
      <p:ext uri="{BB962C8B-B14F-4D97-AF65-F5344CB8AC3E}">
        <p14:creationId xmlns:p14="http://schemas.microsoft.com/office/powerpoint/2010/main" val="374750737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sz="1200">
                <a:solidFill>
                  <a:schemeClr val="tx1"/>
                </a:solidFill>
                <a:latin typeface="+mn-lt"/>
                <a:ea typeface="MS PGothic" pitchFamily="34" charset="-128"/>
                <a:cs typeface="ＭＳ Ｐゴシック" charset="0"/>
              </a:rPr>
              <a:t>World Wide Web (rrjeti i gjerë botëror) (WWW) ka lindur në mënyrë efektive në vitin 1991 kur HTML - Hyper Text Markup Language (Gjuha e Markimit të Hyper Text) u shpik nga Sir Tim Berners-Lee.</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HTML siguroi platformën për të kombinuar fjalë, fotografi dhe tinguj në faqet e internetit.</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Standardet e uebit krijohen nga Konsorciumi World Wide Web (W3C).</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Shpjegimi i mëposhtëm shkon disi për të shpjeguar emrin.</a:t>
            </a:r>
          </a:p>
          <a:p>
            <a:r>
              <a:rPr lang="sq-AL" dirty="1" b="1" sz="1200">
                <a:solidFill>
                  <a:schemeClr val="tx1"/>
                </a:solidFill>
                <a:latin typeface="+mn-lt"/>
                <a:ea typeface="MS PGothic" pitchFamily="34" charset="-128"/>
                <a:cs typeface="ＭＳ Ｐゴシック" charset="0"/>
              </a:rPr>
              <a:t>“Pamja botërore e W3 është e dokumenteve që i referohen njëri-tjetrit përmes lidhjeve.</a:t>
            </a:r>
            <a:r>
              <a:rPr lang="sq-AL" dirty="1" b="1" sz="1200">
                <a:solidFill>
                  <a:schemeClr val="tx1"/>
                </a:solidFill>
                <a:latin typeface="+mn-lt"/>
                <a:ea typeface="MS PGothic" pitchFamily="34" charset="-128"/>
                <a:cs typeface="ＭＳ Ｐゴシック" charset="0"/>
              </a:rPr>
              <a:t> </a:t>
            </a:r>
            <a:r>
              <a:rPr lang="sq-AL" dirty="1" b="1" sz="1200">
                <a:solidFill>
                  <a:schemeClr val="tx1"/>
                </a:solidFill>
                <a:latin typeface="+mn-lt"/>
                <a:ea typeface="MS PGothic" pitchFamily="34" charset="-128"/>
                <a:cs typeface="ＭＳ Ｐゴシック" charset="0"/>
              </a:rPr>
              <a:t>Për ngjashmërinë e saj me ndërtimin e një merimange, kjo botë quhet Rrjet - Web.”</a:t>
            </a:r>
            <a:r>
              <a:rPr lang="sq-AL" dirty="1" sz="1200">
                <a:solidFill>
                  <a:schemeClr val="tx1"/>
                </a:solidFill>
                <a:latin typeface="+mn-lt"/>
                <a:ea typeface="MS PGothic" pitchFamily="34" charset="-128"/>
                <a:cs typeface="ＭＳ Ｐゴシック" charset="0"/>
              </a:rPr>
              <a:t> </a:t>
            </a:r>
            <a:r>
              <a:rPr lang="sq-AL" dirty="1" i="1" sz="1200">
                <a:solidFill>
                  <a:schemeClr val="tx1"/>
                </a:solidFill>
                <a:latin typeface="+mn-lt"/>
                <a:ea typeface="MS PGothic" pitchFamily="34" charset="-128"/>
                <a:cs typeface="ＭＳ Ｐゴシック" charset="0"/>
              </a:rPr>
              <a:t>(Tim Berners-Lee, Robert Cailliau; WorldWide Web; Shtat. 1992</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43</a:t>
            </a:fld>
          </a:p>
        </p:txBody>
      </p:sp>
    </p:spTree>
    <p:extLst>
      <p:ext uri="{BB962C8B-B14F-4D97-AF65-F5344CB8AC3E}">
        <p14:creationId xmlns:p14="http://schemas.microsoft.com/office/powerpoint/2010/main" val="24080496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Ky slajd për të treguar pjesët e ndryshme të një URL-je - dhe se si ato kombinohen për të arritur në rezultatin përfundimtar</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44</a:t>
            </a:fld>
          </a:p>
        </p:txBody>
      </p:sp>
    </p:spTree>
    <p:extLst>
      <p:ext uri="{BB962C8B-B14F-4D97-AF65-F5344CB8AC3E}">
        <p14:creationId xmlns:p14="http://schemas.microsoft.com/office/powerpoint/2010/main" val="38596937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sq-AL" dirty="1" sz="3600"/>
              <a:t>Kjo seancë do të ndahet në 5 pjesë për të siguruar pushime të natyrshme.</a:t>
            </a:r>
          </a:p>
          <a:p>
            <a:r>
              <a:rPr lang="sq-AL" dirty="1" sz="3600"/>
              <a:t>Ideja është të përshkruajmë se çfarë është një kompjuter - ose një pajisje e aftë të lidhet me internetin, ku të gjitha kanë ngjashmëri</a:t>
            </a:r>
          </a:p>
          <a:p>
            <a:r>
              <a:rPr lang="sq-AL" dirty="1" sz="3600"/>
              <a:t>Të përshkruajmë se çfarë është interneti dhe si funksionon</a:t>
            </a:r>
          </a:p>
          <a:p>
            <a:r>
              <a:rPr lang="sq-AL" dirty="1" sz="3600"/>
              <a:t>Dhe pastaj të shohim se si ai kompjuter lidhet me internetin</a:t>
            </a:r>
          </a:p>
          <a:p>
            <a:r>
              <a:rPr lang="sq-AL" dirty="1" sz="3600"/>
              <a:t>Dhe pastaj të shohim se çfarë ka në vet internetin</a:t>
            </a:r>
          </a:p>
        </p:txBody>
      </p:sp>
    </p:spTree>
    <p:extLst>
      <p:ext uri="{BB962C8B-B14F-4D97-AF65-F5344CB8AC3E}">
        <p14:creationId xmlns:p14="http://schemas.microsoft.com/office/powerpoint/2010/main" val="342398906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Ky slajd për të provuar mënyrën e ndërtimit të një faqe nga faqja kryesore përmes niveleve të lidhjes - dhe gjithashtu se si mund të shkoni në një faqe specifike nëse e dini URL-në e saktë</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Do të thotë gjithashtu që nëse e dinit About.html nuk ishte i lidhur në asnjë mënyrë - por ju e dini URL-në e saktë për të, mund të arrini tek ajo - një ‘faqe e fshehur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45</a:t>
            </a:fld>
          </a:p>
        </p:txBody>
      </p:sp>
    </p:spTree>
    <p:extLst>
      <p:ext uri="{BB962C8B-B14F-4D97-AF65-F5344CB8AC3E}">
        <p14:creationId xmlns:p14="http://schemas.microsoft.com/office/powerpoint/2010/main" val="16184820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Çdo faqe është e shkruar në një kod - të quajtur HTML (Hyper Text Markup Language)</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Kodi burimor i çdo faqe mund të shihet duke klikuar me të djathtën në një pjesë të pastër të faqes</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Ndonjëherë është e lexueshme dhe e kuptueshme - por roli kryesor është t'i tregoni një shfletuesi - BROWSER se çfarë duhet të shfaqë - pozicionimin, ngjyrën, përmbajtjen, nga mund ta marrë atë…….</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Është e mundur për të fshehur gjërat në kodin HTML - i cili nuk shfaqet në ekran por është 'brenda' faqes - në sfond</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46</a:t>
            </a:fld>
          </a:p>
        </p:txBody>
      </p:sp>
    </p:spTree>
    <p:extLst>
      <p:ext uri="{BB962C8B-B14F-4D97-AF65-F5344CB8AC3E}">
        <p14:creationId xmlns:p14="http://schemas.microsoft.com/office/powerpoint/2010/main" val="243918548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eaLnBrk="0" hangingPunct="0">
              <a:buFont typeface="Arial"/>
              <a:buChar char="•"/>
            </a:pPr>
            <a:r>
              <a:rPr lang="sq-AL" dirty="1" sz="1200"/>
              <a:t>Regjistrimi në internet do të mbajë - Identitetin e juaj (adresën IP) Data dhe koha kur keni hyrë, Çfarë keni shikuar, Sa kohë e keni parë, sa shpesh keni shikuar, Shfletuesi juaj, Sistemi juaj operativ, Si keni arritur në faqe</a:t>
            </a:r>
          </a:p>
          <a:p>
            <a:pPr eaLnBrk="0" hangingPunct="0">
              <a:buFont typeface="Arial"/>
              <a:buChar char="•"/>
            </a:pPr>
            <a:endParaRPr lang="en-GB" sz="1200" kern="1200" dirty="0">
              <a:solidFill>
                <a:schemeClr val="tx1"/>
              </a:solidFill>
              <a:latin typeface="Calibri" pitchFamily="34" charset="0"/>
              <a:ea typeface="MS PGothic" pitchFamily="34" charset="-128"/>
              <a:cs typeface="Arial" charset="0"/>
            </a:endParaRPr>
          </a:p>
          <a:p>
            <a:pPr eaLnBrk="0" hangingPunct="0">
              <a:buFont typeface="Arial"/>
              <a:buChar char="•"/>
            </a:pPr>
            <a:r>
              <a:rPr lang="sq-AL" dirty="1" sz="1200">
                <a:solidFill>
                  <a:schemeClr val="tx1"/>
                </a:solidFill>
                <a:latin typeface="Calibri" pitchFamily="34" charset="0"/>
                <a:ea typeface="MS PGothic" pitchFamily="34" charset="-128"/>
                <a:cs typeface="Arial" charset="0"/>
              </a:rPr>
              <a:t>Hetuesit duhet të jenë të vetëdijshëm se ky informacion ruhet dhe mund të përdoret për prova/inteligjencë ose nëse është një hetues që viziton një hetim, mund të përdoret kundër tyre nëse nuk kanë përmbushur detyrimet ligjore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47</a:t>
            </a:fld>
          </a:p>
        </p:txBody>
      </p:sp>
    </p:spTree>
    <p:extLst>
      <p:ext uri="{BB962C8B-B14F-4D97-AF65-F5344CB8AC3E}">
        <p14:creationId xmlns:p14="http://schemas.microsoft.com/office/powerpoint/2010/main" val="24945785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48</a:t>
            </a:fld>
          </a:p>
        </p:txBody>
      </p:sp>
    </p:spTree>
    <p:extLst>
      <p:ext uri="{BB962C8B-B14F-4D97-AF65-F5344CB8AC3E}">
        <p14:creationId xmlns:p14="http://schemas.microsoft.com/office/powerpoint/2010/main" val="250235483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sz="1200">
                <a:solidFill>
                  <a:schemeClr val="tx1"/>
                </a:solidFill>
                <a:latin typeface="+mn-lt"/>
                <a:ea typeface="MS PGothic" pitchFamily="34" charset="-128"/>
                <a:cs typeface="ＭＳ Ｐゴシック" charset="0"/>
              </a:rPr>
              <a:t>Posta elektronike ose Email është një metodë e shkëmbimit të mesazheve digjitale.</a:t>
            </a:r>
            <a:r>
              <a:rPr lang="sq-AL" dirty="1" sz="1200">
                <a:solidFill>
                  <a:schemeClr val="tx1"/>
                </a:solidFill>
                <a:latin typeface="+mn-lt"/>
                <a:ea typeface="MS PGothic" pitchFamily="34" charset="-128"/>
                <a:cs typeface="ＭＳ Ｐゴシック" charset="0"/>
              </a:rPr>
              <a:t> </a:t>
            </a:r>
          </a:p>
          <a:p>
            <a:r>
              <a:rPr lang="sq-AL" dirty="1" sz="1200">
                <a:solidFill>
                  <a:schemeClr val="tx1"/>
                </a:solidFill>
                <a:latin typeface="+mn-lt"/>
                <a:ea typeface="MS PGothic" pitchFamily="34" charset="-128"/>
                <a:cs typeface="ＭＳ Ｐゴシック" charset="0"/>
              </a:rPr>
              <a:t>Përdoruesit i duket se E-maili kalon direkt nga makina e dërguesit tek ai i marrësit; megjithatë çdo mesazh zakonisht kalon nëpër të paktën katër kompjuterë gjatë jetës së tij.</a:t>
            </a:r>
            <a:r>
              <a:rPr lang="sq-AL" dirty="1" sz="1200">
                <a:solidFill>
                  <a:schemeClr val="tx1"/>
                </a:solidFill>
                <a:latin typeface="+mn-lt"/>
                <a:ea typeface="MS PGothic" pitchFamily="34" charset="-128"/>
                <a:cs typeface="ＭＳ Ｐゴシック" charset="0"/>
              </a:rPr>
              <a:t> </a:t>
            </a:r>
          </a:p>
          <a:p>
            <a:pPr lvl="1"/>
            <a:r>
              <a:rPr lang="sq-AL" dirty="1" sz="1200">
                <a:solidFill>
                  <a:schemeClr val="tx1"/>
                </a:solidFill>
                <a:latin typeface="+mn-lt"/>
                <a:ea typeface="MS PGothic" pitchFamily="34" charset="-128"/>
                <a:cs typeface="+mn-cs"/>
              </a:rPr>
              <a:t>Një mesazh përgatitet në kompjuterin e vetë përdoruesit, më pas dërgohet te serveri i postës SMTP në dalje të ISP * (Protokolli i Thjeshtë i Transferimit të Postës ose SMTP)</a:t>
            </a:r>
          </a:p>
          <a:p>
            <a:pPr lvl="1"/>
            <a:r>
              <a:rPr lang="sq-AL" dirty="1" sz="1200">
                <a:solidFill>
                  <a:schemeClr val="tx1"/>
                </a:solidFill>
                <a:latin typeface="+mn-lt"/>
                <a:ea typeface="MS PGothic" pitchFamily="34" charset="-128"/>
                <a:cs typeface="+mn-cs"/>
              </a:rPr>
              <a:t>ISP-ja dalëse përcjell postën elektronike në serverin e postës ISP të marrësit*  (SMTP – SMTP)</a:t>
            </a:r>
          </a:p>
          <a:p>
            <a:pPr lvl="1"/>
            <a:r>
              <a:rPr lang="sq-AL" dirty="1" sz="1200">
                <a:solidFill>
                  <a:schemeClr val="tx1"/>
                </a:solidFill>
                <a:latin typeface="+mn-lt"/>
                <a:ea typeface="MS PGothic" pitchFamily="34" charset="-128"/>
                <a:cs typeface="+mn-cs"/>
              </a:rPr>
              <a:t>Serveri i postës së marrësit gjen serverin e postës hyrëse të marrësit (Protokolli i Postës ose POP3) dhe i dërgon mesazhe ‘kutisë postare të marrësit’</a:t>
            </a:r>
          </a:p>
          <a:p>
            <a:pPr lvl="1"/>
            <a:r>
              <a:rPr lang="sq-AL" dirty="1" sz="1200">
                <a:solidFill>
                  <a:schemeClr val="tx1"/>
                </a:solidFill>
                <a:latin typeface="+mn-lt"/>
                <a:ea typeface="MS PGothic" pitchFamily="34" charset="-128"/>
                <a:cs typeface="+mn-cs"/>
              </a:rPr>
              <a:t>Regjistrimet e marrësit në llogari dhe mesazhi merren në kutinë e marrësit, duke e fshirë normalisht nga serveri i postës në proces</a:t>
            </a:r>
          </a:p>
          <a:p>
            <a:r>
              <a:rPr lang="sq-AL" dirty="1" sz="1200" i="1">
                <a:solidFill>
                  <a:schemeClr val="tx1"/>
                </a:solidFill>
                <a:latin typeface="+mn-lt"/>
                <a:ea typeface="MS PGothic" pitchFamily="34" charset="-128"/>
                <a:cs typeface="ＭＳ Ｐゴシック" charset="0"/>
              </a:rPr>
              <a:t>* Mail server – dedicated computer used to handle mail (kompjuter i dedikuar që përdoret për të trajtuar postën)</a:t>
            </a:r>
          </a:p>
          <a:p>
            <a:endParaRPr lang="en-GB" sz="1200" kern="1200" dirty="0">
              <a:solidFill>
                <a:schemeClr val="tx1"/>
              </a:solidFill>
              <a:latin typeface="+mn-lt"/>
              <a:ea typeface="MS PGothic" pitchFamily="34" charset="-128"/>
              <a:cs typeface="ＭＳ Ｐゴシック" charset="0"/>
            </a:endParaRPr>
          </a:p>
          <a:p>
            <a:r>
              <a:rPr lang="sq-AL" dirty="1" sz="1200">
                <a:solidFill>
                  <a:schemeClr val="tx1"/>
                </a:solidFill>
                <a:latin typeface="+mn-lt"/>
                <a:ea typeface="MS PGothic" pitchFamily="34" charset="-128"/>
                <a:cs typeface="ＭＳ Ｐゴシック" charset="0"/>
              </a:rPr>
              <a:t>Ky grafik është thjeshtuar masivisht - për të ndihmuar në kuptimin themelor të procesit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r>
              <a:rPr lang="sq-AL" dirty="1" sz="1200">
                <a:solidFill>
                  <a:schemeClr val="tx1"/>
                </a:solidFill>
                <a:latin typeface="+mn-lt"/>
                <a:ea typeface="MS PGothic" pitchFamily="34" charset="-128"/>
                <a:cs typeface="ＭＳ Ｐゴシック" charset="0"/>
              </a:rPr>
              <a:t>E-mail - Posta tradicionale e tipit Outlook - dërguar përmes SMTP - marrë nga POP3 dhe pasi shkarkohet si banor në kompjuterin tuaj</a:t>
            </a:r>
          </a:p>
          <a:p>
            <a:r>
              <a:rPr lang="sq-AL" dirty="1" sz="1200">
                <a:solidFill>
                  <a:schemeClr val="tx1"/>
                </a:solidFill>
                <a:latin typeface="+mn-lt"/>
                <a:ea typeface="MS PGothic" pitchFamily="34" charset="-128"/>
                <a:cs typeface="ＭＳ Ｐゴシック" charset="0"/>
              </a:rPr>
              <a:t> </a:t>
            </a:r>
          </a:p>
          <a:p>
            <a:r>
              <a:rPr lang="sq-AL" dirty="1" sz="1200">
                <a:solidFill>
                  <a:schemeClr val="tx1"/>
                </a:solidFill>
                <a:latin typeface="+mn-lt"/>
                <a:ea typeface="MS PGothic" pitchFamily="34" charset="-128"/>
                <a:cs typeface="ＭＳ Ｐゴシック" charset="0"/>
              </a:rPr>
              <a:t>Posta e bazuar në internet - posta POP3; për shembull duke përdorur Outlook - kur hyni normalisht shkarkoni të gjitha postat e reja në kutinë tuaj rezidente në kompjuterin tuaj; Posta IMAP - postë elektronike ‘e vërtetë’ - e parë përmes kompjuterit tuaj, por akoma rezidente në një server të largët - mund të organizohet në dosje, etj.</a:t>
            </a:r>
            <a:r>
              <a:rPr lang="sq-AL" dirty="1" sz="1200">
                <a:solidFill>
                  <a:schemeClr val="tx1"/>
                </a:solidFill>
                <a:latin typeface="+mn-lt"/>
                <a:ea typeface="MS PGothic" pitchFamily="34" charset="-128"/>
                <a:cs typeface="ＭＳ Ｐゴシック" charset="0"/>
              </a:rPr>
              <a:t> </a:t>
            </a:r>
          </a:p>
          <a:p>
            <a:endParaRPr lang="en-US" dirty="0"/>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49</a:t>
            </a:fld>
          </a:p>
        </p:txBody>
      </p:sp>
    </p:spTree>
    <p:extLst>
      <p:ext uri="{BB962C8B-B14F-4D97-AF65-F5344CB8AC3E}">
        <p14:creationId xmlns:p14="http://schemas.microsoft.com/office/powerpoint/2010/main" val="17881321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Grafikët tregojnë përmbajtjen e një poste të rikthyer në dosjen e hedhurinave të autorit (junk folder) - i cili është një email spam/mashtrues.</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Një shembull i njohur drejtpërdrejt nga posta e trajnerit mund të ndihmojë</a:t>
            </a:r>
            <a:r>
              <a:rPr lang="sq-AL" dirty="1" sz="1200">
                <a:solidFill>
                  <a:schemeClr val="tx1"/>
                </a:solidFill>
                <a:latin typeface="+mn-lt"/>
                <a:ea typeface="MS PGothic" pitchFamily="34" charset="-128"/>
                <a:cs typeface="ＭＳ Ｐゴシック" charset="0"/>
              </a:rPr>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50</a:t>
            </a:fld>
          </a:p>
        </p:txBody>
      </p:sp>
    </p:spTree>
    <p:extLst>
      <p:ext uri="{BB962C8B-B14F-4D97-AF65-F5344CB8AC3E}">
        <p14:creationId xmlns:p14="http://schemas.microsoft.com/office/powerpoint/2010/main" val="299066282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Të gjitha postat elektronike do të kenë header - i cili ofron disa prova të mundshme se nga e ka origjinën emaili - në aspektin e një adrese IP.</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Mund të sigurojë gjithashtu disa ‘rrjedhje’ tjera siç është emri i kompjuterit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Megjithëse ato ekzistojnë, ato mund të jenë të vështira për t'u arritur - të gjithë klientët e postës elektronike dhe posta në internet kanë mënyra të ndryshme për të arritur në header.</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Këshilla më e mirë është të bëni disa hulumtime në internet për të zbuluar se si</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Disa ofrues (Gmail, Hotmail) zgjedhin të heqin informacionin e header-it (titullit) siç janë adresat IP - për qëllime të privatësisë</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Kur shikoni një header emaili, rregulli është të nxirrni headerin - më pas lexoni atë nga poshtë lart e cila është renditja që 'të dhënat' do t'i shtohen atij.</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Prandaj adresa e parë IP ka të ngjarë të jetë burimi.</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Disa emaila janë shumë të drejtpërdrejtë - disa janë më pak.</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Dhe analiza mund të bëhet manualisht ose duke përdorur disa mjete të internetit - të cilat gjithashtu mund të interpretojnë të dhëna gabimisht në kohë</a:t>
            </a:r>
            <a:r>
              <a:rPr lang="sq-AL" dirty="1" sz="1200">
                <a:solidFill>
                  <a:schemeClr val="tx1"/>
                </a:solidFill>
                <a:latin typeface="+mn-lt"/>
                <a:ea typeface="MS PGothic" pitchFamily="34" charset="-128"/>
                <a:cs typeface="ＭＳ Ｐゴシック" charset="0"/>
              </a:rPr>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51</a:t>
            </a:fld>
          </a:p>
        </p:txBody>
      </p:sp>
    </p:spTree>
    <p:extLst>
      <p:ext uri="{BB962C8B-B14F-4D97-AF65-F5344CB8AC3E}">
        <p14:creationId xmlns:p14="http://schemas.microsoft.com/office/powerpoint/2010/main" val="91894542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sz="1200">
                <a:solidFill>
                  <a:schemeClr val="tx1"/>
                </a:solidFill>
                <a:latin typeface="+mn-lt"/>
                <a:ea typeface="MS PGothic" pitchFamily="34" charset="-128"/>
                <a:cs typeface="ＭＳ Ｐゴシック" charset="0"/>
              </a:rPr>
              <a:t>Shërbimet Peer to Peer kanë lejuar për shumë vite transferimin e dosjeve të jashtëligjshme, si dhe dosjeve që u nënshtrohen të drejtave të pronësisë intelektuale.</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Klientët </a:t>
            </a:r>
            <a:r>
              <a:rPr lang="sq-AL" dirty="1" i="1" sz="1200">
                <a:solidFill>
                  <a:schemeClr val="tx1"/>
                </a:solidFill>
                <a:latin typeface="+mn-lt"/>
                <a:ea typeface="MS PGothic" pitchFamily="34" charset="-128"/>
                <a:cs typeface="ＭＳ Ｐゴシック" charset="0"/>
              </a:rPr>
              <a:t>peer to peer</a:t>
            </a:r>
            <a:r>
              <a:rPr lang="sq-AL" dirty="1" sz="1200">
                <a:solidFill>
                  <a:schemeClr val="tx1"/>
                </a:solidFill>
                <a:latin typeface="+mn-lt"/>
                <a:ea typeface="MS PGothic" pitchFamily="34" charset="-128"/>
                <a:cs typeface="ＭＳ Ｐゴシック" charset="0"/>
              </a:rPr>
              <a:t> kanë qenë të njohur në mesin e grupeve kriminale të përfshira në këto aktivitete.</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Arkitektura peer-to-peer e gjeneratës së parë ka punuar në parimin e përdorimit të një serveri të centralizuar me të cilin njerëzit janë lidhur për të shkarkuar fajla.</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Kjo e bëri identifikimin e atyre që ofrojnë shërbime të jashtëligjshme mjaft të lehtë për t'u gjetur dhe mbyllur.</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Klientët peer to peer të gjeneratës së dytë përdorin metoda të ndryshme të lidhjes nga ato që mbajnë listat e fajlave të disponueshëm për ta bërë më të lehtë kërkimin për ata që veprojnë si supernode (super nyje) që identifikojnë fajlat në dispozicion.</a:t>
            </a:r>
            <a:r>
              <a:rPr lang="sq-AL" dirty="1" sz="1200">
                <a:solidFill>
                  <a:schemeClr val="tx1"/>
                </a:solidFill>
                <a:latin typeface="+mn-lt"/>
                <a:ea typeface="MS PGothic" pitchFamily="34" charset="-128"/>
                <a:cs typeface="ＭＳ Ｐゴシック" charset="0"/>
              </a:rPr>
              <a:t>  </a:t>
            </a:r>
          </a:p>
          <a:p>
            <a:r>
              <a:rPr lang="sq-AL" dirty="1" sz="1200">
                <a:solidFill>
                  <a:schemeClr val="tx1"/>
                </a:solidFill>
                <a:latin typeface="+mn-lt"/>
                <a:ea typeface="MS PGothic" pitchFamily="34" charset="-128"/>
                <a:cs typeface="ＭＳ Ｐゴシック" charset="0"/>
              </a:rPr>
              <a:t> </a:t>
            </a:r>
          </a:p>
          <a:p>
            <a:r>
              <a:rPr lang="sq-AL" dirty="1" sz="1200">
                <a:solidFill>
                  <a:schemeClr val="tx1"/>
                </a:solidFill>
                <a:latin typeface="+mn-lt"/>
                <a:ea typeface="MS PGothic" pitchFamily="34" charset="-128"/>
                <a:cs typeface="ＭＳ Ｐゴシック" charset="0"/>
              </a:rPr>
              <a:t>Gjyqtarët do të duhet të jenë të vetëdijshëm për veprimtarinë ndërmjet kolegëve pasi që mund të jetë e rëndësishme për shumë lloje të gjykimeve penale dhe civile.</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Njohuria e thelluar nuk është e nevojshme dhe përpiluesit e trajnimit duhet të marrin në konsideratë përdorimin e faqeve të tilla si </a:t>
            </a:r>
            <a:r>
              <a:rPr lang="sq-AL" dirty="1" u="sng" sz="1200">
                <a:solidFill>
                  <a:schemeClr val="tx1"/>
                </a:solidFill>
                <a:latin typeface="+mn-lt"/>
                <a:ea typeface="MS PGothic" pitchFamily="34" charset="-128"/>
                <a:cs typeface="ＭＳ Ｐゴシック" charset="0"/>
                <a:hlinkClick r:id="rId3"/>
              </a:rPr>
              <a:t>http://ezinearticles.com/?How-Peer-to-Peer-(P2P)-Works&amp;id=60126</a:t>
            </a:r>
            <a:r>
              <a:rPr lang="sq-AL" dirty="1" sz="1200">
                <a:solidFill>
                  <a:schemeClr val="tx1"/>
                </a:solidFill>
                <a:latin typeface="+mn-lt"/>
                <a:ea typeface="MS PGothic" pitchFamily="34" charset="-128"/>
                <a:cs typeface="ＭＳ Ｐゴシック" charset="0"/>
              </a:rPr>
              <a:t> për të dhënë informacionet më të reja.</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52</a:t>
            </a:fld>
          </a:p>
        </p:txBody>
      </p:sp>
    </p:spTree>
    <p:extLst>
      <p:ext uri="{BB962C8B-B14F-4D97-AF65-F5344CB8AC3E}">
        <p14:creationId xmlns:p14="http://schemas.microsoft.com/office/powerpoint/2010/main" val="235744674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Ky slajd tregon ndërlidhshmërinë e rrjetit peer to peer - ku përmes Ultrapeers individuale që kanë të gjithë kolegët e tyre të lidhur, secili më pas lidhet me një tjetër dhe rrjeti rritet gjeografikisht.</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Do të thotë që një fajl mund të shkarkohet nga pothuajse çdo pjesë e rrjetit, pasi të bëhet ajo lidhje dhe të bëhet një kërkim në të</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53</a:t>
            </a:fld>
          </a:p>
        </p:txBody>
      </p:sp>
    </p:spTree>
    <p:extLst>
      <p:ext uri="{BB962C8B-B14F-4D97-AF65-F5344CB8AC3E}">
        <p14:creationId xmlns:p14="http://schemas.microsoft.com/office/powerpoint/2010/main" val="390752628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Pamja e ekranit tregon Shareaza - një aplikacion peer to peer.</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Një kërkim u bë për një fajl audio të këngës Abba 'Waterloo' - rrjeti gjeti 436 raste fajlash që plotësonin kriteret – Pamje 1</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Atëherë mund të shohim se rezultati i kthyer në kompjuter është emri i fajlit, lloji i fajlit (shtrirja) dhe pastaj madhësia e tij.</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Vlerësimi është një rezultat i rrjetit ku përdoruesit kanë votuar për cilësinë.</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Kolona e statusit tregon se sa i disponueshëm është fajli - tre shënime të gjelbra është rezultati më i mirë, ndërsa një X i kuq thotë se fajli nuk shkarkohet aktualisht.</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Kjo mund të jetë për shkak të përdoruesit që del jashtë linje, kështu që lidhja e drejtpërdrejtë nuk mund të bëhet.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Numërimi i hostit do të tregojë adresën IP nëse është një adresë IP që po ndan këtë fajl - ose zgjedhja mund të zgjerohet për të treguar adresa të shumta IP që ndajnë të njëjtin fajl.</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Saktësia e fajlit llogaritet duke bërë hash fajlin brenda rrjetit – Pamje 2</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Klikoni dy herë në fajl dhe shkarkimi fillon në kompjuter</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54</a:t>
            </a:fld>
          </a:p>
        </p:txBody>
      </p:sp>
    </p:spTree>
    <p:extLst>
      <p:ext uri="{BB962C8B-B14F-4D97-AF65-F5344CB8AC3E}">
        <p14:creationId xmlns:p14="http://schemas.microsoft.com/office/powerpoint/2010/main" val="3824241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a:t>
            </a:fld>
          </a:p>
        </p:txBody>
      </p:sp>
    </p:spTree>
    <p:extLst>
      <p:ext uri="{BB962C8B-B14F-4D97-AF65-F5344CB8AC3E}">
        <p14:creationId xmlns:p14="http://schemas.microsoft.com/office/powerpoint/2010/main" val="44472697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b="1" i="0">
                <a:solidFill>
                  <a:srgbClr val="5F6368"/>
                </a:solidFill>
                <a:latin typeface="arial" panose="020B0604020202020204" pitchFamily="34" charset="0"/>
              </a:rPr>
              <a:t>FTP</a:t>
            </a:r>
            <a:r>
              <a:rPr lang="sq-AL" dirty="1" b="0" i="0">
                <a:solidFill>
                  <a:srgbClr val="4D5156"/>
                </a:solidFill>
                <a:latin typeface="arial" panose="020B0604020202020204" pitchFamily="34" charset="0"/>
              </a:rPr>
              <a:t> është shkurtesa për  File Transfer Protocol (Protokolli i transferit të fajlave).</a:t>
            </a:r>
            <a:r>
              <a:rPr lang="sq-AL" dirty="1" b="0" i="0">
                <a:solidFill>
                  <a:srgbClr val="4D5156"/>
                </a:solidFill>
                <a:latin typeface="arial" panose="020B0604020202020204" pitchFamily="34" charset="0"/>
              </a:rPr>
              <a:t> </a:t>
            </a:r>
            <a:r>
              <a:rPr lang="sq-AL" dirty="1" b="0" i="0">
                <a:solidFill>
                  <a:srgbClr val="4D5156"/>
                </a:solidFill>
                <a:latin typeface="arial" panose="020B0604020202020204" pitchFamily="34" charset="0"/>
              </a:rPr>
              <a:t>Një protokoll është një grup rregullash që përdorin kompjuterët në rrjet për të folur me njëri-tjetrin.</a:t>
            </a:r>
            <a:r>
              <a:rPr lang="sq-AL" dirty="1" b="0" i="0">
                <a:solidFill>
                  <a:srgbClr val="4D5156"/>
                </a:solidFill>
                <a:latin typeface="arial" panose="020B0604020202020204" pitchFamily="34" charset="0"/>
              </a:rPr>
              <a:t> </a:t>
            </a:r>
            <a:r>
              <a:rPr lang="sq-AL" dirty="1" b="0" i="0">
                <a:solidFill>
                  <a:srgbClr val="4D5156"/>
                </a:solidFill>
                <a:latin typeface="arial" panose="020B0604020202020204" pitchFamily="34" charset="0"/>
              </a:rPr>
              <a:t>Dhe </a:t>
            </a:r>
            <a:r>
              <a:rPr lang="sq-AL" dirty="1" b="1" i="0">
                <a:solidFill>
                  <a:srgbClr val="5F6368"/>
                </a:solidFill>
                <a:latin typeface="arial" panose="020B0604020202020204" pitchFamily="34" charset="0"/>
              </a:rPr>
              <a:t>FTP</a:t>
            </a:r>
            <a:r>
              <a:rPr lang="sq-AL" dirty="1" b="0" i="0">
                <a:solidFill>
                  <a:srgbClr val="4D5156"/>
                </a:solidFill>
                <a:latin typeface="arial" panose="020B0604020202020204" pitchFamily="34" charset="0"/>
              </a:rPr>
              <a:t> është gjuha që përdorin kompjuterët në një rrjet TCP/IP (siç është interneti) për të transferuar fajla për dhe nga njëri-tjetri.</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55</a:t>
            </a:fld>
          </a:p>
        </p:txBody>
      </p:sp>
    </p:spTree>
    <p:extLst>
      <p:ext uri="{BB962C8B-B14F-4D97-AF65-F5344CB8AC3E}">
        <p14:creationId xmlns:p14="http://schemas.microsoft.com/office/powerpoint/2010/main" val="382404619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Fotografitë tregojnë klientët e FTP FileZilla &amp; CuteFTP - trajneri mund të përshkruajë mënyrën se si ata veprojnë në një mënyrë të ngjashme me Windows File Explorer, përveç në vend që të shikojnë përmbajtjen e makinës lokale, ata po shikojnë përmbajtjen e dy makinave të ndryshme të lidhura në internet.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Këto pjesë të softuerëve kanë funksionalitet të gjerë siç mund të shihet nga menytë rrëshqitëse</a:t>
            </a:r>
            <a:r>
              <a:rPr lang="sq-AL" dirty="1" sz="1200">
                <a:solidFill>
                  <a:schemeClr val="tx1"/>
                </a:solidFill>
                <a:latin typeface="+mn-lt"/>
                <a:ea typeface="MS PGothic" pitchFamily="34" charset="-128"/>
                <a:cs typeface="ＭＳ Ｐゴシック" charset="0"/>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Prandaj, ata kanë një dritare lidhjeje që tregon lidhjen që po ndodh dhe më pas makineritë dërguese dhe marrëse - së bashku me statusin e lidhjes së transferimeve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56</a:t>
            </a:fld>
          </a:p>
        </p:txBody>
      </p:sp>
    </p:spTree>
    <p:extLst>
      <p:ext uri="{BB962C8B-B14F-4D97-AF65-F5344CB8AC3E}">
        <p14:creationId xmlns:p14="http://schemas.microsoft.com/office/powerpoint/2010/main" val="849074442"/>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b="0" i="0">
                <a:solidFill>
                  <a:srgbClr val="70757A"/>
                </a:solidFill>
                <a:latin typeface="arial" panose="020B0604020202020204" pitchFamily="34" charset="0"/>
              </a:rPr>
              <a:t> </a:t>
            </a:r>
            <a:r>
              <a:rPr lang="sq-AL" dirty="1" b="1" i="0">
                <a:solidFill>
                  <a:srgbClr val="5F6368"/>
                </a:solidFill>
                <a:latin typeface="arial" panose="020B0604020202020204" pitchFamily="34" charset="0"/>
              </a:rPr>
              <a:t>Cloud storage (Memoria në re)</a:t>
            </a:r>
            <a:r>
              <a:rPr lang="sq-AL" dirty="1" b="0" i="0">
                <a:solidFill>
                  <a:srgbClr val="4D5156"/>
                </a:solidFill>
                <a:latin typeface="arial" panose="020B0604020202020204" pitchFamily="34" charset="0"/>
              </a:rPr>
              <a:t> përfshin grumbullimin e të dhënave në harduer në një vendndodhje të largët fizike, e cila mund të arrihet nga çdo pajisje përmes internetit.</a:t>
            </a:r>
            <a:r>
              <a:rPr lang="sq-AL" dirty="1" b="0" i="0">
                <a:solidFill>
                  <a:srgbClr val="4D5156"/>
                </a:solidFill>
                <a:latin typeface="arial" panose="020B0604020202020204" pitchFamily="34" charset="0"/>
              </a:rPr>
              <a:t> </a:t>
            </a:r>
            <a:r>
              <a:rPr lang="sq-AL" dirty="1" i="0">
                <a:latin typeface="arial" panose="020B0604020202020204" pitchFamily="34" charset="0"/>
              </a:rPr>
              <a:t>Klientët dërgojnë fajla në një server të dhënash të mirëmbajtur nga një ofrues </a:t>
            </a:r>
            <a:r>
              <a:rPr lang="sq-AL" dirty="1" b="1" i="0">
                <a:latin typeface="arial" panose="020B0604020202020204" pitchFamily="34" charset="0"/>
              </a:rPr>
              <a:t>cloud</a:t>
            </a:r>
            <a:r>
              <a:rPr lang="sq-AL" dirty="1" i="0">
                <a:latin typeface="arial" panose="020B0604020202020204" pitchFamily="34" charset="0"/>
              </a:rPr>
              <a:t> në vend që t'i ruajnë ato në hard disqet e </a:t>
            </a:r>
            <a:r>
              <a:rPr lang="sq-AL" dirty="1" b="0" i="0">
                <a:solidFill>
                  <a:srgbClr val="4D5156"/>
                </a:solidFill>
                <a:latin typeface="arial" panose="020B0604020202020204" pitchFamily="34" charset="0"/>
              </a:rPr>
              <a:t>veta</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rgbClr val="4D5156"/>
              </a:solidFill>
              <a:effectLst/>
              <a:latin typeface="arial" panose="020B0604020202020204" pitchFamily="34" charset="0"/>
              <a:ea typeface="MS PGothic" pitchFamily="34" charset="-128"/>
              <a:cs typeface="ＭＳ Ｐゴシック" charset="0"/>
            </a:endParaRPr>
          </a:p>
          <a:p>
            <a:pPr algn="l" fontAlgn="base"/>
            <a:r>
              <a:rPr lang="sq-AL" dirty="1" b="0" i="0">
                <a:solidFill>
                  <a:srgbClr val="666666"/>
                </a:solidFill>
                <a:latin typeface="Poppins"/>
              </a:rPr>
              <a:t>Në zemër të saj, llogaritja në cloud (re) përfshin përdorimin e fuqisë së internetit për të transferuar detyra që mund të kryeni tradicionalisht në një kompjuter personal - gjithçka, nga trajtimi i hapësirës ruajtëse të thjeshtë deri te zhvillimi dhe përpunimi kompleks - te një rrjet i gjerë dhe i fuqishëm i largët i pajisjeve të ndërlidhura.</a:t>
            </a:r>
          </a:p>
          <a:p>
            <a:pPr algn="l" fontAlgn="base"/>
            <a:r>
              <a:rPr lang="sq-AL" dirty="1" b="0" i="0">
                <a:solidFill>
                  <a:srgbClr val="666666"/>
                </a:solidFill>
                <a:latin typeface="Poppins"/>
              </a:rPr>
              <a:t>Ky burim i jashtëm është i dobishëm për përdoruesit e rastësishëm të cilët janë të lodhur nga nevoja për të liruar hapësirë në hard diskun e tyre ose për të blerë hapësira të reja për të gjitha fotot e maces/foshnjës/ushqimit që nuk mund të ndalojnë të bëjnë.</a:t>
            </a:r>
            <a:r>
              <a:rPr lang="sq-AL" dirty="1" b="0" i="0">
                <a:solidFill>
                  <a:srgbClr val="666666"/>
                </a:solidFill>
                <a:latin typeface="Poppins"/>
              </a:rPr>
              <a:t> </a:t>
            </a:r>
            <a:r>
              <a:rPr lang="sq-AL" dirty="1" b="0" i="0">
                <a:solidFill>
                  <a:srgbClr val="666666"/>
                </a:solidFill>
                <a:latin typeface="Poppins"/>
              </a:rPr>
              <a:t>Është edhe më mirë për bizneset që duan të përdorin cloud për përpunim dhe ruajtje - sepse përdoruesit paguajnë vetëm për ato që përdorin.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sz="1200" b="0" i="0" kern="1200" dirty="0">
              <a:solidFill>
                <a:srgbClr val="222222"/>
              </a:solidFill>
              <a:effectLst/>
              <a:latin typeface="arial" panose="020B0604020202020204" pitchFamily="34" charset="0"/>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57</a:t>
            </a:fld>
          </a:p>
        </p:txBody>
      </p:sp>
    </p:spTree>
    <p:extLst>
      <p:ext uri="{BB962C8B-B14F-4D97-AF65-F5344CB8AC3E}">
        <p14:creationId xmlns:p14="http://schemas.microsoft.com/office/powerpoint/2010/main" val="315996981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Disa shembuj të memories së disponueshme - gusht 2020 - shifrat në kllapa janë ofrimi i kapacitetit falas dhe maksimumi i paguar për kapacitetin.</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Trajneri duhet të marrë madhësinë e asaj që tani nuk është në pajisjet që po hetojmë - por mund të jetë në re (cloud)</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Gjithashtu duhet të konsideroni se mund të ketë një sinkronizim - ku mund të jetë në të dy vendet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Shembujt në Mega.nz – ku 15GB janë falas &amp; 16TB është kapaciteti maksimal.</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Të dhënat ngarkohen përmes një shfletuesi në internet - dhe më pas janë të disponueshme për këdo që hyn me emër përdoruesi dhe fjalëkalim.</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Të dhënat enkriptohen në server - dhe pronari (Kim DotCom) me kënaqësi do t'i dorëzojë të dhënat për zbatimin e ligjit - në formën e tyre të enkriptuar.</a:t>
            </a:r>
            <a:r>
              <a:rPr lang="sq-AL" dirty="1" sz="1200">
                <a:solidFill>
                  <a:schemeClr val="tx1"/>
                </a:solidFill>
                <a:latin typeface="+mn-lt"/>
                <a:ea typeface="MS PGothic" pitchFamily="34" charset="-128"/>
                <a:cs typeface="ＭＳ Ｐゴシック" charset="0"/>
              </a:rPr>
              <a:t> </a:t>
            </a:r>
            <a:r>
              <a:rPr lang="sq-AL" dirty="1" b="0" i="0" sz="1200">
                <a:solidFill>
                  <a:schemeClr val="tx1"/>
                </a:solidFill>
                <a:latin typeface="+mn-lt"/>
                <a:ea typeface="MS PGothic" pitchFamily="34" charset="-128"/>
                <a:cs typeface="ＭＳ Ｐゴシック" charset="0"/>
              </a:rPr>
              <a:t>Protokolli i enkriptimit që përdor MEGA është kriptimi standard 128-bit AES për fajlat tuaj në pushim, plus që enkripton të dhënat tuaja gjatë tranzitit duke përdorur protokollin TLS, gjithashtu me 128 bit AES.</a:t>
            </a:r>
            <a:r>
              <a:rPr lang="sq-AL" dirty="1" b="0" i="0" sz="1200">
                <a:solidFill>
                  <a:schemeClr val="tx1"/>
                </a:solidFill>
                <a:latin typeface="+mn-lt"/>
                <a:ea typeface="MS PGothic" pitchFamily="34" charset="-128"/>
                <a:cs typeface="ＭＳ Ｐゴシック" charset="0"/>
              </a:rPr>
              <a:t> </a:t>
            </a:r>
            <a:r>
              <a:rPr lang="sq-AL" dirty="1" b="0" i="0" sz="1200">
                <a:solidFill>
                  <a:schemeClr val="tx1"/>
                </a:solidFill>
                <a:latin typeface="+mn-lt"/>
                <a:ea typeface="MS PGothic" pitchFamily="34" charset="-128"/>
                <a:cs typeface="ＭＳ Ｐゴシック" charset="0"/>
              </a:rPr>
              <a:t>Kjo do të thotë që fajlat tuaj janë të sigurt edhe kur jeni në serverat MEGA.nz edhe kur ngarkohen ose shkarkohen, kështu që të dhënat tuaja janë të sigurta nga sulmet e personit në mes</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58</a:t>
            </a:fld>
          </a:p>
        </p:txBody>
      </p:sp>
    </p:spTree>
    <p:extLst>
      <p:ext uri="{BB962C8B-B14F-4D97-AF65-F5344CB8AC3E}">
        <p14:creationId xmlns:p14="http://schemas.microsoft.com/office/powerpoint/2010/main" val="231410611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baseline="0"/>
              <a:t>Botnet Mirai:</a:t>
            </a:r>
          </a:p>
          <a:p>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latin typeface="Verdana" charset="0"/>
                <a:cs typeface="Verdana" charset="0"/>
              </a:rPr>
              <a:t>Incidenti (dhjetor 2016) shkyçi disa nga faqet më të njohura në internet, duke përfshirë </a:t>
            </a:r>
            <a:r>
              <a:rPr lang="sq-AL" dirty="1" b="1" sz="1200">
                <a:latin typeface="Verdana" charset="0"/>
                <a:cs typeface="Verdana" charset="0"/>
              </a:rPr>
              <a:t>Netflix, Twitter, Spotify, Reddit, CNN, PayPal, Pinterest dhe Fox News</a:t>
            </a:r>
            <a:r>
              <a:rPr lang="sq-AL" dirty="1" sz="1200">
                <a:latin typeface="Verdana" charset="0"/>
                <a:cs typeface="Verdana" charset="0"/>
              </a:rPr>
              <a:t> - si dhe gazeta përfshirë </a:t>
            </a:r>
            <a:r>
              <a:rPr lang="sq-AL" dirty="1" b="1" sz="1200">
                <a:latin typeface="Verdana" charset="0"/>
                <a:cs typeface="Verdana" charset="0"/>
              </a:rPr>
              <a:t>the Guardian, New York Times dhe The Wall Street</a:t>
            </a:r>
            <a:r>
              <a:rPr lang="sq-AL" dirty="1" sz="1200">
                <a:latin typeface="Verdana" charset="0"/>
                <a:cs typeface="Verdana" charset="0"/>
              </a:rPr>
              <a:t>.</a:t>
            </a:r>
          </a:p>
          <a:p>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a:latin typeface="Verdana" charset="0"/>
                <a:cs typeface="Verdana" charset="0"/>
              </a:rPr>
              <a:t>Shkaku i ndërprerjes ishte një sulm i </a:t>
            </a:r>
            <a:r>
              <a:rPr lang="sq-AL" dirty="1" b="1" sz="1200">
                <a:latin typeface="Verdana" charset="0"/>
                <a:cs typeface="Verdana" charset="0"/>
              </a:rPr>
              <a:t>shpërndarë i mohimit të shërbimit</a:t>
            </a:r>
            <a:r>
              <a:rPr lang="sq-AL" dirty="1" sz="1200">
                <a:latin typeface="Verdana" charset="0"/>
                <a:cs typeface="Verdana" charset="0"/>
              </a:rPr>
              <a:t> (DDoS), në të cilin një rrjet kompjuterësh të infektuar me malware të veçantë, një "botnet", koordinohen në bombardimin e një serveri me trafik derisa të shembet nën tendosje.</a:t>
            </a:r>
          </a:p>
          <a:p>
            <a:pPr marL="0" indent="0">
              <a:spcBef>
                <a:spcPts val="600"/>
              </a:spcBef>
              <a:spcAft>
                <a:spcPts val="600"/>
              </a:spcAft>
              <a:buFont typeface="Arial" charset="0"/>
              <a:buNone/>
            </a:pPr>
            <a:endParaRPr lang="en-US" sz="1200" kern="1200" dirty="0">
              <a:solidFill>
                <a:schemeClr val="tx1"/>
              </a:solidFill>
              <a:latin typeface="+mn-lt"/>
              <a:ea typeface="MS PGothic" pitchFamily="34" charset="-128"/>
              <a:cs typeface="ＭＳ Ｐゴシック" charset="0"/>
            </a:endParaRPr>
          </a:p>
          <a:p>
            <a:pPr marL="0" indent="0">
              <a:spcBef>
                <a:spcPts val="600"/>
              </a:spcBef>
              <a:spcAft>
                <a:spcPts val="600"/>
              </a:spcAft>
              <a:buFont typeface="Arial" charset="0"/>
              <a:buNone/>
            </a:pPr>
            <a:r>
              <a:rPr lang="sq-AL" dirty="1" sz="1200">
                <a:latin typeface="Verdana" charset="0"/>
                <a:cs typeface="Verdana" charset="0"/>
              </a:rPr>
              <a:t>Ndryshe nga botnet e tjerë, të cilët zakonisht përbëhen nga kompjuterë, botneti Mirai kryesisht përbëhej nga të ashtuquajturat pajisje "interneti i gjërave" (IoT) siç janë aparatet digjitalë dhe pajisjet DVR.</a:t>
            </a:r>
          </a:p>
          <a:p>
            <a:pPr marL="0" indent="0">
              <a:spcBef>
                <a:spcPts val="600"/>
              </a:spcBef>
              <a:spcAft>
                <a:spcPts val="600"/>
              </a:spcAft>
              <a:buFont typeface="Arial" charset="0"/>
              <a:buNone/>
            </a:pPr>
            <a:endParaRPr lang="en-US" sz="1200" dirty="0">
              <a:latin typeface="Verdana" charset="0"/>
              <a:cs typeface="Verdana" charset="0"/>
            </a:endParaRPr>
          </a:p>
          <a:p>
            <a:pPr marL="0" indent="0">
              <a:spcBef>
                <a:spcPts val="600"/>
              </a:spcBef>
              <a:spcAft>
                <a:spcPts val="600"/>
              </a:spcAft>
              <a:buFont typeface="Arial" charset="0"/>
              <a:buNone/>
            </a:pPr>
            <a:r>
              <a:rPr lang="sq-AL" dirty="1" sz="1200">
                <a:latin typeface="Verdana" charset="0"/>
                <a:cs typeface="Verdana" charset="0"/>
              </a:rPr>
              <a:t>Për shkak se ka kaq shumë pajisje të lidhura me internet për të zgjedhur, sulmet nga Mirai mund të jenë shumë më të mëdha sesa ato që mund të arrinin më parë sulmet DDoS.</a:t>
            </a:r>
            <a:r>
              <a:rPr lang="sq-AL" dirty="1" sz="1200">
                <a:latin typeface="Verdana" charset="0"/>
                <a:cs typeface="Verdana" charset="0"/>
              </a:rPr>
              <a:t> </a:t>
            </a:r>
          </a:p>
          <a:p>
            <a:pPr marL="0" indent="0">
              <a:spcBef>
                <a:spcPts val="600"/>
              </a:spcBef>
              <a:spcAft>
                <a:spcPts val="600"/>
              </a:spcAft>
              <a:buFont typeface="Arial" charset="0"/>
              <a:buNone/>
            </a:pPr>
            <a:endParaRPr lang="en-US" sz="1200" dirty="0">
              <a:latin typeface="Verdana" charset="0"/>
              <a:cs typeface="Verdana" charset="0"/>
            </a:endParaRPr>
          </a:p>
          <a:p>
            <a:pPr marL="0" indent="0">
              <a:spcBef>
                <a:spcPts val="600"/>
              </a:spcBef>
              <a:spcAft>
                <a:spcPts val="600"/>
              </a:spcAft>
              <a:buFont typeface="Arial" charset="0"/>
              <a:buNone/>
            </a:pPr>
            <a:r>
              <a:rPr lang="sq-AL" dirty="1" sz="1200">
                <a:latin typeface="Verdana" charset="0"/>
                <a:cs typeface="Verdana" charset="0"/>
              </a:rPr>
              <a:t>Është vlerësuar se sulmi kishte përfshirë </a:t>
            </a:r>
            <a:r>
              <a:rPr lang="sq-AL" dirty="1" b="1" sz="1200">
                <a:latin typeface="Verdana" charset="0"/>
                <a:cs typeface="Verdana" charset="0"/>
              </a:rPr>
              <a:t>"100,000 pika të dëmshme përfundimtare"</a:t>
            </a:r>
            <a:r>
              <a:rPr lang="sq-AL" dirty="1" sz="1200">
                <a:latin typeface="Verdana" charset="0"/>
                <a:cs typeface="Verdana" charset="0"/>
              </a:rPr>
              <a:t> dhe kishte pasur raporte për një forcë të jashtëzakonshme sulmi prej </a:t>
            </a:r>
            <a:r>
              <a:rPr lang="sq-AL" dirty="1" b="1" sz="1200">
                <a:latin typeface="Verdana" charset="0"/>
                <a:cs typeface="Verdana" charset="0"/>
              </a:rPr>
              <a:t>1.2Tbps</a:t>
            </a:r>
            <a:r>
              <a:rPr lang="sq-AL" dirty="1" sz="1200">
                <a:latin typeface="Verdana" charset="0"/>
                <a:cs typeface="Verdana" charset="0"/>
              </a:rPr>
              <a:t>, afërsisht </a:t>
            </a:r>
            <a:r>
              <a:rPr lang="sq-AL" dirty="1" b="1" sz="1200">
                <a:latin typeface="Verdana" charset="0"/>
                <a:cs typeface="Verdana" charset="0"/>
              </a:rPr>
              <a:t>dy herë më i fuqishëm se çdo sulm i ngjashëm </a:t>
            </a:r>
            <a:r>
              <a:rPr lang="sq-AL" dirty="1" b="1" sz="1200">
                <a:latin typeface="Verdana" charset="0"/>
                <a:cs typeface="Verdana" charset="0"/>
              </a:rPr>
              <a:t>i njohur.</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59</a:t>
            </a:fld>
          </a:p>
        </p:txBody>
      </p:sp>
    </p:spTree>
    <p:extLst>
      <p:ext uri="{BB962C8B-B14F-4D97-AF65-F5344CB8AC3E}">
        <p14:creationId xmlns:p14="http://schemas.microsoft.com/office/powerpoint/2010/main" val="193058770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74638" indent="-274638" algn="just"/>
            <a:r>
              <a:rPr lang="sq-AL" dirty="1"/>
              <a:t>Një lojë në internet është lojë e luajtur në një formë të rrjetit kompjuterik.</a:t>
            </a:r>
            <a:r>
              <a:rPr lang="sq-AL" dirty="1"/>
              <a:t>  </a:t>
            </a:r>
            <a:r>
              <a:rPr lang="sq-AL" dirty="1"/>
              <a:t>Kjo pothuajse gjithmonë nënkupton internetin ose teknologjinë ekuivalente, por lojërat gjithmonë kanë përdorur atë teknologji që ishte aktuale; modemet para Internetit dhe terminalet me tela të ngurta para modemeve.</a:t>
            </a:r>
            <a:r>
              <a:rPr lang="sq-AL" dirty="1"/>
              <a:t>  </a:t>
            </a:r>
          </a:p>
          <a:p>
            <a:pPr marL="274638" indent="-274638" algn="just"/>
            <a:r>
              <a:rPr lang="sq-AL" dirty="1"/>
              <a:t>Zgjerimi i lojërave në internet ka reflektuar zgjerimin e përgjithshëm të rrjeteve kompjuterike nga rrjetet e vogla lokale në internet dhe rritjen e vetë qasjes në internet.</a:t>
            </a:r>
            <a:r>
              <a:rPr lang="sq-AL" dirty="1"/>
              <a:t> </a:t>
            </a:r>
          </a:p>
          <a:p>
            <a:pPr marL="271463" indent="-255588" algn="just"/>
            <a:r>
              <a:rPr lang="sq-AL" dirty="1"/>
              <a:t>Lojërat në internet mund të variojnë nga lojëra të thjeshta të bazuara në tekst te lojëra që përfshijnë grafikë komplekse dhe botë virtuale të populluara nga shumë lojtarë njëkohësisht.</a:t>
            </a:r>
            <a:r>
              <a:rPr lang="sq-AL" dirty="1"/>
              <a:t> </a:t>
            </a:r>
          </a:p>
          <a:p>
            <a:pPr marL="274638" indent="-274638" algn="just"/>
            <a:r>
              <a:rPr lang="sq-AL" dirty="1" b="1"/>
              <a:t>Shumë lojëra online kanë shoqëruar komunitetet në internet, duke i bërë lojërat në internet një nga aktivitetet shoqërore përtej lojërave me një lojtar të vetëm</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60</a:t>
            </a:fld>
          </a:p>
        </p:txBody>
      </p:sp>
    </p:spTree>
    <p:extLst>
      <p:ext uri="{BB962C8B-B14F-4D97-AF65-F5344CB8AC3E}">
        <p14:creationId xmlns:p14="http://schemas.microsoft.com/office/powerpoint/2010/main" val="3302830526"/>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Në të majtë është një listë e shërbimeve të grupeve të lajmeve komerciale të disponueshme në gusht 2020.</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Në të djathtë është faqja e internetit e Giganews - ndërtimi më interesant në botën e krimit kibernetik kur flasin për privatësinë, sigurinë, etj</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61</a:t>
            </a:fld>
          </a:p>
        </p:txBody>
      </p:sp>
    </p:spTree>
    <p:extLst>
      <p:ext uri="{BB962C8B-B14F-4D97-AF65-F5344CB8AC3E}">
        <p14:creationId xmlns:p14="http://schemas.microsoft.com/office/powerpoint/2010/main" val="82666579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pPr>
            <a:r>
              <a:rPr lang="sq-AL" dirty="1"/>
              <a:t>Mesazhet e Çastit dhe Rrjetet Sociale kanë përparuar si </a:t>
            </a:r>
            <a:r>
              <a:rPr lang="sq-AL" dirty="1" b="1"/>
              <a:t>mjete të komunikimit të zgjedhur në vitet e fundit</a:t>
            </a:r>
            <a:r>
              <a:rPr lang="sq-AL" dirty="1"/>
              <a:t> me shumë shembuj të njohur që ofrojnë qasje të menjëhershme dhe miqësore për përdoruesit e tjerë në të gjithë botën.</a:t>
            </a:r>
            <a:r>
              <a:rPr lang="sq-AL" dirty="1"/>
              <a:t> </a:t>
            </a:r>
          </a:p>
          <a:p>
            <a:pPr>
              <a:lnSpc>
                <a:spcPct val="120000"/>
              </a:lnSpc>
            </a:pPr>
            <a:r>
              <a:rPr lang="sq-AL" dirty="1"/>
              <a:t>Karakteristika kryesore e këtyre faqeve është aftësia për të krijuar një </a:t>
            </a:r>
            <a:r>
              <a:rPr lang="sq-AL" dirty="1" b="1"/>
              <a:t>profil personal dhe për të ndarë informacione</a:t>
            </a:r>
            <a:r>
              <a:rPr lang="sq-AL" dirty="1"/>
              <a:t> për veten tuaj dhe për të takuar njerëz të rinj.</a:t>
            </a:r>
            <a:r>
              <a:rPr lang="sq-AL" dirty="1"/>
              <a:t>  </a:t>
            </a:r>
            <a:r>
              <a:rPr lang="sq-AL" dirty="1"/>
              <a:t>Është e mundur të ndani fotografi muzikë dhe video.</a:t>
            </a:r>
            <a:r>
              <a:rPr lang="sq-AL" dirty="1"/>
              <a:t> </a:t>
            </a:r>
          </a:p>
          <a:p>
            <a:pPr>
              <a:lnSpc>
                <a:spcPct val="120000"/>
              </a:lnSpc>
            </a:pPr>
            <a:r>
              <a:rPr lang="sq-AL" dirty="1"/>
              <a:t>Sasia e </a:t>
            </a:r>
            <a:r>
              <a:rPr lang="sq-AL" dirty="1" b="1"/>
              <a:t>informacionit personal</a:t>
            </a:r>
            <a:r>
              <a:rPr lang="sq-AL" dirty="1"/>
              <a:t> që postohet nga individë mund t'i bëjë ata një </a:t>
            </a:r>
            <a:r>
              <a:rPr lang="sq-AL" dirty="1" b="1"/>
              <a:t>shënjestër për kriminelët</a:t>
            </a:r>
            <a:r>
              <a:rPr lang="sq-AL" dirty="1"/>
              <a:t>, për shembull ata që përfshihen në vjedhje të identitetit dhe ata që dëshirojnë të tërheqin fëmijët.</a:t>
            </a:r>
            <a:r>
              <a:rPr lang="sq-AL" dirty="1"/>
              <a:t> </a:t>
            </a:r>
          </a:p>
          <a:p>
            <a:pPr>
              <a:lnSpc>
                <a:spcPct val="120000"/>
              </a:lnSpc>
            </a:pPr>
            <a:r>
              <a:rPr lang="sq-AL" dirty="1"/>
              <a:t>Faqet e Rrjeteve Sociale janë </a:t>
            </a:r>
            <a:r>
              <a:rPr lang="sq-AL" dirty="1" b="1"/>
              <a:t>mjet shumë i dobishëm për zbatimin e ligjit për të mbledhur informacion në lidhje me të dyshuarit</a:t>
            </a:r>
            <a:r>
              <a:rPr lang="sq-AL" dirty="1"/>
              <a:t> dhe aktivitetet e jashtëligjshme</a:t>
            </a:r>
          </a:p>
          <a:p>
            <a:pPr>
              <a:lnSpc>
                <a:spcPct val="120000"/>
              </a:lnSpc>
            </a:pPr>
            <a:endParaRPr lang="en-GB" dirty="0"/>
          </a:p>
          <a:p>
            <a:pPr>
              <a:lnSpc>
                <a:spcPct val="120000"/>
              </a:lnSpc>
            </a:pPr>
            <a:r>
              <a:rPr lang="sq-AL" dirty="1" b="1"/>
              <a:t>Mesazhet e menjëhershme</a:t>
            </a:r>
            <a:r>
              <a:rPr lang="sq-AL" dirty="1"/>
              <a:t> janë një formë e bisedës së drejtpërdrejtë në kohë reale ndërmjet dy ose më shumë individëve që përdorin klientë të përbashkët.</a:t>
            </a:r>
            <a:r>
              <a:rPr lang="sq-AL" dirty="1"/>
              <a:t> </a:t>
            </a:r>
          </a:p>
          <a:p>
            <a:pPr>
              <a:lnSpc>
                <a:spcPct val="120000"/>
              </a:lnSpc>
            </a:pPr>
            <a:r>
              <a:rPr lang="sq-AL" dirty="1"/>
              <a:t>Ky lloj bisede përfshin kontaktin ndërmjet personit të njohur në krahasim me llojet tjera të bisedës që lejojnë komunikimin ndërmjet personave të panjohur.</a:t>
            </a:r>
            <a:r>
              <a:rPr lang="sq-AL" dirty="1"/>
              <a:t>  </a:t>
            </a:r>
            <a:r>
              <a:rPr lang="sq-AL" dirty="1"/>
              <a:t>Dihet që kriminelët përdorin mesazhet e çastit si metodë komunikimi.</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62</a:t>
            </a:fld>
          </a:p>
        </p:txBody>
      </p:sp>
    </p:spTree>
    <p:extLst>
      <p:ext uri="{BB962C8B-B14F-4D97-AF65-F5344CB8AC3E}">
        <p14:creationId xmlns:p14="http://schemas.microsoft.com/office/powerpoint/2010/main" val="35554287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120000"/>
              </a:lnSpc>
            </a:pPr>
            <a:r>
              <a:rPr lang="sq-AL" dirty="1"/>
              <a:t>Trajneri duhet të marrë një kohë të shkurtër për të parë ndikimin e kësaj grafike - dhe pse media sociale është një fushë kaq e rëndësishme për krimin dhe hetimin penal</a:t>
            </a:r>
          </a:p>
          <a:p>
            <a:pPr>
              <a:lnSpc>
                <a:spcPct val="120000"/>
              </a:lnSpc>
            </a:pPr>
            <a:endParaRPr lang="en-GB" dirty="0"/>
          </a:p>
          <a:p>
            <a:pPr>
              <a:lnSpc>
                <a:spcPct val="120000"/>
              </a:lnSpc>
            </a:pPr>
            <a:r>
              <a:rPr lang="sq-AL" dirty="1"/>
              <a:t>Pamja thekson përdorimin dhe rritjen</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63</a:t>
            </a:fld>
          </a:p>
        </p:txBody>
      </p:sp>
    </p:spTree>
    <p:extLst>
      <p:ext uri="{BB962C8B-B14F-4D97-AF65-F5344CB8AC3E}">
        <p14:creationId xmlns:p14="http://schemas.microsoft.com/office/powerpoint/2010/main" val="140465255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Gjëra tipike që njerëzit i vënë në internet - e cila ofron mundësi për zbatimin e ligjit - nëse ata kanë autoritetin ta bëjnë këtë dhe mund ta mbledhin atë siç duhet - dhe është relevante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64</a:t>
            </a:fld>
          </a:p>
        </p:txBody>
      </p:sp>
    </p:spTree>
    <p:extLst>
      <p:ext uri="{BB962C8B-B14F-4D97-AF65-F5344CB8AC3E}">
        <p14:creationId xmlns:p14="http://schemas.microsoft.com/office/powerpoint/2010/main" val="25900419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Pavarësisht nga pajisja që hasim - të gjitha ato kanë ngjashmëri.</a:t>
            </a:r>
          </a:p>
          <a:p>
            <a:r>
              <a:rPr lang="sq-AL" dirty="1"/>
              <a:t>Ka të ngjarë të ketë një ekran që të mund të shikojë se çfarë po bën pajisja dhe të marrë disa rezultate</a:t>
            </a:r>
          </a:p>
          <a:p>
            <a:r>
              <a:rPr lang="sq-AL" dirty="1"/>
              <a:t>Do të ketë një mënyrë për të futur të dhëna në pajisje - të tilla si një tastierë ose mi - ose një ekran me prekje për të bashkëvepruar</a:t>
            </a:r>
          </a:p>
          <a:p>
            <a:r>
              <a:rPr lang="sq-AL" dirty="1"/>
              <a:t>Pajisja do të ketë një hapësirë ruajtëse (memorie) të përkohshme që i lejon asaj të ruajë të dhëna</a:t>
            </a:r>
          </a:p>
          <a:p>
            <a:r>
              <a:rPr lang="sq-AL" dirty="1"/>
              <a:t>Do të ketë një procesor i cili do ta lejojë atë të llogarisë</a:t>
            </a:r>
          </a:p>
          <a:p>
            <a:r>
              <a:rPr lang="sq-AL" dirty="1"/>
              <a:t>Do të ketë një hapësirë ruajtjeje më të përhershme</a:t>
            </a:r>
          </a:p>
          <a:p>
            <a:r>
              <a:rPr lang="sq-AL" dirty="1"/>
              <a:t>Ajo do të ketë aftësinë të ketë gjëra të lidhura me të për të bashkëvepruar</a:t>
            </a:r>
          </a:p>
          <a:p>
            <a:r>
              <a:rPr lang="sq-AL" dirty="1"/>
              <a:t>Ajo me siguri duhet të lidhet në rrjet</a:t>
            </a:r>
          </a:p>
          <a:p>
            <a:r>
              <a:rPr lang="sq-AL" dirty="1"/>
              <a:t>Duhet të ketë energji elektrike për të punuar</a:t>
            </a:r>
          </a:p>
          <a:p>
            <a:endParaRPr lang="en-GB" dirty="0"/>
          </a:p>
          <a:p>
            <a:r>
              <a:rPr lang="sq-AL" dirty="1"/>
              <a:t>Të provojmë të shpjegojmë pjesët e punës së një pajisjeje, ne do të bëjmë një supozim se ato kanë ngjashmëri - kështu që ne mund të kuptojmë se çfarë bëjnë ato</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a:t>
            </a:fld>
          </a:p>
        </p:txBody>
      </p:sp>
    </p:spTree>
    <p:extLst>
      <p:ext uri="{BB962C8B-B14F-4D97-AF65-F5344CB8AC3E}">
        <p14:creationId xmlns:p14="http://schemas.microsoft.com/office/powerpoint/2010/main" val="294956465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Internet Relay Chat (IRC) (biseda me transmetim nga interneti) është në fakt një sistem telekonference që është disi me data, por përdoret ende nga kriminelët për të komunikuar dhe shkëmbyer fajla.</a:t>
            </a:r>
            <a:r>
              <a:rPr lang="sq-AL" dirty="1"/>
              <a:t> </a:t>
            </a:r>
          </a:p>
          <a:p>
            <a:r>
              <a:rPr lang="sq-AL" dirty="1"/>
              <a:t>Funksionon nga një seri serverësh që lidhen me njëri-tjetrin dhe shkëmbejnë mesazhe që postohen në "Kanalet", të cilat bazohen në tekst, salla takimesh virtuale.</a:t>
            </a:r>
            <a:r>
              <a:rPr lang="sq-AL" dirty="1"/>
              <a:t> </a:t>
            </a:r>
          </a:p>
          <a:p>
            <a:r>
              <a:rPr lang="sq-AL" dirty="1"/>
              <a:t>Temat e diskutimit janë renditur dhe përdoruesit që kanë një klient IRC mund të lidhen me një ose më shumë kanale në çdo kohë për t'u përfshirë në diskutim me njerëz të ngjashëm.</a:t>
            </a:r>
            <a:r>
              <a:rPr lang="sq-AL" dirty="1"/>
              <a:t> </a:t>
            </a:r>
          </a:p>
          <a:p>
            <a:r>
              <a:rPr lang="sq-AL" dirty="1"/>
              <a:t>IRC nuk është shërbimi më miqësor për përdoruesit në internet dhe përdoret kryesisht nga ata që janë më me përvojë dhe përdorues potencialisht më të vjetër.</a:t>
            </a:r>
            <a:r>
              <a:rPr lang="sq-AL" dirty="1"/>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65</a:t>
            </a:fld>
          </a:p>
        </p:txBody>
      </p:sp>
    </p:spTree>
    <p:extLst>
      <p:ext uri="{BB962C8B-B14F-4D97-AF65-F5344CB8AC3E}">
        <p14:creationId xmlns:p14="http://schemas.microsoft.com/office/powerpoint/2010/main" val="1883873996"/>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66</a:t>
            </a:fld>
          </a:p>
        </p:txBody>
      </p:sp>
    </p:spTree>
    <p:extLst>
      <p:ext uri="{BB962C8B-B14F-4D97-AF65-F5344CB8AC3E}">
        <p14:creationId xmlns:p14="http://schemas.microsoft.com/office/powerpoint/2010/main" val="8952382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Ikonat janë mesinxher, WhatsApp &amp; telegram</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Trajneri duhet të jetë i vetëdijshëm për atë se çfarë janë programet e mesazheve - mesinxher - dhe aftësia e tyre për të dërguar mesazhe të thjeshta me tekst - duke kaluar në dërgimin dhe marrjen e imazheve, tingujve, fajlave dhe videove - dhe më pas në thirrjet video - siç shfaqet në slajdin tjetër si VOIP</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67</a:t>
            </a:fld>
          </a:p>
        </p:txBody>
      </p:sp>
    </p:spTree>
    <p:extLst>
      <p:ext uri="{BB962C8B-B14F-4D97-AF65-F5344CB8AC3E}">
        <p14:creationId xmlns:p14="http://schemas.microsoft.com/office/powerpoint/2010/main" val="730524492"/>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Një shtrirje e natyrshme e programeve të mesazheve por tani që shihen jo vetëm në mjediset e biznesit dhe korporatave por edhe në botën shtëpiake.</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Zoom -  një kompani për të cilën askush nuk kishte dëgjuar para COVID - kaloi nga errësira në famë brenda natës me aftësinë për të lidhur njerëz që nuk mund të takoheshin ndryshe personalisht</a:t>
            </a:r>
            <a:r>
              <a:rPr lang="sq-AL" dirty="1" sz="1200">
                <a:solidFill>
                  <a:schemeClr val="tx1"/>
                </a:solidFill>
                <a:latin typeface="+mn-lt"/>
                <a:ea typeface="MS PGothic" pitchFamily="34" charset="-128"/>
                <a:cs typeface="ＭＳ Ｐゴシック" charset="0"/>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algn="l" fontAlgn="base"/>
            <a:r>
              <a:rPr lang="sq-AL" dirty="1" b="0" i="0">
                <a:solidFill>
                  <a:srgbClr val="000000"/>
                </a:solidFill>
                <a:latin typeface="Lato"/>
              </a:rPr>
              <a:t>Zoom është një aplikacion për video konferenca, i drejtuar drejt përdorimit të biznesit.</a:t>
            </a:r>
            <a:r>
              <a:rPr lang="sq-AL" dirty="1" b="0" i="0">
                <a:solidFill>
                  <a:srgbClr val="000000"/>
                </a:solidFill>
                <a:latin typeface="Lato"/>
              </a:rPr>
              <a:t> </a:t>
            </a:r>
            <a:r>
              <a:rPr lang="sq-AL" dirty="1" b="0" i="0">
                <a:solidFill>
                  <a:srgbClr val="000000"/>
                </a:solidFill>
                <a:latin typeface="Lato"/>
              </a:rPr>
              <a:t>Ai u themelua në vitin 2011, nga Eric Yuan dhe u lansua në janar 2013.</a:t>
            </a:r>
          </a:p>
          <a:p>
            <a:pPr algn="l" fontAlgn="base"/>
            <a:r>
              <a:rPr lang="sq-AL" dirty="1" b="0" i="0">
                <a:solidFill>
                  <a:srgbClr val="000000"/>
                </a:solidFill>
                <a:latin typeface="Lato"/>
              </a:rPr>
              <a:t>Ndërsa mblidhte popullaritet të konsiderueshëm dhe doli të kandidonte me fitim në vitet në vijim, Zoom hyri me të vërtetë në vetëdijen e publikut gjatë pandemisë së koronavirusit të vitit 2020.</a:t>
            </a:r>
            <a:r>
              <a:rPr lang="sq-AL" dirty="1" b="0" i="0">
                <a:solidFill>
                  <a:srgbClr val="000000"/>
                </a:solidFill>
                <a:latin typeface="Lato"/>
              </a:rPr>
              <a:t> </a:t>
            </a:r>
            <a:r>
              <a:rPr lang="sq-AL" dirty="1" b="0" i="0">
                <a:solidFill>
                  <a:srgbClr val="000000"/>
                </a:solidFill>
                <a:latin typeface="Lato"/>
              </a:rPr>
              <a:t>Ishte për shkak të Zoom që përdoruesit në të gjithë botën vazhduan të qëndrojnë në kontakt gjatë bllokimit për të ndaluar përhapjen e virusit.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b="0" i="0">
                <a:solidFill>
                  <a:srgbClr val="000000"/>
                </a:solidFill>
                <a:latin typeface="Lato"/>
              </a:rPr>
              <a:t>Pse ndonjëherë njerëzit zgjodhën aplikacionin, përdorimi i Zoom u rrit në mars 2020.</a:t>
            </a:r>
            <a:r>
              <a:rPr lang="sq-AL" dirty="1" b="0" i="0">
                <a:solidFill>
                  <a:srgbClr val="000000"/>
                </a:solidFill>
                <a:latin typeface="Lato"/>
              </a:rPr>
              <a:t> </a:t>
            </a:r>
            <a:r>
              <a:rPr lang="sq-AL" dirty="1" b="0" i="0">
                <a:latin typeface="Lato"/>
              </a:rPr>
              <a:t>Yuan deklaroi në një postim në blog se gjatë këtij muaji, Zoom po shihte</a:t>
            </a:r>
            <a:r>
              <a:rPr lang="sq-AL" dirty="1" b="0" i="0">
                <a:solidFill>
                  <a:srgbClr val="000000"/>
                </a:solidFill>
                <a:latin typeface="Lato"/>
              </a:rPr>
              <a:t> </a:t>
            </a:r>
            <a:r>
              <a:rPr lang="sq-AL" dirty="1" u="sng" b="0" i="0">
                <a:solidFill>
                  <a:srgbClr val="0087D0"/>
                </a:solidFill>
                <a:latin typeface="Lato"/>
                <a:hlinkClick r:id="rId3"/>
              </a:rPr>
              <a:t>200 milion pjesëmarrës në takime ditore</a:t>
            </a:r>
            <a:r>
              <a:rPr lang="sq-AL" dirty="1" b="0" i="0">
                <a:solidFill>
                  <a:srgbClr val="000000"/>
                </a:solidFill>
                <a:latin typeface="Lato"/>
              </a:rPr>
              <a:t> (jo DAU).</a:t>
            </a:r>
            <a:r>
              <a:rPr lang="sq-AL" dirty="1" b="0" i="0">
                <a:solidFill>
                  <a:srgbClr val="000000"/>
                </a:solidFill>
                <a:latin typeface="Lato"/>
              </a:rPr>
              <a:t> </a:t>
            </a:r>
            <a:r>
              <a:rPr lang="sq-AL" dirty="1" b="0" i="0">
                <a:latin typeface="Lato"/>
              </a:rPr>
              <a:t>Muajin pasues, kjo shifër ishte rritur në</a:t>
            </a:r>
            <a:r>
              <a:rPr lang="sq-AL" dirty="1" b="0" i="0">
                <a:solidFill>
                  <a:srgbClr val="000000"/>
                </a:solidFill>
                <a:latin typeface="Lato"/>
              </a:rPr>
              <a:t> </a:t>
            </a:r>
            <a:r>
              <a:rPr lang="sq-AL" dirty="1" u="sng" b="0" i="0">
                <a:solidFill>
                  <a:srgbClr val="0087D0"/>
                </a:solidFill>
                <a:latin typeface="Lato"/>
                <a:hlinkClick r:id="rId4"/>
              </a:rPr>
              <a:t>300 milion</a:t>
            </a:r>
            <a:r>
              <a:rPr lang="sq-AL" dirty="1" b="0" i="0">
                <a:solidFill>
                  <a:srgbClr val="000000"/>
                </a:solidFill>
                <a:latin typeface="Lato"/>
              </a:rPr>
              <a:t>.</a:t>
            </a:r>
            <a:r>
              <a:rPr lang="sq-AL" dirty="1" b="0" i="0">
                <a:solidFill>
                  <a:srgbClr val="000000"/>
                </a:solidFill>
                <a:latin typeface="Lato"/>
              </a:rPr>
              <a:t>  </a:t>
            </a:r>
            <a:r>
              <a:rPr lang="sq-AL" dirty="1" b="0" i="0">
                <a:solidFill>
                  <a:srgbClr val="000000"/>
                </a:solidFill>
                <a:latin typeface="Lato"/>
              </a:rPr>
              <a:t>Kjo krahasohet me 10 milion në dhjetor 2019</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68</a:t>
            </a:fld>
          </a:p>
        </p:txBody>
      </p:sp>
    </p:spTree>
    <p:extLst>
      <p:ext uri="{BB962C8B-B14F-4D97-AF65-F5344CB8AC3E}">
        <p14:creationId xmlns:p14="http://schemas.microsoft.com/office/powerpoint/2010/main" val="2044540466"/>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69</a:t>
            </a:fld>
          </a:p>
        </p:txBody>
      </p:sp>
    </p:spTree>
    <p:extLst>
      <p:ext uri="{BB962C8B-B14F-4D97-AF65-F5344CB8AC3E}">
        <p14:creationId xmlns:p14="http://schemas.microsoft.com/office/powerpoint/2010/main" val="295975987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70</a:t>
            </a:fld>
          </a:p>
        </p:txBody>
      </p:sp>
    </p:spTree>
    <p:extLst>
      <p:ext uri="{BB962C8B-B14F-4D97-AF65-F5344CB8AC3E}">
        <p14:creationId xmlns:p14="http://schemas.microsoft.com/office/powerpoint/2010/main" val="5242312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72</a:t>
            </a:fld>
          </a:p>
        </p:txBody>
      </p:sp>
    </p:spTree>
    <p:extLst>
      <p:ext uri="{BB962C8B-B14F-4D97-AF65-F5344CB8AC3E}">
        <p14:creationId xmlns:p14="http://schemas.microsoft.com/office/powerpoint/2010/main" val="280413460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sz="1200" noProof="0">
                <a:solidFill>
                  <a:schemeClr val="tx1"/>
                </a:solidFill>
                <a:latin typeface="+mn-lt"/>
                <a:ea typeface="MS PGothic" pitchFamily="34" charset="-128"/>
                <a:cs typeface="ＭＳ Ｐゴシック" charset="0"/>
              </a:rPr>
              <a:t>Ndërsa interneti është një vend ku ofruesit e shërbimeve dhe informacionit zakonisht dëshirojnë të botojnë dhe ndajnë të dhëna me publikun e gjerë, ekziston edhe kërkesa për zona më private të arritshme për një grup të kufizuar njerëzish për qëllime ekskluzive.</a:t>
            </a:r>
            <a:r>
              <a:rPr lang="sq-AL" dirty="1" sz="1200" noProof="0">
                <a:solidFill>
                  <a:schemeClr val="tx1"/>
                </a:solidFill>
                <a:latin typeface="+mn-lt"/>
                <a:ea typeface="MS PGothic" pitchFamily="34" charset="-128"/>
                <a:cs typeface="ＭＳ Ｐゴシック" charset="0"/>
              </a:rPr>
              <a:t> </a:t>
            </a:r>
            <a:r>
              <a:rPr lang="sq-AL" dirty="1" sz="1200" noProof="0">
                <a:solidFill>
                  <a:schemeClr val="tx1"/>
                </a:solidFill>
                <a:latin typeface="+mn-lt"/>
                <a:ea typeface="MS PGothic" pitchFamily="34" charset="-128"/>
                <a:cs typeface="ＭＳ Ｐゴシック" charset="0"/>
              </a:rPr>
              <a:t>Disa nga këto zona janë vende publike që mund të gjenden vetëm nga njerëz që kanë adresën e saktë.</a:t>
            </a:r>
            <a:r>
              <a:rPr lang="sq-AL" dirty="1" sz="1200" noProof="0">
                <a:solidFill>
                  <a:schemeClr val="tx1"/>
                </a:solidFill>
                <a:latin typeface="+mn-lt"/>
                <a:ea typeface="MS PGothic" pitchFamily="34" charset="-128"/>
                <a:cs typeface="ＭＳ Ｐゴシック" charset="0"/>
              </a:rPr>
              <a:t> </a:t>
            </a:r>
            <a:r>
              <a:rPr lang="sq-AL" dirty="1" sz="1200" noProof="0">
                <a:solidFill>
                  <a:schemeClr val="tx1"/>
                </a:solidFill>
                <a:latin typeface="+mn-lt"/>
                <a:ea typeface="MS PGothic" pitchFamily="34" charset="-128"/>
                <a:cs typeface="ＭＳ Ｐゴシック" charset="0"/>
              </a:rPr>
              <a:t>Merrni për shembull, çifti që dëshiron të ndajë fotografi të dasmës së tij me familjen dhe miqtë e tyre.</a:t>
            </a:r>
            <a:r>
              <a:rPr lang="sq-AL" dirty="1" sz="1200" noProof="0">
                <a:solidFill>
                  <a:schemeClr val="tx1"/>
                </a:solidFill>
                <a:latin typeface="+mn-lt"/>
                <a:ea typeface="MS PGothic" pitchFamily="34" charset="-128"/>
                <a:cs typeface="ＭＳ Ｐゴシック" charset="0"/>
              </a:rPr>
              <a:t> </a:t>
            </a:r>
            <a:r>
              <a:rPr lang="sq-AL" dirty="1" sz="1200" noProof="0">
                <a:solidFill>
                  <a:schemeClr val="tx1"/>
                </a:solidFill>
                <a:latin typeface="+mn-lt"/>
                <a:ea typeface="MS PGothic" pitchFamily="34" charset="-128"/>
                <a:cs typeface="ＭＳ Ｐゴシック" charset="0"/>
              </a:rPr>
              <a:t>Ata nuk do të dëshironin që çdo përdorues i internetit të shihte fotot.</a:t>
            </a:r>
            <a:r>
              <a:rPr lang="sq-AL" dirty="1" sz="1200" noProof="0">
                <a:solidFill>
                  <a:schemeClr val="tx1"/>
                </a:solidFill>
                <a:latin typeface="+mn-lt"/>
                <a:ea typeface="MS PGothic" pitchFamily="34" charset="-128"/>
                <a:cs typeface="ＭＳ Ｐゴシック" charset="0"/>
              </a:rPr>
              <a:t> </a:t>
            </a:r>
            <a:r>
              <a:rPr lang="sq-AL" dirty="1" sz="1200" noProof="0">
                <a:solidFill>
                  <a:schemeClr val="tx1"/>
                </a:solidFill>
                <a:latin typeface="+mn-lt"/>
                <a:ea typeface="MS PGothic" pitchFamily="34" charset="-128"/>
                <a:cs typeface="ＭＳ Ｐゴシック" charset="0"/>
              </a:rPr>
              <a:t>Në këtë rast ata mund të ngarkojnë fotografitë në një shërbim cloud dhe të ndajnë lidhjen për në galeri vetëm me miqtë dhe familjen.</a:t>
            </a:r>
            <a:r>
              <a:rPr lang="sq-AL" dirty="1" sz="1200" noProof="0">
                <a:solidFill>
                  <a:schemeClr val="tx1"/>
                </a:solidFill>
                <a:latin typeface="+mn-lt"/>
                <a:ea typeface="MS PGothic" pitchFamily="34" charset="-128"/>
                <a:cs typeface="ＭＳ Ｐゴシック" charset="0"/>
              </a:rPr>
              <a:t> </a:t>
            </a:r>
            <a:r>
              <a:rPr lang="sq-AL" dirty="1" sz="1200" noProof="0">
                <a:solidFill>
                  <a:schemeClr val="tx1"/>
                </a:solidFill>
                <a:latin typeface="+mn-lt"/>
                <a:ea typeface="MS PGothic" pitchFamily="34" charset="-128"/>
                <a:cs typeface="ＭＳ Ｐゴシック" charset="0"/>
              </a:rPr>
              <a:t>Sigurisht që kjo nuk është një mënyrë shumë e sigurt për të ndarë të dhëna private, por është e lehtë dhe meqenëse fotot nuk do të konsideroheshin si shumë konfidenciale, kjo zgjidhje mund të jetë e mjaftueshme për shumicën e njerëzve.</a:t>
            </a:r>
            <a:r>
              <a:rPr lang="sq-AL" dirty="1" sz="1200" noProof="0">
                <a:solidFill>
                  <a:schemeClr val="tx1"/>
                </a:solidFill>
                <a:latin typeface="+mn-lt"/>
                <a:ea typeface="MS PGothic" pitchFamily="34" charset="-128"/>
                <a:cs typeface="ＭＳ Ｐゴシック" charset="0"/>
              </a:rPr>
              <a:t> </a:t>
            </a:r>
          </a:p>
          <a:p>
            <a:r>
              <a:rPr lang="sq-AL" dirty="1" sz="1200" noProof="0">
                <a:solidFill>
                  <a:schemeClr val="tx1"/>
                </a:solidFill>
                <a:latin typeface="+mn-lt"/>
                <a:ea typeface="MS PGothic" pitchFamily="34" charset="-128"/>
                <a:cs typeface="ＭＳ Ｐゴシック" charset="0"/>
              </a:rPr>
              <a:t>Ka edhe zona të tjera të fshehura të Internetit për të cilat nevojiten kredencialet e identifikimit.</a:t>
            </a:r>
            <a:r>
              <a:rPr lang="sq-AL" dirty="1" sz="1200" noProof="0">
                <a:solidFill>
                  <a:schemeClr val="tx1"/>
                </a:solidFill>
                <a:latin typeface="+mn-lt"/>
                <a:ea typeface="MS PGothic" pitchFamily="34" charset="-128"/>
                <a:cs typeface="ＭＳ Ｐゴシック" charset="0"/>
              </a:rPr>
              <a:t> </a:t>
            </a:r>
            <a:r>
              <a:rPr lang="sq-AL" dirty="1" sz="1200" noProof="0">
                <a:solidFill>
                  <a:schemeClr val="tx1"/>
                </a:solidFill>
                <a:latin typeface="+mn-lt"/>
                <a:ea typeface="MS PGothic" pitchFamily="34" charset="-128"/>
                <a:cs typeface="ＭＳ Ｐゴシック" charset="0"/>
              </a:rPr>
              <a:t>Një bord tipik i buletinit dhe një llogari normale emaili janë vetëm dy shembuj të zonave private që nuk mund të gjenden nga një motor kërkimi ose të qasen për shkak të kërkesave të tyre të hyrjes.</a:t>
            </a:r>
            <a:r>
              <a:rPr lang="sq-AL" dirty="1" sz="1200" noProof="0">
                <a:solidFill>
                  <a:schemeClr val="tx1"/>
                </a:solidFill>
                <a:latin typeface="+mn-lt"/>
                <a:ea typeface="MS PGothic" pitchFamily="34" charset="-128"/>
                <a:cs typeface="ＭＳ Ｐゴシック" charset="0"/>
              </a:rPr>
              <a:t> </a:t>
            </a:r>
            <a:r>
              <a:rPr lang="sq-AL" dirty="1" sz="1200" noProof="0">
                <a:solidFill>
                  <a:schemeClr val="tx1"/>
                </a:solidFill>
                <a:latin typeface="+mn-lt"/>
                <a:ea typeface="MS PGothic" pitchFamily="34" charset="-128"/>
                <a:cs typeface="ＭＳ Ｐゴシック" charset="0"/>
              </a:rPr>
              <a:t>Përveç faqeve që janë fshehur qëllimisht nga motorët e kërkimit publik, ka edhe faqe në internet dhe baza të dhënash të cilat nuk mund të indeksohen nga motorët e kërkimit, sepse përmbajtja e tyre nuk mund të kuptohet ose analizohet nga ata.</a:t>
            </a:r>
            <a:r>
              <a:rPr lang="sq-AL" dirty="1" sz="1200" noProof="0">
                <a:solidFill>
                  <a:schemeClr val="tx1"/>
                </a:solidFill>
                <a:latin typeface="+mn-lt"/>
                <a:ea typeface="MS PGothic" pitchFamily="34" charset="-128"/>
                <a:cs typeface="ＭＳ Ｐゴシック" charset="0"/>
              </a:rPr>
              <a:t> </a:t>
            </a:r>
          </a:p>
          <a:p>
            <a:r>
              <a:rPr lang="sq-AL" dirty="1" sz="1200" noProof="0">
                <a:solidFill>
                  <a:schemeClr val="tx1"/>
                </a:solidFill>
                <a:latin typeface="+mn-lt"/>
                <a:ea typeface="MS PGothic" pitchFamily="34" charset="-128"/>
                <a:cs typeface="ＭＳ Ｐゴシック" charset="0"/>
              </a:rPr>
              <a:t>Emri kolektiv për të gjitha ato zona të internetit që janë të fshehura nga motorët e kërkimit quhet </a:t>
            </a:r>
            <a:r>
              <a:rPr lang="sq-AL" dirty="1" b="1" sz="1200" noProof="0">
                <a:solidFill>
                  <a:schemeClr val="tx1"/>
                </a:solidFill>
                <a:latin typeface="+mn-lt"/>
                <a:ea typeface="MS PGothic" pitchFamily="34" charset="-128"/>
                <a:cs typeface="ＭＳ Ｐゴシック" charset="0"/>
              </a:rPr>
              <a:t>"Deep Web"</a:t>
            </a:r>
            <a:r>
              <a:rPr lang="sq-AL" dirty="1" sz="1200" noProof="0">
                <a:solidFill>
                  <a:schemeClr val="tx1"/>
                </a:solidFill>
                <a:latin typeface="+mn-lt"/>
                <a:ea typeface="MS PGothic" pitchFamily="34" charset="-128"/>
                <a:cs typeface="ＭＳ Ｐゴシック" charset="0"/>
              </a:rPr>
              <a:t> (emrat e tjerë janë "Hidden Web", "Invisible Web" ose "Deepnet").</a:t>
            </a:r>
          </a:p>
          <a:p>
            <a:r>
              <a:rPr lang="sq-AL" dirty="1" sz="1200" noProof="0">
                <a:solidFill>
                  <a:schemeClr val="tx1"/>
                </a:solidFill>
                <a:latin typeface="+mn-lt"/>
                <a:ea typeface="MS PGothic" pitchFamily="34" charset="-128"/>
                <a:cs typeface="ＭＳ Ｐゴシック" charset="0"/>
              </a:rPr>
              <a:t> </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noProof="0">
                <a:solidFill>
                  <a:schemeClr val="tx1"/>
                </a:solidFill>
                <a:latin typeface="+mn-lt"/>
                <a:ea typeface="MS PGothic" pitchFamily="34" charset="-128"/>
                <a:cs typeface="ＭＳ Ｐゴシック" charset="0"/>
              </a:rPr>
              <a:t>Përveç faqeve të internetit, bazave të të dhënave dhe dokumenteve që nuk indeksohen nga motorët e kërkimit, ekziston një shtresë tjetër e Deep Web: e ashtuquajtura “</a:t>
            </a:r>
            <a:r>
              <a:rPr lang="sq-AL" dirty="1" b="1" sz="1200" noProof="0">
                <a:solidFill>
                  <a:schemeClr val="tx1"/>
                </a:solidFill>
                <a:latin typeface="+mn-lt"/>
                <a:ea typeface="MS PGothic" pitchFamily="34" charset="-128"/>
                <a:cs typeface="ＭＳ Ｐゴシック" charset="0"/>
              </a:rPr>
              <a:t>Darkweb</a:t>
            </a:r>
            <a:r>
              <a:rPr lang="sq-AL" dirty="1" sz="1200" noProof="0">
                <a:solidFill>
                  <a:schemeClr val="tx1"/>
                </a:solidFill>
                <a:latin typeface="+mn-lt"/>
                <a:ea typeface="MS PGothic" pitchFamily="34" charset="-128"/>
                <a:cs typeface="ＭＳ Ｐゴシック" charset="0"/>
              </a:rPr>
              <a:t>”.</a:t>
            </a:r>
            <a:r>
              <a:rPr lang="sq-AL" dirty="1" sz="1200" noProof="0">
                <a:solidFill>
                  <a:schemeClr val="tx1"/>
                </a:solidFill>
                <a:latin typeface="+mn-lt"/>
                <a:ea typeface="MS PGothic" pitchFamily="34" charset="-128"/>
                <a:cs typeface="ＭＳ Ｐゴシック" charset="0"/>
              </a:rPr>
              <a:t> </a:t>
            </a:r>
            <a:r>
              <a:rPr lang="sq-AL" dirty="1" sz="1200" noProof="0">
                <a:solidFill>
                  <a:schemeClr val="tx1"/>
                </a:solidFill>
                <a:latin typeface="+mn-lt"/>
                <a:ea typeface="MS PGothic" pitchFamily="34" charset="-128"/>
                <a:cs typeface="ＭＳ Ｐゴシック" charset="0"/>
              </a:rPr>
              <a:t>Dark Web - Rrjeti i Errët, nuk mund të kërkohet nga motorët standardë të kërkimit.</a:t>
            </a:r>
            <a:r>
              <a:rPr lang="sq-AL" dirty="1" sz="1200" noProof="0">
                <a:solidFill>
                  <a:schemeClr val="tx1"/>
                </a:solidFill>
                <a:latin typeface="+mn-lt"/>
                <a:ea typeface="MS PGothic" pitchFamily="34" charset="-128"/>
                <a:cs typeface="ＭＳ Ｐゴシック" charset="0"/>
              </a:rPr>
              <a:t> </a:t>
            </a:r>
            <a:r>
              <a:rPr lang="sq-AL" dirty="1" sz="1200" noProof="0">
                <a:solidFill>
                  <a:schemeClr val="tx1"/>
                </a:solidFill>
                <a:latin typeface="+mn-lt"/>
                <a:ea typeface="MS PGothic" pitchFamily="34" charset="-128"/>
                <a:cs typeface="ＭＳ Ｐゴシック" charset="0"/>
              </a:rPr>
              <a:t>Sidoqoftë, ndërsa faqet e internetit Deep Web mund të arrihen nga një shfletues normal uebi nëse vizitori e di adresën ose kredencialet e qasjes, kjo nuk vlen për faqet e internetit të Dark Web.</a:t>
            </a:r>
            <a:r>
              <a:rPr lang="sq-AL" dirty="1" sz="1200" noProof="0">
                <a:solidFill>
                  <a:schemeClr val="tx1"/>
                </a:solidFill>
                <a:latin typeface="+mn-lt"/>
                <a:ea typeface="MS PGothic" pitchFamily="34" charset="-128"/>
                <a:cs typeface="ＭＳ Ｐゴシック" charset="0"/>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q-AL" dirty="1" b="1" sz="1200" noProof="0">
                <a:solidFill>
                  <a:schemeClr val="tx1"/>
                </a:solidFill>
                <a:latin typeface="+mn-lt"/>
                <a:ea typeface="MS PGothic" pitchFamily="34" charset="-128"/>
                <a:cs typeface="ＭＳ Ｐゴシック" charset="0"/>
              </a:rPr>
              <a:t>Dark Web</a:t>
            </a:r>
            <a:r>
              <a:rPr lang="sq-AL" dirty="1" baseline="0" b="1" sz="1200" noProof="0">
                <a:solidFill>
                  <a:schemeClr val="tx1"/>
                </a:solidFill>
                <a:latin typeface="+mn-lt"/>
                <a:ea typeface="MS PGothic" pitchFamily="34" charset="-128"/>
                <a:cs typeface="ＭＳ Ｐゴシック" charset="0"/>
              </a:rPr>
              <a:t> </a:t>
            </a:r>
            <a:r>
              <a:rPr lang="sq-AL" dirty="1" sz="1200" noProof="0">
                <a:solidFill>
                  <a:schemeClr val="tx1"/>
                </a:solidFill>
                <a:latin typeface="+mn-lt"/>
                <a:ea typeface="MS PGothic" pitchFamily="34" charset="-128"/>
                <a:cs typeface="ＭＳ Ｐゴシック" charset="0"/>
              </a:rPr>
              <a:t>përbëhet nga </a:t>
            </a:r>
            <a:r>
              <a:rPr lang="sq-AL" dirty="1" b="1" sz="1200" noProof="0">
                <a:solidFill>
                  <a:schemeClr val="tx1"/>
                </a:solidFill>
                <a:latin typeface="+mn-lt"/>
                <a:ea typeface="MS PGothic" pitchFamily="34" charset="-128"/>
                <a:cs typeface="ＭＳ Ｐゴシック" charset="0"/>
              </a:rPr>
              <a:t>Rrjete të Errëta</a:t>
            </a:r>
            <a:r>
              <a:rPr lang="sq-AL" dirty="1" sz="1200" noProof="0">
                <a:solidFill>
                  <a:schemeClr val="tx1"/>
                </a:solidFill>
                <a:latin typeface="+mn-lt"/>
                <a:ea typeface="MS PGothic" pitchFamily="34" charset="-128"/>
                <a:cs typeface="ＭＳ Ｐゴシック" charset="0"/>
              </a:rPr>
              <a:t> që janë rrjete të vogla peer-to-peer, si dhe rrjete të mëdha të njohura si Freenet, I2P dhe ToR</a:t>
            </a:r>
            <a:r>
              <a:rPr lang="sq-AL" dirty="1" b="0" baseline="0" sz="1200" noProof="0">
                <a:solidFill>
                  <a:schemeClr val="tx1"/>
                </a:solidFill>
                <a:latin typeface="+mn-lt"/>
                <a:ea typeface="MS PGothic" pitchFamily="34" charset="-128"/>
                <a:cs typeface="ＭＳ Ｐゴシック" charset="0"/>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73</a:t>
            </a:fld>
          </a:p>
        </p:txBody>
      </p:sp>
    </p:spTree>
    <p:extLst>
      <p:ext uri="{BB962C8B-B14F-4D97-AF65-F5344CB8AC3E}">
        <p14:creationId xmlns:p14="http://schemas.microsoft.com/office/powerpoint/2010/main" val="1415792373"/>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74</a:t>
            </a:fld>
          </a:p>
        </p:txBody>
      </p:sp>
    </p:spTree>
    <p:extLst>
      <p:ext uri="{BB962C8B-B14F-4D97-AF65-F5344CB8AC3E}">
        <p14:creationId xmlns:p14="http://schemas.microsoft.com/office/powerpoint/2010/main" val="381509713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Uebfaqja e theksuar siguron anonimitet ose enkriptim për të mbrojtur dërguesin.</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Disa janë falas - disa kanë ndonjë shërbim me pagesë.</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Ato ilustrojnë sa e thjeshtë është të bësh gjëra në internet ku gjurmimi i të dyshuarit ose shkelësit është aq i vështirë - për shkak se ata përdorin teknologji për të humbur gjurmë.</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Ata gjithashtu ofrojnë lehtësi për të siguruar që asgjë nuk ka mbetur e shtrirë në një server i cili mund të merret në pyetje - ndërsa heqin informacionin e adresës IP</a:t>
            </a:r>
            <a:r>
              <a:rPr lang="sq-AL" dirty="1" sz="1200">
                <a:solidFill>
                  <a:schemeClr val="tx1"/>
                </a:solidFill>
                <a:latin typeface="+mn-lt"/>
                <a:ea typeface="MS PGothic" pitchFamily="34" charset="-128"/>
                <a:cs typeface="ＭＳ Ｐゴシック" charset="0"/>
              </a:rPr>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75</a:t>
            </a:fld>
          </a:p>
        </p:txBody>
      </p:sp>
    </p:spTree>
    <p:extLst>
      <p:ext uri="{BB962C8B-B14F-4D97-AF65-F5344CB8AC3E}">
        <p14:creationId xmlns:p14="http://schemas.microsoft.com/office/powerpoint/2010/main" val="567918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Të gjitha pajisjet tona do të kenë një formë hardueri dhe disa softuerë për të lejuar përdoruesin të ndërveprojë me pajisjen</a:t>
            </a:r>
            <a:r>
              <a:rPr lang="sq-AL" dirty="1"/>
              <a:t> </a:t>
            </a:r>
          </a:p>
          <a:p>
            <a:endParaRPr lang="en-GB" dirty="0"/>
          </a:p>
          <a:p>
            <a:r>
              <a:rPr lang="sq-AL" dirty="1"/>
              <a:t>Harduerë janë pjesët fizike që mund të shohim dhe prekim</a:t>
            </a:r>
          </a:p>
          <a:p>
            <a:r>
              <a:rPr lang="sq-AL" dirty="1"/>
              <a:t>Softueri janë programet që ekzekutohen në harduer</a:t>
            </a:r>
          </a:p>
          <a:p>
            <a:r>
              <a:rPr lang="sq-AL" dirty="1"/>
              <a:t>Pjesa më e madhe e softuerit në një sistem kompjuterik ka të ngjarë të jetë Sistemi Operativ</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a:t>
            </a:fld>
          </a:p>
        </p:txBody>
      </p:sp>
    </p:spTree>
    <p:extLst>
      <p:ext uri="{BB962C8B-B14F-4D97-AF65-F5344CB8AC3E}">
        <p14:creationId xmlns:p14="http://schemas.microsoft.com/office/powerpoint/2010/main" val="234997213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b="0" sz="1200" i="0">
                <a:solidFill>
                  <a:schemeClr val="tx1"/>
                </a:solidFill>
                <a:latin typeface="+mn-lt"/>
                <a:ea typeface="MS PGothic" pitchFamily="34" charset="-128"/>
                <a:cs typeface="ＭＳ Ｐゴシック" charset="0"/>
              </a:rPr>
              <a:t>Një </a:t>
            </a:r>
            <a:r>
              <a:rPr lang="sq-AL" dirty="1" b="1" sz="1200" i="0">
                <a:solidFill>
                  <a:schemeClr val="tx1"/>
                </a:solidFill>
                <a:latin typeface="+mn-lt"/>
                <a:ea typeface="MS PGothic" pitchFamily="34" charset="-128"/>
                <a:cs typeface="ＭＳ Ｐゴシック" charset="0"/>
              </a:rPr>
              <a:t>VPN</a:t>
            </a:r>
            <a:r>
              <a:rPr lang="sq-AL" dirty="1" b="0" sz="1200" i="0">
                <a:solidFill>
                  <a:schemeClr val="tx1"/>
                </a:solidFill>
                <a:latin typeface="+mn-lt"/>
                <a:ea typeface="MS PGothic" pitchFamily="34" charset="-128"/>
                <a:cs typeface="ＭＳ Ｐゴシック" charset="0"/>
              </a:rPr>
              <a:t> është mjaft i ngjashëm me </a:t>
            </a:r>
            <a:r>
              <a:rPr lang="sq-AL" dirty="1" b="1" sz="1200" i="0">
                <a:solidFill>
                  <a:schemeClr val="tx1"/>
                </a:solidFill>
                <a:latin typeface="+mn-lt"/>
                <a:ea typeface="MS PGothic" pitchFamily="34" charset="-128"/>
                <a:cs typeface="ＭＳ Ｐゴシック" charset="0"/>
              </a:rPr>
              <a:t>proxy</a:t>
            </a:r>
            <a:r>
              <a:rPr lang="sq-AL" dirty="1" b="0" sz="1200" i="0">
                <a:solidFill>
                  <a:schemeClr val="tx1"/>
                </a:solidFill>
                <a:latin typeface="+mn-lt"/>
                <a:ea typeface="MS PGothic" pitchFamily="34" charset="-128"/>
                <a:cs typeface="ＭＳ Ｐゴシック" charset="0"/>
              </a:rPr>
              <a:t>.</a:t>
            </a:r>
            <a:r>
              <a:rPr lang="sq-AL" dirty="1" b="0" sz="1200" i="0">
                <a:solidFill>
                  <a:schemeClr val="tx1"/>
                </a:solidFill>
                <a:latin typeface="+mn-lt"/>
                <a:ea typeface="MS PGothic" pitchFamily="34" charset="-128"/>
                <a:cs typeface="ＭＳ Ｐゴシック" charset="0"/>
              </a:rPr>
              <a:t> </a:t>
            </a:r>
            <a:r>
              <a:rPr lang="sq-AL" dirty="1" b="0" sz="1200" i="0">
                <a:solidFill>
                  <a:schemeClr val="tx1"/>
                </a:solidFill>
                <a:latin typeface="+mn-lt"/>
                <a:ea typeface="MS PGothic" pitchFamily="34" charset="-128"/>
                <a:cs typeface="ＭＳ Ｐゴシック" charset="0"/>
              </a:rPr>
              <a:t>Kompjuteri juaj është konfiguruar që të lidhet me një server tjetër dhe mund të ndodhë që trafiku i internetit të itinerarit tuaj është përmes këtij serveri.</a:t>
            </a:r>
            <a:r>
              <a:rPr lang="sq-AL" dirty="1" b="0" sz="1200" i="0">
                <a:solidFill>
                  <a:schemeClr val="tx1"/>
                </a:solidFill>
                <a:latin typeface="+mn-lt"/>
                <a:ea typeface="MS PGothic" pitchFamily="34" charset="-128"/>
                <a:cs typeface="ＭＳ Ｐゴシック" charset="0"/>
              </a:rPr>
              <a:t> </a:t>
            </a:r>
            <a:r>
              <a:rPr lang="sq-AL" dirty="1" sz="1200" i="0">
                <a:solidFill>
                  <a:schemeClr val="tx1"/>
                </a:solidFill>
                <a:latin typeface="+mn-lt"/>
                <a:ea typeface="MS PGothic" pitchFamily="34" charset="-128"/>
                <a:cs typeface="ＭＳ Ｐゴシック" charset="0"/>
              </a:rPr>
              <a:t>Por kur një server </a:t>
            </a:r>
            <a:r>
              <a:rPr lang="sq-AL" dirty="1" b="1" sz="1200" i="0">
                <a:solidFill>
                  <a:schemeClr val="tx1"/>
                </a:solidFill>
                <a:latin typeface="+mn-lt"/>
                <a:ea typeface="MS PGothic" pitchFamily="34" charset="-128"/>
                <a:cs typeface="ＭＳ Ｐゴシック" charset="0"/>
              </a:rPr>
              <a:t>proxy</a:t>
            </a:r>
            <a:r>
              <a:rPr lang="sq-AL" dirty="1" sz="1200" i="0">
                <a:solidFill>
                  <a:schemeClr val="tx1"/>
                </a:solidFill>
                <a:latin typeface="+mn-lt"/>
                <a:ea typeface="MS PGothic" pitchFamily="34" charset="-128"/>
                <a:cs typeface="ＭＳ Ｐゴシック" charset="0"/>
              </a:rPr>
              <a:t> mund të ridrejtojë vetëm kërkesat në ueb, një lidhje </a:t>
            </a:r>
            <a:r>
              <a:rPr lang="sq-AL" dirty="1" b="1" sz="1200" i="0">
                <a:solidFill>
                  <a:schemeClr val="tx1"/>
                </a:solidFill>
                <a:latin typeface="+mn-lt"/>
                <a:ea typeface="MS PGothic" pitchFamily="34" charset="-128"/>
                <a:cs typeface="ＭＳ Ｐゴシック" charset="0"/>
              </a:rPr>
              <a:t>VPN</a:t>
            </a:r>
            <a:r>
              <a:rPr lang="sq-AL" dirty="1" sz="1200" i="0">
                <a:solidFill>
                  <a:schemeClr val="tx1"/>
                </a:solidFill>
                <a:latin typeface="+mn-lt"/>
                <a:ea typeface="MS PGothic" pitchFamily="34" charset="-128"/>
                <a:cs typeface="ＭＳ Ｐゴシック" charset="0"/>
              </a:rPr>
              <a:t> është e aftë të drejtojë dhe anonimojë të gjithë trafikun e rrjetit tuaj</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kern="12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b="0" sz="1200" i="0">
                <a:solidFill>
                  <a:schemeClr val="tx1"/>
                </a:solidFill>
                <a:latin typeface="+mn-lt"/>
                <a:ea typeface="MS PGothic" pitchFamily="34" charset="-128"/>
                <a:cs typeface="ＭＳ Ｐゴシック" charset="0"/>
              </a:rPr>
              <a:t>Një rrjet virtual privat - </a:t>
            </a:r>
            <a:r>
              <a:rPr lang="sq-AL" dirty="1" b="1" sz="1200" i="0">
                <a:solidFill>
                  <a:schemeClr val="tx1"/>
                </a:solidFill>
                <a:latin typeface="+mn-lt"/>
                <a:ea typeface="MS PGothic" pitchFamily="34" charset="-128"/>
                <a:cs typeface="ＭＳ Ｐゴシック" charset="0"/>
              </a:rPr>
              <a:t>virtual private network</a:t>
            </a:r>
            <a:r>
              <a:rPr lang="sq-AL" dirty="1" b="0" sz="1200" i="0">
                <a:solidFill>
                  <a:schemeClr val="tx1"/>
                </a:solidFill>
                <a:latin typeface="+mn-lt"/>
                <a:ea typeface="MS PGothic" pitchFamily="34" charset="-128"/>
                <a:cs typeface="ＭＳ Ｐゴシック" charset="0"/>
              </a:rPr>
              <a:t> (</a:t>
            </a:r>
            <a:r>
              <a:rPr lang="sq-AL" dirty="1" b="1" sz="1200" i="0">
                <a:solidFill>
                  <a:schemeClr val="tx1"/>
                </a:solidFill>
                <a:latin typeface="+mn-lt"/>
                <a:ea typeface="MS PGothic" pitchFamily="34" charset="-128"/>
                <a:cs typeface="ＭＳ Ｐゴシック" charset="0"/>
              </a:rPr>
              <a:t>VPN</a:t>
            </a:r>
            <a:r>
              <a:rPr lang="sq-AL" dirty="1" b="0" sz="1200" i="0">
                <a:solidFill>
                  <a:schemeClr val="tx1"/>
                </a:solidFill>
                <a:latin typeface="+mn-lt"/>
                <a:ea typeface="MS PGothic" pitchFamily="34" charset="-128"/>
                <a:cs typeface="ＭＳ Ｐゴシック" charset="0"/>
              </a:rPr>
              <a:t>) shtrihet si </a:t>
            </a:r>
            <a:r>
              <a:rPr lang="sq-AL" dirty="1" u="none" strike="noStrike" b="0" sz="1200" i="0">
                <a:solidFill>
                  <a:schemeClr val="tx1"/>
                </a:solidFill>
                <a:latin typeface="+mn-lt"/>
                <a:ea typeface="MS PGothic" pitchFamily="34" charset="-128"/>
                <a:cs typeface="ＭＳ Ｐゴシック" charset="0"/>
                <a:hlinkClick r:id="rId3" tooltip="Rrjeti privat"/>
              </a:rPr>
              <a:t>rrjet privat</a:t>
            </a:r>
            <a:r>
              <a:rPr lang="sq-AL" dirty="1" b="0" sz="1200" i="0">
                <a:solidFill>
                  <a:schemeClr val="tx1"/>
                </a:solidFill>
                <a:latin typeface="+mn-lt"/>
                <a:ea typeface="MS PGothic" pitchFamily="34" charset="-128"/>
                <a:cs typeface="ＭＳ Ｐゴシック" charset="0"/>
              </a:rPr>
              <a:t> përmes një rrjeti publik dhe u mundëson përdoruesve të dërgojnë dhe marrin të dhëna nëpër rrjete të përbashkëta ose publike sikur pajisjet e tyre kompjuterike të ishin drejtpërdrejt të lidhura me rrjetin privat.</a:t>
            </a:r>
            <a:r>
              <a:rPr lang="sq-AL" dirty="1" b="0" sz="1200" i="0">
                <a:solidFill>
                  <a:schemeClr val="tx1"/>
                </a:solidFill>
                <a:latin typeface="+mn-lt"/>
                <a:ea typeface="MS PGothic" pitchFamily="34" charset="-128"/>
                <a:cs typeface="ＭＳ Ｐゴシック" charset="0"/>
              </a:rPr>
              <a:t> </a:t>
            </a:r>
            <a:r>
              <a:rPr lang="sq-AL" dirty="1" b="0" sz="1200" i="0">
                <a:solidFill>
                  <a:schemeClr val="tx1"/>
                </a:solidFill>
                <a:latin typeface="+mn-lt"/>
                <a:ea typeface="MS PGothic" pitchFamily="34" charset="-128"/>
                <a:cs typeface="ＭＳ Ｐゴシック" charset="0"/>
              </a:rPr>
              <a:t>Aplikacionet që ekzekutohen përmes një VPN-je mund të përfitojnë nga funksionaliteti, siguria dhe menaxhimi i rrjetit privat.</a:t>
            </a:r>
            <a:r>
              <a:rPr lang="sq-AL" dirty="1" b="0" sz="1200" i="0">
                <a:solidFill>
                  <a:schemeClr val="tx1"/>
                </a:solidFill>
                <a:latin typeface="+mn-lt"/>
                <a:ea typeface="MS PGothic" pitchFamily="34" charset="-128"/>
                <a:cs typeface="ＭＳ Ｐゴシック" charset="0"/>
              </a:rPr>
              <a:t> </a:t>
            </a:r>
            <a:r>
              <a:rPr lang="sq-AL" dirty="1" u="none" strike="noStrike" b="0" sz="1200" i="0">
                <a:solidFill>
                  <a:schemeClr val="tx1"/>
                </a:solidFill>
                <a:latin typeface="+mn-lt"/>
                <a:ea typeface="MS PGothic" pitchFamily="34" charset="-128"/>
                <a:cs typeface="ＭＳ Ｐゴシック" charset="0"/>
                <a:hlinkClick r:id="rId4" tooltip="Enkriptimi"/>
              </a:rPr>
              <a:t>Enkriptimi</a:t>
            </a:r>
            <a:r>
              <a:rPr lang="sq-AL" dirty="1" b="0" sz="1200" i="0">
                <a:solidFill>
                  <a:schemeClr val="tx1"/>
                </a:solidFill>
                <a:latin typeface="+mn-lt"/>
                <a:ea typeface="MS PGothic" pitchFamily="34" charset="-128"/>
                <a:cs typeface="ＭＳ Ｐゴシック" charset="0"/>
              </a:rPr>
              <a:t> është një pjesë e zakonshme, edhe pse jo e natyrshme, e një lidhjeje VPN.</a:t>
            </a:r>
            <a:r>
              <a:rPr lang="sq-AL" dirty="1" u="none" strike="noStrike" baseline="30000" b="0" sz="1200" i="0">
                <a:solidFill>
                  <a:schemeClr val="tx1"/>
                </a:solidFill>
                <a:latin typeface="+mn-lt"/>
                <a:ea typeface="MS PGothic" pitchFamily="34" charset="-128"/>
                <a:cs typeface="ＭＳ Ｐゴシック" charset="0"/>
                <a:hlinkClick r:id="rId5"/>
              </a:rPr>
              <a:t>[1]</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b="0" i="0" u="none" strike="noStrike" kern="1200" baseline="30000" dirty="0">
              <a:solidFill>
                <a:schemeClr val="tx1"/>
              </a:solidFill>
              <a:effectLst/>
              <a:latin typeface="+mn-lt"/>
              <a:ea typeface="MS PGothic" pitchFamily="34" charset="-128"/>
              <a:cs typeface="ＭＳ Ｐゴシック"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b="0" i="0">
                <a:solidFill>
                  <a:schemeClr val="tx1"/>
                </a:solidFill>
                <a:latin typeface="+mn-lt"/>
                <a:ea typeface="MS PGothic" pitchFamily="34" charset="-128"/>
                <a:cs typeface="ＭＳ Ｐゴシック" charset="0"/>
              </a:rPr>
              <a:t>Një trajner demo mund të jetë mënyra më e mirë për të përshkruar se si dikush mund të lëvizë nëpër botë - ndërsa është ulur në një karrige përpara pjesëmarrësve</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76</a:t>
            </a:fld>
          </a:p>
        </p:txBody>
      </p:sp>
    </p:spTree>
    <p:extLst>
      <p:ext uri="{BB962C8B-B14F-4D97-AF65-F5344CB8AC3E}">
        <p14:creationId xmlns:p14="http://schemas.microsoft.com/office/powerpoint/2010/main" val="227002041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Ky slajd paraqet një VPN – VPN Unlimited (pa kufizim)</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Qëllimi është të ilustrojë përdorimet dhe konfigurueshmërinë e një VPN-i se si mund të përdoret që të duket se është kudo tjetër</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Ligjor – po në thuajse të gjitha vendet.</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Ato kanë përdorime të ligjshme - por gjithashtu mund të keqpërdoren</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Sigurt – Po, enkriptimi nga fundi në fund që është në vend përmes tunelit që krijon jep siguri - e cila gjithashtu mund të keqpërdoret - për të shmangur përgjimin</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Lokacionet - shumica do të kenë vendndodhje të shumëfishta në të gjithë botën për tu dukur se janë diku tjetër</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Shpejtësia - përdorimi i një VPN-je do ta ngadalësojë lidhjen tuaj pak pasi duhet të enkriptojë të dhënat që po dërgon - por me lidhjet e sotme të internetit me shpejtësi të lartë, nuk do të jetë aq keq</a:t>
            </a:r>
            <a:r>
              <a:rPr lang="sq-AL" dirty="1" sz="1200">
                <a:solidFill>
                  <a:schemeClr val="tx1"/>
                </a:solidFill>
                <a:latin typeface="+mn-lt"/>
                <a:ea typeface="MS PGothic" pitchFamily="34" charset="-128"/>
                <a:cs typeface="ＭＳ Ｐゴシック" charset="0"/>
              </a:rPr>
              <a:t> </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77</a:t>
            </a:fld>
          </a:p>
        </p:txBody>
      </p:sp>
    </p:spTree>
    <p:extLst>
      <p:ext uri="{BB962C8B-B14F-4D97-AF65-F5344CB8AC3E}">
        <p14:creationId xmlns:p14="http://schemas.microsoft.com/office/powerpoint/2010/main" val="1502058156"/>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noProof="0">
                <a:solidFill>
                  <a:schemeClr val="tx1"/>
                </a:solidFill>
                <a:latin typeface="+mn-lt"/>
                <a:ea typeface="MS PGothic" pitchFamily="34" charset="-128"/>
                <a:cs typeface="ＭＳ Ｐゴシック" charset="0"/>
              </a:rPr>
              <a:t>Një temë tjetër ku duhet të bëhet një përmbledhje themelore - dhe ku mund të kalojmë ditë e jo vetëm disa slajde.</a:t>
            </a:r>
            <a:r>
              <a:rPr lang="sq-AL" dirty="1" sz="1200" noProof="0">
                <a:solidFill>
                  <a:schemeClr val="tx1"/>
                </a:solidFill>
                <a:latin typeface="+mn-lt"/>
                <a:ea typeface="MS PGothic" pitchFamily="34" charset="-128"/>
                <a:cs typeface="ＭＳ Ｐゴシック" charset="0"/>
              </a:rPr>
              <a:t> </a:t>
            </a:r>
            <a:r>
              <a:rPr lang="sq-AL" dirty="1" sz="1200" noProof="0">
                <a:solidFill>
                  <a:schemeClr val="tx1"/>
                </a:solidFill>
                <a:latin typeface="+mn-lt"/>
                <a:ea typeface="MS PGothic" pitchFamily="34" charset="-128"/>
                <a:cs typeface="ＭＳ Ｐゴシック" charset="0"/>
              </a:rPr>
              <a:t>Pamjet këtu ndiqen nga slajde shpjeguese për shumicën</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noProof="0">
                <a:solidFill>
                  <a:schemeClr val="tx1"/>
                </a:solidFill>
                <a:latin typeface="+mn-lt"/>
                <a:ea typeface="MS PGothic" pitchFamily="34" charset="-128"/>
                <a:cs typeface="ＭＳ Ｐゴシック" charset="0"/>
              </a:rPr>
              <a:t>Përveç faqeve të internetit, bazave të të dhënave dhe dokumenteve që nuk indeksohen nga motorët e kërkimit, ekziston një shtresë tjetër e Deep Web: e ashtuquajtura “</a:t>
            </a:r>
            <a:r>
              <a:rPr lang="sq-AL" dirty="1" b="1" sz="1200" noProof="0">
                <a:solidFill>
                  <a:schemeClr val="tx1"/>
                </a:solidFill>
                <a:latin typeface="+mn-lt"/>
                <a:ea typeface="MS PGothic" pitchFamily="34" charset="-128"/>
                <a:cs typeface="ＭＳ Ｐゴシック" charset="0"/>
              </a:rPr>
              <a:t>Darkweb</a:t>
            </a:r>
            <a:r>
              <a:rPr lang="sq-AL" dirty="1" sz="1200" noProof="0">
                <a:solidFill>
                  <a:schemeClr val="tx1"/>
                </a:solidFill>
                <a:latin typeface="+mn-lt"/>
                <a:ea typeface="MS PGothic" pitchFamily="34" charset="-128"/>
                <a:cs typeface="ＭＳ Ｐゴシック" charset="0"/>
              </a:rPr>
              <a:t>”.</a:t>
            </a:r>
            <a:r>
              <a:rPr lang="sq-AL" dirty="1" sz="1200" noProof="0">
                <a:solidFill>
                  <a:schemeClr val="tx1"/>
                </a:solidFill>
                <a:latin typeface="+mn-lt"/>
                <a:ea typeface="MS PGothic" pitchFamily="34" charset="-128"/>
                <a:cs typeface="ＭＳ Ｐゴシック" charset="0"/>
              </a:rPr>
              <a:t> </a:t>
            </a:r>
            <a:r>
              <a:rPr lang="sq-AL" dirty="1" sz="1200" noProof="0">
                <a:solidFill>
                  <a:schemeClr val="tx1"/>
                </a:solidFill>
                <a:latin typeface="+mn-lt"/>
                <a:ea typeface="MS PGothic" pitchFamily="34" charset="-128"/>
                <a:cs typeface="ＭＳ Ｐゴシック" charset="0"/>
              </a:rPr>
              <a:t>Dark Web - Rrjeti i Errët, nuk mund të kërkohet nga motorët standardë të kërkimit.</a:t>
            </a:r>
            <a:r>
              <a:rPr lang="sq-AL" dirty="1" sz="1200" noProof="0">
                <a:solidFill>
                  <a:schemeClr val="tx1"/>
                </a:solidFill>
                <a:latin typeface="+mn-lt"/>
                <a:ea typeface="MS PGothic" pitchFamily="34" charset="-128"/>
                <a:cs typeface="ＭＳ Ｐゴシック" charset="0"/>
              </a:rPr>
              <a:t> </a:t>
            </a:r>
            <a:r>
              <a:rPr lang="sq-AL" dirty="1" sz="1200" noProof="0">
                <a:solidFill>
                  <a:schemeClr val="tx1"/>
                </a:solidFill>
                <a:latin typeface="+mn-lt"/>
                <a:ea typeface="MS PGothic" pitchFamily="34" charset="-128"/>
                <a:cs typeface="ＭＳ Ｐゴシック" charset="0"/>
              </a:rPr>
              <a:t>Sidoqoftë, ndërsa faqet e internetit Deep Web mund të arrihen nga një shfletues normal uebi nëse vizitori e di adresën ose kredencialet e qasjes, kjo nuk vlen për faqet e internetit të Dark Web.</a:t>
            </a:r>
            <a:r>
              <a:rPr lang="sq-AL" dirty="1" sz="1200" noProof="0">
                <a:solidFill>
                  <a:schemeClr val="tx1"/>
                </a:solidFill>
                <a:latin typeface="+mn-lt"/>
                <a:ea typeface="MS PGothic" pitchFamily="34" charset="-128"/>
                <a:cs typeface="ＭＳ Ｐゴシック" charset="0"/>
              </a:rPr>
              <a:t> </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q-AL" dirty="1" b="1" sz="1200" noProof="0">
                <a:solidFill>
                  <a:schemeClr val="tx1"/>
                </a:solidFill>
                <a:latin typeface="+mn-lt"/>
                <a:ea typeface="MS PGothic" pitchFamily="34" charset="-128"/>
                <a:cs typeface="ＭＳ Ｐゴシック" charset="0"/>
              </a:rPr>
              <a:t>Dark Web</a:t>
            </a:r>
            <a:r>
              <a:rPr lang="sq-AL" dirty="1" baseline="0" b="1" sz="1200" noProof="0">
                <a:solidFill>
                  <a:schemeClr val="tx1"/>
                </a:solidFill>
                <a:latin typeface="+mn-lt"/>
                <a:ea typeface="MS PGothic" pitchFamily="34" charset="-128"/>
                <a:cs typeface="ＭＳ Ｐゴシック" charset="0"/>
              </a:rPr>
              <a:t> </a:t>
            </a:r>
            <a:r>
              <a:rPr lang="sq-AL" dirty="1" sz="1200" noProof="0">
                <a:solidFill>
                  <a:schemeClr val="tx1"/>
                </a:solidFill>
                <a:latin typeface="+mn-lt"/>
                <a:ea typeface="MS PGothic" pitchFamily="34" charset="-128"/>
                <a:cs typeface="ＭＳ Ｐゴシック" charset="0"/>
              </a:rPr>
              <a:t>përbëhet nga </a:t>
            </a:r>
            <a:r>
              <a:rPr lang="sq-AL" dirty="1" b="1" sz="1200" noProof="0">
                <a:solidFill>
                  <a:schemeClr val="tx1"/>
                </a:solidFill>
                <a:latin typeface="+mn-lt"/>
                <a:ea typeface="MS PGothic" pitchFamily="34" charset="-128"/>
                <a:cs typeface="ＭＳ Ｐゴシック" charset="0"/>
              </a:rPr>
              <a:t>Rrjete të Errëta</a:t>
            </a:r>
            <a:r>
              <a:rPr lang="sq-AL" dirty="1" sz="1200" noProof="0">
                <a:solidFill>
                  <a:schemeClr val="tx1"/>
                </a:solidFill>
                <a:latin typeface="+mn-lt"/>
                <a:ea typeface="MS PGothic" pitchFamily="34" charset="-128"/>
                <a:cs typeface="ＭＳ Ｐゴシック" charset="0"/>
              </a:rPr>
              <a:t> që janë rrjete të vogla peer-to-peer, si dhe rrjete të mëdha të njohura si Freenet, I2P dhe ToR</a:t>
            </a:r>
            <a:r>
              <a:rPr lang="sq-AL" dirty="1" b="0" baseline="0" sz="1200" noProof="0">
                <a:solidFill>
                  <a:schemeClr val="tx1"/>
                </a:solidFill>
                <a:latin typeface="+mn-lt"/>
                <a:ea typeface="MS PGothic" pitchFamily="34" charset="-128"/>
                <a:cs typeface="ＭＳ Ｐゴシック" charset="0"/>
              </a:rPr>
              <a: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78</a:t>
            </a:fld>
          </a:p>
        </p:txBody>
      </p:sp>
    </p:spTree>
    <p:extLst>
      <p:ext uri="{BB962C8B-B14F-4D97-AF65-F5344CB8AC3E}">
        <p14:creationId xmlns:p14="http://schemas.microsoft.com/office/powerpoint/2010/main" val="2807605878"/>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Një demonstrim i trajnerit do të ishte një shtesë e dobishme për këtë slajd për të ilustruar TOR dhe disa shërbime të disponueshme - kërkon lidhje në internet ose seancë TOR të incizuar paraprakisht</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79</a:t>
            </a:fld>
          </a:p>
        </p:txBody>
      </p:sp>
    </p:spTree>
    <p:extLst>
      <p:ext uri="{BB962C8B-B14F-4D97-AF65-F5344CB8AC3E}">
        <p14:creationId xmlns:p14="http://schemas.microsoft.com/office/powerpoint/2010/main" val="168041380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TOR është ndërtuar mbi enkriptimin - dhe kalimin e informacionit të enkriptuar ndërmjet nyjeve</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Secila nyje e di vetëm se ku është nyja e mëparshme dhe nyja vijuese - asgjë për origjinën ose ndonjë nyje tjetër - duke ndërtuar një rruge të enkriptuar</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Çdo komunikim (ose faqe në shfletues) merr një rrugë të ndryshme - por secila përdor të njëjtën pikë hyrëse - ose nyjën mbrojtëse</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Komunikimi mund të përgjohet - por ju vetëm do të kapni të dhëna të enkriptuara</a:t>
            </a:r>
          </a:p>
          <a:p>
            <a:pPr marL="0" marR="0" lvl="0" indent="0" algn="l" defTabSz="457200" rtl="0" eaLnBrk="1" fontAlgn="auto" latinLnBrk="0" hangingPunct="1">
              <a:lnSpc>
                <a:spcPct val="100000"/>
              </a:lnSpc>
              <a:spcBef>
                <a:spcPts val="0"/>
              </a:spcBef>
              <a:spcAft>
                <a:spcPts val="0"/>
              </a:spcAft>
              <a:buClrTx/>
              <a:buSzTx/>
              <a:buFontTx/>
              <a:buNone/>
              <a:tabLst/>
              <a:defRPr/>
            </a:pPr>
            <a:r>
              <a:rPr lang="sq-AL" dirty="1" sz="1200">
                <a:solidFill>
                  <a:schemeClr val="tx1"/>
                </a:solidFill>
                <a:latin typeface="+mn-lt"/>
                <a:ea typeface="MS PGothic" pitchFamily="34" charset="-128"/>
                <a:cs typeface="ＭＳ Ｐゴシック" charset="0"/>
              </a:rPr>
              <a:t>Të dhënat origjinale 'mbështillen' me çelësin e enkriptimit të secilës nyje që do të kalojë të dhëna - dhe ajo shtresë hiqet nga nyja ndërsa kalon në rrugën e saj - hopi i fundit është e vetmja kohë kur të dhënat nuk janë të enkriptuara - ose do të ishin të palexueshme</a:t>
            </a:r>
            <a:r>
              <a:rPr lang="sq-AL" dirty="1" sz="1200">
                <a:solidFill>
                  <a:schemeClr val="tx1"/>
                </a:solidFill>
                <a:latin typeface="+mn-lt"/>
                <a:ea typeface="MS PGothic" pitchFamily="34" charset="-128"/>
                <a:cs typeface="ＭＳ Ｐゴシック" charset="0"/>
              </a:rPr>
              <a:t> </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80</a:t>
            </a:fld>
          </a:p>
        </p:txBody>
      </p:sp>
    </p:spTree>
    <p:extLst>
      <p:ext uri="{BB962C8B-B14F-4D97-AF65-F5344CB8AC3E}">
        <p14:creationId xmlns:p14="http://schemas.microsoft.com/office/powerpoint/2010/main" val="51117322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noProof="0">
                <a:solidFill>
                  <a:schemeClr val="tx1"/>
                </a:solidFill>
                <a:latin typeface="+mn-lt"/>
                <a:ea typeface="MS PGothic" pitchFamily="34" charset="-128"/>
                <a:cs typeface="ＭＳ Ｐゴシック" charset="0"/>
              </a:rPr>
              <a:t>Trajneri lehtëson një diskutim rreth kriptovalutave</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noProof="0">
                <a:solidFill>
                  <a:schemeClr val="tx1"/>
                </a:solidFill>
                <a:latin typeface="+mn-lt"/>
                <a:ea typeface="MS PGothic" pitchFamily="34" charset="-128"/>
                <a:cs typeface="ＭＳ Ｐゴシック" charset="0"/>
              </a:rPr>
              <a:t>Ikonat – Bitcoin, Litecoin, Ethereum, Zcash, Dash, Ripple, Monero</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81</a:t>
            </a:fld>
          </a:p>
        </p:txBody>
      </p:sp>
    </p:spTree>
    <p:extLst>
      <p:ext uri="{BB962C8B-B14F-4D97-AF65-F5344CB8AC3E}">
        <p14:creationId xmlns:p14="http://schemas.microsoft.com/office/powerpoint/2010/main" val="12508947"/>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noProof="0">
                <a:solidFill>
                  <a:schemeClr val="tx1"/>
                </a:solidFill>
                <a:latin typeface="+mn-lt"/>
                <a:ea typeface="MS PGothic" pitchFamily="34" charset="-128"/>
                <a:cs typeface="ＭＳ Ｐゴシック" charset="0"/>
              </a:rPr>
              <a:t>Trajneri lehtëson një diskutim rreth kriptovalutave</a:t>
            </a: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noProof="0">
                <a:solidFill>
                  <a:schemeClr val="tx1"/>
                </a:solidFill>
                <a:latin typeface="+mn-lt"/>
                <a:ea typeface="MS PGothic" pitchFamily="34" charset="-128"/>
                <a:cs typeface="ＭＳ Ｐゴシック" charset="0"/>
              </a:rPr>
              <a:t>Ikonat – Bitcoin, Litecoin, Ethereum, Zcash, Dash, Ripple, Monero</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pPr marL="0" marR="0" indent="0" algn="l" defTabSz="457200" rtl="0" eaLnBrk="1" fontAlgn="auto" latinLnBrk="0" hangingPunct="1">
              <a:lnSpc>
                <a:spcPct val="100000"/>
              </a:lnSpc>
              <a:spcBef>
                <a:spcPts val="0"/>
              </a:spcBef>
              <a:spcAft>
                <a:spcPts val="0"/>
              </a:spcAft>
              <a:buClrTx/>
              <a:buSzTx/>
              <a:buFontTx/>
              <a:buNone/>
              <a:tabLst/>
              <a:defRPr/>
            </a:pPr>
            <a:r>
              <a:rPr lang="sq-AL" dirty="1" sz="1200" noProof="0">
                <a:solidFill>
                  <a:schemeClr val="tx1"/>
                </a:solidFill>
                <a:latin typeface="+mn-lt"/>
                <a:ea typeface="MS PGothic" pitchFamily="34" charset="-128"/>
                <a:cs typeface="ＭＳ Ｐゴシック" charset="0"/>
              </a:rPr>
              <a:t>Pikat tregojnë përsëri se si funksionon kriptovaluta - dhe si mund të përdoret për t'u marrë me blerjet e jashtëligjshme ose pastrimin e parave</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r>
              <a:rPr lang="sq-AL" dirty="1" sz="1200" b="0" i="0" u="none" strike="noStrike" baseline="0">
                <a:solidFill>
                  <a:schemeClr val="tx1"/>
                </a:solidFill>
                <a:latin typeface="+mn-lt"/>
                <a:ea typeface="MS PGothic" pitchFamily="34" charset="-128"/>
                <a:cs typeface="ＭＳ Ｐゴシック" charset="0"/>
              </a:rPr>
              <a:t>Përkufizimet e pranuara gjerësisht të monedhave virtuale/monedhave digjitale i referohen punës së bërë nga Task Forca e Veprimit Financiar (FATF), një organ ndërqeveritar që zhvillon dhe promovon politika për të luftuar pastrimin e parave dhe financimin e terrorizmit.</a:t>
            </a:r>
            <a:r>
              <a:rPr lang="sq-AL" dirty="1" sz="1200" b="0" i="0" u="none" strike="noStrike" baseline="0">
                <a:solidFill>
                  <a:schemeClr val="tx1"/>
                </a:solidFill>
                <a:latin typeface="+mn-lt"/>
                <a:ea typeface="MS PGothic" pitchFamily="34" charset="-128"/>
                <a:cs typeface="ＭＳ Ｐゴシック" charset="0"/>
              </a:rPr>
              <a:t> </a:t>
            </a:r>
          </a:p>
          <a:p>
            <a:endParaRPr lang="en-GB" sz="1200" b="0" i="0" u="none" strike="noStrike" kern="1200" baseline="0" dirty="0">
              <a:solidFill>
                <a:schemeClr val="tx1"/>
              </a:solidFill>
              <a:latin typeface="+mn-lt"/>
              <a:ea typeface="MS PGothic" pitchFamily="34" charset="-128"/>
              <a:cs typeface="ＭＳ Ｐゴシック" charset="0"/>
            </a:endParaRPr>
          </a:p>
          <a:p>
            <a:r>
              <a:rPr lang="sq-AL" dirty="1" i="1" sz="1200" b="0" u="none" strike="noStrike" baseline="0">
                <a:solidFill>
                  <a:schemeClr val="tx1"/>
                </a:solidFill>
                <a:latin typeface="+mn-lt"/>
                <a:ea typeface="MS PGothic" pitchFamily="34" charset="-128"/>
                <a:cs typeface="ＭＳ Ｐゴシック" charset="0"/>
              </a:rPr>
              <a:t>Sipas FATF-së, një monedhë virtuale është një përfaqësim digjital i vlerës që mund të tregtohet në mënyrë digjitale dhe funksionon si</a:t>
            </a:r>
            <a:r>
              <a:rPr lang="sq-AL" dirty="1" i="1" sz="1200" b="0" u="none" strike="noStrike" baseline="0">
                <a:solidFill>
                  <a:schemeClr val="tx1"/>
                </a:solidFill>
                <a:latin typeface="+mn-lt"/>
                <a:ea typeface="MS PGothic" pitchFamily="34" charset="-128"/>
                <a:cs typeface="ＭＳ Ｐゴシック" charset="0"/>
              </a:rPr>
              <a:t> </a:t>
            </a:r>
          </a:p>
          <a:p>
            <a:r>
              <a:rPr lang="sq-AL" dirty="1" sz="1200" b="0" i="0" u="none" strike="noStrike" baseline="0">
                <a:solidFill>
                  <a:schemeClr val="tx1"/>
                </a:solidFill>
                <a:latin typeface="+mn-lt"/>
                <a:ea typeface="MS PGothic" pitchFamily="34" charset="-128"/>
                <a:cs typeface="ＭＳ Ｐゴシック" charset="0"/>
              </a:rPr>
              <a:t>1. Një hapësirë e këmbimit;</a:t>
            </a:r>
            <a:r>
              <a:rPr lang="sq-AL" dirty="1" sz="1200" b="0" i="0" u="none" strike="noStrike" baseline="0">
                <a:solidFill>
                  <a:schemeClr val="tx1"/>
                </a:solidFill>
                <a:latin typeface="+mn-lt"/>
                <a:ea typeface="MS PGothic" pitchFamily="34" charset="-128"/>
                <a:cs typeface="ＭＳ Ｐゴシック" charset="0"/>
              </a:rPr>
              <a:t> </a:t>
            </a:r>
          </a:p>
          <a:p>
            <a:r>
              <a:rPr lang="sq-AL" dirty="1" i="0" sz="1200" b="0" u="none" strike="noStrike" baseline="0">
                <a:solidFill>
                  <a:schemeClr val="tx1"/>
                </a:solidFill>
                <a:latin typeface="+mn-lt"/>
                <a:ea typeface="MS PGothic" pitchFamily="34" charset="-128"/>
                <a:cs typeface="ＭＳ Ｐゴシック" charset="0"/>
              </a:rPr>
              <a:t>2. </a:t>
            </a:r>
            <a:r>
              <a:rPr lang="sq-AL" dirty="1" i="1" sz="1200" b="0" u="none" strike="noStrike" baseline="0">
                <a:solidFill>
                  <a:schemeClr val="tx1"/>
                </a:solidFill>
                <a:latin typeface="+mn-lt"/>
                <a:ea typeface="MS PGothic" pitchFamily="34" charset="-128"/>
                <a:cs typeface="ＭＳ Ｐゴシック" charset="0"/>
              </a:rPr>
              <a:t>një njësi llogarie; dhe/ose (3) një depo me vlerë, por nuk ka status ligjor të tenderit në asnjë juridiksion</a:t>
            </a:r>
            <a:r>
              <a:rPr lang="sq-AL" dirty="1" i="1" sz="1200" b="0" u="none" strike="noStrike" baseline="0">
                <a:solidFill>
                  <a:schemeClr val="tx1"/>
                </a:solidFill>
                <a:latin typeface="+mn-lt"/>
                <a:ea typeface="MS PGothic" pitchFamily="34" charset="-128"/>
                <a:cs typeface="ＭＳ Ｐゴシック" charset="0"/>
              </a:rPr>
              <a:t>.</a:t>
            </a:r>
            <a:r>
              <a:rPr lang="sq-AL" dirty="1" i="1" sz="1200" b="0" u="none" strike="noStrike" baseline="0">
                <a:solidFill>
                  <a:schemeClr val="tx1"/>
                </a:solidFill>
                <a:latin typeface="+mn-lt"/>
                <a:ea typeface="MS PGothic" pitchFamily="34" charset="-128"/>
                <a:cs typeface="ＭＳ Ｐゴシック" charset="0"/>
              </a:rPr>
              <a:t> </a:t>
            </a:r>
          </a:p>
          <a:p>
            <a:endParaRPr lang="en-GB" sz="1200" b="0" i="1" u="none" strike="noStrike" kern="1200" baseline="0" dirty="0">
              <a:solidFill>
                <a:schemeClr val="tx1"/>
              </a:solidFill>
              <a:latin typeface="+mn-lt"/>
              <a:ea typeface="MS PGothic" pitchFamily="34" charset="-128"/>
              <a:cs typeface="ＭＳ Ｐゴシック" charset="0"/>
            </a:endParaRPr>
          </a:p>
          <a:p>
            <a:r>
              <a:rPr lang="sq-AL" dirty="1" sz="1200" b="0" u="none" strike="noStrike" baseline="0">
                <a:solidFill>
                  <a:schemeClr val="tx1"/>
                </a:solidFill>
                <a:latin typeface="+mn-lt"/>
                <a:ea typeface="MS PGothic" pitchFamily="34" charset="-128"/>
                <a:cs typeface="ＭＳ Ｐゴシック" charset="0"/>
              </a:rPr>
              <a:t>Sipas FATF-së, </a:t>
            </a:r>
            <a:r>
              <a:rPr lang="sq-AL" dirty="1" i="1" sz="1200" b="0" u="none" strike="noStrike" baseline="0">
                <a:solidFill>
                  <a:schemeClr val="tx1"/>
                </a:solidFill>
                <a:latin typeface="+mn-lt"/>
                <a:ea typeface="MS PGothic" pitchFamily="34" charset="-128"/>
                <a:cs typeface="ＭＳ Ｐゴシック" charset="0"/>
              </a:rPr>
              <a:t>monedha digjitale mund të nënkuptojë një përfaqësim digjital të monedhës virtuale (jo-fiat) ose të parave elektronike (fiat)</a:t>
            </a:r>
            <a:r>
              <a:rPr lang="sq-AL" dirty="1" sz="1200" b="0" u="none" strike="noStrike" baseline="0">
                <a:solidFill>
                  <a:schemeClr val="tx1"/>
                </a:solidFill>
                <a:latin typeface="+mn-lt"/>
                <a:ea typeface="MS PGothic" pitchFamily="34" charset="-128"/>
                <a:cs typeface="ＭＳ Ｐゴシック" charset="0"/>
              </a:rPr>
              <a:t>.</a:t>
            </a:r>
            <a:r>
              <a:rPr lang="sq-AL" dirty="1" i="1" sz="1200" b="0" u="none" strike="noStrike" baseline="0">
                <a:solidFill>
                  <a:schemeClr val="tx1"/>
                </a:solidFill>
                <a:latin typeface="+mn-lt"/>
                <a:ea typeface="MS PGothic" pitchFamily="34" charset="-128"/>
                <a:cs typeface="ＭＳ Ｐゴシック" charset="0"/>
              </a:rPr>
              <a:t> </a:t>
            </a:r>
            <a:r>
              <a:rPr lang="sq-AL" dirty="1" i="0" sz="1200" b="0" u="none" strike="noStrike" baseline="0">
                <a:solidFill>
                  <a:schemeClr val="tx1"/>
                </a:solidFill>
                <a:latin typeface="+mn-lt"/>
                <a:ea typeface="MS PGothic" pitchFamily="34" charset="-128"/>
                <a:cs typeface="ＭＳ Ｐゴシック" charset="0"/>
              </a:rPr>
              <a:t>Termi monedhë digjitale parasheh një term me anë të të cilit është e mundur t’u referohemi përfaqësimeve digjitale të monedhave fiat dhe jo-fiat.</a:t>
            </a:r>
            <a:r>
              <a:rPr lang="sq-AL" dirty="1" i="0" sz="1200" b="0" u="none" strike="noStrike" baseline="0">
                <a:solidFill>
                  <a:schemeClr val="tx1"/>
                </a:solidFill>
                <a:latin typeface="+mn-lt"/>
                <a:ea typeface="MS PGothic" pitchFamily="34" charset="-128"/>
                <a:cs typeface="ＭＳ Ｐゴシック" charset="0"/>
              </a:rPr>
              <a:t> </a:t>
            </a:r>
          </a:p>
          <a:p>
            <a:pPr marL="0" indent="0" algn="just">
              <a:lnSpc>
                <a:spcPct val="150000"/>
              </a:lnSpc>
              <a:spcBef>
                <a:spcPts val="0"/>
              </a:spcBef>
              <a:buNone/>
            </a:pPr>
            <a:endParaRPr lang="en-US" b="0" baseline="0" noProof="0" dirty="0"/>
          </a:p>
          <a:p>
            <a:pPr marL="0" indent="0" algn="just">
              <a:lnSpc>
                <a:spcPct val="150000"/>
              </a:lnSpc>
              <a:spcBef>
                <a:spcPts val="0"/>
              </a:spcBef>
              <a:buNone/>
            </a:pPr>
            <a:r>
              <a:rPr lang="sq-AL" dirty="1" b="0" noProof="0"/>
              <a:t>Një kriptovalutë është monedhë digjitale në të cilën teknikat e enkriptimit përdoren për të rregulluar gjenerimin e njësive të monedhës dhe për të verifikuar transferimin e fondeve, duke funksionuar në mënyrë të pavarur nga një bankë qendrore.</a:t>
            </a:r>
            <a:r>
              <a:rPr lang="sq-AL" dirty="1" b="0" noProof="0"/>
              <a:t> </a:t>
            </a:r>
            <a:r>
              <a:rPr lang="sq-AL" dirty="1" b="0" noProof="0"/>
              <a:t>Kriptovalutat janë një nëngrup i monedhave alternative, ose posaçërisht i monedhave digjitale.</a:t>
            </a:r>
          </a:p>
          <a:p>
            <a:pPr marL="0" indent="0" algn="just">
              <a:lnSpc>
                <a:spcPct val="150000"/>
              </a:lnSpc>
              <a:spcBef>
                <a:spcPts val="0"/>
              </a:spcBef>
              <a:buNone/>
            </a:pPr>
            <a:endParaRPr lang="en-US" b="0" noProof="0" dirty="0"/>
          </a:p>
          <a:p>
            <a:r>
              <a:rPr lang="sq-AL" dirty="1" sz="1200">
                <a:solidFill>
                  <a:schemeClr val="tx1"/>
                </a:solidFill>
                <a:latin typeface="+mn-lt"/>
                <a:ea typeface="MS PGothic" pitchFamily="34" charset="-128"/>
                <a:cs typeface="ＭＳ Ｐゴシック" charset="0"/>
              </a:rPr>
              <a:t>Përkufizimi i dhënë nga Gjykata Evropiane e Drejtësisë:</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“49.</a:t>
            </a:r>
            <a:r>
              <a:rPr lang="sq-AL" dirty="1" sz="1200">
                <a:solidFill>
                  <a:schemeClr val="tx1"/>
                </a:solidFill>
                <a:latin typeface="+mn-lt"/>
                <a:ea typeface="MS PGothic" pitchFamily="34" charset="-128"/>
                <a:cs typeface="ＭＳ Ｐゴシック" charset="0"/>
              </a:rPr>
              <a:t> </a:t>
            </a:r>
            <a:r>
              <a:rPr lang="sq-AL" dirty="1" sz="1200">
                <a:solidFill>
                  <a:schemeClr val="tx1"/>
                </a:solidFill>
                <a:latin typeface="+mn-lt"/>
                <a:ea typeface="MS PGothic" pitchFamily="34" charset="-128"/>
                <a:cs typeface="ＭＳ Ｐゴシック" charset="0"/>
              </a:rPr>
              <a:t>Transaksionet që përfshijnë monedha jo-tradicionale, që do të thotë, monedha tjera nga ato që janë mjete juridike në një ose më shumë</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a:p>
            <a:r>
              <a:rPr lang="sq-AL" dirty="1" baseline="0" noProof="0"/>
              <a:t>Ka pothuajse 6400 kriptovaluta të ndryshme (08/2020).</a:t>
            </a:r>
            <a:r>
              <a:rPr lang="sq-AL" dirty="1" baseline="0" noProof="0"/>
              <a:t> </a:t>
            </a:r>
            <a:r>
              <a:rPr lang="sq-AL" dirty="1" baseline="0" noProof="0"/>
              <a:t>Një përmbledhje e mirë mund të gjendet këtu: http://coinmarketcap.com/all/views/all/</a:t>
            </a:r>
            <a:r>
              <a:rPr lang="sq-AL" dirty="1" baseline="0" noProof="0"/>
              <a:t> </a:t>
            </a:r>
          </a:p>
          <a:p>
            <a:endParaRPr lang="en-US" baseline="0" noProof="0" dirty="0"/>
          </a:p>
          <a:p>
            <a:r>
              <a:rPr lang="sq-AL" dirty="1" baseline="0" noProof="0"/>
              <a:t>Kriptovaluta më e rëndësishme dhe më e njohur është Bitcoin e cila u shpik në fund të vitit 2008 nga „Satoshi Nakamoto“.</a:t>
            </a:r>
            <a:r>
              <a:rPr lang="sq-AL" dirty="1" baseline="0" noProof="0"/>
              <a:t> </a:t>
            </a:r>
            <a:r>
              <a:rPr lang="sq-AL" dirty="1" baseline="0" noProof="0"/>
              <a:t>Sidoqoftë, është e rëndësishme të dini se ka edhe kriptovaluta tjera gjithashtu.</a:t>
            </a:r>
            <a:r>
              <a:rPr lang="sq-AL" dirty="1" baseline="0" noProof="0"/>
              <a:t> </a:t>
            </a:r>
            <a:r>
              <a:rPr lang="sq-AL" dirty="1" baseline="0" noProof="0"/>
              <a:t>Disa prej tyre u krijuan sepse Bitcoin u bë shumë "e rëndë" - që do të thotë se nuk është vërtet e dobishme për të paguar transaksione.</a:t>
            </a:r>
            <a:r>
              <a:rPr lang="sq-AL" dirty="1" baseline="0" noProof="0"/>
              <a:t> </a:t>
            </a:r>
            <a:r>
              <a:rPr lang="sq-AL" dirty="1" baseline="0" noProof="0"/>
              <a:t>Tjerat u krijuan për të kapërcyer dobësitë e Bitcoin, p.sh. DASH (Logoja X11; e njohur më parë si Darkcoin) për të lejuar transaksione plotësisht anonime ose Litecoin për të lejuar transaksione më të shpejta, si dhe transaksione më të vogla.</a:t>
            </a:r>
            <a:r>
              <a:rPr lang="sq-AL" dirty="1" baseline="0" noProof="0"/>
              <a:t> </a:t>
            </a:r>
          </a:p>
          <a:p>
            <a:endParaRPr lang="en-US" baseline="0" noProof="0" dirty="0"/>
          </a:p>
          <a:p>
            <a:r>
              <a:rPr lang="sq-AL" dirty="1" baseline="0" noProof="0"/>
              <a:t>Pjesa më e madhe e valutës bazohet në të njëjtën qasje:</a:t>
            </a:r>
            <a:r>
              <a:rPr lang="sq-AL" dirty="1" baseline="0" noProof="0"/>
              <a:t> </a:t>
            </a:r>
            <a:r>
              <a:rPr lang="sq-AL" dirty="1" baseline="0" noProof="0"/>
              <a:t>Një rrjet peer-to-peer për të minuar monedhën dhe për të vërtetuar transaksionet dhe një furnizim të paracaktuar, të kufizuar të monedhës.</a:t>
            </a:r>
          </a:p>
          <a:p>
            <a:endParaRPr lang="en-US" baseline="0" noProof="0" dirty="0"/>
          </a:p>
          <a:p>
            <a:r>
              <a:rPr lang="sq-AL" dirty="1" baseline="0" noProof="0"/>
              <a:t>Këtu janë disa shpjegime për fjalorin që përdoret shpesh kur flitet për kriptovalutat:</a:t>
            </a:r>
          </a:p>
          <a:p>
            <a:endParaRPr lang="en-US" baseline="0" noProof="0" dirty="0"/>
          </a:p>
          <a:p>
            <a:r>
              <a:rPr lang="sq-AL" dirty="1" baseline="0" noProof="0"/>
              <a:t>Wallet (kuleta):</a:t>
            </a:r>
            <a:r>
              <a:rPr lang="sq-AL" dirty="1" baseline="0" noProof="0"/>
              <a:t> </a:t>
            </a:r>
            <a:r>
              <a:rPr lang="sq-AL" dirty="1" baseline="0" noProof="0"/>
              <a:t>Një kuletë është lirshëm ekuivalenti i një portofoli fizik në një rrjet të kriptovalutës.</a:t>
            </a:r>
            <a:r>
              <a:rPr lang="sq-AL" dirty="1" baseline="0" noProof="0"/>
              <a:t> </a:t>
            </a:r>
            <a:r>
              <a:rPr lang="sq-AL" dirty="1" baseline="0" noProof="0"/>
              <a:t>Kuleta në të vërtetë përmban çelësat privatë të pronarit të cilat i lejojnë atij të shpenzojë monedha të caktuara për adresën e tij në zinxhirin e blloqeve (block chain).</a:t>
            </a:r>
          </a:p>
          <a:p>
            <a:endParaRPr lang="en-US" baseline="0" noProof="0" dirty="0"/>
          </a:p>
          <a:p>
            <a:r>
              <a:rPr lang="sq-AL" dirty="1" baseline="0" noProof="0"/>
              <a:t>Minuesi:</a:t>
            </a:r>
            <a:r>
              <a:rPr lang="sq-AL" dirty="1" baseline="0" noProof="0"/>
              <a:t> </a:t>
            </a:r>
            <a:r>
              <a:rPr lang="sq-AL" dirty="1" baseline="0" noProof="0"/>
              <a:t>Minimi është procesi i bërjes së pajisjeve kompjuterike për të bërë llogaritjet matematikore për rrjetin e kriptovalutës për të konfirmuar transaksionet.</a:t>
            </a:r>
          </a:p>
          <a:p>
            <a:endParaRPr lang="en-US" baseline="0" noProof="0" dirty="0"/>
          </a:p>
          <a:p>
            <a:r>
              <a:rPr lang="sq-AL" dirty="1" baseline="0" noProof="0"/>
              <a:t>Block chain (zinxhiri i blloqeve):</a:t>
            </a:r>
            <a:r>
              <a:rPr lang="sq-AL" dirty="1" baseline="0" noProof="0"/>
              <a:t> </a:t>
            </a:r>
            <a:r>
              <a:rPr lang="sq-AL" dirty="1" baseline="0" noProof="0"/>
              <a:t>Block chain është një regjistër publik i të gjitha transaksioneve në rrjetin e kriptovalutës.</a:t>
            </a:r>
            <a:r>
              <a:rPr lang="sq-AL" dirty="1" baseline="0" noProof="0"/>
              <a:t> </a:t>
            </a:r>
            <a:r>
              <a:rPr lang="sq-AL" dirty="1" baseline="0" noProof="0"/>
              <a:t>Ato ruhen në rend kronologjik.</a:t>
            </a:r>
            <a:r>
              <a:rPr lang="sq-AL" dirty="1" baseline="0" noProof="0"/>
              <a:t> </a:t>
            </a:r>
            <a:r>
              <a:rPr lang="sq-AL" dirty="1" baseline="0" noProof="0"/>
              <a:t>Zinxhiri i bllokut ndahet ndërmjet të gjithë përdoruesve të atij rrjeti dhe përdoret për të verifikuar bilancin e adresave të kuletës.</a:t>
            </a:r>
          </a:p>
          <a:p>
            <a:endParaRPr lang="en-US" baseline="0" noProof="0" dirty="0"/>
          </a:p>
          <a:p>
            <a:r>
              <a:rPr lang="sq-AL" dirty="1" baseline="0" noProof="0"/>
              <a:t>Çelësi privat:</a:t>
            </a:r>
            <a:r>
              <a:rPr lang="sq-AL" dirty="1" baseline="0" noProof="0"/>
              <a:t> </a:t>
            </a:r>
            <a:r>
              <a:rPr lang="sq-AL" dirty="1" baseline="0" noProof="0"/>
              <a:t>Çelësi privat është një pjesë e fshehtë e të dhënave që vërteton të drejtën tuaj për të shpenzuar monedha nga një adresë specifike e kuletës përmes një nënshkrimi kriptografik.</a:t>
            </a:r>
            <a:r>
              <a:rPr lang="sq-AL" dirty="1" baseline="0" noProof="0"/>
              <a:t> </a:t>
            </a:r>
            <a:r>
              <a:rPr lang="sq-AL" dirty="1" baseline="0" noProof="0"/>
              <a:t>Çdo adresë e kulete ka çelësin e vet unik.</a:t>
            </a:r>
          </a:p>
          <a:p>
            <a:endParaRPr lang="en-US" baseline="0" noProof="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82</a:t>
            </a:fld>
          </a:p>
        </p:txBody>
      </p:sp>
    </p:spTree>
    <p:extLst>
      <p:ext uri="{BB962C8B-B14F-4D97-AF65-F5344CB8AC3E}">
        <p14:creationId xmlns:p14="http://schemas.microsoft.com/office/powerpoint/2010/main" val="624344368"/>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noProof="0" dirty="0">
              <a:solidFill>
                <a:schemeClr val="tx1"/>
              </a:solidFill>
              <a:effectLst/>
              <a:latin typeface="+mn-lt"/>
              <a:ea typeface="MS PGothic" pitchFamily="34" charset="-128"/>
              <a:cs typeface="ＭＳ Ｐゴシック" charset="0"/>
            </a:endParaRP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83</a:t>
            </a:fld>
          </a:p>
        </p:txBody>
      </p:sp>
    </p:spTree>
    <p:extLst>
      <p:ext uri="{BB962C8B-B14F-4D97-AF65-F5344CB8AC3E}">
        <p14:creationId xmlns:p14="http://schemas.microsoft.com/office/powerpoint/2010/main" val="3293619624"/>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84</a:t>
            </a:fld>
          </a:p>
        </p:txBody>
      </p:sp>
    </p:spTree>
    <p:extLst>
      <p:ext uri="{BB962C8B-B14F-4D97-AF65-F5344CB8AC3E}">
        <p14:creationId xmlns:p14="http://schemas.microsoft.com/office/powerpoint/2010/main" val="4034963081"/>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otes Placeholder 1">
            <a:extLst>
              <a:ext uri="{FF2B5EF4-FFF2-40B4-BE49-F238E27FC236}">
                <a16:creationId xmlns:a16="http://schemas.microsoft.com/office/drawing/2014/main" id="{B15714A6-B05B-47A5-B92B-D727BD3A45D0}"/>
              </a:ext>
            </a:extLst>
          </p:cNvPr>
          <p:cNvSpPr>
            <a:spLocks noGrp="1"/>
          </p:cNvSpPr>
          <p:nvPr>
            <p:ph type="body" idx="1"/>
          </p:nvPr>
        </p:nvSpPr>
        <p:spPr/>
        <p:txBody>
          <a:bodyPr/>
          <a:lstStyle/>
          <a:p>
            <a:r>
              <a:rPr lang="sq-AL" dirty="1" sz="3600"/>
              <a:t>Kjo seancë do të ndahet në 5 pjesë për të siguruar pushime të natyrshme.</a:t>
            </a:r>
          </a:p>
          <a:p>
            <a:r>
              <a:rPr lang="sq-AL" dirty="1" sz="3600"/>
              <a:t>Ideja është të përshkruajmë se çfarë është një kompjuter - ose një pajisje e aftë të lidhet me internetin, ku të gjitha kanë ngjashmëri</a:t>
            </a:r>
          </a:p>
          <a:p>
            <a:r>
              <a:rPr lang="sq-AL" dirty="1" sz="3600"/>
              <a:t>Të përshkruajmë se çfarë është interneti dhe si funksionon</a:t>
            </a:r>
          </a:p>
          <a:p>
            <a:r>
              <a:rPr lang="sq-AL" dirty="1" sz="3600"/>
              <a:t>Dhe pastaj të shohim se si ai kompjuter lidhet me internetin</a:t>
            </a:r>
          </a:p>
          <a:p>
            <a:r>
              <a:rPr lang="sq-AL" dirty="1" sz="3600"/>
              <a:t>Dhe pastaj të shohim se çfarë ka në vet internetin</a:t>
            </a:r>
          </a:p>
        </p:txBody>
      </p:sp>
    </p:spTree>
    <p:extLst>
      <p:ext uri="{BB962C8B-B14F-4D97-AF65-F5344CB8AC3E}">
        <p14:creationId xmlns:p14="http://schemas.microsoft.com/office/powerpoint/2010/main" val="19975496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Skema e komponentëve të një sistemi kompjuterik</a:t>
            </a:r>
          </a:p>
          <a:p>
            <a:endParaRPr lang="en-GB" dirty="0"/>
          </a:p>
          <a:p>
            <a:r>
              <a:rPr lang="sq-AL" dirty="1"/>
              <a:t>Shtëpiza, pajisja e energjisë elektrike, procesori, RAM, grafika, hapësira ruajtëse HDD, karta e rrjetit për të thirrur/marrë, kabllo të dhënash dhe lidhje tjera</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8</a:t>
            </a:fld>
          </a:p>
        </p:txBody>
      </p:sp>
    </p:spTree>
    <p:extLst>
      <p:ext uri="{BB962C8B-B14F-4D97-AF65-F5344CB8AC3E}">
        <p14:creationId xmlns:p14="http://schemas.microsoft.com/office/powerpoint/2010/main" val="4852017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q-AL" dirty="1"/>
              <a:t>Kjo është përsëritje e slajdit fillestar - por duhet të theksojmë se secila prej këtyre pajisjeve ka të përbashkët me konceptet e treguara më parë në këtë pjesë - ato thjesht duken të ndryshme në secilën</a:t>
            </a:r>
          </a:p>
        </p:txBody>
      </p:sp>
      <p:sp>
        <p:nvSpPr>
          <p:cNvPr id="4" name="Slide Number Placeholder 3"/>
          <p:cNvSpPr>
            <a:spLocks noGrp="1"/>
          </p:cNvSpPr>
          <p:nvPr>
            <p:ph type="sldNum" sz="quarter" idx="5"/>
          </p:nvPr>
        </p:nvSpPr>
        <p:spPr/>
        <p:txBody>
          <a:bodyPr/>
          <a:lstStyle/>
          <a:p>
            <a:fld id="{C517488A-2FD4-4187-AAA7-AE40009BFB6A}" type="slidenum">
              <a:rPr lang="en-US" altLang="en-US" smtClean="0"/>
              <a:pPr/>
              <a:t>9</a:t>
            </a:fld>
          </a:p>
        </p:txBody>
      </p:sp>
    </p:spTree>
    <p:extLst>
      <p:ext uri="{BB962C8B-B14F-4D97-AF65-F5344CB8AC3E}">
        <p14:creationId xmlns:p14="http://schemas.microsoft.com/office/powerpoint/2010/main" val="11993685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979DE959-8F66-48C8-9B75-7129AEC57E19}"/>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pic>
        <p:nvPicPr>
          <p:cNvPr id="6" name="Picture 5">
            <a:extLst>
              <a:ext uri="{FF2B5EF4-FFF2-40B4-BE49-F238E27FC236}">
                <a16:creationId xmlns:a16="http://schemas.microsoft.com/office/drawing/2014/main" id="{090E9091-F932-449D-A1EF-35B8A21AFB4E}"/>
              </a:ext>
            </a:extLst>
          </p:cNvPr>
          <p:cNvPicPr>
            <a:picLocks noChangeAspect="1"/>
          </p:cNvPicPr>
          <p:nvPr userDrawn="1"/>
        </p:nvPicPr>
        <p:blipFill>
          <a:blip r:embed="rId2"/>
          <a:stretch>
            <a:fillRect/>
          </a:stretch>
        </p:blipFill>
        <p:spPr>
          <a:xfrm>
            <a:off x="5041214" y="101678"/>
            <a:ext cx="4090771" cy="713294"/>
          </a:xfrm>
          <a:prstGeom prst="rect">
            <a:avLst/>
          </a:prstGeom>
        </p:spPr>
      </p:pic>
      <p:sp>
        <p:nvSpPr>
          <p:cNvPr id="11" name="Content Placeholder 10">
            <a:extLst>
              <a:ext uri="{FF2B5EF4-FFF2-40B4-BE49-F238E27FC236}">
                <a16:creationId xmlns:a16="http://schemas.microsoft.com/office/drawing/2014/main" id="{6FC767A1-DF76-4191-99F0-1311E413B2AA}"/>
              </a:ext>
            </a:extLst>
          </p:cNvPr>
          <p:cNvSpPr>
            <a:spLocks noGrp="1"/>
          </p:cNvSpPr>
          <p:nvPr>
            <p:ph sz="quarter" idx="11"/>
          </p:nvPr>
        </p:nvSpPr>
        <p:spPr>
          <a:xfrm>
            <a:off x="448274" y="1251040"/>
            <a:ext cx="8074025" cy="517525"/>
          </a:xfrm>
        </p:spPr>
        <p:txBody>
          <a:bodyPr>
            <a:normAutofit/>
          </a:bodyPr>
          <a:lstStyle>
            <a:lvl1pPr marL="0" indent="0" algn="ctr">
              <a:buNone/>
              <a:defRPr sz="1600" b="1" baseline="0">
                <a:latin typeface="Calibri" panose="020F0502020204030204" pitchFamily="34" charset="0"/>
              </a:defRPr>
            </a:lvl1pPr>
          </a:lstStyle>
          <a:p>
            <a:pPr lvl="0"/>
            <a:r>
              <a:rPr lang="en-US" dirty="0"/>
              <a:t>Click to edit Master text styles</a:t>
            </a:r>
          </a:p>
        </p:txBody>
      </p:sp>
      <p:sp>
        <p:nvSpPr>
          <p:cNvPr id="13" name="Text Placeholder 12">
            <a:extLst>
              <a:ext uri="{FF2B5EF4-FFF2-40B4-BE49-F238E27FC236}">
                <a16:creationId xmlns:a16="http://schemas.microsoft.com/office/drawing/2014/main" id="{DBE4024A-0EF9-41A2-B175-DDA4AA7DE116}"/>
              </a:ext>
            </a:extLst>
          </p:cNvPr>
          <p:cNvSpPr>
            <a:spLocks noGrp="1"/>
          </p:cNvSpPr>
          <p:nvPr>
            <p:ph type="body" sz="quarter" idx="12"/>
          </p:nvPr>
        </p:nvSpPr>
        <p:spPr>
          <a:xfrm>
            <a:off x="447677" y="2579688"/>
            <a:ext cx="8074024" cy="2673350"/>
          </a:xfrm>
        </p:spPr>
        <p:txBody>
          <a:bodyPr>
            <a:normAutofit/>
          </a:bodyPr>
          <a:lstStyle>
            <a:lvl1pPr marL="0" indent="0" algn="ctr">
              <a:buNone/>
              <a:defRPr sz="3400" b="1" i="0" baseline="0">
                <a:latin typeface="Calibri" panose="020F0502020204030204" pitchFamily="34" charset="0"/>
              </a:defRPr>
            </a:lvl1pPr>
          </a:lstStyle>
          <a:p>
            <a:pPr lvl="0"/>
            <a:endParaRPr lang="en-US" dirty="0"/>
          </a:p>
          <a:p>
            <a:pPr lvl="0"/>
            <a:endParaRPr lang="en-GB" dirty="0"/>
          </a:p>
          <a:p>
            <a:pPr lvl="0"/>
            <a:endParaRPr lang="en-GB" dirty="0"/>
          </a:p>
        </p:txBody>
      </p:sp>
      <p:sp>
        <p:nvSpPr>
          <p:cNvPr id="15" name="Text Placeholder 14">
            <a:extLst>
              <a:ext uri="{FF2B5EF4-FFF2-40B4-BE49-F238E27FC236}">
                <a16:creationId xmlns:a16="http://schemas.microsoft.com/office/drawing/2014/main" id="{7A2FE8F4-0B2F-4B6E-B4B0-927F13D7F719}"/>
              </a:ext>
            </a:extLst>
          </p:cNvPr>
          <p:cNvSpPr>
            <a:spLocks noGrp="1"/>
          </p:cNvSpPr>
          <p:nvPr>
            <p:ph type="body" sz="quarter" idx="13"/>
          </p:nvPr>
        </p:nvSpPr>
        <p:spPr>
          <a:xfrm>
            <a:off x="447675" y="5589588"/>
            <a:ext cx="8074025" cy="604837"/>
          </a:xfrm>
        </p:spPr>
        <p:txBody>
          <a:bodyPr>
            <a:normAutofit/>
          </a:bodyPr>
          <a:lstStyle>
            <a:lvl1pPr marL="0" indent="0" algn="ctr">
              <a:buNone/>
              <a:defRPr sz="1400" baseline="0">
                <a:latin typeface="Calibri" panose="020F0502020204030204" pitchFamily="34" charset="0"/>
              </a:defRPr>
            </a:lvl1pPr>
          </a:lstStyle>
          <a:p>
            <a:pPr lvl="0"/>
            <a:endParaRPr lang="en-GB" dirty="0"/>
          </a:p>
        </p:txBody>
      </p:sp>
    </p:spTree>
    <p:extLst>
      <p:ext uri="{BB962C8B-B14F-4D97-AF65-F5344CB8AC3E}">
        <p14:creationId xmlns:p14="http://schemas.microsoft.com/office/powerpoint/2010/main" val="413453030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F1249599-89B8-4E5B-8E53-25E3A1D3DB77}"/>
              </a:ext>
            </a:extLst>
          </p:cNvPr>
          <p:cNvSpPr>
            <a:spLocks noGrp="1"/>
          </p:cNvSpPr>
          <p:nvPr>
            <p:ph type="dt" sz="half" idx="10"/>
          </p:nvPr>
        </p:nvSpPr>
        <p:spPr/>
        <p:txBody>
          <a:bodyPr/>
          <a:lstStyle>
            <a:lvl1pPr>
              <a:defRPr/>
            </a:lvl1pPr>
          </a:lstStyle>
          <a:p>
            <a:pPr>
              <a:defRPr/>
            </a:pPr>
            <a:fld id="{1CAE1E52-A942-4EA4-AB65-A06FB2ABB356}" type="datetimeFigureOut">
              <a:rPr lang="en-GB"/>
              <a:pPr>
                <a:defRPr/>
              </a:pPr>
              <a:t>09/10/2020</a:t>
            </a:fld>
            <a:endParaRPr lang="en-GB"/>
          </a:p>
        </p:txBody>
      </p:sp>
      <p:sp>
        <p:nvSpPr>
          <p:cNvPr id="5" name="Footer Placeholder 4">
            <a:extLst>
              <a:ext uri="{FF2B5EF4-FFF2-40B4-BE49-F238E27FC236}">
                <a16:creationId xmlns:a16="http://schemas.microsoft.com/office/drawing/2014/main" id="{F678A98B-0E09-4612-9346-46C6FC3C6978}"/>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C23F55A-8CF0-4C9C-A0A6-604CE946188C}"/>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3B3521C2-0219-4B01-9135-CC48710C7539}" type="slidenum">
              <a:rPr lang="en-GB" altLang="en-US"/>
              <a:pPr/>
              <a:t>‹#›</a:t>
            </a:fld>
            <a:endParaRPr lang="en-GB" altLang="en-US"/>
          </a:p>
        </p:txBody>
      </p:sp>
    </p:spTree>
    <p:extLst>
      <p:ext uri="{BB962C8B-B14F-4D97-AF65-F5344CB8AC3E}">
        <p14:creationId xmlns:p14="http://schemas.microsoft.com/office/powerpoint/2010/main" val="365638799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E6566A-A50E-4906-A19E-4FB9E76A4144}"/>
              </a:ext>
            </a:extLst>
          </p:cNvPr>
          <p:cNvSpPr>
            <a:spLocks noGrp="1"/>
          </p:cNvSpPr>
          <p:nvPr>
            <p:ph type="dt" sz="half" idx="10"/>
          </p:nvPr>
        </p:nvSpPr>
        <p:spPr/>
        <p:txBody>
          <a:bodyPr/>
          <a:lstStyle>
            <a:lvl1pPr>
              <a:defRPr/>
            </a:lvl1pPr>
          </a:lstStyle>
          <a:p>
            <a:pPr>
              <a:defRPr/>
            </a:pPr>
            <a:fld id="{E22C3D5C-F3BE-44B6-82DD-E7C4C8916EA0}" type="datetimeFigureOut">
              <a:rPr lang="en-GB"/>
              <a:pPr>
                <a:defRPr/>
              </a:pPr>
              <a:t>09/10/2020</a:t>
            </a:fld>
            <a:endParaRPr lang="en-GB"/>
          </a:p>
        </p:txBody>
      </p:sp>
      <p:sp>
        <p:nvSpPr>
          <p:cNvPr id="5" name="Footer Placeholder 4">
            <a:extLst>
              <a:ext uri="{FF2B5EF4-FFF2-40B4-BE49-F238E27FC236}">
                <a16:creationId xmlns:a16="http://schemas.microsoft.com/office/drawing/2014/main" id="{8A268102-AF15-496D-8BA6-68A51B185041}"/>
              </a:ext>
            </a:extLst>
          </p:cNvPr>
          <p:cNvSpPr>
            <a:spLocks noGrp="1"/>
          </p:cNvSpPr>
          <p:nvPr>
            <p:ph type="ftr" sz="quarter" idx="11"/>
          </p:nvPr>
        </p:nvSpPr>
        <p:spPr/>
        <p:txBody>
          <a:bodyPr/>
          <a:lstStyle>
            <a:lvl1pPr>
              <a:defRPr/>
            </a:lvl1pPr>
          </a:lstStyle>
          <a:p>
            <a:pPr>
              <a:defRPr/>
            </a:pPr>
            <a:endParaRPr lang="en-GB"/>
          </a:p>
        </p:txBody>
      </p:sp>
      <p:sp>
        <p:nvSpPr>
          <p:cNvPr id="6" name="Slide Number Placeholder 5">
            <a:extLst>
              <a:ext uri="{FF2B5EF4-FFF2-40B4-BE49-F238E27FC236}">
                <a16:creationId xmlns:a16="http://schemas.microsoft.com/office/drawing/2014/main" id="{E36EC1A9-0935-48AF-98AC-717D1CEB4CF4}"/>
              </a:ext>
            </a:extLst>
          </p:cNvPr>
          <p:cNvSpPr>
            <a:spLocks noGrp="1"/>
          </p:cNvSpPr>
          <p:nvPr>
            <p:ph type="sldNum" sz="quarter" idx="12"/>
          </p:nvPr>
        </p:nvSpPr>
        <p:spPr>
          <a:xfrm>
            <a:off x="7086600" y="6588125"/>
            <a:ext cx="2057400" cy="285810"/>
          </a:xfrm>
          <a:prstGeom prst="rect">
            <a:avLst/>
          </a:prstGeom>
        </p:spPr>
        <p:txBody>
          <a:bodyPr/>
          <a:lstStyle>
            <a:lvl1pPr>
              <a:defRPr/>
            </a:lvl1pPr>
          </a:lstStyle>
          <a:p>
            <a:fld id="{A4A5ECFF-5C9A-42B4-A985-E4790B0921A2}" type="slidenum">
              <a:rPr lang="en-GB" altLang="en-US"/>
              <a:pPr/>
              <a:t>‹#›</a:t>
            </a:fld>
            <a:endParaRPr lang="en-GB" altLang="en-US" dirty="0"/>
          </a:p>
        </p:txBody>
      </p:sp>
    </p:spTree>
    <p:extLst>
      <p:ext uri="{BB962C8B-B14F-4D97-AF65-F5344CB8AC3E}">
        <p14:creationId xmlns:p14="http://schemas.microsoft.com/office/powerpoint/2010/main" val="15688299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5857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cSld name="2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3">
            <a:extLst>
              <a:ext uri="{FF2B5EF4-FFF2-40B4-BE49-F238E27FC236}">
                <a16:creationId xmlns:a16="http://schemas.microsoft.com/office/drawing/2014/main" id="{EB796652-2DDF-42FE-BC47-20F2A543A9DB}"/>
              </a:ext>
            </a:extLst>
          </p:cNvPr>
          <p:cNvSpPr>
            <a:spLocks noGrp="1"/>
          </p:cNvSpPr>
          <p:nvPr>
            <p:ph type="dt" sz="half" idx="10"/>
          </p:nvPr>
        </p:nvSpPr>
        <p:spPr/>
        <p:txBody>
          <a:bodyPr/>
          <a:lstStyle>
            <a:lvl1pPr>
              <a:defRPr/>
            </a:lvl1pPr>
          </a:lstStyle>
          <a:p>
            <a:pPr>
              <a:defRPr/>
            </a:pPr>
            <a:fld id="{5743225B-D9D3-4CFC-9C98-4B74D307A0BF}" type="datetimeFigureOut">
              <a:rPr lang="en-GB"/>
              <a:pPr>
                <a:defRPr/>
              </a:pPr>
              <a:t>09/10/2020</a:t>
            </a:fld>
            <a:endParaRPr lang="en-GB"/>
          </a:p>
        </p:txBody>
      </p:sp>
      <p:sp>
        <p:nvSpPr>
          <p:cNvPr id="4" name="Footer Placeholder 4">
            <a:extLst>
              <a:ext uri="{FF2B5EF4-FFF2-40B4-BE49-F238E27FC236}">
                <a16:creationId xmlns:a16="http://schemas.microsoft.com/office/drawing/2014/main" id="{4CA0948E-F417-447C-AF17-F61E2B8D4239}"/>
              </a:ext>
            </a:extLst>
          </p:cNvPr>
          <p:cNvSpPr>
            <a:spLocks noGrp="1"/>
          </p:cNvSpPr>
          <p:nvPr>
            <p:ph type="ftr" sz="quarter" idx="11"/>
          </p:nvPr>
        </p:nvSpPr>
        <p:spPr/>
        <p:txBody>
          <a:bodyPr/>
          <a:lstStyle>
            <a:lvl1pPr>
              <a:defRPr/>
            </a:lvl1pPr>
          </a:lstStyle>
          <a:p>
            <a:pPr>
              <a:defRPr/>
            </a:pPr>
            <a:endParaRPr lang="en-GB"/>
          </a:p>
        </p:txBody>
      </p:sp>
      <p:sp>
        <p:nvSpPr>
          <p:cNvPr id="5" name="Slide Number Placeholder 5">
            <a:extLst>
              <a:ext uri="{FF2B5EF4-FFF2-40B4-BE49-F238E27FC236}">
                <a16:creationId xmlns:a16="http://schemas.microsoft.com/office/drawing/2014/main" id="{3B2ED847-8FDB-4679-A1FE-31D54EA6E917}"/>
              </a:ext>
            </a:extLst>
          </p:cNvPr>
          <p:cNvSpPr>
            <a:spLocks noGrp="1"/>
          </p:cNvSpPr>
          <p:nvPr>
            <p:ph type="sldNum" sz="quarter" idx="12"/>
          </p:nvPr>
        </p:nvSpPr>
        <p:spPr/>
        <p:txBody>
          <a:bodyPr/>
          <a:lstStyle>
            <a:lvl1pPr>
              <a:defRPr/>
            </a:lvl1pPr>
          </a:lstStyle>
          <a:p>
            <a:fld id="{0E9A14AB-7979-4D59-8DB0-CC742D2030E8}" type="slidenum">
              <a:rPr lang="en-GB" altLang="en-US"/>
              <a:pPr/>
              <a:t>‹#›</a:t>
            </a:fld>
            <a:endParaRPr lang="en-GB" altLang="en-US"/>
          </a:p>
        </p:txBody>
      </p:sp>
    </p:spTree>
    <p:extLst>
      <p:ext uri="{BB962C8B-B14F-4D97-AF65-F5344CB8AC3E}">
        <p14:creationId xmlns:p14="http://schemas.microsoft.com/office/powerpoint/2010/main" val="4135343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0D344A87-61DB-4835-BEB0-346EDFB422AE}"/>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0" name="Text Placeholder 9">
            <a:extLst>
              <a:ext uri="{FF2B5EF4-FFF2-40B4-BE49-F238E27FC236}">
                <a16:creationId xmlns:a16="http://schemas.microsoft.com/office/drawing/2014/main" id="{EF509BE8-7E65-45EB-BBBD-AD3388FF69B8}"/>
              </a:ext>
            </a:extLst>
          </p:cNvPr>
          <p:cNvSpPr>
            <a:spLocks noGrp="1"/>
          </p:cNvSpPr>
          <p:nvPr>
            <p:ph type="body" sz="quarter" idx="11"/>
          </p:nvPr>
        </p:nvSpPr>
        <p:spPr>
          <a:xfrm>
            <a:off x="2570163" y="0"/>
            <a:ext cx="6573837" cy="1043796"/>
          </a:xfrm>
        </p:spPr>
        <p:txBody>
          <a:bodyPr anchor="ctr" anchorCtr="0">
            <a:no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1173030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0568F01E-E28F-48CF-A919-4F87EC7314AB}"/>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dirty="0"/>
          </a:p>
        </p:txBody>
      </p:sp>
      <p:sp>
        <p:nvSpPr>
          <p:cNvPr id="5" name="Slide Number Placeholder 4">
            <a:extLst>
              <a:ext uri="{FF2B5EF4-FFF2-40B4-BE49-F238E27FC236}">
                <a16:creationId xmlns:a16="http://schemas.microsoft.com/office/drawing/2014/main" id="{38142138-4AA3-4144-B07B-05168E07F5FA}"/>
              </a:ext>
            </a:extLst>
          </p:cNvPr>
          <p:cNvSpPr>
            <a:spLocks noGrp="1"/>
          </p:cNvSpPr>
          <p:nvPr>
            <p:ph type="sldNum" sz="quarter" idx="12"/>
          </p:nvPr>
        </p:nvSpPr>
        <p:spPr>
          <a:xfrm>
            <a:off x="7086600" y="6588125"/>
            <a:ext cx="2057400" cy="285810"/>
          </a:xfrm>
          <a:prstGeom prst="rect">
            <a:avLst/>
          </a:prstGeom>
        </p:spPr>
        <p:txBody>
          <a:bodyPr/>
          <a:lstStyle>
            <a:lvl1pPr>
              <a:defRPr sz="900" baseline="0">
                <a:latin typeface="Verdana" panose="020B0604030504040204" pitchFamily="34" charset="0"/>
              </a:defRPr>
            </a:lvl1pPr>
          </a:lstStyle>
          <a:p>
            <a:fld id="{49C04F3A-82BD-4011-AADB-1F79FD7DF4BC}" type="slidenum">
              <a:rPr lang="en-GB" smtClean="0"/>
              <a:pPr/>
              <a:t>‹#›</a:t>
            </a:fld>
            <a:endParaRPr lang="en-GB" dirty="0"/>
          </a:p>
        </p:txBody>
      </p:sp>
      <p:sp>
        <p:nvSpPr>
          <p:cNvPr id="11" name="Rectangle 11">
            <a:extLst>
              <a:ext uri="{FF2B5EF4-FFF2-40B4-BE49-F238E27FC236}">
                <a16:creationId xmlns:a16="http://schemas.microsoft.com/office/drawing/2014/main" id="{4E9086BA-5439-49E6-9E91-FC32A560FF1E}"/>
              </a:ext>
            </a:extLst>
          </p:cNvPr>
          <p:cNvSpPr>
            <a:spLocks noChangeArrowheads="1"/>
          </p:cNvSpPr>
          <p:nvPr userDrawn="1"/>
        </p:nvSpPr>
        <p:spPr bwMode="auto">
          <a:xfrm>
            <a:off x="0" y="6622629"/>
            <a:ext cx="396044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baseline="0" dirty="0">
                <a:solidFill>
                  <a:srgbClr val="FFFFFF"/>
                </a:solidFill>
                <a:latin typeface="Verdana" panose="020B0604030504040204" pitchFamily="34" charset="0"/>
              </a:rPr>
              <a:t>www.coe.int/cybercrime			</a:t>
            </a:r>
          </a:p>
        </p:txBody>
      </p:sp>
      <p:sp>
        <p:nvSpPr>
          <p:cNvPr id="15" name="Text Placeholder 11">
            <a:extLst>
              <a:ext uri="{FF2B5EF4-FFF2-40B4-BE49-F238E27FC236}">
                <a16:creationId xmlns:a16="http://schemas.microsoft.com/office/drawing/2014/main" id="{65D2B4B2-A487-46F2-91AA-C4BF2735A54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0474157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550562" y="4106085"/>
            <a:ext cx="7886700" cy="1500187"/>
          </a:xfrm>
          <a:prstGeom prst="rect">
            <a:avLst/>
          </a:prstGeom>
        </p:spPr>
        <p:txBody>
          <a:bodyPr anchor="t" anchorCtr="0"/>
          <a:lstStyle>
            <a:lvl1pPr>
              <a:defRPr sz="4000" b="1" i="0" cap="all" baseline="0">
                <a:latin typeface="Calibri (heading)"/>
              </a:defRPr>
            </a:lvl1pPr>
          </a:lstStyle>
          <a:p>
            <a:r>
              <a:rPr lang="en-US" dirty="0"/>
              <a:t>Click to edit Master title style</a:t>
            </a:r>
          </a:p>
        </p:txBody>
      </p:sp>
      <p:sp>
        <p:nvSpPr>
          <p:cNvPr id="3" name="Text Placeholder 2"/>
          <p:cNvSpPr>
            <a:spLocks noGrp="1"/>
          </p:cNvSpPr>
          <p:nvPr>
            <p:ph type="body" idx="1"/>
          </p:nvPr>
        </p:nvSpPr>
        <p:spPr>
          <a:xfrm>
            <a:off x="550562" y="3666226"/>
            <a:ext cx="7886700" cy="439859"/>
          </a:xfrm>
        </p:spPr>
        <p:txBody>
          <a:bodyPr>
            <a:normAutofit/>
          </a:bodyPr>
          <a:lstStyle>
            <a:lvl1pPr marL="0" indent="0">
              <a:buNone/>
              <a:defRPr sz="2000" baseline="0">
                <a:solidFill>
                  <a:schemeClr val="tx1">
                    <a:lumMod val="50000"/>
                    <a:lumOff val="50000"/>
                  </a:schemeClr>
                </a:solidFill>
                <a:latin typeface="Calibri" panose="020F0502020204030204" pitchFamily="34" charset="0"/>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dirty="0"/>
              <a:t>Click to edit Master text styles</a:t>
            </a:r>
          </a:p>
        </p:txBody>
      </p:sp>
      <p:sp>
        <p:nvSpPr>
          <p:cNvPr id="7" name="Slide Number Placeholder 6">
            <a:extLst>
              <a:ext uri="{FF2B5EF4-FFF2-40B4-BE49-F238E27FC236}">
                <a16:creationId xmlns:a16="http://schemas.microsoft.com/office/drawing/2014/main" id="{20A8AF00-8302-4EB6-B590-39BD369534E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D233DBE3-4DCE-45EA-88E9-4DFE54A70D1C}"/>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9520013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286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29150" y="1825625"/>
            <a:ext cx="3886200" cy="435133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8" name="Slide Number Placeholder 7">
            <a:extLst>
              <a:ext uri="{FF2B5EF4-FFF2-40B4-BE49-F238E27FC236}">
                <a16:creationId xmlns:a16="http://schemas.microsoft.com/office/drawing/2014/main" id="{9F79EE9D-52D5-4B6B-99C5-F7B7EF500FFC}"/>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2" name="Text Placeholder 11">
            <a:extLst>
              <a:ext uri="{FF2B5EF4-FFF2-40B4-BE49-F238E27FC236}">
                <a16:creationId xmlns:a16="http://schemas.microsoft.com/office/drawing/2014/main" id="{CCA4FC42-7865-44A1-A558-6DAB208B7BBA}"/>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1055842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9842" y="1681163"/>
            <a:ext cx="3868340"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629842" y="2617213"/>
            <a:ext cx="3868340"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4"/>
          <p:cNvSpPr>
            <a:spLocks noGrp="1"/>
          </p:cNvSpPr>
          <p:nvPr>
            <p:ph type="body" sz="quarter" idx="3"/>
          </p:nvPr>
        </p:nvSpPr>
        <p:spPr>
          <a:xfrm>
            <a:off x="4629150" y="1681163"/>
            <a:ext cx="3887391" cy="823912"/>
          </a:xfrm>
        </p:spPr>
        <p:txBody>
          <a:bodyPr anchor="b">
            <a:noAutofit/>
          </a:bodyPr>
          <a:lstStyle>
            <a:lvl1pPr marL="0" indent="0">
              <a:buNone/>
              <a:defRPr sz="2800" b="1" baseline="0">
                <a:latin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6" name="Content Placeholder 5"/>
          <p:cNvSpPr>
            <a:spLocks noGrp="1"/>
          </p:cNvSpPr>
          <p:nvPr>
            <p:ph sz="quarter" idx="4"/>
          </p:nvPr>
        </p:nvSpPr>
        <p:spPr>
          <a:xfrm>
            <a:off x="4629150" y="2617213"/>
            <a:ext cx="3887391" cy="3684588"/>
          </a:xfrm>
        </p:spPr>
        <p:txBody>
          <a:bodyPr/>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 name="Slide Number Placeholder 9">
            <a:extLst>
              <a:ext uri="{FF2B5EF4-FFF2-40B4-BE49-F238E27FC236}">
                <a16:creationId xmlns:a16="http://schemas.microsoft.com/office/drawing/2014/main" id="{D8D75C77-33AE-4D9D-81BB-E8443987728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3" name="Text Placeholder 11">
            <a:extLst>
              <a:ext uri="{FF2B5EF4-FFF2-40B4-BE49-F238E27FC236}">
                <a16:creationId xmlns:a16="http://schemas.microsoft.com/office/drawing/2014/main" id="{E8360835-D07D-47DB-8A8D-6D70C8BFA691}"/>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339933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8F3D9741-60F0-480D-8B47-D9BDE25B27A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9" name="Text Placeholder 11">
            <a:extLst>
              <a:ext uri="{FF2B5EF4-FFF2-40B4-BE49-F238E27FC236}">
                <a16:creationId xmlns:a16="http://schemas.microsoft.com/office/drawing/2014/main" id="{A0DF66FC-D0BD-42D5-88C2-0C899A2415A4}"/>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29454627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pic>
        <p:nvPicPr>
          <p:cNvPr id="11" name="Picture 2" descr="Asking questions | TeachingEnglish | British Council | BBC">
            <a:extLst>
              <a:ext uri="{FF2B5EF4-FFF2-40B4-BE49-F238E27FC236}">
                <a16:creationId xmlns:a16="http://schemas.microsoft.com/office/drawing/2014/main" id="{4847C7E7-B06A-4BDA-9B87-24735A9E2136}"/>
              </a:ext>
            </a:extLst>
          </p:cNvPr>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86000" y="2225616"/>
            <a:ext cx="4572000" cy="279495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73487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1319841"/>
            <a:ext cx="1971675" cy="4857122"/>
          </a:xfrm>
          <a:prstGeom prst="rect">
            <a:avLst/>
          </a:prstGeom>
        </p:spPr>
        <p:txBody>
          <a:bodyPr vert="eaVert"/>
          <a:lstStyle>
            <a:lvl1pPr>
              <a:defRPr baseline="0">
                <a:latin typeface="Calibri" panose="020F0502020204030204" pitchFamily="34" charset="0"/>
              </a:defRPr>
            </a:lvl1pPr>
          </a:lstStyle>
          <a:p>
            <a:r>
              <a:rPr lang="en-US" dirty="0"/>
              <a:t>Click to edit Master title style</a:t>
            </a:r>
          </a:p>
        </p:txBody>
      </p:sp>
      <p:sp>
        <p:nvSpPr>
          <p:cNvPr id="3" name="Vertical Text Placeholder 2"/>
          <p:cNvSpPr>
            <a:spLocks noGrp="1"/>
          </p:cNvSpPr>
          <p:nvPr>
            <p:ph type="body" orient="vert" idx="1"/>
          </p:nvPr>
        </p:nvSpPr>
        <p:spPr>
          <a:xfrm>
            <a:off x="628650" y="1319841"/>
            <a:ext cx="5800725" cy="4857121"/>
          </a:xfrm>
        </p:spPr>
        <p:txBody>
          <a:bodyPr vert="eaVert"/>
          <a:lstStyle>
            <a:lvl1pPr>
              <a:defRPr baseline="0">
                <a:latin typeface="Calibri" panose="020F0502020204030204" pitchFamily="34" charset="0"/>
              </a:defRPr>
            </a:lvl1pPr>
            <a:lvl2pPr>
              <a:defRPr baseline="0">
                <a:latin typeface="Calibri" panose="020F0502020204030204" pitchFamily="34" charset="0"/>
              </a:defRPr>
            </a:lvl2pPr>
            <a:lvl3pPr>
              <a:defRPr baseline="0">
                <a:latin typeface="Calibri" panose="020F0502020204030204" pitchFamily="34" charset="0"/>
              </a:defRPr>
            </a:lvl3pPr>
            <a:lvl4pPr>
              <a:defRPr baseline="0">
                <a:latin typeface="Calibri" panose="020F0502020204030204" pitchFamily="34" charset="0"/>
              </a:defRPr>
            </a:lvl4pPr>
            <a:lvl5pPr>
              <a:defRPr baseline="0">
                <a:latin typeface="Calibri" panose="020F050202020403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Slide Number Placeholder 6">
            <a:extLst>
              <a:ext uri="{FF2B5EF4-FFF2-40B4-BE49-F238E27FC236}">
                <a16:creationId xmlns:a16="http://schemas.microsoft.com/office/drawing/2014/main" id="{B9F9D650-1009-46ED-8222-4EE43ED14297}"/>
              </a:ext>
            </a:extLst>
          </p:cNvPr>
          <p:cNvSpPr>
            <a:spLocks noGrp="1"/>
          </p:cNvSpPr>
          <p:nvPr>
            <p:ph type="sldNum" sz="quarter" idx="10"/>
          </p:nvPr>
        </p:nvSpPr>
        <p:spPr>
          <a:xfrm>
            <a:off x="7086600" y="6588125"/>
            <a:ext cx="2057400" cy="285810"/>
          </a:xfrm>
          <a:prstGeom prst="rect">
            <a:avLst/>
          </a:prstGeom>
        </p:spPr>
        <p:txBody>
          <a:bodyPr/>
          <a:lstStyle/>
          <a:p>
            <a:fld id="{49C04F3A-82BD-4011-AADB-1F79FD7DF4BC}" type="slidenum">
              <a:rPr lang="en-GB" smtClean="0"/>
              <a:pPr/>
              <a:t>‹#›</a:t>
            </a:fld>
            <a:endParaRPr lang="en-GB" dirty="0"/>
          </a:p>
        </p:txBody>
      </p:sp>
      <p:sp>
        <p:nvSpPr>
          <p:cNvPr id="10" name="Text Placeholder 11">
            <a:extLst>
              <a:ext uri="{FF2B5EF4-FFF2-40B4-BE49-F238E27FC236}">
                <a16:creationId xmlns:a16="http://schemas.microsoft.com/office/drawing/2014/main" id="{5C16D1AC-E422-4575-9A0B-452840BC04CB}"/>
              </a:ext>
            </a:extLst>
          </p:cNvPr>
          <p:cNvSpPr>
            <a:spLocks noGrp="1"/>
          </p:cNvSpPr>
          <p:nvPr>
            <p:ph type="body" sz="quarter" idx="11"/>
          </p:nvPr>
        </p:nvSpPr>
        <p:spPr>
          <a:xfrm>
            <a:off x="2811463" y="0"/>
            <a:ext cx="6332537" cy="1035050"/>
          </a:xfrm>
        </p:spPr>
        <p:txBody>
          <a:bodyPr anchor="ctr" anchorCtr="0">
            <a:normAutofit/>
          </a:bodyPr>
          <a:lstStyle>
            <a:lvl1pPr marL="0" indent="0" algn="r">
              <a:buNone/>
              <a:defRPr sz="3200" baseline="0">
                <a:solidFill>
                  <a:schemeClr val="bg1"/>
                </a:solidFill>
              </a:defRPr>
            </a:lvl1pPr>
          </a:lstStyle>
          <a:p>
            <a:pPr lvl="0"/>
            <a:endParaRPr lang="en-GB" dirty="0"/>
          </a:p>
        </p:txBody>
      </p:sp>
    </p:spTree>
    <p:extLst>
      <p:ext uri="{BB962C8B-B14F-4D97-AF65-F5344CB8AC3E}">
        <p14:creationId xmlns:p14="http://schemas.microsoft.com/office/powerpoint/2010/main" val="42725250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Rectangle 6">
            <a:extLst>
              <a:ext uri="{FF2B5EF4-FFF2-40B4-BE49-F238E27FC236}">
                <a16:creationId xmlns:a16="http://schemas.microsoft.com/office/drawing/2014/main" id="{D9BE315B-93AB-4182-A682-D2D6C37D4D23}"/>
              </a:ext>
            </a:extLst>
          </p:cNvPr>
          <p:cNvSpPr/>
          <p:nvPr userDrawn="1"/>
        </p:nvSpPr>
        <p:spPr>
          <a:xfrm>
            <a:off x="0" y="-26988"/>
            <a:ext cx="9144000"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dirty="0"/>
          </a:p>
        </p:txBody>
      </p:sp>
      <p:pic>
        <p:nvPicPr>
          <p:cNvPr id="8" name="Picture 4">
            <a:extLst>
              <a:ext uri="{FF2B5EF4-FFF2-40B4-BE49-F238E27FC236}">
                <a16:creationId xmlns:a16="http://schemas.microsoft.com/office/drawing/2014/main" id="{4840FB52-8F74-4C62-BC14-146E37352582}"/>
              </a:ext>
            </a:extLst>
          </p:cNvPr>
          <p:cNvPicPr>
            <a:picLocks noChangeAspect="1" noChangeArrowheads="1"/>
          </p:cNvPicPr>
          <p:nvPr userDrawn="1"/>
        </p:nvPicPr>
        <p:blipFill>
          <a:blip r:embed="rId15">
            <a:extLst>
              <a:ext uri="{28A0092B-C50C-407E-A947-70E740481C1C}">
                <a14:useLocalDpi xmlns:a14="http://schemas.microsoft.com/office/drawing/2010/main" val="0"/>
              </a:ext>
            </a:extLst>
          </a:blip>
          <a:srcRect/>
          <a:stretch>
            <a:fillRect/>
          </a:stretch>
        </p:blipFill>
        <p:spPr bwMode="auto">
          <a:xfrm>
            <a:off x="-899" y="-22225"/>
            <a:ext cx="1322388" cy="107473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Rectangle 8">
            <a:extLst>
              <a:ext uri="{FF2B5EF4-FFF2-40B4-BE49-F238E27FC236}">
                <a16:creationId xmlns:a16="http://schemas.microsoft.com/office/drawing/2014/main" id="{AD8571B3-F2B3-4C41-8AB6-8D4158A1697F}"/>
              </a:ext>
            </a:extLst>
          </p:cNvPr>
          <p:cNvSpPr/>
          <p:nvPr userDrawn="1"/>
        </p:nvSpPr>
        <p:spPr>
          <a:xfrm>
            <a:off x="0" y="6588125"/>
            <a:ext cx="9144000" cy="296863"/>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chorCtr="1"/>
          <a:lstStyle/>
          <a:p>
            <a:pPr algn="ctr">
              <a:defRPr/>
            </a:pPr>
            <a:endParaRPr lang="en-GB" dirty="0"/>
          </a:p>
        </p:txBody>
      </p:sp>
      <p:sp>
        <p:nvSpPr>
          <p:cNvPr id="11" name="Rectangle 11">
            <a:extLst>
              <a:ext uri="{FF2B5EF4-FFF2-40B4-BE49-F238E27FC236}">
                <a16:creationId xmlns:a16="http://schemas.microsoft.com/office/drawing/2014/main" id="{C0713AAC-84AF-4971-8FCB-8CABFE853DD0}"/>
              </a:ext>
            </a:extLst>
          </p:cNvPr>
          <p:cNvSpPr>
            <a:spLocks noChangeArrowheads="1"/>
          </p:cNvSpPr>
          <p:nvPr userDrawn="1"/>
        </p:nvSpPr>
        <p:spPr bwMode="auto">
          <a:xfrm>
            <a:off x="-60382" y="6596936"/>
            <a:ext cx="321765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US" altLang="en-US" sz="900" b="1" i="0" baseline="0" dirty="0">
                <a:solidFill>
                  <a:srgbClr val="FFFFFF"/>
                </a:solidFill>
                <a:latin typeface="Verdana" panose="020B0604030504040204" pitchFamily="34" charset="0"/>
                <a:ea typeface="Verdana" panose="020B0604030504040204" pitchFamily="34" charset="0"/>
              </a:rPr>
              <a:t>www.coe.int/cybercrime			</a:t>
            </a:r>
          </a:p>
        </p:txBody>
      </p:sp>
      <p:sp>
        <p:nvSpPr>
          <p:cNvPr id="14" name="Slide Number Placeholder 4">
            <a:extLst>
              <a:ext uri="{FF2B5EF4-FFF2-40B4-BE49-F238E27FC236}">
                <a16:creationId xmlns:a16="http://schemas.microsoft.com/office/drawing/2014/main" id="{307588A1-E747-44DA-B866-F09C9C76894B}"/>
              </a:ext>
            </a:extLst>
          </p:cNvPr>
          <p:cNvSpPr txBox="1">
            <a:spLocks/>
          </p:cNvSpPr>
          <p:nvPr userDrawn="1"/>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a:t>
            </a:fld>
            <a:endParaRPr lang="en-GB" sz="800" b="1" dirty="0">
              <a:solidFill>
                <a:schemeClr val="bg1"/>
              </a:solidFill>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2679540493"/>
      </p:ext>
    </p:extLst>
  </p:cSld>
  <p:clrMap bg1="lt1" tx1="dk1" bg2="lt2" tx2="dk2" accent1="accent1" accent2="accent2" accent3="accent3" accent4="accent4" accent5="accent5" accent6="accent6" hlink="hlink" folHlink="folHlink"/>
  <p:sldLayoutIdLst>
    <p:sldLayoutId id="2147483676" r:id="rId1"/>
    <p:sldLayoutId id="2147483662" r:id="rId2"/>
    <p:sldLayoutId id="2147483672" r:id="rId3"/>
    <p:sldLayoutId id="2147483663" r:id="rId4"/>
    <p:sldLayoutId id="2147483664" r:id="rId5"/>
    <p:sldLayoutId id="2147483665" r:id="rId6"/>
    <p:sldLayoutId id="2147483666" r:id="rId7"/>
    <p:sldLayoutId id="2147483677" r:id="rId8"/>
    <p:sldLayoutId id="2147483671" r:id="rId9"/>
    <p:sldLayoutId id="2147483678" r:id="rId10"/>
    <p:sldLayoutId id="2147483680" r:id="rId11"/>
    <p:sldLayoutId id="2147483681" r:id="rId12"/>
    <p:sldLayoutId id="2147483682" r:id="rId1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baseline="0">
          <a:solidFill>
            <a:schemeClr val="tx1"/>
          </a:solidFill>
          <a:latin typeface="Calibri" panose="020F050202020403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baseline="0">
          <a:solidFill>
            <a:schemeClr val="tx1"/>
          </a:solidFill>
          <a:latin typeface="Calibri" panose="020F0502020204030204" pitchFamily="34" charset="0"/>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baseline="0">
          <a:solidFill>
            <a:schemeClr val="tx1"/>
          </a:solidFill>
          <a:latin typeface="Calibri" panose="020F0502020204030204" pitchFamily="34" charset="0"/>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baseline="0">
          <a:solidFill>
            <a:schemeClr val="tx1"/>
          </a:solidFill>
          <a:latin typeface="Calibri" panose="020F0502020204030204" pitchFamily="34" charset="0"/>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3" Type="http://schemas.openxmlformats.org/officeDocument/2006/relationships/image" Target="../media/image4.png" /><Relationship Id="rId2" Type="http://schemas.openxmlformats.org/officeDocument/2006/relationships/notesSlide" Target="../notesSlides/notesSlide1.xml" /><Relationship Id="rId1" Type="http://schemas.openxmlformats.org/officeDocument/2006/relationships/slideLayout" Target="../slideLayouts/slideLayout10.xml" /><Relationship Id="rId4" Type="http://schemas.openxmlformats.org/officeDocument/2006/relationships/hyperlink" Target="mailto:matteo.lucchetti@coe.int" TargetMode="External" /></Relationships>
</file>

<file path=ppt/slides/_rels/slide10.xml.rels>&#65279;<?xml version="1.0" encoding="utf-8" standalone="yes"?><Relationships xmlns="http://schemas.openxmlformats.org/package/2006/relationships"><Relationship Id="rId3" Type="http://schemas.openxmlformats.org/officeDocument/2006/relationships/image" Target="../media/image13.jpeg" /><Relationship Id="rId2" Type="http://schemas.openxmlformats.org/officeDocument/2006/relationships/notesSlide" Target="../notesSlides/notesSlide10.xml" /><Relationship Id="rId1" Type="http://schemas.openxmlformats.org/officeDocument/2006/relationships/slideLayout" Target="../slideLayouts/slideLayout12.xml" /><Relationship Id="rId5" Type="http://schemas.openxmlformats.org/officeDocument/2006/relationships/image" Target="../media/image15.jpeg" /><Relationship Id="rId4" Type="http://schemas.openxmlformats.org/officeDocument/2006/relationships/image" Target="../media/image14.jpeg" /></Relationships>
</file>

<file path=ppt/slides/_rels/slide11.xml.rels>&#65279;<?xml version="1.0" encoding="utf-8" standalone="yes"?><Relationships xmlns="http://schemas.openxmlformats.org/package/2006/relationships"><Relationship Id="rId3" Type="http://schemas.openxmlformats.org/officeDocument/2006/relationships/image" Target="../media/image14.jpeg" /><Relationship Id="rId2" Type="http://schemas.openxmlformats.org/officeDocument/2006/relationships/notesSlide" Target="../notesSlides/notesSlide11.xml" /><Relationship Id="rId1" Type="http://schemas.openxmlformats.org/officeDocument/2006/relationships/slideLayout" Target="../slideLayouts/slideLayout12.xml" /><Relationship Id="rId5" Type="http://schemas.openxmlformats.org/officeDocument/2006/relationships/image" Target="../media/image17.png" /><Relationship Id="rId4" Type="http://schemas.openxmlformats.org/officeDocument/2006/relationships/image" Target="../media/image16.png" /></Relationships>
</file>

<file path=ppt/slides/_rels/slide12.xml.rels>&#65279;<?xml version="1.0" encoding="utf-8" standalone="yes"?><Relationships xmlns="http://schemas.openxmlformats.org/package/2006/relationships"><Relationship Id="rId3" Type="http://schemas.openxmlformats.org/officeDocument/2006/relationships/image" Target="../media/image18.tiff" /><Relationship Id="rId7" Type="http://schemas.openxmlformats.org/officeDocument/2006/relationships/image" Target="../media/image22.png" /><Relationship Id="rId2" Type="http://schemas.openxmlformats.org/officeDocument/2006/relationships/notesSlide" Target="../notesSlides/notesSlide12.xml" /><Relationship Id="rId1" Type="http://schemas.openxmlformats.org/officeDocument/2006/relationships/slideLayout" Target="../slideLayouts/slideLayout12.xml" /><Relationship Id="rId6" Type="http://schemas.openxmlformats.org/officeDocument/2006/relationships/image" Target="../media/image21.jpeg" /><Relationship Id="rId5" Type="http://schemas.openxmlformats.org/officeDocument/2006/relationships/image" Target="../media/image20.png" /><Relationship Id="rId4" Type="http://schemas.openxmlformats.org/officeDocument/2006/relationships/image" Target="../media/image19.jpeg" /></Relationships>
</file>

<file path=ppt/slides/_rels/slide13.xml.rels>&#65279;<?xml version="1.0" encoding="utf-8" standalone="yes"?><Relationships xmlns="http://schemas.openxmlformats.org/package/2006/relationships"><Relationship Id="rId8" Type="http://schemas.openxmlformats.org/officeDocument/2006/relationships/image" Target="../media/image28.png" /><Relationship Id="rId3" Type="http://schemas.openxmlformats.org/officeDocument/2006/relationships/image" Target="../media/image23.tiff" /><Relationship Id="rId7" Type="http://schemas.openxmlformats.org/officeDocument/2006/relationships/image" Target="../media/image27.png" /><Relationship Id="rId2" Type="http://schemas.openxmlformats.org/officeDocument/2006/relationships/notesSlide" Target="../notesSlides/notesSlide13.xml" /><Relationship Id="rId1" Type="http://schemas.openxmlformats.org/officeDocument/2006/relationships/slideLayout" Target="../slideLayouts/slideLayout12.xml" /><Relationship Id="rId6" Type="http://schemas.openxmlformats.org/officeDocument/2006/relationships/image" Target="../media/image26.png" /><Relationship Id="rId5" Type="http://schemas.openxmlformats.org/officeDocument/2006/relationships/image" Target="../media/image25.png" /><Relationship Id="rId4" Type="http://schemas.openxmlformats.org/officeDocument/2006/relationships/image" Target="../media/image24.png" /></Relationships>
</file>

<file path=ppt/slides/_rels/slide14.xml.rels>&#65279;<?xml version="1.0" encoding="utf-8" standalone="yes"?><Relationships xmlns="http://schemas.openxmlformats.org/package/2006/relationships"><Relationship Id="rId3" Type="http://schemas.openxmlformats.org/officeDocument/2006/relationships/image" Target="../media/image29.png" /><Relationship Id="rId2" Type="http://schemas.openxmlformats.org/officeDocument/2006/relationships/notesSlide" Target="../notesSlides/notesSlide14.xml" /><Relationship Id="rId1" Type="http://schemas.openxmlformats.org/officeDocument/2006/relationships/slideLayout" Target="../slideLayouts/slideLayout12.xml" /><Relationship Id="rId6" Type="http://schemas.openxmlformats.org/officeDocument/2006/relationships/image" Target="../media/image32.png" /><Relationship Id="rId5" Type="http://schemas.openxmlformats.org/officeDocument/2006/relationships/image" Target="../media/image31.jpeg" /><Relationship Id="rId4" Type="http://schemas.openxmlformats.org/officeDocument/2006/relationships/image" Target="../media/image30.png" /></Relationships>
</file>

<file path=ppt/slides/_rels/slide15.xml.rels>&#65279;<?xml version="1.0" encoding="utf-8" standalone="yes"?><Relationships xmlns="http://schemas.openxmlformats.org/package/2006/relationships"><Relationship Id="rId8" Type="http://schemas.openxmlformats.org/officeDocument/2006/relationships/image" Target="../media/image37.jpeg" /><Relationship Id="rId3" Type="http://schemas.openxmlformats.org/officeDocument/2006/relationships/image" Target="../media/image1.png" /><Relationship Id="rId7" Type="http://schemas.openxmlformats.org/officeDocument/2006/relationships/image" Target="../media/image36.jpeg" /><Relationship Id="rId2" Type="http://schemas.openxmlformats.org/officeDocument/2006/relationships/notesSlide" Target="../notesSlides/notesSlide15.xml" /><Relationship Id="rId1" Type="http://schemas.openxmlformats.org/officeDocument/2006/relationships/slideLayout" Target="../slideLayouts/slideLayout12.xml" /><Relationship Id="rId6" Type="http://schemas.openxmlformats.org/officeDocument/2006/relationships/image" Target="../media/image35.png" /><Relationship Id="rId5" Type="http://schemas.openxmlformats.org/officeDocument/2006/relationships/image" Target="../media/image34.png" /><Relationship Id="rId4" Type="http://schemas.openxmlformats.org/officeDocument/2006/relationships/image" Target="../media/image33.jpeg" /></Relationships>
</file>

<file path=ppt/slides/_rels/slide16.xml.rels>&#65279;<?xml version="1.0" encoding="utf-8" standalone="yes"?><Relationships xmlns="http://schemas.openxmlformats.org/package/2006/relationships"><Relationship Id="rId8" Type="http://schemas.openxmlformats.org/officeDocument/2006/relationships/image" Target="../media/image43.jpeg" /><Relationship Id="rId3" Type="http://schemas.openxmlformats.org/officeDocument/2006/relationships/image" Target="../media/image38.png" /><Relationship Id="rId7" Type="http://schemas.openxmlformats.org/officeDocument/2006/relationships/image" Target="../media/image42.jpeg" /><Relationship Id="rId2" Type="http://schemas.openxmlformats.org/officeDocument/2006/relationships/notesSlide" Target="../notesSlides/notesSlide16.xml" /><Relationship Id="rId1" Type="http://schemas.openxmlformats.org/officeDocument/2006/relationships/slideLayout" Target="../slideLayouts/slideLayout12.xml" /><Relationship Id="rId6" Type="http://schemas.openxmlformats.org/officeDocument/2006/relationships/image" Target="../media/image41.png" /><Relationship Id="rId5" Type="http://schemas.openxmlformats.org/officeDocument/2006/relationships/image" Target="../media/image40.png" /><Relationship Id="rId4" Type="http://schemas.openxmlformats.org/officeDocument/2006/relationships/image" Target="../media/image39.png" /><Relationship Id="rId9" Type="http://schemas.openxmlformats.org/officeDocument/2006/relationships/image" Target="../media/image44.jpeg" /></Relationships>
</file>

<file path=ppt/slides/_rels/slide17.xml.rels>&#65279;<?xml version="1.0" encoding="utf-8" standalone="yes"?><Relationships xmlns="http://schemas.openxmlformats.org/package/2006/relationships"><Relationship Id="rId3" Type="http://schemas.openxmlformats.org/officeDocument/2006/relationships/image" Target="../media/image45.png" /><Relationship Id="rId2" Type="http://schemas.openxmlformats.org/officeDocument/2006/relationships/notesSlide" Target="../notesSlides/notesSlide17.xml" /><Relationship Id="rId1" Type="http://schemas.openxmlformats.org/officeDocument/2006/relationships/slideLayout" Target="../slideLayouts/slideLayout12.xml" /><Relationship Id="rId6" Type="http://schemas.openxmlformats.org/officeDocument/2006/relationships/image" Target="../media/image48.png" /><Relationship Id="rId5" Type="http://schemas.openxmlformats.org/officeDocument/2006/relationships/image" Target="../media/image47.png" /><Relationship Id="rId4" Type="http://schemas.openxmlformats.org/officeDocument/2006/relationships/image" Target="../media/image46.png" /></Relationships>
</file>

<file path=ppt/slides/_rels/slide18.xml.rels>&#65279;<?xml version="1.0" encoding="utf-8" standalone="yes"?><Relationships xmlns="http://schemas.openxmlformats.org/package/2006/relationships"><Relationship Id="rId2" Type="http://schemas.openxmlformats.org/officeDocument/2006/relationships/notesSlide" Target="../notesSlides/notesSlide18.xml" /><Relationship Id="rId1" Type="http://schemas.openxmlformats.org/officeDocument/2006/relationships/slideLayout" Target="../slideLayouts/slideLayout1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2.xml.rels>&#65279;<?xml version="1.0" encoding="utf-8" standalone="yes"?><Relationships xmlns="http://schemas.openxmlformats.org/package/2006/relationships"><Relationship Id="rId2" Type="http://schemas.openxmlformats.org/officeDocument/2006/relationships/notesSlide" Target="../notesSlides/notesSlide2.xml" /><Relationship Id="rId1" Type="http://schemas.openxmlformats.org/officeDocument/2006/relationships/slideLayout" Target="../slideLayouts/slideLayout12.xml" /></Relationships>
</file>

<file path=ppt/slides/_rels/slide20.xml.rels>&#65279;<?xml version="1.0" encoding="utf-8" standalone="yes"?><Relationships xmlns="http://schemas.openxmlformats.org/package/2006/relationships"><Relationship Id="rId2" Type="http://schemas.openxmlformats.org/officeDocument/2006/relationships/notesSlide" Target="../notesSlides/notesSlide19.xml" /><Relationship Id="rId1" Type="http://schemas.openxmlformats.org/officeDocument/2006/relationships/slideLayout" Target="../slideLayouts/slideLayout11.xml" /></Relationships>
</file>

<file path=ppt/slides/_rels/slide21.xml.rels>&#65279;<?xml version="1.0" encoding="utf-8" standalone="yes"?><Relationships xmlns="http://schemas.openxmlformats.org/package/2006/relationships"><Relationship Id="rId2" Type="http://schemas.openxmlformats.org/officeDocument/2006/relationships/notesSlide" Target="../notesSlides/notesSlide20.xml" /><Relationship Id="rId1" Type="http://schemas.openxmlformats.org/officeDocument/2006/relationships/slideLayout" Target="../slideLayouts/slideLayout12.xml" /></Relationships>
</file>

<file path=ppt/slides/_rels/slide22.xml.rels>&#65279;<?xml version="1.0" encoding="utf-8" standalone="yes"?><Relationships xmlns="http://schemas.openxmlformats.org/package/2006/relationships"><Relationship Id="rId3" Type="http://schemas.openxmlformats.org/officeDocument/2006/relationships/image" Target="../media/image49.tif" /><Relationship Id="rId2" Type="http://schemas.openxmlformats.org/officeDocument/2006/relationships/notesSlide" Target="../notesSlides/notesSlide21.xml" /><Relationship Id="rId1" Type="http://schemas.openxmlformats.org/officeDocument/2006/relationships/slideLayout" Target="../slideLayouts/slideLayout12.xml" /><Relationship Id="rId6" Type="http://schemas.openxmlformats.org/officeDocument/2006/relationships/image" Target="../media/image52.png" /><Relationship Id="rId5" Type="http://schemas.openxmlformats.org/officeDocument/2006/relationships/image" Target="../media/image51.tif" /><Relationship Id="rId4" Type="http://schemas.openxmlformats.org/officeDocument/2006/relationships/image" Target="../media/image50.png" /></Relationships>
</file>

<file path=ppt/slides/_rels/slide23.xml.rels>&#65279;<?xml version="1.0" encoding="utf-8" standalone="yes"?><Relationships xmlns="http://schemas.openxmlformats.org/package/2006/relationships"><Relationship Id="rId3" Type="http://schemas.openxmlformats.org/officeDocument/2006/relationships/image" Target="../media/image53.png" /><Relationship Id="rId2" Type="http://schemas.openxmlformats.org/officeDocument/2006/relationships/notesSlide" Target="../notesSlides/notesSlide22.xml" /><Relationship Id="rId1" Type="http://schemas.openxmlformats.org/officeDocument/2006/relationships/slideLayout" Target="../slideLayouts/slideLayout12.xml" /><Relationship Id="rId4" Type="http://schemas.openxmlformats.org/officeDocument/2006/relationships/image" Target="../media/image54.png" /></Relationships>
</file>

<file path=ppt/slides/_rels/slide24.xml.rels>&#65279;<?xml version="1.0" encoding="utf-8" standalone="yes"?><Relationships xmlns="http://schemas.openxmlformats.org/package/2006/relationships"><Relationship Id="rId3" Type="http://schemas.openxmlformats.org/officeDocument/2006/relationships/image" Target="../media/image55.jpeg" /><Relationship Id="rId2" Type="http://schemas.openxmlformats.org/officeDocument/2006/relationships/notesSlide" Target="../notesSlides/notesSlide23.xml" /><Relationship Id="rId1" Type="http://schemas.openxmlformats.org/officeDocument/2006/relationships/slideLayout" Target="../slideLayouts/slideLayout12.xml" /></Relationships>
</file>

<file path=ppt/slides/_rels/slide25.xml.rels>&#65279;<?xml version="1.0" encoding="utf-8" standalone="yes"?><Relationships xmlns="http://schemas.openxmlformats.org/package/2006/relationships"><Relationship Id="rId2" Type="http://schemas.openxmlformats.org/officeDocument/2006/relationships/notesSlide" Target="../notesSlides/notesSlide24.xml" /><Relationship Id="rId1" Type="http://schemas.openxmlformats.org/officeDocument/2006/relationships/slideLayout" Target="../slideLayouts/slideLayout12.xml" /></Relationships>
</file>

<file path=ppt/slides/_rels/slide26.xml.rels>&#65279;<?xml version="1.0" encoding="utf-8" standalone="yes"?><Relationships xmlns="http://schemas.openxmlformats.org/package/2006/relationships"><Relationship Id="rId2" Type="http://schemas.openxmlformats.org/officeDocument/2006/relationships/notesSlide" Target="../notesSlides/notesSlide25.xml" /><Relationship Id="rId1" Type="http://schemas.openxmlformats.org/officeDocument/2006/relationships/slideLayout" Target="../slideLayouts/slideLayout12.xml" /></Relationships>
</file>

<file path=ppt/slides/_rels/slide27.xml.rels>&#65279;<?xml version="1.0" encoding="utf-8" standalone="yes"?><Relationships xmlns="http://schemas.openxmlformats.org/package/2006/relationships"><Relationship Id="rId3" Type="http://schemas.openxmlformats.org/officeDocument/2006/relationships/image" Target="../media/image56.jpeg" /><Relationship Id="rId2" Type="http://schemas.openxmlformats.org/officeDocument/2006/relationships/notesSlide" Target="../notesSlides/notesSlide26.xml" /><Relationship Id="rId1" Type="http://schemas.openxmlformats.org/officeDocument/2006/relationships/slideLayout" Target="../slideLayouts/slideLayout12.xml" /></Relationships>
</file>

<file path=ppt/slides/_rels/slide28.xml.rels>&#65279;<?xml version="1.0" encoding="utf-8" standalone="yes"?><Relationships xmlns="http://schemas.openxmlformats.org/package/2006/relationships"><Relationship Id="rId3" Type="http://schemas.openxmlformats.org/officeDocument/2006/relationships/image" Target="../media/image57.png" /><Relationship Id="rId2" Type="http://schemas.openxmlformats.org/officeDocument/2006/relationships/notesSlide" Target="../notesSlides/notesSlide27.xml" /><Relationship Id="rId1" Type="http://schemas.openxmlformats.org/officeDocument/2006/relationships/slideLayout" Target="../slideLayouts/slideLayout12.xml" /></Relationships>
</file>

<file path=ppt/slides/_rels/slide29.xml.rels>&#65279;<?xml version="1.0" encoding="utf-8" standalone="yes"?><Relationships xmlns="http://schemas.openxmlformats.org/package/2006/relationships"><Relationship Id="rId2" Type="http://schemas.openxmlformats.org/officeDocument/2006/relationships/notesSlide" Target="../notesSlides/notesSlide28.xml" /><Relationship Id="rId1" Type="http://schemas.openxmlformats.org/officeDocument/2006/relationships/slideLayout" Target="../slideLayouts/slideLayout12.xml" /></Relationships>
</file>

<file path=ppt/slides/_rels/slide3.xml.rels>&#65279;<?xml version="1.0" encoding="utf-8" standalone="yes"?><Relationships xmlns="http://schemas.openxmlformats.org/package/2006/relationships"><Relationship Id="rId2" Type="http://schemas.openxmlformats.org/officeDocument/2006/relationships/notesSlide" Target="../notesSlides/notesSlide3.xml" /><Relationship Id="rId1" Type="http://schemas.openxmlformats.org/officeDocument/2006/relationships/slideLayout" Target="../slideLayouts/slideLayout12.xml" /></Relationships>
</file>

<file path=ppt/slides/_rels/slide30.xml.rels>&#65279;<?xml version="1.0" encoding="utf-8" standalone="yes"?><Relationships xmlns="http://schemas.openxmlformats.org/package/2006/relationships"><Relationship Id="rId3" Type="http://schemas.openxmlformats.org/officeDocument/2006/relationships/hyperlink" Target="http://www.coe.int/" TargetMode="External" /><Relationship Id="rId2" Type="http://schemas.openxmlformats.org/officeDocument/2006/relationships/notesSlide" Target="../notesSlides/notesSlide29.xml" /><Relationship Id="rId1" Type="http://schemas.openxmlformats.org/officeDocument/2006/relationships/slideLayout" Target="../slideLayouts/slideLayout12.xml" /></Relationships>
</file>

<file path=ppt/slides/_rels/slide31.xml.rels>&#65279;<?xml version="1.0" encoding="utf-8" standalone="yes"?><Relationships xmlns="http://schemas.openxmlformats.org/package/2006/relationships"><Relationship Id="rId2" Type="http://schemas.openxmlformats.org/officeDocument/2006/relationships/notesSlide" Target="../notesSlides/notesSlide30.xml" /><Relationship Id="rId1" Type="http://schemas.openxmlformats.org/officeDocument/2006/relationships/slideLayout" Target="../slideLayouts/slideLayout1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34.xml.rels>&#65279;<?xml version="1.0" encoding="utf-8" standalone="yes"?><Relationships xmlns="http://schemas.openxmlformats.org/package/2006/relationships"><Relationship Id="rId8" Type="http://schemas.openxmlformats.org/officeDocument/2006/relationships/image" Target="../media/image63.jpeg" /><Relationship Id="rId3" Type="http://schemas.openxmlformats.org/officeDocument/2006/relationships/image" Target="../media/image58.jpeg" /><Relationship Id="rId7" Type="http://schemas.openxmlformats.org/officeDocument/2006/relationships/image" Target="../media/image62.png" /><Relationship Id="rId2" Type="http://schemas.openxmlformats.org/officeDocument/2006/relationships/notesSlide" Target="../notesSlides/notesSlide31.xml" /><Relationship Id="rId1" Type="http://schemas.openxmlformats.org/officeDocument/2006/relationships/slideLayout" Target="../slideLayouts/slideLayout12.xml" /><Relationship Id="rId6" Type="http://schemas.openxmlformats.org/officeDocument/2006/relationships/image" Target="../media/image61.png" /><Relationship Id="rId5" Type="http://schemas.openxmlformats.org/officeDocument/2006/relationships/image" Target="../media/image60.png" /><Relationship Id="rId4" Type="http://schemas.openxmlformats.org/officeDocument/2006/relationships/image" Target="../media/image59.jpeg" /><Relationship Id="rId9" Type="http://schemas.openxmlformats.org/officeDocument/2006/relationships/image" Target="../media/image64.png" /></Relationships>
</file>

<file path=ppt/slides/_rels/slide35.xml.rels>&#65279;<?xml version="1.0" encoding="utf-8" standalone="yes"?><Relationships xmlns="http://schemas.openxmlformats.org/package/2006/relationships"><Relationship Id="rId3" Type="http://schemas.openxmlformats.org/officeDocument/2006/relationships/image" Target="../media/image65.png" /><Relationship Id="rId2" Type="http://schemas.openxmlformats.org/officeDocument/2006/relationships/notesSlide" Target="../notesSlides/notesSlide32.xml" /><Relationship Id="rId1" Type="http://schemas.openxmlformats.org/officeDocument/2006/relationships/slideLayout" Target="../slideLayouts/slideLayout12.xml" /></Relationships>
</file>

<file path=ppt/slides/_rels/slide36.xml.rels>&#65279;<?xml version="1.0" encoding="utf-8" standalone="yes"?><Relationships xmlns="http://schemas.openxmlformats.org/package/2006/relationships"><Relationship Id="rId3" Type="http://schemas.openxmlformats.org/officeDocument/2006/relationships/image" Target="../media/image66.png" /><Relationship Id="rId2" Type="http://schemas.openxmlformats.org/officeDocument/2006/relationships/notesSlide" Target="../notesSlides/notesSlide33.xml" /><Relationship Id="rId1" Type="http://schemas.openxmlformats.org/officeDocument/2006/relationships/slideLayout" Target="../slideLayouts/slideLayout12.xml" /><Relationship Id="rId4" Type="http://schemas.openxmlformats.org/officeDocument/2006/relationships/image" Target="../media/image67.png" /></Relationships>
</file>

<file path=ppt/slides/_rels/slide37.xml.rels>&#65279;<?xml version="1.0" encoding="utf-8" standalone="yes"?><Relationships xmlns="http://schemas.openxmlformats.org/package/2006/relationships"><Relationship Id="rId3" Type="http://schemas.openxmlformats.org/officeDocument/2006/relationships/image" Target="../media/image68.png" /><Relationship Id="rId2" Type="http://schemas.openxmlformats.org/officeDocument/2006/relationships/notesSlide" Target="../notesSlides/notesSlide34.xml" /><Relationship Id="rId1" Type="http://schemas.openxmlformats.org/officeDocument/2006/relationships/slideLayout" Target="../slideLayouts/slideLayout12.xml" /><Relationship Id="rId5" Type="http://schemas.openxmlformats.org/officeDocument/2006/relationships/image" Target="../media/image67.png" /><Relationship Id="rId4" Type="http://schemas.openxmlformats.org/officeDocument/2006/relationships/image" Target="../media/image69.png" /></Relationships>
</file>

<file path=ppt/slides/_rels/slide38.xml.rels>&#65279;<?xml version="1.0" encoding="utf-8" standalone="yes"?><Relationships xmlns="http://schemas.openxmlformats.org/package/2006/relationships"><Relationship Id="rId3" Type="http://schemas.openxmlformats.org/officeDocument/2006/relationships/image" Target="../media/image70.png" /><Relationship Id="rId2" Type="http://schemas.openxmlformats.org/officeDocument/2006/relationships/notesSlide" Target="../notesSlides/notesSlide35.xml" /><Relationship Id="rId1" Type="http://schemas.openxmlformats.org/officeDocument/2006/relationships/slideLayout" Target="../slideLayouts/slideLayout12.xml" /><Relationship Id="rId4" Type="http://schemas.openxmlformats.org/officeDocument/2006/relationships/image" Target="../media/image71.png" /></Relationships>
</file>

<file path=ppt/slides/_rels/slide39.xml.rels>&#65279;<?xml version="1.0" encoding="utf-8" standalone="yes"?><Relationships xmlns="http://schemas.openxmlformats.org/package/2006/relationships"><Relationship Id="rId2" Type="http://schemas.openxmlformats.org/officeDocument/2006/relationships/notesSlide" Target="../notesSlides/notesSlide36.xml" /><Relationship Id="rId1" Type="http://schemas.openxmlformats.org/officeDocument/2006/relationships/slideLayout" Target="../slideLayouts/slideLayout12.xml" /></Relationships>
</file>

<file path=ppt/slides/_rels/slide4.xml.rels>&#65279;<?xml version="1.0" encoding="utf-8" standalone="yes"?><Relationships xmlns="http://schemas.openxmlformats.org/package/2006/relationships"><Relationship Id="rId2" Type="http://schemas.openxmlformats.org/officeDocument/2006/relationships/notesSlide" Target="../notesSlides/notesSlide4.xml" /><Relationship Id="rId1" Type="http://schemas.openxmlformats.org/officeDocument/2006/relationships/slideLayout" Target="../slideLayouts/slideLayout1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1.xml" /></Relationships>
</file>

<file path=ppt/slides/_rels/slide42.xml.rels>&#65279;<?xml version="1.0" encoding="utf-8" standalone="yes"?><Relationships xmlns="http://schemas.openxmlformats.org/package/2006/relationships"><Relationship Id="rId3" Type="http://schemas.openxmlformats.org/officeDocument/2006/relationships/image" Target="../media/image72.jpeg" /><Relationship Id="rId2" Type="http://schemas.openxmlformats.org/officeDocument/2006/relationships/notesSlide" Target="../notesSlides/notesSlide37.xml" /><Relationship Id="rId1" Type="http://schemas.openxmlformats.org/officeDocument/2006/relationships/slideLayout" Target="../slideLayouts/slideLayout12.xml" /></Relationships>
</file>

<file path=ppt/slides/_rels/slide43.xml.rels>&#65279;<?xml version="1.0" encoding="utf-8" standalone="yes"?><Relationships xmlns="http://schemas.openxmlformats.org/package/2006/relationships"><Relationship Id="rId3" Type="http://schemas.openxmlformats.org/officeDocument/2006/relationships/image" Target="../media/image73.jpeg" /><Relationship Id="rId2" Type="http://schemas.openxmlformats.org/officeDocument/2006/relationships/notesSlide" Target="../notesSlides/notesSlide38.xml" /><Relationship Id="rId1" Type="http://schemas.openxmlformats.org/officeDocument/2006/relationships/slideLayout" Target="../slideLayouts/slideLayout12.xml" /><Relationship Id="rId6" Type="http://schemas.openxmlformats.org/officeDocument/2006/relationships/image" Target="../media/image76.png" /><Relationship Id="rId5" Type="http://schemas.openxmlformats.org/officeDocument/2006/relationships/image" Target="../media/image75.png" /><Relationship Id="rId4" Type="http://schemas.openxmlformats.org/officeDocument/2006/relationships/image" Target="../media/image74.jpeg" /></Relationships>
</file>

<file path=ppt/slides/_rels/slide44.xml.rels>&#65279;<?xml version="1.0" encoding="utf-8" standalone="yes"?><Relationships xmlns="http://schemas.openxmlformats.org/package/2006/relationships"><Relationship Id="rId3" Type="http://schemas.openxmlformats.org/officeDocument/2006/relationships/hyperlink" Target="http://www.coe.int/" TargetMode="External" /><Relationship Id="rId2" Type="http://schemas.openxmlformats.org/officeDocument/2006/relationships/notesSlide" Target="../notesSlides/notesSlide39.xml" /><Relationship Id="rId1" Type="http://schemas.openxmlformats.org/officeDocument/2006/relationships/slideLayout" Target="../slideLayouts/slideLayout12.xml" /></Relationships>
</file>

<file path=ppt/slides/_rels/slide45.xml.rels>&#65279;<?xml version="1.0" encoding="utf-8" standalone="yes"?><Relationships xmlns="http://schemas.openxmlformats.org/package/2006/relationships"><Relationship Id="rId3" Type="http://schemas.openxmlformats.org/officeDocument/2006/relationships/hyperlink" Target="http://www.sitename.com/" TargetMode="External" /><Relationship Id="rId2" Type="http://schemas.openxmlformats.org/officeDocument/2006/relationships/notesSlide" Target="../notesSlides/notesSlide40.xml" /><Relationship Id="rId1" Type="http://schemas.openxmlformats.org/officeDocument/2006/relationships/slideLayout" Target="../slideLayouts/slideLayout12.xml" /><Relationship Id="rId4" Type="http://schemas.openxmlformats.org/officeDocument/2006/relationships/hyperlink" Target="http://www.sitename.com/about.html" TargetMode="External" /></Relationships>
</file>

<file path=ppt/slides/_rels/slide46.xml.rels>&#65279;<?xml version="1.0" encoding="utf-8" standalone="yes"?><Relationships xmlns="http://schemas.openxmlformats.org/package/2006/relationships"><Relationship Id="rId3" Type="http://schemas.openxmlformats.org/officeDocument/2006/relationships/image" Target="../media/image77.png" /><Relationship Id="rId2" Type="http://schemas.openxmlformats.org/officeDocument/2006/relationships/notesSlide" Target="../notesSlides/notesSlide41.xml" /><Relationship Id="rId1" Type="http://schemas.openxmlformats.org/officeDocument/2006/relationships/slideLayout" Target="../slideLayouts/slideLayout12.xml" /><Relationship Id="rId4" Type="http://schemas.openxmlformats.org/officeDocument/2006/relationships/image" Target="../media/image78.png" /></Relationships>
</file>

<file path=ppt/slides/_rels/slide47.xml.rels>&#65279;<?xml version="1.0" encoding="utf-8" standalone="yes"?><Relationships xmlns="http://schemas.openxmlformats.org/package/2006/relationships"><Relationship Id="rId3" Type="http://schemas.openxmlformats.org/officeDocument/2006/relationships/image" Target="../media/image79.png" /><Relationship Id="rId2" Type="http://schemas.openxmlformats.org/officeDocument/2006/relationships/notesSlide" Target="../notesSlides/notesSlide42.xml" /><Relationship Id="rId1" Type="http://schemas.openxmlformats.org/officeDocument/2006/relationships/slideLayout" Target="../slideLayouts/slideLayout12.xml" /></Relationships>
</file>

<file path=ppt/slides/_rels/slide48.xml.rels>&#65279;<?xml version="1.0" encoding="utf-8" standalone="yes"?><Relationships xmlns="http://schemas.openxmlformats.org/package/2006/relationships"><Relationship Id="rId2" Type="http://schemas.openxmlformats.org/officeDocument/2006/relationships/notesSlide" Target="../notesSlides/notesSlide43.xml" /><Relationship Id="rId1" Type="http://schemas.openxmlformats.org/officeDocument/2006/relationships/slideLayout" Target="../slideLayouts/slideLayout12.xml" /></Relationships>
</file>

<file path=ppt/slides/_rels/slide49.xml.rels>&#65279;<?xml version="1.0" encoding="utf-8" standalone="yes"?><Relationships xmlns="http://schemas.openxmlformats.org/package/2006/relationships"><Relationship Id="rId3" Type="http://schemas.openxmlformats.org/officeDocument/2006/relationships/image" Target="../media/image80.png" /><Relationship Id="rId2" Type="http://schemas.openxmlformats.org/officeDocument/2006/relationships/notesSlide" Target="../notesSlides/notesSlide44.xml" /><Relationship Id="rId1" Type="http://schemas.openxmlformats.org/officeDocument/2006/relationships/slideLayout" Target="../slideLayouts/slideLayout12.xml" /></Relationships>
</file>

<file path=ppt/slides/_rels/slide5.xml.rels>&#65279;<?xml version="1.0" encoding="utf-8" standalone="yes"?><Relationships xmlns="http://schemas.openxmlformats.org/package/2006/relationships"><Relationship Id="rId2" Type="http://schemas.openxmlformats.org/officeDocument/2006/relationships/notesSlide" Target="../notesSlides/notesSlide5.xml" /><Relationship Id="rId1" Type="http://schemas.openxmlformats.org/officeDocument/2006/relationships/slideLayout" Target="../slideLayouts/slideLayout11.xml" /></Relationships>
</file>

<file path=ppt/slides/_rels/slide50.xml.rels>&#65279;<?xml version="1.0" encoding="utf-8" standalone="yes"?><Relationships xmlns="http://schemas.openxmlformats.org/package/2006/relationships"><Relationship Id="rId3" Type="http://schemas.openxmlformats.org/officeDocument/2006/relationships/image" Target="../media/image81.png" /><Relationship Id="rId2" Type="http://schemas.openxmlformats.org/officeDocument/2006/relationships/notesSlide" Target="../notesSlides/notesSlide45.xml" /><Relationship Id="rId1" Type="http://schemas.openxmlformats.org/officeDocument/2006/relationships/slideLayout" Target="../slideLayouts/slideLayout12.xml" /><Relationship Id="rId4" Type="http://schemas.openxmlformats.org/officeDocument/2006/relationships/image" Target="../media/image82.png" /></Relationships>
</file>

<file path=ppt/slides/_rels/slide51.xml.rels>&#65279;<?xml version="1.0" encoding="utf-8" standalone="yes"?><Relationships xmlns="http://schemas.openxmlformats.org/package/2006/relationships"><Relationship Id="rId3" Type="http://schemas.openxmlformats.org/officeDocument/2006/relationships/image" Target="../media/image83.jpeg" /><Relationship Id="rId2" Type="http://schemas.openxmlformats.org/officeDocument/2006/relationships/notesSlide" Target="../notesSlides/notesSlide46.xml" /><Relationship Id="rId1" Type="http://schemas.openxmlformats.org/officeDocument/2006/relationships/slideLayout" Target="../slideLayouts/slideLayout12.xml" /><Relationship Id="rId6" Type="http://schemas.openxmlformats.org/officeDocument/2006/relationships/image" Target="../media/image86.png" /><Relationship Id="rId5" Type="http://schemas.openxmlformats.org/officeDocument/2006/relationships/image" Target="../media/image85.png" /><Relationship Id="rId4" Type="http://schemas.openxmlformats.org/officeDocument/2006/relationships/image" Target="../media/image84.png" /></Relationships>
</file>

<file path=ppt/slides/_rels/slide52.xml.rels>&#65279;<?xml version="1.0" encoding="utf-8" standalone="yes"?><Relationships xmlns="http://schemas.openxmlformats.org/package/2006/relationships"><Relationship Id="rId3" Type="http://schemas.openxmlformats.org/officeDocument/2006/relationships/image" Target="../media/image87.png" /><Relationship Id="rId2" Type="http://schemas.openxmlformats.org/officeDocument/2006/relationships/notesSlide" Target="../notesSlides/notesSlide47.xml" /><Relationship Id="rId1" Type="http://schemas.openxmlformats.org/officeDocument/2006/relationships/slideLayout" Target="../slideLayouts/slideLayout12.xml" /></Relationships>
</file>

<file path=ppt/slides/_rels/slide53.xml.rels>&#65279;<?xml version="1.0" encoding="utf-8" standalone="yes"?><Relationships xmlns="http://schemas.openxmlformats.org/package/2006/relationships"><Relationship Id="rId3" Type="http://schemas.openxmlformats.org/officeDocument/2006/relationships/image" Target="../media/image88.png" /><Relationship Id="rId2" Type="http://schemas.openxmlformats.org/officeDocument/2006/relationships/notesSlide" Target="../notesSlides/notesSlide48.xml" /><Relationship Id="rId1" Type="http://schemas.openxmlformats.org/officeDocument/2006/relationships/slideLayout" Target="../slideLayouts/slideLayout12.xml" /></Relationships>
</file>

<file path=ppt/slides/_rels/slide54.xml.rels>&#65279;<?xml version="1.0" encoding="utf-8" standalone="yes"?><Relationships xmlns="http://schemas.openxmlformats.org/package/2006/relationships"><Relationship Id="rId3" Type="http://schemas.openxmlformats.org/officeDocument/2006/relationships/image" Target="../media/image89.png" /><Relationship Id="rId2" Type="http://schemas.openxmlformats.org/officeDocument/2006/relationships/notesSlide" Target="../notesSlides/notesSlide49.xml" /><Relationship Id="rId1" Type="http://schemas.openxmlformats.org/officeDocument/2006/relationships/slideLayout" Target="../slideLayouts/slideLayout12.xml" /></Relationships>
</file>

<file path=ppt/slides/_rels/slide55.xml.rels>&#65279;<?xml version="1.0" encoding="utf-8" standalone="yes"?><Relationships xmlns="http://schemas.openxmlformats.org/package/2006/relationships"><Relationship Id="rId2" Type="http://schemas.openxmlformats.org/officeDocument/2006/relationships/notesSlide" Target="../notesSlides/notesSlide50.xml" /><Relationship Id="rId1" Type="http://schemas.openxmlformats.org/officeDocument/2006/relationships/slideLayout" Target="../slideLayouts/slideLayout12.xml" /></Relationships>
</file>

<file path=ppt/slides/_rels/slide56.xml.rels>&#65279;<?xml version="1.0" encoding="utf-8" standalone="yes"?><Relationships xmlns="http://schemas.openxmlformats.org/package/2006/relationships"><Relationship Id="rId3" Type="http://schemas.openxmlformats.org/officeDocument/2006/relationships/image" Target="../media/image90.png" /><Relationship Id="rId2" Type="http://schemas.openxmlformats.org/officeDocument/2006/relationships/notesSlide" Target="../notesSlides/notesSlide51.xml" /><Relationship Id="rId1" Type="http://schemas.openxmlformats.org/officeDocument/2006/relationships/slideLayout" Target="../slideLayouts/slideLayout12.xml" /><Relationship Id="rId4" Type="http://schemas.openxmlformats.org/officeDocument/2006/relationships/image" Target="../media/image91.png" /></Relationships>
</file>

<file path=ppt/slides/_rels/slide57.xml.rels>&#65279;<?xml version="1.0" encoding="utf-8" standalone="yes"?><Relationships xmlns="http://schemas.openxmlformats.org/package/2006/relationships"><Relationship Id="rId3" Type="http://schemas.openxmlformats.org/officeDocument/2006/relationships/image" Target="../media/image92.jpeg" /><Relationship Id="rId2" Type="http://schemas.openxmlformats.org/officeDocument/2006/relationships/notesSlide" Target="../notesSlides/notesSlide52.xml" /><Relationship Id="rId1" Type="http://schemas.openxmlformats.org/officeDocument/2006/relationships/slideLayout" Target="../slideLayouts/slideLayout12.xml" /></Relationships>
</file>

<file path=ppt/slides/_rels/slide58.xml.rels>&#65279;<?xml version="1.0" encoding="utf-8" standalone="yes"?><Relationships xmlns="http://schemas.openxmlformats.org/package/2006/relationships"><Relationship Id="rId3" Type="http://schemas.openxmlformats.org/officeDocument/2006/relationships/image" Target="../media/image93.png" /><Relationship Id="rId2" Type="http://schemas.openxmlformats.org/officeDocument/2006/relationships/notesSlide" Target="../notesSlides/notesSlide53.xml" /><Relationship Id="rId1" Type="http://schemas.openxmlformats.org/officeDocument/2006/relationships/slideLayout" Target="../slideLayouts/slideLayout12.xml" /></Relationships>
</file>

<file path=ppt/slides/_rels/slide59.xml.rels>&#65279;<?xml version="1.0" encoding="utf-8" standalone="yes"?><Relationships xmlns="http://schemas.openxmlformats.org/package/2006/relationships"><Relationship Id="rId3" Type="http://schemas.openxmlformats.org/officeDocument/2006/relationships/image" Target="../media/image94.png" /><Relationship Id="rId2" Type="http://schemas.openxmlformats.org/officeDocument/2006/relationships/notesSlide" Target="../notesSlides/notesSlide54.xml" /><Relationship Id="rId1" Type="http://schemas.openxmlformats.org/officeDocument/2006/relationships/slideLayout" Target="../slideLayouts/slideLayout12.xml" /></Relationships>
</file>

<file path=ppt/slides/_rels/slide6.xml.rels>&#65279;<?xml version="1.0" encoding="utf-8" standalone="yes"?><Relationships xmlns="http://schemas.openxmlformats.org/package/2006/relationships"><Relationship Id="rId8" Type="http://schemas.openxmlformats.org/officeDocument/2006/relationships/image" Target="../media/image10.png" /><Relationship Id="rId3" Type="http://schemas.openxmlformats.org/officeDocument/2006/relationships/image" Target="../media/image5.png" /><Relationship Id="rId7" Type="http://schemas.openxmlformats.org/officeDocument/2006/relationships/image" Target="../media/image9.png" /><Relationship Id="rId2" Type="http://schemas.openxmlformats.org/officeDocument/2006/relationships/notesSlide" Target="../notesSlides/notesSlide6.xml" /><Relationship Id="rId1" Type="http://schemas.openxmlformats.org/officeDocument/2006/relationships/slideLayout" Target="../slideLayouts/slideLayout12.xml" /><Relationship Id="rId6" Type="http://schemas.openxmlformats.org/officeDocument/2006/relationships/image" Target="../media/image8.png" /><Relationship Id="rId5" Type="http://schemas.openxmlformats.org/officeDocument/2006/relationships/image" Target="../media/image7.png" /><Relationship Id="rId4" Type="http://schemas.openxmlformats.org/officeDocument/2006/relationships/image" Target="../media/image6.png" /><Relationship Id="rId9" Type="http://schemas.openxmlformats.org/officeDocument/2006/relationships/image" Target="../media/image11.png" /></Relationships>
</file>

<file path=ppt/slides/_rels/slide60.xml.rels>&#65279;<?xml version="1.0" encoding="utf-8" standalone="yes"?><Relationships xmlns="http://schemas.openxmlformats.org/package/2006/relationships"><Relationship Id="rId2" Type="http://schemas.openxmlformats.org/officeDocument/2006/relationships/notesSlide" Target="../notesSlides/notesSlide55.xml" /><Relationship Id="rId1" Type="http://schemas.openxmlformats.org/officeDocument/2006/relationships/slideLayout" Target="../slideLayouts/slideLayout12.xml" /></Relationships>
</file>

<file path=ppt/slides/_rels/slide61.xml.rels>&#65279;<?xml version="1.0" encoding="utf-8" standalone="yes"?><Relationships xmlns="http://schemas.openxmlformats.org/package/2006/relationships"><Relationship Id="rId3" Type="http://schemas.openxmlformats.org/officeDocument/2006/relationships/image" Target="../media/image95.png" /><Relationship Id="rId2" Type="http://schemas.openxmlformats.org/officeDocument/2006/relationships/notesSlide" Target="../notesSlides/notesSlide56.xml" /><Relationship Id="rId1" Type="http://schemas.openxmlformats.org/officeDocument/2006/relationships/slideLayout" Target="../slideLayouts/slideLayout12.xml" /><Relationship Id="rId5" Type="http://schemas.openxmlformats.org/officeDocument/2006/relationships/image" Target="../media/image97.png" /><Relationship Id="rId4" Type="http://schemas.openxmlformats.org/officeDocument/2006/relationships/image" Target="../media/image96.png" /></Relationships>
</file>

<file path=ppt/slides/_rels/slide62.xml.rels>&#65279;<?xml version="1.0" encoding="utf-8" standalone="yes"?><Relationships xmlns="http://schemas.openxmlformats.org/package/2006/relationships"><Relationship Id="rId2" Type="http://schemas.openxmlformats.org/officeDocument/2006/relationships/notesSlide" Target="../notesSlides/notesSlide57.xml" /><Relationship Id="rId1" Type="http://schemas.openxmlformats.org/officeDocument/2006/relationships/slideLayout" Target="../slideLayouts/slideLayout12.xml" /></Relationships>
</file>

<file path=ppt/slides/_rels/slide63.xml.rels>&#65279;<?xml version="1.0" encoding="utf-8" standalone="yes"?><Relationships xmlns="http://schemas.openxmlformats.org/package/2006/relationships"><Relationship Id="rId3" Type="http://schemas.openxmlformats.org/officeDocument/2006/relationships/image" Target="../media/image98.png" /><Relationship Id="rId2" Type="http://schemas.openxmlformats.org/officeDocument/2006/relationships/notesSlide" Target="../notesSlides/notesSlide58.xml" /><Relationship Id="rId1" Type="http://schemas.openxmlformats.org/officeDocument/2006/relationships/slideLayout" Target="../slideLayouts/slideLayout12.xml" /><Relationship Id="rId4" Type="http://schemas.openxmlformats.org/officeDocument/2006/relationships/image" Target="../media/image99.png" /></Relationships>
</file>

<file path=ppt/slides/_rels/slide64.xml.rels>&#65279;<?xml version="1.0" encoding="utf-8" standalone="yes"?><Relationships xmlns="http://schemas.openxmlformats.org/package/2006/relationships"><Relationship Id="rId3" Type="http://schemas.openxmlformats.org/officeDocument/2006/relationships/image" Target="../media/image100.jpeg" /><Relationship Id="rId2" Type="http://schemas.openxmlformats.org/officeDocument/2006/relationships/notesSlide" Target="../notesSlides/notesSlide59.xml" /><Relationship Id="rId1" Type="http://schemas.openxmlformats.org/officeDocument/2006/relationships/slideLayout" Target="../slideLayouts/slideLayout12.xml" /><Relationship Id="rId6" Type="http://schemas.openxmlformats.org/officeDocument/2006/relationships/image" Target="../media/image103.jpeg" /><Relationship Id="rId5" Type="http://schemas.openxmlformats.org/officeDocument/2006/relationships/image" Target="../media/image102.jpeg" /><Relationship Id="rId4" Type="http://schemas.openxmlformats.org/officeDocument/2006/relationships/image" Target="../media/image101.jpeg" /></Relationships>
</file>

<file path=ppt/slides/_rels/slide65.xml.rels>&#65279;<?xml version="1.0" encoding="utf-8" standalone="yes"?><Relationships xmlns="http://schemas.openxmlformats.org/package/2006/relationships"><Relationship Id="rId3" Type="http://schemas.openxmlformats.org/officeDocument/2006/relationships/image" Target="../media/image104.png" /><Relationship Id="rId2" Type="http://schemas.openxmlformats.org/officeDocument/2006/relationships/notesSlide" Target="../notesSlides/notesSlide60.xml" /><Relationship Id="rId1" Type="http://schemas.openxmlformats.org/officeDocument/2006/relationships/slideLayout" Target="../slideLayouts/slideLayout12.xml" /></Relationships>
</file>

<file path=ppt/slides/_rels/slide66.xml.rels>&#65279;<?xml version="1.0" encoding="utf-8" standalone="yes"?><Relationships xmlns="http://schemas.openxmlformats.org/package/2006/relationships"><Relationship Id="rId3" Type="http://schemas.openxmlformats.org/officeDocument/2006/relationships/image" Target="../media/image105.png" /><Relationship Id="rId2" Type="http://schemas.openxmlformats.org/officeDocument/2006/relationships/notesSlide" Target="../notesSlides/notesSlide61.xml" /><Relationship Id="rId1" Type="http://schemas.openxmlformats.org/officeDocument/2006/relationships/slideLayout" Target="../slideLayouts/slideLayout12.xml" /></Relationships>
</file>

<file path=ppt/slides/_rels/slide67.xml.rels>&#65279;<?xml version="1.0" encoding="utf-8" standalone="yes"?><Relationships xmlns="http://schemas.openxmlformats.org/package/2006/relationships"><Relationship Id="rId3" Type="http://schemas.openxmlformats.org/officeDocument/2006/relationships/image" Target="../media/image106.png" /><Relationship Id="rId2" Type="http://schemas.openxmlformats.org/officeDocument/2006/relationships/notesSlide" Target="../notesSlides/notesSlide62.xml" /><Relationship Id="rId1" Type="http://schemas.openxmlformats.org/officeDocument/2006/relationships/slideLayout" Target="../slideLayouts/slideLayout12.xml" /><Relationship Id="rId5" Type="http://schemas.openxmlformats.org/officeDocument/2006/relationships/image" Target="../media/image108.png" /><Relationship Id="rId4" Type="http://schemas.openxmlformats.org/officeDocument/2006/relationships/image" Target="../media/image107.png" /></Relationships>
</file>

<file path=ppt/slides/_rels/slide68.xml.rels>&#65279;<?xml version="1.0" encoding="utf-8" standalone="yes"?><Relationships xmlns="http://schemas.openxmlformats.org/package/2006/relationships"><Relationship Id="rId3" Type="http://schemas.openxmlformats.org/officeDocument/2006/relationships/image" Target="../media/image109.png" /><Relationship Id="rId2" Type="http://schemas.openxmlformats.org/officeDocument/2006/relationships/notesSlide" Target="../notesSlides/notesSlide63.xml" /><Relationship Id="rId1" Type="http://schemas.openxmlformats.org/officeDocument/2006/relationships/slideLayout" Target="../slideLayouts/slideLayout12.xml" /></Relationships>
</file>

<file path=ppt/slides/_rels/slide69.xml.rels>&#65279;<?xml version="1.0" encoding="utf-8" standalone="yes"?><Relationships xmlns="http://schemas.openxmlformats.org/package/2006/relationships"><Relationship Id="rId8" Type="http://schemas.openxmlformats.org/officeDocument/2006/relationships/image" Target="../media/image113.jpeg" /><Relationship Id="rId3" Type="http://schemas.openxmlformats.org/officeDocument/2006/relationships/image" Target="../media/image110.png" /><Relationship Id="rId7" Type="http://schemas.openxmlformats.org/officeDocument/2006/relationships/image" Target="../media/image112.png" /><Relationship Id="rId2" Type="http://schemas.openxmlformats.org/officeDocument/2006/relationships/notesSlide" Target="../notesSlides/notesSlide64.xml" /><Relationship Id="rId1" Type="http://schemas.openxmlformats.org/officeDocument/2006/relationships/slideLayout" Target="../slideLayouts/slideLayout12.xml" /><Relationship Id="rId6" Type="http://schemas.openxmlformats.org/officeDocument/2006/relationships/image" Target="../media/image107.png" /><Relationship Id="rId5" Type="http://schemas.openxmlformats.org/officeDocument/2006/relationships/image" Target="../media/image106.png" /><Relationship Id="rId4" Type="http://schemas.openxmlformats.org/officeDocument/2006/relationships/image" Target="../media/image111.png" /><Relationship Id="rId9" Type="http://schemas.openxmlformats.org/officeDocument/2006/relationships/image" Target="../media/image114.png" /></Relationships>
</file>

<file path=ppt/slides/_rels/slide7.xml.rels>&#65279;<?xml version="1.0" encoding="utf-8" standalone="yes"?><Relationships xmlns="http://schemas.openxmlformats.org/package/2006/relationships"><Relationship Id="rId3" Type="http://schemas.openxmlformats.org/officeDocument/2006/relationships/image" Target="../media/image12.png" /><Relationship Id="rId2" Type="http://schemas.openxmlformats.org/officeDocument/2006/relationships/notesSlide" Target="../notesSlides/notesSlide7.xml" /><Relationship Id="rId1" Type="http://schemas.openxmlformats.org/officeDocument/2006/relationships/slideLayout" Target="../slideLayouts/slideLayout12.xml" /></Relationships>
</file>

<file path=ppt/slides/_rels/slide70.xml.rels>&#65279;<?xml version="1.0" encoding="utf-8" standalone="yes"?><Relationships xmlns="http://schemas.openxmlformats.org/package/2006/relationships"><Relationship Id="rId2" Type="http://schemas.openxmlformats.org/officeDocument/2006/relationships/notesSlide" Target="../notesSlides/notesSlide65.xml" /><Relationship Id="rId1" Type="http://schemas.openxmlformats.org/officeDocument/2006/relationships/slideLayout" Target="../slideLayouts/slideLayout12.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72.xml.rels>&#65279;<?xml version="1.0" encoding="utf-8" standalone="yes"?><Relationships xmlns="http://schemas.openxmlformats.org/package/2006/relationships"><Relationship Id="rId2" Type="http://schemas.openxmlformats.org/officeDocument/2006/relationships/notesSlide" Target="../notesSlides/notesSlide66.xml" /><Relationship Id="rId1" Type="http://schemas.openxmlformats.org/officeDocument/2006/relationships/slideLayout" Target="../slideLayouts/slideLayout11.xml" /></Relationships>
</file>

<file path=ppt/slides/_rels/slide73.xml.rels>&#65279;<?xml version="1.0" encoding="utf-8" standalone="yes"?><Relationships xmlns="http://schemas.openxmlformats.org/package/2006/relationships"><Relationship Id="rId3" Type="http://schemas.openxmlformats.org/officeDocument/2006/relationships/image" Target="../media/image115.jpeg" /><Relationship Id="rId2" Type="http://schemas.openxmlformats.org/officeDocument/2006/relationships/notesSlide" Target="../notesSlides/notesSlide67.xml" /><Relationship Id="rId1" Type="http://schemas.openxmlformats.org/officeDocument/2006/relationships/slideLayout" Target="../slideLayouts/slideLayout12.xml" /></Relationships>
</file>

<file path=ppt/slides/_rels/slide74.xml.rels>&#65279;<?xml version="1.0" encoding="utf-8" standalone="yes"?><Relationships xmlns="http://schemas.openxmlformats.org/package/2006/relationships"><Relationship Id="rId2" Type="http://schemas.openxmlformats.org/officeDocument/2006/relationships/notesSlide" Target="../notesSlides/notesSlide68.xml" /><Relationship Id="rId1" Type="http://schemas.openxmlformats.org/officeDocument/2006/relationships/slideLayout" Target="../slideLayouts/slideLayout12.xml" /></Relationships>
</file>

<file path=ppt/slides/_rels/slide75.xml.rels>&#65279;<?xml version="1.0" encoding="utf-8" standalone="yes"?><Relationships xmlns="http://schemas.openxmlformats.org/package/2006/relationships"><Relationship Id="rId3" Type="http://schemas.openxmlformats.org/officeDocument/2006/relationships/image" Target="../media/image116.gif" /><Relationship Id="rId7" Type="http://schemas.openxmlformats.org/officeDocument/2006/relationships/image" Target="../media/image120.png" /><Relationship Id="rId2" Type="http://schemas.openxmlformats.org/officeDocument/2006/relationships/notesSlide" Target="../notesSlides/notesSlide69.xml" /><Relationship Id="rId1" Type="http://schemas.openxmlformats.org/officeDocument/2006/relationships/slideLayout" Target="../slideLayouts/slideLayout12.xml" /><Relationship Id="rId6" Type="http://schemas.openxmlformats.org/officeDocument/2006/relationships/image" Target="../media/image119.jpeg" /><Relationship Id="rId5" Type="http://schemas.openxmlformats.org/officeDocument/2006/relationships/image" Target="../media/image118.png" /><Relationship Id="rId4" Type="http://schemas.openxmlformats.org/officeDocument/2006/relationships/image" Target="../media/image117.png" /></Relationships>
</file>

<file path=ppt/slides/_rels/slide76.xml.rels>&#65279;<?xml version="1.0" encoding="utf-8" standalone="yes"?><Relationships xmlns="http://schemas.openxmlformats.org/package/2006/relationships"><Relationship Id="rId3" Type="http://schemas.openxmlformats.org/officeDocument/2006/relationships/image" Target="../media/image121.png" /><Relationship Id="rId2" Type="http://schemas.openxmlformats.org/officeDocument/2006/relationships/notesSlide" Target="../notesSlides/notesSlide70.xml" /><Relationship Id="rId1" Type="http://schemas.openxmlformats.org/officeDocument/2006/relationships/slideLayout" Target="../slideLayouts/slideLayout12.xml" /><Relationship Id="rId4" Type="http://schemas.openxmlformats.org/officeDocument/2006/relationships/image" Target="../media/image122.png" /></Relationships>
</file>

<file path=ppt/slides/_rels/slide77.xml.rels>&#65279;<?xml version="1.0" encoding="utf-8" standalone="yes"?><Relationships xmlns="http://schemas.openxmlformats.org/package/2006/relationships"><Relationship Id="rId3" Type="http://schemas.openxmlformats.org/officeDocument/2006/relationships/image" Target="../media/image92.jpeg" /><Relationship Id="rId2" Type="http://schemas.openxmlformats.org/officeDocument/2006/relationships/notesSlide" Target="../notesSlides/notesSlide71.xml" /><Relationship Id="rId1" Type="http://schemas.openxmlformats.org/officeDocument/2006/relationships/slideLayout" Target="../slideLayouts/slideLayout12.xml" /><Relationship Id="rId6" Type="http://schemas.openxmlformats.org/officeDocument/2006/relationships/image" Target="../media/image125.png" /><Relationship Id="rId5" Type="http://schemas.openxmlformats.org/officeDocument/2006/relationships/image" Target="../media/image124.png" /><Relationship Id="rId4" Type="http://schemas.openxmlformats.org/officeDocument/2006/relationships/image" Target="../media/image123.png" /></Relationships>
</file>

<file path=ppt/slides/_rels/slide78.xml.rels>&#65279;<?xml version="1.0" encoding="utf-8" standalone="yes"?><Relationships xmlns="http://schemas.openxmlformats.org/package/2006/relationships"><Relationship Id="rId2" Type="http://schemas.openxmlformats.org/officeDocument/2006/relationships/notesSlide" Target="../notesSlides/notesSlide72.xml" /><Relationship Id="rId1" Type="http://schemas.openxmlformats.org/officeDocument/2006/relationships/slideLayout" Target="../slideLayouts/slideLayout12.xml" /></Relationships>
</file>

<file path=ppt/slides/_rels/slide79.xml.rels>&#65279;<?xml version="1.0" encoding="utf-8" standalone="yes"?><Relationships xmlns="http://schemas.openxmlformats.org/package/2006/relationships"><Relationship Id="rId3" Type="http://schemas.openxmlformats.org/officeDocument/2006/relationships/image" Target="../media/image126.png" /><Relationship Id="rId2" Type="http://schemas.openxmlformats.org/officeDocument/2006/relationships/notesSlide" Target="../notesSlides/notesSlide73.xml" /><Relationship Id="rId1" Type="http://schemas.openxmlformats.org/officeDocument/2006/relationships/slideLayout" Target="../slideLayouts/slideLayout12.xml" /><Relationship Id="rId4" Type="http://schemas.openxmlformats.org/officeDocument/2006/relationships/image" Target="../media/image127.png" /></Relationships>
</file>

<file path=ppt/slides/_rels/slide8.xml.rels>&#65279;<?xml version="1.0" encoding="utf-8" standalone="yes"?><Relationships xmlns="http://schemas.openxmlformats.org/package/2006/relationships"><Relationship Id="rId2" Type="http://schemas.openxmlformats.org/officeDocument/2006/relationships/notesSlide" Target="../notesSlides/notesSlide8.xml" /><Relationship Id="rId1" Type="http://schemas.openxmlformats.org/officeDocument/2006/relationships/slideLayout" Target="../slideLayouts/slideLayout12.xml" /></Relationships>
</file>

<file path=ppt/slides/_rels/slide80.xml.rels>&#65279;<?xml version="1.0" encoding="utf-8" standalone="yes"?><Relationships xmlns="http://schemas.openxmlformats.org/package/2006/relationships"><Relationship Id="rId3" Type="http://schemas.openxmlformats.org/officeDocument/2006/relationships/image" Target="../media/image128.png" /><Relationship Id="rId2" Type="http://schemas.openxmlformats.org/officeDocument/2006/relationships/notesSlide" Target="../notesSlides/notesSlide74.xml" /><Relationship Id="rId1" Type="http://schemas.openxmlformats.org/officeDocument/2006/relationships/slideLayout" Target="../slideLayouts/slideLayout12.xml" /><Relationship Id="rId5" Type="http://schemas.openxmlformats.org/officeDocument/2006/relationships/image" Target="../media/image130.png" /><Relationship Id="rId4" Type="http://schemas.openxmlformats.org/officeDocument/2006/relationships/image" Target="../media/image129.png" /></Relationships>
</file>

<file path=ppt/slides/_rels/slide81.xml.rels>&#65279;<?xml version="1.0" encoding="utf-8" standalone="yes"?><Relationships xmlns="http://schemas.openxmlformats.org/package/2006/relationships"><Relationship Id="rId8" Type="http://schemas.openxmlformats.org/officeDocument/2006/relationships/image" Target="../media/image136.png" /><Relationship Id="rId3" Type="http://schemas.openxmlformats.org/officeDocument/2006/relationships/image" Target="../media/image131.png" /><Relationship Id="rId7" Type="http://schemas.openxmlformats.org/officeDocument/2006/relationships/image" Target="../media/image135.png" /><Relationship Id="rId2" Type="http://schemas.openxmlformats.org/officeDocument/2006/relationships/notesSlide" Target="../notesSlides/notesSlide75.xml" /><Relationship Id="rId1" Type="http://schemas.openxmlformats.org/officeDocument/2006/relationships/slideLayout" Target="../slideLayouts/slideLayout12.xml" /><Relationship Id="rId6" Type="http://schemas.openxmlformats.org/officeDocument/2006/relationships/image" Target="../media/image134.png" /><Relationship Id="rId11" Type="http://schemas.openxmlformats.org/officeDocument/2006/relationships/image" Target="../media/image139.png" /><Relationship Id="rId5" Type="http://schemas.openxmlformats.org/officeDocument/2006/relationships/image" Target="../media/image133.png" /><Relationship Id="rId10" Type="http://schemas.openxmlformats.org/officeDocument/2006/relationships/image" Target="../media/image138.png" /><Relationship Id="rId4" Type="http://schemas.openxmlformats.org/officeDocument/2006/relationships/image" Target="../media/image132.png" /><Relationship Id="rId9" Type="http://schemas.openxmlformats.org/officeDocument/2006/relationships/image" Target="../media/image137.png" /></Relationships>
</file>

<file path=ppt/slides/_rels/slide82.xml.rels>&#65279;<?xml version="1.0" encoding="utf-8" standalone="yes"?><Relationships xmlns="http://schemas.openxmlformats.org/package/2006/relationships"><Relationship Id="rId3" Type="http://schemas.openxmlformats.org/officeDocument/2006/relationships/image" Target="../media/image140.png" /><Relationship Id="rId2" Type="http://schemas.openxmlformats.org/officeDocument/2006/relationships/notesSlide" Target="../notesSlides/notesSlide76.xml" /><Relationship Id="rId1" Type="http://schemas.openxmlformats.org/officeDocument/2006/relationships/slideLayout" Target="../slideLayouts/slideLayout12.xml" /></Relationships>
</file>

<file path=ppt/slides/_rels/slide83.xml.rels>&#65279;<?xml version="1.0" encoding="utf-8" standalone="yes"?><Relationships xmlns="http://schemas.openxmlformats.org/package/2006/relationships"><Relationship Id="rId8" Type="http://schemas.openxmlformats.org/officeDocument/2006/relationships/image" Target="../media/image146.png" /><Relationship Id="rId3" Type="http://schemas.openxmlformats.org/officeDocument/2006/relationships/image" Target="../media/image141.jpeg" /><Relationship Id="rId7" Type="http://schemas.openxmlformats.org/officeDocument/2006/relationships/image" Target="../media/image145.png" /><Relationship Id="rId2" Type="http://schemas.openxmlformats.org/officeDocument/2006/relationships/notesSlide" Target="../notesSlides/notesSlide77.xml" /><Relationship Id="rId1" Type="http://schemas.openxmlformats.org/officeDocument/2006/relationships/slideLayout" Target="../slideLayouts/slideLayout12.xml" /><Relationship Id="rId6" Type="http://schemas.openxmlformats.org/officeDocument/2006/relationships/image" Target="../media/image144.png" /><Relationship Id="rId5" Type="http://schemas.openxmlformats.org/officeDocument/2006/relationships/image" Target="../media/image143.png" /><Relationship Id="rId4" Type="http://schemas.openxmlformats.org/officeDocument/2006/relationships/image" Target="../media/image142.jpeg" /><Relationship Id="rId9" Type="http://schemas.openxmlformats.org/officeDocument/2006/relationships/image" Target="../media/image147.png" /></Relationships>
</file>

<file path=ppt/slides/_rels/slide84.xml.rels>&#65279;<?xml version="1.0" encoding="utf-8" standalone="yes"?><Relationships xmlns="http://schemas.openxmlformats.org/package/2006/relationships"><Relationship Id="rId2" Type="http://schemas.openxmlformats.org/officeDocument/2006/relationships/notesSlide" Target="../notesSlides/notesSlide78.xml" /><Relationship Id="rId1" Type="http://schemas.openxmlformats.org/officeDocument/2006/relationships/slideLayout" Target="../slideLayouts/slideLayout12.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8.xml" /></Relationships>
</file>

<file path=ppt/slides/_rels/slide86.xml.rels>&#65279;<?xml version="1.0" encoding="utf-8" standalone="yes"?><Relationships xmlns="http://schemas.openxmlformats.org/package/2006/relationships"><Relationship Id="rId2" Type="http://schemas.openxmlformats.org/officeDocument/2006/relationships/notesSlide" Target="../notesSlides/notesSlide79.xml" /><Relationship Id="rId1" Type="http://schemas.openxmlformats.org/officeDocument/2006/relationships/slideLayout" Target="../slideLayouts/slideLayout12.xml" /></Relationships>
</file>

<file path=ppt/slides/_rels/slide87.xml.rels>&#65279;<?xml version="1.0" encoding="utf-8" standalone="yes"?><Relationships xmlns="http://schemas.openxmlformats.org/package/2006/relationships"><Relationship Id="rId3" Type="http://schemas.openxmlformats.org/officeDocument/2006/relationships/hyperlink" Target="mailto:matteo.lucchetti@coe.int" TargetMode="External" /><Relationship Id="rId2" Type="http://schemas.openxmlformats.org/officeDocument/2006/relationships/image" Target="../media/image4.png" /><Relationship Id="rId1" Type="http://schemas.openxmlformats.org/officeDocument/2006/relationships/slideLayout" Target="../slideLayouts/slideLayout10.xml" /></Relationships>
</file>

<file path=ppt/slides/_rels/slide9.xml.rels>&#65279;<?xml version="1.0" encoding="utf-8" standalone="yes"?><Relationships xmlns="http://schemas.openxmlformats.org/package/2006/relationships"><Relationship Id="rId8" Type="http://schemas.openxmlformats.org/officeDocument/2006/relationships/image" Target="../media/image10.png" /><Relationship Id="rId3" Type="http://schemas.openxmlformats.org/officeDocument/2006/relationships/image" Target="../media/image5.png" /><Relationship Id="rId7" Type="http://schemas.openxmlformats.org/officeDocument/2006/relationships/image" Target="../media/image9.png" /><Relationship Id="rId2" Type="http://schemas.openxmlformats.org/officeDocument/2006/relationships/notesSlide" Target="../notesSlides/notesSlide9.xml" /><Relationship Id="rId1" Type="http://schemas.openxmlformats.org/officeDocument/2006/relationships/slideLayout" Target="../slideLayouts/slideLayout12.xml" /><Relationship Id="rId6" Type="http://schemas.openxmlformats.org/officeDocument/2006/relationships/image" Target="../media/image8.png" /><Relationship Id="rId5" Type="http://schemas.openxmlformats.org/officeDocument/2006/relationships/image" Target="../media/image7.png" /><Relationship Id="rId4" Type="http://schemas.openxmlformats.org/officeDocument/2006/relationships/image" Target="../media/image6.png" /><Relationship Id="rId9" Type="http://schemas.openxmlformats.org/officeDocument/2006/relationships/image" Target="../media/image11.png" /></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41857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q-AL" dirty="1" sz="3600" b="1">
                <a:latin typeface="+mn-lt"/>
              </a:rPr>
              <a:t>Sesioni 1.4</a:t>
            </a:r>
          </a:p>
          <a:p>
            <a:pPr algn="ctr" eaLnBrk="1" hangingPunct="1">
              <a:spcBef>
                <a:spcPct val="0"/>
              </a:spcBef>
              <a:buFontTx/>
              <a:buNone/>
            </a:pPr>
            <a:r>
              <a:rPr lang="sq-AL" dirty="1" sz="3600" b="1">
                <a:latin typeface="+mn-lt"/>
              </a:rPr>
              <a:t>Bazat e kompjuterëve dhe internetit</a:t>
            </a:r>
          </a:p>
          <a:p>
            <a:pPr algn="ctr">
              <a:spcBef>
                <a:spcPct val="0"/>
              </a:spcBef>
              <a:buNone/>
            </a:pPr>
            <a:r>
              <a:rPr lang="sq-AL" dirty="1" sz="2800" b="1">
                <a:solidFill>
                  <a:srgbClr val="FF0000"/>
                </a:solidFill>
                <a:latin typeface="Verdana" panose="020B0604030504040204" pitchFamily="34" charset="0"/>
              </a:rPr>
              <a:t>(Versioni Online)</a:t>
            </a: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2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r>
              <a:rPr lang="sq-AL" dirty="1" sz="1800" b="1">
                <a:latin typeface="+mn-lt"/>
              </a:rPr>
              <a:t>Xxxxx XXXXXXXX</a:t>
            </a:r>
          </a:p>
          <a:p>
            <a:pPr algn="ctr" eaLnBrk="1" hangingPunct="1">
              <a:spcBef>
                <a:spcPct val="0"/>
              </a:spcBef>
              <a:buFontTx/>
              <a:buNone/>
            </a:pPr>
            <a:endParaRPr lang="en-GB" altLang="en-US" sz="600" dirty="0">
              <a:latin typeface="+mn-lt"/>
            </a:endParaRPr>
          </a:p>
          <a:p>
            <a:pPr algn="ctr" eaLnBrk="1" hangingPunct="1">
              <a:spcBef>
                <a:spcPct val="0"/>
              </a:spcBef>
              <a:buFontTx/>
              <a:buNone/>
            </a:pPr>
            <a:r>
              <a:rPr lang="sq-AL" dirty="1" sz="1400" i="1">
                <a:latin typeface="+mn-lt"/>
              </a:rPr>
              <a:t>Këshilli i Evropës</a:t>
            </a:r>
          </a:p>
          <a:p>
            <a:pPr algn="ctr" eaLnBrk="1" hangingPunct="1">
              <a:spcBef>
                <a:spcPct val="0"/>
              </a:spcBef>
              <a:buFontTx/>
              <a:buNone/>
            </a:pPr>
            <a:endParaRPr lang="en-GB" altLang="en-US" sz="1400" b="1" dirty="0">
              <a:solidFill>
                <a:srgbClr val="2F618F"/>
              </a:solidFill>
              <a:latin typeface="+mn-lt"/>
              <a:hlinkClick r:id="rId4"/>
            </a:endParaRPr>
          </a:p>
          <a:p>
            <a:pPr algn="ctr" eaLnBrk="1" hangingPunct="1">
              <a:spcBef>
                <a:spcPct val="0"/>
              </a:spcBef>
              <a:buFontTx/>
              <a:buNone/>
            </a:pPr>
            <a:r>
              <a:rPr lang="sq-AL" dirty="1" sz="1200" b="1">
                <a:solidFill>
                  <a:srgbClr val="2F618F"/>
                </a:solidFill>
                <a:latin typeface="+mn-lt"/>
              </a:rPr>
              <a:t>email</a:t>
            </a:r>
          </a:p>
          <a:p>
            <a:pPr algn="ctr" eaLnBrk="1" hangingPunct="1">
              <a:spcBef>
                <a:spcPct val="0"/>
              </a:spcBef>
              <a:buFontTx/>
              <a:buNone/>
            </a:pPr>
            <a:endParaRPr lang="en-GB" altLang="en-US" sz="1600" b="1" dirty="0">
              <a:latin typeface="+mn-lt"/>
            </a:endParaRPr>
          </a:p>
          <a:p>
            <a:pPr algn="ctr" eaLnBrk="1" hangingPunct="1">
              <a:spcBef>
                <a:spcPct val="0"/>
              </a:spcBef>
              <a:buFontTx/>
              <a:buNone/>
            </a:pPr>
            <a:endParaRPr lang="en-GB" altLang="en-US" sz="1600" b="1" dirty="0">
              <a:latin typeface="+mn-lt"/>
            </a:endParaRPr>
          </a:p>
          <a:p>
            <a:pPr algn="ctr" eaLnBrk="1" hangingPunct="1">
              <a:spcBef>
                <a:spcPct val="0"/>
              </a:spcBef>
              <a:buFontTx/>
              <a:buNone/>
            </a:pPr>
            <a:endParaRPr lang="en-GB" altLang="en-US" sz="1400" b="1" dirty="0">
              <a:latin typeface="+mn-lt"/>
            </a:endParaRPr>
          </a:p>
          <a:p>
            <a:pPr algn="ctr" eaLnBrk="1" hangingPunct="1">
              <a:spcBef>
                <a:spcPct val="0"/>
              </a:spcBef>
              <a:buFontTx/>
              <a:buNone/>
            </a:pPr>
            <a:r>
              <a:rPr lang="sq-AL" dirty="1" sz="1600" b="1">
                <a:latin typeface="+mn-lt"/>
              </a:rPr>
              <a:t>DD Muaji VVVV</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q-AL" dirty="1" sz="1600" b="1">
                <a:latin typeface="+mn-lt"/>
              </a:rPr>
              <a:t>Trajnim hyrës gjyqësor për krimin kibernetik dhe provat elektronike</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Burimet e provave në pajisje</a:t>
            </a:r>
          </a:p>
        </p:txBody>
      </p:sp>
      <p:pic>
        <p:nvPicPr>
          <p:cNvPr id="13" name="Content Placeholder 12">
            <a:extLst>
              <a:ext uri="{FF2B5EF4-FFF2-40B4-BE49-F238E27FC236}">
                <a16:creationId xmlns:a16="http://schemas.microsoft.com/office/drawing/2014/main" id="{4968D3FF-36B9-4A82-BA36-38431DB328DC}"/>
              </a:ext>
            </a:extLst>
          </p:cNvPr>
          <p:cNvPicPr>
            <a:picLocks noGrp="1" noChangeAspect="1"/>
          </p:cNvPicPr>
          <p:nvPr>
            <p:ph idx="4294967295"/>
          </p:nvPr>
        </p:nvPicPr>
        <p:blipFill>
          <a:blip r:embed="rId3" cstate="print">
            <a:extLst>
              <a:ext uri="{28A0092B-C50C-407E-A947-70E740481C1C}">
                <a14:useLocalDpi xmlns:a14="http://schemas.microsoft.com/office/drawing/2010/main" val="0"/>
              </a:ext>
            </a:extLst>
          </a:blip>
          <a:stretch>
            <a:fillRect/>
          </a:stretch>
        </p:blipFill>
        <p:spPr>
          <a:xfrm>
            <a:off x="2822478" y="4033554"/>
            <a:ext cx="3498850" cy="2333625"/>
          </a:xfrm>
          <a:prstGeom prst="rect">
            <a:avLst/>
          </a:prstGeom>
          <a:ln>
            <a:noFill/>
          </a:ln>
        </p:spPr>
      </p:pic>
      <p:pic>
        <p:nvPicPr>
          <p:cNvPr id="15" name="Picture 14">
            <a:extLst>
              <a:ext uri="{FF2B5EF4-FFF2-40B4-BE49-F238E27FC236}">
                <a16:creationId xmlns:a16="http://schemas.microsoft.com/office/drawing/2014/main" id="{7A82B44F-9376-4405-8790-656DAD6B35DD}"/>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l="8355" t="5604" r="13035" b="3225"/>
          <a:stretch/>
        </p:blipFill>
        <p:spPr>
          <a:xfrm>
            <a:off x="859062" y="1270001"/>
            <a:ext cx="3498658" cy="2705168"/>
          </a:xfrm>
          <a:prstGeom prst="rect">
            <a:avLst/>
          </a:prstGeom>
        </p:spPr>
      </p:pic>
      <p:pic>
        <p:nvPicPr>
          <p:cNvPr id="16" name="Picture 6" descr="The Best Micro SD Cards For Your Phone &amp; Tablet - TigerMobiles.com">
            <a:extLst>
              <a:ext uri="{FF2B5EF4-FFF2-40B4-BE49-F238E27FC236}">
                <a16:creationId xmlns:a16="http://schemas.microsoft.com/office/drawing/2014/main" id="{835A33A2-2259-4599-A333-49D3ACB4C74E}"/>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3546" t="23375" b="16402"/>
          <a:stretch/>
        </p:blipFill>
        <p:spPr bwMode="auto">
          <a:xfrm>
            <a:off x="5076056" y="1428483"/>
            <a:ext cx="3415645" cy="2360557"/>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a:extLst>
              <a:ext uri="{FF2B5EF4-FFF2-40B4-BE49-F238E27FC236}">
                <a16:creationId xmlns:a16="http://schemas.microsoft.com/office/drawing/2014/main" id="{24990F76-EA01-45F1-A756-B8A7EF3F33DE}"/>
              </a:ext>
            </a:extLst>
          </p:cNvPr>
          <p:cNvSpPr txBox="1"/>
          <p:nvPr/>
        </p:nvSpPr>
        <p:spPr>
          <a:xfrm>
            <a:off x="198856" y="1417758"/>
            <a:ext cx="2070829" cy="461665"/>
          </a:xfrm>
          <a:prstGeom prst="rect">
            <a:avLst/>
          </a:prstGeom>
          <a:solidFill>
            <a:schemeClr val="tx1">
              <a:lumMod val="65000"/>
              <a:lumOff val="35000"/>
            </a:schemeClr>
          </a:solidFill>
        </p:spPr>
        <p:txBody>
          <a:bodyPr wrap="square" rtlCol="0">
            <a:spAutoFit/>
          </a:bodyPr>
          <a:lstStyle/>
          <a:p>
            <a:pPr algn="ctr"/>
            <a:r>
              <a:rPr lang="sq-AL" dirty="1" sz="2400">
                <a:solidFill>
                  <a:schemeClr val="bg1"/>
                </a:solidFill>
                <a:latin typeface="+mj-lt"/>
              </a:rPr>
              <a:t>Disqet</a:t>
            </a:r>
          </a:p>
        </p:txBody>
      </p:sp>
      <p:sp>
        <p:nvSpPr>
          <p:cNvPr id="18" name="TextBox 17">
            <a:extLst>
              <a:ext uri="{FF2B5EF4-FFF2-40B4-BE49-F238E27FC236}">
                <a16:creationId xmlns:a16="http://schemas.microsoft.com/office/drawing/2014/main" id="{D16903E0-55B7-4D80-B925-B34EBC5172E1}"/>
              </a:ext>
            </a:extLst>
          </p:cNvPr>
          <p:cNvSpPr txBox="1"/>
          <p:nvPr/>
        </p:nvSpPr>
        <p:spPr>
          <a:xfrm>
            <a:off x="6944371" y="3559670"/>
            <a:ext cx="2070829" cy="830997"/>
          </a:xfrm>
          <a:prstGeom prst="rect">
            <a:avLst/>
          </a:prstGeom>
          <a:solidFill>
            <a:srgbClr val="BDD8F3"/>
          </a:solidFill>
        </p:spPr>
        <p:txBody>
          <a:bodyPr wrap="square" rtlCol="0">
            <a:spAutoFit/>
          </a:bodyPr>
          <a:lstStyle/>
          <a:p>
            <a:pPr algn="ctr"/>
            <a:r>
              <a:rPr lang="sq-AL" dirty="1" sz="2400">
                <a:solidFill>
                  <a:schemeClr val="tx1">
                    <a:lumMod val="65000"/>
                    <a:lumOff val="35000"/>
                  </a:schemeClr>
                </a:solidFill>
                <a:latin typeface="+mj-lt"/>
              </a:rPr>
              <a:t>Storage/pajisja e memories që hiqet</a:t>
            </a:r>
          </a:p>
        </p:txBody>
      </p:sp>
      <p:sp>
        <p:nvSpPr>
          <p:cNvPr id="19" name="TextBox 18">
            <a:extLst>
              <a:ext uri="{FF2B5EF4-FFF2-40B4-BE49-F238E27FC236}">
                <a16:creationId xmlns:a16="http://schemas.microsoft.com/office/drawing/2014/main" id="{0E5F4A7E-194A-415C-962A-C82021917D53}"/>
              </a:ext>
            </a:extLst>
          </p:cNvPr>
          <p:cNvSpPr txBox="1"/>
          <p:nvPr/>
        </p:nvSpPr>
        <p:spPr>
          <a:xfrm>
            <a:off x="5310432" y="6010066"/>
            <a:ext cx="2021793" cy="461665"/>
          </a:xfrm>
          <a:prstGeom prst="rect">
            <a:avLst/>
          </a:prstGeom>
          <a:solidFill>
            <a:srgbClr val="F08A34"/>
          </a:solidFill>
        </p:spPr>
        <p:txBody>
          <a:bodyPr wrap="square" rtlCol="0">
            <a:spAutoFit/>
          </a:bodyPr>
          <a:lstStyle/>
          <a:p>
            <a:pPr algn="ctr"/>
            <a:r>
              <a:rPr lang="sq-AL" dirty="1" sz="2400">
                <a:solidFill>
                  <a:schemeClr val="bg1"/>
                </a:solidFill>
                <a:latin typeface="+mj-lt"/>
              </a:rPr>
              <a:t>Memoria</a:t>
            </a:r>
          </a:p>
        </p:txBody>
      </p:sp>
    </p:spTree>
    <p:extLst>
      <p:ext uri="{BB962C8B-B14F-4D97-AF65-F5344CB8AC3E}">
        <p14:creationId xmlns:p14="http://schemas.microsoft.com/office/powerpoint/2010/main" val="40274695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Disqet</a:t>
            </a:r>
            <a:r>
              <a:rPr lang="sq-AL" dirty="1" sz="3200">
                <a:solidFill>
                  <a:schemeClr val="bg1"/>
                </a:solidFill>
                <a:latin typeface="Verdana" charset="0"/>
                <a:cs typeface="Verdana" charset="0"/>
              </a:rPr>
              <a:t> </a:t>
            </a:r>
          </a:p>
        </p:txBody>
      </p:sp>
      <p:pic>
        <p:nvPicPr>
          <p:cNvPr id="15" name="Picture 14">
            <a:extLst>
              <a:ext uri="{FF2B5EF4-FFF2-40B4-BE49-F238E27FC236}">
                <a16:creationId xmlns:a16="http://schemas.microsoft.com/office/drawing/2014/main" id="{7A82B44F-9376-4405-8790-656DAD6B35DD}"/>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8355" t="5604" r="13035" b="3225"/>
          <a:stretch/>
        </p:blipFill>
        <p:spPr>
          <a:xfrm>
            <a:off x="6147810" y="1232787"/>
            <a:ext cx="2538990" cy="1963151"/>
          </a:xfrm>
          <a:prstGeom prst="rect">
            <a:avLst/>
          </a:prstGeom>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18668" y="1230663"/>
            <a:ext cx="5194300" cy="5192713"/>
          </a:xfrm>
        </p:spPr>
        <p:txBody>
          <a:bodyPr/>
          <a:lstStyle/>
          <a:p>
            <a:r>
              <a:rPr lang="sq-AL" dirty="1"/>
              <a:t>Zakonisht një - por mund të jenë më shumë (serverë, CCTV, etj.)</a:t>
            </a:r>
          </a:p>
          <a:p>
            <a:pPr lvl="1"/>
            <a:r>
              <a:rPr lang="sq-AL" dirty="1"/>
              <a:t>Disqet rrotulluese apo solide</a:t>
            </a:r>
          </a:p>
          <a:p>
            <a:pPr lvl="1"/>
            <a:endParaRPr lang="en-GB" dirty="0"/>
          </a:p>
          <a:p>
            <a:r>
              <a:rPr lang="sq-AL" dirty="1"/>
              <a:t>Disa pajisje moderne kanë hapësirë ruajtëse jo të lëvizshme</a:t>
            </a:r>
          </a:p>
          <a:p>
            <a:pPr lvl="1"/>
            <a:r>
              <a:rPr lang="sq-AL" dirty="1"/>
              <a:t>Komplikimet shtesë për hetuesit</a:t>
            </a:r>
          </a:p>
          <a:p>
            <a:pPr lvl="1"/>
            <a:endParaRPr lang="en-GB" dirty="0"/>
          </a:p>
          <a:p>
            <a:r>
              <a:rPr lang="sq-AL" dirty="1"/>
              <a:t>Formatet IDE, SATA, mSATA, M.2 &amp; U.2</a:t>
            </a:r>
          </a:p>
        </p:txBody>
      </p:sp>
      <p:pic>
        <p:nvPicPr>
          <p:cNvPr id="14" name="Bild 7">
            <a:extLst>
              <a:ext uri="{FF2B5EF4-FFF2-40B4-BE49-F238E27FC236}">
                <a16:creationId xmlns:a16="http://schemas.microsoft.com/office/drawing/2014/main" id="{A5363AAF-2C01-4A6A-88DE-330191BE953A}"/>
              </a:ext>
            </a:extLst>
          </p:cNvPr>
          <p:cNvPicPr>
            <a:picLocks noChangeAspect="1"/>
          </p:cNvPicPr>
          <p:nvPr/>
        </p:nvPicPr>
        <p:blipFill>
          <a:blip r:embed="rId4"/>
          <a:stretch>
            <a:fillRect/>
          </a:stretch>
        </p:blipFill>
        <p:spPr>
          <a:xfrm>
            <a:off x="6228183" y="3272951"/>
            <a:ext cx="2538991" cy="1528870"/>
          </a:xfrm>
          <a:prstGeom prst="rect">
            <a:avLst/>
          </a:prstGeom>
        </p:spPr>
      </p:pic>
      <p:pic>
        <p:nvPicPr>
          <p:cNvPr id="20" name="Bild 8">
            <a:extLst>
              <a:ext uri="{FF2B5EF4-FFF2-40B4-BE49-F238E27FC236}">
                <a16:creationId xmlns:a16="http://schemas.microsoft.com/office/drawing/2014/main" id="{2D053EDB-3ADD-4A19-99D3-85BC8E416FD1}"/>
              </a:ext>
            </a:extLst>
          </p:cNvPr>
          <p:cNvPicPr>
            <a:picLocks noChangeAspect="1"/>
          </p:cNvPicPr>
          <p:nvPr/>
        </p:nvPicPr>
        <p:blipFill>
          <a:blip r:embed="rId5"/>
          <a:stretch>
            <a:fillRect/>
          </a:stretch>
        </p:blipFill>
        <p:spPr>
          <a:xfrm rot="1337098">
            <a:off x="6557940" y="5027081"/>
            <a:ext cx="1879479" cy="1121834"/>
          </a:xfrm>
          <a:prstGeom prst="rect">
            <a:avLst/>
          </a:prstGeom>
        </p:spPr>
      </p:pic>
    </p:spTree>
    <p:extLst>
      <p:ext uri="{BB962C8B-B14F-4D97-AF65-F5344CB8AC3E}">
        <p14:creationId xmlns:p14="http://schemas.microsoft.com/office/powerpoint/2010/main" val="26661619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Storage/pajisja e memories që hiqet</a:t>
            </a:r>
            <a:r>
              <a:rPr lang="sq-AL" dirty="1" sz="3200">
                <a:solidFill>
                  <a:schemeClr val="bg1"/>
                </a:solidFill>
                <a:latin typeface="Verdana" charset="0"/>
                <a:cs typeface="Verdana" charset="0"/>
              </a:rPr>
              <a:t> </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73680" y="1333040"/>
            <a:ext cx="4978400" cy="5192713"/>
          </a:xfrm>
        </p:spPr>
        <p:txBody>
          <a:bodyPr/>
          <a:lstStyle/>
          <a:p>
            <a:r>
              <a:rPr lang="sq-AL" dirty="1"/>
              <a:t>Teknologjia CD/DVD ende përdoret por po pakësohet</a:t>
            </a:r>
          </a:p>
          <a:p>
            <a:endParaRPr lang="en-GB" dirty="0"/>
          </a:p>
          <a:p>
            <a:r>
              <a:rPr lang="sq-AL" dirty="1"/>
              <a:t>Pajisjet USB</a:t>
            </a:r>
          </a:p>
          <a:p>
            <a:pPr lvl="1"/>
            <a:r>
              <a:rPr lang="sq-AL" dirty="1"/>
              <a:t>Hard disqet e jashtme</a:t>
            </a:r>
          </a:p>
          <a:p>
            <a:pPr lvl="1"/>
            <a:r>
              <a:rPr lang="sq-AL" dirty="1"/>
              <a:t>Pajisjet ‘Thumb’</a:t>
            </a:r>
          </a:p>
          <a:p>
            <a:endParaRPr lang="en-GB" dirty="0"/>
          </a:p>
          <a:p>
            <a:r>
              <a:rPr lang="sq-AL" dirty="1"/>
              <a:t>Kartelat mediale SD dhe MicroSD</a:t>
            </a:r>
          </a:p>
          <a:p>
            <a:pPr lvl="1"/>
            <a:r>
              <a:rPr lang="sq-AL" dirty="1"/>
              <a:t>Kamera dhe telefona të mundshëm</a:t>
            </a:r>
          </a:p>
        </p:txBody>
      </p:sp>
      <p:pic>
        <p:nvPicPr>
          <p:cNvPr id="13" name="Picture 4">
            <a:extLst>
              <a:ext uri="{FF2B5EF4-FFF2-40B4-BE49-F238E27FC236}">
                <a16:creationId xmlns:a16="http://schemas.microsoft.com/office/drawing/2014/main" id="{27FCD892-1866-453E-B37C-D81A5F603A82}"/>
              </a:ext>
            </a:extLst>
          </p:cNvPr>
          <p:cNvPicPr>
            <a:picLocks noChangeAspect="1"/>
          </p:cNvPicPr>
          <p:nvPr/>
        </p:nvPicPr>
        <p:blipFill>
          <a:blip r:embed="rId3"/>
          <a:stretch>
            <a:fillRect/>
          </a:stretch>
        </p:blipFill>
        <p:spPr>
          <a:xfrm>
            <a:off x="5148064" y="1270001"/>
            <a:ext cx="3722256" cy="1346987"/>
          </a:xfrm>
          <a:prstGeom prst="rect">
            <a:avLst/>
          </a:prstGeom>
        </p:spPr>
      </p:pic>
      <p:pic>
        <p:nvPicPr>
          <p:cNvPr id="1026" name="Picture 2" descr="10 Ways to get 3.0 external hard drive recognized on your PC">
            <a:extLst>
              <a:ext uri="{FF2B5EF4-FFF2-40B4-BE49-F238E27FC236}">
                <a16:creationId xmlns:a16="http://schemas.microsoft.com/office/drawing/2014/main" id="{570B5FC9-5682-47D9-B085-18582A8B76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33664" y="3154273"/>
            <a:ext cx="1856982" cy="1219934"/>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458D23A5-2998-488F-81CE-7C193538AF47}"/>
              </a:ext>
            </a:extLst>
          </p:cNvPr>
          <p:cNvPicPr>
            <a:picLocks noChangeAspect="1"/>
          </p:cNvPicPr>
          <p:nvPr/>
        </p:nvPicPr>
        <p:blipFill>
          <a:blip r:embed="rId5"/>
          <a:stretch>
            <a:fillRect/>
          </a:stretch>
        </p:blipFill>
        <p:spPr>
          <a:xfrm>
            <a:off x="7706618" y="3281416"/>
            <a:ext cx="1185862" cy="976312"/>
          </a:xfrm>
          <a:prstGeom prst="rect">
            <a:avLst/>
          </a:prstGeom>
        </p:spPr>
      </p:pic>
      <p:pic>
        <p:nvPicPr>
          <p:cNvPr id="1028" name="Picture 4" descr="HighPoint RocketStor 6114V 4-Bay USB 3.1 RAID Enclosure RS6114V">
            <a:extLst>
              <a:ext uri="{FF2B5EF4-FFF2-40B4-BE49-F238E27FC236}">
                <a16:creationId xmlns:a16="http://schemas.microsoft.com/office/drawing/2014/main" id="{C19E6A42-280D-4C56-A535-8B1EA939AD8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61856" y="3232748"/>
            <a:ext cx="1204364" cy="1204364"/>
          </a:xfrm>
          <a:prstGeom prst="rect">
            <a:avLst/>
          </a:prstGeom>
          <a:noFill/>
          <a:extLst>
            <a:ext uri="{909E8E84-426E-40DD-AFC4-6F175D3DCCD1}">
              <a14:hiddenFill xmlns:a14="http://schemas.microsoft.com/office/drawing/2010/main">
                <a:solidFill>
                  <a:srgbClr val="FFFFFF"/>
                </a:solidFill>
              </a14:hiddenFill>
            </a:ext>
          </a:extLst>
        </p:spPr>
      </p:pic>
      <p:pic>
        <p:nvPicPr>
          <p:cNvPr id="16" name="Bild 3">
            <a:extLst>
              <a:ext uri="{FF2B5EF4-FFF2-40B4-BE49-F238E27FC236}">
                <a16:creationId xmlns:a16="http://schemas.microsoft.com/office/drawing/2014/main" id="{788DEE3F-46EF-45AB-BD24-F58D360C47A5}"/>
              </a:ext>
            </a:extLst>
          </p:cNvPr>
          <p:cNvPicPr>
            <a:picLocks noChangeAspect="1"/>
          </p:cNvPicPr>
          <p:nvPr/>
        </p:nvPicPr>
        <p:blipFill>
          <a:blip r:embed="rId7"/>
          <a:stretch>
            <a:fillRect/>
          </a:stretch>
        </p:blipFill>
        <p:spPr>
          <a:xfrm>
            <a:off x="6462827" y="4908454"/>
            <a:ext cx="1092730" cy="1617299"/>
          </a:xfrm>
          <a:prstGeom prst="rect">
            <a:avLst/>
          </a:prstGeom>
        </p:spPr>
      </p:pic>
    </p:spTree>
    <p:extLst>
      <p:ext uri="{BB962C8B-B14F-4D97-AF65-F5344CB8AC3E}">
        <p14:creationId xmlns:p14="http://schemas.microsoft.com/office/powerpoint/2010/main" val="2036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28"/>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26"/>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2800">
                <a:solidFill>
                  <a:schemeClr val="bg1"/>
                </a:solidFill>
                <a:latin typeface="Verdana" charset="0"/>
                <a:cs typeface="Verdana" charset="0"/>
              </a:rPr>
              <a:t>Pajisjet kompjuterike/sistemet kompjuterike</a:t>
            </a:r>
          </a:p>
        </p:txBody>
      </p:sp>
      <p:pic>
        <p:nvPicPr>
          <p:cNvPr id="13" name="Picture 1">
            <a:extLst>
              <a:ext uri="{FF2B5EF4-FFF2-40B4-BE49-F238E27FC236}">
                <a16:creationId xmlns:a16="http://schemas.microsoft.com/office/drawing/2014/main" id="{2EBE4D65-18AE-46EF-9148-5C4CDCF371E7}"/>
              </a:ext>
            </a:extLst>
          </p:cNvPr>
          <p:cNvPicPr>
            <a:picLocks noChangeAspect="1"/>
          </p:cNvPicPr>
          <p:nvPr/>
        </p:nvPicPr>
        <p:blipFill>
          <a:blip r:embed="rId3"/>
          <a:stretch>
            <a:fillRect/>
          </a:stretch>
        </p:blipFill>
        <p:spPr>
          <a:xfrm>
            <a:off x="11203" y="1089985"/>
            <a:ext cx="7801157" cy="3745000"/>
          </a:xfrm>
          <a:prstGeom prst="rect">
            <a:avLst/>
          </a:prstGeom>
        </p:spPr>
      </p:pic>
      <p:pic>
        <p:nvPicPr>
          <p:cNvPr id="14" name="Bild 5">
            <a:extLst>
              <a:ext uri="{FF2B5EF4-FFF2-40B4-BE49-F238E27FC236}">
                <a16:creationId xmlns:a16="http://schemas.microsoft.com/office/drawing/2014/main" id="{03A2EB83-54FE-48E1-A33E-E01DB4D8C779}"/>
              </a:ext>
            </a:extLst>
          </p:cNvPr>
          <p:cNvPicPr>
            <a:picLocks noChangeAspect="1"/>
          </p:cNvPicPr>
          <p:nvPr/>
        </p:nvPicPr>
        <p:blipFill>
          <a:blip r:embed="rId4"/>
          <a:stretch>
            <a:fillRect/>
          </a:stretch>
        </p:blipFill>
        <p:spPr>
          <a:xfrm>
            <a:off x="2812863" y="4913313"/>
            <a:ext cx="1189567" cy="909223"/>
          </a:xfrm>
          <a:prstGeom prst="rect">
            <a:avLst/>
          </a:prstGeom>
        </p:spPr>
      </p:pic>
      <p:pic>
        <p:nvPicPr>
          <p:cNvPr id="15" name="Bild 1">
            <a:extLst>
              <a:ext uri="{FF2B5EF4-FFF2-40B4-BE49-F238E27FC236}">
                <a16:creationId xmlns:a16="http://schemas.microsoft.com/office/drawing/2014/main" id="{B1A6B2E4-4F51-4271-8BD6-C34F3623BDF9}"/>
              </a:ext>
            </a:extLst>
          </p:cNvPr>
          <p:cNvPicPr>
            <a:picLocks noChangeAspect="1"/>
          </p:cNvPicPr>
          <p:nvPr/>
        </p:nvPicPr>
        <p:blipFill>
          <a:blip r:embed="rId5"/>
          <a:stretch>
            <a:fillRect/>
          </a:stretch>
        </p:blipFill>
        <p:spPr>
          <a:xfrm>
            <a:off x="4854811" y="4913313"/>
            <a:ext cx="1849965" cy="1190355"/>
          </a:xfrm>
          <a:prstGeom prst="rect">
            <a:avLst/>
          </a:prstGeom>
        </p:spPr>
      </p:pic>
      <p:pic>
        <p:nvPicPr>
          <p:cNvPr id="16" name="Picture 55" descr="scl3">
            <a:extLst>
              <a:ext uri="{FF2B5EF4-FFF2-40B4-BE49-F238E27FC236}">
                <a16:creationId xmlns:a16="http://schemas.microsoft.com/office/drawing/2014/main" id="{95968600-AD3F-4DB5-A3E7-5DF10CFBC5D9}"/>
              </a:ext>
            </a:extLst>
          </p:cNvPr>
          <p:cNvPicPr>
            <a:picLocks noChangeAspect="1" noChangeArrowheads="1"/>
          </p:cNvPicPr>
          <p:nvPr/>
        </p:nvPicPr>
        <p:blipFill>
          <a:blip r:embed="rId6" cstate="print"/>
          <a:srcRect/>
          <a:stretch>
            <a:fillRect/>
          </a:stretch>
        </p:blipFill>
        <p:spPr bwMode="auto">
          <a:xfrm>
            <a:off x="931637" y="5030452"/>
            <a:ext cx="492574" cy="887084"/>
          </a:xfrm>
          <a:prstGeom prst="rect">
            <a:avLst/>
          </a:prstGeom>
          <a:noFill/>
          <a:ln w="9525">
            <a:noFill/>
            <a:miter lim="800000"/>
            <a:headEnd/>
            <a:tailEnd/>
          </a:ln>
        </p:spPr>
      </p:pic>
      <p:sp>
        <p:nvSpPr>
          <p:cNvPr id="17" name="Rectangle 9">
            <a:extLst>
              <a:ext uri="{FF2B5EF4-FFF2-40B4-BE49-F238E27FC236}">
                <a16:creationId xmlns:a16="http://schemas.microsoft.com/office/drawing/2014/main" id="{1B7AB611-12A8-4378-BB76-90A09D1BE772}"/>
              </a:ext>
            </a:extLst>
          </p:cNvPr>
          <p:cNvSpPr>
            <a:spLocks noChangeArrowheads="1"/>
          </p:cNvSpPr>
          <p:nvPr/>
        </p:nvSpPr>
        <p:spPr bwMode="auto">
          <a:xfrm>
            <a:off x="3050941" y="5979192"/>
            <a:ext cx="1238250" cy="276999"/>
          </a:xfrm>
          <a:prstGeom prst="rect">
            <a:avLst/>
          </a:prstGeom>
          <a:noFill/>
          <a:ln w="9525">
            <a:noFill/>
            <a:miter lim="800000"/>
            <a:headEnd/>
            <a:tailEnd/>
          </a:ln>
        </p:spPr>
        <p:txBody>
          <a:bodyPr wrap="square">
            <a:spAutoFit/>
          </a:bodyPr>
          <a:lstStyle/>
          <a:p>
            <a:pPr>
              <a:spcBef>
                <a:spcPct val="50000"/>
              </a:spcBef>
            </a:pPr>
            <a:r>
              <a:rPr lang="sq-AL" dirty="1" sz="1200">
                <a:latin typeface="Tahoma" pitchFamily="34" charset="0"/>
              </a:rPr>
              <a:t>Kamerat digjitale</a:t>
            </a:r>
          </a:p>
        </p:txBody>
      </p:sp>
      <p:sp>
        <p:nvSpPr>
          <p:cNvPr id="18" name="Rectangle 9">
            <a:extLst>
              <a:ext uri="{FF2B5EF4-FFF2-40B4-BE49-F238E27FC236}">
                <a16:creationId xmlns:a16="http://schemas.microsoft.com/office/drawing/2014/main" id="{7FC6793C-8BC9-4FEF-A6B3-9CC5872E751A}"/>
              </a:ext>
            </a:extLst>
          </p:cNvPr>
          <p:cNvSpPr>
            <a:spLocks noChangeArrowheads="1"/>
          </p:cNvSpPr>
          <p:nvPr/>
        </p:nvSpPr>
        <p:spPr bwMode="auto">
          <a:xfrm>
            <a:off x="5271306" y="6045588"/>
            <a:ext cx="1238250" cy="276999"/>
          </a:xfrm>
          <a:prstGeom prst="rect">
            <a:avLst/>
          </a:prstGeom>
          <a:noFill/>
          <a:ln w="9525">
            <a:noFill/>
            <a:miter lim="800000"/>
            <a:headEnd/>
            <a:tailEnd/>
          </a:ln>
        </p:spPr>
        <p:txBody>
          <a:bodyPr wrap="square">
            <a:spAutoFit/>
          </a:bodyPr>
          <a:lstStyle/>
          <a:p>
            <a:pPr algn="ctr">
              <a:spcBef>
                <a:spcPct val="50000"/>
              </a:spcBef>
            </a:pPr>
            <a:r>
              <a:rPr lang="sq-AL" dirty="1" sz="1200">
                <a:latin typeface="Tahoma" pitchFamily="34" charset="0"/>
              </a:rPr>
              <a:t>Dronët</a:t>
            </a:r>
          </a:p>
        </p:txBody>
      </p:sp>
      <p:sp>
        <p:nvSpPr>
          <p:cNvPr id="19" name="Text Box 27">
            <a:extLst>
              <a:ext uri="{FF2B5EF4-FFF2-40B4-BE49-F238E27FC236}">
                <a16:creationId xmlns:a16="http://schemas.microsoft.com/office/drawing/2014/main" id="{DB08204B-9A56-4AC7-8316-557988891D7A}"/>
              </a:ext>
            </a:extLst>
          </p:cNvPr>
          <p:cNvSpPr txBox="1">
            <a:spLocks noChangeArrowheads="1"/>
          </p:cNvSpPr>
          <p:nvPr/>
        </p:nvSpPr>
        <p:spPr bwMode="auto">
          <a:xfrm>
            <a:off x="965993" y="6024943"/>
            <a:ext cx="874713" cy="276999"/>
          </a:xfrm>
          <a:prstGeom prst="rect">
            <a:avLst/>
          </a:prstGeom>
          <a:noFill/>
          <a:ln w="9525">
            <a:noFill/>
            <a:miter lim="800000"/>
            <a:headEnd/>
            <a:tailEnd/>
          </a:ln>
        </p:spPr>
        <p:txBody>
          <a:bodyPr>
            <a:spAutoFit/>
          </a:bodyPr>
          <a:lstStyle>
            <a:defPPr>
              <a:defRPr lang="en-US"/>
            </a:defPPr>
            <a:lvl1pPr>
              <a:spcBef>
                <a:spcPct val="50000"/>
              </a:spcBef>
              <a:defRPr sz="1000">
                <a:latin typeface="Tahoma" pitchFamily="34" charset="0"/>
              </a:defRPr>
            </a:lvl1pPr>
          </a:lstStyle>
          <a:p>
            <a:r>
              <a:rPr lang="sq-AL" dirty="1" sz="1200"/>
              <a:t>GPS</a:t>
            </a:r>
          </a:p>
        </p:txBody>
      </p:sp>
      <p:pic>
        <p:nvPicPr>
          <p:cNvPr id="20" name="Bild 3">
            <a:extLst>
              <a:ext uri="{FF2B5EF4-FFF2-40B4-BE49-F238E27FC236}">
                <a16:creationId xmlns:a16="http://schemas.microsoft.com/office/drawing/2014/main" id="{9AEB00DD-9D31-4185-973C-50C9BCB0788F}"/>
              </a:ext>
            </a:extLst>
          </p:cNvPr>
          <p:cNvPicPr>
            <a:picLocks noChangeAspect="1"/>
          </p:cNvPicPr>
          <p:nvPr/>
        </p:nvPicPr>
        <p:blipFill>
          <a:blip r:embed="rId7"/>
          <a:stretch>
            <a:fillRect/>
          </a:stretch>
        </p:blipFill>
        <p:spPr>
          <a:xfrm>
            <a:off x="7020272" y="4875202"/>
            <a:ext cx="1875462" cy="1072051"/>
          </a:xfrm>
          <a:prstGeom prst="rect">
            <a:avLst/>
          </a:prstGeom>
        </p:spPr>
      </p:pic>
      <p:sp>
        <p:nvSpPr>
          <p:cNvPr id="21" name="Rectangle 9">
            <a:extLst>
              <a:ext uri="{FF2B5EF4-FFF2-40B4-BE49-F238E27FC236}">
                <a16:creationId xmlns:a16="http://schemas.microsoft.com/office/drawing/2014/main" id="{2E1BBDE5-D6EB-4A1A-8F77-BA336EB551FC}"/>
              </a:ext>
            </a:extLst>
          </p:cNvPr>
          <p:cNvSpPr>
            <a:spLocks noChangeArrowheads="1"/>
          </p:cNvSpPr>
          <p:nvPr/>
        </p:nvSpPr>
        <p:spPr bwMode="auto">
          <a:xfrm>
            <a:off x="7466219" y="6082220"/>
            <a:ext cx="1238250" cy="276999"/>
          </a:xfrm>
          <a:prstGeom prst="rect">
            <a:avLst/>
          </a:prstGeom>
          <a:noFill/>
          <a:ln w="9525">
            <a:noFill/>
            <a:miter lim="800000"/>
            <a:headEnd/>
            <a:tailEnd/>
          </a:ln>
        </p:spPr>
        <p:txBody>
          <a:bodyPr wrap="square">
            <a:spAutoFit/>
          </a:bodyPr>
          <a:lstStyle/>
          <a:p>
            <a:pPr algn="ctr">
              <a:spcBef>
                <a:spcPct val="50000"/>
              </a:spcBef>
            </a:pPr>
            <a:r>
              <a:rPr lang="sq-AL" dirty="1" sz="1200">
                <a:latin typeface="Tahoma" pitchFamily="34" charset="0"/>
              </a:rPr>
              <a:t>Të përdorshmet</a:t>
            </a:r>
          </a:p>
        </p:txBody>
      </p:sp>
      <p:pic>
        <p:nvPicPr>
          <p:cNvPr id="22" name="Bild 4">
            <a:extLst>
              <a:ext uri="{FF2B5EF4-FFF2-40B4-BE49-F238E27FC236}">
                <a16:creationId xmlns:a16="http://schemas.microsoft.com/office/drawing/2014/main" id="{D358B5F2-DF2C-4DA5-981A-9EEC471A1CC2}"/>
              </a:ext>
            </a:extLst>
          </p:cNvPr>
          <p:cNvPicPr>
            <a:picLocks noChangeAspect="1"/>
          </p:cNvPicPr>
          <p:nvPr/>
        </p:nvPicPr>
        <p:blipFill>
          <a:blip r:embed="rId8"/>
          <a:stretch>
            <a:fillRect/>
          </a:stretch>
        </p:blipFill>
        <p:spPr>
          <a:xfrm>
            <a:off x="7239076" y="1252443"/>
            <a:ext cx="1786797" cy="1166067"/>
          </a:xfrm>
          <a:prstGeom prst="rect">
            <a:avLst/>
          </a:prstGeom>
        </p:spPr>
      </p:pic>
      <p:sp>
        <p:nvSpPr>
          <p:cNvPr id="23" name="Rectangle 9">
            <a:extLst>
              <a:ext uri="{FF2B5EF4-FFF2-40B4-BE49-F238E27FC236}">
                <a16:creationId xmlns:a16="http://schemas.microsoft.com/office/drawing/2014/main" id="{1FF3D3AF-155D-42EB-A03D-28798AA4CE2E}"/>
              </a:ext>
            </a:extLst>
          </p:cNvPr>
          <p:cNvSpPr>
            <a:spLocks noChangeArrowheads="1"/>
          </p:cNvSpPr>
          <p:nvPr/>
        </p:nvSpPr>
        <p:spPr bwMode="auto">
          <a:xfrm>
            <a:off x="7684751" y="2647416"/>
            <a:ext cx="1238250" cy="276999"/>
          </a:xfrm>
          <a:prstGeom prst="rect">
            <a:avLst/>
          </a:prstGeom>
          <a:noFill/>
          <a:ln w="9525">
            <a:noFill/>
            <a:miter lim="800000"/>
            <a:headEnd/>
            <a:tailEnd/>
          </a:ln>
        </p:spPr>
        <p:txBody>
          <a:bodyPr wrap="square">
            <a:spAutoFit/>
          </a:bodyPr>
          <a:lstStyle/>
          <a:p>
            <a:pPr algn="ctr">
              <a:spcBef>
                <a:spcPct val="50000"/>
              </a:spcBef>
            </a:pPr>
            <a:r>
              <a:rPr lang="sq-AL" dirty="1" sz="1200">
                <a:latin typeface="Tahoma" pitchFamily="34" charset="0"/>
              </a:rPr>
              <a:t>Xhamat VR</a:t>
            </a:r>
          </a:p>
        </p:txBody>
      </p:sp>
    </p:spTree>
    <p:extLst>
      <p:ext uri="{BB962C8B-B14F-4D97-AF65-F5344CB8AC3E}">
        <p14:creationId xmlns:p14="http://schemas.microsoft.com/office/powerpoint/2010/main" val="688147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Sistemet kompjuterike</a:t>
            </a:r>
          </a:p>
        </p:txBody>
      </p:sp>
      <p:pic>
        <p:nvPicPr>
          <p:cNvPr id="2" name="Picture 1">
            <a:extLst>
              <a:ext uri="{FF2B5EF4-FFF2-40B4-BE49-F238E27FC236}">
                <a16:creationId xmlns:a16="http://schemas.microsoft.com/office/drawing/2014/main" id="{EE558BDA-8355-46F7-ABD9-776898FDAEE9}"/>
              </a:ext>
            </a:extLst>
          </p:cNvPr>
          <p:cNvPicPr>
            <a:picLocks noChangeAspect="1"/>
          </p:cNvPicPr>
          <p:nvPr/>
        </p:nvPicPr>
        <p:blipFill>
          <a:blip r:embed="rId3"/>
          <a:stretch>
            <a:fillRect/>
          </a:stretch>
        </p:blipFill>
        <p:spPr>
          <a:xfrm>
            <a:off x="179512" y="1270001"/>
            <a:ext cx="4248472" cy="3586240"/>
          </a:xfrm>
          <a:prstGeom prst="rect">
            <a:avLst/>
          </a:prstGeom>
          <a:ln>
            <a:solidFill>
              <a:schemeClr val="accent1"/>
            </a:solidFill>
          </a:ln>
        </p:spPr>
      </p:pic>
      <p:pic>
        <p:nvPicPr>
          <p:cNvPr id="13" name="Picture 12">
            <a:extLst>
              <a:ext uri="{FF2B5EF4-FFF2-40B4-BE49-F238E27FC236}">
                <a16:creationId xmlns:a16="http://schemas.microsoft.com/office/drawing/2014/main" id="{5D7E7077-95A1-4DE4-93EB-AB5B78C2740B}"/>
              </a:ext>
            </a:extLst>
          </p:cNvPr>
          <p:cNvPicPr>
            <a:picLocks noChangeAspect="1"/>
          </p:cNvPicPr>
          <p:nvPr/>
        </p:nvPicPr>
        <p:blipFill>
          <a:blip r:embed="rId4"/>
          <a:stretch>
            <a:fillRect/>
          </a:stretch>
        </p:blipFill>
        <p:spPr>
          <a:xfrm>
            <a:off x="4583945" y="1270001"/>
            <a:ext cx="4452105" cy="2964255"/>
          </a:xfrm>
          <a:prstGeom prst="rect">
            <a:avLst/>
          </a:prstGeom>
        </p:spPr>
      </p:pic>
      <p:sp>
        <p:nvSpPr>
          <p:cNvPr id="4" name="TextBox 3">
            <a:extLst>
              <a:ext uri="{FF2B5EF4-FFF2-40B4-BE49-F238E27FC236}">
                <a16:creationId xmlns:a16="http://schemas.microsoft.com/office/drawing/2014/main" id="{177A573D-2A11-49EA-80EA-8190C97B70F0}"/>
              </a:ext>
            </a:extLst>
          </p:cNvPr>
          <p:cNvSpPr txBox="1"/>
          <p:nvPr/>
        </p:nvSpPr>
        <p:spPr>
          <a:xfrm>
            <a:off x="7037810" y="4075726"/>
            <a:ext cx="2070829" cy="1200329"/>
          </a:xfrm>
          <a:prstGeom prst="rect">
            <a:avLst/>
          </a:prstGeom>
          <a:solidFill>
            <a:srgbClr val="BDD8F3"/>
          </a:solidFill>
        </p:spPr>
        <p:txBody>
          <a:bodyPr wrap="square" rtlCol="0">
            <a:spAutoFit/>
          </a:bodyPr>
          <a:lstStyle/>
          <a:p>
            <a:pPr algn="ctr"/>
            <a:r>
              <a:rPr lang="sq-AL" dirty="1" sz="2400">
                <a:solidFill>
                  <a:schemeClr val="tx1">
                    <a:lumMod val="65000"/>
                    <a:lumOff val="35000"/>
                  </a:schemeClr>
                </a:solidFill>
                <a:latin typeface="+mj-lt"/>
              </a:rPr>
              <a:t>Frankie është sistem kompjuterik</a:t>
            </a:r>
          </a:p>
        </p:txBody>
      </p:sp>
      <p:sp>
        <p:nvSpPr>
          <p:cNvPr id="5" name="TextBox 4">
            <a:extLst>
              <a:ext uri="{FF2B5EF4-FFF2-40B4-BE49-F238E27FC236}">
                <a16:creationId xmlns:a16="http://schemas.microsoft.com/office/drawing/2014/main" id="{FDBE5921-F5FF-4BC0-9F44-480B17F99F3C}"/>
              </a:ext>
            </a:extLst>
          </p:cNvPr>
          <p:cNvSpPr txBox="1"/>
          <p:nvPr/>
        </p:nvSpPr>
        <p:spPr>
          <a:xfrm>
            <a:off x="167027" y="4397960"/>
            <a:ext cx="2021793" cy="461665"/>
          </a:xfrm>
          <a:prstGeom prst="rect">
            <a:avLst/>
          </a:prstGeom>
          <a:solidFill>
            <a:srgbClr val="F08A34"/>
          </a:solidFill>
        </p:spPr>
        <p:txBody>
          <a:bodyPr wrap="square" rtlCol="0">
            <a:spAutoFit/>
          </a:bodyPr>
          <a:lstStyle/>
          <a:p>
            <a:pPr algn="ctr"/>
            <a:r>
              <a:rPr lang="sq-AL" dirty="1" sz="2400">
                <a:solidFill>
                  <a:schemeClr val="bg1"/>
                </a:solidFill>
                <a:latin typeface="+mj-lt"/>
              </a:rPr>
              <a:t>‘Frankie’</a:t>
            </a:r>
          </a:p>
        </p:txBody>
      </p:sp>
      <p:pic>
        <p:nvPicPr>
          <p:cNvPr id="6" name="Picture 2" descr="Image result for harman mib2">
            <a:extLst>
              <a:ext uri="{FF2B5EF4-FFF2-40B4-BE49-F238E27FC236}">
                <a16:creationId xmlns:a16="http://schemas.microsoft.com/office/drawing/2014/main" id="{C1188EE6-4CDA-403D-A103-0AE09995AA2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98646" y="4694987"/>
            <a:ext cx="2153766" cy="161532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BBF93BE8-3758-414A-8E4E-97AC31251D9A}"/>
              </a:ext>
            </a:extLst>
          </p:cNvPr>
          <p:cNvSpPr txBox="1"/>
          <p:nvPr/>
        </p:nvSpPr>
        <p:spPr>
          <a:xfrm>
            <a:off x="6027153" y="5534292"/>
            <a:ext cx="2591842" cy="830997"/>
          </a:xfrm>
          <a:prstGeom prst="rect">
            <a:avLst/>
          </a:prstGeom>
          <a:solidFill>
            <a:schemeClr val="tx1">
              <a:lumMod val="65000"/>
              <a:lumOff val="35000"/>
            </a:schemeClr>
          </a:solidFill>
        </p:spPr>
        <p:txBody>
          <a:bodyPr wrap="square" rtlCol="0">
            <a:spAutoFit/>
          </a:bodyPr>
          <a:lstStyle/>
          <a:p>
            <a:pPr algn="ctr"/>
            <a:r>
              <a:rPr lang="sq-AL" dirty="1" sz="2400">
                <a:solidFill>
                  <a:schemeClr val="bg1"/>
                </a:solidFill>
                <a:latin typeface="+mj-lt"/>
              </a:rPr>
              <a:t>Njësia telematike e cila ruan …..</a:t>
            </a:r>
          </a:p>
        </p:txBody>
      </p:sp>
      <p:pic>
        <p:nvPicPr>
          <p:cNvPr id="18" name="Picture 17">
            <a:extLst>
              <a:ext uri="{FF2B5EF4-FFF2-40B4-BE49-F238E27FC236}">
                <a16:creationId xmlns:a16="http://schemas.microsoft.com/office/drawing/2014/main" id="{D309A211-DD9C-43BC-8532-5B7E42021A47}"/>
              </a:ext>
            </a:extLst>
          </p:cNvPr>
          <p:cNvPicPr>
            <a:picLocks noChangeAspect="1"/>
          </p:cNvPicPr>
          <p:nvPr/>
        </p:nvPicPr>
        <p:blipFill>
          <a:blip r:embed="rId6"/>
          <a:stretch>
            <a:fillRect/>
          </a:stretch>
        </p:blipFill>
        <p:spPr>
          <a:xfrm>
            <a:off x="2843809" y="5106159"/>
            <a:ext cx="1728192" cy="1359888"/>
          </a:xfrm>
          <a:prstGeom prst="rect">
            <a:avLst/>
          </a:prstGeom>
        </p:spPr>
      </p:pic>
      <p:sp>
        <p:nvSpPr>
          <p:cNvPr id="19" name="TextBox 18">
            <a:extLst>
              <a:ext uri="{FF2B5EF4-FFF2-40B4-BE49-F238E27FC236}">
                <a16:creationId xmlns:a16="http://schemas.microsoft.com/office/drawing/2014/main" id="{9942B3D0-D853-40B0-BA52-3DFD9EEEF44E}"/>
              </a:ext>
            </a:extLst>
          </p:cNvPr>
          <p:cNvSpPr txBox="1"/>
          <p:nvPr/>
        </p:nvSpPr>
        <p:spPr>
          <a:xfrm>
            <a:off x="1038381" y="5756721"/>
            <a:ext cx="2021793" cy="830997"/>
          </a:xfrm>
          <a:prstGeom prst="rect">
            <a:avLst/>
          </a:prstGeom>
          <a:solidFill>
            <a:srgbClr val="F08A34"/>
          </a:solidFill>
        </p:spPr>
        <p:txBody>
          <a:bodyPr wrap="square" rtlCol="0">
            <a:spAutoFit/>
          </a:bodyPr>
          <a:lstStyle/>
          <a:p>
            <a:pPr algn="ctr"/>
            <a:r>
              <a:rPr lang="sq-AL" dirty="1" sz="2400">
                <a:solidFill>
                  <a:schemeClr val="bg1"/>
                </a:solidFill>
                <a:latin typeface="+mj-lt"/>
              </a:rPr>
              <a:t>eMMC çipi i memories</a:t>
            </a:r>
          </a:p>
        </p:txBody>
      </p:sp>
    </p:spTree>
    <p:extLst>
      <p:ext uri="{BB962C8B-B14F-4D97-AF65-F5344CB8AC3E}">
        <p14:creationId xmlns:p14="http://schemas.microsoft.com/office/powerpoint/2010/main" val="1888221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8"/>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3" grpId="0" animBg="1"/>
      <p:bldP spid="1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15DA9B38-D263-4F07-989F-D3738B8A2A3C}"/>
              </a:ext>
            </a:extLst>
          </p:cNvPr>
          <p:cNvSpPr/>
          <p:nvPr/>
        </p:nvSpPr>
        <p:spPr>
          <a:xfrm>
            <a:off x="7937" y="-26988"/>
            <a:ext cx="913606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Softuer</a:t>
            </a:r>
            <a:r>
              <a:rPr lang="sq-AL" dirty="1" sz="3200">
                <a:solidFill>
                  <a:schemeClr val="bg1"/>
                </a:solidFill>
                <a:latin typeface="Verdana" charset="0"/>
                <a:cs typeface="Verdana" charset="0"/>
              </a:rPr>
              <a:t> </a:t>
            </a:r>
          </a:p>
        </p:txBody>
      </p:sp>
      <p:pic>
        <p:nvPicPr>
          <p:cNvPr id="12" name="Picture 4">
            <a:extLst>
              <a:ext uri="{FF2B5EF4-FFF2-40B4-BE49-F238E27FC236}">
                <a16:creationId xmlns:a16="http://schemas.microsoft.com/office/drawing/2014/main" id="{C84C6C8E-3E36-403D-85BE-F4E9F8D5F2D4}"/>
              </a:ext>
            </a:extLst>
          </p:cNvPr>
          <p:cNvPicPr>
            <a:picLocks noChangeAspect="1" noChangeArrowheads="1"/>
          </p:cNvPicPr>
          <p:nvPr/>
        </p:nvPicPr>
        <p:blipFill>
          <a:blip r:embed="rId3" cstate="email">
            <a:extLst>
              <a:ext uri="{28A0092B-C50C-407E-A947-70E740481C1C}">
                <a14:useLocalDpi xmlns:a14="http://schemas.microsoft.com/office/drawing/2010/main" val="0"/>
              </a:ext>
            </a:extLst>
          </a:blip>
          <a:srcRect/>
          <a:stretch>
            <a:fillRect/>
          </a:stretch>
        </p:blipFill>
        <p:spPr bwMode="auto">
          <a:xfrm>
            <a:off x="0" y="-26988"/>
            <a:ext cx="1177924" cy="1079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666" y="1285237"/>
            <a:ext cx="5195888" cy="4525963"/>
          </a:xfrm>
        </p:spPr>
        <p:txBody>
          <a:bodyPr/>
          <a:lstStyle/>
          <a:p>
            <a:endParaRPr lang="en-GB" dirty="0"/>
          </a:p>
          <a:p>
            <a:r>
              <a:rPr lang="sq-AL" dirty="1"/>
              <a:t>Sistemi operativ</a:t>
            </a:r>
          </a:p>
          <a:p>
            <a:pPr lvl="1"/>
            <a:r>
              <a:rPr lang="sq-AL" dirty="1"/>
              <a:t>Windows, Mac, Linux, iOS, Android</a:t>
            </a:r>
          </a:p>
          <a:p>
            <a:pPr lvl="1"/>
            <a:r>
              <a:rPr lang="sq-AL" dirty="1"/>
              <a:t>Lejon harduerin të komunikojë me softuerin e instaluar</a:t>
            </a:r>
          </a:p>
        </p:txBody>
      </p:sp>
      <p:pic>
        <p:nvPicPr>
          <p:cNvPr id="2050" name="Picture 2" descr="How to Make Windows 10 Feel More Like Windows 7 | PCMag">
            <a:extLst>
              <a:ext uri="{FF2B5EF4-FFF2-40B4-BE49-F238E27FC236}">
                <a16:creationId xmlns:a16="http://schemas.microsoft.com/office/drawing/2014/main" id="{C5B84BE7-8045-47BC-841C-D1A7FB1D9F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4824" y="4624639"/>
            <a:ext cx="2411760" cy="1356615"/>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macOS Catalina - Wikipedia">
            <a:extLst>
              <a:ext uri="{FF2B5EF4-FFF2-40B4-BE49-F238E27FC236}">
                <a16:creationId xmlns:a16="http://schemas.microsoft.com/office/drawing/2014/main" id="{7AB7E330-4984-4D88-AE66-7704B88D1C1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05349" y="4624638"/>
            <a:ext cx="2167787" cy="135661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137A1DC9-BF1F-449A-9A1B-0BDC2AC69D41}"/>
              </a:ext>
            </a:extLst>
          </p:cNvPr>
          <p:cNvPicPr>
            <a:picLocks noChangeAspect="1"/>
          </p:cNvPicPr>
          <p:nvPr/>
        </p:nvPicPr>
        <p:blipFill>
          <a:blip r:embed="rId6"/>
          <a:stretch>
            <a:fillRect/>
          </a:stretch>
        </p:blipFill>
        <p:spPr>
          <a:xfrm>
            <a:off x="5446440" y="1453267"/>
            <a:ext cx="3444929" cy="2678608"/>
          </a:xfrm>
          <a:prstGeom prst="rect">
            <a:avLst/>
          </a:prstGeom>
          <a:ln>
            <a:solidFill>
              <a:srgbClr val="002060"/>
            </a:solidFill>
          </a:ln>
        </p:spPr>
      </p:pic>
      <p:pic>
        <p:nvPicPr>
          <p:cNvPr id="2054" name="Picture 6" descr="Apple muestra un avance de iOS 13 - Apple (ES)">
            <a:extLst>
              <a:ext uri="{FF2B5EF4-FFF2-40B4-BE49-F238E27FC236}">
                <a16:creationId xmlns:a16="http://schemas.microsoft.com/office/drawing/2014/main" id="{A1B49EF9-C855-41B9-84FD-46D44691959D}"/>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31157" r="31169"/>
          <a:stretch/>
        </p:blipFill>
        <p:spPr bwMode="auto">
          <a:xfrm>
            <a:off x="5534598" y="4315141"/>
            <a:ext cx="1464098" cy="2040260"/>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Todo lo que debes conocer sobre Android 9 Pie">
            <a:extLst>
              <a:ext uri="{FF2B5EF4-FFF2-40B4-BE49-F238E27FC236}">
                <a16:creationId xmlns:a16="http://schemas.microsoft.com/office/drawing/2014/main" id="{339A296F-48B7-4EBA-BFF4-84BF257006D8}"/>
              </a:ext>
            </a:extLst>
          </p:cNvPr>
          <p:cNvPicPr>
            <a:picLocks noChangeAspect="1" noChangeArrowheads="1"/>
          </p:cNvPicPr>
          <p:nvPr/>
        </p:nvPicPr>
        <p:blipFill rotWithShape="1">
          <a:blip r:embed="rId8">
            <a:extLst>
              <a:ext uri="{28A0092B-C50C-407E-A947-70E740481C1C}">
                <a14:useLocalDpi xmlns:a14="http://schemas.microsoft.com/office/drawing/2010/main" val="0"/>
              </a:ext>
            </a:extLst>
          </a:blip>
          <a:srcRect l="25588" r="18501"/>
          <a:stretch/>
        </p:blipFill>
        <p:spPr bwMode="auto">
          <a:xfrm>
            <a:off x="7257146" y="4436133"/>
            <a:ext cx="1636188" cy="1937200"/>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A001EB4A-F5F7-4584-A2AD-909FEA7FF9D0}"/>
              </a:ext>
            </a:extLst>
          </p:cNvPr>
          <p:cNvSpPr txBox="1"/>
          <p:nvPr/>
        </p:nvSpPr>
        <p:spPr>
          <a:xfrm>
            <a:off x="6981495" y="1213960"/>
            <a:ext cx="2070829" cy="461665"/>
          </a:xfrm>
          <a:prstGeom prst="rect">
            <a:avLst/>
          </a:prstGeom>
          <a:solidFill>
            <a:schemeClr val="tx1">
              <a:lumMod val="65000"/>
              <a:lumOff val="35000"/>
            </a:schemeClr>
          </a:solidFill>
        </p:spPr>
        <p:txBody>
          <a:bodyPr wrap="square" rtlCol="0">
            <a:spAutoFit/>
          </a:bodyPr>
          <a:lstStyle/>
          <a:p>
            <a:pPr algn="ctr"/>
            <a:r>
              <a:rPr lang="sq-AL" dirty="1" sz="2400">
                <a:solidFill>
                  <a:schemeClr val="bg1"/>
                </a:solidFill>
                <a:latin typeface="+mj-lt"/>
              </a:rPr>
              <a:t>Korrik 2020</a:t>
            </a:r>
          </a:p>
        </p:txBody>
      </p:sp>
    </p:spTree>
    <p:extLst>
      <p:ext uri="{BB962C8B-B14F-4D97-AF65-F5344CB8AC3E}">
        <p14:creationId xmlns:p14="http://schemas.microsoft.com/office/powerpoint/2010/main" val="8061572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Softuer</a:t>
            </a:r>
            <a:r>
              <a:rPr lang="sq-AL" dirty="1" sz="3200">
                <a:solidFill>
                  <a:schemeClr val="bg1"/>
                </a:solidFill>
                <a:latin typeface="Verdana" charset="0"/>
                <a:cs typeface="Verdana" charset="0"/>
              </a:rPr>
              <a:t> </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267283"/>
            <a:ext cx="3649663" cy="5183188"/>
          </a:xfrm>
        </p:spPr>
        <p:txBody>
          <a:bodyPr/>
          <a:lstStyle/>
          <a:p>
            <a:endParaRPr lang="en-GB" dirty="0"/>
          </a:p>
          <a:p>
            <a:r>
              <a:rPr lang="sq-AL" dirty="1"/>
              <a:t>Softuerë tjerë</a:t>
            </a:r>
          </a:p>
          <a:p>
            <a:pPr lvl="1"/>
            <a:r>
              <a:rPr lang="sq-AL" dirty="1"/>
              <a:t>Produktiviteti – pajisjet office</a:t>
            </a:r>
          </a:p>
          <a:p>
            <a:pPr lvl="1"/>
            <a:endParaRPr lang="en-GB" dirty="0"/>
          </a:p>
          <a:p>
            <a:pPr lvl="1"/>
            <a:r>
              <a:rPr lang="sq-AL" dirty="1"/>
              <a:t>Lexuesit &amp; shikuesit</a:t>
            </a:r>
          </a:p>
          <a:p>
            <a:pPr lvl="1"/>
            <a:endParaRPr lang="en-GB" dirty="0"/>
          </a:p>
          <a:p>
            <a:pPr lvl="1"/>
            <a:r>
              <a:rPr lang="sq-AL" dirty="1"/>
              <a:t>Mjetet e arkivit</a:t>
            </a:r>
          </a:p>
          <a:p>
            <a:pPr lvl="1"/>
            <a:endParaRPr lang="en-GB" dirty="0"/>
          </a:p>
          <a:p>
            <a:pPr lvl="1"/>
            <a:r>
              <a:rPr lang="sq-AL" dirty="1"/>
              <a:t>Shfletuesit</a:t>
            </a:r>
          </a:p>
        </p:txBody>
      </p:sp>
      <p:pic>
        <p:nvPicPr>
          <p:cNvPr id="13" name="Bild 1">
            <a:extLst>
              <a:ext uri="{FF2B5EF4-FFF2-40B4-BE49-F238E27FC236}">
                <a16:creationId xmlns:a16="http://schemas.microsoft.com/office/drawing/2014/main" id="{5F94C4BF-49C8-491B-9C0E-42BDC9ADAB1C}"/>
              </a:ext>
            </a:extLst>
          </p:cNvPr>
          <p:cNvPicPr>
            <a:picLocks noChangeAspect="1"/>
          </p:cNvPicPr>
          <p:nvPr/>
        </p:nvPicPr>
        <p:blipFill>
          <a:blip r:embed="rId3"/>
          <a:stretch>
            <a:fillRect/>
          </a:stretch>
        </p:blipFill>
        <p:spPr>
          <a:xfrm>
            <a:off x="4497296" y="1347496"/>
            <a:ext cx="4539200" cy="1433432"/>
          </a:xfrm>
          <a:prstGeom prst="rect">
            <a:avLst/>
          </a:prstGeom>
        </p:spPr>
      </p:pic>
      <p:pic>
        <p:nvPicPr>
          <p:cNvPr id="14" name="Bild 5">
            <a:extLst>
              <a:ext uri="{FF2B5EF4-FFF2-40B4-BE49-F238E27FC236}">
                <a16:creationId xmlns:a16="http://schemas.microsoft.com/office/drawing/2014/main" id="{F2097CAF-BB15-4C4E-876B-0FCE036AFA27}"/>
              </a:ext>
            </a:extLst>
          </p:cNvPr>
          <p:cNvPicPr>
            <a:picLocks noChangeAspect="1"/>
          </p:cNvPicPr>
          <p:nvPr/>
        </p:nvPicPr>
        <p:blipFill>
          <a:blip r:embed="rId4"/>
          <a:stretch>
            <a:fillRect/>
          </a:stretch>
        </p:blipFill>
        <p:spPr>
          <a:xfrm>
            <a:off x="5243631" y="2981246"/>
            <a:ext cx="1014828" cy="957044"/>
          </a:xfrm>
          <a:prstGeom prst="rect">
            <a:avLst/>
          </a:prstGeom>
        </p:spPr>
      </p:pic>
      <p:pic>
        <p:nvPicPr>
          <p:cNvPr id="4" name="Picture 3">
            <a:extLst>
              <a:ext uri="{FF2B5EF4-FFF2-40B4-BE49-F238E27FC236}">
                <a16:creationId xmlns:a16="http://schemas.microsoft.com/office/drawing/2014/main" id="{3E1E863B-8703-48F7-9B74-16C81DB2D488}"/>
              </a:ext>
            </a:extLst>
          </p:cNvPr>
          <p:cNvPicPr>
            <a:picLocks noChangeAspect="1"/>
          </p:cNvPicPr>
          <p:nvPr/>
        </p:nvPicPr>
        <p:blipFill>
          <a:blip r:embed="rId5"/>
          <a:stretch>
            <a:fillRect/>
          </a:stretch>
        </p:blipFill>
        <p:spPr>
          <a:xfrm>
            <a:off x="6372200" y="2990193"/>
            <a:ext cx="912118" cy="868684"/>
          </a:xfrm>
          <a:prstGeom prst="rect">
            <a:avLst/>
          </a:prstGeom>
        </p:spPr>
      </p:pic>
      <p:pic>
        <p:nvPicPr>
          <p:cNvPr id="3074" name="Picture 2" descr="Image result for acdsee">
            <a:extLst>
              <a:ext uri="{FF2B5EF4-FFF2-40B4-BE49-F238E27FC236}">
                <a16:creationId xmlns:a16="http://schemas.microsoft.com/office/drawing/2014/main" id="{6091F499-8EC0-47E3-B712-CD9306E2988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454908" y="2920017"/>
            <a:ext cx="1079502" cy="107950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Image result for win zip">
            <a:extLst>
              <a:ext uri="{FF2B5EF4-FFF2-40B4-BE49-F238E27FC236}">
                <a16:creationId xmlns:a16="http://schemas.microsoft.com/office/drawing/2014/main" id="{DB8AB2D2-6EB5-499E-8D8B-2717B85B208E}"/>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95009" y="4119585"/>
            <a:ext cx="871887" cy="891049"/>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Image result for winrar">
            <a:extLst>
              <a:ext uri="{FF2B5EF4-FFF2-40B4-BE49-F238E27FC236}">
                <a16:creationId xmlns:a16="http://schemas.microsoft.com/office/drawing/2014/main" id="{BED9FAA9-422E-4E72-BAB4-677E3F21BB97}"/>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20272" y="3991363"/>
            <a:ext cx="1240532" cy="1147492"/>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Video RTC · Web Browsers support in 2020! · Blog">
            <a:extLst>
              <a:ext uri="{FF2B5EF4-FFF2-40B4-BE49-F238E27FC236}">
                <a16:creationId xmlns:a16="http://schemas.microsoft.com/office/drawing/2014/main" id="{51163F7A-388E-4D58-83AA-34CAE841BA0A}"/>
              </a:ext>
            </a:extLst>
          </p:cNvPr>
          <p:cNvPicPr>
            <a:picLocks noChangeAspect="1" noChangeArrowheads="1"/>
          </p:cNvPicPr>
          <p:nvPr/>
        </p:nvPicPr>
        <p:blipFill rotWithShape="1">
          <a:blip r:embed="rId9">
            <a:extLst>
              <a:ext uri="{28A0092B-C50C-407E-A947-70E740481C1C}">
                <a14:useLocalDpi xmlns:a14="http://schemas.microsoft.com/office/drawing/2010/main" val="0"/>
              </a:ext>
            </a:extLst>
          </a:blip>
          <a:srcRect t="16401" b="38908"/>
          <a:stretch/>
        </p:blipFill>
        <p:spPr bwMode="auto">
          <a:xfrm>
            <a:off x="4464496" y="5255836"/>
            <a:ext cx="4427984" cy="11131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25416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07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076"/>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078"/>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8" end="8"/>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08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Makinat virtuale</a:t>
            </a:r>
            <a:r>
              <a:rPr lang="sq-AL" dirty="1" sz="3200">
                <a:solidFill>
                  <a:schemeClr val="bg1"/>
                </a:solidFill>
                <a:latin typeface="Verdana" charset="0"/>
                <a:cs typeface="Verdana" charset="0"/>
              </a:rPr>
              <a:t> </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9215"/>
            <a:ext cx="8642350" cy="2446338"/>
          </a:xfrm>
        </p:spPr>
        <p:txBody>
          <a:bodyPr/>
          <a:lstStyle/>
          <a:p>
            <a:pPr marL="0" indent="0">
              <a:buNone/>
            </a:pPr>
            <a:endParaRPr lang="en-GB" dirty="0"/>
          </a:p>
          <a:p>
            <a:pPr marL="0" indent="0">
              <a:buNone/>
            </a:pPr>
            <a:r>
              <a:rPr lang="sq-AL" dirty="1"/>
              <a:t>Shumë të zakonshme për tu parë</a:t>
            </a:r>
          </a:p>
          <a:p>
            <a:r>
              <a:rPr lang="sq-AL" dirty="1"/>
              <a:t>Veçanërisht në biznese dhe krime!</a:t>
            </a:r>
          </a:p>
          <a:p>
            <a:r>
              <a:rPr lang="sq-AL" dirty="1"/>
              <a:t>Aftësia për të aktivizuar një sistem operativ si mysafir </a:t>
            </a:r>
            <a:r>
              <a:rPr lang="sq-AL" dirty="1" b="1">
                <a:solidFill>
                  <a:srgbClr val="0070C0"/>
                </a:solidFill>
              </a:rPr>
              <a:t>‘Guest’ </a:t>
            </a:r>
            <a:r>
              <a:rPr lang="sq-AL" dirty="1"/>
              <a:t>brenda sistemit operativ </a:t>
            </a:r>
            <a:r>
              <a:rPr lang="sq-AL" dirty="1" b="1">
                <a:solidFill>
                  <a:srgbClr val="0070C0"/>
                </a:solidFill>
              </a:rPr>
              <a:t>‘Host’</a:t>
            </a:r>
          </a:p>
        </p:txBody>
      </p:sp>
      <p:pic>
        <p:nvPicPr>
          <p:cNvPr id="44" name="Picture 4" descr="Image result for vmware">
            <a:extLst>
              <a:ext uri="{FF2B5EF4-FFF2-40B4-BE49-F238E27FC236}">
                <a16:creationId xmlns:a16="http://schemas.microsoft.com/office/drawing/2014/main" id="{CD62DE46-1410-465D-B95F-F62B31F37C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9106" y="4229174"/>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5" name="Picture 44">
            <a:extLst>
              <a:ext uri="{FF2B5EF4-FFF2-40B4-BE49-F238E27FC236}">
                <a16:creationId xmlns:a16="http://schemas.microsoft.com/office/drawing/2014/main" id="{B39BDB76-6D40-493D-88ED-7BC5ED9E7499}"/>
              </a:ext>
            </a:extLst>
          </p:cNvPr>
          <p:cNvPicPr>
            <a:picLocks noChangeAspect="1"/>
          </p:cNvPicPr>
          <p:nvPr/>
        </p:nvPicPr>
        <p:blipFill>
          <a:blip r:embed="rId4"/>
          <a:stretch>
            <a:fillRect/>
          </a:stretch>
        </p:blipFill>
        <p:spPr>
          <a:xfrm>
            <a:off x="4384420" y="4432311"/>
            <a:ext cx="1896473" cy="1113147"/>
          </a:xfrm>
          <a:prstGeom prst="rect">
            <a:avLst/>
          </a:prstGeom>
        </p:spPr>
      </p:pic>
      <p:pic>
        <p:nvPicPr>
          <p:cNvPr id="46" name="Picture 6" descr="Image result for virtualbox">
            <a:extLst>
              <a:ext uri="{FF2B5EF4-FFF2-40B4-BE49-F238E27FC236}">
                <a16:creationId xmlns:a16="http://schemas.microsoft.com/office/drawing/2014/main" id="{AF27E62C-E33D-4DDD-BFE1-98AEBB09917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93668" y="4210068"/>
            <a:ext cx="1557635" cy="1557635"/>
          </a:xfrm>
          <a:prstGeom prst="rect">
            <a:avLst/>
          </a:prstGeom>
          <a:noFill/>
          <a:extLst>
            <a:ext uri="{909E8E84-426E-40DD-AFC4-6F175D3DCCD1}">
              <a14:hiddenFill xmlns:a14="http://schemas.microsoft.com/office/drawing/2010/main">
                <a:solidFill>
                  <a:srgbClr val="FFFFFF"/>
                </a:solidFill>
              </a14:hiddenFill>
            </a:ext>
          </a:extLst>
        </p:spPr>
      </p:pic>
      <p:pic>
        <p:nvPicPr>
          <p:cNvPr id="47" name="Picture 46">
            <a:extLst>
              <a:ext uri="{FF2B5EF4-FFF2-40B4-BE49-F238E27FC236}">
                <a16:creationId xmlns:a16="http://schemas.microsoft.com/office/drawing/2014/main" id="{95D5623D-C85F-4785-8E7E-F6989378A463}"/>
              </a:ext>
            </a:extLst>
          </p:cNvPr>
          <p:cNvPicPr>
            <a:picLocks noChangeAspect="1"/>
          </p:cNvPicPr>
          <p:nvPr/>
        </p:nvPicPr>
        <p:blipFill>
          <a:blip r:embed="rId6"/>
          <a:stretch>
            <a:fillRect/>
          </a:stretch>
        </p:blipFill>
        <p:spPr>
          <a:xfrm>
            <a:off x="6691110" y="4629448"/>
            <a:ext cx="2025112" cy="718871"/>
          </a:xfrm>
          <a:prstGeom prst="rect">
            <a:avLst/>
          </a:prstGeom>
        </p:spPr>
      </p:pic>
    </p:spTree>
    <p:extLst>
      <p:ext uri="{BB962C8B-B14F-4D97-AF65-F5344CB8AC3E}">
        <p14:creationId xmlns:p14="http://schemas.microsoft.com/office/powerpoint/2010/main" val="69716144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Kontrolli i njohurive</a:t>
            </a: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sq-AL" dirty="1" sz="2400">
                <a:latin typeface="+mj-lt"/>
              </a:rPr>
              <a:t>Nga cilat nga këto më poshtë </a:t>
            </a:r>
            <a:r>
              <a:rPr lang="sq-AL" dirty="1" b="1" sz="2400">
                <a:solidFill>
                  <a:srgbClr val="FF0000"/>
                </a:solidFill>
                <a:latin typeface="+mj-lt"/>
              </a:rPr>
              <a:t>më së shumti </a:t>
            </a:r>
            <a:r>
              <a:rPr lang="sq-AL" dirty="1" sz="2400">
                <a:solidFill>
                  <a:schemeClr val="tx1">
                    <a:lumMod val="65000"/>
                    <a:lumOff val="35000"/>
                  </a:schemeClr>
                </a:solidFill>
                <a:latin typeface="+mj-lt"/>
              </a:rPr>
              <a:t>presim të nxjerrim provat e dobishme elektronike të krijuara nga një i dyshuar?</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sq-AL" dirty="1" sz="2400">
                <a:solidFill>
                  <a:schemeClr val="bg1"/>
                </a:solidFill>
                <a:latin typeface="+mj-lt"/>
              </a:rPr>
              <a:t>Përgjigjja e saktë është C</a:t>
            </a:r>
          </a:p>
          <a:p>
            <a:pPr algn="ctr"/>
            <a:endParaRPr lang="en-GB" sz="2400" dirty="0">
              <a:solidFill>
                <a:schemeClr val="bg1"/>
              </a:solidFill>
              <a:latin typeface="+mj-lt"/>
            </a:endParaRPr>
          </a:p>
          <a:p>
            <a:pPr algn="ctr"/>
            <a:r>
              <a:rPr lang="sq-AL" dirty="1" sz="2400">
                <a:solidFill>
                  <a:schemeClr val="bg1"/>
                </a:solidFill>
                <a:latin typeface="+mj-lt"/>
              </a:rPr>
              <a:t>Hard disku është zona kryesore e ruajtjes për fajlat në një kompjuter ose laptop dhe kështu që ka shumë të ngjarë të përmbajë prova elektronike.</a:t>
            </a:r>
          </a:p>
          <a:p>
            <a:pPr algn="ctr"/>
            <a:r>
              <a:rPr lang="sq-AL" dirty="1" sz="2400">
                <a:solidFill>
                  <a:schemeClr val="bg1"/>
                </a:solidFill>
                <a:latin typeface="+mj-lt"/>
              </a:rPr>
              <a:t>Kartat e rrjetit, procesorët dhe kartelat grafike nuk ka gjasa të ofrojnë  ndonjë gjë të dobishme.</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buAutoNum type="alphaUcPeriod"/>
            </a:pPr>
            <a:r>
              <a:rPr lang="sq-AL" dirty="1" sz="2400">
                <a:solidFill>
                  <a:schemeClr val="bg1"/>
                </a:solidFill>
                <a:latin typeface="+mj-lt"/>
              </a:rPr>
              <a:t>Një kartë rrjeti brenda një laptopi</a:t>
            </a:r>
          </a:p>
          <a:p>
            <a:pPr marL="1828800" lvl="3" indent="-457200">
              <a:buAutoNum type="alphaUcPeriod"/>
            </a:pPr>
            <a:r>
              <a:rPr lang="sq-AL" dirty="1" sz="2400">
                <a:solidFill>
                  <a:schemeClr val="bg1"/>
                </a:solidFill>
                <a:latin typeface="+mj-lt"/>
              </a:rPr>
              <a:t>Një procesor brenda një pajisje mobile</a:t>
            </a:r>
          </a:p>
          <a:p>
            <a:pPr marL="1828800" lvl="3" indent="-457200">
              <a:buAutoNum type="alphaUcPeriod"/>
            </a:pPr>
            <a:r>
              <a:rPr lang="sq-AL" dirty="1" sz="2400">
                <a:solidFill>
                  <a:schemeClr val="bg1"/>
                </a:solidFill>
                <a:latin typeface="+mj-lt"/>
              </a:rPr>
              <a:t>Një hard disk brenda një laptopi</a:t>
            </a:r>
          </a:p>
          <a:p>
            <a:pPr marL="1828800" lvl="3" indent="-457200">
              <a:buAutoNum type="alphaUcPeriod"/>
            </a:pPr>
            <a:r>
              <a:rPr lang="sq-AL" dirty="1" sz="2400">
                <a:solidFill>
                  <a:schemeClr val="bg1"/>
                </a:solidFill>
                <a:latin typeface="+mj-lt"/>
              </a:rPr>
              <a:t>Kartela grafike brenda një kompjuteri desktop</a:t>
            </a:r>
          </a:p>
        </p:txBody>
      </p:sp>
    </p:spTree>
    <p:extLst>
      <p:ext uri="{BB962C8B-B14F-4D97-AF65-F5344CB8AC3E}">
        <p14:creationId xmlns:p14="http://schemas.microsoft.com/office/powerpoint/2010/main" val="11319972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3481522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Përmbajtja e seancës</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87337" y="1266024"/>
            <a:ext cx="8569325" cy="5240337"/>
          </a:xfrm>
        </p:spPr>
        <p:txBody>
          <a:bodyPr>
            <a:normAutofit/>
          </a:bodyPr>
          <a:lstStyle/>
          <a:p>
            <a:pPr marL="514350" indent="-514350">
              <a:lnSpc>
                <a:spcPct val="150000"/>
              </a:lnSpc>
              <a:buFont typeface="+mj-lt"/>
              <a:buAutoNum type="arabicPeriod"/>
            </a:pPr>
            <a:r>
              <a:rPr lang="sq-AL" dirty="1"/>
              <a:t>Pjesët dhe funksionet e kompjuterit</a:t>
            </a:r>
          </a:p>
          <a:p>
            <a:pPr marL="514350" indent="-514350">
              <a:lnSpc>
                <a:spcPct val="150000"/>
              </a:lnSpc>
              <a:buFont typeface="+mj-lt"/>
              <a:buAutoNum type="arabicPeriod"/>
            </a:pPr>
            <a:r>
              <a:rPr lang="sq-AL" dirty="1"/>
              <a:t>Pjesët e internetit dhe si u krijua</a:t>
            </a:r>
          </a:p>
          <a:p>
            <a:pPr marL="514350" indent="-514350">
              <a:lnSpc>
                <a:spcPct val="150000"/>
              </a:lnSpc>
              <a:buFont typeface="+mj-lt"/>
              <a:buAutoNum type="arabicPeriod"/>
            </a:pPr>
            <a:r>
              <a:rPr lang="sq-AL" dirty="1"/>
              <a:t>Lidhja në internet</a:t>
            </a:r>
          </a:p>
          <a:p>
            <a:pPr marL="514350" indent="-514350">
              <a:lnSpc>
                <a:spcPct val="150000"/>
              </a:lnSpc>
              <a:buFont typeface="+mj-lt"/>
              <a:buAutoNum type="arabicPeriod"/>
            </a:pPr>
            <a:r>
              <a:rPr lang="sq-AL" dirty="1"/>
              <a:t>Shërbimet dhe aplikacionet në internet</a:t>
            </a:r>
          </a:p>
          <a:p>
            <a:pPr marL="514350" indent="-514350">
              <a:lnSpc>
                <a:spcPct val="150000"/>
              </a:lnSpc>
              <a:buFont typeface="+mj-lt"/>
              <a:buAutoNum type="arabicPeriod"/>
            </a:pPr>
            <a:r>
              <a:rPr lang="sq-AL" dirty="1"/>
              <a:t>Rrjet i thellë - deep web, anonimat &amp; Rrjeti i errët - dark web</a:t>
            </a:r>
            <a:r>
              <a:rPr lang="sq-AL" dirty="1"/>
              <a:t> </a:t>
            </a:r>
          </a:p>
        </p:txBody>
      </p:sp>
    </p:spTree>
    <p:extLst>
      <p:ext uri="{BB962C8B-B14F-4D97-AF65-F5344CB8AC3E}">
        <p14:creationId xmlns:p14="http://schemas.microsoft.com/office/powerpoint/2010/main" val="27357233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sq-AL" dirty="1"/>
              <a:t>pjesët e internetit dhe si u krijua</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sq-AL" dirty="1"/>
              <a:t>Bazat e kompjuterëve dhe internetit</a:t>
            </a:r>
          </a:p>
        </p:txBody>
      </p:sp>
      <p:sp>
        <p:nvSpPr>
          <p:cNvPr id="6" name="TextBox 7">
            <a:extLst>
              <a:ext uri="{FF2B5EF4-FFF2-40B4-BE49-F238E27FC236}">
                <a16:creationId xmlns:a16="http://schemas.microsoft.com/office/drawing/2014/main" id="{EE44B28D-96A4-4B71-A353-916AB5467157}"/>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Seksioni 2</a:t>
            </a:r>
          </a:p>
        </p:txBody>
      </p:sp>
    </p:spTree>
    <p:extLst>
      <p:ext uri="{BB962C8B-B14F-4D97-AF65-F5344CB8AC3E}">
        <p14:creationId xmlns:p14="http://schemas.microsoft.com/office/powerpoint/2010/main" val="33727643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Rrjetet</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41632" y="1270000"/>
            <a:ext cx="8460736" cy="5183188"/>
          </a:xfrm>
        </p:spPr>
        <p:txBody>
          <a:bodyPr/>
          <a:lstStyle/>
          <a:p>
            <a:pPr marL="0" indent="0">
              <a:buNone/>
            </a:pPr>
            <a:r>
              <a:rPr lang="sq-AL" dirty="1"/>
              <a:t>Terminologjia e rrjetit</a:t>
            </a:r>
          </a:p>
          <a:p>
            <a:r>
              <a:rPr lang="sq-AL" dirty="1" b="1" sz="2400">
                <a:solidFill>
                  <a:srgbClr val="0070C0"/>
                </a:solidFill>
              </a:rPr>
              <a:t>IP Address </a:t>
            </a:r>
            <a:r>
              <a:rPr lang="sq-AL" dirty="1" sz="2400"/>
              <a:t>– identifikues unik në një rrjet *</a:t>
            </a:r>
          </a:p>
          <a:p>
            <a:r>
              <a:rPr lang="sq-AL" dirty="1" b="1" sz="2400">
                <a:solidFill>
                  <a:srgbClr val="0070C0"/>
                </a:solidFill>
              </a:rPr>
              <a:t>Port</a:t>
            </a:r>
            <a:r>
              <a:rPr lang="sq-AL" dirty="1" sz="2400"/>
              <a:t> – një pikë fundore për komunikim në rrjet</a:t>
            </a:r>
          </a:p>
          <a:p>
            <a:pPr lvl="1"/>
            <a:r>
              <a:rPr lang="sq-AL" dirty="1" sz="2000"/>
              <a:t>Janë virtuale - në të vërtetë nuk ekzistojnë (65,536 prej tyre)</a:t>
            </a:r>
          </a:p>
          <a:p>
            <a:pPr lvl="1"/>
            <a:r>
              <a:rPr lang="sq-AL" dirty="1" sz="2000"/>
              <a:t>Lejojnë aplikacione të ndryshme në të njëjtin kompjuter të përdorin burimet e rrjetit - p.sh.</a:t>
            </a:r>
            <a:r>
              <a:rPr lang="sq-AL" dirty="1" sz="2000"/>
              <a:t> </a:t>
            </a:r>
          </a:p>
          <a:p>
            <a:pPr lvl="2"/>
            <a:r>
              <a:rPr lang="sq-AL" dirty="1" sz="1800"/>
              <a:t>Shfletim i uebfaqes (HTTP)		Port 80</a:t>
            </a:r>
          </a:p>
          <a:p>
            <a:pPr lvl="2"/>
            <a:r>
              <a:rPr lang="sq-AL" dirty="1" sz="1800"/>
              <a:t>Shfletim i sigurt i faqes (HTTPS)	Port 443</a:t>
            </a:r>
          </a:p>
          <a:p>
            <a:pPr lvl="2"/>
            <a:r>
              <a:rPr lang="sq-AL" dirty="1" sz="1800"/>
              <a:t>Postë e thjeshtë (SMTP)		Port 25</a:t>
            </a:r>
          </a:p>
          <a:p>
            <a:r>
              <a:rPr lang="sq-AL" dirty="1" sz="2400"/>
              <a:t>TCP </a:t>
            </a:r>
            <a:r>
              <a:rPr lang="sq-AL" dirty="1" b="1" sz="2400">
                <a:solidFill>
                  <a:srgbClr val="0070C0"/>
                </a:solidFill>
              </a:rPr>
              <a:t>‘Socket’ </a:t>
            </a:r>
            <a:r>
              <a:rPr lang="sq-AL" dirty="1" sz="2400"/>
              <a:t>– kombinim i adresës IP plus portit</a:t>
            </a:r>
          </a:p>
        </p:txBody>
      </p:sp>
    </p:spTree>
    <p:extLst>
      <p:ext uri="{BB962C8B-B14F-4D97-AF65-F5344CB8AC3E}">
        <p14:creationId xmlns:p14="http://schemas.microsoft.com/office/powerpoint/2010/main" val="34723809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6" end="6"/>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57">
            <a:extLst>
              <a:ext uri="{FF2B5EF4-FFF2-40B4-BE49-F238E27FC236}">
                <a16:creationId xmlns:a16="http://schemas.microsoft.com/office/drawing/2014/main" id="{394458DF-D353-41FD-8A76-F8717D511ABA}"/>
              </a:ext>
            </a:extLst>
          </p:cNvPr>
          <p:cNvPicPr/>
          <p:nvPr/>
        </p:nvPicPr>
        <p:blipFill rotWithShape="1">
          <a:blip r:embed="rId3">
            <a:extLst>
              <a:ext uri="{28A0092B-C50C-407E-A947-70E740481C1C}">
                <a14:useLocalDpi xmlns:a14="http://schemas.microsoft.com/office/drawing/2010/main" val="0"/>
              </a:ext>
            </a:extLst>
          </a:blip>
          <a:srcRect t="6604" b="21718"/>
          <a:stretch/>
        </p:blipFill>
        <p:spPr>
          <a:xfrm>
            <a:off x="7143286" y="4102524"/>
            <a:ext cx="1875365" cy="835244"/>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Rrjetet</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55023" y="1270001"/>
            <a:ext cx="7116763" cy="5041180"/>
          </a:xfrm>
        </p:spPr>
        <p:txBody>
          <a:bodyPr/>
          <a:lstStyle/>
          <a:p>
            <a:pPr marL="0" indent="0">
              <a:buNone/>
            </a:pPr>
            <a:r>
              <a:rPr lang="sq-AL" dirty="1"/>
              <a:t>Hardueri i rrjetit</a:t>
            </a:r>
          </a:p>
          <a:p>
            <a:r>
              <a:rPr lang="sq-AL" dirty="1" sz="2400" b="1">
                <a:solidFill>
                  <a:srgbClr val="0070C0"/>
                </a:solidFill>
              </a:rPr>
              <a:t>Server</a:t>
            </a:r>
          </a:p>
          <a:p>
            <a:pPr lvl="1"/>
            <a:r>
              <a:rPr lang="sq-AL" dirty="1" sz="2000"/>
              <a:t>Ofron informacion ose ‘shërbime’ për kompjuterët tjerë</a:t>
            </a:r>
          </a:p>
          <a:p>
            <a:r>
              <a:rPr lang="sq-AL" dirty="1" sz="2400" b="1">
                <a:solidFill>
                  <a:srgbClr val="0070C0"/>
                </a:solidFill>
              </a:rPr>
              <a:t>Hub</a:t>
            </a:r>
          </a:p>
          <a:p>
            <a:pPr lvl="1"/>
            <a:r>
              <a:rPr lang="sq-AL" dirty="1" sz="2000"/>
              <a:t>Përdoret për të lidhur pajisjet e rrjetit së bashku</a:t>
            </a:r>
          </a:p>
          <a:p>
            <a:r>
              <a:rPr lang="sq-AL" dirty="1" sz="2400" b="1">
                <a:solidFill>
                  <a:srgbClr val="0070C0"/>
                </a:solidFill>
              </a:rPr>
              <a:t>Switch</a:t>
            </a:r>
          </a:p>
          <a:p>
            <a:pPr lvl="1"/>
            <a:r>
              <a:rPr lang="sq-AL" dirty="1" sz="2000"/>
              <a:t>Përdoret për të lidhur pajisjet e rrjetit së bashku me ca inteligjencë</a:t>
            </a:r>
          </a:p>
          <a:p>
            <a:r>
              <a:rPr lang="sq-AL" dirty="1" sz="2400" b="1">
                <a:solidFill>
                  <a:srgbClr val="0070C0"/>
                </a:solidFill>
              </a:rPr>
              <a:t>Router</a:t>
            </a:r>
          </a:p>
          <a:p>
            <a:pPr lvl="1"/>
            <a:r>
              <a:rPr lang="sq-AL" dirty="1" sz="2000"/>
              <a:t>Përdoret për të përcaktuar pikën tjetër të rrjetit, duhet të dërgohet një paketë, kështu që duhet të lidhet me 2 rrjete</a:t>
            </a:r>
          </a:p>
        </p:txBody>
      </p:sp>
      <p:pic>
        <p:nvPicPr>
          <p:cNvPr id="7" name="Bild 5">
            <a:extLst>
              <a:ext uri="{FF2B5EF4-FFF2-40B4-BE49-F238E27FC236}">
                <a16:creationId xmlns:a16="http://schemas.microsoft.com/office/drawing/2014/main" id="{CDF4CD36-96DF-49BC-A708-2C6448E06A28}"/>
              </a:ext>
            </a:extLst>
          </p:cNvPr>
          <p:cNvPicPr>
            <a:picLocks noChangeAspect="1"/>
          </p:cNvPicPr>
          <p:nvPr/>
        </p:nvPicPr>
        <p:blipFill>
          <a:blip r:embed="rId4"/>
          <a:stretch>
            <a:fillRect/>
          </a:stretch>
        </p:blipFill>
        <p:spPr>
          <a:xfrm>
            <a:off x="7143286" y="1270001"/>
            <a:ext cx="1645691" cy="1396344"/>
          </a:xfrm>
          <a:prstGeom prst="rect">
            <a:avLst/>
          </a:prstGeom>
        </p:spPr>
      </p:pic>
      <p:pic>
        <p:nvPicPr>
          <p:cNvPr id="8" name="Picture 33">
            <a:extLst>
              <a:ext uri="{FF2B5EF4-FFF2-40B4-BE49-F238E27FC236}">
                <a16:creationId xmlns:a16="http://schemas.microsoft.com/office/drawing/2014/main" id="{9EDBBE4D-74E1-4382-93C2-99FA434F8E59}"/>
              </a:ext>
            </a:extLst>
          </p:cNvPr>
          <p:cNvPicPr/>
          <p:nvPr/>
        </p:nvPicPr>
        <p:blipFill rotWithShape="1">
          <a:blip r:embed="rId5">
            <a:extLst>
              <a:ext uri="{28A0092B-C50C-407E-A947-70E740481C1C}">
                <a14:useLocalDpi xmlns:a14="http://schemas.microsoft.com/office/drawing/2010/main" val="0"/>
              </a:ext>
            </a:extLst>
          </a:blip>
          <a:srcRect b="11064"/>
          <a:stretch/>
        </p:blipFill>
        <p:spPr>
          <a:xfrm>
            <a:off x="7533033" y="2893141"/>
            <a:ext cx="1610967" cy="967908"/>
          </a:xfrm>
          <a:prstGeom prst="rect">
            <a:avLst/>
          </a:prstGeom>
        </p:spPr>
      </p:pic>
      <p:pic>
        <p:nvPicPr>
          <p:cNvPr id="14" name="Bild 4">
            <a:extLst>
              <a:ext uri="{FF2B5EF4-FFF2-40B4-BE49-F238E27FC236}">
                <a16:creationId xmlns:a16="http://schemas.microsoft.com/office/drawing/2014/main" id="{BA06BF47-1954-4C17-950A-2C60DB3F5872}"/>
              </a:ext>
            </a:extLst>
          </p:cNvPr>
          <p:cNvPicPr>
            <a:picLocks noChangeAspect="1"/>
          </p:cNvPicPr>
          <p:nvPr/>
        </p:nvPicPr>
        <p:blipFill rotWithShape="1">
          <a:blip r:embed="rId6"/>
          <a:srcRect t="6043"/>
          <a:stretch/>
        </p:blipFill>
        <p:spPr>
          <a:xfrm>
            <a:off x="7367042" y="5179243"/>
            <a:ext cx="1675814" cy="1159748"/>
          </a:xfrm>
          <a:prstGeom prst="rect">
            <a:avLst/>
          </a:prstGeom>
        </p:spPr>
      </p:pic>
    </p:spTree>
    <p:extLst>
      <p:ext uri="{BB962C8B-B14F-4D97-AF65-F5344CB8AC3E}">
        <p14:creationId xmlns:p14="http://schemas.microsoft.com/office/powerpoint/2010/main" val="1929726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
                                            <p:txEl>
                                              <p:pRg st="7" end="7"/>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
                                            <p:txEl>
                                              <p:pRg st="8" end="8"/>
                                            </p:txEl>
                                          </p:spTgt>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Rrjetet</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23056" y="1287769"/>
            <a:ext cx="8497888" cy="5183188"/>
          </a:xfrm>
        </p:spPr>
        <p:txBody>
          <a:bodyPr/>
          <a:lstStyle/>
          <a:p>
            <a:r>
              <a:rPr lang="sq-AL" dirty="1"/>
              <a:t>Rrjetet në përgjithësi kanë kufizime</a:t>
            </a:r>
          </a:p>
          <a:p>
            <a:pPr lvl="1"/>
            <a:r>
              <a:rPr lang="sq-AL" dirty="1"/>
              <a:t>Numri i përdoruesve, infrastruktura e ndërtesës, zona gjeografike, etj.</a:t>
            </a:r>
          </a:p>
          <a:p>
            <a:pPr lvl="1"/>
            <a:r>
              <a:rPr lang="sq-AL" dirty="1"/>
              <a:t>Vlen për ethernet apo wireless</a:t>
            </a:r>
          </a:p>
          <a:p>
            <a:r>
              <a:rPr lang="sq-AL" dirty="1" b="1">
                <a:solidFill>
                  <a:srgbClr val="0070C0"/>
                </a:solidFill>
              </a:rPr>
              <a:t>LAN</a:t>
            </a:r>
            <a:r>
              <a:rPr lang="sq-AL" dirty="1"/>
              <a:t> – Local Area Network - Rrjeti i Zonës Lokale</a:t>
            </a:r>
          </a:p>
          <a:p>
            <a:pPr lvl="1"/>
            <a:r>
              <a:rPr lang="sq-AL" dirty="1"/>
              <a:t>Shtëpia juaj, zyra juaj, një shkollë</a:t>
            </a:r>
          </a:p>
          <a:p>
            <a:r>
              <a:rPr lang="sq-AL" dirty="1" b="1">
                <a:solidFill>
                  <a:srgbClr val="0070C0"/>
                </a:solidFill>
              </a:rPr>
              <a:t>WAN</a:t>
            </a:r>
            <a:r>
              <a:rPr lang="sq-AL" dirty="1"/>
              <a:t> – Wide Area Network - Rrjeti i Zonës së Gjerë</a:t>
            </a:r>
          </a:p>
          <a:p>
            <a:pPr lvl="1"/>
            <a:r>
              <a:rPr lang="sq-AL" dirty="1"/>
              <a:t>Rajonal, kombëtar, ndërkombëtar</a:t>
            </a:r>
          </a:p>
        </p:txBody>
      </p:sp>
      <p:sp>
        <p:nvSpPr>
          <p:cNvPr id="14" name="Content Placeholder 1">
            <a:extLst>
              <a:ext uri="{FF2B5EF4-FFF2-40B4-BE49-F238E27FC236}">
                <a16:creationId xmlns:a16="http://schemas.microsoft.com/office/drawing/2014/main" id="{7A7F0DCC-1FC4-4AE0-AABF-3A2593B7D7C0}"/>
              </a:ext>
            </a:extLst>
          </p:cNvPr>
          <p:cNvSpPr txBox="1">
            <a:spLocks/>
          </p:cNvSpPr>
          <p:nvPr/>
        </p:nvSpPr>
        <p:spPr bwMode="auto">
          <a:xfrm>
            <a:off x="251520" y="5733256"/>
            <a:ext cx="8496944" cy="12490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sq-AL" dirty="1" b="1">
                <a:solidFill>
                  <a:srgbClr val="FF0000"/>
                </a:solidFill>
              </a:rPr>
              <a:t>Interneti është një WAN</a:t>
            </a:r>
          </a:p>
        </p:txBody>
      </p:sp>
      <p:pic>
        <p:nvPicPr>
          <p:cNvPr id="21" name="Bild 1">
            <a:extLst>
              <a:ext uri="{FF2B5EF4-FFF2-40B4-BE49-F238E27FC236}">
                <a16:creationId xmlns:a16="http://schemas.microsoft.com/office/drawing/2014/main" id="{E2300DAB-0170-4293-A0FC-3A6880BC8FFE}"/>
              </a:ext>
            </a:extLst>
          </p:cNvPr>
          <p:cNvPicPr>
            <a:picLocks noChangeAspect="1"/>
          </p:cNvPicPr>
          <p:nvPr/>
        </p:nvPicPr>
        <p:blipFill rotWithShape="1">
          <a:blip r:embed="rId3"/>
          <a:srcRect l="1445" t="555" r="1"/>
          <a:stretch/>
        </p:blipFill>
        <p:spPr>
          <a:xfrm>
            <a:off x="6516216" y="2509655"/>
            <a:ext cx="1947487" cy="1310664"/>
          </a:xfrm>
          <a:prstGeom prst="rect">
            <a:avLst/>
          </a:prstGeom>
        </p:spPr>
      </p:pic>
      <p:pic>
        <p:nvPicPr>
          <p:cNvPr id="22" name="Bild 1">
            <a:extLst>
              <a:ext uri="{FF2B5EF4-FFF2-40B4-BE49-F238E27FC236}">
                <a16:creationId xmlns:a16="http://schemas.microsoft.com/office/drawing/2014/main" id="{E55BF866-651A-406E-AA86-506D563A38B0}"/>
              </a:ext>
            </a:extLst>
          </p:cNvPr>
          <p:cNvPicPr>
            <a:picLocks noChangeAspect="1"/>
          </p:cNvPicPr>
          <p:nvPr/>
        </p:nvPicPr>
        <p:blipFill>
          <a:blip r:embed="rId4"/>
          <a:stretch>
            <a:fillRect/>
          </a:stretch>
        </p:blipFill>
        <p:spPr>
          <a:xfrm>
            <a:off x="6497193" y="4166744"/>
            <a:ext cx="1947488" cy="1220087"/>
          </a:xfrm>
          <a:prstGeom prst="rect">
            <a:avLst/>
          </a:prstGeom>
        </p:spPr>
      </p:pic>
    </p:spTree>
    <p:extLst>
      <p:ext uri="{BB962C8B-B14F-4D97-AF65-F5344CB8AC3E}">
        <p14:creationId xmlns:p14="http://schemas.microsoft.com/office/powerpoint/2010/main" val="9008418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Bazat e internetit</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10749" y="1225455"/>
            <a:ext cx="8497888" cy="5183188"/>
          </a:xfrm>
        </p:spPr>
        <p:txBody>
          <a:bodyPr/>
          <a:lstStyle/>
          <a:p>
            <a:pPr marL="0" indent="0">
              <a:buNone/>
            </a:pPr>
            <a:r>
              <a:rPr lang="sq-AL" dirty="1"/>
              <a:t>Rrjetet</a:t>
            </a:r>
          </a:p>
        </p:txBody>
      </p:sp>
      <p:pic>
        <p:nvPicPr>
          <p:cNvPr id="2050" name="Picture 2" descr="Difference between Circuit Switching and Packet Switching">
            <a:extLst>
              <a:ext uri="{FF2B5EF4-FFF2-40B4-BE49-F238E27FC236}">
                <a16:creationId xmlns:a16="http://schemas.microsoft.com/office/drawing/2014/main" id="{1F957A15-6B35-447E-BCC4-09221C092B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684" b="67565"/>
          <a:stretch/>
        </p:blipFill>
        <p:spPr bwMode="auto">
          <a:xfrm>
            <a:off x="-180528" y="1916832"/>
            <a:ext cx="4985528" cy="1872208"/>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Difference between Circuit Switching and Packet Switching">
            <a:extLst>
              <a:ext uri="{FF2B5EF4-FFF2-40B4-BE49-F238E27FC236}">
                <a16:creationId xmlns:a16="http://schemas.microsoft.com/office/drawing/2014/main" id="{03A13FCD-A2CF-4FA4-840A-8262985D84A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65106" b="10760"/>
          <a:stretch/>
        </p:blipFill>
        <p:spPr bwMode="auto">
          <a:xfrm>
            <a:off x="94570" y="4406543"/>
            <a:ext cx="4762500" cy="1393021"/>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EC69705E-F839-488A-8141-86AD447A54A2}"/>
              </a:ext>
            </a:extLst>
          </p:cNvPr>
          <p:cNvSpPr/>
          <p:nvPr/>
        </p:nvSpPr>
        <p:spPr>
          <a:xfrm>
            <a:off x="184850" y="4260717"/>
            <a:ext cx="1224136" cy="33491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3" name="Picture 2" descr="Difference between Circuit Switching and Packet Switching">
            <a:extLst>
              <a:ext uri="{FF2B5EF4-FFF2-40B4-BE49-F238E27FC236}">
                <a16:creationId xmlns:a16="http://schemas.microsoft.com/office/drawing/2014/main" id="{40C029F1-0E83-4D37-91A6-5A454F84F759}"/>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44312" b="49885"/>
          <a:stretch/>
        </p:blipFill>
        <p:spPr bwMode="auto">
          <a:xfrm>
            <a:off x="64779" y="4074902"/>
            <a:ext cx="4494914" cy="316101"/>
          </a:xfrm>
          <a:prstGeom prst="rect">
            <a:avLst/>
          </a:prstGeom>
          <a:noFill/>
          <a:extLst>
            <a:ext uri="{909E8E84-426E-40DD-AFC4-6F175D3DCCD1}">
              <a14:hiddenFill xmlns:a14="http://schemas.microsoft.com/office/drawing/2010/main">
                <a:solidFill>
                  <a:srgbClr val="FFFFFF"/>
                </a:solidFill>
              </a14:hiddenFill>
            </a:ext>
          </a:extLst>
        </p:spPr>
      </p:pic>
      <p:sp>
        <p:nvSpPr>
          <p:cNvPr id="16" name="TextBox 15">
            <a:extLst>
              <a:ext uri="{FF2B5EF4-FFF2-40B4-BE49-F238E27FC236}">
                <a16:creationId xmlns:a16="http://schemas.microsoft.com/office/drawing/2014/main" id="{FF6CB7C8-057E-43F1-88FD-3D92AD8CADF3}"/>
              </a:ext>
            </a:extLst>
          </p:cNvPr>
          <p:cNvSpPr txBox="1"/>
          <p:nvPr/>
        </p:nvSpPr>
        <p:spPr>
          <a:xfrm>
            <a:off x="4716015" y="2060848"/>
            <a:ext cx="4427985" cy="1938992"/>
          </a:xfrm>
          <a:prstGeom prst="rect">
            <a:avLst/>
          </a:prstGeom>
          <a:solidFill>
            <a:sysClr val="windowText" lastClr="000000">
              <a:lumMod val="65000"/>
              <a:lumOff val="35000"/>
            </a:sysClr>
          </a:solid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lang="sq-AL" dirty="1" kumimoji="0" b="0" i="0" u="none" strike="noStrike" cap="none" normalizeH="0" baseline="0" noProof="0" sz="2400">
                <a:ln>
                  <a:noFill/>
                </a:ln>
                <a:solidFill>
                  <a:prstClr val="white"/>
                </a:solidFill>
                <a:uLnTx/>
                <a:uFillTx/>
                <a:latin typeface="Calibri"/>
                <a:ea typeface="ＭＳ Ｐゴシック" pitchFamily="-107" charset="-128"/>
              </a:rPr>
              <a:t>Komunikimet tradicionale të qarkut të përdorur - një 'qark' u krijua që komunikimi të kryhej.</a:t>
            </a:r>
            <a:r>
              <a:rPr lang="sq-AL" dirty="1" kumimoji="0" b="0" i="0" u="none" strike="noStrike" cap="none" normalizeH="0" baseline="0" noProof="0" sz="2400">
                <a:ln>
                  <a:noFill/>
                </a:ln>
                <a:solidFill>
                  <a:prstClr val="white"/>
                </a:solidFill>
                <a:uLnTx/>
                <a:uFillTx/>
                <a:latin typeface="Calibri"/>
                <a:ea typeface="ＭＳ Ｐゴシック" pitchFamily="-107" charset="-128"/>
              </a:rPr>
              <a:t> </a:t>
            </a:r>
            <a:r>
              <a:rPr lang="sq-AL" dirty="1" sz="2400">
                <a:solidFill>
                  <a:prstClr val="white"/>
                </a:solidFill>
                <a:latin typeface="Calibri"/>
                <a:ea typeface="ＭＳ Ｐゴシック" pitchFamily="-107" charset="-128"/>
              </a:rPr>
              <a:t>Prerja e qarkut - prishja e komunikimit</a:t>
            </a:r>
            <a:r>
              <a:rPr lang="sq-AL" dirty="1" kumimoji="0" b="0" i="0" u="none" strike="noStrike" cap="none" normalizeH="0" baseline="0" noProof="0" sz="2400">
                <a:ln>
                  <a:noFill/>
                </a:ln>
                <a:solidFill>
                  <a:prstClr val="white"/>
                </a:solidFill>
                <a:uLnTx/>
                <a:uFillTx/>
                <a:latin typeface="Calibri"/>
                <a:ea typeface="ＭＳ Ｐゴシック" pitchFamily="-107" charset="-128"/>
              </a:rPr>
              <a:t> </a:t>
            </a:r>
          </a:p>
        </p:txBody>
      </p:sp>
      <p:sp>
        <p:nvSpPr>
          <p:cNvPr id="17" name="TextBox 16">
            <a:extLst>
              <a:ext uri="{FF2B5EF4-FFF2-40B4-BE49-F238E27FC236}">
                <a16:creationId xmlns:a16="http://schemas.microsoft.com/office/drawing/2014/main" id="{8195C0BC-8BFC-453F-B199-29A5A55AF0A0}"/>
              </a:ext>
            </a:extLst>
          </p:cNvPr>
          <p:cNvSpPr txBox="1"/>
          <p:nvPr/>
        </p:nvSpPr>
        <p:spPr>
          <a:xfrm>
            <a:off x="4716015" y="4469651"/>
            <a:ext cx="4450815" cy="1938992"/>
          </a:xfrm>
          <a:prstGeom prst="rect">
            <a:avLst/>
          </a:prstGeom>
          <a:solidFill>
            <a:srgbClr val="BDD8F3"/>
          </a:solidFill>
        </p:spPr>
        <p:txBody>
          <a:bodyPr wrap="square" rtlCol="0">
            <a:spAutoFit/>
          </a:bodyPr>
          <a:lstStyle/>
          <a:p>
            <a:pPr algn="r"/>
            <a:r>
              <a:rPr lang="sq-AL" dirty="1" sz="2400">
                <a:solidFill>
                  <a:schemeClr val="tx1">
                    <a:lumMod val="65000"/>
                    <a:lumOff val="35000"/>
                  </a:schemeClr>
                </a:solidFill>
                <a:latin typeface="+mj-lt"/>
              </a:rPr>
              <a:t>Interneti është një rrjet i ndërprerë me pako - përmbajtja ndahet dhe e bën rrugën për në destinacion</a:t>
            </a:r>
          </a:p>
          <a:p>
            <a:pPr algn="r"/>
            <a:r>
              <a:rPr lang="sq-AL" dirty="1" sz="2400">
                <a:solidFill>
                  <a:schemeClr val="tx1">
                    <a:lumMod val="65000"/>
                    <a:lumOff val="35000"/>
                  </a:schemeClr>
                </a:solidFill>
                <a:latin typeface="+mj-lt"/>
              </a:rPr>
              <a:t>Nëse ndonjë pjesë dështon, komunikimi mund të vazhdojë ende</a:t>
            </a:r>
          </a:p>
        </p:txBody>
      </p:sp>
    </p:spTree>
    <p:extLst>
      <p:ext uri="{BB962C8B-B14F-4D97-AF65-F5344CB8AC3E}">
        <p14:creationId xmlns:p14="http://schemas.microsoft.com/office/powerpoint/2010/main" val="3785045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TCP/IP</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88853"/>
            <a:ext cx="8642350" cy="5183188"/>
          </a:xfrm>
        </p:spPr>
        <p:txBody>
          <a:bodyPr/>
          <a:lstStyle/>
          <a:p>
            <a:pPr algn="just"/>
            <a:r>
              <a:rPr lang="sq-AL" dirty="1" b="1">
                <a:solidFill>
                  <a:srgbClr val="0070C0"/>
                </a:solidFill>
              </a:rPr>
              <a:t>TCP– Transmission Control Protocol (Protokolli i Kontrollit të Transmisionit)</a:t>
            </a:r>
          </a:p>
          <a:p>
            <a:pPr algn="just"/>
            <a:r>
              <a:rPr lang="sq-AL" dirty="1" b="1">
                <a:solidFill>
                  <a:srgbClr val="0070C0"/>
                </a:solidFill>
              </a:rPr>
              <a:t>IP – Internet Protocol</a:t>
            </a:r>
          </a:p>
          <a:p>
            <a:pPr lvl="1" algn="just"/>
            <a:r>
              <a:rPr lang="sq-AL" dirty="1"/>
              <a:t>Ka tjera!</a:t>
            </a:r>
          </a:p>
          <a:p>
            <a:pPr algn="just"/>
            <a:r>
              <a:rPr lang="sq-AL" dirty="1"/>
              <a:t>Së bashku ata specifikojnë se si shkëmbehen të dhënat në një rrjet që siguron komunikimin nga fillimi në fund, duke i bërë ata të besueshëm</a:t>
            </a:r>
          </a:p>
          <a:p>
            <a:pPr algn="just"/>
            <a:r>
              <a:rPr lang="sq-AL" dirty="1" b="1">
                <a:solidFill>
                  <a:srgbClr val="0070C0"/>
                </a:solidFill>
              </a:rPr>
              <a:t>TCP</a:t>
            </a:r>
            <a:r>
              <a:rPr lang="sq-AL" dirty="1"/>
              <a:t> – krijon kanale, menaxhon montimin dhe çmontimin e </a:t>
            </a:r>
            <a:r>
              <a:rPr lang="sq-AL" dirty="1" b="1">
                <a:solidFill>
                  <a:srgbClr val="0070C0"/>
                </a:solidFill>
              </a:rPr>
              <a:t>paketave </a:t>
            </a:r>
            <a:r>
              <a:rPr lang="sq-AL" dirty="1"/>
              <a:t>në secilin fund</a:t>
            </a:r>
          </a:p>
          <a:p>
            <a:pPr algn="just"/>
            <a:r>
              <a:rPr lang="sq-AL" dirty="1" b="1">
                <a:solidFill>
                  <a:srgbClr val="0070C0"/>
                </a:solidFill>
              </a:rPr>
              <a:t>IP</a:t>
            </a:r>
            <a:r>
              <a:rPr lang="sq-AL" dirty="1"/>
              <a:t> – përcakton se si të adresohet &amp; kanalizohet secila </a:t>
            </a:r>
            <a:r>
              <a:rPr lang="sq-AL" dirty="1" b="1">
                <a:solidFill>
                  <a:srgbClr val="0070C0"/>
                </a:solidFill>
              </a:rPr>
              <a:t>paketë</a:t>
            </a:r>
          </a:p>
        </p:txBody>
      </p:sp>
    </p:spTree>
    <p:extLst>
      <p:ext uri="{BB962C8B-B14F-4D97-AF65-F5344CB8AC3E}">
        <p14:creationId xmlns:p14="http://schemas.microsoft.com/office/powerpoint/2010/main" val="360353511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Protokollet e internetit</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32292"/>
            <a:ext cx="8642350" cy="5183188"/>
          </a:xfrm>
        </p:spPr>
        <p:txBody>
          <a:bodyPr/>
          <a:lstStyle/>
          <a:p>
            <a:r>
              <a:rPr lang="sq-AL" dirty="1" b="1">
                <a:solidFill>
                  <a:srgbClr val="0070C0"/>
                </a:solidFill>
              </a:rPr>
              <a:t>HTTP </a:t>
            </a:r>
            <a:r>
              <a:rPr lang="sq-AL" dirty="1"/>
              <a:t>– Hypertext Transfer Protocol (Protokolli i Transferit Hypertext)</a:t>
            </a:r>
          </a:p>
          <a:p>
            <a:r>
              <a:rPr lang="sq-AL" dirty="1" b="1">
                <a:solidFill>
                  <a:srgbClr val="0070C0"/>
                </a:solidFill>
              </a:rPr>
              <a:t>HTTPS </a:t>
            </a:r>
            <a:r>
              <a:rPr lang="sq-AL" dirty="1"/>
              <a:t>– Secure HTTP (i sigurt)</a:t>
            </a:r>
          </a:p>
          <a:p>
            <a:r>
              <a:rPr lang="sq-AL" dirty="1" b="1">
                <a:solidFill>
                  <a:srgbClr val="0070C0"/>
                </a:solidFill>
              </a:rPr>
              <a:t>SMTP </a:t>
            </a:r>
            <a:r>
              <a:rPr lang="sq-AL" dirty="1"/>
              <a:t>– Simple Mail Transfer Protocol (Protokolli i transferit të postës së thjeshtë)</a:t>
            </a:r>
          </a:p>
          <a:p>
            <a:r>
              <a:rPr lang="sq-AL" dirty="1" b="1">
                <a:solidFill>
                  <a:srgbClr val="0070C0"/>
                </a:solidFill>
              </a:rPr>
              <a:t>FTP </a:t>
            </a:r>
            <a:r>
              <a:rPr lang="sq-AL" dirty="1"/>
              <a:t>– File Transfer Protocol (Protokolli i transferit të fajlave)</a:t>
            </a:r>
          </a:p>
          <a:p>
            <a:r>
              <a:rPr lang="sq-AL" dirty="1" b="1">
                <a:solidFill>
                  <a:srgbClr val="0070C0"/>
                </a:solidFill>
              </a:rPr>
              <a:t>NNTP </a:t>
            </a:r>
            <a:r>
              <a:rPr lang="sq-AL" dirty="1"/>
              <a:t>– Network News Transfer Protocol (Protokolli i transferit të lajmeve të rrjetit)</a:t>
            </a:r>
          </a:p>
          <a:p>
            <a:r>
              <a:rPr lang="sq-AL" dirty="1" b="1">
                <a:solidFill>
                  <a:srgbClr val="0070C0"/>
                </a:solidFill>
              </a:rPr>
              <a:t>UDP </a:t>
            </a:r>
            <a:r>
              <a:rPr lang="sq-AL" dirty="1"/>
              <a:t>– User Datagram Protocol (Protokolli i datagramit të përdoruesit)</a:t>
            </a:r>
          </a:p>
          <a:p>
            <a:endParaRPr lang="en-GB" dirty="0"/>
          </a:p>
          <a:p>
            <a:r>
              <a:rPr lang="sq-AL" dirty="1"/>
              <a:t>Mos harroni - një 'protokoll' është thjesht një grup rregullash që nëse ndiqen, lejojnë një komunikim të suksesshëm</a:t>
            </a:r>
          </a:p>
        </p:txBody>
      </p:sp>
    </p:spTree>
    <p:extLst>
      <p:ext uri="{BB962C8B-B14F-4D97-AF65-F5344CB8AC3E}">
        <p14:creationId xmlns:p14="http://schemas.microsoft.com/office/powerpoint/2010/main" val="38489575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IPv4</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148"/>
            <a:ext cx="8642350" cy="5183188"/>
          </a:xfrm>
        </p:spPr>
        <p:txBody>
          <a:bodyPr/>
          <a:lstStyle/>
          <a:p>
            <a:r>
              <a:rPr lang="sq-AL" dirty="1" b="1">
                <a:solidFill>
                  <a:srgbClr val="0070C0"/>
                </a:solidFill>
              </a:rPr>
              <a:t>32-bit</a:t>
            </a:r>
            <a:r>
              <a:rPr lang="sq-AL" dirty="1"/>
              <a:t> adresa</a:t>
            </a:r>
          </a:p>
          <a:p>
            <a:r>
              <a:rPr lang="sq-AL" dirty="1"/>
              <a:t>Katër numra të ndarë me ‘.’</a:t>
            </a:r>
          </a:p>
          <a:p>
            <a:r>
              <a:rPr lang="sq-AL" dirty="1"/>
              <a:t>Secili numër mund të jetë ‘0’ deri ‘255’ – p.sh.</a:t>
            </a:r>
          </a:p>
          <a:p>
            <a:pPr marL="0" indent="0" algn="ctr">
              <a:buNone/>
            </a:pPr>
            <a:r>
              <a:rPr lang="sq-AL" dirty="1" b="1">
                <a:solidFill>
                  <a:srgbClr val="FF0000"/>
                </a:solidFill>
              </a:rPr>
              <a:t>213.43.112.45</a:t>
            </a:r>
          </a:p>
          <a:p>
            <a:r>
              <a:rPr lang="sq-AL" dirty="1"/>
              <a:t>4,162,314,256 adresat e mundshme - afërsisht</a:t>
            </a:r>
          </a:p>
        </p:txBody>
      </p:sp>
      <p:pic>
        <p:nvPicPr>
          <p:cNvPr id="1026" name="Picture 2" descr="How to Find Your Public IP Address">
            <a:extLst>
              <a:ext uri="{FF2B5EF4-FFF2-40B4-BE49-F238E27FC236}">
                <a16:creationId xmlns:a16="http://schemas.microsoft.com/office/drawing/2014/main" id="{4E286537-1E2E-4F5D-8830-A2DE91D4A0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64088" y="4466157"/>
            <a:ext cx="3671962" cy="19871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2381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IPv4</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4" y="1270075"/>
            <a:ext cx="8642350" cy="5183188"/>
          </a:xfrm>
        </p:spPr>
        <p:txBody>
          <a:bodyPr/>
          <a:lstStyle/>
          <a:p>
            <a:r>
              <a:rPr lang="sq-AL" dirty="1"/>
              <a:t>Adresat Private k. Publike</a:t>
            </a:r>
          </a:p>
          <a:p>
            <a:pPr lvl="1"/>
            <a:r>
              <a:rPr lang="sq-AL" dirty="1"/>
              <a:t>IP adresat Publike – përdorur në internet</a:t>
            </a:r>
          </a:p>
          <a:p>
            <a:pPr lvl="1"/>
            <a:r>
              <a:rPr lang="sq-AL" dirty="1"/>
              <a:t>IP adresat Private – përdorur në rrjete private</a:t>
            </a:r>
          </a:p>
          <a:p>
            <a:pPr lvl="1"/>
            <a:r>
              <a:rPr lang="sq-AL" dirty="1"/>
              <a:t>Ka kufij të caktuar të adresave IP që janë 'private’</a:t>
            </a:r>
          </a:p>
        </p:txBody>
      </p:sp>
      <p:pic>
        <p:nvPicPr>
          <p:cNvPr id="7" name="Picture 6">
            <a:extLst>
              <a:ext uri="{FF2B5EF4-FFF2-40B4-BE49-F238E27FC236}">
                <a16:creationId xmlns:a16="http://schemas.microsoft.com/office/drawing/2014/main" id="{BF30EB99-9E19-471C-8DBA-9821EAE9FDCE}"/>
              </a:ext>
            </a:extLst>
          </p:cNvPr>
          <p:cNvPicPr>
            <a:picLocks noChangeAspect="1"/>
          </p:cNvPicPr>
          <p:nvPr/>
        </p:nvPicPr>
        <p:blipFill>
          <a:blip r:embed="rId3"/>
          <a:stretch>
            <a:fillRect/>
          </a:stretch>
        </p:blipFill>
        <p:spPr>
          <a:xfrm>
            <a:off x="1286371" y="3861669"/>
            <a:ext cx="6571257" cy="1992575"/>
          </a:xfrm>
          <a:prstGeom prst="rect">
            <a:avLst/>
          </a:prstGeom>
          <a:ln>
            <a:solidFill>
              <a:srgbClr val="0070C0"/>
            </a:solidFill>
          </a:ln>
        </p:spPr>
      </p:pic>
    </p:spTree>
    <p:extLst>
      <p:ext uri="{BB962C8B-B14F-4D97-AF65-F5344CB8AC3E}">
        <p14:creationId xmlns:p14="http://schemas.microsoft.com/office/powerpoint/2010/main" val="61514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IPv6</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70000"/>
            <a:ext cx="8642350" cy="5183188"/>
          </a:xfrm>
        </p:spPr>
        <p:txBody>
          <a:bodyPr/>
          <a:lstStyle/>
          <a:p>
            <a:r>
              <a:rPr lang="sq-AL" dirty="1" b="1">
                <a:solidFill>
                  <a:srgbClr val="0070C0"/>
                </a:solidFill>
              </a:rPr>
              <a:t>128-bit</a:t>
            </a:r>
            <a:r>
              <a:rPr lang="sq-AL" dirty="1"/>
              <a:t> adresa – 8 vlera të ndara me dy pika</a:t>
            </a:r>
          </a:p>
          <a:p>
            <a:r>
              <a:rPr lang="sq-AL" dirty="1"/>
              <a:t>Vlerat e shkruara në heksadecimale</a:t>
            </a:r>
          </a:p>
          <a:p>
            <a:r>
              <a:rPr lang="sq-AL" dirty="1"/>
              <a:t>Secili grup mund të shkojë nga ‘0000’ tek ‘FFFF’ – p.sh.</a:t>
            </a:r>
          </a:p>
          <a:p>
            <a:pPr marL="0" indent="0" algn="ctr">
              <a:buNone/>
            </a:pPr>
            <a:r>
              <a:rPr lang="sq-AL" dirty="1" b="1">
                <a:solidFill>
                  <a:srgbClr val="FF0000"/>
                </a:solidFill>
              </a:rPr>
              <a:t>2600:1403:0002:029c:0000:0000:0000:2add</a:t>
            </a:r>
          </a:p>
          <a:p>
            <a:r>
              <a:rPr lang="sq-AL" dirty="1"/>
              <a:t>Mund të shkurtohet</a:t>
            </a:r>
          </a:p>
          <a:p>
            <a:pPr marL="0" indent="0" algn="ctr">
              <a:buNone/>
            </a:pPr>
            <a:r>
              <a:rPr lang="sq-AL" dirty="1" b="1">
                <a:solidFill>
                  <a:srgbClr val="FF0000"/>
                </a:solidFill>
              </a:rPr>
              <a:t>2600:1403:2:29c:0:0:0:2add</a:t>
            </a:r>
          </a:p>
          <a:p>
            <a:pPr marL="0" indent="0" algn="ctr">
              <a:buNone/>
            </a:pPr>
            <a:r>
              <a:rPr lang="sq-AL" dirty="1" b="1">
                <a:solidFill>
                  <a:srgbClr val="FF0000"/>
                </a:solidFill>
              </a:rPr>
              <a:t>2600:1403:2:29c::2add</a:t>
            </a:r>
          </a:p>
          <a:p>
            <a:pPr marL="0" indent="0" algn="ctr">
              <a:buNone/>
            </a:pPr>
            <a:endParaRPr lang="en-GB" b="1" dirty="0">
              <a:solidFill>
                <a:srgbClr val="FF0000"/>
              </a:solidFill>
            </a:endParaRPr>
          </a:p>
          <a:p>
            <a:r>
              <a:rPr lang="sq-AL" dirty="1" sz="2400"/>
              <a:t>340,282,366,920,938,000,000,000,000,000,000,000,000 e mundshme</a:t>
            </a:r>
          </a:p>
          <a:p>
            <a:endParaRPr lang="en-GB" b="1" dirty="0"/>
          </a:p>
        </p:txBody>
      </p:sp>
    </p:spTree>
    <p:extLst>
      <p:ext uri="{BB962C8B-B14F-4D97-AF65-F5344CB8AC3E}">
        <p14:creationId xmlns:p14="http://schemas.microsoft.com/office/powerpoint/2010/main" val="10441386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Qëllimi i seancës</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284877"/>
            <a:ext cx="8712200" cy="5240337"/>
          </a:xfrm>
        </p:spPr>
        <p:txBody>
          <a:bodyPr>
            <a:normAutofit/>
          </a:bodyPr>
          <a:lstStyle/>
          <a:p>
            <a:pPr marL="0" indent="0" algn="just">
              <a:buNone/>
            </a:pPr>
            <a:r>
              <a:rPr lang="sq-AL" dirty="1"/>
              <a:t>Dhënia e informacioneve në lidhje me teknologjinë që do të haset nga gjyqtarët dhe prokurorët gjatë punës së tyre dhe e cila përdoret:</a:t>
            </a:r>
          </a:p>
          <a:p>
            <a:pPr algn="just"/>
            <a:r>
              <a:rPr lang="sq-AL" dirty="1"/>
              <a:t>nga kriminelët për të kryer krim dhe</a:t>
            </a:r>
            <a:r>
              <a:rPr lang="sq-AL" dirty="1"/>
              <a:t> </a:t>
            </a:r>
          </a:p>
          <a:p>
            <a:pPr algn="just"/>
            <a:r>
              <a:rPr lang="sq-AL" dirty="1"/>
              <a:t>nga zbatimi i ligjit për ta zbuluar atë.</a:t>
            </a:r>
          </a:p>
          <a:p>
            <a:pPr marL="0" indent="0" algn="just">
              <a:buNone/>
            </a:pPr>
            <a:endParaRPr lang="en-GB" dirty="0"/>
          </a:p>
          <a:p>
            <a:pPr marL="0" indent="0" algn="just">
              <a:buNone/>
            </a:pPr>
            <a:r>
              <a:rPr lang="sq-AL" dirty="1"/>
              <a:t>Qëllimi është të aftësohet audienca për të fituar njohuri të mjaftueshme në lidhje me teknologjinë që ata të funksionojnë në mënyrë më efektive në rolet e tyre.</a:t>
            </a:r>
          </a:p>
        </p:txBody>
      </p:sp>
    </p:spTree>
    <p:extLst>
      <p:ext uri="{BB962C8B-B14F-4D97-AF65-F5344CB8AC3E}">
        <p14:creationId xmlns:p14="http://schemas.microsoft.com/office/powerpoint/2010/main" val="178650214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DNS</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317134"/>
            <a:ext cx="8642350" cy="5183188"/>
          </a:xfrm>
        </p:spPr>
        <p:txBody>
          <a:bodyPr/>
          <a:lstStyle/>
          <a:p>
            <a:r>
              <a:rPr lang="sq-AL" dirty="1" b="1">
                <a:solidFill>
                  <a:srgbClr val="0070C0"/>
                </a:solidFill>
              </a:rPr>
              <a:t>DNS</a:t>
            </a:r>
            <a:r>
              <a:rPr lang="sq-AL" dirty="1"/>
              <a:t> – Domain Name System (Sistemi i emrit të domenit)</a:t>
            </a:r>
          </a:p>
          <a:p>
            <a:r>
              <a:rPr lang="sq-AL" dirty="1"/>
              <a:t>Kudo në internet është një adresë IP</a:t>
            </a:r>
          </a:p>
          <a:p>
            <a:pPr marL="0" indent="0" algn="ctr">
              <a:buNone/>
            </a:pPr>
            <a:r>
              <a:rPr lang="sq-AL" dirty="1" b="1">
                <a:solidFill>
                  <a:srgbClr val="FF0000"/>
                </a:solidFill>
              </a:rPr>
              <a:t>123.123.123.123 </a:t>
            </a:r>
            <a:r>
              <a:rPr lang="sq-AL" dirty="1"/>
              <a:t>(një shembull)</a:t>
            </a:r>
          </a:p>
          <a:p>
            <a:r>
              <a:rPr lang="sq-AL" dirty="1"/>
              <a:t>Por duam të arrijmë tek </a:t>
            </a:r>
            <a:r>
              <a:rPr lang="sq-AL" dirty="1">
                <a:hlinkClick r:id="rId3"/>
              </a:rPr>
              <a:t>www.coe.int</a:t>
            </a:r>
            <a:r>
              <a:rPr lang="sq-AL" dirty="1"/>
              <a:t> që është </a:t>
            </a:r>
            <a:r>
              <a:rPr lang="sq-AL" dirty="1" b="1">
                <a:solidFill>
                  <a:srgbClr val="0070C0"/>
                </a:solidFill>
              </a:rPr>
              <a:t>URL</a:t>
            </a:r>
            <a:r>
              <a:rPr lang="sq-AL" dirty="1"/>
              <a:t> – Uniform Resource Locator / Gjetësi i Burimeve Uniforme</a:t>
            </a:r>
          </a:p>
          <a:p>
            <a:r>
              <a:rPr lang="sq-AL" dirty="1"/>
              <a:t>Diçka duhet të konvertohet </a:t>
            </a:r>
            <a:r>
              <a:rPr lang="sq-AL" dirty="1">
                <a:hlinkClick r:id="rId3"/>
              </a:rPr>
              <a:t>www.coe.int</a:t>
            </a:r>
            <a:r>
              <a:rPr lang="sq-AL" dirty="1"/>
              <a:t> to 123.123.123.123</a:t>
            </a:r>
          </a:p>
          <a:p>
            <a:r>
              <a:rPr lang="sq-AL" dirty="1"/>
              <a:t>DNS e bën këtë - në mënyrë efektive një direktori telefonike në internet që zgjidh pyetjen</a:t>
            </a:r>
          </a:p>
        </p:txBody>
      </p:sp>
    </p:spTree>
    <p:extLst>
      <p:ext uri="{BB962C8B-B14F-4D97-AF65-F5344CB8AC3E}">
        <p14:creationId xmlns:p14="http://schemas.microsoft.com/office/powerpoint/2010/main" val="12135041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Kontrolli i njohurive</a:t>
            </a: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461665"/>
          </a:xfrm>
          <a:prstGeom prst="rect">
            <a:avLst/>
          </a:prstGeom>
          <a:solidFill>
            <a:srgbClr val="BDD8F3"/>
          </a:solidFill>
        </p:spPr>
        <p:txBody>
          <a:bodyPr wrap="square" rtlCol="0">
            <a:spAutoFit/>
          </a:bodyPr>
          <a:lstStyle/>
          <a:p>
            <a:pPr algn="ctr"/>
            <a:r>
              <a:rPr lang="sq-AL" dirty="1" sz="2400">
                <a:solidFill>
                  <a:schemeClr val="tx1">
                    <a:lumMod val="65000"/>
                    <a:lumOff val="35000"/>
                  </a:schemeClr>
                </a:solidFill>
                <a:latin typeface="+mj-lt"/>
              </a:rPr>
              <a:t>Interneti është një shembull i llojit të rrjetit?</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sq-AL" dirty="1" sz="2400">
                <a:solidFill>
                  <a:schemeClr val="bg1"/>
                </a:solidFill>
                <a:latin typeface="+mj-lt"/>
              </a:rPr>
              <a:t>Përgjigjja e saktë është D</a:t>
            </a:r>
          </a:p>
          <a:p>
            <a:pPr algn="ctr"/>
            <a:endParaRPr lang="en-GB" sz="2400" dirty="0">
              <a:solidFill>
                <a:schemeClr val="bg1"/>
              </a:solidFill>
              <a:latin typeface="+mj-lt"/>
            </a:endParaRPr>
          </a:p>
          <a:p>
            <a:pPr algn="ctr"/>
            <a:r>
              <a:rPr lang="sq-AL" dirty="1" sz="2400">
                <a:solidFill>
                  <a:schemeClr val="bg1"/>
                </a:solidFill>
                <a:latin typeface="+mj-lt"/>
              </a:rPr>
              <a:t>Interneti është një rrjet me ndërprerje (switch) me paketa ku të dhënat ndahen në pako dhe mund të marrin rrugë të ndryshme për në destinacionin përfundimtar.</a:t>
            </a:r>
          </a:p>
          <a:p>
            <a:pPr algn="ctr"/>
            <a:r>
              <a:rPr lang="sq-AL" dirty="1" sz="2400">
                <a:solidFill>
                  <a:schemeClr val="bg1"/>
                </a:solidFill>
                <a:latin typeface="+mj-lt"/>
              </a:rPr>
              <a:t>Një rrjet me ndërprerje qarku kërkon rrjedhë të vazhdueshme të të dhënave</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buAutoNum type="alphaUcPeriod"/>
            </a:pPr>
            <a:r>
              <a:rPr lang="sq-AL" dirty="1" sz="2400">
                <a:solidFill>
                  <a:schemeClr val="bg1"/>
                </a:solidFill>
                <a:latin typeface="+mj-lt"/>
              </a:rPr>
              <a:t>Rrjet me ndërprerje qarku</a:t>
            </a:r>
          </a:p>
          <a:p>
            <a:pPr marL="1828800" lvl="3" indent="-457200">
              <a:buAutoNum type="alphaUcPeriod"/>
            </a:pPr>
            <a:r>
              <a:rPr lang="sq-AL" dirty="1" sz="2400">
                <a:solidFill>
                  <a:schemeClr val="bg1"/>
                </a:solidFill>
                <a:latin typeface="+mj-lt"/>
              </a:rPr>
              <a:t>Një rrjet transporti tokësor</a:t>
            </a:r>
          </a:p>
          <a:p>
            <a:pPr marL="1828800" lvl="3" indent="-457200">
              <a:buAutoNum type="alphaUcPeriod"/>
            </a:pPr>
            <a:r>
              <a:rPr lang="sq-AL" dirty="1" sz="2400">
                <a:solidFill>
                  <a:schemeClr val="bg1"/>
                </a:solidFill>
                <a:latin typeface="+mj-lt"/>
              </a:rPr>
              <a:t>Një rrjet social</a:t>
            </a:r>
          </a:p>
          <a:p>
            <a:pPr marL="1828800" lvl="3" indent="-457200">
              <a:buAutoNum type="alphaUcPeriod"/>
            </a:pPr>
            <a:r>
              <a:rPr lang="sq-AL" dirty="1" sz="2400">
                <a:solidFill>
                  <a:schemeClr val="bg1"/>
                </a:solidFill>
                <a:latin typeface="+mj-lt"/>
              </a:rPr>
              <a:t>Rrjet me ndërprerje (switch) me paketa</a:t>
            </a:r>
          </a:p>
        </p:txBody>
      </p:sp>
    </p:spTree>
    <p:extLst>
      <p:ext uri="{BB962C8B-B14F-4D97-AF65-F5344CB8AC3E}">
        <p14:creationId xmlns:p14="http://schemas.microsoft.com/office/powerpoint/2010/main" val="3828300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9700222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sq-AL" dirty="1"/>
              <a:t>Lidhja në internet</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sq-AL" dirty="1"/>
              <a:t>Bazat e kompjuterëve dhe internetit</a:t>
            </a:r>
          </a:p>
        </p:txBody>
      </p:sp>
      <p:sp>
        <p:nvSpPr>
          <p:cNvPr id="6" name="TextBox 7">
            <a:extLst>
              <a:ext uri="{FF2B5EF4-FFF2-40B4-BE49-F238E27FC236}">
                <a16:creationId xmlns:a16="http://schemas.microsoft.com/office/drawing/2014/main" id="{B56E239A-32FB-4A4C-8FCA-79491A7D860B}"/>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Seksioni 3</a:t>
            </a:r>
          </a:p>
        </p:txBody>
      </p:sp>
    </p:spTree>
    <p:extLst>
      <p:ext uri="{BB962C8B-B14F-4D97-AF65-F5344CB8AC3E}">
        <p14:creationId xmlns:p14="http://schemas.microsoft.com/office/powerpoint/2010/main" val="108451541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Lidhja në internet</a:t>
            </a:r>
          </a:p>
        </p:txBody>
      </p:sp>
      <p:sp>
        <p:nvSpPr>
          <p:cNvPr id="13" name="Rectangle 12">
            <a:extLst>
              <a:ext uri="{FF2B5EF4-FFF2-40B4-BE49-F238E27FC236}">
                <a16:creationId xmlns:a16="http://schemas.microsoft.com/office/drawing/2014/main" id="{25E2E7B1-C62E-40A4-B964-16193DCFFEEF}"/>
              </a:ext>
            </a:extLst>
          </p:cNvPr>
          <p:cNvSpPr/>
          <p:nvPr/>
        </p:nvSpPr>
        <p:spPr bwMode="auto">
          <a:xfrm>
            <a:off x="4516440" y="1181100"/>
            <a:ext cx="109802" cy="5311136"/>
          </a:xfrm>
          <a:prstGeom prst="rect">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GB" sz="900" b="0" i="0" u="none" strike="noStrike" cap="none" normalizeH="0" baseline="0">
              <a:ln>
                <a:noFill/>
              </a:ln>
              <a:solidFill>
                <a:schemeClr val="tx1"/>
              </a:solidFill>
              <a:effectLst/>
              <a:latin typeface="Arial" charset="0"/>
            </a:endParaRPr>
          </a:p>
        </p:txBody>
      </p:sp>
      <p:pic>
        <p:nvPicPr>
          <p:cNvPr id="14" name="Picture 2" descr="http://cdn.shopclues.net/images/detailed/16529/7658399271429940380_1430199810.jpg">
            <a:extLst>
              <a:ext uri="{FF2B5EF4-FFF2-40B4-BE49-F238E27FC236}">
                <a16:creationId xmlns:a16="http://schemas.microsoft.com/office/drawing/2014/main" id="{F470FA80-4079-48BC-B8A0-20F911D3A51C}"/>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5379" y="1191038"/>
            <a:ext cx="1798212" cy="1227656"/>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pic>
        <p:nvPicPr>
          <p:cNvPr id="15" name="Picture 8" descr="http://grbstech.com/wp-content/uploads/2015/11/MacbookPro.jpg">
            <a:extLst>
              <a:ext uri="{FF2B5EF4-FFF2-40B4-BE49-F238E27FC236}">
                <a16:creationId xmlns:a16="http://schemas.microsoft.com/office/drawing/2014/main" id="{9BF10194-C094-4E37-A836-3787125B1FF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99374" y="2487047"/>
            <a:ext cx="1796394" cy="827512"/>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pic>
        <p:nvPicPr>
          <p:cNvPr id="16" name="Picture 15">
            <a:extLst>
              <a:ext uri="{FF2B5EF4-FFF2-40B4-BE49-F238E27FC236}">
                <a16:creationId xmlns:a16="http://schemas.microsoft.com/office/drawing/2014/main" id="{2EFFA30F-8CB7-47CD-931E-5E50F32D0364}"/>
              </a:ext>
            </a:extLst>
          </p:cNvPr>
          <p:cNvPicPr>
            <a:picLocks noChangeAspect="1"/>
          </p:cNvPicPr>
          <p:nvPr/>
        </p:nvPicPr>
        <p:blipFill>
          <a:blip r:embed="rId5"/>
          <a:stretch>
            <a:fillRect/>
          </a:stretch>
        </p:blipFill>
        <p:spPr>
          <a:xfrm>
            <a:off x="179605" y="3381183"/>
            <a:ext cx="1796395" cy="878272"/>
          </a:xfrm>
          <a:prstGeom prst="rect">
            <a:avLst/>
          </a:prstGeom>
          <a:ln>
            <a:solidFill>
              <a:schemeClr val="accent1"/>
            </a:solidFill>
          </a:ln>
        </p:spPr>
      </p:pic>
      <p:pic>
        <p:nvPicPr>
          <p:cNvPr id="17" name="Picture 16">
            <a:extLst>
              <a:ext uri="{FF2B5EF4-FFF2-40B4-BE49-F238E27FC236}">
                <a16:creationId xmlns:a16="http://schemas.microsoft.com/office/drawing/2014/main" id="{B9E41542-0F8C-413C-A686-266645826797}"/>
              </a:ext>
            </a:extLst>
          </p:cNvPr>
          <p:cNvPicPr>
            <a:picLocks noChangeAspect="1"/>
          </p:cNvPicPr>
          <p:nvPr/>
        </p:nvPicPr>
        <p:blipFill>
          <a:blip r:embed="rId6"/>
          <a:stretch>
            <a:fillRect/>
          </a:stretch>
        </p:blipFill>
        <p:spPr>
          <a:xfrm>
            <a:off x="680205" y="4395460"/>
            <a:ext cx="795193" cy="1028329"/>
          </a:xfrm>
          <a:prstGeom prst="rect">
            <a:avLst/>
          </a:prstGeom>
          <a:ln>
            <a:solidFill>
              <a:schemeClr val="accent1"/>
            </a:solidFill>
          </a:ln>
        </p:spPr>
      </p:pic>
      <p:pic>
        <p:nvPicPr>
          <p:cNvPr id="18" name="Picture 12" descr="http://www.bandwidthplace.com/wp/wp-content/uploads/2014/11/wifi_router.png">
            <a:extLst>
              <a:ext uri="{FF2B5EF4-FFF2-40B4-BE49-F238E27FC236}">
                <a16:creationId xmlns:a16="http://schemas.microsoft.com/office/drawing/2014/main" id="{E8765908-88F7-4CA7-9910-662D9B18A9A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343883" y="3040909"/>
            <a:ext cx="2345114" cy="1371353"/>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cxnSp>
        <p:nvCxnSpPr>
          <p:cNvPr id="19" name="Straight Connector 18">
            <a:extLst>
              <a:ext uri="{FF2B5EF4-FFF2-40B4-BE49-F238E27FC236}">
                <a16:creationId xmlns:a16="http://schemas.microsoft.com/office/drawing/2014/main" id="{23FE5D36-49B2-44DF-8DC6-860FD6E395BE}"/>
              </a:ext>
            </a:extLst>
          </p:cNvPr>
          <p:cNvCxnSpPr>
            <a:cxnSpLocks/>
            <a:stCxn id="14" idx="3"/>
            <a:endCxn id="18" idx="1"/>
          </p:cNvCxnSpPr>
          <p:nvPr/>
        </p:nvCxnSpPr>
        <p:spPr>
          <a:xfrm>
            <a:off x="2003591" y="1804866"/>
            <a:ext cx="1340292" cy="192172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0" name="Straight Connector 19">
            <a:extLst>
              <a:ext uri="{FF2B5EF4-FFF2-40B4-BE49-F238E27FC236}">
                <a16:creationId xmlns:a16="http://schemas.microsoft.com/office/drawing/2014/main" id="{6174EC2B-9F56-4D8A-BC96-BBB22DC647D9}"/>
              </a:ext>
            </a:extLst>
          </p:cNvPr>
          <p:cNvCxnSpPr>
            <a:cxnSpLocks/>
            <a:stCxn id="17" idx="3"/>
            <a:endCxn id="18" idx="1"/>
          </p:cNvCxnSpPr>
          <p:nvPr/>
        </p:nvCxnSpPr>
        <p:spPr>
          <a:xfrm flipV="1">
            <a:off x="1475398" y="3726586"/>
            <a:ext cx="1868485" cy="1183039"/>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25DBA5E7-1897-40E2-AAC1-93F91F2E2148}"/>
              </a:ext>
            </a:extLst>
          </p:cNvPr>
          <p:cNvCxnSpPr>
            <a:cxnSpLocks/>
            <a:stCxn id="16" idx="3"/>
            <a:endCxn id="18" idx="1"/>
          </p:cNvCxnSpPr>
          <p:nvPr/>
        </p:nvCxnSpPr>
        <p:spPr>
          <a:xfrm flipV="1">
            <a:off x="1976000" y="3726586"/>
            <a:ext cx="1367883" cy="9373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pic>
        <p:nvPicPr>
          <p:cNvPr id="23" name="Picture 14" descr="http://www.balamand.edu.lb/Offices/AdministrativeOffices/InformationTechnology/Services/PublishingImages/wifi.jpg">
            <a:extLst>
              <a:ext uri="{FF2B5EF4-FFF2-40B4-BE49-F238E27FC236}">
                <a16:creationId xmlns:a16="http://schemas.microsoft.com/office/drawing/2014/main" id="{AF422A95-3A43-4FE1-A9E8-6AD532C997AF}"/>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984850" y="2737918"/>
            <a:ext cx="753144" cy="451886"/>
          </a:xfrm>
          <a:prstGeom prst="rect">
            <a:avLst/>
          </a:prstGeom>
          <a:noFill/>
          <a:ln>
            <a:solidFill>
              <a:schemeClr val="accent1"/>
            </a:solidFill>
          </a:ln>
          <a:extLst>
            <a:ext uri="{909E8E84-426E-40dd-AFC4-6F175D3DCCD1}">
              <a14:hiddenFill xmlns:a14="http://schemas.microsoft.com/office/drawing/2010/main" xmlns="">
                <a:solidFill>
                  <a:srgbClr val="FFFFFF"/>
                </a:solidFill>
              </a14:hiddenFill>
            </a:ext>
          </a:extLst>
        </p:spPr>
      </p:pic>
      <p:sp>
        <p:nvSpPr>
          <p:cNvPr id="24" name="Oval 23">
            <a:extLst>
              <a:ext uri="{FF2B5EF4-FFF2-40B4-BE49-F238E27FC236}">
                <a16:creationId xmlns:a16="http://schemas.microsoft.com/office/drawing/2014/main" id="{10B20EB1-16BE-46E3-A0DF-3D5C3C29C603}"/>
              </a:ext>
            </a:extLst>
          </p:cNvPr>
          <p:cNvSpPr/>
          <p:nvPr/>
        </p:nvSpPr>
        <p:spPr>
          <a:xfrm>
            <a:off x="6485176" y="2488141"/>
            <a:ext cx="1323474" cy="1263316"/>
          </a:xfrm>
          <a:prstGeom prst="ellipse">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sq-AL" dirty="1" sz="2400"/>
              <a:t>ISP</a:t>
            </a:r>
          </a:p>
        </p:txBody>
      </p:sp>
      <p:cxnSp>
        <p:nvCxnSpPr>
          <p:cNvPr id="25" name="Straight Connector 24">
            <a:extLst>
              <a:ext uri="{FF2B5EF4-FFF2-40B4-BE49-F238E27FC236}">
                <a16:creationId xmlns:a16="http://schemas.microsoft.com/office/drawing/2014/main" id="{B3EA76C4-61C2-4FA6-86F6-A188FBD1BAC0}"/>
              </a:ext>
            </a:extLst>
          </p:cNvPr>
          <p:cNvCxnSpPr>
            <a:cxnSpLocks/>
            <a:stCxn id="18" idx="3"/>
            <a:endCxn id="24" idx="2"/>
          </p:cNvCxnSpPr>
          <p:nvPr/>
        </p:nvCxnSpPr>
        <p:spPr>
          <a:xfrm flipV="1">
            <a:off x="5688997" y="3119799"/>
            <a:ext cx="796179" cy="606787"/>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pic>
        <p:nvPicPr>
          <p:cNvPr id="26" name="Picture 25">
            <a:extLst>
              <a:ext uri="{FF2B5EF4-FFF2-40B4-BE49-F238E27FC236}">
                <a16:creationId xmlns:a16="http://schemas.microsoft.com/office/drawing/2014/main" id="{A6026725-F2B7-4372-BAEC-EFFB6632F319}"/>
              </a:ext>
            </a:extLst>
          </p:cNvPr>
          <p:cNvPicPr>
            <a:picLocks noChangeAspect="1"/>
          </p:cNvPicPr>
          <p:nvPr/>
        </p:nvPicPr>
        <p:blipFill>
          <a:blip r:embed="rId9"/>
          <a:stretch>
            <a:fillRect/>
          </a:stretch>
        </p:blipFill>
        <p:spPr>
          <a:xfrm>
            <a:off x="6720612" y="4192759"/>
            <a:ext cx="2302727" cy="1078307"/>
          </a:xfrm>
          <a:prstGeom prst="rect">
            <a:avLst/>
          </a:prstGeom>
        </p:spPr>
      </p:pic>
      <p:cxnSp>
        <p:nvCxnSpPr>
          <p:cNvPr id="27" name="Straight Connector 26">
            <a:extLst>
              <a:ext uri="{FF2B5EF4-FFF2-40B4-BE49-F238E27FC236}">
                <a16:creationId xmlns:a16="http://schemas.microsoft.com/office/drawing/2014/main" id="{F57ECA08-8C91-415F-9F7D-B381DF909473}"/>
              </a:ext>
            </a:extLst>
          </p:cNvPr>
          <p:cNvCxnSpPr>
            <a:cxnSpLocks/>
            <a:stCxn id="24" idx="5"/>
            <a:endCxn id="26" idx="0"/>
          </p:cNvCxnSpPr>
          <p:nvPr/>
        </p:nvCxnSpPr>
        <p:spPr>
          <a:xfrm>
            <a:off x="7614832" y="3566449"/>
            <a:ext cx="257144" cy="626310"/>
          </a:xfrm>
          <a:prstGeom prst="line">
            <a:avLst/>
          </a:prstGeom>
          <a:ln w="50800">
            <a:solidFill>
              <a:srgbClr val="FF0000"/>
            </a:solidFill>
            <a:headEnd type="stealth"/>
            <a:tailEnd type="stealth"/>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5C791353-A67A-4B39-9C6E-093096358492}"/>
              </a:ext>
            </a:extLst>
          </p:cNvPr>
          <p:cNvSpPr txBox="1"/>
          <p:nvPr/>
        </p:nvSpPr>
        <p:spPr bwMode="auto">
          <a:xfrm>
            <a:off x="6105184" y="5394954"/>
            <a:ext cx="3124200" cy="861774"/>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ts val="0"/>
              </a:spcAft>
              <a:buClr>
                <a:srgbClr val="BCD437"/>
              </a:buClr>
              <a:buSzTx/>
              <a:tabLst/>
            </a:pPr>
            <a:r>
              <a:rPr lang="sq-AL" dirty="1" kumimoji="0" sz="2800" b="1" i="0" u="none" strike="noStrike" cap="none" normalizeH="0" baseline="0" noProof="0">
                <a:ln>
                  <a:noFill/>
                </a:ln>
                <a:solidFill>
                  <a:schemeClr val="tx1"/>
                </a:solidFill>
                <a:uLnTx/>
                <a:uFillTx/>
                <a:latin typeface="+mj-lt"/>
                <a:ea typeface="+mn-ea"/>
                <a:cs typeface="+mn-cs"/>
              </a:rPr>
              <a:t>Publike</a:t>
            </a:r>
          </a:p>
          <a:p>
            <a:pPr marR="0" algn="ctr" defTabSz="914400" rtl="0" eaLnBrk="0" fontAlgn="base" latinLnBrk="0" hangingPunct="0">
              <a:lnSpc>
                <a:spcPct val="100000"/>
              </a:lnSpc>
              <a:spcBef>
                <a:spcPct val="0"/>
              </a:spcBef>
              <a:spcAft>
                <a:spcPts val="0"/>
              </a:spcAft>
              <a:buClr>
                <a:srgbClr val="BCD437"/>
              </a:buClr>
              <a:buSzTx/>
              <a:tabLst/>
            </a:pPr>
            <a:r>
              <a:rPr lang="sq-AL" dirty="1" kumimoji="0" sz="2800" b="1" i="0" u="none" strike="noStrike" cap="none" normalizeH="0" baseline="0" noProof="0">
                <a:ln>
                  <a:noFill/>
                </a:ln>
                <a:solidFill>
                  <a:schemeClr val="tx1"/>
                </a:solidFill>
                <a:uLnTx/>
                <a:uFillTx/>
                <a:latin typeface="+mj-lt"/>
                <a:ea typeface="+mn-ea"/>
                <a:cs typeface="+mn-cs"/>
              </a:rPr>
              <a:t>Adresa IP</a:t>
            </a:r>
          </a:p>
        </p:txBody>
      </p:sp>
      <p:sp>
        <p:nvSpPr>
          <p:cNvPr id="29" name="TextBox 28">
            <a:extLst>
              <a:ext uri="{FF2B5EF4-FFF2-40B4-BE49-F238E27FC236}">
                <a16:creationId xmlns:a16="http://schemas.microsoft.com/office/drawing/2014/main" id="{1B5B9BFE-EE7C-4970-BC42-CBB55D27C440}"/>
              </a:ext>
            </a:extLst>
          </p:cNvPr>
          <p:cNvSpPr txBox="1"/>
          <p:nvPr/>
        </p:nvSpPr>
        <p:spPr bwMode="auto">
          <a:xfrm>
            <a:off x="223664" y="5666962"/>
            <a:ext cx="3124200" cy="738664"/>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ctr" defTabSz="914400" rtl="0" eaLnBrk="0" fontAlgn="base" latinLnBrk="0" hangingPunct="0">
              <a:lnSpc>
                <a:spcPct val="100000"/>
              </a:lnSpc>
              <a:spcBef>
                <a:spcPct val="0"/>
              </a:spcBef>
              <a:spcAft>
                <a:spcPts val="0"/>
              </a:spcAft>
              <a:buClr>
                <a:srgbClr val="BCD437"/>
              </a:buClr>
              <a:buSzTx/>
              <a:tabLst/>
            </a:pPr>
            <a:r>
              <a:rPr lang="sq-AL" dirty="1" kumimoji="0" sz="2800" b="1" i="0" u="none" strike="noStrike" cap="none" normalizeH="0" baseline="0" noProof="0">
                <a:ln>
                  <a:noFill/>
                </a:ln>
                <a:solidFill>
                  <a:schemeClr val="tx1"/>
                </a:solidFill>
                <a:uLnTx/>
                <a:uFillTx/>
                <a:latin typeface="+mj-lt"/>
                <a:ea typeface="+mn-ea"/>
                <a:cs typeface="+mn-cs"/>
              </a:rPr>
              <a:t>Adresat private të IP-së</a:t>
            </a:r>
          </a:p>
          <a:p>
            <a:pPr marR="0" algn="ctr" defTabSz="914400" rtl="0" eaLnBrk="0" fontAlgn="base" latinLnBrk="0" hangingPunct="0">
              <a:lnSpc>
                <a:spcPct val="100000"/>
              </a:lnSpc>
              <a:spcBef>
                <a:spcPct val="0"/>
              </a:spcBef>
              <a:spcAft>
                <a:spcPts val="0"/>
              </a:spcAft>
              <a:buClr>
                <a:srgbClr val="BCD437"/>
              </a:buClr>
              <a:buSzTx/>
              <a:tabLst/>
            </a:pPr>
            <a:r>
              <a:rPr lang="sq-AL" dirty="1" sz="2000" b="1" noProof="0">
                <a:latin typeface="+mj-lt"/>
              </a:rPr>
              <a:t>(Alokuar nga DHCP)</a:t>
            </a:r>
          </a:p>
        </p:txBody>
      </p:sp>
      <p:cxnSp>
        <p:nvCxnSpPr>
          <p:cNvPr id="30" name="Straight Arrow Connector 29">
            <a:extLst>
              <a:ext uri="{FF2B5EF4-FFF2-40B4-BE49-F238E27FC236}">
                <a16:creationId xmlns:a16="http://schemas.microsoft.com/office/drawing/2014/main" id="{E8F571F9-F470-43B4-B075-8BD649A542E7}"/>
              </a:ext>
            </a:extLst>
          </p:cNvPr>
          <p:cNvCxnSpPr>
            <a:cxnSpLocks/>
          </p:cNvCxnSpPr>
          <p:nvPr/>
        </p:nvCxnSpPr>
        <p:spPr bwMode="auto">
          <a:xfrm flipH="1" flipV="1">
            <a:off x="5268701" y="4140819"/>
            <a:ext cx="171941" cy="373754"/>
          </a:xfrm>
          <a:prstGeom prst="straightConnector1">
            <a:avLst/>
          </a:prstGeom>
          <a:noFill/>
          <a:ln w="38100" cap="flat" cmpd="sng" algn="ctr">
            <a:solidFill>
              <a:srgbClr val="FF0000"/>
            </a:solidFill>
            <a:prstDash val="solid"/>
            <a:round/>
            <a:headEnd type="none" w="med" len="med"/>
            <a:tailEnd type="triangle"/>
          </a:ln>
          <a:effectLst/>
        </p:spPr>
      </p:cxnSp>
      <p:sp>
        <p:nvSpPr>
          <p:cNvPr id="31" name="TextBox 30">
            <a:extLst>
              <a:ext uri="{FF2B5EF4-FFF2-40B4-BE49-F238E27FC236}">
                <a16:creationId xmlns:a16="http://schemas.microsoft.com/office/drawing/2014/main" id="{7F1F37D6-B827-432D-B442-2B2315A10E3A}"/>
              </a:ext>
            </a:extLst>
          </p:cNvPr>
          <p:cNvSpPr txBox="1"/>
          <p:nvPr/>
        </p:nvSpPr>
        <p:spPr bwMode="auto">
          <a:xfrm>
            <a:off x="4861694" y="4586512"/>
            <a:ext cx="1752600" cy="1477328"/>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sq-AL" dirty="1" kumimoji="0" sz="1600" b="1" i="0" u="sng" strike="noStrike" cap="none" normalizeH="0" baseline="0" noProof="0">
                <a:ln>
                  <a:noFill/>
                </a:ln>
                <a:solidFill>
                  <a:schemeClr val="tx1"/>
                </a:solidFill>
                <a:uLnTx/>
                <a:uFillTx/>
                <a:latin typeface="+mj-lt"/>
              </a:rPr>
              <a:t>Router</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sq-AL" dirty="1" kumimoji="0" sz="1600" b="0" i="0" u="none" strike="noStrike" cap="none" normalizeH="0" baseline="0" noProof="0">
                <a:ln>
                  <a:noFill/>
                </a:ln>
                <a:solidFill>
                  <a:schemeClr val="tx1"/>
                </a:solidFill>
                <a:uLnTx/>
                <a:uFillTx/>
                <a:latin typeface="+mj-lt"/>
              </a:rPr>
              <a:t>Router</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sq-AL" dirty="1" kumimoji="0" sz="1600" b="0" i="0" u="none" strike="noStrike" cap="none" normalizeH="0" baseline="0" noProof="0">
                <a:ln>
                  <a:noFill/>
                </a:ln>
                <a:solidFill>
                  <a:schemeClr val="tx1"/>
                </a:solidFill>
                <a:uLnTx/>
                <a:uFillTx/>
                <a:latin typeface="+mj-lt"/>
              </a:rPr>
              <a:t>Switch</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sq-AL" dirty="1" sz="1600">
                <a:latin typeface="+mj-lt"/>
              </a:rPr>
              <a:t>WAP</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sq-AL" dirty="1" kumimoji="0" sz="1600" b="0" i="0" u="none" strike="noStrike" cap="none" normalizeH="0" baseline="0" noProof="0">
                <a:ln>
                  <a:noFill/>
                </a:ln>
                <a:solidFill>
                  <a:schemeClr val="tx1"/>
                </a:solidFill>
                <a:uLnTx/>
                <a:uFillTx/>
                <a:latin typeface="+mj-lt"/>
              </a:rPr>
              <a:t>Modem</a:t>
            </a:r>
          </a:p>
          <a:p>
            <a:pPr marL="457200" marR="0" indent="-457200" algn="l" defTabSz="914400" rtl="0" eaLnBrk="0" fontAlgn="base" latinLnBrk="0" hangingPunct="0">
              <a:lnSpc>
                <a:spcPct val="100000"/>
              </a:lnSpc>
              <a:spcBef>
                <a:spcPct val="0"/>
              </a:spcBef>
              <a:spcAft>
                <a:spcPts val="0"/>
              </a:spcAft>
              <a:buClr>
                <a:srgbClr val="BCD437"/>
              </a:buClr>
              <a:buSzTx/>
              <a:buAutoNum type="arabicPeriod"/>
              <a:tabLst/>
            </a:pPr>
            <a:r>
              <a:rPr lang="sq-AL" dirty="1" sz="1600">
                <a:latin typeface="+mj-lt"/>
              </a:rPr>
              <a:t>Firewall/IDD</a:t>
            </a:r>
          </a:p>
        </p:txBody>
      </p:sp>
      <p:sp>
        <p:nvSpPr>
          <p:cNvPr id="32" name="Right Arrow 32">
            <a:extLst>
              <a:ext uri="{FF2B5EF4-FFF2-40B4-BE49-F238E27FC236}">
                <a16:creationId xmlns:a16="http://schemas.microsoft.com/office/drawing/2014/main" id="{C8C9A70F-A5D6-4B0F-8240-6C84C399D23E}"/>
              </a:ext>
            </a:extLst>
          </p:cNvPr>
          <p:cNvSpPr/>
          <p:nvPr/>
        </p:nvSpPr>
        <p:spPr bwMode="auto">
          <a:xfrm>
            <a:off x="3122041" y="1215628"/>
            <a:ext cx="3431159" cy="1222772"/>
          </a:xfrm>
          <a:prstGeom prst="rightArrow">
            <a:avLst/>
          </a:prstGeom>
          <a:solidFill>
            <a:schemeClr val="bg2"/>
          </a:solidFill>
          <a:ln w="9525" cap="flat" cmpd="sng" algn="ctr">
            <a:noFill/>
            <a:prstDash val="solid"/>
            <a:round/>
            <a:headEnd type="none" w="med" len="med"/>
            <a:tailEnd type="none" w="med" len="med"/>
          </a:ln>
          <a:effectLst/>
        </p:spPr>
        <p:txBody>
          <a:bodyPr vert="horz" wrap="square" lIns="0" tIns="0" rIns="0" bIns="0" numCol="1" rtlCol="0" anchor="t" anchorCtr="0" compatLnSpc="1">
            <a:prstTxWarp prst="textNoShape">
              <a:avLst/>
            </a:prstTxWarp>
            <a:spAutoFit/>
          </a:bodyPr>
          <a:lstStyle/>
          <a:p>
            <a:pPr marL="0" marR="0" indent="0" algn="ctr" defTabSz="914400" rtl="0" eaLnBrk="1" fontAlgn="base" latinLnBrk="0" hangingPunct="1">
              <a:lnSpc>
                <a:spcPct val="100000"/>
              </a:lnSpc>
              <a:spcBef>
                <a:spcPct val="0"/>
              </a:spcBef>
              <a:spcAft>
                <a:spcPct val="0"/>
              </a:spcAft>
              <a:buClrTx/>
              <a:buSzTx/>
              <a:buFontTx/>
              <a:buNone/>
              <a:tabLst/>
            </a:pPr>
            <a:r>
              <a:rPr lang="sq-AL" dirty="1" kumimoji="0" sz="2000" b="1" i="0" u="none" strike="noStrike" cap="none" normalizeH="0" baseline="0">
                <a:ln>
                  <a:noFill/>
                </a:ln>
                <a:solidFill>
                  <a:schemeClr val="tx1"/>
                </a:solidFill>
              </a:rPr>
              <a:t>Këmbimi Publiko Privat</a:t>
            </a:r>
          </a:p>
          <a:p>
            <a:pPr marL="0" marR="0" indent="0" algn="ctr" defTabSz="914400" rtl="0" eaLnBrk="1" fontAlgn="base" latinLnBrk="0" hangingPunct="1">
              <a:lnSpc>
                <a:spcPct val="100000"/>
              </a:lnSpc>
              <a:spcBef>
                <a:spcPct val="0"/>
              </a:spcBef>
              <a:spcAft>
                <a:spcPct val="0"/>
              </a:spcAft>
              <a:buClrTx/>
              <a:buSzTx/>
              <a:buFontTx/>
              <a:buNone/>
              <a:tabLst/>
            </a:pPr>
            <a:r>
              <a:rPr lang="sq-AL" dirty="1" sz="2000" b="1"/>
              <a:t>(Kryer nga NAT)</a:t>
            </a:r>
          </a:p>
        </p:txBody>
      </p:sp>
      <p:cxnSp>
        <p:nvCxnSpPr>
          <p:cNvPr id="131" name="Straight Connector 130">
            <a:extLst>
              <a:ext uri="{FF2B5EF4-FFF2-40B4-BE49-F238E27FC236}">
                <a16:creationId xmlns:a16="http://schemas.microsoft.com/office/drawing/2014/main" id="{DB85118D-A3B1-4B01-824C-6D94BD35B994}"/>
              </a:ext>
            </a:extLst>
          </p:cNvPr>
          <p:cNvCxnSpPr>
            <a:cxnSpLocks/>
            <a:stCxn id="15" idx="3"/>
            <a:endCxn id="18" idx="1"/>
          </p:cNvCxnSpPr>
          <p:nvPr/>
        </p:nvCxnSpPr>
        <p:spPr>
          <a:xfrm>
            <a:off x="1995768" y="2900803"/>
            <a:ext cx="1348115" cy="825783"/>
          </a:xfrm>
          <a:prstGeom prst="line">
            <a:avLst/>
          </a:prstGeom>
          <a:ln w="50800">
            <a:solidFill>
              <a:srgbClr val="FF0000"/>
            </a:solidFill>
            <a:prstDash val="sysDot"/>
            <a:headEnd type="stealth"/>
            <a:tailEnd type="stealth"/>
          </a:ln>
        </p:spPr>
        <p:style>
          <a:lnRef idx="2">
            <a:schemeClr val="accent1"/>
          </a:lnRef>
          <a:fillRef idx="0">
            <a:schemeClr val="accent1"/>
          </a:fillRef>
          <a:effectRef idx="1">
            <a:schemeClr val="accent1"/>
          </a:effectRef>
          <a:fontRef idx="minor">
            <a:schemeClr val="tx1"/>
          </a:fontRef>
        </p:style>
      </p:cxnSp>
      <p:sp>
        <p:nvSpPr>
          <p:cNvPr id="142" name="Rectangle 141">
            <a:extLst>
              <a:ext uri="{FF2B5EF4-FFF2-40B4-BE49-F238E27FC236}">
                <a16:creationId xmlns:a16="http://schemas.microsoft.com/office/drawing/2014/main" id="{70C5CC6A-C09E-4CBD-9033-428B9DA6A9B3}"/>
              </a:ext>
            </a:extLst>
          </p:cNvPr>
          <p:cNvSpPr/>
          <p:nvPr/>
        </p:nvSpPr>
        <p:spPr>
          <a:xfrm>
            <a:off x="1762639" y="1303681"/>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dirty="1"/>
              <a:t>10.0.0.3</a:t>
            </a:r>
          </a:p>
        </p:txBody>
      </p:sp>
      <p:sp>
        <p:nvSpPr>
          <p:cNvPr id="143" name="Rectangle 142">
            <a:extLst>
              <a:ext uri="{FF2B5EF4-FFF2-40B4-BE49-F238E27FC236}">
                <a16:creationId xmlns:a16="http://schemas.microsoft.com/office/drawing/2014/main" id="{34CCCF8B-E15E-471F-8857-4065CD8DBD6B}"/>
              </a:ext>
            </a:extLst>
          </p:cNvPr>
          <p:cNvSpPr/>
          <p:nvPr/>
        </p:nvSpPr>
        <p:spPr>
          <a:xfrm>
            <a:off x="1217690" y="251990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dirty="1"/>
              <a:t>10.0.0.5</a:t>
            </a:r>
          </a:p>
        </p:txBody>
      </p:sp>
      <p:sp>
        <p:nvSpPr>
          <p:cNvPr id="144" name="Rectangle 143">
            <a:extLst>
              <a:ext uri="{FF2B5EF4-FFF2-40B4-BE49-F238E27FC236}">
                <a16:creationId xmlns:a16="http://schemas.microsoft.com/office/drawing/2014/main" id="{35A4C8E3-EE85-4762-AFED-93F70A444609}"/>
              </a:ext>
            </a:extLst>
          </p:cNvPr>
          <p:cNvSpPr/>
          <p:nvPr/>
        </p:nvSpPr>
        <p:spPr>
          <a:xfrm>
            <a:off x="1242803" y="3928098"/>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dirty="1"/>
              <a:t>10.0.0.6</a:t>
            </a:r>
          </a:p>
        </p:txBody>
      </p:sp>
      <p:sp>
        <p:nvSpPr>
          <p:cNvPr id="145" name="Rectangle 144">
            <a:extLst>
              <a:ext uri="{FF2B5EF4-FFF2-40B4-BE49-F238E27FC236}">
                <a16:creationId xmlns:a16="http://schemas.microsoft.com/office/drawing/2014/main" id="{FAE782CE-A335-4DCF-9CF4-C46C7ABE67B8}"/>
              </a:ext>
            </a:extLst>
          </p:cNvPr>
          <p:cNvSpPr/>
          <p:nvPr/>
        </p:nvSpPr>
        <p:spPr>
          <a:xfrm>
            <a:off x="1318080" y="5045630"/>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dirty="1"/>
              <a:t>10.0.0.8</a:t>
            </a:r>
          </a:p>
        </p:txBody>
      </p:sp>
      <p:sp>
        <p:nvSpPr>
          <p:cNvPr id="147" name="Rectangle 146">
            <a:extLst>
              <a:ext uri="{FF2B5EF4-FFF2-40B4-BE49-F238E27FC236}">
                <a16:creationId xmlns:a16="http://schemas.microsoft.com/office/drawing/2014/main" id="{39BA39EB-E237-4A61-AC33-2DC78E4F561F}"/>
              </a:ext>
            </a:extLst>
          </p:cNvPr>
          <p:cNvSpPr/>
          <p:nvPr/>
        </p:nvSpPr>
        <p:spPr>
          <a:xfrm>
            <a:off x="5531305" y="3951771"/>
            <a:ext cx="1752600" cy="299100"/>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dirty="1">
                <a:solidFill>
                  <a:schemeClr val="tx1"/>
                </a:solidFill>
              </a:rPr>
              <a:t>123.123.123.123</a:t>
            </a:r>
          </a:p>
        </p:txBody>
      </p:sp>
      <p:sp>
        <p:nvSpPr>
          <p:cNvPr id="148" name="Rectangle 147">
            <a:extLst>
              <a:ext uri="{FF2B5EF4-FFF2-40B4-BE49-F238E27FC236}">
                <a16:creationId xmlns:a16="http://schemas.microsoft.com/office/drawing/2014/main" id="{665399D0-FBD9-424B-8FF8-D4F751BFF4C9}"/>
              </a:ext>
            </a:extLst>
          </p:cNvPr>
          <p:cNvSpPr/>
          <p:nvPr/>
        </p:nvSpPr>
        <p:spPr>
          <a:xfrm>
            <a:off x="2814298" y="4259455"/>
            <a:ext cx="1136148" cy="31339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dirty="1"/>
              <a:t>10.0.0.1</a:t>
            </a:r>
          </a:p>
        </p:txBody>
      </p:sp>
    </p:spTree>
    <p:extLst>
      <p:ext uri="{BB962C8B-B14F-4D97-AF65-F5344CB8AC3E}">
        <p14:creationId xmlns:p14="http://schemas.microsoft.com/office/powerpoint/2010/main" val="14461058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0"/>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1"/>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7"/>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6"/>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28"/>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47"/>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
                                        </p:tgtEl>
                                        <p:attrNameLst>
                                          <p:attrName>style.visibility</p:attrName>
                                        </p:attrNameLst>
                                      </p:cBhvr>
                                      <p:to>
                                        <p:strVal val="visible"/>
                                      </p:to>
                                    </p:set>
                                  </p:childTnLst>
                                </p:cTn>
                              </p:par>
                              <p:par>
                                <p:cTn id="43" presetID="1" presetClass="entr" presetSubtype="0" fill="hold" nodeType="withEffect">
                                  <p:stCondLst>
                                    <p:cond delay="0"/>
                                  </p:stCondLst>
                                  <p:childTnLst>
                                    <p:set>
                                      <p:cBhvr>
                                        <p:cTn id="44" dur="1" fill="hold">
                                          <p:stCondLst>
                                            <p:cond delay="0"/>
                                          </p:stCondLst>
                                        </p:cTn>
                                        <p:tgtEl>
                                          <p:spTgt spid="19"/>
                                        </p:tgtEl>
                                        <p:attrNameLst>
                                          <p:attrName>style.visibility</p:attrName>
                                        </p:attrNameLst>
                                      </p:cBhvr>
                                      <p:to>
                                        <p:strVal val="visible"/>
                                      </p:to>
                                    </p:set>
                                  </p:childTnLst>
                                </p:cTn>
                              </p:par>
                            </p:childTnLst>
                          </p:cTn>
                        </p:par>
                      </p:childTnLst>
                    </p:cTn>
                  </p:par>
                  <p:par>
                    <p:cTn id="45" fill="hold">
                      <p:stCondLst>
                        <p:cond delay="indefinite"/>
                      </p:stCondLst>
                      <p:childTnLst>
                        <p:par>
                          <p:cTn id="46" fill="hold">
                            <p:stCondLst>
                              <p:cond delay="0"/>
                            </p:stCondLst>
                            <p:childTnLst>
                              <p:par>
                                <p:cTn id="47" presetID="1" presetClass="entr" presetSubtype="0" fill="hold" nodeType="clickEffect">
                                  <p:stCondLst>
                                    <p:cond delay="0"/>
                                  </p:stCondLst>
                                  <p:childTnLst>
                                    <p:set>
                                      <p:cBhvr>
                                        <p:cTn id="48" dur="1" fill="hold">
                                          <p:stCondLst>
                                            <p:cond delay="0"/>
                                          </p:stCondLst>
                                        </p:cTn>
                                        <p:tgtEl>
                                          <p:spTgt spid="15"/>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131"/>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2"/>
                                        </p:tgtEl>
                                        <p:attrNameLst>
                                          <p:attrName>style.visibility</p:attrName>
                                        </p:attrNameLst>
                                      </p:cBhvr>
                                      <p:to>
                                        <p:strVal val="visible"/>
                                      </p:to>
                                    </p:set>
                                  </p:childTnLst>
                                </p:cTn>
                              </p:par>
                            </p:childTnLst>
                          </p:cTn>
                        </p:par>
                      </p:childTnLst>
                    </p:cTn>
                  </p:par>
                  <p:par>
                    <p:cTn id="57" fill="hold">
                      <p:stCondLst>
                        <p:cond delay="indefinite"/>
                      </p:stCondLst>
                      <p:childTnLst>
                        <p:par>
                          <p:cTn id="58" fill="hold">
                            <p:stCondLst>
                              <p:cond delay="0"/>
                            </p:stCondLst>
                            <p:childTnLst>
                              <p:par>
                                <p:cTn id="59" presetID="1" presetClass="entr" presetSubtype="0" fill="hold" nodeType="clickEffect">
                                  <p:stCondLst>
                                    <p:cond delay="0"/>
                                  </p:stCondLst>
                                  <p:childTnLst>
                                    <p:set>
                                      <p:cBhvr>
                                        <p:cTn id="60" dur="1" fill="hold">
                                          <p:stCondLst>
                                            <p:cond delay="0"/>
                                          </p:stCondLst>
                                        </p:cTn>
                                        <p:tgtEl>
                                          <p:spTgt spid="17"/>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0"/>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grpId="0" nodeType="clickEffect">
                                  <p:stCondLst>
                                    <p:cond delay="0"/>
                                  </p:stCondLst>
                                  <p:childTnLst>
                                    <p:set>
                                      <p:cBhvr>
                                        <p:cTn id="66" dur="1" fill="hold">
                                          <p:stCondLst>
                                            <p:cond delay="0"/>
                                          </p:stCondLst>
                                        </p:cTn>
                                        <p:tgtEl>
                                          <p:spTgt spid="148"/>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grpId="0" nodeType="clickEffect">
                                  <p:stCondLst>
                                    <p:cond delay="0"/>
                                  </p:stCondLst>
                                  <p:childTnLst>
                                    <p:set>
                                      <p:cBhvr>
                                        <p:cTn id="70" dur="1" fill="hold">
                                          <p:stCondLst>
                                            <p:cond delay="0"/>
                                          </p:stCondLst>
                                        </p:cTn>
                                        <p:tgtEl>
                                          <p:spTgt spid="29"/>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grpId="0" nodeType="clickEffect">
                                  <p:stCondLst>
                                    <p:cond delay="0"/>
                                  </p:stCondLst>
                                  <p:childTnLst>
                                    <p:set>
                                      <p:cBhvr>
                                        <p:cTn id="74" dur="1" fill="hold">
                                          <p:stCondLst>
                                            <p:cond delay="0"/>
                                          </p:stCondLst>
                                        </p:cTn>
                                        <p:tgtEl>
                                          <p:spTgt spid="142"/>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grpId="0" nodeType="clickEffect">
                                  <p:stCondLst>
                                    <p:cond delay="0"/>
                                  </p:stCondLst>
                                  <p:childTnLst>
                                    <p:set>
                                      <p:cBhvr>
                                        <p:cTn id="78" dur="1" fill="hold">
                                          <p:stCondLst>
                                            <p:cond delay="0"/>
                                          </p:stCondLst>
                                        </p:cTn>
                                        <p:tgtEl>
                                          <p:spTgt spid="143"/>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grpId="0" nodeType="clickEffect">
                                  <p:stCondLst>
                                    <p:cond delay="0"/>
                                  </p:stCondLst>
                                  <p:childTnLst>
                                    <p:set>
                                      <p:cBhvr>
                                        <p:cTn id="82" dur="1" fill="hold">
                                          <p:stCondLst>
                                            <p:cond delay="0"/>
                                          </p:stCondLst>
                                        </p:cTn>
                                        <p:tgtEl>
                                          <p:spTgt spid="144"/>
                                        </p:tgtEl>
                                        <p:attrNameLst>
                                          <p:attrName>style.visibility</p:attrName>
                                        </p:attrNameLst>
                                      </p:cBhvr>
                                      <p:to>
                                        <p:strVal val="visible"/>
                                      </p:to>
                                    </p:set>
                                  </p:childTnLst>
                                </p:cTn>
                              </p:par>
                            </p:childTnLst>
                          </p:cTn>
                        </p:par>
                      </p:childTnLst>
                    </p:cTn>
                  </p:par>
                  <p:par>
                    <p:cTn id="83" fill="hold">
                      <p:stCondLst>
                        <p:cond delay="indefinite"/>
                      </p:stCondLst>
                      <p:childTnLst>
                        <p:par>
                          <p:cTn id="84" fill="hold">
                            <p:stCondLst>
                              <p:cond delay="0"/>
                            </p:stCondLst>
                            <p:childTnLst>
                              <p:par>
                                <p:cTn id="85" presetID="1" presetClass="entr" presetSubtype="0" fill="hold" grpId="0" nodeType="clickEffect">
                                  <p:stCondLst>
                                    <p:cond delay="0"/>
                                  </p:stCondLst>
                                  <p:childTnLst>
                                    <p:set>
                                      <p:cBhvr>
                                        <p:cTn id="86" dur="1" fill="hold">
                                          <p:stCondLst>
                                            <p:cond delay="0"/>
                                          </p:stCondLst>
                                        </p:cTn>
                                        <p:tgtEl>
                                          <p:spTgt spid="145"/>
                                        </p:tgtEl>
                                        <p:attrNameLst>
                                          <p:attrName>style.visibility</p:attrName>
                                        </p:attrNameLst>
                                      </p:cBhvr>
                                      <p:to>
                                        <p:strVal val="visible"/>
                                      </p:to>
                                    </p:set>
                                  </p:childTnLst>
                                </p:cTn>
                              </p:par>
                            </p:childTnLst>
                          </p:cTn>
                        </p:par>
                      </p:childTnLst>
                    </p:cTn>
                  </p:par>
                  <p:par>
                    <p:cTn id="87" fill="hold">
                      <p:stCondLst>
                        <p:cond delay="indefinite"/>
                      </p:stCondLst>
                      <p:childTnLst>
                        <p:par>
                          <p:cTn id="88" fill="hold">
                            <p:stCondLst>
                              <p:cond delay="0"/>
                            </p:stCondLst>
                            <p:childTnLst>
                              <p:par>
                                <p:cTn id="89" presetID="1" presetClass="entr" presetSubtype="0" fill="hold" grpId="0" nodeType="clickEffect">
                                  <p:stCondLst>
                                    <p:cond delay="0"/>
                                  </p:stCondLst>
                                  <p:childTnLst>
                                    <p:set>
                                      <p:cBhvr>
                                        <p:cTn id="90"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4" grpId="0" animBg="1"/>
      <p:bldP spid="28" grpId="0"/>
      <p:bldP spid="29" grpId="0"/>
      <p:bldP spid="31" grpId="0"/>
      <p:bldP spid="32" grpId="0" animBg="1"/>
      <p:bldP spid="142" grpId="0" animBg="1"/>
      <p:bldP spid="143" grpId="0" animBg="1"/>
      <p:bldP spid="144" grpId="0" animBg="1"/>
      <p:bldP spid="145" grpId="0" animBg="1"/>
      <p:bldP spid="147" grpId="0" animBg="1"/>
      <p:bldP spid="14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IP Statike dhe Dinamike</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386777" y="1270000"/>
            <a:ext cx="8370446" cy="5183188"/>
          </a:xfrm>
          <a:prstGeom prst="rect">
            <a:avLst/>
          </a:prstGeom>
        </p:spPr>
        <p:txBody>
          <a:bodyPr>
            <a:normAutofit/>
          </a:bodyPr>
          <a:lstStyle/>
          <a:p>
            <a:r>
              <a:rPr lang="sq-AL" dirty="1"/>
              <a:t>Adresat IP nga një ISP mund të jenë:</a:t>
            </a:r>
          </a:p>
          <a:p>
            <a:pPr lvl="1"/>
            <a:r>
              <a:rPr lang="sq-AL" dirty="1" b="1">
                <a:solidFill>
                  <a:srgbClr val="0070C0"/>
                </a:solidFill>
              </a:rPr>
              <a:t>Static - statike</a:t>
            </a:r>
            <a:r>
              <a:rPr lang="sq-AL" dirty="1"/>
              <a:t> – e njëjta sa herë që lidheni</a:t>
            </a:r>
          </a:p>
          <a:p>
            <a:pPr lvl="1"/>
            <a:r>
              <a:rPr lang="sq-AL" dirty="1" b="1">
                <a:solidFill>
                  <a:srgbClr val="0070C0"/>
                </a:solidFill>
              </a:rPr>
              <a:t>Dynamic - dinamike</a:t>
            </a:r>
            <a:r>
              <a:rPr lang="sq-AL" dirty="1"/>
              <a:t> – potencialisht të ndryshme çdo herë</a:t>
            </a:r>
          </a:p>
          <a:p>
            <a:pPr lvl="1"/>
            <a:endParaRPr lang="en-GB" dirty="0"/>
          </a:p>
          <a:p>
            <a:pPr lvl="1"/>
            <a:endParaRPr lang="en-GB" dirty="0"/>
          </a:p>
          <a:p>
            <a:pPr lvl="1"/>
            <a:endParaRPr lang="en-GB" dirty="0"/>
          </a:p>
          <a:p>
            <a:pPr lvl="1"/>
            <a:endParaRPr lang="en-GB" dirty="0"/>
          </a:p>
          <a:p>
            <a:pPr lvl="1"/>
            <a:endParaRPr lang="en-GB" dirty="0"/>
          </a:p>
          <a:p>
            <a:pPr marL="0" indent="0" algn="ctr">
              <a:buNone/>
            </a:pPr>
            <a:endParaRPr lang="en-GB" b="1" dirty="0">
              <a:solidFill>
                <a:srgbClr val="FF0000"/>
              </a:solidFill>
            </a:endParaRPr>
          </a:p>
          <a:p>
            <a:pPr marL="0" indent="0" algn="ctr">
              <a:buNone/>
            </a:pPr>
            <a:endParaRPr lang="en-GB" b="1" dirty="0">
              <a:solidFill>
                <a:srgbClr val="FF0000"/>
              </a:solidFill>
            </a:endParaRPr>
          </a:p>
          <a:p>
            <a:pPr marL="0" indent="0" algn="ctr">
              <a:buNone/>
            </a:pPr>
            <a:r>
              <a:rPr lang="sq-AL" dirty="1" b="1">
                <a:solidFill>
                  <a:srgbClr val="FF0000"/>
                </a:solidFill>
              </a:rPr>
              <a:t>Koha, datat dhe zonat kohore janë thelbësore në hetim</a:t>
            </a:r>
          </a:p>
        </p:txBody>
      </p:sp>
      <p:pic>
        <p:nvPicPr>
          <p:cNvPr id="2050" name="Picture 2" descr="Network Diagram">
            <a:extLst>
              <a:ext uri="{FF2B5EF4-FFF2-40B4-BE49-F238E27FC236}">
                <a16:creationId xmlns:a16="http://schemas.microsoft.com/office/drawing/2014/main" id="{1B5AD80B-AEB3-4EA7-808D-776470ACB5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8535" y="2672069"/>
            <a:ext cx="5226930" cy="26519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6413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05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2">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Who is 45.14.250.74?</a:t>
            </a:r>
          </a:p>
        </p:txBody>
      </p:sp>
      <p:pic>
        <p:nvPicPr>
          <p:cNvPr id="4" name="Content Placeholder 3">
            <a:extLst>
              <a:ext uri="{FF2B5EF4-FFF2-40B4-BE49-F238E27FC236}">
                <a16:creationId xmlns:a16="http://schemas.microsoft.com/office/drawing/2014/main" id="{31CE546A-0738-4037-A84C-6EBD77217D0E}"/>
              </a:ext>
            </a:extLst>
          </p:cNvPr>
          <p:cNvPicPr>
            <a:picLocks noGrp="1" noChangeAspect="1"/>
          </p:cNvPicPr>
          <p:nvPr>
            <p:ph idx="4294967295"/>
          </p:nvPr>
        </p:nvPicPr>
        <p:blipFill>
          <a:blip r:embed="rId3"/>
          <a:stretch>
            <a:fillRect/>
          </a:stretch>
        </p:blipFill>
        <p:spPr>
          <a:xfrm>
            <a:off x="2547960" y="1286822"/>
            <a:ext cx="4248150" cy="5072062"/>
          </a:xfrm>
          <a:prstGeom prst="rect">
            <a:avLst/>
          </a:prstGeom>
          <a:ln>
            <a:solidFill>
              <a:srgbClr val="0070C0"/>
            </a:solidFill>
          </a:ln>
        </p:spPr>
      </p:pic>
      <p:sp>
        <p:nvSpPr>
          <p:cNvPr id="5" name="Rectangle 4">
            <a:extLst>
              <a:ext uri="{FF2B5EF4-FFF2-40B4-BE49-F238E27FC236}">
                <a16:creationId xmlns:a16="http://schemas.microsoft.com/office/drawing/2014/main" id="{898D11F3-E180-43C1-8750-F7457ED067D1}"/>
              </a:ext>
            </a:extLst>
          </p:cNvPr>
          <p:cNvSpPr/>
          <p:nvPr/>
        </p:nvSpPr>
        <p:spPr>
          <a:xfrm>
            <a:off x="3837864" y="1456860"/>
            <a:ext cx="936104" cy="14401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B16BF418-6DD9-48EB-B0AE-8F4E213EC122}"/>
              </a:ext>
            </a:extLst>
          </p:cNvPr>
          <p:cNvPicPr>
            <a:picLocks noChangeAspect="1"/>
          </p:cNvPicPr>
          <p:nvPr/>
        </p:nvPicPr>
        <p:blipFill>
          <a:blip r:embed="rId4"/>
          <a:stretch>
            <a:fillRect/>
          </a:stretch>
        </p:blipFill>
        <p:spPr>
          <a:xfrm>
            <a:off x="69850" y="6173147"/>
            <a:ext cx="2667000" cy="371475"/>
          </a:xfrm>
          <a:prstGeom prst="rect">
            <a:avLst/>
          </a:prstGeom>
        </p:spPr>
      </p:pic>
      <p:sp>
        <p:nvSpPr>
          <p:cNvPr id="13" name="Rectangle 12">
            <a:extLst>
              <a:ext uri="{FF2B5EF4-FFF2-40B4-BE49-F238E27FC236}">
                <a16:creationId xmlns:a16="http://schemas.microsoft.com/office/drawing/2014/main" id="{762F54C6-DB6E-4F9A-950F-25967D36C222}"/>
              </a:ext>
            </a:extLst>
          </p:cNvPr>
          <p:cNvSpPr/>
          <p:nvPr/>
        </p:nvSpPr>
        <p:spPr>
          <a:xfrm>
            <a:off x="3311562" y="2043682"/>
            <a:ext cx="1548470" cy="43204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452FCBE4-2165-4FA1-9203-4575286293C8}"/>
              </a:ext>
            </a:extLst>
          </p:cNvPr>
          <p:cNvSpPr/>
          <p:nvPr/>
        </p:nvSpPr>
        <p:spPr>
          <a:xfrm>
            <a:off x="3323496" y="3306048"/>
            <a:ext cx="2760672" cy="87635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a:extLst>
              <a:ext uri="{FF2B5EF4-FFF2-40B4-BE49-F238E27FC236}">
                <a16:creationId xmlns:a16="http://schemas.microsoft.com/office/drawing/2014/main" id="{D03D7BF3-F0B8-498F-831E-2AA153905930}"/>
              </a:ext>
            </a:extLst>
          </p:cNvPr>
          <p:cNvSpPr/>
          <p:nvPr/>
        </p:nvSpPr>
        <p:spPr>
          <a:xfrm>
            <a:off x="3323496" y="5194491"/>
            <a:ext cx="2760672" cy="699266"/>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TextBox 7">
            <a:extLst>
              <a:ext uri="{FF2B5EF4-FFF2-40B4-BE49-F238E27FC236}">
                <a16:creationId xmlns:a16="http://schemas.microsoft.com/office/drawing/2014/main" id="{C9704686-CC69-4465-9AE8-5419A27D750C}"/>
              </a:ext>
            </a:extLst>
          </p:cNvPr>
          <p:cNvSpPr txBox="1"/>
          <p:nvPr/>
        </p:nvSpPr>
        <p:spPr>
          <a:xfrm>
            <a:off x="6876256" y="1344202"/>
            <a:ext cx="2159794" cy="369332"/>
          </a:xfrm>
          <a:prstGeom prst="rect">
            <a:avLst/>
          </a:prstGeom>
          <a:noFill/>
        </p:spPr>
        <p:txBody>
          <a:bodyPr wrap="square" rtlCol="0">
            <a:spAutoFit/>
          </a:bodyPr>
          <a:lstStyle/>
          <a:p>
            <a:r>
              <a:rPr lang="sq-AL" dirty="1" b="1">
                <a:solidFill>
                  <a:srgbClr val="FF0000"/>
                </a:solidFill>
              </a:rPr>
              <a:t>Adresa IP e kërkuar</a:t>
            </a:r>
          </a:p>
        </p:txBody>
      </p:sp>
      <p:sp>
        <p:nvSpPr>
          <p:cNvPr id="16" name="TextBox 15">
            <a:extLst>
              <a:ext uri="{FF2B5EF4-FFF2-40B4-BE49-F238E27FC236}">
                <a16:creationId xmlns:a16="http://schemas.microsoft.com/office/drawing/2014/main" id="{253BFFA5-CA98-4DC5-ACC6-B44037FC6834}"/>
              </a:ext>
            </a:extLst>
          </p:cNvPr>
          <p:cNvSpPr txBox="1"/>
          <p:nvPr/>
        </p:nvSpPr>
        <p:spPr>
          <a:xfrm>
            <a:off x="6872019" y="2037504"/>
            <a:ext cx="2159794" cy="1200329"/>
          </a:xfrm>
          <a:prstGeom prst="rect">
            <a:avLst/>
          </a:prstGeom>
          <a:noFill/>
        </p:spPr>
        <p:txBody>
          <a:bodyPr wrap="square" rtlCol="0">
            <a:spAutoFit/>
          </a:bodyPr>
          <a:lstStyle/>
          <a:p>
            <a:r>
              <a:rPr lang="sq-AL" dirty="1" b="1">
                <a:solidFill>
                  <a:srgbClr val="FF0000"/>
                </a:solidFill>
              </a:rPr>
              <a:t>Gama e adresave IP, adresa vjen nga &amp; disa informacione të ndërmarrjes</a:t>
            </a:r>
          </a:p>
        </p:txBody>
      </p:sp>
      <p:sp>
        <p:nvSpPr>
          <p:cNvPr id="17" name="TextBox 16">
            <a:extLst>
              <a:ext uri="{FF2B5EF4-FFF2-40B4-BE49-F238E27FC236}">
                <a16:creationId xmlns:a16="http://schemas.microsoft.com/office/drawing/2014/main" id="{7A5FA977-B2BA-4A06-A786-E53636014E0F}"/>
              </a:ext>
            </a:extLst>
          </p:cNvPr>
          <p:cNvSpPr txBox="1"/>
          <p:nvPr/>
        </p:nvSpPr>
        <p:spPr>
          <a:xfrm>
            <a:off x="6876822" y="3305171"/>
            <a:ext cx="2159794" cy="1477328"/>
          </a:xfrm>
          <a:prstGeom prst="rect">
            <a:avLst/>
          </a:prstGeom>
          <a:noFill/>
        </p:spPr>
        <p:txBody>
          <a:bodyPr wrap="square" rtlCol="0">
            <a:spAutoFit/>
          </a:bodyPr>
          <a:lstStyle/>
          <a:p>
            <a:r>
              <a:rPr lang="sq-AL" dirty="1" b="1">
                <a:solidFill>
                  <a:srgbClr val="FF0000"/>
                </a:solidFill>
              </a:rPr>
              <a:t>Kompania që mban adresën IP, ku janë dhe një email - me një emër domain</a:t>
            </a:r>
          </a:p>
        </p:txBody>
      </p:sp>
      <p:sp>
        <p:nvSpPr>
          <p:cNvPr id="19" name="TextBox 18">
            <a:extLst>
              <a:ext uri="{FF2B5EF4-FFF2-40B4-BE49-F238E27FC236}">
                <a16:creationId xmlns:a16="http://schemas.microsoft.com/office/drawing/2014/main" id="{447A299A-BC06-41F5-BB12-1C9206E114B7}"/>
              </a:ext>
            </a:extLst>
          </p:cNvPr>
          <p:cNvSpPr txBox="1"/>
          <p:nvPr/>
        </p:nvSpPr>
        <p:spPr>
          <a:xfrm>
            <a:off x="6872019" y="5206313"/>
            <a:ext cx="2159794" cy="923330"/>
          </a:xfrm>
          <a:prstGeom prst="rect">
            <a:avLst/>
          </a:prstGeom>
          <a:noFill/>
        </p:spPr>
        <p:txBody>
          <a:bodyPr wrap="square" rtlCol="0">
            <a:spAutoFit/>
          </a:bodyPr>
          <a:lstStyle/>
          <a:p>
            <a:r>
              <a:rPr lang="sq-AL" dirty="1" b="1">
                <a:solidFill>
                  <a:srgbClr val="FF0000"/>
                </a:solidFill>
              </a:rPr>
              <a:t>Disa informacione personale në lidhje me regjistruesin</a:t>
            </a:r>
          </a:p>
        </p:txBody>
      </p:sp>
      <p:sp>
        <p:nvSpPr>
          <p:cNvPr id="20" name="Arrow: Right 19">
            <a:extLst>
              <a:ext uri="{FF2B5EF4-FFF2-40B4-BE49-F238E27FC236}">
                <a16:creationId xmlns:a16="http://schemas.microsoft.com/office/drawing/2014/main" id="{06CC90E1-2FB5-4208-9394-33FF5351BB47}"/>
              </a:ext>
            </a:extLst>
          </p:cNvPr>
          <p:cNvSpPr/>
          <p:nvPr/>
        </p:nvSpPr>
        <p:spPr>
          <a:xfrm rot="10800000">
            <a:off x="5935915" y="1456860"/>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rrow: Right 20">
            <a:extLst>
              <a:ext uri="{FF2B5EF4-FFF2-40B4-BE49-F238E27FC236}">
                <a16:creationId xmlns:a16="http://schemas.microsoft.com/office/drawing/2014/main" id="{426969DC-4662-4F19-A4D1-09E47C39F079}"/>
              </a:ext>
            </a:extLst>
          </p:cNvPr>
          <p:cNvSpPr/>
          <p:nvPr/>
        </p:nvSpPr>
        <p:spPr>
          <a:xfrm rot="10800000">
            <a:off x="5935915" y="2147568"/>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Arrow: Right 21">
            <a:extLst>
              <a:ext uri="{FF2B5EF4-FFF2-40B4-BE49-F238E27FC236}">
                <a16:creationId xmlns:a16="http://schemas.microsoft.com/office/drawing/2014/main" id="{5D488F93-A312-4AFC-A777-06DC946F4CE5}"/>
              </a:ext>
            </a:extLst>
          </p:cNvPr>
          <p:cNvSpPr/>
          <p:nvPr/>
        </p:nvSpPr>
        <p:spPr>
          <a:xfrm rot="10800000">
            <a:off x="5935915" y="3785826"/>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Arrow: Right 22">
            <a:extLst>
              <a:ext uri="{FF2B5EF4-FFF2-40B4-BE49-F238E27FC236}">
                <a16:creationId xmlns:a16="http://schemas.microsoft.com/office/drawing/2014/main" id="{48A67827-805B-4C30-8DD7-B77CE568AE2D}"/>
              </a:ext>
            </a:extLst>
          </p:cNvPr>
          <p:cNvSpPr/>
          <p:nvPr/>
        </p:nvSpPr>
        <p:spPr>
          <a:xfrm rot="10800000">
            <a:off x="5935915" y="5494791"/>
            <a:ext cx="936104" cy="14401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TextBox 23">
            <a:extLst>
              <a:ext uri="{FF2B5EF4-FFF2-40B4-BE49-F238E27FC236}">
                <a16:creationId xmlns:a16="http://schemas.microsoft.com/office/drawing/2014/main" id="{DF6D6B50-5E9A-4654-9FB8-C486B01B5692}"/>
              </a:ext>
            </a:extLst>
          </p:cNvPr>
          <p:cNvSpPr txBox="1"/>
          <p:nvPr/>
        </p:nvSpPr>
        <p:spPr>
          <a:xfrm>
            <a:off x="1588" y="1713534"/>
            <a:ext cx="2475265" cy="3785652"/>
          </a:xfrm>
          <a:prstGeom prst="rect">
            <a:avLst/>
          </a:prstGeom>
          <a:solidFill>
            <a:srgbClr val="F08A34"/>
          </a:solidFill>
        </p:spPr>
        <p:txBody>
          <a:bodyPr wrap="square" rtlCol="0">
            <a:spAutoFit/>
          </a:bodyPr>
          <a:lstStyle/>
          <a:p>
            <a:r>
              <a:rPr lang="sq-AL" dirty="1" sz="2400" b="1">
                <a:solidFill>
                  <a:schemeClr val="bg1"/>
                </a:solidFill>
                <a:latin typeface="+mj-lt"/>
              </a:rPr>
              <a:t>Pyetje hetimore?</a:t>
            </a:r>
          </a:p>
          <a:p>
            <a:endParaRPr lang="en-GB" sz="2400" dirty="0">
              <a:solidFill>
                <a:schemeClr val="bg1"/>
              </a:solidFill>
              <a:latin typeface="+mj-lt"/>
            </a:endParaRPr>
          </a:p>
          <a:p>
            <a:r>
              <a:rPr lang="sq-AL" dirty="1" sz="2400">
                <a:solidFill>
                  <a:schemeClr val="bg1"/>
                </a:solidFill>
                <a:latin typeface="+mj-lt"/>
              </a:rPr>
              <a:t>Kush ka përdorur adresën IP 45.14.250.74 në një kohë të caktuar në një datë të caktuar (duke marrë parasysh zonat kohore)?</a:t>
            </a:r>
          </a:p>
        </p:txBody>
      </p:sp>
    </p:spTree>
    <p:extLst>
      <p:ext uri="{BB962C8B-B14F-4D97-AF65-F5344CB8AC3E}">
        <p14:creationId xmlns:p14="http://schemas.microsoft.com/office/powerpoint/2010/main" val="3757646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1"/>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2"/>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23"/>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P spid="15" grpId="0" animBg="1"/>
      <p:bldP spid="8" grpId="0"/>
      <p:bldP spid="16" grpId="0"/>
      <p:bldP spid="17" grpId="0"/>
      <p:bldP spid="19" grpId="0"/>
      <p:bldP spid="20" grpId="0" animBg="1"/>
      <p:bldP spid="21" grpId="0" animBg="1"/>
      <p:bldP spid="22" grpId="0" animBg="1"/>
      <p:bldP spid="23" grpId="0" animBg="1"/>
      <p:bldP spid="2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356FF48-E68E-433E-A17C-A2D4F2B622F9}"/>
              </a:ext>
            </a:extLst>
          </p:cNvPr>
          <p:cNvPicPr>
            <a:picLocks noChangeAspect="1"/>
          </p:cNvPicPr>
          <p:nvPr/>
        </p:nvPicPr>
        <p:blipFill>
          <a:blip r:embed="rId3"/>
          <a:stretch>
            <a:fillRect/>
          </a:stretch>
        </p:blipFill>
        <p:spPr>
          <a:xfrm>
            <a:off x="4418804" y="1271699"/>
            <a:ext cx="4635910" cy="4382480"/>
          </a:xfrm>
          <a:prstGeom prst="rect">
            <a:avLst/>
          </a:prstGeom>
          <a:ln>
            <a:solidFill>
              <a:srgbClr val="0070C0"/>
            </a:solidFill>
          </a:ln>
        </p:spPr>
      </p:pic>
      <p:pic>
        <p:nvPicPr>
          <p:cNvPr id="3" name="Content Placeholder 2">
            <a:extLst>
              <a:ext uri="{FF2B5EF4-FFF2-40B4-BE49-F238E27FC236}">
                <a16:creationId xmlns:a16="http://schemas.microsoft.com/office/drawing/2014/main" id="{A7972C05-8ACF-475F-82C3-7C398B754C6A}"/>
              </a:ext>
            </a:extLst>
          </p:cNvPr>
          <p:cNvPicPr>
            <a:picLocks noGrp="1" noChangeAspect="1"/>
          </p:cNvPicPr>
          <p:nvPr>
            <p:ph idx="4294967295"/>
          </p:nvPr>
        </p:nvPicPr>
        <p:blipFill>
          <a:blip r:embed="rId4"/>
          <a:stretch>
            <a:fillRect/>
          </a:stretch>
        </p:blipFill>
        <p:spPr>
          <a:xfrm>
            <a:off x="120576" y="1271699"/>
            <a:ext cx="4178300" cy="4751388"/>
          </a:xfrm>
          <a:prstGeom prst="rect">
            <a:avLst/>
          </a:prstGeom>
          <a:ln>
            <a:solidFill>
              <a:srgbClr val="0070C0"/>
            </a:solidFill>
          </a:ln>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Kush është nolimitnet.eu?</a:t>
            </a:r>
          </a:p>
        </p:txBody>
      </p:sp>
      <p:sp>
        <p:nvSpPr>
          <p:cNvPr id="5" name="Rectangle 4">
            <a:extLst>
              <a:ext uri="{FF2B5EF4-FFF2-40B4-BE49-F238E27FC236}">
                <a16:creationId xmlns:a16="http://schemas.microsoft.com/office/drawing/2014/main" id="{898D11F3-E180-43C1-8750-F7457ED067D1}"/>
              </a:ext>
            </a:extLst>
          </p:cNvPr>
          <p:cNvSpPr/>
          <p:nvPr/>
        </p:nvSpPr>
        <p:spPr>
          <a:xfrm>
            <a:off x="99694" y="2329701"/>
            <a:ext cx="378120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6" name="Picture 5">
            <a:extLst>
              <a:ext uri="{FF2B5EF4-FFF2-40B4-BE49-F238E27FC236}">
                <a16:creationId xmlns:a16="http://schemas.microsoft.com/office/drawing/2014/main" id="{B16BF418-6DD9-48EB-B0AE-8F4E213EC122}"/>
              </a:ext>
            </a:extLst>
          </p:cNvPr>
          <p:cNvPicPr>
            <a:picLocks noChangeAspect="1"/>
          </p:cNvPicPr>
          <p:nvPr/>
        </p:nvPicPr>
        <p:blipFill>
          <a:blip r:embed="rId5"/>
          <a:stretch>
            <a:fillRect/>
          </a:stretch>
        </p:blipFill>
        <p:spPr>
          <a:xfrm>
            <a:off x="69850" y="6173147"/>
            <a:ext cx="2667000" cy="371475"/>
          </a:xfrm>
          <a:prstGeom prst="rect">
            <a:avLst/>
          </a:prstGeom>
        </p:spPr>
      </p:pic>
      <p:sp>
        <p:nvSpPr>
          <p:cNvPr id="13" name="Rectangle 12">
            <a:extLst>
              <a:ext uri="{FF2B5EF4-FFF2-40B4-BE49-F238E27FC236}">
                <a16:creationId xmlns:a16="http://schemas.microsoft.com/office/drawing/2014/main" id="{762F54C6-DB6E-4F9A-950F-25967D36C222}"/>
              </a:ext>
            </a:extLst>
          </p:cNvPr>
          <p:cNvSpPr/>
          <p:nvPr/>
        </p:nvSpPr>
        <p:spPr>
          <a:xfrm>
            <a:off x="99694" y="3484007"/>
            <a:ext cx="4199182" cy="1352879"/>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452FCBE4-2165-4FA1-9203-4575286293C8}"/>
              </a:ext>
            </a:extLst>
          </p:cNvPr>
          <p:cNvSpPr/>
          <p:nvPr/>
        </p:nvSpPr>
        <p:spPr>
          <a:xfrm>
            <a:off x="5356423" y="4302957"/>
            <a:ext cx="1447825" cy="1351221"/>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8544605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p:bldP spid="14"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Gjeolokacioni i IP-së</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59765" y="1265544"/>
            <a:ext cx="4752975" cy="5183188"/>
          </a:xfrm>
          <a:prstGeom prst="rect">
            <a:avLst/>
          </a:prstGeom>
        </p:spPr>
        <p:txBody>
          <a:bodyPr/>
          <a:lstStyle/>
          <a:p>
            <a:r>
              <a:rPr lang="sq-AL" dirty="1"/>
              <a:t>Adresat IP mund të vendosen në një zonë fizike duke përdorur shërbimet e vendndodhjes</a:t>
            </a:r>
          </a:p>
          <a:p>
            <a:r>
              <a:rPr lang="sq-AL" dirty="1" b="1">
                <a:solidFill>
                  <a:srgbClr val="FF0000"/>
                </a:solidFill>
              </a:rPr>
              <a:t>MUND TË</a:t>
            </a:r>
            <a:r>
              <a:rPr lang="sq-AL" dirty="1"/>
              <a:t> japë një indikacion se ku është adresa IP e abonuesit</a:t>
            </a:r>
          </a:p>
          <a:p>
            <a:r>
              <a:rPr lang="sq-AL" dirty="1"/>
              <a:t>Nuk është precize – mund të jetë mashtruese</a:t>
            </a:r>
          </a:p>
        </p:txBody>
      </p:sp>
      <p:pic>
        <p:nvPicPr>
          <p:cNvPr id="3" name="Picture 2">
            <a:extLst>
              <a:ext uri="{FF2B5EF4-FFF2-40B4-BE49-F238E27FC236}">
                <a16:creationId xmlns:a16="http://schemas.microsoft.com/office/drawing/2014/main" id="{EF1DDA91-F296-4EAD-95FF-EEF61BF42044}"/>
              </a:ext>
            </a:extLst>
          </p:cNvPr>
          <p:cNvPicPr>
            <a:picLocks noChangeAspect="1"/>
          </p:cNvPicPr>
          <p:nvPr/>
        </p:nvPicPr>
        <p:blipFill>
          <a:blip r:embed="rId3"/>
          <a:stretch>
            <a:fillRect/>
          </a:stretch>
        </p:blipFill>
        <p:spPr>
          <a:xfrm>
            <a:off x="4788024" y="1270001"/>
            <a:ext cx="3086513" cy="3429000"/>
          </a:xfrm>
          <a:prstGeom prst="rect">
            <a:avLst/>
          </a:prstGeom>
          <a:ln>
            <a:solidFill>
              <a:srgbClr val="0070C0"/>
            </a:solidFill>
          </a:ln>
        </p:spPr>
      </p:pic>
      <p:pic>
        <p:nvPicPr>
          <p:cNvPr id="4" name="Picture 3">
            <a:extLst>
              <a:ext uri="{FF2B5EF4-FFF2-40B4-BE49-F238E27FC236}">
                <a16:creationId xmlns:a16="http://schemas.microsoft.com/office/drawing/2014/main" id="{53460A33-EB48-45CB-A4DB-C795C53E15FA}"/>
              </a:ext>
            </a:extLst>
          </p:cNvPr>
          <p:cNvPicPr>
            <a:picLocks noChangeAspect="1"/>
          </p:cNvPicPr>
          <p:nvPr/>
        </p:nvPicPr>
        <p:blipFill>
          <a:blip r:embed="rId4"/>
          <a:stretch>
            <a:fillRect/>
          </a:stretch>
        </p:blipFill>
        <p:spPr>
          <a:xfrm>
            <a:off x="5962651" y="4323690"/>
            <a:ext cx="2961797" cy="2125042"/>
          </a:xfrm>
          <a:prstGeom prst="rect">
            <a:avLst/>
          </a:prstGeom>
          <a:ln>
            <a:solidFill>
              <a:srgbClr val="0070C0"/>
            </a:solidFill>
          </a:ln>
        </p:spPr>
      </p:pic>
      <p:sp>
        <p:nvSpPr>
          <p:cNvPr id="13" name="TextBox 12">
            <a:extLst>
              <a:ext uri="{FF2B5EF4-FFF2-40B4-BE49-F238E27FC236}">
                <a16:creationId xmlns:a16="http://schemas.microsoft.com/office/drawing/2014/main" id="{B1E8ADFB-214E-4393-8EEB-D6127A933B35}"/>
              </a:ext>
            </a:extLst>
          </p:cNvPr>
          <p:cNvSpPr txBox="1"/>
          <p:nvPr/>
        </p:nvSpPr>
        <p:spPr>
          <a:xfrm>
            <a:off x="2659802" y="5587998"/>
            <a:ext cx="3389945" cy="830997"/>
          </a:xfrm>
          <a:prstGeom prst="rect">
            <a:avLst/>
          </a:prstGeom>
          <a:solidFill>
            <a:srgbClr val="F08A34"/>
          </a:solidFill>
        </p:spPr>
        <p:txBody>
          <a:bodyPr wrap="square" rtlCol="0">
            <a:spAutoFit/>
          </a:bodyPr>
          <a:lstStyle/>
          <a:p>
            <a:pPr algn="ctr"/>
            <a:r>
              <a:rPr lang="sq-AL" dirty="1" sz="2400">
                <a:solidFill>
                  <a:schemeClr val="bg1"/>
                </a:solidFill>
                <a:latin typeface="+mj-lt"/>
              </a:rPr>
              <a:t>Kjo është e vetë autorit - dhe është 140 milje gabim!</a:t>
            </a:r>
          </a:p>
        </p:txBody>
      </p:sp>
      <p:sp>
        <p:nvSpPr>
          <p:cNvPr id="14" name="TextBox 13">
            <a:extLst>
              <a:ext uri="{FF2B5EF4-FFF2-40B4-BE49-F238E27FC236}">
                <a16:creationId xmlns:a16="http://schemas.microsoft.com/office/drawing/2014/main" id="{3ED8FC31-607B-4C21-8E14-F515B098E394}"/>
              </a:ext>
            </a:extLst>
          </p:cNvPr>
          <p:cNvSpPr txBox="1"/>
          <p:nvPr/>
        </p:nvSpPr>
        <p:spPr>
          <a:xfrm>
            <a:off x="7452321" y="1142548"/>
            <a:ext cx="1581904" cy="1569660"/>
          </a:xfrm>
          <a:prstGeom prst="rect">
            <a:avLst/>
          </a:prstGeom>
          <a:solidFill>
            <a:srgbClr val="BDD8F3"/>
          </a:solidFill>
        </p:spPr>
        <p:txBody>
          <a:bodyPr wrap="square" rtlCol="0">
            <a:spAutoFit/>
          </a:bodyPr>
          <a:lstStyle/>
          <a:p>
            <a:pPr algn="ctr"/>
            <a:r>
              <a:rPr lang="sq-AL" dirty="1" sz="2400">
                <a:solidFill>
                  <a:schemeClr val="tx1">
                    <a:lumMod val="65000"/>
                    <a:lumOff val="35000"/>
                  </a:schemeClr>
                </a:solidFill>
                <a:latin typeface="+mj-lt"/>
              </a:rPr>
              <a:t>Të gjithë në të njëjtin rajon por jo të saktë</a:t>
            </a:r>
          </a:p>
        </p:txBody>
      </p:sp>
    </p:spTree>
    <p:extLst>
      <p:ext uri="{BB962C8B-B14F-4D97-AF65-F5344CB8AC3E}">
        <p14:creationId xmlns:p14="http://schemas.microsoft.com/office/powerpoint/2010/main" val="8195532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Kontrolli i njohurive</a:t>
            </a: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sq-AL" dirty="1" sz="2400">
                <a:solidFill>
                  <a:schemeClr val="tx1">
                    <a:lumMod val="65000"/>
                    <a:lumOff val="35000"/>
                  </a:schemeClr>
                </a:solidFill>
                <a:latin typeface="+mj-lt"/>
              </a:rPr>
              <a:t>Cili do të ishte përshkrimi më i mirë i një adrese IP që i është dhënë laptopit tuaj kur ai lidhet me rrjetin në shtëpinë tuaj?</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sq-AL" dirty="1" sz="2400">
                <a:solidFill>
                  <a:schemeClr val="bg1"/>
                </a:solidFill>
                <a:latin typeface="+mj-lt"/>
              </a:rPr>
              <a:t>Përgjigjja e saktë është A</a:t>
            </a:r>
          </a:p>
          <a:p>
            <a:pPr algn="ctr"/>
            <a:r>
              <a:rPr lang="sq-AL" dirty="1" sz="2400">
                <a:solidFill>
                  <a:schemeClr val="bg1"/>
                </a:solidFill>
                <a:latin typeface="+mj-lt"/>
              </a:rPr>
              <a:t>Një rrjet shtëpiak normalisht kontrollohet nga një router i cili do të caktojë adresat IP nga një renditje private.</a:t>
            </a:r>
          </a:p>
          <a:p>
            <a:pPr algn="ctr"/>
            <a:r>
              <a:rPr lang="sq-AL" dirty="1" sz="2400">
                <a:solidFill>
                  <a:schemeClr val="bg1"/>
                </a:solidFill>
                <a:latin typeface="+mj-lt"/>
              </a:rPr>
              <a:t>Routeri do të ketë një adresë IP publike të cilën të gjitha pajisjet e brendshme do ta përdorin në internet.</a:t>
            </a:r>
          </a:p>
          <a:p>
            <a:pPr algn="ctr"/>
            <a:r>
              <a:rPr lang="sq-AL" dirty="1" sz="2400">
                <a:solidFill>
                  <a:schemeClr val="bg1"/>
                </a:solidFill>
                <a:latin typeface="+mj-lt"/>
              </a:rPr>
              <a:t>Statike &amp; Dinamike janë terma të zbatueshëm për adresat e IP-së publike.</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buAutoNum type="alphaUcPeriod"/>
            </a:pPr>
            <a:r>
              <a:rPr lang="sq-AL" dirty="1" sz="2400">
                <a:solidFill>
                  <a:schemeClr val="bg1"/>
                </a:solidFill>
                <a:latin typeface="+mj-lt"/>
              </a:rPr>
              <a:t>Adresa private e IP-së</a:t>
            </a:r>
          </a:p>
          <a:p>
            <a:pPr marL="1828800" lvl="3" indent="-457200">
              <a:buAutoNum type="alphaUcPeriod"/>
            </a:pPr>
            <a:r>
              <a:rPr lang="sq-AL" dirty="1" sz="2400">
                <a:solidFill>
                  <a:schemeClr val="bg1"/>
                </a:solidFill>
                <a:latin typeface="+mj-lt"/>
              </a:rPr>
              <a:t>Adresat statike e IP-së</a:t>
            </a:r>
          </a:p>
          <a:p>
            <a:pPr marL="1828800" lvl="3" indent="-457200">
              <a:buAutoNum type="alphaUcPeriod"/>
            </a:pPr>
            <a:r>
              <a:rPr lang="sq-AL" dirty="1" sz="2400">
                <a:solidFill>
                  <a:schemeClr val="bg1"/>
                </a:solidFill>
                <a:latin typeface="+mj-lt"/>
              </a:rPr>
              <a:t>Adresa dinamike e IP-së</a:t>
            </a:r>
          </a:p>
          <a:p>
            <a:pPr marL="1828800" lvl="3" indent="-457200">
              <a:buAutoNum type="alphaUcPeriod"/>
            </a:pPr>
            <a:r>
              <a:rPr lang="sq-AL" dirty="1" sz="2400">
                <a:solidFill>
                  <a:schemeClr val="bg1"/>
                </a:solidFill>
                <a:latin typeface="+mj-lt"/>
              </a:rPr>
              <a:t>Adresa publik e IP-së</a:t>
            </a:r>
          </a:p>
        </p:txBody>
      </p:sp>
    </p:spTree>
    <p:extLst>
      <p:ext uri="{BB962C8B-B14F-4D97-AF65-F5344CB8AC3E}">
        <p14:creationId xmlns:p14="http://schemas.microsoft.com/office/powerpoint/2010/main" val="41071076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Objektivat e seancës</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215900" y="1322584"/>
            <a:ext cx="8712200" cy="5240337"/>
          </a:xfrm>
        </p:spPr>
        <p:txBody>
          <a:bodyPr>
            <a:normAutofit/>
          </a:bodyPr>
          <a:lstStyle/>
          <a:p>
            <a:pPr marL="0" indent="0" algn="just">
              <a:buNone/>
            </a:pPr>
            <a:r>
              <a:rPr lang="sq-AL" dirty="1"/>
              <a:t>Deri në fund të kësaj seance, pjesëmarrësit do të jenë në gjendje:</a:t>
            </a:r>
          </a:p>
          <a:p>
            <a:pPr algn="just"/>
            <a:r>
              <a:rPr lang="sq-AL" dirty="1" sz="2800">
                <a:ea typeface="Verdana" panose="020B0604030504040204" pitchFamily="34" charset="0"/>
              </a:rPr>
              <a:t>Të njohin përbërësit e zakonshëm të një sistemi kompjuterik dhe kuptojnë rolin e tyre;</a:t>
            </a:r>
          </a:p>
          <a:p>
            <a:pPr algn="just"/>
            <a:r>
              <a:rPr lang="sq-AL" dirty="1" sz="2800">
                <a:ea typeface="Verdana" panose="020B0604030504040204" pitchFamily="34" charset="0"/>
              </a:rPr>
              <a:t>Të përshkruajnë çfarë është interneti, se si dikush lidhet me të dhe cilat gjurmë të mundshme mund të lihen duke vepruar kështu;</a:t>
            </a:r>
          </a:p>
          <a:p>
            <a:pPr algn="just"/>
            <a:r>
              <a:rPr lang="sq-AL" dirty="1" sz="2800">
                <a:ea typeface="Verdana" panose="020B0604030504040204" pitchFamily="34" charset="0"/>
              </a:rPr>
              <a:t>Të renditin disa shërbime dhe aplikacione në internet që mund të hasin në rolin e tyre si prokurorë dhe gjykatës;</a:t>
            </a:r>
          </a:p>
          <a:p>
            <a:pPr algn="just"/>
            <a:r>
              <a:rPr lang="sq-AL" dirty="1" sz="2800">
                <a:ea typeface="Verdana" panose="020B0604030504040204" pitchFamily="34" charset="0"/>
              </a:rPr>
              <a:t>Të japin shembuj të çështjeve që rrjeti i errët mund të sjellë në ndjekje penale.</a:t>
            </a:r>
          </a:p>
          <a:p>
            <a:pPr algn="just">
              <a:lnSpc>
                <a:spcPct val="150000"/>
              </a:lnSpc>
            </a:pPr>
            <a:endParaRPr lang="en-GB" dirty="0">
              <a:ea typeface="Verdana" panose="020B0604030504040204" pitchFamily="34" charset="0"/>
            </a:endParaRPr>
          </a:p>
        </p:txBody>
      </p:sp>
    </p:spTree>
    <p:extLst>
      <p:ext uri="{BB962C8B-B14F-4D97-AF65-F5344CB8AC3E}">
        <p14:creationId xmlns:p14="http://schemas.microsoft.com/office/powerpoint/2010/main" val="54346278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95822747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sq-AL" dirty="1"/>
              <a:t>Shërbimet dhe aplikacionet në internet</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sq-AL" dirty="1"/>
              <a:t>Bazat e kompjuterëve dhe internetit</a:t>
            </a:r>
          </a:p>
        </p:txBody>
      </p:sp>
      <p:sp>
        <p:nvSpPr>
          <p:cNvPr id="6" name="TextBox 7">
            <a:extLst>
              <a:ext uri="{FF2B5EF4-FFF2-40B4-BE49-F238E27FC236}">
                <a16:creationId xmlns:a16="http://schemas.microsoft.com/office/drawing/2014/main" id="{D3FF185F-D1F2-46C0-8941-FE80F33430C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Seksioni 4</a:t>
            </a:r>
          </a:p>
        </p:txBody>
      </p:sp>
    </p:spTree>
    <p:extLst>
      <p:ext uri="{BB962C8B-B14F-4D97-AF65-F5344CB8AC3E}">
        <p14:creationId xmlns:p14="http://schemas.microsoft.com/office/powerpoint/2010/main" val="334257983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Shërbimet e internetit</a:t>
            </a:r>
          </a:p>
        </p:txBody>
      </p:sp>
      <p:pic>
        <p:nvPicPr>
          <p:cNvPr id="8" name="Picture 4" descr="graphic">
            <a:extLst>
              <a:ext uri="{FF2B5EF4-FFF2-40B4-BE49-F238E27FC236}">
                <a16:creationId xmlns:a16="http://schemas.microsoft.com/office/drawing/2014/main" id="{884006A9-8409-4540-97E0-6926DB57C258}"/>
              </a:ext>
            </a:extLst>
          </p:cNvPr>
          <p:cNvPicPr>
            <a:picLocks noGrp="1" noChangeAspect="1" noChangeArrowheads="1"/>
          </p:cNvPicPr>
          <p:nvPr>
            <p:ph idx="4294967295"/>
          </p:nvPr>
        </p:nvPicPr>
        <p:blipFill>
          <a:blip r:embed="rId3" cstate="print"/>
          <a:srcRect/>
          <a:stretch>
            <a:fillRect/>
          </a:stretch>
        </p:blipFill>
        <p:spPr>
          <a:xfrm>
            <a:off x="1197769" y="1278731"/>
            <a:ext cx="6748462" cy="5083175"/>
          </a:xfrm>
          <a:noFill/>
        </p:spPr>
      </p:pic>
    </p:spTree>
    <p:extLst>
      <p:ext uri="{BB962C8B-B14F-4D97-AF65-F5344CB8AC3E}">
        <p14:creationId xmlns:p14="http://schemas.microsoft.com/office/powerpoint/2010/main" val="276597289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WWW</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6" y="1237064"/>
            <a:ext cx="8785225" cy="5183187"/>
          </a:xfrm>
        </p:spPr>
        <p:txBody>
          <a:bodyPr/>
          <a:lstStyle/>
          <a:p>
            <a:pPr marL="0" indent="0" algn="just">
              <a:buNone/>
            </a:pPr>
            <a:r>
              <a:rPr lang="sq-AL" dirty="1"/>
              <a:t>Prej 1991, </a:t>
            </a:r>
            <a:r>
              <a:rPr lang="sq-AL" dirty="1" b="1">
                <a:solidFill>
                  <a:srgbClr val="0070C0"/>
                </a:solidFill>
              </a:rPr>
              <a:t>HTML</a:t>
            </a:r>
            <a:r>
              <a:rPr lang="sq-AL" dirty="1"/>
              <a:t> (Hyper Text Markup Language) ka lejuar fjalë, fotografi dhe tinguj në faqet e internetit</a:t>
            </a:r>
          </a:p>
          <a:p>
            <a:pPr algn="just"/>
            <a:r>
              <a:rPr lang="sq-AL" dirty="1"/>
              <a:t>Përdor protokollin </a:t>
            </a:r>
            <a:r>
              <a:rPr lang="sq-AL" dirty="1" b="1">
                <a:solidFill>
                  <a:srgbClr val="0070C0"/>
                </a:solidFill>
              </a:rPr>
              <a:t>HTTP</a:t>
            </a:r>
            <a:r>
              <a:rPr lang="sq-AL" dirty="1"/>
              <a:t> – Hyper-Text Transfer protocol (Protokolli i transferit hipertekst)</a:t>
            </a:r>
          </a:p>
          <a:p>
            <a:pPr lvl="1" algn="just"/>
            <a:r>
              <a:rPr lang="sq-AL" dirty="1"/>
              <a:t>Përdoret nga shfletuesit &amp; web serverët për të komunikuar duke përdorur kërkesat dhe përgjigjet HTTP</a:t>
            </a:r>
          </a:p>
        </p:txBody>
      </p:sp>
      <p:pic>
        <p:nvPicPr>
          <p:cNvPr id="8" name="Picture 3" descr="server_rack">
            <a:extLst>
              <a:ext uri="{FF2B5EF4-FFF2-40B4-BE49-F238E27FC236}">
                <a16:creationId xmlns:a16="http://schemas.microsoft.com/office/drawing/2014/main" id="{3B99CFDE-90DC-4B72-8B40-9AF998E0523F}"/>
              </a:ext>
            </a:extLst>
          </p:cNvPr>
          <p:cNvPicPr>
            <a:picLocks noChangeAspect="1" noChangeArrowheads="1"/>
          </p:cNvPicPr>
          <p:nvPr/>
        </p:nvPicPr>
        <p:blipFill>
          <a:blip r:embed="rId3" cstate="print"/>
          <a:srcRect/>
          <a:stretch>
            <a:fillRect/>
          </a:stretch>
        </p:blipFill>
        <p:spPr bwMode="auto">
          <a:xfrm>
            <a:off x="5837210" y="4164014"/>
            <a:ext cx="1767647" cy="2076312"/>
          </a:xfrm>
          <a:prstGeom prst="rect">
            <a:avLst/>
          </a:prstGeom>
          <a:noFill/>
          <a:ln w="9525">
            <a:noFill/>
            <a:miter lim="800000"/>
            <a:headEnd/>
            <a:tailEnd/>
          </a:ln>
        </p:spPr>
      </p:pic>
      <p:pic>
        <p:nvPicPr>
          <p:cNvPr id="13" name="Picture 4" descr="plate02">
            <a:extLst>
              <a:ext uri="{FF2B5EF4-FFF2-40B4-BE49-F238E27FC236}">
                <a16:creationId xmlns:a16="http://schemas.microsoft.com/office/drawing/2014/main" id="{B555B8BF-E840-4B3F-8DE4-0A6F30795348}"/>
              </a:ext>
            </a:extLst>
          </p:cNvPr>
          <p:cNvPicPr>
            <a:picLocks noChangeAspect="1" noChangeArrowheads="1"/>
          </p:cNvPicPr>
          <p:nvPr/>
        </p:nvPicPr>
        <p:blipFill>
          <a:blip r:embed="rId4" cstate="print"/>
          <a:srcRect/>
          <a:stretch>
            <a:fillRect/>
          </a:stretch>
        </p:blipFill>
        <p:spPr bwMode="auto">
          <a:xfrm>
            <a:off x="1691680" y="4327319"/>
            <a:ext cx="1615109" cy="1913007"/>
          </a:xfrm>
          <a:prstGeom prst="rect">
            <a:avLst/>
          </a:prstGeom>
          <a:noFill/>
          <a:ln w="9525">
            <a:noFill/>
            <a:miter lim="800000"/>
            <a:headEnd/>
            <a:tailEnd/>
          </a:ln>
        </p:spPr>
      </p:pic>
      <p:pic>
        <p:nvPicPr>
          <p:cNvPr id="14" name="Picture 5">
            <a:extLst>
              <a:ext uri="{FF2B5EF4-FFF2-40B4-BE49-F238E27FC236}">
                <a16:creationId xmlns:a16="http://schemas.microsoft.com/office/drawing/2014/main" id="{95C1EBED-022F-4C59-A80F-5A4C17472E5D}"/>
              </a:ext>
            </a:extLst>
          </p:cNvPr>
          <p:cNvPicPr>
            <a:picLocks noChangeAspect="1" noChangeArrowheads="1"/>
          </p:cNvPicPr>
          <p:nvPr/>
        </p:nvPicPr>
        <p:blipFill>
          <a:blip r:embed="rId5" cstate="print"/>
          <a:srcRect/>
          <a:stretch>
            <a:fillRect/>
          </a:stretch>
        </p:blipFill>
        <p:spPr bwMode="auto">
          <a:xfrm>
            <a:off x="3640616" y="4207385"/>
            <a:ext cx="1862767" cy="899074"/>
          </a:xfrm>
          <a:prstGeom prst="rect">
            <a:avLst/>
          </a:prstGeom>
          <a:noFill/>
          <a:ln w="9525">
            <a:noFill/>
            <a:miter lim="800000"/>
            <a:headEnd/>
            <a:tailEnd/>
          </a:ln>
        </p:spPr>
      </p:pic>
      <p:pic>
        <p:nvPicPr>
          <p:cNvPr id="15" name="Picture 6">
            <a:extLst>
              <a:ext uri="{FF2B5EF4-FFF2-40B4-BE49-F238E27FC236}">
                <a16:creationId xmlns:a16="http://schemas.microsoft.com/office/drawing/2014/main" id="{C06B1602-E424-4ACF-A710-A43028735D1D}"/>
              </a:ext>
            </a:extLst>
          </p:cNvPr>
          <p:cNvPicPr>
            <a:picLocks noChangeAspect="1" noChangeArrowheads="1"/>
          </p:cNvPicPr>
          <p:nvPr/>
        </p:nvPicPr>
        <p:blipFill>
          <a:blip r:embed="rId6" cstate="print"/>
          <a:srcRect/>
          <a:stretch>
            <a:fillRect/>
          </a:stretch>
        </p:blipFill>
        <p:spPr bwMode="auto">
          <a:xfrm>
            <a:off x="3643306" y="5246482"/>
            <a:ext cx="1857388" cy="973547"/>
          </a:xfrm>
          <a:prstGeom prst="rect">
            <a:avLst/>
          </a:prstGeom>
          <a:noFill/>
          <a:ln w="9525">
            <a:noFill/>
            <a:miter lim="800000"/>
            <a:headEnd/>
            <a:tailEnd/>
          </a:ln>
        </p:spPr>
      </p:pic>
    </p:spTree>
    <p:extLst>
      <p:ext uri="{BB962C8B-B14F-4D97-AF65-F5344CB8AC3E}">
        <p14:creationId xmlns:p14="http://schemas.microsoft.com/office/powerpoint/2010/main" val="147755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2"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1+#ppt_w/2"/>
                                          </p:val>
                                        </p:tav>
                                        <p:tav tm="100000">
                                          <p:val>
                                            <p:strVal val="#ppt_x"/>
                                          </p:val>
                                        </p:tav>
                                      </p:tavLst>
                                    </p:anim>
                                    <p:anim calcmode="lin" valueType="num">
                                      <p:cBhvr additive="base">
                                        <p:cTn id="14"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WWW</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68528"/>
            <a:ext cx="8642350" cy="5183187"/>
          </a:xfrm>
        </p:spPr>
        <p:txBody>
          <a:bodyPr/>
          <a:lstStyle/>
          <a:p>
            <a:pPr marL="0" indent="0">
              <a:buNone/>
            </a:pPr>
            <a:r>
              <a:rPr lang="sq-AL" dirty="1"/>
              <a:t>Burimet gjenden në </a:t>
            </a:r>
            <a:r>
              <a:rPr lang="sq-AL" dirty="1" b="1">
                <a:solidFill>
                  <a:srgbClr val="0070C0"/>
                </a:solidFill>
              </a:rPr>
              <a:t>URLs</a:t>
            </a:r>
          </a:p>
          <a:p>
            <a:pPr marL="857250" lvl="1" indent="-457200"/>
            <a:r>
              <a:rPr lang="sq-AL" dirty="1"/>
              <a:t>Uniform Resource Locators (Gjetësi Uniform i Burimit)</a:t>
            </a:r>
          </a:p>
          <a:p>
            <a:pPr marL="0" indent="0" algn="ctr">
              <a:buNone/>
            </a:pPr>
            <a:r>
              <a:rPr lang="sq-AL" dirty="1">
                <a:hlinkClick r:id="rId3"/>
              </a:rPr>
              <a:t>http://www.coe.int</a:t>
            </a:r>
          </a:p>
          <a:p>
            <a:pPr marL="0" indent="0">
              <a:buNone/>
            </a:pPr>
            <a:r>
              <a:rPr lang="sq-AL" dirty="1"/>
              <a:t>	</a:t>
            </a:r>
            <a:r>
              <a:rPr lang="sq-AL" dirty="1"/>
              <a:t>http 	= Procesi duke u përdorur</a:t>
            </a:r>
          </a:p>
          <a:p>
            <a:pPr marL="0" indent="0">
              <a:buNone/>
            </a:pPr>
            <a:r>
              <a:rPr lang="sq-AL" dirty="1"/>
              <a:t>	</a:t>
            </a:r>
            <a:r>
              <a:rPr lang="sq-AL" dirty="1"/>
              <a:t>www = serveri World Wide Web</a:t>
            </a:r>
          </a:p>
          <a:p>
            <a:pPr marL="0" indent="0">
              <a:buNone/>
            </a:pPr>
            <a:r>
              <a:rPr lang="sq-AL" dirty="1"/>
              <a:t>	</a:t>
            </a:r>
            <a:r>
              <a:rPr lang="sq-AL" dirty="1"/>
              <a:t>coe 	= Emër domaini</a:t>
            </a:r>
          </a:p>
          <a:p>
            <a:pPr marL="0" indent="0">
              <a:buNone/>
            </a:pPr>
            <a:r>
              <a:rPr lang="sq-AL" dirty="1"/>
              <a:t>	</a:t>
            </a:r>
            <a:r>
              <a:rPr lang="sq-AL" dirty="1"/>
              <a:t>int 	= Domen i nivelit të lartë (shpesh me shtetin)</a:t>
            </a:r>
          </a:p>
        </p:txBody>
      </p:sp>
    </p:spTree>
    <p:extLst>
      <p:ext uri="{BB962C8B-B14F-4D97-AF65-F5344CB8AC3E}">
        <p14:creationId xmlns:p14="http://schemas.microsoft.com/office/powerpoint/2010/main" val="156451291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WWW</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27236" y="1127125"/>
            <a:ext cx="8642350" cy="5183187"/>
          </a:xfrm>
          <a:prstGeom prst="rect">
            <a:avLst/>
          </a:prstGeom>
        </p:spPr>
        <p:txBody>
          <a:bodyPr/>
          <a:lstStyle/>
          <a:p>
            <a:pPr marL="0" indent="0">
              <a:buNone/>
            </a:pPr>
            <a:r>
              <a:rPr lang="sq-AL" dirty="1"/>
              <a:t>Uebsajtet janë një seri faqesh të lidhura (dhe jo të lidhura)</a:t>
            </a:r>
          </a:p>
          <a:p>
            <a:r>
              <a:rPr lang="sq-AL" dirty="1"/>
              <a:t>Për të arritur këtu</a:t>
            </a:r>
          </a:p>
          <a:p>
            <a:pPr marL="857250" lvl="1" indent="-457200"/>
            <a:r>
              <a:rPr lang="sq-AL" dirty="1">
                <a:hlinkClick r:id="rId3"/>
              </a:rPr>
              <a:t>www.sitename.com</a:t>
            </a:r>
          </a:p>
        </p:txBody>
      </p:sp>
      <p:grpSp>
        <p:nvGrpSpPr>
          <p:cNvPr id="3" name="Group 2">
            <a:extLst>
              <a:ext uri="{FF2B5EF4-FFF2-40B4-BE49-F238E27FC236}">
                <a16:creationId xmlns:a16="http://schemas.microsoft.com/office/drawing/2014/main" id="{5166FE35-2649-483E-8BFD-5EE05A25E2F5}"/>
              </a:ext>
            </a:extLst>
          </p:cNvPr>
          <p:cNvGrpSpPr/>
          <p:nvPr/>
        </p:nvGrpSpPr>
        <p:grpSpPr>
          <a:xfrm>
            <a:off x="4283968" y="2132856"/>
            <a:ext cx="4608512" cy="3946053"/>
            <a:chOff x="3177480" y="1543372"/>
            <a:chExt cx="5715000" cy="4535537"/>
          </a:xfrm>
        </p:grpSpPr>
        <p:grpSp>
          <p:nvGrpSpPr>
            <p:cNvPr id="7" name="Group 6">
              <a:extLst>
                <a:ext uri="{FF2B5EF4-FFF2-40B4-BE49-F238E27FC236}">
                  <a16:creationId xmlns:a16="http://schemas.microsoft.com/office/drawing/2014/main" id="{41170AEB-563C-4D4A-9F4D-85299DDD0A89}"/>
                </a:ext>
              </a:extLst>
            </p:cNvPr>
            <p:cNvGrpSpPr/>
            <p:nvPr/>
          </p:nvGrpSpPr>
          <p:grpSpPr>
            <a:xfrm>
              <a:off x="3177480" y="2654411"/>
              <a:ext cx="5562600" cy="1683625"/>
              <a:chOff x="3641245" y="2239936"/>
              <a:chExt cx="8084635" cy="2540836"/>
            </a:xfrm>
          </p:grpSpPr>
          <p:cxnSp>
            <p:nvCxnSpPr>
              <p:cNvPr id="8" name="Straight Connector 7">
                <a:extLst>
                  <a:ext uri="{FF2B5EF4-FFF2-40B4-BE49-F238E27FC236}">
                    <a16:creationId xmlns:a16="http://schemas.microsoft.com/office/drawing/2014/main" id="{8BBF69F5-6336-4E8D-817B-B36C0A9A896E}"/>
                  </a:ext>
                </a:extLst>
              </p:cNvPr>
              <p:cNvCxnSpPr/>
              <p:nvPr/>
            </p:nvCxnSpPr>
            <p:spPr>
              <a:xfrm>
                <a:off x="7704113" y="2239936"/>
                <a:ext cx="0" cy="446048"/>
              </a:xfrm>
              <a:prstGeom prst="line">
                <a:avLst/>
              </a:prstGeom>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9C6422AF-7492-4E89-AC32-154DB09D86E5}"/>
                  </a:ext>
                </a:extLst>
              </p:cNvPr>
              <p:cNvGrpSpPr/>
              <p:nvPr/>
            </p:nvGrpSpPr>
            <p:grpSpPr>
              <a:xfrm>
                <a:off x="3641245" y="2685984"/>
                <a:ext cx="8084635" cy="2094788"/>
                <a:chOff x="3504085" y="2929669"/>
                <a:chExt cx="8084635" cy="2094788"/>
              </a:xfrm>
            </p:grpSpPr>
            <p:sp>
              <p:nvSpPr>
                <p:cNvPr id="14" name="Rectangle 13">
                  <a:extLst>
                    <a:ext uri="{FF2B5EF4-FFF2-40B4-BE49-F238E27FC236}">
                      <a16:creationId xmlns:a16="http://schemas.microsoft.com/office/drawing/2014/main" id="{CD307FAF-4FAE-4F02-95B1-CE9DABE1CD71}"/>
                    </a:ext>
                  </a:extLst>
                </p:cNvPr>
                <p:cNvSpPr/>
                <p:nvPr/>
              </p:nvSpPr>
              <p:spPr>
                <a:xfrm>
                  <a:off x="10295178" y="3500458"/>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dirty="1" sz="1000">
                      <a:solidFill>
                        <a:schemeClr val="tx1"/>
                      </a:solidFill>
                      <a:latin typeface="+mj-lt"/>
                    </a:rPr>
                    <a:t>Other</a:t>
                  </a:r>
                </a:p>
                <a:p>
                  <a:pPr algn="ctr"/>
                  <a:r>
                    <a:rPr lang="sq-AL" dirty="1" sz="1000">
                      <a:solidFill>
                        <a:schemeClr val="tx1"/>
                      </a:solidFill>
                      <a:latin typeface="+mj-lt"/>
                    </a:rPr>
                    <a:t>.html</a:t>
                  </a:r>
                </a:p>
              </p:txBody>
            </p:sp>
            <p:sp>
              <p:nvSpPr>
                <p:cNvPr id="15" name="Rectangle 14">
                  <a:extLst>
                    <a:ext uri="{FF2B5EF4-FFF2-40B4-BE49-F238E27FC236}">
                      <a16:creationId xmlns:a16="http://schemas.microsoft.com/office/drawing/2014/main" id="{1FDE037D-3799-48D8-9EB8-A0C550B57AE9}"/>
                    </a:ext>
                  </a:extLst>
                </p:cNvPr>
                <p:cNvSpPr/>
                <p:nvPr/>
              </p:nvSpPr>
              <p:spPr>
                <a:xfrm>
                  <a:off x="8084448"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dirty="1" sz="1000">
                      <a:solidFill>
                        <a:schemeClr val="tx1"/>
                      </a:solidFill>
                      <a:latin typeface="+mj-lt"/>
                    </a:rPr>
                    <a:t>Services</a:t>
                  </a:r>
                </a:p>
                <a:p>
                  <a:pPr algn="ctr"/>
                  <a:r>
                    <a:rPr lang="sq-AL" dirty="1" sz="1000">
                      <a:solidFill>
                        <a:schemeClr val="tx1"/>
                      </a:solidFill>
                      <a:latin typeface="+mj-lt"/>
                    </a:rPr>
                    <a:t>.html</a:t>
                  </a:r>
                </a:p>
              </p:txBody>
            </p:sp>
            <p:sp>
              <p:nvSpPr>
                <p:cNvPr id="16" name="Rectangle 15">
                  <a:extLst>
                    <a:ext uri="{FF2B5EF4-FFF2-40B4-BE49-F238E27FC236}">
                      <a16:creationId xmlns:a16="http://schemas.microsoft.com/office/drawing/2014/main" id="{75D6D6CB-C390-4318-BEFC-C07E857B6A66}"/>
                    </a:ext>
                  </a:extLst>
                </p:cNvPr>
                <p:cNvSpPr/>
                <p:nvPr/>
              </p:nvSpPr>
              <p:spPr>
                <a:xfrm>
                  <a:off x="5873719"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dirty="1" sz="1000">
                      <a:solidFill>
                        <a:schemeClr val="tx1"/>
                      </a:solidFill>
                      <a:latin typeface="+mj-lt"/>
                    </a:rPr>
                    <a:t>Contact</a:t>
                  </a:r>
                </a:p>
                <a:p>
                  <a:pPr algn="ctr"/>
                  <a:r>
                    <a:rPr lang="sq-AL" dirty="1" sz="1000">
                      <a:solidFill>
                        <a:schemeClr val="tx1"/>
                      </a:solidFill>
                      <a:latin typeface="+mj-lt"/>
                    </a:rPr>
                    <a:t>.html</a:t>
                  </a:r>
                </a:p>
              </p:txBody>
            </p:sp>
            <p:sp>
              <p:nvSpPr>
                <p:cNvPr id="17" name="Rectangle 16">
                  <a:extLst>
                    <a:ext uri="{FF2B5EF4-FFF2-40B4-BE49-F238E27FC236}">
                      <a16:creationId xmlns:a16="http://schemas.microsoft.com/office/drawing/2014/main" id="{C3C81A64-EE68-466E-B425-A7001AADD788}"/>
                    </a:ext>
                  </a:extLst>
                </p:cNvPr>
                <p:cNvSpPr/>
                <p:nvPr/>
              </p:nvSpPr>
              <p:spPr>
                <a:xfrm>
                  <a:off x="3504085" y="3519043"/>
                  <a:ext cx="1293542" cy="1505414"/>
                </a:xfrm>
                <a:prstGeom prst="rect">
                  <a:avLst/>
                </a:prstGeom>
                <a:solidFill>
                  <a:schemeClr val="accent4">
                    <a:lumMod val="40000"/>
                    <a:lumOff val="60000"/>
                  </a:schemeClr>
                </a:solidFill>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dirty="1" sz="1000">
                      <a:solidFill>
                        <a:schemeClr val="tx1"/>
                      </a:solidFill>
                      <a:latin typeface="+mj-lt"/>
                    </a:rPr>
                    <a:t>About</a:t>
                  </a:r>
                </a:p>
                <a:p>
                  <a:pPr algn="ctr"/>
                  <a:r>
                    <a:rPr lang="sq-AL" dirty="1" sz="1000">
                      <a:solidFill>
                        <a:schemeClr val="tx1"/>
                      </a:solidFill>
                      <a:latin typeface="+mj-lt"/>
                    </a:rPr>
                    <a:t>.html</a:t>
                  </a:r>
                </a:p>
              </p:txBody>
            </p:sp>
            <p:grpSp>
              <p:nvGrpSpPr>
                <p:cNvPr id="18" name="Group 17">
                  <a:extLst>
                    <a:ext uri="{FF2B5EF4-FFF2-40B4-BE49-F238E27FC236}">
                      <a16:creationId xmlns:a16="http://schemas.microsoft.com/office/drawing/2014/main" id="{41748F0B-4EFD-46E4-8CBE-52C64AD53C0D}"/>
                    </a:ext>
                  </a:extLst>
                </p:cNvPr>
                <p:cNvGrpSpPr/>
                <p:nvPr/>
              </p:nvGrpSpPr>
              <p:grpSpPr>
                <a:xfrm>
                  <a:off x="4150856" y="2929669"/>
                  <a:ext cx="6791093" cy="438613"/>
                  <a:chOff x="4556935" y="2535381"/>
                  <a:chExt cx="6791093" cy="438613"/>
                </a:xfrm>
              </p:grpSpPr>
              <p:cxnSp>
                <p:nvCxnSpPr>
                  <p:cNvPr id="19" name="Straight Connector 18">
                    <a:extLst>
                      <a:ext uri="{FF2B5EF4-FFF2-40B4-BE49-F238E27FC236}">
                        <a16:creationId xmlns:a16="http://schemas.microsoft.com/office/drawing/2014/main" id="{29EBA4E9-FD3A-4C9C-872D-E5DCF1596DB4}"/>
                      </a:ext>
                    </a:extLst>
                  </p:cNvPr>
                  <p:cNvCxnSpPr/>
                  <p:nvPr/>
                </p:nvCxnSpPr>
                <p:spPr>
                  <a:xfrm>
                    <a:off x="4556935" y="2535381"/>
                    <a:ext cx="6791093" cy="22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212741AA-85A3-4993-9F17-47A8C7DD0C30}"/>
                      </a:ext>
                    </a:extLst>
                  </p:cNvPr>
                  <p:cNvCxnSpPr/>
                  <p:nvPr/>
                </p:nvCxnSpPr>
                <p:spPr>
                  <a:xfrm>
                    <a:off x="4556935" y="2539098"/>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20">
                    <a:extLst>
                      <a:ext uri="{FF2B5EF4-FFF2-40B4-BE49-F238E27FC236}">
                        <a16:creationId xmlns:a16="http://schemas.microsoft.com/office/drawing/2014/main" id="{93BE7D2F-343C-4BFC-BCCE-F6136411ABE8}"/>
                      </a:ext>
                    </a:extLst>
                  </p:cNvPr>
                  <p:cNvCxnSpPr/>
                  <p:nvPr/>
                </p:nvCxnSpPr>
                <p:spPr>
                  <a:xfrm>
                    <a:off x="6828067"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21">
                    <a:extLst>
                      <a:ext uri="{FF2B5EF4-FFF2-40B4-BE49-F238E27FC236}">
                        <a16:creationId xmlns:a16="http://schemas.microsoft.com/office/drawing/2014/main" id="{E1547819-C9BD-4E1B-8EFA-BA1A3C8AD521}"/>
                      </a:ext>
                    </a:extLst>
                  </p:cNvPr>
                  <p:cNvCxnSpPr/>
                  <p:nvPr/>
                </p:nvCxnSpPr>
                <p:spPr>
                  <a:xfrm>
                    <a:off x="9104774" y="2557683"/>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4D8EF5EC-7D0E-4DFB-BB9B-C6F7B1AED264}"/>
                      </a:ext>
                    </a:extLst>
                  </p:cNvPr>
                  <p:cNvCxnSpPr/>
                  <p:nvPr/>
                </p:nvCxnSpPr>
                <p:spPr>
                  <a:xfrm>
                    <a:off x="11348028" y="2546532"/>
                    <a:ext cx="0" cy="41631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grpSp>
        </p:grpSp>
        <p:grpSp>
          <p:nvGrpSpPr>
            <p:cNvPr id="24" name="Group 23">
              <a:extLst>
                <a:ext uri="{FF2B5EF4-FFF2-40B4-BE49-F238E27FC236}">
                  <a16:creationId xmlns:a16="http://schemas.microsoft.com/office/drawing/2014/main" id="{FE5E2FC7-F836-4D92-9C65-C0740EE1A75A}"/>
                </a:ext>
              </a:extLst>
            </p:cNvPr>
            <p:cNvGrpSpPr/>
            <p:nvPr/>
          </p:nvGrpSpPr>
          <p:grpSpPr>
            <a:xfrm>
              <a:off x="4827092" y="4371308"/>
              <a:ext cx="4065388" cy="1707601"/>
              <a:chOff x="5325414" y="4918617"/>
              <a:chExt cx="4065388" cy="1707601"/>
            </a:xfrm>
          </p:grpSpPr>
          <p:sp>
            <p:nvSpPr>
              <p:cNvPr id="25" name="Rectangle 24">
                <a:extLst>
                  <a:ext uri="{FF2B5EF4-FFF2-40B4-BE49-F238E27FC236}">
                    <a16:creationId xmlns:a16="http://schemas.microsoft.com/office/drawing/2014/main" id="{8FAB4D89-A77E-446F-B6CE-75C8B441CF43}"/>
                  </a:ext>
                </a:extLst>
              </p:cNvPr>
              <p:cNvSpPr/>
              <p:nvPr/>
            </p:nvSpPr>
            <p:spPr>
              <a:xfrm>
                <a:off x="5325414"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dirty="1" sz="1000">
                    <a:solidFill>
                      <a:schemeClr val="tx1"/>
                    </a:solidFill>
                  </a:rPr>
                  <a:t>Services.html</a:t>
                </a:r>
              </a:p>
            </p:txBody>
          </p:sp>
          <p:sp>
            <p:nvSpPr>
              <p:cNvPr id="26" name="Rectangle 25">
                <a:extLst>
                  <a:ext uri="{FF2B5EF4-FFF2-40B4-BE49-F238E27FC236}">
                    <a16:creationId xmlns:a16="http://schemas.microsoft.com/office/drawing/2014/main" id="{531A367E-8277-432F-8DCB-039CD5C38683}"/>
                  </a:ext>
                </a:extLst>
              </p:cNvPr>
              <p:cNvSpPr/>
              <p:nvPr/>
            </p:nvSpPr>
            <p:spPr>
              <a:xfrm>
                <a:off x="6430434" y="578616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dirty="1" sz="1000">
                    <a:solidFill>
                      <a:schemeClr val="tx1"/>
                    </a:solidFill>
                  </a:rPr>
                  <a:t>Services.html</a:t>
                </a:r>
              </a:p>
            </p:txBody>
          </p:sp>
          <p:sp>
            <p:nvSpPr>
              <p:cNvPr id="27" name="Rectangle 26">
                <a:extLst>
                  <a:ext uri="{FF2B5EF4-FFF2-40B4-BE49-F238E27FC236}">
                    <a16:creationId xmlns:a16="http://schemas.microsoft.com/office/drawing/2014/main" id="{403BD81D-E888-419D-99E1-B279705C5EFD}"/>
                  </a:ext>
                </a:extLst>
              </p:cNvPr>
              <p:cNvSpPr/>
              <p:nvPr/>
            </p:nvSpPr>
            <p:spPr>
              <a:xfrm>
                <a:off x="7535454" y="5784963"/>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dirty="1" sz="1000">
                    <a:solidFill>
                      <a:schemeClr val="tx1"/>
                    </a:solidFill>
                  </a:rPr>
                  <a:t>Services.html</a:t>
                </a:r>
              </a:p>
            </p:txBody>
          </p:sp>
          <p:sp>
            <p:nvSpPr>
              <p:cNvPr id="28" name="Rectangle 27">
                <a:extLst>
                  <a:ext uri="{FF2B5EF4-FFF2-40B4-BE49-F238E27FC236}">
                    <a16:creationId xmlns:a16="http://schemas.microsoft.com/office/drawing/2014/main" id="{68AA3D06-1229-4D6E-A44E-8A2EAE899C9E}"/>
                  </a:ext>
                </a:extLst>
              </p:cNvPr>
              <p:cNvSpPr/>
              <p:nvPr/>
            </p:nvSpPr>
            <p:spPr>
              <a:xfrm>
                <a:off x="8624236" y="5765180"/>
                <a:ext cx="766566" cy="840058"/>
              </a:xfrm>
              <a:prstGeom prst="rect">
                <a:avLst/>
              </a:prstGeom>
              <a:solidFill>
                <a:schemeClr val="accent4">
                  <a:lumMod val="60000"/>
                  <a:lumOff val="40000"/>
                </a:schemeClr>
              </a:solidFill>
              <a:ln>
                <a:solidFill>
                  <a:schemeClr val="accent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dirty="1" sz="1000">
                    <a:solidFill>
                      <a:schemeClr val="tx1"/>
                    </a:solidFill>
                  </a:rPr>
                  <a:t>Services.html</a:t>
                </a:r>
              </a:p>
            </p:txBody>
          </p:sp>
          <p:grpSp>
            <p:nvGrpSpPr>
              <p:cNvPr id="29" name="Group 28">
                <a:extLst>
                  <a:ext uri="{FF2B5EF4-FFF2-40B4-BE49-F238E27FC236}">
                    <a16:creationId xmlns:a16="http://schemas.microsoft.com/office/drawing/2014/main" id="{09ACD0EC-A2B8-44E0-9BD1-CC70B71B5EC8}"/>
                  </a:ext>
                </a:extLst>
              </p:cNvPr>
              <p:cNvGrpSpPr/>
              <p:nvPr/>
            </p:nvGrpSpPr>
            <p:grpSpPr>
              <a:xfrm>
                <a:off x="5688981" y="4918617"/>
                <a:ext cx="3296115" cy="814967"/>
                <a:chOff x="2672576" y="2419815"/>
                <a:chExt cx="6791093" cy="893955"/>
              </a:xfrm>
            </p:grpSpPr>
            <p:cxnSp>
              <p:nvCxnSpPr>
                <p:cNvPr id="30" name="Straight Connector 29">
                  <a:extLst>
                    <a:ext uri="{FF2B5EF4-FFF2-40B4-BE49-F238E27FC236}">
                      <a16:creationId xmlns:a16="http://schemas.microsoft.com/office/drawing/2014/main" id="{25CF4B9F-546A-477C-A266-3C0FB399AF39}"/>
                    </a:ext>
                  </a:extLst>
                </p:cNvPr>
                <p:cNvCxnSpPr>
                  <a:stCxn id="34" idx="2"/>
                </p:cNvCxnSpPr>
                <p:nvPr/>
              </p:nvCxnSpPr>
              <p:spPr>
                <a:xfrm>
                  <a:off x="5959397" y="2419815"/>
                  <a:ext cx="0" cy="446048"/>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C9FFD28-342E-48EA-85F4-04A1225C371B}"/>
                    </a:ext>
                  </a:extLst>
                </p:cNvPr>
                <p:cNvCxnSpPr/>
                <p:nvPr/>
              </p:nvCxnSpPr>
              <p:spPr>
                <a:xfrm>
                  <a:off x="2672576" y="2875157"/>
                  <a:ext cx="6791093" cy="2230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Arrow Connector 31">
                  <a:extLst>
                    <a:ext uri="{FF2B5EF4-FFF2-40B4-BE49-F238E27FC236}">
                      <a16:creationId xmlns:a16="http://schemas.microsoft.com/office/drawing/2014/main" id="{004574AC-29D1-4320-8C44-768F74585F7E}"/>
                    </a:ext>
                  </a:extLst>
                </p:cNvPr>
                <p:cNvCxnSpPr/>
                <p:nvPr/>
              </p:nvCxnSpPr>
              <p:spPr>
                <a:xfrm>
                  <a:off x="2672576" y="2878874"/>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C5B96664-34C0-47D7-8D44-E3E7ED93BD2E}"/>
                    </a:ext>
                  </a:extLst>
                </p:cNvPr>
                <p:cNvCxnSpPr/>
                <p:nvPr/>
              </p:nvCxnSpPr>
              <p:spPr>
                <a:xfrm>
                  <a:off x="4943708"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a:extLst>
                    <a:ext uri="{FF2B5EF4-FFF2-40B4-BE49-F238E27FC236}">
                      <a16:creationId xmlns:a16="http://schemas.microsoft.com/office/drawing/2014/main" id="{E3120753-F2A3-4A50-9C92-396CEDB08705}"/>
                    </a:ext>
                  </a:extLst>
                </p:cNvPr>
                <p:cNvCxnSpPr/>
                <p:nvPr/>
              </p:nvCxnSpPr>
              <p:spPr>
                <a:xfrm>
                  <a:off x="7220415" y="2897459"/>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a:extLst>
                    <a:ext uri="{FF2B5EF4-FFF2-40B4-BE49-F238E27FC236}">
                      <a16:creationId xmlns:a16="http://schemas.microsoft.com/office/drawing/2014/main" id="{C87F37F7-CECC-408D-B067-D11DDFB91DAA}"/>
                    </a:ext>
                  </a:extLst>
                </p:cNvPr>
                <p:cNvCxnSpPr/>
                <p:nvPr/>
              </p:nvCxnSpPr>
              <p:spPr>
                <a:xfrm>
                  <a:off x="9463669" y="2886308"/>
                  <a:ext cx="0" cy="416311"/>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grpSp>
        </p:grpSp>
        <p:sp>
          <p:nvSpPr>
            <p:cNvPr id="36" name="Rectangle 35">
              <a:extLst>
                <a:ext uri="{FF2B5EF4-FFF2-40B4-BE49-F238E27FC236}">
                  <a16:creationId xmlns:a16="http://schemas.microsoft.com/office/drawing/2014/main" id="{FE311A47-E055-4664-82D3-7F9CD0B0E362}"/>
                </a:ext>
              </a:extLst>
            </p:cNvPr>
            <p:cNvSpPr/>
            <p:nvPr/>
          </p:nvSpPr>
          <p:spPr>
            <a:xfrm>
              <a:off x="5610806" y="1543372"/>
              <a:ext cx="723176" cy="1087195"/>
            </a:xfrm>
            <a:prstGeom prst="rect">
              <a:avLst/>
            </a:prstGeom>
            <a:solidFill>
              <a:schemeClr val="accent4">
                <a:lumMod val="20000"/>
                <a:lumOff val="80000"/>
              </a:schemeClr>
            </a:solidFill>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dirty="1" sz="1000">
                  <a:solidFill>
                    <a:schemeClr val="tx1"/>
                  </a:solidFill>
                  <a:latin typeface="+mj-lt"/>
                </a:rPr>
                <a:t>Index</a:t>
              </a:r>
            </a:p>
            <a:p>
              <a:pPr algn="ctr"/>
              <a:r>
                <a:rPr lang="sq-AL" dirty="1" sz="1000">
                  <a:solidFill>
                    <a:schemeClr val="tx1"/>
                  </a:solidFill>
                  <a:latin typeface="+mj-lt"/>
                </a:rPr>
                <a:t>.html</a:t>
              </a:r>
            </a:p>
          </p:txBody>
        </p:sp>
      </p:grpSp>
      <p:sp>
        <p:nvSpPr>
          <p:cNvPr id="5" name="Arrow: Right 4">
            <a:extLst>
              <a:ext uri="{FF2B5EF4-FFF2-40B4-BE49-F238E27FC236}">
                <a16:creationId xmlns:a16="http://schemas.microsoft.com/office/drawing/2014/main" id="{B2BD42D9-3315-471F-9178-F2C1799E3FB2}"/>
              </a:ext>
            </a:extLst>
          </p:cNvPr>
          <p:cNvSpPr/>
          <p:nvPr/>
        </p:nvSpPr>
        <p:spPr>
          <a:xfrm>
            <a:off x="2897826" y="2390734"/>
            <a:ext cx="3186341"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a:extLst>
              <a:ext uri="{FF2B5EF4-FFF2-40B4-BE49-F238E27FC236}">
                <a16:creationId xmlns:a16="http://schemas.microsoft.com/office/drawing/2014/main" id="{759F37C6-D6AA-4B50-A891-E272344BE0E0}"/>
              </a:ext>
            </a:extLst>
          </p:cNvPr>
          <p:cNvSpPr txBox="1"/>
          <p:nvPr/>
        </p:nvSpPr>
        <p:spPr>
          <a:xfrm>
            <a:off x="7052609" y="2185315"/>
            <a:ext cx="1269463" cy="830997"/>
          </a:xfrm>
          <a:prstGeom prst="rect">
            <a:avLst/>
          </a:prstGeom>
          <a:solidFill>
            <a:srgbClr val="BDD8F3"/>
          </a:solidFill>
        </p:spPr>
        <p:txBody>
          <a:bodyPr wrap="square" rtlCol="0">
            <a:spAutoFit/>
          </a:bodyPr>
          <a:lstStyle/>
          <a:p>
            <a:pPr algn="ctr"/>
            <a:r>
              <a:rPr lang="sq-AL" dirty="1" sz="2400">
                <a:solidFill>
                  <a:schemeClr val="tx1">
                    <a:lumMod val="65000"/>
                    <a:lumOff val="35000"/>
                  </a:schemeClr>
                </a:solidFill>
                <a:latin typeface="+mj-lt"/>
              </a:rPr>
              <a:t>Faqja kryesore</a:t>
            </a:r>
          </a:p>
        </p:txBody>
      </p:sp>
      <p:sp>
        <p:nvSpPr>
          <p:cNvPr id="38" name="Arrow: Right 37">
            <a:extLst>
              <a:ext uri="{FF2B5EF4-FFF2-40B4-BE49-F238E27FC236}">
                <a16:creationId xmlns:a16="http://schemas.microsoft.com/office/drawing/2014/main" id="{5E9DEF87-C96F-41C4-A51A-45F87E002692}"/>
              </a:ext>
            </a:extLst>
          </p:cNvPr>
          <p:cNvSpPr/>
          <p:nvPr/>
        </p:nvSpPr>
        <p:spPr>
          <a:xfrm>
            <a:off x="2978829" y="3985239"/>
            <a:ext cx="1182245" cy="27699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Content Placeholder 1">
            <a:extLst>
              <a:ext uri="{FF2B5EF4-FFF2-40B4-BE49-F238E27FC236}">
                <a16:creationId xmlns:a16="http://schemas.microsoft.com/office/drawing/2014/main" id="{281515F3-9C5A-40FA-86B0-0754FAD68839}"/>
              </a:ext>
            </a:extLst>
          </p:cNvPr>
          <p:cNvSpPr txBox="1">
            <a:spLocks/>
          </p:cNvSpPr>
          <p:nvPr/>
        </p:nvSpPr>
        <p:spPr bwMode="auto">
          <a:xfrm>
            <a:off x="180703" y="3446919"/>
            <a:ext cx="8640960" cy="1795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00050" lvl="1" indent="0">
              <a:buFont typeface="Arial" panose="020B0604020202020204" pitchFamily="34" charset="0"/>
              <a:buNone/>
            </a:pPr>
            <a:endParaRPr lang="en-GB" dirty="0"/>
          </a:p>
          <a:p>
            <a:pPr marL="457200" indent="-457200"/>
            <a:r>
              <a:rPr lang="sq-AL" dirty="1"/>
              <a:t>Për të arritur këtu</a:t>
            </a:r>
          </a:p>
          <a:p>
            <a:pPr marL="857250" lvl="1" indent="-457200"/>
            <a:r>
              <a:rPr lang="sq-AL" dirty="1">
                <a:hlinkClick r:id="rId4"/>
              </a:rPr>
              <a:t>www.sitename.com/about.html</a:t>
            </a:r>
            <a:r>
              <a:rPr lang="sq-AL" dirty="1"/>
              <a:t> </a:t>
            </a:r>
          </a:p>
        </p:txBody>
      </p:sp>
    </p:spTree>
    <p:extLst>
      <p:ext uri="{BB962C8B-B14F-4D97-AF65-F5344CB8AC3E}">
        <p14:creationId xmlns:p14="http://schemas.microsoft.com/office/powerpoint/2010/main" val="13796134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8"/>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9">
                                            <p:txEl>
                                              <p:pRg st="1" end="1"/>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9">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7" grpId="0" animBg="1"/>
      <p:bldP spid="3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WWW</a:t>
            </a:r>
          </a:p>
        </p:txBody>
      </p:sp>
      <p:pic>
        <p:nvPicPr>
          <p:cNvPr id="6" name="Content Placeholder 5">
            <a:extLst>
              <a:ext uri="{FF2B5EF4-FFF2-40B4-BE49-F238E27FC236}">
                <a16:creationId xmlns:a16="http://schemas.microsoft.com/office/drawing/2014/main" id="{6CD6A226-6364-46EE-8638-8DE0EF103857}"/>
              </a:ext>
            </a:extLst>
          </p:cNvPr>
          <p:cNvPicPr>
            <a:picLocks noGrp="1" noChangeAspect="1"/>
          </p:cNvPicPr>
          <p:nvPr>
            <p:ph idx="4294967295"/>
          </p:nvPr>
        </p:nvPicPr>
        <p:blipFill>
          <a:blip r:embed="rId3"/>
          <a:stretch>
            <a:fillRect/>
          </a:stretch>
        </p:blipFill>
        <p:spPr>
          <a:xfrm>
            <a:off x="196053" y="1303561"/>
            <a:ext cx="3960813" cy="4002087"/>
          </a:xfrm>
          <a:prstGeom prst="rect">
            <a:avLst/>
          </a:prstGeom>
          <a:ln>
            <a:solidFill>
              <a:srgbClr val="0070C0"/>
            </a:solidFill>
          </a:ln>
        </p:spPr>
      </p:pic>
      <p:pic>
        <p:nvPicPr>
          <p:cNvPr id="40" name="Picture 39">
            <a:extLst>
              <a:ext uri="{FF2B5EF4-FFF2-40B4-BE49-F238E27FC236}">
                <a16:creationId xmlns:a16="http://schemas.microsoft.com/office/drawing/2014/main" id="{6A9E1883-243F-4027-B440-1B1452DA33E9}"/>
              </a:ext>
            </a:extLst>
          </p:cNvPr>
          <p:cNvPicPr>
            <a:picLocks noChangeAspect="1"/>
          </p:cNvPicPr>
          <p:nvPr/>
        </p:nvPicPr>
        <p:blipFill>
          <a:blip r:embed="rId4"/>
          <a:stretch>
            <a:fillRect/>
          </a:stretch>
        </p:blipFill>
        <p:spPr>
          <a:xfrm>
            <a:off x="4499992" y="1340769"/>
            <a:ext cx="4411910" cy="4370245"/>
          </a:xfrm>
          <a:prstGeom prst="rect">
            <a:avLst/>
          </a:prstGeom>
          <a:ln>
            <a:solidFill>
              <a:srgbClr val="0070C0"/>
            </a:solidFill>
          </a:ln>
        </p:spPr>
      </p:pic>
      <p:sp>
        <p:nvSpPr>
          <p:cNvPr id="41" name="TextBox 40">
            <a:extLst>
              <a:ext uri="{FF2B5EF4-FFF2-40B4-BE49-F238E27FC236}">
                <a16:creationId xmlns:a16="http://schemas.microsoft.com/office/drawing/2014/main" id="{9BACCC26-2779-4768-AD06-A35B4043B810}"/>
              </a:ext>
            </a:extLst>
          </p:cNvPr>
          <p:cNvSpPr txBox="1"/>
          <p:nvPr/>
        </p:nvSpPr>
        <p:spPr>
          <a:xfrm>
            <a:off x="536767" y="5556696"/>
            <a:ext cx="3389945" cy="830997"/>
          </a:xfrm>
          <a:prstGeom prst="rect">
            <a:avLst/>
          </a:prstGeom>
          <a:solidFill>
            <a:srgbClr val="F08A34"/>
          </a:solidFill>
        </p:spPr>
        <p:txBody>
          <a:bodyPr wrap="square" rtlCol="0">
            <a:spAutoFit/>
          </a:bodyPr>
          <a:lstStyle/>
          <a:p>
            <a:pPr algn="ctr"/>
            <a:r>
              <a:rPr lang="sq-AL" dirty="1" sz="2400">
                <a:solidFill>
                  <a:schemeClr val="bg1"/>
                </a:solidFill>
                <a:latin typeface="+mj-lt"/>
              </a:rPr>
              <a:t>Uebfaqe siç shihet në një shfletues</a:t>
            </a:r>
          </a:p>
        </p:txBody>
      </p:sp>
      <p:sp>
        <p:nvSpPr>
          <p:cNvPr id="42" name="TextBox 41">
            <a:extLst>
              <a:ext uri="{FF2B5EF4-FFF2-40B4-BE49-F238E27FC236}">
                <a16:creationId xmlns:a16="http://schemas.microsoft.com/office/drawing/2014/main" id="{1769DC43-B0A2-47BF-836A-9826C15BF406}"/>
              </a:ext>
            </a:extLst>
          </p:cNvPr>
          <p:cNvSpPr txBox="1"/>
          <p:nvPr/>
        </p:nvSpPr>
        <p:spPr>
          <a:xfrm>
            <a:off x="5010974" y="5187364"/>
            <a:ext cx="3389945" cy="1200329"/>
          </a:xfrm>
          <a:prstGeom prst="rect">
            <a:avLst/>
          </a:prstGeom>
          <a:solidFill>
            <a:srgbClr val="BDD8F3"/>
          </a:solidFill>
        </p:spPr>
        <p:txBody>
          <a:bodyPr wrap="square" rtlCol="0">
            <a:spAutoFit/>
          </a:bodyPr>
          <a:lstStyle/>
          <a:p>
            <a:pPr algn="ctr"/>
            <a:r>
              <a:rPr lang="sq-AL" dirty="1" sz="2400">
                <a:solidFill>
                  <a:schemeClr val="tx1">
                    <a:lumMod val="65000"/>
                    <a:lumOff val="35000"/>
                  </a:schemeClr>
                </a:solidFill>
                <a:latin typeface="+mj-lt"/>
              </a:rPr>
              <a:t>Kodi burimor të cilin shfletuesi interpreton për të shfaqur faqen në internet</a:t>
            </a:r>
          </a:p>
        </p:txBody>
      </p:sp>
    </p:spTree>
    <p:extLst>
      <p:ext uri="{BB962C8B-B14F-4D97-AF65-F5344CB8AC3E}">
        <p14:creationId xmlns:p14="http://schemas.microsoft.com/office/powerpoint/2010/main" val="14491666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1"/>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animBg="1"/>
      <p:bldP spid="42"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WWW gjurmët</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4891"/>
            <a:ext cx="8642350" cy="5183187"/>
          </a:xfrm>
        </p:spPr>
        <p:txBody>
          <a:bodyPr/>
          <a:lstStyle/>
          <a:p>
            <a:pPr marL="0" indent="0">
              <a:buNone/>
            </a:pPr>
            <a:r>
              <a:rPr lang="sq-AL" dirty="1"/>
              <a:t>Serverët në internet mbajnë regjistrat e kërkesave</a:t>
            </a:r>
          </a:p>
          <a:p>
            <a:pPr lvl="1"/>
            <a:r>
              <a:rPr lang="sq-AL" dirty="1"/>
              <a:t>Koha, data, adresa IP, vendndodhja, faqet e vizituara, etj.</a:t>
            </a:r>
          </a:p>
        </p:txBody>
      </p:sp>
      <p:pic>
        <p:nvPicPr>
          <p:cNvPr id="3" name="Picture 2">
            <a:extLst>
              <a:ext uri="{FF2B5EF4-FFF2-40B4-BE49-F238E27FC236}">
                <a16:creationId xmlns:a16="http://schemas.microsoft.com/office/drawing/2014/main" id="{DB6A4A0B-8138-4915-8AEE-260964BD5298}"/>
              </a:ext>
            </a:extLst>
          </p:cNvPr>
          <p:cNvPicPr>
            <a:picLocks noChangeAspect="1"/>
          </p:cNvPicPr>
          <p:nvPr/>
        </p:nvPicPr>
        <p:blipFill>
          <a:blip r:embed="rId3"/>
          <a:stretch>
            <a:fillRect/>
          </a:stretch>
        </p:blipFill>
        <p:spPr>
          <a:xfrm>
            <a:off x="755576" y="2370621"/>
            <a:ext cx="5339730" cy="3937457"/>
          </a:xfrm>
          <a:prstGeom prst="rect">
            <a:avLst/>
          </a:prstGeom>
          <a:ln>
            <a:solidFill>
              <a:srgbClr val="0070C0"/>
            </a:solidFill>
          </a:ln>
        </p:spPr>
      </p:pic>
      <p:sp>
        <p:nvSpPr>
          <p:cNvPr id="8" name="TextBox 7">
            <a:extLst>
              <a:ext uri="{FF2B5EF4-FFF2-40B4-BE49-F238E27FC236}">
                <a16:creationId xmlns:a16="http://schemas.microsoft.com/office/drawing/2014/main" id="{18297FE6-9EFA-466B-A2D7-58CB4255BE82}"/>
              </a:ext>
            </a:extLst>
          </p:cNvPr>
          <p:cNvSpPr txBox="1"/>
          <p:nvPr/>
        </p:nvSpPr>
        <p:spPr>
          <a:xfrm>
            <a:off x="6241379" y="2631189"/>
            <a:ext cx="2699792" cy="3416320"/>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sq-AL" dirty="1" kumimoji="0" sz="2400" b="0" i="0" u="none" strike="noStrike" cap="none" normalizeH="0" baseline="0" noProof="0">
                <a:ln>
                  <a:noFill/>
                </a:ln>
                <a:solidFill>
                  <a:prstClr val="white"/>
                </a:solidFill>
                <a:uLnTx/>
                <a:uFillTx/>
                <a:latin typeface="Calibri"/>
                <a:ea typeface="ＭＳ Ｐゴシック" pitchFamily="-107" charset="-128"/>
              </a:rPr>
              <a:t>Kjo është një paraqitje grafike e një regjistri të serverit</a:t>
            </a:r>
          </a:p>
          <a:p>
            <a:pPr marL="0" marR="0" lvl="0" indent="0" algn="ctr" defTabSz="914400" eaLnBrk="1" fontAlgn="auto" latinLnBrk="0" hangingPunct="1">
              <a:lnSpc>
                <a:spcPct val="100000"/>
              </a:lnSpc>
              <a:spcBef>
                <a:spcPts val="0"/>
              </a:spcBef>
              <a:spcAft>
                <a:spcPts val="0"/>
              </a:spcAft>
              <a:buClrTx/>
              <a:buSzTx/>
              <a:buFontTx/>
              <a:buNone/>
              <a:tabLst/>
              <a:defRPr/>
            </a:pPr>
            <a:r>
              <a:rPr lang="sq-AL" dirty="1" sz="2400">
                <a:solidFill>
                  <a:prstClr val="white"/>
                </a:solidFill>
                <a:latin typeface="Calibri"/>
                <a:ea typeface="ＭＳ Ｐゴシック" pitchFamily="-107" charset="-128"/>
              </a:rPr>
              <a:t>Regjistrat aktualë janë me shumë tekst dhe kërkojnë punë për t'u kuptuar më pas dhe për të siguruar prova prej tyre</a:t>
            </a:r>
          </a:p>
        </p:txBody>
      </p:sp>
    </p:spTree>
    <p:extLst>
      <p:ext uri="{BB962C8B-B14F-4D97-AF65-F5344CB8AC3E}">
        <p14:creationId xmlns:p14="http://schemas.microsoft.com/office/powerpoint/2010/main" val="643044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Kontrolli i njohurive</a:t>
            </a: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sq-AL" dirty="1" sz="2400">
                <a:solidFill>
                  <a:schemeClr val="tx1">
                    <a:lumMod val="65000"/>
                    <a:lumOff val="35000"/>
                  </a:schemeClr>
                </a:solidFill>
                <a:latin typeface="+mj-lt"/>
              </a:rPr>
              <a:t>HTML përdoret për të strukturuar faqet e internetit të cilat mund të shihen në Web Browser (shfletues).</a:t>
            </a:r>
            <a:r>
              <a:rPr lang="sq-AL" dirty="1" sz="2400">
                <a:solidFill>
                  <a:schemeClr val="tx1">
                    <a:lumMod val="65000"/>
                    <a:lumOff val="35000"/>
                  </a:schemeClr>
                </a:solidFill>
                <a:latin typeface="+mj-lt"/>
              </a:rPr>
              <a:t> </a:t>
            </a:r>
            <a:r>
              <a:rPr lang="sq-AL" dirty="1" sz="2400">
                <a:solidFill>
                  <a:schemeClr val="tx1">
                    <a:lumMod val="65000"/>
                    <a:lumOff val="35000"/>
                  </a:schemeClr>
                </a:solidFill>
                <a:latin typeface="+mj-lt"/>
              </a:rPr>
              <a:t>Çfarë do të thotë HTML?</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1938992"/>
          </a:xfrm>
          <a:prstGeom prst="rect">
            <a:avLst/>
          </a:prstGeom>
          <a:solidFill>
            <a:schemeClr val="tx1">
              <a:lumMod val="65000"/>
              <a:lumOff val="35000"/>
            </a:schemeClr>
          </a:solidFill>
        </p:spPr>
        <p:txBody>
          <a:bodyPr wrap="square" rtlCol="0">
            <a:spAutoFit/>
          </a:bodyPr>
          <a:lstStyle/>
          <a:p>
            <a:pPr algn="ctr"/>
            <a:r>
              <a:rPr lang="sq-AL" dirty="1" sz="2400">
                <a:solidFill>
                  <a:schemeClr val="bg1"/>
                </a:solidFill>
                <a:latin typeface="+mj-lt"/>
              </a:rPr>
              <a:t>Përgjigjja e saktë është B</a:t>
            </a:r>
          </a:p>
          <a:p>
            <a:pPr algn="ctr"/>
            <a:endParaRPr lang="en-GB" sz="2400" dirty="0">
              <a:solidFill>
                <a:schemeClr val="bg1"/>
              </a:solidFill>
              <a:latin typeface="+mj-lt"/>
            </a:endParaRPr>
          </a:p>
          <a:p>
            <a:pPr algn="ctr"/>
            <a:r>
              <a:rPr lang="sq-AL" dirty="1" sz="2400">
                <a:solidFill>
                  <a:schemeClr val="bg1"/>
                </a:solidFill>
                <a:latin typeface="+mj-lt"/>
              </a:rPr>
              <a:t>Hyper Text Markup Language lejon dikë të krijojë dhe strukturojë seksione, paragrafë, tituj dhe lidhje në një faqe në internet të cilën Shfletuesi i Internetit (browser) e lexon dhe shfaqë.</a:t>
            </a:r>
            <a:r>
              <a:rPr lang="sq-AL" dirty="1" sz="2400">
                <a:solidFill>
                  <a:schemeClr val="bg1"/>
                </a:solidFill>
                <a:latin typeface="+mj-lt"/>
              </a:rPr>
              <a:t> </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buAutoNum type="alphaUcPeriod"/>
            </a:pPr>
            <a:r>
              <a:rPr lang="sq-AL" dirty="1" sz="2400">
                <a:solidFill>
                  <a:schemeClr val="bg1"/>
                </a:solidFill>
                <a:latin typeface="+mj-lt"/>
              </a:rPr>
              <a:t>Hidden Text Meaning Language (Tekst i Fshehur i Kuptimit Gjuhësor)</a:t>
            </a:r>
          </a:p>
          <a:p>
            <a:pPr marL="1828800" lvl="3" indent="-457200">
              <a:buAutoNum type="alphaUcPeriod"/>
            </a:pPr>
            <a:r>
              <a:rPr lang="sq-AL" dirty="1" sz="2400">
                <a:solidFill>
                  <a:schemeClr val="bg1"/>
                </a:solidFill>
                <a:latin typeface="+mj-lt"/>
              </a:rPr>
              <a:t>Hypertext Mark-up Language</a:t>
            </a:r>
          </a:p>
          <a:p>
            <a:pPr marL="1828800" lvl="3" indent="-457200">
              <a:buAutoNum type="alphaUcPeriod"/>
            </a:pPr>
            <a:r>
              <a:rPr lang="sq-AL" dirty="1" sz="2400">
                <a:solidFill>
                  <a:schemeClr val="bg1"/>
                </a:solidFill>
                <a:latin typeface="+mj-lt"/>
              </a:rPr>
              <a:t>Hi-speed Transfer Metadata Language</a:t>
            </a:r>
          </a:p>
          <a:p>
            <a:pPr marL="1828800" lvl="3" indent="-457200">
              <a:buAutoNum type="alphaUcPeriod"/>
            </a:pPr>
            <a:r>
              <a:rPr lang="sq-AL" dirty="1" sz="2400">
                <a:solidFill>
                  <a:schemeClr val="bg1"/>
                </a:solidFill>
                <a:latin typeface="+mj-lt"/>
              </a:rPr>
              <a:t>Hardware Transportation Media Language</a:t>
            </a:r>
          </a:p>
        </p:txBody>
      </p:sp>
    </p:spTree>
    <p:extLst>
      <p:ext uri="{BB962C8B-B14F-4D97-AF65-F5344CB8AC3E}">
        <p14:creationId xmlns:p14="http://schemas.microsoft.com/office/powerpoint/2010/main" val="36816080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Email</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63476"/>
            <a:ext cx="8642350" cy="5183188"/>
          </a:xfrm>
          <a:prstGeom prst="rect">
            <a:avLst/>
          </a:prstGeom>
        </p:spPr>
        <p:txBody>
          <a:bodyPr/>
          <a:lstStyle/>
          <a:p>
            <a:pPr marL="0" indent="0" algn="just">
              <a:buNone/>
            </a:pPr>
            <a:r>
              <a:rPr lang="sq-AL" dirty="1"/>
              <a:t>Pamja që kjo shkon drejtpërdrejt ndërmjet kompjuterëve - në të vërtetë kalon përmes një numri kompjuterësh të cilët mund të shtojnë/heqin të dhëna të dobishme</a:t>
            </a:r>
          </a:p>
        </p:txBody>
      </p:sp>
      <p:sp>
        <p:nvSpPr>
          <p:cNvPr id="7" name="Line 2">
            <a:extLst>
              <a:ext uri="{FF2B5EF4-FFF2-40B4-BE49-F238E27FC236}">
                <a16:creationId xmlns:a16="http://schemas.microsoft.com/office/drawing/2014/main" id="{2B114DD7-A7E8-444B-95DE-06519EE15D1B}"/>
              </a:ext>
            </a:extLst>
          </p:cNvPr>
          <p:cNvSpPr>
            <a:spLocks noChangeShapeType="1"/>
          </p:cNvSpPr>
          <p:nvPr/>
        </p:nvSpPr>
        <p:spPr bwMode="auto">
          <a:xfrm>
            <a:off x="7209626" y="3938417"/>
            <a:ext cx="574675" cy="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8" name="Line 3">
            <a:extLst>
              <a:ext uri="{FF2B5EF4-FFF2-40B4-BE49-F238E27FC236}">
                <a16:creationId xmlns:a16="http://schemas.microsoft.com/office/drawing/2014/main" id="{402D8BAB-8686-4FC2-B71D-BA0F3CCFA8B3}"/>
              </a:ext>
            </a:extLst>
          </p:cNvPr>
          <p:cNvSpPr>
            <a:spLocks noChangeShapeType="1"/>
          </p:cNvSpPr>
          <p:nvPr/>
        </p:nvSpPr>
        <p:spPr bwMode="auto">
          <a:xfrm flipV="1">
            <a:off x="914399" y="4266796"/>
            <a:ext cx="9737" cy="636674"/>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15" name="Line 6">
            <a:extLst>
              <a:ext uri="{FF2B5EF4-FFF2-40B4-BE49-F238E27FC236}">
                <a16:creationId xmlns:a16="http://schemas.microsoft.com/office/drawing/2014/main" id="{3E186DC0-5C37-44D3-827D-13FCD43B9A28}"/>
              </a:ext>
            </a:extLst>
          </p:cNvPr>
          <p:cNvSpPr>
            <a:spLocks noChangeShapeType="1"/>
          </p:cNvSpPr>
          <p:nvPr/>
        </p:nvSpPr>
        <p:spPr bwMode="auto">
          <a:xfrm flipH="1">
            <a:off x="8219861" y="4266796"/>
            <a:ext cx="1" cy="74638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useBgFill="1">
        <p:nvSpPr>
          <p:cNvPr id="16" name="Cloud">
            <a:extLst>
              <a:ext uri="{FF2B5EF4-FFF2-40B4-BE49-F238E27FC236}">
                <a16:creationId xmlns:a16="http://schemas.microsoft.com/office/drawing/2014/main" id="{D5BE3358-47D0-4743-AB38-FDB8035165A0}"/>
              </a:ext>
            </a:extLst>
          </p:cNvPr>
          <p:cNvSpPr>
            <a:spLocks noChangeAspect="1" noEditPoints="1" noChangeArrowheads="1"/>
          </p:cNvSpPr>
          <p:nvPr/>
        </p:nvSpPr>
        <p:spPr bwMode="auto">
          <a:xfrm>
            <a:off x="1965159" y="2881075"/>
            <a:ext cx="3616325" cy="2424113"/>
          </a:xfrm>
          <a:custGeom>
            <a:avLst/>
            <a:gdLst>
              <a:gd name="T0" fmla="*/ 67 w 21600"/>
              <a:gd name="T1" fmla="*/ 10800 h 21600"/>
              <a:gd name="T2" fmla="*/ 10800 w 21600"/>
              <a:gd name="T3" fmla="*/ 21577 h 21600"/>
              <a:gd name="T4" fmla="*/ 21582 w 21600"/>
              <a:gd name="T5" fmla="*/ 10800 h 21600"/>
              <a:gd name="T6" fmla="*/ 10800 w 21600"/>
              <a:gd name="T7" fmla="*/ 1235 h 21600"/>
              <a:gd name="T8" fmla="*/ 2977 w 21600"/>
              <a:gd name="T9" fmla="*/ 3262 h 21600"/>
              <a:gd name="T10" fmla="*/ 17087 w 21600"/>
              <a:gd name="T11" fmla="*/ 17337 h 21600"/>
            </a:gdLst>
            <a:ahLst/>
            <a:cxnLst>
              <a:cxn ang="0">
                <a:pos x="T0" y="T1"/>
              </a:cxn>
              <a:cxn ang="0">
                <a:pos x="T2" y="T3"/>
              </a:cxn>
              <a:cxn ang="0">
                <a:pos x="T4" y="T5"/>
              </a:cxn>
              <a:cxn ang="0">
                <a:pos x="T6" y="T7"/>
              </a:cxn>
            </a:cxnLst>
            <a:rect l="T8" t="T9" r="T10" b="T11"/>
            <a:pathLst>
              <a:path w="21600" h="21600" extrusionOk="0">
                <a:moveTo>
                  <a:pt x="1949" y="7180"/>
                </a:moveTo>
                <a:cubicBezTo>
                  <a:pt x="841" y="7336"/>
                  <a:pt x="0" y="8613"/>
                  <a:pt x="0" y="10137"/>
                </a:cubicBezTo>
                <a:cubicBezTo>
                  <a:pt x="-1" y="11192"/>
                  <a:pt x="409" y="12169"/>
                  <a:pt x="1074" y="12702"/>
                </a:cubicBezTo>
                <a:lnTo>
                  <a:pt x="1063" y="12668"/>
                </a:lnTo>
                <a:cubicBezTo>
                  <a:pt x="685" y="13217"/>
                  <a:pt x="475" y="13940"/>
                  <a:pt x="475" y="14690"/>
                </a:cubicBezTo>
                <a:cubicBezTo>
                  <a:pt x="475" y="16325"/>
                  <a:pt x="1451" y="17650"/>
                  <a:pt x="2655" y="17650"/>
                </a:cubicBezTo>
                <a:cubicBezTo>
                  <a:pt x="2739" y="17650"/>
                  <a:pt x="2824" y="17643"/>
                  <a:pt x="2909" y="17629"/>
                </a:cubicBezTo>
                <a:lnTo>
                  <a:pt x="2897" y="17649"/>
                </a:lnTo>
                <a:cubicBezTo>
                  <a:pt x="3585" y="19288"/>
                  <a:pt x="4863" y="20300"/>
                  <a:pt x="6247" y="20300"/>
                </a:cubicBezTo>
                <a:cubicBezTo>
                  <a:pt x="6947" y="20299"/>
                  <a:pt x="7635" y="20039"/>
                  <a:pt x="8235" y="19546"/>
                </a:cubicBezTo>
                <a:lnTo>
                  <a:pt x="8229" y="19550"/>
                </a:lnTo>
                <a:cubicBezTo>
                  <a:pt x="8855" y="20829"/>
                  <a:pt x="9908" y="21597"/>
                  <a:pt x="11036" y="21597"/>
                </a:cubicBezTo>
                <a:cubicBezTo>
                  <a:pt x="12523" y="21596"/>
                  <a:pt x="13836" y="20267"/>
                  <a:pt x="14267" y="18324"/>
                </a:cubicBezTo>
                <a:lnTo>
                  <a:pt x="14270" y="18350"/>
                </a:lnTo>
                <a:cubicBezTo>
                  <a:pt x="14730" y="18740"/>
                  <a:pt x="15260" y="18947"/>
                  <a:pt x="15802" y="18947"/>
                </a:cubicBezTo>
                <a:cubicBezTo>
                  <a:pt x="17390" y="18946"/>
                  <a:pt x="18682" y="17205"/>
                  <a:pt x="18694" y="15045"/>
                </a:cubicBezTo>
                <a:lnTo>
                  <a:pt x="18689" y="15035"/>
                </a:lnTo>
                <a:cubicBezTo>
                  <a:pt x="20357" y="14710"/>
                  <a:pt x="21597" y="12765"/>
                  <a:pt x="21597" y="10472"/>
                </a:cubicBezTo>
                <a:cubicBezTo>
                  <a:pt x="21597" y="9456"/>
                  <a:pt x="21350" y="8469"/>
                  <a:pt x="20896" y="7663"/>
                </a:cubicBezTo>
                <a:lnTo>
                  <a:pt x="20889" y="7661"/>
                </a:lnTo>
                <a:cubicBezTo>
                  <a:pt x="21031" y="7208"/>
                  <a:pt x="21105" y="6721"/>
                  <a:pt x="21105" y="6228"/>
                </a:cubicBezTo>
                <a:cubicBezTo>
                  <a:pt x="21105" y="4588"/>
                  <a:pt x="20299" y="3150"/>
                  <a:pt x="19139" y="2719"/>
                </a:cubicBezTo>
                <a:lnTo>
                  <a:pt x="19148" y="2712"/>
                </a:lnTo>
                <a:cubicBezTo>
                  <a:pt x="18940" y="1142"/>
                  <a:pt x="17933" y="0"/>
                  <a:pt x="16758" y="0"/>
                </a:cubicBezTo>
                <a:cubicBezTo>
                  <a:pt x="16044" y="-1"/>
                  <a:pt x="15367" y="426"/>
                  <a:pt x="14905" y="1165"/>
                </a:cubicBezTo>
                <a:lnTo>
                  <a:pt x="14909" y="1170"/>
                </a:lnTo>
                <a:cubicBezTo>
                  <a:pt x="14497" y="432"/>
                  <a:pt x="13855" y="0"/>
                  <a:pt x="13174" y="0"/>
                </a:cubicBezTo>
                <a:cubicBezTo>
                  <a:pt x="12347" y="-1"/>
                  <a:pt x="11590" y="637"/>
                  <a:pt x="11221" y="1645"/>
                </a:cubicBezTo>
                <a:lnTo>
                  <a:pt x="11229" y="1694"/>
                </a:lnTo>
                <a:cubicBezTo>
                  <a:pt x="10730" y="1024"/>
                  <a:pt x="10058" y="650"/>
                  <a:pt x="9358" y="650"/>
                </a:cubicBezTo>
                <a:cubicBezTo>
                  <a:pt x="8372" y="649"/>
                  <a:pt x="7466" y="1391"/>
                  <a:pt x="7003" y="2578"/>
                </a:cubicBezTo>
                <a:lnTo>
                  <a:pt x="6995" y="2602"/>
                </a:lnTo>
                <a:cubicBezTo>
                  <a:pt x="6477" y="2189"/>
                  <a:pt x="5888" y="1972"/>
                  <a:pt x="5288" y="1972"/>
                </a:cubicBezTo>
                <a:cubicBezTo>
                  <a:pt x="3423" y="1972"/>
                  <a:pt x="1912" y="4029"/>
                  <a:pt x="1912" y="6567"/>
                </a:cubicBezTo>
                <a:cubicBezTo>
                  <a:pt x="1911" y="6774"/>
                  <a:pt x="1922" y="6981"/>
                  <a:pt x="1942" y="7186"/>
                </a:cubicBezTo>
                <a:close/>
              </a:path>
              <a:path w="21600" h="21600" fill="none" extrusionOk="0">
                <a:moveTo>
                  <a:pt x="1074" y="12702"/>
                </a:moveTo>
                <a:cubicBezTo>
                  <a:pt x="1407" y="12969"/>
                  <a:pt x="1786" y="13110"/>
                  <a:pt x="2172" y="13110"/>
                </a:cubicBezTo>
                <a:cubicBezTo>
                  <a:pt x="2228" y="13109"/>
                  <a:pt x="2285" y="13107"/>
                  <a:pt x="2341" y="13101"/>
                </a:cubicBezTo>
              </a:path>
              <a:path w="21600" h="21600" fill="none" extrusionOk="0">
                <a:moveTo>
                  <a:pt x="2909" y="17629"/>
                </a:moveTo>
                <a:cubicBezTo>
                  <a:pt x="3099" y="17599"/>
                  <a:pt x="3285" y="17535"/>
                  <a:pt x="3463" y="17439"/>
                </a:cubicBezTo>
              </a:path>
              <a:path w="21600" h="21600" fill="none" extrusionOk="0">
                <a:moveTo>
                  <a:pt x="7895" y="18680"/>
                </a:moveTo>
                <a:cubicBezTo>
                  <a:pt x="7983" y="18985"/>
                  <a:pt x="8095" y="19277"/>
                  <a:pt x="8229" y="19550"/>
                </a:cubicBezTo>
              </a:path>
              <a:path w="21600" h="21600" fill="none" extrusionOk="0">
                <a:moveTo>
                  <a:pt x="14267" y="18324"/>
                </a:moveTo>
                <a:cubicBezTo>
                  <a:pt x="14336" y="18013"/>
                  <a:pt x="14380" y="17693"/>
                  <a:pt x="14400" y="17370"/>
                </a:cubicBezTo>
              </a:path>
              <a:path w="21600" h="21600" fill="none" extrusionOk="0">
                <a:moveTo>
                  <a:pt x="18694" y="15045"/>
                </a:moveTo>
                <a:cubicBezTo>
                  <a:pt x="18694" y="15034"/>
                  <a:pt x="18695" y="15024"/>
                  <a:pt x="18695" y="15013"/>
                </a:cubicBezTo>
                <a:cubicBezTo>
                  <a:pt x="18695" y="13508"/>
                  <a:pt x="18063" y="12136"/>
                  <a:pt x="17069" y="11477"/>
                </a:cubicBezTo>
              </a:path>
              <a:path w="21600" h="21600" fill="none" extrusionOk="0">
                <a:moveTo>
                  <a:pt x="20165" y="8999"/>
                </a:moveTo>
                <a:cubicBezTo>
                  <a:pt x="20479" y="8635"/>
                  <a:pt x="20726" y="8177"/>
                  <a:pt x="20889" y="7661"/>
                </a:cubicBezTo>
              </a:path>
              <a:path w="21600" h="21600" fill="none" extrusionOk="0">
                <a:moveTo>
                  <a:pt x="19186" y="3344"/>
                </a:moveTo>
                <a:cubicBezTo>
                  <a:pt x="19186" y="3328"/>
                  <a:pt x="19187" y="3313"/>
                  <a:pt x="19187" y="3297"/>
                </a:cubicBezTo>
                <a:cubicBezTo>
                  <a:pt x="19187" y="3101"/>
                  <a:pt x="19174" y="2905"/>
                  <a:pt x="19148" y="2712"/>
                </a:cubicBezTo>
              </a:path>
              <a:path w="21600" h="21600" fill="none" extrusionOk="0">
                <a:moveTo>
                  <a:pt x="14905" y="1165"/>
                </a:moveTo>
                <a:cubicBezTo>
                  <a:pt x="14754" y="1408"/>
                  <a:pt x="14629" y="1679"/>
                  <a:pt x="14535" y="1971"/>
                </a:cubicBezTo>
              </a:path>
              <a:path w="21600" h="21600" fill="none" extrusionOk="0">
                <a:moveTo>
                  <a:pt x="11221" y="1645"/>
                </a:moveTo>
                <a:cubicBezTo>
                  <a:pt x="11140" y="1866"/>
                  <a:pt x="11080" y="2099"/>
                  <a:pt x="11041" y="2340"/>
                </a:cubicBezTo>
              </a:path>
              <a:path w="21600" h="21600" fill="none" extrusionOk="0">
                <a:moveTo>
                  <a:pt x="7645" y="3276"/>
                </a:moveTo>
                <a:cubicBezTo>
                  <a:pt x="7449" y="3016"/>
                  <a:pt x="7231" y="2790"/>
                  <a:pt x="6995" y="2602"/>
                </a:cubicBezTo>
              </a:path>
              <a:path w="21600" h="21600" fill="none" extrusionOk="0">
                <a:moveTo>
                  <a:pt x="1942" y="7186"/>
                </a:moveTo>
                <a:cubicBezTo>
                  <a:pt x="1966" y="7426"/>
                  <a:pt x="2004" y="7663"/>
                  <a:pt x="2056" y="7895"/>
                </a:cubicBezTo>
              </a:path>
            </a:pathLst>
          </a:custGeom>
          <a:ln w="9525">
            <a:solidFill>
              <a:srgbClr val="000000"/>
            </a:solidFill>
            <a:miter lim="800000"/>
            <a:headEnd/>
            <a:tailEnd/>
          </a:ln>
          <a:effectLst>
            <a:outerShdw dist="107763" dir="2700000" algn="ctr" rotWithShape="0">
              <a:srgbClr val="808080"/>
            </a:outerShdw>
          </a:effectLst>
        </p:spPr>
        <p:txBody>
          <a:bodyPr/>
          <a:lstStyle/>
          <a:p>
            <a:pPr algn="ctr">
              <a:defRPr/>
            </a:pPr>
            <a:endParaRPr lang="en-GB" sz="2400" b="1">
              <a:latin typeface="Calibri" pitchFamily="34" charset="0"/>
              <a:cs typeface="Arial" charset="0"/>
            </a:endParaRPr>
          </a:p>
          <a:p>
            <a:pPr algn="ctr">
              <a:defRPr/>
            </a:pPr>
            <a:r>
              <a:rPr lang="sq-AL" dirty="1" sz="4000" b="1">
                <a:latin typeface="Calibri" pitchFamily="34" charset="0"/>
                <a:cs typeface="Arial" charset="0"/>
              </a:rPr>
              <a:t>Interneti</a:t>
            </a:r>
          </a:p>
        </p:txBody>
      </p:sp>
      <p:sp>
        <p:nvSpPr>
          <p:cNvPr id="17" name="computr2">
            <a:extLst>
              <a:ext uri="{FF2B5EF4-FFF2-40B4-BE49-F238E27FC236}">
                <a16:creationId xmlns:a16="http://schemas.microsoft.com/office/drawing/2014/main" id="{8A5947F3-E115-49C5-9793-5A46F287D4B9}"/>
              </a:ext>
            </a:extLst>
          </p:cNvPr>
          <p:cNvSpPr>
            <a:spLocks noEditPoints="1" noChangeArrowheads="1"/>
          </p:cNvSpPr>
          <p:nvPr/>
        </p:nvSpPr>
        <p:spPr bwMode="auto">
          <a:xfrm>
            <a:off x="71437" y="4936331"/>
            <a:ext cx="1800225" cy="1512888"/>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8403854 h 21600"/>
              <a:gd name="T14" fmla="*/ 2147483647 w 21600"/>
              <a:gd name="T15" fmla="*/ 199840385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18" name="computr2">
            <a:extLst>
              <a:ext uri="{FF2B5EF4-FFF2-40B4-BE49-F238E27FC236}">
                <a16:creationId xmlns:a16="http://schemas.microsoft.com/office/drawing/2014/main" id="{4C886AFD-D505-49B8-8F7B-37EA7DBDD5F7}"/>
              </a:ext>
            </a:extLst>
          </p:cNvPr>
          <p:cNvSpPr>
            <a:spLocks noEditPoints="1" noChangeArrowheads="1"/>
          </p:cNvSpPr>
          <p:nvPr/>
        </p:nvSpPr>
        <p:spPr bwMode="auto">
          <a:xfrm>
            <a:off x="7236296" y="5013325"/>
            <a:ext cx="1800225" cy="1511300"/>
          </a:xfrm>
          <a:custGeom>
            <a:avLst/>
            <a:gdLst>
              <a:gd name="T0" fmla="*/ 2147483647 w 21600"/>
              <a:gd name="T1" fmla="*/ 0 h 21600"/>
              <a:gd name="T2" fmla="*/ 2147483647 w 21600"/>
              <a:gd name="T3" fmla="*/ 2147483647 h 21600"/>
              <a:gd name="T4" fmla="*/ 2147483647 w 21600"/>
              <a:gd name="T5" fmla="*/ 0 h 21600"/>
              <a:gd name="T6" fmla="*/ 2147483647 w 21600"/>
              <a:gd name="T7" fmla="*/ 0 h 21600"/>
              <a:gd name="T8" fmla="*/ 2147483647 w 21600"/>
              <a:gd name="T9" fmla="*/ 2147483647 h 21600"/>
              <a:gd name="T10" fmla="*/ 2147483647 w 21600"/>
              <a:gd name="T11" fmla="*/ 2147483647 h 21600"/>
              <a:gd name="T12" fmla="*/ 2147483647 w 21600"/>
              <a:gd name="T13" fmla="*/ 1992120494 h 21600"/>
              <a:gd name="T14" fmla="*/ 2147483647 w 21600"/>
              <a:gd name="T15" fmla="*/ 1992120494 h 21600"/>
              <a:gd name="T16" fmla="*/ 2147483647 w 21600"/>
              <a:gd name="T17" fmla="*/ 2147483647 h 21600"/>
              <a:gd name="T18" fmla="*/ 1604768657 w 21600"/>
              <a:gd name="T19" fmla="*/ 2147483647 h 2160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6194 w 21600"/>
              <a:gd name="T31" fmla="*/ 1913 h 21600"/>
              <a:gd name="T32" fmla="*/ 15565 w 21600"/>
              <a:gd name="T33" fmla="*/ 9747 h 2160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1600" h="21600" extrusionOk="0">
                <a:moveTo>
                  <a:pt x="21022" y="20295"/>
                </a:moveTo>
                <a:lnTo>
                  <a:pt x="18828" y="18396"/>
                </a:lnTo>
                <a:lnTo>
                  <a:pt x="18828" y="13174"/>
                </a:lnTo>
                <a:lnTo>
                  <a:pt x="15478" y="13174"/>
                </a:lnTo>
                <a:lnTo>
                  <a:pt x="15478" y="11631"/>
                </a:lnTo>
                <a:lnTo>
                  <a:pt x="17326" y="11631"/>
                </a:lnTo>
                <a:lnTo>
                  <a:pt x="17326" y="11156"/>
                </a:lnTo>
                <a:lnTo>
                  <a:pt x="17326" y="0"/>
                </a:lnTo>
                <a:lnTo>
                  <a:pt x="10858" y="0"/>
                </a:lnTo>
                <a:lnTo>
                  <a:pt x="4274" y="0"/>
                </a:lnTo>
                <a:lnTo>
                  <a:pt x="4274" y="11037"/>
                </a:lnTo>
                <a:lnTo>
                  <a:pt x="4274" y="11631"/>
                </a:lnTo>
                <a:lnTo>
                  <a:pt x="6122" y="11631"/>
                </a:lnTo>
                <a:lnTo>
                  <a:pt x="6122" y="13174"/>
                </a:lnTo>
                <a:lnTo>
                  <a:pt x="2772" y="13174"/>
                </a:lnTo>
                <a:lnTo>
                  <a:pt x="2772" y="18514"/>
                </a:lnTo>
                <a:lnTo>
                  <a:pt x="693" y="20295"/>
                </a:lnTo>
                <a:lnTo>
                  <a:pt x="462" y="20413"/>
                </a:lnTo>
                <a:lnTo>
                  <a:pt x="231" y="20651"/>
                </a:lnTo>
                <a:lnTo>
                  <a:pt x="116" y="20888"/>
                </a:lnTo>
                <a:lnTo>
                  <a:pt x="0" y="21125"/>
                </a:lnTo>
                <a:lnTo>
                  <a:pt x="0" y="21244"/>
                </a:lnTo>
                <a:lnTo>
                  <a:pt x="116" y="21363"/>
                </a:lnTo>
                <a:lnTo>
                  <a:pt x="116" y="21481"/>
                </a:lnTo>
                <a:lnTo>
                  <a:pt x="231" y="21481"/>
                </a:lnTo>
                <a:lnTo>
                  <a:pt x="347" y="21600"/>
                </a:lnTo>
                <a:lnTo>
                  <a:pt x="578" y="21600"/>
                </a:lnTo>
                <a:lnTo>
                  <a:pt x="693" y="21600"/>
                </a:lnTo>
                <a:lnTo>
                  <a:pt x="10858" y="21600"/>
                </a:lnTo>
                <a:lnTo>
                  <a:pt x="20907" y="21600"/>
                </a:lnTo>
                <a:lnTo>
                  <a:pt x="21138" y="21600"/>
                </a:lnTo>
                <a:lnTo>
                  <a:pt x="21253" y="21600"/>
                </a:lnTo>
                <a:lnTo>
                  <a:pt x="21369" y="21481"/>
                </a:lnTo>
                <a:lnTo>
                  <a:pt x="21484" y="21481"/>
                </a:lnTo>
                <a:lnTo>
                  <a:pt x="21600" y="21363"/>
                </a:lnTo>
                <a:lnTo>
                  <a:pt x="21600" y="21244"/>
                </a:lnTo>
                <a:lnTo>
                  <a:pt x="21600" y="21125"/>
                </a:lnTo>
                <a:lnTo>
                  <a:pt x="21484" y="20888"/>
                </a:lnTo>
                <a:lnTo>
                  <a:pt x="21369" y="20651"/>
                </a:lnTo>
                <a:lnTo>
                  <a:pt x="21253" y="20413"/>
                </a:lnTo>
                <a:lnTo>
                  <a:pt x="21022" y="20295"/>
                </a:lnTo>
                <a:close/>
              </a:path>
              <a:path w="21600" h="21600" extrusionOk="0">
                <a:moveTo>
                  <a:pt x="18019" y="18514"/>
                </a:moveTo>
                <a:lnTo>
                  <a:pt x="17326" y="17921"/>
                </a:lnTo>
                <a:lnTo>
                  <a:pt x="4389" y="17921"/>
                </a:lnTo>
                <a:lnTo>
                  <a:pt x="3696" y="18514"/>
                </a:lnTo>
                <a:lnTo>
                  <a:pt x="18019" y="18514"/>
                </a:lnTo>
                <a:close/>
              </a:path>
              <a:path w="21600" h="21600" extrusionOk="0">
                <a:moveTo>
                  <a:pt x="19174" y="19701"/>
                </a:moveTo>
                <a:lnTo>
                  <a:pt x="18481" y="19108"/>
                </a:lnTo>
                <a:lnTo>
                  <a:pt x="3119" y="19108"/>
                </a:lnTo>
                <a:lnTo>
                  <a:pt x="2426" y="19701"/>
                </a:lnTo>
                <a:lnTo>
                  <a:pt x="19174" y="19701"/>
                </a:lnTo>
                <a:close/>
              </a:path>
              <a:path w="21600" h="21600" extrusionOk="0">
                <a:moveTo>
                  <a:pt x="20560" y="20769"/>
                </a:moveTo>
                <a:lnTo>
                  <a:pt x="19867" y="20176"/>
                </a:lnTo>
                <a:lnTo>
                  <a:pt x="1848" y="20176"/>
                </a:lnTo>
                <a:lnTo>
                  <a:pt x="1155" y="20769"/>
                </a:lnTo>
                <a:lnTo>
                  <a:pt x="20560" y="20769"/>
                </a:lnTo>
                <a:close/>
              </a:path>
              <a:path w="21600" h="21600" extrusionOk="0">
                <a:moveTo>
                  <a:pt x="18828" y="18396"/>
                </a:moveTo>
                <a:lnTo>
                  <a:pt x="17442" y="17209"/>
                </a:lnTo>
                <a:lnTo>
                  <a:pt x="4158" y="17209"/>
                </a:lnTo>
                <a:lnTo>
                  <a:pt x="2772" y="18514"/>
                </a:lnTo>
                <a:moveTo>
                  <a:pt x="13168" y="14123"/>
                </a:moveTo>
                <a:lnTo>
                  <a:pt x="13168" y="14716"/>
                </a:lnTo>
                <a:lnTo>
                  <a:pt x="17788" y="14716"/>
                </a:lnTo>
                <a:lnTo>
                  <a:pt x="17788" y="14123"/>
                </a:lnTo>
                <a:lnTo>
                  <a:pt x="13168" y="14123"/>
                </a:lnTo>
                <a:close/>
              </a:path>
              <a:path w="21600" h="21600" extrusionOk="0">
                <a:moveTo>
                  <a:pt x="6122" y="1899"/>
                </a:moveTo>
                <a:lnTo>
                  <a:pt x="6122" y="9732"/>
                </a:lnTo>
                <a:lnTo>
                  <a:pt x="15478" y="9732"/>
                </a:lnTo>
                <a:lnTo>
                  <a:pt x="15478" y="1899"/>
                </a:lnTo>
                <a:lnTo>
                  <a:pt x="6122" y="1899"/>
                </a:lnTo>
                <a:moveTo>
                  <a:pt x="6122" y="11631"/>
                </a:moveTo>
                <a:lnTo>
                  <a:pt x="15478" y="11631"/>
                </a:lnTo>
                <a:lnTo>
                  <a:pt x="15478" y="13174"/>
                </a:lnTo>
                <a:lnTo>
                  <a:pt x="6122" y="13174"/>
                </a:lnTo>
                <a:lnTo>
                  <a:pt x="6122" y="11631"/>
                </a:lnTo>
                <a:close/>
              </a:path>
            </a:pathLst>
          </a:custGeom>
          <a:solidFill>
            <a:schemeClr val="folHlink"/>
          </a:solidFill>
          <a:ln w="9525">
            <a:solidFill>
              <a:srgbClr val="000000"/>
            </a:solidFill>
            <a:miter lim="800000"/>
            <a:headEnd/>
            <a:tailEnd/>
          </a:ln>
        </p:spPr>
        <p:txBody>
          <a:bodyPr/>
          <a:lstStyle/>
          <a:p>
            <a:endParaRPr lang="en-US">
              <a:latin typeface="Calibri" pitchFamily="34" charset="0"/>
            </a:endParaRPr>
          </a:p>
        </p:txBody>
      </p:sp>
      <p:sp>
        <p:nvSpPr>
          <p:cNvPr id="19" name="Rectangle 12">
            <a:extLst>
              <a:ext uri="{FF2B5EF4-FFF2-40B4-BE49-F238E27FC236}">
                <a16:creationId xmlns:a16="http://schemas.microsoft.com/office/drawing/2014/main" id="{18480C7B-1203-4203-A21A-BB59F970300D}"/>
              </a:ext>
            </a:extLst>
          </p:cNvPr>
          <p:cNvSpPr>
            <a:spLocks noChangeArrowheads="1"/>
          </p:cNvSpPr>
          <p:nvPr/>
        </p:nvSpPr>
        <p:spPr bwMode="auto">
          <a:xfrm>
            <a:off x="467544" y="3546073"/>
            <a:ext cx="1008063" cy="720725"/>
          </a:xfrm>
          <a:prstGeom prst="rect">
            <a:avLst/>
          </a:prstGeom>
          <a:solidFill>
            <a:srgbClr val="FF0000"/>
          </a:solidFill>
          <a:ln w="9525">
            <a:solidFill>
              <a:srgbClr val="FF0000"/>
            </a:solidFill>
            <a:miter lim="800000"/>
            <a:headEnd/>
            <a:tailEnd/>
          </a:ln>
        </p:spPr>
        <p:txBody>
          <a:bodyPr wrap="none" anchor="ctr"/>
          <a:lstStyle/>
          <a:p>
            <a:pPr algn="ctr"/>
            <a:r>
              <a:rPr lang="sq-AL" dirty="1" b="1">
                <a:solidFill>
                  <a:schemeClr val="bg1"/>
                </a:solidFill>
                <a:latin typeface="Calibri" pitchFamily="34" charset="0"/>
                <a:cs typeface="Arial" charset="0"/>
              </a:rPr>
              <a:t>SMTP</a:t>
            </a:r>
          </a:p>
          <a:p>
            <a:pPr algn="ctr"/>
            <a:r>
              <a:rPr lang="sq-AL" dirty="1" b="1">
                <a:solidFill>
                  <a:schemeClr val="bg1"/>
                </a:solidFill>
                <a:latin typeface="Calibri" pitchFamily="34" charset="0"/>
                <a:cs typeface="Arial" charset="0"/>
              </a:rPr>
              <a:t>Server</a:t>
            </a:r>
          </a:p>
        </p:txBody>
      </p:sp>
      <p:sp>
        <p:nvSpPr>
          <p:cNvPr id="20" name="Rectangle 13">
            <a:extLst>
              <a:ext uri="{FF2B5EF4-FFF2-40B4-BE49-F238E27FC236}">
                <a16:creationId xmlns:a16="http://schemas.microsoft.com/office/drawing/2014/main" id="{B7A02B61-F550-4050-BB6A-52573E10187F}"/>
              </a:ext>
            </a:extLst>
          </p:cNvPr>
          <p:cNvSpPr>
            <a:spLocks noChangeArrowheads="1"/>
          </p:cNvSpPr>
          <p:nvPr/>
        </p:nvSpPr>
        <p:spPr bwMode="auto">
          <a:xfrm>
            <a:off x="7740278" y="3570435"/>
            <a:ext cx="1008063" cy="720725"/>
          </a:xfrm>
          <a:prstGeom prst="rect">
            <a:avLst/>
          </a:prstGeom>
          <a:solidFill>
            <a:srgbClr val="FF0000"/>
          </a:solidFill>
          <a:ln w="9525">
            <a:solidFill>
              <a:srgbClr val="FF0000"/>
            </a:solidFill>
            <a:miter lim="800000"/>
            <a:headEnd/>
            <a:tailEnd/>
          </a:ln>
        </p:spPr>
        <p:txBody>
          <a:bodyPr wrap="none" anchor="ctr"/>
          <a:lstStyle/>
          <a:p>
            <a:pPr algn="ctr"/>
            <a:r>
              <a:rPr lang="sq-AL" dirty="1" b="1">
                <a:solidFill>
                  <a:schemeClr val="bg1"/>
                </a:solidFill>
                <a:latin typeface="Calibri" pitchFamily="34" charset="0"/>
                <a:cs typeface="Arial" charset="0"/>
              </a:rPr>
              <a:t>POP3</a:t>
            </a:r>
          </a:p>
          <a:p>
            <a:pPr algn="ctr"/>
            <a:r>
              <a:rPr lang="sq-AL" dirty="1" b="1">
                <a:solidFill>
                  <a:schemeClr val="bg1"/>
                </a:solidFill>
                <a:latin typeface="Calibri" pitchFamily="34" charset="0"/>
                <a:cs typeface="Arial" charset="0"/>
              </a:rPr>
              <a:t>Server</a:t>
            </a:r>
          </a:p>
        </p:txBody>
      </p:sp>
      <p:sp>
        <p:nvSpPr>
          <p:cNvPr id="21" name="Rectangle 14">
            <a:extLst>
              <a:ext uri="{FF2B5EF4-FFF2-40B4-BE49-F238E27FC236}">
                <a16:creationId xmlns:a16="http://schemas.microsoft.com/office/drawing/2014/main" id="{BB0EAD00-FA23-495D-B23F-D3682F9DD6A4}"/>
              </a:ext>
            </a:extLst>
          </p:cNvPr>
          <p:cNvSpPr>
            <a:spLocks noChangeArrowheads="1"/>
          </p:cNvSpPr>
          <p:nvPr/>
        </p:nvSpPr>
        <p:spPr bwMode="auto">
          <a:xfrm>
            <a:off x="6201564" y="3546072"/>
            <a:ext cx="1008062" cy="720725"/>
          </a:xfrm>
          <a:prstGeom prst="rect">
            <a:avLst/>
          </a:prstGeom>
          <a:solidFill>
            <a:srgbClr val="FF0000"/>
          </a:solidFill>
          <a:ln w="9525">
            <a:solidFill>
              <a:srgbClr val="FF0000"/>
            </a:solidFill>
            <a:miter lim="800000"/>
            <a:headEnd/>
            <a:tailEnd/>
          </a:ln>
        </p:spPr>
        <p:txBody>
          <a:bodyPr wrap="none" anchor="ctr"/>
          <a:lstStyle/>
          <a:p>
            <a:pPr algn="ctr"/>
            <a:r>
              <a:rPr lang="sq-AL" dirty="1" b="1">
                <a:solidFill>
                  <a:schemeClr val="bg1"/>
                </a:solidFill>
                <a:latin typeface="Calibri" pitchFamily="34" charset="0"/>
                <a:cs typeface="Arial" charset="0"/>
              </a:rPr>
              <a:t>SMTP</a:t>
            </a:r>
          </a:p>
          <a:p>
            <a:pPr algn="ctr"/>
            <a:r>
              <a:rPr lang="sq-AL" dirty="1" b="1">
                <a:solidFill>
                  <a:schemeClr val="bg1"/>
                </a:solidFill>
                <a:latin typeface="Calibri" pitchFamily="34" charset="0"/>
                <a:cs typeface="Arial" charset="0"/>
              </a:rPr>
              <a:t>Server</a:t>
            </a:r>
          </a:p>
        </p:txBody>
      </p:sp>
      <p:sp>
        <p:nvSpPr>
          <p:cNvPr id="22" name="Rectangle 19">
            <a:extLst>
              <a:ext uri="{FF2B5EF4-FFF2-40B4-BE49-F238E27FC236}">
                <a16:creationId xmlns:a16="http://schemas.microsoft.com/office/drawing/2014/main" id="{5140CA8B-0E7A-410B-A108-9790B8EA1174}"/>
              </a:ext>
            </a:extLst>
          </p:cNvPr>
          <p:cNvSpPr>
            <a:spLocks noChangeArrowheads="1"/>
          </p:cNvSpPr>
          <p:nvPr/>
        </p:nvSpPr>
        <p:spPr bwMode="auto">
          <a:xfrm>
            <a:off x="551023" y="5050632"/>
            <a:ext cx="792162" cy="576262"/>
          </a:xfrm>
          <a:prstGeom prst="rect">
            <a:avLst/>
          </a:prstGeom>
          <a:solidFill>
            <a:srgbClr val="FFFF00"/>
          </a:solidFill>
          <a:ln w="9525">
            <a:solidFill>
              <a:schemeClr val="tx1"/>
            </a:solidFill>
            <a:miter lim="800000"/>
            <a:headEnd/>
            <a:tailEnd/>
          </a:ln>
        </p:spPr>
        <p:txBody>
          <a:bodyPr wrap="none" anchor="ctr"/>
          <a:lstStyle/>
          <a:p>
            <a:pPr algn="ctr" eaLnBrk="0" hangingPunct="0"/>
            <a:r>
              <a:rPr lang="sq-AL" dirty="1" sz="2000" b="1">
                <a:latin typeface="Calibri" pitchFamily="34" charset="0"/>
              </a:rPr>
              <a:t>Alice</a:t>
            </a:r>
          </a:p>
        </p:txBody>
      </p:sp>
      <p:sp>
        <p:nvSpPr>
          <p:cNvPr id="23" name="Rectangle 20">
            <a:extLst>
              <a:ext uri="{FF2B5EF4-FFF2-40B4-BE49-F238E27FC236}">
                <a16:creationId xmlns:a16="http://schemas.microsoft.com/office/drawing/2014/main" id="{9B951230-20FA-47DD-9ED8-0B510FE4EEAB}"/>
              </a:ext>
            </a:extLst>
          </p:cNvPr>
          <p:cNvSpPr>
            <a:spLocks noChangeArrowheads="1"/>
          </p:cNvSpPr>
          <p:nvPr/>
        </p:nvSpPr>
        <p:spPr bwMode="auto">
          <a:xfrm>
            <a:off x="7740278" y="5157788"/>
            <a:ext cx="792162" cy="576262"/>
          </a:xfrm>
          <a:prstGeom prst="rect">
            <a:avLst/>
          </a:prstGeom>
          <a:solidFill>
            <a:schemeClr val="accent2"/>
          </a:solidFill>
          <a:ln w="9525">
            <a:solidFill>
              <a:schemeClr val="tx1"/>
            </a:solidFill>
            <a:miter lim="800000"/>
            <a:headEnd/>
            <a:tailEnd/>
          </a:ln>
        </p:spPr>
        <p:txBody>
          <a:bodyPr wrap="none" anchor="ctr"/>
          <a:lstStyle/>
          <a:p>
            <a:pPr algn="ctr" eaLnBrk="0" hangingPunct="0"/>
            <a:r>
              <a:rPr lang="sq-AL" dirty="1" sz="2000" b="1">
                <a:solidFill>
                  <a:schemeClr val="bg1"/>
                </a:solidFill>
                <a:latin typeface="Calibri" pitchFamily="34" charset="0"/>
              </a:rPr>
              <a:t>Bob</a:t>
            </a:r>
          </a:p>
        </p:txBody>
      </p:sp>
      <p:sp>
        <p:nvSpPr>
          <p:cNvPr id="13" name="Line 4">
            <a:extLst>
              <a:ext uri="{FF2B5EF4-FFF2-40B4-BE49-F238E27FC236}">
                <a16:creationId xmlns:a16="http://schemas.microsoft.com/office/drawing/2014/main" id="{94594D8C-DBE1-47E0-92A6-A2D7BEDE574E}"/>
              </a:ext>
            </a:extLst>
          </p:cNvPr>
          <p:cNvSpPr>
            <a:spLocks noChangeShapeType="1"/>
          </p:cNvSpPr>
          <p:nvPr/>
        </p:nvSpPr>
        <p:spPr bwMode="auto">
          <a:xfrm flipV="1">
            <a:off x="1475607" y="3937785"/>
            <a:ext cx="1152177" cy="0"/>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sp>
        <p:nvSpPr>
          <p:cNvPr id="24" name="Line 2">
            <a:extLst>
              <a:ext uri="{FF2B5EF4-FFF2-40B4-BE49-F238E27FC236}">
                <a16:creationId xmlns:a16="http://schemas.microsoft.com/office/drawing/2014/main" id="{EF2EA128-EA5F-40CF-BD85-E378BC094D7F}"/>
              </a:ext>
            </a:extLst>
          </p:cNvPr>
          <p:cNvSpPr>
            <a:spLocks noChangeShapeType="1"/>
          </p:cNvSpPr>
          <p:nvPr/>
        </p:nvSpPr>
        <p:spPr bwMode="auto">
          <a:xfrm>
            <a:off x="4761970" y="3937785"/>
            <a:ext cx="1441582" cy="632"/>
          </a:xfrm>
          <a:prstGeom prst="line">
            <a:avLst/>
          </a:prstGeom>
          <a:noFill/>
          <a:ln w="57150">
            <a:solidFill>
              <a:srgbClr val="33CC33"/>
            </a:solidFill>
            <a:round/>
            <a:headEnd/>
            <a:tailEnd type="triangle" w="med" len="med"/>
          </a:ln>
        </p:spPr>
        <p:txBody>
          <a:bodyPr/>
          <a:lstStyle/>
          <a:p>
            <a:endParaRPr lang="en-GB">
              <a:latin typeface="Calibri" pitchFamily="34" charset="0"/>
            </a:endParaRPr>
          </a:p>
        </p:txBody>
      </p:sp>
      <p:pic>
        <p:nvPicPr>
          <p:cNvPr id="1026" name="Picture 2" descr="Document Icon - Free Download, PNG and Vector">
            <a:extLst>
              <a:ext uri="{FF2B5EF4-FFF2-40B4-BE49-F238E27FC236}">
                <a16:creationId xmlns:a16="http://schemas.microsoft.com/office/drawing/2014/main" id="{945EEF27-2DE5-470F-A560-E96380AE37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77831" y="4630844"/>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25" name="TextBox 24">
            <a:extLst>
              <a:ext uri="{FF2B5EF4-FFF2-40B4-BE49-F238E27FC236}">
                <a16:creationId xmlns:a16="http://schemas.microsoft.com/office/drawing/2014/main" id="{726A91A9-30DB-40CC-96B9-8CC032ED0C19}"/>
              </a:ext>
            </a:extLst>
          </p:cNvPr>
          <p:cNvSpPr txBox="1"/>
          <p:nvPr/>
        </p:nvSpPr>
        <p:spPr>
          <a:xfrm>
            <a:off x="516808" y="3244334"/>
            <a:ext cx="1800226" cy="369332"/>
          </a:xfrm>
          <a:prstGeom prst="rect">
            <a:avLst/>
          </a:prstGeom>
          <a:solidFill>
            <a:srgbClr val="F08A34"/>
          </a:solidFill>
        </p:spPr>
        <p:txBody>
          <a:bodyPr wrap="square" rtlCol="0">
            <a:spAutoFit/>
          </a:bodyPr>
          <a:lstStyle/>
          <a:p>
            <a:pPr algn="ctr"/>
            <a:r>
              <a:rPr lang="sq-AL" dirty="1">
                <a:solidFill>
                  <a:schemeClr val="bg1"/>
                </a:solidFill>
                <a:latin typeface="+mj-lt"/>
              </a:rPr>
              <a:t>ISP do të shtojë të dhëna</a:t>
            </a:r>
          </a:p>
        </p:txBody>
      </p:sp>
      <p:sp>
        <p:nvSpPr>
          <p:cNvPr id="26" name="TextBox 25">
            <a:extLst>
              <a:ext uri="{FF2B5EF4-FFF2-40B4-BE49-F238E27FC236}">
                <a16:creationId xmlns:a16="http://schemas.microsoft.com/office/drawing/2014/main" id="{CE65AED0-B064-4612-8F1E-D2E8707CC2E1}"/>
              </a:ext>
            </a:extLst>
          </p:cNvPr>
          <p:cNvSpPr txBox="1"/>
          <p:nvPr/>
        </p:nvSpPr>
        <p:spPr>
          <a:xfrm>
            <a:off x="3423025" y="2887648"/>
            <a:ext cx="1962917" cy="830997"/>
          </a:xfrm>
          <a:prstGeom prst="rect">
            <a:avLst/>
          </a:prstGeom>
          <a:solidFill>
            <a:srgbClr val="BDD8F3"/>
          </a:solidFill>
        </p:spPr>
        <p:txBody>
          <a:bodyPr wrap="square" rtlCol="0">
            <a:spAutoFit/>
          </a:bodyPr>
          <a:lstStyle/>
          <a:p>
            <a:pPr algn="ctr"/>
            <a:r>
              <a:rPr lang="sq-AL" dirty="1" sz="2400">
                <a:solidFill>
                  <a:schemeClr val="tx1">
                    <a:lumMod val="65000"/>
                    <a:lumOff val="35000"/>
                  </a:schemeClr>
                </a:solidFill>
                <a:latin typeface="+mj-lt"/>
              </a:rPr>
              <a:t>Mund të shtojë apo heqë të dhëna</a:t>
            </a:r>
          </a:p>
        </p:txBody>
      </p:sp>
      <p:pic>
        <p:nvPicPr>
          <p:cNvPr id="27" name="Picture 2" descr="Document Icon - Free Download, PNG and Vector">
            <a:extLst>
              <a:ext uri="{FF2B5EF4-FFF2-40B4-BE49-F238E27FC236}">
                <a16:creationId xmlns:a16="http://schemas.microsoft.com/office/drawing/2014/main" id="{D682AC67-FD72-44A4-AAAF-99ECB211B5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54410" y="4585965"/>
            <a:ext cx="1085105" cy="1085105"/>
          </a:xfrm>
          <a:prstGeom prst="rect">
            <a:avLst/>
          </a:prstGeom>
          <a:noFill/>
          <a:extLst>
            <a:ext uri="{909E8E84-426E-40DD-AFC4-6F175D3DCCD1}">
              <a14:hiddenFill xmlns:a14="http://schemas.microsoft.com/office/drawing/2010/main">
                <a:solidFill>
                  <a:srgbClr val="FFFFFF"/>
                </a:solidFill>
              </a14:hiddenFill>
            </a:ext>
          </a:extLst>
        </p:spPr>
      </p:pic>
      <p:sp>
        <p:nvSpPr>
          <p:cNvPr id="28" name="TextBox 27">
            <a:extLst>
              <a:ext uri="{FF2B5EF4-FFF2-40B4-BE49-F238E27FC236}">
                <a16:creationId xmlns:a16="http://schemas.microsoft.com/office/drawing/2014/main" id="{60E7B614-53BF-42A3-96CC-4DCF05B820FE}"/>
              </a:ext>
            </a:extLst>
          </p:cNvPr>
          <p:cNvSpPr txBox="1"/>
          <p:nvPr/>
        </p:nvSpPr>
        <p:spPr>
          <a:xfrm>
            <a:off x="2544822" y="5638899"/>
            <a:ext cx="3727188" cy="830997"/>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sq-AL" dirty="1" baseline="0" kumimoji="0" b="0" i="0" u="none" strike="noStrike" cap="none" normalizeH="0" noProof="0" sz="2400">
                <a:ln>
                  <a:noFill/>
                </a:ln>
                <a:solidFill>
                  <a:prstClr val="white"/>
                </a:solidFill>
                <a:uLnTx/>
                <a:uFillTx/>
                <a:latin typeface="Calibri"/>
                <a:ea typeface="ＭＳ Ｐゴシック" pitchFamily="-107" charset="-128"/>
              </a:rPr>
              <a:t>POP3 Mail</a:t>
            </a:r>
            <a:r>
              <a:rPr lang="sq-AL" dirty="1" kumimoji="0" b="0" i="0" u="none" strike="noStrike" cap="none" normalizeH="0" noProof="0" sz="2400">
                <a:ln>
                  <a:noFill/>
                </a:ln>
                <a:solidFill>
                  <a:prstClr val="white"/>
                </a:solidFill>
                <a:uLnTx/>
                <a:uFillTx/>
                <a:latin typeface="Calibri"/>
                <a:ea typeface="ＭＳ Ｐゴシック" pitchFamily="-107" charset="-128"/>
              </a:rPr>
              <a:t> &amp; </a:t>
            </a:r>
            <a:r>
              <a:rPr lang="sq-AL" dirty="1" sz="2400">
                <a:solidFill>
                  <a:prstClr val="white"/>
                </a:solidFill>
                <a:latin typeface="Calibri"/>
                <a:ea typeface="ＭＳ Ｐゴシック" pitchFamily="-107" charset="-128"/>
              </a:rPr>
              <a:t>IMAP Mail</a:t>
            </a:r>
          </a:p>
          <a:p>
            <a:pPr marL="0" marR="0" lvl="0" indent="0" algn="ctr" defTabSz="914400" eaLnBrk="1" fontAlgn="auto" latinLnBrk="0" hangingPunct="1">
              <a:lnSpc>
                <a:spcPct val="100000"/>
              </a:lnSpc>
              <a:spcBef>
                <a:spcPts val="0"/>
              </a:spcBef>
              <a:spcAft>
                <a:spcPts val="0"/>
              </a:spcAft>
              <a:buClrTx/>
              <a:buSzTx/>
              <a:buFontTx/>
              <a:buNone/>
              <a:tabLst/>
              <a:defRPr/>
            </a:pPr>
            <a:r>
              <a:rPr lang="sq-AL" dirty="1" kumimoji="0" sz="2400" b="0" i="0" u="none" strike="noStrike" cap="none" normalizeH="0" noProof="0">
                <a:ln>
                  <a:noFill/>
                </a:ln>
                <a:solidFill>
                  <a:prstClr val="white"/>
                </a:solidFill>
                <a:uLnTx/>
                <a:uFillTx/>
                <a:latin typeface="Calibri"/>
                <a:ea typeface="ＭＳ Ｐゴシック" pitchFamily="-107" charset="-128"/>
              </a:rPr>
              <a:t>Parimi është i ngjashëm</a:t>
            </a:r>
          </a:p>
        </p:txBody>
      </p:sp>
    </p:spTree>
    <p:extLst>
      <p:ext uri="{BB962C8B-B14F-4D97-AF65-F5344CB8AC3E}">
        <p14:creationId xmlns:p14="http://schemas.microsoft.com/office/powerpoint/2010/main" val="4250144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9"/>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1"/>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7"/>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20"/>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1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2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5" grpId="0" animBg="1"/>
      <p:bldP spid="19" grpId="0" animBg="1"/>
      <p:bldP spid="20" grpId="0" animBg="1"/>
      <p:bldP spid="21" grpId="0" animBg="1"/>
      <p:bldP spid="13" grpId="0" animBg="1"/>
      <p:bldP spid="24" grpId="0" animBg="1"/>
      <p:bldP spid="25" grpId="0" animBg="1"/>
      <p:bldP spid="26" grpId="0" animBg="1"/>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sq-AL" dirty="1"/>
              <a:t>Pjesët dhe funksionet e kompjuterit</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sq-AL" dirty="1"/>
              <a:t>Bazat e kompjuterëve dhe internetit</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Seksioni 1</a:t>
            </a:r>
          </a:p>
        </p:txBody>
      </p:sp>
      <p:sp>
        <p:nvSpPr>
          <p:cNvPr id="12" name="Slide Number Placeholder 4">
            <a:extLst>
              <a:ext uri="{FF2B5EF4-FFF2-40B4-BE49-F238E27FC236}">
                <a16:creationId xmlns:a16="http://schemas.microsoft.com/office/drawing/2014/main" id="{4120CC53-4CBC-4E13-B00B-B6842626CCD1}"/>
              </a:ext>
            </a:extLst>
          </p:cNvPr>
          <p:cNvSpPr txBox="1">
            <a:spLocks/>
          </p:cNvSpPr>
          <p:nvPr/>
        </p:nvSpPr>
        <p:spPr>
          <a:xfrm>
            <a:off x="7086600" y="6588125"/>
            <a:ext cx="2057400" cy="285810"/>
          </a:xfr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49C04F3A-82BD-4011-AADB-1F79FD7DF4BC}" type="slidenum">
              <a:rPr lang="en-GB" sz="900" b="1" smtClean="0">
                <a:solidFill>
                  <a:schemeClr val="bg1"/>
                </a:solidFill>
                <a:latin typeface="Verdana" panose="020B0604030504040204" pitchFamily="34" charset="0"/>
                <a:ea typeface="Verdana" panose="020B0604030504040204" pitchFamily="34" charset="0"/>
              </a:rPr>
              <a:pPr algn="r"/>
              <a:t>5</a:t>
            </a:fld>
          </a:p>
        </p:txBody>
      </p:sp>
    </p:spTree>
    <p:extLst>
      <p:ext uri="{BB962C8B-B14F-4D97-AF65-F5344CB8AC3E}">
        <p14:creationId xmlns:p14="http://schemas.microsoft.com/office/powerpoint/2010/main" val="32048175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Email</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48112" y="1154766"/>
            <a:ext cx="8642350" cy="5183187"/>
          </a:xfrm>
        </p:spPr>
        <p:txBody>
          <a:bodyPr/>
          <a:lstStyle/>
          <a:p>
            <a:pPr marL="0" indent="0">
              <a:buNone/>
            </a:pPr>
            <a:r>
              <a:rPr lang="sq-AL" dirty="1"/>
              <a:t>Çfarë ka një email?</a:t>
            </a:r>
          </a:p>
        </p:txBody>
      </p:sp>
      <p:pic>
        <p:nvPicPr>
          <p:cNvPr id="3" name="Picture 2">
            <a:extLst>
              <a:ext uri="{FF2B5EF4-FFF2-40B4-BE49-F238E27FC236}">
                <a16:creationId xmlns:a16="http://schemas.microsoft.com/office/drawing/2014/main" id="{AA2309C9-3816-4B2D-861B-DE96409E3DF1}"/>
              </a:ext>
            </a:extLst>
          </p:cNvPr>
          <p:cNvPicPr>
            <a:picLocks noChangeAspect="1"/>
          </p:cNvPicPr>
          <p:nvPr/>
        </p:nvPicPr>
        <p:blipFill>
          <a:blip r:embed="rId3"/>
          <a:stretch>
            <a:fillRect/>
          </a:stretch>
        </p:blipFill>
        <p:spPr>
          <a:xfrm>
            <a:off x="248112" y="1700808"/>
            <a:ext cx="4547392" cy="4464496"/>
          </a:xfrm>
          <a:prstGeom prst="rect">
            <a:avLst/>
          </a:prstGeom>
          <a:ln>
            <a:solidFill>
              <a:srgbClr val="0070C0"/>
            </a:solidFill>
          </a:ln>
        </p:spPr>
      </p:pic>
      <p:pic>
        <p:nvPicPr>
          <p:cNvPr id="4" name="Picture 3">
            <a:extLst>
              <a:ext uri="{FF2B5EF4-FFF2-40B4-BE49-F238E27FC236}">
                <a16:creationId xmlns:a16="http://schemas.microsoft.com/office/drawing/2014/main" id="{5DEAE471-258E-41FA-A88F-42FE40B8A5A3}"/>
              </a:ext>
            </a:extLst>
          </p:cNvPr>
          <p:cNvPicPr>
            <a:picLocks noChangeAspect="1"/>
          </p:cNvPicPr>
          <p:nvPr/>
        </p:nvPicPr>
        <p:blipFill>
          <a:blip r:embed="rId4"/>
          <a:stretch>
            <a:fillRect/>
          </a:stretch>
        </p:blipFill>
        <p:spPr>
          <a:xfrm>
            <a:off x="4273423" y="2731691"/>
            <a:ext cx="4747759" cy="3645024"/>
          </a:xfrm>
          <a:prstGeom prst="rect">
            <a:avLst/>
          </a:prstGeom>
          <a:ln>
            <a:solidFill>
              <a:srgbClr val="0070C0"/>
            </a:solidFill>
          </a:ln>
        </p:spPr>
      </p:pic>
      <p:sp>
        <p:nvSpPr>
          <p:cNvPr id="13" name="Rectangle 12">
            <a:extLst>
              <a:ext uri="{FF2B5EF4-FFF2-40B4-BE49-F238E27FC236}">
                <a16:creationId xmlns:a16="http://schemas.microsoft.com/office/drawing/2014/main" id="{E3566C04-CD8B-4740-AB34-A218ED9B79A9}"/>
              </a:ext>
            </a:extLst>
          </p:cNvPr>
          <p:cNvSpPr/>
          <p:nvPr/>
        </p:nvSpPr>
        <p:spPr>
          <a:xfrm>
            <a:off x="248112" y="1916832"/>
            <a:ext cx="4547392" cy="528438"/>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C8D46575-E70E-47F5-AD6D-7E53C041737D}"/>
              </a:ext>
            </a:extLst>
          </p:cNvPr>
          <p:cNvSpPr/>
          <p:nvPr/>
        </p:nvSpPr>
        <p:spPr>
          <a:xfrm>
            <a:off x="248112" y="2531990"/>
            <a:ext cx="3819832" cy="3633313"/>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TextBox 14">
            <a:extLst>
              <a:ext uri="{FF2B5EF4-FFF2-40B4-BE49-F238E27FC236}">
                <a16:creationId xmlns:a16="http://schemas.microsoft.com/office/drawing/2014/main" id="{3A20B432-61E5-4272-B5B5-EB68E2C9B08A}"/>
              </a:ext>
            </a:extLst>
          </p:cNvPr>
          <p:cNvSpPr txBox="1"/>
          <p:nvPr/>
        </p:nvSpPr>
        <p:spPr>
          <a:xfrm>
            <a:off x="3779912" y="1507735"/>
            <a:ext cx="2016224" cy="461665"/>
          </a:xfrm>
          <a:prstGeom prst="rect">
            <a:avLst/>
          </a:prstGeom>
          <a:solidFill>
            <a:srgbClr val="F08A34"/>
          </a:solidFill>
        </p:spPr>
        <p:txBody>
          <a:bodyPr wrap="square" rtlCol="0">
            <a:spAutoFit/>
          </a:bodyPr>
          <a:lstStyle/>
          <a:p>
            <a:pPr algn="ctr"/>
            <a:r>
              <a:rPr lang="sq-AL" dirty="1" sz="2400">
                <a:solidFill>
                  <a:schemeClr val="bg1"/>
                </a:solidFill>
                <a:latin typeface="+mj-lt"/>
              </a:rPr>
              <a:t>Titujt e shkurtër</a:t>
            </a:r>
          </a:p>
        </p:txBody>
      </p:sp>
      <p:sp>
        <p:nvSpPr>
          <p:cNvPr id="16" name="TextBox 15">
            <a:extLst>
              <a:ext uri="{FF2B5EF4-FFF2-40B4-BE49-F238E27FC236}">
                <a16:creationId xmlns:a16="http://schemas.microsoft.com/office/drawing/2014/main" id="{81C8089A-52A4-4593-B713-95C90556F978}"/>
              </a:ext>
            </a:extLst>
          </p:cNvPr>
          <p:cNvSpPr txBox="1"/>
          <p:nvPr/>
        </p:nvSpPr>
        <p:spPr>
          <a:xfrm>
            <a:off x="176447" y="6057823"/>
            <a:ext cx="1962917" cy="461665"/>
          </a:xfrm>
          <a:prstGeom prst="rect">
            <a:avLst/>
          </a:prstGeom>
          <a:solidFill>
            <a:srgbClr val="BDD8F3"/>
          </a:solidFill>
        </p:spPr>
        <p:txBody>
          <a:bodyPr wrap="square" rtlCol="0">
            <a:spAutoFit/>
          </a:bodyPr>
          <a:lstStyle/>
          <a:p>
            <a:pPr algn="ctr"/>
            <a:r>
              <a:rPr lang="sq-AL" dirty="1" sz="2400">
                <a:solidFill>
                  <a:schemeClr val="tx1">
                    <a:lumMod val="65000"/>
                    <a:lumOff val="35000"/>
                  </a:schemeClr>
                </a:solidFill>
                <a:latin typeface="+mj-lt"/>
              </a:rPr>
              <a:t>Trupi i mesazhit</a:t>
            </a:r>
          </a:p>
        </p:txBody>
      </p:sp>
      <p:sp>
        <p:nvSpPr>
          <p:cNvPr id="17" name="TextBox 16">
            <a:extLst>
              <a:ext uri="{FF2B5EF4-FFF2-40B4-BE49-F238E27FC236}">
                <a16:creationId xmlns:a16="http://schemas.microsoft.com/office/drawing/2014/main" id="{87A34E80-C8A5-4301-A114-6111B2CD8DAB}"/>
              </a:ext>
            </a:extLst>
          </p:cNvPr>
          <p:cNvSpPr txBox="1"/>
          <p:nvPr/>
        </p:nvSpPr>
        <p:spPr>
          <a:xfrm>
            <a:off x="6929653" y="2301157"/>
            <a:ext cx="2027178" cy="461665"/>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sq-AL" dirty="1" kumimoji="0" sz="2400" b="0" i="0" u="none" strike="noStrike" cap="none" normalizeH="0" baseline="0" noProof="0">
                <a:ln>
                  <a:noFill/>
                </a:ln>
                <a:solidFill>
                  <a:prstClr val="white"/>
                </a:solidFill>
                <a:uLnTx/>
                <a:uFillTx/>
                <a:latin typeface="Calibri"/>
                <a:ea typeface="ＭＳ Ｐゴシック" pitchFamily="-107" charset="-128"/>
              </a:rPr>
              <a:t>Titujt e plotë</a:t>
            </a:r>
          </a:p>
        </p:txBody>
      </p:sp>
    </p:spTree>
    <p:extLst>
      <p:ext uri="{BB962C8B-B14F-4D97-AF65-F5344CB8AC3E}">
        <p14:creationId xmlns:p14="http://schemas.microsoft.com/office/powerpoint/2010/main" val="23003344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Email</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36712" y="1193177"/>
            <a:ext cx="7777163" cy="5183187"/>
          </a:xfrm>
        </p:spPr>
        <p:txBody>
          <a:bodyPr/>
          <a:lstStyle/>
          <a:p>
            <a:pPr marL="0" indent="0" algn="just">
              <a:buNone/>
            </a:pPr>
            <a:r>
              <a:rPr lang="sq-AL" dirty="1"/>
              <a:t>Çështjet hetimore për email?</a:t>
            </a:r>
          </a:p>
          <a:p>
            <a:r>
              <a:rPr lang="sq-AL" dirty="1"/>
              <a:t>Header (titujt) ekzistojnë në të gjitha postat elektronike - por asnjë metodë standarde për tu qasur në to</a:t>
            </a:r>
          </a:p>
          <a:p>
            <a:pPr lvl="1" algn="just"/>
            <a:r>
              <a:rPr lang="sq-AL" dirty="1"/>
              <a:t>Klientët ose web-mail të gjithë kanë vendndodhje të ndryshme</a:t>
            </a:r>
          </a:p>
          <a:p>
            <a:pPr algn="just"/>
            <a:r>
              <a:rPr lang="sq-AL" dirty="1"/>
              <a:t>Disa aplikacione postare do të heqin titujt (header)</a:t>
            </a:r>
          </a:p>
          <a:p>
            <a:pPr lvl="1" algn="just"/>
            <a:r>
              <a:rPr lang="sq-AL" dirty="1"/>
              <a:t>Google (Gmail), Hotmail, Hushmail</a:t>
            </a:r>
          </a:p>
          <a:p>
            <a:pPr lvl="1" algn="just"/>
            <a:r>
              <a:rPr lang="sq-AL" dirty="1"/>
              <a:t>Bëhet për ‘privatësi’</a:t>
            </a:r>
          </a:p>
          <a:p>
            <a:pPr algn="just"/>
            <a:r>
              <a:rPr lang="sq-AL" dirty="1"/>
              <a:t>Gjithmonë lexo nga ‘poshtë lart’</a:t>
            </a:r>
          </a:p>
          <a:p>
            <a:pPr marL="0" indent="0" algn="just">
              <a:buNone/>
            </a:pPr>
            <a:endParaRPr lang="en-GB" dirty="0"/>
          </a:p>
        </p:txBody>
      </p:sp>
      <p:pic>
        <p:nvPicPr>
          <p:cNvPr id="2050" name="Picture 2" descr="Microsoft Outlook Latest Version - Free Download and Review 2020">
            <a:extLst>
              <a:ext uri="{FF2B5EF4-FFF2-40B4-BE49-F238E27FC236}">
                <a16:creationId xmlns:a16="http://schemas.microsoft.com/office/drawing/2014/main" id="{BFDD0F6F-62CC-4187-B7DC-9812F09E3F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58547" y="1334697"/>
            <a:ext cx="1196067" cy="1079501"/>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Thunderbird — Make Email Easier. — Thunderbird">
            <a:extLst>
              <a:ext uri="{FF2B5EF4-FFF2-40B4-BE49-F238E27FC236}">
                <a16:creationId xmlns:a16="http://schemas.microsoft.com/office/drawing/2014/main" id="{256C6BF1-43E1-457B-8385-B50714CB6A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90997" y="2623437"/>
            <a:ext cx="931168" cy="93116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8045C201-CA69-4FDE-BE14-1076E7A4DD6C}"/>
              </a:ext>
            </a:extLst>
          </p:cNvPr>
          <p:cNvPicPr>
            <a:picLocks noChangeAspect="1"/>
          </p:cNvPicPr>
          <p:nvPr/>
        </p:nvPicPr>
        <p:blipFill>
          <a:blip r:embed="rId5"/>
          <a:stretch>
            <a:fillRect/>
          </a:stretch>
        </p:blipFill>
        <p:spPr>
          <a:xfrm>
            <a:off x="7610222" y="5036407"/>
            <a:ext cx="1492720" cy="1095464"/>
          </a:xfrm>
          <a:prstGeom prst="rect">
            <a:avLst/>
          </a:prstGeom>
        </p:spPr>
      </p:pic>
      <p:pic>
        <p:nvPicPr>
          <p:cNvPr id="2056" name="Picture 8" descr="upload.wikimedia.org/wikipedia/commons/thumb/4/...">
            <a:extLst>
              <a:ext uri="{FF2B5EF4-FFF2-40B4-BE49-F238E27FC236}">
                <a16:creationId xmlns:a16="http://schemas.microsoft.com/office/drawing/2014/main" id="{880017DC-C376-46FB-A1F6-7A200C82F40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821792" y="3889615"/>
            <a:ext cx="1069579" cy="81048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730518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P2P - Peer to Peer</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79387" y="1124891"/>
            <a:ext cx="8785225" cy="5183187"/>
          </a:xfrm>
        </p:spPr>
        <p:txBody>
          <a:bodyPr/>
          <a:lstStyle/>
          <a:p>
            <a:pPr marL="0" indent="0" algn="just">
              <a:buNone/>
            </a:pPr>
            <a:r>
              <a:rPr lang="sq-AL" dirty="1"/>
              <a:t>Depo për ndarjen legjitime të fajlave - dhe gjithashtu i njohur për lejimin e përmbajtjes dhe fajlave të jashtëligjshëm që i nënshtrohen të drejtës së autorit/pronës intelektuale</a:t>
            </a:r>
          </a:p>
          <a:p>
            <a:pPr algn="just"/>
            <a:r>
              <a:rPr lang="sq-AL" dirty="1"/>
              <a:t>Rrjeti i centralizuar i zëvendësuar me të decentralizuar</a:t>
            </a:r>
          </a:p>
          <a:p>
            <a:pPr lvl="1" algn="just"/>
            <a:r>
              <a:rPr lang="sq-AL" dirty="1"/>
              <a:t>Sistemi i peers (kolegëve) dhe supernodes (super nyjeve) /ultrapeers që lehtësojnë ndarjen</a:t>
            </a:r>
          </a:p>
          <a:p>
            <a:pPr lvl="1" algn="just"/>
            <a:r>
              <a:rPr lang="sq-AL" dirty="1"/>
              <a:t>Shareaza, Frostwire, e-mule</a:t>
            </a:r>
          </a:p>
        </p:txBody>
      </p:sp>
      <p:pic>
        <p:nvPicPr>
          <p:cNvPr id="6146" name="Picture 2">
            <a:extLst>
              <a:ext uri="{FF2B5EF4-FFF2-40B4-BE49-F238E27FC236}">
                <a16:creationId xmlns:a16="http://schemas.microsoft.com/office/drawing/2014/main" id="{186E2263-0A30-4096-A67D-61EEB1211B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40152" y="4052944"/>
            <a:ext cx="2766715" cy="22551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2112431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P2P – Peer to Peer</a:t>
            </a:r>
          </a:p>
        </p:txBody>
      </p:sp>
      <p:pic>
        <p:nvPicPr>
          <p:cNvPr id="7" name="Content Placeholder 4">
            <a:extLst>
              <a:ext uri="{FF2B5EF4-FFF2-40B4-BE49-F238E27FC236}">
                <a16:creationId xmlns:a16="http://schemas.microsoft.com/office/drawing/2014/main" id="{18DC1995-38ED-48F8-A76F-2593E5C4B1C3}"/>
              </a:ext>
            </a:extLst>
          </p:cNvPr>
          <p:cNvPicPr>
            <a:picLocks noGrp="1" noChangeAspect="1"/>
          </p:cNvPicPr>
          <p:nvPr>
            <p:ph idx="4294967295"/>
          </p:nvPr>
        </p:nvPicPr>
        <p:blipFill>
          <a:blip r:embed="rId3"/>
          <a:stretch>
            <a:fillRect/>
          </a:stretch>
        </p:blipFill>
        <p:spPr>
          <a:xfrm>
            <a:off x="492125" y="1270001"/>
            <a:ext cx="8159750" cy="5153025"/>
          </a:xfrm>
          <a:prstGeom prst="rect">
            <a:avLst/>
          </a:prstGeom>
        </p:spPr>
      </p:pic>
    </p:spTree>
    <p:extLst>
      <p:ext uri="{BB962C8B-B14F-4D97-AF65-F5344CB8AC3E}">
        <p14:creationId xmlns:p14="http://schemas.microsoft.com/office/powerpoint/2010/main" val="61222082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P2P – Peer to Peer</a:t>
            </a:r>
          </a:p>
        </p:txBody>
      </p:sp>
      <p:pic>
        <p:nvPicPr>
          <p:cNvPr id="3" name="Picture 2">
            <a:extLst>
              <a:ext uri="{FF2B5EF4-FFF2-40B4-BE49-F238E27FC236}">
                <a16:creationId xmlns:a16="http://schemas.microsoft.com/office/drawing/2014/main" id="{2C5FF7AD-34CB-4372-A11E-0546B8F4B8A9}"/>
              </a:ext>
            </a:extLst>
          </p:cNvPr>
          <p:cNvPicPr>
            <a:picLocks noChangeAspect="1"/>
          </p:cNvPicPr>
          <p:nvPr/>
        </p:nvPicPr>
        <p:blipFill>
          <a:blip r:embed="rId3"/>
          <a:stretch>
            <a:fillRect/>
          </a:stretch>
        </p:blipFill>
        <p:spPr>
          <a:xfrm>
            <a:off x="485800" y="1192519"/>
            <a:ext cx="8172400" cy="5129281"/>
          </a:xfrm>
          <a:prstGeom prst="rect">
            <a:avLst/>
          </a:prstGeom>
          <a:ln>
            <a:solidFill>
              <a:srgbClr val="0070C0"/>
            </a:solidFill>
          </a:ln>
        </p:spPr>
      </p:pic>
      <p:sp>
        <p:nvSpPr>
          <p:cNvPr id="2" name="Rectangle 1">
            <a:extLst>
              <a:ext uri="{FF2B5EF4-FFF2-40B4-BE49-F238E27FC236}">
                <a16:creationId xmlns:a16="http://schemas.microsoft.com/office/drawing/2014/main" id="{1DAE7BFF-2FAC-452B-89B4-FA937F8C9BFD}"/>
              </a:ext>
            </a:extLst>
          </p:cNvPr>
          <p:cNvSpPr/>
          <p:nvPr/>
        </p:nvSpPr>
        <p:spPr>
          <a:xfrm>
            <a:off x="683568" y="2162824"/>
            <a:ext cx="1800200" cy="216024"/>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B6D34D7-7EAF-4CD8-B4AC-8284140437DD}"/>
              </a:ext>
            </a:extLst>
          </p:cNvPr>
          <p:cNvSpPr/>
          <p:nvPr/>
        </p:nvSpPr>
        <p:spPr>
          <a:xfrm>
            <a:off x="4644008" y="2636912"/>
            <a:ext cx="792088" cy="360040"/>
          </a:xfrm>
          <a:prstGeom prst="rect">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33683665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FTP – File Transfer Protocol (Protokolli i transferit të fajlave)</a:t>
            </a:r>
          </a:p>
        </p:txBody>
      </p:sp>
      <p:sp>
        <p:nvSpPr>
          <p:cNvPr id="2" name="Content Placeholder 1">
            <a:extLst>
              <a:ext uri="{FF2B5EF4-FFF2-40B4-BE49-F238E27FC236}">
                <a16:creationId xmlns:a16="http://schemas.microsoft.com/office/drawing/2014/main" id="{C73D2EFA-D172-4B4E-99AB-7AE4FC13240E}"/>
              </a:ext>
            </a:extLst>
          </p:cNvPr>
          <p:cNvSpPr>
            <a:spLocks noGrp="1"/>
          </p:cNvSpPr>
          <p:nvPr>
            <p:ph idx="4294967295"/>
          </p:nvPr>
        </p:nvSpPr>
        <p:spPr>
          <a:xfrm>
            <a:off x="457200" y="1270001"/>
            <a:ext cx="8229600" cy="4856163"/>
          </a:xfrm>
        </p:spPr>
        <p:txBody>
          <a:bodyPr/>
          <a:lstStyle/>
          <a:p>
            <a:pPr marL="0" indent="0" algn="just">
              <a:buNone/>
            </a:pPr>
            <a:r>
              <a:rPr lang="sq-AL" dirty="1"/>
              <a:t>Lejon transferimin e fajlave - ndërmjet kompjuterëve</a:t>
            </a:r>
          </a:p>
          <a:p>
            <a:pPr algn="just"/>
            <a:r>
              <a:rPr lang="sq-AL" dirty="1"/>
              <a:t>Punon në bazë të klientit/serverit - me programin FTP të instaluar tek klienti</a:t>
            </a:r>
          </a:p>
          <a:p>
            <a:pPr lvl="1" algn="just"/>
            <a:r>
              <a:rPr lang="sq-AL" dirty="1"/>
              <a:t>Punën me ID dhe fjalëkalim të përdoruesit</a:t>
            </a:r>
          </a:p>
          <a:p>
            <a:pPr lvl="1" algn="just"/>
            <a:r>
              <a:rPr lang="sq-AL" dirty="1"/>
              <a:t>Sapo të vërtetohen kredencialet, lidhja TCP hapet për transferim</a:t>
            </a:r>
          </a:p>
          <a:p>
            <a:pPr lvl="1" algn="just"/>
            <a:r>
              <a:rPr lang="sq-AL" dirty="1"/>
              <a:t>p.sh. FileZilla, CuteFTP, File Downloader, CoreFTP</a:t>
            </a:r>
            <a:r>
              <a:rPr lang="sq-AL" dirty="1"/>
              <a:t> </a:t>
            </a:r>
          </a:p>
        </p:txBody>
      </p:sp>
    </p:spTree>
    <p:extLst>
      <p:ext uri="{BB962C8B-B14F-4D97-AF65-F5344CB8AC3E}">
        <p14:creationId xmlns:p14="http://schemas.microsoft.com/office/powerpoint/2010/main" val="65092423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FTP – File Transfer Protocol (Protokolli i transferit të fajlave)</a:t>
            </a:r>
          </a:p>
        </p:txBody>
      </p:sp>
      <p:pic>
        <p:nvPicPr>
          <p:cNvPr id="9222" name="Picture 6">
            <a:extLst>
              <a:ext uri="{FF2B5EF4-FFF2-40B4-BE49-F238E27FC236}">
                <a16:creationId xmlns:a16="http://schemas.microsoft.com/office/drawing/2014/main" id="{CB70B552-2C96-484D-9C9B-7F98A393637F}"/>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107950" y="1154583"/>
            <a:ext cx="4826000" cy="3846512"/>
          </a:xfrm>
          <a:prstGeom prst="rect">
            <a:avLst/>
          </a:prstGeom>
          <a:noFill/>
          <a:extLst>
            <a:ext uri="{909E8E84-426E-40DD-AFC4-6F175D3DCCD1}">
              <a14:hiddenFill xmlns:a14="http://schemas.microsoft.com/office/drawing/2010/main">
                <a:solidFill>
                  <a:srgbClr val="FFFFFF"/>
                </a:solidFill>
              </a14:hiddenFill>
            </a:ext>
          </a:extLst>
        </p:spPr>
      </p:pic>
      <p:pic>
        <p:nvPicPr>
          <p:cNvPr id="9224" name="Picture 8">
            <a:extLst>
              <a:ext uri="{FF2B5EF4-FFF2-40B4-BE49-F238E27FC236}">
                <a16:creationId xmlns:a16="http://schemas.microsoft.com/office/drawing/2014/main" id="{977E505F-D244-44BE-8966-240D399FF2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57359" y="2638898"/>
            <a:ext cx="5178691" cy="38471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63995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2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Memoria online</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03325"/>
            <a:ext cx="8642350" cy="5464175"/>
          </a:xfrm>
        </p:spPr>
        <p:txBody>
          <a:bodyPr/>
          <a:lstStyle/>
          <a:p>
            <a:pPr marL="0" indent="0" algn="just">
              <a:buNone/>
            </a:pPr>
            <a:r>
              <a:rPr lang="sq-AL" dirty="1"/>
              <a:t>Puna me kompjuter në Cloud është mbizotëruese – ruajtja e të dhënave në ‘Cloud (re)’</a:t>
            </a:r>
          </a:p>
          <a:p>
            <a:pPr algn="just"/>
            <a:r>
              <a:rPr lang="sq-AL" dirty="1"/>
              <a:t>E përshtatshme, sipas kërkesës, e ndarë, e sigurt</a:t>
            </a:r>
          </a:p>
          <a:p>
            <a:pPr lvl="1" algn="just"/>
            <a:r>
              <a:rPr lang="sq-AL" dirty="1"/>
              <a:t>Falas - mund të ofrohet nga ISP-ja juaj ose të tjerët</a:t>
            </a:r>
          </a:p>
          <a:p>
            <a:pPr lvl="1" algn="just"/>
            <a:r>
              <a:rPr lang="sq-AL" dirty="1"/>
              <a:t>Abonimi – regjistrimi, pagesa &amp; marrja e më shumë memorie</a:t>
            </a:r>
          </a:p>
          <a:p>
            <a:pPr algn="just"/>
            <a:r>
              <a:rPr lang="sq-AL" dirty="1"/>
              <a:t>Legjitime</a:t>
            </a:r>
            <a:r>
              <a:rPr lang="sq-AL" dirty="1"/>
              <a:t> </a:t>
            </a:r>
          </a:p>
          <a:p>
            <a:pPr algn="just"/>
            <a:r>
              <a:rPr lang="sq-AL" dirty="1"/>
              <a:t>Përdoret për vepra penale</a:t>
            </a:r>
          </a:p>
          <a:p>
            <a:pPr lvl="1" algn="just"/>
            <a:r>
              <a:rPr lang="sq-AL" dirty="1"/>
              <a:t>Mund të ruajnë &amp; ndajnë përmbajtjen</a:t>
            </a:r>
            <a:r>
              <a:rPr lang="sq-AL" dirty="1"/>
              <a:t> </a:t>
            </a:r>
          </a:p>
        </p:txBody>
      </p:sp>
      <p:pic>
        <p:nvPicPr>
          <p:cNvPr id="5122" name="Picture 2" descr="Green Tick Vector Images (over 6,000)">
            <a:extLst>
              <a:ext uri="{FF2B5EF4-FFF2-40B4-BE49-F238E27FC236}">
                <a16:creationId xmlns:a16="http://schemas.microsoft.com/office/drawing/2014/main" id="{B6CA04ED-E9CC-4015-A4BC-D12B20AFA0E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2237694" y="2930236"/>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descr="Green Tick Vector Images (over 6,000)">
            <a:extLst>
              <a:ext uri="{FF2B5EF4-FFF2-40B4-BE49-F238E27FC236}">
                <a16:creationId xmlns:a16="http://schemas.microsoft.com/office/drawing/2014/main" id="{C0F78C25-B445-4F20-9A89-B5DBA7C5B2D7}"/>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3152906" y="3289484"/>
            <a:ext cx="754956" cy="57606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8210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122"/>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
                                            <p:txEl>
                                              <p:pRg st="6" end="6"/>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Memoria online</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24891"/>
            <a:ext cx="8642350" cy="5183187"/>
          </a:xfrm>
        </p:spPr>
        <p:txBody>
          <a:bodyPr/>
          <a:lstStyle/>
          <a:p>
            <a:pPr marL="0" indent="0">
              <a:buNone/>
            </a:pPr>
            <a:r>
              <a:rPr lang="sq-AL" dirty="1"/>
              <a:t>Shembujt – iDrive (5GB/5TB), pCloud (10GB/2TB), OneDrive (5GB/6TB), Google Drive (15GB/2TB)</a:t>
            </a:r>
            <a:r>
              <a:rPr lang="sq-AL" dirty="1"/>
              <a:t> </a:t>
            </a:r>
          </a:p>
        </p:txBody>
      </p:sp>
      <p:pic>
        <p:nvPicPr>
          <p:cNvPr id="4" name="Picture 3">
            <a:extLst>
              <a:ext uri="{FF2B5EF4-FFF2-40B4-BE49-F238E27FC236}">
                <a16:creationId xmlns:a16="http://schemas.microsoft.com/office/drawing/2014/main" id="{4A076A63-680C-4E42-9002-335EEA3A7D26}"/>
              </a:ext>
            </a:extLst>
          </p:cNvPr>
          <p:cNvPicPr>
            <a:picLocks noChangeAspect="1"/>
          </p:cNvPicPr>
          <p:nvPr/>
        </p:nvPicPr>
        <p:blipFill>
          <a:blip r:embed="rId3"/>
          <a:stretch>
            <a:fillRect/>
          </a:stretch>
        </p:blipFill>
        <p:spPr>
          <a:xfrm>
            <a:off x="395536" y="2337600"/>
            <a:ext cx="6786500" cy="4110501"/>
          </a:xfrm>
          <a:prstGeom prst="rect">
            <a:avLst/>
          </a:prstGeom>
          <a:ln>
            <a:solidFill>
              <a:srgbClr val="0070C0"/>
            </a:solidFill>
          </a:ln>
        </p:spPr>
      </p:pic>
      <p:sp>
        <p:nvSpPr>
          <p:cNvPr id="13" name="TextBox 12">
            <a:extLst>
              <a:ext uri="{FF2B5EF4-FFF2-40B4-BE49-F238E27FC236}">
                <a16:creationId xmlns:a16="http://schemas.microsoft.com/office/drawing/2014/main" id="{F5E9FC62-4CD7-4CE7-977B-D7738CE73106}"/>
              </a:ext>
            </a:extLst>
          </p:cNvPr>
          <p:cNvSpPr txBox="1"/>
          <p:nvPr/>
        </p:nvSpPr>
        <p:spPr>
          <a:xfrm>
            <a:off x="6865302" y="2891758"/>
            <a:ext cx="2027178" cy="3416320"/>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sq-AL" dirty="1" kumimoji="0" sz="2400" b="0" i="0" u="none" strike="noStrike" cap="none" normalizeH="0" baseline="0" noProof="0">
                <a:ln>
                  <a:noFill/>
                </a:ln>
                <a:solidFill>
                  <a:prstClr val="white"/>
                </a:solidFill>
                <a:uLnTx/>
                <a:uFillTx/>
                <a:latin typeface="Calibri"/>
                <a:ea typeface="ＭＳ Ｐゴシック" pitchFamily="-107" charset="-128"/>
              </a:rPr>
              <a:t>Mega.nz</a:t>
            </a:r>
          </a:p>
          <a:p>
            <a:pPr marL="0" marR="0" lvl="0" indent="0" algn="ctr" defTabSz="914400" eaLnBrk="1" fontAlgn="auto" latinLnBrk="0" hangingPunct="1">
              <a:lnSpc>
                <a:spcPct val="100000"/>
              </a:lnSpc>
              <a:spcBef>
                <a:spcPts val="0"/>
              </a:spcBef>
              <a:spcAft>
                <a:spcPts val="0"/>
              </a:spcAft>
              <a:buClrTx/>
              <a:buSzTx/>
              <a:buFontTx/>
              <a:buNone/>
              <a:tabLst/>
              <a:defRPr/>
            </a:pPr>
            <a:r>
              <a:rPr lang="sq-AL" dirty="1" sz="2400">
                <a:solidFill>
                  <a:prstClr val="white"/>
                </a:solidFill>
                <a:latin typeface="Calibri"/>
                <a:ea typeface="ＭＳ Ｐゴシック" pitchFamily="-107" charset="-128"/>
              </a:rPr>
              <a:t>15GB falas</a:t>
            </a:r>
          </a:p>
          <a:p>
            <a:pPr marL="0" marR="0" lvl="0" indent="0" algn="ctr" defTabSz="914400" eaLnBrk="1" fontAlgn="auto" latinLnBrk="0" hangingPunct="1">
              <a:lnSpc>
                <a:spcPct val="100000"/>
              </a:lnSpc>
              <a:spcBef>
                <a:spcPts val="0"/>
              </a:spcBef>
              <a:spcAft>
                <a:spcPts val="0"/>
              </a:spcAft>
              <a:buClrTx/>
              <a:buSzTx/>
              <a:buFontTx/>
              <a:buNone/>
              <a:tabLst/>
              <a:defRPr/>
            </a:pPr>
            <a:r>
              <a:rPr lang="sq-AL" dirty="1" kumimoji="0" sz="2400" b="0" i="0" u="none" strike="noStrike" cap="none" normalizeH="0" baseline="0" noProof="0">
                <a:ln>
                  <a:noFill/>
                </a:ln>
                <a:solidFill>
                  <a:prstClr val="white"/>
                </a:solidFill>
                <a:uLnTx/>
                <a:uFillTx/>
                <a:latin typeface="Calibri"/>
                <a:ea typeface="ＭＳ Ｐゴシック" pitchFamily="-107" charset="-128"/>
              </a:rPr>
              <a:t>Max 16TB</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2400" b="0" i="0" u="none" strike="noStrike" kern="0" cap="none" spc="0" normalizeH="0" baseline="0" noProof="0" dirty="0">
              <a:ln>
                <a:noFill/>
              </a:ln>
              <a:solidFill>
                <a:prstClr val="white"/>
              </a:solidFill>
              <a:effectLst/>
              <a:uLnTx/>
              <a:uFillTx/>
              <a:latin typeface="Calibri"/>
              <a:ea typeface="ＭＳ Ｐゴシック" pitchFamily="-107" charset="-128"/>
            </a:endParaRPr>
          </a:p>
          <a:p>
            <a:pPr marL="0" marR="0" lvl="0" indent="0" algn="ctr" defTabSz="914400" eaLnBrk="1" fontAlgn="auto" latinLnBrk="0" hangingPunct="1">
              <a:lnSpc>
                <a:spcPct val="100000"/>
              </a:lnSpc>
              <a:spcBef>
                <a:spcPts val="0"/>
              </a:spcBef>
              <a:spcAft>
                <a:spcPts val="0"/>
              </a:spcAft>
              <a:buClrTx/>
              <a:buSzTx/>
              <a:buFontTx/>
              <a:buNone/>
              <a:tabLst/>
              <a:defRPr/>
            </a:pPr>
            <a:r>
              <a:rPr lang="sq-AL" dirty="1" sz="2400">
                <a:solidFill>
                  <a:prstClr val="white"/>
                </a:solidFill>
                <a:latin typeface="Calibri"/>
                <a:ea typeface="ＭＳ Ｐゴシック" pitchFamily="-107" charset="-128"/>
              </a:rPr>
              <a:t>Enkriptuar plotësisht në fund të serverit dhe në tranzit</a:t>
            </a:r>
          </a:p>
          <a:p>
            <a:pPr marL="0" marR="0" lvl="0" indent="0" algn="ctr" defTabSz="914400" eaLnBrk="1" fontAlgn="auto" latinLnBrk="0" hangingPunct="1">
              <a:lnSpc>
                <a:spcPct val="100000"/>
              </a:lnSpc>
              <a:spcBef>
                <a:spcPts val="0"/>
              </a:spcBef>
              <a:spcAft>
                <a:spcPts val="0"/>
              </a:spcAft>
              <a:buClrTx/>
              <a:buSzTx/>
              <a:buFontTx/>
              <a:buNone/>
              <a:tabLst/>
              <a:defRPr/>
            </a:pPr>
            <a:r>
              <a:rPr lang="sq-AL" dirty="1" kumimoji="0" sz="2400" b="0" i="0" u="none" strike="noStrike" cap="none" normalizeH="0" baseline="0" noProof="0">
                <a:ln>
                  <a:noFill/>
                </a:ln>
                <a:solidFill>
                  <a:prstClr val="white"/>
                </a:solidFill>
                <a:uLnTx/>
                <a:uFillTx/>
                <a:latin typeface="Calibri"/>
                <a:ea typeface="ＭＳ Ｐゴシック" pitchFamily="-107" charset="-128"/>
              </a:rPr>
              <a:t>(128 bit AES)</a:t>
            </a:r>
          </a:p>
        </p:txBody>
      </p:sp>
    </p:spTree>
    <p:extLst>
      <p:ext uri="{BB962C8B-B14F-4D97-AF65-F5344CB8AC3E}">
        <p14:creationId xmlns:p14="http://schemas.microsoft.com/office/powerpoint/2010/main" val="3375761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IOT – Interneti i gjërave</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92536"/>
            <a:ext cx="8642350" cy="5183187"/>
          </a:xfrm>
        </p:spPr>
        <p:txBody>
          <a:bodyPr/>
          <a:lstStyle/>
          <a:p>
            <a:pPr marL="0" indent="0" algn="just">
              <a:buNone/>
            </a:pPr>
            <a:r>
              <a:rPr lang="sq-AL" dirty="1"/>
              <a:t>Çdo pajisje është e lidhur me adresën e vet IP (IPv6) - të ndërlidhura me pronarin dhe njëri-tjetrin</a:t>
            </a:r>
          </a:p>
          <a:p>
            <a:pPr algn="just"/>
            <a:r>
              <a:rPr lang="sq-AL" dirty="1"/>
              <a:t>Sfida - pajisjet përmbajnë të dhëna dhe mund të bëhen objektiva si të pamundur për të siguruar gjithçka</a:t>
            </a:r>
          </a:p>
          <a:p>
            <a:pPr algn="just"/>
            <a:r>
              <a:rPr lang="sq-AL" dirty="1"/>
              <a:t>Pajisjet e kompromentuara mund të përdoren si Botnet!</a:t>
            </a:r>
          </a:p>
          <a:p>
            <a:pPr lvl="1" algn="just"/>
            <a:r>
              <a:rPr lang="sq-AL" dirty="1"/>
              <a:t>p.sh. Mirai</a:t>
            </a:r>
          </a:p>
        </p:txBody>
      </p:sp>
      <p:pic>
        <p:nvPicPr>
          <p:cNvPr id="7" name="Bild 3">
            <a:extLst>
              <a:ext uri="{FF2B5EF4-FFF2-40B4-BE49-F238E27FC236}">
                <a16:creationId xmlns:a16="http://schemas.microsoft.com/office/drawing/2014/main" id="{7BC525A1-20BC-4A5C-8736-74A2C5AF6670}"/>
              </a:ext>
            </a:extLst>
          </p:cNvPr>
          <p:cNvPicPr>
            <a:picLocks noChangeAspect="1"/>
          </p:cNvPicPr>
          <p:nvPr/>
        </p:nvPicPr>
        <p:blipFill>
          <a:blip r:embed="rId3"/>
          <a:stretch>
            <a:fillRect/>
          </a:stretch>
        </p:blipFill>
        <p:spPr>
          <a:xfrm>
            <a:off x="5076056" y="3977912"/>
            <a:ext cx="3816424" cy="2470190"/>
          </a:xfrm>
          <a:prstGeom prst="rect">
            <a:avLst/>
          </a:prstGeom>
        </p:spPr>
      </p:pic>
    </p:spTree>
    <p:extLst>
      <p:ext uri="{BB962C8B-B14F-4D97-AF65-F5344CB8AC3E}">
        <p14:creationId xmlns:p14="http://schemas.microsoft.com/office/powerpoint/2010/main" val="42326168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30 at 21.29.56.png">
            <a:extLst>
              <a:ext uri="{FF2B5EF4-FFF2-40B4-BE49-F238E27FC236}">
                <a16:creationId xmlns:a16="http://schemas.microsoft.com/office/drawing/2014/main" id="{30A85C27-394A-4855-BA0A-56E9B0CCD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3" name="Picture 2" descr="Screen Shot 2017-05-30 at 21.33.03.png">
            <a:extLst>
              <a:ext uri="{FF2B5EF4-FFF2-40B4-BE49-F238E27FC236}">
                <a16:creationId xmlns:a16="http://schemas.microsoft.com/office/drawing/2014/main" id="{F54D875E-4B9B-4133-A9BA-0D62D169AC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a16="http://schemas.microsoft.com/office/drawing/2014/main" id="{CEB2603D-1C71-444F-BCB7-5B4907EA05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5" name="Picture 4" descr="Screen Shot 2017-05-30 at 21.37.00.png">
            <a:extLst>
              <a:ext uri="{FF2B5EF4-FFF2-40B4-BE49-F238E27FC236}">
                <a16:creationId xmlns:a16="http://schemas.microsoft.com/office/drawing/2014/main" id="{50763114-69A2-4D01-9876-A14B7DE807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pic>
        <p:nvPicPr>
          <p:cNvPr id="6" name="Picture 5" descr="Screen Shot 2017-05-30 at 21.37.29.png">
            <a:extLst>
              <a:ext uri="{FF2B5EF4-FFF2-40B4-BE49-F238E27FC236}">
                <a16:creationId xmlns:a16="http://schemas.microsoft.com/office/drawing/2014/main" id="{D5EE4B2E-C0AA-4167-8086-4B802C1ED0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a16="http://schemas.microsoft.com/office/drawing/2014/main" id="{A1E716B6-396C-401B-B633-50134CD1D6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a16="http://schemas.microsoft.com/office/drawing/2014/main" id="{B4AF08FE-43C5-4BE6-9787-309332E069A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Sistemet kompjuterike</a:t>
            </a:r>
          </a:p>
        </p:txBody>
      </p:sp>
    </p:spTree>
    <p:extLst>
      <p:ext uri="{BB962C8B-B14F-4D97-AF65-F5344CB8AC3E}">
        <p14:creationId xmlns:p14="http://schemas.microsoft.com/office/powerpoint/2010/main" val="216472339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Lojërat online</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7125"/>
            <a:ext cx="8642350" cy="5183187"/>
          </a:xfrm>
        </p:spPr>
        <p:txBody>
          <a:bodyPr/>
          <a:lstStyle/>
          <a:p>
            <a:pPr marL="0" indent="0" algn="just">
              <a:buNone/>
            </a:pPr>
            <a:r>
              <a:rPr lang="sq-AL" dirty="1"/>
              <a:t>Të njohura për disa - të cilët kalojnë kohë të konsiderueshme duke luajtur</a:t>
            </a:r>
          </a:p>
          <a:p>
            <a:pPr algn="just"/>
            <a:r>
              <a:rPr lang="sq-AL" dirty="1"/>
              <a:t>Komunitetet online të formuar nga lojtarët</a:t>
            </a:r>
          </a:p>
          <a:p>
            <a:pPr algn="just"/>
            <a:r>
              <a:rPr lang="sq-AL" dirty="1"/>
              <a:t>Krimi kibernetik përshkon lojërat</a:t>
            </a:r>
          </a:p>
          <a:p>
            <a:pPr algn="just"/>
            <a:r>
              <a:rPr lang="sq-AL" dirty="1" b="1" sz="2000">
                <a:latin typeface="Calibri" pitchFamily="34" charset="0"/>
              </a:rPr>
              <a:t>Hakimi - </a:t>
            </a:r>
            <a:r>
              <a:rPr lang="sq-AL" dirty="1" sz="2000"/>
              <a:t>Kriminelët kibernetikë përpiqen të joshin tjerët për të dhënë informacion në lidhje me veten tuaj, në mënyrë që të mund të hakojnë llogaritë tuaja personale ose të lojërave</a:t>
            </a:r>
          </a:p>
          <a:p>
            <a:pPr algn="just"/>
            <a:r>
              <a:rPr lang="sq-AL" dirty="1" b="1" sz="2000">
                <a:latin typeface="Calibri" pitchFamily="34" charset="0"/>
              </a:rPr>
              <a:t>Phishing - </a:t>
            </a:r>
            <a:r>
              <a:rPr lang="sq-AL" dirty="1" sz="2000"/>
              <a:t>Ata mund t'ju tregojnë se mund t'ju ndihmojnë të merrni më shumë para loje ose të ngriheni më shpejt në nivel</a:t>
            </a:r>
          </a:p>
          <a:p>
            <a:pPr algn="just"/>
            <a:r>
              <a:rPr lang="sq-AL" dirty="1" b="1" sz="2000">
                <a:latin typeface="Calibri" pitchFamily="34" charset="0"/>
              </a:rPr>
              <a:t>Gold-farming (ferma e arit) - </a:t>
            </a:r>
            <a:r>
              <a:rPr lang="sq-AL" dirty="1" sz="2000"/>
              <a:t>Kriminelët kibernetikë përdorin botnetët për të gjeneruar pasuri në lojë - të tilla si "ari", "monedha" ose "perla" - u shesin lojtarëve të tjerë, zakonisht me zbritje.</a:t>
            </a:r>
          </a:p>
          <a:p>
            <a:pPr algn="just"/>
            <a:r>
              <a:rPr lang="sq-AL" dirty="1" b="1" sz="2000">
                <a:latin typeface="Calibri" pitchFamily="34" charset="0"/>
              </a:rPr>
              <a:t>Ngacmimi kibernetik - </a:t>
            </a:r>
            <a:r>
              <a:rPr lang="sq-AL" dirty="1" sz="2000"/>
              <a:t>Pjesë e argëtimit në lojërat në internet është konkurrenca ndërmjet lojtarëve.</a:t>
            </a:r>
            <a:r>
              <a:rPr lang="sq-AL" dirty="1" sz="2000"/>
              <a:t> </a:t>
            </a:r>
            <a:r>
              <a:rPr lang="sq-AL" dirty="1" sz="2000"/>
              <a:t>Dallimi ndërmjet konkurrencës së padëmshme dhe ngacmimit në internet</a:t>
            </a:r>
          </a:p>
        </p:txBody>
      </p:sp>
    </p:spTree>
    <p:extLst>
      <p:ext uri="{BB962C8B-B14F-4D97-AF65-F5344CB8AC3E}">
        <p14:creationId xmlns:p14="http://schemas.microsoft.com/office/powerpoint/2010/main" val="91849814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Grupet e lajmeve (Newsgroups)</a:t>
            </a:r>
          </a:p>
        </p:txBody>
      </p:sp>
      <p:pic>
        <p:nvPicPr>
          <p:cNvPr id="4" name="Content Placeholder 3">
            <a:extLst>
              <a:ext uri="{FF2B5EF4-FFF2-40B4-BE49-F238E27FC236}">
                <a16:creationId xmlns:a16="http://schemas.microsoft.com/office/drawing/2014/main" id="{95DD69DF-05C7-439C-BD3A-676EBB9FF35D}"/>
              </a:ext>
            </a:extLst>
          </p:cNvPr>
          <p:cNvPicPr>
            <a:picLocks noGrp="1" noChangeAspect="1"/>
          </p:cNvPicPr>
          <p:nvPr>
            <p:ph idx="4294967295"/>
          </p:nvPr>
        </p:nvPicPr>
        <p:blipFill>
          <a:blip r:embed="rId3"/>
          <a:stretch>
            <a:fillRect/>
          </a:stretch>
        </p:blipFill>
        <p:spPr>
          <a:xfrm>
            <a:off x="188207" y="1270001"/>
            <a:ext cx="2873375" cy="4641850"/>
          </a:xfrm>
          <a:prstGeom prst="rect">
            <a:avLst/>
          </a:prstGeom>
        </p:spPr>
      </p:pic>
      <p:pic>
        <p:nvPicPr>
          <p:cNvPr id="5" name="Picture 4">
            <a:extLst>
              <a:ext uri="{FF2B5EF4-FFF2-40B4-BE49-F238E27FC236}">
                <a16:creationId xmlns:a16="http://schemas.microsoft.com/office/drawing/2014/main" id="{89CFA938-A403-42BF-9AB0-9A4F7D76076A}"/>
              </a:ext>
            </a:extLst>
          </p:cNvPr>
          <p:cNvPicPr>
            <a:picLocks noChangeAspect="1"/>
          </p:cNvPicPr>
          <p:nvPr/>
        </p:nvPicPr>
        <p:blipFill>
          <a:blip r:embed="rId4"/>
          <a:stretch>
            <a:fillRect/>
          </a:stretch>
        </p:blipFill>
        <p:spPr>
          <a:xfrm>
            <a:off x="2843808" y="1485554"/>
            <a:ext cx="5148064" cy="2832600"/>
          </a:xfrm>
          <a:prstGeom prst="rect">
            <a:avLst/>
          </a:prstGeom>
        </p:spPr>
      </p:pic>
      <p:pic>
        <p:nvPicPr>
          <p:cNvPr id="6" name="Picture 5">
            <a:extLst>
              <a:ext uri="{FF2B5EF4-FFF2-40B4-BE49-F238E27FC236}">
                <a16:creationId xmlns:a16="http://schemas.microsoft.com/office/drawing/2014/main" id="{77787B50-9155-41D9-8780-BA407C9366C0}"/>
              </a:ext>
            </a:extLst>
          </p:cNvPr>
          <p:cNvPicPr>
            <a:picLocks noChangeAspect="1"/>
          </p:cNvPicPr>
          <p:nvPr/>
        </p:nvPicPr>
        <p:blipFill>
          <a:blip r:embed="rId5"/>
          <a:stretch>
            <a:fillRect/>
          </a:stretch>
        </p:blipFill>
        <p:spPr>
          <a:xfrm>
            <a:off x="4579620" y="3142019"/>
            <a:ext cx="4376173" cy="3218351"/>
          </a:xfrm>
          <a:prstGeom prst="rect">
            <a:avLst/>
          </a:prstGeom>
          <a:ln>
            <a:solidFill>
              <a:srgbClr val="0070C0"/>
            </a:solidFill>
          </a:ln>
        </p:spPr>
      </p:pic>
    </p:spTree>
    <p:extLst>
      <p:ext uri="{BB962C8B-B14F-4D97-AF65-F5344CB8AC3E}">
        <p14:creationId xmlns:p14="http://schemas.microsoft.com/office/powerpoint/2010/main" val="2794761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Rrjetet sociale</a:t>
            </a:r>
          </a:p>
        </p:txBody>
      </p:sp>
      <p:sp>
        <p:nvSpPr>
          <p:cNvPr id="2" name="Content Placeholder 1">
            <a:extLst>
              <a:ext uri="{FF2B5EF4-FFF2-40B4-BE49-F238E27FC236}">
                <a16:creationId xmlns:a16="http://schemas.microsoft.com/office/drawing/2014/main" id="{51E43806-BB57-4B11-AB4C-F037020EE7C4}"/>
              </a:ext>
            </a:extLst>
          </p:cNvPr>
          <p:cNvSpPr>
            <a:spLocks noGrp="1"/>
          </p:cNvSpPr>
          <p:nvPr>
            <p:ph idx="4294967295"/>
          </p:nvPr>
        </p:nvSpPr>
        <p:spPr>
          <a:xfrm>
            <a:off x="282575" y="1355725"/>
            <a:ext cx="8578850" cy="5311775"/>
          </a:xfrm>
        </p:spPr>
        <p:txBody>
          <a:bodyPr/>
          <a:lstStyle/>
          <a:p>
            <a:pPr marL="0" indent="0" algn="just">
              <a:buNone/>
            </a:pPr>
            <a:r>
              <a:rPr lang="sq-AL" dirty="1"/>
              <a:t>Komunikimi dhe zgjedhja e stilit të jetës së shumë njerëzve</a:t>
            </a:r>
          </a:p>
          <a:p>
            <a:pPr algn="just"/>
            <a:r>
              <a:rPr lang="sq-AL" dirty="1"/>
              <a:t>Facebook, Twitter, Instagram, TikTok, Snapchat, YouTube, Tumblr, Pinterest</a:t>
            </a:r>
            <a:r>
              <a:rPr lang="sq-AL" dirty="1"/>
              <a:t> </a:t>
            </a:r>
          </a:p>
          <a:p>
            <a:pPr algn="just"/>
            <a:r>
              <a:rPr lang="sq-AL" dirty="1"/>
              <a:t>Krijoni profile, mblidhni miq, ndani informacione dhe të dhëna</a:t>
            </a:r>
          </a:p>
          <a:p>
            <a:pPr lvl="1" algn="just"/>
            <a:r>
              <a:rPr lang="sq-AL" dirty="1"/>
              <a:t>Çështjet me sasinë e të dhënave ‘të ndara’ që i bën njerëzit shënjestër të kriminelëve</a:t>
            </a:r>
          </a:p>
          <a:p>
            <a:pPr lvl="1" algn="just"/>
            <a:r>
              <a:rPr lang="sq-AL" dirty="1"/>
              <a:t>Burim i dobishëm për zbatimin e ligjit mbledhjen e informacionit në lidhje me të dyshuarit dhe aktivitetet</a:t>
            </a:r>
          </a:p>
          <a:p>
            <a:pPr algn="just"/>
            <a:r>
              <a:rPr lang="sq-AL" dirty="1"/>
              <a:t>Disa janë lajmëtarë të pastër - të tjerët i hanë ata!</a:t>
            </a:r>
          </a:p>
        </p:txBody>
      </p:sp>
    </p:spTree>
    <p:extLst>
      <p:ext uri="{BB962C8B-B14F-4D97-AF65-F5344CB8AC3E}">
        <p14:creationId xmlns:p14="http://schemas.microsoft.com/office/powerpoint/2010/main" val="22745112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Rrjetet sociale</a:t>
            </a:r>
          </a:p>
        </p:txBody>
      </p:sp>
      <p:pic>
        <p:nvPicPr>
          <p:cNvPr id="1028" name="Picture 4">
            <a:extLst>
              <a:ext uri="{FF2B5EF4-FFF2-40B4-BE49-F238E27FC236}">
                <a16:creationId xmlns:a16="http://schemas.microsoft.com/office/drawing/2014/main" id="{6F6FFB02-E0C2-43C7-897E-56972400DAEE}"/>
              </a:ext>
            </a:extLst>
          </p:cNvPr>
          <p:cNvPicPr>
            <a:picLocks noGrp="1" noChangeAspect="1" noChangeArrowheads="1"/>
          </p:cNvPicPr>
          <p:nvPr>
            <p:ph idx="4294967295"/>
          </p:nvPr>
        </p:nvPicPr>
        <p:blipFill>
          <a:blip r:embed="rId3">
            <a:extLst>
              <a:ext uri="{28A0092B-C50C-407E-A947-70E740481C1C}">
                <a14:useLocalDpi xmlns:a14="http://schemas.microsoft.com/office/drawing/2010/main" val="0"/>
              </a:ext>
            </a:extLst>
          </a:blip>
          <a:srcRect/>
          <a:stretch>
            <a:fillRect/>
          </a:stretch>
        </p:blipFill>
        <p:spPr bwMode="auto">
          <a:xfrm>
            <a:off x="588962" y="1175161"/>
            <a:ext cx="8045450" cy="4525963"/>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Social Media Use Around The World">
            <a:extLst>
              <a:ext uri="{FF2B5EF4-FFF2-40B4-BE49-F238E27FC236}">
                <a16:creationId xmlns:a16="http://schemas.microsoft.com/office/drawing/2014/main" id="{B4C82003-C61F-4392-9A38-4828D02A6D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921" y="1166018"/>
            <a:ext cx="8046155" cy="453510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84060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Rrjetet sociale</a:t>
            </a:r>
          </a:p>
        </p:txBody>
      </p:sp>
      <p:pic>
        <p:nvPicPr>
          <p:cNvPr id="8" name="Picture 2">
            <a:extLst>
              <a:ext uri="{FF2B5EF4-FFF2-40B4-BE49-F238E27FC236}">
                <a16:creationId xmlns:a16="http://schemas.microsoft.com/office/drawing/2014/main" id="{6D9ED208-7C4E-4571-9E13-508251C265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36058" y="1154555"/>
            <a:ext cx="2680358" cy="3573811"/>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a:extLst>
              <a:ext uri="{FF2B5EF4-FFF2-40B4-BE49-F238E27FC236}">
                <a16:creationId xmlns:a16="http://schemas.microsoft.com/office/drawing/2014/main" id="{3D16F62A-5A08-4DC1-98A2-1F396D5B25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7251" y="1229062"/>
            <a:ext cx="4724789" cy="318923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6">
            <a:extLst>
              <a:ext uri="{FF2B5EF4-FFF2-40B4-BE49-F238E27FC236}">
                <a16:creationId xmlns:a16="http://schemas.microsoft.com/office/drawing/2014/main" id="{C4B151AE-2F03-420A-8606-0DFDDB47D67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71116" y="3425161"/>
            <a:ext cx="2312650" cy="3083533"/>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Image may contain: table and outdoor">
            <a:extLst>
              <a:ext uri="{FF2B5EF4-FFF2-40B4-BE49-F238E27FC236}">
                <a16:creationId xmlns:a16="http://schemas.microsoft.com/office/drawing/2014/main" id="{DEF33366-C6EB-4582-B8A7-A25B5977E6E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104978" y="3530013"/>
            <a:ext cx="3831771" cy="2873828"/>
          </a:xfrm>
          <a:prstGeom prst="rect">
            <a:avLst/>
          </a:prstGeom>
          <a:noFill/>
          <a:ln>
            <a:solidFill>
              <a:srgbClr val="0070C0"/>
            </a:solidFill>
          </a:ln>
          <a:extLst>
            <a:ext uri="{909E8E84-426E-40DD-AFC4-6F175D3DCCD1}">
              <a14:hiddenFill xmlns:a14="http://schemas.microsoft.com/office/drawing/2010/main">
                <a:solidFill>
                  <a:srgbClr val="FFFFFF"/>
                </a:solidFill>
              </a14:hiddenFill>
            </a:ext>
          </a:extLst>
        </p:spPr>
      </p:pic>
      <p:sp>
        <p:nvSpPr>
          <p:cNvPr id="18" name="TextBox 17">
            <a:extLst>
              <a:ext uri="{FF2B5EF4-FFF2-40B4-BE49-F238E27FC236}">
                <a16:creationId xmlns:a16="http://schemas.microsoft.com/office/drawing/2014/main" id="{D779353F-CB1A-46A5-8DD3-4DA321C9B444}"/>
              </a:ext>
            </a:extLst>
          </p:cNvPr>
          <p:cNvSpPr txBox="1"/>
          <p:nvPr/>
        </p:nvSpPr>
        <p:spPr>
          <a:xfrm>
            <a:off x="841453" y="2090086"/>
            <a:ext cx="3456384" cy="1569660"/>
          </a:xfrm>
          <a:prstGeom prst="rect">
            <a:avLst/>
          </a:prstGeom>
          <a:solidFill>
            <a:srgbClr val="F08A34"/>
          </a:solidFill>
        </p:spPr>
        <p:txBody>
          <a:bodyPr wrap="square" rtlCol="0">
            <a:spAutoFit/>
          </a:bodyPr>
          <a:lstStyle/>
          <a:p>
            <a:pPr algn="ctr"/>
            <a:r>
              <a:rPr lang="sq-AL" dirty="1" sz="2400">
                <a:solidFill>
                  <a:schemeClr val="bg1"/>
                </a:solidFill>
                <a:latin typeface="+mj-lt"/>
              </a:rPr>
              <a:t>Ja çfarë kemi ngrënë për darkë sonte!</a:t>
            </a:r>
          </a:p>
          <a:p>
            <a:pPr algn="ctr"/>
            <a:r>
              <a:rPr lang="sq-AL" dirty="1" sz="2400">
                <a:solidFill>
                  <a:schemeClr val="bg1"/>
                </a:solidFill>
                <a:latin typeface="+mj-lt"/>
              </a:rPr>
              <a:t>(shikoni dje dhe një ditë më parë për racionet e mëparshme)</a:t>
            </a:r>
          </a:p>
        </p:txBody>
      </p:sp>
      <p:sp>
        <p:nvSpPr>
          <p:cNvPr id="19" name="TextBox 18">
            <a:extLst>
              <a:ext uri="{FF2B5EF4-FFF2-40B4-BE49-F238E27FC236}">
                <a16:creationId xmlns:a16="http://schemas.microsoft.com/office/drawing/2014/main" id="{6869C463-A857-454B-AAF4-63909FCCDF83}"/>
              </a:ext>
            </a:extLst>
          </p:cNvPr>
          <p:cNvSpPr txBox="1"/>
          <p:nvPr/>
        </p:nvSpPr>
        <p:spPr>
          <a:xfrm>
            <a:off x="5292671" y="2090086"/>
            <a:ext cx="3456384" cy="830997"/>
          </a:xfrm>
          <a:prstGeom prst="rect">
            <a:avLst/>
          </a:prstGeom>
          <a:solidFill>
            <a:srgbClr val="F08A34"/>
          </a:solidFill>
        </p:spPr>
        <p:txBody>
          <a:bodyPr wrap="square" rtlCol="0">
            <a:spAutoFit/>
          </a:bodyPr>
          <a:lstStyle/>
          <a:p>
            <a:pPr algn="ctr"/>
            <a:r>
              <a:rPr lang="sq-AL" dirty="1" sz="2400">
                <a:solidFill>
                  <a:schemeClr val="bg1"/>
                </a:solidFill>
                <a:latin typeface="+mj-lt"/>
              </a:rPr>
              <a:t>Qëllo se ku jam?</a:t>
            </a:r>
          </a:p>
          <a:p>
            <a:pPr algn="ctr"/>
            <a:r>
              <a:rPr lang="sq-AL" dirty="1" sz="2400">
                <a:solidFill>
                  <a:schemeClr val="bg1"/>
                </a:solidFill>
                <a:latin typeface="+mj-lt"/>
              </a:rPr>
              <a:t>(koha &amp; data janë dhënë)</a:t>
            </a:r>
          </a:p>
        </p:txBody>
      </p:sp>
      <p:sp>
        <p:nvSpPr>
          <p:cNvPr id="20" name="TextBox 19">
            <a:extLst>
              <a:ext uri="{FF2B5EF4-FFF2-40B4-BE49-F238E27FC236}">
                <a16:creationId xmlns:a16="http://schemas.microsoft.com/office/drawing/2014/main" id="{6CAEB165-25DA-4F90-B8D7-966C71F9D516}"/>
              </a:ext>
            </a:extLst>
          </p:cNvPr>
          <p:cNvSpPr txBox="1"/>
          <p:nvPr/>
        </p:nvSpPr>
        <p:spPr>
          <a:xfrm>
            <a:off x="841453" y="4922372"/>
            <a:ext cx="3456384" cy="830997"/>
          </a:xfrm>
          <a:prstGeom prst="rect">
            <a:avLst/>
          </a:prstGeom>
          <a:solidFill>
            <a:srgbClr val="F08A34"/>
          </a:solidFill>
        </p:spPr>
        <p:txBody>
          <a:bodyPr wrap="square" rtlCol="0">
            <a:spAutoFit/>
          </a:bodyPr>
          <a:lstStyle/>
          <a:p>
            <a:pPr algn="ctr"/>
            <a:r>
              <a:rPr lang="sq-AL" dirty="1" sz="2400">
                <a:solidFill>
                  <a:schemeClr val="bg1"/>
                </a:solidFill>
                <a:latin typeface="+mj-lt"/>
              </a:rPr>
              <a:t>Disa gjëra janë në të vërtetë mjaft qesharake!</a:t>
            </a:r>
            <a:r>
              <a:rPr lang="sq-AL" dirty="1" sz="2400">
                <a:solidFill>
                  <a:schemeClr val="bg1"/>
                </a:solidFill>
                <a:latin typeface="+mj-lt"/>
              </a:rPr>
              <a:t> </a:t>
            </a:r>
          </a:p>
        </p:txBody>
      </p:sp>
      <p:sp>
        <p:nvSpPr>
          <p:cNvPr id="21" name="TextBox 20">
            <a:extLst>
              <a:ext uri="{FF2B5EF4-FFF2-40B4-BE49-F238E27FC236}">
                <a16:creationId xmlns:a16="http://schemas.microsoft.com/office/drawing/2014/main" id="{4A1005A4-691D-44DC-802E-496DA1C1F324}"/>
              </a:ext>
            </a:extLst>
          </p:cNvPr>
          <p:cNvSpPr txBox="1"/>
          <p:nvPr/>
        </p:nvSpPr>
        <p:spPr>
          <a:xfrm>
            <a:off x="5292671" y="4922372"/>
            <a:ext cx="3456384" cy="1200329"/>
          </a:xfrm>
          <a:prstGeom prst="rect">
            <a:avLst/>
          </a:prstGeom>
          <a:solidFill>
            <a:srgbClr val="F08A34"/>
          </a:solidFill>
        </p:spPr>
        <p:txBody>
          <a:bodyPr wrap="square" rtlCol="0">
            <a:spAutoFit/>
          </a:bodyPr>
          <a:lstStyle/>
          <a:p>
            <a:pPr algn="ctr"/>
            <a:r>
              <a:rPr lang="sq-AL" dirty="1" sz="2400">
                <a:solidFill>
                  <a:schemeClr val="bg1"/>
                </a:solidFill>
                <a:latin typeface="+mj-lt"/>
              </a:rPr>
              <a:t>Kjo është dita e 8-të me radhë që unë kam vendosur një fotografi të qenit tim në Facebook!</a:t>
            </a:r>
          </a:p>
        </p:txBody>
      </p:sp>
      <p:sp>
        <p:nvSpPr>
          <p:cNvPr id="22" name="TextBox 21">
            <a:extLst>
              <a:ext uri="{FF2B5EF4-FFF2-40B4-BE49-F238E27FC236}">
                <a16:creationId xmlns:a16="http://schemas.microsoft.com/office/drawing/2014/main" id="{BF112458-2AE1-4186-A76F-5F7A7F1BEB08}"/>
              </a:ext>
            </a:extLst>
          </p:cNvPr>
          <p:cNvSpPr txBox="1"/>
          <p:nvPr/>
        </p:nvSpPr>
        <p:spPr>
          <a:xfrm>
            <a:off x="486428" y="2167059"/>
            <a:ext cx="8171144" cy="3477875"/>
          </a:xfrm>
          <a:prstGeom prst="rect">
            <a:avLst/>
          </a:prstGeom>
          <a:solidFill>
            <a:srgbClr val="BDD8F3"/>
          </a:solidFill>
        </p:spPr>
        <p:txBody>
          <a:bodyPr wrap="square" rtlCol="0">
            <a:spAutoFit/>
          </a:bodyPr>
          <a:lstStyle/>
          <a:p>
            <a:pPr algn="ctr"/>
            <a:r>
              <a:rPr lang="sq-AL" dirty="1" sz="4400">
                <a:solidFill>
                  <a:schemeClr val="tx1">
                    <a:lumMod val="65000"/>
                    <a:lumOff val="35000"/>
                  </a:schemeClr>
                </a:solidFill>
                <a:latin typeface="+mj-lt"/>
              </a:rPr>
              <a:t>Njerëzit i vendosin gjërat në internet për t'i ndarë me miqtë e tyre, familjen ... dhe botën!</a:t>
            </a:r>
          </a:p>
          <a:p>
            <a:pPr algn="ctr"/>
            <a:r>
              <a:rPr lang="sq-AL" dirty="1" sz="4400">
                <a:solidFill>
                  <a:schemeClr val="tx1">
                    <a:lumMod val="65000"/>
                    <a:lumOff val="35000"/>
                  </a:schemeClr>
                </a:solidFill>
                <a:latin typeface="+mj-lt"/>
              </a:rPr>
              <a:t>Të cilat ofrojnë mundësi për zbatimin e ligjit nëse përdoren si duhet!</a:t>
            </a:r>
            <a:r>
              <a:rPr lang="sq-AL" dirty="1" sz="4400">
                <a:solidFill>
                  <a:schemeClr val="tx1">
                    <a:lumMod val="65000"/>
                    <a:lumOff val="35000"/>
                  </a:schemeClr>
                </a:solidFill>
                <a:latin typeface="+mj-lt"/>
              </a:rPr>
              <a:t> </a:t>
            </a:r>
          </a:p>
        </p:txBody>
      </p:sp>
    </p:spTree>
    <p:extLst>
      <p:ext uri="{BB962C8B-B14F-4D97-AF65-F5344CB8AC3E}">
        <p14:creationId xmlns:p14="http://schemas.microsoft.com/office/powerpoint/2010/main" val="1395596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0"/>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7"/>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1"/>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IRC – Internet Relay Chat (Biseda me transmetim nga interneti)</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1520" y="1127125"/>
            <a:ext cx="8642350" cy="5183187"/>
          </a:xfrm>
        </p:spPr>
        <p:txBody>
          <a:bodyPr/>
          <a:lstStyle/>
          <a:p>
            <a:pPr marL="0" indent="0" algn="just">
              <a:buNone/>
            </a:pPr>
            <a:r>
              <a:rPr lang="sq-AL" dirty="1"/>
              <a:t>Program i bisedave me datë, por ende përdoret në shumë zona kriminale për të komunikuar dhe shkëmbyer fajla</a:t>
            </a:r>
          </a:p>
          <a:p>
            <a:pPr algn="just"/>
            <a:r>
              <a:rPr lang="sq-AL" dirty="1"/>
              <a:t>Seri serverësh në të gjithë botën - ‘kanale’ të krijuara të bazuara në tekst, salla takimesh virtuale</a:t>
            </a:r>
          </a:p>
          <a:p>
            <a:pPr lvl="1" algn="just"/>
            <a:r>
              <a:rPr lang="sq-AL" dirty="1"/>
              <a:t>Emrat e kanaleve priren të pasqyrojnë përmbajtjen e bisedës</a:t>
            </a:r>
          </a:p>
          <a:p>
            <a:pPr lvl="1" algn="just"/>
            <a:r>
              <a:rPr lang="sq-AL" dirty="1"/>
              <a:t>Përdoruesi mund të lidhet me një ose më shumë kanale</a:t>
            </a:r>
          </a:p>
          <a:p>
            <a:pPr lvl="1" algn="just"/>
            <a:r>
              <a:rPr lang="sq-AL" dirty="1"/>
              <a:t>Jo më miqësore për përdoruesit - por efektive</a:t>
            </a:r>
          </a:p>
        </p:txBody>
      </p:sp>
      <p:pic>
        <p:nvPicPr>
          <p:cNvPr id="11268" name="Picture 4" descr="Mirc Logo Vector (.EPS) Free Download">
            <a:extLst>
              <a:ext uri="{FF2B5EF4-FFF2-40B4-BE49-F238E27FC236}">
                <a16:creationId xmlns:a16="http://schemas.microsoft.com/office/drawing/2014/main" id="{69E72874-354C-41DC-A6F1-B895A382D75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5814" y="4448163"/>
            <a:ext cx="1906666" cy="19389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52955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IRC – Internet Relay Chat (Biseda me transmetim nga interneti)</a:t>
            </a:r>
          </a:p>
        </p:txBody>
      </p:sp>
      <p:pic>
        <p:nvPicPr>
          <p:cNvPr id="3" name="Content Placeholder 2">
            <a:extLst>
              <a:ext uri="{FF2B5EF4-FFF2-40B4-BE49-F238E27FC236}">
                <a16:creationId xmlns:a16="http://schemas.microsoft.com/office/drawing/2014/main" id="{1E87ED17-FC68-4392-B1AA-F4FFDE0F306D}"/>
              </a:ext>
            </a:extLst>
          </p:cNvPr>
          <p:cNvPicPr>
            <a:picLocks noGrp="1" noChangeAspect="1"/>
          </p:cNvPicPr>
          <p:nvPr>
            <p:ph idx="4294967295"/>
          </p:nvPr>
        </p:nvPicPr>
        <p:blipFill>
          <a:blip r:embed="rId3"/>
          <a:stretch>
            <a:fillRect/>
          </a:stretch>
        </p:blipFill>
        <p:spPr>
          <a:xfrm>
            <a:off x="225703" y="1379833"/>
            <a:ext cx="8642350" cy="4618037"/>
          </a:xfrm>
          <a:prstGeom prst="rect">
            <a:avLst/>
          </a:prstGeom>
          <a:ln>
            <a:solidFill>
              <a:srgbClr val="0070C0"/>
            </a:solidFill>
          </a:ln>
        </p:spPr>
      </p:pic>
    </p:spTree>
    <p:extLst>
      <p:ext uri="{BB962C8B-B14F-4D97-AF65-F5344CB8AC3E}">
        <p14:creationId xmlns:p14="http://schemas.microsoft.com/office/powerpoint/2010/main" val="316971238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Programi i mesazheve të çastit</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8685"/>
            <a:ext cx="8642350" cy="3887787"/>
          </a:xfrm>
        </p:spPr>
        <p:txBody>
          <a:bodyPr/>
          <a:lstStyle/>
          <a:p>
            <a:pPr marL="0" indent="0" algn="just">
              <a:buNone/>
            </a:pPr>
            <a:r>
              <a:rPr lang="sq-AL" dirty="1"/>
              <a:t>Komunikimi zhvillohej më parë me thirrjet e telefonit celular / mobil</a:t>
            </a:r>
          </a:p>
          <a:p>
            <a:pPr algn="just"/>
            <a:r>
              <a:rPr lang="sq-AL" dirty="1"/>
              <a:t>Kjo u pasua nga klientët e bisedës &amp; SMS</a:t>
            </a:r>
          </a:p>
          <a:p>
            <a:pPr algn="just"/>
            <a:r>
              <a:rPr lang="sq-AL" dirty="1"/>
              <a:t>Trendi vazhdon me shërbimet e mesazheve edhe në kompjuterë edhe celularët me mundësi tekstuale, foto dhe video</a:t>
            </a:r>
          </a:p>
          <a:p>
            <a:pPr algn="just"/>
            <a:r>
              <a:rPr lang="sq-AL" dirty="1"/>
              <a:t>Kalon në komunikimin e enkriptuar po ashtu</a:t>
            </a:r>
          </a:p>
          <a:p>
            <a:pPr algn="just"/>
            <a:endParaRPr lang="en-GB" dirty="0"/>
          </a:p>
        </p:txBody>
      </p:sp>
      <p:pic>
        <p:nvPicPr>
          <p:cNvPr id="3074" name="Picture 2" descr="Messenger – Text and Video Chat for Free - Apps on Google Play">
            <a:extLst>
              <a:ext uri="{FF2B5EF4-FFF2-40B4-BE49-F238E27FC236}">
                <a16:creationId xmlns:a16="http://schemas.microsoft.com/office/drawing/2014/main" id="{D206D31B-0534-4154-B495-E562E5DA65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88188" y="4910100"/>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WhatsApp - Wikipedia">
            <a:extLst>
              <a:ext uri="{FF2B5EF4-FFF2-40B4-BE49-F238E27FC236}">
                <a16:creationId xmlns:a16="http://schemas.microsoft.com/office/drawing/2014/main" id="{2AE00185-4A8E-4F8D-96C8-670B204096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59944" y="481738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Telegram Web">
            <a:extLst>
              <a:ext uri="{FF2B5EF4-FFF2-40B4-BE49-F238E27FC236}">
                <a16:creationId xmlns:a16="http://schemas.microsoft.com/office/drawing/2014/main" id="{C0967B9E-5010-4D2C-8950-336359F00FE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82974" y="5061222"/>
            <a:ext cx="1344067" cy="13440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260072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VOIP – Voice over IP (Zë përmes IP-së)</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141"/>
            <a:ext cx="8642350" cy="3455987"/>
          </a:xfrm>
        </p:spPr>
        <p:txBody>
          <a:bodyPr/>
          <a:lstStyle/>
          <a:p>
            <a:pPr marL="0" indent="0" algn="just">
              <a:buNone/>
            </a:pPr>
            <a:r>
              <a:rPr lang="sq-AL" dirty="1"/>
              <a:t>Aftësia për të kryer thirrje të ngjashme me telefonin përmes internetit - ka shumë të ngjarë të jetë e enkriptuar</a:t>
            </a:r>
          </a:p>
          <a:p>
            <a:pPr algn="just"/>
            <a:r>
              <a:rPr lang="sq-AL" dirty="1"/>
              <a:t>Krijon kanal komunikimi në kohë reale - pa asnjë kosto përveç harduerit</a:t>
            </a:r>
          </a:p>
          <a:p>
            <a:pPr algn="just"/>
            <a:r>
              <a:rPr lang="sq-AL" dirty="1"/>
              <a:t>Konceptuar për herë të parë në vitin 1973 - u bë realitet në vitin 1996</a:t>
            </a:r>
          </a:p>
          <a:p>
            <a:pPr algn="just"/>
            <a:r>
              <a:rPr lang="sq-AL" dirty="1"/>
              <a:t>I njohur sidomos kur shpejtësia e internetit është e mirë</a:t>
            </a:r>
          </a:p>
        </p:txBody>
      </p:sp>
      <p:pic>
        <p:nvPicPr>
          <p:cNvPr id="8" name="Picture 2">
            <a:extLst>
              <a:ext uri="{FF2B5EF4-FFF2-40B4-BE49-F238E27FC236}">
                <a16:creationId xmlns:a16="http://schemas.microsoft.com/office/drawing/2014/main" id="{65835C29-AC2F-40BD-B505-57DFA0843E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0" y="4581128"/>
            <a:ext cx="6667500" cy="1885950"/>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406629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VOIP – Voice over IP (Zë përmes IP-së)</a:t>
            </a:r>
          </a:p>
        </p:txBody>
      </p:sp>
      <p:pic>
        <p:nvPicPr>
          <p:cNvPr id="5124" name="Picture 4" descr="upload.wikimedia.org/wikipedia/commons/thumb/2/...">
            <a:extLst>
              <a:ext uri="{FF2B5EF4-FFF2-40B4-BE49-F238E27FC236}">
                <a16:creationId xmlns:a16="http://schemas.microsoft.com/office/drawing/2014/main" id="{7E73D4B7-AB1B-42D7-84C5-748B32C509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9498" y="1340768"/>
            <a:ext cx="1907704" cy="1124088"/>
          </a:xfrm>
          <a:prstGeom prst="rect">
            <a:avLst/>
          </a:prstGeom>
          <a:noFill/>
          <a:extLst>
            <a:ext uri="{909E8E84-426E-40DD-AFC4-6F175D3DCCD1}">
              <a14:hiddenFill xmlns:a14="http://schemas.microsoft.com/office/drawing/2010/main">
                <a:solidFill>
                  <a:srgbClr val="FFFFFF"/>
                </a:solidFill>
              </a14:hiddenFill>
            </a:ext>
          </a:extLst>
        </p:spPr>
      </p:pic>
      <p:pic>
        <p:nvPicPr>
          <p:cNvPr id="5126" name="Picture 6">
            <a:extLst>
              <a:ext uri="{FF2B5EF4-FFF2-40B4-BE49-F238E27FC236}">
                <a16:creationId xmlns:a16="http://schemas.microsoft.com/office/drawing/2014/main" id="{E2F2C615-F89A-4169-90BB-06166F1A881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2081" y="1184417"/>
            <a:ext cx="1907704" cy="2842853"/>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2" descr="Messenger – Text and Video Chat for Free - Apps on Google Play">
            <a:extLst>
              <a:ext uri="{FF2B5EF4-FFF2-40B4-BE49-F238E27FC236}">
                <a16:creationId xmlns:a16="http://schemas.microsoft.com/office/drawing/2014/main" id="{1226D53A-6083-4570-9475-499B4ED8FC7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0194" y="2605844"/>
            <a:ext cx="1646312" cy="1646312"/>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4" descr="WhatsApp - Wikipedia">
            <a:extLst>
              <a:ext uri="{FF2B5EF4-FFF2-40B4-BE49-F238E27FC236}">
                <a16:creationId xmlns:a16="http://schemas.microsoft.com/office/drawing/2014/main" id="{3D1197CC-4346-4842-9A5F-3C0ADFD96EB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1294" y="4393144"/>
            <a:ext cx="1824112" cy="1831744"/>
          </a:xfrm>
          <a:prstGeom prst="rect">
            <a:avLst/>
          </a:prstGeom>
          <a:noFill/>
          <a:extLst>
            <a:ext uri="{909E8E84-426E-40DD-AFC4-6F175D3DCCD1}">
              <a14:hiddenFill xmlns:a14="http://schemas.microsoft.com/office/drawing/2010/main">
                <a:solidFill>
                  <a:srgbClr val="FFFFFF"/>
                </a:solidFill>
              </a14:hiddenFill>
            </a:ext>
          </a:extLst>
        </p:spPr>
      </p:pic>
      <p:pic>
        <p:nvPicPr>
          <p:cNvPr id="5130" name="Picture 10">
            <a:extLst>
              <a:ext uri="{FF2B5EF4-FFF2-40B4-BE49-F238E27FC236}">
                <a16:creationId xmlns:a16="http://schemas.microsoft.com/office/drawing/2014/main" id="{BF0797DA-E6C7-4D84-A311-171E35EED768}"/>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50096" y="1536580"/>
            <a:ext cx="2843808" cy="1033349"/>
          </a:xfrm>
          <a:prstGeom prst="rect">
            <a:avLst/>
          </a:prstGeom>
          <a:noFill/>
          <a:extLst>
            <a:ext uri="{909E8E84-426E-40DD-AFC4-6F175D3DCCD1}">
              <a14:hiddenFill xmlns:a14="http://schemas.microsoft.com/office/drawing/2010/main">
                <a:solidFill>
                  <a:srgbClr val="FFFFFF"/>
                </a:solidFill>
              </a14:hiddenFill>
            </a:ext>
          </a:extLst>
        </p:spPr>
      </p:pic>
      <p:pic>
        <p:nvPicPr>
          <p:cNvPr id="5132" name="Picture 12">
            <a:extLst>
              <a:ext uri="{FF2B5EF4-FFF2-40B4-BE49-F238E27FC236}">
                <a16:creationId xmlns:a16="http://schemas.microsoft.com/office/drawing/2014/main" id="{948F2E81-CBE5-475A-BE52-91C6AD54606A}"/>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478606" y="2731733"/>
            <a:ext cx="3263197" cy="1794758"/>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6BB130AC-6F8D-4040-BEB9-16CD8704DEA6}"/>
              </a:ext>
            </a:extLst>
          </p:cNvPr>
          <p:cNvPicPr>
            <a:picLocks noChangeAspect="1"/>
          </p:cNvPicPr>
          <p:nvPr/>
        </p:nvPicPr>
        <p:blipFill>
          <a:blip r:embed="rId9"/>
          <a:stretch>
            <a:fillRect/>
          </a:stretch>
        </p:blipFill>
        <p:spPr>
          <a:xfrm>
            <a:off x="5993904" y="4095394"/>
            <a:ext cx="2983433" cy="2214918"/>
          </a:xfrm>
          <a:prstGeom prst="rect">
            <a:avLst/>
          </a:prstGeom>
          <a:ln>
            <a:solidFill>
              <a:schemeClr val="accent1"/>
            </a:solidFill>
          </a:ln>
        </p:spPr>
      </p:pic>
    </p:spTree>
    <p:extLst>
      <p:ext uri="{BB962C8B-B14F-4D97-AF65-F5344CB8AC3E}">
        <p14:creationId xmlns:p14="http://schemas.microsoft.com/office/powerpoint/2010/main" val="293686012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E zakonshme për pajisjet</a:t>
            </a:r>
          </a:p>
        </p:txBody>
      </p:sp>
      <p:sp>
        <p:nvSpPr>
          <p:cNvPr id="14" name="Content Placeholder 13">
            <a:extLst>
              <a:ext uri="{FF2B5EF4-FFF2-40B4-BE49-F238E27FC236}">
                <a16:creationId xmlns:a16="http://schemas.microsoft.com/office/drawing/2014/main" id="{77FF4E35-B421-410B-8887-876DD806FF8C}"/>
              </a:ext>
            </a:extLst>
          </p:cNvPr>
          <p:cNvSpPr>
            <a:spLocks noGrp="1"/>
          </p:cNvSpPr>
          <p:nvPr>
            <p:ph idx="4294967295"/>
          </p:nvPr>
        </p:nvSpPr>
        <p:spPr>
          <a:xfrm>
            <a:off x="914400" y="1321120"/>
            <a:ext cx="8229600" cy="4856163"/>
          </a:xfrm>
          <a:prstGeom prst="rect">
            <a:avLst/>
          </a:prstGeom>
        </p:spPr>
        <p:txBody>
          <a:bodyPr/>
          <a:lstStyle/>
          <a:p>
            <a:r>
              <a:rPr lang="sq-AL" dirty="1"/>
              <a:t>Harduerët</a:t>
            </a:r>
          </a:p>
          <a:p>
            <a:r>
              <a:rPr lang="sq-AL" dirty="1"/>
              <a:t>Softuer</a:t>
            </a:r>
          </a:p>
        </p:txBody>
      </p:sp>
      <p:pic>
        <p:nvPicPr>
          <p:cNvPr id="15" name="Picture 14" descr="Screen Shot 2017-05-30 at 21.52.09.png">
            <a:extLst>
              <a:ext uri="{FF2B5EF4-FFF2-40B4-BE49-F238E27FC236}">
                <a16:creationId xmlns:a16="http://schemas.microsoft.com/office/drawing/2014/main" id="{AC320B7D-DC07-4E98-ABEF-867AB49484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2834" y="2680686"/>
            <a:ext cx="7058332" cy="2885158"/>
          </a:xfrm>
          <a:prstGeom prst="rect">
            <a:avLst/>
          </a:prstGeom>
          <a:ln>
            <a:solidFill>
              <a:srgbClr val="5B9BD5"/>
            </a:solidFill>
          </a:ln>
        </p:spPr>
      </p:pic>
    </p:spTree>
    <p:extLst>
      <p:ext uri="{BB962C8B-B14F-4D97-AF65-F5344CB8AC3E}">
        <p14:creationId xmlns:p14="http://schemas.microsoft.com/office/powerpoint/2010/main" val="124975784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Kontrolli i njohurive</a:t>
            </a: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sq-AL" dirty="1" sz="2400">
                <a:solidFill>
                  <a:schemeClr val="tx1">
                    <a:lumMod val="65000"/>
                    <a:lumOff val="35000"/>
                  </a:schemeClr>
                </a:solidFill>
                <a:latin typeface="+mj-lt"/>
              </a:rPr>
              <a:t>Cila prej këtyre aplikacioneve do t'ju lejojë të kërkoni fajla që përdoruesit e tjerë të rrjetit i ndajnë dhe i shkarkoni ato?</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sq-AL" dirty="1" sz="2400">
                <a:solidFill>
                  <a:schemeClr val="bg1"/>
                </a:solidFill>
                <a:latin typeface="+mj-lt"/>
              </a:rPr>
              <a:t>Përgjigjja e saktë është A</a:t>
            </a:r>
          </a:p>
          <a:p>
            <a:pPr algn="ctr"/>
            <a:endParaRPr lang="en-GB" sz="2400" dirty="0">
              <a:solidFill>
                <a:schemeClr val="bg1"/>
              </a:solidFill>
              <a:latin typeface="+mj-lt"/>
            </a:endParaRPr>
          </a:p>
          <a:p>
            <a:pPr algn="ctr"/>
            <a:r>
              <a:rPr lang="sq-AL" dirty="1" sz="2400">
                <a:solidFill>
                  <a:schemeClr val="bg1"/>
                </a:solidFill>
                <a:latin typeface="+mj-lt"/>
              </a:rPr>
              <a:t>Rrjetet peer to peer lejon përdoruesit të ofrojnë fajla për ndarje dhe përdoruesit mund të kërkojnë fajla sipas emrit, llojit, artistit ose autorit.</a:t>
            </a:r>
            <a:r>
              <a:rPr lang="sq-AL" dirty="1" sz="2400">
                <a:solidFill>
                  <a:schemeClr val="bg1"/>
                </a:solidFill>
                <a:latin typeface="+mj-lt"/>
              </a:rPr>
              <a:t> </a:t>
            </a:r>
            <a:r>
              <a:rPr lang="sq-AL" dirty="1" sz="2400">
                <a:solidFill>
                  <a:schemeClr val="bg1"/>
                </a:solidFill>
                <a:latin typeface="+mj-lt"/>
              </a:rPr>
              <a:t>Shumë fajla të jashtëligjshëm janë të pranishëm në rrjet.</a:t>
            </a:r>
          </a:p>
          <a:p>
            <a:pPr algn="ctr"/>
            <a:r>
              <a:rPr lang="sq-AL" dirty="1" sz="2400">
                <a:solidFill>
                  <a:schemeClr val="bg1"/>
                </a:solidFill>
                <a:latin typeface="+mj-lt"/>
              </a:rPr>
              <a:t>Të njëjtat mund të jenë të vërtetë për IRC, por shumë më pak.</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828800" lvl="3" indent="-457200">
              <a:buAutoNum type="alphaUcPeriod"/>
            </a:pPr>
            <a:r>
              <a:rPr lang="sq-AL" dirty="1" sz="2400">
                <a:solidFill>
                  <a:schemeClr val="bg1"/>
                </a:solidFill>
                <a:latin typeface="+mj-lt"/>
              </a:rPr>
              <a:t>Rrjetet peer to peer (kolegë me kolegë)</a:t>
            </a:r>
          </a:p>
          <a:p>
            <a:pPr marL="1828800" lvl="3" indent="-457200">
              <a:buAutoNum type="alphaUcPeriod"/>
            </a:pPr>
            <a:r>
              <a:rPr lang="sq-AL" dirty="1" sz="2400">
                <a:solidFill>
                  <a:schemeClr val="bg1"/>
                </a:solidFill>
                <a:latin typeface="+mj-lt"/>
              </a:rPr>
              <a:t>Rrjeti Voice over IP</a:t>
            </a:r>
          </a:p>
          <a:p>
            <a:pPr marL="1828800" lvl="3" indent="-457200">
              <a:buAutoNum type="alphaUcPeriod"/>
            </a:pPr>
            <a:r>
              <a:rPr lang="sq-AL" dirty="1" sz="2400">
                <a:solidFill>
                  <a:schemeClr val="bg1"/>
                </a:solidFill>
                <a:latin typeface="+mj-lt"/>
              </a:rPr>
              <a:t>Internet Relay Chat (Biseda me transmetim nga interneti)</a:t>
            </a:r>
          </a:p>
          <a:p>
            <a:pPr marL="1828800" lvl="3" indent="-457200">
              <a:buAutoNum type="alphaUcPeriod"/>
            </a:pPr>
            <a:r>
              <a:rPr lang="sq-AL" dirty="1" sz="2400">
                <a:solidFill>
                  <a:schemeClr val="bg1"/>
                </a:solidFill>
                <a:latin typeface="+mj-lt"/>
              </a:rPr>
              <a:t>Aplikacionet e lojërave online</a:t>
            </a:r>
          </a:p>
        </p:txBody>
      </p:sp>
    </p:spTree>
    <p:extLst>
      <p:ext uri="{BB962C8B-B14F-4D97-AF65-F5344CB8AC3E}">
        <p14:creationId xmlns:p14="http://schemas.microsoft.com/office/powerpoint/2010/main" val="580725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5533678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BA244C-489D-417D-B8AB-CB954192CB36}"/>
              </a:ext>
            </a:extLst>
          </p:cNvPr>
          <p:cNvSpPr>
            <a:spLocks noGrp="1"/>
          </p:cNvSpPr>
          <p:nvPr>
            <p:ph type="title"/>
          </p:nvPr>
        </p:nvSpPr>
        <p:spPr/>
        <p:txBody>
          <a:bodyPr/>
          <a:lstStyle/>
          <a:p>
            <a:r>
              <a:rPr lang="sq-AL" dirty="1"/>
              <a:t>Rrjet i thellë - deep web, anonimat &amp; Rrjeti i errët - dark web</a:t>
            </a:r>
          </a:p>
        </p:txBody>
      </p:sp>
      <p:sp>
        <p:nvSpPr>
          <p:cNvPr id="3" name="Text Placeholder 2">
            <a:extLst>
              <a:ext uri="{FF2B5EF4-FFF2-40B4-BE49-F238E27FC236}">
                <a16:creationId xmlns:a16="http://schemas.microsoft.com/office/drawing/2014/main" id="{E380FE40-902C-48A0-8E4E-962AA387FB67}"/>
              </a:ext>
            </a:extLst>
          </p:cNvPr>
          <p:cNvSpPr>
            <a:spLocks noGrp="1"/>
          </p:cNvSpPr>
          <p:nvPr>
            <p:ph type="body" idx="1"/>
          </p:nvPr>
        </p:nvSpPr>
        <p:spPr/>
        <p:txBody>
          <a:bodyPr/>
          <a:lstStyle/>
          <a:p>
            <a:r>
              <a:rPr lang="sq-AL" dirty="1"/>
              <a:t>Bazat e kompjuterëve dhe internetit</a:t>
            </a:r>
          </a:p>
        </p:txBody>
      </p:sp>
      <p:sp>
        <p:nvSpPr>
          <p:cNvPr id="9" name="TextBox 7">
            <a:extLst>
              <a:ext uri="{FF2B5EF4-FFF2-40B4-BE49-F238E27FC236}">
                <a16:creationId xmlns:a16="http://schemas.microsoft.com/office/drawing/2014/main" id="{7B9BC96D-6AC8-4249-9F3D-D92372DB1900}"/>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Seksioni 5</a:t>
            </a:r>
          </a:p>
        </p:txBody>
      </p:sp>
    </p:spTree>
    <p:extLst>
      <p:ext uri="{BB962C8B-B14F-4D97-AF65-F5344CB8AC3E}">
        <p14:creationId xmlns:p14="http://schemas.microsoft.com/office/powerpoint/2010/main" val="129192018"/>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Deep Web (Rrjeti i thellë)</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5130" y="1127125"/>
            <a:ext cx="2736850" cy="5183187"/>
          </a:xfrm>
        </p:spPr>
        <p:txBody>
          <a:bodyPr/>
          <a:lstStyle/>
          <a:p>
            <a:pPr marL="0" indent="0">
              <a:buNone/>
            </a:pPr>
            <a:r>
              <a:rPr lang="sq-AL" dirty="1"/>
              <a:t>Grafikat si kjo shpesh përdoren për të ilustruar pjesën e internetit</a:t>
            </a:r>
          </a:p>
          <a:p>
            <a:pPr marL="0" indent="0">
              <a:buNone/>
            </a:pPr>
            <a:r>
              <a:rPr lang="sq-AL" dirty="1"/>
              <a:t>Shifrat janë vlerësime të përafërta - por mjaft afër!</a:t>
            </a:r>
            <a:r>
              <a:rPr lang="sq-AL" dirty="1"/>
              <a:t> </a:t>
            </a:r>
          </a:p>
        </p:txBody>
      </p:sp>
      <p:pic>
        <p:nvPicPr>
          <p:cNvPr id="6146" name="Picture 2">
            <a:extLst>
              <a:ext uri="{FF2B5EF4-FFF2-40B4-BE49-F238E27FC236}">
                <a16:creationId xmlns:a16="http://schemas.microsoft.com/office/drawing/2014/main" id="{EAFEBCCA-97B2-4992-AA79-15B7BCB82B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6260" y="1143719"/>
            <a:ext cx="5905500" cy="53244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162F1C13-2706-47C5-83F4-EC31E90AAB62}"/>
              </a:ext>
            </a:extLst>
          </p:cNvPr>
          <p:cNvSpPr txBox="1"/>
          <p:nvPr/>
        </p:nvSpPr>
        <p:spPr>
          <a:xfrm>
            <a:off x="6463774" y="1340582"/>
            <a:ext cx="2515096" cy="707886"/>
          </a:xfrm>
          <a:prstGeom prst="rect">
            <a:avLst/>
          </a:prstGeom>
          <a:solidFill>
            <a:srgbClr val="F08A34"/>
          </a:solidFill>
        </p:spPr>
        <p:txBody>
          <a:bodyPr wrap="square" rtlCol="0">
            <a:spAutoFit/>
          </a:bodyPr>
          <a:lstStyle/>
          <a:p>
            <a:pPr algn="ctr"/>
            <a:r>
              <a:rPr lang="sq-AL" dirty="1" sz="2000">
                <a:solidFill>
                  <a:schemeClr val="bg1"/>
                </a:solidFill>
                <a:latin typeface="+mj-lt"/>
              </a:rPr>
              <a:t>Mund të kërkojë dhe të lidhë nga një faqe në tjetrën</a:t>
            </a:r>
          </a:p>
        </p:txBody>
      </p:sp>
      <p:sp>
        <p:nvSpPr>
          <p:cNvPr id="13" name="TextBox 12">
            <a:extLst>
              <a:ext uri="{FF2B5EF4-FFF2-40B4-BE49-F238E27FC236}">
                <a16:creationId xmlns:a16="http://schemas.microsoft.com/office/drawing/2014/main" id="{F5203859-7460-4E33-9E6B-696BCE8C570F}"/>
              </a:ext>
            </a:extLst>
          </p:cNvPr>
          <p:cNvSpPr txBox="1"/>
          <p:nvPr/>
        </p:nvSpPr>
        <p:spPr>
          <a:xfrm>
            <a:off x="6453460" y="2535489"/>
            <a:ext cx="2535724" cy="2308324"/>
          </a:xfrm>
          <a:prstGeom prst="rect">
            <a:avLst/>
          </a:prstGeom>
          <a:solidFill>
            <a:srgbClr val="BDD8F3"/>
          </a:solidFill>
        </p:spPr>
        <p:txBody>
          <a:bodyPr wrap="square" rtlCol="0">
            <a:spAutoFit/>
          </a:bodyPr>
          <a:lstStyle/>
          <a:p>
            <a:pPr algn="ctr"/>
            <a:r>
              <a:rPr lang="sq-AL" dirty="1" sz="2400">
                <a:solidFill>
                  <a:schemeClr val="tx1">
                    <a:lumMod val="65000"/>
                    <a:lumOff val="35000"/>
                  </a:schemeClr>
                </a:solidFill>
                <a:latin typeface="+mj-lt"/>
              </a:rPr>
              <a:t>Faqet nuk janë të lidhura dhe u duhen URL të sakta për t'u arritur –</a:t>
            </a:r>
          </a:p>
          <a:p>
            <a:pPr algn="ctr"/>
            <a:r>
              <a:rPr lang="sq-AL" dirty="1" sz="2400">
                <a:solidFill>
                  <a:schemeClr val="tx1">
                    <a:lumMod val="65000"/>
                    <a:lumOff val="35000"/>
                  </a:schemeClr>
                </a:solidFill>
                <a:latin typeface="+mj-lt"/>
              </a:rPr>
              <a:t>ose emrat e përdoruesit dhe fjalëkalimet me vërtetim</a:t>
            </a:r>
            <a:r>
              <a:rPr lang="sq-AL" dirty="1" sz="2400">
                <a:solidFill>
                  <a:schemeClr val="tx1">
                    <a:lumMod val="65000"/>
                    <a:lumOff val="35000"/>
                  </a:schemeClr>
                </a:solidFill>
                <a:latin typeface="+mj-lt"/>
              </a:rPr>
              <a:t> </a:t>
            </a:r>
          </a:p>
        </p:txBody>
      </p:sp>
      <p:sp>
        <p:nvSpPr>
          <p:cNvPr id="14" name="TextBox 13">
            <a:extLst>
              <a:ext uri="{FF2B5EF4-FFF2-40B4-BE49-F238E27FC236}">
                <a16:creationId xmlns:a16="http://schemas.microsoft.com/office/drawing/2014/main" id="{D83DFBD0-6BFD-461F-8DE5-C5440FDC6171}"/>
              </a:ext>
            </a:extLst>
          </p:cNvPr>
          <p:cNvSpPr txBox="1"/>
          <p:nvPr/>
        </p:nvSpPr>
        <p:spPr>
          <a:xfrm>
            <a:off x="6440884" y="5425171"/>
            <a:ext cx="2537986" cy="830997"/>
          </a:xfrm>
          <a:prstGeom prst="rect">
            <a:avLst/>
          </a:prstGeom>
          <a:solidFill>
            <a:sysClr val="windowText" lastClr="000000">
              <a:lumMod val="65000"/>
              <a:lumOff val="35000"/>
            </a:sysClr>
          </a:solid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sq-AL" dirty="1" kumimoji="0" sz="2400" b="0" i="0" u="none" strike="noStrike" cap="none" normalizeH="0" baseline="0" noProof="0">
                <a:ln>
                  <a:noFill/>
                </a:ln>
                <a:solidFill>
                  <a:prstClr val="white"/>
                </a:solidFill>
                <a:uLnTx/>
                <a:uFillTx/>
                <a:latin typeface="Calibri"/>
                <a:ea typeface="ＭＳ Ｐゴシック" pitchFamily="-107" charset="-128"/>
              </a:rPr>
              <a:t>Keni nevojë për programe të porositura për të pasur qasje</a:t>
            </a:r>
          </a:p>
        </p:txBody>
      </p:sp>
    </p:spTree>
    <p:extLst>
      <p:ext uri="{BB962C8B-B14F-4D97-AF65-F5344CB8AC3E}">
        <p14:creationId xmlns:p14="http://schemas.microsoft.com/office/powerpoint/2010/main" val="35777853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3" grpId="0" animBg="1"/>
      <p:bldP spid="14"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Anonimiteti</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7125"/>
            <a:ext cx="8642350" cy="5183187"/>
          </a:xfrm>
        </p:spPr>
        <p:txBody>
          <a:bodyPr/>
          <a:lstStyle/>
          <a:p>
            <a:pPr marL="0" indent="0">
              <a:buNone/>
            </a:pPr>
            <a:r>
              <a:rPr lang="sq-AL" dirty="1"/>
              <a:t>Ka shumë burime të anonimitetit në dispozicion</a:t>
            </a:r>
          </a:p>
          <a:p>
            <a:r>
              <a:rPr lang="sq-AL" dirty="1"/>
              <a:t>Pse?</a:t>
            </a:r>
          </a:p>
          <a:p>
            <a:pPr lvl="1"/>
            <a:r>
              <a:rPr lang="sq-AL" dirty="1"/>
              <a:t>Disa njerëz kanë dëshirë për të mos qenë të gjurmueshëm</a:t>
            </a:r>
          </a:p>
          <a:p>
            <a:pPr lvl="1"/>
            <a:r>
              <a:rPr lang="sq-AL" dirty="1"/>
              <a:t>Ata mund të kenë frikë nga hakmarrja/identifikimi</a:t>
            </a:r>
          </a:p>
          <a:p>
            <a:pPr lvl="1"/>
            <a:r>
              <a:rPr lang="sq-AL" dirty="1"/>
              <a:t>Mund të jenë bllokuar dhe duan të punojnë diçka rrotull</a:t>
            </a:r>
          </a:p>
          <a:p>
            <a:pPr lvl="1"/>
            <a:r>
              <a:rPr lang="sq-AL" dirty="1"/>
              <a:t>Ata mund të jenë duke bërë diçka të jashtëligjshme</a:t>
            </a:r>
          </a:p>
          <a:p>
            <a:pPr marL="0" indent="0" algn="ctr">
              <a:buNone/>
            </a:pPr>
            <a:r>
              <a:rPr lang="sq-AL" dirty="1" b="1"/>
              <a:t>Aplikacionet</a:t>
            </a:r>
          </a:p>
          <a:p>
            <a:pPr marL="0" indent="0" algn="ctr">
              <a:buNone/>
            </a:pPr>
            <a:r>
              <a:rPr lang="sq-AL" dirty="1" b="1"/>
              <a:t>Proxy &amp; VPN</a:t>
            </a:r>
          </a:p>
          <a:p>
            <a:pPr marL="0" indent="0" algn="ctr">
              <a:buNone/>
            </a:pPr>
            <a:r>
              <a:rPr lang="sq-AL" dirty="1" b="1"/>
              <a:t>Shfletuesi TOR (apo ngjashëm)</a:t>
            </a:r>
          </a:p>
          <a:p>
            <a:pPr marL="0" indent="0">
              <a:buNone/>
            </a:pPr>
            <a:endParaRPr lang="en-GB" dirty="0"/>
          </a:p>
        </p:txBody>
      </p:sp>
    </p:spTree>
    <p:extLst>
      <p:ext uri="{BB962C8B-B14F-4D97-AF65-F5344CB8AC3E}">
        <p14:creationId xmlns:p14="http://schemas.microsoft.com/office/powerpoint/2010/main" val="315247384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2">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Programet / faqet e anonimitetit</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228725"/>
            <a:ext cx="8642350" cy="5183187"/>
          </a:xfrm>
        </p:spPr>
        <p:txBody>
          <a:bodyPr/>
          <a:lstStyle/>
          <a:p>
            <a:pPr marL="0" indent="0">
              <a:buNone/>
            </a:pPr>
            <a:r>
              <a:rPr lang="sq-AL" dirty="1"/>
              <a:t>Programe dhe shfletues për anonimitet</a:t>
            </a:r>
          </a:p>
        </p:txBody>
      </p:sp>
      <p:pic>
        <p:nvPicPr>
          <p:cNvPr id="3074" name="Picture 2" descr="Cotse.Net Privacy Service -- Your Shield from the Internet">
            <a:extLst>
              <a:ext uri="{FF2B5EF4-FFF2-40B4-BE49-F238E27FC236}">
                <a16:creationId xmlns:a16="http://schemas.microsoft.com/office/drawing/2014/main" id="{F7E96203-43A4-4868-AD2D-6D114FFB283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9552" y="2060848"/>
            <a:ext cx="3614802" cy="1152128"/>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75A017C7-1E96-4874-BCF3-2FAB75FCEA6D}"/>
              </a:ext>
            </a:extLst>
          </p:cNvPr>
          <p:cNvPicPr>
            <a:picLocks noChangeAspect="1"/>
          </p:cNvPicPr>
          <p:nvPr/>
        </p:nvPicPr>
        <p:blipFill>
          <a:blip r:embed="rId4"/>
          <a:stretch>
            <a:fillRect/>
          </a:stretch>
        </p:blipFill>
        <p:spPr>
          <a:xfrm>
            <a:off x="588962" y="3435846"/>
            <a:ext cx="3727597" cy="1010593"/>
          </a:xfrm>
          <a:prstGeom prst="rect">
            <a:avLst/>
          </a:prstGeom>
        </p:spPr>
      </p:pic>
      <p:pic>
        <p:nvPicPr>
          <p:cNvPr id="3076" name="Picture 4" descr="✉ Guerrilla Mail - Disposable Temporary E-Mail Address">
            <a:extLst>
              <a:ext uri="{FF2B5EF4-FFF2-40B4-BE49-F238E27FC236}">
                <a16:creationId xmlns:a16="http://schemas.microsoft.com/office/drawing/2014/main" id="{DC4ECA6C-0E16-4516-8454-30289A5221E8}"/>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9552" y="4977208"/>
            <a:ext cx="4762500" cy="8001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a:extLst>
              <a:ext uri="{FF2B5EF4-FFF2-40B4-BE49-F238E27FC236}">
                <a16:creationId xmlns:a16="http://schemas.microsoft.com/office/drawing/2014/main" id="{024D3487-1EF9-46E7-8F5E-B7F041CF3E8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84168" y="2060848"/>
            <a:ext cx="1624491" cy="1624491"/>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F127333C-6917-4201-8AE3-CACAC50F247D}"/>
              </a:ext>
            </a:extLst>
          </p:cNvPr>
          <p:cNvPicPr>
            <a:picLocks noChangeAspect="1"/>
          </p:cNvPicPr>
          <p:nvPr/>
        </p:nvPicPr>
        <p:blipFill>
          <a:blip r:embed="rId7"/>
          <a:stretch>
            <a:fillRect/>
          </a:stretch>
        </p:blipFill>
        <p:spPr>
          <a:xfrm>
            <a:off x="5705215" y="4116146"/>
            <a:ext cx="2907185" cy="1010593"/>
          </a:xfrm>
          <a:prstGeom prst="rect">
            <a:avLst/>
          </a:prstGeom>
        </p:spPr>
      </p:pic>
    </p:spTree>
    <p:extLst>
      <p:ext uri="{BB962C8B-B14F-4D97-AF65-F5344CB8AC3E}">
        <p14:creationId xmlns:p14="http://schemas.microsoft.com/office/powerpoint/2010/main" val="177824166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Proxy v VPN</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41498"/>
            <a:ext cx="8642350" cy="2827185"/>
          </a:xfrm>
        </p:spPr>
        <p:txBody>
          <a:bodyPr>
            <a:normAutofit fontScale="47500" lnSpcReduction="20000"/>
          </a:bodyPr>
          <a:lstStyle/>
          <a:p>
            <a:pPr marL="0" indent="0">
              <a:buNone/>
            </a:pPr>
            <a:r>
              <a:rPr lang="sq-AL" dirty="1" sz="6700"/>
              <a:t>Proxy vepron si ‘gateway’ (portë dalëse) për një burim me bazë në internet</a:t>
            </a:r>
          </a:p>
          <a:p>
            <a:pPr marL="0" indent="0">
              <a:buNone/>
            </a:pPr>
            <a:endParaRPr lang="en-GB" dirty="0"/>
          </a:p>
          <a:p>
            <a:pPr marL="0" indent="0">
              <a:buNone/>
            </a:pPr>
            <a:endParaRPr lang="en-GB" dirty="0"/>
          </a:p>
          <a:p>
            <a:pPr marL="0" indent="0">
              <a:buNone/>
            </a:pPr>
            <a:endParaRPr lang="en-GB" dirty="0"/>
          </a:p>
          <a:p>
            <a:pPr marL="0" indent="0">
              <a:buNone/>
            </a:pPr>
            <a:endParaRPr lang="en-GB" sz="4300" dirty="0"/>
          </a:p>
          <a:p>
            <a:pPr marL="0" indent="0">
              <a:buNone/>
            </a:pPr>
            <a:endParaRPr lang="en-GB" sz="4300" dirty="0"/>
          </a:p>
          <a:p>
            <a:pPr marL="0" indent="0">
              <a:buNone/>
            </a:pPr>
            <a:endParaRPr lang="en-GB" sz="4300" dirty="0"/>
          </a:p>
          <a:p>
            <a:pPr marL="0" indent="0">
              <a:buNone/>
            </a:pPr>
            <a:r>
              <a:rPr lang="sq-AL" dirty="1" sz="6700"/>
              <a:t>VPN krijon një tunel të sigurt për të gjithë komunikimin</a:t>
            </a:r>
          </a:p>
        </p:txBody>
      </p:sp>
      <p:pic>
        <p:nvPicPr>
          <p:cNvPr id="7170" name="Picture 2">
            <a:extLst>
              <a:ext uri="{FF2B5EF4-FFF2-40B4-BE49-F238E27FC236}">
                <a16:creationId xmlns:a16="http://schemas.microsoft.com/office/drawing/2014/main" id="{F2EA4D9F-A952-472A-8C5A-E58B965FDEA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7523" b="17523"/>
          <a:stretch/>
        </p:blipFill>
        <p:spPr bwMode="auto">
          <a:xfrm>
            <a:off x="1904093" y="1717443"/>
            <a:ext cx="5090716" cy="1675296"/>
          </a:xfrm>
          <a:prstGeom prst="rect">
            <a:avLst/>
          </a:prstGeom>
          <a:noFill/>
          <a:extLst>
            <a:ext uri="{909E8E84-426E-40DD-AFC4-6F175D3DCCD1}">
              <a14:hiddenFill xmlns:a14="http://schemas.microsoft.com/office/drawing/2010/main">
                <a:solidFill>
                  <a:srgbClr val="FFFFFF"/>
                </a:solidFill>
              </a14:hiddenFill>
            </a:ext>
          </a:extLst>
        </p:spPr>
      </p:pic>
      <p:pic>
        <p:nvPicPr>
          <p:cNvPr id="7174" name="Picture 6">
            <a:extLst>
              <a:ext uri="{FF2B5EF4-FFF2-40B4-BE49-F238E27FC236}">
                <a16:creationId xmlns:a16="http://schemas.microsoft.com/office/drawing/2014/main" id="{6E919026-FAC7-464A-AFF7-9F7857EB6A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0649" y="4173695"/>
            <a:ext cx="4217604" cy="21088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14630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170"/>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17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Green Tick Vector Images (over 6,000)">
            <a:extLst>
              <a:ext uri="{FF2B5EF4-FFF2-40B4-BE49-F238E27FC236}">
                <a16:creationId xmlns:a16="http://schemas.microsoft.com/office/drawing/2014/main" id="{00D6AE92-0249-4556-8FDA-3E486E22BEF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1944836" y="2217275"/>
            <a:ext cx="754956" cy="576064"/>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VPN</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06375" y="1212959"/>
            <a:ext cx="2393950" cy="5183187"/>
          </a:xfrm>
        </p:spPr>
        <p:txBody>
          <a:bodyPr/>
          <a:lstStyle/>
          <a:p>
            <a:pPr marL="0" indent="0">
              <a:buNone/>
            </a:pPr>
            <a:r>
              <a:rPr lang="sq-AL" dirty="1" sz="3200"/>
              <a:t>Ligjor</a:t>
            </a:r>
          </a:p>
          <a:p>
            <a:pPr marL="0" indent="0">
              <a:buNone/>
            </a:pPr>
            <a:r>
              <a:rPr lang="sq-AL" dirty="1" sz="3200"/>
              <a:t>Siguria</a:t>
            </a:r>
            <a:r>
              <a:rPr lang="sq-AL" dirty="1" sz="3200"/>
              <a:t> </a:t>
            </a:r>
          </a:p>
          <a:p>
            <a:pPr marL="0" indent="0">
              <a:buNone/>
            </a:pPr>
            <a:r>
              <a:rPr lang="sq-AL" dirty="1" sz="3200"/>
              <a:t>Vendet</a:t>
            </a:r>
          </a:p>
          <a:p>
            <a:pPr marL="0" indent="0">
              <a:buNone/>
            </a:pPr>
            <a:r>
              <a:rPr lang="sq-AL" dirty="1" sz="3200"/>
              <a:t>Shpejtësia</a:t>
            </a:r>
            <a:r>
              <a:rPr lang="sq-AL" dirty="1" sz="3200"/>
              <a:t> </a:t>
            </a:r>
          </a:p>
          <a:p>
            <a:pPr marL="0" indent="0">
              <a:buNone/>
            </a:pPr>
            <a:endParaRPr lang="en-GB" dirty="0"/>
          </a:p>
        </p:txBody>
      </p:sp>
      <p:pic>
        <p:nvPicPr>
          <p:cNvPr id="8" name="Picture 7">
            <a:extLst>
              <a:ext uri="{FF2B5EF4-FFF2-40B4-BE49-F238E27FC236}">
                <a16:creationId xmlns:a16="http://schemas.microsoft.com/office/drawing/2014/main" id="{63F62B37-06CB-4F62-9D37-AE298FB50A35}"/>
              </a:ext>
            </a:extLst>
          </p:cNvPr>
          <p:cNvPicPr>
            <a:picLocks noChangeAspect="1"/>
          </p:cNvPicPr>
          <p:nvPr/>
        </p:nvPicPr>
        <p:blipFill>
          <a:blip r:embed="rId4"/>
          <a:stretch>
            <a:fillRect/>
          </a:stretch>
        </p:blipFill>
        <p:spPr>
          <a:xfrm>
            <a:off x="6918134" y="2636912"/>
            <a:ext cx="2111020" cy="2627337"/>
          </a:xfrm>
          <a:prstGeom prst="rect">
            <a:avLst/>
          </a:prstGeom>
        </p:spPr>
      </p:pic>
      <p:pic>
        <p:nvPicPr>
          <p:cNvPr id="4" name="Picture 3">
            <a:extLst>
              <a:ext uri="{FF2B5EF4-FFF2-40B4-BE49-F238E27FC236}">
                <a16:creationId xmlns:a16="http://schemas.microsoft.com/office/drawing/2014/main" id="{11A946A2-7941-4287-AA8D-5E78E1136FCE}"/>
              </a:ext>
            </a:extLst>
          </p:cNvPr>
          <p:cNvPicPr>
            <a:picLocks noChangeAspect="1"/>
          </p:cNvPicPr>
          <p:nvPr/>
        </p:nvPicPr>
        <p:blipFill>
          <a:blip r:embed="rId5"/>
          <a:stretch>
            <a:fillRect/>
          </a:stretch>
        </p:blipFill>
        <p:spPr>
          <a:xfrm>
            <a:off x="2645070" y="1212959"/>
            <a:ext cx="4136390" cy="5183334"/>
          </a:xfrm>
          <a:prstGeom prst="rect">
            <a:avLst/>
          </a:prstGeom>
          <a:ln>
            <a:solidFill>
              <a:schemeClr val="accent1"/>
            </a:solidFill>
          </a:ln>
        </p:spPr>
      </p:pic>
      <p:pic>
        <p:nvPicPr>
          <p:cNvPr id="13" name="Picture 2" descr="Green Tick Vector Images (over 6,000)">
            <a:extLst>
              <a:ext uri="{FF2B5EF4-FFF2-40B4-BE49-F238E27FC236}">
                <a16:creationId xmlns:a16="http://schemas.microsoft.com/office/drawing/2014/main" id="{29930C5C-E7EA-4C19-8D84-7A91AF11DDEC}"/>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1735544" y="1052513"/>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2" descr="Green Tick Vector Images (over 6,000)">
            <a:extLst>
              <a:ext uri="{FF2B5EF4-FFF2-40B4-BE49-F238E27FC236}">
                <a16:creationId xmlns:a16="http://schemas.microsoft.com/office/drawing/2014/main" id="{D4AFD45E-9B89-402F-BEA9-37DD66AA2BD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082" b="18263"/>
          <a:stretch/>
        </p:blipFill>
        <p:spPr bwMode="auto">
          <a:xfrm>
            <a:off x="1735544" y="1628577"/>
            <a:ext cx="754956" cy="576064"/>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Red Cross Clipart | i2Clipart - Royalty Free Public Domain Clipart">
            <a:extLst>
              <a:ext uri="{FF2B5EF4-FFF2-40B4-BE49-F238E27FC236}">
                <a16:creationId xmlns:a16="http://schemas.microsoft.com/office/drawing/2014/main" id="{112481BF-CE70-4EEE-B289-CE2E657D095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35696" y="2952453"/>
            <a:ext cx="541528" cy="4654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539183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8"/>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2">
                                            <p:txEl>
                                              <p:pRg st="3" end="3"/>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2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Përmbajtje të enkriptuar (Dark Web)</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buNone/>
            </a:pPr>
            <a:r>
              <a:rPr lang="sq-AL" dirty="1"/>
              <a:t>Histori e shkurtër</a:t>
            </a:r>
          </a:p>
          <a:p>
            <a:r>
              <a:rPr lang="sq-AL" dirty="1"/>
              <a:t>2000 – Freenet të lëshuara</a:t>
            </a:r>
          </a:p>
          <a:p>
            <a:r>
              <a:rPr lang="sq-AL" dirty="1"/>
              <a:t>2002 – Marina e SHBA-ve lëshoi TOR</a:t>
            </a:r>
          </a:p>
          <a:p>
            <a:r>
              <a:rPr lang="sq-AL" dirty="1"/>
              <a:t>2009 – Satoshi Nakamoto minon Bitcoin-in e parë</a:t>
            </a:r>
          </a:p>
          <a:p>
            <a:pPr lvl="1"/>
            <a:r>
              <a:rPr lang="sq-AL" dirty="1"/>
              <a:t>(Mars 2009 = $0.003 – 17 dhjetor 2017 = $19,783)</a:t>
            </a:r>
          </a:p>
          <a:p>
            <a:r>
              <a:rPr lang="sq-AL" dirty="1"/>
              <a:t>2011 – fillon Rruga e Mëndafshit</a:t>
            </a:r>
          </a:p>
          <a:p>
            <a:r>
              <a:rPr lang="sq-AL" dirty="1"/>
              <a:t>2013 – FBI arreston Dread Pirate Roberts (Ross Ulbricht) – pronari i Silk Road (Rruga e Mëndafshit)</a:t>
            </a:r>
          </a:p>
          <a:p>
            <a:r>
              <a:rPr lang="sq-AL" dirty="1"/>
              <a:t>2019 – shifrat paraqesin $1bn tregti</a:t>
            </a:r>
            <a:r>
              <a:rPr lang="sq-AL" dirty="1"/>
              <a:t> </a:t>
            </a:r>
          </a:p>
        </p:txBody>
      </p:sp>
    </p:spTree>
    <p:extLst>
      <p:ext uri="{BB962C8B-B14F-4D97-AF65-F5344CB8AC3E}">
        <p14:creationId xmlns:p14="http://schemas.microsoft.com/office/powerpoint/2010/main" val="38329679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2">
                                            <p:txEl>
                                              <p:pRg st="4" end="4"/>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TOR</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9682" y="1132544"/>
            <a:ext cx="5122863" cy="5183187"/>
          </a:xfrm>
        </p:spPr>
        <p:txBody>
          <a:bodyPr/>
          <a:lstStyle/>
          <a:p>
            <a:pPr marL="0" indent="0">
              <a:buNone/>
            </a:pPr>
            <a:r>
              <a:rPr lang="sq-AL" dirty="1"/>
              <a:t>TOR – Routeri qepë</a:t>
            </a:r>
          </a:p>
          <a:p>
            <a:r>
              <a:rPr lang="sq-AL" dirty="1"/>
              <a:t>c.65,000 URL unike</a:t>
            </a:r>
          </a:p>
          <a:p>
            <a:pPr lvl="1"/>
            <a:r>
              <a:rPr lang="sq-AL" dirty="1"/>
              <a:t>Fundi me ‘.onion’ (qepë)</a:t>
            </a:r>
          </a:p>
          <a:p>
            <a:r>
              <a:rPr lang="sq-AL" dirty="1"/>
              <a:t>Shumë janë ligjore – shumë tjera jo!</a:t>
            </a:r>
          </a:p>
          <a:p>
            <a:pPr lvl="1"/>
            <a:r>
              <a:rPr lang="sq-AL" dirty="1"/>
              <a:t>Privatësia / mbrojtja</a:t>
            </a:r>
          </a:p>
          <a:p>
            <a:pPr lvl="1"/>
            <a:r>
              <a:rPr lang="sq-AL" dirty="1"/>
              <a:t>Tregjet nëntokësore</a:t>
            </a:r>
          </a:p>
          <a:p>
            <a:pPr lvl="1"/>
            <a:r>
              <a:rPr lang="sq-AL" dirty="1"/>
              <a:t>Droga, armët, shërbimet, identitete të vjedhura, pornografi, pedofili</a:t>
            </a:r>
          </a:p>
          <a:p>
            <a:pPr lvl="1"/>
            <a:r>
              <a:rPr lang="sq-AL" dirty="1"/>
              <a:t>Kriptovaluta</a:t>
            </a:r>
          </a:p>
          <a:p>
            <a:pPr marL="0" indent="0">
              <a:buNone/>
            </a:pPr>
            <a:endParaRPr lang="en-GB" dirty="0"/>
          </a:p>
        </p:txBody>
      </p:sp>
      <p:pic>
        <p:nvPicPr>
          <p:cNvPr id="4" name="Picture 3">
            <a:extLst>
              <a:ext uri="{FF2B5EF4-FFF2-40B4-BE49-F238E27FC236}">
                <a16:creationId xmlns:a16="http://schemas.microsoft.com/office/drawing/2014/main" id="{597E027B-9DE6-464F-830B-65025EBA9A38}"/>
              </a:ext>
            </a:extLst>
          </p:cNvPr>
          <p:cNvPicPr>
            <a:picLocks noChangeAspect="1"/>
          </p:cNvPicPr>
          <p:nvPr/>
        </p:nvPicPr>
        <p:blipFill>
          <a:blip r:embed="rId3"/>
          <a:stretch>
            <a:fillRect/>
          </a:stretch>
        </p:blipFill>
        <p:spPr>
          <a:xfrm>
            <a:off x="5625405" y="1234565"/>
            <a:ext cx="3267075" cy="2124075"/>
          </a:xfrm>
          <a:prstGeom prst="rect">
            <a:avLst/>
          </a:prstGeom>
        </p:spPr>
      </p:pic>
      <p:sp>
        <p:nvSpPr>
          <p:cNvPr id="3" name="TextBox 2">
            <a:extLst>
              <a:ext uri="{FF2B5EF4-FFF2-40B4-BE49-F238E27FC236}">
                <a16:creationId xmlns:a16="http://schemas.microsoft.com/office/drawing/2014/main" id="{5054C482-E81C-45DF-874B-DBF4E2652E16}"/>
              </a:ext>
            </a:extLst>
          </p:cNvPr>
          <p:cNvSpPr txBox="1"/>
          <p:nvPr/>
        </p:nvSpPr>
        <p:spPr>
          <a:xfrm>
            <a:off x="5876925" y="3361688"/>
            <a:ext cx="3267075" cy="276999"/>
          </a:xfrm>
          <a:prstGeom prst="rect">
            <a:avLst/>
          </a:prstGeom>
          <a:noFill/>
        </p:spPr>
        <p:txBody>
          <a:bodyPr wrap="square" rtlCol="0">
            <a:spAutoFit/>
          </a:bodyPr>
          <a:lstStyle/>
          <a:p>
            <a:r>
              <a:rPr lang="sq-AL" dirty="1" sz="1200"/>
              <a:t>E vërteta për Dark Web – Kumar &amp; Rosenbach</a:t>
            </a:r>
          </a:p>
        </p:txBody>
      </p:sp>
      <p:pic>
        <p:nvPicPr>
          <p:cNvPr id="5" name="Picture 4">
            <a:extLst>
              <a:ext uri="{FF2B5EF4-FFF2-40B4-BE49-F238E27FC236}">
                <a16:creationId xmlns:a16="http://schemas.microsoft.com/office/drawing/2014/main" id="{4E3A65F2-DC9A-4D55-B30A-D466645BFCA3}"/>
              </a:ext>
            </a:extLst>
          </p:cNvPr>
          <p:cNvPicPr>
            <a:picLocks noChangeAspect="1"/>
          </p:cNvPicPr>
          <p:nvPr/>
        </p:nvPicPr>
        <p:blipFill>
          <a:blip r:embed="rId4"/>
          <a:stretch>
            <a:fillRect/>
          </a:stretch>
        </p:blipFill>
        <p:spPr>
          <a:xfrm>
            <a:off x="5224327" y="3710321"/>
            <a:ext cx="3612908" cy="2806170"/>
          </a:xfrm>
          <a:prstGeom prst="rect">
            <a:avLst/>
          </a:prstGeom>
        </p:spPr>
      </p:pic>
    </p:spTree>
    <p:extLst>
      <p:ext uri="{BB962C8B-B14F-4D97-AF65-F5344CB8AC3E}">
        <p14:creationId xmlns:p14="http://schemas.microsoft.com/office/powerpoint/2010/main" val="26708079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
                                            <p:txEl>
                                              <p:pRg st="1" end="1"/>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
                                            <p:txEl>
                                              <p:pRg st="4" end="4"/>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
                                            <p:txEl>
                                              <p:pRg st="5" end="5"/>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2">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2">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Audio/video/storage (hapësira e ruajtjes audio/video)</a:t>
            </a:r>
          </a:p>
        </p:txBody>
      </p:sp>
      <p:sp>
        <p:nvSpPr>
          <p:cNvPr id="8" name="Rectangle 7">
            <a:extLst>
              <a:ext uri="{FF2B5EF4-FFF2-40B4-BE49-F238E27FC236}">
                <a16:creationId xmlns:a16="http://schemas.microsoft.com/office/drawing/2014/main" id="{EAFFFDA4-44AB-43A3-930B-0B826B84B4A0}"/>
              </a:ext>
            </a:extLst>
          </p:cNvPr>
          <p:cNvSpPr/>
          <p:nvPr/>
        </p:nvSpPr>
        <p:spPr>
          <a:xfrm>
            <a:off x="323528" y="1444888"/>
            <a:ext cx="5622066" cy="4807959"/>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Rectangle 19">
            <a:extLst>
              <a:ext uri="{FF2B5EF4-FFF2-40B4-BE49-F238E27FC236}">
                <a16:creationId xmlns:a16="http://schemas.microsoft.com/office/drawing/2014/main" id="{9AE10D4E-2D68-4434-9D67-627233F0F40C}"/>
              </a:ext>
            </a:extLst>
          </p:cNvPr>
          <p:cNvSpPr/>
          <p:nvPr/>
        </p:nvSpPr>
        <p:spPr>
          <a:xfrm>
            <a:off x="35496" y="2061710"/>
            <a:ext cx="599534"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Rectangle 15">
            <a:extLst>
              <a:ext uri="{FF2B5EF4-FFF2-40B4-BE49-F238E27FC236}">
                <a16:creationId xmlns:a16="http://schemas.microsoft.com/office/drawing/2014/main" id="{74406CFA-D168-43C5-AD09-995AA1D7BEEB}"/>
              </a:ext>
            </a:extLst>
          </p:cNvPr>
          <p:cNvSpPr/>
          <p:nvPr/>
        </p:nvSpPr>
        <p:spPr>
          <a:xfrm>
            <a:off x="428860" y="1545344"/>
            <a:ext cx="5426758" cy="4607434"/>
          </a:xfrm>
          <a:prstGeom prst="rect">
            <a:avLst/>
          </a:prstGeom>
          <a:solidFill>
            <a:schemeClr val="accent3">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Rectangle 18">
            <a:extLst>
              <a:ext uri="{FF2B5EF4-FFF2-40B4-BE49-F238E27FC236}">
                <a16:creationId xmlns:a16="http://schemas.microsoft.com/office/drawing/2014/main" id="{077412D0-1F72-4E35-8D47-698FE0943234}"/>
              </a:ext>
            </a:extLst>
          </p:cNvPr>
          <p:cNvSpPr/>
          <p:nvPr/>
        </p:nvSpPr>
        <p:spPr>
          <a:xfrm>
            <a:off x="323528" y="1759783"/>
            <a:ext cx="521899" cy="68148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sq-AL" dirty="1" sz="1600"/>
              <a:t>PSU</a:t>
            </a:r>
          </a:p>
        </p:txBody>
      </p:sp>
      <p:grpSp>
        <p:nvGrpSpPr>
          <p:cNvPr id="14" name="Group 13">
            <a:extLst>
              <a:ext uri="{FF2B5EF4-FFF2-40B4-BE49-F238E27FC236}">
                <a16:creationId xmlns:a16="http://schemas.microsoft.com/office/drawing/2014/main" id="{10676C82-DBAB-48EE-8961-D8C23E38D543}"/>
              </a:ext>
            </a:extLst>
          </p:cNvPr>
          <p:cNvGrpSpPr/>
          <p:nvPr/>
        </p:nvGrpSpPr>
        <p:grpSpPr>
          <a:xfrm>
            <a:off x="1251853" y="3107813"/>
            <a:ext cx="3949291" cy="642374"/>
            <a:chOff x="1999225" y="2771058"/>
            <a:chExt cx="3949291" cy="642374"/>
          </a:xfrm>
        </p:grpSpPr>
        <p:cxnSp>
          <p:nvCxnSpPr>
            <p:cNvPr id="18" name="Straight Connector 17">
              <a:extLst>
                <a:ext uri="{FF2B5EF4-FFF2-40B4-BE49-F238E27FC236}">
                  <a16:creationId xmlns:a16="http://schemas.microsoft.com/office/drawing/2014/main" id="{CD39DC21-BA5F-45AE-A3F7-5E7D5D9655FE}"/>
                </a:ext>
              </a:extLst>
            </p:cNvPr>
            <p:cNvCxnSpPr/>
            <p:nvPr/>
          </p:nvCxnSpPr>
          <p:spPr>
            <a:xfrm flipV="1">
              <a:off x="1999225" y="3383935"/>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a:extLst>
                <a:ext uri="{FF2B5EF4-FFF2-40B4-BE49-F238E27FC236}">
                  <a16:creationId xmlns:a16="http://schemas.microsoft.com/office/drawing/2014/main" id="{382351C4-C1E4-4348-BC64-7F51931A9DB5}"/>
                </a:ext>
              </a:extLst>
            </p:cNvPr>
            <p:cNvCxnSpPr/>
            <p:nvPr/>
          </p:nvCxnSpPr>
          <p:spPr>
            <a:xfrm flipV="1">
              <a:off x="3965677" y="277761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2" name="Straight Connector 21">
              <a:extLst>
                <a:ext uri="{FF2B5EF4-FFF2-40B4-BE49-F238E27FC236}">
                  <a16:creationId xmlns:a16="http://schemas.microsoft.com/office/drawing/2014/main" id="{D26775EA-2927-4FDB-967C-6FAD247B5AF0}"/>
                </a:ext>
              </a:extLst>
            </p:cNvPr>
            <p:cNvCxnSpPr/>
            <p:nvPr/>
          </p:nvCxnSpPr>
          <p:spPr>
            <a:xfrm flipV="1">
              <a:off x="2020528" y="278252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3" name="Straight Connector 22">
              <a:extLst>
                <a:ext uri="{FF2B5EF4-FFF2-40B4-BE49-F238E27FC236}">
                  <a16:creationId xmlns:a16="http://schemas.microsoft.com/office/drawing/2014/main" id="{F03DCA25-49DA-45DC-9E50-04996C47910C}"/>
                </a:ext>
              </a:extLst>
            </p:cNvPr>
            <p:cNvCxnSpPr/>
            <p:nvPr/>
          </p:nvCxnSpPr>
          <p:spPr>
            <a:xfrm flipV="1">
              <a:off x="5925573" y="2771058"/>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grpSp>
        <p:nvGrpSpPr>
          <p:cNvPr id="24" name="Group 23">
            <a:extLst>
              <a:ext uri="{FF2B5EF4-FFF2-40B4-BE49-F238E27FC236}">
                <a16:creationId xmlns:a16="http://schemas.microsoft.com/office/drawing/2014/main" id="{C4958150-008D-482C-A425-A511B93E3596}"/>
              </a:ext>
            </a:extLst>
          </p:cNvPr>
          <p:cNvGrpSpPr/>
          <p:nvPr/>
        </p:nvGrpSpPr>
        <p:grpSpPr>
          <a:xfrm>
            <a:off x="1273156" y="4213421"/>
            <a:ext cx="3949291" cy="657120"/>
            <a:chOff x="1971366" y="4357332"/>
            <a:chExt cx="3949291" cy="657120"/>
          </a:xfrm>
        </p:grpSpPr>
        <p:cxnSp>
          <p:nvCxnSpPr>
            <p:cNvPr id="25" name="Straight Connector 24">
              <a:extLst>
                <a:ext uri="{FF2B5EF4-FFF2-40B4-BE49-F238E27FC236}">
                  <a16:creationId xmlns:a16="http://schemas.microsoft.com/office/drawing/2014/main" id="{693076B1-E50D-4B59-94D4-20EC88F22A21}"/>
                </a:ext>
              </a:extLst>
            </p:cNvPr>
            <p:cNvCxnSpPr/>
            <p:nvPr/>
          </p:nvCxnSpPr>
          <p:spPr>
            <a:xfrm rot="10800000" flipV="1">
              <a:off x="1971366" y="4378636"/>
              <a:ext cx="3949291" cy="819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14E0447C-2106-4A06-9C44-8D3CB0F7178C}"/>
                </a:ext>
              </a:extLst>
            </p:cNvPr>
            <p:cNvCxnSpPr/>
            <p:nvPr/>
          </p:nvCxnSpPr>
          <p:spPr>
            <a:xfrm rot="10800000" flipV="1">
              <a:off x="3274140" y="437863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8665639E-B272-42A1-8D8C-A0B1B172CA0F}"/>
                </a:ext>
              </a:extLst>
            </p:cNvPr>
            <p:cNvCxnSpPr/>
            <p:nvPr/>
          </p:nvCxnSpPr>
          <p:spPr>
            <a:xfrm rot="10800000" flipV="1">
              <a:off x="5899354" y="4357332"/>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8" name="Straight Connector 27">
              <a:extLst>
                <a:ext uri="{FF2B5EF4-FFF2-40B4-BE49-F238E27FC236}">
                  <a16:creationId xmlns:a16="http://schemas.microsoft.com/office/drawing/2014/main" id="{AC2629E7-05DD-42DD-ACA3-E1F776AE5F83}"/>
                </a:ext>
              </a:extLst>
            </p:cNvPr>
            <p:cNvCxnSpPr/>
            <p:nvPr/>
          </p:nvCxnSpPr>
          <p:spPr>
            <a:xfrm rot="10800000" flipV="1">
              <a:off x="1994309" y="4368803"/>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cxnSp>
          <p:nvCxnSpPr>
            <p:cNvPr id="29" name="Straight Connector 28">
              <a:extLst>
                <a:ext uri="{FF2B5EF4-FFF2-40B4-BE49-F238E27FC236}">
                  <a16:creationId xmlns:a16="http://schemas.microsoft.com/office/drawing/2014/main" id="{D2DD6E8E-43A9-4840-8FFB-0B1A2C3CEC51}"/>
                </a:ext>
              </a:extLst>
            </p:cNvPr>
            <p:cNvCxnSpPr/>
            <p:nvPr/>
          </p:nvCxnSpPr>
          <p:spPr>
            <a:xfrm rot="10800000" flipV="1">
              <a:off x="4647378" y="4383549"/>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grpSp>
      <p:cxnSp>
        <p:nvCxnSpPr>
          <p:cNvPr id="30" name="Straight Connector 29">
            <a:extLst>
              <a:ext uri="{FF2B5EF4-FFF2-40B4-BE49-F238E27FC236}">
                <a16:creationId xmlns:a16="http://schemas.microsoft.com/office/drawing/2014/main" id="{9DCF7861-1E7E-4E5F-AA02-B67131070AF8}"/>
              </a:ext>
            </a:extLst>
          </p:cNvPr>
          <p:cNvCxnSpPr/>
          <p:nvPr/>
        </p:nvCxnSpPr>
        <p:spPr>
          <a:xfrm rot="10800000" flipV="1">
            <a:off x="3218527" y="3590185"/>
            <a:ext cx="0" cy="630903"/>
          </a:xfrm>
          <a:prstGeom prst="line">
            <a:avLst/>
          </a:prstGeom>
          <a:ln w="44450">
            <a:solidFill>
              <a:schemeClr val="accent4">
                <a:lumMod val="75000"/>
              </a:schemeClr>
            </a:solidFill>
          </a:ln>
        </p:spPr>
        <p:style>
          <a:lnRef idx="2">
            <a:schemeClr val="accent1"/>
          </a:lnRef>
          <a:fillRef idx="0">
            <a:schemeClr val="accent1"/>
          </a:fillRef>
          <a:effectRef idx="1">
            <a:schemeClr val="accent1"/>
          </a:effectRef>
          <a:fontRef idx="minor">
            <a:schemeClr val="tx1"/>
          </a:fontRef>
        </p:style>
      </p:cxnSp>
      <p:sp>
        <p:nvSpPr>
          <p:cNvPr id="36" name="Rectangle 35">
            <a:extLst>
              <a:ext uri="{FF2B5EF4-FFF2-40B4-BE49-F238E27FC236}">
                <a16:creationId xmlns:a16="http://schemas.microsoft.com/office/drawing/2014/main" id="{623B51DE-0584-43A0-9B8D-D4D83C7E5BE2}"/>
              </a:ext>
            </a:extLst>
          </p:cNvPr>
          <p:cNvSpPr/>
          <p:nvPr/>
        </p:nvSpPr>
        <p:spPr>
          <a:xfrm>
            <a:off x="2685724" y="2161197"/>
            <a:ext cx="1065161" cy="91767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sq-AL" dirty="1"/>
              <a:t>CPU</a:t>
            </a:r>
          </a:p>
        </p:txBody>
      </p:sp>
      <p:sp>
        <p:nvSpPr>
          <p:cNvPr id="38" name="Rectangle 37">
            <a:extLst>
              <a:ext uri="{FF2B5EF4-FFF2-40B4-BE49-F238E27FC236}">
                <a16:creationId xmlns:a16="http://schemas.microsoft.com/office/drawing/2014/main" id="{3CFDA9AB-3E75-42C6-8473-86EF09B486FE}"/>
              </a:ext>
            </a:extLst>
          </p:cNvPr>
          <p:cNvSpPr/>
          <p:nvPr/>
        </p:nvSpPr>
        <p:spPr>
          <a:xfrm>
            <a:off x="4645620" y="2162702"/>
            <a:ext cx="1065161" cy="917678"/>
          </a:xfrm>
          <a:prstGeom prst="rect">
            <a:avLst/>
          </a:prstGeom>
          <a:solidFill>
            <a:schemeClr val="accent6">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sq-AL" dirty="1">
                <a:solidFill>
                  <a:schemeClr val="tx1"/>
                </a:solidFill>
              </a:rPr>
              <a:t>RAM</a:t>
            </a:r>
          </a:p>
        </p:txBody>
      </p:sp>
      <p:sp>
        <p:nvSpPr>
          <p:cNvPr id="39" name="Rectangle 38">
            <a:extLst>
              <a:ext uri="{FF2B5EF4-FFF2-40B4-BE49-F238E27FC236}">
                <a16:creationId xmlns:a16="http://schemas.microsoft.com/office/drawing/2014/main" id="{1037F29F-6B1D-4649-A592-FEC7EBF2EF15}"/>
              </a:ext>
            </a:extLst>
          </p:cNvPr>
          <p:cNvSpPr/>
          <p:nvPr/>
        </p:nvSpPr>
        <p:spPr>
          <a:xfrm>
            <a:off x="740573" y="4882059"/>
            <a:ext cx="1065161" cy="917678"/>
          </a:xfrm>
          <a:prstGeom prst="rect">
            <a:avLst/>
          </a:prstGeom>
          <a:solidFill>
            <a:schemeClr val="bg2">
              <a:lumMod val="5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sq-AL" dirty="1"/>
              <a:t>Hard Disku(qet)</a:t>
            </a:r>
          </a:p>
        </p:txBody>
      </p:sp>
      <p:sp>
        <p:nvSpPr>
          <p:cNvPr id="2" name="AutoShape 2" descr="for iphone 6s 128gb nand flash memory chip – Buy for iphone 6s ...">
            <a:extLst>
              <a:ext uri="{FF2B5EF4-FFF2-40B4-BE49-F238E27FC236}">
                <a16:creationId xmlns:a16="http://schemas.microsoft.com/office/drawing/2014/main" id="{F67D2157-5473-408E-8C08-A782B2CE115B}"/>
              </a:ext>
            </a:extLst>
          </p:cNvPr>
          <p:cNvSpPr>
            <a:spLocks noChangeAspect="1" noChangeArrowheads="1"/>
          </p:cNvSpPr>
          <p:nvPr/>
        </p:nvSpPr>
        <p:spPr bwMode="auto">
          <a:xfrm>
            <a:off x="4419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
        <p:nvSpPr>
          <p:cNvPr id="40" name="Rectangle 39">
            <a:extLst>
              <a:ext uri="{FF2B5EF4-FFF2-40B4-BE49-F238E27FC236}">
                <a16:creationId xmlns:a16="http://schemas.microsoft.com/office/drawing/2014/main" id="{443314D2-6EBB-41E4-8A79-A7EFE995E8DD}"/>
              </a:ext>
            </a:extLst>
          </p:cNvPr>
          <p:cNvSpPr/>
          <p:nvPr/>
        </p:nvSpPr>
        <p:spPr>
          <a:xfrm>
            <a:off x="32654" y="2644495"/>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Rectangle 34">
            <a:extLst>
              <a:ext uri="{FF2B5EF4-FFF2-40B4-BE49-F238E27FC236}">
                <a16:creationId xmlns:a16="http://schemas.microsoft.com/office/drawing/2014/main" id="{CFE23CCC-5262-43B7-841A-9B7104A1C7F5}"/>
              </a:ext>
            </a:extLst>
          </p:cNvPr>
          <p:cNvSpPr/>
          <p:nvPr/>
        </p:nvSpPr>
        <p:spPr>
          <a:xfrm>
            <a:off x="740574" y="2175907"/>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sq-AL" dirty="1"/>
              <a:t>GPU</a:t>
            </a:r>
          </a:p>
        </p:txBody>
      </p:sp>
      <p:sp>
        <p:nvSpPr>
          <p:cNvPr id="42" name="Rectangle 41">
            <a:extLst>
              <a:ext uri="{FF2B5EF4-FFF2-40B4-BE49-F238E27FC236}">
                <a16:creationId xmlns:a16="http://schemas.microsoft.com/office/drawing/2014/main" id="{D5EFB510-FF3F-4817-8C3F-FD8CDA8F53CF}"/>
              </a:ext>
            </a:extLst>
          </p:cNvPr>
          <p:cNvSpPr/>
          <p:nvPr/>
        </p:nvSpPr>
        <p:spPr>
          <a:xfrm rot="16200000">
            <a:off x="2214467" y="6021004"/>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Rectangle 40">
            <a:extLst>
              <a:ext uri="{FF2B5EF4-FFF2-40B4-BE49-F238E27FC236}">
                <a16:creationId xmlns:a16="http://schemas.microsoft.com/office/drawing/2014/main" id="{BAA7227A-D41D-4DD4-B934-D25CD698FB99}"/>
              </a:ext>
            </a:extLst>
          </p:cNvPr>
          <p:cNvSpPr/>
          <p:nvPr/>
        </p:nvSpPr>
        <p:spPr>
          <a:xfrm>
            <a:off x="2043348" y="4884524"/>
            <a:ext cx="1065161" cy="917678"/>
          </a:xfrm>
          <a:prstGeom prst="rect">
            <a:avLst/>
          </a:prstGeom>
          <a:solidFill>
            <a:schemeClr val="tx2">
              <a:lumMod val="20000"/>
              <a:lumOff val="8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sq-AL" dirty="1">
                <a:solidFill>
                  <a:schemeClr val="tx1"/>
                </a:solidFill>
              </a:rPr>
              <a:t>Kartela e rrjetit</a:t>
            </a:r>
          </a:p>
        </p:txBody>
      </p:sp>
      <p:sp>
        <p:nvSpPr>
          <p:cNvPr id="43" name="Rectangle 42">
            <a:extLst>
              <a:ext uri="{FF2B5EF4-FFF2-40B4-BE49-F238E27FC236}">
                <a16:creationId xmlns:a16="http://schemas.microsoft.com/office/drawing/2014/main" id="{3C641427-B62D-4172-9BDD-C2FFD1A3CF6E}"/>
              </a:ext>
            </a:extLst>
          </p:cNvPr>
          <p:cNvSpPr/>
          <p:nvPr/>
        </p:nvSpPr>
        <p:spPr>
          <a:xfrm rot="16200000">
            <a:off x="3602222" y="6021003"/>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Rectangle 36">
            <a:extLst>
              <a:ext uri="{FF2B5EF4-FFF2-40B4-BE49-F238E27FC236}">
                <a16:creationId xmlns:a16="http://schemas.microsoft.com/office/drawing/2014/main" id="{E9FF7BEB-1537-4CAD-9432-6CE22279D5D7}"/>
              </a:ext>
            </a:extLst>
          </p:cNvPr>
          <p:cNvSpPr/>
          <p:nvPr/>
        </p:nvSpPr>
        <p:spPr>
          <a:xfrm>
            <a:off x="3411121" y="4889883"/>
            <a:ext cx="1065161" cy="917678"/>
          </a:xfrm>
          <a:prstGeom prst="rect">
            <a:avLst/>
          </a:prstGeom>
          <a:solidFill>
            <a:schemeClr val="accent4">
              <a:lumMod val="40000"/>
              <a:lumOff val="6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sq-AL" dirty="1">
                <a:solidFill>
                  <a:schemeClr val="tx1"/>
                </a:solidFill>
              </a:rPr>
              <a:t>PCI</a:t>
            </a:r>
          </a:p>
          <a:p>
            <a:pPr algn="ctr"/>
            <a:r>
              <a:rPr lang="sq-AL" dirty="1">
                <a:solidFill>
                  <a:schemeClr val="tx1"/>
                </a:solidFill>
              </a:rPr>
              <a:t>USB</a:t>
            </a:r>
          </a:p>
        </p:txBody>
      </p:sp>
      <p:sp>
        <p:nvSpPr>
          <p:cNvPr id="31" name="TextBox 30">
            <a:extLst>
              <a:ext uri="{FF2B5EF4-FFF2-40B4-BE49-F238E27FC236}">
                <a16:creationId xmlns:a16="http://schemas.microsoft.com/office/drawing/2014/main" id="{CFE37768-C777-4E9B-9725-5B74C864C2B4}"/>
              </a:ext>
            </a:extLst>
          </p:cNvPr>
          <p:cNvSpPr txBox="1"/>
          <p:nvPr/>
        </p:nvSpPr>
        <p:spPr>
          <a:xfrm>
            <a:off x="6202407" y="2935860"/>
            <a:ext cx="2902705" cy="1569660"/>
          </a:xfrm>
          <a:prstGeom prst="rect">
            <a:avLst/>
          </a:prstGeom>
          <a:solidFill>
            <a:srgbClr val="F08A34"/>
          </a:solidFill>
        </p:spPr>
        <p:txBody>
          <a:bodyPr wrap="square" rtlCol="0">
            <a:spAutoFit/>
          </a:bodyPr>
          <a:lstStyle/>
          <a:p>
            <a:pPr marL="342900" indent="-342900">
              <a:buFont typeface="Arial" panose="020B0604020202020204" pitchFamily="34" charset="0"/>
              <a:buChar char="•"/>
            </a:pPr>
            <a:r>
              <a:rPr lang="sq-AL" dirty="1" sz="2400">
                <a:solidFill>
                  <a:schemeClr val="bg1"/>
                </a:solidFill>
                <a:latin typeface="+mj-lt"/>
              </a:rPr>
              <a:t>Lejon hyrjen/daljen për dhe prej sistemit</a:t>
            </a:r>
          </a:p>
          <a:p>
            <a:pPr marL="342900" indent="-342900">
              <a:buFont typeface="Arial" panose="020B0604020202020204" pitchFamily="34" charset="0"/>
              <a:buChar char="•"/>
            </a:pPr>
            <a:r>
              <a:rPr lang="sq-AL" dirty="1" sz="2400">
                <a:solidFill>
                  <a:schemeClr val="bg1"/>
                </a:solidFill>
                <a:latin typeface="+mj-lt"/>
              </a:rPr>
              <a:t>Pajisje memorie/storage e shtuar</a:t>
            </a:r>
          </a:p>
        </p:txBody>
      </p:sp>
      <p:sp>
        <p:nvSpPr>
          <p:cNvPr id="45" name="Rectangle 44">
            <a:extLst>
              <a:ext uri="{FF2B5EF4-FFF2-40B4-BE49-F238E27FC236}">
                <a16:creationId xmlns:a16="http://schemas.microsoft.com/office/drawing/2014/main" id="{3141391B-40CE-4DC2-B19E-D56D6A740AF4}"/>
              </a:ext>
            </a:extLst>
          </p:cNvPr>
          <p:cNvSpPr/>
          <p:nvPr/>
        </p:nvSpPr>
        <p:spPr>
          <a:xfrm rot="16200000">
            <a:off x="4868655" y="6024519"/>
            <a:ext cx="722922" cy="69012"/>
          </a:xfrm>
          <a:prstGeom prst="rect">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Rectangle 43">
            <a:extLst>
              <a:ext uri="{FF2B5EF4-FFF2-40B4-BE49-F238E27FC236}">
                <a16:creationId xmlns:a16="http://schemas.microsoft.com/office/drawing/2014/main" id="{EB1A10A4-7702-4D2B-A348-A35CCE08457A}"/>
              </a:ext>
            </a:extLst>
          </p:cNvPr>
          <p:cNvSpPr/>
          <p:nvPr/>
        </p:nvSpPr>
        <p:spPr>
          <a:xfrm>
            <a:off x="4665632" y="4889883"/>
            <a:ext cx="1065161" cy="917678"/>
          </a:xfrm>
          <a:prstGeom prst="rect">
            <a:avLst/>
          </a:prstGeom>
          <a:solidFill>
            <a:schemeClr val="accent6">
              <a:lumMod val="60000"/>
              <a:lumOff val="40000"/>
            </a:schemeClr>
          </a:solidFill>
        </p:spPr>
        <p:style>
          <a:lnRef idx="1">
            <a:schemeClr val="accent1"/>
          </a:lnRef>
          <a:fillRef idx="3">
            <a:schemeClr val="accent1"/>
          </a:fillRef>
          <a:effectRef idx="2">
            <a:schemeClr val="accent1"/>
          </a:effectRef>
          <a:fontRef idx="minor">
            <a:schemeClr val="lt1"/>
          </a:fontRef>
        </p:style>
        <p:txBody>
          <a:bodyPr rtlCol="0" anchor="ctr"/>
          <a:lstStyle/>
          <a:p>
            <a:pPr algn="ctr"/>
            <a:r>
              <a:rPr lang="sq-AL" dirty="1">
                <a:solidFill>
                  <a:schemeClr val="tx1"/>
                </a:solidFill>
              </a:rPr>
              <a:t>Audio</a:t>
            </a:r>
          </a:p>
          <a:p>
            <a:pPr algn="ctr"/>
            <a:r>
              <a:rPr lang="sq-AL" dirty="1">
                <a:solidFill>
                  <a:schemeClr val="tx1"/>
                </a:solidFill>
              </a:rPr>
              <a:t>Video</a:t>
            </a:r>
          </a:p>
          <a:p>
            <a:pPr algn="ctr"/>
            <a:r>
              <a:rPr lang="sq-AL" dirty="1">
                <a:solidFill>
                  <a:schemeClr val="tx1"/>
                </a:solidFill>
              </a:rPr>
              <a:t>Ruajtje</a:t>
            </a:r>
          </a:p>
        </p:txBody>
      </p:sp>
    </p:spTree>
    <p:extLst>
      <p:ext uri="{BB962C8B-B14F-4D97-AF65-F5344CB8AC3E}">
        <p14:creationId xmlns:p14="http://schemas.microsoft.com/office/powerpoint/2010/main" val="41343984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45" grpId="0" animBg="1"/>
      <p:bldP spid="44" grpId="0" animBg="1"/>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0FBB9B32-260D-4740-A933-A9BFCAFBC6E1}"/>
              </a:ext>
            </a:extLst>
          </p:cNvPr>
          <p:cNvPicPr>
            <a:picLocks noChangeAspect="1"/>
          </p:cNvPicPr>
          <p:nvPr/>
        </p:nvPicPr>
        <p:blipFill>
          <a:blip r:embed="rId3"/>
          <a:stretch>
            <a:fillRect/>
          </a:stretch>
        </p:blipFill>
        <p:spPr>
          <a:xfrm>
            <a:off x="5519474" y="4351842"/>
            <a:ext cx="3390900" cy="2133600"/>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TOR</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33626" y="1167205"/>
            <a:ext cx="5905500" cy="5183187"/>
          </a:xfrm>
        </p:spPr>
        <p:txBody>
          <a:bodyPr/>
          <a:lstStyle/>
          <a:p>
            <a:pPr marL="0" indent="0">
              <a:buNone/>
            </a:pPr>
            <a:r>
              <a:rPr lang="sq-AL" dirty="1"/>
              <a:t>Pse quhet ‘routeri qepë’?</a:t>
            </a:r>
          </a:p>
          <a:p>
            <a:pPr marL="0" indent="0">
              <a:buNone/>
            </a:pPr>
            <a:endParaRPr lang="en-GB" dirty="0"/>
          </a:p>
        </p:txBody>
      </p:sp>
      <p:pic>
        <p:nvPicPr>
          <p:cNvPr id="13" name="Picture 2" descr="attrib:wikipedia">
            <a:extLst>
              <a:ext uri="{FF2B5EF4-FFF2-40B4-BE49-F238E27FC236}">
                <a16:creationId xmlns:a16="http://schemas.microsoft.com/office/drawing/2014/main" id="{C81179B8-F549-4DF1-ADFB-D8BC082101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6215" y="1639162"/>
            <a:ext cx="4305409" cy="2830807"/>
          </a:xfrm>
          <a:prstGeom prst="rect">
            <a:avLst/>
          </a:prstGeom>
          <a:noFill/>
          <a:extLst>
            <a:ext uri="{909E8E84-426E-40DD-AFC4-6F175D3DCCD1}">
              <a14:hiddenFill xmlns:a14="http://schemas.microsoft.com/office/drawing/2010/main">
                <a:solidFill>
                  <a:srgbClr val="FFFFFF"/>
                </a:solidFill>
              </a14:hiddenFill>
            </a:ext>
          </a:extLst>
        </p:spPr>
      </p:pic>
      <p:sp>
        <p:nvSpPr>
          <p:cNvPr id="15" name="TextBox 14">
            <a:extLst>
              <a:ext uri="{FF2B5EF4-FFF2-40B4-BE49-F238E27FC236}">
                <a16:creationId xmlns:a16="http://schemas.microsoft.com/office/drawing/2014/main" id="{DE1EC189-E1A1-489F-9864-76336EFB77EF}"/>
              </a:ext>
            </a:extLst>
          </p:cNvPr>
          <p:cNvSpPr txBox="1"/>
          <p:nvPr/>
        </p:nvSpPr>
        <p:spPr bwMode="auto">
          <a:xfrm>
            <a:off x="5859070" y="5108373"/>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sq-AL" dirty="1" kumimoji="0" sz="2400" b="0" i="0" u="none" strike="noStrike" cap="none" normalizeH="0" baseline="0" noProof="0">
                <a:ln>
                  <a:noFill/>
                </a:ln>
                <a:solidFill>
                  <a:srgbClr val="FF0000"/>
                </a:solidFill>
                <a:uLnTx/>
                <a:uFillTx/>
                <a:latin typeface="+mj-lt"/>
                <a:ea typeface="+mn-ea"/>
                <a:cs typeface="+mn-cs"/>
              </a:rPr>
              <a:t>A</a:t>
            </a:r>
          </a:p>
        </p:txBody>
      </p:sp>
      <p:sp>
        <p:nvSpPr>
          <p:cNvPr id="16" name="TextBox 15">
            <a:extLst>
              <a:ext uri="{FF2B5EF4-FFF2-40B4-BE49-F238E27FC236}">
                <a16:creationId xmlns:a16="http://schemas.microsoft.com/office/drawing/2014/main" id="{7EBC5F33-2DEF-4FD9-9B8D-71888A11E5A6}"/>
              </a:ext>
            </a:extLst>
          </p:cNvPr>
          <p:cNvSpPr txBox="1"/>
          <p:nvPr/>
        </p:nvSpPr>
        <p:spPr bwMode="auto">
          <a:xfrm>
            <a:off x="5855223" y="5445224"/>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sq-AL" dirty="1" sz="2400">
                <a:solidFill>
                  <a:srgbClr val="FF0000"/>
                </a:solidFill>
                <a:latin typeface="+mj-lt"/>
              </a:rPr>
              <a:t>B</a:t>
            </a:r>
          </a:p>
        </p:txBody>
      </p:sp>
      <p:sp>
        <p:nvSpPr>
          <p:cNvPr id="17" name="TextBox 16">
            <a:extLst>
              <a:ext uri="{FF2B5EF4-FFF2-40B4-BE49-F238E27FC236}">
                <a16:creationId xmlns:a16="http://schemas.microsoft.com/office/drawing/2014/main" id="{E9C66FC3-17C0-470E-B38E-8ABAFF5013FD}"/>
              </a:ext>
            </a:extLst>
          </p:cNvPr>
          <p:cNvSpPr txBox="1"/>
          <p:nvPr/>
        </p:nvSpPr>
        <p:spPr bwMode="auto">
          <a:xfrm>
            <a:off x="5859070" y="5766860"/>
            <a:ext cx="304800" cy="369332"/>
          </a:xfrm>
          <a:prstGeom prst="rect">
            <a:avLst/>
          </a:prstGeom>
          <a:noFill/>
          <a:ln w="9525">
            <a:noFill/>
            <a:miter lim="800000"/>
            <a:headEnd/>
            <a:tailEnd/>
          </a:ln>
        </p:spPr>
        <p:txBody>
          <a:bodyPr vert="horz" wrap="square" lIns="0" tIns="0" rIns="0" bIns="0" numCol="1" rtlCol="0" anchor="t" anchorCtr="0" compatLnSpc="1">
            <a:prstTxWarp prst="textNoShape">
              <a:avLst/>
            </a:prstTxWarp>
            <a:spAutoFit/>
          </a:bodyPr>
          <a:lstStyle/>
          <a:p>
            <a:pPr marR="0" algn="l" defTabSz="914400" rtl="0" eaLnBrk="0" fontAlgn="base" latinLnBrk="0" hangingPunct="0">
              <a:lnSpc>
                <a:spcPct val="100000"/>
              </a:lnSpc>
              <a:spcBef>
                <a:spcPct val="0"/>
              </a:spcBef>
              <a:spcAft>
                <a:spcPts val="0"/>
              </a:spcAft>
              <a:buClr>
                <a:srgbClr val="BCD437"/>
              </a:buClr>
              <a:buSzTx/>
              <a:tabLst/>
            </a:pPr>
            <a:r>
              <a:rPr lang="sq-AL" dirty="1" sz="2400">
                <a:solidFill>
                  <a:srgbClr val="FF0000"/>
                </a:solidFill>
                <a:latin typeface="+mj-lt"/>
              </a:rPr>
              <a:t>C</a:t>
            </a:r>
          </a:p>
        </p:txBody>
      </p:sp>
      <p:pic>
        <p:nvPicPr>
          <p:cNvPr id="18" name="Picture 17">
            <a:extLst>
              <a:ext uri="{FF2B5EF4-FFF2-40B4-BE49-F238E27FC236}">
                <a16:creationId xmlns:a16="http://schemas.microsoft.com/office/drawing/2014/main" id="{A2BE32E9-3D04-4DC1-94DD-896BEB891274}"/>
              </a:ext>
            </a:extLst>
          </p:cNvPr>
          <p:cNvPicPr>
            <a:picLocks noChangeAspect="1"/>
          </p:cNvPicPr>
          <p:nvPr/>
        </p:nvPicPr>
        <p:blipFill>
          <a:blip r:embed="rId5"/>
          <a:stretch>
            <a:fillRect/>
          </a:stretch>
        </p:blipFill>
        <p:spPr>
          <a:xfrm>
            <a:off x="548328" y="2859805"/>
            <a:ext cx="4126623" cy="2487391"/>
          </a:xfrm>
          <a:prstGeom prst="rect">
            <a:avLst/>
          </a:prstGeom>
          <a:ln>
            <a:solidFill>
              <a:srgbClr val="0070C0"/>
            </a:solidFill>
          </a:ln>
        </p:spPr>
      </p:pic>
    </p:spTree>
    <p:extLst>
      <p:ext uri="{BB962C8B-B14F-4D97-AF65-F5344CB8AC3E}">
        <p14:creationId xmlns:p14="http://schemas.microsoft.com/office/powerpoint/2010/main" val="4256643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15"/>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Kriptovaluta</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buNone/>
            </a:pPr>
            <a:r>
              <a:rPr lang="sq-AL" dirty="1"/>
              <a:t>Historia e Bitcoin</a:t>
            </a:r>
          </a:p>
          <a:p>
            <a:r>
              <a:rPr lang="sq-AL" dirty="1"/>
              <a:t>2009 – Satoshi Nakamoto minon Bitcoin-in e parë</a:t>
            </a:r>
          </a:p>
        </p:txBody>
      </p:sp>
      <p:pic>
        <p:nvPicPr>
          <p:cNvPr id="3" name="Picture 2">
            <a:extLst>
              <a:ext uri="{FF2B5EF4-FFF2-40B4-BE49-F238E27FC236}">
                <a16:creationId xmlns:a16="http://schemas.microsoft.com/office/drawing/2014/main" id="{1C3BC859-5D57-442F-B4CC-AE17A7B83BB9}"/>
              </a:ext>
            </a:extLst>
          </p:cNvPr>
          <p:cNvPicPr>
            <a:picLocks noChangeAspect="1"/>
          </p:cNvPicPr>
          <p:nvPr/>
        </p:nvPicPr>
        <p:blipFill rotWithShape="1">
          <a:blip r:embed="rId3"/>
          <a:srcRect b="21788"/>
          <a:stretch/>
        </p:blipFill>
        <p:spPr>
          <a:xfrm>
            <a:off x="114359" y="2381554"/>
            <a:ext cx="6329667" cy="2127566"/>
          </a:xfrm>
          <a:prstGeom prst="rect">
            <a:avLst/>
          </a:prstGeom>
          <a:ln>
            <a:solidFill>
              <a:schemeClr val="accent1"/>
            </a:solidFill>
          </a:ln>
        </p:spPr>
      </p:pic>
      <p:pic>
        <p:nvPicPr>
          <p:cNvPr id="8" name="Picture 2" descr="Image result for bitcoin">
            <a:extLst>
              <a:ext uri="{FF2B5EF4-FFF2-40B4-BE49-F238E27FC236}">
                <a16:creationId xmlns:a16="http://schemas.microsoft.com/office/drawing/2014/main" id="{941F7ECF-4215-4BFA-BB82-5D357A756EF0}"/>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84179" y="2440928"/>
            <a:ext cx="1009650" cy="1009650"/>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4" descr="Related image">
            <a:extLst>
              <a:ext uri="{FF2B5EF4-FFF2-40B4-BE49-F238E27FC236}">
                <a16:creationId xmlns:a16="http://schemas.microsoft.com/office/drawing/2014/main" id="{343F6A7E-68AF-4070-8334-9E1DB9A47A4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825680" y="2686065"/>
            <a:ext cx="1066800" cy="1066800"/>
          </a:xfrm>
          <a:prstGeom prst="rect">
            <a:avLst/>
          </a:prstGeom>
          <a:noFill/>
          <a:extLst>
            <a:ext uri="{909E8E84-426E-40DD-AFC4-6F175D3DCCD1}">
              <a14:hiddenFill xmlns:a14="http://schemas.microsoft.com/office/drawing/2010/main">
                <a:solidFill>
                  <a:srgbClr val="FFFFFF"/>
                </a:solidFill>
              </a14:hiddenFill>
            </a:ext>
          </a:extLst>
        </p:spPr>
      </p:pic>
      <p:pic>
        <p:nvPicPr>
          <p:cNvPr id="14" name="Picture 6" descr="Related image">
            <a:extLst>
              <a:ext uri="{FF2B5EF4-FFF2-40B4-BE49-F238E27FC236}">
                <a16:creationId xmlns:a16="http://schemas.microsoft.com/office/drawing/2014/main" id="{BC0D52BA-07A3-4543-8EC8-918055A0F9E8}"/>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614100" y="3522809"/>
            <a:ext cx="1143000" cy="114300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8" descr="Related image">
            <a:extLst>
              <a:ext uri="{FF2B5EF4-FFF2-40B4-BE49-F238E27FC236}">
                <a16:creationId xmlns:a16="http://schemas.microsoft.com/office/drawing/2014/main" id="{64CD7126-E5CA-41FA-B114-C7EA66AD19CD}"/>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825680" y="3805161"/>
            <a:ext cx="1028700" cy="10287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0" descr="Image result for dash icon">
            <a:extLst>
              <a:ext uri="{FF2B5EF4-FFF2-40B4-BE49-F238E27FC236}">
                <a16:creationId xmlns:a16="http://schemas.microsoft.com/office/drawing/2014/main" id="{E591B8EB-3C08-46C1-A451-F9442A08B32C}"/>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6747450" y="4766762"/>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12" descr="Image result for ripple icon">
            <a:extLst>
              <a:ext uri="{FF2B5EF4-FFF2-40B4-BE49-F238E27FC236}">
                <a16:creationId xmlns:a16="http://schemas.microsoft.com/office/drawing/2014/main" id="{050CBD27-4E3B-440E-8140-D2FA08FFE0E4}"/>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920930" y="4937604"/>
            <a:ext cx="876300" cy="87630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20" descr="Related image">
            <a:extLst>
              <a:ext uri="{FF2B5EF4-FFF2-40B4-BE49-F238E27FC236}">
                <a16:creationId xmlns:a16="http://schemas.microsoft.com/office/drawing/2014/main" id="{76617041-99C0-487F-B572-C465EEBA9FE6}"/>
              </a:ext>
            </a:extLst>
          </p:cNvPr>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179489" y="5663275"/>
            <a:ext cx="888521" cy="8529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63CC0589-E393-4D59-9A96-10150913778E}"/>
              </a:ext>
            </a:extLst>
          </p:cNvPr>
          <p:cNvPicPr>
            <a:picLocks noChangeAspect="1"/>
          </p:cNvPicPr>
          <p:nvPr/>
        </p:nvPicPr>
        <p:blipFill>
          <a:blip r:embed="rId11"/>
          <a:stretch>
            <a:fillRect/>
          </a:stretch>
        </p:blipFill>
        <p:spPr>
          <a:xfrm>
            <a:off x="208003" y="4766762"/>
            <a:ext cx="6192677" cy="1291364"/>
          </a:xfrm>
          <a:prstGeom prst="rect">
            <a:avLst/>
          </a:prstGeom>
        </p:spPr>
      </p:pic>
    </p:spTree>
    <p:extLst>
      <p:ext uri="{BB962C8B-B14F-4D97-AF65-F5344CB8AC3E}">
        <p14:creationId xmlns:p14="http://schemas.microsoft.com/office/powerpoint/2010/main" val="25514580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7"/>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Kriptovaluta</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250825" y="1125538"/>
            <a:ext cx="8893175" cy="5183187"/>
          </a:xfrm>
        </p:spPr>
        <p:txBody>
          <a:bodyPr/>
          <a:lstStyle/>
          <a:p>
            <a:pPr marL="0" indent="0">
              <a:buNone/>
            </a:pPr>
            <a:r>
              <a:rPr lang="sq-AL" dirty="1"/>
              <a:t>Karakteristikat e kriptovalutave</a:t>
            </a:r>
          </a:p>
          <a:p>
            <a:pPr marL="457200" indent="-457200"/>
            <a:r>
              <a:rPr lang="sq-AL" dirty="1" sz="2800"/>
              <a:t>Globale – pa kufij</a:t>
            </a:r>
          </a:p>
          <a:p>
            <a:pPr marL="457200" indent="-457200"/>
            <a:r>
              <a:rPr lang="sq-AL" dirty="1" sz="2800"/>
              <a:t>Decentralizuara – pa kontroll</a:t>
            </a:r>
          </a:p>
          <a:p>
            <a:pPr marL="457200" indent="-457200"/>
            <a:r>
              <a:rPr lang="sq-AL" dirty="1" sz="2800"/>
              <a:t>Të paqëndrueshme – mund të kenë shumë luhatje</a:t>
            </a:r>
          </a:p>
          <a:p>
            <a:pPr marL="457200" indent="-457200"/>
            <a:r>
              <a:rPr lang="sq-AL" dirty="1" sz="2800"/>
              <a:t>Sigurt – ‘Qelës privat’</a:t>
            </a:r>
          </a:p>
          <a:p>
            <a:pPr marL="457200" indent="-457200"/>
            <a:r>
              <a:rPr lang="sq-AL" dirty="1" sz="2800"/>
              <a:t>Anonim</a:t>
            </a:r>
          </a:p>
          <a:p>
            <a:pPr marL="457200" indent="-457200"/>
            <a:r>
              <a:rPr lang="sq-AL" dirty="1" sz="2800"/>
              <a:t>Krijuar nga minimi</a:t>
            </a:r>
          </a:p>
        </p:txBody>
      </p:sp>
      <p:sp>
        <p:nvSpPr>
          <p:cNvPr id="19" name="Content Placeholder 1">
            <a:extLst>
              <a:ext uri="{FF2B5EF4-FFF2-40B4-BE49-F238E27FC236}">
                <a16:creationId xmlns:a16="http://schemas.microsoft.com/office/drawing/2014/main" id="{0036D9B1-BA0A-4061-A16C-F0BC5C4CC1D3}"/>
              </a:ext>
            </a:extLst>
          </p:cNvPr>
          <p:cNvSpPr txBox="1">
            <a:spLocks/>
          </p:cNvSpPr>
          <p:nvPr/>
        </p:nvSpPr>
        <p:spPr bwMode="auto">
          <a:xfrm>
            <a:off x="4644008" y="3501008"/>
            <a:ext cx="4536504" cy="5183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S PGothic" pitchFamily="34" charset="-128"/>
                <a:cs typeface="MS PGothic" charset="0"/>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S PGothic" pitchFamily="34" charset="-128"/>
                <a:cs typeface="MS PGothic" charset="0"/>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S PGothic" pitchFamily="34" charset="-128"/>
                <a:cs typeface="MS PGothic" charset="0"/>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S PGothic" pitchFamily="34" charset="-128"/>
                <a:cs typeface="MS PGothic"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457200" indent="-457200"/>
            <a:r>
              <a:rPr lang="sq-AL" dirty="1" sz="2800"/>
              <a:t>Transparent (Blockchain)</a:t>
            </a:r>
          </a:p>
          <a:p>
            <a:pPr marL="457200" indent="-457200"/>
            <a:r>
              <a:rPr lang="sq-AL" dirty="1" sz="2800"/>
              <a:t>Pagesat për transaksione të ulëta</a:t>
            </a:r>
          </a:p>
          <a:p>
            <a:pPr marL="457200" indent="-457200"/>
            <a:r>
              <a:rPr lang="sq-AL" dirty="1" sz="2800"/>
              <a:t>Transfer i shpejtë</a:t>
            </a:r>
          </a:p>
          <a:p>
            <a:pPr marL="457200" indent="-457200"/>
            <a:r>
              <a:rPr lang="sq-AL" dirty="1" sz="2800"/>
              <a:t>I pakthyeshëm</a:t>
            </a:r>
          </a:p>
          <a:p>
            <a:pPr marL="457200" indent="-457200"/>
            <a:r>
              <a:rPr lang="sq-AL" dirty="1" sz="2800"/>
              <a:t>Nuk ka status të tenderit ligjor</a:t>
            </a:r>
          </a:p>
          <a:p>
            <a:pPr marL="457200" indent="-457200"/>
            <a:r>
              <a:rPr lang="sq-AL" dirty="1" sz="2800"/>
              <a:t>Mbahet në ‘wallet - kuletë’</a:t>
            </a:r>
          </a:p>
        </p:txBody>
      </p:sp>
      <p:sp>
        <p:nvSpPr>
          <p:cNvPr id="5" name="TextBox 4">
            <a:extLst>
              <a:ext uri="{FF2B5EF4-FFF2-40B4-BE49-F238E27FC236}">
                <a16:creationId xmlns:a16="http://schemas.microsoft.com/office/drawing/2014/main" id="{A1643E23-8045-46CB-B116-896FDF2ACA4F}"/>
              </a:ext>
            </a:extLst>
          </p:cNvPr>
          <p:cNvSpPr txBox="1"/>
          <p:nvPr/>
        </p:nvSpPr>
        <p:spPr>
          <a:xfrm>
            <a:off x="179512" y="4878587"/>
            <a:ext cx="4392488" cy="1569660"/>
          </a:xfrm>
          <a:prstGeom prst="rect">
            <a:avLst/>
          </a:prstGeom>
          <a:noFill/>
        </p:spPr>
        <p:txBody>
          <a:bodyPr wrap="square" rtlCol="0">
            <a:spAutoFit/>
          </a:bodyPr>
          <a:lstStyle/>
          <a:p>
            <a:pPr marL="342900" indent="-342900">
              <a:buAutoNum type="arabicPeriod"/>
            </a:pPr>
            <a:r>
              <a:rPr lang="sq-AL" dirty="1" sz="3200" b="1">
                <a:solidFill>
                  <a:srgbClr val="FF0000"/>
                </a:solidFill>
                <a:latin typeface="+mn-lt"/>
              </a:rPr>
              <a:t>Një hapësirë e këmbimit</a:t>
            </a:r>
          </a:p>
          <a:p>
            <a:pPr marL="342900" indent="-342900">
              <a:buAutoNum type="arabicPeriod"/>
            </a:pPr>
            <a:r>
              <a:rPr lang="sq-AL" dirty="1" sz="3200" b="1">
                <a:solidFill>
                  <a:srgbClr val="FF0000"/>
                </a:solidFill>
                <a:latin typeface="+mn-lt"/>
              </a:rPr>
              <a:t>Një njësi e llogarisë</a:t>
            </a:r>
          </a:p>
          <a:p>
            <a:pPr marL="342900" indent="-342900">
              <a:buAutoNum type="arabicPeriod"/>
            </a:pPr>
            <a:r>
              <a:rPr lang="sq-AL" dirty="1" sz="3200" b="1">
                <a:solidFill>
                  <a:srgbClr val="FF0000"/>
                </a:solidFill>
                <a:latin typeface="+mn-lt"/>
              </a:rPr>
              <a:t>Një depo vlerash</a:t>
            </a:r>
          </a:p>
        </p:txBody>
      </p:sp>
      <p:pic>
        <p:nvPicPr>
          <p:cNvPr id="6" name="Picture 5">
            <a:extLst>
              <a:ext uri="{FF2B5EF4-FFF2-40B4-BE49-F238E27FC236}">
                <a16:creationId xmlns:a16="http://schemas.microsoft.com/office/drawing/2014/main" id="{3071C6B1-75F7-458D-92D9-EF62D29C7FD1}"/>
              </a:ext>
            </a:extLst>
          </p:cNvPr>
          <p:cNvPicPr>
            <a:picLocks noChangeAspect="1"/>
          </p:cNvPicPr>
          <p:nvPr/>
        </p:nvPicPr>
        <p:blipFill>
          <a:blip r:embed="rId3"/>
          <a:stretch>
            <a:fillRect/>
          </a:stretch>
        </p:blipFill>
        <p:spPr>
          <a:xfrm>
            <a:off x="5364088" y="2059208"/>
            <a:ext cx="3342351" cy="655363"/>
          </a:xfrm>
          <a:prstGeom prst="rect">
            <a:avLst/>
          </a:prstGeom>
          <a:ln>
            <a:solidFill>
              <a:schemeClr val="accent1"/>
            </a:solidFill>
          </a:ln>
        </p:spPr>
      </p:pic>
    </p:spTree>
    <p:extLst>
      <p:ext uri="{BB962C8B-B14F-4D97-AF65-F5344CB8AC3E}">
        <p14:creationId xmlns:p14="http://schemas.microsoft.com/office/powerpoint/2010/main" val="160658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Tregu</a:t>
            </a:r>
          </a:p>
        </p:txBody>
      </p:sp>
      <p:sp>
        <p:nvSpPr>
          <p:cNvPr id="2" name="Content Placeholder 1">
            <a:extLst>
              <a:ext uri="{FF2B5EF4-FFF2-40B4-BE49-F238E27FC236}">
                <a16:creationId xmlns:a16="http://schemas.microsoft.com/office/drawing/2014/main" id="{8A88BFAC-15B2-48E9-8819-4E6DD11AE590}"/>
              </a:ext>
            </a:extLst>
          </p:cNvPr>
          <p:cNvSpPr>
            <a:spLocks noGrp="1"/>
          </p:cNvSpPr>
          <p:nvPr>
            <p:ph idx="4294967295"/>
          </p:nvPr>
        </p:nvSpPr>
        <p:spPr>
          <a:xfrm>
            <a:off x="166535" y="1165451"/>
            <a:ext cx="4465638" cy="5183187"/>
          </a:xfrm>
        </p:spPr>
        <p:txBody>
          <a:bodyPr/>
          <a:lstStyle/>
          <a:p>
            <a:pPr marL="0" indent="0">
              <a:buNone/>
            </a:pPr>
            <a:r>
              <a:rPr lang="sq-AL" dirty="1"/>
              <a:t>Historia e tregut</a:t>
            </a:r>
          </a:p>
          <a:p>
            <a:r>
              <a:rPr lang="sq-AL" dirty="1"/>
              <a:t>2011 – fillon Rruga e Mëndafshit</a:t>
            </a:r>
          </a:p>
          <a:p>
            <a:r>
              <a:rPr lang="sq-AL" dirty="1"/>
              <a:t>Tregjet vijnë e shkojnë!</a:t>
            </a:r>
          </a:p>
        </p:txBody>
      </p:sp>
      <p:pic>
        <p:nvPicPr>
          <p:cNvPr id="2054" name="Picture 6">
            <a:extLst>
              <a:ext uri="{FF2B5EF4-FFF2-40B4-BE49-F238E27FC236}">
                <a16:creationId xmlns:a16="http://schemas.microsoft.com/office/drawing/2014/main" id="{15348F0C-4989-44D6-9F9B-096B3F8EB2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6104" y="3425056"/>
            <a:ext cx="4021171" cy="2677988"/>
          </a:xfrm>
          <a:prstGeom prst="rect">
            <a:avLst/>
          </a:prstGeom>
          <a:noFill/>
          <a:ln>
            <a:solidFill>
              <a:schemeClr val="accent1"/>
            </a:solidFill>
          </a:ln>
          <a:extLst>
            <a:ext uri="{909E8E84-426E-40DD-AFC4-6F175D3DCCD1}">
              <a14:hiddenFill xmlns:a14="http://schemas.microsoft.com/office/drawing/2010/main">
                <a:solidFill>
                  <a:srgbClr val="FFFFFF"/>
                </a:solidFill>
              </a14:hiddenFill>
            </a:ext>
          </a:extLst>
        </p:spPr>
      </p:pic>
      <p:pic>
        <p:nvPicPr>
          <p:cNvPr id="2056" name="Picture 8">
            <a:extLst>
              <a:ext uri="{FF2B5EF4-FFF2-40B4-BE49-F238E27FC236}">
                <a16:creationId xmlns:a16="http://schemas.microsoft.com/office/drawing/2014/main" id="{F87EA643-79FD-4B06-9FEF-370C7BD2ECDA}"/>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5347" t="2453" r="16138" b="5764"/>
          <a:stretch/>
        </p:blipFill>
        <p:spPr bwMode="auto">
          <a:xfrm>
            <a:off x="862806" y="3427328"/>
            <a:ext cx="2807765" cy="267798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D8164609-0D77-4957-B59E-8398E1D39675}"/>
              </a:ext>
            </a:extLst>
          </p:cNvPr>
          <p:cNvPicPr>
            <a:picLocks noChangeAspect="1"/>
          </p:cNvPicPr>
          <p:nvPr/>
        </p:nvPicPr>
        <p:blipFill>
          <a:blip r:embed="rId5"/>
          <a:stretch>
            <a:fillRect/>
          </a:stretch>
        </p:blipFill>
        <p:spPr>
          <a:xfrm>
            <a:off x="4716016" y="1160116"/>
            <a:ext cx="2079572" cy="5320406"/>
          </a:xfrm>
          <a:prstGeom prst="rect">
            <a:avLst/>
          </a:prstGeom>
          <a:ln>
            <a:solidFill>
              <a:schemeClr val="accent1"/>
            </a:solidFill>
          </a:ln>
        </p:spPr>
      </p:pic>
      <p:pic>
        <p:nvPicPr>
          <p:cNvPr id="5" name="Picture 4">
            <a:extLst>
              <a:ext uri="{FF2B5EF4-FFF2-40B4-BE49-F238E27FC236}">
                <a16:creationId xmlns:a16="http://schemas.microsoft.com/office/drawing/2014/main" id="{7BE9C8CD-6E5A-4DC5-99F7-7093A8AC24B2}"/>
              </a:ext>
            </a:extLst>
          </p:cNvPr>
          <p:cNvPicPr>
            <a:picLocks noChangeAspect="1"/>
          </p:cNvPicPr>
          <p:nvPr/>
        </p:nvPicPr>
        <p:blipFill>
          <a:blip r:embed="rId6"/>
          <a:stretch>
            <a:fillRect/>
          </a:stretch>
        </p:blipFill>
        <p:spPr>
          <a:xfrm>
            <a:off x="6369050" y="2276872"/>
            <a:ext cx="2667000" cy="590550"/>
          </a:xfrm>
          <a:prstGeom prst="rect">
            <a:avLst/>
          </a:prstGeom>
        </p:spPr>
      </p:pic>
      <p:pic>
        <p:nvPicPr>
          <p:cNvPr id="6" name="Picture 5">
            <a:extLst>
              <a:ext uri="{FF2B5EF4-FFF2-40B4-BE49-F238E27FC236}">
                <a16:creationId xmlns:a16="http://schemas.microsoft.com/office/drawing/2014/main" id="{B6040E10-CB2B-463A-B523-574AB7399BB6}"/>
              </a:ext>
            </a:extLst>
          </p:cNvPr>
          <p:cNvPicPr>
            <a:picLocks noChangeAspect="1"/>
          </p:cNvPicPr>
          <p:nvPr/>
        </p:nvPicPr>
        <p:blipFill>
          <a:blip r:embed="rId7"/>
          <a:stretch>
            <a:fillRect/>
          </a:stretch>
        </p:blipFill>
        <p:spPr>
          <a:xfrm>
            <a:off x="6369050" y="3139874"/>
            <a:ext cx="2524125" cy="600075"/>
          </a:xfrm>
          <a:prstGeom prst="rect">
            <a:avLst/>
          </a:prstGeom>
        </p:spPr>
      </p:pic>
      <p:pic>
        <p:nvPicPr>
          <p:cNvPr id="7" name="Picture 6">
            <a:extLst>
              <a:ext uri="{FF2B5EF4-FFF2-40B4-BE49-F238E27FC236}">
                <a16:creationId xmlns:a16="http://schemas.microsoft.com/office/drawing/2014/main" id="{B6CC5A4F-B0BD-40CB-B713-CFA1F39B46E6}"/>
              </a:ext>
            </a:extLst>
          </p:cNvPr>
          <p:cNvPicPr>
            <a:picLocks noChangeAspect="1"/>
          </p:cNvPicPr>
          <p:nvPr/>
        </p:nvPicPr>
        <p:blipFill>
          <a:blip r:embed="rId8"/>
          <a:stretch>
            <a:fillRect/>
          </a:stretch>
        </p:blipFill>
        <p:spPr>
          <a:xfrm>
            <a:off x="6369050" y="4007223"/>
            <a:ext cx="2743200" cy="600075"/>
          </a:xfrm>
          <a:prstGeom prst="rect">
            <a:avLst/>
          </a:prstGeom>
        </p:spPr>
      </p:pic>
      <p:pic>
        <p:nvPicPr>
          <p:cNvPr id="19" name="Picture 18">
            <a:extLst>
              <a:ext uri="{FF2B5EF4-FFF2-40B4-BE49-F238E27FC236}">
                <a16:creationId xmlns:a16="http://schemas.microsoft.com/office/drawing/2014/main" id="{AE210282-5566-4429-B885-D346F592CC99}"/>
              </a:ext>
            </a:extLst>
          </p:cNvPr>
          <p:cNvPicPr>
            <a:picLocks noChangeAspect="1"/>
          </p:cNvPicPr>
          <p:nvPr/>
        </p:nvPicPr>
        <p:blipFill>
          <a:blip r:embed="rId9"/>
          <a:stretch>
            <a:fillRect/>
          </a:stretch>
        </p:blipFill>
        <p:spPr>
          <a:xfrm>
            <a:off x="6369050" y="4871341"/>
            <a:ext cx="2667000" cy="762000"/>
          </a:xfrm>
          <a:prstGeom prst="rect">
            <a:avLst/>
          </a:prstGeom>
        </p:spPr>
      </p:pic>
    </p:spTree>
    <p:extLst>
      <p:ext uri="{BB962C8B-B14F-4D97-AF65-F5344CB8AC3E}">
        <p14:creationId xmlns:p14="http://schemas.microsoft.com/office/powerpoint/2010/main" val="2301848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05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7">
            <a:extLst>
              <a:ext uri="{FF2B5EF4-FFF2-40B4-BE49-F238E27FC236}">
                <a16:creationId xmlns:a16="http://schemas.microsoft.com/office/drawing/2014/main" id="{5E4BDDFE-543C-4491-903D-8D13C0DC1FBA}"/>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Kontrolli i njohurive</a:t>
            </a:r>
          </a:p>
        </p:txBody>
      </p:sp>
      <p:sp>
        <p:nvSpPr>
          <p:cNvPr id="11" name="TextBox 10">
            <a:extLst>
              <a:ext uri="{FF2B5EF4-FFF2-40B4-BE49-F238E27FC236}">
                <a16:creationId xmlns:a16="http://schemas.microsoft.com/office/drawing/2014/main" id="{9D3848A9-4745-4BB6-B8CB-6C939829A8B8}"/>
              </a:ext>
            </a:extLst>
          </p:cNvPr>
          <p:cNvSpPr txBox="1"/>
          <p:nvPr/>
        </p:nvSpPr>
        <p:spPr>
          <a:xfrm>
            <a:off x="588962" y="1281981"/>
            <a:ext cx="8030033" cy="830997"/>
          </a:xfrm>
          <a:prstGeom prst="rect">
            <a:avLst/>
          </a:prstGeom>
          <a:solidFill>
            <a:srgbClr val="BDD8F3"/>
          </a:solidFill>
        </p:spPr>
        <p:txBody>
          <a:bodyPr wrap="square" rtlCol="0">
            <a:spAutoFit/>
          </a:bodyPr>
          <a:lstStyle/>
          <a:p>
            <a:pPr algn="ctr"/>
            <a:r>
              <a:rPr lang="sq-AL" dirty="1" sz="2400">
                <a:solidFill>
                  <a:schemeClr val="tx1">
                    <a:lumMod val="65000"/>
                    <a:lumOff val="35000"/>
                  </a:schemeClr>
                </a:solidFill>
                <a:latin typeface="+mj-lt"/>
              </a:rPr>
              <a:t>Cila nga të mëposhtmet do të ishte e vërtetë kur përshkruhet një kriptovalutë?</a:t>
            </a:r>
          </a:p>
        </p:txBody>
      </p:sp>
      <p:sp>
        <p:nvSpPr>
          <p:cNvPr id="12" name="TextBox 11">
            <a:extLst>
              <a:ext uri="{FF2B5EF4-FFF2-40B4-BE49-F238E27FC236}">
                <a16:creationId xmlns:a16="http://schemas.microsoft.com/office/drawing/2014/main" id="{E75702A7-7EF5-41B1-83AA-F3F0AACE8FD2}"/>
              </a:ext>
            </a:extLst>
          </p:cNvPr>
          <p:cNvSpPr txBox="1"/>
          <p:nvPr/>
        </p:nvSpPr>
        <p:spPr>
          <a:xfrm>
            <a:off x="588962" y="4141574"/>
            <a:ext cx="8030032" cy="2308324"/>
          </a:xfrm>
          <a:prstGeom prst="rect">
            <a:avLst/>
          </a:prstGeom>
          <a:solidFill>
            <a:schemeClr val="tx1">
              <a:lumMod val="65000"/>
              <a:lumOff val="35000"/>
            </a:schemeClr>
          </a:solidFill>
        </p:spPr>
        <p:txBody>
          <a:bodyPr wrap="square" rtlCol="0">
            <a:spAutoFit/>
          </a:bodyPr>
          <a:lstStyle/>
          <a:p>
            <a:pPr algn="ctr"/>
            <a:r>
              <a:rPr lang="sq-AL" dirty="1" sz="2400">
                <a:solidFill>
                  <a:schemeClr val="bg1"/>
                </a:solidFill>
                <a:latin typeface="+mj-lt"/>
              </a:rPr>
              <a:t>Përgjigjja e saktë është D</a:t>
            </a:r>
          </a:p>
          <a:p>
            <a:pPr algn="ctr"/>
            <a:endParaRPr lang="en-GB" sz="2400" dirty="0">
              <a:solidFill>
                <a:schemeClr val="bg1"/>
              </a:solidFill>
              <a:latin typeface="+mj-lt"/>
            </a:endParaRPr>
          </a:p>
          <a:p>
            <a:pPr algn="ctr"/>
            <a:r>
              <a:rPr lang="sq-AL" dirty="1" sz="2400">
                <a:solidFill>
                  <a:schemeClr val="bg1"/>
                </a:solidFill>
                <a:latin typeface="+mj-lt"/>
              </a:rPr>
              <a:t>Kriptovalutat mund të kapërcejë kufijtë ndërkombëtarë, gjë që e bën të dobishme për kriminelët në lëvizjen dhe fshehjen e parave.</a:t>
            </a:r>
            <a:r>
              <a:rPr lang="sq-AL" dirty="1" sz="2400">
                <a:solidFill>
                  <a:schemeClr val="bg1"/>
                </a:solidFill>
                <a:latin typeface="+mj-lt"/>
              </a:rPr>
              <a:t> </a:t>
            </a:r>
            <a:r>
              <a:rPr lang="sq-AL" dirty="1" sz="2400">
                <a:solidFill>
                  <a:schemeClr val="bg1"/>
                </a:solidFill>
                <a:latin typeface="+mj-lt"/>
              </a:rPr>
              <a:t>Asnjë bankë ose qeveri nuk përdor valutën.</a:t>
            </a:r>
            <a:r>
              <a:rPr lang="sq-AL" dirty="1" sz="2400">
                <a:solidFill>
                  <a:schemeClr val="bg1"/>
                </a:solidFill>
                <a:latin typeface="+mj-lt"/>
              </a:rPr>
              <a:t> </a:t>
            </a:r>
            <a:r>
              <a:rPr lang="sq-AL" dirty="1" sz="2400">
                <a:solidFill>
                  <a:schemeClr val="bg1"/>
                </a:solidFill>
                <a:latin typeface="+mj-lt"/>
              </a:rPr>
              <a:t>Vlera e saj mund të ndryshojë shpejt dhe me paqëndrueshmëri të madhe.</a:t>
            </a:r>
          </a:p>
        </p:txBody>
      </p:sp>
      <p:sp>
        <p:nvSpPr>
          <p:cNvPr id="13" name="TextBox 12">
            <a:extLst>
              <a:ext uri="{FF2B5EF4-FFF2-40B4-BE49-F238E27FC236}">
                <a16:creationId xmlns:a16="http://schemas.microsoft.com/office/drawing/2014/main" id="{30BD4572-BAB1-4568-B64C-2A9116F6F527}"/>
              </a:ext>
            </a:extLst>
          </p:cNvPr>
          <p:cNvSpPr txBox="1"/>
          <p:nvPr/>
        </p:nvSpPr>
        <p:spPr>
          <a:xfrm>
            <a:off x="588963" y="2342446"/>
            <a:ext cx="8030032" cy="1569660"/>
          </a:xfrm>
          <a:prstGeom prst="rect">
            <a:avLst/>
          </a:prstGeom>
          <a:solidFill>
            <a:srgbClr val="F08A34"/>
          </a:solidFill>
        </p:spPr>
        <p:txBody>
          <a:bodyPr wrap="square" rtlCol="0">
            <a:spAutoFit/>
          </a:bodyPr>
          <a:lstStyle/>
          <a:p>
            <a:pPr marL="1371600" lvl="2" indent="-457200">
              <a:buAutoNum type="alphaUcPeriod"/>
            </a:pPr>
            <a:r>
              <a:rPr lang="sq-AL" dirty="1" sz="2400">
                <a:solidFill>
                  <a:schemeClr val="bg1"/>
                </a:solidFill>
                <a:latin typeface="+mj-lt"/>
              </a:rPr>
              <a:t>Është globale - nuk ka kufij</a:t>
            </a:r>
          </a:p>
          <a:p>
            <a:pPr marL="1371600" lvl="2" indent="-457200">
              <a:buAutoNum type="alphaUcPeriod"/>
            </a:pPr>
            <a:r>
              <a:rPr lang="sq-AL" dirty="1" sz="2400">
                <a:solidFill>
                  <a:schemeClr val="bg1"/>
                </a:solidFill>
                <a:latin typeface="+mj-lt"/>
              </a:rPr>
              <a:t>Është e decentralizuar - nuk kontrollohet nga ndonjë qeveri</a:t>
            </a:r>
          </a:p>
          <a:p>
            <a:pPr marL="1371600" lvl="2" indent="-457200">
              <a:buAutoNum type="alphaUcPeriod"/>
            </a:pPr>
            <a:r>
              <a:rPr lang="sq-AL" dirty="1" sz="2400">
                <a:solidFill>
                  <a:schemeClr val="bg1"/>
                </a:solidFill>
                <a:latin typeface="+mj-lt"/>
              </a:rPr>
              <a:t>Është e paqëndrueshme - vlera mund të luhatet shumë</a:t>
            </a:r>
          </a:p>
          <a:p>
            <a:pPr marL="1371600" lvl="2" indent="-457200">
              <a:buAutoNum type="alphaUcPeriod"/>
            </a:pPr>
            <a:r>
              <a:rPr lang="sq-AL" dirty="1" sz="2400">
                <a:solidFill>
                  <a:schemeClr val="bg1"/>
                </a:solidFill>
                <a:latin typeface="+mj-lt"/>
              </a:rPr>
              <a:t>Të gjitha përgjigjet janë të sakta</a:t>
            </a:r>
          </a:p>
        </p:txBody>
      </p:sp>
    </p:spTree>
    <p:extLst>
      <p:ext uri="{BB962C8B-B14F-4D97-AF65-F5344CB8AC3E}">
        <p14:creationId xmlns:p14="http://schemas.microsoft.com/office/powerpoint/2010/main" val="388537110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38763644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GB"/>
          </a:p>
        </p:txBody>
      </p:sp>
      <p:sp>
        <p:nvSpPr>
          <p:cNvPr id="53251" name="TextBox 7"/>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Rikapitulim i seancës</a:t>
            </a:r>
          </a:p>
        </p:txBody>
      </p:sp>
      <p:sp>
        <p:nvSpPr>
          <p:cNvPr id="3" name="Content Placeholder 2">
            <a:extLst>
              <a:ext uri="{FF2B5EF4-FFF2-40B4-BE49-F238E27FC236}">
                <a16:creationId xmlns:a16="http://schemas.microsoft.com/office/drawing/2014/main" id="{77B18497-BF37-4A20-ABA6-353886C26CA1}"/>
              </a:ext>
            </a:extLst>
          </p:cNvPr>
          <p:cNvSpPr>
            <a:spLocks noGrp="1"/>
          </p:cNvSpPr>
          <p:nvPr>
            <p:ph idx="4294967295"/>
          </p:nvPr>
        </p:nvSpPr>
        <p:spPr>
          <a:xfrm>
            <a:off x="431800" y="1341438"/>
            <a:ext cx="8712200" cy="4608512"/>
          </a:xfrm>
        </p:spPr>
        <p:txBody>
          <a:bodyPr>
            <a:normAutofit/>
          </a:bodyPr>
          <a:lstStyle/>
          <a:p>
            <a:pPr marL="0" indent="0">
              <a:buNone/>
            </a:pPr>
            <a:r>
              <a:rPr lang="sq-AL" dirty="1"/>
              <a:t>Pas kësaj seance, pjesëmarrësit duhet të jenë në gjendje të:</a:t>
            </a:r>
          </a:p>
          <a:p>
            <a:r>
              <a:rPr lang="sq-AL" dirty="1" sz="2800">
                <a:ea typeface="Verdana" panose="020B0604030504040204" pitchFamily="34" charset="0"/>
              </a:rPr>
              <a:t>Njohin përbërësit e zakonshëm të një pajisje digjitale dhe kuptojnë rolin e tyre</a:t>
            </a:r>
          </a:p>
          <a:p>
            <a:r>
              <a:rPr lang="sq-AL" dirty="1" sz="2800">
                <a:ea typeface="Verdana" panose="020B0604030504040204" pitchFamily="34" charset="0"/>
              </a:rPr>
              <a:t>Përshkruajnë çfarë është interneti, se si dikush lidhet me të dhe cilat gjurmë të mundshme mund të lihen duke vepruar kështu</a:t>
            </a:r>
          </a:p>
          <a:p>
            <a:r>
              <a:rPr lang="sq-AL" dirty="1" sz="2800">
                <a:ea typeface="Verdana" panose="020B0604030504040204" pitchFamily="34" charset="0"/>
              </a:rPr>
              <a:t>Renditin disa shërbime dhe aplikacione në internet që mund të hasin në rolin e tyre si prokurorë dhe gjykatës</a:t>
            </a:r>
          </a:p>
          <a:p>
            <a:r>
              <a:rPr lang="sq-AL" dirty="1" sz="2800">
                <a:ea typeface="Verdana" panose="020B0604030504040204" pitchFamily="34" charset="0"/>
              </a:rPr>
              <a:t>Japin shembuj të çështjeve që rrjeti i errët mund të sjellë në ndjekje penale</a:t>
            </a:r>
          </a:p>
        </p:txBody>
      </p:sp>
    </p:spTree>
    <p:extLst>
      <p:ext uri="{BB962C8B-B14F-4D97-AF65-F5344CB8AC3E}">
        <p14:creationId xmlns:p14="http://schemas.microsoft.com/office/powerpoint/2010/main" val="143810152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a:extLst>
              <a:ext uri="{FF2B5EF4-FFF2-40B4-BE49-F238E27FC236}">
                <a16:creationId xmlns:a16="http://schemas.microsoft.com/office/drawing/2014/main" id="{EDF64B36-81D9-458A-A194-0F302FFF98F0}"/>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blurRad="63500" dist="38099" dir="2700000" algn="ctr" rotWithShape="0">
                    <a:schemeClr val="bg2">
                      <a:alpha val="74997"/>
                    </a:schemeClr>
                  </a:outerShdw>
                </a:effectLst>
              </a14:hiddenEffects>
            </a:ext>
          </a:extLst>
        </p:spPr>
        <p:txBody>
          <a:bodyPr wrap="none" anchor="ctr">
            <a:spAutoFit/>
          </a:bodyPr>
          <a:lstStyle/>
          <a:p>
            <a:pPr eaLnBrk="1" hangingPunct="1">
              <a:defRPr/>
            </a:pPr>
            <a:endParaRPr lang="en-GB" dirty="0">
              <a:latin typeface="Calibri" charset="0"/>
              <a:ea typeface="ＭＳ Ｐゴシック" charset="0"/>
            </a:endParaRPr>
          </a:p>
        </p:txBody>
      </p:sp>
      <p:pic>
        <p:nvPicPr>
          <p:cNvPr id="2054" name="Picture 8">
            <a:extLst>
              <a:ext uri="{FF2B5EF4-FFF2-40B4-BE49-F238E27FC236}">
                <a16:creationId xmlns:a16="http://schemas.microsoft.com/office/drawing/2014/main" id="{B2A2B581-F8BC-48D4-AF7E-AAF0CE808C6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188913"/>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7" name="Rectangle 2">
            <a:extLst>
              <a:ext uri="{FF2B5EF4-FFF2-40B4-BE49-F238E27FC236}">
                <a16:creationId xmlns:a16="http://schemas.microsoft.com/office/drawing/2014/main" id="{D192EA30-54CE-4062-B518-E86D1D7BEC69}"/>
              </a:ext>
            </a:extLst>
          </p:cNvPr>
          <p:cNvSpPr>
            <a:spLocks noChangeArrowheads="1"/>
          </p:cNvSpPr>
          <p:nvPr/>
        </p:nvSpPr>
        <p:spPr bwMode="auto">
          <a:xfrm>
            <a:off x="290513" y="2352650"/>
            <a:ext cx="8599487"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q-AL" dirty="1" sz="3600" b="1">
                <a:latin typeface="Verdana" panose="020B0604030504040204" pitchFamily="34" charset="0"/>
              </a:rPr>
              <a:t>Faleminderit</a:t>
            </a: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2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r>
              <a:rPr lang="sq-AL" dirty="1" sz="1800" b="1">
                <a:latin typeface="Verdana" panose="020B0604030504040204" pitchFamily="34" charset="0"/>
              </a:rPr>
              <a:t>Xxxxx XXXXXXXX</a:t>
            </a:r>
          </a:p>
          <a:p>
            <a:pPr algn="ctr" eaLnBrk="1" hangingPunct="1">
              <a:spcBef>
                <a:spcPct val="0"/>
              </a:spcBef>
              <a:buFontTx/>
              <a:buNone/>
            </a:pPr>
            <a:endParaRPr lang="en-GB" altLang="en-US" sz="600" dirty="0">
              <a:latin typeface="Verdana" panose="020B0604030504040204" pitchFamily="34" charset="0"/>
            </a:endParaRPr>
          </a:p>
          <a:p>
            <a:pPr algn="ctr" eaLnBrk="1" hangingPunct="1">
              <a:spcBef>
                <a:spcPct val="0"/>
              </a:spcBef>
              <a:buFontTx/>
              <a:buNone/>
            </a:pPr>
            <a:r>
              <a:rPr lang="sq-AL" dirty="1" sz="1400" i="1">
                <a:latin typeface="Verdana" panose="020B0604030504040204" pitchFamily="34" charset="0"/>
              </a:rPr>
              <a:t>Këshilli i Evropës</a:t>
            </a:r>
          </a:p>
          <a:p>
            <a:pPr algn="ctr" eaLnBrk="1" hangingPunct="1">
              <a:spcBef>
                <a:spcPct val="0"/>
              </a:spcBef>
              <a:buFontTx/>
              <a:buNone/>
            </a:pPr>
            <a:endParaRPr lang="en-GB" altLang="en-US" sz="1400" b="1" dirty="0">
              <a:solidFill>
                <a:srgbClr val="2F618F"/>
              </a:solidFill>
              <a:latin typeface="Verdana" panose="020B0604030504040204" pitchFamily="34" charset="0"/>
              <a:hlinkClick r:id="rId3"/>
            </a:endParaRPr>
          </a:p>
          <a:p>
            <a:pPr algn="ctr" eaLnBrk="1" hangingPunct="1">
              <a:spcBef>
                <a:spcPct val="0"/>
              </a:spcBef>
              <a:buFontTx/>
              <a:buNone/>
            </a:pPr>
            <a:r>
              <a:rPr lang="sq-AL" dirty="1" sz="1200" b="1">
                <a:solidFill>
                  <a:srgbClr val="2F618F"/>
                </a:solidFill>
                <a:latin typeface="Verdana" panose="020B0604030504040204" pitchFamily="34" charset="0"/>
              </a:rPr>
              <a:t>email</a:t>
            </a: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600" b="1" dirty="0">
              <a:latin typeface="Verdana" panose="020B0604030504040204" pitchFamily="34" charset="0"/>
            </a:endParaRPr>
          </a:p>
          <a:p>
            <a:pPr algn="ctr" eaLnBrk="1" hangingPunct="1">
              <a:spcBef>
                <a:spcPct val="0"/>
              </a:spcBef>
              <a:buFontTx/>
              <a:buNone/>
            </a:pPr>
            <a:endParaRPr lang="en-GB" altLang="en-US" sz="1400" b="1" dirty="0">
              <a:latin typeface="Verdana" panose="020B0604030504040204" pitchFamily="34" charset="0"/>
            </a:endParaRPr>
          </a:p>
          <a:p>
            <a:pPr algn="ctr" eaLnBrk="1" hangingPunct="1">
              <a:spcBef>
                <a:spcPct val="0"/>
              </a:spcBef>
              <a:buFontTx/>
              <a:buNone/>
            </a:pPr>
            <a:r>
              <a:rPr lang="sq-AL" dirty="1" sz="1600" b="1">
                <a:latin typeface="Verdana" panose="020B0604030504040204" pitchFamily="34" charset="0"/>
              </a:rPr>
              <a:t>DD Muaji VVVV</a:t>
            </a:r>
          </a:p>
        </p:txBody>
      </p:sp>
      <p:sp>
        <p:nvSpPr>
          <p:cNvPr id="10" name="Rectangle 2">
            <a:extLst>
              <a:ext uri="{FF2B5EF4-FFF2-40B4-BE49-F238E27FC236}">
                <a16:creationId xmlns:a16="http://schemas.microsoft.com/office/drawing/2014/main" id="{DF1503B2-B0B3-4330-9439-3D5954CA1625}"/>
              </a:ext>
            </a:extLst>
          </p:cNvPr>
          <p:cNvSpPr>
            <a:spLocks noChangeArrowheads="1"/>
          </p:cNvSpPr>
          <p:nvPr/>
        </p:nvSpPr>
        <p:spPr bwMode="auto">
          <a:xfrm>
            <a:off x="365125" y="1177588"/>
            <a:ext cx="859948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tabLst>
                <a:tab pos="2066925" algn="l"/>
              </a:tabLst>
              <a:defRPr sz="3200">
                <a:solidFill>
                  <a:schemeClr val="tx1"/>
                </a:solidFill>
                <a:latin typeface="Calibri" panose="020F0502020204030204" pitchFamily="34" charset="0"/>
                <a:ea typeface="MS PGothic" panose="020B0600070205080204" pitchFamily="34" charset="-128"/>
              </a:defRPr>
            </a:lvl1pPr>
            <a:lvl2pPr marL="742950" indent="-285750">
              <a:spcBef>
                <a:spcPct val="20000"/>
              </a:spcBef>
              <a:buFont typeface="Arial" panose="020B0604020202020204" pitchFamily="34" charset="0"/>
              <a:buChar char="–"/>
              <a:tabLst>
                <a:tab pos="2066925" algn="l"/>
              </a:tabLst>
              <a:defRPr sz="28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tabLst>
                <a:tab pos="2066925" algn="l"/>
              </a:tabLst>
              <a:defRPr sz="24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tabLst>
                <a:tab pos="2066925" algn="l"/>
              </a:tabLst>
              <a:defRPr sz="2000">
                <a:solidFill>
                  <a:schemeClr val="tx1"/>
                </a:solidFill>
                <a:latin typeface="Calibri" panose="020F0502020204030204" pitchFamily="34" charset="0"/>
                <a:ea typeface="MS PGothic" panose="020B0600070205080204" pitchFamily="34" charset="-128"/>
              </a:defRPr>
            </a:lvl9pPr>
          </a:lstStyle>
          <a:p>
            <a:pPr algn="ctr" eaLnBrk="1" hangingPunct="1">
              <a:spcBef>
                <a:spcPct val="0"/>
              </a:spcBef>
              <a:buFontTx/>
              <a:buNone/>
            </a:pPr>
            <a:r>
              <a:rPr lang="sq-AL" dirty="1" sz="1400" b="1">
                <a:latin typeface="Verdana" panose="020B0604030504040204" pitchFamily="34" charset="0"/>
              </a:rPr>
              <a:t>Trajnim hyrës gjyqësor për krimin kibernetik dhe provat elektronike</a:t>
            </a:r>
          </a:p>
        </p:txBody>
      </p:sp>
    </p:spTree>
    <p:extLst>
      <p:ext uri="{BB962C8B-B14F-4D97-AF65-F5344CB8AC3E}">
        <p14:creationId xmlns:p14="http://schemas.microsoft.com/office/powerpoint/2010/main" val="10643097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creen Shot 2017-05-30 at 21.29.56.png">
            <a:extLst>
              <a:ext uri="{FF2B5EF4-FFF2-40B4-BE49-F238E27FC236}">
                <a16:creationId xmlns:a16="http://schemas.microsoft.com/office/drawing/2014/main" id="{30A85C27-394A-4855-BA0A-56E9B0CCD4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9080" y="1574030"/>
            <a:ext cx="2572680" cy="1848697"/>
          </a:xfrm>
          <a:prstGeom prst="rect">
            <a:avLst/>
          </a:prstGeom>
        </p:spPr>
      </p:pic>
      <p:pic>
        <p:nvPicPr>
          <p:cNvPr id="3" name="Picture 2" descr="Screen Shot 2017-05-30 at 21.33.03.png">
            <a:extLst>
              <a:ext uri="{FF2B5EF4-FFF2-40B4-BE49-F238E27FC236}">
                <a16:creationId xmlns:a16="http://schemas.microsoft.com/office/drawing/2014/main" id="{F54D875E-4B9B-4133-A9BA-0D62D169AC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522481" y="1383566"/>
            <a:ext cx="2102952" cy="1499522"/>
          </a:xfrm>
          <a:prstGeom prst="rect">
            <a:avLst/>
          </a:prstGeom>
        </p:spPr>
      </p:pic>
      <p:pic>
        <p:nvPicPr>
          <p:cNvPr id="4" name="Picture 3" descr="Screen Shot 2017-05-30 at 21.35.39.png">
            <a:extLst>
              <a:ext uri="{FF2B5EF4-FFF2-40B4-BE49-F238E27FC236}">
                <a16:creationId xmlns:a16="http://schemas.microsoft.com/office/drawing/2014/main" id="{CEB2603D-1C71-444F-BCB7-5B4907EA05F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89371" y="1553705"/>
            <a:ext cx="1881017" cy="1848698"/>
          </a:xfrm>
          <a:prstGeom prst="rect">
            <a:avLst/>
          </a:prstGeom>
        </p:spPr>
      </p:pic>
      <p:pic>
        <p:nvPicPr>
          <p:cNvPr id="5" name="Picture 4" descr="Screen Shot 2017-05-30 at 21.37.00.png">
            <a:extLst>
              <a:ext uri="{FF2B5EF4-FFF2-40B4-BE49-F238E27FC236}">
                <a16:creationId xmlns:a16="http://schemas.microsoft.com/office/drawing/2014/main" id="{50763114-69A2-4D01-9876-A14B7DE807C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31498" y="4272360"/>
            <a:ext cx="2445817" cy="1706899"/>
          </a:xfrm>
          <a:prstGeom prst="rect">
            <a:avLst/>
          </a:prstGeom>
        </p:spPr>
      </p:pic>
      <p:pic>
        <p:nvPicPr>
          <p:cNvPr id="6" name="Picture 5" descr="Screen Shot 2017-05-30 at 21.37.29.png">
            <a:extLst>
              <a:ext uri="{FF2B5EF4-FFF2-40B4-BE49-F238E27FC236}">
                <a16:creationId xmlns:a16="http://schemas.microsoft.com/office/drawing/2014/main" id="{D5EE4B2E-C0AA-4167-8086-4B802C1ED01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38568" y="3331228"/>
            <a:ext cx="1572957" cy="3033022"/>
          </a:xfrm>
          <a:prstGeom prst="rect">
            <a:avLst/>
          </a:prstGeom>
        </p:spPr>
      </p:pic>
      <p:pic>
        <p:nvPicPr>
          <p:cNvPr id="7" name="Picture 6" descr="Screen Shot 2017-05-30 at 21.38.07.png">
            <a:extLst>
              <a:ext uri="{FF2B5EF4-FFF2-40B4-BE49-F238E27FC236}">
                <a16:creationId xmlns:a16="http://schemas.microsoft.com/office/drawing/2014/main" id="{A1E716B6-396C-401B-B633-50134CD1D681}"/>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372778" y="3331228"/>
            <a:ext cx="970744" cy="2343356"/>
          </a:xfrm>
          <a:prstGeom prst="rect">
            <a:avLst/>
          </a:prstGeom>
        </p:spPr>
      </p:pic>
      <p:pic>
        <p:nvPicPr>
          <p:cNvPr id="8" name="Picture 7" descr="Screen Shot 2017-05-30 at 21.38.34.png">
            <a:extLst>
              <a:ext uri="{FF2B5EF4-FFF2-40B4-BE49-F238E27FC236}">
                <a16:creationId xmlns:a16="http://schemas.microsoft.com/office/drawing/2014/main" id="{B4AF08FE-43C5-4BE6-9787-309332E069A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6712855" y="4263578"/>
            <a:ext cx="2034048" cy="1411006"/>
          </a:xfrm>
          <a:prstGeom prst="rect">
            <a:avLst/>
          </a:prstGeom>
        </p:spPr>
      </p:pic>
      <p:sp>
        <p:nvSpPr>
          <p:cNvPr id="11" name="TextBox 7">
            <a:extLst>
              <a:ext uri="{FF2B5EF4-FFF2-40B4-BE49-F238E27FC236}">
                <a16:creationId xmlns:a16="http://schemas.microsoft.com/office/drawing/2014/main" id="{1424B29E-7F3A-4F27-BF43-CB0589A5871C}"/>
              </a:ext>
            </a:extLst>
          </p:cNvPr>
          <p:cNvSpPr txBox="1">
            <a:spLocks noChangeArrowheads="1"/>
          </p:cNvSpPr>
          <p:nvPr/>
        </p:nvSpPr>
        <p:spPr bwMode="auto">
          <a:xfrm>
            <a:off x="1403350" y="190500"/>
            <a:ext cx="76327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charset="0"/>
                <a:ea typeface="MS PGothic" charset="0"/>
                <a:cs typeface="MS PGothic" charset="0"/>
              </a:defRPr>
            </a:lvl1pPr>
            <a:lvl2pPr marL="742950" indent="-285750">
              <a:defRPr sz="2400">
                <a:solidFill>
                  <a:schemeClr val="tx1"/>
                </a:solidFill>
                <a:latin typeface="Calibri" charset="0"/>
                <a:ea typeface="MS PGothic" charset="0"/>
                <a:cs typeface="MS PGothic" charset="0"/>
              </a:defRPr>
            </a:lvl2pPr>
            <a:lvl3pPr marL="1143000" indent="-228600">
              <a:defRPr sz="2400">
                <a:solidFill>
                  <a:schemeClr val="tx1"/>
                </a:solidFill>
                <a:latin typeface="Calibri" charset="0"/>
                <a:ea typeface="MS PGothic" charset="0"/>
                <a:cs typeface="MS PGothic" charset="0"/>
              </a:defRPr>
            </a:lvl3pPr>
            <a:lvl4pPr marL="1600200" indent="-228600">
              <a:defRPr sz="2400">
                <a:solidFill>
                  <a:schemeClr val="tx1"/>
                </a:solidFill>
                <a:latin typeface="Calibri" charset="0"/>
                <a:ea typeface="MS PGothic" charset="0"/>
                <a:cs typeface="MS PGothic" charset="0"/>
              </a:defRPr>
            </a:lvl4pPr>
            <a:lvl5pPr marL="2057400" indent="-228600">
              <a:defRPr sz="2400">
                <a:solidFill>
                  <a:schemeClr val="tx1"/>
                </a:solidFill>
                <a:latin typeface="Calibri" charset="0"/>
                <a:ea typeface="MS PGothic" charset="0"/>
                <a:cs typeface="MS PGothic" charset="0"/>
              </a:defRPr>
            </a:lvl5pPr>
            <a:lvl6pPr marL="2514600" indent="-228600" eaLnBrk="0" fontAlgn="base" hangingPunct="0">
              <a:spcBef>
                <a:spcPct val="0"/>
              </a:spcBef>
              <a:spcAft>
                <a:spcPct val="0"/>
              </a:spcAft>
              <a:defRPr sz="2400">
                <a:solidFill>
                  <a:schemeClr val="tx1"/>
                </a:solidFill>
                <a:latin typeface="Calibri" charset="0"/>
                <a:ea typeface="MS PGothic" charset="0"/>
                <a:cs typeface="MS PGothic" charset="0"/>
              </a:defRPr>
            </a:lvl6pPr>
            <a:lvl7pPr marL="2971800" indent="-228600" eaLnBrk="0" fontAlgn="base" hangingPunct="0">
              <a:spcBef>
                <a:spcPct val="0"/>
              </a:spcBef>
              <a:spcAft>
                <a:spcPct val="0"/>
              </a:spcAft>
              <a:defRPr sz="2400">
                <a:solidFill>
                  <a:schemeClr val="tx1"/>
                </a:solidFill>
                <a:latin typeface="Calibri" charset="0"/>
                <a:ea typeface="MS PGothic" charset="0"/>
                <a:cs typeface="MS PGothic" charset="0"/>
              </a:defRPr>
            </a:lvl7pPr>
            <a:lvl8pPr marL="3429000" indent="-228600" eaLnBrk="0" fontAlgn="base" hangingPunct="0">
              <a:spcBef>
                <a:spcPct val="0"/>
              </a:spcBef>
              <a:spcAft>
                <a:spcPct val="0"/>
              </a:spcAft>
              <a:defRPr sz="2400">
                <a:solidFill>
                  <a:schemeClr val="tx1"/>
                </a:solidFill>
                <a:latin typeface="Calibri" charset="0"/>
                <a:ea typeface="MS PGothic" charset="0"/>
                <a:cs typeface="MS PGothic" charset="0"/>
              </a:defRPr>
            </a:lvl8pPr>
            <a:lvl9pPr marL="3886200" indent="-228600" eaLnBrk="0" fontAlgn="base" hangingPunct="0">
              <a:spcBef>
                <a:spcPct val="0"/>
              </a:spcBef>
              <a:spcAft>
                <a:spcPct val="0"/>
              </a:spcAft>
              <a:defRPr sz="2400">
                <a:solidFill>
                  <a:schemeClr val="tx1"/>
                </a:solidFill>
                <a:latin typeface="Calibri" charset="0"/>
                <a:ea typeface="MS PGothic" charset="0"/>
                <a:cs typeface="MS PGothic" charset="0"/>
              </a:defRPr>
            </a:lvl9pPr>
          </a:lstStyle>
          <a:p>
            <a:pPr algn="r"/>
            <a:r>
              <a:rPr lang="sq-AL" dirty="1" sz="3200">
                <a:solidFill>
                  <a:schemeClr val="bg1"/>
                </a:solidFill>
                <a:latin typeface="Verdana" charset="0"/>
                <a:cs typeface="Verdana" charset="0"/>
              </a:rPr>
              <a:t>Sistemet kompjuterike</a:t>
            </a:r>
          </a:p>
        </p:txBody>
      </p:sp>
    </p:spTree>
    <p:extLst>
      <p:ext uri="{BB962C8B-B14F-4D97-AF65-F5344CB8AC3E}">
        <p14:creationId xmlns:p14="http://schemas.microsoft.com/office/powerpoint/2010/main" val="304098179"/>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886</TotalTime>
  <Words>11953</Words>
  <Application>Microsoft Office PowerPoint</Application>
  <PresentationFormat>On-screen Show (4:3)</PresentationFormat>
  <Paragraphs>995</Paragraphs>
  <Slides>87</Slides>
  <Notes>79</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87</vt:i4>
      </vt:variant>
    </vt:vector>
  </HeadingPairs>
  <TitlesOfParts>
    <vt:vector size="98" baseType="lpstr">
      <vt:lpstr>Arial</vt:lpstr>
      <vt:lpstr>Arial</vt:lpstr>
      <vt:lpstr>Calibri</vt:lpstr>
      <vt:lpstr>Calibri (heading)</vt:lpstr>
      <vt:lpstr>Calibri Light</vt:lpstr>
      <vt:lpstr>Lato</vt:lpstr>
      <vt:lpstr>Poppins</vt:lpstr>
      <vt:lpstr>Tahoma</vt:lpstr>
      <vt:lpstr>Times New Roman</vt:lpstr>
      <vt:lpstr>Verdana</vt:lpstr>
      <vt:lpstr>Office Theme</vt:lpstr>
      <vt:lpstr>PowerPoint Presentation</vt:lpstr>
      <vt:lpstr>PowerPoint Presentation</vt:lpstr>
      <vt:lpstr>PowerPoint Presentation</vt:lpstr>
      <vt:lpstr>PowerPoint Presentation</vt:lpstr>
      <vt:lpstr>Computer parts &amp; functions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internet parts &amp; how it came to be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Connecting to the internet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Internet services &amp; applications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Deep web, anonymity &amp; the dark web</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Catalina</dc:creator>
  <cp:lastModifiedBy>CANDREA Andrei-Stefan</cp:lastModifiedBy>
  <cp:revision>118</cp:revision>
  <dcterms:created xsi:type="dcterms:W3CDTF">2020-10-07T11:36:01Z</dcterms:created>
  <dcterms:modified xsi:type="dcterms:W3CDTF">2020-10-09T13:54:34Z</dcterms:modified>
</cp:coreProperties>
</file>