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7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10.xml" ContentType="application/vnd.openxmlformats-officedocument.presentationml.notesSlide+xml"/>
  <Override PartName="/ppt/comments/comment6.xml" ContentType="application/vnd.openxmlformats-officedocument.presentationml.comment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7"/>
  </p:notesMasterIdLst>
  <p:sldIdLst>
    <p:sldId id="355" r:id="rId2"/>
    <p:sldId id="567" r:id="rId3"/>
    <p:sldId id="568" r:id="rId4"/>
    <p:sldId id="569" r:id="rId5"/>
    <p:sldId id="570" r:id="rId6"/>
    <p:sldId id="747" r:id="rId7"/>
    <p:sldId id="748" r:id="rId8"/>
    <p:sldId id="749" r:id="rId9"/>
    <p:sldId id="750" r:id="rId10"/>
    <p:sldId id="791" r:id="rId11"/>
    <p:sldId id="751" r:id="rId12"/>
    <p:sldId id="263" r:id="rId13"/>
    <p:sldId id="587" r:id="rId14"/>
    <p:sldId id="787" r:id="rId15"/>
    <p:sldId id="588" r:id="rId16"/>
    <p:sldId id="766" r:id="rId17"/>
    <p:sldId id="753" r:id="rId18"/>
    <p:sldId id="754" r:id="rId19"/>
    <p:sldId id="767" r:id="rId20"/>
    <p:sldId id="792" r:id="rId21"/>
    <p:sldId id="782" r:id="rId22"/>
    <p:sldId id="590" r:id="rId23"/>
    <p:sldId id="757" r:id="rId24"/>
    <p:sldId id="758" r:id="rId25"/>
    <p:sldId id="759" r:id="rId26"/>
    <p:sldId id="760" r:id="rId27"/>
    <p:sldId id="761" r:id="rId28"/>
    <p:sldId id="783" r:id="rId29"/>
    <p:sldId id="752" r:id="rId30"/>
    <p:sldId id="788" r:id="rId31"/>
    <p:sldId id="793" r:id="rId32"/>
    <p:sldId id="789" r:id="rId33"/>
    <p:sldId id="616" r:id="rId34"/>
    <p:sldId id="790" r:id="rId35"/>
    <p:sldId id="786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ulli" id="{2CD8423E-0CCD-48E0-A715-3EC094151D76}">
          <p14:sldIdLst>
            <p14:sldId id="355"/>
          </p14:sldIdLst>
        </p14:section>
        <p14:section name="Hyrje" id="{DEED0A68-EF9C-4733-ADAA-766A859E58BB}">
          <p14:sldIdLst>
            <p14:sldId id="567"/>
            <p14:sldId id="568"/>
          </p14:sldIdLst>
        </p14:section>
        <p14:section name="Seksioni 1" id="{1F767E79-2A4A-4837-8114-C2475E36F49A}">
          <p14:sldIdLst>
            <p14:sldId id="569"/>
            <p14:sldId id="570"/>
            <p14:sldId id="747"/>
            <p14:sldId id="748"/>
            <p14:sldId id="749"/>
            <p14:sldId id="750"/>
            <p14:sldId id="791"/>
            <p14:sldId id="751"/>
            <p14:sldId id="263"/>
          </p14:sldIdLst>
        </p14:section>
        <p14:section name="Seksioni 2" id="{892BF753-DF49-4689-9CE1-D4C545F1375F}">
          <p14:sldIdLst>
            <p14:sldId id="587"/>
            <p14:sldId id="787"/>
            <p14:sldId id="588"/>
            <p14:sldId id="766"/>
            <p14:sldId id="753"/>
            <p14:sldId id="754"/>
            <p14:sldId id="767"/>
            <p14:sldId id="792"/>
            <p14:sldId id="782"/>
          </p14:sldIdLst>
        </p14:section>
        <p14:section name="Seksioni 3" id="{5AFCBE4C-7AC2-4AB5-A2A2-EA953BE29FEB}">
          <p14:sldIdLst>
            <p14:sldId id="590"/>
            <p14:sldId id="757"/>
            <p14:sldId id="758"/>
            <p14:sldId id="759"/>
            <p14:sldId id="760"/>
            <p14:sldId id="761"/>
            <p14:sldId id="783"/>
          </p14:sldIdLst>
        </p14:section>
        <p14:section name="Seksioni 4" id="{42AB9B2C-602D-4C4D-9B15-02487831F694}">
          <p14:sldIdLst>
            <p14:sldId id="752"/>
            <p14:sldId id="788"/>
            <p14:sldId id="793"/>
            <p14:sldId id="789"/>
          </p14:sldIdLst>
        </p14:section>
        <p14:section name="Seksioni 5" id="{67F623D0-C5EF-430D-958D-01C4D44E7904}">
          <p14:sldIdLst>
            <p14:sldId id="616"/>
            <p14:sldId id="790"/>
            <p14:sldId id="786"/>
          </p14:sldIdLst>
        </p14:section>
        <p14:section name="Konkluzione" id="{AD901706-933A-4282-831D-2F305081F9D7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NDREA Andrei-Stefan" initials="CA" lastIdx="15" clrIdx="0">
    <p:extLst>
      <p:ext uri="{19B8F6BF-5375-455C-9EA6-DF929625EA0E}">
        <p15:presenceInfo xmlns:p15="http://schemas.microsoft.com/office/powerpoint/2012/main" userId="S::Andrei-Stefan.CANDREA@coe.int::076b47cf-5c95-4213-8990-00bd8775d9c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A6B8"/>
    <a:srgbClr val="2F618F"/>
    <a:srgbClr val="4B6A90"/>
    <a:srgbClr val="91BE9E"/>
    <a:srgbClr val="0E3D8A"/>
    <a:srgbClr val="0E41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1037" autoAdjust="0"/>
  </p:normalViewPr>
  <p:slideViewPr>
    <p:cSldViewPr snapToGrid="0">
      <p:cViewPr varScale="1">
        <p:scale>
          <a:sx n="79" d="100"/>
          <a:sy n="79" d="100"/>
        </p:scale>
        <p:origin x="8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0-12T18:28:31.043" idx="9">
    <p:pos x="2242" y="851"/>
    <p:text>Inititally: 'do we have them?' a bit too rough to my opinion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0-12T18:30:24.153" idx="10">
    <p:pos x="3840" y="-8"/>
    <p:text>Initially: do we have them?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0-12T18:49:35.821" idx="11">
    <p:pos x="4892" y="330"/>
    <p:text>Initially: Competencies?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0-12T18:49:51.730" idx="12">
    <p:pos x="4570" y="330"/>
    <p:text>Initially: Capacities?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0-12T18:52:12.988" idx="13">
    <p:pos x="4004" y="-5"/>
    <p:text>Initially: Cooperation?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0-13T11:16:20.039" idx="14">
    <p:pos x="2746" y="1555"/>
    <p:text>Too much text, I would make 2 slides</p:text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48BC7-8A05-4CF5-B7E9-1CE8C11A5071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DFBB1-7B02-4717-AEA4-A0D2A92F6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596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q-AL" dirty="1"/>
              <a:t>Agjenda e seancës.</a:t>
            </a:r>
            <a:r>
              <a:rPr lang="sq-AL" dirty="1"/>
              <a:t> </a:t>
            </a:r>
            <a:r>
              <a:rPr lang="sq-AL" dirty="1"/>
              <a:t>Pjesëmarrësit duhet të kenë në dispozicion një kopje të tij.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</a:t>
            </a:fld>
          </a:p>
        </p:txBody>
      </p:sp>
    </p:spTree>
    <p:extLst>
      <p:ext uri="{BB962C8B-B14F-4D97-AF65-F5344CB8AC3E}">
        <p14:creationId xmlns:p14="http://schemas.microsoft.com/office/powerpoint/2010/main" val="10389892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Ky slajd përshkruan disa "rregulla" në lidhje me konceptet e hetimit të krimit kibernetik.</a:t>
            </a:r>
            <a:r>
              <a:rPr lang="sq-AL" dirty="1"/>
              <a:t> </a:t>
            </a:r>
            <a:r>
              <a:rPr lang="sq-AL" dirty="1"/>
              <a:t>Rregullat nuk janë zyrtare, por më shumë janë rezultat i përvojës së praktikuesit nga hetimet e krimit kibernetik.</a:t>
            </a:r>
          </a:p>
          <a:p>
            <a:endParaRPr lang="en-US" dirty="0"/>
          </a:p>
          <a:p>
            <a:r>
              <a:rPr lang="sq-AL" dirty="1"/>
              <a:t>Sidoqoftë mund të duket se disa nga "rregullat" janë të qarta dhe përshkruajnë procedurën ekzistuese, nuk është edhe aq e thjeshtë.</a:t>
            </a:r>
            <a:r>
              <a:rPr lang="sq-AL" dirty="1"/>
              <a:t> </a:t>
            </a:r>
            <a:r>
              <a:rPr lang="sq-AL" dirty="1"/>
              <a:t>Gjegjësisht, në numrin e vendeve megjithëse ekziston korniza ligjore, në marrëveshje të nivelit të përgjithshëm të nivelit më të ulët, të cilat duhet të përcaktojnë më saktësisht procedurat për bashkëpunimi në vetvete nuk ekziston.</a:t>
            </a:r>
          </a:p>
          <a:p>
            <a:endParaRPr lang="en-US" dirty="0"/>
          </a:p>
          <a:p>
            <a:r>
              <a:rPr lang="sq-AL" dirty="1"/>
              <a:t>Shpesh autoritetet qëndrojnë brenda linjave të juridiksionit të tyre dhe ato nuk komunikojnë direkt ose shpejt me të tjerët.</a:t>
            </a:r>
            <a:r>
              <a:rPr lang="sq-AL" dirty="1"/>
              <a:t> </a:t>
            </a:r>
            <a:r>
              <a:rPr lang="sq-AL" dirty="1"/>
              <a:t>Ai lloj sjelljeje çon drejt komunikimit të ngadaltë dhe shkëmbimit të provave dhe fakteve dhe humbjes së mundshme të materialit dëshmues.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14</a:t>
            </a:fld>
          </a:p>
        </p:txBody>
      </p:sp>
    </p:spTree>
    <p:extLst>
      <p:ext uri="{BB962C8B-B14F-4D97-AF65-F5344CB8AC3E}">
        <p14:creationId xmlns:p14="http://schemas.microsoft.com/office/powerpoint/2010/main" val="1348260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Ky slajd paraqet listën themelore të veprimeve që Zbatimi i Ligjit do dhe duhet të ndërmarrë gjatë hetimit të krimit kibernetik.</a:t>
            </a:r>
            <a:r>
              <a:rPr lang="sq-AL" dirty="1"/>
              <a:t> </a:t>
            </a:r>
          </a:p>
          <a:p>
            <a:endParaRPr lang="en-US" dirty="0"/>
          </a:p>
          <a:p>
            <a:r>
              <a:rPr lang="sq-AL" dirty="1"/>
              <a:t>Duhet të merren shënime tashmë për disa ndryshime procedurale dhe logjistike ndërmjet vendeve të së Drejtës Zakonore dhe të Drejtës Civile.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15</a:t>
            </a:fld>
          </a:p>
        </p:txBody>
      </p:sp>
    </p:spTree>
    <p:extLst>
      <p:ext uri="{BB962C8B-B14F-4D97-AF65-F5344CB8AC3E}">
        <p14:creationId xmlns:p14="http://schemas.microsoft.com/office/powerpoint/2010/main" val="32946989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Vazhdimi i slajdit të mëparshëm.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16</a:t>
            </a:fld>
          </a:p>
        </p:txBody>
      </p:sp>
    </p:spTree>
    <p:extLst>
      <p:ext uri="{BB962C8B-B14F-4D97-AF65-F5344CB8AC3E}">
        <p14:creationId xmlns:p14="http://schemas.microsoft.com/office/powerpoint/2010/main" val="2372407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Ky slajd paraqet procedurat themelore të cilat duhet të ndërmerren nga Prokuroria Publike.</a:t>
            </a:r>
            <a:r>
              <a:rPr lang="sq-AL" dirty="1"/>
              <a:t> </a:t>
            </a:r>
            <a:r>
              <a:rPr lang="sq-AL" dirty="1"/>
              <a:t>Pavarësisht nga sistemi, Prokuroria Publike përfaqëson një autoritet me të përfshirë në një mënyrë ose në një tjetër me të gjithë pjesëmarrësit e lëndës penale, nga AZL në Gjykatë.</a:t>
            </a:r>
          </a:p>
          <a:p>
            <a:endParaRPr lang="en-US" dirty="0"/>
          </a:p>
          <a:p>
            <a:r>
              <a:rPr lang="sq-AL" dirty="1"/>
              <a:t>Gjithnjë e më shumë, Prokurorët Publikë janë ata që drejtojnë dhe kryejnë hetimin dhe kështu ata shfaqen më shumë në sistemin e Pikave të Kontaktit 24/7 për krimin kibernetik.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17</a:t>
            </a:fld>
          </a:p>
        </p:txBody>
      </p:sp>
    </p:spTree>
    <p:extLst>
      <p:ext uri="{BB962C8B-B14F-4D97-AF65-F5344CB8AC3E}">
        <p14:creationId xmlns:p14="http://schemas.microsoft.com/office/powerpoint/2010/main" val="19300838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Gjyqtari Hetues është Gjyqtari në sistemin e së Drejtës Civile i cili në të vërtetë ndërmerr hetimin.</a:t>
            </a:r>
            <a:r>
              <a:rPr lang="sq-AL" dirty="1"/>
              <a:t> </a:t>
            </a:r>
            <a:r>
              <a:rPr lang="sq-AL" dirty="1"/>
              <a:t>Të gjitha veprimet e mëparshme nga policia ose Prokuroria konsiderohen si procedura dëshmuese që çojnë drejt Kërkesës për Kryerjen e Hetimit të paraqitur nga Prokuroria në Gjykatë.</a:t>
            </a:r>
            <a:r>
              <a:rPr lang="sq-AL" dirty="1"/>
              <a:t> </a:t>
            </a:r>
            <a:r>
              <a:rPr lang="sq-AL" dirty="1"/>
              <a:t>Në fakt, vetëm provat e mbledhura dhe të krijuara nga Gjyqtari Hetues konsiderohen si prova.</a:t>
            </a:r>
          </a:p>
          <a:p>
            <a:endParaRPr lang="en-US" dirty="0"/>
          </a:p>
          <a:p>
            <a:r>
              <a:rPr lang="sq-AL" dirty="1"/>
              <a:t>Në sistemin e ligjit zakonor, roli i gjyqtarit hetues nuk ekziston.</a:t>
            </a:r>
            <a:r>
              <a:rPr lang="sq-AL" dirty="1"/>
              <a:t> </a:t>
            </a:r>
            <a:r>
              <a:rPr lang="sq-AL" dirty="1"/>
              <a:t>Në vend të kësaj, të gjitha parashtresat i paraqiten gjyqtarit në detyrë.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18</a:t>
            </a:fld>
          </a:p>
        </p:txBody>
      </p:sp>
    </p:spTree>
    <p:extLst>
      <p:ext uri="{BB962C8B-B14F-4D97-AF65-F5344CB8AC3E}">
        <p14:creationId xmlns:p14="http://schemas.microsoft.com/office/powerpoint/2010/main" val="31838918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sq-AL" dirty="1" b="0"/>
              <a:t>Dallimi kryesor ndërmjet dy sistemeve është se në vendet e së drejtës zakonore, praktika gjyqësore - në formën e opinioneve gjyqësore të botuara - është e një rëndësie parësore, ndërsa në sistemet e së drejtës civile, statutet e kodifikuara mbizotërojnë.</a:t>
            </a:r>
          </a:p>
          <a:p>
            <a:pPr algn="just"/>
            <a:endParaRPr lang="en-GB" b="0" dirty="0"/>
          </a:p>
          <a:p>
            <a:pPr algn="just"/>
            <a:r>
              <a:rPr lang="sq-AL" dirty="1"/>
              <a:t>Në përgjithësi një sistem i së drejtës zakonore bazohet në konceptin e precedentit gjyqësor.</a:t>
            </a:r>
            <a:r>
              <a:rPr lang="sq-AL" dirty="1"/>
              <a:t> </a:t>
            </a:r>
            <a:r>
              <a:rPr lang="sq-AL" dirty="1"/>
              <a:t>Gjyqtarët marrin një rol aktiv në formësimin e ligjit këtu, pasi vendimet që një gjykatë merr më pas përdoren si precedent për rastet e ardhshme.</a:t>
            </a:r>
            <a:r>
              <a:rPr lang="sq-AL" dirty="1"/>
              <a:t> </a:t>
            </a:r>
            <a:r>
              <a:rPr lang="sq-AL" dirty="1"/>
              <a:t>Përderisa sistemet e së drejtës zakonore kanë ligje të krijuara nga ligjvënës, u mbetet gjyqtarëve të mbështeten në precedentët e vendosur nga gjykatat e mëparshme për të interpretuar ato ligje dhe për t'i zbatuar ato në raste individuale.</a:t>
            </a:r>
          </a:p>
          <a:p>
            <a:pPr algn="just"/>
            <a:endParaRPr lang="en-GB" b="0" dirty="0"/>
          </a:p>
          <a:p>
            <a:pPr algn="just"/>
            <a:r>
              <a:rPr lang="sq-AL" dirty="1"/>
              <a:t>Nga ana tjetër, sistemet e së drejtës civile i kushtojnë shumë më pak rëndësi precedentit sesa që i kushtojnë kodifikimit të ligjit.</a:t>
            </a:r>
            <a:r>
              <a:rPr lang="sq-AL" dirty="1"/>
              <a:t> </a:t>
            </a:r>
            <a:r>
              <a:rPr lang="sq-AL" dirty="1"/>
              <a:t>Sistemet e së drejtës civile mbështeten në sistemet e së drejtës civile, nga ana tjetër, vendosin shumë më pak theks në precedentin sesa ato në kodifikimin e ligjit.</a:t>
            </a:r>
            <a:r>
              <a:rPr lang="sq-AL" dirty="1"/>
              <a:t> </a:t>
            </a:r>
            <a:r>
              <a:rPr lang="sq-AL" dirty="1"/>
              <a:t>Sistemet e të drejtës civile mbështeten në statutet e shkruara dhe kodet e tjera ligjore që azhurnohen vazhdimisht dhe që përcaktojnë procedurat ligjore, ndëshkimet dhe çfarë mund dhe nuk mund të sillet para gjykatës.</a:t>
            </a:r>
          </a:p>
          <a:p>
            <a:pPr algn="just"/>
            <a:endParaRPr lang="en-GB" dirty="0"/>
          </a:p>
          <a:p>
            <a:pPr algn="just"/>
            <a:r>
              <a:rPr lang="sq-AL" dirty="1"/>
              <a:t>Në një sistem të së drejtës civile, gjyqtari thjesht përcakton faktet e një rasti dhe zbaton mjetet juridike të gjetura në ligjin e kodifikuar.</a:t>
            </a:r>
            <a:r>
              <a:rPr lang="sq-AL" dirty="1"/>
              <a:t> </a:t>
            </a:r>
            <a:r>
              <a:rPr lang="sq-AL" dirty="1"/>
              <a:t>Si rezultat, ligjvënësit, studiuesit dhe ekspertët ligjorë kanë shumë më shumë ndikim në mënyrën e administrimit të sistemit juridik sesa gjyqtarët dhe kodet e tjera ligjore që azhurnohen vazhdimisht dhe që përcaktojnë procedurat ligjore, dënimet dhe çfarë mund dhe nuk mund të sillen para një gjykate.</a:t>
            </a:r>
          </a:p>
          <a:p>
            <a:pPr algn="just"/>
            <a:endParaRPr lang="en-GB" dirty="0"/>
          </a:p>
          <a:p>
            <a:pPr algn="just"/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19</a:t>
            </a:fld>
          </a:p>
        </p:txBody>
      </p:sp>
    </p:spTree>
    <p:extLst>
      <p:ext uri="{BB962C8B-B14F-4D97-AF65-F5344CB8AC3E}">
        <p14:creationId xmlns:p14="http://schemas.microsoft.com/office/powerpoint/2010/main" val="31435177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u="non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20</a:t>
            </a:fld>
          </a:p>
        </p:txBody>
      </p:sp>
    </p:spTree>
    <p:extLst>
      <p:ext uri="{BB962C8B-B14F-4D97-AF65-F5344CB8AC3E}">
        <p14:creationId xmlns:p14="http://schemas.microsoft.com/office/powerpoint/2010/main" val="8621594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Korniza ligjore përfshin një numër ligjesh që janë në përputhje me traktatet dhe standardet ndërkombëtare.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23</a:t>
            </a:fld>
          </a:p>
        </p:txBody>
      </p:sp>
    </p:spTree>
    <p:extLst>
      <p:ext uri="{BB962C8B-B14F-4D97-AF65-F5344CB8AC3E}">
        <p14:creationId xmlns:p14="http://schemas.microsoft.com/office/powerpoint/2010/main" val="13749921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Ligji më i rëndësishëm është ai i paraqitur në këtë slajd.</a:t>
            </a:r>
            <a:r>
              <a:rPr lang="sq-AL" dirty="1"/>
              <a:t> </a:t>
            </a:r>
            <a:r>
              <a:rPr lang="sq-AL" dirty="1"/>
              <a:t>Ai krijon kompetencat dhe organizimin e autoriteteve të specializuara të krimit kibernetik.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24</a:t>
            </a:fld>
          </a:p>
        </p:txBody>
      </p:sp>
    </p:spTree>
    <p:extLst>
      <p:ext uri="{BB962C8B-B14F-4D97-AF65-F5344CB8AC3E}">
        <p14:creationId xmlns:p14="http://schemas.microsoft.com/office/powerpoint/2010/main" val="38639544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Neni 3 i Ligjit për Organizimin dhe juridiksionin e autoriteteve shtetërore për luftimin e krimit të teknologjisë së lartë të Serbisë si një shembull.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25</a:t>
            </a:fld>
          </a:p>
        </p:txBody>
      </p:sp>
    </p:spTree>
    <p:extLst>
      <p:ext uri="{BB962C8B-B14F-4D97-AF65-F5344CB8AC3E}">
        <p14:creationId xmlns:p14="http://schemas.microsoft.com/office/powerpoint/2010/main" val="2409220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q-AL" dirty="1"/>
              <a:t>Objektivat e seancës.</a:t>
            </a:r>
            <a:r>
              <a:rPr lang="sq-AL" dirty="1"/>
              <a:t> </a:t>
            </a:r>
            <a:r>
              <a:rPr lang="sq-AL" dirty="1"/>
              <a:t>Pjesëmarrësit duhet të njihen me atë që pritet të arrihet deri në fund të seancës.</a:t>
            </a:r>
          </a:p>
          <a:p>
            <a:pPr marL="0" marR="0" lvl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algn="just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3</a:t>
            </a:fld>
          </a:p>
        </p:txBody>
      </p:sp>
    </p:spTree>
    <p:extLst>
      <p:ext uri="{BB962C8B-B14F-4D97-AF65-F5344CB8AC3E}">
        <p14:creationId xmlns:p14="http://schemas.microsoft.com/office/powerpoint/2010/main" val="15116816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Statistikat e Prokurorisë Speciale për Krimin e Teknologjisë së Lartë të Serbisë.</a:t>
            </a:r>
            <a:r>
              <a:rPr lang="sq-AL" dirty="1"/>
              <a:t> </a:t>
            </a:r>
            <a:r>
              <a:rPr lang="sq-AL" dirty="1"/>
              <a:t>Nuk përfshin numra jashtë juridiksionit të saj, p.sh. rastet para sistemit të rregullt.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26</a:t>
            </a:fld>
          </a:p>
        </p:txBody>
      </p:sp>
    </p:spTree>
    <p:extLst>
      <p:ext uri="{BB962C8B-B14F-4D97-AF65-F5344CB8AC3E}">
        <p14:creationId xmlns:p14="http://schemas.microsoft.com/office/powerpoint/2010/main" val="7279114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Pikat kryesore të statistikave dhe akteve kriminale.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27</a:t>
            </a:fld>
          </a:p>
        </p:txBody>
      </p:sp>
    </p:spTree>
    <p:extLst>
      <p:ext uri="{BB962C8B-B14F-4D97-AF65-F5344CB8AC3E}">
        <p14:creationId xmlns:p14="http://schemas.microsoft.com/office/powerpoint/2010/main" val="16595304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u="non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31</a:t>
            </a:fld>
          </a:p>
        </p:txBody>
      </p:sp>
    </p:spTree>
    <p:extLst>
      <p:ext uri="{BB962C8B-B14F-4D97-AF65-F5344CB8AC3E}">
        <p14:creationId xmlns:p14="http://schemas.microsoft.com/office/powerpoint/2010/main" val="26294564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q-AL" dirty="1"/>
              <a:t>Objektivat e seancës.</a:t>
            </a:r>
            <a:r>
              <a:rPr lang="sq-AL" dirty="1"/>
              <a:t> </a:t>
            </a:r>
            <a:r>
              <a:rPr lang="sq-AL" dirty="1"/>
              <a:t>Pjesëmarrësit duhet të njihen me atë që pritet të arrihet deri në fund të seancës.</a:t>
            </a:r>
          </a:p>
          <a:p>
            <a:pPr marL="0" marR="0" lvl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algn="just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34</a:t>
            </a:fld>
          </a:p>
        </p:txBody>
      </p:sp>
    </p:spTree>
    <p:extLst>
      <p:ext uri="{BB962C8B-B14F-4D97-AF65-F5344CB8AC3E}">
        <p14:creationId xmlns:p14="http://schemas.microsoft.com/office/powerpoint/2010/main" val="1141481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Ky slajd paraqet listën e pyetjeve thelbësore në lidhje me autoritetet kompetente të krimit kibernetik në ndonjë vend.</a:t>
            </a:r>
            <a:r>
              <a:rPr lang="sq-AL" dirty="1"/>
              <a:t> </a:t>
            </a:r>
            <a:r>
              <a:rPr lang="sq-AL" dirty="1"/>
              <a:t>Eksperti mund të ftojë pjesëmarrësit të marrin pjesë me të në dhënien e përgjigjeve.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5</a:t>
            </a:fld>
          </a:p>
        </p:txBody>
      </p:sp>
    </p:spTree>
    <p:extLst>
      <p:ext uri="{BB962C8B-B14F-4D97-AF65-F5344CB8AC3E}">
        <p14:creationId xmlns:p14="http://schemas.microsoft.com/office/powerpoint/2010/main" val="2722872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Ky slajd paraqet kërkim më të përqendruar dhe vet-ekzaminim të arritjeve ligjore dhe praktike të autoriteteve të specializuara.</a:t>
            </a:r>
            <a:r>
              <a:rPr lang="sq-AL" dirty="1"/>
              <a:t> </a:t>
            </a:r>
            <a:r>
              <a:rPr lang="sq-AL" dirty="1"/>
              <a:t>Eksperti duhet të drejtojë, shpresojmë së bashku me pjesëmarrësit, një analizë të shkurtër të gjendjes aktuale.</a:t>
            </a:r>
            <a:r>
              <a:rPr lang="sq-AL" dirty="1"/>
              <a:t> </a:t>
            </a:r>
          </a:p>
          <a:p>
            <a:endParaRPr lang="en-US" dirty="0"/>
          </a:p>
          <a:p>
            <a:r>
              <a:rPr lang="sq-AL" dirty="1"/>
              <a:t>Niveli normativ nënkupton ligjin, statutin ose rregulloren e brendshme.</a:t>
            </a:r>
            <a:r>
              <a:rPr lang="sq-AL" dirty="1"/>
              <a:t> </a:t>
            </a:r>
            <a:r>
              <a:rPr lang="sq-AL" dirty="1"/>
              <a:t>Pyetjet e tjera shpjegohen vetvetiu.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6</a:t>
            </a:fld>
          </a:p>
        </p:txBody>
      </p:sp>
    </p:spTree>
    <p:extLst>
      <p:ext uri="{BB962C8B-B14F-4D97-AF65-F5344CB8AC3E}">
        <p14:creationId xmlns:p14="http://schemas.microsoft.com/office/powerpoint/2010/main" val="3808075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Ky slajd duhet të shkojë më shumë në detajet e vendosjes së autoriteteve të specializuara të krimit kibernetik.</a:t>
            </a:r>
            <a:r>
              <a:rPr lang="sq-AL" dirty="1"/>
              <a:t> </a:t>
            </a:r>
            <a:r>
              <a:rPr lang="sq-AL" dirty="1"/>
              <a:t>Çfarë lloj rregulloreje rregullon punën e tyre, cili është juridiksioni i tyre, sa kanë staf dhe sa janë të pajisur, a ka lidhje ndërmjet tyre dhe autoriteteve tjera në sistem, etj.?</a:t>
            </a:r>
          </a:p>
          <a:p>
            <a:endParaRPr lang="en-US" dirty="0"/>
          </a:p>
          <a:p>
            <a:r>
              <a:rPr lang="sq-AL" dirty="1"/>
              <a:t>Eksperti mund të ftojë pjesëmarrësit të marrin pjesë me të në dhënien e përgjigjeve.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7</a:t>
            </a:fld>
          </a:p>
        </p:txBody>
      </p:sp>
    </p:spTree>
    <p:extLst>
      <p:ext uri="{BB962C8B-B14F-4D97-AF65-F5344CB8AC3E}">
        <p14:creationId xmlns:p14="http://schemas.microsoft.com/office/powerpoint/2010/main" val="3831681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Ky slajd paraqet një pamje më të hollësishme të kompetencave/juridiksionit, si pjesë e krijimit të kornizës dhe autoriteteve të specializuara.</a:t>
            </a:r>
            <a:r>
              <a:rPr lang="sq-AL" dirty="1"/>
              <a:t> </a:t>
            </a:r>
            <a:r>
              <a:rPr lang="sq-AL" dirty="1"/>
              <a:t>Pyetjet në thelb përfaqësojnë listën e kompetencave që duhet të ekzistojnë për specializimin efektiv të autoriteteve të krimit kibernetik.</a:t>
            </a:r>
            <a:r>
              <a:rPr lang="sq-AL" dirty="1"/>
              <a:t> </a:t>
            </a:r>
            <a:r>
              <a:rPr lang="sq-AL" dirty="1"/>
              <a:t>Pa të, vështirë se mund të thuhet se një vend ka një kornizë efektive dhe ka shumë mundësi që sistemi të cilit i mungojnë disa pjesë rrezikon të funksionojë si duhet.</a:t>
            </a:r>
          </a:p>
          <a:p>
            <a:endParaRPr lang="en-US" dirty="0"/>
          </a:p>
          <a:p>
            <a:r>
              <a:rPr lang="sq-AL" dirty="1"/>
              <a:t>Përsëri, eksperti duhet të angazhohet me pjesëmarrësit të cilët duhet të japin përgjigje në pyetjet, si dhe në lidhje me situatën e brendshme.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8</a:t>
            </a:fld>
          </a:p>
        </p:txBody>
      </p:sp>
    </p:spTree>
    <p:extLst>
      <p:ext uri="{BB962C8B-B14F-4D97-AF65-F5344CB8AC3E}">
        <p14:creationId xmlns:p14="http://schemas.microsoft.com/office/powerpoint/2010/main" val="1159232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Ky slajd përshkruan në formën e pyetjeve pjesët e nevojshme për ndërtimin e kapaciteteve të autoriteteve të krimit kibernetik.</a:t>
            </a:r>
            <a:r>
              <a:rPr lang="sq-AL" dirty="1"/>
              <a:t> </a:t>
            </a:r>
            <a:r>
              <a:rPr lang="sq-AL" dirty="1"/>
              <a:t>Ai përfshin të gjitha pjesët e sistemit të shtypjes së krimit.</a:t>
            </a:r>
          </a:p>
          <a:p>
            <a:endParaRPr lang="en-US" dirty="0"/>
          </a:p>
          <a:p>
            <a:r>
              <a:rPr lang="sq-AL" dirty="1"/>
              <a:t>Eksperti duhet të angazhohet me pjesëmarrësit të cilët duhet të japin përgjigje në pyetjet, si dhe në lidhje me situatën e brendshme.</a:t>
            </a:r>
            <a:r>
              <a:rPr lang="sq-AL" dirty="1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9</a:t>
            </a:fld>
          </a:p>
        </p:txBody>
      </p:sp>
    </p:spTree>
    <p:extLst>
      <p:ext uri="{BB962C8B-B14F-4D97-AF65-F5344CB8AC3E}">
        <p14:creationId xmlns:p14="http://schemas.microsoft.com/office/powerpoint/2010/main" val="1702649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u="non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10</a:t>
            </a:fld>
          </a:p>
        </p:txBody>
      </p:sp>
    </p:spTree>
    <p:extLst>
      <p:ext uri="{BB962C8B-B14F-4D97-AF65-F5344CB8AC3E}">
        <p14:creationId xmlns:p14="http://schemas.microsoft.com/office/powerpoint/2010/main" val="2549062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q-AL" dirty="1"/>
              <a:t>Ky slajd përshkruan në formën e pyetjeve pjesët e nevojshme të kanaleve të bashkëpunimit si horizontale ashtu edhe vertikale.</a:t>
            </a:r>
            <a:r>
              <a:rPr lang="sq-AL" dirty="1"/>
              <a:t> </a:t>
            </a:r>
            <a:r>
              <a:rPr lang="sq-AL" dirty="1"/>
              <a:t>Shtypja e krimit kibernetik më shumë se format e tjera të kriminalitetit kërkon një bashkëpunim të shpejtë dhe të frytshëm.</a:t>
            </a:r>
            <a:r>
              <a:rPr lang="sq-AL" dirty="1"/>
              <a:t> </a:t>
            </a:r>
            <a:r>
              <a:rPr lang="sq-AL" dirty="1"/>
              <a:t>Eksperti duhet ta nënvizojë këtë fakt.</a:t>
            </a:r>
          </a:p>
          <a:p>
            <a:endParaRPr lang="en-US" dirty="0"/>
          </a:p>
          <a:p>
            <a:r>
              <a:rPr lang="sq-AL" dirty="1"/>
              <a:t>Eksperti duhet të angazhohet me pjesëmarrësit të cilët duhet të japin përgjigje në pyetjet, si dhe në lidhje me situatën e brendshme.</a:t>
            </a:r>
            <a:r>
              <a:rPr lang="sq-AL" dirty="1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11</a:t>
            </a:fld>
          </a:p>
        </p:txBody>
      </p:sp>
    </p:spTree>
    <p:extLst>
      <p:ext uri="{BB962C8B-B14F-4D97-AF65-F5344CB8AC3E}">
        <p14:creationId xmlns:p14="http://schemas.microsoft.com/office/powerpoint/2010/main" val="1139962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9DE959-8F66-48C8-9B75-7129AEC57E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0E9091-F932-449D-A1EF-35B8A21AFB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41214" y="101678"/>
            <a:ext cx="4090771" cy="713294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FC767A1-DF76-4191-99F0-1311E413B2A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48274" y="1251040"/>
            <a:ext cx="8074025" cy="517525"/>
          </a:xfrm>
        </p:spPr>
        <p:txBody>
          <a:bodyPr>
            <a:normAutofit/>
          </a:bodyPr>
          <a:lstStyle>
            <a:lvl1pPr marL="0" indent="0" algn="ctr">
              <a:buNone/>
              <a:defRPr sz="1600" b="1" baseline="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BE4024A-0EF9-41A2-B175-DDA4AA7DE11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7677" y="2579688"/>
            <a:ext cx="8074024" cy="2673350"/>
          </a:xfrm>
        </p:spPr>
        <p:txBody>
          <a:bodyPr>
            <a:normAutofit/>
          </a:bodyPr>
          <a:lstStyle>
            <a:lvl1pPr marL="0" indent="0" algn="ctr">
              <a:buNone/>
              <a:defRPr sz="3400" b="1" i="0" baseline="0">
                <a:latin typeface="Calibri" panose="020F0502020204030204" pitchFamily="34" charset="0"/>
              </a:defRPr>
            </a:lvl1pPr>
          </a:lstStyle>
          <a:p>
            <a:pPr lvl="0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A2FE8F4-0B2F-4B6E-B4B0-927F13D7F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7675" y="5589588"/>
            <a:ext cx="8074025" cy="604837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Calibri" panose="020F0502020204030204" pitchFamily="34" charset="0"/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53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85A80-396C-432A-AED1-BB91A46A9726}" type="datetime1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C3DF9-EB27-4BC5-A9AA-9B5C3DCB30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442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79A50-A670-4F3D-AEBB-FB493323224A}" type="datetime1">
              <a:rPr lang="en-US" smtClean="0"/>
              <a:t>10/16/2020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F2CE5-82EE-4D86-A1BA-A62E2F853B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695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44A87-61DB-4835-BEB0-346EDFB422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F509BE8-7E65-45EB-BBBD-AD3388FF69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70163" y="0"/>
            <a:ext cx="6573837" cy="1043796"/>
          </a:xfrm>
        </p:spPr>
        <p:txBody>
          <a:bodyPr anchor="ctr" anchorCtr="0">
            <a:no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30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568F01E-E28F-48CF-A919-4F87EC7314AB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42138-4AA3-4144-B07B-05168E07F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4E9086BA-5439-49E6-9E91-FC32A560FF1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622629"/>
            <a:ext cx="396044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baseline="0" dirty="0">
                <a:solidFill>
                  <a:srgbClr val="FFFFFF"/>
                </a:solidFill>
                <a:latin typeface="Verdana" panose="020B0604030504040204" pitchFamily="34" charset="0"/>
              </a:rPr>
              <a:t>www.coe.int/cybercrime			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D2B4B2-A487-46F2-91AA-C4BF2735A5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41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62" y="4106085"/>
            <a:ext cx="7886700" cy="1500187"/>
          </a:xfrm>
          <a:prstGeom prst="rect">
            <a:avLst/>
          </a:prstGeom>
        </p:spPr>
        <p:txBody>
          <a:bodyPr anchor="t" anchorCtr="0"/>
          <a:lstStyle>
            <a:lvl1pPr>
              <a:defRPr sz="4000" b="1" i="0" cap="all" baseline="0">
                <a:latin typeface="Calibri (heading)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562" y="3666226"/>
            <a:ext cx="7886700" cy="439859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A8AF00-8302-4EB6-B590-39BD369534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33DBE3-4DCE-45EA-88E9-4DFE54A70D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001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F79EE9D-52D5-4B6B-99C5-F7B7EF500F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CA4FC42-7865-44A1-A558-6DAB208B7B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5842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17213"/>
            <a:ext cx="3868340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17213"/>
            <a:ext cx="3887391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8D75C77-33AE-4D9D-81BB-E844398772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E8360835-D07D-47DB-8A8D-6D70C8BFA6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336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3D9741-60F0-480D-8B47-D9BDE25B27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A0DF66FC-D0BD-42D5-88C2-0C899A2415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46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3D9741-60F0-480D-8B47-D9BDE25B27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2" descr="Asking questions | TeachingEnglish | British Council | BBC">
            <a:extLst>
              <a:ext uri="{FF2B5EF4-FFF2-40B4-BE49-F238E27FC236}">
                <a16:creationId xmlns:a16="http://schemas.microsoft.com/office/drawing/2014/main" id="{4847C7E7-B06A-4BDA-9B87-24735A9E213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25616"/>
            <a:ext cx="4572000" cy="279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34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319841"/>
            <a:ext cx="1971675" cy="4857122"/>
          </a:xfrm>
          <a:prstGeom prst="rect">
            <a:avLst/>
          </a:prstGeo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19841"/>
            <a:ext cx="5800725" cy="4857121"/>
          </a:xfr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F9D650-1009-46ED-8222-4EE43ED142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5C16D1AC-E422-4575-9A0B-452840BC04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25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BE315B-93AB-4182-A682-D2D6C37D4D23}"/>
              </a:ext>
            </a:extLst>
          </p:cNvPr>
          <p:cNvSpPr/>
          <p:nvPr userDrawn="1"/>
        </p:nvSpPr>
        <p:spPr>
          <a:xfrm>
            <a:off x="0" y="-26988"/>
            <a:ext cx="9144000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4840FB52-8F74-4C62-BC14-146E373525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9" y="-22225"/>
            <a:ext cx="1322388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8571B3-F2B3-4C41-8AB6-8D4158A1697F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defRPr/>
            </a:pPr>
            <a:endParaRPr lang="en-GB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BA4F7ED-64F8-4CD2-BB1C-C9028DADE6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 algn="r">
              <a:defRPr sz="900" b="1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C0713AAC-84AF-4971-8FCB-8CABFE853D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60382" y="6596936"/>
            <a:ext cx="321765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i="0" baseline="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www.coe.int/cybercrime			</a:t>
            </a:r>
          </a:p>
        </p:txBody>
      </p:sp>
    </p:spTree>
    <p:extLst>
      <p:ext uri="{BB962C8B-B14F-4D97-AF65-F5344CB8AC3E}">
        <p14:creationId xmlns:p14="http://schemas.microsoft.com/office/powerpoint/2010/main" val="2679540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77" r:id="rId8"/>
    <p:sldLayoutId id="2147483671" r:id="rId9"/>
    <p:sldLayoutId id="2147483678" r:id="rId10"/>
    <p:sldLayoutId id="214748367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matteo.lucchetti@coe.int" TargetMode="Externa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comments" Target="../comments/commen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comments" Target="../comments/commen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comments" Target="../comments/commen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comments" Target="../comments/commen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34355" y="2228592"/>
            <a:ext cx="8750206" cy="42165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indent="0" algn="ctr">
              <a:buFont typeface="Arial" charset="0"/>
              <a:buNone/>
              <a:defRPr/>
            </a:pPr>
            <a:r>
              <a:rPr lang="sq-AL" dirty="1" sz="3600" b="1">
                <a:ea typeface="MS PGothic" panose="020B0600070205080204" pitchFamily="34" charset="-128"/>
              </a:rPr>
              <a:t>Seanca 3.x</a:t>
            </a:r>
            <a:r>
              <a:rPr lang="sq-AL" dirty="1" sz="3600" b="1">
                <a:ea typeface="MS PGothic" panose="020B0600070205080204" pitchFamily="34" charset="-128"/>
              </a:rPr>
              <a:t> </a:t>
            </a:r>
          </a:p>
          <a:p>
            <a:pPr algn="ctr">
              <a:defRPr/>
            </a:pPr>
            <a:r>
              <a:rPr lang="sq-AL" dirty="1" sz="3600" b="1">
                <a:ea typeface="MS PGothic" panose="020B0600070205080204" pitchFamily="34" charset="-128"/>
              </a:rPr>
              <a:t>Përmbledhje e hetimit të krimit kibernetik:</a:t>
            </a:r>
          </a:p>
          <a:p>
            <a:pPr algn="ctr">
              <a:defRPr/>
            </a:pPr>
            <a:r>
              <a:rPr lang="sq-AL" dirty="1" sz="3600" b="1">
                <a:ea typeface="MS PGothic" panose="020B0600070205080204" pitchFamily="34" charset="-128"/>
              </a:rPr>
              <a:t>Përvoja Vendore dhe Ndërkombëtare</a:t>
            </a:r>
          </a:p>
          <a:p>
            <a:pPr marL="0" indent="0" algn="ctr">
              <a:buFont typeface="Arial" charset="0"/>
              <a:buNone/>
              <a:defRPr/>
            </a:pPr>
            <a:endParaRPr lang="en-GB" sz="1200" b="1" dirty="0">
              <a:ea typeface="MS PGothic" panose="020B0600070205080204" pitchFamily="34" charset="-128"/>
            </a:endParaRPr>
          </a:p>
          <a:p>
            <a:pPr marL="0" indent="0" algn="ctr">
              <a:buFont typeface="Arial" charset="0"/>
              <a:buNone/>
              <a:defRPr/>
            </a:pPr>
            <a:endParaRPr lang="en-GB" sz="1200" b="1" dirty="0">
              <a:ea typeface="MS PGothic" panose="020B0600070205080204" pitchFamily="34" charset="-128"/>
            </a:endParaRPr>
          </a:p>
          <a:p>
            <a:pPr marL="0" indent="0" algn="ctr">
              <a:buFont typeface="Arial" charset="0"/>
              <a:buNone/>
              <a:defRPr/>
            </a:pPr>
            <a:endParaRPr lang="en-GB" sz="1200" b="1" dirty="0">
              <a:ea typeface="MS PGothic" panose="020B0600070205080204" pitchFamily="34" charset="-128"/>
            </a:endParaRPr>
          </a:p>
          <a:p>
            <a:pPr algn="ctr">
              <a:spcBef>
                <a:spcPct val="0"/>
              </a:spcBef>
            </a:pPr>
            <a:r>
              <a:rPr lang="sq-AL" dirty="1" b="1"/>
              <a:t>Xxxxx XXXXXXXX</a:t>
            </a:r>
          </a:p>
          <a:p>
            <a:pPr algn="ctr">
              <a:spcBef>
                <a:spcPct val="0"/>
              </a:spcBef>
            </a:pPr>
            <a:endParaRPr lang="en-GB" altLang="en-US" sz="800" dirty="0"/>
          </a:p>
          <a:p>
            <a:pPr algn="ctr">
              <a:spcBef>
                <a:spcPct val="0"/>
              </a:spcBef>
            </a:pPr>
            <a:r>
              <a:rPr lang="sq-AL" dirty="1" sz="1400" i="1"/>
              <a:t>Këshilli i Evropës</a:t>
            </a:r>
          </a:p>
          <a:p>
            <a:pPr algn="ctr">
              <a:spcBef>
                <a:spcPct val="0"/>
              </a:spcBef>
            </a:pPr>
            <a:endParaRPr lang="en-GB" altLang="en-US" sz="1400" b="1" dirty="0">
              <a:solidFill>
                <a:srgbClr val="2F618F"/>
              </a:solidFill>
              <a:hlinkClick r:id="rId2"/>
            </a:endParaRPr>
          </a:p>
          <a:p>
            <a:pPr algn="ctr">
              <a:spcBef>
                <a:spcPct val="0"/>
              </a:spcBef>
            </a:pPr>
            <a:r>
              <a:rPr lang="sq-AL" dirty="1" sz="1200" b="1">
                <a:solidFill>
                  <a:srgbClr val="2F618F"/>
                </a:solidFill>
              </a:rPr>
              <a:t>email</a:t>
            </a:r>
          </a:p>
          <a:p>
            <a:pPr algn="ctr">
              <a:spcBef>
                <a:spcPct val="0"/>
              </a:spcBef>
            </a:pPr>
            <a:endParaRPr lang="en-GB" altLang="en-US" sz="1400" b="1" dirty="0"/>
          </a:p>
          <a:p>
            <a:pPr algn="ctr">
              <a:spcBef>
                <a:spcPct val="0"/>
              </a:spcBef>
            </a:pPr>
            <a:endParaRPr lang="en-GB" altLang="en-US" sz="1400" b="1" dirty="0"/>
          </a:p>
          <a:p>
            <a:pPr algn="ctr">
              <a:spcBef>
                <a:spcPct val="0"/>
              </a:spcBef>
            </a:pPr>
            <a:endParaRPr lang="en-GB" altLang="en-US" sz="1400" b="1" dirty="0"/>
          </a:p>
          <a:p>
            <a:pPr algn="ctr">
              <a:spcBef>
                <a:spcPct val="0"/>
              </a:spcBef>
            </a:pPr>
            <a:r>
              <a:rPr lang="sq-AL" dirty="1" sz="1600" b="1"/>
              <a:t>DD Muaji VVVV</a:t>
            </a: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E9D04F56-8666-F64D-B157-6DE9DDF12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8836" y="-11113"/>
            <a:ext cx="38179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r-Latn-CS" altLang="en-US" sz="1400" dirty="0">
              <a:solidFill>
                <a:schemeClr val="bg1"/>
              </a:solidFill>
              <a:ea typeface="MS PGothic" panose="020B0600070205080204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altLang="en-US" sz="1600" b="1" dirty="0">
              <a:solidFill>
                <a:schemeClr val="bg1"/>
              </a:solidFill>
              <a:latin typeface="Arial Narrow" panose="020B0604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21" name="Picture 8" descr="http://www.coe.int/documents/16695/995226/Funded+EU%2BCOE+-+Implemented+COE+dark+background.png/643b8f9d-517b-4fad-82f4-488bde2625b0?t=1375371137000?t=1375371137000">
            <a:extLst>
              <a:ext uri="{FF2B5EF4-FFF2-40B4-BE49-F238E27FC236}">
                <a16:creationId xmlns:a16="http://schemas.microsoft.com/office/drawing/2014/main" id="{5F39A16C-F9D3-2A4D-98FE-6E0DFED1E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748" y="211138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29075054-C764-4888-9887-6C6C44EF71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77588"/>
            <a:ext cx="85994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q-AL" dirty="1" sz="1600" b="1">
                <a:latin typeface="+mn-lt"/>
              </a:rPr>
              <a:t>Trajnim hyrës gjyqësor për krimin kibernetik dhe provat elektronike</a:t>
            </a:r>
          </a:p>
        </p:txBody>
      </p:sp>
      <p:sp>
        <p:nvSpPr>
          <p:cNvPr id="17" name="Slide Number Placeholder 1">
            <a:extLst>
              <a:ext uri="{FF2B5EF4-FFF2-40B4-BE49-F238E27FC236}">
                <a16:creationId xmlns:a16="http://schemas.microsoft.com/office/drawing/2014/main" id="{6D84966C-22BC-4590-97F4-6937886B2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</a:t>
            </a:fld>
          </a:p>
        </p:txBody>
      </p:sp>
    </p:spTree>
    <p:extLst>
      <p:ext uri="{BB962C8B-B14F-4D97-AF65-F5344CB8AC3E}">
        <p14:creationId xmlns:p14="http://schemas.microsoft.com/office/powerpoint/2010/main" val="6423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FCCF9CF1-5DED-49B5-B1AB-9E4EC6A17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3365"/>
            <a:ext cx="2133600" cy="27463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10</a:t>
            </a:fld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24AB61-97C5-42B0-A182-0BEC9F6E843D}"/>
              </a:ext>
            </a:extLst>
          </p:cNvPr>
          <p:cNvSpPr/>
          <p:nvPr/>
        </p:nvSpPr>
        <p:spPr>
          <a:xfrm>
            <a:off x="2011680" y="62977"/>
            <a:ext cx="713232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Dimensioni ndërkombëtar</a:t>
            </a: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 </a:t>
            </a:r>
          </a:p>
          <a:p>
            <a:pPr algn="r"/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i krimit kibernetik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4A5A40-4F3B-49B6-9081-1646BBF20341}"/>
              </a:ext>
            </a:extLst>
          </p:cNvPr>
          <p:cNvSpPr txBox="1"/>
          <p:nvPr/>
        </p:nvSpPr>
        <p:spPr>
          <a:xfrm>
            <a:off x="588962" y="1281981"/>
            <a:ext cx="8030033" cy="830997"/>
          </a:xfrm>
          <a:prstGeom prst="rect">
            <a:avLst/>
          </a:prstGeom>
          <a:solidFill>
            <a:srgbClr val="BDD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sq-AL" dirty="1" sz="24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Në vendin tuaj, a keni autoritete të specializuara të krimit kibernetik në të gjitha nivelet?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BF146C-DBC3-44BF-AA98-DDEC334987B8}"/>
              </a:ext>
            </a:extLst>
          </p:cNvPr>
          <p:cNvSpPr txBox="1"/>
          <p:nvPr/>
        </p:nvSpPr>
        <p:spPr>
          <a:xfrm>
            <a:off x="556984" y="3013501"/>
            <a:ext cx="8030032" cy="830997"/>
          </a:xfrm>
          <a:prstGeom prst="rect">
            <a:avLst/>
          </a:prstGeom>
          <a:solidFill>
            <a:srgbClr val="F08A34"/>
          </a:solidFill>
        </p:spPr>
        <p:txBody>
          <a:bodyPr wrap="square" rtlCol="0">
            <a:spAutoFit/>
          </a:bodyPr>
          <a:lstStyle/>
          <a:p>
            <a:pPr marL="1828800" lvl="3" indent="-457200">
              <a:buAutoNum type="alphaUcPeriod"/>
            </a:pPr>
            <a:r>
              <a:rPr lang="sq-AL" dirty="1" sz="2400">
                <a:solidFill>
                  <a:schemeClr val="bg1"/>
                </a:solidFill>
                <a:latin typeface="+mj-lt"/>
              </a:rPr>
              <a:t>PO</a:t>
            </a:r>
          </a:p>
          <a:p>
            <a:pPr marL="1828800" lvl="3" indent="-457200">
              <a:buAutoNum type="alphaUcPeriod"/>
            </a:pPr>
            <a:r>
              <a:rPr lang="sq-AL" dirty="1" sz="2400">
                <a:solidFill>
                  <a:schemeClr val="bg1"/>
                </a:solidFill>
                <a:latin typeface="+mj-lt"/>
              </a:rPr>
              <a:t>JO</a:t>
            </a:r>
          </a:p>
        </p:txBody>
      </p:sp>
    </p:spTree>
    <p:extLst>
      <p:ext uri="{BB962C8B-B14F-4D97-AF65-F5344CB8AC3E}">
        <p14:creationId xmlns:p14="http://schemas.microsoft.com/office/powerpoint/2010/main" val="369822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44658" y="1166842"/>
            <a:ext cx="4572000" cy="44935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q-AL" dirty="1" sz="2200" b="1"/>
              <a:t>Korniza ligjore dhe hierarkia i lejon ata:</a:t>
            </a:r>
            <a:r>
              <a:rPr lang="sq-AL" dirty="1" sz="2200" b="1"/>
              <a:t> </a:t>
            </a:r>
          </a:p>
          <a:p>
            <a:pPr marL="342900" indent="-342900">
              <a:buFont typeface="Wingdings" pitchFamily="2" charset="2"/>
              <a:buChar char="Ø"/>
            </a:pPr>
            <a:endParaRPr lang="en-GB" sz="2200" b="1" dirty="0"/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për të komunikuar dhe bashkëpunuar në mënyrë efektive brenda?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për të komunikuar dhe bashkëpunuar në mënyrë efektive jashtë?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për të komunikuar dhe bashkëpunuar me forumet ndërkombëtare?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për të pasur burime të mjaftueshme për të marrë pjesë në mënyrë efektive në operacionet dhe çështjet e përbashkëta të krimit kibernetik ndërkombëtar?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F10898-D63B-6842-B8C1-D88044CAD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8588" y="2782027"/>
            <a:ext cx="3729699" cy="170757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8B79ACE-7D7E-4245-98AF-4CC314A291FB}"/>
              </a:ext>
            </a:extLst>
          </p:cNvPr>
          <p:cNvSpPr/>
          <p:nvPr/>
        </p:nvSpPr>
        <p:spPr>
          <a:xfrm>
            <a:off x="2279904" y="67958"/>
            <a:ext cx="6864096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</a:rPr>
              <a:t>Bashkëpunimi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A07D3C2B-9334-476F-B338-FF871817B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0093"/>
            <a:ext cx="2133600" cy="267907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11</a:t>
            </a:fld>
          </a:p>
        </p:txBody>
      </p:sp>
    </p:spTree>
    <p:extLst>
      <p:ext uri="{BB962C8B-B14F-4D97-AF65-F5344CB8AC3E}">
        <p14:creationId xmlns:p14="http://schemas.microsoft.com/office/powerpoint/2010/main" val="2213094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48AB73-6CF7-4B50-ACEB-48BD4182E7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04F3A-82BD-4011-AADB-1F79FD7DF4BC}" type="slidenum">
              <a:rPr lang="en-GB" smtClean="0"/>
              <a:pPr/>
              <a:t>12</a:t>
            </a:fld>
          </a:p>
        </p:txBody>
      </p:sp>
    </p:spTree>
    <p:extLst>
      <p:ext uri="{BB962C8B-B14F-4D97-AF65-F5344CB8AC3E}">
        <p14:creationId xmlns:p14="http://schemas.microsoft.com/office/powerpoint/2010/main" val="1334815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4116222"/>
            <a:ext cx="8525021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sq-AL" dirty="1" sz="3200" b="1"/>
              <a:t>Konceptet themelore të hetimit të krimit kibernetik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C9F440E-2696-4F5C-AE32-3ADBCBC53F9D}"/>
              </a:ext>
            </a:extLst>
          </p:cNvPr>
          <p:cNvSpPr txBox="1">
            <a:spLocks/>
          </p:cNvSpPr>
          <p:nvPr/>
        </p:nvSpPr>
        <p:spPr>
          <a:xfrm>
            <a:off x="309489" y="3766294"/>
            <a:ext cx="7772400" cy="349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sq-AL" dirty="1" sz="2000">
                <a:solidFill>
                  <a:schemeClr val="tx1">
                    <a:tint val="75000"/>
                  </a:schemeClr>
                </a:solidFill>
              </a:rPr>
              <a:t>Përmbledhje e hetimit të krimit kibernetik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22AB7F6E-25AD-4FA2-A70B-6EF98C3FB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3365"/>
            <a:ext cx="2133600" cy="27463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13</a:t>
            </a:fld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C2BF37-A48F-4EB2-97FF-059F74D9A439}"/>
              </a:ext>
            </a:extLst>
          </p:cNvPr>
          <p:cNvSpPr/>
          <p:nvPr/>
        </p:nvSpPr>
        <p:spPr>
          <a:xfrm>
            <a:off x="1889760" y="114659"/>
            <a:ext cx="725424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defRPr/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Pjesa e dytë:</a:t>
            </a:r>
          </a:p>
        </p:txBody>
      </p:sp>
    </p:spTree>
    <p:extLst>
      <p:ext uri="{BB962C8B-B14F-4D97-AF65-F5344CB8AC3E}">
        <p14:creationId xmlns:p14="http://schemas.microsoft.com/office/powerpoint/2010/main" val="39030927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CE5F71-B62F-4840-AD46-7690CB1F70D4}"/>
              </a:ext>
            </a:extLst>
          </p:cNvPr>
          <p:cNvSpPr/>
          <p:nvPr/>
        </p:nvSpPr>
        <p:spPr>
          <a:xfrm>
            <a:off x="0" y="1170352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sq-AL" dirty="1" sz="2000" b="1"/>
              <a:t>Rregulla numër 1:</a:t>
            </a:r>
            <a:r>
              <a:rPr lang="sq-AL" dirty="1" sz="2000" b="1"/>
              <a:t>  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sq-AL" dirty="1" sz="2000" b="1">
                <a:solidFill>
                  <a:srgbClr val="C00000"/>
                </a:solidFill>
              </a:rPr>
              <a:t>REAGIM I SHPEJTË</a:t>
            </a:r>
          </a:p>
          <a:p>
            <a:pPr lvl="1" algn="just">
              <a:defRPr/>
            </a:pPr>
            <a:r>
              <a:rPr lang="sq-AL" dirty="1"/>
              <a:t>autoritetet kompetente janë të gatshëm të reagojnë në çastin e njoftimit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en-US" sz="2000" b="1" dirty="0"/>
          </a:p>
          <a:p>
            <a:pPr algn="just">
              <a:defRPr/>
            </a:pPr>
            <a:r>
              <a:rPr lang="sq-AL" dirty="1" sz="2000" b="1"/>
              <a:t>Rregulla numër 2: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sq-AL" dirty="1" sz="2000" b="1">
                <a:solidFill>
                  <a:srgbClr val="C00000"/>
                </a:solidFill>
              </a:rPr>
              <a:t>KOMUNIKIMI I PËRHERSHËM</a:t>
            </a:r>
          </a:p>
          <a:p>
            <a:pPr lvl="1" algn="just">
              <a:defRPr/>
            </a:pPr>
            <a:r>
              <a:rPr lang="sq-AL" dirty="1"/>
              <a:t>zbatimi i ligjit, prokuroria, gjykata, agjenci tjera ose pjesëmarrës, vazhdimisht komunikojnë dhe koordinojnë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en-US" sz="2000" b="1" dirty="0"/>
          </a:p>
          <a:p>
            <a:pPr algn="just">
              <a:defRPr/>
            </a:pPr>
            <a:r>
              <a:rPr lang="sq-AL" dirty="1" sz="2000" b="1"/>
              <a:t>Rregulla numër 3: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sq-AL" dirty="1" sz="2000" b="1">
                <a:solidFill>
                  <a:srgbClr val="C00000"/>
                </a:solidFill>
              </a:rPr>
              <a:t>PROVAT SIGUROHEN PLOTËSISHT DHE MBLIDHEN</a:t>
            </a:r>
          </a:p>
          <a:p>
            <a:pPr lvl="1" algn="just">
              <a:defRPr/>
            </a:pPr>
            <a:r>
              <a:rPr lang="sq-AL" dirty="1"/>
              <a:t>të gjitha provat elektronike dhe provat e tjera zbulohen dhe mblidhen në mënyrë të përshtatshme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BF6D94C-E963-2548-B312-315B2A8ACCD5}"/>
              </a:ext>
            </a:extLst>
          </p:cNvPr>
          <p:cNvSpPr/>
          <p:nvPr/>
        </p:nvSpPr>
        <p:spPr>
          <a:xfrm>
            <a:off x="4572000" y="1259975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sq-AL" dirty="1" sz="2000" b="1"/>
              <a:t>Rregulla numër 4: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sq-AL" dirty="1" sz="2000" b="1">
                <a:solidFill>
                  <a:srgbClr val="C00000"/>
                </a:solidFill>
              </a:rPr>
              <a:t>INSTITUCIONET E SPECIALIZUARA FORENZIKE DIGJITALE OSE EKSPERTËT JANË NË DISPOZICION</a:t>
            </a:r>
          </a:p>
          <a:p>
            <a:pPr lvl="1" algn="just">
              <a:defRPr/>
            </a:pPr>
            <a:r>
              <a:rPr lang="sq-AL" dirty="1"/>
              <a:t>provat e mbledhura mund të analizohen shpejt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endParaRPr lang="en-US" sz="2000" b="1" dirty="0"/>
          </a:p>
          <a:p>
            <a:pPr algn="just">
              <a:defRPr/>
            </a:pPr>
            <a:r>
              <a:rPr lang="sq-AL" dirty="1" sz="2000" b="1"/>
              <a:t>Rregulla numër 5: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sq-AL" dirty="1" sz="2000" b="1">
                <a:solidFill>
                  <a:srgbClr val="C00000"/>
                </a:solidFill>
              </a:rPr>
              <a:t>DËSHMITARËT INTERVISTOHEN NË MËNYRËN DHE KOHËN E DUHUR</a:t>
            </a:r>
          </a:p>
          <a:p>
            <a:pPr lvl="1" algn="just">
              <a:defRPr/>
            </a:pPr>
            <a:r>
              <a:rPr lang="sq-AL" dirty="1"/>
              <a:t>Sa më shpejt që të jetë e mundur, dëshmitarët intervistohen / merren në pyetje nga autoriteti kompetent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endParaRPr lang="en-US" sz="2000" b="1" dirty="0"/>
          </a:p>
          <a:p>
            <a:pPr algn="just">
              <a:defRPr/>
            </a:pPr>
            <a:r>
              <a:rPr lang="sq-AL" dirty="1" sz="2000" b="1"/>
              <a:t>Rregulla numër 6: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sq-AL" dirty="1" sz="2000" b="1">
                <a:solidFill>
                  <a:srgbClr val="C00000"/>
                </a:solidFill>
              </a:rPr>
              <a:t>TË GJITHA VEPRIMET JANË URGJENTE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AC3AA1-C70D-44F9-A442-BF2317E18ABC}"/>
              </a:ext>
            </a:extLst>
          </p:cNvPr>
          <p:cNvSpPr/>
          <p:nvPr/>
        </p:nvSpPr>
        <p:spPr>
          <a:xfrm>
            <a:off x="2197009" y="105903"/>
            <a:ext cx="694944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Konceptet themelore të</a:t>
            </a: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 </a:t>
            </a:r>
          </a:p>
          <a:p>
            <a:pPr algn="r">
              <a:lnSpc>
                <a:spcPct val="80000"/>
              </a:lnSpc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Hetimit të krimit kibernetik</a:t>
            </a:r>
          </a:p>
        </p:txBody>
      </p:sp>
      <p:sp>
        <p:nvSpPr>
          <p:cNvPr id="19" name="Slide Number Placeholder 1">
            <a:extLst>
              <a:ext uri="{FF2B5EF4-FFF2-40B4-BE49-F238E27FC236}">
                <a16:creationId xmlns:a16="http://schemas.microsoft.com/office/drawing/2014/main" id="{15279D68-C23D-4A79-911D-5DB2F3003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3365"/>
            <a:ext cx="2133600" cy="27463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14</a:t>
            </a:fld>
          </a:p>
        </p:txBody>
      </p:sp>
    </p:spTree>
    <p:extLst>
      <p:ext uri="{BB962C8B-B14F-4D97-AF65-F5344CB8AC3E}">
        <p14:creationId xmlns:p14="http://schemas.microsoft.com/office/powerpoint/2010/main" val="1290972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CE5F71-B62F-4840-AD46-7690CB1F70D4}"/>
              </a:ext>
            </a:extLst>
          </p:cNvPr>
          <p:cNvSpPr/>
          <p:nvPr/>
        </p:nvSpPr>
        <p:spPr>
          <a:xfrm>
            <a:off x="78131" y="1133393"/>
            <a:ext cx="4572000" cy="51398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q-AL" dirty="1" sz="2000" b="1">
                <a:solidFill>
                  <a:srgbClr val="C00000"/>
                </a:solidFill>
              </a:rPr>
              <a:t>ZBATIMI I LIGJIT:</a:t>
            </a:r>
          </a:p>
          <a:p>
            <a:pPr>
              <a:defRPr/>
            </a:pPr>
            <a:endParaRPr lang="en-US" sz="2000" b="1" dirty="0">
              <a:solidFill>
                <a:srgbClr val="FF0000"/>
              </a:solidFill>
            </a:endParaRPr>
          </a:p>
          <a:p>
            <a:pPr lvl="1" algn="just">
              <a:defRPr/>
            </a:pPr>
            <a:r>
              <a:rPr lang="sq-AL" dirty="1" b="1"/>
              <a:t>bëjnë plane</a:t>
            </a:r>
            <a:r>
              <a:rPr lang="sq-AL" dirty="1"/>
              <a:t> për vendosjen në terren duke përfshirë të gjitha vlerësimet e nevojshme teknike dhe të forenzikës digjitale dhe përgatitjet;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lvl="1" algn="just">
              <a:defRPr/>
            </a:pPr>
            <a:r>
              <a:rPr lang="sq-AL" dirty="1" b="1"/>
              <a:t>njofton autoritetin kompetent</a:t>
            </a:r>
            <a:r>
              <a:rPr lang="sq-AL" dirty="1"/>
              <a:t> (zyrtarin komandues, prokurorin, gjyqtarin hetues) për veprimet që duhen ndërmarrë dhe bazat ligjore për to;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lvl="1" algn="just">
              <a:defRPr/>
            </a:pPr>
            <a:r>
              <a:rPr lang="sq-AL" dirty="1" b="1"/>
              <a:t>në varësi të sistemit ligjor, paraqet ekuivalentin e nismës / propozimit / kërkesës në Prokurori ose Gjykatë për lëshimin e mjeteve të nevojshme procedurale</a:t>
            </a:r>
            <a:r>
              <a:rPr lang="sq-AL" dirty="1"/>
              <a:t> për kryerjen e procedurave ose hetimeve të papenguara.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152C8B-C576-ED43-BFC7-733BBFEAE5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8704" y="2504076"/>
            <a:ext cx="3528744" cy="234391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C947D0C-1F7B-4FB9-97BA-D771DF20F58E}"/>
              </a:ext>
            </a:extLst>
          </p:cNvPr>
          <p:cNvSpPr/>
          <p:nvPr/>
        </p:nvSpPr>
        <p:spPr>
          <a:xfrm>
            <a:off x="2197009" y="105903"/>
            <a:ext cx="694944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Konceptet themelore të</a:t>
            </a: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 </a:t>
            </a:r>
          </a:p>
          <a:p>
            <a:pPr algn="r">
              <a:lnSpc>
                <a:spcPct val="80000"/>
              </a:lnSpc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Hetimit të krimit kibernetik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2C0D14AF-428C-4F23-9B54-8CFF3C59C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3365"/>
            <a:ext cx="2133600" cy="27463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15</a:t>
            </a:fld>
          </a:p>
        </p:txBody>
      </p:sp>
    </p:spTree>
    <p:extLst>
      <p:ext uri="{BB962C8B-B14F-4D97-AF65-F5344CB8AC3E}">
        <p14:creationId xmlns:p14="http://schemas.microsoft.com/office/powerpoint/2010/main" val="709657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CE5F71-B62F-4840-AD46-7690CB1F70D4}"/>
              </a:ext>
            </a:extLst>
          </p:cNvPr>
          <p:cNvSpPr/>
          <p:nvPr/>
        </p:nvSpPr>
        <p:spPr>
          <a:xfrm>
            <a:off x="93518" y="1133393"/>
            <a:ext cx="4572000" cy="53860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q-AL" dirty="1" sz="2000" b="1">
                <a:solidFill>
                  <a:srgbClr val="C00000"/>
                </a:solidFill>
              </a:rPr>
              <a:t>ZBATIMI I LIGJIT:</a:t>
            </a:r>
          </a:p>
          <a:p>
            <a:pPr lvl="1" algn="just">
              <a:defRPr/>
            </a:pPr>
            <a:r>
              <a:rPr lang="sq-AL" dirty="1" b="1"/>
              <a:t>urdhrat në varësi të çështjes duhet të rrethojnë të gjitha veprimet e nevojshme dëshmuese</a:t>
            </a:r>
            <a:r>
              <a:rPr lang="sq-AL" dirty="1"/>
              <a:t> (p.sh. ruajtja e të dhënave, prodhimi i të dhënave, kontrolli dhe sekuestrimi, arrestimi, marrja në pyetje, dëgjimi, angazhimi forenzik etj.);</a:t>
            </a:r>
          </a:p>
          <a:p>
            <a:pPr lvl="1" algn="just">
              <a:defRPr/>
            </a:pPr>
            <a:endParaRPr lang="en-US" b="1" dirty="0"/>
          </a:p>
          <a:p>
            <a:pPr lvl="1" algn="just">
              <a:defRPr/>
            </a:pPr>
            <a:r>
              <a:rPr lang="sq-AL" dirty="1" b="1"/>
              <a:t>me marrjen e porosive/urdhrave të nevojshëm vendos shpejt</a:t>
            </a:r>
            <a:r>
              <a:rPr lang="sq-AL" dirty="1"/>
              <a:t> në përputhje me ligjin dhe procedurat e vendosjes;</a:t>
            </a:r>
          </a:p>
          <a:p>
            <a:pPr lvl="1" algn="just">
              <a:defRPr/>
            </a:pPr>
            <a:endParaRPr lang="en-US" dirty="0"/>
          </a:p>
          <a:p>
            <a:pPr lvl="1" algn="just">
              <a:defRPr/>
            </a:pPr>
            <a:r>
              <a:rPr lang="sq-AL" dirty="1" b="1"/>
              <a:t>në përputhje me urdhrat siguron persona, sende dhe prova elektronike;</a:t>
            </a:r>
          </a:p>
          <a:p>
            <a:pPr lvl="1" algn="just">
              <a:defRPr/>
            </a:pPr>
            <a:endParaRPr lang="en-US" b="1" dirty="0"/>
          </a:p>
          <a:p>
            <a:pPr lvl="1" algn="just">
              <a:defRPr/>
            </a:pPr>
            <a:r>
              <a:rPr lang="sq-AL" dirty="1" b="1"/>
              <a:t>njofton autoritetin kompetent</a:t>
            </a:r>
            <a:r>
              <a:rPr lang="sq-AL" dirty="1"/>
              <a:t> për rezultatet.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152C8B-C576-ED43-BFC7-733BBFEAE5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8704" y="2504076"/>
            <a:ext cx="3528744" cy="234391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0F490F2-216D-4B52-9C31-450F52FAA3FB}"/>
              </a:ext>
            </a:extLst>
          </p:cNvPr>
          <p:cNvSpPr/>
          <p:nvPr/>
        </p:nvSpPr>
        <p:spPr>
          <a:xfrm>
            <a:off x="2197009" y="105903"/>
            <a:ext cx="694944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Konceptet themelore të</a:t>
            </a: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 </a:t>
            </a:r>
          </a:p>
          <a:p>
            <a:pPr algn="r">
              <a:lnSpc>
                <a:spcPct val="80000"/>
              </a:lnSpc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Hetimit të krimit kibernetik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C39DDF39-C87B-4C05-8030-B29D1383B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3365"/>
            <a:ext cx="2133600" cy="27463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16</a:t>
            </a:fld>
          </a:p>
        </p:txBody>
      </p:sp>
    </p:spTree>
    <p:extLst>
      <p:ext uri="{BB962C8B-B14F-4D97-AF65-F5344CB8AC3E}">
        <p14:creationId xmlns:p14="http://schemas.microsoft.com/office/powerpoint/2010/main" val="12914888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CE5F71-B62F-4840-AD46-7690CB1F70D4}"/>
              </a:ext>
            </a:extLst>
          </p:cNvPr>
          <p:cNvSpPr/>
          <p:nvPr/>
        </p:nvSpPr>
        <p:spPr>
          <a:xfrm>
            <a:off x="135082" y="1133393"/>
            <a:ext cx="4572000" cy="541686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q-AL" dirty="1" sz="2000" b="1">
                <a:solidFill>
                  <a:srgbClr val="C00000"/>
                </a:solidFill>
              </a:rPr>
              <a:t>PROKURORIA: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b="1" dirty="0">
              <a:solidFill>
                <a:srgbClr val="C00000"/>
              </a:solidFill>
            </a:endParaRPr>
          </a:p>
          <a:p>
            <a:pPr lvl="1" algn="just">
              <a:defRPr/>
            </a:pPr>
            <a:r>
              <a:rPr lang="sq-AL" dirty="1" b="1"/>
              <a:t>merr njoftim</a:t>
            </a:r>
            <a:r>
              <a:rPr lang="sq-AL" dirty="1"/>
              <a:t> (ose ekuivalentin ligjor) nga organet e rendit në lidhje me dyshimin e arsyeshëm- dyshimin - ekuivalent se është kryer krimi kibernetik;</a:t>
            </a:r>
          </a:p>
          <a:p>
            <a:pPr lvl="1" algn="just">
              <a:defRPr/>
            </a:pPr>
            <a:r>
              <a:rPr lang="sq-AL" dirty="1" b="1"/>
              <a:t>cakton urgjentisht</a:t>
            </a:r>
            <a:r>
              <a:rPr lang="sq-AL" dirty="1"/>
              <a:t> prokurorët e rastit dhe drejtues për koordinimin dhe drejtimin e hetimit;</a:t>
            </a:r>
          </a:p>
          <a:p>
            <a:pPr lvl="1" algn="just">
              <a:defRPr/>
            </a:pPr>
            <a:r>
              <a:rPr lang="sq-AL" dirty="1" b="1"/>
              <a:t>lëshon urdhra të kërkuar</a:t>
            </a:r>
            <a:r>
              <a:rPr lang="sq-AL" dirty="1"/>
              <a:t> për procedura të ndryshme;</a:t>
            </a:r>
          </a:p>
          <a:p>
            <a:pPr lvl="1" algn="just">
              <a:defRPr/>
            </a:pPr>
            <a:r>
              <a:rPr lang="sq-AL" dirty="1" b="1"/>
              <a:t>është e gatshme të reagojë menjëherë</a:t>
            </a:r>
            <a:r>
              <a:rPr lang="sq-AL" dirty="1"/>
              <a:t> mbi zhvillimet në veprimet e ndërmarra nga policia;</a:t>
            </a:r>
          </a:p>
          <a:p>
            <a:pPr lvl="1" algn="just">
              <a:defRPr/>
            </a:pPr>
            <a:r>
              <a:rPr lang="sq-AL" dirty="1" b="1"/>
              <a:t>është e gatshme të marrë vendim</a:t>
            </a:r>
            <a:r>
              <a:rPr lang="sq-AL" dirty="1"/>
              <a:t> për veprimet e nevojshme procedurale dhe komunikon, nëse është e nevojshme me Gjykatën;</a:t>
            </a:r>
          </a:p>
          <a:p>
            <a:pPr lvl="1" algn="just">
              <a:defRPr/>
            </a:pPr>
            <a:r>
              <a:rPr lang="sq-AL" dirty="1" b="1"/>
              <a:t>është e gatshme të angazhojë burime shtesë</a:t>
            </a:r>
            <a:r>
              <a:rPr lang="sq-AL" dirty="1"/>
              <a:t> si ekspertë të forenzikës digjitale.</a:t>
            </a:r>
            <a:r>
              <a:rPr lang="sq-AL" dirty="1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9DC859-B616-D84E-850D-C521BEFF31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365" y="2628913"/>
            <a:ext cx="3178419" cy="218957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98C559A-333E-4ABB-9509-A615A019DD72}"/>
              </a:ext>
            </a:extLst>
          </p:cNvPr>
          <p:cNvSpPr/>
          <p:nvPr/>
        </p:nvSpPr>
        <p:spPr>
          <a:xfrm>
            <a:off x="2197009" y="105903"/>
            <a:ext cx="694944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Konceptet themelore të</a:t>
            </a: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 </a:t>
            </a:r>
          </a:p>
          <a:p>
            <a:pPr algn="r">
              <a:lnSpc>
                <a:spcPct val="80000"/>
              </a:lnSpc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Hetimit të krimit kibernetik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72AF0CA7-4AF2-41E6-9BF1-70F6E115B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3365"/>
            <a:ext cx="2133600" cy="27463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17</a:t>
            </a:fld>
          </a:p>
        </p:txBody>
      </p:sp>
    </p:spTree>
    <p:extLst>
      <p:ext uri="{BB962C8B-B14F-4D97-AF65-F5344CB8AC3E}">
        <p14:creationId xmlns:p14="http://schemas.microsoft.com/office/powerpoint/2010/main" val="33460898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CE5F71-B62F-4840-AD46-7690CB1F70D4}"/>
              </a:ext>
            </a:extLst>
          </p:cNvPr>
          <p:cNvSpPr/>
          <p:nvPr/>
        </p:nvSpPr>
        <p:spPr>
          <a:xfrm>
            <a:off x="109304" y="1133393"/>
            <a:ext cx="4572000" cy="540147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q-AL" dirty="1" sz="2000" b="1">
                <a:solidFill>
                  <a:srgbClr val="C00000"/>
                </a:solidFill>
              </a:rPr>
              <a:t>GJYKATA/GJYQTARI HETUES: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950" b="1" dirty="0">
              <a:solidFill>
                <a:srgbClr val="FF0000"/>
              </a:solidFill>
            </a:endParaRPr>
          </a:p>
          <a:p>
            <a:pPr lvl="1" algn="just">
              <a:defRPr/>
            </a:pPr>
            <a:r>
              <a:rPr lang="sq-AL" dirty="1" b="1"/>
              <a:t>është gati të jetë në kontakt</a:t>
            </a:r>
            <a:r>
              <a:rPr lang="sq-AL" dirty="1"/>
              <a:t> me zyrën kompetente të zbatimit të ligjit ose prokurorisë në lidhje me procedurat e krimit kibernetik;</a:t>
            </a:r>
          </a:p>
          <a:p>
            <a:pPr lvl="1" algn="just">
              <a:defRPr/>
            </a:pPr>
            <a:r>
              <a:rPr lang="sq-AL" dirty="1" b="1"/>
              <a:t>është gati të reagojë</a:t>
            </a:r>
            <a:r>
              <a:rPr lang="sq-AL" dirty="1"/>
              <a:t> menjëherë mbi instrumentet ligjore të paraqitura nga autoritetet kompetente;</a:t>
            </a:r>
          </a:p>
          <a:p>
            <a:pPr lvl="1" algn="just">
              <a:defRPr/>
            </a:pPr>
            <a:r>
              <a:rPr lang="sq-AL" dirty="1" b="1"/>
              <a:t>është gati të angazhojë menjëherë burime shtesë njerëzore dhe teknike</a:t>
            </a:r>
            <a:r>
              <a:rPr lang="sq-AL" dirty="1"/>
              <a:t> për të vendosur rrjedhën e veprimeve procedurale</a:t>
            </a:r>
          </a:p>
          <a:p>
            <a:pPr lvl="1" algn="just">
              <a:defRPr/>
            </a:pPr>
            <a:r>
              <a:rPr lang="sq-AL" dirty="1" b="1"/>
              <a:t>është gati të marrë menjëherë vendime në bazë të instrumenteve ligjore</a:t>
            </a:r>
            <a:r>
              <a:rPr lang="sq-AL" dirty="1"/>
              <a:t> të paraqitura nga zbatimi i ligjit - prokuroria / mbrojtja;</a:t>
            </a:r>
          </a:p>
          <a:p>
            <a:pPr lvl="1" algn="just">
              <a:defRPr/>
            </a:pPr>
            <a:r>
              <a:rPr lang="sq-AL" dirty="1" b="1"/>
              <a:t>është i gatshëm të ndërmarrë masa shtesë ligjore në mënyrë që të sigurojë dhe mbrojë procedurat penale të krimit kibernetik</a:t>
            </a:r>
            <a:r>
              <a:rPr lang="sq-AL" dirty="1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D84001-3B67-8F45-805B-54023F809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3191" y="2583502"/>
            <a:ext cx="3289593" cy="218505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0E2428D-D627-49F3-9D25-A7558BBC90C0}"/>
              </a:ext>
            </a:extLst>
          </p:cNvPr>
          <p:cNvSpPr/>
          <p:nvPr/>
        </p:nvSpPr>
        <p:spPr>
          <a:xfrm>
            <a:off x="2197009" y="105903"/>
            <a:ext cx="694944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Konceptet themelore të</a:t>
            </a: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 </a:t>
            </a:r>
          </a:p>
          <a:p>
            <a:pPr algn="r">
              <a:lnSpc>
                <a:spcPct val="80000"/>
              </a:lnSpc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Hetimit të krimit kibernetik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3372974E-0051-4660-8523-54B7D8DF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3365"/>
            <a:ext cx="2133600" cy="27463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18</a:t>
            </a:fld>
          </a:p>
        </p:txBody>
      </p:sp>
    </p:spTree>
    <p:extLst>
      <p:ext uri="{BB962C8B-B14F-4D97-AF65-F5344CB8AC3E}">
        <p14:creationId xmlns:p14="http://schemas.microsoft.com/office/powerpoint/2010/main" val="4227350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CE5F71-B62F-4840-AD46-7690CB1F70D4}"/>
              </a:ext>
            </a:extLst>
          </p:cNvPr>
          <p:cNvSpPr/>
          <p:nvPr/>
        </p:nvSpPr>
        <p:spPr>
          <a:xfrm>
            <a:off x="88522" y="1138373"/>
            <a:ext cx="4572000" cy="541686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q-AL" dirty="1" sz="2000" b="1">
                <a:solidFill>
                  <a:srgbClr val="C00000"/>
                </a:solidFill>
              </a:rPr>
              <a:t>DALLIMET NDËRMJET LIGJIT ZAKONOR DHE ATIJ CIVIL</a:t>
            </a:r>
          </a:p>
          <a:p>
            <a:pPr lvl="1" algn="just">
              <a:defRPr/>
            </a:pPr>
            <a:r>
              <a:rPr lang="sq-AL" dirty="1" b="1"/>
              <a:t>shumica e vendeve të Ligjit Zakonor fuqizojnë Zbatimin e Ligjit për të kryer hetime në mënyrë të pavarur</a:t>
            </a:r>
            <a:r>
              <a:rPr lang="sq-AL" dirty="1"/>
              <a:t> - Prokuroria dhe Gjykata nuk janë të përfshira drejtpërdrejt;</a:t>
            </a:r>
          </a:p>
          <a:p>
            <a:pPr lvl="1" algn="just">
              <a:defRPr/>
            </a:pPr>
            <a:r>
              <a:rPr lang="sq-AL" dirty="1" b="1"/>
              <a:t>shumica e vendeve të Ligjit Civil nuk lejojnë zbatimin e ligjit të kryejë</a:t>
            </a:r>
            <a:r>
              <a:rPr lang="sq-AL" dirty="1"/>
              <a:t> hetime - ato kryejnë procedura sipas urdhrave të prokurorisë dhe gjykatës;</a:t>
            </a:r>
          </a:p>
          <a:p>
            <a:pPr lvl="1" algn="just">
              <a:defRPr/>
            </a:pPr>
            <a:r>
              <a:rPr lang="sq-AL" dirty="1" b="1"/>
              <a:t>ekzistenca e sistemeve hibride</a:t>
            </a:r>
            <a:r>
              <a:rPr lang="sq-AL" dirty="1"/>
              <a:t> - kombinime të ndryshme lokale të ndërveprimit të Zbatimit të Ligjit - Prokurorisë - Gjykatës;</a:t>
            </a:r>
          </a:p>
          <a:p>
            <a:pPr lvl="1" algn="just">
              <a:defRPr/>
            </a:pPr>
            <a:r>
              <a:rPr lang="sq-AL" dirty="1" b="1"/>
              <a:t>akoma - pranueshmëria është e njëjtë dhe rasti është gati për Gjykatë kur të plotësohet pragu ligjor për ngritjen e Aktakuzës!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D84001-3B67-8F45-805B-54023F809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3191" y="2583502"/>
            <a:ext cx="3289593" cy="218505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3996AE5-CB57-4CBD-A903-CCF6BE4B1FF4}"/>
              </a:ext>
            </a:extLst>
          </p:cNvPr>
          <p:cNvSpPr/>
          <p:nvPr/>
        </p:nvSpPr>
        <p:spPr>
          <a:xfrm>
            <a:off x="2197009" y="105903"/>
            <a:ext cx="694944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Konceptet themelore të</a:t>
            </a: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 </a:t>
            </a:r>
          </a:p>
          <a:p>
            <a:pPr algn="r">
              <a:lnSpc>
                <a:spcPct val="80000"/>
              </a:lnSpc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Hetimit të krimit kibernetik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435A30A7-50B3-4075-8DD4-AB01E2A0C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3365"/>
            <a:ext cx="2133600" cy="27463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19</a:t>
            </a:fld>
          </a:p>
        </p:txBody>
      </p:sp>
    </p:spTree>
    <p:extLst>
      <p:ext uri="{BB962C8B-B14F-4D97-AF65-F5344CB8AC3E}">
        <p14:creationId xmlns:p14="http://schemas.microsoft.com/office/powerpoint/2010/main" val="1615611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7EF97-6CC0-48A9-BC0E-433EC7B55211}" type="slidenum">
              <a:rPr lang="en-GB" smtClean="0"/>
              <a:pPr/>
              <a:t>2</a:t>
            </a:fld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409350" y="106467"/>
            <a:ext cx="773465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q-AL" dirty="1" sz="3200">
                <a:solidFill>
                  <a:schemeClr val="bg1"/>
                </a:solidFill>
                <a:latin typeface="Verdana" charset="0"/>
                <a:cs typeface="Verdana" charset="0"/>
              </a:rPr>
              <a:t>Përmbajtja e seancës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518376" y="1413419"/>
            <a:ext cx="8369591" cy="3203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sq-AL" dirty="1" sz="2800"/>
              <a:t>Autoritetet kompetente të krimit kibernetik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</a:pPr>
            <a:endParaRPr lang="en-GB" sz="2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sq-AL" dirty="1" sz="2800"/>
              <a:t>Konceptet themelore mbi hetimin e krimit kibernetik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</a:pPr>
            <a:endParaRPr lang="en-GB" sz="2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sq-AL" dirty="1" sz="2800">
                <a:ea typeface="ＭＳ Ｐゴシック" charset="0"/>
                <a:cs typeface="ＭＳ Ｐゴシック" charset="0"/>
              </a:rPr>
              <a:t>Disa përvoja ndërkombëtare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GB" sz="2800" dirty="0">
              <a:ea typeface="ＭＳ Ｐゴシック" charset="0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sq-AL" dirty="1" sz="2800">
                <a:ea typeface="ＭＳ Ｐゴシック" charset="0"/>
                <a:cs typeface="ＭＳ Ｐゴシック" charset="0"/>
              </a:rPr>
              <a:t>Përvojat vendore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GB" sz="2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sq-AL" dirty="1" sz="2800"/>
              <a:t>Përmbledhje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3FFC4F-A0C7-6241-A6A3-D4D1CB58E595}"/>
              </a:ext>
            </a:extLst>
          </p:cNvPr>
          <p:cNvSpPr/>
          <p:nvPr/>
        </p:nvSpPr>
        <p:spPr>
          <a:xfrm>
            <a:off x="4450456" y="104373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endParaRPr lang="en-GB" sz="2000" dirty="0"/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297255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FCCF9CF1-5DED-49B5-B1AB-9E4EC6A17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3365"/>
            <a:ext cx="2133600" cy="27463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20</a:t>
            </a:fld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24AB61-97C5-42B0-A182-0BEC9F6E843D}"/>
              </a:ext>
            </a:extLst>
          </p:cNvPr>
          <p:cNvSpPr/>
          <p:nvPr/>
        </p:nvSpPr>
        <p:spPr>
          <a:xfrm>
            <a:off x="2011680" y="62977"/>
            <a:ext cx="713232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Dimensioni ndërkombëtar</a:t>
            </a: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 </a:t>
            </a:r>
          </a:p>
          <a:p>
            <a:pPr algn="r"/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i krimit kibernetik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4A5A40-4F3B-49B6-9081-1646BBF20341}"/>
              </a:ext>
            </a:extLst>
          </p:cNvPr>
          <p:cNvSpPr txBox="1"/>
          <p:nvPr/>
        </p:nvSpPr>
        <p:spPr>
          <a:xfrm>
            <a:off x="588962" y="1281981"/>
            <a:ext cx="8030033" cy="830997"/>
          </a:xfrm>
          <a:prstGeom prst="rect">
            <a:avLst/>
          </a:prstGeom>
          <a:solidFill>
            <a:srgbClr val="BDD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sq-AL" dirty="1" sz="24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Në hetimet e krimit kibernetik procedurat mund të ndërmerren në kohën e duhur pa urgjencë.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ECDF7C-815B-41D8-B138-D5734008F203}"/>
              </a:ext>
            </a:extLst>
          </p:cNvPr>
          <p:cNvSpPr txBox="1"/>
          <p:nvPr/>
        </p:nvSpPr>
        <p:spPr>
          <a:xfrm>
            <a:off x="556984" y="5657669"/>
            <a:ext cx="8030032" cy="46166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q-AL" dirty="1" sz="2400">
                <a:solidFill>
                  <a:schemeClr val="bg1"/>
                </a:solidFill>
                <a:latin typeface="+mj-lt"/>
              </a:rPr>
              <a:t>Përgjigjja e saktë është 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BF146C-DBC3-44BF-AA98-DDEC334987B8}"/>
              </a:ext>
            </a:extLst>
          </p:cNvPr>
          <p:cNvSpPr txBox="1"/>
          <p:nvPr/>
        </p:nvSpPr>
        <p:spPr>
          <a:xfrm>
            <a:off x="556984" y="3013501"/>
            <a:ext cx="8030032" cy="830997"/>
          </a:xfrm>
          <a:prstGeom prst="rect">
            <a:avLst/>
          </a:prstGeom>
          <a:solidFill>
            <a:srgbClr val="F08A34"/>
          </a:solidFill>
        </p:spPr>
        <p:txBody>
          <a:bodyPr wrap="square" rtlCol="0">
            <a:spAutoFit/>
          </a:bodyPr>
          <a:lstStyle/>
          <a:p>
            <a:pPr marL="1828800" lvl="3" indent="-457200">
              <a:buAutoNum type="alphaUcPeriod"/>
            </a:pPr>
            <a:r>
              <a:rPr lang="sq-AL" dirty="1" sz="2400">
                <a:solidFill>
                  <a:schemeClr val="bg1"/>
                </a:solidFill>
                <a:latin typeface="+mj-lt"/>
              </a:rPr>
              <a:t>E vërtetë</a:t>
            </a:r>
          </a:p>
          <a:p>
            <a:pPr marL="1828800" lvl="3" indent="-457200">
              <a:buAutoNum type="alphaUcPeriod"/>
            </a:pPr>
            <a:r>
              <a:rPr lang="sq-AL" dirty="1" sz="2400">
                <a:solidFill>
                  <a:schemeClr val="bg1"/>
                </a:solidFill>
                <a:latin typeface="+mj-lt"/>
              </a:rPr>
              <a:t>E pavërtetë</a:t>
            </a:r>
          </a:p>
        </p:txBody>
      </p:sp>
    </p:spTree>
    <p:extLst>
      <p:ext uri="{BB962C8B-B14F-4D97-AF65-F5344CB8AC3E}">
        <p14:creationId xmlns:p14="http://schemas.microsoft.com/office/powerpoint/2010/main" val="1979920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48AB73-6CF7-4B50-ACEB-48BD4182E7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04F3A-82BD-4011-AADB-1F79FD7DF4BC}" type="slidenum">
              <a:rPr lang="en-GB" smtClean="0"/>
              <a:pPr/>
              <a:t>21</a:t>
            </a:fld>
          </a:p>
        </p:txBody>
      </p:sp>
    </p:spTree>
    <p:extLst>
      <p:ext uri="{BB962C8B-B14F-4D97-AF65-F5344CB8AC3E}">
        <p14:creationId xmlns:p14="http://schemas.microsoft.com/office/powerpoint/2010/main" val="20797870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4124926"/>
            <a:ext cx="8525021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sq-AL" dirty="1" sz="3200" b="1">
                <a:ea typeface="ＭＳ Ｐゴシック" charset="0"/>
                <a:cs typeface="ＭＳ Ｐゴシック" charset="0"/>
              </a:rPr>
              <a:t>Disa përvoja ndërkombëtare:</a:t>
            </a:r>
            <a:r>
              <a:rPr lang="sq-AL" dirty="1" sz="3200" b="1">
                <a:ea typeface="ＭＳ Ｐゴシック" charset="0"/>
                <a:cs typeface="ＭＳ Ｐゴシック" charset="0"/>
              </a:rPr>
              <a:t> </a:t>
            </a:r>
            <a:r>
              <a:rPr lang="sq-AL" dirty="1" sz="3200" b="1">
                <a:ea typeface="ＭＳ Ｐゴシック" charset="0"/>
                <a:cs typeface="ＭＳ Ｐゴシック" charset="0"/>
              </a:rPr>
              <a:t>Serbia (Palë e Konventës)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7ABE127-4C17-4CB2-85A7-DC9633FA0EAE}"/>
              </a:ext>
            </a:extLst>
          </p:cNvPr>
          <p:cNvSpPr txBox="1">
            <a:spLocks/>
          </p:cNvSpPr>
          <p:nvPr/>
        </p:nvSpPr>
        <p:spPr>
          <a:xfrm>
            <a:off x="304800" y="3754399"/>
            <a:ext cx="7772400" cy="349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sq-AL" dirty="1" sz="2000">
                <a:solidFill>
                  <a:schemeClr val="tx1">
                    <a:tint val="75000"/>
                  </a:schemeClr>
                </a:solidFill>
              </a:rPr>
              <a:t>Përmbledhje e hetimit të krimit kibernetik</a:t>
            </a:r>
          </a:p>
        </p:txBody>
      </p:sp>
      <p:sp>
        <p:nvSpPr>
          <p:cNvPr id="19" name="Slide Number Placeholder 1">
            <a:extLst>
              <a:ext uri="{FF2B5EF4-FFF2-40B4-BE49-F238E27FC236}">
                <a16:creationId xmlns:a16="http://schemas.microsoft.com/office/drawing/2014/main" id="{00C5E45B-7371-422B-BD7B-D2C32A485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3365"/>
            <a:ext cx="2133600" cy="27463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22</a:t>
            </a:fld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D2642C6-F595-4A8F-8FFF-B8FEB6714A53}"/>
              </a:ext>
            </a:extLst>
          </p:cNvPr>
          <p:cNvSpPr/>
          <p:nvPr/>
        </p:nvSpPr>
        <p:spPr>
          <a:xfrm>
            <a:off x="1889760" y="114659"/>
            <a:ext cx="725424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defRPr/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Pjesa e tretë:</a:t>
            </a:r>
          </a:p>
        </p:txBody>
      </p:sp>
    </p:spTree>
    <p:extLst>
      <p:ext uri="{BB962C8B-B14F-4D97-AF65-F5344CB8AC3E}">
        <p14:creationId xmlns:p14="http://schemas.microsoft.com/office/powerpoint/2010/main" val="10563844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CE5F71-B62F-4840-AD46-7690CB1F70D4}"/>
              </a:ext>
            </a:extLst>
          </p:cNvPr>
          <p:cNvSpPr/>
          <p:nvPr/>
        </p:nvSpPr>
        <p:spPr>
          <a:xfrm>
            <a:off x="88522" y="1115294"/>
            <a:ext cx="4572000" cy="53306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q-AL" dirty="1" b="1" sz="2000"/>
              <a:t>Korniza ligjore serbe për krimin kibernetik</a:t>
            </a:r>
            <a:r>
              <a:rPr lang="sq-AL" dirty="1" sz="2000"/>
              <a:t>:</a:t>
            </a:r>
          </a:p>
          <a:p>
            <a:pPr marL="285750" lvl="0" indent="-285750">
              <a:buFont typeface="Calibri" panose="020F0502020204030204" pitchFamily="34" charset="0"/>
              <a:buChar char="‐"/>
            </a:pPr>
            <a:r>
              <a:rPr lang="sq-AL" dirty="1"/>
              <a:t>Ligji për Organizimin dhe kompetencat e autoriteteve qeveritare për luftimin e krimit kibernetik;</a:t>
            </a:r>
          </a:p>
          <a:p>
            <a:pPr marL="285750" lvl="0" indent="-285750">
              <a:buFont typeface="Calibri" panose="020F0502020204030204" pitchFamily="34" charset="0"/>
              <a:buChar char="‐"/>
            </a:pPr>
            <a:r>
              <a:rPr lang="sq-AL" dirty="1"/>
              <a:t>Ligji për Konfirmimin e konventës për krimin kibernetik;</a:t>
            </a:r>
          </a:p>
          <a:p>
            <a:pPr marL="285750" lvl="0" indent="-285750">
              <a:buFont typeface="Calibri" panose="020F0502020204030204" pitchFamily="34" charset="0"/>
              <a:buChar char="‐"/>
            </a:pPr>
            <a:r>
              <a:rPr lang="sq-AL" dirty="1"/>
              <a:t>Ligji për Konfirmimin e protokollit shtesë të konventës për krimin kibernetik, lidhur me kriminalizimin e akteve të natyrës raciste dhe ksenofobike të kryera përmes sistemeve kompjuterike;</a:t>
            </a:r>
          </a:p>
          <a:p>
            <a:pPr marL="285750" lvl="0" indent="-285750">
              <a:buFont typeface="Calibri" panose="020F0502020204030204" pitchFamily="34" charset="0"/>
              <a:buChar char="‐"/>
            </a:pPr>
            <a:r>
              <a:rPr lang="sq-AL" dirty="1"/>
              <a:t>Ligji për ratifikimin e Konventës së Këshillit të Evropës për mbrojtjen e fëmijëve nga shfrytëzimi seksual dhe abuzimi seksual;</a:t>
            </a:r>
          </a:p>
          <a:p>
            <a:pPr marL="285750" lvl="0" indent="-285750">
              <a:buFont typeface="Calibri" panose="020F0502020204030204" pitchFamily="34" charset="0"/>
              <a:buChar char="‐"/>
            </a:pPr>
            <a:r>
              <a:rPr lang="sq-AL" dirty="1"/>
              <a:t>Kodi Penal;</a:t>
            </a:r>
          </a:p>
          <a:p>
            <a:pPr marL="285750" lvl="0" indent="-285750">
              <a:buFont typeface="Calibri" panose="020F0502020204030204" pitchFamily="34" charset="0"/>
              <a:buChar char="‐"/>
            </a:pPr>
            <a:r>
              <a:rPr lang="sq-AL" dirty="1"/>
              <a:t>Kodi i Procedurës Penale;</a:t>
            </a:r>
          </a:p>
          <a:p>
            <a:pPr marL="285750" indent="-285750">
              <a:lnSpc>
                <a:spcPct val="90000"/>
              </a:lnSpc>
              <a:buFont typeface="Calibri" panose="020F0502020204030204" pitchFamily="34" charset="0"/>
              <a:buChar char="‐"/>
            </a:pPr>
            <a:r>
              <a:rPr lang="sq-AL" dirty="1"/>
              <a:t>Ligji për ndihmën juridike të ndërsjellë në çështjet penale;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B1715F-37D8-114B-8A1C-06F403579EED}"/>
              </a:ext>
            </a:extLst>
          </p:cNvPr>
          <p:cNvSpPr/>
          <p:nvPr/>
        </p:nvSpPr>
        <p:spPr>
          <a:xfrm>
            <a:off x="4660522" y="1222333"/>
            <a:ext cx="4572000" cy="52168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90000"/>
              </a:lnSpc>
              <a:buFont typeface="Calibri" panose="020F0502020204030204" pitchFamily="34" charset="0"/>
              <a:buChar char="‐"/>
            </a:pPr>
            <a:r>
              <a:rPr lang="sq-AL" dirty="1"/>
              <a:t>Ligji për komunikimin elektronik;</a:t>
            </a:r>
          </a:p>
          <a:p>
            <a:pPr marL="285750" indent="-285750">
              <a:lnSpc>
                <a:spcPct val="90000"/>
              </a:lnSpc>
              <a:buFont typeface="Calibri" panose="020F0502020204030204" pitchFamily="34" charset="0"/>
              <a:buChar char="‐"/>
            </a:pPr>
            <a:r>
              <a:rPr lang="sq-AL" dirty="1"/>
              <a:t>Ligji për përgjegjësinë e personave juridikë për veprat penale;</a:t>
            </a:r>
          </a:p>
          <a:p>
            <a:pPr marL="285750" indent="-285750">
              <a:lnSpc>
                <a:spcPct val="90000"/>
              </a:lnSpc>
              <a:buFont typeface="Calibri" panose="020F0502020204030204" pitchFamily="34" charset="0"/>
              <a:buChar char="‐"/>
            </a:pPr>
            <a:r>
              <a:rPr lang="sq-AL" dirty="1"/>
              <a:t>Ligji për kompetencat e veçanta për mbrojtjen efikase të të drejtave të pronës intelektuale;</a:t>
            </a:r>
          </a:p>
          <a:p>
            <a:pPr marL="285750" lvl="0" indent="-285750">
              <a:buFont typeface="Calibri" panose="020F0502020204030204" pitchFamily="34" charset="0"/>
              <a:buChar char="‐"/>
            </a:pPr>
            <a:r>
              <a:rPr lang="sq-AL" dirty="1"/>
              <a:t>Ligji për sigurinë e informacionit;</a:t>
            </a:r>
          </a:p>
          <a:p>
            <a:pPr marL="285750" lvl="0" indent="-285750">
              <a:buFont typeface="Calibri" panose="020F0502020204030204" pitchFamily="34" charset="0"/>
              <a:buChar char="‐"/>
            </a:pPr>
            <a:r>
              <a:rPr lang="sq-AL" dirty="1"/>
              <a:t>Strategjia për luftën kundër krimit të teknologjisë së lartë për 2019-2023;</a:t>
            </a:r>
            <a:r>
              <a:rPr lang="sq-AL" dirty="1"/>
              <a:t> </a:t>
            </a:r>
          </a:p>
          <a:p>
            <a:pPr marL="285750" lvl="0" indent="-285750">
              <a:buFont typeface="Calibri" panose="020F0502020204030204" pitchFamily="34" charset="0"/>
              <a:buChar char="‐"/>
            </a:pPr>
            <a:r>
              <a:rPr lang="sq-AL" dirty="1"/>
              <a:t>Strategjia për zhvillimin e shoqërisë së informacionit në Republikën e Serbisë deri në vitin 2020;</a:t>
            </a:r>
          </a:p>
          <a:p>
            <a:pPr marL="285750" lvl="0" indent="-285750">
              <a:buFont typeface="Calibri" panose="020F0502020204030204" pitchFamily="34" charset="0"/>
              <a:buChar char="‐"/>
            </a:pPr>
            <a:r>
              <a:rPr lang="sq-AL" dirty="1"/>
              <a:t>Vlerësimi strategjik i sigurisë publike në Republikën e Serbisë.</a:t>
            </a:r>
          </a:p>
          <a:p>
            <a:pPr marL="285750" lvl="0" indent="-285750">
              <a:buFont typeface="Calibri" panose="020F0502020204030204" pitchFamily="34" charset="0"/>
              <a:buChar char="‐"/>
            </a:pPr>
            <a:r>
              <a:rPr lang="sq-AL" dirty="1"/>
              <a:t>Rregullorja për kushtet për sigurimin e shërbimeve të internetit dhe trafikut të të dhënave tjera dhe përmbajtjen e miratimit;</a:t>
            </a:r>
          </a:p>
          <a:p>
            <a:pPr marL="285750" lvl="0" indent="-285750">
              <a:buFont typeface="Calibri" panose="020F0502020204030204" pitchFamily="34" charset="0"/>
              <a:buChar char="‐"/>
            </a:pPr>
            <a:r>
              <a:rPr lang="sq-AL" dirty="1"/>
              <a:t>Rregullore për kushtet për ofrimin e shërbimeve të transmetimit të zërit në Internet dhe përmbajtjen e miratimit.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61B065-4480-46D3-83C4-C9A2DF99BC54}"/>
              </a:ext>
            </a:extLst>
          </p:cNvPr>
          <p:cNvSpPr/>
          <p:nvPr/>
        </p:nvSpPr>
        <p:spPr>
          <a:xfrm>
            <a:off x="2145792" y="86491"/>
            <a:ext cx="6998208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Disa përvoja ndërkombëtare</a:t>
            </a: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 </a:t>
            </a:r>
          </a:p>
          <a:p>
            <a:pPr algn="r">
              <a:lnSpc>
                <a:spcPct val="80000"/>
              </a:lnSpc>
            </a:pP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5D5C3919-4B1C-453B-A40C-1DA6BBB8F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3365"/>
            <a:ext cx="2133600" cy="27463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23</a:t>
            </a:fld>
          </a:p>
        </p:txBody>
      </p:sp>
    </p:spTree>
    <p:extLst>
      <p:ext uri="{BB962C8B-B14F-4D97-AF65-F5344CB8AC3E}">
        <p14:creationId xmlns:p14="http://schemas.microsoft.com/office/powerpoint/2010/main" val="32726617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CE5F71-B62F-4840-AD46-7690CB1F70D4}"/>
              </a:ext>
            </a:extLst>
          </p:cNvPr>
          <p:cNvSpPr/>
          <p:nvPr/>
        </p:nvSpPr>
        <p:spPr>
          <a:xfrm>
            <a:off x="247018" y="1171192"/>
            <a:ext cx="4572000" cy="512448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q-AL" dirty="1" b="1" sz="2200"/>
              <a:t>Autoritetet e specializuara serbe të krimit kibernetik</a:t>
            </a:r>
            <a:r>
              <a:rPr lang="sq-AL" dirty="1" sz="2200"/>
              <a:t>:</a:t>
            </a:r>
          </a:p>
          <a:p>
            <a:pPr>
              <a:lnSpc>
                <a:spcPct val="90000"/>
              </a:lnSpc>
            </a:pPr>
            <a:endParaRPr lang="en-US" b="1" i="1" dirty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sq-AL" dirty="1" sz="2000"/>
              <a:t>Ligji për organizimin e kompetencës së autoriteteve qeveritare në luftën kundër krimit të teknologjisë së lartë:</a:t>
            </a:r>
          </a:p>
          <a:p>
            <a:pPr>
              <a:lnSpc>
                <a:spcPct val="90000"/>
              </a:lnSpc>
            </a:pPr>
            <a:endParaRPr lang="en-GB" sz="2000" b="1" i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90000"/>
              </a:lnSpc>
              <a:buFont typeface="Calibri" panose="020F0502020204030204" pitchFamily="34" charset="0"/>
              <a:buChar char="‐"/>
            </a:pPr>
            <a:r>
              <a:rPr lang="sq-AL" dirty="1" b="1"/>
              <a:t>Prokuroria Speciale për Krimin e Teknologjisë së Lartë në Serbi</a:t>
            </a:r>
          </a:p>
          <a:p>
            <a:pPr marL="342900" indent="-342900">
              <a:lnSpc>
                <a:spcPct val="90000"/>
              </a:lnSpc>
              <a:buFont typeface="Calibri" panose="020F0502020204030204" pitchFamily="34" charset="0"/>
              <a:buChar char="‐"/>
            </a:pPr>
            <a:endParaRPr lang="en-US" b="1" dirty="0"/>
          </a:p>
          <a:p>
            <a:pPr marL="342900" indent="-342900">
              <a:lnSpc>
                <a:spcPct val="90000"/>
              </a:lnSpc>
              <a:buFont typeface="Calibri" panose="020F0502020204030204" pitchFamily="34" charset="0"/>
              <a:buChar char="‐"/>
            </a:pPr>
            <a:r>
              <a:rPr lang="sq-AL" dirty="1" b="1"/>
              <a:t>Ministria e Brendshme - Departamenti për Krimin e Teknologjisë së Lartë</a:t>
            </a:r>
          </a:p>
          <a:p>
            <a:pPr marL="342900" indent="-342900">
              <a:lnSpc>
                <a:spcPct val="90000"/>
              </a:lnSpc>
              <a:buFont typeface="Calibri" panose="020F0502020204030204" pitchFamily="34" charset="0"/>
              <a:buChar char="‐"/>
            </a:pPr>
            <a:endParaRPr lang="en-US" b="1" dirty="0"/>
          </a:p>
          <a:p>
            <a:pPr marL="342900" indent="-342900">
              <a:lnSpc>
                <a:spcPct val="90000"/>
              </a:lnSpc>
              <a:buFont typeface="Calibri" panose="020F0502020204030204" pitchFamily="34" charset="0"/>
              <a:buChar char="‐"/>
            </a:pPr>
            <a:r>
              <a:rPr lang="sq-AL" dirty="1" b="1"/>
              <a:t>Gjykata e Lartë në Beograd - Departamenti Special për Krimin e Teknologjisë së Lartë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v"/>
            </a:pPr>
            <a:endParaRPr lang="en-US" sz="2000" b="1" dirty="0">
              <a:solidFill>
                <a:srgbClr val="C00000"/>
              </a:solidFill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q-AL" dirty="1" sz="2200" b="1">
                <a:solidFill>
                  <a:srgbClr val="C00000"/>
                </a:solidFill>
              </a:rPr>
              <a:t>Juridiksioni i gjerë kombëtar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q-AL" dirty="1" sz="2200" b="1">
                <a:solidFill>
                  <a:srgbClr val="C00000"/>
                </a:solidFill>
              </a:rPr>
              <a:t>Pikat e kontaktit 24/7</a:t>
            </a:r>
          </a:p>
        </p:txBody>
      </p:sp>
      <p:pic>
        <p:nvPicPr>
          <p:cNvPr id="16" name="Picture 9">
            <a:extLst>
              <a:ext uri="{FF2B5EF4-FFF2-40B4-BE49-F238E27FC236}">
                <a16:creationId xmlns:a16="http://schemas.microsoft.com/office/drawing/2014/main" id="{BC739C73-B47D-6E40-BCEF-2ED6B3453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093" y="2659537"/>
            <a:ext cx="3024336" cy="2147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5C016E3-F709-4F24-B6BC-6233B551D78C}"/>
              </a:ext>
            </a:extLst>
          </p:cNvPr>
          <p:cNvSpPr/>
          <p:nvPr/>
        </p:nvSpPr>
        <p:spPr>
          <a:xfrm>
            <a:off x="2145792" y="86491"/>
            <a:ext cx="6998208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Disa përvoja ndërkombëtare</a:t>
            </a: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 </a:t>
            </a:r>
          </a:p>
          <a:p>
            <a:pPr algn="r">
              <a:lnSpc>
                <a:spcPct val="80000"/>
              </a:lnSpc>
            </a:pPr>
          </a:p>
        </p:txBody>
      </p:sp>
      <p:sp>
        <p:nvSpPr>
          <p:cNvPr id="19" name="Slide Number Placeholder 1">
            <a:extLst>
              <a:ext uri="{FF2B5EF4-FFF2-40B4-BE49-F238E27FC236}">
                <a16:creationId xmlns:a16="http://schemas.microsoft.com/office/drawing/2014/main" id="{5669B7C1-DDFC-443C-97AD-B20715C8A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3365"/>
            <a:ext cx="2133600" cy="27463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24</a:t>
            </a:fld>
          </a:p>
        </p:txBody>
      </p:sp>
    </p:spTree>
    <p:extLst>
      <p:ext uri="{BB962C8B-B14F-4D97-AF65-F5344CB8AC3E}">
        <p14:creationId xmlns:p14="http://schemas.microsoft.com/office/powerpoint/2010/main" val="6279288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CE5F71-B62F-4840-AD46-7690CB1F70D4}"/>
              </a:ext>
            </a:extLst>
          </p:cNvPr>
          <p:cNvSpPr/>
          <p:nvPr/>
        </p:nvSpPr>
        <p:spPr>
          <a:xfrm>
            <a:off x="88522" y="1094569"/>
            <a:ext cx="4572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q-AL" dirty="1" b="1" sz="2000"/>
              <a:t>Juridiksioni i të drejtës materiale: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000" dirty="0"/>
          </a:p>
          <a:p>
            <a:pPr lvl="1" algn="just"/>
            <a:r>
              <a:rPr lang="sq-AL" dirty="1" b="1" sz="1900"/>
              <a:t>Veprat penale kundër sigurisë së të dhënave kompjuterike</a:t>
            </a:r>
            <a:r>
              <a:rPr lang="sq-AL" dirty="1" sz="1900"/>
              <a:t> të përcaktuara me Kodin Penal të Republikës së Serbisë;</a:t>
            </a:r>
          </a:p>
          <a:p>
            <a:pPr lvl="1" algn="just"/>
            <a:endParaRPr lang="en-GB" sz="1900" dirty="0"/>
          </a:p>
          <a:p>
            <a:pPr lvl="1" algn="just"/>
            <a:r>
              <a:rPr lang="sq-AL" dirty="1" b="1" sz="1900"/>
              <a:t>Veprat penale kundër pronës intelektuale</a:t>
            </a:r>
            <a:r>
              <a:rPr lang="sq-AL" dirty="1" sz="1900"/>
              <a:t>, pronës, tregtisë dhe industrisë dhe trafikut ligjor të cilat kryhen duke përdorur si objekt ose mjet të kryerjes së veprës penale, kompjuterët, rrjetet kompjuterike, të dhënat kompjuterike, përfshirë produktet e tyre në formë të prekshme ose elektronike, dhe numri i artikujve të veprave të mbrojtura nga e drejta e autorit është më shumë se </a:t>
            </a:r>
            <a:r>
              <a:rPr lang="sq-AL" dirty="1" sz="1900">
                <a:solidFill>
                  <a:srgbClr val="C00000"/>
                </a:solidFill>
              </a:rPr>
              <a:t>2000</a:t>
            </a:r>
            <a:r>
              <a:rPr lang="sq-AL" dirty="1" sz="1900"/>
              <a:t>, ose shuma e dëmit aktual është më shumë se </a:t>
            </a:r>
            <a:r>
              <a:rPr lang="sq-AL" dirty="1" sz="1900">
                <a:solidFill>
                  <a:srgbClr val="C00000"/>
                </a:solidFill>
              </a:rPr>
              <a:t>1.000.000,00</a:t>
            </a:r>
            <a:r>
              <a:rPr lang="sq-AL" dirty="1" sz="1900"/>
              <a:t> dinarë (përaf.</a:t>
            </a:r>
            <a:r>
              <a:rPr lang="sq-AL" dirty="1" sz="1900"/>
              <a:t> </a:t>
            </a:r>
            <a:r>
              <a:rPr lang="sq-AL" dirty="1" sz="1900"/>
              <a:t>10.000 Euro apo 14.000 USD);</a:t>
            </a:r>
          </a:p>
          <a:p>
            <a:pPr lvl="0"/>
            <a:endParaRPr lang="en-GB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B1715F-37D8-114B-8A1C-06F403579EED}"/>
              </a:ext>
            </a:extLst>
          </p:cNvPr>
          <p:cNvSpPr/>
          <p:nvPr/>
        </p:nvSpPr>
        <p:spPr>
          <a:xfrm>
            <a:off x="4572000" y="1718120"/>
            <a:ext cx="4572000" cy="213904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just"/>
            <a:r>
              <a:rPr lang="sq-AL" dirty="1" b="1" sz="1900"/>
              <a:t>Veprat penale kundër lirisë dhe të drejtave të njeriut dhe qytetarit, lirive gjinore, rendit dhe paqes publike, sistemit kushtetues dhe sigurisë</a:t>
            </a:r>
            <a:r>
              <a:rPr lang="sq-AL" dirty="1" sz="1900"/>
              <a:t>, të cilat mund të konsiderohen nga mënyra e kryerjes ose mjetet e përdorura si krim kibernetik.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0DB3E5-7DC9-4D20-8BEA-A6AE50E0CA90}"/>
              </a:ext>
            </a:extLst>
          </p:cNvPr>
          <p:cNvSpPr/>
          <p:nvPr/>
        </p:nvSpPr>
        <p:spPr>
          <a:xfrm>
            <a:off x="2145792" y="86491"/>
            <a:ext cx="6998208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Disa përvoja ndërkombëtare</a:t>
            </a: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 </a:t>
            </a:r>
          </a:p>
          <a:p>
            <a:pPr algn="r">
              <a:lnSpc>
                <a:spcPct val="80000"/>
              </a:lnSpc>
            </a:pP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A4F045DA-01A2-44B1-89AD-7D69CB224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3365"/>
            <a:ext cx="2133600" cy="27463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25</a:t>
            </a:fld>
          </a:p>
        </p:txBody>
      </p:sp>
    </p:spTree>
    <p:extLst>
      <p:ext uri="{BB962C8B-B14F-4D97-AF65-F5344CB8AC3E}">
        <p14:creationId xmlns:p14="http://schemas.microsoft.com/office/powerpoint/2010/main" val="11362727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57CE092-810E-F442-BEE8-9F44723370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586121"/>
              </p:ext>
            </p:extLst>
          </p:nvPr>
        </p:nvGraphicFramePr>
        <p:xfrm>
          <a:off x="350442" y="1528015"/>
          <a:ext cx="8443113" cy="49744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1545">
                  <a:extLst>
                    <a:ext uri="{9D8B030D-6E8A-4147-A177-3AD203B41FA5}">
                      <a16:colId xmlns:a16="http://schemas.microsoft.com/office/drawing/2014/main" val="521900256"/>
                    </a:ext>
                  </a:extLst>
                </a:gridCol>
                <a:gridCol w="1405427">
                  <a:extLst>
                    <a:ext uri="{9D8B030D-6E8A-4147-A177-3AD203B41FA5}">
                      <a16:colId xmlns:a16="http://schemas.microsoft.com/office/drawing/2014/main" val="1932740328"/>
                    </a:ext>
                  </a:extLst>
                </a:gridCol>
                <a:gridCol w="1406013">
                  <a:extLst>
                    <a:ext uri="{9D8B030D-6E8A-4147-A177-3AD203B41FA5}">
                      <a16:colId xmlns:a16="http://schemas.microsoft.com/office/drawing/2014/main" val="2130989019"/>
                    </a:ext>
                  </a:extLst>
                </a:gridCol>
                <a:gridCol w="1054216">
                  <a:extLst>
                    <a:ext uri="{9D8B030D-6E8A-4147-A177-3AD203B41FA5}">
                      <a16:colId xmlns:a16="http://schemas.microsoft.com/office/drawing/2014/main" val="3155338217"/>
                    </a:ext>
                  </a:extLst>
                </a:gridCol>
                <a:gridCol w="1931362">
                  <a:extLst>
                    <a:ext uri="{9D8B030D-6E8A-4147-A177-3AD203B41FA5}">
                      <a16:colId xmlns:a16="http://schemas.microsoft.com/office/drawing/2014/main" val="1851680803"/>
                    </a:ext>
                  </a:extLst>
                </a:gridCol>
                <a:gridCol w="1674550">
                  <a:extLst>
                    <a:ext uri="{9D8B030D-6E8A-4147-A177-3AD203B41FA5}">
                      <a16:colId xmlns:a16="http://schemas.microsoft.com/office/drawing/2014/main" val="2428747307"/>
                    </a:ext>
                  </a:extLst>
                </a:gridCol>
              </a:tblGrid>
              <a:tr h="218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 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 </a:t>
                      </a:r>
                    </a:p>
                  </a:txBody>
                  <a:tcPr marL="56990" marR="56990" marT="791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 </a:t>
                      </a:r>
                    </a:p>
                  </a:txBody>
                  <a:tcPr marL="56990" marR="56990" marT="791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 </a:t>
                      </a:r>
                    </a:p>
                  </a:txBody>
                  <a:tcPr marL="56990" marR="56990" marT="791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 </a:t>
                      </a:r>
                    </a:p>
                  </a:txBody>
                  <a:tcPr marL="56990" marR="56990" marT="7915" marB="0" anchor="ctr"/>
                </a:tc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Ndryshimi në përqindje</a:t>
                      </a:r>
                    </a:p>
                  </a:txBody>
                  <a:tcPr marL="56990" marR="56990" marT="7915" marB="0" anchor="ctr"/>
                </a:tc>
                <a:extLst>
                  <a:ext uri="{0D108BD9-81ED-4DB2-BD59-A6C34878D82A}">
                    <a16:rowId xmlns:a16="http://schemas.microsoft.com/office/drawing/2014/main" val="686915019"/>
                  </a:ext>
                </a:extLst>
              </a:tr>
              <a:tr h="4308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 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Kryesit e njohur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Kryesit e panjohur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500" b="1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Ngjarje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500" b="1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Numri i përgjithshëm i lëndëve</a:t>
                      </a:r>
                    </a:p>
                  </a:txBody>
                  <a:tcPr marL="56990" marR="56990" marT="791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6027251"/>
                  </a:ext>
                </a:extLst>
              </a:tr>
              <a:tr h="218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 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 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 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 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 </a:t>
                      </a:r>
                    </a:p>
                  </a:txBody>
                  <a:tcPr marL="56990" marR="56990" marT="791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555996"/>
                  </a:ext>
                </a:extLst>
              </a:tr>
              <a:tr h="218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2006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19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0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0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19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 </a:t>
                      </a:r>
                    </a:p>
                  </a:txBody>
                  <a:tcPr marL="56990" marR="56990" marT="7915" marB="0"/>
                </a:tc>
                <a:extLst>
                  <a:ext uri="{0D108BD9-81ED-4DB2-BD59-A6C34878D82A}">
                    <a16:rowId xmlns:a16="http://schemas.microsoft.com/office/drawing/2014/main" val="1929646753"/>
                  </a:ext>
                </a:extLst>
              </a:tr>
              <a:tr h="218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2007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75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11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68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154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+710,53%</a:t>
                      </a:r>
                    </a:p>
                  </a:txBody>
                  <a:tcPr marL="56990" marR="56990" marT="7915" marB="0"/>
                </a:tc>
                <a:extLst>
                  <a:ext uri="{0D108BD9-81ED-4DB2-BD59-A6C34878D82A}">
                    <a16:rowId xmlns:a16="http://schemas.microsoft.com/office/drawing/2014/main" val="20001797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2008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110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14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60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184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+19,48%</a:t>
                      </a:r>
                    </a:p>
                  </a:txBody>
                  <a:tcPr marL="56990" marR="56990" marT="7915" marB="0"/>
                </a:tc>
                <a:extLst>
                  <a:ext uri="{0D108BD9-81ED-4DB2-BD59-A6C34878D82A}">
                    <a16:rowId xmlns:a16="http://schemas.microsoft.com/office/drawing/2014/main" val="369200216"/>
                  </a:ext>
                </a:extLst>
              </a:tr>
              <a:tr h="218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2009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91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42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114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247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+34,24%</a:t>
                      </a:r>
                    </a:p>
                  </a:txBody>
                  <a:tcPr marL="56990" marR="56990" marT="7915" marB="0"/>
                </a:tc>
                <a:extLst>
                  <a:ext uri="{0D108BD9-81ED-4DB2-BD59-A6C34878D82A}">
                    <a16:rowId xmlns:a16="http://schemas.microsoft.com/office/drawing/2014/main" val="1395899619"/>
                  </a:ext>
                </a:extLst>
              </a:tr>
              <a:tr h="218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2010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116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13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443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572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+131,58%</a:t>
                      </a:r>
                    </a:p>
                  </a:txBody>
                  <a:tcPr marL="56990" marR="56990" marT="7915" marB="0"/>
                </a:tc>
                <a:extLst>
                  <a:ext uri="{0D108BD9-81ED-4DB2-BD59-A6C34878D82A}">
                    <a16:rowId xmlns:a16="http://schemas.microsoft.com/office/drawing/2014/main" val="3605786941"/>
                  </a:ext>
                </a:extLst>
              </a:tr>
              <a:tr h="218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2011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130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28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502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660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+15,38%</a:t>
                      </a:r>
                    </a:p>
                  </a:txBody>
                  <a:tcPr marL="56990" marR="56990" marT="7915" marB="0"/>
                </a:tc>
                <a:extLst>
                  <a:ext uri="{0D108BD9-81ED-4DB2-BD59-A6C34878D82A}">
                    <a16:rowId xmlns:a16="http://schemas.microsoft.com/office/drawing/2014/main" val="856193860"/>
                  </a:ext>
                </a:extLst>
              </a:tr>
              <a:tr h="218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2012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114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65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609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788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+19,39%</a:t>
                      </a:r>
                    </a:p>
                  </a:txBody>
                  <a:tcPr marL="56990" marR="56990" marT="7915" marB="0"/>
                </a:tc>
                <a:extLst>
                  <a:ext uri="{0D108BD9-81ED-4DB2-BD59-A6C34878D82A}">
                    <a16:rowId xmlns:a16="http://schemas.microsoft.com/office/drawing/2014/main" val="297533818"/>
                  </a:ext>
                </a:extLst>
              </a:tr>
              <a:tr h="218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2013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160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243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558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961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+21,95%</a:t>
                      </a:r>
                    </a:p>
                  </a:txBody>
                  <a:tcPr marL="56990" marR="56990" marT="7915" marB="0"/>
                </a:tc>
                <a:extLst>
                  <a:ext uri="{0D108BD9-81ED-4DB2-BD59-A6C34878D82A}">
                    <a16:rowId xmlns:a16="http://schemas.microsoft.com/office/drawing/2014/main" val="1572343064"/>
                  </a:ext>
                </a:extLst>
              </a:tr>
              <a:tr h="218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2014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294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352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770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1416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+48,07%</a:t>
                      </a:r>
                    </a:p>
                  </a:txBody>
                  <a:tcPr marL="56990" marR="56990" marT="7915" marB="0"/>
                </a:tc>
                <a:extLst>
                  <a:ext uri="{0D108BD9-81ED-4DB2-BD59-A6C34878D82A}">
                    <a16:rowId xmlns:a16="http://schemas.microsoft.com/office/drawing/2014/main" val="3179969046"/>
                  </a:ext>
                </a:extLst>
              </a:tr>
              <a:tr h="218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2015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198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570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1306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2074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+45,74%</a:t>
                      </a:r>
                    </a:p>
                  </a:txBody>
                  <a:tcPr marL="56990" marR="56990" marT="7915" marB="0"/>
                </a:tc>
                <a:extLst>
                  <a:ext uri="{0D108BD9-81ED-4DB2-BD59-A6C34878D82A}">
                    <a16:rowId xmlns:a16="http://schemas.microsoft.com/office/drawing/2014/main" val="1096356066"/>
                  </a:ext>
                </a:extLst>
              </a:tr>
              <a:tr h="3342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2016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240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580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1237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2057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-0,82%</a:t>
                      </a:r>
                    </a:p>
                  </a:txBody>
                  <a:tcPr marL="56990" marR="56990" marT="7915" marB="0"/>
                </a:tc>
                <a:extLst>
                  <a:ext uri="{0D108BD9-81ED-4DB2-BD59-A6C34878D82A}">
                    <a16:rowId xmlns:a16="http://schemas.microsoft.com/office/drawing/2014/main" val="775860703"/>
                  </a:ext>
                </a:extLst>
              </a:tr>
              <a:tr h="3342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2017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213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945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1213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2371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+15,26%</a:t>
                      </a:r>
                    </a:p>
                  </a:txBody>
                  <a:tcPr marL="56990" marR="56990" marT="7915" marB="0"/>
                </a:tc>
                <a:extLst>
                  <a:ext uri="{0D108BD9-81ED-4DB2-BD59-A6C34878D82A}">
                    <a16:rowId xmlns:a16="http://schemas.microsoft.com/office/drawing/2014/main" val="921055562"/>
                  </a:ext>
                </a:extLst>
              </a:tr>
              <a:tr h="3342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2018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322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1306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1394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/>
                        <a:t>3022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/>
                        <a:t>+27,46%</a:t>
                      </a:r>
                    </a:p>
                  </a:txBody>
                  <a:tcPr marL="56990" marR="56990" marT="7915" marB="0"/>
                </a:tc>
                <a:extLst>
                  <a:ext uri="{0D108BD9-81ED-4DB2-BD59-A6C34878D82A}">
                    <a16:rowId xmlns:a16="http://schemas.microsoft.com/office/drawing/2014/main" val="714234863"/>
                  </a:ext>
                </a:extLst>
              </a:tr>
              <a:tr h="3342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>
                          <a:solidFill>
                            <a:schemeClr val="tx1"/>
                          </a:solidFill>
                        </a:rPr>
                        <a:t>2019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>
                          <a:solidFill>
                            <a:schemeClr val="tx1"/>
                          </a:solidFill>
                        </a:rPr>
                        <a:t>320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>
                          <a:solidFill>
                            <a:schemeClr val="tx1"/>
                          </a:solidFill>
                        </a:rPr>
                        <a:t>1409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>
                          <a:solidFill>
                            <a:schemeClr val="tx1"/>
                          </a:solidFill>
                        </a:rPr>
                        <a:t>2079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>
                          <a:solidFill>
                            <a:schemeClr val="tx1"/>
                          </a:solidFill>
                        </a:rPr>
                        <a:t>3808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>
                          <a:solidFill>
                            <a:schemeClr val="tx1"/>
                          </a:solidFill>
                        </a:rPr>
                        <a:t>+23,42%</a:t>
                      </a:r>
                    </a:p>
                  </a:txBody>
                  <a:tcPr marL="56990" marR="56990" marT="7915" marB="0"/>
                </a:tc>
                <a:extLst>
                  <a:ext uri="{0D108BD9-81ED-4DB2-BD59-A6C34878D82A}">
                    <a16:rowId xmlns:a16="http://schemas.microsoft.com/office/drawing/2014/main" val="1406338166"/>
                  </a:ext>
                </a:extLst>
              </a:tr>
              <a:tr h="3342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>
                          <a:solidFill>
                            <a:srgbClr val="FF0000"/>
                          </a:solidFill>
                        </a:rPr>
                        <a:t>Total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>
                          <a:solidFill>
                            <a:srgbClr val="FF0000"/>
                          </a:solidFill>
                        </a:rPr>
                        <a:t>2402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>
                          <a:solidFill>
                            <a:srgbClr val="FF0000"/>
                          </a:solidFill>
                        </a:rPr>
                        <a:t>5578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>
                          <a:solidFill>
                            <a:srgbClr val="FF0000"/>
                          </a:solidFill>
                        </a:rPr>
                        <a:t>10353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>
                          <a:solidFill>
                            <a:srgbClr val="FF0000"/>
                          </a:solidFill>
                        </a:rPr>
                        <a:t>18303</a:t>
                      </a:r>
                    </a:p>
                  </a:txBody>
                  <a:tcPr marL="56990" marR="56990" marT="7915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q-AL" dirty="1" sz="1500" b="1">
                          <a:solidFill>
                            <a:srgbClr val="FF0000"/>
                          </a:solidFill>
                        </a:rPr>
                        <a:t>+ 1111,68%</a:t>
                      </a:r>
                    </a:p>
                  </a:txBody>
                  <a:tcPr marL="56990" marR="56990" marT="7915" marB="0"/>
                </a:tc>
                <a:extLst>
                  <a:ext uri="{0D108BD9-81ED-4DB2-BD59-A6C34878D82A}">
                    <a16:rowId xmlns:a16="http://schemas.microsoft.com/office/drawing/2014/main" val="767984445"/>
                  </a:ext>
                </a:extLst>
              </a:tr>
            </a:tbl>
          </a:graphicData>
        </a:graphic>
      </p:graphicFrame>
      <p:sp>
        <p:nvSpPr>
          <p:cNvPr id="16" name="Title 1">
            <a:extLst>
              <a:ext uri="{FF2B5EF4-FFF2-40B4-BE49-F238E27FC236}">
                <a16:creationId xmlns:a16="http://schemas.microsoft.com/office/drawing/2014/main" id="{C8C9B4F2-5ECC-744F-B5CF-CACB59199E76}"/>
              </a:ext>
            </a:extLst>
          </p:cNvPr>
          <p:cNvSpPr txBox="1">
            <a:spLocks/>
          </p:cNvSpPr>
          <p:nvPr/>
        </p:nvSpPr>
        <p:spPr>
          <a:xfrm>
            <a:off x="1924726" y="1027493"/>
            <a:ext cx="5478779" cy="37761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q-AL" dirty="1" sz="2000" b="1">
                <a:latin typeface="Arial" panose="020B0604020202020204" pitchFamily="34" charset="0"/>
                <a:cs typeface="Arial" panose="020B0604020202020204" pitchFamily="34" charset="0"/>
              </a:rPr>
              <a:t>Statistikat Vjetore të Prokurorisë Speciale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8AC3B46-040C-43AB-B4CA-ADBDB5EBFD2D}"/>
              </a:ext>
            </a:extLst>
          </p:cNvPr>
          <p:cNvSpPr/>
          <p:nvPr/>
        </p:nvSpPr>
        <p:spPr>
          <a:xfrm>
            <a:off x="2145792" y="86491"/>
            <a:ext cx="6998208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Disa përvoja ndërkombëtare</a:t>
            </a: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 </a:t>
            </a:r>
          </a:p>
          <a:p>
            <a:pPr algn="r">
              <a:lnSpc>
                <a:spcPct val="80000"/>
              </a:lnSpc>
            </a:pPr>
          </a:p>
        </p:txBody>
      </p:sp>
      <p:sp>
        <p:nvSpPr>
          <p:cNvPr id="20" name="Slide Number Placeholder 1">
            <a:extLst>
              <a:ext uri="{FF2B5EF4-FFF2-40B4-BE49-F238E27FC236}">
                <a16:creationId xmlns:a16="http://schemas.microsoft.com/office/drawing/2014/main" id="{E93966FB-F426-43B7-A443-65BABF4E1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3365"/>
            <a:ext cx="2133600" cy="27463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26</a:t>
            </a:fld>
          </a:p>
        </p:txBody>
      </p:sp>
    </p:spTree>
    <p:extLst>
      <p:ext uri="{BB962C8B-B14F-4D97-AF65-F5344CB8AC3E}">
        <p14:creationId xmlns:p14="http://schemas.microsoft.com/office/powerpoint/2010/main" val="19334381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CE5F71-B62F-4840-AD46-7690CB1F70D4}"/>
              </a:ext>
            </a:extLst>
          </p:cNvPr>
          <p:cNvSpPr/>
          <p:nvPr/>
        </p:nvSpPr>
        <p:spPr>
          <a:xfrm>
            <a:off x="88522" y="1094569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q-AL" dirty="1" b="1" sz="2400"/>
              <a:t>Format mbizotëruese të krimit kibernetik: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000" dirty="0"/>
          </a:p>
          <a:p>
            <a:pPr lvl="1"/>
            <a:r>
              <a:rPr lang="sq-AL" dirty="1" sz="2000"/>
              <a:t>Sipas numrit të kryesve të njohur të raportuar në periudhën 2014-2018, </a:t>
            </a:r>
            <a:r>
              <a:rPr lang="sq-AL" dirty="1" b="1" sz="2000"/>
              <a:t>krimet më të shpeshta të teknologjisë së lartë janë:</a:t>
            </a:r>
          </a:p>
          <a:p>
            <a:pPr marL="342900" indent="-342900">
              <a:buFont typeface="Wingdings" pitchFamily="2" charset="2"/>
              <a:buChar char="ü"/>
            </a:pPr>
            <a:endParaRPr lang="en-GB" sz="2000" b="1" dirty="0"/>
          </a:p>
          <a:p>
            <a:pPr marL="800100" lvl="1" indent="-342900">
              <a:buFont typeface="Calibri" panose="020F0502020204030204" pitchFamily="34" charset="0"/>
              <a:buChar char="‐"/>
            </a:pPr>
            <a:r>
              <a:rPr lang="sq-AL" dirty="1" b="1"/>
              <a:t>Rrezikimi i sigurisë sipas Nenit 138 KP;</a:t>
            </a:r>
            <a:r>
              <a:rPr lang="sq-AL" dirty="1" b="1"/>
              <a:t> </a:t>
            </a:r>
          </a:p>
          <a:p>
            <a:pPr marL="800100" lvl="1" indent="-342900">
              <a:buFont typeface="Calibri" panose="020F0502020204030204" pitchFamily="34" charset="0"/>
              <a:buChar char="‐"/>
            </a:pPr>
            <a:endParaRPr lang="en-GB" b="1" dirty="0"/>
          </a:p>
          <a:p>
            <a:pPr marL="800100" lvl="1" indent="-342900">
              <a:buFont typeface="Calibri" panose="020F0502020204030204" pitchFamily="34" charset="0"/>
              <a:buChar char="‐"/>
            </a:pPr>
            <a:r>
              <a:rPr lang="sq-AL" dirty="1" b="1"/>
              <a:t>Shfaqja, prokurimi dhe posedimi i materialit pornografik dhe pornografisë me të mitur nën nenin 185 KP;</a:t>
            </a:r>
          </a:p>
          <a:p>
            <a:pPr lvl="1"/>
            <a:endParaRPr lang="en-GB" b="1" dirty="0"/>
          </a:p>
          <a:p>
            <a:pPr marL="800100" lvl="1" indent="-342900">
              <a:buFont typeface="Calibri" panose="020F0502020204030204" pitchFamily="34" charset="0"/>
              <a:buChar char="‐"/>
            </a:pPr>
            <a:r>
              <a:rPr lang="sq-AL" dirty="1" b="1"/>
              <a:t>Mashtrimi sipas nenit 208 KP.</a:t>
            </a:r>
          </a:p>
        </p:txBody>
      </p:sp>
      <p:pic>
        <p:nvPicPr>
          <p:cNvPr id="12" name="Content Placeholder 9">
            <a:extLst>
              <a:ext uri="{FF2B5EF4-FFF2-40B4-BE49-F238E27FC236}">
                <a16:creationId xmlns:a16="http://schemas.microsoft.com/office/drawing/2014/main" id="{C83D5202-D8DF-D340-BBFB-C1A9FC962F0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522" y="1448970"/>
            <a:ext cx="4407278" cy="396005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2301448-7728-4BB4-8521-8C4FB5809C84}"/>
              </a:ext>
            </a:extLst>
          </p:cNvPr>
          <p:cNvSpPr/>
          <p:nvPr/>
        </p:nvSpPr>
        <p:spPr>
          <a:xfrm>
            <a:off x="2145792" y="86491"/>
            <a:ext cx="6998208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Disa përvoja ndërkombëtare</a:t>
            </a: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 </a:t>
            </a:r>
          </a:p>
          <a:p>
            <a:pPr algn="r">
              <a:lnSpc>
                <a:spcPct val="80000"/>
              </a:lnSpc>
            </a:pPr>
          </a:p>
        </p:txBody>
      </p:sp>
      <p:sp>
        <p:nvSpPr>
          <p:cNvPr id="19" name="Slide Number Placeholder 1">
            <a:extLst>
              <a:ext uri="{FF2B5EF4-FFF2-40B4-BE49-F238E27FC236}">
                <a16:creationId xmlns:a16="http://schemas.microsoft.com/office/drawing/2014/main" id="{A0CD22BA-465D-4D83-A1AE-0D350E40C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3365"/>
            <a:ext cx="2133600" cy="27463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27</a:t>
            </a:fld>
          </a:p>
        </p:txBody>
      </p:sp>
    </p:spTree>
    <p:extLst>
      <p:ext uri="{BB962C8B-B14F-4D97-AF65-F5344CB8AC3E}">
        <p14:creationId xmlns:p14="http://schemas.microsoft.com/office/powerpoint/2010/main" val="31795225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48AB73-6CF7-4B50-ACEB-48BD4182E7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04F3A-82BD-4011-AADB-1F79FD7DF4BC}" type="slidenum">
              <a:rPr lang="en-GB" smtClean="0"/>
              <a:pPr/>
              <a:t>28</a:t>
            </a:fld>
          </a:p>
        </p:txBody>
      </p:sp>
    </p:spTree>
    <p:extLst>
      <p:ext uri="{BB962C8B-B14F-4D97-AF65-F5344CB8AC3E}">
        <p14:creationId xmlns:p14="http://schemas.microsoft.com/office/powerpoint/2010/main" val="29370719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4156754"/>
            <a:ext cx="8525021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sq-AL" dirty="1" sz="3200" b="1">
                <a:ea typeface="ＭＳ Ｐゴシック" charset="0"/>
                <a:cs typeface="ＭＳ Ｐゴシック" charset="0"/>
              </a:rPr>
              <a:t>Përvojat vendore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E8DC93E-3AF5-48B0-A439-9C9523ABE00C}"/>
              </a:ext>
            </a:extLst>
          </p:cNvPr>
          <p:cNvSpPr txBox="1">
            <a:spLocks/>
          </p:cNvSpPr>
          <p:nvPr/>
        </p:nvSpPr>
        <p:spPr>
          <a:xfrm>
            <a:off x="309489" y="3806826"/>
            <a:ext cx="7772400" cy="349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sq-AL" dirty="1" sz="2000">
                <a:solidFill>
                  <a:schemeClr val="tx1">
                    <a:tint val="75000"/>
                  </a:schemeClr>
                </a:solidFill>
              </a:rPr>
              <a:t>Përmbledhje e hetimit të krimit kibernetik</a:t>
            </a:r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CA271922-A3BA-4963-9FBD-AA7A36BC8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3365"/>
            <a:ext cx="2133600" cy="27463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29</a:t>
            </a:fld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C55953-C1D9-41D8-83CC-88FE952062F2}"/>
              </a:ext>
            </a:extLst>
          </p:cNvPr>
          <p:cNvSpPr/>
          <p:nvPr/>
        </p:nvSpPr>
        <p:spPr>
          <a:xfrm>
            <a:off x="1889760" y="114659"/>
            <a:ext cx="725424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defRPr/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Pjesa e katërt</a:t>
            </a:r>
          </a:p>
        </p:txBody>
      </p:sp>
    </p:spTree>
    <p:extLst>
      <p:ext uri="{BB962C8B-B14F-4D97-AF65-F5344CB8AC3E}">
        <p14:creationId xmlns:p14="http://schemas.microsoft.com/office/powerpoint/2010/main" val="731303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7EF97-6CC0-48A9-BC0E-433EC7B55211}" type="slidenum">
              <a:rPr lang="en-GB" smtClean="0"/>
              <a:pPr/>
              <a:t>3</a:t>
            </a:fld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402080" y="82052"/>
            <a:ext cx="774192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</a:rPr>
              <a:t>Objektivat e seancës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106706" y="1327587"/>
            <a:ext cx="5842990" cy="482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q-AL" dirty="1" sz="2400"/>
              <a:t>Kuptojnë kornizën ligjore dhe organizimin praktik të autoriteteve kompetente për shtypjen dhe gjykimin e krimit kibernetik</a:t>
            </a:r>
            <a:r>
              <a:rPr lang="sq-AL" dirty="1" sz="2400"/>
              <a:t> 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q-AL" dirty="1" sz="2400"/>
              <a:t>Rishikojnë dhe kuptojnë konceptet themelore të hetimit të krimit kibernetik dhe rolet e autoriteteve të përfshira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q-AL" dirty="1" sz="2400"/>
              <a:t>Mësojnë rreth disa përvojave ndërkombëtare në lidhje me organizimin e autoriteteve specializuara dhe hetimin e krimit kibernetik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q-AL" dirty="1" sz="2400"/>
              <a:t>Mësojnë në lidhje me përvojat e brendshme në këtë drejtim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3A38F1-629E-D64F-8FB1-A26347BAB0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977" y="2430730"/>
            <a:ext cx="2808317" cy="215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4096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62CBDF-0503-4B6A-AB47-E429D51FA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F2CE5-82EE-4D86-A1BA-A62E2F853B8E}" type="slidenum">
              <a:rPr lang="en-US" smtClean="0"/>
              <a:pPr>
                <a:defRPr/>
              </a:pPr>
              <a:t>30</a:t>
            </a:fld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C84118-0E87-4799-BF3D-9AF135590FCE}"/>
              </a:ext>
            </a:extLst>
          </p:cNvPr>
          <p:cNvSpPr/>
          <p:nvPr/>
        </p:nvSpPr>
        <p:spPr>
          <a:xfrm>
            <a:off x="1889760" y="114659"/>
            <a:ext cx="725424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defRPr/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Përvojat vendore</a:t>
            </a:r>
          </a:p>
        </p:txBody>
      </p:sp>
    </p:spTree>
    <p:extLst>
      <p:ext uri="{BB962C8B-B14F-4D97-AF65-F5344CB8AC3E}">
        <p14:creationId xmlns:p14="http://schemas.microsoft.com/office/powerpoint/2010/main" val="26456587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FCCF9CF1-5DED-49B5-B1AB-9E4EC6A17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3365"/>
            <a:ext cx="2133600" cy="27463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31</a:t>
            </a:fld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24AB61-97C5-42B0-A182-0BEC9F6E843D}"/>
              </a:ext>
            </a:extLst>
          </p:cNvPr>
          <p:cNvSpPr/>
          <p:nvPr/>
        </p:nvSpPr>
        <p:spPr>
          <a:xfrm>
            <a:off x="2011680" y="62977"/>
            <a:ext cx="713232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Dimensioni ndërkombëtar</a:t>
            </a: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 </a:t>
            </a:r>
          </a:p>
          <a:p>
            <a:pPr algn="r"/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i krimit kibernetik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4A5A40-4F3B-49B6-9081-1646BBF20341}"/>
              </a:ext>
            </a:extLst>
          </p:cNvPr>
          <p:cNvSpPr txBox="1"/>
          <p:nvPr/>
        </p:nvSpPr>
        <p:spPr>
          <a:xfrm>
            <a:off x="588962" y="1281981"/>
            <a:ext cx="8030033" cy="461665"/>
          </a:xfrm>
          <a:prstGeom prst="rect">
            <a:avLst/>
          </a:prstGeom>
          <a:solidFill>
            <a:srgbClr val="BDD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sq-AL" dirty="1" sz="24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Vendosni pyetjet e anketimit këtu: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ECDF7C-815B-41D8-B138-D5734008F203}"/>
              </a:ext>
            </a:extLst>
          </p:cNvPr>
          <p:cNvSpPr txBox="1"/>
          <p:nvPr/>
        </p:nvSpPr>
        <p:spPr>
          <a:xfrm>
            <a:off x="588963" y="5644130"/>
            <a:ext cx="8030032" cy="46166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q-AL" dirty="1" sz="2400">
                <a:solidFill>
                  <a:schemeClr val="bg1"/>
                </a:solidFill>
                <a:latin typeface="+mj-lt"/>
              </a:rPr>
              <a:t>Vendosni përgjigjen e saktë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BF146C-DBC3-44BF-AA98-DDEC334987B8}"/>
              </a:ext>
            </a:extLst>
          </p:cNvPr>
          <p:cNvSpPr txBox="1"/>
          <p:nvPr/>
        </p:nvSpPr>
        <p:spPr>
          <a:xfrm>
            <a:off x="556984" y="2828835"/>
            <a:ext cx="8030032" cy="1200329"/>
          </a:xfrm>
          <a:prstGeom prst="rect">
            <a:avLst/>
          </a:prstGeom>
          <a:solidFill>
            <a:srgbClr val="F08A34"/>
          </a:solidFill>
        </p:spPr>
        <p:txBody>
          <a:bodyPr wrap="square" rtlCol="0">
            <a:spAutoFit/>
          </a:bodyPr>
          <a:lstStyle/>
          <a:p>
            <a:pPr marL="1828800" lvl="3" indent="-457200">
              <a:buFontTx/>
              <a:buAutoNum type="alphaUcPeriod"/>
            </a:pPr>
            <a:r>
              <a:rPr lang="sq-AL" dirty="1" sz="2400">
                <a:solidFill>
                  <a:schemeClr val="bg1"/>
                </a:solidFill>
                <a:latin typeface="+mj-lt"/>
              </a:rPr>
              <a:t>Vendosni opsionin</a:t>
            </a:r>
          </a:p>
          <a:p>
            <a:pPr marL="1828800" lvl="3" indent="-457200">
              <a:buFontTx/>
              <a:buAutoNum type="alphaUcPeriod"/>
            </a:pPr>
            <a:r>
              <a:rPr lang="sq-AL" dirty="1" sz="2400">
                <a:solidFill>
                  <a:schemeClr val="bg1"/>
                </a:solidFill>
                <a:latin typeface="+mj-lt"/>
              </a:rPr>
              <a:t>Vendosni opsionin</a:t>
            </a:r>
          </a:p>
          <a:p>
            <a:pPr marL="1828800" lvl="3" indent="-457200">
              <a:buAutoNum type="alphaUcPeriod"/>
            </a:pPr>
            <a:r>
              <a:rPr lang="sq-AL" dirty="1" sz="2400">
                <a:solidFill>
                  <a:schemeClr val="bg1"/>
                </a:solidFill>
                <a:latin typeface="+mj-lt"/>
              </a:rPr>
              <a:t>Vendosni opsionin</a:t>
            </a:r>
          </a:p>
        </p:txBody>
      </p:sp>
    </p:spTree>
    <p:extLst>
      <p:ext uri="{BB962C8B-B14F-4D97-AF65-F5344CB8AC3E}">
        <p14:creationId xmlns:p14="http://schemas.microsoft.com/office/powerpoint/2010/main" val="3765895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48AB73-6CF7-4B50-ACEB-48BD4182E7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04F3A-82BD-4011-AADB-1F79FD7DF4BC}" type="slidenum">
              <a:rPr lang="en-GB" smtClean="0"/>
              <a:pPr/>
              <a:t>32</a:t>
            </a:fld>
          </a:p>
        </p:txBody>
      </p:sp>
    </p:spTree>
    <p:extLst>
      <p:ext uri="{BB962C8B-B14F-4D97-AF65-F5344CB8AC3E}">
        <p14:creationId xmlns:p14="http://schemas.microsoft.com/office/powerpoint/2010/main" val="38050370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90" y="4156754"/>
            <a:ext cx="8525021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sq-AL" dirty="1" sz="3200" b="1">
                <a:ea typeface="ＭＳ Ｐゴシック" charset="0"/>
              </a:rPr>
              <a:t>Përmbledhje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E62ED27-6515-43BC-964E-5A11EEDF3631}"/>
              </a:ext>
            </a:extLst>
          </p:cNvPr>
          <p:cNvSpPr txBox="1">
            <a:spLocks/>
          </p:cNvSpPr>
          <p:nvPr/>
        </p:nvSpPr>
        <p:spPr>
          <a:xfrm>
            <a:off x="309489" y="3806826"/>
            <a:ext cx="7772400" cy="349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sq-AL" dirty="1" sz="2000">
                <a:solidFill>
                  <a:schemeClr val="tx1">
                    <a:tint val="75000"/>
                  </a:schemeClr>
                </a:solidFill>
              </a:rPr>
              <a:t>Përmbledhje e hetimit të krimit kibernetik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8D1100-463D-47ED-9471-5769898F0B9B}"/>
              </a:ext>
            </a:extLst>
          </p:cNvPr>
          <p:cNvSpPr/>
          <p:nvPr/>
        </p:nvSpPr>
        <p:spPr>
          <a:xfrm>
            <a:off x="1889760" y="114659"/>
            <a:ext cx="725424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defRPr/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Pjesa e pestë</a:t>
            </a:r>
          </a:p>
        </p:txBody>
      </p:sp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AE295D31-09B2-4DA4-BE7C-7577B0AF6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</p:spPr>
        <p:txBody>
          <a:bodyPr/>
          <a:lstStyle/>
          <a:p>
            <a:pPr>
              <a:defRPr/>
            </a:pPr>
            <a:fld id="{0E1F2CE5-82EE-4D86-A1BA-A62E2F853B8E}" type="slidenum">
              <a:rPr lang="en-US" smtClean="0"/>
              <a:pPr>
                <a:defRPr/>
              </a:pPr>
              <a:t>33</a:t>
            </a:fld>
          </a:p>
        </p:txBody>
      </p:sp>
    </p:spTree>
    <p:extLst>
      <p:ext uri="{BB962C8B-B14F-4D97-AF65-F5344CB8AC3E}">
        <p14:creationId xmlns:p14="http://schemas.microsoft.com/office/powerpoint/2010/main" val="41676915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7EF97-6CC0-48A9-BC0E-433EC7B55211}" type="slidenum">
              <a:rPr lang="en-GB" smtClean="0"/>
              <a:pPr/>
              <a:t>34</a:t>
            </a:fld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402080" y="82052"/>
            <a:ext cx="774192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</a:rPr>
              <a:t>Objektivat e seancës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106706" y="1327587"/>
            <a:ext cx="5842990" cy="482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q-AL" dirty="1" sz="2400"/>
              <a:t>Kuptojnë kornizën ligjore dhe organizimin praktik të autoriteteve kompetente për shtypjen dhe gjykimin e krimit kibernetik</a:t>
            </a:r>
            <a:r>
              <a:rPr lang="sq-AL" dirty="1" sz="2400"/>
              <a:t> 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q-AL" dirty="1" sz="2400"/>
              <a:t>Rishikojnë dhe kuptojnë konceptet themelore të hetimit të krimit kibernetik dhe rolet e autoriteteve të përfshira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q-AL" dirty="1" sz="2400"/>
              <a:t>Mësojnë rreth disa përvojave ndërkombëtare në lidhje me organizimin e autoriteteve specializuara dhe hetimin e krimit kibernetik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q-AL" dirty="1" sz="2400"/>
              <a:t>Mësojnë në lidhje me përvojat e brendshme në këtë drejtim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3A38F1-629E-D64F-8FB1-A26347BAB0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977" y="2430730"/>
            <a:ext cx="2808317" cy="215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6920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48AB73-6CF7-4B50-ACEB-48BD4182E7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04F3A-82BD-4011-AADB-1F79FD7DF4BC}" type="slidenum">
              <a:rPr lang="en-GB" smtClean="0"/>
              <a:pPr/>
              <a:t>35</a:t>
            </a:fld>
          </a:p>
        </p:txBody>
      </p:sp>
    </p:spTree>
    <p:extLst>
      <p:ext uri="{BB962C8B-B14F-4D97-AF65-F5344CB8AC3E}">
        <p14:creationId xmlns:p14="http://schemas.microsoft.com/office/powerpoint/2010/main" val="3732646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590093"/>
            <a:ext cx="2133600" cy="267907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4</a:t>
            </a:fld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889760" y="114659"/>
            <a:ext cx="725424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defRPr/>
            </a:pP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  <a:cs typeface="ＭＳ Ｐゴシック" charset="0"/>
              </a:rPr>
              <a:t>Pjesa e Parë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469146" y="4115732"/>
            <a:ext cx="8933934" cy="59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sq-AL" dirty="1" sz="4000" b="1">
                <a:latin typeface="+mj-lt"/>
                <a:ea typeface="+mj-ea"/>
                <a:cs typeface="+mj-cs"/>
              </a:rPr>
              <a:t>Autoritetet kompetente të krimit kibernetik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E52496FD-2590-461B-B606-089876CCC4C3}"/>
              </a:ext>
            </a:extLst>
          </p:cNvPr>
          <p:cNvSpPr txBox="1">
            <a:spLocks/>
          </p:cNvSpPr>
          <p:nvPr/>
        </p:nvSpPr>
        <p:spPr>
          <a:xfrm>
            <a:off x="469146" y="3765804"/>
            <a:ext cx="7772400" cy="349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sq-AL" dirty="1" sz="2000">
                <a:solidFill>
                  <a:schemeClr val="tx1">
                    <a:tint val="75000"/>
                  </a:schemeClr>
                </a:solidFill>
              </a:rPr>
              <a:t>Përmbledhje e hetimit të krimit kibernetik</a:t>
            </a:r>
          </a:p>
        </p:txBody>
      </p:sp>
    </p:spTree>
    <p:extLst>
      <p:ext uri="{BB962C8B-B14F-4D97-AF65-F5344CB8AC3E}">
        <p14:creationId xmlns:p14="http://schemas.microsoft.com/office/powerpoint/2010/main" val="2745530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987296" y="95343"/>
            <a:ext cx="7156704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</a:rPr>
              <a:t>Autoritetet kompetente të krimit kibernetik</a:t>
            </a:r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algn="r"/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</a:rPr>
              <a:t>Autoritetet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238724" y="1258779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q-AL" dirty="1" sz="2200" b="1">
                <a:solidFill>
                  <a:srgbClr val="C00000"/>
                </a:solidFill>
              </a:rPr>
              <a:t>Pyetje 1</a:t>
            </a:r>
            <a:r>
              <a:rPr lang="sq-AL" dirty="1" sz="2200" b="1"/>
              <a:t>: a keni autoritete të krimit kibernetik në vendin tuaj ata?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q-AL" dirty="1" sz="2200" b="1">
                <a:solidFill>
                  <a:srgbClr val="C00000"/>
                </a:solidFill>
              </a:rPr>
              <a:t>Pyetje 2</a:t>
            </a:r>
            <a:r>
              <a:rPr lang="sq-AL" dirty="1" sz="2200" b="1"/>
              <a:t>: a janë të specializuar apo të rregullt?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q-AL" dirty="1" sz="2200" b="1">
                <a:solidFill>
                  <a:srgbClr val="C00000"/>
                </a:solidFill>
              </a:rPr>
              <a:t>Pyetje 3</a:t>
            </a:r>
            <a:r>
              <a:rPr lang="sq-AL" dirty="1" sz="2200" b="1"/>
              <a:t>: cilat janë kompetencat e tyre?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q-AL" dirty="1" sz="2200" b="1">
                <a:solidFill>
                  <a:srgbClr val="C00000"/>
                </a:solidFill>
              </a:rPr>
              <a:t>Pyetje 4</a:t>
            </a:r>
            <a:r>
              <a:rPr lang="sq-AL" dirty="1" sz="2200" b="1"/>
              <a:t>: cilat janë kapacitetet e tyre?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q-AL" dirty="1" sz="2200" b="1">
                <a:solidFill>
                  <a:srgbClr val="C00000"/>
                </a:solidFill>
              </a:rPr>
              <a:t>Pyetje 5</a:t>
            </a:r>
            <a:r>
              <a:rPr lang="sq-AL" dirty="1" sz="2200" b="1"/>
              <a:t>: si bashkëpunojnë ato?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6ED6E4-F5CE-A74A-B50F-CFB3B9C60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4931" y="2496296"/>
            <a:ext cx="3640345" cy="2357058"/>
          </a:xfrm>
          <a:prstGeom prst="rect">
            <a:avLst/>
          </a:prstGeom>
        </p:spPr>
      </p:pic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1E04AAF5-6949-481F-9B8D-641351902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0093"/>
            <a:ext cx="2133600" cy="267907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5</a:t>
            </a:fld>
          </a:p>
        </p:txBody>
      </p:sp>
    </p:spTree>
    <p:extLst>
      <p:ext uri="{BB962C8B-B14F-4D97-AF65-F5344CB8AC3E}">
        <p14:creationId xmlns:p14="http://schemas.microsoft.com/office/powerpoint/2010/main" val="406692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633728" y="129674"/>
            <a:ext cx="7510272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</a:rPr>
              <a:t>Autoritetet e krimit kibernetik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236211" y="1351508"/>
            <a:ext cx="464187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q-AL" dirty="1" sz="2200" b="1"/>
              <a:t>Korniza ligjore bashkëkohore:</a:t>
            </a:r>
            <a:r>
              <a:rPr lang="sq-AL" dirty="1" sz="2200" b="1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b="1" dirty="0"/>
          </a:p>
          <a:p>
            <a:pPr marL="342900" indent="-342900">
              <a:buFont typeface="Calibri" panose="020F0502020204030204" pitchFamily="34" charset="0"/>
              <a:buChar char="‐"/>
            </a:pPr>
            <a:r>
              <a:rPr lang="sq-AL" dirty="1" sz="2200"/>
              <a:t>a e njeh dhe lejon ekzistencën e autoriteteve të krimit kibernetik?</a:t>
            </a:r>
          </a:p>
          <a:p>
            <a:pPr marL="342900" indent="-342900">
              <a:buFont typeface="Calibri" panose="020F0502020204030204" pitchFamily="34" charset="0"/>
              <a:buChar char="‐"/>
            </a:pPr>
            <a:r>
              <a:rPr lang="sq-AL" dirty="1" sz="2200"/>
              <a:t>cili është niveli normativ i rregullores?</a:t>
            </a:r>
          </a:p>
          <a:p>
            <a:pPr marL="342900" indent="-342900">
              <a:buFont typeface="Calibri" panose="020F0502020204030204" pitchFamily="34" charset="0"/>
              <a:buChar char="‐"/>
            </a:pPr>
            <a:r>
              <a:rPr lang="sq-AL" dirty="1" sz="2200"/>
              <a:t>sa është i njohur me zbatimin e ligjit, prokurorinë, gjykatat, avokatinë mbrojtëse dhe pjesëmarrësit e tjerë të procedurës penale?</a:t>
            </a:r>
          </a:p>
          <a:p>
            <a:pPr marL="342900" indent="-342900">
              <a:buFont typeface="Calibri" panose="020F0502020204030204" pitchFamily="34" charset="0"/>
              <a:buChar char="‐"/>
            </a:pPr>
            <a:r>
              <a:rPr lang="sq-AL" dirty="1" sz="2200"/>
              <a:t>cilat janë kompetencat e tyre ligjore?</a:t>
            </a:r>
          </a:p>
          <a:p>
            <a:pPr marL="342900" indent="-342900">
              <a:buFont typeface="Calibri" panose="020F0502020204030204" pitchFamily="34" charset="0"/>
              <a:buChar char="‐"/>
            </a:pPr>
            <a:r>
              <a:rPr lang="sq-AL" dirty="1" sz="2200"/>
              <a:t>cila është arritja e tyre reale?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C5E393-1615-8B4E-B367-E167BE5E4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3445" y="2719540"/>
            <a:ext cx="4520555" cy="2190083"/>
          </a:xfrm>
          <a:prstGeom prst="rect">
            <a:avLst/>
          </a:prstGeom>
        </p:spPr>
      </p:pic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AAAF0C46-B4B2-49D7-9529-AD237A6BD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0093"/>
            <a:ext cx="2133600" cy="267907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6</a:t>
            </a:fld>
          </a:p>
        </p:txBody>
      </p:sp>
    </p:spTree>
    <p:extLst>
      <p:ext uri="{BB962C8B-B14F-4D97-AF65-F5344CB8AC3E}">
        <p14:creationId xmlns:p14="http://schemas.microsoft.com/office/powerpoint/2010/main" val="2611132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804416" y="117482"/>
            <a:ext cx="7339584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</a:rPr>
              <a:t>Të specializuar apo të rregullt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238448" y="1229258"/>
            <a:ext cx="4384997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q-AL" dirty="1" sz="2200" b="1"/>
              <a:t>Korniza ligjore bashkëkohore:</a:t>
            </a:r>
            <a:r>
              <a:rPr lang="sq-AL" dirty="1" sz="2200" b="1"/>
              <a:t> </a:t>
            </a:r>
          </a:p>
          <a:p>
            <a:endParaRPr lang="en-GB" sz="2200" b="1" dirty="0"/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nëse e specializuar, mbi çfarë kornizë ligjore?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cili është niveli normativ i rregullores?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cilat janë kompetencat e tyre?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si janë të organizuar ata?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sa janë ata të njohur me zbatimin e ligjit, prokurorinë, gjykatat etj?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si të kontaktohen ata?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sa mirë janë trajnuar?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cili është niveli i përvojës së tyre?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C5E393-1615-8B4E-B367-E167BE5E4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3445" y="2719540"/>
            <a:ext cx="4520555" cy="2190083"/>
          </a:xfrm>
          <a:prstGeom prst="rect">
            <a:avLst/>
          </a:prstGeom>
        </p:spPr>
      </p:pic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E49A8BC6-ED03-446D-B47E-70B3DC269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0093"/>
            <a:ext cx="2133600" cy="267907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7</a:t>
            </a:fld>
          </a:p>
        </p:txBody>
      </p:sp>
    </p:spTree>
    <p:extLst>
      <p:ext uri="{BB962C8B-B14F-4D97-AF65-F5344CB8AC3E}">
        <p14:creationId xmlns:p14="http://schemas.microsoft.com/office/powerpoint/2010/main" val="2316026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279904" y="67958"/>
            <a:ext cx="6864096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</a:rPr>
              <a:t>Autoritetet e krimit kibernetik</a:t>
            </a:r>
          </a:p>
          <a:p>
            <a:pPr algn="r"/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</a:rPr>
              <a:t>Kompetencat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36274" y="1044000"/>
            <a:ext cx="4572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q-AL" dirty="1" sz="2200" b="1"/>
              <a:t>Ligjvënësit/Qeveria i ka fuqizuar ata që të:</a:t>
            </a:r>
            <a:r>
              <a:rPr lang="sq-AL" dirty="1" sz="2200" b="1"/>
              <a:t> 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kenë juridiksion specifik të së drejtës materiale?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kenë veprime dhe aftësi specifike të ligjit procedural?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kenë aftësi specifike të Ndihmës Juridike të Ndërsjellë?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kenë strukturë specifike organizative (departamente) dhe zinxhir komandues / përgjegjësie?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kenë pajisje dhe ambiente specifike?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kenë trajnim të specializuar?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kenë buxhet të mjaftueshëm për aktivitetet e tyre?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B39A65-15A5-884C-8138-1382F4E07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0287" y="2660419"/>
            <a:ext cx="3797439" cy="2126566"/>
          </a:xfrm>
          <a:prstGeom prst="rect">
            <a:avLst/>
          </a:prstGeom>
        </p:spPr>
      </p:pic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5845ED87-4604-4B0E-B2FC-DA8406E3A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0093"/>
            <a:ext cx="2133600" cy="267907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8</a:t>
            </a:fld>
          </a:p>
        </p:txBody>
      </p:sp>
    </p:spTree>
    <p:extLst>
      <p:ext uri="{BB962C8B-B14F-4D97-AF65-F5344CB8AC3E}">
        <p14:creationId xmlns:p14="http://schemas.microsoft.com/office/powerpoint/2010/main" val="1744978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36274" y="1046041"/>
            <a:ext cx="4572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q-AL" dirty="1" sz="2200" b="1"/>
              <a:t>Organizim i mençur:</a:t>
            </a:r>
            <a:r>
              <a:rPr lang="sq-AL" dirty="1" sz="2200" b="1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b="1" dirty="0"/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a kanë zbatuesit ligjit mjaft oficerë, personel ndihmës dhe burime tjera njerëzore dhe teknike në dispozicion?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a kanë prokuroritë në dispozicion mjaft prokurorë, këshilltarë dhe ndihmë dhe burime tjera?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a ka oda/departamenti i gjykatës në dispozicion mjaft gjyqtarë, ndihma dhe burime tjera?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sq-AL" dirty="1" sz="2200"/>
              <a:t>a është autoriteti mbikëqyrës i shtetit / qeverisë / gjyqësorit kompetent i gatshëm të mbështesë aktivitetet e tyre?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C88ADE-144A-BF42-8C7B-E4CC0F23EF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0287" y="2660419"/>
            <a:ext cx="3797439" cy="212656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AB647F1-1DB2-4F02-8864-DC4AD13AD00C}"/>
              </a:ext>
            </a:extLst>
          </p:cNvPr>
          <p:cNvSpPr/>
          <p:nvPr/>
        </p:nvSpPr>
        <p:spPr>
          <a:xfrm>
            <a:off x="2279904" y="67958"/>
            <a:ext cx="6864096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q-AL" dirty="1" sz="3200">
                <a:latin typeface="Verdana" panose="020B0604030504040204" pitchFamily="34" charset="0"/>
                <a:ea typeface="Verdana" panose="020B0604030504040204" pitchFamily="34" charset="0"/>
              </a:rPr>
              <a:t>Kapacitetet e autoriteteve të krimit kibernetik</a:t>
            </a:r>
          </a:p>
        </p:txBody>
      </p:sp>
      <p:sp>
        <p:nvSpPr>
          <p:cNvPr id="19" name="Slide Number Placeholder 1">
            <a:extLst>
              <a:ext uri="{FF2B5EF4-FFF2-40B4-BE49-F238E27FC236}">
                <a16:creationId xmlns:a16="http://schemas.microsoft.com/office/drawing/2014/main" id="{93F621E1-9ACD-4124-9918-27EDD9426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0093"/>
            <a:ext cx="2133600" cy="267907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9</a:t>
            </a:fld>
          </a:p>
        </p:txBody>
      </p:sp>
    </p:spTree>
    <p:extLst>
      <p:ext uri="{BB962C8B-B14F-4D97-AF65-F5344CB8AC3E}">
        <p14:creationId xmlns:p14="http://schemas.microsoft.com/office/powerpoint/2010/main" val="3267091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776</TotalTime>
  <Words>3001</Words>
  <Application>Microsoft Office PowerPoint</Application>
  <PresentationFormat>On-screen Show (4:3)</PresentationFormat>
  <Paragraphs>465</Paragraphs>
  <Slides>35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Arial Narrow</vt:lpstr>
      <vt:lpstr>Calibri</vt:lpstr>
      <vt:lpstr>Calibri (heading)</vt:lpstr>
      <vt:lpstr>Calibri Light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Catalina</dc:creator>
  <cp:lastModifiedBy>CANDREA Andrei-Stefan</cp:lastModifiedBy>
  <cp:revision>85</cp:revision>
  <dcterms:created xsi:type="dcterms:W3CDTF">2020-10-07T11:36:01Z</dcterms:created>
  <dcterms:modified xsi:type="dcterms:W3CDTF">2020-10-16T14:49:11Z</dcterms:modified>
</cp:coreProperties>
</file>