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1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notesSlides/notesSlide1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4.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5.xml" ContentType="application/vnd.openxmlformats-officedocument.drawingml.chartshapes+xml"/>
  <Override PartName="/ppt/notesSlides/notesSlide19.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6.xml" ContentType="application/vnd.openxmlformats-officedocument.drawingml.chartshapes+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7.xml" ContentType="application/vnd.openxmlformats-officedocument.drawingml.chartshapes+xml"/>
  <Override PartName="/ppt/notesSlides/notesSlide20.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8.xml" ContentType="application/vnd.openxmlformats-officedocument.drawingml.chartshape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9.xml" ContentType="application/vnd.openxmlformats-officedocument.drawingml.chartshapes+xml"/>
  <Override PartName="/ppt/notesSlides/notesSlide21.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10.xml" ContentType="application/vnd.openxmlformats-officedocument.drawingml.chartshapes+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drawings/drawing11.xml" ContentType="application/vnd.openxmlformats-officedocument.drawingml.chartshapes+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55.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56.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57.xml" ContentType="application/vnd.openxmlformats-officedocument.presentationml.notesSlid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7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82"/>
  </p:notesMasterIdLst>
  <p:sldIdLst>
    <p:sldId id="260" r:id="rId2"/>
    <p:sldId id="264" r:id="rId3"/>
    <p:sldId id="266" r:id="rId4"/>
    <p:sldId id="268" r:id="rId5"/>
    <p:sldId id="269" r:id="rId6"/>
    <p:sldId id="270" r:id="rId7"/>
    <p:sldId id="274"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340" r:id="rId23"/>
    <p:sldId id="341" r:id="rId24"/>
    <p:sldId id="342" r:id="rId25"/>
    <p:sldId id="343" r:id="rId26"/>
    <p:sldId id="289" r:id="rId27"/>
    <p:sldId id="290" r:id="rId28"/>
    <p:sldId id="291" r:id="rId29"/>
    <p:sldId id="292" r:id="rId30"/>
    <p:sldId id="293" r:id="rId31"/>
    <p:sldId id="294" r:id="rId32"/>
    <p:sldId id="295" r:id="rId33"/>
    <p:sldId id="296" r:id="rId34"/>
    <p:sldId id="297" r:id="rId35"/>
    <p:sldId id="298" r:id="rId36"/>
    <p:sldId id="299" r:id="rId37"/>
    <p:sldId id="344" r:id="rId38"/>
    <p:sldId id="345" r:id="rId39"/>
    <p:sldId id="300" r:id="rId40"/>
    <p:sldId id="301" r:id="rId41"/>
    <p:sldId id="302" r:id="rId42"/>
    <p:sldId id="303" r:id="rId43"/>
    <p:sldId id="304" r:id="rId44"/>
    <p:sldId id="305" r:id="rId45"/>
    <p:sldId id="306" r:id="rId46"/>
    <p:sldId id="307" r:id="rId47"/>
    <p:sldId id="308" r:id="rId48"/>
    <p:sldId id="309" r:id="rId49"/>
    <p:sldId id="310" r:id="rId50"/>
    <p:sldId id="311" r:id="rId51"/>
    <p:sldId id="312" r:id="rId52"/>
    <p:sldId id="313" r:id="rId53"/>
    <p:sldId id="314" r:id="rId54"/>
    <p:sldId id="315" r:id="rId55"/>
    <p:sldId id="316" r:id="rId56"/>
    <p:sldId id="317" r:id="rId57"/>
    <p:sldId id="318" r:id="rId58"/>
    <p:sldId id="319" r:id="rId59"/>
    <p:sldId id="320" r:id="rId60"/>
    <p:sldId id="321" r:id="rId61"/>
    <p:sldId id="322" r:id="rId62"/>
    <p:sldId id="323" r:id="rId63"/>
    <p:sldId id="324" r:id="rId64"/>
    <p:sldId id="325" r:id="rId65"/>
    <p:sldId id="326" r:id="rId66"/>
    <p:sldId id="327" r:id="rId67"/>
    <p:sldId id="328" r:id="rId68"/>
    <p:sldId id="329" r:id="rId69"/>
    <p:sldId id="330" r:id="rId70"/>
    <p:sldId id="331" r:id="rId71"/>
    <p:sldId id="332" r:id="rId72"/>
    <p:sldId id="333" r:id="rId73"/>
    <p:sldId id="334" r:id="rId74"/>
    <p:sldId id="335" r:id="rId75"/>
    <p:sldId id="336" r:id="rId76"/>
    <p:sldId id="337" r:id="rId77"/>
    <p:sldId id="346" r:id="rId78"/>
    <p:sldId id="347" r:id="rId79"/>
    <p:sldId id="338" r:id="rId80"/>
    <p:sldId id="339" r:id="rId8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ulli" id="{2CD8423E-0CCD-48E0-A715-3EC094151D76}">
          <p14:sldIdLst>
            <p14:sldId id="260"/>
          </p14:sldIdLst>
        </p14:section>
        <p14:section name="Hyrje" id="{DEED0A68-EF9C-4733-ADAA-766A859E58BB}">
          <p14:sldIdLst>
            <p14:sldId id="264"/>
            <p14:sldId id="266"/>
            <p14:sldId id="268"/>
          </p14:sldIdLst>
        </p14:section>
        <p14:section name="Seksioni 1" id="{1F767E79-2A4A-4837-8114-C2475E36F49A}">
          <p14:sldIdLst>
            <p14:sldId id="269"/>
            <p14:sldId id="270"/>
            <p14:sldId id="274"/>
            <p14:sldId id="275"/>
            <p14:sldId id="276"/>
            <p14:sldId id="277"/>
            <p14:sldId id="278"/>
            <p14:sldId id="279"/>
          </p14:sldIdLst>
        </p14:section>
        <p14:section name="Seksioni 2" id="{29626C6B-3F20-426B-862B-85E8DE5ACD91}">
          <p14:sldIdLst>
            <p14:sldId id="280"/>
            <p14:sldId id="281"/>
            <p14:sldId id="282"/>
            <p14:sldId id="283"/>
            <p14:sldId id="284"/>
            <p14:sldId id="285"/>
            <p14:sldId id="286"/>
            <p14:sldId id="287"/>
            <p14:sldId id="288"/>
            <p14:sldId id="340"/>
            <p14:sldId id="341"/>
            <p14:sldId id="342"/>
            <p14:sldId id="343"/>
          </p14:sldIdLst>
        </p14:section>
        <p14:section name="Seksioni 3" id="{40872AAE-6DB7-4680-B2AC-B690CB65F239}">
          <p14:sldIdLst>
            <p14:sldId id="289"/>
            <p14:sldId id="290"/>
            <p14:sldId id="291"/>
            <p14:sldId id="292"/>
            <p14:sldId id="293"/>
            <p14:sldId id="294"/>
            <p14:sldId id="295"/>
            <p14:sldId id="296"/>
            <p14:sldId id="297"/>
            <p14:sldId id="298"/>
            <p14:sldId id="299"/>
            <p14:sldId id="344"/>
            <p14:sldId id="345"/>
          </p14:sldIdLst>
        </p14:section>
        <p14:section name="Seksioni 4" id="{99E2A6A4-8015-44AB-8931-C536C565F38A}">
          <p14:sldIdLst>
            <p14:sldId id="300"/>
            <p14:sldId id="301"/>
            <p14:sldId id="302"/>
            <p14:sldId id="303"/>
            <p14:sldId id="304"/>
            <p14:sldId id="305"/>
            <p14:sldId id="306"/>
            <p14:sldId id="307"/>
            <p14:sldId id="308"/>
            <p14:sldId id="309"/>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28"/>
            <p14:sldId id="329"/>
            <p14:sldId id="330"/>
            <p14:sldId id="331"/>
            <p14:sldId id="332"/>
            <p14:sldId id="333"/>
            <p14:sldId id="334"/>
            <p14:sldId id="335"/>
            <p14:sldId id="336"/>
            <p14:sldId id="337"/>
            <p14:sldId id="346"/>
            <p14:sldId id="347"/>
          </p14:sldIdLst>
        </p14:section>
        <p14:section name="Konkluzione" id="{29130092-9BF8-4C41-BE30-1D2FFE422357}">
          <p14:sldIdLst>
            <p14:sldId id="338"/>
            <p14:sldId id="33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7893" autoAdjust="0"/>
  </p:normalViewPr>
  <p:slideViewPr>
    <p:cSldViewPr snapToGrid="0">
      <p:cViewPr varScale="1">
        <p:scale>
          <a:sx n="78" d="100"/>
          <a:sy n="78" d="100"/>
        </p:scale>
        <p:origin x="1579"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chartUserShapes" Target="../drawings/drawing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6.xml"/><Relationship Id="rId1" Type="http://schemas.microsoft.com/office/2011/relationships/chartStyle" Target="style16.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7E1F-4135-90DC-2995BC5A3741}"/>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1-954F-42ED-BE1C-67F2BBD51BDF}"/>
              </c:ext>
            </c:extLst>
          </c:dPt>
          <c:dPt>
            <c:idx val="1"/>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3-954F-42ED-BE1C-67F2BBD51BDF}"/>
              </c:ext>
            </c:extLst>
          </c:dPt>
          <c:dPt>
            <c:idx val="2"/>
            <c:bubble3D val="0"/>
            <c:spPr>
              <a:noFill/>
              <a:ln w="19050">
                <a:solidFill>
                  <a:schemeClr val="tx1"/>
                </a:solidFill>
              </a:ln>
              <a:effectLst/>
            </c:spPr>
            <c:extLst xmlns:c16r2="http://schemas.microsoft.com/office/drawing/2015/06/chart">
              <c:ext xmlns:c16="http://schemas.microsoft.com/office/drawing/2014/chart" uri="{C3380CC4-5D6E-409C-BE32-E72D297353CC}">
                <c16:uniqueId val="{00000005-954F-42ED-BE1C-67F2BBD51BDF}"/>
              </c:ext>
            </c:extLst>
          </c:dPt>
          <c:dPt>
            <c:idx val="3"/>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7-954F-42ED-BE1C-67F2BBD51BDF}"/>
              </c:ext>
            </c:extLst>
          </c:dPt>
          <c:dPt>
            <c:idx val="4"/>
            <c:bubble3D val="0"/>
            <c:spPr>
              <a:noFill/>
              <a:ln w="19050">
                <a:solidFill>
                  <a:schemeClr val="tx1"/>
                </a:solidFill>
              </a:ln>
              <a:effectLst/>
            </c:spPr>
            <c:extLst xmlns:c16r2="http://schemas.microsoft.com/office/drawing/2015/06/char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4E76-4D9A-B8C5-0099E87B223B}"/>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sq-AL" dirty="1" sz="2800" b="0">
                <a:solidFill>
                  <a:schemeClr val="tx1"/>
                </a:solidFill>
              </a:rPr>
              <a:t>Shtetet të cilat kanë përdorur Konventën e Budapestit</a:t>
            </a:r>
            <a:r>
              <a:rPr lang="sq-AL" dirty="1" sz="2800" b="0">
                <a:solidFill>
                  <a:schemeClr val="tx1"/>
                </a:solidFill>
              </a:rPr>
              <a:t> </a:t>
            </a:r>
          </a:p>
          <a:p>
            <a:pPr>
              <a:defRPr/>
            </a:pPr>
            <a:r>
              <a:rPr lang="sq-AL" dirty="1" sz="2800" b="0">
                <a:solidFill>
                  <a:schemeClr val="tx1"/>
                </a:solidFill>
              </a:rPr>
              <a:t>si udhëzues</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7AC6-4BE2-BD12-B9E7A3B7CB03}"/>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2-3AF3-4965-81FA-8A6F3F079208}"/>
              </c:ext>
            </c:extLst>
          </c:dPt>
          <c:dLbls>
            <c:spPr>
              <a:noFill/>
              <a:ln>
                <a:noFill/>
              </a:ln>
              <a:effectLst/>
            </c:spPr>
            <c:txPr>
              <a:bodyPr rot="0" spcFirstLastPara="1" vertOverflow="overflow" horzOverflow="overflow" vert="horz" wrap="square" lIns="38100" tIns="19050" rIns="38100" bIns="19050" anchor="ctr" anchorCtr="0">
                <a:spAutoFit/>
              </a:bodyPr>
              <a:lstStyle/>
              <a:p>
                <a:pPr>
                  <a:defRPr sz="20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15:spPr xmlns:c15="http://schemas.microsoft.com/office/drawing/2012/chart">
                  <a:prstGeom prst="rect">
                    <a:avLst/>
                  </a:prstGeom>
                  <a:noFill/>
                  <a:ln>
                    <a:noFill/>
                  </a:ln>
                </c15:spPr>
                <c15:layout/>
              </c:ext>
            </c:extLst>
          </c:dLbls>
          <c:cat>
            <c:strRef>
              <c:f>Sheet1!$A$2:$A$3</c:f>
              <c:strCache>
                <c:ptCount val="2"/>
                <c:pt idx="0">
                  <c:v>States which used BC as guideline for reform</c:v>
                </c:pt>
                <c:pt idx="1">
                  <c:v>States which did not use BC as guideline for reform</c:v>
                </c:pt>
              </c:strCache>
            </c:strRef>
          </c:cat>
          <c:val>
            <c:numRef>
              <c:f>Sheet1!$B$2:$B$3</c:f>
              <c:numCache>
                <c:formatCode>General</c:formatCode>
                <c:ptCount val="2"/>
                <c:pt idx="0">
                  <c:v>153</c:v>
                </c:pt>
                <c:pt idx="1">
                  <c:v>40</c:v>
                </c:pt>
              </c:numCache>
            </c:numRef>
          </c:val>
          <c:extLst xmlns:c16r2="http://schemas.microsoft.com/office/drawing/2015/06/chart">
            <c:ext xmlns:c16="http://schemas.microsoft.com/office/drawing/2014/chart" uri="{C3380CC4-5D6E-409C-BE32-E72D297353CC}">
              <c16:uniqueId val="{00000000-3AF3-4965-81FA-8A6F3F07920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23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r>
              <a:rPr lang="sq-AL" dirty="1" sz="2200" b="1"/>
              <a:t>Raporti i Transparencës së Facebook  </a:t>
            </a:r>
            <a:r>
              <a:rPr lang="sq-AL" dirty="1" sz="2200" b="1">
                <a:solidFill>
                  <a:srgbClr val="FF0000"/>
                </a:solidFill>
              </a:rPr>
              <a:t>H1 2019</a:t>
            </a:r>
          </a:p>
        </c:rich>
      </c:tx>
      <c:overlay val="0"/>
      <c:spPr>
        <a:noFill/>
        <a:ln>
          <a:noFill/>
        </a:ln>
        <a:effectLst/>
      </c:spPr>
      <c:txPr>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Some data produced</c:v>
                </c:pt>
              </c:strCache>
            </c:strRef>
          </c:tx>
          <c:spPr>
            <a:solidFill>
              <a:schemeClr val="accent1"/>
            </a:solidFill>
            <a:ln>
              <a:noFill/>
            </a:ln>
            <a:effectLst/>
          </c:spPr>
          <c:invertIfNegative val="0"/>
          <c:cat>
            <c:strRef>
              <c:f>Sheet1!$A$2:$A$3</c:f>
              <c:strCache>
                <c:ptCount val="2"/>
                <c:pt idx="0">
                  <c:v>Parties to Budapest Convention</c:v>
                </c:pt>
                <c:pt idx="1">
                  <c:v>Other countries</c:v>
                </c:pt>
              </c:strCache>
            </c:strRef>
          </c:cat>
          <c:val>
            <c:numRef>
              <c:f>Sheet1!$B$2:$B$3</c:f>
              <c:numCache>
                <c:formatCode>General</c:formatCode>
                <c:ptCount val="2"/>
                <c:pt idx="0">
                  <c:v>74752</c:v>
                </c:pt>
                <c:pt idx="1">
                  <c:v>19568</c:v>
                </c:pt>
              </c:numCache>
            </c:numRef>
          </c:val>
          <c:extLst xmlns:c16r2="http://schemas.microsoft.com/office/drawing/2015/06/chart">
            <c:ext xmlns:c16="http://schemas.microsoft.com/office/drawing/2014/chart" uri="{C3380CC4-5D6E-409C-BE32-E72D297353CC}">
              <c16:uniqueId val="{00000000-F3D8-440D-9A52-34492E68BB14}"/>
            </c:ext>
          </c:extLst>
        </c:ser>
        <c:ser>
          <c:idx val="1"/>
          <c:order val="1"/>
          <c:tx>
            <c:strRef>
              <c:f>Sheet1!$C$1</c:f>
              <c:strCache>
                <c:ptCount val="1"/>
                <c:pt idx="0">
                  <c:v>No data produced</c:v>
                </c:pt>
              </c:strCache>
            </c:strRef>
          </c:tx>
          <c:spPr>
            <a:solidFill>
              <a:schemeClr val="accent2"/>
            </a:solidFill>
            <a:ln>
              <a:noFill/>
            </a:ln>
            <a:effectLst/>
          </c:spPr>
          <c:invertIfNegative val="0"/>
          <c:cat>
            <c:strRef>
              <c:f>Sheet1!$A$2:$A$3</c:f>
              <c:strCache>
                <c:ptCount val="2"/>
                <c:pt idx="0">
                  <c:v>Parties to Budapest Convention</c:v>
                </c:pt>
                <c:pt idx="1">
                  <c:v>Other countries</c:v>
                </c:pt>
              </c:strCache>
            </c:strRef>
          </c:cat>
          <c:val>
            <c:numRef>
              <c:f>Sheet1!$C$2:$C$3</c:f>
              <c:numCache>
                <c:formatCode>General</c:formatCode>
                <c:ptCount val="2"/>
                <c:pt idx="0">
                  <c:v>20622</c:v>
                </c:pt>
                <c:pt idx="1">
                  <c:v>15035</c:v>
                </c:pt>
              </c:numCache>
            </c:numRef>
          </c:val>
          <c:extLst xmlns:c16r2="http://schemas.microsoft.com/office/drawing/2015/06/char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1992760064"/>
        <c:axId val="1992754624"/>
      </c:barChart>
      <c:catAx>
        <c:axId val="1992760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crossAx val="1992754624"/>
        <c:crosses val="autoZero"/>
        <c:auto val="1"/>
        <c:lblAlgn val="ctr"/>
        <c:lblOffset val="100"/>
        <c:noMultiLvlLbl val="0"/>
      </c:catAx>
      <c:valAx>
        <c:axId val="199275462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927600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r>
              <a:rPr lang="sq-AL" dirty="1" sz="2200" b="1"/>
              <a:t>Raporti i Transparencës së Facebook  </a:t>
            </a:r>
            <a:r>
              <a:rPr lang="sq-AL" dirty="1" sz="2200" b="1">
                <a:solidFill>
                  <a:srgbClr val="FF0000"/>
                </a:solidFill>
              </a:rPr>
              <a:t>H2 2019</a:t>
            </a:r>
          </a:p>
        </c:rich>
      </c:tx>
      <c:overlay val="0"/>
      <c:spPr>
        <a:noFill/>
        <a:ln>
          <a:noFill/>
        </a:ln>
        <a:effectLst/>
      </c:spPr>
      <c:txPr>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Some data produced</c:v>
                </c:pt>
              </c:strCache>
            </c:strRef>
          </c:tx>
          <c:spPr>
            <a:solidFill>
              <a:schemeClr val="accent1"/>
            </a:solidFill>
            <a:ln>
              <a:noFill/>
            </a:ln>
            <a:effectLst/>
          </c:spPr>
          <c:invertIfNegative val="0"/>
          <c:cat>
            <c:strRef>
              <c:f>Sheet1!$A$2:$A$3</c:f>
              <c:strCache>
                <c:ptCount val="2"/>
                <c:pt idx="0">
                  <c:v>Parties to Budapest Convention</c:v>
                </c:pt>
                <c:pt idx="1">
                  <c:v>Other countries</c:v>
                </c:pt>
              </c:strCache>
            </c:strRef>
          </c:cat>
          <c:val>
            <c:numRef>
              <c:f>Sheet1!$B$2:$B$3</c:f>
              <c:numCache>
                <c:formatCode>#,##0</c:formatCode>
                <c:ptCount val="2"/>
                <c:pt idx="0">
                  <c:v>80541</c:v>
                </c:pt>
                <c:pt idx="1">
                  <c:v>24272</c:v>
                </c:pt>
              </c:numCache>
            </c:numRef>
          </c:val>
          <c:extLst xmlns:c16r2="http://schemas.microsoft.com/office/drawing/2015/06/chart">
            <c:ext xmlns:c16="http://schemas.microsoft.com/office/drawing/2014/chart" uri="{C3380CC4-5D6E-409C-BE32-E72D297353CC}">
              <c16:uniqueId val="{00000000-F3D8-440D-9A52-34492E68BB14}"/>
            </c:ext>
          </c:extLst>
        </c:ser>
        <c:ser>
          <c:idx val="1"/>
          <c:order val="1"/>
          <c:tx>
            <c:strRef>
              <c:f>Sheet1!$C$1</c:f>
              <c:strCache>
                <c:ptCount val="1"/>
                <c:pt idx="0">
                  <c:v>No data produced</c:v>
                </c:pt>
              </c:strCache>
            </c:strRef>
          </c:tx>
          <c:spPr>
            <a:solidFill>
              <a:schemeClr val="accent2"/>
            </a:solidFill>
            <a:ln>
              <a:noFill/>
            </a:ln>
            <a:effectLst/>
          </c:spPr>
          <c:invertIfNegative val="0"/>
          <c:cat>
            <c:strRef>
              <c:f>Sheet1!$A$2:$A$3</c:f>
              <c:strCache>
                <c:ptCount val="2"/>
                <c:pt idx="0">
                  <c:v>Parties to Budapest Convention</c:v>
                </c:pt>
                <c:pt idx="1">
                  <c:v>Other countries</c:v>
                </c:pt>
              </c:strCache>
            </c:strRef>
          </c:cat>
          <c:val>
            <c:numRef>
              <c:f>Sheet1!$C$2:$C$3</c:f>
              <c:numCache>
                <c:formatCode>#,##0</c:formatCode>
                <c:ptCount val="2"/>
                <c:pt idx="0" formatCode="General">
                  <c:v>18899</c:v>
                </c:pt>
                <c:pt idx="1">
                  <c:v>17163</c:v>
                </c:pt>
              </c:numCache>
            </c:numRef>
          </c:val>
          <c:extLst xmlns:c16r2="http://schemas.microsoft.com/office/drawing/2015/06/char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1992755168"/>
        <c:axId val="1992764416"/>
      </c:barChart>
      <c:catAx>
        <c:axId val="19927551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crossAx val="1992764416"/>
        <c:crosses val="autoZero"/>
        <c:auto val="1"/>
        <c:lblAlgn val="ctr"/>
        <c:lblOffset val="100"/>
        <c:noMultiLvlLbl val="0"/>
      </c:catAx>
      <c:valAx>
        <c:axId val="19927644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927551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r>
              <a:rPr lang="sq-AL" dirty="1" sz="2200" b="1"/>
              <a:t>Raporti i Transparencës së Twitter  </a:t>
            </a:r>
            <a:r>
              <a:rPr lang="sq-AL" dirty="1" sz="2200" b="1">
                <a:solidFill>
                  <a:srgbClr val="FF0000"/>
                </a:solidFill>
              </a:rPr>
              <a:t>H1 2019</a:t>
            </a:r>
          </a:p>
        </c:rich>
      </c:tx>
      <c:overlay val="0"/>
      <c:spPr>
        <a:noFill/>
        <a:ln>
          <a:noFill/>
        </a:ln>
        <a:effectLst/>
      </c:spPr>
      <c:txPr>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Data produced</c:v>
                </c:pt>
              </c:strCache>
            </c:strRef>
          </c:tx>
          <c:spPr>
            <a:solidFill>
              <a:schemeClr val="accent1"/>
            </a:solidFill>
            <a:ln>
              <a:noFill/>
            </a:ln>
            <a:effectLst/>
          </c:spPr>
          <c:invertIfNegative val="0"/>
          <c:cat>
            <c:strRef>
              <c:f>Sheet1!$A$2:$A$3</c:f>
              <c:strCache>
                <c:ptCount val="2"/>
                <c:pt idx="0">
                  <c:v>Parties to Budapest Convention</c:v>
                </c:pt>
                <c:pt idx="1">
                  <c:v>Other countries</c:v>
                </c:pt>
              </c:strCache>
            </c:strRef>
          </c:cat>
          <c:val>
            <c:numRef>
              <c:f>Sheet1!$B$2:$B$3</c:f>
              <c:numCache>
                <c:formatCode>#,##0</c:formatCode>
                <c:ptCount val="2"/>
                <c:pt idx="0">
                  <c:v>3372</c:v>
                </c:pt>
                <c:pt idx="1">
                  <c:v>83</c:v>
                </c:pt>
              </c:numCache>
            </c:numRef>
          </c:val>
          <c:extLst xmlns:c16r2="http://schemas.microsoft.com/office/drawing/2015/06/chart">
            <c:ext xmlns:c16="http://schemas.microsoft.com/office/drawing/2014/chart" uri="{C3380CC4-5D6E-409C-BE32-E72D297353CC}">
              <c16:uniqueId val="{00000000-F3D8-440D-9A52-34492E68BB14}"/>
            </c:ext>
          </c:extLst>
        </c:ser>
        <c:ser>
          <c:idx val="1"/>
          <c:order val="1"/>
          <c:tx>
            <c:strRef>
              <c:f>Sheet1!$C$1</c:f>
              <c:strCache>
                <c:ptCount val="1"/>
                <c:pt idx="0">
                  <c:v>No data produced</c:v>
                </c:pt>
              </c:strCache>
            </c:strRef>
          </c:tx>
          <c:spPr>
            <a:solidFill>
              <a:schemeClr val="accent2"/>
            </a:solidFill>
            <a:ln>
              <a:noFill/>
            </a:ln>
            <a:effectLst/>
          </c:spPr>
          <c:invertIfNegative val="0"/>
          <c:cat>
            <c:strRef>
              <c:f>Sheet1!$A$2:$A$3</c:f>
              <c:strCache>
                <c:ptCount val="2"/>
                <c:pt idx="0">
                  <c:v>Parties to Budapest Convention</c:v>
                </c:pt>
                <c:pt idx="1">
                  <c:v>Other countries</c:v>
                </c:pt>
              </c:strCache>
            </c:strRef>
          </c:cat>
          <c:val>
            <c:numRef>
              <c:f>Sheet1!$C$2:$C$3</c:f>
              <c:numCache>
                <c:formatCode>#,##0</c:formatCode>
                <c:ptCount val="2"/>
                <c:pt idx="0" formatCode="General">
                  <c:v>3078</c:v>
                </c:pt>
                <c:pt idx="1">
                  <c:v>767</c:v>
                </c:pt>
              </c:numCache>
            </c:numRef>
          </c:val>
          <c:extLst xmlns:c16r2="http://schemas.microsoft.com/office/drawing/2015/06/char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1992757344"/>
        <c:axId val="1992762784"/>
      </c:barChart>
      <c:catAx>
        <c:axId val="19927573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crossAx val="1992762784"/>
        <c:crosses val="autoZero"/>
        <c:auto val="1"/>
        <c:lblAlgn val="ctr"/>
        <c:lblOffset val="100"/>
        <c:noMultiLvlLbl val="0"/>
      </c:catAx>
      <c:valAx>
        <c:axId val="199276278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927573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r>
              <a:rPr lang="sq-AL" dirty="1" sz="2200" b="1"/>
              <a:t>Raporti i Transparencës së Twitter  </a:t>
            </a:r>
            <a:r>
              <a:rPr lang="sq-AL" dirty="1" sz="2200" b="1">
                <a:solidFill>
                  <a:srgbClr val="FF0000"/>
                </a:solidFill>
              </a:rPr>
              <a:t>H2 2019</a:t>
            </a:r>
          </a:p>
        </c:rich>
      </c:tx>
      <c:layout/>
      <c:overlay val="0"/>
      <c:spPr>
        <a:noFill/>
        <a:ln>
          <a:noFill/>
        </a:ln>
        <a:effectLst/>
      </c:spPr>
      <c:txPr>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Data produced</c:v>
                </c:pt>
              </c:strCache>
            </c:strRef>
          </c:tx>
          <c:spPr>
            <a:solidFill>
              <a:schemeClr val="accent1"/>
            </a:solidFill>
            <a:ln>
              <a:noFill/>
            </a:ln>
            <a:effectLst/>
          </c:spPr>
          <c:invertIfNegative val="0"/>
          <c:cat>
            <c:strRef>
              <c:f>Sheet1!$A$2:$A$3</c:f>
              <c:strCache>
                <c:ptCount val="2"/>
                <c:pt idx="0">
                  <c:v>Parties to Budapest Convention</c:v>
                </c:pt>
                <c:pt idx="1">
                  <c:v>Other countries</c:v>
                </c:pt>
              </c:strCache>
            </c:strRef>
          </c:cat>
          <c:val>
            <c:numRef>
              <c:f>Sheet1!$B$2:$B$3</c:f>
              <c:numCache>
                <c:formatCode>#,##0</c:formatCode>
                <c:ptCount val="2"/>
                <c:pt idx="0">
                  <c:v>3392</c:v>
                </c:pt>
                <c:pt idx="1">
                  <c:v>175</c:v>
                </c:pt>
              </c:numCache>
            </c:numRef>
          </c:val>
          <c:extLst xmlns:c16r2="http://schemas.microsoft.com/office/drawing/2015/06/chart">
            <c:ext xmlns:c16="http://schemas.microsoft.com/office/drawing/2014/chart" uri="{C3380CC4-5D6E-409C-BE32-E72D297353CC}">
              <c16:uniqueId val="{00000000-F3D8-440D-9A52-34492E68BB14}"/>
            </c:ext>
          </c:extLst>
        </c:ser>
        <c:ser>
          <c:idx val="1"/>
          <c:order val="1"/>
          <c:tx>
            <c:strRef>
              <c:f>Sheet1!$C$1</c:f>
              <c:strCache>
                <c:ptCount val="1"/>
                <c:pt idx="0">
                  <c:v>No data produced</c:v>
                </c:pt>
              </c:strCache>
            </c:strRef>
          </c:tx>
          <c:spPr>
            <a:solidFill>
              <a:schemeClr val="accent2"/>
            </a:solidFill>
            <a:ln>
              <a:noFill/>
            </a:ln>
            <a:effectLst/>
          </c:spPr>
          <c:invertIfNegative val="0"/>
          <c:cat>
            <c:strRef>
              <c:f>Sheet1!$A$2:$A$3</c:f>
              <c:strCache>
                <c:ptCount val="2"/>
                <c:pt idx="0">
                  <c:v>Parties to Budapest Convention</c:v>
                </c:pt>
                <c:pt idx="1">
                  <c:v>Other countries</c:v>
                </c:pt>
              </c:strCache>
            </c:strRef>
          </c:cat>
          <c:val>
            <c:numRef>
              <c:f>Sheet1!$C$2:$C$3</c:f>
              <c:numCache>
                <c:formatCode>#,##0</c:formatCode>
                <c:ptCount val="2"/>
                <c:pt idx="0" formatCode="General">
                  <c:v>3805</c:v>
                </c:pt>
                <c:pt idx="1">
                  <c:v>1447</c:v>
                </c:pt>
              </c:numCache>
            </c:numRef>
          </c:val>
          <c:extLst xmlns:c16r2="http://schemas.microsoft.com/office/drawing/2015/06/char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1992750816"/>
        <c:axId val="1992763872"/>
      </c:barChart>
      <c:catAx>
        <c:axId val="1992750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crossAx val="1992763872"/>
        <c:crosses val="autoZero"/>
        <c:auto val="1"/>
        <c:lblAlgn val="ctr"/>
        <c:lblOffset val="100"/>
        <c:noMultiLvlLbl val="0"/>
      </c:catAx>
      <c:valAx>
        <c:axId val="199276387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9275081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1-954F-42ED-BE1C-67F2BBD51BDF}"/>
              </c:ext>
            </c:extLst>
          </c:dPt>
          <c:dPt>
            <c:idx val="1"/>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3-954F-42ED-BE1C-67F2BBD51BDF}"/>
              </c:ext>
            </c:extLst>
          </c:dPt>
          <c:dPt>
            <c:idx val="2"/>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5-954F-42ED-BE1C-67F2BBD51BDF}"/>
              </c:ext>
            </c:extLst>
          </c:dPt>
          <c:dPt>
            <c:idx val="3"/>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7-954F-42ED-BE1C-67F2BBD51BDF}"/>
              </c:ext>
            </c:extLst>
          </c:dPt>
          <c:dPt>
            <c:idx val="4"/>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C372-4AC2-83D2-F174F61AA4A0}"/>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1-954F-42ED-BE1C-67F2BBD51BDF}"/>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954F-42ED-BE1C-67F2BBD51BDF}"/>
              </c:ext>
            </c:extLst>
          </c:dPt>
          <c:dPt>
            <c:idx val="2"/>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954F-42ED-BE1C-67F2BBD51BDF}"/>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954F-42ED-BE1C-67F2BBD51BDF}"/>
              </c:ext>
            </c:extLst>
          </c:dPt>
          <c:dPt>
            <c:idx val="4"/>
            <c:bubble3D val="0"/>
            <c:spPr>
              <a:pattFill prst="ltDnDiag">
                <a:fgClr>
                  <a:schemeClr val="accent2"/>
                </a:fgClr>
                <a:bgClr>
                  <a:schemeClr val="bg1"/>
                </a:bgClr>
              </a:pattFill>
              <a:ln w="19050">
                <a:solidFill>
                  <a:schemeClr val="tx1"/>
                </a:solidFill>
              </a:ln>
              <a:effectLst/>
            </c:spPr>
            <c:extLst xmlns:c16r2="http://schemas.microsoft.com/office/drawing/2015/06/char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5629-4FF9-8B22-33842B680A12}"/>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1-954F-42ED-BE1C-67F2BBD51BDF}"/>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954F-42ED-BE1C-67F2BBD51BDF}"/>
              </c:ext>
            </c:extLst>
          </c:dPt>
          <c:dPt>
            <c:idx val="2"/>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5-954F-42ED-BE1C-67F2BBD51BDF}"/>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954F-42ED-BE1C-67F2BBD51BDF}"/>
              </c:ext>
            </c:extLst>
          </c:dPt>
          <c:dPt>
            <c:idx val="4"/>
            <c:bubble3D val="0"/>
            <c:spPr>
              <a:pattFill prst="ltDnDiag">
                <a:fgClr>
                  <a:schemeClr val="accent2"/>
                </a:fgClr>
                <a:bgClr>
                  <a:schemeClr val="bg1"/>
                </a:bgClr>
              </a:pattFill>
              <a:ln w="19050">
                <a:solidFill>
                  <a:schemeClr val="tx1"/>
                </a:solidFill>
              </a:ln>
              <a:effectLst/>
            </c:spPr>
            <c:extLst xmlns:c16r2="http://schemas.microsoft.com/office/drawing/2015/06/char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EF19-49F1-B34C-B022FDA6C934}"/>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1-954F-42ED-BE1C-67F2BBD51BDF}"/>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954F-42ED-BE1C-67F2BBD51BDF}"/>
              </c:ext>
            </c:extLst>
          </c:dPt>
          <c:dPt>
            <c:idx val="2"/>
            <c:bubble3D val="0"/>
            <c:spPr>
              <a:noFill/>
              <a:ln w="19050">
                <a:solidFill>
                  <a:schemeClr val="tx1"/>
                </a:solidFill>
              </a:ln>
              <a:effectLst/>
            </c:spPr>
            <c:extLst xmlns:c16r2="http://schemas.microsoft.com/office/drawing/2015/06/chart">
              <c:ext xmlns:c16="http://schemas.microsoft.com/office/drawing/2014/chart" uri="{C3380CC4-5D6E-409C-BE32-E72D297353CC}">
                <c16:uniqueId val="{00000005-954F-42ED-BE1C-67F2BBD51BDF}"/>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954F-42ED-BE1C-67F2BBD51BDF}"/>
              </c:ext>
            </c:extLst>
          </c:dPt>
          <c:dPt>
            <c:idx val="4"/>
            <c:bubble3D val="0"/>
            <c:spPr>
              <a:pattFill prst="ltDnDiag">
                <a:fgClr>
                  <a:schemeClr val="accent2"/>
                </a:fgClr>
                <a:bgClr>
                  <a:schemeClr val="bg1"/>
                </a:bgClr>
              </a:pattFill>
              <a:ln w="19050">
                <a:solidFill>
                  <a:schemeClr val="tx1"/>
                </a:solidFill>
              </a:ln>
              <a:effectLst/>
            </c:spPr>
            <c:extLst xmlns:c16r2="http://schemas.microsoft.com/office/drawing/2015/06/char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A3C6-4615-BA8E-D8FF32CA46E1}"/>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dirty="1" sz="2800" b="1"/>
            <a:t>Cila nga të mëposhtmet është shtyllë themelore për ndonjë traktat të krimit kibernetik?</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sq-AL" dirty="1"/>
            <a:t>a) Veprat penale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dgm:spPr/>
      <dgm:t>
        <a:bodyPr/>
        <a:lstStyle/>
        <a:p>
          <a:r>
            <a:rPr lang="sq-AL" dirty="1"/>
            <a:t>b) Kompetencat procedurale</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dgm:spPr/>
      <dgm:t>
        <a:bodyPr/>
        <a:lstStyle/>
        <a:p>
          <a:r>
            <a:rPr lang="sq-AL" dirty="1"/>
            <a:t>c) Bashkëpunimi ndërkombëtar</a:t>
          </a:r>
          <a:r>
            <a:rPr lang="sq-AL" dirty="1"/>
            <a:t>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sq-AL" dirty="1"/>
            <a:t>d) Masat mbrojtëse / liria qytetare/ të Drejtat e Njeriut</a:t>
          </a:r>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sq-AL" dirty="1"/>
            <a:t>e) Provat elektronike</a:t>
          </a:r>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2D567ECC-EE11-40BE-8D44-12DF75E7AAA4}">
      <dgm:prSet phldrT="[Text]"/>
      <dgm:spPr/>
      <dgm:t>
        <a:bodyPr/>
        <a:lstStyle/>
        <a:p>
          <a:r>
            <a:rPr lang="sq-AL" dirty="1"/>
            <a:t>f) Të gjitha përgjigjet janë të sakta</a:t>
          </a:r>
          <a:r>
            <a:rPr lang="sq-AL" dirty="1"/>
            <a:t> </a:t>
          </a:r>
        </a:p>
      </dgm:t>
    </dgm:pt>
    <dgm:pt modelId="{096A135B-3D51-4C14-B762-4DFFB46136C9}" type="parTrans" cxnId="{45629286-2642-481F-BB3F-C9DC76E6A851}">
      <dgm:prSet/>
      <dgm:spPr/>
      <dgm:t>
        <a:bodyPr/>
        <a:lstStyle/>
        <a:p>
          <a:endParaRPr lang="aa-ET"/>
        </a:p>
      </dgm:t>
    </dgm:pt>
    <dgm:pt modelId="{352CE29C-C095-4E8D-B62B-E607F5416469}" type="sibTrans" cxnId="{45629286-2642-481F-BB3F-C9DC76E6A851}">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7" custScaleX="312303"/>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7"/>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6"/>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7"/>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6"/>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7"/>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6"/>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4" presStyleCnt="7"/>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3" presStyleCnt="6"/>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5" presStyleCnt="7"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4" presStyleCnt="6"/>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6" presStyleCnt="7"/>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5" presStyleCnt="6"/>
      <dgm:spPr/>
    </dgm:pt>
    <dgm:pt modelId="{E3E8A01D-29A2-442B-B2D9-9A8138A25142}" type="pres">
      <dgm:prSet presAssocID="{2D567ECC-EE11-40BE-8D44-12DF75E7AAA4}" presName="vertSpace2b" presStyleCnt="0"/>
      <dgm:spPr/>
    </dgm:pt>
  </dgm:ptLst>
  <dgm:cxnLst>
    <dgm:cxn modelId="{2E9FB024-7424-694A-AF48-3FAF0F12021E}" srcId="{8E61202A-36DD-0240-811A-270D9611A395}" destId="{323950B2-6BC2-AE4B-B5B8-B2437BA58494}" srcOrd="1" destOrd="0" parTransId="{7D9EC74E-4481-C849-9F84-FC81A57E126D}" sibTransId="{A9F617AB-9877-BB4B-828A-76F7E3E29AEF}"/>
    <dgm:cxn modelId="{6419D437-77A5-4FED-A8FF-561AE47977C3}" type="presOf" srcId="{8E61202A-36DD-0240-811A-270D9611A395}" destId="{CFE00427-EDF8-324F-9A5C-A181E81A4D48}"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5" destOrd="0" parTransId="{096A135B-3D51-4C14-B762-4DFFB46136C9}" sibTransId="{352CE29C-C095-4E8D-B62B-E607F5416469}"/>
    <dgm:cxn modelId="{40F08CBE-C0FF-49E9-A14D-59F0F70F60CC}" srcId="{8E61202A-36DD-0240-811A-270D9611A395}" destId="{9EFF4F62-79ED-4EA0-85C1-51F88755C8EE}" srcOrd="4" destOrd="0" parTransId="{8EAFCDE7-4869-4D95-9359-6DA608AB28F0}" sibTransId="{D3274077-7919-4B64-B4D8-786A32E9EF73}"/>
    <dgm:cxn modelId="{AFD2487F-444F-4C44-A623-9AAFEB90AC49}" srcId="{8E61202A-36DD-0240-811A-270D9611A395}" destId="{412DA8CB-B9E5-F44F-9FDD-EF35DF68306D}" srcOrd="2" destOrd="0" parTransId="{7E8B7982-18DC-F246-BFD4-7B9D4C9DB2CA}" sibTransId="{960A4A2E-B23E-7544-9A93-1312898E2DC4}"/>
    <dgm:cxn modelId="{99EB5834-3593-6644-A836-6C8D5595A820}" srcId="{8E61202A-36DD-0240-811A-270D9611A395}" destId="{7029F5E8-D056-AE49-BD66-3C193010DDE8}" srcOrd="0" destOrd="0" parTransId="{ACE97453-93D9-C642-95ED-D55F9984F778}" sibTransId="{3346CD8C-3206-F84A-BEA2-B5492B6B7347}"/>
    <dgm:cxn modelId="{647C8E7C-E9CF-4CA3-BAEB-A790ECC8C364}" type="presOf" srcId="{412DA8CB-B9E5-F44F-9FDD-EF35DF68306D}" destId="{B9E57DF2-F223-F848-B6AB-FEB0F6FB4076}" srcOrd="0" destOrd="0" presId="urn:microsoft.com/office/officeart/2008/layout/LinedList"/>
    <dgm:cxn modelId="{5441ACF7-001D-47E8-BE90-D77A819FBE03}" srcId="{8E61202A-36DD-0240-811A-270D9611A395}" destId="{D907F82D-4934-4260-A319-D0C1005DB73A}" srcOrd="3" destOrd="0" parTransId="{6643C99F-6929-4115-B10C-449964C298DB}" sibTransId="{9EB8D1B3-16DB-4A75-A7E2-3B79ADD997CE}"/>
    <dgm:cxn modelId="{3E1E8DD6-66F0-4128-95E3-56F655FE22E2}" type="presOf" srcId="{9EFF4F62-79ED-4EA0-85C1-51F88755C8EE}" destId="{0DEDE790-6650-4E13-B812-9DA3ABBAEB7C}" srcOrd="0" destOrd="0" presId="urn:microsoft.com/office/officeart/2008/layout/LinedList"/>
    <dgm:cxn modelId="{18C1FC24-61F8-4FD4-BE43-5F878E92A2B8}" type="presOf" srcId="{3C774A1C-BB1C-4347-A758-A94A436F7244}" destId="{9CA50A65-40FA-E945-A868-9E3FE840B07E}" srcOrd="0" destOrd="0" presId="urn:microsoft.com/office/officeart/2008/layout/LinedList"/>
    <dgm:cxn modelId="{607FBA8E-E7D1-424F-B49A-9BF58866DA7F}" type="presOf" srcId="{D907F82D-4934-4260-A319-D0C1005DB73A}" destId="{576A2C98-791A-4E50-8CB8-1914215BEA2D}" srcOrd="0" destOrd="0" presId="urn:microsoft.com/office/officeart/2008/layout/LinedList"/>
    <dgm:cxn modelId="{8D7028C7-12E4-4BC0-995F-C92EDAC9FA6D}" type="presOf" srcId="{7029F5E8-D056-AE49-BD66-3C193010DDE8}" destId="{5D9EDF3F-7B20-8E47-A431-F9F24450F874}" srcOrd="0" destOrd="0" presId="urn:microsoft.com/office/officeart/2008/layout/LinedList"/>
    <dgm:cxn modelId="{9A7033AC-2E6B-4B43-AC66-222BE30C0162}" type="presOf" srcId="{2D567ECC-EE11-40BE-8D44-12DF75E7AAA4}" destId="{27817E14-DB1F-4D8F-A68A-7A628C5AB32E}" srcOrd="0" destOrd="0" presId="urn:microsoft.com/office/officeart/2008/layout/LinedList"/>
    <dgm:cxn modelId="{07023205-C3B1-430B-9F79-47F22C422639}" type="presOf" srcId="{323950B2-6BC2-AE4B-B5B8-B2437BA58494}" destId="{D6847470-F054-2943-A634-F983FF0A0122}" srcOrd="0" destOrd="0" presId="urn:microsoft.com/office/officeart/2008/layout/LinedList"/>
    <dgm:cxn modelId="{0E8FBAD5-7DB9-4405-BC59-D39C77A47E21}" type="presParOf" srcId="{9CA50A65-40FA-E945-A868-9E3FE840B07E}" destId="{D5C7DCB4-3723-4443-ADD7-DBEB1005841A}" srcOrd="0" destOrd="0" presId="urn:microsoft.com/office/officeart/2008/layout/LinedList"/>
    <dgm:cxn modelId="{DD33CA54-0D60-466A-9BCA-D041244FC989}" type="presParOf" srcId="{9CA50A65-40FA-E945-A868-9E3FE840B07E}" destId="{9F8ADD56-4647-5947-BF4A-89820DB0503F}" srcOrd="1" destOrd="0" presId="urn:microsoft.com/office/officeart/2008/layout/LinedList"/>
    <dgm:cxn modelId="{52B21714-10CB-48C1-A166-DEF87C63BD11}" type="presParOf" srcId="{9F8ADD56-4647-5947-BF4A-89820DB0503F}" destId="{CFE00427-EDF8-324F-9A5C-A181E81A4D48}" srcOrd="0" destOrd="0" presId="urn:microsoft.com/office/officeart/2008/layout/LinedList"/>
    <dgm:cxn modelId="{DD58C0C7-8EB9-4A50-A5A6-27AE61EEB557}" type="presParOf" srcId="{9F8ADD56-4647-5947-BF4A-89820DB0503F}" destId="{71554259-89F3-DC41-AF38-A80F6823C6AB}" srcOrd="1" destOrd="0" presId="urn:microsoft.com/office/officeart/2008/layout/LinedList"/>
    <dgm:cxn modelId="{7E9B71F4-C738-4A5A-B6AB-83D3501A24F4}" type="presParOf" srcId="{71554259-89F3-DC41-AF38-A80F6823C6AB}" destId="{D0431CA8-5100-6745-A242-ED330061BD73}" srcOrd="0" destOrd="0" presId="urn:microsoft.com/office/officeart/2008/layout/LinedList"/>
    <dgm:cxn modelId="{34BAF2DF-6586-4165-92CF-E5874069ED2B}" type="presParOf" srcId="{71554259-89F3-DC41-AF38-A80F6823C6AB}" destId="{FE55CC5A-C0EF-DF45-AF1E-C9A5EF0E713C}" srcOrd="1" destOrd="0" presId="urn:microsoft.com/office/officeart/2008/layout/LinedList"/>
    <dgm:cxn modelId="{165E71F6-29E0-410B-91DF-528AC87B10BB}" type="presParOf" srcId="{FE55CC5A-C0EF-DF45-AF1E-C9A5EF0E713C}" destId="{D79F8CF2-80EE-C747-9C26-26414E55692C}" srcOrd="0" destOrd="0" presId="urn:microsoft.com/office/officeart/2008/layout/LinedList"/>
    <dgm:cxn modelId="{4094E4C7-4A77-4ACB-8913-C58FA7156FFA}" type="presParOf" srcId="{FE55CC5A-C0EF-DF45-AF1E-C9A5EF0E713C}" destId="{5D9EDF3F-7B20-8E47-A431-F9F24450F874}" srcOrd="1" destOrd="0" presId="urn:microsoft.com/office/officeart/2008/layout/LinedList"/>
    <dgm:cxn modelId="{A0D2322D-6A01-4FF8-90DE-AD6F812EC7C6}" type="presParOf" srcId="{FE55CC5A-C0EF-DF45-AF1E-C9A5EF0E713C}" destId="{EB933D24-ABB6-0C44-A5A7-05F1CB99F1EB}" srcOrd="2" destOrd="0" presId="urn:microsoft.com/office/officeart/2008/layout/LinedList"/>
    <dgm:cxn modelId="{850E0EEE-AE99-4063-8BBF-43470862C535}" type="presParOf" srcId="{71554259-89F3-DC41-AF38-A80F6823C6AB}" destId="{EB798B99-5590-864A-A2C1-F553D99D3FAA}" srcOrd="2" destOrd="0" presId="urn:microsoft.com/office/officeart/2008/layout/LinedList"/>
    <dgm:cxn modelId="{EC529421-1531-4E80-A80A-CD1CFA1EC180}" type="presParOf" srcId="{71554259-89F3-DC41-AF38-A80F6823C6AB}" destId="{9C715A5E-13B0-3F4D-85BD-4FA3A97839C5}" srcOrd="3" destOrd="0" presId="urn:microsoft.com/office/officeart/2008/layout/LinedList"/>
    <dgm:cxn modelId="{27E514B5-A711-4E74-9A40-8693624A1B37}" type="presParOf" srcId="{71554259-89F3-DC41-AF38-A80F6823C6AB}" destId="{D06F8563-21D8-9742-9655-9B668CF235AD}" srcOrd="4" destOrd="0" presId="urn:microsoft.com/office/officeart/2008/layout/LinedList"/>
    <dgm:cxn modelId="{A4DDC141-BB85-44FC-803B-1B0DBDD2ACF5}" type="presParOf" srcId="{D06F8563-21D8-9742-9655-9B668CF235AD}" destId="{FC6B0E8A-D5C8-BF42-A0DB-5A2B5E61A3A8}" srcOrd="0" destOrd="0" presId="urn:microsoft.com/office/officeart/2008/layout/LinedList"/>
    <dgm:cxn modelId="{E0A71B90-2A5F-4158-B687-FD142B938F41}" type="presParOf" srcId="{D06F8563-21D8-9742-9655-9B668CF235AD}" destId="{D6847470-F054-2943-A634-F983FF0A0122}" srcOrd="1" destOrd="0" presId="urn:microsoft.com/office/officeart/2008/layout/LinedList"/>
    <dgm:cxn modelId="{949933F8-7D4B-4907-8E92-477C2554725D}" type="presParOf" srcId="{D06F8563-21D8-9742-9655-9B668CF235AD}" destId="{93837557-E77B-4749-A0F8-1876E8CD33B9}" srcOrd="2" destOrd="0" presId="urn:microsoft.com/office/officeart/2008/layout/LinedList"/>
    <dgm:cxn modelId="{5579F709-5087-43B4-8A6C-4AD92FBC63A4}" type="presParOf" srcId="{71554259-89F3-DC41-AF38-A80F6823C6AB}" destId="{5B901F7D-EE59-304E-B86D-F0C8CC3A841B}" srcOrd="5" destOrd="0" presId="urn:microsoft.com/office/officeart/2008/layout/LinedList"/>
    <dgm:cxn modelId="{97B310E7-D7F4-4A21-85A4-EF9D6443B07B}" type="presParOf" srcId="{71554259-89F3-DC41-AF38-A80F6823C6AB}" destId="{3A7A15FE-03D5-7B4E-BE07-5A9A9318E5F4}" srcOrd="6" destOrd="0" presId="urn:microsoft.com/office/officeart/2008/layout/LinedList"/>
    <dgm:cxn modelId="{8159C861-0343-4481-A767-FE2E9504B8C9}" type="presParOf" srcId="{71554259-89F3-DC41-AF38-A80F6823C6AB}" destId="{A4B3FD2E-63E5-E445-B87B-210177B3706B}" srcOrd="7" destOrd="0" presId="urn:microsoft.com/office/officeart/2008/layout/LinedList"/>
    <dgm:cxn modelId="{156B11D3-D268-4143-9A00-298569EF8682}" type="presParOf" srcId="{A4B3FD2E-63E5-E445-B87B-210177B3706B}" destId="{B4FE7B28-4407-5045-AAC1-7786FB86FE88}" srcOrd="0" destOrd="0" presId="urn:microsoft.com/office/officeart/2008/layout/LinedList"/>
    <dgm:cxn modelId="{5973A255-C667-48B8-BAE9-D8389D708D99}" type="presParOf" srcId="{A4B3FD2E-63E5-E445-B87B-210177B3706B}" destId="{B9E57DF2-F223-F848-B6AB-FEB0F6FB4076}" srcOrd="1" destOrd="0" presId="urn:microsoft.com/office/officeart/2008/layout/LinedList"/>
    <dgm:cxn modelId="{DDD5A1E9-B41E-41C9-A878-3DC73571BD4B}" type="presParOf" srcId="{A4B3FD2E-63E5-E445-B87B-210177B3706B}" destId="{84017E13-6661-1647-9DB1-F43BB49DC0FD}" srcOrd="2" destOrd="0" presId="urn:microsoft.com/office/officeart/2008/layout/LinedList"/>
    <dgm:cxn modelId="{1D7EF850-6A93-4B27-B9DD-87CF69A7082E}" type="presParOf" srcId="{71554259-89F3-DC41-AF38-A80F6823C6AB}" destId="{1E88F2A9-FC8F-2A4F-ABF4-2C5837CA76E5}" srcOrd="8" destOrd="0" presId="urn:microsoft.com/office/officeart/2008/layout/LinedList"/>
    <dgm:cxn modelId="{70B0E78B-DE39-4E57-BB0D-10B2D55D7786}" type="presParOf" srcId="{71554259-89F3-DC41-AF38-A80F6823C6AB}" destId="{02B19E4E-8333-4B4F-AA1E-19B5E7CAD48B}" srcOrd="9" destOrd="0" presId="urn:microsoft.com/office/officeart/2008/layout/LinedList"/>
    <dgm:cxn modelId="{00889B7B-3601-4E03-9D60-290194BC7BB5}" type="presParOf" srcId="{71554259-89F3-DC41-AF38-A80F6823C6AB}" destId="{5121BA32-9249-455A-8A20-08E85B86269F}" srcOrd="10" destOrd="0" presId="urn:microsoft.com/office/officeart/2008/layout/LinedList"/>
    <dgm:cxn modelId="{4FD22995-3710-4537-A903-59536957A5CD}" type="presParOf" srcId="{5121BA32-9249-455A-8A20-08E85B86269F}" destId="{E379A0C3-13D3-46B9-950A-CF0A08724A6D}" srcOrd="0" destOrd="0" presId="urn:microsoft.com/office/officeart/2008/layout/LinedList"/>
    <dgm:cxn modelId="{2786AA5E-859B-4426-B45C-BD46D21A1370}" type="presParOf" srcId="{5121BA32-9249-455A-8A20-08E85B86269F}" destId="{576A2C98-791A-4E50-8CB8-1914215BEA2D}" srcOrd="1" destOrd="0" presId="urn:microsoft.com/office/officeart/2008/layout/LinedList"/>
    <dgm:cxn modelId="{4E039EBF-271D-444B-B613-2485E112E6EF}" type="presParOf" srcId="{5121BA32-9249-455A-8A20-08E85B86269F}" destId="{3EC880A3-8E6D-40A4-857F-9A4C9ED1B22A}" srcOrd="2" destOrd="0" presId="urn:microsoft.com/office/officeart/2008/layout/LinedList"/>
    <dgm:cxn modelId="{8F8A1BF3-1E8A-40A6-A21D-50FF4A178D87}" type="presParOf" srcId="{71554259-89F3-DC41-AF38-A80F6823C6AB}" destId="{45167FBC-5EE3-4C8A-A94C-30BB5DE89AD6}" srcOrd="11" destOrd="0" presId="urn:microsoft.com/office/officeart/2008/layout/LinedList"/>
    <dgm:cxn modelId="{3CEE3C75-2F7E-4A5C-B078-2424A8535A42}" type="presParOf" srcId="{71554259-89F3-DC41-AF38-A80F6823C6AB}" destId="{BC5CA65E-0C6F-472F-B2E2-282C2CDDDC9F}" srcOrd="12" destOrd="0" presId="urn:microsoft.com/office/officeart/2008/layout/LinedList"/>
    <dgm:cxn modelId="{31DF2116-8160-4696-9CED-AB9A34DF591D}" type="presParOf" srcId="{71554259-89F3-DC41-AF38-A80F6823C6AB}" destId="{DFE917DE-2459-4110-B5CA-909F8A25E9B3}" srcOrd="13" destOrd="0" presId="urn:microsoft.com/office/officeart/2008/layout/LinedList"/>
    <dgm:cxn modelId="{E90A66B1-F5E9-4475-B1F0-069F355B00E4}" type="presParOf" srcId="{DFE917DE-2459-4110-B5CA-909F8A25E9B3}" destId="{BFFB7145-8402-485B-85FA-7C375AFB0A2C}" srcOrd="0" destOrd="0" presId="urn:microsoft.com/office/officeart/2008/layout/LinedList"/>
    <dgm:cxn modelId="{D82718F6-4D8B-446C-8310-16EC43B76A7F}" type="presParOf" srcId="{DFE917DE-2459-4110-B5CA-909F8A25E9B3}" destId="{0DEDE790-6650-4E13-B812-9DA3ABBAEB7C}" srcOrd="1" destOrd="0" presId="urn:microsoft.com/office/officeart/2008/layout/LinedList"/>
    <dgm:cxn modelId="{DF84B397-A9F3-48E6-92C5-8DC84CBE6B89}" type="presParOf" srcId="{DFE917DE-2459-4110-B5CA-909F8A25E9B3}" destId="{CC02E1CA-72BE-493C-916D-08B08D649491}" srcOrd="2" destOrd="0" presId="urn:microsoft.com/office/officeart/2008/layout/LinedList"/>
    <dgm:cxn modelId="{DC49F827-E066-431E-ABD6-D30C53A7D14D}" type="presParOf" srcId="{71554259-89F3-DC41-AF38-A80F6823C6AB}" destId="{41DAB04F-B76E-41A3-BF92-19D36F058A9E}" srcOrd="14" destOrd="0" presId="urn:microsoft.com/office/officeart/2008/layout/LinedList"/>
    <dgm:cxn modelId="{B48AA1BA-3553-4D77-A6AB-A330313DE7CE}" type="presParOf" srcId="{71554259-89F3-DC41-AF38-A80F6823C6AB}" destId="{E5F9CA9F-91E3-425C-B99F-A98D8F0B0A7F}" srcOrd="15" destOrd="0" presId="urn:microsoft.com/office/officeart/2008/layout/LinedList"/>
    <dgm:cxn modelId="{3E9B2153-23A2-4261-BFED-AC53A340B9A2}" type="presParOf" srcId="{71554259-89F3-DC41-AF38-A80F6823C6AB}" destId="{B3DB48DB-4C93-4596-9AC6-3B83B01CF220}" srcOrd="16" destOrd="0" presId="urn:microsoft.com/office/officeart/2008/layout/LinedList"/>
    <dgm:cxn modelId="{6B8DED5C-9819-451C-AD6C-5ECDFF2FE399}" type="presParOf" srcId="{B3DB48DB-4C93-4596-9AC6-3B83B01CF220}" destId="{40B7A97C-3464-43FE-BFE9-19588B33F0C0}" srcOrd="0" destOrd="0" presId="urn:microsoft.com/office/officeart/2008/layout/LinedList"/>
    <dgm:cxn modelId="{9B338E0B-8A26-466D-A611-DCAA21F8444C}" type="presParOf" srcId="{B3DB48DB-4C93-4596-9AC6-3B83B01CF220}" destId="{27817E14-DB1F-4D8F-A68A-7A628C5AB32E}" srcOrd="1" destOrd="0" presId="urn:microsoft.com/office/officeart/2008/layout/LinedList"/>
    <dgm:cxn modelId="{E0C03F3B-2EF3-4EA0-BECB-8EFA2AAFC532}" type="presParOf" srcId="{B3DB48DB-4C93-4596-9AC6-3B83B01CF220}" destId="{4DA3FBF6-D5DD-4780-9A67-BC9D183196BA}" srcOrd="2" destOrd="0" presId="urn:microsoft.com/office/officeart/2008/layout/LinedList"/>
    <dgm:cxn modelId="{CCBC7F86-F69A-4E03-8B64-A552A9CFBD71}" type="presParOf" srcId="{71554259-89F3-DC41-AF38-A80F6823C6AB}" destId="{9B1E8AEA-2A8D-4500-8486-4DCED5C7B4CD}" srcOrd="17" destOrd="0" presId="urn:microsoft.com/office/officeart/2008/layout/LinedList"/>
    <dgm:cxn modelId="{6885842C-9E95-4BB8-832A-7219170A190F}" type="presParOf" srcId="{71554259-89F3-DC41-AF38-A80F6823C6AB}" destId="{E3E8A01D-29A2-442B-B2D9-9A8138A25142}" srcOrd="18"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dirty="1" sz="2800" b="1"/>
            <a:t>Cila nga të mëposhtmet është shtyllë themelore për ndonjë traktat të krimit kibernetik?</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sq-AL" dirty="1"/>
            <a:t>a) Veprat penale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dgm:spPr/>
      <dgm:t>
        <a:bodyPr/>
        <a:lstStyle/>
        <a:p>
          <a:r>
            <a:rPr lang="sq-AL" dirty="1"/>
            <a:t>b) Kompetencat procedurale</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dgm:spPr/>
      <dgm:t>
        <a:bodyPr/>
        <a:lstStyle/>
        <a:p>
          <a:r>
            <a:rPr lang="sq-AL" dirty="1"/>
            <a:t>c) Bashkëpunimi ndërkombëtar</a:t>
          </a:r>
          <a:r>
            <a:rPr lang="sq-AL" dirty="1"/>
            <a:t>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sq-AL" dirty="1"/>
            <a:t>d) Masat mbrojtëse / liria qytetare/ të Drejtat e Njeriut</a:t>
          </a:r>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sq-AL" dirty="1"/>
            <a:t>e) Provat elektronike</a:t>
          </a:r>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2D567ECC-EE11-40BE-8D44-12DF75E7AAA4}">
      <dgm:prSet phldrT="[Text]"/>
      <dgm:spPr/>
      <dgm:t>
        <a:bodyPr/>
        <a:lstStyle/>
        <a:p>
          <a:r>
            <a:rPr lang="sq-AL" dirty="1" b="1">
              <a:solidFill>
                <a:srgbClr val="FF0000"/>
              </a:solidFill>
            </a:rPr>
            <a:t>f) Të gjitha përgjigjet janë të sakta</a:t>
          </a:r>
          <a:r>
            <a:rPr lang="sq-AL" dirty="1" b="1">
              <a:solidFill>
                <a:srgbClr val="FF0000"/>
              </a:solidFill>
            </a:rPr>
            <a:t> </a:t>
          </a:r>
        </a:p>
      </dgm:t>
    </dgm:pt>
    <dgm:pt modelId="{096A135B-3D51-4C14-B762-4DFFB46136C9}" type="parTrans" cxnId="{45629286-2642-481F-BB3F-C9DC76E6A851}">
      <dgm:prSet/>
      <dgm:spPr/>
      <dgm:t>
        <a:bodyPr/>
        <a:lstStyle/>
        <a:p>
          <a:endParaRPr lang="aa-ET"/>
        </a:p>
      </dgm:t>
    </dgm:pt>
    <dgm:pt modelId="{352CE29C-C095-4E8D-B62B-E607F5416469}" type="sibTrans" cxnId="{45629286-2642-481F-BB3F-C9DC76E6A851}">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7" custScaleX="312303"/>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7"/>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6"/>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7"/>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6"/>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7"/>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6"/>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4" presStyleCnt="7"/>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3" presStyleCnt="6"/>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5" presStyleCnt="7"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4" presStyleCnt="6"/>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6" presStyleCnt="7"/>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5" presStyleCnt="6"/>
      <dgm:spPr/>
    </dgm:pt>
    <dgm:pt modelId="{E3E8A01D-29A2-442B-B2D9-9A8138A25142}" type="pres">
      <dgm:prSet presAssocID="{2D567ECC-EE11-40BE-8D44-12DF75E7AAA4}" presName="vertSpace2b" presStyleCnt="0"/>
      <dgm:spPr/>
    </dgm:pt>
  </dgm:ptLst>
  <dgm:cxnLst>
    <dgm:cxn modelId="{332490B9-1040-4F4A-9BA5-4728D4FDCD04}" type="presOf" srcId="{323950B2-6BC2-AE4B-B5B8-B2437BA58494}" destId="{D6847470-F054-2943-A634-F983FF0A0122}" srcOrd="0" destOrd="0" presId="urn:microsoft.com/office/officeart/2008/layout/LinedList"/>
    <dgm:cxn modelId="{5441ACF7-001D-47E8-BE90-D77A819FBE03}" srcId="{8E61202A-36DD-0240-811A-270D9611A395}" destId="{D907F82D-4934-4260-A319-D0C1005DB73A}" srcOrd="3" destOrd="0" parTransId="{6643C99F-6929-4115-B10C-449964C298DB}" sibTransId="{9EB8D1B3-16DB-4A75-A7E2-3B79ADD997CE}"/>
    <dgm:cxn modelId="{0A1E62E9-3C78-4924-BE50-A57E4185687C}" type="presOf" srcId="{D907F82D-4934-4260-A319-D0C1005DB73A}" destId="{576A2C98-791A-4E50-8CB8-1914215BEA2D}" srcOrd="0" destOrd="0" presId="urn:microsoft.com/office/officeart/2008/layout/LinedList"/>
    <dgm:cxn modelId="{68DF173C-33E3-4041-8098-8CFCE09EB4BF}" type="presOf" srcId="{7029F5E8-D056-AE49-BD66-3C193010DDE8}" destId="{5D9EDF3F-7B20-8E47-A431-F9F24450F874}"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4A43443E-95B9-484A-A369-65EB620DB60F}" type="presOf" srcId="{412DA8CB-B9E5-F44F-9FDD-EF35DF68306D}" destId="{B9E57DF2-F223-F848-B6AB-FEB0F6FB4076}"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44225E71-15D9-4D49-AEB7-779A08420E5C}" type="presOf" srcId="{3C774A1C-BB1C-4347-A758-A94A436F7244}" destId="{9CA50A65-40FA-E945-A868-9E3FE840B07E}" srcOrd="0" destOrd="0" presId="urn:microsoft.com/office/officeart/2008/layout/LinedList"/>
    <dgm:cxn modelId="{C694C751-AA2B-40DA-8305-AD582BA089AA}" type="presOf" srcId="{2D567ECC-EE11-40BE-8D44-12DF75E7AAA4}" destId="{27817E14-DB1F-4D8F-A68A-7A628C5AB32E}" srcOrd="0" destOrd="0" presId="urn:microsoft.com/office/officeart/2008/layout/LinedList"/>
    <dgm:cxn modelId="{27E188D1-5F34-4B5B-B759-B51C4DCE7083}" type="presOf" srcId="{8E61202A-36DD-0240-811A-270D9611A395}" destId="{CFE00427-EDF8-324F-9A5C-A181E81A4D48}" srcOrd="0" destOrd="0" presId="urn:microsoft.com/office/officeart/2008/layout/LinedList"/>
    <dgm:cxn modelId="{F7C71080-2348-41BC-AE72-9E53F800D3D9}" type="presOf" srcId="{9EFF4F62-79ED-4EA0-85C1-51F88755C8EE}" destId="{0DEDE790-6650-4E13-B812-9DA3ABBAEB7C}" srcOrd="0" destOrd="0" presId="urn:microsoft.com/office/officeart/2008/layout/LinedList"/>
    <dgm:cxn modelId="{45629286-2642-481F-BB3F-C9DC76E6A851}" srcId="{8E61202A-36DD-0240-811A-270D9611A395}" destId="{2D567ECC-EE11-40BE-8D44-12DF75E7AAA4}" srcOrd="5" destOrd="0" parTransId="{096A135B-3D51-4C14-B762-4DFFB46136C9}" sibTransId="{352CE29C-C095-4E8D-B62B-E607F5416469}"/>
    <dgm:cxn modelId="{40F08CBE-C0FF-49E9-A14D-59F0F70F60CC}" srcId="{8E61202A-36DD-0240-811A-270D9611A395}" destId="{9EFF4F62-79ED-4EA0-85C1-51F88755C8EE}" srcOrd="4" destOrd="0" parTransId="{8EAFCDE7-4869-4D95-9359-6DA608AB28F0}" sibTransId="{D3274077-7919-4B64-B4D8-786A32E9EF73}"/>
    <dgm:cxn modelId="{99EB5834-3593-6644-A836-6C8D5595A820}" srcId="{8E61202A-36DD-0240-811A-270D9611A395}" destId="{7029F5E8-D056-AE49-BD66-3C193010DDE8}" srcOrd="0" destOrd="0" parTransId="{ACE97453-93D9-C642-95ED-D55F9984F778}" sibTransId="{3346CD8C-3206-F84A-BEA2-B5492B6B7347}"/>
    <dgm:cxn modelId="{800AC85A-2E66-47FC-9477-6D94FA0A2DDA}" type="presParOf" srcId="{9CA50A65-40FA-E945-A868-9E3FE840B07E}" destId="{D5C7DCB4-3723-4443-ADD7-DBEB1005841A}" srcOrd="0" destOrd="0" presId="urn:microsoft.com/office/officeart/2008/layout/LinedList"/>
    <dgm:cxn modelId="{61806EE7-4060-489C-A4F0-45B2A9198FDB}" type="presParOf" srcId="{9CA50A65-40FA-E945-A868-9E3FE840B07E}" destId="{9F8ADD56-4647-5947-BF4A-89820DB0503F}" srcOrd="1" destOrd="0" presId="urn:microsoft.com/office/officeart/2008/layout/LinedList"/>
    <dgm:cxn modelId="{EC23D3F5-F9FE-4F91-AF34-7BAAE875DA0B}" type="presParOf" srcId="{9F8ADD56-4647-5947-BF4A-89820DB0503F}" destId="{CFE00427-EDF8-324F-9A5C-A181E81A4D48}" srcOrd="0" destOrd="0" presId="urn:microsoft.com/office/officeart/2008/layout/LinedList"/>
    <dgm:cxn modelId="{6E4D0E68-5E42-44C9-B3B8-CD7300D2C7E2}" type="presParOf" srcId="{9F8ADD56-4647-5947-BF4A-89820DB0503F}" destId="{71554259-89F3-DC41-AF38-A80F6823C6AB}" srcOrd="1" destOrd="0" presId="urn:microsoft.com/office/officeart/2008/layout/LinedList"/>
    <dgm:cxn modelId="{6BD42761-2D5A-4FBF-B7AA-6DA5B43CE67F}" type="presParOf" srcId="{71554259-89F3-DC41-AF38-A80F6823C6AB}" destId="{D0431CA8-5100-6745-A242-ED330061BD73}" srcOrd="0" destOrd="0" presId="urn:microsoft.com/office/officeart/2008/layout/LinedList"/>
    <dgm:cxn modelId="{257AC611-6882-46BE-8E51-42B5986DE4D5}" type="presParOf" srcId="{71554259-89F3-DC41-AF38-A80F6823C6AB}" destId="{FE55CC5A-C0EF-DF45-AF1E-C9A5EF0E713C}" srcOrd="1" destOrd="0" presId="urn:microsoft.com/office/officeart/2008/layout/LinedList"/>
    <dgm:cxn modelId="{3504D357-8AA8-4012-A902-A8DDDA2A4465}" type="presParOf" srcId="{FE55CC5A-C0EF-DF45-AF1E-C9A5EF0E713C}" destId="{D79F8CF2-80EE-C747-9C26-26414E55692C}" srcOrd="0" destOrd="0" presId="urn:microsoft.com/office/officeart/2008/layout/LinedList"/>
    <dgm:cxn modelId="{63278164-F878-428A-A19E-7F2FE87C734D}" type="presParOf" srcId="{FE55CC5A-C0EF-DF45-AF1E-C9A5EF0E713C}" destId="{5D9EDF3F-7B20-8E47-A431-F9F24450F874}" srcOrd="1" destOrd="0" presId="urn:microsoft.com/office/officeart/2008/layout/LinedList"/>
    <dgm:cxn modelId="{BEF0D5B0-9DAF-4EE1-8F10-62B15B9A4DFE}" type="presParOf" srcId="{FE55CC5A-C0EF-DF45-AF1E-C9A5EF0E713C}" destId="{EB933D24-ABB6-0C44-A5A7-05F1CB99F1EB}" srcOrd="2" destOrd="0" presId="urn:microsoft.com/office/officeart/2008/layout/LinedList"/>
    <dgm:cxn modelId="{C64A40C7-D649-4848-936E-035EC0448B19}" type="presParOf" srcId="{71554259-89F3-DC41-AF38-A80F6823C6AB}" destId="{EB798B99-5590-864A-A2C1-F553D99D3FAA}" srcOrd="2" destOrd="0" presId="urn:microsoft.com/office/officeart/2008/layout/LinedList"/>
    <dgm:cxn modelId="{B69C21B2-E187-45D1-A3A0-247939FC6906}" type="presParOf" srcId="{71554259-89F3-DC41-AF38-A80F6823C6AB}" destId="{9C715A5E-13B0-3F4D-85BD-4FA3A97839C5}" srcOrd="3" destOrd="0" presId="urn:microsoft.com/office/officeart/2008/layout/LinedList"/>
    <dgm:cxn modelId="{B39ECC58-340E-4757-A064-B27A70A95790}" type="presParOf" srcId="{71554259-89F3-DC41-AF38-A80F6823C6AB}" destId="{D06F8563-21D8-9742-9655-9B668CF235AD}" srcOrd="4" destOrd="0" presId="urn:microsoft.com/office/officeart/2008/layout/LinedList"/>
    <dgm:cxn modelId="{7BB390DC-CD90-40D5-AB2B-2368F3279DF6}" type="presParOf" srcId="{D06F8563-21D8-9742-9655-9B668CF235AD}" destId="{FC6B0E8A-D5C8-BF42-A0DB-5A2B5E61A3A8}" srcOrd="0" destOrd="0" presId="urn:microsoft.com/office/officeart/2008/layout/LinedList"/>
    <dgm:cxn modelId="{4BD5B6D4-4B55-452A-BFAD-8AB8A612790D}" type="presParOf" srcId="{D06F8563-21D8-9742-9655-9B668CF235AD}" destId="{D6847470-F054-2943-A634-F983FF0A0122}" srcOrd="1" destOrd="0" presId="urn:microsoft.com/office/officeart/2008/layout/LinedList"/>
    <dgm:cxn modelId="{886B9622-C669-4037-A8BF-FD2889849118}" type="presParOf" srcId="{D06F8563-21D8-9742-9655-9B668CF235AD}" destId="{93837557-E77B-4749-A0F8-1876E8CD33B9}" srcOrd="2" destOrd="0" presId="urn:microsoft.com/office/officeart/2008/layout/LinedList"/>
    <dgm:cxn modelId="{A793AE95-EACF-490D-97D0-870852A81538}" type="presParOf" srcId="{71554259-89F3-DC41-AF38-A80F6823C6AB}" destId="{5B901F7D-EE59-304E-B86D-F0C8CC3A841B}" srcOrd="5" destOrd="0" presId="urn:microsoft.com/office/officeart/2008/layout/LinedList"/>
    <dgm:cxn modelId="{F69A2119-1012-4625-9D71-642A947729E7}" type="presParOf" srcId="{71554259-89F3-DC41-AF38-A80F6823C6AB}" destId="{3A7A15FE-03D5-7B4E-BE07-5A9A9318E5F4}" srcOrd="6" destOrd="0" presId="urn:microsoft.com/office/officeart/2008/layout/LinedList"/>
    <dgm:cxn modelId="{F93C7C35-1BD8-49A5-8351-1A7DFAA719E3}" type="presParOf" srcId="{71554259-89F3-DC41-AF38-A80F6823C6AB}" destId="{A4B3FD2E-63E5-E445-B87B-210177B3706B}" srcOrd="7" destOrd="0" presId="urn:microsoft.com/office/officeart/2008/layout/LinedList"/>
    <dgm:cxn modelId="{FF0DA1C5-58EC-41BB-8856-0E95215B8770}" type="presParOf" srcId="{A4B3FD2E-63E5-E445-B87B-210177B3706B}" destId="{B4FE7B28-4407-5045-AAC1-7786FB86FE88}" srcOrd="0" destOrd="0" presId="urn:microsoft.com/office/officeart/2008/layout/LinedList"/>
    <dgm:cxn modelId="{916757AD-E0C0-417D-8155-21BC165640F5}" type="presParOf" srcId="{A4B3FD2E-63E5-E445-B87B-210177B3706B}" destId="{B9E57DF2-F223-F848-B6AB-FEB0F6FB4076}" srcOrd="1" destOrd="0" presId="urn:microsoft.com/office/officeart/2008/layout/LinedList"/>
    <dgm:cxn modelId="{AF4E0747-837B-459B-B207-46AC9FC4D709}" type="presParOf" srcId="{A4B3FD2E-63E5-E445-B87B-210177B3706B}" destId="{84017E13-6661-1647-9DB1-F43BB49DC0FD}" srcOrd="2" destOrd="0" presId="urn:microsoft.com/office/officeart/2008/layout/LinedList"/>
    <dgm:cxn modelId="{B844070A-B8CF-40D6-B985-C6397E6B6A66}" type="presParOf" srcId="{71554259-89F3-DC41-AF38-A80F6823C6AB}" destId="{1E88F2A9-FC8F-2A4F-ABF4-2C5837CA76E5}" srcOrd="8" destOrd="0" presId="urn:microsoft.com/office/officeart/2008/layout/LinedList"/>
    <dgm:cxn modelId="{BF2213F9-77C8-440A-94E4-A7BFE486E0AD}" type="presParOf" srcId="{71554259-89F3-DC41-AF38-A80F6823C6AB}" destId="{02B19E4E-8333-4B4F-AA1E-19B5E7CAD48B}" srcOrd="9" destOrd="0" presId="urn:microsoft.com/office/officeart/2008/layout/LinedList"/>
    <dgm:cxn modelId="{1CEFE2AF-AFB3-46CF-AD43-5D22D96B96DE}" type="presParOf" srcId="{71554259-89F3-DC41-AF38-A80F6823C6AB}" destId="{5121BA32-9249-455A-8A20-08E85B86269F}" srcOrd="10" destOrd="0" presId="urn:microsoft.com/office/officeart/2008/layout/LinedList"/>
    <dgm:cxn modelId="{6B32FCA7-24DF-47EB-AAAB-6763F5C6AF96}" type="presParOf" srcId="{5121BA32-9249-455A-8A20-08E85B86269F}" destId="{E379A0C3-13D3-46B9-950A-CF0A08724A6D}" srcOrd="0" destOrd="0" presId="urn:microsoft.com/office/officeart/2008/layout/LinedList"/>
    <dgm:cxn modelId="{49B964C8-18CA-41DD-86BD-7A5D38A70D58}" type="presParOf" srcId="{5121BA32-9249-455A-8A20-08E85B86269F}" destId="{576A2C98-791A-4E50-8CB8-1914215BEA2D}" srcOrd="1" destOrd="0" presId="urn:microsoft.com/office/officeart/2008/layout/LinedList"/>
    <dgm:cxn modelId="{49761BCF-17FF-4A6A-B448-652FD7BC31CA}" type="presParOf" srcId="{5121BA32-9249-455A-8A20-08E85B86269F}" destId="{3EC880A3-8E6D-40A4-857F-9A4C9ED1B22A}" srcOrd="2" destOrd="0" presId="urn:microsoft.com/office/officeart/2008/layout/LinedList"/>
    <dgm:cxn modelId="{924E8E91-4C44-425E-9A7A-9CCC0A469B54}" type="presParOf" srcId="{71554259-89F3-DC41-AF38-A80F6823C6AB}" destId="{45167FBC-5EE3-4C8A-A94C-30BB5DE89AD6}" srcOrd="11" destOrd="0" presId="urn:microsoft.com/office/officeart/2008/layout/LinedList"/>
    <dgm:cxn modelId="{0F80E9AC-90EB-4272-B95B-5CB795308BCB}" type="presParOf" srcId="{71554259-89F3-DC41-AF38-A80F6823C6AB}" destId="{BC5CA65E-0C6F-472F-B2E2-282C2CDDDC9F}" srcOrd="12" destOrd="0" presId="urn:microsoft.com/office/officeart/2008/layout/LinedList"/>
    <dgm:cxn modelId="{5D2B7A79-0CFA-4A0C-BB2C-90EFB06E7444}" type="presParOf" srcId="{71554259-89F3-DC41-AF38-A80F6823C6AB}" destId="{DFE917DE-2459-4110-B5CA-909F8A25E9B3}" srcOrd="13" destOrd="0" presId="urn:microsoft.com/office/officeart/2008/layout/LinedList"/>
    <dgm:cxn modelId="{255540D6-F873-48BA-8BE0-DE579156F34A}" type="presParOf" srcId="{DFE917DE-2459-4110-B5CA-909F8A25E9B3}" destId="{BFFB7145-8402-485B-85FA-7C375AFB0A2C}" srcOrd="0" destOrd="0" presId="urn:microsoft.com/office/officeart/2008/layout/LinedList"/>
    <dgm:cxn modelId="{F342496A-51AD-4155-AF56-50D4A33C2D20}" type="presParOf" srcId="{DFE917DE-2459-4110-B5CA-909F8A25E9B3}" destId="{0DEDE790-6650-4E13-B812-9DA3ABBAEB7C}" srcOrd="1" destOrd="0" presId="urn:microsoft.com/office/officeart/2008/layout/LinedList"/>
    <dgm:cxn modelId="{51EF6F8D-E40F-46DF-8C9F-39B585CC9BB6}" type="presParOf" srcId="{DFE917DE-2459-4110-B5CA-909F8A25E9B3}" destId="{CC02E1CA-72BE-493C-916D-08B08D649491}" srcOrd="2" destOrd="0" presId="urn:microsoft.com/office/officeart/2008/layout/LinedList"/>
    <dgm:cxn modelId="{C424AA61-78B8-4613-84B5-0BE07D2D6267}" type="presParOf" srcId="{71554259-89F3-DC41-AF38-A80F6823C6AB}" destId="{41DAB04F-B76E-41A3-BF92-19D36F058A9E}" srcOrd="14" destOrd="0" presId="urn:microsoft.com/office/officeart/2008/layout/LinedList"/>
    <dgm:cxn modelId="{848A2667-4CA6-434F-8ECC-51AE823797C9}" type="presParOf" srcId="{71554259-89F3-DC41-AF38-A80F6823C6AB}" destId="{E5F9CA9F-91E3-425C-B99F-A98D8F0B0A7F}" srcOrd="15" destOrd="0" presId="urn:microsoft.com/office/officeart/2008/layout/LinedList"/>
    <dgm:cxn modelId="{F4F2E5AF-AA65-40DD-A315-49A2F9DC76E9}" type="presParOf" srcId="{71554259-89F3-DC41-AF38-A80F6823C6AB}" destId="{B3DB48DB-4C93-4596-9AC6-3B83B01CF220}" srcOrd="16" destOrd="0" presId="urn:microsoft.com/office/officeart/2008/layout/LinedList"/>
    <dgm:cxn modelId="{1E76AEFD-B5DD-47B8-95EF-D91FBA3131EC}" type="presParOf" srcId="{B3DB48DB-4C93-4596-9AC6-3B83B01CF220}" destId="{40B7A97C-3464-43FE-BFE9-19588B33F0C0}" srcOrd="0" destOrd="0" presId="urn:microsoft.com/office/officeart/2008/layout/LinedList"/>
    <dgm:cxn modelId="{E28C766B-1F54-4B3E-BCD8-71D3FB145A81}" type="presParOf" srcId="{B3DB48DB-4C93-4596-9AC6-3B83B01CF220}" destId="{27817E14-DB1F-4D8F-A68A-7A628C5AB32E}" srcOrd="1" destOrd="0" presId="urn:microsoft.com/office/officeart/2008/layout/LinedList"/>
    <dgm:cxn modelId="{1F63D85F-C481-40B7-A8F2-36C4D450C4D2}" type="presParOf" srcId="{B3DB48DB-4C93-4596-9AC6-3B83B01CF220}" destId="{4DA3FBF6-D5DD-4780-9A67-BC9D183196BA}" srcOrd="2" destOrd="0" presId="urn:microsoft.com/office/officeart/2008/layout/LinedList"/>
    <dgm:cxn modelId="{5CA09212-7DCF-401F-98A8-07CF233C090B}" type="presParOf" srcId="{71554259-89F3-DC41-AF38-A80F6823C6AB}" destId="{9B1E8AEA-2A8D-4500-8486-4DCED5C7B4CD}" srcOrd="17" destOrd="0" presId="urn:microsoft.com/office/officeart/2008/layout/LinedList"/>
    <dgm:cxn modelId="{DDE05719-B272-4335-A00B-EA08B9DABD2B}" type="presParOf" srcId="{71554259-89F3-DC41-AF38-A80F6823C6AB}" destId="{E3E8A01D-29A2-442B-B2D9-9A8138A25142}" srcOrd="18"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dirty="1" sz="2800" b="1"/>
            <a:t>Zgjidhni dy nga këto më poshtë, të cilat do të ishin të papërshtatshme në një traktat të krimit kibernetik</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sq-AL" dirty="1"/>
            <a:t>a) Dispozitat operative për bashkëpunimin ndërkombëtar</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dgm:spPr/>
      <dgm:t>
        <a:bodyPr/>
        <a:lstStyle/>
        <a:p>
          <a:r>
            <a:rPr lang="sq-AL" dirty="1"/>
            <a:t>b) Siguria kibernetike</a:t>
          </a:r>
          <a:r>
            <a:rPr lang="sq-AL" dirty="1"/>
            <a:t> </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dgm:spPr/>
      <dgm:t>
        <a:bodyPr/>
        <a:lstStyle/>
        <a:p>
          <a:r>
            <a:rPr lang="sq-AL" dirty="1"/>
            <a:t>c) Përkufizimet</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sq-AL" dirty="1"/>
            <a:t>d) Siguria kombëtare</a:t>
          </a:r>
          <a:r>
            <a:rPr lang="sq-AL" dirty="1"/>
            <a:t> </a:t>
          </a:r>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sq-AL" dirty="1"/>
            <a:t>e) Mbledhja e provave elektronike për veprat që nuk janë krime kibernetike</a:t>
          </a:r>
          <a:r>
            <a:rPr lang="sq-AL" dirty="1"/>
            <a:t> </a:t>
          </a:r>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312303"/>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6"/>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5"/>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6"/>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4" presStyleCnt="6"/>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3"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5" presStyleCnt="6"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4" presStyleCnt="5"/>
      <dgm:spPr/>
    </dgm:pt>
    <dgm:pt modelId="{E5F9CA9F-91E3-425C-B99F-A98D8F0B0A7F}" type="pres">
      <dgm:prSet presAssocID="{9EFF4F62-79ED-4EA0-85C1-51F88755C8EE}" presName="vertSpace2b" presStyleCnt="0"/>
      <dgm:spPr/>
    </dgm:pt>
  </dgm:ptLst>
  <dgm:cxnLst>
    <dgm:cxn modelId="{6D1B2B7E-2C23-48F1-8B22-909734477924}" type="presOf" srcId="{3C774A1C-BB1C-4347-A758-A94A436F7244}" destId="{9CA50A65-40FA-E945-A868-9E3FE840B07E}" srcOrd="0" destOrd="0" presId="urn:microsoft.com/office/officeart/2008/layout/LinedList"/>
    <dgm:cxn modelId="{5441ACF7-001D-47E8-BE90-D77A819FBE03}" srcId="{8E61202A-36DD-0240-811A-270D9611A395}" destId="{D907F82D-4934-4260-A319-D0C1005DB73A}" srcOrd="3" destOrd="0" parTransId="{6643C99F-6929-4115-B10C-449964C298DB}" sibTransId="{9EB8D1B3-16DB-4A75-A7E2-3B79ADD997CE}"/>
    <dgm:cxn modelId="{AFD2487F-444F-4C44-A623-9AAFEB90AC49}" srcId="{8E61202A-36DD-0240-811A-270D9611A395}" destId="{412DA8CB-B9E5-F44F-9FDD-EF35DF68306D}" srcOrd="2"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5A51954F-C105-40A3-ACE0-55DBE116B8EB}" type="presOf" srcId="{D907F82D-4934-4260-A319-D0C1005DB73A}" destId="{576A2C98-791A-4E50-8CB8-1914215BEA2D}" srcOrd="0" destOrd="0" presId="urn:microsoft.com/office/officeart/2008/layout/LinedList"/>
    <dgm:cxn modelId="{C1CE7B22-8CF6-4691-84A0-8323F386844C}" type="presOf" srcId="{8E61202A-36DD-0240-811A-270D9611A395}" destId="{CFE00427-EDF8-324F-9A5C-A181E81A4D48}"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AA7F6F9D-94CF-4DD2-825F-F671C73FF222}" type="presOf" srcId="{412DA8CB-B9E5-F44F-9FDD-EF35DF68306D}" destId="{B9E57DF2-F223-F848-B6AB-FEB0F6FB4076}" srcOrd="0" destOrd="0" presId="urn:microsoft.com/office/officeart/2008/layout/LinedList"/>
    <dgm:cxn modelId="{E531C292-98CA-4B7E-80D0-CD2F0B087A9B}" type="presOf" srcId="{323950B2-6BC2-AE4B-B5B8-B2437BA58494}" destId="{D6847470-F054-2943-A634-F983FF0A0122}" srcOrd="0" destOrd="0" presId="urn:microsoft.com/office/officeart/2008/layout/LinedList"/>
    <dgm:cxn modelId="{2C940F28-9BED-43DE-8E5F-F98127236418}" type="presOf" srcId="{9EFF4F62-79ED-4EA0-85C1-51F88755C8EE}" destId="{0DEDE790-6650-4E13-B812-9DA3ABBAEB7C}" srcOrd="0" destOrd="0" presId="urn:microsoft.com/office/officeart/2008/layout/LinedList"/>
    <dgm:cxn modelId="{40F08CBE-C0FF-49E9-A14D-59F0F70F60CC}" srcId="{8E61202A-36DD-0240-811A-270D9611A395}" destId="{9EFF4F62-79ED-4EA0-85C1-51F88755C8EE}" srcOrd="4" destOrd="0" parTransId="{8EAFCDE7-4869-4D95-9359-6DA608AB28F0}" sibTransId="{D3274077-7919-4B64-B4D8-786A32E9EF73}"/>
    <dgm:cxn modelId="{99EB5834-3593-6644-A836-6C8D5595A820}" srcId="{8E61202A-36DD-0240-811A-270D9611A395}" destId="{7029F5E8-D056-AE49-BD66-3C193010DDE8}" srcOrd="0" destOrd="0" parTransId="{ACE97453-93D9-C642-95ED-D55F9984F778}" sibTransId="{3346CD8C-3206-F84A-BEA2-B5492B6B7347}"/>
    <dgm:cxn modelId="{B630C352-0479-4468-839A-695048458875}" type="presOf" srcId="{7029F5E8-D056-AE49-BD66-3C193010DDE8}" destId="{5D9EDF3F-7B20-8E47-A431-F9F24450F874}" srcOrd="0" destOrd="0" presId="urn:microsoft.com/office/officeart/2008/layout/LinedList"/>
    <dgm:cxn modelId="{35DB7C7F-B0A6-45D6-A0C3-294FB93F007D}" type="presParOf" srcId="{9CA50A65-40FA-E945-A868-9E3FE840B07E}" destId="{D5C7DCB4-3723-4443-ADD7-DBEB1005841A}" srcOrd="0" destOrd="0" presId="urn:microsoft.com/office/officeart/2008/layout/LinedList"/>
    <dgm:cxn modelId="{D406C982-E6BC-4432-BAFA-8CD4C7E29D23}" type="presParOf" srcId="{9CA50A65-40FA-E945-A868-9E3FE840B07E}" destId="{9F8ADD56-4647-5947-BF4A-89820DB0503F}" srcOrd="1" destOrd="0" presId="urn:microsoft.com/office/officeart/2008/layout/LinedList"/>
    <dgm:cxn modelId="{AAF3A71D-A2B8-4E2B-AD63-E44F16B1AA2B}" type="presParOf" srcId="{9F8ADD56-4647-5947-BF4A-89820DB0503F}" destId="{CFE00427-EDF8-324F-9A5C-A181E81A4D48}" srcOrd="0" destOrd="0" presId="urn:microsoft.com/office/officeart/2008/layout/LinedList"/>
    <dgm:cxn modelId="{306A3636-9AFC-4FFD-BA05-808DE0A36620}" type="presParOf" srcId="{9F8ADD56-4647-5947-BF4A-89820DB0503F}" destId="{71554259-89F3-DC41-AF38-A80F6823C6AB}" srcOrd="1" destOrd="0" presId="urn:microsoft.com/office/officeart/2008/layout/LinedList"/>
    <dgm:cxn modelId="{A8E198E8-ABCD-4301-9EFD-985DAE45238F}" type="presParOf" srcId="{71554259-89F3-DC41-AF38-A80F6823C6AB}" destId="{D0431CA8-5100-6745-A242-ED330061BD73}" srcOrd="0" destOrd="0" presId="urn:microsoft.com/office/officeart/2008/layout/LinedList"/>
    <dgm:cxn modelId="{B34DD118-6FA6-471F-95C1-FCCB9F0C9386}" type="presParOf" srcId="{71554259-89F3-DC41-AF38-A80F6823C6AB}" destId="{FE55CC5A-C0EF-DF45-AF1E-C9A5EF0E713C}" srcOrd="1" destOrd="0" presId="urn:microsoft.com/office/officeart/2008/layout/LinedList"/>
    <dgm:cxn modelId="{053E12F5-9C93-4F87-B1E6-306081585928}" type="presParOf" srcId="{FE55CC5A-C0EF-DF45-AF1E-C9A5EF0E713C}" destId="{D79F8CF2-80EE-C747-9C26-26414E55692C}" srcOrd="0" destOrd="0" presId="urn:microsoft.com/office/officeart/2008/layout/LinedList"/>
    <dgm:cxn modelId="{68F65600-238B-4781-A32A-164792AACDD5}" type="presParOf" srcId="{FE55CC5A-C0EF-DF45-AF1E-C9A5EF0E713C}" destId="{5D9EDF3F-7B20-8E47-A431-F9F24450F874}" srcOrd="1" destOrd="0" presId="urn:microsoft.com/office/officeart/2008/layout/LinedList"/>
    <dgm:cxn modelId="{704062BC-F0E8-4497-BF00-97912CB39214}" type="presParOf" srcId="{FE55CC5A-C0EF-DF45-AF1E-C9A5EF0E713C}" destId="{EB933D24-ABB6-0C44-A5A7-05F1CB99F1EB}" srcOrd="2" destOrd="0" presId="urn:microsoft.com/office/officeart/2008/layout/LinedList"/>
    <dgm:cxn modelId="{1864C65B-16DE-45F3-8642-573206865B46}" type="presParOf" srcId="{71554259-89F3-DC41-AF38-A80F6823C6AB}" destId="{EB798B99-5590-864A-A2C1-F553D99D3FAA}" srcOrd="2" destOrd="0" presId="urn:microsoft.com/office/officeart/2008/layout/LinedList"/>
    <dgm:cxn modelId="{10D566AE-BAF0-4AC2-90E7-D5993742D553}" type="presParOf" srcId="{71554259-89F3-DC41-AF38-A80F6823C6AB}" destId="{9C715A5E-13B0-3F4D-85BD-4FA3A97839C5}" srcOrd="3" destOrd="0" presId="urn:microsoft.com/office/officeart/2008/layout/LinedList"/>
    <dgm:cxn modelId="{3153A70F-ECF7-4D1D-939C-A676D542BB31}" type="presParOf" srcId="{71554259-89F3-DC41-AF38-A80F6823C6AB}" destId="{D06F8563-21D8-9742-9655-9B668CF235AD}" srcOrd="4" destOrd="0" presId="urn:microsoft.com/office/officeart/2008/layout/LinedList"/>
    <dgm:cxn modelId="{659E2CD2-A183-429B-B2DD-92E92AC6E71C}" type="presParOf" srcId="{D06F8563-21D8-9742-9655-9B668CF235AD}" destId="{FC6B0E8A-D5C8-BF42-A0DB-5A2B5E61A3A8}" srcOrd="0" destOrd="0" presId="urn:microsoft.com/office/officeart/2008/layout/LinedList"/>
    <dgm:cxn modelId="{893E1A20-3A0A-4E4D-92C0-A609C24DF9CC}" type="presParOf" srcId="{D06F8563-21D8-9742-9655-9B668CF235AD}" destId="{D6847470-F054-2943-A634-F983FF0A0122}" srcOrd="1" destOrd="0" presId="urn:microsoft.com/office/officeart/2008/layout/LinedList"/>
    <dgm:cxn modelId="{52BFD9C9-39AE-4FFE-8039-CA49D666293D}" type="presParOf" srcId="{D06F8563-21D8-9742-9655-9B668CF235AD}" destId="{93837557-E77B-4749-A0F8-1876E8CD33B9}" srcOrd="2" destOrd="0" presId="urn:microsoft.com/office/officeart/2008/layout/LinedList"/>
    <dgm:cxn modelId="{0436F0F2-E61C-400C-AFA1-223465157F84}" type="presParOf" srcId="{71554259-89F3-DC41-AF38-A80F6823C6AB}" destId="{5B901F7D-EE59-304E-B86D-F0C8CC3A841B}" srcOrd="5" destOrd="0" presId="urn:microsoft.com/office/officeart/2008/layout/LinedList"/>
    <dgm:cxn modelId="{6C9D6AE7-AE06-442C-8DCB-5BD157931395}" type="presParOf" srcId="{71554259-89F3-DC41-AF38-A80F6823C6AB}" destId="{3A7A15FE-03D5-7B4E-BE07-5A9A9318E5F4}" srcOrd="6" destOrd="0" presId="urn:microsoft.com/office/officeart/2008/layout/LinedList"/>
    <dgm:cxn modelId="{D845051E-896F-480C-883C-76B4E8F63B6A}" type="presParOf" srcId="{71554259-89F3-DC41-AF38-A80F6823C6AB}" destId="{A4B3FD2E-63E5-E445-B87B-210177B3706B}" srcOrd="7" destOrd="0" presId="urn:microsoft.com/office/officeart/2008/layout/LinedList"/>
    <dgm:cxn modelId="{2E6889DD-5450-4755-94B8-3FC3904A94D4}" type="presParOf" srcId="{A4B3FD2E-63E5-E445-B87B-210177B3706B}" destId="{B4FE7B28-4407-5045-AAC1-7786FB86FE88}" srcOrd="0" destOrd="0" presId="urn:microsoft.com/office/officeart/2008/layout/LinedList"/>
    <dgm:cxn modelId="{5F1F506C-F58C-4FB3-8315-6F80DAC4ACAB}" type="presParOf" srcId="{A4B3FD2E-63E5-E445-B87B-210177B3706B}" destId="{B9E57DF2-F223-F848-B6AB-FEB0F6FB4076}" srcOrd="1" destOrd="0" presId="urn:microsoft.com/office/officeart/2008/layout/LinedList"/>
    <dgm:cxn modelId="{AA4B3325-EC24-4688-9BA5-364C8C960256}" type="presParOf" srcId="{A4B3FD2E-63E5-E445-B87B-210177B3706B}" destId="{84017E13-6661-1647-9DB1-F43BB49DC0FD}" srcOrd="2" destOrd="0" presId="urn:microsoft.com/office/officeart/2008/layout/LinedList"/>
    <dgm:cxn modelId="{F0AAB86B-C977-464B-B217-925A3C494E0A}" type="presParOf" srcId="{71554259-89F3-DC41-AF38-A80F6823C6AB}" destId="{1E88F2A9-FC8F-2A4F-ABF4-2C5837CA76E5}" srcOrd="8" destOrd="0" presId="urn:microsoft.com/office/officeart/2008/layout/LinedList"/>
    <dgm:cxn modelId="{DD8A6ACE-254D-444E-8888-CEB255AADCA4}" type="presParOf" srcId="{71554259-89F3-DC41-AF38-A80F6823C6AB}" destId="{02B19E4E-8333-4B4F-AA1E-19B5E7CAD48B}" srcOrd="9" destOrd="0" presId="urn:microsoft.com/office/officeart/2008/layout/LinedList"/>
    <dgm:cxn modelId="{53B83166-DB81-4F10-AF25-6CC4CB43D1AE}" type="presParOf" srcId="{71554259-89F3-DC41-AF38-A80F6823C6AB}" destId="{5121BA32-9249-455A-8A20-08E85B86269F}" srcOrd="10" destOrd="0" presId="urn:microsoft.com/office/officeart/2008/layout/LinedList"/>
    <dgm:cxn modelId="{11D04ED3-A7BA-48B8-9AC7-86FA3A16B3DF}" type="presParOf" srcId="{5121BA32-9249-455A-8A20-08E85B86269F}" destId="{E379A0C3-13D3-46B9-950A-CF0A08724A6D}" srcOrd="0" destOrd="0" presId="urn:microsoft.com/office/officeart/2008/layout/LinedList"/>
    <dgm:cxn modelId="{8B6E1BE4-37B1-470A-854A-88AAD5CA91F3}" type="presParOf" srcId="{5121BA32-9249-455A-8A20-08E85B86269F}" destId="{576A2C98-791A-4E50-8CB8-1914215BEA2D}" srcOrd="1" destOrd="0" presId="urn:microsoft.com/office/officeart/2008/layout/LinedList"/>
    <dgm:cxn modelId="{A28E7EB7-88E6-4B3D-A494-CC67718B3097}" type="presParOf" srcId="{5121BA32-9249-455A-8A20-08E85B86269F}" destId="{3EC880A3-8E6D-40A4-857F-9A4C9ED1B22A}" srcOrd="2" destOrd="0" presId="urn:microsoft.com/office/officeart/2008/layout/LinedList"/>
    <dgm:cxn modelId="{173FEB49-8999-423A-BBBA-3E70C52D310C}" type="presParOf" srcId="{71554259-89F3-DC41-AF38-A80F6823C6AB}" destId="{45167FBC-5EE3-4C8A-A94C-30BB5DE89AD6}" srcOrd="11" destOrd="0" presId="urn:microsoft.com/office/officeart/2008/layout/LinedList"/>
    <dgm:cxn modelId="{1155EB06-2671-43E0-887E-C925CA66E329}" type="presParOf" srcId="{71554259-89F3-DC41-AF38-A80F6823C6AB}" destId="{BC5CA65E-0C6F-472F-B2E2-282C2CDDDC9F}" srcOrd="12" destOrd="0" presId="urn:microsoft.com/office/officeart/2008/layout/LinedList"/>
    <dgm:cxn modelId="{7513ACB1-920F-4F24-A905-46141B9D67F8}" type="presParOf" srcId="{71554259-89F3-DC41-AF38-A80F6823C6AB}" destId="{DFE917DE-2459-4110-B5CA-909F8A25E9B3}" srcOrd="13" destOrd="0" presId="urn:microsoft.com/office/officeart/2008/layout/LinedList"/>
    <dgm:cxn modelId="{5AAF74D3-EEFF-48AC-AB21-660ECA71F54C}" type="presParOf" srcId="{DFE917DE-2459-4110-B5CA-909F8A25E9B3}" destId="{BFFB7145-8402-485B-85FA-7C375AFB0A2C}" srcOrd="0" destOrd="0" presId="urn:microsoft.com/office/officeart/2008/layout/LinedList"/>
    <dgm:cxn modelId="{6150683F-BD9F-4A29-BB2A-20E7578EDBB1}" type="presParOf" srcId="{DFE917DE-2459-4110-B5CA-909F8A25E9B3}" destId="{0DEDE790-6650-4E13-B812-9DA3ABBAEB7C}" srcOrd="1" destOrd="0" presId="urn:microsoft.com/office/officeart/2008/layout/LinedList"/>
    <dgm:cxn modelId="{5CEC3706-B90E-49F5-800C-D91C1D81A4C0}" type="presParOf" srcId="{DFE917DE-2459-4110-B5CA-909F8A25E9B3}" destId="{CC02E1CA-72BE-493C-916D-08B08D649491}" srcOrd="2" destOrd="0" presId="urn:microsoft.com/office/officeart/2008/layout/LinedList"/>
    <dgm:cxn modelId="{F38CA7A2-76FE-4E07-AAF1-0C33C9BD4E3F}" type="presParOf" srcId="{71554259-89F3-DC41-AF38-A80F6823C6AB}" destId="{41DAB04F-B76E-41A3-BF92-19D36F058A9E}" srcOrd="14" destOrd="0" presId="urn:microsoft.com/office/officeart/2008/layout/LinedList"/>
    <dgm:cxn modelId="{A2A728AC-A1B1-41EF-B02D-9BFB285D051B}" type="presParOf" srcId="{71554259-89F3-DC41-AF38-A80F6823C6AB}" destId="{E5F9CA9F-91E3-425C-B99F-A98D8F0B0A7F}" srcOrd="15"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dirty="1" sz="2800" b="1"/>
            <a:t>Cilat janë dy nga këto më poshtë, të cilat do të ishin të papërshtatshme në një traktat të krimit kibernetik?</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sq-AL" dirty="1"/>
            <a:t>a) Dispozitat operative për bashkëpunimin ndërkombëtar</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dgm:spPr/>
      <dgm:t>
        <a:bodyPr/>
        <a:lstStyle/>
        <a:p>
          <a:r>
            <a:rPr lang="sq-AL" dirty="1" b="1">
              <a:solidFill>
                <a:srgbClr val="FF0000"/>
              </a:solidFill>
            </a:rPr>
            <a:t>b) Siguria kibernetike</a:t>
          </a:r>
          <a:r>
            <a:rPr lang="sq-AL" dirty="1" b="1">
              <a:solidFill>
                <a:srgbClr val="FF0000"/>
              </a:solidFill>
            </a:rPr>
            <a:t> </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dgm:spPr/>
      <dgm:t>
        <a:bodyPr/>
        <a:lstStyle/>
        <a:p>
          <a:r>
            <a:rPr lang="sq-AL" dirty="1"/>
            <a:t>c) Përkufizimet</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sq-AL" dirty="1" b="1">
              <a:solidFill>
                <a:srgbClr val="FF0000"/>
              </a:solidFill>
            </a:rPr>
            <a:t>d) Siguria kombëtare</a:t>
          </a:r>
          <a:r>
            <a:rPr lang="sq-AL" dirty="1" b="1">
              <a:solidFill>
                <a:srgbClr val="FF0000"/>
              </a:solidFill>
            </a:rPr>
            <a:t> </a:t>
          </a:r>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sq-AL" dirty="1"/>
            <a:t>e) Mbledhja e provave elektronike për veprat që nuk janë krime kibernetike</a:t>
          </a:r>
          <a:r>
            <a:rPr lang="sq-AL" dirty="1"/>
            <a:t> </a:t>
          </a:r>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312303"/>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6"/>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5"/>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6"/>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4" presStyleCnt="6"/>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3"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5" presStyleCnt="6"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4" presStyleCnt="5"/>
      <dgm:spPr/>
    </dgm:pt>
    <dgm:pt modelId="{E5F9CA9F-91E3-425C-B99F-A98D8F0B0A7F}" type="pres">
      <dgm:prSet presAssocID="{9EFF4F62-79ED-4EA0-85C1-51F88755C8EE}" presName="vertSpace2b" presStyleCnt="0"/>
      <dgm:spPr/>
    </dgm:pt>
  </dgm:ptLst>
  <dgm:cxnLst>
    <dgm:cxn modelId="{6BB640E8-D456-4F03-838C-714D97CA8FDA}" type="presOf" srcId="{412DA8CB-B9E5-F44F-9FDD-EF35DF68306D}" destId="{B9E57DF2-F223-F848-B6AB-FEB0F6FB4076}" srcOrd="0" destOrd="0" presId="urn:microsoft.com/office/officeart/2008/layout/LinedList"/>
    <dgm:cxn modelId="{D36C950D-2F86-4AC5-A1EA-AE2AA8ABF1B5}" type="presOf" srcId="{8E61202A-36DD-0240-811A-270D9611A395}" destId="{CFE00427-EDF8-324F-9A5C-A181E81A4D48}"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626FFAAF-6B7A-463B-AFA1-629250D19401}" type="presOf" srcId="{3C774A1C-BB1C-4347-A758-A94A436F7244}" destId="{9CA50A65-40FA-E945-A868-9E3FE840B07E}"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D171F6E6-37A0-47B6-9F7E-14980B49C851}" type="presOf" srcId="{7029F5E8-D056-AE49-BD66-3C193010DDE8}" destId="{5D9EDF3F-7B20-8E47-A431-F9F24450F874}" srcOrd="0" destOrd="0" presId="urn:microsoft.com/office/officeart/2008/layout/LinedList"/>
    <dgm:cxn modelId="{A392C767-FDDE-4FFA-82D9-B4D859A596B2}" type="presOf" srcId="{D907F82D-4934-4260-A319-D0C1005DB73A}" destId="{576A2C98-791A-4E50-8CB8-1914215BEA2D}" srcOrd="0" destOrd="0" presId="urn:microsoft.com/office/officeart/2008/layout/LinedList"/>
    <dgm:cxn modelId="{40F08CBE-C0FF-49E9-A14D-59F0F70F60CC}" srcId="{8E61202A-36DD-0240-811A-270D9611A395}" destId="{9EFF4F62-79ED-4EA0-85C1-51F88755C8EE}" srcOrd="4" destOrd="0" parTransId="{8EAFCDE7-4869-4D95-9359-6DA608AB28F0}" sibTransId="{D3274077-7919-4B64-B4D8-786A32E9EF73}"/>
    <dgm:cxn modelId="{AFD2487F-444F-4C44-A623-9AAFEB90AC49}" srcId="{8E61202A-36DD-0240-811A-270D9611A395}" destId="{412DA8CB-B9E5-F44F-9FDD-EF35DF68306D}" srcOrd="2" destOrd="0" parTransId="{7E8B7982-18DC-F246-BFD4-7B9D4C9DB2CA}" sibTransId="{960A4A2E-B23E-7544-9A93-1312898E2DC4}"/>
    <dgm:cxn modelId="{99EB5834-3593-6644-A836-6C8D5595A820}" srcId="{8E61202A-36DD-0240-811A-270D9611A395}" destId="{7029F5E8-D056-AE49-BD66-3C193010DDE8}" srcOrd="0" destOrd="0" parTransId="{ACE97453-93D9-C642-95ED-D55F9984F778}" sibTransId="{3346CD8C-3206-F84A-BEA2-B5492B6B7347}"/>
    <dgm:cxn modelId="{AF5E0B22-8287-4F9E-A5C0-78E079B8AA24}" type="presOf" srcId="{323950B2-6BC2-AE4B-B5B8-B2437BA58494}" destId="{D6847470-F054-2943-A634-F983FF0A0122}" srcOrd="0" destOrd="0" presId="urn:microsoft.com/office/officeart/2008/layout/LinedList"/>
    <dgm:cxn modelId="{916DF82D-945E-4383-9B75-A79E0801BDDE}"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3" destOrd="0" parTransId="{6643C99F-6929-4115-B10C-449964C298DB}" sibTransId="{9EB8D1B3-16DB-4A75-A7E2-3B79ADD997CE}"/>
    <dgm:cxn modelId="{7E1DFB1B-C28B-4A12-BEC4-7B21564BFD3A}" type="presParOf" srcId="{9CA50A65-40FA-E945-A868-9E3FE840B07E}" destId="{D5C7DCB4-3723-4443-ADD7-DBEB1005841A}" srcOrd="0" destOrd="0" presId="urn:microsoft.com/office/officeart/2008/layout/LinedList"/>
    <dgm:cxn modelId="{62054C23-FBC5-4198-AB2B-974D7A5AFCDD}" type="presParOf" srcId="{9CA50A65-40FA-E945-A868-9E3FE840B07E}" destId="{9F8ADD56-4647-5947-BF4A-89820DB0503F}" srcOrd="1" destOrd="0" presId="urn:microsoft.com/office/officeart/2008/layout/LinedList"/>
    <dgm:cxn modelId="{B367C649-833E-4758-BF7D-BCD51D611556}" type="presParOf" srcId="{9F8ADD56-4647-5947-BF4A-89820DB0503F}" destId="{CFE00427-EDF8-324F-9A5C-A181E81A4D48}" srcOrd="0" destOrd="0" presId="urn:microsoft.com/office/officeart/2008/layout/LinedList"/>
    <dgm:cxn modelId="{AC9DD324-3D7F-4A51-9211-3705BDD1D4A8}" type="presParOf" srcId="{9F8ADD56-4647-5947-BF4A-89820DB0503F}" destId="{71554259-89F3-DC41-AF38-A80F6823C6AB}" srcOrd="1" destOrd="0" presId="urn:microsoft.com/office/officeart/2008/layout/LinedList"/>
    <dgm:cxn modelId="{F56EF1A0-C0C5-43C8-BEA6-7B176C70C9B4}" type="presParOf" srcId="{71554259-89F3-DC41-AF38-A80F6823C6AB}" destId="{D0431CA8-5100-6745-A242-ED330061BD73}" srcOrd="0" destOrd="0" presId="urn:microsoft.com/office/officeart/2008/layout/LinedList"/>
    <dgm:cxn modelId="{D3CC940F-2F0C-4F81-8AB8-102D9921B123}" type="presParOf" srcId="{71554259-89F3-DC41-AF38-A80F6823C6AB}" destId="{FE55CC5A-C0EF-DF45-AF1E-C9A5EF0E713C}" srcOrd="1" destOrd="0" presId="urn:microsoft.com/office/officeart/2008/layout/LinedList"/>
    <dgm:cxn modelId="{C7B772E6-7020-4A52-9AE0-0A7F90E7124A}" type="presParOf" srcId="{FE55CC5A-C0EF-DF45-AF1E-C9A5EF0E713C}" destId="{D79F8CF2-80EE-C747-9C26-26414E55692C}" srcOrd="0" destOrd="0" presId="urn:microsoft.com/office/officeart/2008/layout/LinedList"/>
    <dgm:cxn modelId="{C51E38E9-086B-4BBD-B862-E13DAF35DCD0}" type="presParOf" srcId="{FE55CC5A-C0EF-DF45-AF1E-C9A5EF0E713C}" destId="{5D9EDF3F-7B20-8E47-A431-F9F24450F874}" srcOrd="1" destOrd="0" presId="urn:microsoft.com/office/officeart/2008/layout/LinedList"/>
    <dgm:cxn modelId="{160B4CA6-44D5-4EB3-93FB-BCC404E517FA}" type="presParOf" srcId="{FE55CC5A-C0EF-DF45-AF1E-C9A5EF0E713C}" destId="{EB933D24-ABB6-0C44-A5A7-05F1CB99F1EB}" srcOrd="2" destOrd="0" presId="urn:microsoft.com/office/officeart/2008/layout/LinedList"/>
    <dgm:cxn modelId="{F4A166CE-91B3-43FA-891E-F4EA1245B13A}" type="presParOf" srcId="{71554259-89F3-DC41-AF38-A80F6823C6AB}" destId="{EB798B99-5590-864A-A2C1-F553D99D3FAA}" srcOrd="2" destOrd="0" presId="urn:microsoft.com/office/officeart/2008/layout/LinedList"/>
    <dgm:cxn modelId="{B0CEE698-843B-4093-AB86-172F88CC03B9}" type="presParOf" srcId="{71554259-89F3-DC41-AF38-A80F6823C6AB}" destId="{9C715A5E-13B0-3F4D-85BD-4FA3A97839C5}" srcOrd="3" destOrd="0" presId="urn:microsoft.com/office/officeart/2008/layout/LinedList"/>
    <dgm:cxn modelId="{BACEE777-1623-429D-989F-E63B47492195}" type="presParOf" srcId="{71554259-89F3-DC41-AF38-A80F6823C6AB}" destId="{D06F8563-21D8-9742-9655-9B668CF235AD}" srcOrd="4" destOrd="0" presId="urn:microsoft.com/office/officeart/2008/layout/LinedList"/>
    <dgm:cxn modelId="{E25494B5-896E-4F19-A75A-EE323A0F5A13}" type="presParOf" srcId="{D06F8563-21D8-9742-9655-9B668CF235AD}" destId="{FC6B0E8A-D5C8-BF42-A0DB-5A2B5E61A3A8}" srcOrd="0" destOrd="0" presId="urn:microsoft.com/office/officeart/2008/layout/LinedList"/>
    <dgm:cxn modelId="{B6892155-0BF6-4D0D-A84B-C59C0F5ACDA9}" type="presParOf" srcId="{D06F8563-21D8-9742-9655-9B668CF235AD}" destId="{D6847470-F054-2943-A634-F983FF0A0122}" srcOrd="1" destOrd="0" presId="urn:microsoft.com/office/officeart/2008/layout/LinedList"/>
    <dgm:cxn modelId="{1144C4BA-F2A5-4078-8B60-E8AB9B288494}" type="presParOf" srcId="{D06F8563-21D8-9742-9655-9B668CF235AD}" destId="{93837557-E77B-4749-A0F8-1876E8CD33B9}" srcOrd="2" destOrd="0" presId="urn:microsoft.com/office/officeart/2008/layout/LinedList"/>
    <dgm:cxn modelId="{195A549D-31CA-4AB1-B33F-6B65FCDB79FB}" type="presParOf" srcId="{71554259-89F3-DC41-AF38-A80F6823C6AB}" destId="{5B901F7D-EE59-304E-B86D-F0C8CC3A841B}" srcOrd="5" destOrd="0" presId="urn:microsoft.com/office/officeart/2008/layout/LinedList"/>
    <dgm:cxn modelId="{BE48EF98-1D81-4733-8AA5-0EAEBE1FC202}" type="presParOf" srcId="{71554259-89F3-DC41-AF38-A80F6823C6AB}" destId="{3A7A15FE-03D5-7B4E-BE07-5A9A9318E5F4}" srcOrd="6" destOrd="0" presId="urn:microsoft.com/office/officeart/2008/layout/LinedList"/>
    <dgm:cxn modelId="{A73F6120-A954-4C88-BED9-67D0A5FEDB85}" type="presParOf" srcId="{71554259-89F3-DC41-AF38-A80F6823C6AB}" destId="{A4B3FD2E-63E5-E445-B87B-210177B3706B}" srcOrd="7" destOrd="0" presId="urn:microsoft.com/office/officeart/2008/layout/LinedList"/>
    <dgm:cxn modelId="{C29619D1-18F3-4BBD-A16C-3E6D3EC1E6C9}" type="presParOf" srcId="{A4B3FD2E-63E5-E445-B87B-210177B3706B}" destId="{B4FE7B28-4407-5045-AAC1-7786FB86FE88}" srcOrd="0" destOrd="0" presId="urn:microsoft.com/office/officeart/2008/layout/LinedList"/>
    <dgm:cxn modelId="{F775432D-6B42-4595-9F4D-31A614818308}" type="presParOf" srcId="{A4B3FD2E-63E5-E445-B87B-210177B3706B}" destId="{B9E57DF2-F223-F848-B6AB-FEB0F6FB4076}" srcOrd="1" destOrd="0" presId="urn:microsoft.com/office/officeart/2008/layout/LinedList"/>
    <dgm:cxn modelId="{B76EBCE1-FF8B-4787-ABB2-221E1390B8F7}" type="presParOf" srcId="{A4B3FD2E-63E5-E445-B87B-210177B3706B}" destId="{84017E13-6661-1647-9DB1-F43BB49DC0FD}" srcOrd="2" destOrd="0" presId="urn:microsoft.com/office/officeart/2008/layout/LinedList"/>
    <dgm:cxn modelId="{E89ECDEB-1230-4EB9-892B-E7999378264C}" type="presParOf" srcId="{71554259-89F3-DC41-AF38-A80F6823C6AB}" destId="{1E88F2A9-FC8F-2A4F-ABF4-2C5837CA76E5}" srcOrd="8" destOrd="0" presId="urn:microsoft.com/office/officeart/2008/layout/LinedList"/>
    <dgm:cxn modelId="{86DC4808-AE8B-45FA-999F-7D9402591095}" type="presParOf" srcId="{71554259-89F3-DC41-AF38-A80F6823C6AB}" destId="{02B19E4E-8333-4B4F-AA1E-19B5E7CAD48B}" srcOrd="9" destOrd="0" presId="urn:microsoft.com/office/officeart/2008/layout/LinedList"/>
    <dgm:cxn modelId="{8BFA165A-2A09-44F1-BDE4-9420EB7EA849}" type="presParOf" srcId="{71554259-89F3-DC41-AF38-A80F6823C6AB}" destId="{5121BA32-9249-455A-8A20-08E85B86269F}" srcOrd="10" destOrd="0" presId="urn:microsoft.com/office/officeart/2008/layout/LinedList"/>
    <dgm:cxn modelId="{CBBEC069-C469-4904-AA34-68DA567A88C6}" type="presParOf" srcId="{5121BA32-9249-455A-8A20-08E85B86269F}" destId="{E379A0C3-13D3-46B9-950A-CF0A08724A6D}" srcOrd="0" destOrd="0" presId="urn:microsoft.com/office/officeart/2008/layout/LinedList"/>
    <dgm:cxn modelId="{8D659C62-C0D5-4398-989B-B7ED9AA0F027}" type="presParOf" srcId="{5121BA32-9249-455A-8A20-08E85B86269F}" destId="{576A2C98-791A-4E50-8CB8-1914215BEA2D}" srcOrd="1" destOrd="0" presId="urn:microsoft.com/office/officeart/2008/layout/LinedList"/>
    <dgm:cxn modelId="{D694D8FD-B884-4508-8749-D8DBA3DD1C4E}" type="presParOf" srcId="{5121BA32-9249-455A-8A20-08E85B86269F}" destId="{3EC880A3-8E6D-40A4-857F-9A4C9ED1B22A}" srcOrd="2" destOrd="0" presId="urn:microsoft.com/office/officeart/2008/layout/LinedList"/>
    <dgm:cxn modelId="{C07313EB-1ED5-4BF6-9DB8-2155D57EE198}" type="presParOf" srcId="{71554259-89F3-DC41-AF38-A80F6823C6AB}" destId="{45167FBC-5EE3-4C8A-A94C-30BB5DE89AD6}" srcOrd="11" destOrd="0" presId="urn:microsoft.com/office/officeart/2008/layout/LinedList"/>
    <dgm:cxn modelId="{29639774-613D-4768-B950-0E7F27DBA505}" type="presParOf" srcId="{71554259-89F3-DC41-AF38-A80F6823C6AB}" destId="{BC5CA65E-0C6F-472F-B2E2-282C2CDDDC9F}" srcOrd="12" destOrd="0" presId="urn:microsoft.com/office/officeart/2008/layout/LinedList"/>
    <dgm:cxn modelId="{4ECBA19F-2ACB-49AC-BCD5-4088DC281FA9}" type="presParOf" srcId="{71554259-89F3-DC41-AF38-A80F6823C6AB}" destId="{DFE917DE-2459-4110-B5CA-909F8A25E9B3}" srcOrd="13" destOrd="0" presId="urn:microsoft.com/office/officeart/2008/layout/LinedList"/>
    <dgm:cxn modelId="{08F3DF27-3FFD-45F1-BE92-5A9C2E9A2273}" type="presParOf" srcId="{DFE917DE-2459-4110-B5CA-909F8A25E9B3}" destId="{BFFB7145-8402-485B-85FA-7C375AFB0A2C}" srcOrd="0" destOrd="0" presId="urn:microsoft.com/office/officeart/2008/layout/LinedList"/>
    <dgm:cxn modelId="{F16276B0-E2CE-4B0D-ACFC-E6AB090E83D7}" type="presParOf" srcId="{DFE917DE-2459-4110-B5CA-909F8A25E9B3}" destId="{0DEDE790-6650-4E13-B812-9DA3ABBAEB7C}" srcOrd="1" destOrd="0" presId="urn:microsoft.com/office/officeart/2008/layout/LinedList"/>
    <dgm:cxn modelId="{F25D5595-36A5-4B57-B3A4-857A7DF9C5E1}" type="presParOf" srcId="{DFE917DE-2459-4110-B5CA-909F8A25E9B3}" destId="{CC02E1CA-72BE-493C-916D-08B08D649491}" srcOrd="2" destOrd="0" presId="urn:microsoft.com/office/officeart/2008/layout/LinedList"/>
    <dgm:cxn modelId="{B2717152-9CE1-4F26-BBA2-1C851DAD02DC}" type="presParOf" srcId="{71554259-89F3-DC41-AF38-A80F6823C6AB}" destId="{41DAB04F-B76E-41A3-BF92-19D36F058A9E}" srcOrd="14" destOrd="0" presId="urn:microsoft.com/office/officeart/2008/layout/LinedList"/>
    <dgm:cxn modelId="{CFC0B9AC-1A8B-48B7-B0A1-644A4ACA7239}" type="presParOf" srcId="{71554259-89F3-DC41-AF38-A80F6823C6AB}" destId="{E5F9CA9F-91E3-425C-B99F-A98D8F0B0A7F}" srcOrd="15"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dirty="1" sz="2800" b="1"/>
            <a:t>Cila nga deklarimet në vijim është i saktë - Konventa e Budapestit është:</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dirty="1" sz="3200"/>
            <a:t>a) Konventa e Budapestit</a:t>
          </a:r>
          <a:r>
            <a:rPr lang="sq-AL" dirty="1" sz="3200"/>
            <a:t> </a:t>
          </a:r>
        </a:p>
        <a:p>
          <a:pPr algn="l"/>
          <a:r>
            <a:rPr lang="sq-AL" dirty="1" sz="3200"/>
            <a:t>ka ndikuar në 65 vende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dirty="1" sz="3200"/>
            <a:t>b) Konventa e Budapestit ka 65 palë</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custLinFactNeighborX="-4590" custLinFactNeighborY="86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3" custLinFactNeighborX="-3207" custLinFactNeighborY="432"/>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2"/>
      <dgm:spPr/>
    </dgm:pt>
    <dgm:pt modelId="{3A7A15FE-03D5-7B4E-BE07-5A9A9318E5F4}" type="pres">
      <dgm:prSet presAssocID="{323950B2-6BC2-AE4B-B5B8-B2437BA58494}" presName="vertSpace2b" presStyleCnt="0"/>
      <dgm:spPr/>
    </dgm:pt>
  </dgm:ptLst>
  <dgm:cxnLst>
    <dgm:cxn modelId="{99EB5834-3593-6644-A836-6C8D5595A820}" srcId="{8E61202A-36DD-0240-811A-270D9611A395}" destId="{7029F5E8-D056-AE49-BD66-3C193010DDE8}" srcOrd="0" destOrd="0" parTransId="{ACE97453-93D9-C642-95ED-D55F9984F778}" sibTransId="{3346CD8C-3206-F84A-BEA2-B5492B6B7347}"/>
    <dgm:cxn modelId="{BBB08AE8-5665-408C-8132-60A4FFC1C4B6}"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6B2C492D-33A3-48A5-975B-BC8E8BA6FE6E}" type="presOf" srcId="{323950B2-6BC2-AE4B-B5B8-B2437BA58494}" destId="{D6847470-F054-2943-A634-F983FF0A0122}" srcOrd="0" destOrd="0" presId="urn:microsoft.com/office/officeart/2008/layout/LinedList"/>
    <dgm:cxn modelId="{B699D919-BEDD-457A-97B9-FFE1E4588E71}" type="presOf" srcId="{3C774A1C-BB1C-4347-A758-A94A436F7244}" destId="{9CA50A65-40FA-E945-A868-9E3FE840B07E}" srcOrd="0" destOrd="0" presId="urn:microsoft.com/office/officeart/2008/layout/LinedList"/>
    <dgm:cxn modelId="{781065E9-D610-4298-805B-BBB23E6E8D1A}" type="presOf" srcId="{8E61202A-36DD-0240-811A-270D9611A395}" destId="{CFE00427-EDF8-324F-9A5C-A181E81A4D48}"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8473B07D-7D4E-48FD-BBCF-01D66BC04C34}" type="presParOf" srcId="{9CA50A65-40FA-E945-A868-9E3FE840B07E}" destId="{D5C7DCB4-3723-4443-ADD7-DBEB1005841A}" srcOrd="0" destOrd="0" presId="urn:microsoft.com/office/officeart/2008/layout/LinedList"/>
    <dgm:cxn modelId="{13BCF7C7-F5A2-495A-89D1-06E4C3EDD6BE}" type="presParOf" srcId="{9CA50A65-40FA-E945-A868-9E3FE840B07E}" destId="{9F8ADD56-4647-5947-BF4A-89820DB0503F}" srcOrd="1" destOrd="0" presId="urn:microsoft.com/office/officeart/2008/layout/LinedList"/>
    <dgm:cxn modelId="{179A83AD-6C66-4AC7-9B69-C518AF101F43}" type="presParOf" srcId="{9F8ADD56-4647-5947-BF4A-89820DB0503F}" destId="{CFE00427-EDF8-324F-9A5C-A181E81A4D48}" srcOrd="0" destOrd="0" presId="urn:microsoft.com/office/officeart/2008/layout/LinedList"/>
    <dgm:cxn modelId="{91081A66-B8FF-4BD5-88AD-15EA362A1356}" type="presParOf" srcId="{9F8ADD56-4647-5947-BF4A-89820DB0503F}" destId="{71554259-89F3-DC41-AF38-A80F6823C6AB}" srcOrd="1" destOrd="0" presId="urn:microsoft.com/office/officeart/2008/layout/LinedList"/>
    <dgm:cxn modelId="{0303D1FB-356A-4B03-B9E2-5CD1FE473B23}" type="presParOf" srcId="{71554259-89F3-DC41-AF38-A80F6823C6AB}" destId="{D0431CA8-5100-6745-A242-ED330061BD73}" srcOrd="0" destOrd="0" presId="urn:microsoft.com/office/officeart/2008/layout/LinedList"/>
    <dgm:cxn modelId="{18081F2F-D277-473A-82BB-95B0A704C2D9}" type="presParOf" srcId="{71554259-89F3-DC41-AF38-A80F6823C6AB}" destId="{FE55CC5A-C0EF-DF45-AF1E-C9A5EF0E713C}" srcOrd="1" destOrd="0" presId="urn:microsoft.com/office/officeart/2008/layout/LinedList"/>
    <dgm:cxn modelId="{6489FA12-11D6-4EDC-882B-2EBC4CCDA27D}" type="presParOf" srcId="{FE55CC5A-C0EF-DF45-AF1E-C9A5EF0E713C}" destId="{D79F8CF2-80EE-C747-9C26-26414E55692C}" srcOrd="0" destOrd="0" presId="urn:microsoft.com/office/officeart/2008/layout/LinedList"/>
    <dgm:cxn modelId="{9B8C40B8-9697-4C49-A320-435FD258F160}" type="presParOf" srcId="{FE55CC5A-C0EF-DF45-AF1E-C9A5EF0E713C}" destId="{5D9EDF3F-7B20-8E47-A431-F9F24450F874}" srcOrd="1" destOrd="0" presId="urn:microsoft.com/office/officeart/2008/layout/LinedList"/>
    <dgm:cxn modelId="{36CF7B5A-0AB3-47CC-8B87-14119DB8AB42}" type="presParOf" srcId="{FE55CC5A-C0EF-DF45-AF1E-C9A5EF0E713C}" destId="{EB933D24-ABB6-0C44-A5A7-05F1CB99F1EB}" srcOrd="2" destOrd="0" presId="urn:microsoft.com/office/officeart/2008/layout/LinedList"/>
    <dgm:cxn modelId="{99EAFB31-AF7D-4766-8CD4-286BC06D9BEF}" type="presParOf" srcId="{71554259-89F3-DC41-AF38-A80F6823C6AB}" destId="{EB798B99-5590-864A-A2C1-F553D99D3FAA}" srcOrd="2" destOrd="0" presId="urn:microsoft.com/office/officeart/2008/layout/LinedList"/>
    <dgm:cxn modelId="{7B587B5A-09F7-45A9-8A11-5EB030132E13}" type="presParOf" srcId="{71554259-89F3-DC41-AF38-A80F6823C6AB}" destId="{9C715A5E-13B0-3F4D-85BD-4FA3A97839C5}" srcOrd="3" destOrd="0" presId="urn:microsoft.com/office/officeart/2008/layout/LinedList"/>
    <dgm:cxn modelId="{EAA3D8C7-1789-4A28-98CB-CC4BA8749659}" type="presParOf" srcId="{71554259-89F3-DC41-AF38-A80F6823C6AB}" destId="{D06F8563-21D8-9742-9655-9B668CF235AD}" srcOrd="4" destOrd="0" presId="urn:microsoft.com/office/officeart/2008/layout/LinedList"/>
    <dgm:cxn modelId="{65126930-2F6C-4F11-A00A-558666B40FDF}" type="presParOf" srcId="{D06F8563-21D8-9742-9655-9B668CF235AD}" destId="{FC6B0E8A-D5C8-BF42-A0DB-5A2B5E61A3A8}" srcOrd="0" destOrd="0" presId="urn:microsoft.com/office/officeart/2008/layout/LinedList"/>
    <dgm:cxn modelId="{F38D94C3-610E-4FBF-B2BC-C17D6C2009B0}" type="presParOf" srcId="{D06F8563-21D8-9742-9655-9B668CF235AD}" destId="{D6847470-F054-2943-A634-F983FF0A0122}" srcOrd="1" destOrd="0" presId="urn:microsoft.com/office/officeart/2008/layout/LinedList"/>
    <dgm:cxn modelId="{6E110037-6B1B-44E9-980B-E46B09F041A7}" type="presParOf" srcId="{D06F8563-21D8-9742-9655-9B668CF235AD}" destId="{93837557-E77B-4749-A0F8-1876E8CD33B9}" srcOrd="2" destOrd="0" presId="urn:microsoft.com/office/officeart/2008/layout/LinedList"/>
    <dgm:cxn modelId="{D72E1E40-E56E-4038-B3C1-378C84D2203A}" type="presParOf" srcId="{71554259-89F3-DC41-AF38-A80F6823C6AB}" destId="{5B901F7D-EE59-304E-B86D-F0C8CC3A841B}" srcOrd="5" destOrd="0" presId="urn:microsoft.com/office/officeart/2008/layout/LinedList"/>
    <dgm:cxn modelId="{9414D568-1517-42CE-B412-BF4F87EC286D}" type="presParOf" srcId="{71554259-89F3-DC41-AF38-A80F6823C6AB}" destId="{3A7A15FE-03D5-7B4E-BE07-5A9A9318E5F4}"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dirty="1" sz="2800" b="1"/>
            <a:t>Cila nga deklarimet në vijim është i saktë - Konventa e Budapestit është:</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dirty="1" sz="3200"/>
            <a:t>a) Konventa e Budapestit vetëm ka ndikuar në 65 vende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dirty="1" sz="3200" b="1">
              <a:solidFill>
                <a:srgbClr val="FF0000"/>
              </a:solidFill>
            </a:rPr>
            <a:t>b) Konventa e Budapestit ka 65 palë</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3"/>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2"/>
      <dgm:spPr/>
    </dgm:pt>
    <dgm:pt modelId="{3A7A15FE-03D5-7B4E-BE07-5A9A9318E5F4}" type="pres">
      <dgm:prSet presAssocID="{323950B2-6BC2-AE4B-B5B8-B2437BA58494}" presName="vertSpace2b" presStyleCnt="0"/>
      <dgm:spPr/>
    </dgm:pt>
  </dgm:ptLst>
  <dgm:cxnLst>
    <dgm:cxn modelId="{FB55B2B3-B2E2-42F4-8392-7C51D232723F}" type="presOf" srcId="{323950B2-6BC2-AE4B-B5B8-B2437BA58494}" destId="{D6847470-F054-2943-A634-F983FF0A0122}" srcOrd="0" destOrd="0" presId="urn:microsoft.com/office/officeart/2008/layout/LinedList"/>
    <dgm:cxn modelId="{CBC6561A-30FC-47F2-8DDD-3C1715CCFF6F}" type="presOf" srcId="{7029F5E8-D056-AE49-BD66-3C193010DDE8}" destId="{5D9EDF3F-7B20-8E47-A431-F9F24450F874}" srcOrd="0" destOrd="0" presId="urn:microsoft.com/office/officeart/2008/layout/LinedList"/>
    <dgm:cxn modelId="{800FC730-D4DB-4B62-8450-CA25E0B54C3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D2DD020B-3DFC-B348-B676-6EC163FF5FEB}" srcId="{3C774A1C-BB1C-4347-A758-A94A436F7244}" destId="{8E61202A-36DD-0240-811A-270D9611A395}" srcOrd="0" destOrd="0" parTransId="{B1168E5A-BE86-1A40-8851-D878ACC39274}" sibTransId="{8978AB35-F5FB-FF43-BA08-4C259A445311}"/>
    <dgm:cxn modelId="{2D6836AE-85B4-4B69-A598-EAF6DEF689FA}" type="presOf" srcId="{8E61202A-36DD-0240-811A-270D9611A395}" destId="{CFE00427-EDF8-324F-9A5C-A181E81A4D48}"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0B94827F-0A51-4A7E-AD39-AF7A9DDB74A5}" type="presParOf" srcId="{9CA50A65-40FA-E945-A868-9E3FE840B07E}" destId="{D5C7DCB4-3723-4443-ADD7-DBEB1005841A}" srcOrd="0" destOrd="0" presId="urn:microsoft.com/office/officeart/2008/layout/LinedList"/>
    <dgm:cxn modelId="{7D5BC705-13D8-4EB2-8E3A-AEA7822EAA4C}" type="presParOf" srcId="{9CA50A65-40FA-E945-A868-9E3FE840B07E}" destId="{9F8ADD56-4647-5947-BF4A-89820DB0503F}" srcOrd="1" destOrd="0" presId="urn:microsoft.com/office/officeart/2008/layout/LinedList"/>
    <dgm:cxn modelId="{7063DE40-3493-4DFE-B420-7144B5EB1EAF}" type="presParOf" srcId="{9F8ADD56-4647-5947-BF4A-89820DB0503F}" destId="{CFE00427-EDF8-324F-9A5C-A181E81A4D48}" srcOrd="0" destOrd="0" presId="urn:microsoft.com/office/officeart/2008/layout/LinedList"/>
    <dgm:cxn modelId="{0F625964-2152-4AB2-BD23-9915D70870E5}" type="presParOf" srcId="{9F8ADD56-4647-5947-BF4A-89820DB0503F}" destId="{71554259-89F3-DC41-AF38-A80F6823C6AB}" srcOrd="1" destOrd="0" presId="urn:microsoft.com/office/officeart/2008/layout/LinedList"/>
    <dgm:cxn modelId="{F267A637-2493-4905-8526-EF8BF3781953}" type="presParOf" srcId="{71554259-89F3-DC41-AF38-A80F6823C6AB}" destId="{D0431CA8-5100-6745-A242-ED330061BD73}" srcOrd="0" destOrd="0" presId="urn:microsoft.com/office/officeart/2008/layout/LinedList"/>
    <dgm:cxn modelId="{5C3D78A4-F28A-46E1-8718-92F6438EF61F}" type="presParOf" srcId="{71554259-89F3-DC41-AF38-A80F6823C6AB}" destId="{FE55CC5A-C0EF-DF45-AF1E-C9A5EF0E713C}" srcOrd="1" destOrd="0" presId="urn:microsoft.com/office/officeart/2008/layout/LinedList"/>
    <dgm:cxn modelId="{5CB07AB6-C0A2-4F91-997F-81FBE8029BE8}" type="presParOf" srcId="{FE55CC5A-C0EF-DF45-AF1E-C9A5EF0E713C}" destId="{D79F8CF2-80EE-C747-9C26-26414E55692C}" srcOrd="0" destOrd="0" presId="urn:microsoft.com/office/officeart/2008/layout/LinedList"/>
    <dgm:cxn modelId="{59C16CC4-9AED-4E77-8634-AC73F2F8DA1B}" type="presParOf" srcId="{FE55CC5A-C0EF-DF45-AF1E-C9A5EF0E713C}" destId="{5D9EDF3F-7B20-8E47-A431-F9F24450F874}" srcOrd="1" destOrd="0" presId="urn:microsoft.com/office/officeart/2008/layout/LinedList"/>
    <dgm:cxn modelId="{2FDA7E66-FBD0-43E5-9783-14DFB4C8F10C}" type="presParOf" srcId="{FE55CC5A-C0EF-DF45-AF1E-C9A5EF0E713C}" destId="{EB933D24-ABB6-0C44-A5A7-05F1CB99F1EB}" srcOrd="2" destOrd="0" presId="urn:microsoft.com/office/officeart/2008/layout/LinedList"/>
    <dgm:cxn modelId="{9F56E2F7-883B-4E24-BFFA-70B14445E9D8}" type="presParOf" srcId="{71554259-89F3-DC41-AF38-A80F6823C6AB}" destId="{EB798B99-5590-864A-A2C1-F553D99D3FAA}" srcOrd="2" destOrd="0" presId="urn:microsoft.com/office/officeart/2008/layout/LinedList"/>
    <dgm:cxn modelId="{84C1B60D-2361-4914-A077-BBA0A14DDB5E}" type="presParOf" srcId="{71554259-89F3-DC41-AF38-A80F6823C6AB}" destId="{9C715A5E-13B0-3F4D-85BD-4FA3A97839C5}" srcOrd="3" destOrd="0" presId="urn:microsoft.com/office/officeart/2008/layout/LinedList"/>
    <dgm:cxn modelId="{777B4E2A-1BE4-4926-AD7A-C3BAA7F93D13}" type="presParOf" srcId="{71554259-89F3-DC41-AF38-A80F6823C6AB}" destId="{D06F8563-21D8-9742-9655-9B668CF235AD}" srcOrd="4" destOrd="0" presId="urn:microsoft.com/office/officeart/2008/layout/LinedList"/>
    <dgm:cxn modelId="{4D8C2D30-6782-4ED7-829E-8B93557E4DE5}" type="presParOf" srcId="{D06F8563-21D8-9742-9655-9B668CF235AD}" destId="{FC6B0E8A-D5C8-BF42-A0DB-5A2B5E61A3A8}" srcOrd="0" destOrd="0" presId="urn:microsoft.com/office/officeart/2008/layout/LinedList"/>
    <dgm:cxn modelId="{20055409-FA99-4567-92C5-1709A5AB9E4D}" type="presParOf" srcId="{D06F8563-21D8-9742-9655-9B668CF235AD}" destId="{D6847470-F054-2943-A634-F983FF0A0122}" srcOrd="1" destOrd="0" presId="urn:microsoft.com/office/officeart/2008/layout/LinedList"/>
    <dgm:cxn modelId="{985BE4B0-9244-4A65-AAAE-70DADDCEE75D}" type="presParOf" srcId="{D06F8563-21D8-9742-9655-9B668CF235AD}" destId="{93837557-E77B-4749-A0F8-1876E8CD33B9}" srcOrd="2" destOrd="0" presId="urn:microsoft.com/office/officeart/2008/layout/LinedList"/>
    <dgm:cxn modelId="{E04284FD-B329-4397-8BAB-4F8605EFA97E}" type="presParOf" srcId="{71554259-89F3-DC41-AF38-A80F6823C6AB}" destId="{5B901F7D-EE59-304E-B86D-F0C8CC3A841B}" srcOrd="5" destOrd="0" presId="urn:microsoft.com/office/officeart/2008/layout/LinedList"/>
    <dgm:cxn modelId="{3A151C23-69F1-4287-AD33-503919EBA03C}" type="presParOf" srcId="{71554259-89F3-DC41-AF38-A80F6823C6AB}" destId="{3A7A15FE-03D5-7B4E-BE07-5A9A9318E5F4}" srcOrd="6"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dirty="1" sz="2600" b="1"/>
            <a:t>Cila nga deklarimet në vijim është/janë të sakta - Konventa e Budapestit është:</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sq-AL" dirty="1"/>
            <a:t>a) Një traktat si për krimin kibernetik ashtu edhe për provat elektronike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sq-AL" dirty="1"/>
            <a:t>b) Një traktat global</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sq-AL" dirty="1"/>
            <a:t>c) Ndihmon në luftimin e pastrimit të parave</a:t>
          </a:r>
          <a:r>
            <a:rPr lang="sq-AL" dirty="1"/>
            <a:t> </a:t>
          </a:r>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sq-AL" dirty="1"/>
            <a:t>d) Favorizon vendet e infrastrukturës</a:t>
          </a:r>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2D567ECC-EE11-40BE-8D44-12DF75E7AAA4}">
      <dgm:prSet phldrT="[Text]"/>
      <dgm:spPr/>
      <dgm:t>
        <a:bodyPr/>
        <a:lstStyle/>
        <a:p>
          <a:r>
            <a:rPr lang="sq-AL" dirty="1"/>
            <a:t>e) Mund të përdoret për të ngrirë monedhat virtuale dhe pasuritë virtuale</a:t>
          </a:r>
          <a:r>
            <a:rPr lang="sq-AL" dirty="1"/>
            <a:t> </a:t>
          </a:r>
        </a:p>
      </dgm:t>
    </dgm:pt>
    <dgm:pt modelId="{096A135B-3D51-4C14-B762-4DFFB46136C9}" type="parTrans" cxnId="{45629286-2642-481F-BB3F-C9DC76E6A851}">
      <dgm:prSet/>
      <dgm:spPr/>
      <dgm:t>
        <a:bodyPr/>
        <a:lstStyle/>
        <a:p>
          <a:endParaRPr lang="aa-ET"/>
        </a:p>
      </dgm:t>
    </dgm:pt>
    <dgm:pt modelId="{352CE29C-C095-4E8D-B62B-E607F5416469}" type="sibTrans" cxnId="{45629286-2642-481F-BB3F-C9DC76E6A851}">
      <dgm:prSet/>
      <dgm:spPr/>
      <dgm:t>
        <a:bodyPr/>
        <a:lstStyle/>
        <a:p>
          <a:endParaRPr lang="aa-ET"/>
        </a:p>
      </dgm:t>
    </dgm:pt>
    <dgm:pt modelId="{5145A4A8-5A77-439F-AFC2-7DC2391D00EB}">
      <dgm:prSet phldrT="[Text]"/>
      <dgm:spPr/>
      <dgm:t>
        <a:bodyPr/>
        <a:lstStyle/>
        <a:p>
          <a:r>
            <a:rPr lang="sq-AL" dirty="1" b="0">
              <a:solidFill>
                <a:schemeClr val="tx1"/>
              </a:solidFill>
            </a:rPr>
            <a:t>f) Të gjitha përgjigjet janë të sakta</a:t>
          </a:r>
        </a:p>
      </dgm:t>
    </dgm:pt>
    <dgm:pt modelId="{1ED5729A-02FF-4E16-A91F-7CFE69300586}" type="parTrans" cxnId="{93F557A7-0ABA-49E1-8231-6509135CFFF9}">
      <dgm:prSet/>
      <dgm:spPr/>
      <dgm:t>
        <a:bodyPr/>
        <a:lstStyle/>
        <a:p>
          <a:endParaRPr lang="aa-ET"/>
        </a:p>
      </dgm:t>
    </dgm:pt>
    <dgm:pt modelId="{B2DFFEC0-7AFB-49C5-B0DB-ABBFE0D96753}" type="sibTrans" cxnId="{93F557A7-0ABA-49E1-8231-6509135CFFF9}">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7"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7"/>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6"/>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7"/>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6"/>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7"/>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6"/>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7"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6"/>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7"/>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6"/>
      <dgm:spPr/>
    </dgm:pt>
    <dgm:pt modelId="{E3E8A01D-29A2-442B-B2D9-9A8138A25142}" type="pres">
      <dgm:prSet presAssocID="{2D567ECC-EE11-40BE-8D44-12DF75E7AAA4}" presName="vertSpace2b" presStyleCnt="0"/>
      <dgm:spPr/>
    </dgm:pt>
    <dgm:pt modelId="{4B9A653A-0AA5-4263-8B76-EEDF7E4E7C48}" type="pres">
      <dgm:prSet presAssocID="{5145A4A8-5A77-439F-AFC2-7DC2391D00EB}" presName="horz2" presStyleCnt="0"/>
      <dgm:spPr/>
    </dgm:pt>
    <dgm:pt modelId="{CBF56963-1E1F-4F50-935A-1E4A12FB4AE9}" type="pres">
      <dgm:prSet presAssocID="{5145A4A8-5A77-439F-AFC2-7DC2391D00EB}" presName="horzSpace2" presStyleCnt="0"/>
      <dgm:spPr/>
    </dgm:pt>
    <dgm:pt modelId="{6298CF68-F6D0-4A26-B99F-FB0058621F2E}" type="pres">
      <dgm:prSet presAssocID="{5145A4A8-5A77-439F-AFC2-7DC2391D00EB}" presName="tx2" presStyleLbl="revTx" presStyleIdx="6" presStyleCnt="7"/>
      <dgm:spPr/>
      <dgm:t>
        <a:bodyPr/>
        <a:lstStyle/>
        <a:p>
          <a:endParaRPr lang="en-US"/>
        </a:p>
      </dgm:t>
    </dgm:pt>
    <dgm:pt modelId="{DE8D4A08-9E2E-4E83-98EF-0410B1867762}" type="pres">
      <dgm:prSet presAssocID="{5145A4A8-5A77-439F-AFC2-7DC2391D00EB}" presName="vert2" presStyleCnt="0"/>
      <dgm:spPr/>
    </dgm:pt>
    <dgm:pt modelId="{281B62DC-F992-4147-9B8F-04FD715E221E}" type="pres">
      <dgm:prSet presAssocID="{5145A4A8-5A77-439F-AFC2-7DC2391D00EB}" presName="thinLine2b" presStyleLbl="callout" presStyleIdx="5" presStyleCnt="6"/>
      <dgm:spPr/>
    </dgm:pt>
    <dgm:pt modelId="{61EDDC00-DBB8-412D-B06E-5637C1ED5F96}" type="pres">
      <dgm:prSet presAssocID="{5145A4A8-5A77-439F-AFC2-7DC2391D00EB}" presName="vertSpace2b" presStyleCnt="0"/>
      <dgm:spPr/>
    </dgm:pt>
  </dgm:ptLst>
  <dgm:cxnLst>
    <dgm:cxn modelId="{5441ACF7-001D-47E8-BE90-D77A819FBE03}" srcId="{8E61202A-36DD-0240-811A-270D9611A395}" destId="{D907F82D-4934-4260-A319-D0C1005DB73A}" srcOrd="2" destOrd="0" parTransId="{6643C99F-6929-4115-B10C-449964C298DB}" sibTransId="{9EB8D1B3-16DB-4A75-A7E2-3B79ADD997CE}"/>
    <dgm:cxn modelId="{B372B13A-79B2-436F-98D5-E931EC7BC2B7}" type="presOf" srcId="{7029F5E8-D056-AE49-BD66-3C193010DDE8}" destId="{5D9EDF3F-7B20-8E47-A431-F9F24450F874}" srcOrd="0" destOrd="0" presId="urn:microsoft.com/office/officeart/2008/layout/LinedList"/>
    <dgm:cxn modelId="{8E8A770C-E1B6-4696-A6C3-9BE691B7A12F}" type="presOf" srcId="{D907F82D-4934-4260-A319-D0C1005DB73A}" destId="{576A2C98-791A-4E50-8CB8-1914215BEA2D}" srcOrd="0" destOrd="0" presId="urn:microsoft.com/office/officeart/2008/layout/LinedList"/>
    <dgm:cxn modelId="{EDB45DBD-3552-41FD-AD74-9D7E67D76E98}" type="presOf" srcId="{3C774A1C-BB1C-4347-A758-A94A436F7244}" destId="{9CA50A65-40FA-E945-A868-9E3FE840B07E}"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F6AAAA11-DC16-4D8E-A28A-E8418E8ED636}" type="presOf" srcId="{8E61202A-36DD-0240-811A-270D9611A395}" destId="{CFE00427-EDF8-324F-9A5C-A181E81A4D48}" srcOrd="0" destOrd="0" presId="urn:microsoft.com/office/officeart/2008/layout/LinedList"/>
    <dgm:cxn modelId="{8C03D0D1-932A-4AD6-8D63-FCD19A0FAE4B}" type="presOf" srcId="{412DA8CB-B9E5-F44F-9FDD-EF35DF68306D}" destId="{B9E57DF2-F223-F848-B6AB-FEB0F6FB4076}" srcOrd="0" destOrd="0" presId="urn:microsoft.com/office/officeart/2008/layout/LinedList"/>
    <dgm:cxn modelId="{048794CA-5688-4BC6-8DE4-9505418803FD}" type="presOf" srcId="{2D567ECC-EE11-40BE-8D44-12DF75E7AAA4}" destId="{27817E14-DB1F-4D8F-A68A-7A628C5AB32E}" srcOrd="0" destOrd="0" presId="urn:microsoft.com/office/officeart/2008/layout/LinedList"/>
    <dgm:cxn modelId="{93F557A7-0ABA-49E1-8231-6509135CFFF9}" srcId="{8E61202A-36DD-0240-811A-270D9611A395}" destId="{5145A4A8-5A77-439F-AFC2-7DC2391D00EB}" srcOrd="5" destOrd="0" parTransId="{1ED5729A-02FF-4E16-A91F-7CFE69300586}" sibTransId="{B2DFFEC0-7AFB-49C5-B0DB-ABBFE0D96753}"/>
    <dgm:cxn modelId="{BB0FC586-3556-4775-9DD2-41D532B8F1AC}" type="presOf" srcId="{5145A4A8-5A77-439F-AFC2-7DC2391D00EB}" destId="{6298CF68-F6D0-4A26-B99F-FB0058621F2E}" srcOrd="0" destOrd="0" presId="urn:microsoft.com/office/officeart/2008/layout/LinedList"/>
    <dgm:cxn modelId="{45629286-2642-481F-BB3F-C9DC76E6A851}" srcId="{8E61202A-36DD-0240-811A-270D9611A395}" destId="{2D567ECC-EE11-40BE-8D44-12DF75E7AAA4}" srcOrd="4" destOrd="0" parTransId="{096A135B-3D51-4C14-B762-4DFFB46136C9}" sibTransId="{352CE29C-C095-4E8D-B62B-E607F5416469}"/>
    <dgm:cxn modelId="{9F523B80-8779-4407-8F12-E61D038E2CE1}" type="presOf" srcId="{9EFF4F62-79ED-4EA0-85C1-51F88755C8EE}" destId="{0DEDE790-6650-4E13-B812-9DA3ABBAEB7C}"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99EB5834-3593-6644-A836-6C8D5595A820}" srcId="{8E61202A-36DD-0240-811A-270D9611A395}" destId="{7029F5E8-D056-AE49-BD66-3C193010DDE8}" srcOrd="0" destOrd="0" parTransId="{ACE97453-93D9-C642-95ED-D55F9984F778}" sibTransId="{3346CD8C-3206-F84A-BEA2-B5492B6B7347}"/>
    <dgm:cxn modelId="{010CFF24-739E-44CF-8899-5C60D1817E43}" type="presParOf" srcId="{9CA50A65-40FA-E945-A868-9E3FE840B07E}" destId="{D5C7DCB4-3723-4443-ADD7-DBEB1005841A}" srcOrd="0" destOrd="0" presId="urn:microsoft.com/office/officeart/2008/layout/LinedList"/>
    <dgm:cxn modelId="{3EB59052-15E8-4FA3-814A-B32235669C9D}" type="presParOf" srcId="{9CA50A65-40FA-E945-A868-9E3FE840B07E}" destId="{9F8ADD56-4647-5947-BF4A-89820DB0503F}" srcOrd="1" destOrd="0" presId="urn:microsoft.com/office/officeart/2008/layout/LinedList"/>
    <dgm:cxn modelId="{1277958C-947D-428F-8DF8-7CD31963DF56}" type="presParOf" srcId="{9F8ADD56-4647-5947-BF4A-89820DB0503F}" destId="{CFE00427-EDF8-324F-9A5C-A181E81A4D48}" srcOrd="0" destOrd="0" presId="urn:microsoft.com/office/officeart/2008/layout/LinedList"/>
    <dgm:cxn modelId="{7E04CB8F-20A6-45DD-97D1-8B795E65991B}" type="presParOf" srcId="{9F8ADD56-4647-5947-BF4A-89820DB0503F}" destId="{71554259-89F3-DC41-AF38-A80F6823C6AB}" srcOrd="1" destOrd="0" presId="urn:microsoft.com/office/officeart/2008/layout/LinedList"/>
    <dgm:cxn modelId="{B563DAAA-2A5D-4AFF-8105-471A20DB4455}" type="presParOf" srcId="{71554259-89F3-DC41-AF38-A80F6823C6AB}" destId="{D0431CA8-5100-6745-A242-ED330061BD73}" srcOrd="0" destOrd="0" presId="urn:microsoft.com/office/officeart/2008/layout/LinedList"/>
    <dgm:cxn modelId="{C608F5EF-565B-4445-8592-4567149C67C4}" type="presParOf" srcId="{71554259-89F3-DC41-AF38-A80F6823C6AB}" destId="{FE55CC5A-C0EF-DF45-AF1E-C9A5EF0E713C}" srcOrd="1" destOrd="0" presId="urn:microsoft.com/office/officeart/2008/layout/LinedList"/>
    <dgm:cxn modelId="{6201BDB3-2316-43BF-B094-EE93D515E812}" type="presParOf" srcId="{FE55CC5A-C0EF-DF45-AF1E-C9A5EF0E713C}" destId="{D79F8CF2-80EE-C747-9C26-26414E55692C}" srcOrd="0" destOrd="0" presId="urn:microsoft.com/office/officeart/2008/layout/LinedList"/>
    <dgm:cxn modelId="{D7FD5BF6-2509-4F39-9CA6-1BA1A8FCCBF1}" type="presParOf" srcId="{FE55CC5A-C0EF-DF45-AF1E-C9A5EF0E713C}" destId="{5D9EDF3F-7B20-8E47-A431-F9F24450F874}" srcOrd="1" destOrd="0" presId="urn:microsoft.com/office/officeart/2008/layout/LinedList"/>
    <dgm:cxn modelId="{6C02CAE4-11BD-4320-A42C-980766C8C40C}" type="presParOf" srcId="{FE55CC5A-C0EF-DF45-AF1E-C9A5EF0E713C}" destId="{EB933D24-ABB6-0C44-A5A7-05F1CB99F1EB}" srcOrd="2" destOrd="0" presId="urn:microsoft.com/office/officeart/2008/layout/LinedList"/>
    <dgm:cxn modelId="{E5C963BD-D71B-49C6-985F-22E0375A1561}" type="presParOf" srcId="{71554259-89F3-DC41-AF38-A80F6823C6AB}" destId="{EB798B99-5590-864A-A2C1-F553D99D3FAA}" srcOrd="2" destOrd="0" presId="urn:microsoft.com/office/officeart/2008/layout/LinedList"/>
    <dgm:cxn modelId="{D6E07E84-7259-49B2-A6B5-83321F72510F}" type="presParOf" srcId="{71554259-89F3-DC41-AF38-A80F6823C6AB}" destId="{9C715A5E-13B0-3F4D-85BD-4FA3A97839C5}" srcOrd="3" destOrd="0" presId="urn:microsoft.com/office/officeart/2008/layout/LinedList"/>
    <dgm:cxn modelId="{757A2FBC-66C2-447E-8B71-0DBDD68F5FCA}" type="presParOf" srcId="{71554259-89F3-DC41-AF38-A80F6823C6AB}" destId="{A4B3FD2E-63E5-E445-B87B-210177B3706B}" srcOrd="4" destOrd="0" presId="urn:microsoft.com/office/officeart/2008/layout/LinedList"/>
    <dgm:cxn modelId="{95E5DD15-DC53-4FD0-8B3C-AC9BD04CF0F6}" type="presParOf" srcId="{A4B3FD2E-63E5-E445-B87B-210177B3706B}" destId="{B4FE7B28-4407-5045-AAC1-7786FB86FE88}" srcOrd="0" destOrd="0" presId="urn:microsoft.com/office/officeart/2008/layout/LinedList"/>
    <dgm:cxn modelId="{4D5B8E1B-FF0E-464E-8B55-94357FBFAE71}" type="presParOf" srcId="{A4B3FD2E-63E5-E445-B87B-210177B3706B}" destId="{B9E57DF2-F223-F848-B6AB-FEB0F6FB4076}" srcOrd="1" destOrd="0" presId="urn:microsoft.com/office/officeart/2008/layout/LinedList"/>
    <dgm:cxn modelId="{9B2940E5-573F-44ED-BA7E-20FCF4E26A74}" type="presParOf" srcId="{A4B3FD2E-63E5-E445-B87B-210177B3706B}" destId="{84017E13-6661-1647-9DB1-F43BB49DC0FD}" srcOrd="2" destOrd="0" presId="urn:microsoft.com/office/officeart/2008/layout/LinedList"/>
    <dgm:cxn modelId="{5136C272-638E-4056-8DE3-462F6A239FE5}" type="presParOf" srcId="{71554259-89F3-DC41-AF38-A80F6823C6AB}" destId="{1E88F2A9-FC8F-2A4F-ABF4-2C5837CA76E5}" srcOrd="5" destOrd="0" presId="urn:microsoft.com/office/officeart/2008/layout/LinedList"/>
    <dgm:cxn modelId="{0699D668-C0CF-4A1D-B609-4B52148912AF}" type="presParOf" srcId="{71554259-89F3-DC41-AF38-A80F6823C6AB}" destId="{02B19E4E-8333-4B4F-AA1E-19B5E7CAD48B}" srcOrd="6" destOrd="0" presId="urn:microsoft.com/office/officeart/2008/layout/LinedList"/>
    <dgm:cxn modelId="{F9557621-9AE4-4DBA-935E-50C6140C8501}" type="presParOf" srcId="{71554259-89F3-DC41-AF38-A80F6823C6AB}" destId="{5121BA32-9249-455A-8A20-08E85B86269F}" srcOrd="7" destOrd="0" presId="urn:microsoft.com/office/officeart/2008/layout/LinedList"/>
    <dgm:cxn modelId="{DFFAEDB4-B97A-417C-A3C0-DAB44C4F3FEB}" type="presParOf" srcId="{5121BA32-9249-455A-8A20-08E85B86269F}" destId="{E379A0C3-13D3-46B9-950A-CF0A08724A6D}" srcOrd="0" destOrd="0" presId="urn:microsoft.com/office/officeart/2008/layout/LinedList"/>
    <dgm:cxn modelId="{78AEAC0A-D4C1-4121-8BF2-5ECF6871A7E1}" type="presParOf" srcId="{5121BA32-9249-455A-8A20-08E85B86269F}" destId="{576A2C98-791A-4E50-8CB8-1914215BEA2D}" srcOrd="1" destOrd="0" presId="urn:microsoft.com/office/officeart/2008/layout/LinedList"/>
    <dgm:cxn modelId="{A4DB45DB-9D04-4CB5-AC66-42127663E2DB}" type="presParOf" srcId="{5121BA32-9249-455A-8A20-08E85B86269F}" destId="{3EC880A3-8E6D-40A4-857F-9A4C9ED1B22A}" srcOrd="2" destOrd="0" presId="urn:microsoft.com/office/officeart/2008/layout/LinedList"/>
    <dgm:cxn modelId="{58E44824-5FC3-4252-BD7A-2A4DA35ECDBA}" type="presParOf" srcId="{71554259-89F3-DC41-AF38-A80F6823C6AB}" destId="{45167FBC-5EE3-4C8A-A94C-30BB5DE89AD6}" srcOrd="8" destOrd="0" presId="urn:microsoft.com/office/officeart/2008/layout/LinedList"/>
    <dgm:cxn modelId="{5032AA9A-0377-4900-9C82-C30F3E57E850}" type="presParOf" srcId="{71554259-89F3-DC41-AF38-A80F6823C6AB}" destId="{BC5CA65E-0C6F-472F-B2E2-282C2CDDDC9F}" srcOrd="9" destOrd="0" presId="urn:microsoft.com/office/officeart/2008/layout/LinedList"/>
    <dgm:cxn modelId="{CC404A0B-B4F2-4FE5-B629-2BFB8159AD6C}" type="presParOf" srcId="{71554259-89F3-DC41-AF38-A80F6823C6AB}" destId="{DFE917DE-2459-4110-B5CA-909F8A25E9B3}" srcOrd="10" destOrd="0" presId="urn:microsoft.com/office/officeart/2008/layout/LinedList"/>
    <dgm:cxn modelId="{F8E1F452-ECE5-4495-9C81-A9A9614A38C4}" type="presParOf" srcId="{DFE917DE-2459-4110-B5CA-909F8A25E9B3}" destId="{BFFB7145-8402-485B-85FA-7C375AFB0A2C}" srcOrd="0" destOrd="0" presId="urn:microsoft.com/office/officeart/2008/layout/LinedList"/>
    <dgm:cxn modelId="{9DD86BA7-28BA-446B-907F-9CE47D03477E}" type="presParOf" srcId="{DFE917DE-2459-4110-B5CA-909F8A25E9B3}" destId="{0DEDE790-6650-4E13-B812-9DA3ABBAEB7C}" srcOrd="1" destOrd="0" presId="urn:microsoft.com/office/officeart/2008/layout/LinedList"/>
    <dgm:cxn modelId="{B7D564F0-4CC8-454F-BD30-CBA94415B05C}" type="presParOf" srcId="{DFE917DE-2459-4110-B5CA-909F8A25E9B3}" destId="{CC02E1CA-72BE-493C-916D-08B08D649491}" srcOrd="2" destOrd="0" presId="urn:microsoft.com/office/officeart/2008/layout/LinedList"/>
    <dgm:cxn modelId="{11C4FDF9-7468-4282-9B08-2AEDD52ED417}" type="presParOf" srcId="{71554259-89F3-DC41-AF38-A80F6823C6AB}" destId="{41DAB04F-B76E-41A3-BF92-19D36F058A9E}" srcOrd="11" destOrd="0" presId="urn:microsoft.com/office/officeart/2008/layout/LinedList"/>
    <dgm:cxn modelId="{83995DEC-5B98-4C6A-B13D-BDF737D064B8}" type="presParOf" srcId="{71554259-89F3-DC41-AF38-A80F6823C6AB}" destId="{E5F9CA9F-91E3-425C-B99F-A98D8F0B0A7F}" srcOrd="12" destOrd="0" presId="urn:microsoft.com/office/officeart/2008/layout/LinedList"/>
    <dgm:cxn modelId="{02708D74-B41D-47E1-9B78-E17B71E76813}" type="presParOf" srcId="{71554259-89F3-DC41-AF38-A80F6823C6AB}" destId="{B3DB48DB-4C93-4596-9AC6-3B83B01CF220}" srcOrd="13" destOrd="0" presId="urn:microsoft.com/office/officeart/2008/layout/LinedList"/>
    <dgm:cxn modelId="{42DFD704-B81F-4560-A0D3-E3B5F075B17D}" type="presParOf" srcId="{B3DB48DB-4C93-4596-9AC6-3B83B01CF220}" destId="{40B7A97C-3464-43FE-BFE9-19588B33F0C0}" srcOrd="0" destOrd="0" presId="urn:microsoft.com/office/officeart/2008/layout/LinedList"/>
    <dgm:cxn modelId="{1149C080-B935-4DC4-8690-2F580A78FB23}" type="presParOf" srcId="{B3DB48DB-4C93-4596-9AC6-3B83B01CF220}" destId="{27817E14-DB1F-4D8F-A68A-7A628C5AB32E}" srcOrd="1" destOrd="0" presId="urn:microsoft.com/office/officeart/2008/layout/LinedList"/>
    <dgm:cxn modelId="{522FC404-5985-4BBF-A341-3C1D0FD3454F}" type="presParOf" srcId="{B3DB48DB-4C93-4596-9AC6-3B83B01CF220}" destId="{4DA3FBF6-D5DD-4780-9A67-BC9D183196BA}" srcOrd="2" destOrd="0" presId="urn:microsoft.com/office/officeart/2008/layout/LinedList"/>
    <dgm:cxn modelId="{C460E973-48A3-43A7-A964-4C9E3031F59F}" type="presParOf" srcId="{71554259-89F3-DC41-AF38-A80F6823C6AB}" destId="{9B1E8AEA-2A8D-4500-8486-4DCED5C7B4CD}" srcOrd="14" destOrd="0" presId="urn:microsoft.com/office/officeart/2008/layout/LinedList"/>
    <dgm:cxn modelId="{F5555BE5-4F07-4A15-84E8-10AC66CB8927}" type="presParOf" srcId="{71554259-89F3-DC41-AF38-A80F6823C6AB}" destId="{E3E8A01D-29A2-442B-B2D9-9A8138A25142}" srcOrd="15" destOrd="0" presId="urn:microsoft.com/office/officeart/2008/layout/LinedList"/>
    <dgm:cxn modelId="{87538BFD-59E2-47AC-9D9B-855658DF8768}" type="presParOf" srcId="{71554259-89F3-DC41-AF38-A80F6823C6AB}" destId="{4B9A653A-0AA5-4263-8B76-EEDF7E4E7C48}" srcOrd="16" destOrd="0" presId="urn:microsoft.com/office/officeart/2008/layout/LinedList"/>
    <dgm:cxn modelId="{24F45B4B-3B12-4549-B555-11C7B64493C6}" type="presParOf" srcId="{4B9A653A-0AA5-4263-8B76-EEDF7E4E7C48}" destId="{CBF56963-1E1F-4F50-935A-1E4A12FB4AE9}" srcOrd="0" destOrd="0" presId="urn:microsoft.com/office/officeart/2008/layout/LinedList"/>
    <dgm:cxn modelId="{62EA6E01-A146-4D59-A39C-B9D97B644740}" type="presParOf" srcId="{4B9A653A-0AA5-4263-8B76-EEDF7E4E7C48}" destId="{6298CF68-F6D0-4A26-B99F-FB0058621F2E}" srcOrd="1" destOrd="0" presId="urn:microsoft.com/office/officeart/2008/layout/LinedList"/>
    <dgm:cxn modelId="{510ACF95-B5D1-46C4-96CB-4D42496799C3}" type="presParOf" srcId="{4B9A653A-0AA5-4263-8B76-EEDF7E4E7C48}" destId="{DE8D4A08-9E2E-4E83-98EF-0410B1867762}" srcOrd="2" destOrd="0" presId="urn:microsoft.com/office/officeart/2008/layout/LinedList"/>
    <dgm:cxn modelId="{BE95FDD7-9D99-481D-AED7-EEDC7CC102DA}" type="presParOf" srcId="{71554259-89F3-DC41-AF38-A80F6823C6AB}" destId="{281B62DC-F992-4147-9B8F-04FD715E221E}" srcOrd="17" destOrd="0" presId="urn:microsoft.com/office/officeart/2008/layout/LinedList"/>
    <dgm:cxn modelId="{36465030-9C8E-45CE-AE5B-00D817C73615}" type="presParOf" srcId="{71554259-89F3-DC41-AF38-A80F6823C6AB}" destId="{61EDDC00-DBB8-412D-B06E-5637C1ED5F96}" srcOrd="18"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dirty="1" sz="2600" b="1"/>
            <a:t>Cila nga deklarimet në vijim është/janë të sakta - Konventa e Budapestit është:</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sq-AL" dirty="1"/>
            <a:t>a) Një traktat si për krimin kibernetik ashtu edhe për provat elektronike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sq-AL" dirty="1"/>
            <a:t>b) Një traktat global</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sq-AL" dirty="1"/>
            <a:t>c) Ndihmon në luftimin e pastrimit të parave</a:t>
          </a:r>
          <a:r>
            <a:rPr lang="sq-AL" dirty="1"/>
            <a:t> </a:t>
          </a:r>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sq-AL" dirty="1"/>
            <a:t>d) Favorizon vendet e infrastrukturës</a:t>
          </a:r>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2D567ECC-EE11-40BE-8D44-12DF75E7AAA4}">
      <dgm:prSet phldrT="[Text]"/>
      <dgm:spPr/>
      <dgm:t>
        <a:bodyPr/>
        <a:lstStyle/>
        <a:p>
          <a:r>
            <a:rPr lang="sq-AL" dirty="1"/>
            <a:t>e) Mund të përdoret për të ngrirë monedhat virtuale dhe pasuritë virtuale</a:t>
          </a:r>
          <a:r>
            <a:rPr lang="sq-AL" dirty="1"/>
            <a:t> </a:t>
          </a:r>
        </a:p>
      </dgm:t>
    </dgm:pt>
    <dgm:pt modelId="{096A135B-3D51-4C14-B762-4DFFB46136C9}" type="parTrans" cxnId="{45629286-2642-481F-BB3F-C9DC76E6A851}">
      <dgm:prSet/>
      <dgm:spPr/>
      <dgm:t>
        <a:bodyPr/>
        <a:lstStyle/>
        <a:p>
          <a:endParaRPr lang="aa-ET"/>
        </a:p>
      </dgm:t>
    </dgm:pt>
    <dgm:pt modelId="{352CE29C-C095-4E8D-B62B-E607F5416469}" type="sibTrans" cxnId="{45629286-2642-481F-BB3F-C9DC76E6A851}">
      <dgm:prSet/>
      <dgm:spPr/>
      <dgm:t>
        <a:bodyPr/>
        <a:lstStyle/>
        <a:p>
          <a:endParaRPr lang="aa-ET"/>
        </a:p>
      </dgm:t>
    </dgm:pt>
    <dgm:pt modelId="{5145A4A8-5A77-439F-AFC2-7DC2391D00EB}">
      <dgm:prSet phldrT="[Text]"/>
      <dgm:spPr/>
      <dgm:t>
        <a:bodyPr/>
        <a:lstStyle/>
        <a:p>
          <a:r>
            <a:rPr lang="sq-AL" dirty="1" b="1">
              <a:solidFill>
                <a:srgbClr val="FF0000"/>
              </a:solidFill>
            </a:rPr>
            <a:t>f) Të gjitha përgjigjet janë të sakta</a:t>
          </a:r>
        </a:p>
      </dgm:t>
    </dgm:pt>
    <dgm:pt modelId="{1ED5729A-02FF-4E16-A91F-7CFE69300586}" type="parTrans" cxnId="{93F557A7-0ABA-49E1-8231-6509135CFFF9}">
      <dgm:prSet/>
      <dgm:spPr/>
      <dgm:t>
        <a:bodyPr/>
        <a:lstStyle/>
        <a:p>
          <a:endParaRPr lang="aa-ET"/>
        </a:p>
      </dgm:t>
    </dgm:pt>
    <dgm:pt modelId="{B2DFFEC0-7AFB-49C5-B0DB-ABBFE0D96753}" type="sibTrans" cxnId="{93F557A7-0ABA-49E1-8231-6509135CFFF9}">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7"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7"/>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6"/>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7"/>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6"/>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7"/>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6"/>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7"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6"/>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7"/>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6"/>
      <dgm:spPr/>
    </dgm:pt>
    <dgm:pt modelId="{E3E8A01D-29A2-442B-B2D9-9A8138A25142}" type="pres">
      <dgm:prSet presAssocID="{2D567ECC-EE11-40BE-8D44-12DF75E7AAA4}" presName="vertSpace2b" presStyleCnt="0"/>
      <dgm:spPr/>
    </dgm:pt>
    <dgm:pt modelId="{4B9A653A-0AA5-4263-8B76-EEDF7E4E7C48}" type="pres">
      <dgm:prSet presAssocID="{5145A4A8-5A77-439F-AFC2-7DC2391D00EB}" presName="horz2" presStyleCnt="0"/>
      <dgm:spPr/>
    </dgm:pt>
    <dgm:pt modelId="{CBF56963-1E1F-4F50-935A-1E4A12FB4AE9}" type="pres">
      <dgm:prSet presAssocID="{5145A4A8-5A77-439F-AFC2-7DC2391D00EB}" presName="horzSpace2" presStyleCnt="0"/>
      <dgm:spPr/>
    </dgm:pt>
    <dgm:pt modelId="{6298CF68-F6D0-4A26-B99F-FB0058621F2E}" type="pres">
      <dgm:prSet presAssocID="{5145A4A8-5A77-439F-AFC2-7DC2391D00EB}" presName="tx2" presStyleLbl="revTx" presStyleIdx="6" presStyleCnt="7"/>
      <dgm:spPr/>
      <dgm:t>
        <a:bodyPr/>
        <a:lstStyle/>
        <a:p>
          <a:endParaRPr lang="en-US"/>
        </a:p>
      </dgm:t>
    </dgm:pt>
    <dgm:pt modelId="{DE8D4A08-9E2E-4E83-98EF-0410B1867762}" type="pres">
      <dgm:prSet presAssocID="{5145A4A8-5A77-439F-AFC2-7DC2391D00EB}" presName="vert2" presStyleCnt="0"/>
      <dgm:spPr/>
    </dgm:pt>
    <dgm:pt modelId="{281B62DC-F992-4147-9B8F-04FD715E221E}" type="pres">
      <dgm:prSet presAssocID="{5145A4A8-5A77-439F-AFC2-7DC2391D00EB}" presName="thinLine2b" presStyleLbl="callout" presStyleIdx="5" presStyleCnt="6"/>
      <dgm:spPr/>
    </dgm:pt>
    <dgm:pt modelId="{61EDDC00-DBB8-412D-B06E-5637C1ED5F96}" type="pres">
      <dgm:prSet presAssocID="{5145A4A8-5A77-439F-AFC2-7DC2391D00EB}" presName="vertSpace2b" presStyleCnt="0"/>
      <dgm:spPr/>
    </dgm:pt>
  </dgm:ptLst>
  <dgm:cxnLst>
    <dgm:cxn modelId="{91373C3F-CB15-4A35-BA3C-434D94CB5286}"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2BAAC373-577F-4502-8315-C0D76D350DFF}" type="presOf" srcId="{8E61202A-36DD-0240-811A-270D9611A395}" destId="{CFE00427-EDF8-324F-9A5C-A181E81A4D48}" srcOrd="0" destOrd="0" presId="urn:microsoft.com/office/officeart/2008/layout/LinedList"/>
    <dgm:cxn modelId="{FB9B3AB2-CCD1-4A52-B264-2C65CD8FC546}" type="presOf" srcId="{2D567ECC-EE11-40BE-8D44-12DF75E7AAA4}" destId="{27817E14-DB1F-4D8F-A68A-7A628C5AB32E}"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93F557A7-0ABA-49E1-8231-6509135CFFF9}" srcId="{8E61202A-36DD-0240-811A-270D9611A395}" destId="{5145A4A8-5A77-439F-AFC2-7DC2391D00EB}" srcOrd="5" destOrd="0" parTransId="{1ED5729A-02FF-4E16-A91F-7CFE69300586}" sibTransId="{B2DFFEC0-7AFB-49C5-B0DB-ABBFE0D96753}"/>
    <dgm:cxn modelId="{1711B946-97E2-4FAC-9B86-450F341DFEE1}" type="presOf" srcId="{D907F82D-4934-4260-A319-D0C1005DB73A}" destId="{576A2C98-791A-4E50-8CB8-1914215BEA2D}" srcOrd="0" destOrd="0" presId="urn:microsoft.com/office/officeart/2008/layout/LinedList"/>
    <dgm:cxn modelId="{45629286-2642-481F-BB3F-C9DC76E6A851}" srcId="{8E61202A-36DD-0240-811A-270D9611A395}" destId="{2D567ECC-EE11-40BE-8D44-12DF75E7AAA4}" srcOrd="4" destOrd="0" parTransId="{096A135B-3D51-4C14-B762-4DFFB46136C9}" sibTransId="{352CE29C-C095-4E8D-B62B-E607F5416469}"/>
    <dgm:cxn modelId="{40F08CBE-C0FF-49E9-A14D-59F0F70F60CC}" srcId="{8E61202A-36DD-0240-811A-270D9611A395}" destId="{9EFF4F62-79ED-4EA0-85C1-51F88755C8EE}" srcOrd="3" destOrd="0" parTransId="{8EAFCDE7-4869-4D95-9359-6DA608AB28F0}" sibTransId="{D3274077-7919-4B64-B4D8-786A32E9EF73}"/>
    <dgm:cxn modelId="{E2683B99-3BB9-4942-80B7-BBA02F7EA4C1}" type="presOf" srcId="{412DA8CB-B9E5-F44F-9FDD-EF35DF68306D}" destId="{B9E57DF2-F223-F848-B6AB-FEB0F6FB4076}" srcOrd="0" destOrd="0" presId="urn:microsoft.com/office/officeart/2008/layout/LinedList"/>
    <dgm:cxn modelId="{D6BAE950-316D-48D0-BFA1-4CBAC501AE14}" type="presOf" srcId="{9EFF4F62-79ED-4EA0-85C1-51F88755C8EE}" destId="{0DEDE790-6650-4E13-B812-9DA3ABBAEB7C}" srcOrd="0" destOrd="0" presId="urn:microsoft.com/office/officeart/2008/layout/LinedList"/>
    <dgm:cxn modelId="{17C70BDA-2C33-4222-ADBF-1B1F35F76E91}" type="presOf" srcId="{5145A4A8-5A77-439F-AFC2-7DC2391D00EB}" destId="{6298CF68-F6D0-4A26-B99F-FB0058621F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CB48424E-F2BC-4AE6-B305-0D41B309C1C5}" type="presOf" srcId="{3C774A1C-BB1C-4347-A758-A94A436F7244}" destId="{9CA50A65-40FA-E945-A868-9E3FE840B07E}" srcOrd="0" destOrd="0" presId="urn:microsoft.com/office/officeart/2008/layout/LinedList"/>
    <dgm:cxn modelId="{70682E73-AAE7-4C38-94C2-F57C00F669CC}" type="presParOf" srcId="{9CA50A65-40FA-E945-A868-9E3FE840B07E}" destId="{D5C7DCB4-3723-4443-ADD7-DBEB1005841A}" srcOrd="0" destOrd="0" presId="urn:microsoft.com/office/officeart/2008/layout/LinedList"/>
    <dgm:cxn modelId="{B47CEC8D-E7AE-49D1-9E1A-605917C5BCD1}" type="presParOf" srcId="{9CA50A65-40FA-E945-A868-9E3FE840B07E}" destId="{9F8ADD56-4647-5947-BF4A-89820DB0503F}" srcOrd="1" destOrd="0" presId="urn:microsoft.com/office/officeart/2008/layout/LinedList"/>
    <dgm:cxn modelId="{619208E1-1C26-40A9-8BDA-70737AD3984B}" type="presParOf" srcId="{9F8ADD56-4647-5947-BF4A-89820DB0503F}" destId="{CFE00427-EDF8-324F-9A5C-A181E81A4D48}" srcOrd="0" destOrd="0" presId="urn:microsoft.com/office/officeart/2008/layout/LinedList"/>
    <dgm:cxn modelId="{3336DAFC-CC30-4BF8-9061-87F702586E48}" type="presParOf" srcId="{9F8ADD56-4647-5947-BF4A-89820DB0503F}" destId="{71554259-89F3-DC41-AF38-A80F6823C6AB}" srcOrd="1" destOrd="0" presId="urn:microsoft.com/office/officeart/2008/layout/LinedList"/>
    <dgm:cxn modelId="{3436E609-F71A-463D-841A-D90BD795D73F}" type="presParOf" srcId="{71554259-89F3-DC41-AF38-A80F6823C6AB}" destId="{D0431CA8-5100-6745-A242-ED330061BD73}" srcOrd="0" destOrd="0" presId="urn:microsoft.com/office/officeart/2008/layout/LinedList"/>
    <dgm:cxn modelId="{576E06D5-CF6C-480B-B14E-3C7C3705EB74}" type="presParOf" srcId="{71554259-89F3-DC41-AF38-A80F6823C6AB}" destId="{FE55CC5A-C0EF-DF45-AF1E-C9A5EF0E713C}" srcOrd="1" destOrd="0" presId="urn:microsoft.com/office/officeart/2008/layout/LinedList"/>
    <dgm:cxn modelId="{F80CE43A-968C-4392-B537-29245D3B3845}" type="presParOf" srcId="{FE55CC5A-C0EF-DF45-AF1E-C9A5EF0E713C}" destId="{D79F8CF2-80EE-C747-9C26-26414E55692C}" srcOrd="0" destOrd="0" presId="urn:microsoft.com/office/officeart/2008/layout/LinedList"/>
    <dgm:cxn modelId="{0EBAEA2F-4E52-4ABC-A30D-781A54E96224}" type="presParOf" srcId="{FE55CC5A-C0EF-DF45-AF1E-C9A5EF0E713C}" destId="{5D9EDF3F-7B20-8E47-A431-F9F24450F874}" srcOrd="1" destOrd="0" presId="urn:microsoft.com/office/officeart/2008/layout/LinedList"/>
    <dgm:cxn modelId="{9C3CE88E-5930-483C-8C09-5A23E6DD16FF}" type="presParOf" srcId="{FE55CC5A-C0EF-DF45-AF1E-C9A5EF0E713C}" destId="{EB933D24-ABB6-0C44-A5A7-05F1CB99F1EB}" srcOrd="2" destOrd="0" presId="urn:microsoft.com/office/officeart/2008/layout/LinedList"/>
    <dgm:cxn modelId="{7166494C-75B8-4D93-8817-A88305C8BF7D}" type="presParOf" srcId="{71554259-89F3-DC41-AF38-A80F6823C6AB}" destId="{EB798B99-5590-864A-A2C1-F553D99D3FAA}" srcOrd="2" destOrd="0" presId="urn:microsoft.com/office/officeart/2008/layout/LinedList"/>
    <dgm:cxn modelId="{9CA93FF6-D0C9-4049-B8D6-1D5E26DA801E}" type="presParOf" srcId="{71554259-89F3-DC41-AF38-A80F6823C6AB}" destId="{9C715A5E-13B0-3F4D-85BD-4FA3A97839C5}" srcOrd="3" destOrd="0" presId="urn:microsoft.com/office/officeart/2008/layout/LinedList"/>
    <dgm:cxn modelId="{3AAC4FD7-665B-43BF-B8F3-BF61C3ABD487}" type="presParOf" srcId="{71554259-89F3-DC41-AF38-A80F6823C6AB}" destId="{A4B3FD2E-63E5-E445-B87B-210177B3706B}" srcOrd="4" destOrd="0" presId="urn:microsoft.com/office/officeart/2008/layout/LinedList"/>
    <dgm:cxn modelId="{2C06947A-9471-4177-B9AB-7948A778FAE0}" type="presParOf" srcId="{A4B3FD2E-63E5-E445-B87B-210177B3706B}" destId="{B4FE7B28-4407-5045-AAC1-7786FB86FE88}" srcOrd="0" destOrd="0" presId="urn:microsoft.com/office/officeart/2008/layout/LinedList"/>
    <dgm:cxn modelId="{FE23E669-A930-4425-80B9-FB3B3847A860}" type="presParOf" srcId="{A4B3FD2E-63E5-E445-B87B-210177B3706B}" destId="{B9E57DF2-F223-F848-B6AB-FEB0F6FB4076}" srcOrd="1" destOrd="0" presId="urn:microsoft.com/office/officeart/2008/layout/LinedList"/>
    <dgm:cxn modelId="{E13BC76B-1541-4D36-B4CA-9DF5414C1ADF}" type="presParOf" srcId="{A4B3FD2E-63E5-E445-B87B-210177B3706B}" destId="{84017E13-6661-1647-9DB1-F43BB49DC0FD}" srcOrd="2" destOrd="0" presId="urn:microsoft.com/office/officeart/2008/layout/LinedList"/>
    <dgm:cxn modelId="{09CE7BE6-2658-41E7-9D2C-12986B477C24}" type="presParOf" srcId="{71554259-89F3-DC41-AF38-A80F6823C6AB}" destId="{1E88F2A9-FC8F-2A4F-ABF4-2C5837CA76E5}" srcOrd="5" destOrd="0" presId="urn:microsoft.com/office/officeart/2008/layout/LinedList"/>
    <dgm:cxn modelId="{0E65FE74-4591-48A0-94C3-6BD598128C40}" type="presParOf" srcId="{71554259-89F3-DC41-AF38-A80F6823C6AB}" destId="{02B19E4E-8333-4B4F-AA1E-19B5E7CAD48B}" srcOrd="6" destOrd="0" presId="urn:microsoft.com/office/officeart/2008/layout/LinedList"/>
    <dgm:cxn modelId="{A936E952-3593-4D0F-B9F5-43A6539AD7FA}" type="presParOf" srcId="{71554259-89F3-DC41-AF38-A80F6823C6AB}" destId="{5121BA32-9249-455A-8A20-08E85B86269F}" srcOrd="7" destOrd="0" presId="urn:microsoft.com/office/officeart/2008/layout/LinedList"/>
    <dgm:cxn modelId="{5A12C0BE-E5B1-4CA9-82CD-660B36850BED}" type="presParOf" srcId="{5121BA32-9249-455A-8A20-08E85B86269F}" destId="{E379A0C3-13D3-46B9-950A-CF0A08724A6D}" srcOrd="0" destOrd="0" presId="urn:microsoft.com/office/officeart/2008/layout/LinedList"/>
    <dgm:cxn modelId="{8CB19A8B-533C-48AF-9178-0FEE5E14EF60}" type="presParOf" srcId="{5121BA32-9249-455A-8A20-08E85B86269F}" destId="{576A2C98-791A-4E50-8CB8-1914215BEA2D}" srcOrd="1" destOrd="0" presId="urn:microsoft.com/office/officeart/2008/layout/LinedList"/>
    <dgm:cxn modelId="{5F025D37-6A46-44C5-909F-70FD8F74C73F}" type="presParOf" srcId="{5121BA32-9249-455A-8A20-08E85B86269F}" destId="{3EC880A3-8E6D-40A4-857F-9A4C9ED1B22A}" srcOrd="2" destOrd="0" presId="urn:microsoft.com/office/officeart/2008/layout/LinedList"/>
    <dgm:cxn modelId="{D08B5EBA-C5DF-48B6-8A12-0CCB930B6D55}" type="presParOf" srcId="{71554259-89F3-DC41-AF38-A80F6823C6AB}" destId="{45167FBC-5EE3-4C8A-A94C-30BB5DE89AD6}" srcOrd="8" destOrd="0" presId="urn:microsoft.com/office/officeart/2008/layout/LinedList"/>
    <dgm:cxn modelId="{4B878560-3945-4B26-ABC2-23EFA49348AD}" type="presParOf" srcId="{71554259-89F3-DC41-AF38-A80F6823C6AB}" destId="{BC5CA65E-0C6F-472F-B2E2-282C2CDDDC9F}" srcOrd="9" destOrd="0" presId="urn:microsoft.com/office/officeart/2008/layout/LinedList"/>
    <dgm:cxn modelId="{459BCB7E-5C15-4AC9-81B5-D65DAC650F55}" type="presParOf" srcId="{71554259-89F3-DC41-AF38-A80F6823C6AB}" destId="{DFE917DE-2459-4110-B5CA-909F8A25E9B3}" srcOrd="10" destOrd="0" presId="urn:microsoft.com/office/officeart/2008/layout/LinedList"/>
    <dgm:cxn modelId="{C3EA9B65-993F-4931-9ECE-699ACCA45BFE}" type="presParOf" srcId="{DFE917DE-2459-4110-B5CA-909F8A25E9B3}" destId="{BFFB7145-8402-485B-85FA-7C375AFB0A2C}" srcOrd="0" destOrd="0" presId="urn:microsoft.com/office/officeart/2008/layout/LinedList"/>
    <dgm:cxn modelId="{4EEF9FCC-0871-4AAF-B401-B22DBF8BA99E}" type="presParOf" srcId="{DFE917DE-2459-4110-B5CA-909F8A25E9B3}" destId="{0DEDE790-6650-4E13-B812-9DA3ABBAEB7C}" srcOrd="1" destOrd="0" presId="urn:microsoft.com/office/officeart/2008/layout/LinedList"/>
    <dgm:cxn modelId="{C8A1E135-D0C7-4B35-940B-BEAE0C9630B7}" type="presParOf" srcId="{DFE917DE-2459-4110-B5CA-909F8A25E9B3}" destId="{CC02E1CA-72BE-493C-916D-08B08D649491}" srcOrd="2" destOrd="0" presId="urn:microsoft.com/office/officeart/2008/layout/LinedList"/>
    <dgm:cxn modelId="{4919063F-E522-4E44-8FEB-2E5884CDDBAB}" type="presParOf" srcId="{71554259-89F3-DC41-AF38-A80F6823C6AB}" destId="{41DAB04F-B76E-41A3-BF92-19D36F058A9E}" srcOrd="11" destOrd="0" presId="urn:microsoft.com/office/officeart/2008/layout/LinedList"/>
    <dgm:cxn modelId="{87228C13-009D-46BC-A3BA-F280A87EB6BB}" type="presParOf" srcId="{71554259-89F3-DC41-AF38-A80F6823C6AB}" destId="{E5F9CA9F-91E3-425C-B99F-A98D8F0B0A7F}" srcOrd="12" destOrd="0" presId="urn:microsoft.com/office/officeart/2008/layout/LinedList"/>
    <dgm:cxn modelId="{C28CB08E-A184-4D50-93E5-94970BB5C557}" type="presParOf" srcId="{71554259-89F3-DC41-AF38-A80F6823C6AB}" destId="{B3DB48DB-4C93-4596-9AC6-3B83B01CF220}" srcOrd="13" destOrd="0" presId="urn:microsoft.com/office/officeart/2008/layout/LinedList"/>
    <dgm:cxn modelId="{03320A46-0A96-4C79-B1C5-8BCCD5106CD9}" type="presParOf" srcId="{B3DB48DB-4C93-4596-9AC6-3B83B01CF220}" destId="{40B7A97C-3464-43FE-BFE9-19588B33F0C0}" srcOrd="0" destOrd="0" presId="urn:microsoft.com/office/officeart/2008/layout/LinedList"/>
    <dgm:cxn modelId="{F14FD76D-F7AD-4EF4-8CCE-787981007DA3}" type="presParOf" srcId="{B3DB48DB-4C93-4596-9AC6-3B83B01CF220}" destId="{27817E14-DB1F-4D8F-A68A-7A628C5AB32E}" srcOrd="1" destOrd="0" presId="urn:microsoft.com/office/officeart/2008/layout/LinedList"/>
    <dgm:cxn modelId="{3E97BF47-0731-4152-871D-422F4713DA1B}" type="presParOf" srcId="{B3DB48DB-4C93-4596-9AC6-3B83B01CF220}" destId="{4DA3FBF6-D5DD-4780-9A67-BC9D183196BA}" srcOrd="2" destOrd="0" presId="urn:microsoft.com/office/officeart/2008/layout/LinedList"/>
    <dgm:cxn modelId="{94230522-F1B2-4C58-97CD-8B1DC686279F}" type="presParOf" srcId="{71554259-89F3-DC41-AF38-A80F6823C6AB}" destId="{9B1E8AEA-2A8D-4500-8486-4DCED5C7B4CD}" srcOrd="14" destOrd="0" presId="urn:microsoft.com/office/officeart/2008/layout/LinedList"/>
    <dgm:cxn modelId="{F489560C-6B9B-459A-904C-FDB11B25B16C}" type="presParOf" srcId="{71554259-89F3-DC41-AF38-A80F6823C6AB}" destId="{E3E8A01D-29A2-442B-B2D9-9A8138A25142}" srcOrd="15" destOrd="0" presId="urn:microsoft.com/office/officeart/2008/layout/LinedList"/>
    <dgm:cxn modelId="{8FD224E4-D0F0-4FD5-9E64-F7AFCB0F13E3}" type="presParOf" srcId="{71554259-89F3-DC41-AF38-A80F6823C6AB}" destId="{4B9A653A-0AA5-4263-8B76-EEDF7E4E7C48}" srcOrd="16" destOrd="0" presId="urn:microsoft.com/office/officeart/2008/layout/LinedList"/>
    <dgm:cxn modelId="{C2399698-574E-4365-A2BB-4677B01ACDB6}" type="presParOf" srcId="{4B9A653A-0AA5-4263-8B76-EEDF7E4E7C48}" destId="{CBF56963-1E1F-4F50-935A-1E4A12FB4AE9}" srcOrd="0" destOrd="0" presId="urn:microsoft.com/office/officeart/2008/layout/LinedList"/>
    <dgm:cxn modelId="{DA297231-337B-4C4E-99E2-15AF9C145752}" type="presParOf" srcId="{4B9A653A-0AA5-4263-8B76-EEDF7E4E7C48}" destId="{6298CF68-F6D0-4A26-B99F-FB0058621F2E}" srcOrd="1" destOrd="0" presId="urn:microsoft.com/office/officeart/2008/layout/LinedList"/>
    <dgm:cxn modelId="{8B6F54E0-9E2D-4B6D-BE21-1077E28C5BC7}" type="presParOf" srcId="{4B9A653A-0AA5-4263-8B76-EEDF7E4E7C48}" destId="{DE8D4A08-9E2E-4E83-98EF-0410B1867762}" srcOrd="2" destOrd="0" presId="urn:microsoft.com/office/officeart/2008/layout/LinedList"/>
    <dgm:cxn modelId="{299A2E60-7D6C-4D69-8557-A0E6E5C7AB78}" type="presParOf" srcId="{71554259-89F3-DC41-AF38-A80F6823C6AB}" destId="{281B62DC-F992-4147-9B8F-04FD715E221E}" srcOrd="17" destOrd="0" presId="urn:microsoft.com/office/officeart/2008/layout/LinedList"/>
    <dgm:cxn modelId="{91F69315-840B-4EC7-BBE6-D375F3450CF7}" type="presParOf" srcId="{71554259-89F3-DC41-AF38-A80F6823C6AB}" destId="{61EDDC00-DBB8-412D-B06E-5637C1ED5F96}" srcOrd="18"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90546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3462246" cy="49154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t>Which of the following is a fundamental pillar for any cybercrime treaty?</a:t>
          </a:r>
        </a:p>
      </dsp:txBody>
      <dsp:txXfrm>
        <a:off x="0" y="0"/>
        <a:ext cx="3462246" cy="4915492"/>
      </dsp:txXfrm>
    </dsp:sp>
    <dsp:sp modelId="{5D9EDF3F-7B20-8E47-A431-F9F24450F874}">
      <dsp:nvSpPr>
        <dsp:cNvPr id="0" name=""/>
        <dsp:cNvSpPr/>
      </dsp:nvSpPr>
      <dsp:spPr>
        <a:xfrm>
          <a:off x="3545392" y="38702"/>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a) Offences</a:t>
          </a:r>
        </a:p>
      </dsp:txBody>
      <dsp:txXfrm>
        <a:off x="3545392" y="38702"/>
        <a:ext cx="4351324" cy="774045"/>
      </dsp:txXfrm>
    </dsp:sp>
    <dsp:sp modelId="{EB798B99-5590-864A-A2C1-F553D99D3FAA}">
      <dsp:nvSpPr>
        <dsp:cNvPr id="0" name=""/>
        <dsp:cNvSpPr/>
      </dsp:nvSpPr>
      <dsp:spPr>
        <a:xfrm>
          <a:off x="3462246" y="812748"/>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3545392" y="851450"/>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b) Procedural powers</a:t>
          </a:r>
        </a:p>
      </dsp:txBody>
      <dsp:txXfrm>
        <a:off x="3545392" y="851450"/>
        <a:ext cx="4351324" cy="774045"/>
      </dsp:txXfrm>
    </dsp:sp>
    <dsp:sp modelId="{5B901F7D-EE59-304E-B86D-F0C8CC3A841B}">
      <dsp:nvSpPr>
        <dsp:cNvPr id="0" name=""/>
        <dsp:cNvSpPr/>
      </dsp:nvSpPr>
      <dsp:spPr>
        <a:xfrm>
          <a:off x="3462246" y="1625496"/>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545392" y="1664198"/>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c) International cooperation </a:t>
          </a:r>
        </a:p>
      </dsp:txBody>
      <dsp:txXfrm>
        <a:off x="3545392" y="1664198"/>
        <a:ext cx="4351324" cy="774045"/>
      </dsp:txXfrm>
    </dsp:sp>
    <dsp:sp modelId="{1E88F2A9-FC8F-2A4F-ABF4-2C5837CA76E5}">
      <dsp:nvSpPr>
        <dsp:cNvPr id="0" name=""/>
        <dsp:cNvSpPr/>
      </dsp:nvSpPr>
      <dsp:spPr>
        <a:xfrm>
          <a:off x="3462246" y="2438244"/>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545392" y="2476947"/>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d) Safeguards / Civil Liberties / Human Rights</a:t>
          </a:r>
        </a:p>
      </dsp:txBody>
      <dsp:txXfrm>
        <a:off x="3545392" y="2476947"/>
        <a:ext cx="4351324" cy="774045"/>
      </dsp:txXfrm>
    </dsp:sp>
    <dsp:sp modelId="{45167FBC-5EE3-4C8A-A94C-30BB5DE89AD6}">
      <dsp:nvSpPr>
        <dsp:cNvPr id="0" name=""/>
        <dsp:cNvSpPr/>
      </dsp:nvSpPr>
      <dsp:spPr>
        <a:xfrm>
          <a:off x="3462246" y="3250993"/>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554139" y="3289695"/>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e) Electronic evidence</a:t>
          </a:r>
        </a:p>
      </dsp:txBody>
      <dsp:txXfrm>
        <a:off x="3554139" y="3289695"/>
        <a:ext cx="4351324" cy="774045"/>
      </dsp:txXfrm>
    </dsp:sp>
    <dsp:sp modelId="{41DAB04F-B76E-41A3-BF92-19D36F058A9E}">
      <dsp:nvSpPr>
        <dsp:cNvPr id="0" name=""/>
        <dsp:cNvSpPr/>
      </dsp:nvSpPr>
      <dsp:spPr>
        <a:xfrm>
          <a:off x="3462246" y="4063741"/>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3545392" y="4102443"/>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f) All of the above </a:t>
          </a:r>
        </a:p>
      </dsp:txBody>
      <dsp:txXfrm>
        <a:off x="3545392" y="4102443"/>
        <a:ext cx="4351324" cy="774045"/>
      </dsp:txXfrm>
    </dsp:sp>
    <dsp:sp modelId="{9B1E8AEA-2A8D-4500-8486-4DCED5C7B4CD}">
      <dsp:nvSpPr>
        <dsp:cNvPr id="0" name=""/>
        <dsp:cNvSpPr/>
      </dsp:nvSpPr>
      <dsp:spPr>
        <a:xfrm>
          <a:off x="3462246" y="4876489"/>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90546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3462246" cy="49154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t>Which of the following is a fundamental pillar for any cybercrime treaty?</a:t>
          </a:r>
        </a:p>
      </dsp:txBody>
      <dsp:txXfrm>
        <a:off x="0" y="0"/>
        <a:ext cx="3462246" cy="4915492"/>
      </dsp:txXfrm>
    </dsp:sp>
    <dsp:sp modelId="{5D9EDF3F-7B20-8E47-A431-F9F24450F874}">
      <dsp:nvSpPr>
        <dsp:cNvPr id="0" name=""/>
        <dsp:cNvSpPr/>
      </dsp:nvSpPr>
      <dsp:spPr>
        <a:xfrm>
          <a:off x="3545392" y="38702"/>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a) Offences</a:t>
          </a:r>
        </a:p>
      </dsp:txBody>
      <dsp:txXfrm>
        <a:off x="3545392" y="38702"/>
        <a:ext cx="4351324" cy="774045"/>
      </dsp:txXfrm>
    </dsp:sp>
    <dsp:sp modelId="{EB798B99-5590-864A-A2C1-F553D99D3FAA}">
      <dsp:nvSpPr>
        <dsp:cNvPr id="0" name=""/>
        <dsp:cNvSpPr/>
      </dsp:nvSpPr>
      <dsp:spPr>
        <a:xfrm>
          <a:off x="3462246" y="812748"/>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3545392" y="851450"/>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b) Procedural powers</a:t>
          </a:r>
        </a:p>
      </dsp:txBody>
      <dsp:txXfrm>
        <a:off x="3545392" y="851450"/>
        <a:ext cx="4351324" cy="774045"/>
      </dsp:txXfrm>
    </dsp:sp>
    <dsp:sp modelId="{5B901F7D-EE59-304E-B86D-F0C8CC3A841B}">
      <dsp:nvSpPr>
        <dsp:cNvPr id="0" name=""/>
        <dsp:cNvSpPr/>
      </dsp:nvSpPr>
      <dsp:spPr>
        <a:xfrm>
          <a:off x="3462246" y="1625496"/>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545392" y="1664198"/>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c) International cooperation </a:t>
          </a:r>
        </a:p>
      </dsp:txBody>
      <dsp:txXfrm>
        <a:off x="3545392" y="1664198"/>
        <a:ext cx="4351324" cy="774045"/>
      </dsp:txXfrm>
    </dsp:sp>
    <dsp:sp modelId="{1E88F2A9-FC8F-2A4F-ABF4-2C5837CA76E5}">
      <dsp:nvSpPr>
        <dsp:cNvPr id="0" name=""/>
        <dsp:cNvSpPr/>
      </dsp:nvSpPr>
      <dsp:spPr>
        <a:xfrm>
          <a:off x="3462246" y="2438244"/>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545392" y="2476947"/>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d) Safeguards / Civil Liberties / Human Rights</a:t>
          </a:r>
        </a:p>
      </dsp:txBody>
      <dsp:txXfrm>
        <a:off x="3545392" y="2476947"/>
        <a:ext cx="4351324" cy="774045"/>
      </dsp:txXfrm>
    </dsp:sp>
    <dsp:sp modelId="{45167FBC-5EE3-4C8A-A94C-30BB5DE89AD6}">
      <dsp:nvSpPr>
        <dsp:cNvPr id="0" name=""/>
        <dsp:cNvSpPr/>
      </dsp:nvSpPr>
      <dsp:spPr>
        <a:xfrm>
          <a:off x="3462246" y="3250993"/>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554139" y="3289695"/>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e) Electronic evidence</a:t>
          </a:r>
        </a:p>
      </dsp:txBody>
      <dsp:txXfrm>
        <a:off x="3554139" y="3289695"/>
        <a:ext cx="4351324" cy="774045"/>
      </dsp:txXfrm>
    </dsp:sp>
    <dsp:sp modelId="{41DAB04F-B76E-41A3-BF92-19D36F058A9E}">
      <dsp:nvSpPr>
        <dsp:cNvPr id="0" name=""/>
        <dsp:cNvSpPr/>
      </dsp:nvSpPr>
      <dsp:spPr>
        <a:xfrm>
          <a:off x="3462246" y="4063741"/>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3545392" y="4102443"/>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b="1" kern="1200" dirty="0">
              <a:solidFill>
                <a:srgbClr val="FF0000"/>
              </a:solidFill>
            </a:rPr>
            <a:t>f) All of the above </a:t>
          </a:r>
        </a:p>
      </dsp:txBody>
      <dsp:txXfrm>
        <a:off x="3545392" y="4102443"/>
        <a:ext cx="4351324" cy="774045"/>
      </dsp:txXfrm>
    </dsp:sp>
    <dsp:sp modelId="{9B1E8AEA-2A8D-4500-8486-4DCED5C7B4CD}">
      <dsp:nvSpPr>
        <dsp:cNvPr id="0" name=""/>
        <dsp:cNvSpPr/>
      </dsp:nvSpPr>
      <dsp:spPr>
        <a:xfrm>
          <a:off x="3462246" y="4876489"/>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40140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3241492" cy="49154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t>Pick two of the following which would be inappropriate in a cybercrime treaty</a:t>
          </a:r>
        </a:p>
      </dsp:txBody>
      <dsp:txXfrm>
        <a:off x="0" y="0"/>
        <a:ext cx="3241492" cy="4915492"/>
      </dsp:txXfrm>
    </dsp:sp>
    <dsp:sp modelId="{5D9EDF3F-7B20-8E47-A431-F9F24450F874}">
      <dsp:nvSpPr>
        <dsp:cNvPr id="0" name=""/>
        <dsp:cNvSpPr/>
      </dsp:nvSpPr>
      <dsp:spPr>
        <a:xfrm>
          <a:off x="3319337" y="46322"/>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a:t>a) Operational provisions for international cooperation</a:t>
          </a:r>
        </a:p>
      </dsp:txBody>
      <dsp:txXfrm>
        <a:off x="3319337" y="46322"/>
        <a:ext cx="4073882" cy="926455"/>
      </dsp:txXfrm>
    </dsp:sp>
    <dsp:sp modelId="{EB798B99-5590-864A-A2C1-F553D99D3FAA}">
      <dsp:nvSpPr>
        <dsp:cNvPr id="0" name=""/>
        <dsp:cNvSpPr/>
      </dsp:nvSpPr>
      <dsp:spPr>
        <a:xfrm>
          <a:off x="3241492" y="972777"/>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3319337" y="1019100"/>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a:t>b) Cybersecurity </a:t>
          </a:r>
        </a:p>
      </dsp:txBody>
      <dsp:txXfrm>
        <a:off x="3319337" y="1019100"/>
        <a:ext cx="4073882" cy="926455"/>
      </dsp:txXfrm>
    </dsp:sp>
    <dsp:sp modelId="{5B901F7D-EE59-304E-B86D-F0C8CC3A841B}">
      <dsp:nvSpPr>
        <dsp:cNvPr id="0" name=""/>
        <dsp:cNvSpPr/>
      </dsp:nvSpPr>
      <dsp:spPr>
        <a:xfrm>
          <a:off x="3241492" y="1945555"/>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319337" y="1991878"/>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a:t>c) Definitions</a:t>
          </a:r>
        </a:p>
      </dsp:txBody>
      <dsp:txXfrm>
        <a:off x="3319337" y="1991878"/>
        <a:ext cx="4073882" cy="926455"/>
      </dsp:txXfrm>
    </dsp:sp>
    <dsp:sp modelId="{1E88F2A9-FC8F-2A4F-ABF4-2C5837CA76E5}">
      <dsp:nvSpPr>
        <dsp:cNvPr id="0" name=""/>
        <dsp:cNvSpPr/>
      </dsp:nvSpPr>
      <dsp:spPr>
        <a:xfrm>
          <a:off x="3241492" y="2918333"/>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319337" y="2964656"/>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a:t>d) National security </a:t>
          </a:r>
        </a:p>
      </dsp:txBody>
      <dsp:txXfrm>
        <a:off x="3319337" y="2964656"/>
        <a:ext cx="4073882" cy="926455"/>
      </dsp:txXfrm>
    </dsp:sp>
    <dsp:sp modelId="{45167FBC-5EE3-4C8A-A94C-30BB5DE89AD6}">
      <dsp:nvSpPr>
        <dsp:cNvPr id="0" name=""/>
        <dsp:cNvSpPr/>
      </dsp:nvSpPr>
      <dsp:spPr>
        <a:xfrm>
          <a:off x="3241492" y="3891111"/>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327525" y="3937433"/>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a:t>e) Electronic evidence collection for non-cybercrime offences </a:t>
          </a:r>
        </a:p>
      </dsp:txBody>
      <dsp:txXfrm>
        <a:off x="3327525" y="3937433"/>
        <a:ext cx="4073882" cy="926455"/>
      </dsp:txXfrm>
    </dsp:sp>
    <dsp:sp modelId="{41DAB04F-B76E-41A3-BF92-19D36F058A9E}">
      <dsp:nvSpPr>
        <dsp:cNvPr id="0" name=""/>
        <dsp:cNvSpPr/>
      </dsp:nvSpPr>
      <dsp:spPr>
        <a:xfrm>
          <a:off x="3241492" y="4863888"/>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40140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3241492" cy="49154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t>Which two of the following which would be inappropriate in a cybercrime treaty?</a:t>
          </a:r>
        </a:p>
      </dsp:txBody>
      <dsp:txXfrm>
        <a:off x="0" y="0"/>
        <a:ext cx="3241492" cy="4915492"/>
      </dsp:txXfrm>
    </dsp:sp>
    <dsp:sp modelId="{5D9EDF3F-7B20-8E47-A431-F9F24450F874}">
      <dsp:nvSpPr>
        <dsp:cNvPr id="0" name=""/>
        <dsp:cNvSpPr/>
      </dsp:nvSpPr>
      <dsp:spPr>
        <a:xfrm>
          <a:off x="3319337" y="46322"/>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a:t>a) Operational provisions for international cooperation</a:t>
          </a:r>
        </a:p>
      </dsp:txBody>
      <dsp:txXfrm>
        <a:off x="3319337" y="46322"/>
        <a:ext cx="4073882" cy="926455"/>
      </dsp:txXfrm>
    </dsp:sp>
    <dsp:sp modelId="{EB798B99-5590-864A-A2C1-F553D99D3FAA}">
      <dsp:nvSpPr>
        <dsp:cNvPr id="0" name=""/>
        <dsp:cNvSpPr/>
      </dsp:nvSpPr>
      <dsp:spPr>
        <a:xfrm>
          <a:off x="3241492" y="972777"/>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3319337" y="1019100"/>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b="1" kern="1200" dirty="0">
              <a:solidFill>
                <a:srgbClr val="FF0000"/>
              </a:solidFill>
            </a:rPr>
            <a:t>b) Cybersecurity </a:t>
          </a:r>
        </a:p>
      </dsp:txBody>
      <dsp:txXfrm>
        <a:off x="3319337" y="1019100"/>
        <a:ext cx="4073882" cy="926455"/>
      </dsp:txXfrm>
    </dsp:sp>
    <dsp:sp modelId="{5B901F7D-EE59-304E-B86D-F0C8CC3A841B}">
      <dsp:nvSpPr>
        <dsp:cNvPr id="0" name=""/>
        <dsp:cNvSpPr/>
      </dsp:nvSpPr>
      <dsp:spPr>
        <a:xfrm>
          <a:off x="3241492" y="1945555"/>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319337" y="1991878"/>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a:t>c) Definitions</a:t>
          </a:r>
        </a:p>
      </dsp:txBody>
      <dsp:txXfrm>
        <a:off x="3319337" y="1991878"/>
        <a:ext cx="4073882" cy="926455"/>
      </dsp:txXfrm>
    </dsp:sp>
    <dsp:sp modelId="{1E88F2A9-FC8F-2A4F-ABF4-2C5837CA76E5}">
      <dsp:nvSpPr>
        <dsp:cNvPr id="0" name=""/>
        <dsp:cNvSpPr/>
      </dsp:nvSpPr>
      <dsp:spPr>
        <a:xfrm>
          <a:off x="3241492" y="2918333"/>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319337" y="2964656"/>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b="1" kern="1200" dirty="0">
              <a:solidFill>
                <a:srgbClr val="FF0000"/>
              </a:solidFill>
            </a:rPr>
            <a:t>d) National security </a:t>
          </a:r>
        </a:p>
      </dsp:txBody>
      <dsp:txXfrm>
        <a:off x="3319337" y="2964656"/>
        <a:ext cx="4073882" cy="926455"/>
      </dsp:txXfrm>
    </dsp:sp>
    <dsp:sp modelId="{45167FBC-5EE3-4C8A-A94C-30BB5DE89AD6}">
      <dsp:nvSpPr>
        <dsp:cNvPr id="0" name=""/>
        <dsp:cNvSpPr/>
      </dsp:nvSpPr>
      <dsp:spPr>
        <a:xfrm>
          <a:off x="3241492" y="3891111"/>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327525" y="3937433"/>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a:t>e) Electronic evidence collection for non-cybercrime offences </a:t>
          </a:r>
        </a:p>
      </dsp:txBody>
      <dsp:txXfrm>
        <a:off x="3327525" y="3937433"/>
        <a:ext cx="4073882" cy="926455"/>
      </dsp:txXfrm>
    </dsp:sp>
    <dsp:sp modelId="{41DAB04F-B76E-41A3-BF92-19D36F058A9E}">
      <dsp:nvSpPr>
        <dsp:cNvPr id="0" name=""/>
        <dsp:cNvSpPr/>
      </dsp:nvSpPr>
      <dsp:spPr>
        <a:xfrm>
          <a:off x="3241492" y="4863888"/>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397"/>
          <a:ext cx="790546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397"/>
          <a:ext cx="2586865" cy="49106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t>Which of the following statements is correct – the Budapest Convention is:</a:t>
          </a:r>
        </a:p>
      </dsp:txBody>
      <dsp:txXfrm>
        <a:off x="0" y="2397"/>
        <a:ext cx="2586865" cy="4910697"/>
      </dsp:txXfrm>
    </dsp:sp>
    <dsp:sp modelId="{5D9EDF3F-7B20-8E47-A431-F9F24450F874}">
      <dsp:nvSpPr>
        <dsp:cNvPr id="0" name=""/>
        <dsp:cNvSpPr/>
      </dsp:nvSpPr>
      <dsp:spPr>
        <a:xfrm>
          <a:off x="2447229" y="135970"/>
          <a:ext cx="5211893" cy="2278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n-US" sz="3200" kern="1200" dirty="0"/>
            <a:t>a) The Budapest </a:t>
          </a:r>
          <a:endParaRPr lang="en-US" sz="3200" kern="1200" dirty="0" smtClean="0"/>
        </a:p>
        <a:p>
          <a:pPr lvl="0" algn="l" defTabSz="1422400">
            <a:lnSpc>
              <a:spcPct val="90000"/>
            </a:lnSpc>
            <a:spcBef>
              <a:spcPct val="0"/>
            </a:spcBef>
            <a:spcAft>
              <a:spcPct val="35000"/>
            </a:spcAft>
          </a:pPr>
          <a:r>
            <a:rPr lang="en-US" sz="3200" kern="1200" dirty="0" smtClean="0"/>
            <a:t>Convention </a:t>
          </a:r>
          <a:r>
            <a:rPr lang="en-US" sz="3200" kern="1200" dirty="0"/>
            <a:t>has </a:t>
          </a:r>
          <a:r>
            <a:rPr lang="en-US" sz="3200" kern="1200" dirty="0" smtClean="0"/>
            <a:t>only </a:t>
          </a:r>
          <a:r>
            <a:rPr lang="en-US" sz="3200" kern="1200" dirty="0"/>
            <a:t>impacted 65 countries</a:t>
          </a:r>
        </a:p>
      </dsp:txBody>
      <dsp:txXfrm>
        <a:off x="2447229" y="135970"/>
        <a:ext cx="5211893" cy="2278241"/>
      </dsp:txXfrm>
    </dsp:sp>
    <dsp:sp modelId="{EB798B99-5590-864A-A2C1-F553D99D3FAA}">
      <dsp:nvSpPr>
        <dsp:cNvPr id="0" name=""/>
        <dsp:cNvSpPr/>
      </dsp:nvSpPr>
      <dsp:spPr>
        <a:xfrm>
          <a:off x="2586865" y="2394551"/>
          <a:ext cx="531148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519310" y="2518305"/>
          <a:ext cx="5211893" cy="2278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n-US" sz="3200" kern="1200" dirty="0"/>
            <a:t>b) The Budapest Convention has 65 parties</a:t>
          </a:r>
        </a:p>
      </dsp:txBody>
      <dsp:txXfrm>
        <a:off x="2519310" y="2518305"/>
        <a:ext cx="5211893" cy="2278241"/>
      </dsp:txXfrm>
    </dsp:sp>
    <dsp:sp modelId="{5B901F7D-EE59-304E-B86D-F0C8CC3A841B}">
      <dsp:nvSpPr>
        <dsp:cNvPr id="0" name=""/>
        <dsp:cNvSpPr/>
      </dsp:nvSpPr>
      <dsp:spPr>
        <a:xfrm>
          <a:off x="2586865" y="4786704"/>
          <a:ext cx="531148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397"/>
          <a:ext cx="790546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397"/>
          <a:ext cx="2586865" cy="49106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t>Which of the following statements is correct – the Budapest Convention is:</a:t>
          </a:r>
        </a:p>
      </dsp:txBody>
      <dsp:txXfrm>
        <a:off x="0" y="2397"/>
        <a:ext cx="2586865" cy="4910697"/>
      </dsp:txXfrm>
    </dsp:sp>
    <dsp:sp modelId="{5D9EDF3F-7B20-8E47-A431-F9F24450F874}">
      <dsp:nvSpPr>
        <dsp:cNvPr id="0" name=""/>
        <dsp:cNvSpPr/>
      </dsp:nvSpPr>
      <dsp:spPr>
        <a:xfrm>
          <a:off x="2686455" y="116309"/>
          <a:ext cx="5211893" cy="2278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n-US" sz="3200" kern="1200" dirty="0"/>
            <a:t>a) The Budapest Convention has only impacted 65 countries</a:t>
          </a:r>
        </a:p>
      </dsp:txBody>
      <dsp:txXfrm>
        <a:off x="2686455" y="116309"/>
        <a:ext cx="5211893" cy="2278241"/>
      </dsp:txXfrm>
    </dsp:sp>
    <dsp:sp modelId="{EB798B99-5590-864A-A2C1-F553D99D3FAA}">
      <dsp:nvSpPr>
        <dsp:cNvPr id="0" name=""/>
        <dsp:cNvSpPr/>
      </dsp:nvSpPr>
      <dsp:spPr>
        <a:xfrm>
          <a:off x="2586865" y="2394551"/>
          <a:ext cx="531148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686455" y="2508463"/>
          <a:ext cx="5211893" cy="2278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n-US" sz="3200" b="1" kern="1200" dirty="0">
              <a:solidFill>
                <a:srgbClr val="FF0000"/>
              </a:solidFill>
            </a:rPr>
            <a:t>b) The Budapest Convention has 65 parties</a:t>
          </a:r>
        </a:p>
      </dsp:txBody>
      <dsp:txXfrm>
        <a:off x="2686455" y="2508463"/>
        <a:ext cx="5211893" cy="2278241"/>
      </dsp:txXfrm>
    </dsp:sp>
    <dsp:sp modelId="{5B901F7D-EE59-304E-B86D-F0C8CC3A841B}">
      <dsp:nvSpPr>
        <dsp:cNvPr id="0" name=""/>
        <dsp:cNvSpPr/>
      </dsp:nvSpPr>
      <dsp:spPr>
        <a:xfrm>
          <a:off x="2586865" y="4786704"/>
          <a:ext cx="531148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766445"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b="1" kern="1200" dirty="0"/>
            <a:t>Which of the following statement(s) is correct – the Budapest Convention is:</a:t>
          </a:r>
        </a:p>
      </dsp:txBody>
      <dsp:txXfrm>
        <a:off x="0" y="2466"/>
        <a:ext cx="2766445" cy="5052045"/>
      </dsp:txXfrm>
    </dsp:sp>
    <dsp:sp modelId="{5D9EDF3F-7B20-8E47-A431-F9F24450F874}">
      <dsp:nvSpPr>
        <dsp:cNvPr id="0" name=""/>
        <dsp:cNvSpPr/>
      </dsp:nvSpPr>
      <dsp:spPr>
        <a:xfrm>
          <a:off x="2872949" y="42166"/>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a) A treaty on both cybercrime and electronic evidence</a:t>
          </a:r>
        </a:p>
      </dsp:txBody>
      <dsp:txXfrm>
        <a:off x="2872949" y="42166"/>
        <a:ext cx="5573703" cy="793992"/>
      </dsp:txXfrm>
    </dsp:sp>
    <dsp:sp modelId="{EB798B99-5590-864A-A2C1-F553D99D3FAA}">
      <dsp:nvSpPr>
        <dsp:cNvPr id="0" name=""/>
        <dsp:cNvSpPr/>
      </dsp:nvSpPr>
      <dsp:spPr>
        <a:xfrm>
          <a:off x="2766445" y="836158"/>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72949" y="875858"/>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b) A global treaty</a:t>
          </a:r>
        </a:p>
      </dsp:txBody>
      <dsp:txXfrm>
        <a:off x="2872949" y="875858"/>
        <a:ext cx="5573703" cy="793992"/>
      </dsp:txXfrm>
    </dsp:sp>
    <dsp:sp modelId="{1E88F2A9-FC8F-2A4F-ABF4-2C5837CA76E5}">
      <dsp:nvSpPr>
        <dsp:cNvPr id="0" name=""/>
        <dsp:cNvSpPr/>
      </dsp:nvSpPr>
      <dsp:spPr>
        <a:xfrm>
          <a:off x="2766445" y="1669851"/>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72949" y="1709551"/>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c) Assists in combatting money laundering </a:t>
          </a:r>
        </a:p>
      </dsp:txBody>
      <dsp:txXfrm>
        <a:off x="2872949" y="1709551"/>
        <a:ext cx="5573703" cy="793992"/>
      </dsp:txXfrm>
    </dsp:sp>
    <dsp:sp modelId="{45167FBC-5EE3-4C8A-A94C-30BB5DE89AD6}">
      <dsp:nvSpPr>
        <dsp:cNvPr id="0" name=""/>
        <dsp:cNvSpPr/>
      </dsp:nvSpPr>
      <dsp:spPr>
        <a:xfrm>
          <a:off x="2766445" y="2503543"/>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80558" y="2543243"/>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d) </a:t>
          </a:r>
          <a:r>
            <a:rPr lang="en-US" sz="2200" kern="1200" dirty="0" err="1"/>
            <a:t>Favours</a:t>
          </a:r>
          <a:r>
            <a:rPr lang="en-US" sz="2200" kern="1200" dirty="0"/>
            <a:t> infrastructure countries</a:t>
          </a:r>
        </a:p>
      </dsp:txBody>
      <dsp:txXfrm>
        <a:off x="2880558" y="2543243"/>
        <a:ext cx="5573703" cy="793992"/>
      </dsp:txXfrm>
    </dsp:sp>
    <dsp:sp modelId="{41DAB04F-B76E-41A3-BF92-19D36F058A9E}">
      <dsp:nvSpPr>
        <dsp:cNvPr id="0" name=""/>
        <dsp:cNvSpPr/>
      </dsp:nvSpPr>
      <dsp:spPr>
        <a:xfrm>
          <a:off x="2766445" y="3337236"/>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872949" y="3376936"/>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e) Can be used to freeze virtual currencies and virtual assets </a:t>
          </a:r>
        </a:p>
      </dsp:txBody>
      <dsp:txXfrm>
        <a:off x="2872949" y="3376936"/>
        <a:ext cx="5573703" cy="793992"/>
      </dsp:txXfrm>
    </dsp:sp>
    <dsp:sp modelId="{9B1E8AEA-2A8D-4500-8486-4DCED5C7B4CD}">
      <dsp:nvSpPr>
        <dsp:cNvPr id="0" name=""/>
        <dsp:cNvSpPr/>
      </dsp:nvSpPr>
      <dsp:spPr>
        <a:xfrm>
          <a:off x="2766445" y="4170929"/>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98CF68-F6D0-4A26-B99F-FB0058621F2E}">
      <dsp:nvSpPr>
        <dsp:cNvPr id="0" name=""/>
        <dsp:cNvSpPr/>
      </dsp:nvSpPr>
      <dsp:spPr>
        <a:xfrm>
          <a:off x="2872949" y="4210628"/>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b="0" kern="1200" dirty="0">
              <a:solidFill>
                <a:schemeClr val="tx1"/>
              </a:solidFill>
            </a:rPr>
            <a:t>f) All of the above</a:t>
          </a:r>
        </a:p>
      </dsp:txBody>
      <dsp:txXfrm>
        <a:off x="2872949" y="4210628"/>
        <a:ext cx="5573703" cy="793992"/>
      </dsp:txXfrm>
    </dsp:sp>
    <dsp:sp modelId="{281B62DC-F992-4147-9B8F-04FD715E221E}">
      <dsp:nvSpPr>
        <dsp:cNvPr id="0" name=""/>
        <dsp:cNvSpPr/>
      </dsp:nvSpPr>
      <dsp:spPr>
        <a:xfrm>
          <a:off x="2766445" y="5004621"/>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766445"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b="1" kern="1200" dirty="0"/>
            <a:t>Which of the following statement(s) is correct – the Budapest Convention is:</a:t>
          </a:r>
        </a:p>
      </dsp:txBody>
      <dsp:txXfrm>
        <a:off x="0" y="2466"/>
        <a:ext cx="2766445" cy="5052045"/>
      </dsp:txXfrm>
    </dsp:sp>
    <dsp:sp modelId="{5D9EDF3F-7B20-8E47-A431-F9F24450F874}">
      <dsp:nvSpPr>
        <dsp:cNvPr id="0" name=""/>
        <dsp:cNvSpPr/>
      </dsp:nvSpPr>
      <dsp:spPr>
        <a:xfrm>
          <a:off x="2872949" y="42166"/>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a) A treaty on both cybercrime and electronic evidence</a:t>
          </a:r>
        </a:p>
      </dsp:txBody>
      <dsp:txXfrm>
        <a:off x="2872949" y="42166"/>
        <a:ext cx="5573703" cy="793992"/>
      </dsp:txXfrm>
    </dsp:sp>
    <dsp:sp modelId="{EB798B99-5590-864A-A2C1-F553D99D3FAA}">
      <dsp:nvSpPr>
        <dsp:cNvPr id="0" name=""/>
        <dsp:cNvSpPr/>
      </dsp:nvSpPr>
      <dsp:spPr>
        <a:xfrm>
          <a:off x="2766445" y="836158"/>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72949" y="875858"/>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b) A global treaty</a:t>
          </a:r>
        </a:p>
      </dsp:txBody>
      <dsp:txXfrm>
        <a:off x="2872949" y="875858"/>
        <a:ext cx="5573703" cy="793992"/>
      </dsp:txXfrm>
    </dsp:sp>
    <dsp:sp modelId="{1E88F2A9-FC8F-2A4F-ABF4-2C5837CA76E5}">
      <dsp:nvSpPr>
        <dsp:cNvPr id="0" name=""/>
        <dsp:cNvSpPr/>
      </dsp:nvSpPr>
      <dsp:spPr>
        <a:xfrm>
          <a:off x="2766445" y="1669851"/>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72949" y="1709551"/>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c) Assists in combatting money laundering </a:t>
          </a:r>
        </a:p>
      </dsp:txBody>
      <dsp:txXfrm>
        <a:off x="2872949" y="1709551"/>
        <a:ext cx="5573703" cy="793992"/>
      </dsp:txXfrm>
    </dsp:sp>
    <dsp:sp modelId="{45167FBC-5EE3-4C8A-A94C-30BB5DE89AD6}">
      <dsp:nvSpPr>
        <dsp:cNvPr id="0" name=""/>
        <dsp:cNvSpPr/>
      </dsp:nvSpPr>
      <dsp:spPr>
        <a:xfrm>
          <a:off x="2766445" y="2503543"/>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80558" y="2543243"/>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d) </a:t>
          </a:r>
          <a:r>
            <a:rPr lang="en-US" sz="2200" kern="1200" dirty="0" err="1"/>
            <a:t>Favours</a:t>
          </a:r>
          <a:r>
            <a:rPr lang="en-US" sz="2200" kern="1200" dirty="0"/>
            <a:t> infrastructure countries</a:t>
          </a:r>
        </a:p>
      </dsp:txBody>
      <dsp:txXfrm>
        <a:off x="2880558" y="2543243"/>
        <a:ext cx="5573703" cy="793992"/>
      </dsp:txXfrm>
    </dsp:sp>
    <dsp:sp modelId="{41DAB04F-B76E-41A3-BF92-19D36F058A9E}">
      <dsp:nvSpPr>
        <dsp:cNvPr id="0" name=""/>
        <dsp:cNvSpPr/>
      </dsp:nvSpPr>
      <dsp:spPr>
        <a:xfrm>
          <a:off x="2766445" y="3337236"/>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872949" y="3376936"/>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e) Can be used to freeze virtual currencies and virtual assets </a:t>
          </a:r>
        </a:p>
      </dsp:txBody>
      <dsp:txXfrm>
        <a:off x="2872949" y="3376936"/>
        <a:ext cx="5573703" cy="793992"/>
      </dsp:txXfrm>
    </dsp:sp>
    <dsp:sp modelId="{9B1E8AEA-2A8D-4500-8486-4DCED5C7B4CD}">
      <dsp:nvSpPr>
        <dsp:cNvPr id="0" name=""/>
        <dsp:cNvSpPr/>
      </dsp:nvSpPr>
      <dsp:spPr>
        <a:xfrm>
          <a:off x="2766445" y="4170929"/>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98CF68-F6D0-4A26-B99F-FB0058621F2E}">
      <dsp:nvSpPr>
        <dsp:cNvPr id="0" name=""/>
        <dsp:cNvSpPr/>
      </dsp:nvSpPr>
      <dsp:spPr>
        <a:xfrm>
          <a:off x="2872949" y="4210628"/>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b="1" kern="1200" dirty="0">
              <a:solidFill>
                <a:srgbClr val="FF0000"/>
              </a:solidFill>
            </a:rPr>
            <a:t>f) All of the above</a:t>
          </a:r>
        </a:p>
      </dsp:txBody>
      <dsp:txXfrm>
        <a:off x="2872949" y="4210628"/>
        <a:ext cx="5573703" cy="793992"/>
      </dsp:txXfrm>
    </dsp:sp>
    <dsp:sp modelId="{281B62DC-F992-4147-9B8F-04FD715E221E}">
      <dsp:nvSpPr>
        <dsp:cNvPr id="0" name=""/>
        <dsp:cNvSpPr/>
      </dsp:nvSpPr>
      <dsp:spPr>
        <a:xfrm>
          <a:off x="2766445" y="5004621"/>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xmlns:a="http://purl.oclc.org/ooxml/drawingml/main">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Kompetencat</a:t>
          </a: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400" b="1">
              <a:solidFill>
                <a:schemeClr val="tx1"/>
              </a:solidFill>
              <a:latin typeface="Times New Roman" panose="02020603050405020304" pitchFamily="18" charset="0"/>
              <a:cs typeface="Times New Roman" panose="02020603050405020304" pitchFamily="18" charset="0"/>
            </a:rPr>
            <a:t>Operative </a:t>
          </a:r>
          <a:br>
            <a:rPr lang="sq-AL" dirty="1" sz="2400" b="1">
              <a:solidFill>
                <a:schemeClr val="tx1"/>
              </a:solidFill>
              <a:latin typeface="Times New Roman" panose="02020603050405020304" pitchFamily="18" charset="0"/>
              <a:cs typeface="Times New Roman" panose="02020603050405020304" pitchFamily="18" charset="0"/>
            </a:rPr>
          </a:br>
          <a:r>
            <a:rPr lang="sq-AL" dirty="1" sz="2400" b="1">
              <a:solidFill>
                <a:schemeClr val="tx1"/>
              </a:solidFill>
              <a:latin typeface="Times New Roman" panose="02020603050405020304" pitchFamily="18" charset="0"/>
              <a:cs typeface="Times New Roman" panose="02020603050405020304" pitchFamily="18" charset="0"/>
            </a:rPr>
            <a:t>[24/7 PoC]</a:t>
          </a: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Veprat penale</a:t>
          </a: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Elektronike</a:t>
          </a:r>
          <a:r>
            <a:rPr lang="sq-AL" dirty="1" sz="2400" b="1">
              <a:solidFill>
                <a:schemeClr val="tx1"/>
              </a:solidFill>
              <a:latin typeface="Times New Roman" panose="02020603050405020304" pitchFamily="18" charset="0"/>
              <a:cs typeface="Times New Roman" panose="02020603050405020304" pitchFamily="18" charset="0"/>
            </a:rPr>
            <a:t> </a:t>
          </a:r>
        </a:p>
        <a:p>
          <a:pPr algn="ctr"/>
          <a:r>
            <a:rPr lang="sq-AL" dirty="1" sz="2400" b="1">
              <a:solidFill>
                <a:schemeClr val="tx1"/>
              </a:solidFill>
              <a:latin typeface="Times New Roman" panose="02020603050405020304" pitchFamily="18" charset="0"/>
              <a:cs typeface="Times New Roman" panose="02020603050405020304" pitchFamily="18" charset="0"/>
            </a:rPr>
            <a:t>Dëshmi</a:t>
          </a: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Ndërkombëtar</a:t>
          </a:r>
        </a:p>
        <a:p>
          <a:pPr algn="ctr"/>
          <a:r>
            <a:rPr lang="sq-AL" dirty="1" sz="2400" b="1">
              <a:solidFill>
                <a:schemeClr val="tx1"/>
              </a:solidFill>
              <a:latin typeface="Times New Roman" panose="02020603050405020304" pitchFamily="18" charset="0"/>
              <a:cs typeface="Times New Roman" panose="02020603050405020304" pitchFamily="18" charset="0"/>
            </a:rPr>
            <a:t>Bashkëpunimi</a:t>
          </a: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100" b="1">
              <a:solidFill>
                <a:schemeClr val="tx1"/>
              </a:solidFill>
              <a:latin typeface="Times New Roman" panose="02020603050405020304" pitchFamily="18" charset="0"/>
              <a:cs typeface="Times New Roman" panose="02020603050405020304" pitchFamily="18" charset="0"/>
            </a:rPr>
            <a:t>Masat mbrojtëse/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Liritë qytetare/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Të Drejtat e Njeriut</a:t>
          </a:r>
        </a:p>
      </cdr:txBody>
    </cdr:sp>
  </cdr:relSizeAnchor>
</c:userShapes>
</file>

<file path=ppt/drawings/drawing10.xml><?xml version="1.0" encoding="utf-8"?>
<c:userShapes xmlns:c="http://schemas.openxmlformats.org/drawingml/2006/chart" xmlns:a="http://purl.oclc.org/ooxml/drawingml/main">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Kompetencat</a:t>
          </a: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400" b="1">
              <a:solidFill>
                <a:schemeClr val="tx1"/>
              </a:solidFill>
              <a:latin typeface="Times New Roman" panose="02020603050405020304" pitchFamily="18" charset="0"/>
              <a:cs typeface="Times New Roman" panose="02020603050405020304" pitchFamily="18" charset="0"/>
            </a:rPr>
            <a:t>Operative </a:t>
          </a:r>
          <a:br>
            <a:rPr lang="sq-AL" dirty="1" sz="2400" b="1">
              <a:solidFill>
                <a:schemeClr val="tx1"/>
              </a:solidFill>
              <a:latin typeface="Times New Roman" panose="02020603050405020304" pitchFamily="18" charset="0"/>
              <a:cs typeface="Times New Roman" panose="02020603050405020304" pitchFamily="18" charset="0"/>
            </a:rPr>
          </a:br>
          <a:r>
            <a:rPr lang="sq-AL" dirty="1" sz="2400" b="1">
              <a:solidFill>
                <a:schemeClr val="tx1"/>
              </a:solidFill>
              <a:latin typeface="Times New Roman" panose="02020603050405020304" pitchFamily="18" charset="0"/>
              <a:cs typeface="Times New Roman" panose="02020603050405020304" pitchFamily="18" charset="0"/>
            </a:rPr>
            <a:t>[24/7 PoC]</a:t>
          </a: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Veprat penale</a:t>
          </a: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Elektronike</a:t>
          </a:r>
          <a:r>
            <a:rPr lang="sq-AL" dirty="1" sz="2400" b="1">
              <a:solidFill>
                <a:schemeClr val="tx1"/>
              </a:solidFill>
              <a:latin typeface="Times New Roman" panose="02020603050405020304" pitchFamily="18" charset="0"/>
              <a:cs typeface="Times New Roman" panose="02020603050405020304" pitchFamily="18" charset="0"/>
            </a:rPr>
            <a:t> </a:t>
          </a:r>
        </a:p>
        <a:p>
          <a:pPr algn="ctr"/>
          <a:r>
            <a:rPr lang="sq-AL" dirty="1" sz="2400" b="1">
              <a:solidFill>
                <a:schemeClr val="tx1"/>
              </a:solidFill>
              <a:latin typeface="Times New Roman" panose="02020603050405020304" pitchFamily="18" charset="0"/>
              <a:cs typeface="Times New Roman" panose="02020603050405020304" pitchFamily="18" charset="0"/>
            </a:rPr>
            <a:t>Dëshmi</a:t>
          </a: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Ndërkombëtar</a:t>
          </a:r>
        </a:p>
        <a:p>
          <a:pPr algn="ctr"/>
          <a:r>
            <a:rPr lang="sq-AL" dirty="1" sz="2400" b="1">
              <a:solidFill>
                <a:schemeClr val="tx1"/>
              </a:solidFill>
              <a:latin typeface="Times New Roman" panose="02020603050405020304" pitchFamily="18" charset="0"/>
              <a:cs typeface="Times New Roman" panose="02020603050405020304" pitchFamily="18" charset="0"/>
            </a:rPr>
            <a:t>Bashkëpunimi</a:t>
          </a: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100" b="1">
              <a:solidFill>
                <a:schemeClr val="tx1"/>
              </a:solidFill>
              <a:latin typeface="Times New Roman" panose="02020603050405020304" pitchFamily="18" charset="0"/>
              <a:cs typeface="Times New Roman" panose="02020603050405020304" pitchFamily="18" charset="0"/>
            </a:rPr>
            <a:t>Masat mbrojtëse/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Liritë qytetare/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Të Drejtat e Njeriut</a:t>
          </a:r>
        </a:p>
      </cdr:txBody>
    </cdr:sp>
  </cdr:relSizeAnchor>
</c:userShapes>
</file>

<file path=ppt/drawings/drawing11.xml><?xml version="1.0" encoding="utf-8"?>
<c:userShapes xmlns:c="http://schemas.openxmlformats.org/drawingml/2006/chart" xmlns:a="http://purl.oclc.org/ooxml/drawingml/main">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Kompetencat</a:t>
          </a: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400" b="1">
              <a:solidFill>
                <a:schemeClr val="tx1"/>
              </a:solidFill>
              <a:latin typeface="Times New Roman" panose="02020603050405020304" pitchFamily="18" charset="0"/>
              <a:cs typeface="Times New Roman" panose="02020603050405020304" pitchFamily="18" charset="0"/>
            </a:rPr>
            <a:t>Operative </a:t>
          </a:r>
          <a:br>
            <a:rPr lang="sq-AL" dirty="1" sz="2400" b="1">
              <a:solidFill>
                <a:schemeClr val="tx1"/>
              </a:solidFill>
              <a:latin typeface="Times New Roman" panose="02020603050405020304" pitchFamily="18" charset="0"/>
              <a:cs typeface="Times New Roman" panose="02020603050405020304" pitchFamily="18" charset="0"/>
            </a:rPr>
          </a:br>
          <a:r>
            <a:rPr lang="sq-AL" dirty="1" sz="2400" b="1">
              <a:solidFill>
                <a:schemeClr val="tx1"/>
              </a:solidFill>
              <a:latin typeface="Times New Roman" panose="02020603050405020304" pitchFamily="18" charset="0"/>
              <a:cs typeface="Times New Roman" panose="02020603050405020304" pitchFamily="18" charset="0"/>
            </a:rPr>
            <a:t>[24/7 PoC]</a:t>
          </a: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Veprat penale</a:t>
          </a: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Elektronike</a:t>
          </a:r>
          <a:r>
            <a:rPr lang="sq-AL" dirty="1" sz="2400" b="1">
              <a:solidFill>
                <a:schemeClr val="tx1"/>
              </a:solidFill>
              <a:latin typeface="Times New Roman" panose="02020603050405020304" pitchFamily="18" charset="0"/>
              <a:cs typeface="Times New Roman" panose="02020603050405020304" pitchFamily="18" charset="0"/>
            </a:rPr>
            <a:t> </a:t>
          </a:r>
        </a:p>
        <a:p>
          <a:pPr algn="ctr"/>
          <a:r>
            <a:rPr lang="sq-AL" dirty="1" sz="2400" b="1">
              <a:solidFill>
                <a:schemeClr val="tx1"/>
              </a:solidFill>
              <a:latin typeface="Times New Roman" panose="02020603050405020304" pitchFamily="18" charset="0"/>
              <a:cs typeface="Times New Roman" panose="02020603050405020304" pitchFamily="18" charset="0"/>
            </a:rPr>
            <a:t>Dëshmi</a:t>
          </a: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Ndërkombëtar</a:t>
          </a:r>
        </a:p>
        <a:p>
          <a:pPr algn="ctr"/>
          <a:r>
            <a:rPr lang="sq-AL" dirty="1" sz="2400" b="1">
              <a:solidFill>
                <a:schemeClr val="tx1"/>
              </a:solidFill>
              <a:latin typeface="Times New Roman" panose="02020603050405020304" pitchFamily="18" charset="0"/>
              <a:cs typeface="Times New Roman" panose="02020603050405020304" pitchFamily="18" charset="0"/>
            </a:rPr>
            <a:t>Bashkëpunimi</a:t>
          </a: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100" b="1">
              <a:solidFill>
                <a:schemeClr val="tx1"/>
              </a:solidFill>
              <a:latin typeface="Times New Roman" panose="02020603050405020304" pitchFamily="18" charset="0"/>
              <a:cs typeface="Times New Roman" panose="02020603050405020304" pitchFamily="18" charset="0"/>
            </a:rPr>
            <a:t>Masat mbrojtëse/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Liritë qytetare/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Të Drejtat e Njeriut</a:t>
          </a:r>
        </a:p>
      </cdr:txBody>
    </cdr:sp>
  </cdr:relSizeAnchor>
</c:userShapes>
</file>

<file path=ppt/drawings/drawing2.xml><?xml version="1.0" encoding="utf-8"?>
<c:userShapes xmlns:c="http://schemas.openxmlformats.org/drawingml/2006/chart" xmlns:a="http://purl.oclc.org/ooxml/drawingml/main">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Kompetencat</a:t>
          </a: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400" b="1">
              <a:solidFill>
                <a:schemeClr val="tx1"/>
              </a:solidFill>
              <a:latin typeface="Times New Roman" panose="02020603050405020304" pitchFamily="18" charset="0"/>
              <a:cs typeface="Times New Roman" panose="02020603050405020304" pitchFamily="18" charset="0"/>
            </a:rPr>
            <a:t>Operative </a:t>
          </a:r>
          <a:br>
            <a:rPr lang="sq-AL" dirty="1" sz="2400" b="1">
              <a:solidFill>
                <a:schemeClr val="tx1"/>
              </a:solidFill>
              <a:latin typeface="Times New Roman" panose="02020603050405020304" pitchFamily="18" charset="0"/>
              <a:cs typeface="Times New Roman" panose="02020603050405020304" pitchFamily="18" charset="0"/>
            </a:rPr>
          </a:br>
          <a:r>
            <a:rPr lang="sq-AL" dirty="1" sz="2400" b="1">
              <a:solidFill>
                <a:schemeClr val="tx1"/>
              </a:solidFill>
              <a:latin typeface="Times New Roman" panose="02020603050405020304" pitchFamily="18" charset="0"/>
              <a:cs typeface="Times New Roman" panose="02020603050405020304" pitchFamily="18" charset="0"/>
            </a:rPr>
            <a:t>[24/7 PoC]</a:t>
          </a: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Veprat penale</a:t>
          </a: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Elektronike</a:t>
          </a:r>
          <a:r>
            <a:rPr lang="sq-AL" dirty="1" sz="2400" b="1">
              <a:solidFill>
                <a:schemeClr val="tx1"/>
              </a:solidFill>
              <a:latin typeface="Times New Roman" panose="02020603050405020304" pitchFamily="18" charset="0"/>
              <a:cs typeface="Times New Roman" panose="02020603050405020304" pitchFamily="18" charset="0"/>
            </a:rPr>
            <a:t> </a:t>
          </a:r>
        </a:p>
        <a:p>
          <a:pPr algn="ctr"/>
          <a:r>
            <a:rPr lang="sq-AL" dirty="1" sz="2400" b="1">
              <a:solidFill>
                <a:schemeClr val="tx1"/>
              </a:solidFill>
              <a:latin typeface="Times New Roman" panose="02020603050405020304" pitchFamily="18" charset="0"/>
              <a:cs typeface="Times New Roman" panose="02020603050405020304" pitchFamily="18" charset="0"/>
            </a:rPr>
            <a:t>Dëshmi</a:t>
          </a: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Ndërkombëtar</a:t>
          </a:r>
        </a:p>
        <a:p>
          <a:pPr algn="ctr"/>
          <a:r>
            <a:rPr lang="sq-AL" dirty="1" sz="2400" b="1">
              <a:solidFill>
                <a:schemeClr val="tx1"/>
              </a:solidFill>
              <a:latin typeface="Times New Roman" panose="02020603050405020304" pitchFamily="18" charset="0"/>
              <a:cs typeface="Times New Roman" panose="02020603050405020304" pitchFamily="18" charset="0"/>
            </a:rPr>
            <a:t>Bashkëpunimi</a:t>
          </a: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100" b="1">
              <a:solidFill>
                <a:schemeClr val="tx1"/>
              </a:solidFill>
              <a:latin typeface="Times New Roman" panose="02020603050405020304" pitchFamily="18" charset="0"/>
              <a:cs typeface="Times New Roman" panose="02020603050405020304" pitchFamily="18" charset="0"/>
            </a:rPr>
            <a:t>Masat mbrojtëse/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Liritë qytetare/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Të Drejtat e Njeriut</a:t>
          </a:r>
        </a:p>
      </cdr:txBody>
    </cdr:sp>
  </cdr:relSizeAnchor>
</c:userShapes>
</file>

<file path=ppt/drawings/drawing3.xml><?xml version="1.0" encoding="utf-8"?>
<c:userShapes xmlns:c="http://schemas.openxmlformats.org/drawingml/2006/chart" xmlns:a="http://purl.oclc.org/ooxml/drawingml/main">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Kompetencat</a:t>
          </a: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400" b="1">
              <a:solidFill>
                <a:schemeClr val="tx1"/>
              </a:solidFill>
              <a:latin typeface="Times New Roman" panose="02020603050405020304" pitchFamily="18" charset="0"/>
              <a:cs typeface="Times New Roman" panose="02020603050405020304" pitchFamily="18" charset="0"/>
            </a:rPr>
            <a:t>Operative </a:t>
          </a:r>
          <a:br>
            <a:rPr lang="sq-AL" dirty="1" sz="2400" b="1">
              <a:solidFill>
                <a:schemeClr val="tx1"/>
              </a:solidFill>
              <a:latin typeface="Times New Roman" panose="02020603050405020304" pitchFamily="18" charset="0"/>
              <a:cs typeface="Times New Roman" panose="02020603050405020304" pitchFamily="18" charset="0"/>
            </a:rPr>
          </a:br>
          <a:r>
            <a:rPr lang="sq-AL" dirty="1" sz="2400" b="1">
              <a:solidFill>
                <a:schemeClr val="tx1"/>
              </a:solidFill>
              <a:latin typeface="Times New Roman" panose="02020603050405020304" pitchFamily="18" charset="0"/>
              <a:cs typeface="Times New Roman" panose="02020603050405020304" pitchFamily="18" charset="0"/>
            </a:rPr>
            <a:t>[24/7 PoC]</a:t>
          </a: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Veprat penale</a:t>
          </a: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Elektronike</a:t>
          </a:r>
          <a:r>
            <a:rPr lang="sq-AL" dirty="1" sz="2400" b="1">
              <a:solidFill>
                <a:schemeClr val="tx1"/>
              </a:solidFill>
              <a:latin typeface="Times New Roman" panose="02020603050405020304" pitchFamily="18" charset="0"/>
              <a:cs typeface="Times New Roman" panose="02020603050405020304" pitchFamily="18" charset="0"/>
            </a:rPr>
            <a:t> </a:t>
          </a:r>
        </a:p>
        <a:p>
          <a:pPr algn="ctr"/>
          <a:r>
            <a:rPr lang="sq-AL" dirty="1" sz="2400" b="1">
              <a:solidFill>
                <a:schemeClr val="tx1"/>
              </a:solidFill>
              <a:latin typeface="Times New Roman" panose="02020603050405020304" pitchFamily="18" charset="0"/>
              <a:cs typeface="Times New Roman" panose="02020603050405020304" pitchFamily="18" charset="0"/>
            </a:rPr>
            <a:t>Dëshmi</a:t>
          </a: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Ndërkombëtar</a:t>
          </a:r>
        </a:p>
        <a:p>
          <a:pPr algn="ctr"/>
          <a:r>
            <a:rPr lang="sq-AL" dirty="1" sz="2400" b="1">
              <a:solidFill>
                <a:schemeClr val="tx1"/>
              </a:solidFill>
              <a:latin typeface="Times New Roman" panose="02020603050405020304" pitchFamily="18" charset="0"/>
              <a:cs typeface="Times New Roman" panose="02020603050405020304" pitchFamily="18" charset="0"/>
            </a:rPr>
            <a:t>Bashkëpunimi</a:t>
          </a: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100" b="1">
              <a:solidFill>
                <a:schemeClr val="tx1"/>
              </a:solidFill>
              <a:latin typeface="Times New Roman" panose="02020603050405020304" pitchFamily="18" charset="0"/>
              <a:cs typeface="Times New Roman" panose="02020603050405020304" pitchFamily="18" charset="0"/>
            </a:rPr>
            <a:t>Masat mbrojtëse/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Liritë qytetare/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Të Drejtat e Njeriut</a:t>
          </a:r>
        </a:p>
      </cdr:txBody>
    </cdr:sp>
  </cdr:relSizeAnchor>
</c:userShapes>
</file>

<file path=ppt/drawings/drawing4.xml><?xml version="1.0" encoding="utf-8"?>
<c:userShapes xmlns:c="http://schemas.openxmlformats.org/drawingml/2006/chart" xmlns:a="http://purl.oclc.org/ooxml/drawingml/main">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Kompetencat</a:t>
          </a: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400" b="1">
              <a:solidFill>
                <a:schemeClr val="tx1"/>
              </a:solidFill>
              <a:latin typeface="Times New Roman" panose="02020603050405020304" pitchFamily="18" charset="0"/>
              <a:cs typeface="Times New Roman" panose="02020603050405020304" pitchFamily="18" charset="0"/>
            </a:rPr>
            <a:t>Operative </a:t>
          </a:r>
          <a:br>
            <a:rPr lang="sq-AL" dirty="1" sz="2400" b="1">
              <a:solidFill>
                <a:schemeClr val="tx1"/>
              </a:solidFill>
              <a:latin typeface="Times New Roman" panose="02020603050405020304" pitchFamily="18" charset="0"/>
              <a:cs typeface="Times New Roman" panose="02020603050405020304" pitchFamily="18" charset="0"/>
            </a:rPr>
          </a:br>
          <a:r>
            <a:rPr lang="sq-AL" dirty="1" sz="2400" b="1">
              <a:solidFill>
                <a:schemeClr val="tx1"/>
              </a:solidFill>
              <a:latin typeface="Times New Roman" panose="02020603050405020304" pitchFamily="18" charset="0"/>
              <a:cs typeface="Times New Roman" panose="02020603050405020304" pitchFamily="18" charset="0"/>
            </a:rPr>
            <a:t>[24/7 PoC]</a:t>
          </a: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Veprat penale</a:t>
          </a: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Elektronike</a:t>
          </a:r>
          <a:r>
            <a:rPr lang="sq-AL" dirty="1" sz="2400" b="1">
              <a:solidFill>
                <a:schemeClr val="tx1"/>
              </a:solidFill>
              <a:latin typeface="Times New Roman" panose="02020603050405020304" pitchFamily="18" charset="0"/>
              <a:cs typeface="Times New Roman" panose="02020603050405020304" pitchFamily="18" charset="0"/>
            </a:rPr>
            <a:t> </a:t>
          </a:r>
        </a:p>
        <a:p>
          <a:pPr algn="ctr"/>
          <a:r>
            <a:rPr lang="sq-AL" dirty="1" sz="2400" b="1">
              <a:solidFill>
                <a:schemeClr val="tx1"/>
              </a:solidFill>
              <a:latin typeface="Times New Roman" panose="02020603050405020304" pitchFamily="18" charset="0"/>
              <a:cs typeface="Times New Roman" panose="02020603050405020304" pitchFamily="18" charset="0"/>
            </a:rPr>
            <a:t>Dëshmi</a:t>
          </a: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Ndërkombëtar</a:t>
          </a:r>
        </a:p>
        <a:p>
          <a:pPr algn="ctr"/>
          <a:r>
            <a:rPr lang="sq-AL" dirty="1" sz="2400" b="1">
              <a:solidFill>
                <a:schemeClr val="tx1"/>
              </a:solidFill>
              <a:latin typeface="Times New Roman" panose="02020603050405020304" pitchFamily="18" charset="0"/>
              <a:cs typeface="Times New Roman" panose="02020603050405020304" pitchFamily="18" charset="0"/>
            </a:rPr>
            <a:t>Bashkëpunimi</a:t>
          </a: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100" b="1">
              <a:solidFill>
                <a:schemeClr val="tx1"/>
              </a:solidFill>
              <a:latin typeface="Times New Roman" panose="02020603050405020304" pitchFamily="18" charset="0"/>
              <a:cs typeface="Times New Roman" panose="02020603050405020304" pitchFamily="18" charset="0"/>
            </a:rPr>
            <a:t>Masat mbrojtëse/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Liritë qytetare/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Të Drejtat e Njeriut</a:t>
          </a:r>
        </a:p>
      </cdr:txBody>
    </cdr:sp>
  </cdr:relSizeAnchor>
</c:userShapes>
</file>

<file path=ppt/drawings/drawing5.xml><?xml version="1.0" encoding="utf-8"?>
<c:userShapes xmlns:c="http://schemas.openxmlformats.org/drawingml/2006/chart" xmlns:a="http://purl.oclc.org/ooxml/drawingml/main">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Kompetencat</a:t>
          </a: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400" b="1">
              <a:solidFill>
                <a:schemeClr val="tx1"/>
              </a:solidFill>
              <a:latin typeface="Times New Roman" panose="02020603050405020304" pitchFamily="18" charset="0"/>
              <a:cs typeface="Times New Roman" panose="02020603050405020304" pitchFamily="18" charset="0"/>
            </a:rPr>
            <a:t>Operative </a:t>
          </a:r>
          <a:br>
            <a:rPr lang="sq-AL" dirty="1" sz="2400" b="1">
              <a:solidFill>
                <a:schemeClr val="tx1"/>
              </a:solidFill>
              <a:latin typeface="Times New Roman" panose="02020603050405020304" pitchFamily="18" charset="0"/>
              <a:cs typeface="Times New Roman" panose="02020603050405020304" pitchFamily="18" charset="0"/>
            </a:rPr>
          </a:br>
          <a:r>
            <a:rPr lang="sq-AL" dirty="1" sz="2400" b="1">
              <a:solidFill>
                <a:schemeClr val="tx1"/>
              </a:solidFill>
              <a:latin typeface="Times New Roman" panose="02020603050405020304" pitchFamily="18" charset="0"/>
              <a:cs typeface="Times New Roman" panose="02020603050405020304" pitchFamily="18" charset="0"/>
            </a:rPr>
            <a:t>[24/7 PoC]</a:t>
          </a: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Veprat penale</a:t>
          </a: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Elektronike</a:t>
          </a:r>
          <a:r>
            <a:rPr lang="sq-AL" dirty="1" sz="2400" b="1">
              <a:solidFill>
                <a:schemeClr val="tx1"/>
              </a:solidFill>
              <a:latin typeface="Times New Roman" panose="02020603050405020304" pitchFamily="18" charset="0"/>
              <a:cs typeface="Times New Roman" panose="02020603050405020304" pitchFamily="18" charset="0"/>
            </a:rPr>
            <a:t> </a:t>
          </a:r>
        </a:p>
        <a:p>
          <a:pPr algn="ctr"/>
          <a:r>
            <a:rPr lang="sq-AL" dirty="1" sz="2400" b="1">
              <a:solidFill>
                <a:schemeClr val="tx1"/>
              </a:solidFill>
              <a:latin typeface="Times New Roman" panose="02020603050405020304" pitchFamily="18" charset="0"/>
              <a:cs typeface="Times New Roman" panose="02020603050405020304" pitchFamily="18" charset="0"/>
            </a:rPr>
            <a:t>Dëshmi</a:t>
          </a: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Ndërkombëtar</a:t>
          </a:r>
        </a:p>
        <a:p>
          <a:pPr algn="ctr"/>
          <a:r>
            <a:rPr lang="sq-AL" dirty="1" sz="2400" b="1">
              <a:solidFill>
                <a:schemeClr val="tx1"/>
              </a:solidFill>
              <a:latin typeface="Times New Roman" panose="02020603050405020304" pitchFamily="18" charset="0"/>
              <a:cs typeface="Times New Roman" panose="02020603050405020304" pitchFamily="18" charset="0"/>
            </a:rPr>
            <a:t>Bashkëpunimi</a:t>
          </a: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100" b="1">
              <a:solidFill>
                <a:schemeClr val="tx1"/>
              </a:solidFill>
              <a:latin typeface="Times New Roman" panose="02020603050405020304" pitchFamily="18" charset="0"/>
              <a:cs typeface="Times New Roman" panose="02020603050405020304" pitchFamily="18" charset="0"/>
            </a:rPr>
            <a:t>Masat mbrojtëse/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Liritë qytetare/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Të Drejtat e Njeriut</a:t>
          </a:r>
        </a:p>
      </cdr:txBody>
    </cdr:sp>
  </cdr:relSizeAnchor>
</c:userShapes>
</file>

<file path=ppt/drawings/drawing6.xml><?xml version="1.0" encoding="utf-8"?>
<c:userShapes xmlns:c="http://schemas.openxmlformats.org/drawingml/2006/chart" xmlns:a="http://purl.oclc.org/ooxml/drawingml/main">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Kompetencat</a:t>
          </a: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400" b="1">
              <a:solidFill>
                <a:schemeClr val="tx1"/>
              </a:solidFill>
              <a:latin typeface="Times New Roman" panose="02020603050405020304" pitchFamily="18" charset="0"/>
              <a:cs typeface="Times New Roman" panose="02020603050405020304" pitchFamily="18" charset="0"/>
            </a:rPr>
            <a:t>Operative </a:t>
          </a:r>
          <a:br>
            <a:rPr lang="sq-AL" dirty="1" sz="2400" b="1">
              <a:solidFill>
                <a:schemeClr val="tx1"/>
              </a:solidFill>
              <a:latin typeface="Times New Roman" panose="02020603050405020304" pitchFamily="18" charset="0"/>
              <a:cs typeface="Times New Roman" panose="02020603050405020304" pitchFamily="18" charset="0"/>
            </a:rPr>
          </a:br>
          <a:r>
            <a:rPr lang="sq-AL" dirty="1" sz="2400" b="1">
              <a:solidFill>
                <a:schemeClr val="tx1"/>
              </a:solidFill>
              <a:latin typeface="Times New Roman" panose="02020603050405020304" pitchFamily="18" charset="0"/>
              <a:cs typeface="Times New Roman" panose="02020603050405020304" pitchFamily="18" charset="0"/>
            </a:rPr>
            <a:t>[24/7 PoC]</a:t>
          </a: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Veprat penale</a:t>
          </a: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Elektronike</a:t>
          </a:r>
          <a:r>
            <a:rPr lang="sq-AL" dirty="1" sz="2400" b="1">
              <a:solidFill>
                <a:schemeClr val="tx1"/>
              </a:solidFill>
              <a:latin typeface="Times New Roman" panose="02020603050405020304" pitchFamily="18" charset="0"/>
              <a:cs typeface="Times New Roman" panose="02020603050405020304" pitchFamily="18" charset="0"/>
            </a:rPr>
            <a:t> </a:t>
          </a:r>
        </a:p>
        <a:p>
          <a:pPr algn="ctr"/>
          <a:r>
            <a:rPr lang="sq-AL" dirty="1" sz="2400" b="1">
              <a:solidFill>
                <a:schemeClr val="tx1"/>
              </a:solidFill>
              <a:latin typeface="Times New Roman" panose="02020603050405020304" pitchFamily="18" charset="0"/>
              <a:cs typeface="Times New Roman" panose="02020603050405020304" pitchFamily="18" charset="0"/>
            </a:rPr>
            <a:t>Dëshmi</a:t>
          </a: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Ndërkombëtar</a:t>
          </a:r>
        </a:p>
        <a:p>
          <a:pPr algn="ctr"/>
          <a:r>
            <a:rPr lang="sq-AL" dirty="1" sz="2400" b="1">
              <a:solidFill>
                <a:schemeClr val="tx1"/>
              </a:solidFill>
              <a:latin typeface="Times New Roman" panose="02020603050405020304" pitchFamily="18" charset="0"/>
              <a:cs typeface="Times New Roman" panose="02020603050405020304" pitchFamily="18" charset="0"/>
            </a:rPr>
            <a:t>Bashkëpunimi</a:t>
          </a: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100" b="1">
              <a:solidFill>
                <a:schemeClr val="tx1"/>
              </a:solidFill>
              <a:latin typeface="Times New Roman" panose="02020603050405020304" pitchFamily="18" charset="0"/>
              <a:cs typeface="Times New Roman" panose="02020603050405020304" pitchFamily="18" charset="0"/>
            </a:rPr>
            <a:t>Masat mbrojtëse/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Liritë qytetare/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Të Drejtat e Njeriut</a:t>
          </a:r>
        </a:p>
      </cdr:txBody>
    </cdr:sp>
  </cdr:relSizeAnchor>
</c:userShapes>
</file>

<file path=ppt/drawings/drawing7.xml><?xml version="1.0" encoding="utf-8"?>
<c:userShapes xmlns:c="http://schemas.openxmlformats.org/drawingml/2006/chart" xmlns:a="http://purl.oclc.org/ooxml/drawingml/main">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Kompetencat</a:t>
          </a: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400" b="1">
              <a:solidFill>
                <a:schemeClr val="tx1"/>
              </a:solidFill>
              <a:latin typeface="Times New Roman" panose="02020603050405020304" pitchFamily="18" charset="0"/>
              <a:cs typeface="Times New Roman" panose="02020603050405020304" pitchFamily="18" charset="0"/>
            </a:rPr>
            <a:t>Operative </a:t>
          </a:r>
          <a:br>
            <a:rPr lang="sq-AL" dirty="1" sz="2400" b="1">
              <a:solidFill>
                <a:schemeClr val="tx1"/>
              </a:solidFill>
              <a:latin typeface="Times New Roman" panose="02020603050405020304" pitchFamily="18" charset="0"/>
              <a:cs typeface="Times New Roman" panose="02020603050405020304" pitchFamily="18" charset="0"/>
            </a:rPr>
          </a:br>
          <a:r>
            <a:rPr lang="sq-AL" dirty="1" sz="2400" b="1">
              <a:solidFill>
                <a:schemeClr val="tx1"/>
              </a:solidFill>
              <a:latin typeface="Times New Roman" panose="02020603050405020304" pitchFamily="18" charset="0"/>
              <a:cs typeface="Times New Roman" panose="02020603050405020304" pitchFamily="18" charset="0"/>
            </a:rPr>
            <a:t>[24/7 PoC]</a:t>
          </a: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Veprat penale</a:t>
          </a: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Elektronike</a:t>
          </a:r>
          <a:r>
            <a:rPr lang="sq-AL" dirty="1" sz="2400" b="1">
              <a:solidFill>
                <a:schemeClr val="tx1"/>
              </a:solidFill>
              <a:latin typeface="Times New Roman" panose="02020603050405020304" pitchFamily="18" charset="0"/>
              <a:cs typeface="Times New Roman" panose="02020603050405020304" pitchFamily="18" charset="0"/>
            </a:rPr>
            <a:t> </a:t>
          </a:r>
        </a:p>
        <a:p>
          <a:pPr algn="ctr"/>
          <a:r>
            <a:rPr lang="sq-AL" dirty="1" sz="2400" b="1">
              <a:solidFill>
                <a:schemeClr val="tx1"/>
              </a:solidFill>
              <a:latin typeface="Times New Roman" panose="02020603050405020304" pitchFamily="18" charset="0"/>
              <a:cs typeface="Times New Roman" panose="02020603050405020304" pitchFamily="18" charset="0"/>
            </a:rPr>
            <a:t>Dëshmi</a:t>
          </a: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Ndërkombëtar</a:t>
          </a:r>
        </a:p>
        <a:p>
          <a:pPr algn="ctr"/>
          <a:r>
            <a:rPr lang="sq-AL" dirty="1" sz="2400" b="1">
              <a:solidFill>
                <a:schemeClr val="tx1"/>
              </a:solidFill>
              <a:latin typeface="Times New Roman" panose="02020603050405020304" pitchFamily="18" charset="0"/>
              <a:cs typeface="Times New Roman" panose="02020603050405020304" pitchFamily="18" charset="0"/>
            </a:rPr>
            <a:t>Bashkëpunimi</a:t>
          </a: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100" b="1">
              <a:solidFill>
                <a:schemeClr val="tx1"/>
              </a:solidFill>
              <a:latin typeface="Times New Roman" panose="02020603050405020304" pitchFamily="18" charset="0"/>
              <a:cs typeface="Times New Roman" panose="02020603050405020304" pitchFamily="18" charset="0"/>
            </a:rPr>
            <a:t>Masat mbrojtëse/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Liritë qytetare/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Të Drejtat e Njeriut</a:t>
          </a:r>
        </a:p>
      </cdr:txBody>
    </cdr:sp>
  </cdr:relSizeAnchor>
</c:userShapes>
</file>

<file path=ppt/drawings/drawing8.xml><?xml version="1.0" encoding="utf-8"?>
<c:userShapes xmlns:c="http://schemas.openxmlformats.org/drawingml/2006/chart" xmlns:a="http://purl.oclc.org/ooxml/drawingml/main">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Kompetencat</a:t>
          </a: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400" b="1">
              <a:solidFill>
                <a:schemeClr val="tx1"/>
              </a:solidFill>
              <a:latin typeface="Times New Roman" panose="02020603050405020304" pitchFamily="18" charset="0"/>
              <a:cs typeface="Times New Roman" panose="02020603050405020304" pitchFamily="18" charset="0"/>
            </a:rPr>
            <a:t>Operative </a:t>
          </a:r>
          <a:br>
            <a:rPr lang="sq-AL" dirty="1" sz="2400" b="1">
              <a:solidFill>
                <a:schemeClr val="tx1"/>
              </a:solidFill>
              <a:latin typeface="Times New Roman" panose="02020603050405020304" pitchFamily="18" charset="0"/>
              <a:cs typeface="Times New Roman" panose="02020603050405020304" pitchFamily="18" charset="0"/>
            </a:rPr>
          </a:br>
          <a:r>
            <a:rPr lang="sq-AL" dirty="1" sz="2400" b="1">
              <a:solidFill>
                <a:schemeClr val="tx1"/>
              </a:solidFill>
              <a:latin typeface="Times New Roman" panose="02020603050405020304" pitchFamily="18" charset="0"/>
              <a:cs typeface="Times New Roman" panose="02020603050405020304" pitchFamily="18" charset="0"/>
            </a:rPr>
            <a:t>[24/7 PoC]</a:t>
          </a: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Veprat penale</a:t>
          </a: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Elektronike</a:t>
          </a:r>
          <a:r>
            <a:rPr lang="sq-AL" dirty="1" sz="2400" b="1">
              <a:solidFill>
                <a:schemeClr val="tx1"/>
              </a:solidFill>
              <a:latin typeface="Times New Roman" panose="02020603050405020304" pitchFamily="18" charset="0"/>
              <a:cs typeface="Times New Roman" panose="02020603050405020304" pitchFamily="18" charset="0"/>
            </a:rPr>
            <a:t> </a:t>
          </a:r>
        </a:p>
        <a:p>
          <a:pPr algn="ctr"/>
          <a:r>
            <a:rPr lang="sq-AL" dirty="1" sz="2400" b="1">
              <a:solidFill>
                <a:schemeClr val="tx1"/>
              </a:solidFill>
              <a:latin typeface="Times New Roman" panose="02020603050405020304" pitchFamily="18" charset="0"/>
              <a:cs typeface="Times New Roman" panose="02020603050405020304" pitchFamily="18" charset="0"/>
            </a:rPr>
            <a:t>Dëshmi</a:t>
          </a: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Ndërkombëtar</a:t>
          </a:r>
        </a:p>
        <a:p>
          <a:pPr algn="ctr"/>
          <a:r>
            <a:rPr lang="sq-AL" dirty="1" sz="2400" b="1">
              <a:solidFill>
                <a:schemeClr val="tx1"/>
              </a:solidFill>
              <a:latin typeface="Times New Roman" panose="02020603050405020304" pitchFamily="18" charset="0"/>
              <a:cs typeface="Times New Roman" panose="02020603050405020304" pitchFamily="18" charset="0"/>
            </a:rPr>
            <a:t>Bashkëpunimi</a:t>
          </a: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100" b="1">
              <a:solidFill>
                <a:schemeClr val="tx1"/>
              </a:solidFill>
              <a:latin typeface="Times New Roman" panose="02020603050405020304" pitchFamily="18" charset="0"/>
              <a:cs typeface="Times New Roman" panose="02020603050405020304" pitchFamily="18" charset="0"/>
            </a:rPr>
            <a:t>Masat mbrojtëse/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Liritë qytetare/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Të Drejtat e Njeriut</a:t>
          </a:r>
        </a:p>
      </cdr:txBody>
    </cdr:sp>
  </cdr:relSizeAnchor>
</c:userShapes>
</file>

<file path=ppt/drawings/drawing9.xml><?xml version="1.0" encoding="utf-8"?>
<c:userShapes xmlns:c="http://schemas.openxmlformats.org/drawingml/2006/chart" xmlns:a="http://purl.oclc.org/ooxml/drawingml/main">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Kompetencat</a:t>
          </a: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400" b="1">
              <a:solidFill>
                <a:schemeClr val="tx1"/>
              </a:solidFill>
              <a:latin typeface="Times New Roman" panose="02020603050405020304" pitchFamily="18" charset="0"/>
              <a:cs typeface="Times New Roman" panose="02020603050405020304" pitchFamily="18" charset="0"/>
            </a:rPr>
            <a:t>Operative </a:t>
          </a:r>
          <a:br>
            <a:rPr lang="sq-AL" dirty="1" sz="2400" b="1">
              <a:solidFill>
                <a:schemeClr val="tx1"/>
              </a:solidFill>
              <a:latin typeface="Times New Roman" panose="02020603050405020304" pitchFamily="18" charset="0"/>
              <a:cs typeface="Times New Roman" panose="02020603050405020304" pitchFamily="18" charset="0"/>
            </a:rPr>
          </a:br>
          <a:r>
            <a:rPr lang="sq-AL" dirty="1" sz="2400" b="1">
              <a:solidFill>
                <a:schemeClr val="tx1"/>
              </a:solidFill>
              <a:latin typeface="Times New Roman" panose="02020603050405020304" pitchFamily="18" charset="0"/>
              <a:cs typeface="Times New Roman" panose="02020603050405020304" pitchFamily="18" charset="0"/>
            </a:rPr>
            <a:t>[24/7 PoC]</a:t>
          </a: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Veprat penale</a:t>
          </a: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Elektronike</a:t>
          </a:r>
          <a:r>
            <a:rPr lang="sq-AL" dirty="1" sz="2400" b="1">
              <a:solidFill>
                <a:schemeClr val="tx1"/>
              </a:solidFill>
              <a:latin typeface="Times New Roman" panose="02020603050405020304" pitchFamily="18" charset="0"/>
              <a:cs typeface="Times New Roman" panose="02020603050405020304" pitchFamily="18" charset="0"/>
            </a:rPr>
            <a:t> </a:t>
          </a:r>
        </a:p>
        <a:p>
          <a:pPr algn="ctr"/>
          <a:r>
            <a:rPr lang="sq-AL" dirty="1" sz="2400" b="1">
              <a:solidFill>
                <a:schemeClr val="tx1"/>
              </a:solidFill>
              <a:latin typeface="Times New Roman" panose="02020603050405020304" pitchFamily="18" charset="0"/>
              <a:cs typeface="Times New Roman" panose="02020603050405020304" pitchFamily="18" charset="0"/>
            </a:rPr>
            <a:t>Dëshmi</a:t>
          </a: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a:pPr algn="ctr"/>
          <a:r>
            <a:rPr lang="sq-AL" dirty="1" sz="2400" b="1">
              <a:solidFill>
                <a:schemeClr val="tx1"/>
              </a:solidFill>
              <a:latin typeface="Times New Roman" panose="02020603050405020304" pitchFamily="18" charset="0"/>
              <a:cs typeface="Times New Roman" panose="02020603050405020304" pitchFamily="18" charset="0"/>
            </a:rPr>
            <a:t>Ndërkombëtar</a:t>
          </a:r>
        </a:p>
        <a:p>
          <a:pPr algn="ctr"/>
          <a:r>
            <a:rPr lang="sq-AL" dirty="1" sz="2400" b="1">
              <a:solidFill>
                <a:schemeClr val="tx1"/>
              </a:solidFill>
              <a:latin typeface="Times New Roman" panose="02020603050405020304" pitchFamily="18" charset="0"/>
              <a:cs typeface="Times New Roman" panose="02020603050405020304" pitchFamily="18" charset="0"/>
            </a:rPr>
            <a:t>Bashkëpunimi</a:t>
          </a: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sq-AL" dirty="1" sz="2100" b="1">
              <a:solidFill>
                <a:schemeClr val="tx1"/>
              </a:solidFill>
              <a:latin typeface="Times New Roman" panose="02020603050405020304" pitchFamily="18" charset="0"/>
              <a:cs typeface="Times New Roman" panose="02020603050405020304" pitchFamily="18" charset="0"/>
            </a:rPr>
            <a:t>Masat mbrojtëse/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Liritë qytetare/</a:t>
          </a:r>
          <a:r>
            <a:rPr lang="sq-AL" dirty="1" sz="2100" b="1">
              <a:solidFill>
                <a:schemeClr val="tx1"/>
              </a:solidFill>
              <a:latin typeface="Times New Roman" panose="02020603050405020304" pitchFamily="18" charset="0"/>
              <a:cs typeface="Times New Roman" panose="02020603050405020304" pitchFamily="18" charset="0"/>
            </a:rPr>
            <a:t> </a:t>
          </a:r>
        </a:p>
        <a:p>
          <a:pPr algn="ctr"/>
          <a:r>
            <a:rPr lang="sq-AL" dirty="1" sz="2100" b="1">
              <a:solidFill>
                <a:schemeClr val="tx1"/>
              </a:solidFill>
              <a:latin typeface="Times New Roman" panose="02020603050405020304" pitchFamily="18" charset="0"/>
              <a:cs typeface="Times New Roman" panose="02020603050405020304" pitchFamily="18" charset="0"/>
            </a:rPr>
            <a:t>Të Drejtat e Njeriut</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14/10/2020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&#65279;<?xml version="1.0" encoding="utf-8" standalone="yes"?><Relationships xmlns="http://schemas.openxmlformats.org/package/2006/relationships"><Relationship Id="rId2" Type="http://schemas.openxmlformats.org/officeDocument/2006/relationships/slide" Target="../slides/slide1.xml" /><Relationship Id="rId1" Type="http://schemas.openxmlformats.org/officeDocument/2006/relationships/notesMaster" Target="../notesMasters/notesMaster1.xml" /></Relationships>
</file>

<file path=ppt/notesSlides/_rels/notesSlide10.xml.rels>&#65279;<?xml version="1.0" encoding="utf-8" standalone="yes"?><Relationships xmlns="http://schemas.openxmlformats.org/package/2006/relationships"><Relationship Id="rId2" Type="http://schemas.openxmlformats.org/officeDocument/2006/relationships/slide" Target="../slides/slide10.xml" /><Relationship Id="rId1" Type="http://schemas.openxmlformats.org/officeDocument/2006/relationships/notesMaster" Target="../notesMasters/notesMaster1.xml" /></Relationships>
</file>

<file path=ppt/notesSlides/_rels/notesSlide11.xml.rels>&#65279;<?xml version="1.0" encoding="utf-8" standalone="yes"?><Relationships xmlns="http://schemas.openxmlformats.org/package/2006/relationships"><Relationship Id="rId2" Type="http://schemas.openxmlformats.org/officeDocument/2006/relationships/slide" Target="../slides/slide11.xml" /><Relationship Id="rId1" Type="http://schemas.openxmlformats.org/officeDocument/2006/relationships/notesMaster" Target="../notesMasters/notesMaster1.xml" /></Relationships>
</file>

<file path=ppt/notesSlides/_rels/notesSlide12.xml.rels>&#65279;<?xml version="1.0" encoding="utf-8" standalone="yes"?><Relationships xmlns="http://schemas.openxmlformats.org/package/2006/relationships"><Relationship Id="rId3" Type="http://schemas.openxmlformats.org/officeDocument/2006/relationships/hyperlink" Target="http://www.coe.int/en/web/cybercrime-staging/glacy" TargetMode="External" /><Relationship Id="rId2" Type="http://schemas.openxmlformats.org/officeDocument/2006/relationships/slide" Target="../slides/slide12.xml" /><Relationship Id="rId1" Type="http://schemas.openxmlformats.org/officeDocument/2006/relationships/notesMaster" Target="../notesMasters/notesMaster1.xml" /></Relationships>
</file>

<file path=ppt/notesSlides/_rels/notesSlide13.xml.rels>&#65279;<?xml version="1.0" encoding="utf-8" standalone="yes"?><Relationships xmlns="http://schemas.openxmlformats.org/package/2006/relationships"><Relationship Id="rId2" Type="http://schemas.openxmlformats.org/officeDocument/2006/relationships/slide" Target="../slides/slide13.xml" /><Relationship Id="rId1" Type="http://schemas.openxmlformats.org/officeDocument/2006/relationships/notesMaster" Target="../notesMasters/notesMaster1.xml" /></Relationships>
</file>

<file path=ppt/notesSlides/_rels/notesSlide14.xml.rels>&#65279;<?xml version="1.0" encoding="utf-8" standalone="yes"?><Relationships xmlns="http://schemas.openxmlformats.org/package/2006/relationships"><Relationship Id="rId2" Type="http://schemas.openxmlformats.org/officeDocument/2006/relationships/slide" Target="../slides/slide14.xml" /><Relationship Id="rId1" Type="http://schemas.openxmlformats.org/officeDocument/2006/relationships/notesMaster" Target="../notesMasters/notesMaster1.xml" /></Relationships>
</file>

<file path=ppt/notesSlides/_rels/notesSlide15.xml.rels>&#65279;<?xml version="1.0" encoding="utf-8" standalone="yes"?><Relationships xmlns="http://schemas.openxmlformats.org/package/2006/relationships"><Relationship Id="rId2" Type="http://schemas.openxmlformats.org/officeDocument/2006/relationships/slide" Target="../slides/slide15.xml" /><Relationship Id="rId1" Type="http://schemas.openxmlformats.org/officeDocument/2006/relationships/notesMaster" Target="../notesMasters/notesMaster1.xml" /></Relationships>
</file>

<file path=ppt/notesSlides/_rels/notesSlide16.xml.rels>&#65279;<?xml version="1.0" encoding="utf-8" standalone="yes"?><Relationships xmlns="http://schemas.openxmlformats.org/package/2006/relationships"><Relationship Id="rId2" Type="http://schemas.openxmlformats.org/officeDocument/2006/relationships/slide" Target="../slides/slide16.xml" /><Relationship Id="rId1" Type="http://schemas.openxmlformats.org/officeDocument/2006/relationships/notesMaster" Target="../notesMasters/notesMaster1.xml" /></Relationships>
</file>

<file path=ppt/notesSlides/_rels/notesSlide17.xml.rels>&#65279;<?xml version="1.0" encoding="utf-8" standalone="yes"?><Relationships xmlns="http://schemas.openxmlformats.org/package/2006/relationships"><Relationship Id="rId2" Type="http://schemas.openxmlformats.org/officeDocument/2006/relationships/slide" Target="../slides/slide17.xml" /><Relationship Id="rId1" Type="http://schemas.openxmlformats.org/officeDocument/2006/relationships/notesMaster" Target="../notesMasters/notesMaster1.xml" /></Relationships>
</file>

<file path=ppt/notesSlides/_rels/notesSlide18.xml.rels>&#65279;<?xml version="1.0" encoding="utf-8" standalone="yes"?><Relationships xmlns="http://schemas.openxmlformats.org/package/2006/relationships"><Relationship Id="rId2" Type="http://schemas.openxmlformats.org/officeDocument/2006/relationships/slide" Target="../slides/slide18.xml" /><Relationship Id="rId1" Type="http://schemas.openxmlformats.org/officeDocument/2006/relationships/notesMaster" Target="../notesMasters/notesMaster1.xml" /></Relationships>
</file>

<file path=ppt/notesSlides/_rels/notesSlide19.xml.rels>&#65279;<?xml version="1.0" encoding="utf-8" standalone="yes"?><Relationships xmlns="http://schemas.openxmlformats.org/package/2006/relationships"><Relationship Id="rId2" Type="http://schemas.openxmlformats.org/officeDocument/2006/relationships/slide" Target="../slides/slide19.xml" /><Relationship Id="rId1" Type="http://schemas.openxmlformats.org/officeDocument/2006/relationships/notesMaster" Target="../notesMasters/notesMaster1.xml" /></Relationships>
</file>

<file path=ppt/notesSlides/_rels/notesSlide2.xml.rels>&#65279;<?xml version="1.0" encoding="utf-8" standalone="yes"?><Relationships xmlns="http://schemas.openxmlformats.org/package/2006/relationships"><Relationship Id="rId2" Type="http://schemas.openxmlformats.org/officeDocument/2006/relationships/slide" Target="../slides/slide2.xml" /><Relationship Id="rId1" Type="http://schemas.openxmlformats.org/officeDocument/2006/relationships/notesMaster" Target="../notesMasters/notesMaster1.xml" /></Relationships>
</file>

<file path=ppt/notesSlides/_rels/notesSlide20.xml.rels>&#65279;<?xml version="1.0" encoding="utf-8" standalone="yes"?><Relationships xmlns="http://schemas.openxmlformats.org/package/2006/relationships"><Relationship Id="rId2" Type="http://schemas.openxmlformats.org/officeDocument/2006/relationships/slide" Target="../slides/slide20.xml" /><Relationship Id="rId1" Type="http://schemas.openxmlformats.org/officeDocument/2006/relationships/notesMaster" Target="../notesMasters/notesMaster1.xml" /></Relationships>
</file>

<file path=ppt/notesSlides/_rels/notesSlide21.xml.rels>&#65279;<?xml version="1.0" encoding="utf-8" standalone="yes"?><Relationships xmlns="http://schemas.openxmlformats.org/package/2006/relationships"><Relationship Id="rId2" Type="http://schemas.openxmlformats.org/officeDocument/2006/relationships/slide" Target="../slides/slide21.xml" /><Relationship Id="rId1" Type="http://schemas.openxmlformats.org/officeDocument/2006/relationships/notesMaster" Target="../notesMasters/notesMaster1.xml" /></Relationships>
</file>

<file path=ppt/notesSlides/_rels/notesSlide22.xml.rels>&#65279;<?xml version="1.0" encoding="utf-8" standalone="yes"?><Relationships xmlns="http://schemas.openxmlformats.org/package/2006/relationships"><Relationship Id="rId2" Type="http://schemas.openxmlformats.org/officeDocument/2006/relationships/slide" Target="../slides/slide22.xml" /><Relationship Id="rId1" Type="http://schemas.openxmlformats.org/officeDocument/2006/relationships/notesMaster" Target="../notesMasters/notesMaster1.xml" /></Relationships>
</file>

<file path=ppt/notesSlides/_rels/notesSlide23.xml.rels>&#65279;<?xml version="1.0" encoding="utf-8" standalone="yes"?><Relationships xmlns="http://schemas.openxmlformats.org/package/2006/relationships"><Relationship Id="rId2" Type="http://schemas.openxmlformats.org/officeDocument/2006/relationships/slide" Target="../slides/slide23.xml" /><Relationship Id="rId1" Type="http://schemas.openxmlformats.org/officeDocument/2006/relationships/notesMaster" Target="../notesMasters/notesMaster1.xml" /></Relationships>
</file>

<file path=ppt/notesSlides/_rels/notesSlide24.xml.rels>&#65279;<?xml version="1.0" encoding="utf-8" standalone="yes"?><Relationships xmlns="http://schemas.openxmlformats.org/package/2006/relationships"><Relationship Id="rId2" Type="http://schemas.openxmlformats.org/officeDocument/2006/relationships/slide" Target="../slides/slide24.xml" /><Relationship Id="rId1" Type="http://schemas.openxmlformats.org/officeDocument/2006/relationships/notesMaster" Target="../notesMasters/notesMaster1.xml" /></Relationships>
</file>

<file path=ppt/notesSlides/_rels/notesSlide25.xml.rels>&#65279;<?xml version="1.0" encoding="utf-8" standalone="yes"?><Relationships xmlns="http://schemas.openxmlformats.org/package/2006/relationships"><Relationship Id="rId2" Type="http://schemas.openxmlformats.org/officeDocument/2006/relationships/slide" Target="../slides/slide25.xml" /><Relationship Id="rId1" Type="http://schemas.openxmlformats.org/officeDocument/2006/relationships/notesMaster" Target="../notesMasters/notesMaster1.xml" /></Relationships>
</file>

<file path=ppt/notesSlides/_rels/notesSlide26.xml.rels>&#65279;<?xml version="1.0" encoding="utf-8" standalone="yes"?><Relationships xmlns="http://schemas.openxmlformats.org/package/2006/relationships"><Relationship Id="rId2" Type="http://schemas.openxmlformats.org/officeDocument/2006/relationships/slide" Target="../slides/slide26.xml" /><Relationship Id="rId1" Type="http://schemas.openxmlformats.org/officeDocument/2006/relationships/notesMaster" Target="../notesMasters/notesMaster1.xml" /></Relationships>
</file>

<file path=ppt/notesSlides/_rels/notesSlide27.xml.rels>&#65279;<?xml version="1.0" encoding="utf-8" standalone="yes"?><Relationships xmlns="http://schemas.openxmlformats.org/package/2006/relationships"><Relationship Id="rId2" Type="http://schemas.openxmlformats.org/officeDocument/2006/relationships/slide" Target="../slides/slide27.xml" /><Relationship Id="rId1" Type="http://schemas.openxmlformats.org/officeDocument/2006/relationships/notesMaster" Target="../notesMasters/notesMaster1.xml" /></Relationships>
</file>

<file path=ppt/notesSlides/_rels/notesSlide28.xml.rels>&#65279;<?xml version="1.0" encoding="utf-8" standalone="yes"?><Relationships xmlns="http://schemas.openxmlformats.org/package/2006/relationships"><Relationship Id="rId2" Type="http://schemas.openxmlformats.org/officeDocument/2006/relationships/slide" Target="../slides/slide28.xml" /><Relationship Id="rId1" Type="http://schemas.openxmlformats.org/officeDocument/2006/relationships/notesMaster" Target="../notesMasters/notesMaster1.xml" /></Relationships>
</file>

<file path=ppt/notesSlides/_rels/notesSlide29.xml.rels>&#65279;<?xml version="1.0" encoding="utf-8" standalone="yes"?><Relationships xmlns="http://schemas.openxmlformats.org/package/2006/relationships"><Relationship Id="rId2" Type="http://schemas.openxmlformats.org/officeDocument/2006/relationships/slide" Target="../slides/slide29.xml" /><Relationship Id="rId1" Type="http://schemas.openxmlformats.org/officeDocument/2006/relationships/notesMaster" Target="../notesMasters/notesMaster1.xml" /></Relationships>
</file>

<file path=ppt/notesSlides/_rels/notesSlide3.xml.rels>&#65279;<?xml version="1.0" encoding="utf-8" standalone="yes"?><Relationships xmlns="http://schemas.openxmlformats.org/package/2006/relationships"><Relationship Id="rId2" Type="http://schemas.openxmlformats.org/officeDocument/2006/relationships/slide" Target="../slides/slide3.xml" /><Relationship Id="rId1" Type="http://schemas.openxmlformats.org/officeDocument/2006/relationships/notesMaster" Target="../notesMasters/notesMaster1.xml" /></Relationships>
</file>

<file path=ppt/notesSlides/_rels/notesSlide30.xml.rels>&#65279;<?xml version="1.0" encoding="utf-8" standalone="yes"?><Relationships xmlns="http://schemas.openxmlformats.org/package/2006/relationships"><Relationship Id="rId2" Type="http://schemas.openxmlformats.org/officeDocument/2006/relationships/slide" Target="../slides/slide30.xml" /><Relationship Id="rId1" Type="http://schemas.openxmlformats.org/officeDocument/2006/relationships/notesMaster" Target="../notesMasters/notesMaster1.xml" /></Relationships>
</file>

<file path=ppt/notesSlides/_rels/notesSlide31.xml.rels>&#65279;<?xml version="1.0" encoding="utf-8" standalone="yes"?><Relationships xmlns="http://schemas.openxmlformats.org/package/2006/relationships"><Relationship Id="rId2" Type="http://schemas.openxmlformats.org/officeDocument/2006/relationships/slide" Target="../slides/slide31.xml" /><Relationship Id="rId1" Type="http://schemas.openxmlformats.org/officeDocument/2006/relationships/notesMaster" Target="../notesMasters/notesMaster1.xml" /></Relationships>
</file>

<file path=ppt/notesSlides/_rels/notesSlide32.xml.rels>&#65279;<?xml version="1.0" encoding="utf-8" standalone="yes"?><Relationships xmlns="http://schemas.openxmlformats.org/package/2006/relationships"><Relationship Id="rId2" Type="http://schemas.openxmlformats.org/officeDocument/2006/relationships/slide" Target="../slides/slide32.xml" /><Relationship Id="rId1" Type="http://schemas.openxmlformats.org/officeDocument/2006/relationships/notesMaster" Target="../notesMasters/notesMaster1.xml" /></Relationships>
</file>

<file path=ppt/notesSlides/_rels/notesSlide33.xml.rels>&#65279;<?xml version="1.0" encoding="utf-8" standalone="yes"?><Relationships xmlns="http://schemas.openxmlformats.org/package/2006/relationships"><Relationship Id="rId2" Type="http://schemas.openxmlformats.org/officeDocument/2006/relationships/slide" Target="../slides/slide33.xml" /><Relationship Id="rId1" Type="http://schemas.openxmlformats.org/officeDocument/2006/relationships/notesMaster" Target="../notesMasters/notesMaster1.xml" /></Relationships>
</file>

<file path=ppt/notesSlides/_rels/notesSlide34.xml.rels>&#65279;<?xml version="1.0" encoding="utf-8" standalone="yes"?><Relationships xmlns="http://schemas.openxmlformats.org/package/2006/relationships"><Relationship Id="rId2" Type="http://schemas.openxmlformats.org/officeDocument/2006/relationships/slide" Target="../slides/slide34.xml" /><Relationship Id="rId1" Type="http://schemas.openxmlformats.org/officeDocument/2006/relationships/notesMaster" Target="../notesMasters/notesMaster1.xml" /></Relationships>
</file>

<file path=ppt/notesSlides/_rels/notesSlide35.xml.rels>&#65279;<?xml version="1.0" encoding="utf-8" standalone="yes"?><Relationships xmlns="http://schemas.openxmlformats.org/package/2006/relationships"><Relationship Id="rId2" Type="http://schemas.openxmlformats.org/officeDocument/2006/relationships/slide" Target="../slides/slide35.xml" /><Relationship Id="rId1" Type="http://schemas.openxmlformats.org/officeDocument/2006/relationships/notesMaster" Target="../notesMasters/notesMaster1.xml" /></Relationships>
</file>

<file path=ppt/notesSlides/_rels/notesSlide36.xml.rels>&#65279;<?xml version="1.0" encoding="utf-8" standalone="yes"?><Relationships xmlns="http://schemas.openxmlformats.org/package/2006/relationships"><Relationship Id="rId3" Type="http://schemas.openxmlformats.org/officeDocument/2006/relationships/hyperlink" Target="http://www.coe.int/tcy" TargetMode="External" /><Relationship Id="rId2" Type="http://schemas.openxmlformats.org/officeDocument/2006/relationships/slide" Target="../slides/slide36.xml" /><Relationship Id="rId1" Type="http://schemas.openxmlformats.org/officeDocument/2006/relationships/notesMaster" Target="../notesMasters/notesMaster1.xml" /><Relationship Id="rId4" Type="http://schemas.openxmlformats.org/officeDocument/2006/relationships/hyperlink" Target="http://www.coe.int/en/web/cybercrime-staging/glacy" TargetMode="External" /></Relationships>
</file>

<file path=ppt/notesSlides/_rels/notesSlide37.xml.rels>&#65279;<?xml version="1.0" encoding="utf-8" standalone="yes"?><Relationships xmlns="http://schemas.openxmlformats.org/package/2006/relationships"><Relationship Id="rId2" Type="http://schemas.openxmlformats.org/officeDocument/2006/relationships/slide" Target="../slides/slide37.xml" /><Relationship Id="rId1" Type="http://schemas.openxmlformats.org/officeDocument/2006/relationships/notesMaster" Target="../notesMasters/notesMaster1.xml" /></Relationships>
</file>

<file path=ppt/notesSlides/_rels/notesSlide38.xml.rels>&#65279;<?xml version="1.0" encoding="utf-8" standalone="yes"?><Relationships xmlns="http://schemas.openxmlformats.org/package/2006/relationships"><Relationship Id="rId2" Type="http://schemas.openxmlformats.org/officeDocument/2006/relationships/slide" Target="../slides/slide38.xml" /><Relationship Id="rId1" Type="http://schemas.openxmlformats.org/officeDocument/2006/relationships/notesMaster" Target="../notesMasters/notesMaster1.xml" /></Relationships>
</file>

<file path=ppt/notesSlides/_rels/notesSlide39.xml.rels>&#65279;<?xml version="1.0" encoding="utf-8" standalone="yes"?><Relationships xmlns="http://schemas.openxmlformats.org/package/2006/relationships"><Relationship Id="rId2" Type="http://schemas.openxmlformats.org/officeDocument/2006/relationships/slide" Target="../slides/slide39.xml" /><Relationship Id="rId1" Type="http://schemas.openxmlformats.org/officeDocument/2006/relationships/notesMaster" Target="../notesMasters/notesMaster1.xml" /></Relationships>
</file>

<file path=ppt/notesSlides/_rels/notesSlide4.xml.rels>&#65279;<?xml version="1.0" encoding="utf-8" standalone="yes"?><Relationships xmlns="http://schemas.openxmlformats.org/package/2006/relationships"><Relationship Id="rId2" Type="http://schemas.openxmlformats.org/officeDocument/2006/relationships/slide" Target="../slides/slide4.xml" /><Relationship Id="rId1" Type="http://schemas.openxmlformats.org/officeDocument/2006/relationships/notesMaster" Target="../notesMasters/notesMaster1.xml" /></Relationships>
</file>

<file path=ppt/notesSlides/_rels/notesSlide40.xml.rels>&#65279;<?xml version="1.0" encoding="utf-8" standalone="yes"?><Relationships xmlns="http://schemas.openxmlformats.org/package/2006/relationships"><Relationship Id="rId2" Type="http://schemas.openxmlformats.org/officeDocument/2006/relationships/slide" Target="../slides/slide40.xml" /><Relationship Id="rId1" Type="http://schemas.openxmlformats.org/officeDocument/2006/relationships/notesMaster" Target="../notesMasters/notesMaster1.xml" /></Relationships>
</file>

<file path=ppt/notesSlides/_rels/notesSlide41.xml.rels>&#65279;<?xml version="1.0" encoding="utf-8" standalone="yes"?><Relationships xmlns="http://schemas.openxmlformats.org/package/2006/relationships"><Relationship Id="rId2" Type="http://schemas.openxmlformats.org/officeDocument/2006/relationships/slide" Target="../slides/slide41.xml" /><Relationship Id="rId1" Type="http://schemas.openxmlformats.org/officeDocument/2006/relationships/notesMaster" Target="../notesMasters/notesMaster1.xml" /></Relationships>
</file>

<file path=ppt/notesSlides/_rels/notesSlide42.xml.rels>&#65279;<?xml version="1.0" encoding="utf-8" standalone="yes"?><Relationships xmlns="http://schemas.openxmlformats.org/package/2006/relationships"><Relationship Id="rId2" Type="http://schemas.openxmlformats.org/officeDocument/2006/relationships/slide" Target="../slides/slide42.xml" /><Relationship Id="rId1" Type="http://schemas.openxmlformats.org/officeDocument/2006/relationships/notesMaster" Target="../notesMasters/notesMaster1.xml" /></Relationships>
</file>

<file path=ppt/notesSlides/_rels/notesSlide43.xml.rels>&#65279;<?xml version="1.0" encoding="utf-8" standalone="yes"?><Relationships xmlns="http://schemas.openxmlformats.org/package/2006/relationships"><Relationship Id="rId2" Type="http://schemas.openxmlformats.org/officeDocument/2006/relationships/slide" Target="../slides/slide43.xml" /><Relationship Id="rId1" Type="http://schemas.openxmlformats.org/officeDocument/2006/relationships/notesMaster" Target="../notesMasters/notesMaster1.xml" /></Relationships>
</file>

<file path=ppt/notesSlides/_rels/notesSlide44.xml.rels>&#65279;<?xml version="1.0" encoding="utf-8" standalone="yes"?><Relationships xmlns="http://schemas.openxmlformats.org/package/2006/relationships"><Relationship Id="rId2" Type="http://schemas.openxmlformats.org/officeDocument/2006/relationships/slide" Target="../slides/slide44.xml" /><Relationship Id="rId1" Type="http://schemas.openxmlformats.org/officeDocument/2006/relationships/notesMaster" Target="../notesMasters/notesMaster1.xml" /></Relationships>
</file>

<file path=ppt/notesSlides/_rels/notesSlide45.xml.rels>&#65279;<?xml version="1.0" encoding="utf-8" standalone="yes"?><Relationships xmlns="http://schemas.openxmlformats.org/package/2006/relationships"><Relationship Id="rId2" Type="http://schemas.openxmlformats.org/officeDocument/2006/relationships/slide" Target="../slides/slide45.xml" /><Relationship Id="rId1" Type="http://schemas.openxmlformats.org/officeDocument/2006/relationships/notesMaster" Target="../notesMasters/notesMaster1.xml" /></Relationships>
</file>

<file path=ppt/notesSlides/_rels/notesSlide46.xml.rels>&#65279;<?xml version="1.0" encoding="utf-8" standalone="yes"?><Relationships xmlns="http://schemas.openxmlformats.org/package/2006/relationships"><Relationship Id="rId2" Type="http://schemas.openxmlformats.org/officeDocument/2006/relationships/slide" Target="../slides/slide46.xml" /><Relationship Id="rId1" Type="http://schemas.openxmlformats.org/officeDocument/2006/relationships/notesMaster" Target="../notesMasters/notesMaster1.xml" /></Relationships>
</file>

<file path=ppt/notesSlides/_rels/notesSlide47.xml.rels>&#65279;<?xml version="1.0" encoding="utf-8" standalone="yes"?><Relationships xmlns="http://schemas.openxmlformats.org/package/2006/relationships"><Relationship Id="rId2" Type="http://schemas.openxmlformats.org/officeDocument/2006/relationships/slide" Target="../slides/slide47.xml" /><Relationship Id="rId1" Type="http://schemas.openxmlformats.org/officeDocument/2006/relationships/notesMaster" Target="../notesMasters/notesMaster1.xml" /></Relationships>
</file>

<file path=ppt/notesSlides/_rels/notesSlide48.xml.rels>&#65279;<?xml version="1.0" encoding="utf-8" standalone="yes"?><Relationships xmlns="http://schemas.openxmlformats.org/package/2006/relationships"><Relationship Id="rId2" Type="http://schemas.openxmlformats.org/officeDocument/2006/relationships/slide" Target="../slides/slide48.xml" /><Relationship Id="rId1" Type="http://schemas.openxmlformats.org/officeDocument/2006/relationships/notesMaster" Target="../notesMasters/notesMaster1.xml" /></Relationships>
</file>

<file path=ppt/notesSlides/_rels/notesSlide49.xml.rels>&#65279;<?xml version="1.0" encoding="utf-8" standalone="yes"?><Relationships xmlns="http://schemas.openxmlformats.org/package/2006/relationships"><Relationship Id="rId2" Type="http://schemas.openxmlformats.org/officeDocument/2006/relationships/slide" Target="../slides/slide49.xml" /><Relationship Id="rId1" Type="http://schemas.openxmlformats.org/officeDocument/2006/relationships/notesMaster" Target="../notesMasters/notesMaster1.xml" /></Relationships>
</file>

<file path=ppt/notesSlides/_rels/notesSlide5.xml.rels>&#65279;<?xml version="1.0" encoding="utf-8" standalone="yes"?><Relationships xmlns="http://schemas.openxmlformats.org/package/2006/relationships"><Relationship Id="rId2" Type="http://schemas.openxmlformats.org/officeDocument/2006/relationships/slide" Target="../slides/slide5.xml" /><Relationship Id="rId1" Type="http://schemas.openxmlformats.org/officeDocument/2006/relationships/notesMaster" Target="../notesMasters/notesMaster1.xml" /></Relationships>
</file>

<file path=ppt/notesSlides/_rels/notesSlide50.xml.rels>&#65279;<?xml version="1.0" encoding="utf-8" standalone="yes"?><Relationships xmlns="http://schemas.openxmlformats.org/package/2006/relationships"><Relationship Id="rId2" Type="http://schemas.openxmlformats.org/officeDocument/2006/relationships/slide" Target="../slides/slide50.xml" /><Relationship Id="rId1" Type="http://schemas.openxmlformats.org/officeDocument/2006/relationships/notesMaster" Target="../notesMasters/notesMaster1.xml" /></Relationships>
</file>

<file path=ppt/notesSlides/_rels/notesSlide51.xml.rels>&#65279;<?xml version="1.0" encoding="utf-8" standalone="yes"?><Relationships xmlns="http://schemas.openxmlformats.org/package/2006/relationships"><Relationship Id="rId2" Type="http://schemas.openxmlformats.org/officeDocument/2006/relationships/slide" Target="../slides/slide51.xml" /><Relationship Id="rId1" Type="http://schemas.openxmlformats.org/officeDocument/2006/relationships/notesMaster" Target="../notesMasters/notesMaster1.xml" /></Relationships>
</file>

<file path=ppt/notesSlides/_rels/notesSlide52.xml.rels>&#65279;<?xml version="1.0" encoding="utf-8" standalone="yes"?><Relationships xmlns="http://schemas.openxmlformats.org/package/2006/relationships"><Relationship Id="rId2" Type="http://schemas.openxmlformats.org/officeDocument/2006/relationships/slide" Target="../slides/slide52.xml" /><Relationship Id="rId1" Type="http://schemas.openxmlformats.org/officeDocument/2006/relationships/notesMaster" Target="../notesMasters/notesMaster1.xml" /></Relationships>
</file>

<file path=ppt/notesSlides/_rels/notesSlide53.xml.rels>&#65279;<?xml version="1.0" encoding="utf-8" standalone="yes"?><Relationships xmlns="http://schemas.openxmlformats.org/package/2006/relationships"><Relationship Id="rId2" Type="http://schemas.openxmlformats.org/officeDocument/2006/relationships/slide" Target="../slides/slide53.xml" /><Relationship Id="rId1" Type="http://schemas.openxmlformats.org/officeDocument/2006/relationships/notesMaster" Target="../notesMasters/notesMaster1.xml" /></Relationships>
</file>

<file path=ppt/notesSlides/_rels/notesSlide54.xml.rels>&#65279;<?xml version="1.0" encoding="utf-8" standalone="yes"?><Relationships xmlns="http://schemas.openxmlformats.org/package/2006/relationships"><Relationship Id="rId2" Type="http://schemas.openxmlformats.org/officeDocument/2006/relationships/slide" Target="../slides/slide54.xml" /><Relationship Id="rId1" Type="http://schemas.openxmlformats.org/officeDocument/2006/relationships/notesMaster" Target="../notesMasters/notesMaster1.xml" /></Relationships>
</file>

<file path=ppt/notesSlides/_rels/notesSlide55.xml.rels>&#65279;<?xml version="1.0" encoding="utf-8" standalone="yes"?><Relationships xmlns="http://schemas.openxmlformats.org/package/2006/relationships"><Relationship Id="rId2" Type="http://schemas.openxmlformats.org/officeDocument/2006/relationships/slide" Target="../slides/slide55.xml" /><Relationship Id="rId1" Type="http://schemas.openxmlformats.org/officeDocument/2006/relationships/notesMaster" Target="../notesMasters/notesMaster1.xml" /></Relationships>
</file>

<file path=ppt/notesSlides/_rels/notesSlide56.xml.rels>&#65279;<?xml version="1.0" encoding="utf-8" standalone="yes"?><Relationships xmlns="http://schemas.openxmlformats.org/package/2006/relationships"><Relationship Id="rId2" Type="http://schemas.openxmlformats.org/officeDocument/2006/relationships/slide" Target="../slides/slide56.xml" /><Relationship Id="rId1" Type="http://schemas.openxmlformats.org/officeDocument/2006/relationships/notesMaster" Target="../notesMasters/notesMaster1.xml" /></Relationships>
</file>

<file path=ppt/notesSlides/_rels/notesSlide57.xml.rels>&#65279;<?xml version="1.0" encoding="utf-8" standalone="yes"?><Relationships xmlns="http://schemas.openxmlformats.org/package/2006/relationships"><Relationship Id="rId2" Type="http://schemas.openxmlformats.org/officeDocument/2006/relationships/slide" Target="../slides/slide57.xml" /><Relationship Id="rId1" Type="http://schemas.openxmlformats.org/officeDocument/2006/relationships/notesMaster" Target="../notesMasters/notesMaster1.xml" /></Relationships>
</file>

<file path=ppt/notesSlides/_rels/notesSlide58.xml.rels>&#65279;<?xml version="1.0" encoding="utf-8" standalone="yes"?><Relationships xmlns="http://schemas.openxmlformats.org/package/2006/relationships"><Relationship Id="rId2" Type="http://schemas.openxmlformats.org/officeDocument/2006/relationships/slide" Target="../slides/slide58.xml" /><Relationship Id="rId1" Type="http://schemas.openxmlformats.org/officeDocument/2006/relationships/notesMaster" Target="../notesMasters/notesMaster1.xml" /></Relationships>
</file>

<file path=ppt/notesSlides/_rels/notesSlide59.xml.rels>&#65279;<?xml version="1.0" encoding="utf-8" standalone="yes"?><Relationships xmlns="http://schemas.openxmlformats.org/package/2006/relationships"><Relationship Id="rId2" Type="http://schemas.openxmlformats.org/officeDocument/2006/relationships/slide" Target="../slides/slide59.xml" /><Relationship Id="rId1" Type="http://schemas.openxmlformats.org/officeDocument/2006/relationships/notesMaster" Target="../notesMasters/notesMaster1.xml" /></Relationships>
</file>

<file path=ppt/notesSlides/_rels/notesSlide6.xml.rels>&#65279;<?xml version="1.0" encoding="utf-8" standalone="yes"?><Relationships xmlns="http://schemas.openxmlformats.org/package/2006/relationships"><Relationship Id="rId2" Type="http://schemas.openxmlformats.org/officeDocument/2006/relationships/slide" Target="../slides/slide6.xml" /><Relationship Id="rId1" Type="http://schemas.openxmlformats.org/officeDocument/2006/relationships/notesMaster" Target="../notesMasters/notesMaster1.xml" /></Relationships>
</file>

<file path=ppt/notesSlides/_rels/notesSlide60.xml.rels>&#65279;<?xml version="1.0" encoding="utf-8" standalone="yes"?><Relationships xmlns="http://schemas.openxmlformats.org/package/2006/relationships"><Relationship Id="rId2" Type="http://schemas.openxmlformats.org/officeDocument/2006/relationships/slide" Target="../slides/slide60.xml" /><Relationship Id="rId1" Type="http://schemas.openxmlformats.org/officeDocument/2006/relationships/notesMaster" Target="../notesMasters/notesMaster1.xml" /></Relationships>
</file>

<file path=ppt/notesSlides/_rels/notesSlide61.xml.rels>&#65279;<?xml version="1.0" encoding="utf-8" standalone="yes"?><Relationships xmlns="http://schemas.openxmlformats.org/package/2006/relationships"><Relationship Id="rId2" Type="http://schemas.openxmlformats.org/officeDocument/2006/relationships/slide" Target="../slides/slide61.xml" /><Relationship Id="rId1" Type="http://schemas.openxmlformats.org/officeDocument/2006/relationships/notesMaster" Target="../notesMasters/notesMaster1.xml" /></Relationships>
</file>

<file path=ppt/notesSlides/_rels/notesSlide62.xml.rels>&#65279;<?xml version="1.0" encoding="utf-8" standalone="yes"?><Relationships xmlns="http://schemas.openxmlformats.org/package/2006/relationships"><Relationship Id="rId2" Type="http://schemas.openxmlformats.org/officeDocument/2006/relationships/slide" Target="../slides/slide62.xml" /><Relationship Id="rId1" Type="http://schemas.openxmlformats.org/officeDocument/2006/relationships/notesMaster" Target="../notesMasters/notesMaster1.xml" /></Relationships>
</file>

<file path=ppt/notesSlides/_rels/notesSlide63.xml.rels>&#65279;<?xml version="1.0" encoding="utf-8" standalone="yes"?><Relationships xmlns="http://schemas.openxmlformats.org/package/2006/relationships"><Relationship Id="rId2" Type="http://schemas.openxmlformats.org/officeDocument/2006/relationships/slide" Target="../slides/slide63.xml" /><Relationship Id="rId1" Type="http://schemas.openxmlformats.org/officeDocument/2006/relationships/notesMaster" Target="../notesMasters/notesMaster1.xml" /></Relationships>
</file>

<file path=ppt/notesSlides/_rels/notesSlide64.xml.rels>&#65279;<?xml version="1.0" encoding="utf-8" standalone="yes"?><Relationships xmlns="http://schemas.openxmlformats.org/package/2006/relationships"><Relationship Id="rId2" Type="http://schemas.openxmlformats.org/officeDocument/2006/relationships/slide" Target="../slides/slide64.xml" /><Relationship Id="rId1" Type="http://schemas.openxmlformats.org/officeDocument/2006/relationships/notesMaster" Target="../notesMasters/notesMaster1.xml" /></Relationships>
</file>

<file path=ppt/notesSlides/_rels/notesSlide65.xml.rels>&#65279;<?xml version="1.0" encoding="utf-8" standalone="yes"?><Relationships xmlns="http://schemas.openxmlformats.org/package/2006/relationships"><Relationship Id="rId2" Type="http://schemas.openxmlformats.org/officeDocument/2006/relationships/slide" Target="../slides/slide65.xml" /><Relationship Id="rId1" Type="http://schemas.openxmlformats.org/officeDocument/2006/relationships/notesMaster" Target="../notesMasters/notesMaster1.xml" /></Relationships>
</file>

<file path=ppt/notesSlides/_rels/notesSlide66.xml.rels>&#65279;<?xml version="1.0" encoding="utf-8" standalone="yes"?><Relationships xmlns="http://schemas.openxmlformats.org/package/2006/relationships"><Relationship Id="rId2" Type="http://schemas.openxmlformats.org/officeDocument/2006/relationships/slide" Target="../slides/slide66.xml" /><Relationship Id="rId1" Type="http://schemas.openxmlformats.org/officeDocument/2006/relationships/notesMaster" Target="../notesMasters/notesMaster1.xml" /></Relationships>
</file>

<file path=ppt/notesSlides/_rels/notesSlide67.xml.rels>&#65279;<?xml version="1.0" encoding="utf-8" standalone="yes"?><Relationships xmlns="http://schemas.openxmlformats.org/package/2006/relationships"><Relationship Id="rId2" Type="http://schemas.openxmlformats.org/officeDocument/2006/relationships/slide" Target="../slides/slide67.xml" /><Relationship Id="rId1" Type="http://schemas.openxmlformats.org/officeDocument/2006/relationships/notesMaster" Target="../notesMasters/notesMaster1.xml" /></Relationships>
</file>

<file path=ppt/notesSlides/_rels/notesSlide68.xml.rels>&#65279;<?xml version="1.0" encoding="utf-8" standalone="yes"?><Relationships xmlns="http://schemas.openxmlformats.org/package/2006/relationships"><Relationship Id="rId2" Type="http://schemas.openxmlformats.org/officeDocument/2006/relationships/slide" Target="../slides/slide68.xml" /><Relationship Id="rId1" Type="http://schemas.openxmlformats.org/officeDocument/2006/relationships/notesMaster" Target="../notesMasters/notesMaster1.xml" /></Relationships>
</file>

<file path=ppt/notesSlides/_rels/notesSlide69.xml.rels>&#65279;<?xml version="1.0" encoding="utf-8" standalone="yes"?><Relationships xmlns="http://schemas.openxmlformats.org/package/2006/relationships"><Relationship Id="rId2" Type="http://schemas.openxmlformats.org/officeDocument/2006/relationships/slide" Target="../slides/slide69.xml" /><Relationship Id="rId1" Type="http://schemas.openxmlformats.org/officeDocument/2006/relationships/notesMaster" Target="../notesMasters/notesMaster1.xml" /></Relationships>
</file>

<file path=ppt/notesSlides/_rels/notesSlide7.xml.rels>&#65279;<?xml version="1.0" encoding="utf-8" standalone="yes"?><Relationships xmlns="http://schemas.openxmlformats.org/package/2006/relationships"><Relationship Id="rId2" Type="http://schemas.openxmlformats.org/officeDocument/2006/relationships/slide" Target="../slides/slide7.xml" /><Relationship Id="rId1" Type="http://schemas.openxmlformats.org/officeDocument/2006/relationships/notesMaster" Target="../notesMasters/notesMaster1.xml" /></Relationships>
</file>

<file path=ppt/notesSlides/_rels/notesSlide70.xml.rels>&#65279;<?xml version="1.0" encoding="utf-8" standalone="yes"?><Relationships xmlns="http://schemas.openxmlformats.org/package/2006/relationships"><Relationship Id="rId2" Type="http://schemas.openxmlformats.org/officeDocument/2006/relationships/slide" Target="../slides/slide70.xml" /><Relationship Id="rId1" Type="http://schemas.openxmlformats.org/officeDocument/2006/relationships/notesMaster" Target="../notesMasters/notesMaster1.xml" /></Relationships>
</file>

<file path=ppt/notesSlides/_rels/notesSlide71.xml.rels>&#65279;<?xml version="1.0" encoding="utf-8" standalone="yes"?><Relationships xmlns="http://schemas.openxmlformats.org/package/2006/relationships"><Relationship Id="rId2" Type="http://schemas.openxmlformats.org/officeDocument/2006/relationships/slide" Target="../slides/slide71.xml" /><Relationship Id="rId1" Type="http://schemas.openxmlformats.org/officeDocument/2006/relationships/notesMaster" Target="../notesMasters/notesMaster1.xml" /></Relationships>
</file>

<file path=ppt/notesSlides/_rels/notesSlide72.xml.rels>&#65279;<?xml version="1.0" encoding="utf-8" standalone="yes"?><Relationships xmlns="http://schemas.openxmlformats.org/package/2006/relationships"><Relationship Id="rId2" Type="http://schemas.openxmlformats.org/officeDocument/2006/relationships/slide" Target="../slides/slide72.xml" /><Relationship Id="rId1" Type="http://schemas.openxmlformats.org/officeDocument/2006/relationships/notesMaster" Target="../notesMasters/notesMaster1.xml" /></Relationships>
</file>

<file path=ppt/notesSlides/_rels/notesSlide73.xml.rels>&#65279;<?xml version="1.0" encoding="utf-8" standalone="yes"?><Relationships xmlns="http://schemas.openxmlformats.org/package/2006/relationships"><Relationship Id="rId2" Type="http://schemas.openxmlformats.org/officeDocument/2006/relationships/slide" Target="../slides/slide73.xml" /><Relationship Id="rId1" Type="http://schemas.openxmlformats.org/officeDocument/2006/relationships/notesMaster" Target="../notesMasters/notesMaster1.xml" /></Relationships>
</file>

<file path=ppt/notesSlides/_rels/notesSlide74.xml.rels>&#65279;<?xml version="1.0" encoding="utf-8" standalone="yes"?><Relationships xmlns="http://schemas.openxmlformats.org/package/2006/relationships"><Relationship Id="rId2" Type="http://schemas.openxmlformats.org/officeDocument/2006/relationships/slide" Target="../slides/slide74.xml" /><Relationship Id="rId1" Type="http://schemas.openxmlformats.org/officeDocument/2006/relationships/notesMaster" Target="../notesMasters/notesMaster1.xml" /></Relationships>
</file>

<file path=ppt/notesSlides/_rels/notesSlide75.xml.rels>&#65279;<?xml version="1.0" encoding="utf-8" standalone="yes"?><Relationships xmlns="http://schemas.openxmlformats.org/package/2006/relationships"><Relationship Id="rId2" Type="http://schemas.openxmlformats.org/officeDocument/2006/relationships/slide" Target="../slides/slide75.xml" /><Relationship Id="rId1" Type="http://schemas.openxmlformats.org/officeDocument/2006/relationships/notesMaster" Target="../notesMasters/notesMaster1.xml" /></Relationships>
</file>

<file path=ppt/notesSlides/_rels/notesSlide76.xml.rels>&#65279;<?xml version="1.0" encoding="utf-8" standalone="yes"?><Relationships xmlns="http://schemas.openxmlformats.org/package/2006/relationships"><Relationship Id="rId2" Type="http://schemas.openxmlformats.org/officeDocument/2006/relationships/slide" Target="../slides/slide76.xml" /><Relationship Id="rId1" Type="http://schemas.openxmlformats.org/officeDocument/2006/relationships/notesMaster" Target="../notesMasters/notesMaster1.xml" /></Relationships>
</file>

<file path=ppt/notesSlides/_rels/notesSlide77.xml.rels>&#65279;<?xml version="1.0" encoding="utf-8" standalone="yes"?><Relationships xmlns="http://schemas.openxmlformats.org/package/2006/relationships"><Relationship Id="rId2" Type="http://schemas.openxmlformats.org/officeDocument/2006/relationships/slide" Target="../slides/slide77.xml" /><Relationship Id="rId1" Type="http://schemas.openxmlformats.org/officeDocument/2006/relationships/notesMaster" Target="../notesMasters/notesMaster1.xml" /></Relationships>
</file>

<file path=ppt/notesSlides/_rels/notesSlide78.xml.rels>&#65279;<?xml version="1.0" encoding="utf-8" standalone="yes"?><Relationships xmlns="http://schemas.openxmlformats.org/package/2006/relationships"><Relationship Id="rId2" Type="http://schemas.openxmlformats.org/officeDocument/2006/relationships/slide" Target="../slides/slide78.xml" /><Relationship Id="rId1" Type="http://schemas.openxmlformats.org/officeDocument/2006/relationships/notesMaster" Target="../notesMasters/notesMaster1.xml" /></Relationships>
</file>

<file path=ppt/notesSlides/_rels/notesSlide79.xml.rels>&#65279;<?xml version="1.0" encoding="utf-8" standalone="yes"?><Relationships xmlns="http://schemas.openxmlformats.org/package/2006/relationships"><Relationship Id="rId2" Type="http://schemas.openxmlformats.org/officeDocument/2006/relationships/slide" Target="../slides/slide79.xml" /><Relationship Id="rId1" Type="http://schemas.openxmlformats.org/officeDocument/2006/relationships/notesMaster" Target="../notesMasters/notesMaster1.xml" /></Relationships>
</file>

<file path=ppt/notesSlides/_rels/notesSlide8.xml.rels>&#65279;<?xml version="1.0" encoding="utf-8" standalone="yes"?><Relationships xmlns="http://schemas.openxmlformats.org/package/2006/relationships"><Relationship Id="rId2" Type="http://schemas.openxmlformats.org/officeDocument/2006/relationships/slide" Target="../slides/slide8.xml" /><Relationship Id="rId1" Type="http://schemas.openxmlformats.org/officeDocument/2006/relationships/notesMaster" Target="../notesMasters/notesMaster1.xml" /></Relationships>
</file>

<file path=ppt/notesSlides/_rels/notesSlide9.xml.rels>&#65279;<?xml version="1.0" encoding="utf-8" standalone="yes"?><Relationships xmlns="http://schemas.openxmlformats.org/package/2006/relationships"><Relationship Id="rId2" Type="http://schemas.openxmlformats.org/officeDocument/2006/relationships/slide" Target="../slides/slide9.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a:t>Kjo seancë është e gjatë 90 minuta</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a:t>
            </a:fld>
          </a:p>
        </p:txBody>
      </p:sp>
    </p:spTree>
    <p:extLst>
      <p:ext uri="{BB962C8B-B14F-4D97-AF65-F5344CB8AC3E}">
        <p14:creationId xmlns:p14="http://schemas.microsoft.com/office/powerpoint/2010/main" val="35370136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sz="1200">
                <a:solidFill>
                  <a:schemeClr val="tx1"/>
                </a:solidFill>
                <a:latin typeface="+mn-lt"/>
                <a:ea typeface="MS PGothic" pitchFamily="34" charset="-128"/>
                <a:cs typeface="ＭＳ Ｐゴシック" charset="0"/>
              </a:rPr>
              <a:t>Ky slajd tregon qasjen treplanëshe të miratuar nga Këshilli i Evropës për qëllimin e tij "për t’ju mbrojtur juve dhe të drejtat tuaja në hapësirën kibernetike".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Trajneri duhet të shpjegojë secilin nga këto tre qëllime:</a:t>
            </a:r>
          </a:p>
          <a:p>
            <a:pPr marL="228600" indent="-228600">
              <a:buAutoNum type="arabicPeriod"/>
            </a:pPr>
            <a:r>
              <a:rPr lang="sq-AL" dirty="1" sz="1200">
                <a:solidFill>
                  <a:schemeClr val="tx1"/>
                </a:solidFill>
                <a:latin typeface="+mn-lt"/>
                <a:ea typeface="MS PGothic" pitchFamily="34" charset="-128"/>
                <a:cs typeface="ＭＳ Ｐゴシック" charset="0"/>
              </a:rPr>
              <a:t>Qasja e parë lidhet me promovimin e standardeve të përbashkëta për legjislacionin e krimit kibernetik në të gjithë botën.</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Trajneri mund të shpjegojë se kjo bëhet përmes Konventës së Budapestit, e cila përcakton standardet minimale që shërbejnë si udhëzime për vendet për të zhvilluar legjislacione të harmonizuara që janë në përputhje me praktikat më të mira ndërkombëtare.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Për shkak të natyrës transnacionale të krimit kibernetik, është e rëndësishme që të gjitha juridiksionet të miratojnë standarde të përbashkëta për të mundësuar një qasje të unifikuar për të luftuar krimin kibernetik.</a:t>
            </a:r>
          </a:p>
          <a:p>
            <a:pPr marL="228600" indent="-228600">
              <a:buAutoNum type="arabicPeriod"/>
            </a:pPr>
            <a:endParaRPr lang="en-GB" sz="1200" kern="1200" dirty="0" smtClean="0">
              <a:solidFill>
                <a:schemeClr val="tx1"/>
              </a:solidFill>
              <a:latin typeface="+mn-lt"/>
              <a:ea typeface="MS PGothic" pitchFamily="34" charset="-128"/>
              <a:cs typeface="ＭＳ Ｐゴシック" charset="0"/>
            </a:endParaRPr>
          </a:p>
          <a:p>
            <a:pPr marL="228600" indent="-228600">
              <a:buAutoNum type="arabicPeriod"/>
            </a:pPr>
            <a:r>
              <a:rPr lang="sq-AL" dirty="1" sz="1200">
                <a:solidFill>
                  <a:schemeClr val="tx1"/>
                </a:solidFill>
                <a:latin typeface="+mn-lt"/>
                <a:ea typeface="MS PGothic" pitchFamily="34" charset="-128"/>
                <a:cs typeface="ＭＳ Ｐゴシック" charset="0"/>
              </a:rPr>
              <a:t>Qasja e dytë lidhet me ndjekjen dhe vlerësimet.</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Kjo drejtohet nga Komiteti i Konventës së Krimit Kibernetik (T-CY), i cili luan rol të rëndësishëm në vlerësimin e efektivitetit të dispozitave të Konventës së Budapestit dhe dhe në punën drejt përmirësimit të saj.</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Trajneri mund të ofrojë shembuj të rolit të luajtur nga T-CY në formulimin e Protokollit Shtesë të Konventës për Krimin Kibernetik, në lidhje me kriminalizimin e akteve të një natyre raciste dhe ksenofobike të kryera përmes sistemeve kompjuterike, dhe gjithashtu punën e vazhdueshme në Protokollin e Dytë Shtesë mbi Bashkëpunimin Ndërkombëtar.</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Trajneri gjithashtu mund të japë shembullin e shënimeve të ndryshme udhëzuese të cilat janë lëshuar nga T-CY, përkatësisht:</a:t>
            </a:r>
            <a:r>
              <a:rPr lang="sq-AL" dirty="1" sz="1200">
                <a:solidFill>
                  <a:schemeClr val="tx1"/>
                </a:solidFill>
                <a:latin typeface="+mn-lt"/>
                <a:ea typeface="MS PGothic" pitchFamily="34" charset="-128"/>
                <a:cs typeface="ＭＳ Ｐゴシック" charset="0"/>
              </a:rPr>
              <a:t> </a:t>
            </a:r>
          </a:p>
          <a:p>
            <a:pPr marL="1200150" lvl="1"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Shënimi udhëzues # 1 për Sistemet kompjuterike</a:t>
            </a:r>
          </a:p>
          <a:p>
            <a:pPr marL="1200150" lvl="1"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Shënimi udhëzues # 2 për Botnets</a:t>
            </a:r>
          </a:p>
          <a:p>
            <a:pPr marL="1200150" lvl="1"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Shënimi udhëzues # 3 për Qasjen ndërkufitare</a:t>
            </a:r>
          </a:p>
          <a:p>
            <a:pPr marL="1200150" lvl="1"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Shënimi udhëzues # 4 për Vjedhje identiteti</a:t>
            </a:r>
            <a:r>
              <a:rPr lang="sq-AL" dirty="1" sz="1200">
                <a:latin typeface="Verdana" panose="020B0604030504040204" pitchFamily="34" charset="0"/>
                <a:ea typeface="Verdana" panose="020B0604030504040204" pitchFamily="34" charset="0"/>
                <a:cs typeface="Verdana" panose="020B0604030504040204" pitchFamily="34" charset="0"/>
              </a:rPr>
              <a:t> </a:t>
            </a:r>
          </a:p>
          <a:p>
            <a:pPr marL="1200150" lvl="1"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Shënimi udhëzues # 5 për Sulmet DDOS</a:t>
            </a:r>
          </a:p>
          <a:p>
            <a:pPr marL="1200150" lvl="1"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Shënimi udhëzues # 6 për Sulmet e infrastrukturës kritike</a:t>
            </a:r>
          </a:p>
          <a:p>
            <a:pPr marL="1200150" lvl="1"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Shënimi udhëzues # 7 për Malware</a:t>
            </a:r>
            <a:r>
              <a:rPr lang="sq-AL" dirty="1" sz="1200">
                <a:latin typeface="Verdana" panose="020B0604030504040204" pitchFamily="34" charset="0"/>
                <a:ea typeface="Verdana" panose="020B0604030504040204" pitchFamily="34" charset="0"/>
                <a:cs typeface="Verdana" panose="020B0604030504040204" pitchFamily="34" charset="0"/>
              </a:rPr>
              <a:t> </a:t>
            </a:r>
          </a:p>
          <a:p>
            <a:pPr marL="1200150" lvl="1"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Shënimi udhëzues # 8 për Spam</a:t>
            </a:r>
          </a:p>
          <a:p>
            <a:pPr marL="1200150" lvl="1"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Shënimi udhëzues # 9 për Ndërhyrje në zgjedhje</a:t>
            </a:r>
            <a:r>
              <a:rPr lang="sq-AL" dirty="1" sz="1200">
                <a:latin typeface="Verdana" panose="020B0604030504040204" pitchFamily="34" charset="0"/>
                <a:ea typeface="Verdana" panose="020B0604030504040204" pitchFamily="34" charset="0"/>
                <a:cs typeface="Verdana" panose="020B0604030504040204" pitchFamily="34" charset="0"/>
              </a:rPr>
              <a:t> </a:t>
            </a:r>
          </a:p>
          <a:p>
            <a:pPr marL="1200150" lvl="1"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Shënimi udhëzues #10 për Urdhrat e prodhimit për informacionet e abonuesit</a:t>
            </a:r>
          </a:p>
          <a:p>
            <a:pPr marL="1200150" lvl="1"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Shënimi udhëzues # 11 për Terrorizëm</a:t>
            </a:r>
            <a:r>
              <a:rPr lang="sq-AL" dirty="1" sz="1200">
                <a:latin typeface="Verdana" panose="020B0604030504040204" pitchFamily="34" charset="0"/>
                <a:ea typeface="Verdana" panose="020B0604030504040204" pitchFamily="34" charset="0"/>
                <a:cs typeface="Verdana" panose="020B0604030504040204" pitchFamily="34" charset="0"/>
              </a:rPr>
              <a:t> </a:t>
            </a:r>
          </a:p>
          <a:p>
            <a:pPr marL="1200150" lvl="1" indent="-457200" algn="just" eaLnBrk="1" hangingPunct="1">
              <a:buFont typeface="+mj-lt"/>
              <a:buAutoNum type="arabicPeriod"/>
              <a:defRPr/>
            </a:pPr>
            <a:endParaRPr lang="en-GB" sz="1200" kern="1200" dirty="0" smtClean="0">
              <a:solidFill>
                <a:schemeClr val="tx1"/>
              </a:solidFill>
              <a:latin typeface="+mn-lt"/>
              <a:ea typeface="MS PGothic" pitchFamily="34" charset="-128"/>
              <a:cs typeface="Verdana" panose="020B0604030504040204" pitchFamily="34" charset="0"/>
            </a:endParaRPr>
          </a:p>
          <a:p>
            <a:pPr marL="742950" lvl="0" indent="-457200" algn="just" eaLnBrk="1" hangingPunct="1">
              <a:buFont typeface="+mj-lt"/>
              <a:buAutoNum type="arabicPeriod"/>
              <a:defRPr/>
            </a:pPr>
            <a:r>
              <a:rPr lang="sq-AL" dirty="1" sz="1200">
                <a:solidFill>
                  <a:schemeClr val="tx1"/>
                </a:solidFill>
                <a:latin typeface="+mn-lt"/>
                <a:ea typeface="MS PGothic" pitchFamily="34" charset="-128"/>
                <a:cs typeface="ＭＳ Ｐゴシック" charset="0"/>
              </a:rPr>
              <a:t>Qasja e tretë ka të bëjë me ndërtimin e kapaciteteve.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Kjo drejtohet nga Zyra e Programit të Krimit Kibernetik (C-PROC) e cila zbatohet përmes programeve të bashkëpunimit teknik.</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Trajneri mund të kalojë në slajdet e ardhshme, të cilët përshkruajnë punën e C-PROC dhe programet e tij të ndryshme.</a:t>
            </a:r>
            <a:r>
              <a:rPr lang="sq-AL" dirty="1" sz="1200">
                <a:solidFill>
                  <a:schemeClr val="tx1"/>
                </a:solidFill>
                <a:latin typeface="+mn-lt"/>
                <a:ea typeface="MS PGothic" pitchFamily="34" charset="-128"/>
                <a:cs typeface="ＭＳ Ｐゴシック" charset="0"/>
              </a:rPr>
              <a:t>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10</a:t>
            </a:fld>
          </a:p>
        </p:txBody>
      </p:sp>
    </p:spTree>
    <p:extLst>
      <p:ext uri="{BB962C8B-B14F-4D97-AF65-F5344CB8AC3E}">
        <p14:creationId xmlns:p14="http://schemas.microsoft.com/office/powerpoint/2010/main" val="3138786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sz="1200">
                <a:solidFill>
                  <a:schemeClr val="tx1"/>
                </a:solidFill>
                <a:latin typeface="+mn-lt"/>
                <a:ea typeface="MS PGothic" pitchFamily="34" charset="-128"/>
                <a:cs typeface="ＭＳ Ｐゴシック" charset="0"/>
              </a:rPr>
              <a:t>Ky slajd ofron informacion në lidhje me Zyrën e Programit të Krimit Kibernetik (C-PROC).</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Ky është organi kryesor përgjegjës për promovimin e qasjes së Këshillit të Evropës për të mbështetur ndërtimin e kapaciteteve në drejtim të aftësive të drejtësisë penale për krimin kibernetik dhe provat elektronike.</a:t>
            </a:r>
            <a:r>
              <a:rPr lang="sq-AL" dirty="1" sz="1200">
                <a:solidFill>
                  <a:schemeClr val="tx1"/>
                </a:solidFill>
                <a:latin typeface="+mn-lt"/>
                <a:ea typeface="MS PGothic" pitchFamily="34" charset="-128"/>
                <a:cs typeface="ＭＳ Ｐゴシック" charset="0"/>
              </a:rPr>
              <a:t>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11</a:t>
            </a:fld>
          </a:p>
        </p:txBody>
      </p:sp>
    </p:spTree>
    <p:extLst>
      <p:ext uri="{BB962C8B-B14F-4D97-AF65-F5344CB8AC3E}">
        <p14:creationId xmlns:p14="http://schemas.microsoft.com/office/powerpoint/2010/main" val="16333649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sz="1200">
                <a:solidFill>
                  <a:schemeClr val="tx1"/>
                </a:solidFill>
                <a:latin typeface="+mn-lt"/>
                <a:ea typeface="MS PGothic" pitchFamily="34" charset="-128"/>
                <a:cs typeface="ＭＳ Ｐゴシック" charset="0"/>
              </a:rPr>
              <a:t>Ky slajd liston projekte të ndryshme në vazhdim që po drejtohen nga Zyra e Programit të Krimit Kibernetik (C-PROC).</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Trajneri mund të shpjegojë se që kur C-PROC është bërë funksionale në prill 2014, ajo ka iniciuar një numër projektesh - shumë prej të cilave janë përmbyllur.</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Trajneri mund të shpjegojë projektet aktuale në vazhdim.</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Trajneri mund të ndajë detajet e programeve të renditura në slajde:</a:t>
            </a:r>
          </a:p>
          <a:p>
            <a:endParaRPr lang="en-GB" sz="1200" kern="1200" dirty="0" smtClean="0">
              <a:solidFill>
                <a:schemeClr val="tx1"/>
              </a:solidFill>
              <a:latin typeface="+mn-lt"/>
              <a:ea typeface="MS PGothic" pitchFamily="34" charset="-128"/>
              <a:cs typeface="ＭＳ Ｐゴシック" charset="0"/>
            </a:endParaRPr>
          </a:p>
          <a:p>
            <a:r>
              <a:rPr lang="sq-AL" dirty="1" b="1">
                <a:latin typeface="Open Sans"/>
              </a:rPr>
              <a:t>GLACY+ </a:t>
            </a:r>
            <a:r>
              <a:rPr lang="sq-AL" dirty="1">
                <a:latin typeface="Open Sans"/>
              </a:rPr>
              <a:t>është projekt i përbashkët i Bashkimit Evropian (Instrumenti Kontribues për Paqe dhe Stabilitet) dhe Këshillit të Evropës.</a:t>
            </a:r>
          </a:p>
          <a:p>
            <a:r>
              <a:rPr lang="sq-AL" dirty="1">
                <a:latin typeface="Open Sans"/>
              </a:rPr>
              <a:t>GLACY+ ka për qëllim të zgjerojë përvojën e </a:t>
            </a:r>
            <a:r>
              <a:rPr lang="sq-AL" dirty="1" u="none" strike="noStrike">
                <a:solidFill>
                  <a:srgbClr val="007BC8"/>
                </a:solidFill>
                <a:latin typeface="Open Sans"/>
                <a:hlinkClick r:id="rId3"/>
              </a:rPr>
              <a:t>Projektit GLACY</a:t>
            </a:r>
            <a:r>
              <a:rPr lang="sq-AL" dirty="1">
                <a:latin typeface="Open Sans"/>
              </a:rPr>
              <a:t> (2013 – 2016) dhe mbështet pesëmbëdhjetë vende me përparësi dhe qendër në Afrikë, Azi-Paqësor dhe Amerikën Latine dhe rajonin e Karaibeve - Benin, Burkina Faso, Kepi i Gjelbër, Kili, Kosta Rika, Republika Dominikane, Gana, Mauritius, Marok, Nigeri, Paraguai, Filipine, Senegal , Shri Lanka dhe Tonga.</a:t>
            </a:r>
            <a:r>
              <a:rPr lang="sq-AL" dirty="1">
                <a:latin typeface="Open Sans"/>
              </a:rPr>
              <a:t> </a:t>
            </a:r>
            <a:r>
              <a:rPr lang="sq-AL" dirty="1">
                <a:latin typeface="Open Sans"/>
              </a:rPr>
              <a:t>Këto vende mund të shërbejnë si qendra për të ndarë përvojën e tyre brenda rajoneve të tyre përkatëse.</a:t>
            </a:r>
          </a:p>
          <a:p>
            <a:r>
              <a:rPr lang="sq-AL" dirty="1" b="0">
                <a:latin typeface="Open Sans"/>
              </a:rPr>
              <a:t>Objektivat:</a:t>
            </a:r>
          </a:p>
          <a:p>
            <a:r>
              <a:rPr lang="sq-AL" dirty="1">
                <a:latin typeface="Open Sans"/>
              </a:rPr>
              <a:t>Për të fuqizuar kapacitetet e shteteve në të gjithë botën për të zbatuar legjislacionin mbi krimin kibernetik dhe provat elektronike dhe për të rritur aftësitë e tyre për një bashkëpunim efektiv ndërkombëtar në këtë fushë.</a:t>
            </a:r>
          </a:p>
          <a:p>
            <a:pPr>
              <a:buFont typeface="+mj-lt"/>
              <a:buAutoNum type="arabicPeriod"/>
            </a:pPr>
            <a:r>
              <a:rPr lang="sq-AL" dirty="1"/>
              <a:t>Për të promovuar legjislacionin, politikat dhe strategjitë e qëndrueshme të krimit kibernetik;</a:t>
            </a:r>
          </a:p>
          <a:p>
            <a:pPr>
              <a:buFont typeface="+mj-lt"/>
              <a:buAutoNum type="arabicPeriod"/>
            </a:pPr>
            <a:r>
              <a:rPr lang="sq-AL" dirty="1"/>
              <a:t>Për të fuqizuar kapacitetin e autoriteteve policore për të hetuar krimin kibernetik dhe të angazhohen në bashkëpunim efektiv polici-polici me njëri-tjetrin, si dhe me njësitë e krimit kibernetik në Evropë dhe rajone të tjera;</a:t>
            </a:r>
          </a:p>
          <a:p>
            <a:pPr>
              <a:buFont typeface="+mj-lt"/>
              <a:buAutoNum type="arabicPeriod"/>
            </a:pPr>
            <a:r>
              <a:rPr lang="sq-AL" dirty="1"/>
              <a:t>Të lejojë autoritetet e drejtësisë penale të zbatojnë legjislacionin dhe të ndjekin dhe gjykojnë rastet e krimit kibernetik dhe provat elektronike dhe të angazhohen në bashkëpunim ndërkombëtar.</a:t>
            </a:r>
          </a:p>
          <a:p>
            <a:br>
              <a:rPr lang="sq-AL" dirty="1" b="0" i="0">
                <a:solidFill>
                  <a:srgbClr val="161616"/>
                </a:solidFill>
                <a:latin typeface="Open Sans"/>
              </a:rPr>
            </a:br>
            <a:r>
              <a:rPr lang="sq-AL" dirty="1" b="1" sz="1200">
                <a:solidFill>
                  <a:schemeClr val="tx1"/>
                </a:solidFill>
                <a:latin typeface="+mn-lt"/>
                <a:ea typeface="MS PGothic" pitchFamily="34" charset="-128"/>
                <a:cs typeface="ＭＳ Ｐゴシック" charset="0"/>
              </a:rPr>
              <a:t>CyberEast </a:t>
            </a:r>
            <a:r>
              <a:rPr lang="sq-AL" dirty="1" sz="1200">
                <a:solidFill>
                  <a:schemeClr val="tx1"/>
                </a:solidFill>
                <a:latin typeface="+mn-lt"/>
                <a:ea typeface="MS PGothic" pitchFamily="34" charset="-128"/>
                <a:cs typeface="ＭＳ Ｐゴシック" charset="0"/>
              </a:rPr>
              <a:t>është një projekt i përbashkët i Bashkimit Evropian dhe Këshillit të Evropës, i zbatuar në rajonin e Partneritetit Lindor nga Këshilli i Evropës nën Instrumentin Lindor të Fqinjësisë Evropiane (ENI).</a:t>
            </a:r>
            <a:r>
              <a:rPr lang="sq-AL" dirty="1" sz="1200">
                <a:solidFill>
                  <a:schemeClr val="tx1"/>
                </a:solidFill>
                <a:latin typeface="+mn-lt"/>
                <a:ea typeface="MS PGothic" pitchFamily="34" charset="-128"/>
                <a:cs typeface="ＭＳ Ｐゴシック" charset="0"/>
              </a:rPr>
              <a:t> </a:t>
            </a:r>
          </a:p>
          <a:p>
            <a:r>
              <a:rPr lang="sq-AL" dirty="1" sz="1200">
                <a:solidFill>
                  <a:schemeClr val="tx1"/>
                </a:solidFill>
                <a:latin typeface="+mn-lt"/>
                <a:ea typeface="MS PGothic" pitchFamily="34" charset="-128"/>
                <a:cs typeface="ＭＳ Ｐゴシック" charset="0"/>
              </a:rPr>
              <a:t>Vendet pjesëmarrëse: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Armenia, Azerbajxhani, Bjellorusia, Gjeorgjia, Moldavia dhe Ukraina.</a:t>
            </a:r>
            <a:r>
              <a:rPr lang="sq-AL" dirty="1" sz="1200">
                <a:solidFill>
                  <a:schemeClr val="tx1"/>
                </a:solidFill>
                <a:latin typeface="+mn-lt"/>
                <a:ea typeface="MS PGothic" pitchFamily="34" charset="-128"/>
                <a:cs typeface="ＭＳ Ｐゴシック" charset="0"/>
              </a:rPr>
              <a:t> </a:t>
            </a:r>
          </a:p>
          <a:p>
            <a:r>
              <a:rPr lang="sq-AL" dirty="1" sz="1200">
                <a:solidFill>
                  <a:schemeClr val="tx1"/>
                </a:solidFill>
                <a:latin typeface="+mn-lt"/>
                <a:ea typeface="MS PGothic" pitchFamily="34" charset="-128"/>
                <a:cs typeface="ＭＳ Ｐゴシック" charset="0"/>
              </a:rPr>
              <a:t>Projekti synon të miratojë kornizat legjislative dhe të politikave në përputhje me Konventën e Budapestit për krimin kibernetik dhe instrumentet e lidhura me të, forcimin e kapaciteteve të autoriteteve gjyqësore dhe të zbatimit të ligjit dhe bashkëpunimin ndërmjet agjencive, dhe rritjen e bashkëpunimit efikas dhe besimit ndërkombëtar në drejtësinë penale, krimin kibernetik dhe provat elektronike, duke përfshirë ndërmjet ofruesve të shërbimeve dhe zbatimit të ligjit.</a:t>
            </a:r>
          </a:p>
          <a:p>
            <a:endParaRPr lang="en-US" sz="1200" kern="1200" dirty="0" smtClean="0">
              <a:solidFill>
                <a:schemeClr val="tx1"/>
              </a:solidFill>
              <a:latin typeface="+mn-lt"/>
              <a:ea typeface="MS PGothic" pitchFamily="34" charset="-128"/>
              <a:cs typeface="ＭＳ Ｐゴシック" charset="0"/>
            </a:endParaRPr>
          </a:p>
          <a:p>
            <a:r>
              <a:rPr lang="sq-AL" dirty="1" b="1" sz="1200">
                <a:solidFill>
                  <a:schemeClr val="tx1"/>
                </a:solidFill>
                <a:latin typeface="+mn-lt"/>
                <a:ea typeface="MS PGothic" pitchFamily="34" charset="-128"/>
                <a:cs typeface="ＭＳ Ｐゴシック" charset="0"/>
              </a:rPr>
              <a:t>iPROCEEDS – 2:</a:t>
            </a:r>
            <a:r>
              <a:rPr lang="sq-AL" dirty="1" b="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Bashkëpunimi për krimin kibernetik nën Instrumentin e Ndihmës së Para-Anëtarësimit (IPA) - është projekt i përbashkët i Bashkimit Evropian dhe Këshillit të Evropës.</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Vendet/zonat pjesëmarrëse: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Shqipëria, Bosnja dhe Hercegovina, Mali i Zi, Maqedonia e Veriut, Serbia, Turqia dhe Kosova* Objektivi:</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Për të forcuar më tej kapacitetin e autoriteteve në vendet dhe zonat e projektit për të kërkuar, sekuestruar dhe konfiskuar të ardhurat nga krimi kibernetik dhe për të parandaluar pastrimin e parave në internet dhe për të siguruar prova elektronike.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*Ky përcaktim është pa paragjykuar pozicionet rreth statusit, dhe është në përputhje me Rezolutën 1244 të KS të OKB-së dhe opinionin e GJND-së mbi Deklaratën e Pavarësisë së Kosovës.</a:t>
            </a:r>
            <a:r>
              <a:rPr lang="sq-AL" dirty="1" sz="1200">
                <a:solidFill>
                  <a:schemeClr val="tx1"/>
                </a:solidFill>
                <a:latin typeface="+mn-lt"/>
                <a:ea typeface="MS PGothic" pitchFamily="34" charset="-128"/>
                <a:cs typeface="ＭＳ Ｐゴシック" charset="0"/>
              </a:rPr>
              <a:t> </a:t>
            </a:r>
          </a:p>
          <a:p>
            <a:endParaRPr lang="en-US" sz="1200" kern="1200" dirty="0" smtClean="0">
              <a:solidFill>
                <a:schemeClr val="tx1"/>
              </a:solidFill>
              <a:latin typeface="+mn-lt"/>
              <a:ea typeface="MS PGothic" pitchFamily="34" charset="-128"/>
              <a:cs typeface="ＭＳ Ｐゴシック" charset="0"/>
            </a:endParaRPr>
          </a:p>
          <a:p>
            <a:r>
              <a:rPr lang="sq-AL" dirty="1" b="1" sz="1200">
                <a:solidFill>
                  <a:schemeClr val="tx1"/>
                </a:solidFill>
                <a:latin typeface="+mn-lt"/>
                <a:ea typeface="MS PGothic" pitchFamily="34" charset="-128"/>
                <a:cs typeface="ＭＳ Ｐゴシック" charset="0"/>
              </a:rPr>
              <a:t>CyberSouth </a:t>
            </a:r>
            <a:r>
              <a:rPr lang="sq-AL" dirty="1" sz="1200">
                <a:solidFill>
                  <a:schemeClr val="tx1"/>
                </a:solidFill>
                <a:latin typeface="+mn-lt"/>
                <a:ea typeface="MS PGothic" pitchFamily="34" charset="-128"/>
                <a:cs typeface="ＭＳ Ｐゴシック" charset="0"/>
              </a:rPr>
              <a:t>është projekt i përbashkët i Bashkimit Evropian (Instrumenti Evropian i Fqinjësisë) dhe Këshillit të Evropës.</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CyberSouth synon të forcojë legjislacionin dhe kapacitetet institucionale për krimin kibernetik dhe provat elektronike në rajonin e Fqinjësisë Jugore në përputhje me kërkesat e të drejtave të njeriut dhe sundimit të ligjit.</a:t>
            </a:r>
            <a:r>
              <a:rPr lang="sq-AL" dirty="1" sz="1200">
                <a:solidFill>
                  <a:schemeClr val="tx1"/>
                </a:solidFill>
                <a:latin typeface="+mn-lt"/>
                <a:ea typeface="MS PGothic" pitchFamily="34" charset="-128"/>
                <a:cs typeface="ＭＳ Ｐゴシック" charset="0"/>
              </a:rPr>
              <a:t> </a:t>
            </a:r>
          </a:p>
          <a:p>
            <a:r>
              <a:rPr lang="sq-AL" dirty="1" sz="1200">
                <a:solidFill>
                  <a:schemeClr val="tx1"/>
                </a:solidFill>
                <a:latin typeface="+mn-lt"/>
                <a:ea typeface="MS PGothic" pitchFamily="34" charset="-128"/>
                <a:cs typeface="ＭＳ Ｐゴシック" charset="0"/>
              </a:rPr>
              <a:t>Zona e projektit:</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Rajoni i fqinjësisë jugore</a:t>
            </a:r>
            <a:r>
              <a:rPr lang="sq-AL" dirty="1" sz="1200">
                <a:solidFill>
                  <a:schemeClr val="tx1"/>
                </a:solidFill>
                <a:latin typeface="+mn-lt"/>
                <a:ea typeface="MS PGothic" pitchFamily="34" charset="-128"/>
                <a:cs typeface="ＭＳ Ｐゴシック" charset="0"/>
              </a:rPr>
              <a:t> </a:t>
            </a:r>
          </a:p>
          <a:p>
            <a:r>
              <a:rPr lang="sq-AL" dirty="1" sz="1200">
                <a:solidFill>
                  <a:schemeClr val="tx1"/>
                </a:solidFill>
                <a:latin typeface="+mn-lt"/>
                <a:ea typeface="MS PGothic" pitchFamily="34" charset="-128"/>
                <a:cs typeface="ＭＳ Ｐゴシック" charset="0"/>
              </a:rPr>
              <a:t>Zonat fillestare me prioritet:</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Algjeria, Jordania, Libani, Maroku dhe Tunizia</a:t>
            </a:r>
            <a:r>
              <a:rPr lang="sq-AL" dirty="1" sz="1200">
                <a:solidFill>
                  <a:schemeClr val="tx1"/>
                </a:solidFill>
                <a:latin typeface="+mn-lt"/>
                <a:ea typeface="MS PGothic" pitchFamily="34" charset="-128"/>
                <a:cs typeface="ＭＳ Ｐゴシック" charset="0"/>
              </a:rPr>
              <a:t> </a:t>
            </a:r>
          </a:p>
          <a:p>
            <a:r>
              <a:rPr lang="sq-AL" dirty="1" sz="1200">
                <a:solidFill>
                  <a:schemeClr val="tx1"/>
                </a:solidFill>
                <a:latin typeface="+mn-lt"/>
                <a:ea typeface="MS PGothic" pitchFamily="34" charset="-128"/>
                <a:cs typeface="ＭＳ Ｐゴシック" charset="0"/>
              </a:rPr>
              <a:t>Objektivat:</a:t>
            </a:r>
            <a:r>
              <a:rPr lang="sq-AL" dirty="1" sz="1200">
                <a:solidFill>
                  <a:schemeClr val="tx1"/>
                </a:solidFill>
                <a:latin typeface="+mn-lt"/>
                <a:ea typeface="MS PGothic" pitchFamily="34" charset="-128"/>
                <a:cs typeface="ＭＳ Ｐゴシック" charset="0"/>
              </a:rPr>
              <a:t> </a:t>
            </a:r>
          </a:p>
          <a:p>
            <a:pPr marL="228600" indent="-228600">
              <a:buAutoNum type="arabicPeriod"/>
            </a:pPr>
            <a:r>
              <a:rPr lang="sq-AL" dirty="1" sz="1200">
                <a:solidFill>
                  <a:schemeClr val="tx1"/>
                </a:solidFill>
                <a:latin typeface="+mn-lt"/>
                <a:ea typeface="MS PGothic" pitchFamily="34" charset="-128"/>
                <a:cs typeface="ＭＳ Ｐゴシック" charset="0"/>
              </a:rPr>
              <a:t>Legjislacioni</a:t>
            </a:r>
            <a:r>
              <a:rPr lang="sq-AL" dirty="1" sz="1200">
                <a:solidFill>
                  <a:schemeClr val="tx1"/>
                </a:solidFill>
                <a:latin typeface="+mn-lt"/>
                <a:ea typeface="MS PGothic" pitchFamily="34" charset="-128"/>
                <a:cs typeface="ＭＳ Ｐゴシック" charset="0"/>
              </a:rPr>
              <a:t> </a:t>
            </a:r>
          </a:p>
          <a:p>
            <a:pPr marL="228600" indent="-228600">
              <a:buAutoNum type="arabicPeriod"/>
            </a:pPr>
            <a:r>
              <a:rPr lang="sq-AL" dirty="1" sz="1200">
                <a:solidFill>
                  <a:schemeClr val="tx1"/>
                </a:solidFill>
                <a:latin typeface="+mn-lt"/>
                <a:ea typeface="MS PGothic" pitchFamily="34" charset="-128"/>
                <a:cs typeface="ＭＳ Ｐゴシック" charset="0"/>
              </a:rPr>
              <a:t>Shërbime të specializuara dhe bashkëpunim ndërmjet agjencive si dhe bashkëpunim publik/privat</a:t>
            </a:r>
            <a:r>
              <a:rPr lang="sq-AL" dirty="1" sz="1200">
                <a:solidFill>
                  <a:schemeClr val="tx1"/>
                </a:solidFill>
                <a:latin typeface="+mn-lt"/>
                <a:ea typeface="MS PGothic" pitchFamily="34" charset="-128"/>
                <a:cs typeface="ＭＳ Ｐゴシック" charset="0"/>
              </a:rPr>
              <a:t> </a:t>
            </a:r>
          </a:p>
          <a:p>
            <a:pPr marL="228600" indent="-228600">
              <a:buAutoNum type="arabicPeriod"/>
            </a:pPr>
            <a:r>
              <a:rPr lang="sq-AL" dirty="1" sz="1200">
                <a:solidFill>
                  <a:schemeClr val="tx1"/>
                </a:solidFill>
                <a:latin typeface="+mn-lt"/>
                <a:ea typeface="MS PGothic" pitchFamily="34" charset="-128"/>
                <a:cs typeface="ＭＳ Ｐゴシック" charset="0"/>
              </a:rPr>
              <a:t>Trajnimi gjyqësor</a:t>
            </a:r>
            <a:r>
              <a:rPr lang="sq-AL" dirty="1" sz="1200">
                <a:solidFill>
                  <a:schemeClr val="tx1"/>
                </a:solidFill>
                <a:latin typeface="+mn-lt"/>
                <a:ea typeface="MS PGothic" pitchFamily="34" charset="-128"/>
                <a:cs typeface="ＭＳ Ｐゴシック" charset="0"/>
              </a:rPr>
              <a:t> </a:t>
            </a:r>
          </a:p>
          <a:p>
            <a:pPr marL="228600" indent="-228600">
              <a:buAutoNum type="arabicPeriod"/>
            </a:pPr>
            <a:r>
              <a:rPr lang="sq-AL" dirty="1" sz="1200">
                <a:solidFill>
                  <a:schemeClr val="tx1"/>
                </a:solidFill>
                <a:latin typeface="+mn-lt"/>
                <a:ea typeface="MS PGothic" pitchFamily="34" charset="-128"/>
                <a:cs typeface="ＭＳ Ｐゴシック" charset="0"/>
              </a:rPr>
              <a:t>Bashkëpunimi ndërkombëtar</a:t>
            </a:r>
            <a:r>
              <a:rPr lang="sq-AL" dirty="1" sz="1200">
                <a:solidFill>
                  <a:schemeClr val="tx1"/>
                </a:solidFill>
                <a:latin typeface="+mn-lt"/>
                <a:ea typeface="MS PGothic" pitchFamily="34" charset="-128"/>
                <a:cs typeface="ＭＳ Ｐゴシック" charset="0"/>
              </a:rPr>
              <a:t> </a:t>
            </a:r>
          </a:p>
          <a:p>
            <a:pPr marL="228600" indent="-228600">
              <a:buAutoNum type="arabicPeriod"/>
            </a:pPr>
            <a:r>
              <a:rPr lang="sq-AL" dirty="1" sz="1200">
                <a:solidFill>
                  <a:schemeClr val="tx1"/>
                </a:solidFill>
                <a:latin typeface="+mn-lt"/>
                <a:ea typeface="MS PGothic" pitchFamily="34" charset="-128"/>
                <a:cs typeface="ＭＳ Ｐゴシック" charset="0"/>
              </a:rPr>
              <a:t>Prioritetet strategjike mbi krimin kibernetik dhe provat elektronike</a:t>
            </a:r>
          </a:p>
          <a:p>
            <a:pPr marL="228600" indent="-228600">
              <a:buAutoNum type="arabicPeriod"/>
            </a:pPr>
            <a:endParaRPr lang="en-US" sz="1200" kern="1200" dirty="0" smtClean="0">
              <a:solidFill>
                <a:schemeClr val="tx1"/>
              </a:solidFill>
              <a:latin typeface="+mn-lt"/>
              <a:ea typeface="MS PGothic" pitchFamily="34" charset="-128"/>
              <a:cs typeface="ＭＳ Ｐゴシック" charset="0"/>
            </a:endParaRPr>
          </a:p>
          <a:p>
            <a:pPr marL="0" indent="0">
              <a:buNone/>
            </a:pPr>
            <a:r>
              <a:rPr lang="sq-AL" dirty="1" b="1" sz="1200">
                <a:solidFill>
                  <a:schemeClr val="tx1"/>
                </a:solidFill>
                <a:latin typeface="+mn-lt"/>
                <a:ea typeface="MS PGothic" pitchFamily="34" charset="-128"/>
                <a:cs typeface="ＭＳ Ｐゴシック" charset="0"/>
              </a:rPr>
              <a:t>Dhënia fund shfrytëzimit dhe abuzimit seksual të fëmijëve Online@Europe (EndOCSEA@Europe) </a:t>
            </a:r>
            <a:r>
              <a:rPr lang="sq-AL" dirty="1" b="0" sz="1200">
                <a:solidFill>
                  <a:schemeClr val="tx1"/>
                </a:solidFill>
                <a:latin typeface="+mn-lt"/>
                <a:ea typeface="MS PGothic" pitchFamily="34" charset="-128"/>
                <a:cs typeface="ＭＳ Ｐゴシック" charset="0"/>
              </a:rPr>
              <a:t>zbatohet nga Divizioni i të Drejtave të Fëmijëve të Këshillit të Evropës, në bashkëpunim me Zyrën e Krimit Kibernetik (C-PROC) në Bukuresht, Rumani.</a:t>
            </a:r>
            <a:r>
              <a:rPr lang="sq-AL" dirty="1" b="0" sz="1200">
                <a:solidFill>
                  <a:schemeClr val="tx1"/>
                </a:solidFill>
                <a:latin typeface="+mn-lt"/>
                <a:ea typeface="MS PGothic" pitchFamily="34" charset="-128"/>
                <a:cs typeface="ＭＳ Ｐゴシック" charset="0"/>
              </a:rPr>
              <a:t>  </a:t>
            </a:r>
          </a:p>
          <a:p>
            <a:pPr marL="0" indent="0">
              <a:buNone/>
            </a:pPr>
            <a:r>
              <a:rPr lang="sq-AL" dirty="1" sz="1200" b="0">
                <a:solidFill>
                  <a:schemeClr val="tx1"/>
                </a:solidFill>
                <a:latin typeface="+mn-lt"/>
                <a:ea typeface="MS PGothic" pitchFamily="34" charset="-128"/>
                <a:cs typeface="ＭＳ Ｐゴシック" charset="0"/>
              </a:rPr>
              <a:t>Objektivi:</a:t>
            </a:r>
            <a:r>
              <a:rPr lang="sq-AL" dirty="1" sz="1200" b="0">
                <a:solidFill>
                  <a:schemeClr val="tx1"/>
                </a:solidFill>
                <a:latin typeface="+mn-lt"/>
                <a:ea typeface="MS PGothic" pitchFamily="34" charset="-128"/>
                <a:cs typeface="ＭＳ Ｐゴシック" charset="0"/>
              </a:rPr>
              <a:t> </a:t>
            </a:r>
          </a:p>
          <a:p>
            <a:pPr marL="0" indent="0">
              <a:buNone/>
            </a:pPr>
            <a:r>
              <a:rPr lang="sq-AL" dirty="1" sz="1200" b="0">
                <a:solidFill>
                  <a:schemeClr val="tx1"/>
                </a:solidFill>
                <a:latin typeface="+mn-lt"/>
                <a:ea typeface="MS PGothic" pitchFamily="34" charset="-128"/>
                <a:cs typeface="ＭＳ Ｐゴシック" charset="0"/>
              </a:rPr>
              <a:t>Objektivi kryesor i këtij projekti është të sigurojë që të drejtat e fëmijëve mbrohen përmes bashkëpunimit efektiv shumëkombësh, ndërdisiplinar dhe ndër-sektorial dhe masave miqësore për fëmijë për të parandaluar dhe luftuar shfrytëzimin seksual dhe abuzimin e fëmijëve të lehtësuar nga TIK (OCSEA) në nivelin pan-evropian.</a:t>
            </a:r>
            <a:r>
              <a:rPr lang="sq-AL" dirty="1" sz="1200" b="0">
                <a:solidFill>
                  <a:schemeClr val="tx1"/>
                </a:solidFill>
                <a:latin typeface="+mn-lt"/>
                <a:ea typeface="MS PGothic" pitchFamily="34" charset="-128"/>
                <a:cs typeface="ＭＳ Ｐゴシック" charset="0"/>
              </a:rPr>
              <a:t> </a:t>
            </a:r>
          </a:p>
          <a:p>
            <a:pPr marL="0" indent="0">
              <a:buNone/>
            </a:pPr>
            <a:r>
              <a:rPr lang="sq-AL" dirty="1" sz="1200" b="0">
                <a:solidFill>
                  <a:schemeClr val="tx1"/>
                </a:solidFill>
                <a:latin typeface="+mn-lt"/>
                <a:ea typeface="MS PGothic" pitchFamily="34" charset="-128"/>
                <a:cs typeface="ＭＳ Ｐゴシック" charset="0"/>
              </a:rPr>
              <a:t>Projekti përfshin 3 komponentë që përforcohen reciprokisht, secili synon:</a:t>
            </a:r>
            <a:r>
              <a:rPr lang="sq-AL" dirty="1" sz="1200" b="0">
                <a:solidFill>
                  <a:schemeClr val="tx1"/>
                </a:solidFill>
                <a:latin typeface="+mn-lt"/>
                <a:ea typeface="MS PGothic" pitchFamily="34" charset="-128"/>
                <a:cs typeface="ＭＳ Ｐゴシック" charset="0"/>
              </a:rPr>
              <a:t> </a:t>
            </a:r>
          </a:p>
          <a:p>
            <a:pPr marL="228600" indent="-228600">
              <a:buAutoNum type="arabicPeriod"/>
            </a:pPr>
            <a:r>
              <a:rPr lang="sq-AL" dirty="1" sz="1200" b="0">
                <a:solidFill>
                  <a:schemeClr val="tx1"/>
                </a:solidFill>
                <a:latin typeface="+mn-lt"/>
                <a:ea typeface="MS PGothic" pitchFamily="34" charset="-128"/>
                <a:cs typeface="ＭＳ Ｐゴシック" charset="0"/>
              </a:rPr>
              <a:t>vendosjen e mjediseve të mundshme për bashkëpunim ndër-sektorial, multidisiplinar në nivelet kombëtare dhe rajonale, përmes forcimit të strukturave kombëtare të qeverisjes dhe kryerjes së analizës së situatës së rreziqeve dhe përgjigjeve të OCSEA në kontekstet kombëtare dhe pan-evropiane;</a:t>
            </a:r>
          </a:p>
          <a:p>
            <a:pPr marL="228600" indent="-228600">
              <a:buAutoNum type="arabicPeriod"/>
            </a:pPr>
            <a:r>
              <a:rPr lang="sq-AL" dirty="1" sz="1200" b="0">
                <a:solidFill>
                  <a:schemeClr val="tx1"/>
                </a:solidFill>
                <a:latin typeface="+mn-lt"/>
                <a:ea typeface="MS PGothic" pitchFamily="34" charset="-128"/>
                <a:cs typeface="ＭＳ Ｐゴシック" charset="0"/>
              </a:rPr>
              <a:t>mbështetjen e reformave legjislative dhe procedurale, trajnimin dhe përmirësimin e kapaciteteve të zyrtarëve të zbatimit të ligjit, gjyqësorit dhe prokurorëve dhe promovimin e bashkëpunimit ndër-disiplinor, ndërmjet agjencive për mbështetjen nga fillimi deri në fund për viktimat;</a:t>
            </a:r>
            <a:r>
              <a:rPr lang="sq-AL" dirty="1" sz="1200" b="0">
                <a:solidFill>
                  <a:schemeClr val="tx1"/>
                </a:solidFill>
                <a:latin typeface="+mn-lt"/>
                <a:ea typeface="MS PGothic" pitchFamily="34" charset="-128"/>
                <a:cs typeface="ＭＳ Ｐゴシック" charset="0"/>
              </a:rPr>
              <a:t> </a:t>
            </a:r>
          </a:p>
          <a:p>
            <a:pPr marL="228600" indent="-228600">
              <a:buAutoNum type="arabicPeriod"/>
            </a:pPr>
            <a:r>
              <a:rPr lang="sq-AL" dirty="1" sz="1200" b="0">
                <a:solidFill>
                  <a:schemeClr val="tx1"/>
                </a:solidFill>
                <a:latin typeface="+mn-lt"/>
                <a:ea typeface="MS PGothic" pitchFamily="34" charset="-128"/>
                <a:cs typeface="ＭＳ Ｐゴシック" charset="0"/>
              </a:rPr>
              <a:t>adresimi i aftësive shoqërore me theks në ngritjen e vetëdijes, edukimin e grupeve kryesore të synimeve dhe fuqizimin e fëmijëve.</a:t>
            </a:r>
          </a:p>
          <a:p>
            <a:pPr marL="0" indent="0">
              <a:buNone/>
            </a:pPr>
            <a:r>
              <a:rPr lang="sq-AL" dirty="1" sz="1200" b="0">
                <a:solidFill>
                  <a:schemeClr val="tx1"/>
                </a:solidFill>
                <a:latin typeface="+mn-lt"/>
                <a:ea typeface="MS PGothic" pitchFamily="34" charset="-128"/>
                <a:cs typeface="ＭＳ Ｐゴシック" charset="0"/>
              </a:rPr>
              <a:t>Ky projekt, i cili zbatohet në kuadër të Strategjisë së Këshillit të Evropës për të Drejtat e Fëmijëve (2016-2021), do të mbështesë zbatimin e standardeve përkatëse ndërkombëtare dhe Evropiane, në veçanti të Konventës së Këshillit të Evropës për Mbrojtjen e Fëmijëve kundër shfrytëzimit seksual dhe abuzimit seksual (Konventa Lanzarote), dhe 8 aftësitë e identifikuara në Modelin WePROTECT të Përgjigjes Kombëtare.</a:t>
            </a:r>
          </a:p>
          <a:p>
            <a:pPr marL="0" indent="0">
              <a:buNone/>
            </a:pPr>
            <a:r>
              <a:rPr lang="sq-AL" dirty="1" sz="1200" b="0">
                <a:solidFill>
                  <a:schemeClr val="tx1"/>
                </a:solidFill>
                <a:latin typeface="+mn-lt"/>
                <a:ea typeface="MS PGothic" pitchFamily="34" charset="-128"/>
                <a:cs typeface="ＭＳ Ｐゴシック" charset="0"/>
              </a:rPr>
              <a:t>Përfituesit:</a:t>
            </a:r>
            <a:r>
              <a:rPr lang="sq-AL" dirty="1" sz="1200" b="0">
                <a:solidFill>
                  <a:schemeClr val="tx1"/>
                </a:solidFill>
                <a:latin typeface="+mn-lt"/>
                <a:ea typeface="MS PGothic" pitchFamily="34" charset="-128"/>
                <a:cs typeface="ＭＳ Ｐゴシック" charset="0"/>
              </a:rPr>
              <a:t> </a:t>
            </a:r>
          </a:p>
          <a:p>
            <a:pPr marL="0" indent="0">
              <a:buNone/>
            </a:pPr>
            <a:r>
              <a:rPr lang="sq-AL" dirty="1" sz="1200" b="0">
                <a:solidFill>
                  <a:schemeClr val="tx1"/>
                </a:solidFill>
                <a:latin typeface="+mn-lt"/>
                <a:ea typeface="MS PGothic" pitchFamily="34" charset="-128"/>
                <a:cs typeface="ＭＳ Ｐゴシック" charset="0"/>
              </a:rPr>
              <a:t>Të 47 shtetet anëtare të Këshillit të Evropës, veçanërisht Shqipëria, Armenia, Azerbajxhani, Bosnja dhe Hercegovina, Gjeorgjia, Republika e Moldavisë, Mali i Zi, Serbia, Turqia, Ukraina</a:t>
            </a:r>
          </a:p>
          <a:p>
            <a:pPr marL="0" indent="0">
              <a:buNone/>
            </a:pPr>
            <a:endParaRPr lang="en-US" sz="1200" b="1" kern="1200" dirty="0" smtClean="0">
              <a:solidFill>
                <a:schemeClr val="tx1"/>
              </a:solidFill>
              <a:latin typeface="+mn-lt"/>
              <a:ea typeface="MS PGothic" pitchFamily="34" charset="-128"/>
              <a:cs typeface="ＭＳ Ｐゴシック" charset="0"/>
            </a:endParaRPr>
          </a:p>
          <a:p>
            <a:pPr marL="0" indent="0">
              <a:buNone/>
            </a:pPr>
            <a:endParaRPr lang="en-US" sz="1200" b="1" kern="1200" dirty="0" smtClean="0">
              <a:solidFill>
                <a:schemeClr val="tx1"/>
              </a:solidFill>
              <a:latin typeface="+mn-lt"/>
              <a:ea typeface="MS PGothic" pitchFamily="34" charset="-128"/>
              <a:cs typeface="ＭＳ Ｐゴシック" charset="0"/>
            </a:endParaRPr>
          </a:p>
          <a:p>
            <a:pPr marL="0" indent="0">
              <a:buNone/>
            </a:pPr>
            <a:r>
              <a:rPr lang="sq-AL" dirty="1" b="1" sz="1200">
                <a:solidFill>
                  <a:schemeClr val="tx1"/>
                </a:solidFill>
                <a:latin typeface="+mn-lt"/>
                <a:ea typeface="MS PGothic" pitchFamily="34" charset="-128"/>
                <a:cs typeface="ＭＳ Ｐゴシック" charset="0"/>
              </a:rPr>
              <a:t>Cybercrime@Octopus </a:t>
            </a:r>
            <a:r>
              <a:rPr lang="sq-AL" dirty="1" sz="1200">
                <a:solidFill>
                  <a:schemeClr val="tx1"/>
                </a:solidFill>
                <a:latin typeface="+mn-lt"/>
                <a:ea typeface="MS PGothic" pitchFamily="34" charset="-128"/>
                <a:cs typeface="ＭＳ Ｐゴシック" charset="0"/>
              </a:rPr>
              <a:t>është projekt i Këshillit të Evropës i bazuar në kontribute vullnetare që synojnë të ndihmojnë vendet në të gjithë botën për të zbatuar Konventën e Budapestit për Krimin Kibernetik dhe forcimin e mbrojtjes së të dhënave dhe masat mbrojtëse të sundimit të ligjit</a:t>
            </a:r>
            <a:r>
              <a:rPr lang="sq-AL" dirty="1" sz="1200">
                <a:solidFill>
                  <a:schemeClr val="tx1"/>
                </a:solidFill>
                <a:latin typeface="+mn-lt"/>
                <a:ea typeface="MS PGothic" pitchFamily="34" charset="-128"/>
                <a:cs typeface="ＭＳ Ｐゴシック" charset="0"/>
              </a:rPr>
              <a:t> </a:t>
            </a:r>
          </a:p>
          <a:p>
            <a:pPr marL="0" indent="0">
              <a:buNone/>
            </a:pPr>
            <a:r>
              <a:rPr lang="sq-AL" dirty="1" sz="1200">
                <a:solidFill>
                  <a:schemeClr val="tx1"/>
                </a:solidFill>
                <a:latin typeface="+mn-lt"/>
                <a:ea typeface="MS PGothic" pitchFamily="34" charset="-128"/>
                <a:cs typeface="ＭＳ Ｐゴシック" charset="0"/>
              </a:rPr>
              <a:t>Rezultatet priten në fushat vijuese:</a:t>
            </a:r>
            <a:r>
              <a:rPr lang="sq-AL" dirty="1" sz="1200">
                <a:solidFill>
                  <a:schemeClr val="tx1"/>
                </a:solidFill>
                <a:latin typeface="+mn-lt"/>
                <a:ea typeface="MS PGothic" pitchFamily="34" charset="-128"/>
                <a:cs typeface="ＭＳ Ｐゴシック" charset="0"/>
              </a:rPr>
              <a:t> </a:t>
            </a:r>
          </a:p>
          <a:p>
            <a:pPr marL="228600" indent="-228600">
              <a:buAutoNum type="arabicPeriod"/>
            </a:pPr>
            <a:r>
              <a:rPr lang="sq-AL" dirty="1" sz="1200">
                <a:solidFill>
                  <a:schemeClr val="tx1"/>
                </a:solidFill>
                <a:latin typeface="+mn-lt"/>
                <a:ea typeface="MS PGothic" pitchFamily="34" charset="-128"/>
                <a:cs typeface="ＭＳ Ｐゴシック" charset="0"/>
              </a:rPr>
              <a:t>Për të siguruar organizimin e konferencave vjetore të Octopus (Oktapodit)</a:t>
            </a:r>
          </a:p>
          <a:p>
            <a:pPr marL="228600" indent="-228600">
              <a:buAutoNum type="arabicPeriod"/>
            </a:pPr>
            <a:r>
              <a:rPr lang="sq-AL" dirty="1" sz="1200">
                <a:solidFill>
                  <a:schemeClr val="tx1"/>
                </a:solidFill>
                <a:latin typeface="+mn-lt"/>
                <a:ea typeface="MS PGothic" pitchFamily="34" charset="-128"/>
                <a:cs typeface="ＭＳ Ｐゴシック" charset="0"/>
              </a:rPr>
              <a:t>Për të bashkëfinancuar dhe mbështetur funksionimin e Komitetit të Konventës së Krimit Kibernetik me anëtarësimin e tij të zgjeruar, funksionet dhe numrin e takimeve</a:t>
            </a:r>
          </a:p>
          <a:p>
            <a:pPr marL="228600" indent="-228600">
              <a:buAutoNum type="arabicPeriod"/>
            </a:pPr>
            <a:r>
              <a:rPr lang="sq-AL" dirty="1" sz="1200">
                <a:solidFill>
                  <a:schemeClr val="tx1"/>
                </a:solidFill>
                <a:latin typeface="+mn-lt"/>
                <a:ea typeface="MS PGothic" pitchFamily="34" charset="-128"/>
                <a:cs typeface="ＭＳ Ｐゴシック" charset="0"/>
              </a:rPr>
              <a:t>Për të siguruar këshilla dhe ndihmë tjetër për vendet që janë të përgatitura të zbatojnë Konventën e Budapestit dhe instrumentet e lidhura me to për mbrojtjen e të dhënave dhe mbrojtjen e fëmijëve.</a:t>
            </a:r>
            <a:r>
              <a:rPr lang="sq-AL" dirty="1" sz="1200">
                <a:solidFill>
                  <a:schemeClr val="tx1"/>
                </a:solidFill>
                <a:latin typeface="+mn-lt"/>
                <a:ea typeface="MS PGothic" pitchFamily="34" charset="-128"/>
                <a:cs typeface="ＭＳ Ｐゴシック" charset="0"/>
              </a:rPr>
              <a:t> </a:t>
            </a:r>
          </a:p>
          <a:p>
            <a:pPr marL="0" indent="0">
              <a:buNone/>
            </a:pPr>
            <a:r>
              <a:rPr lang="sq-AL" dirty="1" sz="1200">
                <a:solidFill>
                  <a:schemeClr val="tx1"/>
                </a:solidFill>
                <a:latin typeface="+mn-lt"/>
                <a:ea typeface="MS PGothic" pitchFamily="34" charset="-128"/>
                <a:cs typeface="ＭＳ Ｐゴシック" charset="0"/>
              </a:rPr>
              <a:t>Kohëzgjatja i projektit:</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1 janar 2014 - 31 dhjetor 2020.</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12</a:t>
            </a:fld>
          </a:p>
        </p:txBody>
      </p:sp>
    </p:spTree>
    <p:extLst>
      <p:ext uri="{BB962C8B-B14F-4D97-AF65-F5344CB8AC3E}">
        <p14:creationId xmlns:p14="http://schemas.microsoft.com/office/powerpoint/2010/main" val="32009199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sz="1200"/>
              <a:t>Ky është slajd hyrës për pjesën e dytë të seancës.</a:t>
            </a:r>
            <a:r>
              <a:rPr lang="sq-AL" dirty="1" sz="1200"/>
              <a:t> </a:t>
            </a:r>
            <a:r>
              <a:rPr lang="sq-AL" dirty="1" sz="1200"/>
              <a:t>Trajneri duhet të shpjegojë se kjo pjesë do të shpjegojë elementet themelore të një traktati të krimit kibernetik.</a:t>
            </a:r>
            <a:r>
              <a:rPr lang="sq-AL" dirty="1" sz="1200"/>
              <a:t> </a:t>
            </a:r>
            <a:r>
              <a:rPr lang="sq-AL" dirty="1" sz="1200"/>
              <a:t>Pas renditjes së elementeve të ndryshme që janë të nevojshme për një traktat efektiv të krimit kibernetik, slajdet krahasojnë Konventën e Budapestit me traktatet tjera rajonale për të demonstruar se Konventa e Budapestit është traktati më efektiv në lidhje me krimin kibernetik.</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13</a:t>
            </a:fld>
          </a:p>
        </p:txBody>
      </p:sp>
    </p:spTree>
    <p:extLst>
      <p:ext uri="{BB962C8B-B14F-4D97-AF65-F5344CB8AC3E}">
        <p14:creationId xmlns:p14="http://schemas.microsoft.com/office/powerpoint/2010/main" val="1339294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sz="1200">
                <a:solidFill>
                  <a:schemeClr val="tx1"/>
                </a:solidFill>
                <a:latin typeface="+mn-lt"/>
                <a:ea typeface="MS PGothic" pitchFamily="34" charset="-128"/>
                <a:cs typeface="ＭＳ Ｐゴシック" charset="0"/>
              </a:rPr>
              <a:t>Ky slajd synon të sigurojë informacion për peizazhin ndërkombëtar në lidhje me krimin kibernetik dhe bashkëpunimin ndërkombëtar.</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Slajdi tregon logot e mëposhtme:</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Kombet e Bashkuara / Zyra e Kombeve të Bashkuara për Drogën dhe Krimin (Konventa e Kombeve të Bashkuara kundër Krimit të Organizuar Ndërkombëtar, Konventa e Kombeve të Bashkuara kundër Korrupsionit)</a:t>
            </a:r>
            <a:r>
              <a:rPr lang="sq-AL" dirty="1" sz="1200">
                <a:solidFill>
                  <a:schemeClr val="tx1"/>
                </a:solidFill>
                <a:latin typeface="+mn-lt"/>
                <a:ea typeface="MS PGothic" pitchFamily="34" charset="-128"/>
                <a:cs typeface="ＭＳ Ｐゴシック" charset="0"/>
              </a:rPr>
              <a:t> </a:t>
            </a:r>
          </a:p>
          <a:p>
            <a:pPr marL="228600" indent="-228600">
              <a:buAutoNum type="arabicPeriod"/>
            </a:pPr>
            <a:r>
              <a:rPr lang="sq-AL" dirty="1" sz="1200">
                <a:solidFill>
                  <a:schemeClr val="tx1"/>
                </a:solidFill>
                <a:latin typeface="+mn-lt"/>
                <a:ea typeface="MS PGothic" pitchFamily="34" charset="-128"/>
                <a:cs typeface="ＭＳ Ｐゴシック" charset="0"/>
              </a:rPr>
              <a:t>Organizata e Bashkëpunimit Shanghai (Marrëveshja e Organizatës së Bashkëpunimit të Shangait për Bashkëpunimin në Fushën e Sigurisë së Informacionit)</a:t>
            </a:r>
          </a:p>
          <a:p>
            <a:pPr marL="228600" indent="-228600">
              <a:buAutoNum type="arabicPeriod"/>
            </a:pPr>
            <a:r>
              <a:rPr lang="sq-AL" dirty="1" sz="1200">
                <a:solidFill>
                  <a:schemeClr val="tx1"/>
                </a:solidFill>
                <a:latin typeface="+mn-lt"/>
                <a:ea typeface="MS PGothic" pitchFamily="34" charset="-128"/>
                <a:cs typeface="ＭＳ Ｐゴシック" charset="0"/>
              </a:rPr>
              <a:t>Komonuelthi (Ligji model për krimet e lidhura me kompjuterë dhe Skema e Komonuelthit në lidhje me Ndihmën e Ndërsjellë në Çështjet Penale brenda Komonuelthit - Skema Harare)</a:t>
            </a:r>
          </a:p>
          <a:p>
            <a:pPr marL="228600" indent="-228600">
              <a:buAutoNum type="arabicPeriod"/>
            </a:pPr>
            <a:r>
              <a:rPr lang="sq-AL" dirty="1" sz="1200">
                <a:solidFill>
                  <a:schemeClr val="tx1"/>
                </a:solidFill>
                <a:latin typeface="+mn-lt"/>
                <a:ea typeface="MS PGothic" pitchFamily="34" charset="-128"/>
                <a:cs typeface="ＭＳ Ｐゴシック" charset="0"/>
              </a:rPr>
              <a:t>Modelet ITU (ICT4PAC/SADC/HIPCAR Ligjet Model)</a:t>
            </a:r>
          </a:p>
          <a:p>
            <a:pPr marL="228600" indent="-228600">
              <a:buAutoNum type="arabicPeriod"/>
            </a:pPr>
            <a:r>
              <a:rPr lang="sq-AL" dirty="1" sz="1200">
                <a:solidFill>
                  <a:schemeClr val="tx1"/>
                </a:solidFill>
                <a:latin typeface="+mn-lt"/>
                <a:ea typeface="MS PGothic" pitchFamily="34" charset="-128"/>
                <a:cs typeface="ＭＳ Ｐゴシック" charset="0"/>
              </a:rPr>
              <a:t>Unioni Afrikan (Malabo - Konventa e Sigurisë Kibernetike dhe Mbrojtjes së të Dhënave Personale)</a:t>
            </a:r>
          </a:p>
          <a:p>
            <a:pPr marL="228600" indent="-228600">
              <a:buAutoNum type="arabicPeriod"/>
            </a:pPr>
            <a:r>
              <a:rPr lang="sq-AL" dirty="1" sz="1200">
                <a:solidFill>
                  <a:schemeClr val="tx1"/>
                </a:solidFill>
                <a:latin typeface="+mn-lt"/>
                <a:ea typeface="MS PGothic" pitchFamily="34" charset="-128"/>
                <a:cs typeface="ＭＳ Ｐゴシック" charset="0"/>
              </a:rPr>
              <a:t>Liga Arabe (Konventa për Luftimin e Veprave Penale të Teknologjisë së Informacionit)</a:t>
            </a:r>
          </a:p>
          <a:p>
            <a:pPr marL="228600" indent="-228600">
              <a:buAutoNum type="arabicPeriod"/>
            </a:pPr>
            <a:endParaRPr lang="en-GB" sz="1200" kern="1200" dirty="0" smtClean="0">
              <a:solidFill>
                <a:schemeClr val="tx1"/>
              </a:solidFill>
              <a:latin typeface="+mn-lt"/>
              <a:ea typeface="MS PGothic" pitchFamily="34" charset="-128"/>
              <a:cs typeface="ＭＳ Ｐゴシック" charset="0"/>
            </a:endParaRPr>
          </a:p>
          <a:p>
            <a:pPr marL="228600" indent="-228600">
              <a:buAutoNum type="arabicPeriod"/>
            </a:pP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14</a:t>
            </a:fld>
          </a:p>
        </p:txBody>
      </p:sp>
    </p:spTree>
    <p:extLst>
      <p:ext uri="{BB962C8B-B14F-4D97-AF65-F5344CB8AC3E}">
        <p14:creationId xmlns:p14="http://schemas.microsoft.com/office/powerpoint/2010/main" val="3985153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sz="1200">
                <a:solidFill>
                  <a:schemeClr val="tx1"/>
                </a:solidFill>
                <a:latin typeface="+mn-lt"/>
                <a:ea typeface="MS PGothic" pitchFamily="34" charset="-128"/>
                <a:cs typeface="ＭＳ Ｐゴシック" charset="0"/>
              </a:rPr>
              <a:t>Ky slajd rendit elementet themelore të një modeli të krimit kibernetik.</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Trajneri duhet të shpjegojë se instrumentet e ndryshme ndërkombëtare dhe rajonale në lidhje me krimin kibernetik dhe provat elektronike do të vlerësohen kundrejt këtij standardi.</a:t>
            </a:r>
            <a:r>
              <a:rPr lang="sq-AL" dirty="1" sz="1200">
                <a:solidFill>
                  <a:schemeClr val="tx1"/>
                </a:solidFill>
                <a:latin typeface="+mn-lt"/>
                <a:ea typeface="MS PGothic" pitchFamily="34" charset="-128"/>
                <a:cs typeface="ＭＳ Ｐゴシック" charset="0"/>
              </a:rPr>
              <a:t> </a:t>
            </a:r>
          </a:p>
          <a:p>
            <a:endParaRPr lang="en-GB" sz="1200" kern="1200" dirty="0" smtClean="0">
              <a:solidFill>
                <a:schemeClr val="tx1"/>
              </a:solidFill>
              <a:latin typeface="+mn-lt"/>
              <a:ea typeface="MS PGothic" pitchFamily="34" charset="-128"/>
              <a:cs typeface="ＭＳ Ｐゴシック" charset="0"/>
            </a:endParaRPr>
          </a:p>
          <a:p>
            <a:r>
              <a:rPr lang="sq-AL" dirty="1" sz="1200">
                <a:solidFill>
                  <a:schemeClr val="tx1"/>
                </a:solidFill>
                <a:latin typeface="+mn-lt"/>
                <a:ea typeface="MS PGothic" pitchFamily="34" charset="-128"/>
                <a:cs typeface="ＭＳ Ｐゴシック" charset="0"/>
              </a:rPr>
              <a:t>Një traktat i krimit kibernetik duhet të jetë instrument global sepse krimi kibernetik dhe provat elektronike, nga natyra e tyre, janë fenomen global që nuk është i kufizuar në asnjë vend.</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Një instrument global që ka një kornizë operative dhe funksionale jo vetëm që do të siguronte harmonizimin e legjislacionit por edhe bashkëpunimin ndërkombëtar në nivel global.</a:t>
            </a:r>
            <a:r>
              <a:rPr lang="sq-AL" dirty="1" sz="1200">
                <a:solidFill>
                  <a:schemeClr val="tx1"/>
                </a:solidFill>
                <a:latin typeface="+mn-lt"/>
                <a:ea typeface="MS PGothic" pitchFamily="34" charset="-128"/>
                <a:cs typeface="ＭＳ Ｐゴシック" charset="0"/>
              </a:rPr>
              <a:t> </a:t>
            </a:r>
          </a:p>
          <a:p>
            <a:endParaRPr lang="en-GB" sz="1200" kern="1200" dirty="0" smtClean="0">
              <a:solidFill>
                <a:schemeClr val="tx1"/>
              </a:solidFill>
              <a:latin typeface="+mn-lt"/>
              <a:ea typeface="MS PGothic" pitchFamily="34" charset="-128"/>
              <a:cs typeface="ＭＳ Ｐゴシック" charset="0"/>
            </a:endParaRPr>
          </a:p>
          <a:p>
            <a:r>
              <a:rPr lang="sq-AL" dirty="1" sz="1200">
                <a:solidFill>
                  <a:schemeClr val="tx1"/>
                </a:solidFill>
                <a:latin typeface="+mn-lt"/>
                <a:ea typeface="MS PGothic" pitchFamily="34" charset="-128"/>
                <a:cs typeface="ＭＳ Ｐゴシック" charset="0"/>
              </a:rPr>
              <a:t>Një traktat i krimit kibernetik duhet të ketë pjesëmarrjen e "vendeve të infrastrukturës" për të qenë efektiv.</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Në kontekstin e këtij slajdi, "vendet e infrastrukturës" u referohen vendeve që kanë shumicën e të dhënave të botës të ruajtura brenda juridiksionit të tyre.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Ky është një traktat efektiv dhe i rëndësishëm që do të duhet të sigurojë një mekanizëm ligjërisht të detyrueshëm për të detyruar juridiksione të tilla për të ndarë prova elektronike, pasi që pa një mekanizëm të tillë, do të ishte sfidë për çdo traktat për të lehtësuar hetimin dhe ndjekjen penale të krimeve kibernetike dhe veprave të tjera që përfshijnë prova elektronike.</a:t>
            </a:r>
            <a:r>
              <a:rPr lang="sq-AL" dirty="1" sz="1200">
                <a:solidFill>
                  <a:schemeClr val="tx1"/>
                </a:solidFill>
                <a:latin typeface="+mn-lt"/>
                <a:ea typeface="MS PGothic" pitchFamily="34" charset="-128"/>
                <a:cs typeface="ＭＳ Ｐゴシック" charset="0"/>
              </a:rPr>
              <a:t> </a:t>
            </a:r>
          </a:p>
          <a:p>
            <a:endParaRPr lang="en-GB" sz="1200" kern="1200" dirty="0" smtClean="0">
              <a:solidFill>
                <a:schemeClr val="tx1"/>
              </a:solidFill>
              <a:latin typeface="+mn-lt"/>
              <a:ea typeface="MS PGothic" pitchFamily="34" charset="-128"/>
              <a:cs typeface="ＭＳ Ｐゴシック" charset="0"/>
            </a:endParaRPr>
          </a:p>
          <a:p>
            <a:r>
              <a:rPr lang="sq-AL" dirty="1" sz="1200">
                <a:solidFill>
                  <a:schemeClr val="tx1"/>
                </a:solidFill>
                <a:latin typeface="+mn-lt"/>
                <a:ea typeface="MS PGothic" pitchFamily="34" charset="-128"/>
                <a:cs typeface="ＭＳ Ｐゴシック" charset="0"/>
              </a:rPr>
              <a:t>Një traktat i krimit kibernetik duhet të ketë gjithashtu përkufizime gjithëpërfshirëse, vepra penale (dispozita të së drejtës materiale).</a:t>
            </a:r>
          </a:p>
          <a:p>
            <a:endParaRPr lang="en-GB" sz="1200" kern="1200" dirty="0" smtClean="0">
              <a:solidFill>
                <a:schemeClr val="tx1"/>
              </a:solidFill>
              <a:latin typeface="+mn-lt"/>
              <a:ea typeface="MS PGothic" pitchFamily="34" charset="-128"/>
              <a:cs typeface="ＭＳ Ｐゴシック" charset="0"/>
            </a:endParaRPr>
          </a:p>
          <a:p>
            <a:r>
              <a:rPr lang="sq-AL" dirty="1" sz="1200">
                <a:solidFill>
                  <a:schemeClr val="tx1"/>
                </a:solidFill>
                <a:latin typeface="+mn-lt"/>
                <a:ea typeface="MS PGothic" pitchFamily="34" charset="-128"/>
                <a:cs typeface="ＭＳ Ｐゴシック" charset="0"/>
              </a:rPr>
              <a:t>Ai gjithashtu duhet të ketë kompetenca procedurale (masa hetimore) që kanë të bëjnë me krimin kibernetik dhe provat elektronike në përgjithësi.</a:t>
            </a:r>
            <a:r>
              <a:rPr lang="sq-AL" dirty="1" sz="1200">
                <a:solidFill>
                  <a:schemeClr val="tx1"/>
                </a:solidFill>
                <a:latin typeface="+mn-lt"/>
                <a:ea typeface="MS PGothic" pitchFamily="34" charset="-128"/>
                <a:cs typeface="ＭＳ Ｐゴシック" charset="0"/>
              </a:rPr>
              <a:t> </a:t>
            </a:r>
          </a:p>
          <a:p>
            <a:endParaRPr lang="en-GB" sz="1200" kern="1200" dirty="0" smtClean="0">
              <a:solidFill>
                <a:schemeClr val="tx1"/>
              </a:solidFill>
              <a:latin typeface="+mn-lt"/>
              <a:ea typeface="MS PGothic" pitchFamily="34" charset="-128"/>
              <a:cs typeface="ＭＳ Ｐゴシック" charset="0"/>
            </a:endParaRPr>
          </a:p>
          <a:p>
            <a:r>
              <a:rPr lang="sq-AL" dirty="1" sz="1200">
                <a:solidFill>
                  <a:schemeClr val="tx1"/>
                </a:solidFill>
                <a:latin typeface="+mn-lt"/>
                <a:ea typeface="MS PGothic" pitchFamily="34" charset="-128"/>
                <a:cs typeface="ＭＳ Ｐゴシック" charset="0"/>
              </a:rPr>
              <a:t>Më e rëndësishmja, një traktat i krimit kibernetik duhet të ketë një mekanizëm bashkëpunimi ndërkombëtar gjithëpërfshirës, ligjërisht të detyrueshëm, i cili do t'u lejojë vendeve të bëjnë kërkesa në juridiksione të tjera që janë palë në traktat.</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Kjo mund të bëhet përmes bashkëpunimit duke përdorur rrjetet 24x7 dhe/ose autoritetet qendrore.</a:t>
            </a:r>
            <a:r>
              <a:rPr lang="sq-AL" dirty="1" sz="1200">
                <a:solidFill>
                  <a:schemeClr val="tx1"/>
                </a:solidFill>
                <a:latin typeface="+mn-lt"/>
                <a:ea typeface="MS PGothic" pitchFamily="34" charset="-128"/>
                <a:cs typeface="ＭＳ Ｐゴシック" charset="0"/>
              </a:rPr>
              <a:t> </a:t>
            </a:r>
          </a:p>
          <a:p>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15</a:t>
            </a:fld>
          </a:p>
        </p:txBody>
      </p:sp>
    </p:spTree>
    <p:extLst>
      <p:ext uri="{BB962C8B-B14F-4D97-AF65-F5344CB8AC3E}">
        <p14:creationId xmlns:p14="http://schemas.microsoft.com/office/powerpoint/2010/main" val="38519496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sz="1200">
                <a:solidFill>
                  <a:schemeClr val="tx1"/>
                </a:solidFill>
                <a:latin typeface="+mn-lt"/>
                <a:ea typeface="MS PGothic" pitchFamily="34" charset="-128"/>
                <a:cs typeface="ＭＳ Ｐゴシック" charset="0"/>
              </a:rPr>
              <a:t>Ky slajd tregon aspektet themelore të një traktati të krimit kibernetik në formën rrethore të një tabele.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Ato janë:</a:t>
            </a:r>
          </a:p>
          <a:p>
            <a:pPr marL="228600" indent="-228600">
              <a:buAutoNum type="arabicPeriod"/>
            </a:pPr>
            <a:r>
              <a:rPr lang="sq-AL" dirty="1" sz="1200">
                <a:solidFill>
                  <a:schemeClr val="tx1"/>
                </a:solidFill>
                <a:latin typeface="+mn-lt"/>
                <a:ea typeface="MS PGothic" pitchFamily="34" charset="-128"/>
                <a:cs typeface="ＭＳ Ｐゴシック" charset="0"/>
              </a:rPr>
              <a:t>Veprat (dispozitat e të drejtës materiale)</a:t>
            </a:r>
          </a:p>
          <a:p>
            <a:pPr marL="228600" indent="-228600">
              <a:buAutoNum type="arabicPeriod"/>
            </a:pPr>
            <a:r>
              <a:rPr lang="sq-AL" dirty="1" sz="1200">
                <a:solidFill>
                  <a:schemeClr val="tx1"/>
                </a:solidFill>
                <a:latin typeface="+mn-lt"/>
                <a:ea typeface="MS PGothic" pitchFamily="34" charset="-128"/>
                <a:cs typeface="ＭＳ Ｐゴシック" charset="0"/>
              </a:rPr>
              <a:t>Kompetencat (masat procedurale/hetimore në lidhje me krimin kibernetik)</a:t>
            </a:r>
            <a:r>
              <a:rPr lang="sq-AL" dirty="1" sz="1200">
                <a:solidFill>
                  <a:schemeClr val="tx1"/>
                </a:solidFill>
                <a:latin typeface="+mn-lt"/>
                <a:ea typeface="MS PGothic" pitchFamily="34" charset="-128"/>
                <a:cs typeface="ＭＳ Ｐゴシック" charset="0"/>
              </a:rPr>
              <a:t> </a:t>
            </a:r>
          </a:p>
          <a:p>
            <a:pPr marL="228600" indent="-228600">
              <a:buAutoNum type="arabicPeriod"/>
            </a:pPr>
            <a:r>
              <a:rPr lang="sq-AL" dirty="1" sz="1200">
                <a:solidFill>
                  <a:schemeClr val="tx1"/>
                </a:solidFill>
                <a:latin typeface="+mn-lt"/>
                <a:ea typeface="MS PGothic" pitchFamily="34" charset="-128"/>
                <a:cs typeface="ＭＳ Ｐゴシック" charset="0"/>
              </a:rPr>
              <a:t>Provat elektronike (zbatueshmëria e kompetencave për të mbledhur prova elektronike për të gjitha llojet e veprave penale, përfshirë veprat që nuk janë krim në internet)</a:t>
            </a:r>
          </a:p>
          <a:p>
            <a:pPr marL="228600" indent="-228600">
              <a:buAutoNum type="arabicPeriod"/>
            </a:pPr>
            <a:r>
              <a:rPr lang="sq-AL" dirty="1" sz="1200">
                <a:solidFill>
                  <a:schemeClr val="tx1"/>
                </a:solidFill>
                <a:latin typeface="+mn-lt"/>
                <a:ea typeface="MS PGothic" pitchFamily="34" charset="-128"/>
                <a:cs typeface="ＭＳ Ｐゴシック" charset="0"/>
              </a:rPr>
              <a:t>Masat mbrojtëse/liritë qytetare/të drejtat e njeriut (kushtet procedurale dhe masat mbrojtëse)</a:t>
            </a:r>
          </a:p>
          <a:p>
            <a:pPr marL="228600" indent="-228600">
              <a:buAutoNum type="arabicPeriod"/>
            </a:pPr>
            <a:r>
              <a:rPr lang="sq-AL" dirty="1" sz="1200">
                <a:solidFill>
                  <a:schemeClr val="tx1"/>
                </a:solidFill>
                <a:latin typeface="+mn-lt"/>
                <a:ea typeface="MS PGothic" pitchFamily="34" charset="-128"/>
                <a:cs typeface="ＭＳ Ｐゴシック" charset="0"/>
              </a:rPr>
              <a:t>Operative [Pikat e kontaktit 24/7]</a:t>
            </a:r>
          </a:p>
          <a:p>
            <a:pPr marL="228600" indent="-228600">
              <a:buAutoNum type="arabicPeriod"/>
            </a:pPr>
            <a:r>
              <a:rPr lang="sq-AL" dirty="1" sz="1200">
                <a:solidFill>
                  <a:schemeClr val="tx1"/>
                </a:solidFill>
                <a:latin typeface="+mn-lt"/>
                <a:ea typeface="MS PGothic" pitchFamily="34" charset="-128"/>
                <a:cs typeface="ＭＳ Ｐゴシック" charset="0"/>
              </a:rPr>
              <a:t>Dispozitat për bashkëpunim ndërkombëtar</a:t>
            </a:r>
          </a:p>
          <a:p>
            <a:endParaRPr lang="en-GB" sz="1200" kern="1200" dirty="0" smtClean="0">
              <a:solidFill>
                <a:schemeClr val="tx1"/>
              </a:solidFill>
              <a:latin typeface="+mn-lt"/>
              <a:ea typeface="MS PGothic" pitchFamily="34" charset="-128"/>
              <a:cs typeface="ＭＳ Ｐゴシック" charset="0"/>
            </a:endParaRPr>
          </a:p>
          <a:p>
            <a:r>
              <a:rPr lang="sq-AL" dirty="1" sz="1200">
                <a:solidFill>
                  <a:schemeClr val="tx1"/>
                </a:solidFill>
                <a:latin typeface="+mn-lt"/>
                <a:ea typeface="MS PGothic" pitchFamily="34" charset="-128"/>
                <a:cs typeface="ＭＳ Ｐゴシック" charset="0"/>
              </a:rPr>
              <a:t>Slajdet pasuese do të tregojnë se në çfarë mase kornizat e ndryshme ndërkombëtare dhe rajonale i kanë këto elemente.</a:t>
            </a:r>
            <a:r>
              <a:rPr lang="sq-AL" dirty="1" sz="1200">
                <a:solidFill>
                  <a:schemeClr val="tx1"/>
                </a:solidFill>
                <a:latin typeface="+mn-lt"/>
                <a:ea typeface="MS PGothic" pitchFamily="34" charset="-128"/>
                <a:cs typeface="ＭＳ Ｐゴシック" charset="0"/>
              </a:rPr>
              <a:t> </a:t>
            </a:r>
          </a:p>
          <a:p>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16</a:t>
            </a:fld>
          </a:p>
        </p:txBody>
      </p:sp>
    </p:spTree>
    <p:extLst>
      <p:ext uri="{BB962C8B-B14F-4D97-AF65-F5344CB8AC3E}">
        <p14:creationId xmlns:p14="http://schemas.microsoft.com/office/powerpoint/2010/main" val="4086660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Ky slajd tregon aspektet themelore të një traktati të krimit kibernetik në formën rrethore të një tabele.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Animacioni në slajd tregon se si Konventa e Budapestit ka të përshkruara të gjitha elementet.</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Përveç kësaj, trajneri mund të dëshirojë të theksojë se Konventa e Budapestit është globale dhe nuk ka kufizime gjeografike për anëtarësim.</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17</a:t>
            </a:fld>
          </a:p>
        </p:txBody>
      </p:sp>
    </p:spTree>
    <p:extLst>
      <p:ext uri="{BB962C8B-B14F-4D97-AF65-F5344CB8AC3E}">
        <p14:creationId xmlns:p14="http://schemas.microsoft.com/office/powerpoint/2010/main" val="40279734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Ky slajd tregon aspektet themelore të një traktati të krimit kibernetik në formën rrethore të një tabele.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Animacioni në slajd tregon se si Ligji model i Komonuelthit dhe Skema Harare plotësojnë bazat e një traktati të krimit kibernetik.</a:t>
            </a:r>
            <a:r>
              <a:rPr lang="sq-AL" dirty="1" sz="1200">
                <a:solidFill>
                  <a:schemeClr val="tx1"/>
                </a:solidFill>
                <a:latin typeface="+mn-lt"/>
                <a:ea typeface="MS PGothic" pitchFamily="34" charset="-128"/>
                <a:cs typeface="ＭＳ Ｐゴシック" charset="0"/>
              </a:rPr>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Slajdi demonstron se Skema Harare ka shkelje dhe masa procedurale/hetimore në lidhje me krimin kibernetik.</a:t>
            </a:r>
            <a:r>
              <a:rPr lang="sq-AL" dirty="1" sz="1200">
                <a:solidFill>
                  <a:schemeClr val="tx1"/>
                </a:solidFill>
                <a:latin typeface="+mn-lt"/>
                <a:ea typeface="MS PGothic" pitchFamily="34" charset="-128"/>
                <a:cs typeface="ＭＳ Ｐゴシック" charset="0"/>
              </a:rPr>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Sidoqoftë, nuk ka një Rrjet operativ 24/7 dhe dispozita që lidhen me provat elektronike dhe nuk ka një kornizë gjithëpërfshirëse të bashkëpunimit ndërkombëtar.</a:t>
            </a:r>
            <a:r>
              <a:rPr lang="sq-AL" dirty="1" sz="1200">
                <a:solidFill>
                  <a:schemeClr val="tx1"/>
                </a:solidFill>
                <a:latin typeface="+mn-lt"/>
                <a:ea typeface="MS PGothic" pitchFamily="34" charset="-128"/>
                <a:cs typeface="ＭＳ Ｐゴシック" charset="0"/>
              </a:rPr>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18</a:t>
            </a:fld>
          </a:p>
        </p:txBody>
      </p:sp>
    </p:spTree>
    <p:extLst>
      <p:ext uri="{BB962C8B-B14F-4D97-AF65-F5344CB8AC3E}">
        <p14:creationId xmlns:p14="http://schemas.microsoft.com/office/powerpoint/2010/main" val="13928607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Ky slajd tregon aspektet themelore të një traktati të krimit kibernetik në formën rrethore të një tabele.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Animacioni në slajd tregon se si Ligjet model të ITU-së (ICT4PAC/SADC/HIPCAR Ligjet Model) plotësojnë bazat e një traktati të krimit kibernetik.</a:t>
            </a:r>
            <a:r>
              <a:rPr lang="sq-AL" dirty="1" sz="1200">
                <a:solidFill>
                  <a:schemeClr val="tx1"/>
                </a:solidFill>
                <a:latin typeface="+mn-lt"/>
                <a:ea typeface="MS PGothic" pitchFamily="34" charset="-128"/>
                <a:cs typeface="ＭＳ Ｐゴシック" charset="0"/>
              </a:rPr>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Slajdi demonstron se Skema Harare ka shkelje dhe masa procedurale/hetimore në lidhje me krimin kibernetik.</a:t>
            </a:r>
            <a:r>
              <a:rPr lang="sq-AL" dirty="1" sz="1200">
                <a:solidFill>
                  <a:schemeClr val="tx1"/>
                </a:solidFill>
                <a:latin typeface="+mn-lt"/>
                <a:ea typeface="MS PGothic" pitchFamily="34" charset="-128"/>
                <a:cs typeface="ＭＳ Ｐゴシック" charset="0"/>
              </a:rPr>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Sidoqoftë, nuk ka një Rrjet operativ 24/7 dhe dispozita që lidhen me provat elektronike dhe nuk ka një kornizë gjithëpërfshirëse të bashkëpunimit ndërkombëtar.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19</a:t>
            </a:fld>
          </a:p>
        </p:txBody>
      </p:sp>
    </p:spTree>
    <p:extLst>
      <p:ext uri="{BB962C8B-B14F-4D97-AF65-F5344CB8AC3E}">
        <p14:creationId xmlns:p14="http://schemas.microsoft.com/office/powerpoint/2010/main" val="1243397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sz="1200"/>
              <a:t>Seanca do të ndahet në 4 pjesë.</a:t>
            </a:r>
          </a:p>
          <a:p>
            <a:r>
              <a:rPr lang="sq-AL" dirty="1" sz="1200"/>
              <a:t>Pjesa e parë e seancës do të shqyrtojë fushën dhe shtrirjen e Konventës së Budapestit.</a:t>
            </a:r>
            <a:r>
              <a:rPr lang="sq-AL" dirty="1" sz="1200"/>
              <a:t> </a:t>
            </a:r>
            <a:r>
              <a:rPr lang="sq-AL" dirty="1" sz="1200"/>
              <a:t>Në veçanti, ajo do të sigurojë një përmbledhje të tri shtyllave të Konventës së Budapestit - përkatësisht e drejta materiale, e drejta procedurale dhe bashkëpunimi ndërkombëtar.</a:t>
            </a:r>
            <a:r>
              <a:rPr lang="sq-AL" dirty="1" sz="1200"/>
              <a:t> </a:t>
            </a:r>
            <a:r>
              <a:rPr lang="sq-AL" dirty="1" sz="1200"/>
              <a:t>Ajo gjithashtu do të sigurojë statistika për numrin e palëve në Konventën e Budapestit, numrin e nënshkruesve dhe numrin e vendeve të ftuara për t'u anëtarësuar.</a:t>
            </a:r>
            <a:r>
              <a:rPr lang="sq-AL" dirty="1" sz="1200"/>
              <a:t> </a:t>
            </a:r>
            <a:r>
              <a:rPr lang="sq-AL" dirty="1" sz="1200"/>
              <a:t>Kjo pjesë do të ofrojë gjithashtu një përmbledhje të qasjes së Këshillit të Evropës dhe projekteve të ndryshme për ndërtimin e kapaciteteve aktualisht në proces.</a:t>
            </a:r>
            <a:r>
              <a:rPr lang="sq-AL" dirty="1" sz="1200"/>
              <a:t> </a:t>
            </a:r>
          </a:p>
          <a:p>
            <a:r>
              <a:rPr lang="sq-AL" dirty="1" sz="1200"/>
              <a:t>Pjesa e dytë e seancës do të shpjegojë elementet themelore të një traktati të krimit kibernetik.</a:t>
            </a:r>
            <a:r>
              <a:rPr lang="sq-AL" dirty="1" sz="1200"/>
              <a:t> </a:t>
            </a:r>
            <a:r>
              <a:rPr lang="sq-AL" dirty="1" sz="1200"/>
              <a:t>Pas renditjes së elementeve të ndryshme që janë të nevojshme për një traktat efektiv të krimit kibernetik, slajdet krahasojnë Konventën e Budapestit me traktatet tjera rajonale për të demonstruar se Konventa e Budapestit është traktati më efektiv në lidhje me krimin kibernetik.</a:t>
            </a:r>
          </a:p>
          <a:p>
            <a:r>
              <a:rPr lang="sq-AL" dirty="1" sz="1200"/>
              <a:t>Pjesa e tretë e seancës do të shqyrtojë përfitimet e Konventës së Budapestit, duke u mbështetur në një botim të fundit të T-CY.</a:t>
            </a:r>
          </a:p>
          <a:p>
            <a:r>
              <a:rPr lang="sq-AL" dirty="1" sz="1200"/>
              <a:t>Pjesa e katërt e seancës do të shqyrtojë disa mite rreth Konventës së Budapestit dhe do të përpiqet t'i trajtojë ato.</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a:t>
            </a:fld>
          </a:p>
        </p:txBody>
      </p:sp>
    </p:spTree>
    <p:extLst>
      <p:ext uri="{BB962C8B-B14F-4D97-AF65-F5344CB8AC3E}">
        <p14:creationId xmlns:p14="http://schemas.microsoft.com/office/powerpoint/2010/main" val="31699468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Ky slajd tregon aspektet themelore të një traktati të krimit kibernetik në formën rrethore të një tabele.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Animacioni në slajd tregon se si Konventa e Bashkimit Afrikan mbi Sigurinë Kibernetike dhe Mbrojtjen e të Dhënave Personale (Konventa Malabo) plotëson bazat e një traktati të krimit kibernetik.</a:t>
            </a:r>
            <a:r>
              <a:rPr lang="sq-AL" dirty="1" sz="1200">
                <a:solidFill>
                  <a:schemeClr val="tx1"/>
                </a:solidFill>
                <a:latin typeface="+mn-lt"/>
                <a:ea typeface="MS PGothic" pitchFamily="34" charset="-128"/>
                <a:cs typeface="ＭＳ Ｐゴシック" charset="0"/>
              </a:rPr>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Slajdi tregon se Konventa Malabo ka disa shkelje dhe vepra të parashikuara nga Konventa e Budapestit.</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Sidoqoftë, Konventa Malabo nuk ka dispozita detyruese të bashkëpunimit ndërkombëtar, dispozita gjithëpërfshirëse në lidhje me provat elektronike dhe një rrjet operativ 24/7.</a:t>
            </a:r>
            <a:r>
              <a:rPr lang="sq-AL" dirty="1" sz="1200">
                <a:solidFill>
                  <a:schemeClr val="tx1"/>
                </a:solidFill>
                <a:latin typeface="+mn-lt"/>
                <a:ea typeface="MS PGothic" pitchFamily="34" charset="-128"/>
                <a:cs typeface="ＭＳ Ｐゴシック" charset="0"/>
              </a:rPr>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Sidoqoftë, Konventa Malabo nuk ka dispozita detyruese të bashkëpunimit ndërkombëtar, dispozita gjithëpërfshirëse në lidhje me provat elektronike dhe një rrjet operativ 24/7.</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Megjithatë, më vete, anëtarësimi në Konventën AU nuk do t'u siguronte anëtarëve përfitimin e plotë për të qenë pjesë e një traktati gjithëpërfshirës global mbi krimin kibernetik dhe provat elektronike.</a:t>
            </a:r>
            <a:r>
              <a:rPr lang="sq-AL" dirty="1" sz="1200">
                <a:solidFill>
                  <a:schemeClr val="tx1"/>
                </a:solidFill>
                <a:latin typeface="+mn-lt"/>
                <a:ea typeface="MS PGothic" pitchFamily="34" charset="-128"/>
                <a:cs typeface="ＭＳ Ｐゴシック" charset="0"/>
              </a:rPr>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20</a:t>
            </a:fld>
          </a:p>
        </p:txBody>
      </p:sp>
    </p:spTree>
    <p:extLst>
      <p:ext uri="{BB962C8B-B14F-4D97-AF65-F5344CB8AC3E}">
        <p14:creationId xmlns:p14="http://schemas.microsoft.com/office/powerpoint/2010/main" val="31899680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Ky slajd tregon aspektet themelore të një traktati të krimit kibernetik në formën rrethore të një tabele.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Animacioni në slajd tregon se si Konventa e Ligës Arabe për Luftimin e Veprave Penale të Teknologjisë së Informacionit vlerëson shumicën e këtyre aspekteve - megjithatë duhet të shpjegohet se dispozitave të saj u mungojnë shumë kompetenca specifike që mundësohen nga Konventa e Budapestit dhe gjithashtu nuk kanë një kornizë operacionale të bashkëpunimit NDËRKOMBËTAR (megjithëse mund të përdoret për bashkëpunim rajonal ndërmjet anëtarëve të Konventës së Ligës Arabe).</a:t>
            </a:r>
            <a:r>
              <a:rPr lang="sq-AL" dirty="1" sz="1200">
                <a:solidFill>
                  <a:schemeClr val="tx1"/>
                </a:solidFill>
                <a:latin typeface="+mn-lt"/>
                <a:ea typeface="MS PGothic" pitchFamily="34" charset="-128"/>
                <a:cs typeface="ＭＳ Ｐゴシック" charset="0"/>
              </a:rPr>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Duhet gjithashtu të përmendet se anëtarësia e kësaj Konvente është e kufizuar në anëtarët e Ligës Arabe dhe për këtë arsye nuk është me të vërtetë një traktat global i krimit kibernetik - e cila është një cilësi thelbësore e një traktati gjithëpërfshirës pasi krimi kibernetik dhe provat elektronike, nga vetë natyra e tyre, janë transnacionale.</a:t>
            </a:r>
            <a:r>
              <a:rPr lang="sq-AL" dirty="1" sz="1200">
                <a:solidFill>
                  <a:schemeClr val="tx1"/>
                </a:solidFill>
                <a:latin typeface="+mn-lt"/>
                <a:ea typeface="MS PGothic" pitchFamily="34" charset="-128"/>
                <a:cs typeface="ＭＳ Ｐゴシック" charset="0"/>
              </a:rPr>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21</a:t>
            </a:fld>
          </a:p>
        </p:txBody>
      </p:sp>
    </p:spTree>
    <p:extLst>
      <p:ext uri="{BB962C8B-B14F-4D97-AF65-F5344CB8AC3E}">
        <p14:creationId xmlns:p14="http://schemas.microsoft.com/office/powerpoint/2010/main" val="24694065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Përgjigjja e saktë është: f) Të gjitha më lart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p>
        </p:txBody>
      </p:sp>
    </p:spTree>
    <p:extLst>
      <p:ext uri="{BB962C8B-B14F-4D97-AF65-F5344CB8AC3E}">
        <p14:creationId xmlns:p14="http://schemas.microsoft.com/office/powerpoint/2010/main" val="22842175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Përgjigjja e saktë është: f) Të gjitha më lart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p>
        </p:txBody>
      </p:sp>
    </p:spTree>
    <p:extLst>
      <p:ext uri="{BB962C8B-B14F-4D97-AF65-F5344CB8AC3E}">
        <p14:creationId xmlns:p14="http://schemas.microsoft.com/office/powerpoint/2010/main" val="12338386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Përgjigjja e saktë është: b) Siguria kibernetike dhe d) Siguria kombëtare</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p>
        </p:txBody>
      </p:sp>
    </p:spTree>
    <p:extLst>
      <p:ext uri="{BB962C8B-B14F-4D97-AF65-F5344CB8AC3E}">
        <p14:creationId xmlns:p14="http://schemas.microsoft.com/office/powerpoint/2010/main" val="27217676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Përgjigjja e saktë është: b) Siguria kibernetike dhe d) Siguria kombëtare</a:t>
            </a:r>
            <a:r>
              <a:rPr lang="sq-AL" dirty="1"/>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p>
        </p:txBody>
      </p:sp>
    </p:spTree>
    <p:extLst>
      <p:ext uri="{BB962C8B-B14F-4D97-AF65-F5344CB8AC3E}">
        <p14:creationId xmlns:p14="http://schemas.microsoft.com/office/powerpoint/2010/main" val="1424321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sz="1200"/>
              <a:t>Ky është slajd hyrës për pjesën e tretë të seancës.</a:t>
            </a:r>
            <a:r>
              <a:rPr lang="sq-AL" dirty="1" sz="1200"/>
              <a:t> </a:t>
            </a:r>
            <a:r>
              <a:rPr lang="sq-AL" dirty="1" sz="1200"/>
              <a:t>Trajneri duhet të shpjegojë se kjo pjesë do të fokusohet në përfitimet e Konventës së Budapestit, duke u mbështetur në një botim të fundit të T-CY.</a:t>
            </a:r>
          </a:p>
          <a:p>
            <a:endParaRPr lang="en-GB"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26</a:t>
            </a:fld>
          </a:p>
        </p:txBody>
      </p:sp>
    </p:spTree>
    <p:extLst>
      <p:ext uri="{BB962C8B-B14F-4D97-AF65-F5344CB8AC3E}">
        <p14:creationId xmlns:p14="http://schemas.microsoft.com/office/powerpoint/2010/main" val="5086686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Ky slajd tregon një pamje të ekranit të një raporti të lëshuar nga Komiteti i Konventës së Krimit Kibernetik (T-CY) mbi përfitimet dhe ndikimin në praktikë të Konventës së Budapestit.</a:t>
            </a:r>
            <a:r>
              <a:rPr lang="sq-AL" dirty="1"/>
              <a:t> </a:t>
            </a:r>
            <a:r>
              <a:rPr lang="sq-AL" dirty="1"/>
              <a:t>Trajneri mund të shpjegojë se slajdet në vijim do të përmbledhin disa nga përfitimet kryesore të Konventës së Budapestit siç është elaboruar në këtë raport.</a:t>
            </a:r>
            <a:r>
              <a:rPr lang="sq-AL" dirty="1"/>
              <a:t> </a:t>
            </a:r>
          </a:p>
          <a:p>
            <a:pPr marL="0" indent="0" eaLnBrk="1" hangingPunct="1">
              <a:spcBef>
                <a:spcPct val="0"/>
              </a:spcBef>
              <a:buFontTx/>
              <a:buNone/>
            </a:pPr>
            <a:endParaRPr lang="en-US" dirty="0"/>
          </a:p>
          <a:p>
            <a:pPr marL="0" indent="0" eaLnBrk="1" hangingPunct="1">
              <a:spcBef>
                <a:spcPct val="0"/>
              </a:spcBef>
              <a:buFontTx/>
              <a:buNone/>
            </a:pPr>
            <a:r>
              <a:rPr lang="sq-AL" dirty="1"/>
              <a:t>Raporti i plotë gjendet këtu:</a:t>
            </a:r>
            <a:r>
              <a:rPr lang="sq-AL" dirty="1"/>
              <a:t>  </a:t>
            </a:r>
            <a:r>
              <a:rPr lang="sq-AL" dirty="1"/>
              <a:t>https://www.coe.int/en/web/cybercrime/-/the-budapest-convention-on-cybercrime-in-operation-new-t-cy-report</a:t>
            </a:r>
          </a:p>
          <a:p>
            <a:pPr marL="0" indent="0" eaLnBrk="1" hangingPunct="1">
              <a:spcBef>
                <a:spcPct val="0"/>
              </a:spcBef>
              <a:buFontTx/>
              <a:buNone/>
            </a:pP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27</a:t>
            </a:fld>
          </a:p>
        </p:txBody>
      </p:sp>
    </p:spTree>
    <p:extLst>
      <p:ext uri="{BB962C8B-B14F-4D97-AF65-F5344CB8AC3E}">
        <p14:creationId xmlns:p14="http://schemas.microsoft.com/office/powerpoint/2010/main" val="22112366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Trajneri duhet të luajë videon e shfaqur në këtë slajd, e cila do të prezantojë para pjesëmarrësve përmbajtjen e raportit, e cila do të elaborohet në slajdet vijuese.</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28</a:t>
            </a:fld>
          </a:p>
        </p:txBody>
      </p:sp>
    </p:spTree>
    <p:extLst>
      <p:ext uri="{BB962C8B-B14F-4D97-AF65-F5344CB8AC3E}">
        <p14:creationId xmlns:p14="http://schemas.microsoft.com/office/powerpoint/2010/main" val="31878728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Ky slajd tregon se si Konventa e Budapestit ka pasur ndikim në legjislacionin e brendshëm të vendeve në botë.</a:t>
            </a:r>
            <a:r>
              <a:rPr lang="sq-AL" dirty="1"/>
              <a:t> </a:t>
            </a:r>
            <a:r>
              <a:rPr lang="sq-AL" dirty="1"/>
              <a:t>Është e rëndësishme të theksohet se Konventa e Budapestit jo vetëm që ka ndikuar në legjislacionin e palëve në Konventën e Budapestit, por edhe vendet që nuk janë palë në Konventën e Budapestit, të cilat gjithnjë e më shumë e përdorin Konventën e Budapestit si udhëzim për reformimin e legjislacionit të tyre.</a:t>
            </a:r>
            <a:r>
              <a:rPr lang="sq-AL" dirty="1"/>
              <a:t> </a:t>
            </a:r>
          </a:p>
          <a:p>
            <a:pPr marL="0" indent="0" eaLnBrk="1" hangingPunct="1">
              <a:spcBef>
                <a:spcPct val="0"/>
              </a:spcBef>
              <a:buFontTx/>
              <a:buNone/>
            </a:pPr>
            <a:endParaRPr lang="en-US" dirty="0"/>
          </a:p>
          <a:p>
            <a:pPr marL="0" indent="0" eaLnBrk="1" hangingPunct="1">
              <a:spcBef>
                <a:spcPct val="0"/>
              </a:spcBef>
              <a:buFontTx/>
              <a:buNone/>
            </a:pPr>
            <a:r>
              <a:rPr lang="sq-AL" dirty="1"/>
              <a:t>Slajdi tregon statistikat nga raporti T-CY duke përfshirë mënyrën se si 39% e të gjitha shteteve kanë një lidhje me Konventën e Budapestit - ose kanë aderuar, nënshkruar ose janë ftuar të aderojnë në Konventën e Budapestit.</a:t>
            </a:r>
            <a:r>
              <a:rPr lang="sq-AL" dirty="1"/>
              <a:t>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29</a:t>
            </a:fld>
          </a:p>
        </p:txBody>
      </p:sp>
    </p:spTree>
    <p:extLst>
      <p:ext uri="{BB962C8B-B14F-4D97-AF65-F5344CB8AC3E}">
        <p14:creationId xmlns:p14="http://schemas.microsoft.com/office/powerpoint/2010/main" val="1463173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sz="1200"/>
              <a:t>Qëllimi i seancës është të sigurojë një përmbledhje të Konventës së Budapestit, fushëveprimin e saj dhe përfitimet nga anëtarësimi si palë.</a:t>
            </a:r>
            <a:r>
              <a:rPr lang="sq-AL" dirty="1" sz="1200"/>
              <a:t> </a:t>
            </a:r>
            <a:r>
              <a:rPr lang="sq-AL" dirty="1" sz="1200"/>
              <a:t>Trajneri mund të dëshirojë të theksojë se seancat pasuese do të thellohen në dispozitat e Konventës së Budapestit në më shumë detaje - në veçanti ligji i saj material, ligji procedural dhe dispozitat e bashkëpunimit ndërkombëtar.</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a:t>
            </a:fld>
          </a:p>
        </p:txBody>
      </p:sp>
    </p:spTree>
    <p:extLst>
      <p:ext uri="{BB962C8B-B14F-4D97-AF65-F5344CB8AC3E}">
        <p14:creationId xmlns:p14="http://schemas.microsoft.com/office/powerpoint/2010/main" val="25370321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paraqet shtete të ndryshme që kanë ratifikuar Konventën e Budapestit, që kanë nënshkruar Konventën e Budapestit, që janë ftuar të aderojnë në Konventën e Budapestit dhe vendet që kanë përdorur Konventën e Budapestit si udhëzues për zhvillimin e legjislacionit të brendshëm.</a:t>
            </a:r>
            <a:r>
              <a:rPr lang="sq-AL" dirty="1"/>
              <a:t> </a:t>
            </a:r>
            <a:r>
              <a:rPr lang="sq-AL" dirty="1"/>
              <a:t>Trajneri mund ta përdorë këtë prezantim për të demonstruar se Konventa e Budapestit është me të vërtetë një traktat global.</a:t>
            </a:r>
            <a:r>
              <a:rPr lang="sq-AL" dirty="1"/>
              <a:t>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30</a:t>
            </a:fld>
          </a:p>
        </p:txBody>
      </p:sp>
    </p:spTree>
    <p:extLst>
      <p:ext uri="{BB962C8B-B14F-4D97-AF65-F5344CB8AC3E}">
        <p14:creationId xmlns:p14="http://schemas.microsoft.com/office/powerpoint/2010/main" val="34675347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Ky slajd mbështetet në statistikat e shpërndara nga raporti T-CY</a:t>
            </a:r>
            <a:r>
              <a:rPr lang="sq-AL" dirty="1"/>
              <a:t> </a:t>
            </a:r>
            <a:r>
              <a:rPr lang="sq-AL" dirty="1"/>
              <a:t>Mund të përdoret nga trajneri për të shpjeguar se si në lidhje me dispozitat thelbësore dhe dispozitat procedurale, rreth gjysma e vendeve në mbarë botën kanë miratuar dispozita që korrespondojnë me Konventën e Budapestit.</a:t>
            </a:r>
            <a:r>
              <a:rPr lang="sq-AL" dirty="1"/>
              <a:t> </a:t>
            </a:r>
          </a:p>
          <a:p>
            <a:pPr marL="0" indent="0" eaLnBrk="1" hangingPunct="1">
              <a:spcBef>
                <a:spcPct val="0"/>
              </a:spcBef>
              <a:buFontTx/>
              <a:buNone/>
            </a:pPr>
            <a:endParaRPr lang="en-US" dirty="0"/>
          </a:p>
          <a:p>
            <a:pPr marL="0" indent="0" eaLnBrk="1" hangingPunct="1">
              <a:spcBef>
                <a:spcPct val="0"/>
              </a:spcBef>
              <a:buFontTx/>
              <a:buNone/>
            </a:pPr>
            <a:r>
              <a:rPr lang="sq-AL" dirty="1"/>
              <a:t>Në përgjithësi, 79% e shteteve kanë përdorur Konventën e Budapestit si udhëzues ose burim për reformimin e legjislacionit të tyre të krimit kibernetik.</a:t>
            </a:r>
            <a:r>
              <a:rPr lang="sq-AL" dirty="1"/>
              <a:t>  </a:t>
            </a:r>
            <a:r>
              <a:rPr lang="sq-AL" dirty="1"/>
              <a:t>Këto slajde mund të përdoren nga trajneri për të treguar ndikimin e Konventës së Budapestit - dhe si shkon përtej vendeve që kanë aderuar, nënshkruar ose janë ftuar të aderojnë në Konventën e Budapestit.</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31</a:t>
            </a:fld>
          </a:p>
        </p:txBody>
      </p:sp>
    </p:spTree>
    <p:extLst>
      <p:ext uri="{BB962C8B-B14F-4D97-AF65-F5344CB8AC3E}">
        <p14:creationId xmlns:p14="http://schemas.microsoft.com/office/powerpoint/2010/main" val="8152298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Ky slajd mbështetet në statistikat e shpërndara nga raporti T-CY</a:t>
            </a:r>
            <a:r>
              <a:rPr lang="sq-AL" dirty="1"/>
              <a:t> </a:t>
            </a:r>
            <a:r>
              <a:rPr lang="sq-AL" dirty="1"/>
              <a:t>Mund të përdoret nga trajneri për të shpjeguar se si në lidhje me dispozitat thelbësore dhe dispozitat procedurale, rreth gjysma e vendeve në mbarë botën kanë miratuar dispozita që korrespondojnë me Konventën e Budapestit.</a:t>
            </a:r>
            <a:r>
              <a:rPr lang="sq-AL" dirty="1"/>
              <a:t> </a:t>
            </a:r>
          </a:p>
          <a:p>
            <a:pPr marL="0" indent="0" eaLnBrk="1" hangingPunct="1">
              <a:spcBef>
                <a:spcPct val="0"/>
              </a:spcBef>
              <a:buFontTx/>
              <a:buNone/>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sq-AL" dirty="1"/>
              <a:t>106 prej këtyre shteteve (53% e shteteve) kanë miratuar dispozita specifike të ligjit material që korrespondojnë me Kapitullin II, Seksioni I i Konventës së Budapestit.</a:t>
            </a:r>
            <a:r>
              <a:rPr lang="sq-AL" dirty="1"/>
              <a:t> </a:t>
            </a:r>
          </a:p>
          <a:p>
            <a:pPr marL="0" marR="0" lvl="0" indent="0" algn="l" defTabSz="457200" rtl="0" eaLnBrk="1" fontAlgn="base" latinLnBrk="0" hangingPunct="1">
              <a:lnSpc>
                <a:spcPct val="100000"/>
              </a:lnSpc>
              <a:spcBef>
                <a:spcPct val="0"/>
              </a:spcBef>
              <a:spcAft>
                <a:spcPct val="0"/>
              </a:spcAft>
              <a:buClrTx/>
              <a:buSzTx/>
              <a:buFontTx/>
              <a:buNone/>
              <a:tabLst/>
              <a:defRPr/>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sq-AL" dirty="1"/>
              <a:t>82 prej këtyre shteteve (42% e shteteve) kanë miratuar dispozita specifike të ligjit procedural që korrespondojnë me Kapitullin II, Seksioni II i Konventës së Budapestit.</a:t>
            </a:r>
            <a:r>
              <a:rPr lang="sq-AL" dirty="1"/>
              <a:t>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32</a:t>
            </a:fld>
          </a:p>
        </p:txBody>
      </p:sp>
    </p:spTree>
    <p:extLst>
      <p:ext uri="{BB962C8B-B14F-4D97-AF65-F5344CB8AC3E}">
        <p14:creationId xmlns:p14="http://schemas.microsoft.com/office/powerpoint/2010/main" val="10872925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Ky slajd shpjegon sesi anëtarësimi në Konventën e Budapestit i ndihmon vendet në kryerjen e hetimeve të brendshme për krimet kibernetike.</a:t>
            </a:r>
            <a:r>
              <a:rPr lang="sq-AL" dirty="1"/>
              <a:t> </a:t>
            </a:r>
            <a:r>
              <a:rPr lang="sq-AL" dirty="1"/>
              <a:t>Konventa e Budapestit jo vetëm që siguron që Palët kanë dispozita gjithëpërfshirëse të ligjit të brendshëm - por gjithashtu kanë qasje në një mekanizëm bashkëpunimi ndërkombëtar që rrit aftësinë e shteteve për të hetuar krimet kibernetike.</a:t>
            </a:r>
            <a:r>
              <a:rPr lang="sq-AL" dirty="1"/>
              <a:t> </a:t>
            </a:r>
            <a:r>
              <a:rPr lang="sq-AL" dirty="1"/>
              <a:t>Natyra transnacionale e krimit kibernetik kërkon një mekanizëm të tillë që palët të jenë në gjendje të kryejnë hetime të brendshme.</a:t>
            </a:r>
            <a:r>
              <a:rPr lang="sq-AL" dirty="1"/>
              <a:t>  </a:t>
            </a:r>
            <a:r>
              <a:rPr lang="sq-AL" dirty="1"/>
              <a:t>Trajneri duhet të theksojë se kjo është një nga përfitimet më të mëdha të Konventës së Budapestit.</a:t>
            </a:r>
            <a:r>
              <a:rPr lang="sq-AL" dirty="1"/>
              <a:t>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33</a:t>
            </a:fld>
          </a:p>
        </p:txBody>
      </p:sp>
    </p:spTree>
    <p:extLst>
      <p:ext uri="{BB962C8B-B14F-4D97-AF65-F5344CB8AC3E}">
        <p14:creationId xmlns:p14="http://schemas.microsoft.com/office/powerpoint/2010/main" val="40071824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Përparësia kryesore e Konventës së Budapestit është se ajo shërben si traktat shumëpalësh i ndihmës së ndërsjellë që siguron një mekanizëm të bashkëpunimit ndërkombëtar ligjërisht të detyrueshëm për palët.</a:t>
            </a:r>
          </a:p>
          <a:p>
            <a:pPr marL="0" indent="0" eaLnBrk="1" hangingPunct="1">
              <a:spcBef>
                <a:spcPct val="0"/>
              </a:spcBef>
              <a:buFontTx/>
              <a:buNone/>
            </a:pPr>
            <a:endParaRPr lang="en-US" dirty="0"/>
          </a:p>
          <a:p>
            <a:pPr marL="0" indent="0" eaLnBrk="1" hangingPunct="1">
              <a:spcBef>
                <a:spcPct val="0"/>
              </a:spcBef>
              <a:buFontTx/>
              <a:buNone/>
            </a:pPr>
            <a:r>
              <a:rPr lang="sq-AL" dirty="1"/>
              <a:t>Trajneri duhet të theksojë që qëllimi i bashkëpunimit ndërkombëtar / dispozitat e ndihmës së ndërsjellë të Konventës së Budapestit nuk zbatohen vetëm për krimet kibernetike, ose vetëm për veprat penale të vendosura në përputhje me Konventën e Budapestit.</a:t>
            </a:r>
            <a:r>
              <a:rPr lang="sq-AL" dirty="1"/>
              <a:t> </a:t>
            </a:r>
            <a:r>
              <a:rPr lang="sq-AL" dirty="1"/>
              <a:t>Përkundrazi, fusha e bashkëpunimit ndërkombëtar/dispozitat e ndihmës së ndërsjellë mund të ushtrohen në lidhje me shkëmbimin e provave në lidhje me ndonjë vepër penale.</a:t>
            </a:r>
            <a:r>
              <a:rPr lang="sq-AL" dirty="1"/>
              <a:t> </a:t>
            </a:r>
          </a:p>
          <a:p>
            <a:pPr marL="0" indent="0" eaLnBrk="1" hangingPunct="1">
              <a:spcBef>
                <a:spcPct val="0"/>
              </a:spcBef>
              <a:buFontTx/>
              <a:buNone/>
            </a:pPr>
            <a:endParaRPr lang="en-US" dirty="0"/>
          </a:p>
          <a:p>
            <a:pPr marL="0" indent="0" eaLnBrk="1" hangingPunct="1">
              <a:spcBef>
                <a:spcPct val="0"/>
              </a:spcBef>
              <a:buFontTx/>
              <a:buNone/>
            </a:pPr>
            <a:r>
              <a:rPr lang="sq-AL" dirty="1"/>
              <a:t>Një përparësi tjetër është se Konventa e Budapestit u siguron vendeve qasje në rrjetet e mëdha të praktikuesve - veçanërisht ata që marrin pjesë në Komitetin e Konventës së Krimit Kibernetik.</a:t>
            </a:r>
            <a:r>
              <a:rPr lang="sq-AL" dirty="1"/>
              <a:t> </a:t>
            </a:r>
            <a:r>
              <a:rPr lang="sq-AL" dirty="1"/>
              <a:t>Konventa e Budapestit gjithashtu siguron ndërtimin e kapaciteteve në lidhje me bashkëpunimin ndërkombëtar, i cili është elaboruar në slajdet vijuese.</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34</a:t>
            </a:fld>
          </a:p>
        </p:txBody>
      </p:sp>
    </p:spTree>
    <p:extLst>
      <p:ext uri="{BB962C8B-B14F-4D97-AF65-F5344CB8AC3E}">
        <p14:creationId xmlns:p14="http://schemas.microsoft.com/office/powerpoint/2010/main" val="19110047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Ky slajd flet për ndikimin që ka pasur Konventa e Budapestit në lidhje me bashkëpunimin ndërkombëtar.</a:t>
            </a:r>
            <a:r>
              <a:rPr lang="sq-AL" dirty="1"/>
              <a:t> </a:t>
            </a:r>
          </a:p>
          <a:p>
            <a:pPr marL="0" indent="0" eaLnBrk="1" hangingPunct="1">
              <a:spcBef>
                <a:spcPct val="0"/>
              </a:spcBef>
              <a:buFontTx/>
              <a:buNone/>
            </a:pPr>
            <a:r>
              <a:rPr lang="sq-AL" dirty="1"/>
              <a:t>Neni 35 i Konventës së Budapestit kërkon që palët të krijojnë një rrjet 24/7.</a:t>
            </a:r>
            <a:r>
              <a:rPr lang="sq-AL" dirty="1"/>
              <a:t> </a:t>
            </a:r>
            <a:r>
              <a:rPr lang="sq-AL" dirty="1"/>
              <a:t>Raporti i T-CY thekson sesi ekziston tani një përdorim i gjerë i këtyre rrjeteve për të bashkëpunuar ndërkombëtarisht.</a:t>
            </a:r>
          </a:p>
          <a:p>
            <a:pPr marL="0" indent="0" eaLnBrk="1" hangingPunct="1">
              <a:spcBef>
                <a:spcPct val="0"/>
              </a:spcBef>
              <a:buFontTx/>
              <a:buNone/>
            </a:pPr>
            <a:r>
              <a:rPr lang="sq-AL" dirty="1"/>
              <a:t>Një ndikim tjetër i rëndësishëm i Konventës së Budapestit është përmirësimi i bashkëpunimit me sektorin privat (ofruesit e shërbimeve).</a:t>
            </a:r>
            <a:r>
              <a:rPr lang="sq-AL" dirty="1"/>
              <a:t> </a:t>
            </a:r>
            <a:r>
              <a:rPr lang="sq-AL" dirty="1"/>
              <a:t>Kjo është veçanërisht përmes nenit 18.1.b. të Konventës së Budapestit, e cila lejon palët të lëshojnë urdhra të drejtpërdrejtë për ofruesit e shërbimeve që ofrojnë shërbime në territorin e tyre (pavarësisht nëse ofruesi i shërbimit është me bazë në vend).</a:t>
            </a:r>
            <a:r>
              <a:rPr lang="sq-AL" dirty="1"/>
              <a:t> </a:t>
            </a:r>
            <a:r>
              <a:rPr lang="sq-AL" dirty="1"/>
              <a:t>Ky u identifikua si ndikim i Konventës së Budapestit në lidhje me krimin kibernetik.</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35</a:t>
            </a:fld>
          </a:p>
        </p:txBody>
      </p:sp>
    </p:spTree>
    <p:extLst>
      <p:ext uri="{BB962C8B-B14F-4D97-AF65-F5344CB8AC3E}">
        <p14:creationId xmlns:p14="http://schemas.microsoft.com/office/powerpoint/2010/main" val="682406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0000" lnSpcReduction="20000"/>
          </a:bodyPr>
          <a:lstStyle/>
          <a:p>
            <a:pPr marL="0" indent="0" eaLnBrk="1" hangingPunct="1">
              <a:spcBef>
                <a:spcPct val="0"/>
              </a:spcBef>
              <a:buFontTx/>
              <a:buNone/>
            </a:pPr>
            <a:r>
              <a:rPr lang="sq-AL" dirty="1"/>
              <a:t>Një nga përfitimet kryesore të anëtarësimit ose shprehjes së interesit për t'u anëtarësuar me Konventën e Budapestit është qasja në projektet e ndërtimit të kapaciteteve të vëna në dispozicion nga Këshilli i Evropës.</a:t>
            </a:r>
            <a:r>
              <a:rPr lang="sq-AL" dirty="1"/>
              <a:t>  </a:t>
            </a:r>
          </a:p>
          <a:p>
            <a:pPr marL="0" indent="0" eaLnBrk="1" hangingPunct="1">
              <a:spcBef>
                <a:spcPct val="0"/>
              </a:spcBef>
              <a:buFontTx/>
              <a:buNone/>
            </a:pPr>
            <a:endParaRPr lang="en-US" dirty="0"/>
          </a:p>
          <a:p>
            <a:pPr algn="l"/>
            <a:r>
              <a:rPr lang="sq-AL" dirty="1" b="0" i="0">
                <a:latin typeface="Open Sans"/>
              </a:rPr>
              <a:t>Zyra e Programit për Krime Kibernetike e Këshillit të Evropës (C-PROC)</a:t>
            </a:r>
            <a:r>
              <a:rPr lang="sq-AL" dirty="1" u="none" b="0" i="0">
                <a:solidFill>
                  <a:schemeClr val="tx1"/>
                </a:solidFill>
                <a:latin typeface="Open Sans"/>
              </a:rPr>
              <a:t> në Bukuresht, Rumani është përgjegjëse për të ndihmuar vendet në të gjithë botën në forcimin e kapacitetit të sistemeve të tyre ligjore për t'iu përgjigjur sfidave të paraqitura nga krimi kibernetik dhe provat elektronike në bazë të standardeve të </a:t>
            </a:r>
            <a:r>
              <a:rPr lang="sq-AL" dirty="1" b="0" i="0">
                <a:latin typeface="Open Sans"/>
              </a:rPr>
              <a:t>Konventës së Budapestit për Krimet Kibernetike</a:t>
            </a:r>
            <a:r>
              <a:rPr lang="sq-AL" dirty="1" b="0" i="0">
                <a:solidFill>
                  <a:srgbClr val="161616"/>
                </a:solidFill>
                <a:latin typeface="Open Sans"/>
              </a:rPr>
              <a:t>.</a:t>
            </a:r>
            <a:r>
              <a:rPr lang="sq-AL" dirty="1" b="0" i="0">
                <a:solidFill>
                  <a:srgbClr val="161616"/>
                </a:solidFill>
                <a:latin typeface="Open Sans"/>
              </a:rPr>
              <a:t> </a:t>
            </a:r>
            <a:r>
              <a:rPr lang="sq-AL" dirty="1" b="0" i="0">
                <a:solidFill>
                  <a:srgbClr val="161616"/>
                </a:solidFill>
                <a:latin typeface="Open Sans"/>
              </a:rPr>
              <a:t>Këtu përfshihet mbështetja për:</a:t>
            </a:r>
          </a:p>
          <a:p>
            <a:pPr algn="l">
              <a:buFont typeface="Arial" panose="020B0604020202020204" pitchFamily="34" charset="0"/>
              <a:buChar char="•"/>
            </a:pPr>
            <a:r>
              <a:rPr lang="sq-AL" dirty="1" b="0" i="0">
                <a:solidFill>
                  <a:srgbClr val="161616"/>
                </a:solidFill>
                <a:latin typeface="Open Sans"/>
              </a:rPr>
              <a:t>Forcimi i legjislacionit për krimin kibernetik dhe provat elektronike në përputhje me standardet e sundimit të ligjit dhe të drejtave të njeriut (përfshirë mbrojtjen e të dhënave)</a:t>
            </a:r>
          </a:p>
          <a:p>
            <a:pPr algn="l">
              <a:buFont typeface="Arial" panose="020B0604020202020204" pitchFamily="34" charset="0"/>
              <a:buChar char="•"/>
            </a:pPr>
            <a:r>
              <a:rPr lang="sq-AL" dirty="1" b="0" i="0">
                <a:solidFill>
                  <a:srgbClr val="161616"/>
                </a:solidFill>
                <a:latin typeface="Open Sans"/>
              </a:rPr>
              <a:t>Trajnimi i gjyqtarëve, prokurorëve dhe zyrtarëve të zbatimit të ligjit</a:t>
            </a:r>
          </a:p>
          <a:p>
            <a:pPr algn="l">
              <a:buFont typeface="Arial" panose="020B0604020202020204" pitchFamily="34" charset="0"/>
              <a:buChar char="•"/>
            </a:pPr>
            <a:r>
              <a:rPr lang="sq-AL" dirty="1" b="0" i="0">
                <a:solidFill>
                  <a:srgbClr val="161616"/>
                </a:solidFill>
                <a:latin typeface="Open Sans"/>
              </a:rPr>
              <a:t>Krijimi i njësive të specializuara të krimit kibernetik dhe forenzikës dhe përmirësimi i bashkëpunimit ndërinstitucional</a:t>
            </a:r>
          </a:p>
          <a:p>
            <a:pPr algn="l">
              <a:buFont typeface="Arial" panose="020B0604020202020204" pitchFamily="34" charset="0"/>
              <a:buChar char="•"/>
            </a:pPr>
            <a:r>
              <a:rPr lang="sq-AL" dirty="1" b="0" i="0">
                <a:solidFill>
                  <a:srgbClr val="161616"/>
                </a:solidFill>
                <a:latin typeface="Open Sans"/>
              </a:rPr>
              <a:t>Promovimi i bashkëpunimit publik/privat</a:t>
            </a:r>
          </a:p>
          <a:p>
            <a:pPr algn="l">
              <a:buFont typeface="Arial" panose="020B0604020202020204" pitchFamily="34" charset="0"/>
              <a:buChar char="•"/>
            </a:pPr>
            <a:r>
              <a:rPr lang="sq-AL" dirty="1" b="0" i="0">
                <a:solidFill>
                  <a:srgbClr val="161616"/>
                </a:solidFill>
                <a:latin typeface="Open Sans"/>
              </a:rPr>
              <a:t>Mbrojtja e fëmijëve nga dhuna seksuale online</a:t>
            </a:r>
          </a:p>
          <a:p>
            <a:pPr algn="l">
              <a:buFont typeface="Arial" panose="020B0604020202020204" pitchFamily="34" charset="0"/>
              <a:buChar char="•"/>
            </a:pPr>
            <a:r>
              <a:rPr lang="sq-AL" dirty="1" b="0" i="0">
                <a:solidFill>
                  <a:srgbClr val="161616"/>
                </a:solidFill>
                <a:latin typeface="Open Sans"/>
              </a:rPr>
              <a:t>Rritja e efektivitetit të bashkëpunimit ndërkombëtar</a:t>
            </a:r>
          </a:p>
          <a:p>
            <a:pPr algn="l"/>
            <a:r>
              <a:rPr lang="sq-AL" dirty="1" b="0" i="0">
                <a:solidFill>
                  <a:srgbClr val="161616"/>
                </a:solidFill>
                <a:latin typeface="Open Sans"/>
              </a:rPr>
              <a:t>C-PROC, me funksionin e tij të ndërtimit të kapaciteteve, plotëson punën e Komitetit të Konventës së Krimit Kibernetik (</a:t>
            </a:r>
            <a:r>
              <a:rPr lang="sq-AL" dirty="1" u="none" strike="noStrike" b="0" i="0">
                <a:solidFill>
                  <a:srgbClr val="007BC8"/>
                </a:solidFill>
                <a:latin typeface="Open Sans"/>
                <a:hlinkClick r:id="rId3"/>
              </a:rPr>
              <a:t>T-CY</a:t>
            </a:r>
            <a:r>
              <a:rPr lang="sq-AL" dirty="1" b="0" i="0">
                <a:solidFill>
                  <a:srgbClr val="161616"/>
                </a:solidFill>
                <a:latin typeface="Open Sans"/>
              </a:rPr>
              <a:t>) përmes së cilës shtetet palë ndjekin zbatimin e Konventës së Budapestit.</a:t>
            </a:r>
          </a:p>
          <a:p>
            <a:pPr marL="0" indent="0" eaLnBrk="1" hangingPunct="1">
              <a:spcBef>
                <a:spcPct val="0"/>
              </a:spcBef>
              <a:buFontTx/>
              <a:buNone/>
            </a:pPr>
            <a:endParaRPr lang="en-US" dirty="0"/>
          </a:p>
          <a:p>
            <a:pPr marL="0" indent="0" eaLnBrk="1" hangingPunct="1">
              <a:spcBef>
                <a:spcPct val="0"/>
              </a:spcBef>
              <a:buFontTx/>
              <a:buNone/>
            </a:pPr>
            <a:r>
              <a:rPr lang="sq-AL" dirty="1"/>
              <a:t>Këshilli i Evropës ka mbështetur mbi 1000 aktivitete përmes projekteve të tij të kaluara dhe në vazhdim.</a:t>
            </a:r>
            <a:r>
              <a:rPr lang="sq-AL" dirty="1"/>
              <a:t> </a:t>
            </a:r>
            <a:r>
              <a:rPr lang="sq-AL" dirty="1"/>
              <a:t>Detajet e projekteve në vazhdim të renditura në slajd.</a:t>
            </a:r>
            <a:r>
              <a:rPr lang="sq-AL" dirty="1"/>
              <a:t> </a:t>
            </a:r>
            <a:r>
              <a:rPr lang="sq-AL" dirty="1"/>
              <a:t>Detajet e secilit projekt janë riprodhuar më poshtë:</a:t>
            </a:r>
          </a:p>
          <a:p>
            <a:pPr marL="0" indent="0" eaLnBrk="1" hangingPunct="1">
              <a:spcBef>
                <a:spcPct val="0"/>
              </a:spcBef>
              <a:buFontTx/>
              <a:buNone/>
            </a:pPr>
            <a:endParaRPr lang="en-US" dirty="0"/>
          </a:p>
          <a:p>
            <a:r>
              <a:rPr lang="sq-AL" dirty="1" b="1">
                <a:latin typeface="Open Sans"/>
              </a:rPr>
              <a:t>GLACY+ </a:t>
            </a:r>
            <a:r>
              <a:rPr lang="sq-AL" dirty="1">
                <a:latin typeface="Open Sans"/>
              </a:rPr>
              <a:t>është projekt i përbashkët i Bashkimit Evropian (Instrumenti Kontribues për Paqe dhe Stabilitet) dhe Këshillit të Evropës.</a:t>
            </a:r>
          </a:p>
          <a:p>
            <a:r>
              <a:rPr lang="sq-AL" dirty="1">
                <a:latin typeface="Open Sans"/>
              </a:rPr>
              <a:t>GLACY+ ka për qëllim të zgjerojë përvojën e </a:t>
            </a:r>
            <a:r>
              <a:rPr lang="sq-AL" dirty="1" u="none" strike="noStrike">
                <a:solidFill>
                  <a:srgbClr val="007BC8"/>
                </a:solidFill>
                <a:latin typeface="Open Sans"/>
                <a:hlinkClick r:id="rId4"/>
              </a:rPr>
              <a:t>Projektit GLACY</a:t>
            </a:r>
            <a:r>
              <a:rPr lang="sq-AL" dirty="1">
                <a:latin typeface="Open Sans"/>
              </a:rPr>
              <a:t> (2013 – 2016) dhe mbështet pesëmbëdhjetë vende me përparësi dhe qendër në Afrikë, Azi-Paqësor dhe Amerikën Latine dhe rajonin e Karaibeve - Benin, Burkina Faso, Kepi i Gjelbër, Kili, Kosta Rika, Republika Dominikane, Gana, Mauritius, Marok, Nigeri, Paraguai, Filipine, Senegal , Shri Lanka dhe Tonga.</a:t>
            </a:r>
            <a:r>
              <a:rPr lang="sq-AL" dirty="1">
                <a:latin typeface="Open Sans"/>
              </a:rPr>
              <a:t> </a:t>
            </a:r>
            <a:r>
              <a:rPr lang="sq-AL" dirty="1">
                <a:latin typeface="Open Sans"/>
              </a:rPr>
              <a:t>Këto vende mund të shërbejnë si qendra për të ndarë përvojën e tyre brenda rajoneve të tyre përkatëse.</a:t>
            </a:r>
          </a:p>
          <a:p>
            <a:r>
              <a:rPr lang="sq-AL" dirty="1" b="0">
                <a:latin typeface="Open Sans"/>
              </a:rPr>
              <a:t>Objektivat:</a:t>
            </a:r>
          </a:p>
          <a:p>
            <a:r>
              <a:rPr lang="sq-AL" dirty="1">
                <a:latin typeface="Open Sans"/>
              </a:rPr>
              <a:t>Për të fuqizuar kapacitetet e shteteve në të gjithë botën për të zbatuar legjislacionin mbi krimin kibernetik dhe provat elektronike dhe për të rritur aftësitë e tyre për një bashkëpunim efektiv ndërkombëtar në këtë fushë.</a:t>
            </a:r>
          </a:p>
          <a:p>
            <a:pPr>
              <a:buFont typeface="+mj-lt"/>
              <a:buAutoNum type="arabicPeriod"/>
            </a:pPr>
            <a:r>
              <a:rPr lang="sq-AL" dirty="1"/>
              <a:t>Për të promovuar legjislacionin, politikat dhe strategjitë e qëndrueshme të krimit kibernetik;</a:t>
            </a:r>
          </a:p>
          <a:p>
            <a:pPr>
              <a:buFont typeface="+mj-lt"/>
              <a:buAutoNum type="arabicPeriod"/>
            </a:pPr>
            <a:r>
              <a:rPr lang="sq-AL" dirty="1"/>
              <a:t>Për të fuqizuar kapacitetin e autoriteteve policore për të hetuar krimin kibernetik dhe të angazhohen në bashkëpunim efektiv polici-polici me njëri-tjetrin, si dhe me njësitë e krimit kibernetik në Evropë dhe rajone të tjera;</a:t>
            </a:r>
          </a:p>
          <a:p>
            <a:pPr>
              <a:buFont typeface="+mj-lt"/>
              <a:buAutoNum type="arabicPeriod"/>
            </a:pPr>
            <a:r>
              <a:rPr lang="sq-AL" dirty="1"/>
              <a:t>Të lejojë autoritetet e drejtësisë penale të zbatojnë legjislacionin dhe të ndjekin dhe gjykojnë rastet e krimit kibernetik dhe provat elektronike dhe të angazhohen në bashkëpunim ndërkombëtar.</a:t>
            </a:r>
          </a:p>
          <a:p>
            <a:br>
              <a:rPr lang="sq-AL" dirty="1" b="0" i="0">
                <a:solidFill>
                  <a:srgbClr val="161616"/>
                </a:solidFill>
                <a:latin typeface="Open Sans"/>
              </a:rPr>
            </a:br>
            <a:r>
              <a:rPr lang="sq-AL" dirty="1" b="1" sz="1200">
                <a:solidFill>
                  <a:schemeClr val="tx1"/>
                </a:solidFill>
                <a:latin typeface="+mn-lt"/>
                <a:ea typeface="MS PGothic" pitchFamily="34" charset="-128"/>
                <a:cs typeface="ＭＳ Ｐゴシック" charset="0"/>
              </a:rPr>
              <a:t>CyberEast </a:t>
            </a:r>
            <a:r>
              <a:rPr lang="sq-AL" dirty="1" sz="1200">
                <a:solidFill>
                  <a:schemeClr val="tx1"/>
                </a:solidFill>
                <a:latin typeface="+mn-lt"/>
                <a:ea typeface="MS PGothic" pitchFamily="34" charset="-128"/>
                <a:cs typeface="ＭＳ Ｐゴシック" charset="0"/>
              </a:rPr>
              <a:t>është një projekt i përbashkët i Bashkimit Evropian dhe Këshillit të Evropës, i zbatuar në rajonin e Partneritetit Lindor nga Këshilli i Evropës nën Instrumentin Lindor të Fqinjësisë Evropiane (ENI).</a:t>
            </a:r>
            <a:r>
              <a:rPr lang="sq-AL" dirty="1" sz="1200">
                <a:solidFill>
                  <a:schemeClr val="tx1"/>
                </a:solidFill>
                <a:latin typeface="+mn-lt"/>
                <a:ea typeface="MS PGothic" pitchFamily="34" charset="-128"/>
                <a:cs typeface="ＭＳ Ｐゴシック" charset="0"/>
              </a:rPr>
              <a:t> </a:t>
            </a:r>
          </a:p>
          <a:p>
            <a:r>
              <a:rPr lang="sq-AL" dirty="1" sz="1200">
                <a:solidFill>
                  <a:schemeClr val="tx1"/>
                </a:solidFill>
                <a:latin typeface="+mn-lt"/>
                <a:ea typeface="MS PGothic" pitchFamily="34" charset="-128"/>
                <a:cs typeface="ＭＳ Ｐゴシック" charset="0"/>
              </a:rPr>
              <a:t>Vendet pjesëmarrëse: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Armenia, Azerbajxhani, Bjellorusia, Gjeorgjia, Moldavia dhe Ukraina.</a:t>
            </a:r>
            <a:r>
              <a:rPr lang="sq-AL" dirty="1" sz="1200">
                <a:solidFill>
                  <a:schemeClr val="tx1"/>
                </a:solidFill>
                <a:latin typeface="+mn-lt"/>
                <a:ea typeface="MS PGothic" pitchFamily="34" charset="-128"/>
                <a:cs typeface="ＭＳ Ｐゴシック" charset="0"/>
              </a:rPr>
              <a:t> </a:t>
            </a:r>
          </a:p>
          <a:p>
            <a:r>
              <a:rPr lang="sq-AL" dirty="1" sz="1200">
                <a:solidFill>
                  <a:schemeClr val="tx1"/>
                </a:solidFill>
                <a:latin typeface="+mn-lt"/>
                <a:ea typeface="MS PGothic" pitchFamily="34" charset="-128"/>
                <a:cs typeface="ＭＳ Ｐゴシック" charset="0"/>
              </a:rPr>
              <a:t>Projekti synon të miratojë kornizat legjislative dhe të politikave në përputhje me Konventën e Budapestit për krimin kibernetik dhe instrumentet e lidhura me të, forcimin e kapaciteteve të autoriteteve gjyqësore dhe të zbatimit të ligjit dhe bashkëpunimin ndërmjet agjencive, dhe rritjen e bashkëpunimit efikas dhe besimit ndërkombëtar në drejtësinë penale, krimin kibernetik dhe provat elektronike, duke përfshirë ndërmjet ofruesve të shërbimeve dhe zbatimit të ligjit.</a:t>
            </a:r>
          </a:p>
          <a:p>
            <a:endParaRPr lang="en-US" sz="1200" kern="1200" dirty="0">
              <a:solidFill>
                <a:schemeClr val="tx1"/>
              </a:solidFill>
              <a:latin typeface="+mn-lt"/>
              <a:ea typeface="MS PGothic" pitchFamily="34" charset="-128"/>
              <a:cs typeface="ＭＳ Ｐゴシック" charset="0"/>
            </a:endParaRPr>
          </a:p>
          <a:p>
            <a:r>
              <a:rPr lang="sq-AL" dirty="1" b="1" sz="1200">
                <a:solidFill>
                  <a:schemeClr val="tx1"/>
                </a:solidFill>
                <a:latin typeface="+mn-lt"/>
                <a:ea typeface="MS PGothic" pitchFamily="34" charset="-128"/>
                <a:cs typeface="ＭＳ Ｐゴシック" charset="0"/>
              </a:rPr>
              <a:t>iPROCEEDS – 2:</a:t>
            </a:r>
            <a:r>
              <a:rPr lang="sq-AL" dirty="1" b="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Bashkëpunimi për krimin kibernetik nën Instrumentin e Ndihmës së Para-Anëtarësimit (IPA) - është projekt i përbashkët i Bashkimit Evropian dhe Këshillit të Evropës.</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Vendet/zonat pjesëmarrëse: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Shqipëria, Bosnja dhe Hercegovina, Mali i Zi, Maqedonia e Veriut, Serbia, Turqia dhe Kosova* Objektivi:</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Për të forcuar më tej kapacitetin e autoriteteve në vendet dhe zonat e projektit për të kërkuar, sekuestruar dhe konfiskuar të ardhurat nga krimi kibernetik dhe për të parandaluar pastrimin e parave në internet dhe për të siguruar prova elektronike.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*Ky përcaktim është pa paragjykuar pozicionet rreth statusit, dhe është në përputhje me Rezolutën 1244 të KS të OKB-së dhe opinionin e GJND-së mbi Deklaratën e Pavarësisë së Kosovës.</a:t>
            </a:r>
            <a:r>
              <a:rPr lang="sq-AL" dirty="1" sz="1200">
                <a:solidFill>
                  <a:schemeClr val="tx1"/>
                </a:solidFill>
                <a:latin typeface="+mn-lt"/>
                <a:ea typeface="MS PGothic" pitchFamily="34" charset="-128"/>
                <a:cs typeface="ＭＳ Ｐゴシック" charset="0"/>
              </a:rPr>
              <a:t> </a:t>
            </a:r>
          </a:p>
          <a:p>
            <a:endParaRPr lang="en-US" sz="1200" kern="1200" dirty="0">
              <a:solidFill>
                <a:schemeClr val="tx1"/>
              </a:solidFill>
              <a:latin typeface="+mn-lt"/>
              <a:ea typeface="MS PGothic" pitchFamily="34" charset="-128"/>
              <a:cs typeface="ＭＳ Ｐゴシック" charset="0"/>
            </a:endParaRPr>
          </a:p>
          <a:p>
            <a:r>
              <a:rPr lang="sq-AL" dirty="1" b="1" sz="1200">
                <a:solidFill>
                  <a:schemeClr val="tx1"/>
                </a:solidFill>
                <a:latin typeface="+mn-lt"/>
                <a:ea typeface="MS PGothic" pitchFamily="34" charset="-128"/>
                <a:cs typeface="ＭＳ Ｐゴシック" charset="0"/>
              </a:rPr>
              <a:t>CyberSouth </a:t>
            </a:r>
            <a:r>
              <a:rPr lang="sq-AL" dirty="1" sz="1200">
                <a:solidFill>
                  <a:schemeClr val="tx1"/>
                </a:solidFill>
                <a:latin typeface="+mn-lt"/>
                <a:ea typeface="MS PGothic" pitchFamily="34" charset="-128"/>
                <a:cs typeface="ＭＳ Ｐゴシック" charset="0"/>
              </a:rPr>
              <a:t>është projekt i përbashkët i Bashkimit Evropian (Instrumenti Evropian i Fqinjësisë) dhe Këshillit të Evropës.</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CyberSouth synon të forcojë legjislacionin dhe kapacitetet institucionale për krimin kibernetik dhe provat elektronike në rajonin e Fqinjësisë Jugore në përputhje me kërkesat e të drejtave të njeriut dhe sundimit të ligjit.</a:t>
            </a:r>
            <a:r>
              <a:rPr lang="sq-AL" dirty="1" sz="1200">
                <a:solidFill>
                  <a:schemeClr val="tx1"/>
                </a:solidFill>
                <a:latin typeface="+mn-lt"/>
                <a:ea typeface="MS PGothic" pitchFamily="34" charset="-128"/>
                <a:cs typeface="ＭＳ Ｐゴシック" charset="0"/>
              </a:rPr>
              <a:t> </a:t>
            </a:r>
          </a:p>
          <a:p>
            <a:r>
              <a:rPr lang="sq-AL" dirty="1" sz="1200">
                <a:solidFill>
                  <a:schemeClr val="tx1"/>
                </a:solidFill>
                <a:latin typeface="+mn-lt"/>
                <a:ea typeface="MS PGothic" pitchFamily="34" charset="-128"/>
                <a:cs typeface="ＭＳ Ｐゴシック" charset="0"/>
              </a:rPr>
              <a:t>Zona e projektit:</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Rajoni i fqinjësisë jugore</a:t>
            </a:r>
            <a:r>
              <a:rPr lang="sq-AL" dirty="1" sz="1200">
                <a:solidFill>
                  <a:schemeClr val="tx1"/>
                </a:solidFill>
                <a:latin typeface="+mn-lt"/>
                <a:ea typeface="MS PGothic" pitchFamily="34" charset="-128"/>
                <a:cs typeface="ＭＳ Ｐゴシック" charset="0"/>
              </a:rPr>
              <a:t> </a:t>
            </a:r>
          </a:p>
          <a:p>
            <a:r>
              <a:rPr lang="sq-AL" dirty="1" sz="1200">
                <a:solidFill>
                  <a:schemeClr val="tx1"/>
                </a:solidFill>
                <a:latin typeface="+mn-lt"/>
                <a:ea typeface="MS PGothic" pitchFamily="34" charset="-128"/>
                <a:cs typeface="ＭＳ Ｐゴシック" charset="0"/>
              </a:rPr>
              <a:t>Zonat fillestare me prioritet:</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Algjeria, Jordania, Libani, Maroku dhe Tunizia</a:t>
            </a:r>
            <a:r>
              <a:rPr lang="sq-AL" dirty="1" sz="1200">
                <a:solidFill>
                  <a:schemeClr val="tx1"/>
                </a:solidFill>
                <a:latin typeface="+mn-lt"/>
                <a:ea typeface="MS PGothic" pitchFamily="34" charset="-128"/>
                <a:cs typeface="ＭＳ Ｐゴシック" charset="0"/>
              </a:rPr>
              <a:t> </a:t>
            </a:r>
          </a:p>
          <a:p>
            <a:r>
              <a:rPr lang="sq-AL" dirty="1" sz="1200">
                <a:solidFill>
                  <a:schemeClr val="tx1"/>
                </a:solidFill>
                <a:latin typeface="+mn-lt"/>
                <a:ea typeface="MS PGothic" pitchFamily="34" charset="-128"/>
                <a:cs typeface="ＭＳ Ｐゴシック" charset="0"/>
              </a:rPr>
              <a:t>Objektivat:</a:t>
            </a:r>
            <a:r>
              <a:rPr lang="sq-AL" dirty="1" sz="1200">
                <a:solidFill>
                  <a:schemeClr val="tx1"/>
                </a:solidFill>
                <a:latin typeface="+mn-lt"/>
                <a:ea typeface="MS PGothic" pitchFamily="34" charset="-128"/>
                <a:cs typeface="ＭＳ Ｐゴシック" charset="0"/>
              </a:rPr>
              <a:t> </a:t>
            </a:r>
          </a:p>
          <a:p>
            <a:pPr marL="228600" indent="-228600">
              <a:buAutoNum type="arabicPeriod"/>
            </a:pPr>
            <a:r>
              <a:rPr lang="sq-AL" dirty="1" sz="1200">
                <a:solidFill>
                  <a:schemeClr val="tx1"/>
                </a:solidFill>
                <a:latin typeface="+mn-lt"/>
                <a:ea typeface="MS PGothic" pitchFamily="34" charset="-128"/>
                <a:cs typeface="ＭＳ Ｐゴシック" charset="0"/>
              </a:rPr>
              <a:t>Legjislacioni</a:t>
            </a:r>
            <a:r>
              <a:rPr lang="sq-AL" dirty="1" sz="1200">
                <a:solidFill>
                  <a:schemeClr val="tx1"/>
                </a:solidFill>
                <a:latin typeface="+mn-lt"/>
                <a:ea typeface="MS PGothic" pitchFamily="34" charset="-128"/>
                <a:cs typeface="ＭＳ Ｐゴシック" charset="0"/>
              </a:rPr>
              <a:t> </a:t>
            </a:r>
          </a:p>
          <a:p>
            <a:pPr marL="228600" indent="-228600">
              <a:buAutoNum type="arabicPeriod"/>
            </a:pPr>
            <a:r>
              <a:rPr lang="sq-AL" dirty="1" sz="1200">
                <a:solidFill>
                  <a:schemeClr val="tx1"/>
                </a:solidFill>
                <a:latin typeface="+mn-lt"/>
                <a:ea typeface="MS PGothic" pitchFamily="34" charset="-128"/>
                <a:cs typeface="ＭＳ Ｐゴシック" charset="0"/>
              </a:rPr>
              <a:t>Shërbime të specializuara dhe bashkëpunim ndërmjet agjencive si dhe bashkëpunim publik/privat</a:t>
            </a:r>
            <a:r>
              <a:rPr lang="sq-AL" dirty="1" sz="1200">
                <a:solidFill>
                  <a:schemeClr val="tx1"/>
                </a:solidFill>
                <a:latin typeface="+mn-lt"/>
                <a:ea typeface="MS PGothic" pitchFamily="34" charset="-128"/>
                <a:cs typeface="ＭＳ Ｐゴシック" charset="0"/>
              </a:rPr>
              <a:t> </a:t>
            </a:r>
          </a:p>
          <a:p>
            <a:pPr marL="228600" indent="-228600">
              <a:buAutoNum type="arabicPeriod"/>
            </a:pPr>
            <a:r>
              <a:rPr lang="sq-AL" dirty="1" sz="1200">
                <a:solidFill>
                  <a:schemeClr val="tx1"/>
                </a:solidFill>
                <a:latin typeface="+mn-lt"/>
                <a:ea typeface="MS PGothic" pitchFamily="34" charset="-128"/>
                <a:cs typeface="ＭＳ Ｐゴシック" charset="0"/>
              </a:rPr>
              <a:t>Trajnimi gjyqësor</a:t>
            </a:r>
            <a:r>
              <a:rPr lang="sq-AL" dirty="1" sz="1200">
                <a:solidFill>
                  <a:schemeClr val="tx1"/>
                </a:solidFill>
                <a:latin typeface="+mn-lt"/>
                <a:ea typeface="MS PGothic" pitchFamily="34" charset="-128"/>
                <a:cs typeface="ＭＳ Ｐゴシック" charset="0"/>
              </a:rPr>
              <a:t> </a:t>
            </a:r>
          </a:p>
          <a:p>
            <a:pPr marL="228600" indent="-228600">
              <a:buAutoNum type="arabicPeriod"/>
            </a:pPr>
            <a:r>
              <a:rPr lang="sq-AL" dirty="1" sz="1200">
                <a:solidFill>
                  <a:schemeClr val="tx1"/>
                </a:solidFill>
                <a:latin typeface="+mn-lt"/>
                <a:ea typeface="MS PGothic" pitchFamily="34" charset="-128"/>
                <a:cs typeface="ＭＳ Ｐゴシック" charset="0"/>
              </a:rPr>
              <a:t>Bashkëpunimi ndërkombëtar</a:t>
            </a:r>
            <a:r>
              <a:rPr lang="sq-AL" dirty="1" sz="1200">
                <a:solidFill>
                  <a:schemeClr val="tx1"/>
                </a:solidFill>
                <a:latin typeface="+mn-lt"/>
                <a:ea typeface="MS PGothic" pitchFamily="34" charset="-128"/>
                <a:cs typeface="ＭＳ Ｐゴシック" charset="0"/>
              </a:rPr>
              <a:t> </a:t>
            </a:r>
          </a:p>
          <a:p>
            <a:pPr marL="228600" indent="-228600">
              <a:buAutoNum type="arabicPeriod"/>
            </a:pPr>
            <a:r>
              <a:rPr lang="sq-AL" dirty="1" sz="1200">
                <a:solidFill>
                  <a:schemeClr val="tx1"/>
                </a:solidFill>
                <a:latin typeface="+mn-lt"/>
                <a:ea typeface="MS PGothic" pitchFamily="34" charset="-128"/>
                <a:cs typeface="ＭＳ Ｐゴシック" charset="0"/>
              </a:rPr>
              <a:t>Prioritetet strategjike mbi krimin kibernetik dhe provat elektronike</a:t>
            </a:r>
          </a:p>
          <a:p>
            <a:pPr marL="228600" indent="-228600">
              <a:buAutoNum type="arabicPeriod"/>
            </a:pPr>
            <a:endParaRPr lang="en-US" sz="1200" kern="1200" dirty="0">
              <a:solidFill>
                <a:schemeClr val="tx1"/>
              </a:solidFill>
              <a:latin typeface="+mn-lt"/>
              <a:ea typeface="MS PGothic" pitchFamily="34" charset="-128"/>
              <a:cs typeface="ＭＳ Ｐゴシック" charset="0"/>
            </a:endParaRPr>
          </a:p>
          <a:p>
            <a:pPr marL="0" indent="0">
              <a:buNone/>
            </a:pPr>
            <a:r>
              <a:rPr lang="sq-AL" dirty="1" b="1" sz="1200">
                <a:solidFill>
                  <a:schemeClr val="tx1"/>
                </a:solidFill>
                <a:latin typeface="+mn-lt"/>
                <a:ea typeface="MS PGothic" pitchFamily="34" charset="-128"/>
                <a:cs typeface="ＭＳ Ｐゴシック" charset="0"/>
              </a:rPr>
              <a:t>Cybercrime@Octopus </a:t>
            </a:r>
            <a:r>
              <a:rPr lang="sq-AL" dirty="1" sz="1200">
                <a:solidFill>
                  <a:schemeClr val="tx1"/>
                </a:solidFill>
                <a:latin typeface="+mn-lt"/>
                <a:ea typeface="MS PGothic" pitchFamily="34" charset="-128"/>
                <a:cs typeface="ＭＳ Ｐゴシック" charset="0"/>
              </a:rPr>
              <a:t>është projekt i Këshillit të Evropës i bazuar në kontribute vullnetare që synojnë të ndihmojnë vendet në të gjithë botën për të zbatuar Konventën e Budapestit për Krimin Kibernetik dhe forcimin e mbrojtjes së të dhënave dhe masat mbrojtëse të sundimit të ligjit</a:t>
            </a:r>
            <a:r>
              <a:rPr lang="sq-AL" dirty="1" sz="1200">
                <a:solidFill>
                  <a:schemeClr val="tx1"/>
                </a:solidFill>
                <a:latin typeface="+mn-lt"/>
                <a:ea typeface="MS PGothic" pitchFamily="34" charset="-128"/>
                <a:cs typeface="ＭＳ Ｐゴシック" charset="0"/>
              </a:rPr>
              <a:t> </a:t>
            </a:r>
          </a:p>
          <a:p>
            <a:pPr marL="0" indent="0">
              <a:buNone/>
            </a:pPr>
            <a:r>
              <a:rPr lang="sq-AL" dirty="1" sz="1200">
                <a:solidFill>
                  <a:schemeClr val="tx1"/>
                </a:solidFill>
                <a:latin typeface="+mn-lt"/>
                <a:ea typeface="MS PGothic" pitchFamily="34" charset="-128"/>
                <a:cs typeface="ＭＳ Ｐゴシック" charset="0"/>
              </a:rPr>
              <a:t>Rezultatet priten në fushat vijuese:</a:t>
            </a:r>
            <a:r>
              <a:rPr lang="sq-AL" dirty="1" sz="1200">
                <a:solidFill>
                  <a:schemeClr val="tx1"/>
                </a:solidFill>
                <a:latin typeface="+mn-lt"/>
                <a:ea typeface="MS PGothic" pitchFamily="34" charset="-128"/>
                <a:cs typeface="ＭＳ Ｐゴシック" charset="0"/>
              </a:rPr>
              <a:t> </a:t>
            </a:r>
          </a:p>
          <a:p>
            <a:pPr marL="228600" indent="-228600">
              <a:buAutoNum type="arabicPeriod"/>
            </a:pPr>
            <a:r>
              <a:rPr lang="sq-AL" dirty="1" sz="1200">
                <a:solidFill>
                  <a:schemeClr val="tx1"/>
                </a:solidFill>
                <a:latin typeface="+mn-lt"/>
                <a:ea typeface="MS PGothic" pitchFamily="34" charset="-128"/>
                <a:cs typeface="ＭＳ Ｐゴシック" charset="0"/>
              </a:rPr>
              <a:t>Për të siguruar organizimin e konferencave vjetore të Octopus (Oktapodit)</a:t>
            </a:r>
          </a:p>
          <a:p>
            <a:pPr marL="228600" indent="-228600">
              <a:buAutoNum type="arabicPeriod"/>
            </a:pPr>
            <a:r>
              <a:rPr lang="sq-AL" dirty="1" sz="1200">
                <a:solidFill>
                  <a:schemeClr val="tx1"/>
                </a:solidFill>
                <a:latin typeface="+mn-lt"/>
                <a:ea typeface="MS PGothic" pitchFamily="34" charset="-128"/>
                <a:cs typeface="ＭＳ Ｐゴシック" charset="0"/>
              </a:rPr>
              <a:t>Për të bashkëfinancuar dhe mbështetur funksionimin e Komitetit të Konventës së Krimit Kibernetik me anëtarësimin e tij të zgjeruar, funksionet dhe numrin e takimeve</a:t>
            </a:r>
          </a:p>
          <a:p>
            <a:pPr marL="228600" indent="-228600">
              <a:buAutoNum type="arabicPeriod"/>
            </a:pPr>
            <a:r>
              <a:rPr lang="sq-AL" dirty="1" sz="1200">
                <a:solidFill>
                  <a:schemeClr val="tx1"/>
                </a:solidFill>
                <a:latin typeface="+mn-lt"/>
                <a:ea typeface="MS PGothic" pitchFamily="34" charset="-128"/>
                <a:cs typeface="ＭＳ Ｐゴシック" charset="0"/>
              </a:rPr>
              <a:t>Për të siguruar këshilla dhe ndihmë tjetër për vendet që janë të përgatitura të zbatojnë Konventën e Budapestit dhe instrumentet e lidhura me to për mbrojtjen e të dhënave dhe mbrojtjen e fëmijëve.</a:t>
            </a:r>
            <a:r>
              <a:rPr lang="sq-AL" dirty="1" sz="1200">
                <a:solidFill>
                  <a:schemeClr val="tx1"/>
                </a:solidFill>
                <a:latin typeface="+mn-lt"/>
                <a:ea typeface="MS PGothic" pitchFamily="34" charset="-128"/>
                <a:cs typeface="ＭＳ Ｐゴシック" charset="0"/>
              </a:rPr>
              <a:t> </a:t>
            </a:r>
          </a:p>
          <a:p>
            <a:pPr marL="0" indent="0">
              <a:buNone/>
            </a:pPr>
            <a:r>
              <a:rPr lang="sq-AL" dirty="1" sz="1200">
                <a:solidFill>
                  <a:schemeClr val="tx1"/>
                </a:solidFill>
                <a:latin typeface="+mn-lt"/>
                <a:ea typeface="MS PGothic" pitchFamily="34" charset="-128"/>
                <a:cs typeface="ＭＳ Ｐゴシック" charset="0"/>
              </a:rPr>
              <a:t>Kohëzgjatja i projektit:</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1 janar 2014 - 31 dhjetor 2020.</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36</a:t>
            </a:fld>
          </a:p>
        </p:txBody>
      </p:sp>
    </p:spTree>
    <p:extLst>
      <p:ext uri="{BB962C8B-B14F-4D97-AF65-F5344CB8AC3E}">
        <p14:creationId xmlns:p14="http://schemas.microsoft.com/office/powerpoint/2010/main" val="38949666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Përgjigjja e saktë është: b) Konventa e Budapestit ka 65 palë.</a:t>
            </a:r>
            <a:r>
              <a:rPr lang="sq-AL" dirty="1"/>
              <a:t> </a:t>
            </a:r>
            <a:r>
              <a:rPr lang="sq-AL" dirty="1"/>
              <a:t>Trajneri mund të shpjegojë se Konventa e Budapestit ka ndikuar në mbi 150 vende - pasi ajo shërben si udhëzues për legjislacionin për shumë vende.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p>
        </p:txBody>
      </p:sp>
    </p:spTree>
    <p:extLst>
      <p:ext uri="{BB962C8B-B14F-4D97-AF65-F5344CB8AC3E}">
        <p14:creationId xmlns:p14="http://schemas.microsoft.com/office/powerpoint/2010/main" val="2671635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Përgjigjja e saktë është: b) Konventa e Budapestit ka 65 palë.</a:t>
            </a:r>
            <a:r>
              <a:rPr lang="sq-AL" dirty="1"/>
              <a:t> </a:t>
            </a:r>
            <a:r>
              <a:rPr lang="sq-AL" dirty="1"/>
              <a:t>Trajneri mund të shpjegojë se Konventa e Budapestit ka ndikuar në mbi 150 vende - pasi ajo shërben si udhëzues për legjislacionin për shumë vende.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p>
        </p:txBody>
      </p:sp>
    </p:spTree>
    <p:extLst>
      <p:ext uri="{BB962C8B-B14F-4D97-AF65-F5344CB8AC3E}">
        <p14:creationId xmlns:p14="http://schemas.microsoft.com/office/powerpoint/2010/main" val="7893842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sz="1200"/>
              <a:t>Ky është slajd hyrës për pjesën e katërt të seancës.</a:t>
            </a:r>
            <a:r>
              <a:rPr lang="sq-AL" dirty="1" sz="1200"/>
              <a:t> </a:t>
            </a:r>
            <a:r>
              <a:rPr lang="sq-AL" dirty="1" sz="1200"/>
              <a:t>Trajneri duhet të shpjegojë se kjo pjesë do të fokusojë disa mite në lidhje me Konventën e Budapestit dhe do të përpiqet t'i trajtojë këto.</a:t>
            </a:r>
            <a:r>
              <a:rPr lang="sq-AL" dirty="1" sz="1200"/>
              <a:t> </a:t>
            </a:r>
          </a:p>
          <a:p>
            <a:endParaRPr lang="en-GB" dirty="0"/>
          </a:p>
          <a:p>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39</a:t>
            </a:fld>
          </a:p>
        </p:txBody>
      </p:sp>
    </p:spTree>
    <p:extLst>
      <p:ext uri="{BB962C8B-B14F-4D97-AF65-F5344CB8AC3E}">
        <p14:creationId xmlns:p14="http://schemas.microsoft.com/office/powerpoint/2010/main" val="3302448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sz="1200"/>
              <a:t>Ky slajd përshkruan objektivat e kësaj seance.</a:t>
            </a:r>
            <a:r>
              <a:rPr lang="sq-AL" dirty="1" sz="1200"/>
              <a:t> </a:t>
            </a:r>
            <a:r>
              <a:rPr lang="sq-AL" dirty="1" sz="1200"/>
              <a:t>Ai nënvizon atë që pjesëmarrësit duhet të presin të mësojnë nga slajdet.</a:t>
            </a:r>
            <a:r>
              <a:rPr lang="sq-AL" dirty="1" sz="1200"/>
              <a:t> </a:t>
            </a:r>
            <a:r>
              <a:rPr lang="sq-AL" dirty="1" sz="1200"/>
              <a:t>Pjesëmarrësit mund të informohen se ky slajd do të rishikohet në fund të seancës për të vlerësuar nëse janë përmbushur objektivat.</a:t>
            </a:r>
            <a:r>
              <a:rPr lang="sq-AL" dirty="1" sz="1200"/>
              <a:t>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a:t>
            </a:fld>
          </a:p>
        </p:txBody>
      </p:sp>
    </p:spTree>
    <p:extLst>
      <p:ext uri="{BB962C8B-B14F-4D97-AF65-F5344CB8AC3E}">
        <p14:creationId xmlns:p14="http://schemas.microsoft.com/office/powerpoint/2010/main" val="315980072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slajd nxjerr në pah një mit për Konventën e Budapestit - se është një konventë rajonale ose se është Eurocentrike.</a:t>
            </a:r>
            <a:r>
              <a:rPr lang="sq-AL" dirty="1"/>
              <a:t> </a:t>
            </a:r>
            <a:r>
              <a:rPr lang="sq-AL" dirty="1"/>
              <a:t>Trajneri mund të pyesë se sa prej pjesëmarrësve e mbajnë këtë keqkuptim, përpara se të kalojnë në slajdin tjetër për ta mënjanuar këtë keqkuptim.</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40</a:t>
            </a:fld>
          </a:p>
        </p:txBody>
      </p:sp>
    </p:spTree>
    <p:extLst>
      <p:ext uri="{BB962C8B-B14F-4D97-AF65-F5344CB8AC3E}">
        <p14:creationId xmlns:p14="http://schemas.microsoft.com/office/powerpoint/2010/main" val="18711390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tregon një hartë të botës me kontinentin e Antarktidës të theksuar me të kuqe.</a:t>
            </a:r>
            <a:r>
              <a:rPr lang="sq-AL" dirty="1"/>
              <a:t> </a:t>
            </a:r>
            <a:r>
              <a:rPr lang="sq-AL" dirty="1"/>
              <a:t>Qëllimi slajdit është të nënvizojë se Antarktida është e vetmja përmbajtje në botë që nuk ka asnjë anëtar në Konventën e Budapestit.</a:t>
            </a:r>
            <a:r>
              <a:rPr lang="sq-AL" dirty="1"/>
              <a:t> </a:t>
            </a:r>
            <a:r>
              <a:rPr lang="sq-AL" dirty="1"/>
              <a:t>Trajneri mund ta përdorë këtë prezantim për të theksuar se Konventa e Budapestit është me të vërtetë një konventë globale, me anëtarësim në Amerikën e Veriut, Amerikën e Jugut, Afrikën, Evropën, Azinë dhe Australinë.</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41</a:t>
            </a:fld>
          </a:p>
        </p:txBody>
      </p:sp>
    </p:spTree>
    <p:extLst>
      <p:ext uri="{BB962C8B-B14F-4D97-AF65-F5344CB8AC3E}">
        <p14:creationId xmlns:p14="http://schemas.microsoft.com/office/powerpoint/2010/main" val="26161332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tregon se si ka një rritje të shkallës së anëtarësimeve në Konventën e Budapestit me kalimin e kohës.</a:t>
            </a:r>
            <a:r>
              <a:rPr lang="sq-AL" dirty="1"/>
              <a:t> </a:t>
            </a:r>
            <a:r>
              <a:rPr lang="sq-AL" dirty="1"/>
              <a:t>Slajdi grupon anëtarësimet në katër periudha kohore:</a:t>
            </a:r>
          </a:p>
          <a:p>
            <a:pPr marL="228600" indent="-228600">
              <a:buAutoNum type="arabicPeriod"/>
            </a:pPr>
            <a:r>
              <a:rPr lang="sq-AL" dirty="1"/>
              <a:t>2001 – 2005 (e kaltër)</a:t>
            </a:r>
          </a:p>
          <a:p>
            <a:pPr marL="228600" indent="-228600">
              <a:buAutoNum type="arabicPeriod"/>
            </a:pPr>
            <a:r>
              <a:rPr lang="sq-AL" dirty="1"/>
              <a:t>2006 – 2010 (e verdhë)</a:t>
            </a:r>
          </a:p>
          <a:p>
            <a:pPr marL="228600" indent="-228600">
              <a:buAutoNum type="arabicPeriod"/>
            </a:pPr>
            <a:r>
              <a:rPr lang="sq-AL" dirty="1"/>
              <a:t>2011 – 2015 (e gjelbër)</a:t>
            </a:r>
          </a:p>
          <a:p>
            <a:pPr marL="228600" indent="-228600">
              <a:buAutoNum type="arabicPeriod"/>
            </a:pPr>
            <a:r>
              <a:rPr lang="sq-AL" dirty="1"/>
              <a:t>2016 – 2020  (e kuqe)</a:t>
            </a:r>
          </a:p>
          <a:p>
            <a:pPr marL="228600" indent="-228600">
              <a:buAutoNum type="arabicPeriod"/>
            </a:pPr>
            <a:endParaRPr lang="en-US" dirty="0"/>
          </a:p>
          <a:p>
            <a:pPr marL="0" indent="0">
              <a:buNone/>
            </a:pPr>
            <a:r>
              <a:rPr lang="sq-AL" dirty="1"/>
              <a:t>Animacionet demonstrojnë se cilat vende kanë aderuar në Konventën e Budapestit në çdo periudhë kohore.</a:t>
            </a:r>
            <a:r>
              <a:rPr lang="sq-AL" dirty="1"/>
              <a:t> </a:t>
            </a:r>
            <a:r>
              <a:rPr lang="sq-AL" dirty="1"/>
              <a:t>Ky slajd mund të përdoret për të demonstruar një përvetësim të anëtarësimeve në Konventën e Budapestit - në veçanti një rritje në të gjithë botën.</a:t>
            </a:r>
            <a:r>
              <a:rPr lang="sq-AL" dirty="1"/>
              <a:t>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42</a:t>
            </a:fld>
          </a:p>
        </p:txBody>
      </p:sp>
    </p:spTree>
    <p:extLst>
      <p:ext uri="{BB962C8B-B14F-4D97-AF65-F5344CB8AC3E}">
        <p14:creationId xmlns:p14="http://schemas.microsoft.com/office/powerpoint/2010/main" val="4943591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Ky slajd nxjerr në pah karakteristikat kryesore për të demonstruar se Konventa e Budapestit NUK është një instrument rajonal ose eurocentrik.</a:t>
            </a:r>
            <a:r>
              <a:rPr lang="sq-AL" dirty="1"/>
              <a:t> </a:t>
            </a:r>
            <a:r>
              <a:rPr lang="sq-AL" dirty="1"/>
              <a:t>Ai demonstron se Konventa e Budapestit është një traktat global dhe se shkalla e anëtarësimeve vazhdon të përshpejtohet.</a:t>
            </a:r>
            <a:r>
              <a:rPr lang="sq-AL" dirty="1"/>
              <a:t> </a:t>
            </a:r>
          </a:p>
          <a:p>
            <a:pPr marL="0" indent="0" eaLnBrk="1" hangingPunct="1">
              <a:spcBef>
                <a:spcPct val="0"/>
              </a:spcBef>
              <a:buFontTx/>
              <a:buNone/>
            </a:pPr>
            <a:endParaRPr lang="en-US" dirty="0"/>
          </a:p>
          <a:p>
            <a:pPr marL="0" indent="0" eaLnBrk="1" hangingPunct="1">
              <a:spcBef>
                <a:spcPct val="0"/>
              </a:spcBef>
              <a:buFontTx/>
              <a:buNone/>
            </a:pPr>
            <a:r>
              <a:rPr lang="sq-AL" dirty="1"/>
              <a:t>Duke pasur parasysh kohën e nevojshme për të negociuar dhe formuluar Konventën e Budapestit (që nga viti 1996), nuk do të kishte gjasa që një traktat i ri do të formulohej në më pak se 25 vjet, së paku veçanërisht duke pasur parasysh divergjencën në shumë prej çështjeve që do të adresoheshin në konventën e re.</a:t>
            </a:r>
            <a:r>
              <a:rPr lang="sq-AL" dirty="1"/>
              <a:t>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43</a:t>
            </a:fld>
          </a:p>
        </p:txBody>
      </p:sp>
    </p:spTree>
    <p:extLst>
      <p:ext uri="{BB962C8B-B14F-4D97-AF65-F5344CB8AC3E}">
        <p14:creationId xmlns:p14="http://schemas.microsoft.com/office/powerpoint/2010/main" val="26292502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slajd nxjerr në pah një mit për Konventën e Budapestit - se ajo është e vjetruar.</a:t>
            </a:r>
            <a:r>
              <a:rPr lang="sq-AL" dirty="1"/>
              <a:t> </a:t>
            </a:r>
            <a:r>
              <a:rPr lang="sq-AL" dirty="1"/>
              <a:t>Trajneri mund të pyesë se sa prej pjesëmarrësve e mbajnë këtë keqkuptim, përpara se të kalojnë në slajdin tjetër për ta mënjanuar këtë keqkuptim.</a:t>
            </a:r>
          </a:p>
          <a:p>
            <a:endParaRPr lang="en-US" dirty="0"/>
          </a:p>
          <a:p>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44</a:t>
            </a:fld>
          </a:p>
        </p:txBody>
      </p:sp>
    </p:spTree>
    <p:extLst>
      <p:ext uri="{BB962C8B-B14F-4D97-AF65-F5344CB8AC3E}">
        <p14:creationId xmlns:p14="http://schemas.microsoft.com/office/powerpoint/2010/main" val="27679275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7500" lnSpcReduction="2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slajd demonstron se si Konventa e Budapestit NUK është e vjetruar.</a:t>
            </a:r>
            <a:r>
              <a:rPr lang="sq-AL" dirty="1"/>
              <a:t>  </a:t>
            </a:r>
            <a:r>
              <a:rPr lang="sq-AL" dirty="1"/>
              <a:t>Megjithëse Konventa e Budapestit u hartua në vitin 2001, ajo ka gjuhë neutrale teknologjike e cila shtrihet organikisht në krime të reja dhe zhvillime në teknologji.</a:t>
            </a:r>
            <a:r>
              <a:rPr lang="sq-AL" dirty="1"/>
              <a:t> </a:t>
            </a:r>
            <a:r>
              <a:rPr lang="sq-AL" dirty="1"/>
              <a:t>Ky është një nga tiparet kryesore të Konventës së Budapestit që siguron që ajo të vazhdojë të mbetet e rëndësishme pavarësisht përparimeve të gjera në teknologji që nga hartimi i saj në vitin 2001.</a:t>
            </a:r>
            <a:r>
              <a:rPr lang="sq-AL" dirty="1"/>
              <a:t> </a:t>
            </a:r>
            <a:r>
              <a:rPr lang="sq-AL" dirty="1"/>
              <a:t>Një numër shënimesh udhëzuese janë lëshuar për të demonstruar se si Konventa e Budapestit zbatohet për një sërë shkeljesh që nuk janë të mbuluara në mënyrë të qartë nga Konventa e Budapestit, përfshirë:</a:t>
            </a:r>
          </a:p>
          <a:p>
            <a:pPr marL="742950" lvl="0"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Botnets</a:t>
            </a:r>
          </a:p>
          <a:p>
            <a:pPr marL="742950" lvl="0"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Vjedhje identiteti</a:t>
            </a:r>
            <a:r>
              <a:rPr lang="sq-AL" dirty="1" sz="1200">
                <a:latin typeface="Verdana" panose="020B0604030504040204" pitchFamily="34" charset="0"/>
                <a:ea typeface="Verdana" panose="020B0604030504040204" pitchFamily="34" charset="0"/>
                <a:cs typeface="Verdana" panose="020B0604030504040204" pitchFamily="34" charset="0"/>
              </a:rPr>
              <a:t> </a:t>
            </a:r>
          </a:p>
          <a:p>
            <a:pPr marL="742950" lvl="0"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Sulmet DDOS</a:t>
            </a:r>
          </a:p>
          <a:p>
            <a:pPr marL="742950" lvl="0"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Sulmet e infrastrukturës kritike</a:t>
            </a:r>
          </a:p>
          <a:p>
            <a:pPr marL="742950" lvl="0"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Malware</a:t>
            </a:r>
            <a:r>
              <a:rPr lang="sq-AL" dirty="1" sz="1200">
                <a:latin typeface="Verdana" panose="020B0604030504040204" pitchFamily="34" charset="0"/>
                <a:ea typeface="Verdana" panose="020B0604030504040204" pitchFamily="34" charset="0"/>
                <a:cs typeface="Verdana" panose="020B0604030504040204" pitchFamily="34" charset="0"/>
              </a:rPr>
              <a:t> </a:t>
            </a:r>
          </a:p>
          <a:p>
            <a:pPr marL="742950" lvl="0"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Spam</a:t>
            </a:r>
          </a:p>
          <a:p>
            <a:pPr marL="742950" lvl="0"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Ndërhyrja në zgjedhje</a:t>
            </a:r>
            <a:r>
              <a:rPr lang="sq-AL" dirty="1" sz="1200">
                <a:latin typeface="Verdana" panose="020B0604030504040204" pitchFamily="34" charset="0"/>
                <a:ea typeface="Verdana" panose="020B0604030504040204" pitchFamily="34" charset="0"/>
                <a:cs typeface="Verdana" panose="020B0604030504040204" pitchFamily="34" charset="0"/>
              </a:rPr>
              <a:t> </a:t>
            </a:r>
          </a:p>
          <a:p>
            <a:pPr marL="742950" lvl="0" indent="-457200" algn="just" eaLnBrk="1" hangingPunct="1">
              <a:buFont typeface="+mj-lt"/>
              <a:buAutoNum type="arabicPeriod"/>
              <a:defRPr/>
            </a:pPr>
            <a:r>
              <a:rPr lang="sq-AL" dirty="1" sz="1200">
                <a:latin typeface="Verdana" panose="020B0604030504040204" pitchFamily="34" charset="0"/>
                <a:ea typeface="Verdana" panose="020B0604030504040204" pitchFamily="34" charset="0"/>
                <a:cs typeface="Verdana" panose="020B0604030504040204" pitchFamily="34" charset="0"/>
              </a:rPr>
              <a:t>Terrorizmi</a:t>
            </a:r>
            <a:r>
              <a:rPr lang="sq-AL" dirty="1" sz="1200">
                <a:latin typeface="Verdana" panose="020B0604030504040204" pitchFamily="34" charset="0"/>
                <a:ea typeface="Verdana" panose="020B0604030504040204" pitchFamily="34" charset="0"/>
                <a:cs typeface="Verdana" panose="020B0604030504040204" pitchFamily="34" charset="0"/>
              </a:rPr>
              <a:t> </a:t>
            </a: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Kur gjuha e Konventës së Budapestit është e pamjaftueshme për të përmbushur në mënyrë adekuate këto përparime, Protokollet Shtesë mund të merren parasysh.</a:t>
            </a:r>
            <a:r>
              <a:rPr lang="sq-AL" dirty="1"/>
              <a:t> </a:t>
            </a:r>
            <a:r>
              <a:rPr lang="sq-AL" dirty="1"/>
              <a:t>Për shembull, Protokolli Shtesë i Konventës mbi Krimin Kibernetik, në lidhje me kriminalizimin e akteve të një natyre raciste dhe ksenofobike të kryera përmes sistemeve kompjuterike u hap për nënshkrim në vitin 2003.</a:t>
            </a:r>
            <a:r>
              <a:rPr lang="sq-AL" dirty="1"/>
              <a:t> </a:t>
            </a:r>
            <a:r>
              <a:rPr lang="sq-AL" dirty="1"/>
              <a:t>Për më tepër, një Protokoll i Dytë Shtesë (https://www.coe.int/en/web/cybercrime/t-cy-drafting-group) lidhur me bashkëpunimin e zgjeruar ndërkombëtar aktualisht po negociohet</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Fakti që Konventa e Budapestit nuk është e vjetruar, mbase dëshmohet më së miri nga fakti se ajo vazhdon të përdoret si bazë për traktate të ndryshme përfshirë Konventën Arabe për Luftimin e Informacionit.</a:t>
            </a:r>
            <a:r>
              <a:rPr lang="sq-AL" dirty="1"/>
              <a:t> </a:t>
            </a:r>
            <a:r>
              <a:rPr lang="sq-AL" dirty="1"/>
              <a:t>Veprat penale të teknologjisë dhe Konventa e Unionit Afrikan për siguri kibernetike dhe mbrojtje të të dhënave personale.</a:t>
            </a:r>
            <a:r>
              <a:rPr lang="sq-AL" dirty="1"/>
              <a:t> </a:t>
            </a:r>
            <a:r>
              <a:rPr lang="sq-AL" dirty="1"/>
              <a:t>Për më tepër, Konventa e Budapestit vazhdon të përdoret si një udhëzim për vendet në të gjithë botën për të hartuar ligjet e brendshme.</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45</a:t>
            </a:fld>
          </a:p>
        </p:txBody>
      </p:sp>
    </p:spTree>
    <p:extLst>
      <p:ext uri="{BB962C8B-B14F-4D97-AF65-F5344CB8AC3E}">
        <p14:creationId xmlns:p14="http://schemas.microsoft.com/office/powerpoint/2010/main" val="31443590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Konventa e Budapestit vazhdon të ratifikohet nga vendet, duke sugjeruar që ajo të vazhdojë të mbetet e rëndësishme si instrumenti kryesor i krimit kibernetik global.</a:t>
            </a:r>
            <a:r>
              <a:rPr lang="sq-AL" dirty="1"/>
              <a:t> </a:t>
            </a:r>
          </a:p>
          <a:p>
            <a:pPr marL="0" indent="0" eaLnBrk="1" hangingPunct="1">
              <a:spcBef>
                <a:spcPct val="0"/>
              </a:spcBef>
              <a:buFontTx/>
              <a:buNone/>
            </a:pPr>
            <a:endParaRPr lang="en-US" dirty="0"/>
          </a:p>
          <a:p>
            <a:pPr marL="0" indent="0" eaLnBrk="1" hangingPunct="1">
              <a:spcBef>
                <a:spcPct val="0"/>
              </a:spcBef>
              <a:buFontTx/>
              <a:buNone/>
            </a:pPr>
            <a:r>
              <a:rPr lang="sq-AL" dirty="1"/>
              <a:t>Argumenti që Konventa e Budapestit është e vjetruar bazohet kryesisht në faktin se ajo është hartuar në vitin 2001.</a:t>
            </a:r>
            <a:r>
              <a:rPr lang="sq-AL" dirty="1"/>
              <a:t> </a:t>
            </a:r>
            <a:r>
              <a:rPr lang="sq-AL" dirty="1"/>
              <a:t>Sidoqoftë, shumë vende kanë legjislacione edhe më të vjetra të krimit kibernetik, të cilat vazhdojnë të jenë efektive dhe të relevante.</a:t>
            </a:r>
            <a:r>
              <a:rPr lang="sq-AL" dirty="1"/>
              <a:t> </a:t>
            </a:r>
            <a:r>
              <a:rPr lang="sq-AL" dirty="1"/>
              <a:t>Për shembull:</a:t>
            </a:r>
          </a:p>
          <a:p>
            <a:pPr marL="228600" indent="-228600" eaLnBrk="1" hangingPunct="1">
              <a:spcBef>
                <a:spcPct val="0"/>
              </a:spcBef>
              <a:buFontTx/>
              <a:buAutoNum type="arabicPeriod"/>
            </a:pPr>
            <a:r>
              <a:rPr lang="sq-AL" dirty="1"/>
              <a:t>Akti i Mashtrimit dhe Abuzimit me Kompjuterë i SHBA-ve i cili u miratua në vitin 1986</a:t>
            </a:r>
          </a:p>
          <a:p>
            <a:pPr marL="228600" indent="-228600" eaLnBrk="1" hangingPunct="1">
              <a:spcBef>
                <a:spcPct val="0"/>
              </a:spcBef>
              <a:buFontTx/>
              <a:buAutoNum type="arabicPeriod"/>
            </a:pPr>
            <a:r>
              <a:rPr lang="sq-AL" dirty="1"/>
              <a:t>Akti i Keqpërdorimit të Kompjuterëve në Mbretërinë e Bashkuar u miratua në vitin 1990</a:t>
            </a:r>
          </a:p>
          <a:p>
            <a:pPr marL="228600" indent="-228600" eaLnBrk="1" hangingPunct="1">
              <a:spcBef>
                <a:spcPct val="0"/>
              </a:spcBef>
              <a:buFontTx/>
              <a:buAutoNum type="arabicPeriod"/>
            </a:pPr>
            <a:r>
              <a:rPr lang="sq-AL" dirty="1"/>
              <a:t>Akti Australian i Krimit Kibernetik u miratua në vitin 2001</a:t>
            </a:r>
          </a:p>
          <a:p>
            <a:pPr marL="228600" indent="-228600" eaLnBrk="1" hangingPunct="1">
              <a:spcBef>
                <a:spcPct val="0"/>
              </a:spcBef>
              <a:buFontTx/>
              <a:buAutoNum type="arabicPeriod"/>
            </a:pPr>
            <a:r>
              <a:rPr lang="sq-AL" dirty="1"/>
              <a:t>Ligji francez nr. 2004-575, Për Besimin në Ekonominë Digjitale u miratua në vitin 2004</a:t>
            </a:r>
          </a:p>
          <a:p>
            <a:pPr marL="228600" indent="-228600" eaLnBrk="1" hangingPunct="1">
              <a:spcBef>
                <a:spcPct val="0"/>
              </a:spcBef>
              <a:buFontTx/>
              <a:buAutoNum type="arabicPeriod"/>
            </a:pPr>
            <a:endParaRPr lang="en-US" dirty="0"/>
          </a:p>
          <a:p>
            <a:pPr marL="0" indent="0" eaLnBrk="1" hangingPunct="1">
              <a:spcBef>
                <a:spcPct val="0"/>
              </a:spcBef>
              <a:buFontTx/>
              <a:buNone/>
            </a:pPr>
            <a:r>
              <a:rPr lang="sq-AL" dirty="1"/>
              <a:t>Për sa kohë që gjuha e një konvente ose legjislacioni për krimin kibernetik është neutrale ndaj teknologjisë, ajo do të vazhdojë të mbetet e rëndësishme për një periudhë të gjatë kohore.</a:t>
            </a:r>
            <a:r>
              <a:rPr lang="sq-AL" dirty="1"/>
              <a:t>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46</a:t>
            </a:fld>
          </a:p>
        </p:txBody>
      </p:sp>
    </p:spTree>
    <p:extLst>
      <p:ext uri="{BB962C8B-B14F-4D97-AF65-F5344CB8AC3E}">
        <p14:creationId xmlns:p14="http://schemas.microsoft.com/office/powerpoint/2010/main" val="24928168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slajd nxjerr në pah një mit rreth Konventës së Budapestit veçanërisht ndërmjet vendeve në zhvillim - që ajo është hartuar nga një grup i vogël vendesh (disa vende të caktuara të infrastrukturës).</a:t>
            </a:r>
            <a:r>
              <a:rPr lang="sq-AL" dirty="1"/>
              <a:t> </a:t>
            </a:r>
            <a:r>
              <a:rPr lang="sq-AL" dirty="1"/>
              <a:t>Trajneri mund të lexojë citate në fund të ekranit dhe të shpjegojë se kjo është një pyetje e bërë zakonisht në lidhje me Konventën e Budapestit.</a:t>
            </a:r>
            <a:r>
              <a:rPr lang="sq-AL" dirty="1"/>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Trajneri mund të pyesë se sa prej pjesëmarrësve e mbajnë këtë keqkuptim, përpara se të kalojnë në slajdin tjetër për ta mënjanuar këtë keqkuptim.</a:t>
            </a:r>
          </a:p>
          <a:p>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47</a:t>
            </a:fld>
          </a:p>
        </p:txBody>
      </p:sp>
    </p:spTree>
    <p:extLst>
      <p:ext uri="{BB962C8B-B14F-4D97-AF65-F5344CB8AC3E}">
        <p14:creationId xmlns:p14="http://schemas.microsoft.com/office/powerpoint/2010/main" val="198022289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Ky slajd shpjegon pse vende të caktuara udhëhoqën formulimin fillestar të Konventës së Budapestit.</a:t>
            </a:r>
            <a:r>
              <a:rPr lang="sq-AL" dirty="1"/>
              <a:t> </a:t>
            </a:r>
          </a:p>
          <a:p>
            <a:pPr marL="0" indent="0" eaLnBrk="1" hangingPunct="1">
              <a:spcBef>
                <a:spcPct val="0"/>
              </a:spcBef>
              <a:buFontTx/>
              <a:buNone/>
            </a:pPr>
            <a:endParaRPr lang="en-US" dirty="0"/>
          </a:p>
          <a:p>
            <a:pPr marL="0" indent="0" eaLnBrk="1" hangingPunct="1">
              <a:spcBef>
                <a:spcPct val="0"/>
              </a:spcBef>
              <a:buFontTx/>
              <a:buNone/>
            </a:pPr>
            <a:r>
              <a:rPr lang="sq-AL" dirty="1"/>
              <a:t>Për shembull, shumë vende nuk e shikonin krimin kibernetik si prioritet që në fillim të vitit 2001.</a:t>
            </a:r>
            <a:r>
              <a:rPr lang="sq-AL" dirty="1"/>
              <a:t> </a:t>
            </a:r>
            <a:r>
              <a:rPr lang="sq-AL" dirty="1"/>
              <a:t>Kjo është kryesisht për shkak të mungesës ose natyrës së kufizuar të përparimeve teknologjike në këto vende gjatë asaj periudhe.</a:t>
            </a:r>
            <a:r>
              <a:rPr lang="sq-AL" dirty="1"/>
              <a:t> </a:t>
            </a:r>
          </a:p>
          <a:p>
            <a:pPr marL="0" indent="0" eaLnBrk="1" hangingPunct="1">
              <a:spcBef>
                <a:spcPct val="0"/>
              </a:spcBef>
              <a:buFontTx/>
              <a:buNone/>
            </a:pPr>
            <a:endParaRPr lang="en-US" dirty="0"/>
          </a:p>
          <a:p>
            <a:pPr marL="0" indent="0" eaLnBrk="1" hangingPunct="1">
              <a:spcBef>
                <a:spcPct val="0"/>
              </a:spcBef>
              <a:buFontTx/>
              <a:buNone/>
            </a:pPr>
            <a:r>
              <a:rPr lang="sq-AL" dirty="1"/>
              <a:t>Për më tepër, është e rëndësishme që politika, paragjykimi dhe interesat strategjikë të mos tejkalohen nga meritat, dobia dhe interesi kombëtar në lidhje me anëtarësimin në një traktat.</a:t>
            </a:r>
            <a:r>
              <a:rPr lang="sq-AL" dirty="1"/>
              <a:t> </a:t>
            </a:r>
            <a:r>
              <a:rPr lang="sq-AL" dirty="1"/>
              <a:t>Konventa e Budapestit ofron dobi të jashtëzakonshme për të gjitha vendet në luftën e tyre kundër krimit kibernetik dhe në lidhje me shkëmbimin e provave elektronike.</a:t>
            </a:r>
            <a:r>
              <a:rPr lang="sq-AL" dirty="1"/>
              <a:t> </a:t>
            </a:r>
          </a:p>
          <a:p>
            <a:pPr marL="0" indent="0" eaLnBrk="1" hangingPunct="1">
              <a:spcBef>
                <a:spcPct val="0"/>
              </a:spcBef>
              <a:buFontTx/>
              <a:buNone/>
            </a:pPr>
            <a:endParaRPr lang="en-US" dirty="0"/>
          </a:p>
          <a:p>
            <a:pPr marL="0" indent="0" eaLnBrk="1" hangingPunct="1">
              <a:spcBef>
                <a:spcPct val="0"/>
              </a:spcBef>
              <a:buFontTx/>
              <a:buNone/>
            </a:pPr>
            <a:r>
              <a:rPr lang="sq-AL" dirty="1"/>
              <a:t>Më në fund, kërcënimet që paraqiten nga kriminelët kibernetikë janë të njëjta përtej kufijve territorialë.</a:t>
            </a:r>
            <a:r>
              <a:rPr lang="sq-AL" dirty="1"/>
              <a:t> </a:t>
            </a:r>
            <a:r>
              <a:rPr lang="sq-AL" dirty="1"/>
              <a:t>Nuk ka asnjë ndryshim ndërmjet kërcënimeve me të cilat përballen kombet e zhvilluara dhe ato në zhvillim.</a:t>
            </a:r>
            <a:r>
              <a:rPr lang="sq-AL" dirty="1"/>
              <a:t> </a:t>
            </a:r>
            <a:r>
              <a:rPr lang="sq-AL" dirty="1"/>
              <a:t>Në këtë drejtim, Konventa e Budapestit adreson shqetësimet e vendeve në zhvillim ashtu si të vendeve të zhvilluara.</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48</a:t>
            </a:fld>
          </a:p>
        </p:txBody>
      </p:sp>
    </p:spTree>
    <p:extLst>
      <p:ext uri="{BB962C8B-B14F-4D97-AF65-F5344CB8AC3E}">
        <p14:creationId xmlns:p14="http://schemas.microsoft.com/office/powerpoint/2010/main" val="31934340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lang="sq-AL" dirty="1"/>
              <a:t>Konventa e Budapestit nuk është traktati i vetëm që u hartua nga një grup i kombeve të zhvilluara por më vonë u aderua nga shumë kombe të tjera në zhvillim.</a:t>
            </a:r>
            <a:r>
              <a:rPr lang="sq-AL" dirty="1"/>
              <a:t> </a:t>
            </a:r>
            <a:r>
              <a:rPr lang="sq-AL" dirty="1"/>
              <a:t>Shumë traktate, të tilla si ato të renditura në slajd, janë hartuar nga një grup vendesh, por më pas janë miratuar si traktate globale.</a:t>
            </a:r>
            <a:r>
              <a:rPr lang="sq-AL" dirty="1"/>
              <a:t> </a:t>
            </a:r>
            <a:r>
              <a:rPr lang="sq-AL" dirty="1"/>
              <a:t>Konventa e Budapestit nuk ndryshon nga këto traktate.</a:t>
            </a:r>
            <a:r>
              <a:rPr lang="sq-AL" dirty="1"/>
              <a:t>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49</a:t>
            </a:fld>
          </a:p>
        </p:txBody>
      </p:sp>
    </p:spTree>
    <p:extLst>
      <p:ext uri="{BB962C8B-B14F-4D97-AF65-F5344CB8AC3E}">
        <p14:creationId xmlns:p14="http://schemas.microsoft.com/office/powerpoint/2010/main" val="12874904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sz="1200"/>
              <a:t>Ky është slajd hyrës për pjesën e parë të seancës.</a:t>
            </a:r>
            <a:r>
              <a:rPr lang="sq-AL" dirty="1" sz="1200"/>
              <a:t> </a:t>
            </a:r>
            <a:r>
              <a:rPr lang="sq-AL" dirty="1" sz="1200"/>
              <a:t>Trajneri duhet të shpjegojë se kjo pjesë do të mbulojë fushën dhe shtrirjen e Konventës së Budapestit.</a:t>
            </a:r>
            <a:r>
              <a:rPr lang="sq-AL" dirty="1" sz="1200"/>
              <a:t> </a:t>
            </a:r>
            <a:r>
              <a:rPr lang="sq-AL" dirty="1" sz="1200"/>
              <a:t>Në veçanti, ajo do të sigurojë një përmbledhje të tri shtyllave të Konventës së Budapestit - përkatësisht e drejta materiale, e drejta procedurale dhe bashkëpunimi ndërkombëtar.</a:t>
            </a:r>
            <a:r>
              <a:rPr lang="sq-AL" dirty="1" sz="1200"/>
              <a:t> </a:t>
            </a:r>
            <a:r>
              <a:rPr lang="sq-AL" dirty="1" sz="1200"/>
              <a:t>Ajo gjithashtu do të sigurojë statistika për numrin e palëve në Konventën e Budapestit, numrin e nënshkruesve dhe numrin e vendeve të ftuara për t'u anëtarësuar.</a:t>
            </a:r>
            <a:r>
              <a:rPr lang="sq-AL" dirty="1" sz="1200"/>
              <a:t> </a:t>
            </a:r>
            <a:r>
              <a:rPr lang="sq-AL" dirty="1" sz="1200"/>
              <a:t>Kjo pjesë do të ofrojë gjithashtu një përmbledhje të qasjes së Këshillit të Evropës dhe projekteve të ndryshme për ndërtimin e kapaciteteve aktualisht në proces.</a:t>
            </a:r>
            <a:r>
              <a:rPr lang="sq-AL" dirty="1" sz="1200"/>
              <a:t>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5</a:t>
            </a:fld>
          </a:p>
        </p:txBody>
      </p:sp>
    </p:spTree>
    <p:extLst>
      <p:ext uri="{BB962C8B-B14F-4D97-AF65-F5344CB8AC3E}">
        <p14:creationId xmlns:p14="http://schemas.microsoft.com/office/powerpoint/2010/main" val="309796580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Ky slajd tregon një shembull pse nuk është e rëndësishme që një konventë të hartohet ose negociohet nga një numër i vogël i vendeve.</a:t>
            </a:r>
            <a:r>
              <a:rPr lang="sq-AL" dirty="1"/>
              <a:t> </a:t>
            </a:r>
            <a:r>
              <a:rPr lang="sq-AL" dirty="1"/>
              <a:t>Trajneri mund të shpjegojë që në vitin 1944 kur u nënshkrua Konventa e Çikagos, ajo ishte vetëm mbi bazën e një procesi hartimi dhe negocimi që përfshinte 52 shtete.</a:t>
            </a:r>
            <a:r>
              <a:rPr lang="sq-AL" dirty="1"/>
              <a:t> </a:t>
            </a:r>
            <a:r>
              <a:rPr lang="sq-AL" dirty="1"/>
              <a:t>Megjithatë, aktualisht ka 193 palë.</a:t>
            </a:r>
            <a:r>
              <a:rPr lang="sq-AL" dirty="1"/>
              <a:t> </a:t>
            </a:r>
            <a:r>
              <a:rPr lang="sq-AL" dirty="1"/>
              <a:t>Trajneri mund ta përdorë këtë si një shembull për të treguar rëndësinë e shikimit të secilës konventë për meritat e veta në funksion të interesit kombëtar.</a:t>
            </a:r>
            <a:r>
              <a:rPr lang="sq-AL" dirty="1"/>
              <a:t>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50</a:t>
            </a:fld>
          </a:p>
        </p:txBody>
      </p:sp>
    </p:spTree>
    <p:extLst>
      <p:ext uri="{BB962C8B-B14F-4D97-AF65-F5344CB8AC3E}">
        <p14:creationId xmlns:p14="http://schemas.microsoft.com/office/powerpoint/2010/main" val="385907032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slajd nxjerr në pah një mit për Konventën e Budapestit veçanërisht ndërmjet vendeve në zhvillim - që favorizon vendet e zhvilluara ose ato të infrastrukturës.</a:t>
            </a:r>
            <a:r>
              <a:rPr lang="sq-AL" dirty="1"/>
              <a:t> </a:t>
            </a:r>
            <a:r>
              <a:rPr lang="sq-AL" dirty="1"/>
              <a:t>Trajneri mund të pyesë se sa prej pjesëmarrësve e mbajnë këtë keqkuptim, përpara se të kalojnë në slajdin tjetër për ta mënjanuar këtë keqkuptim.</a:t>
            </a:r>
          </a:p>
          <a:p>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51</a:t>
            </a:fld>
          </a:p>
        </p:txBody>
      </p:sp>
    </p:spTree>
    <p:extLst>
      <p:ext uri="{BB962C8B-B14F-4D97-AF65-F5344CB8AC3E}">
        <p14:creationId xmlns:p14="http://schemas.microsoft.com/office/powerpoint/2010/main" val="35201488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Në mungesë të Konventës së Budapestit ose ndonjë traktati tjetër të detyrueshëm dypalësh ose shumëpalësh të ndihmës së ndërsjellë, kërkesat për prova elektronike të bëra nga vendet në zhvillim për vendet e zhvilluara nuk janë gjithmonë të afërta.</a:t>
            </a:r>
            <a:r>
              <a:rPr lang="sq-AL" dirty="1"/>
              <a:t> </a:t>
            </a:r>
          </a:p>
          <a:p>
            <a:pPr marL="0" indent="0" eaLnBrk="1" hangingPunct="1">
              <a:spcBef>
                <a:spcPct val="0"/>
              </a:spcBef>
              <a:buFontTx/>
              <a:buNone/>
            </a:pPr>
            <a:endParaRPr lang="en-US" dirty="0"/>
          </a:p>
          <a:p>
            <a:pPr marL="0" indent="0" eaLnBrk="1" hangingPunct="1">
              <a:spcBef>
                <a:spcPct val="0"/>
              </a:spcBef>
              <a:buFontTx/>
              <a:buNone/>
            </a:pPr>
            <a:r>
              <a:rPr lang="sq-AL" dirty="1"/>
              <a:t>Konventa e Budapestit siguron përfitim më të madh për vendet në zhvillim, duke siguruar një mundësi për këto vende për të bërë kërkesa juridikisht të detyrueshme për vendet e zhvilluara/të infrastrukturës (të cilat janë kryesisht të gjithë anëtarët e Konventës së Budapestit).</a:t>
            </a:r>
            <a:r>
              <a:rPr lang="sq-AL" dirty="1"/>
              <a:t> </a:t>
            </a:r>
            <a:r>
              <a:rPr lang="sq-AL" dirty="1"/>
              <a:t>Kjo siguron një përfitim të madh për vendet në zhvillim nga anëtarësia në Konventën e Budapestit.</a:t>
            </a:r>
            <a:r>
              <a:rPr lang="sq-AL" dirty="1"/>
              <a:t> </a:t>
            </a:r>
          </a:p>
          <a:p>
            <a:pPr marL="0" indent="0" eaLnBrk="1" hangingPunct="1">
              <a:spcBef>
                <a:spcPct val="0"/>
              </a:spcBef>
              <a:buFontTx/>
              <a:buNone/>
            </a:pPr>
            <a:endParaRPr lang="en-US" dirty="0"/>
          </a:p>
          <a:p>
            <a:pPr marL="0" indent="0" eaLnBrk="1" hangingPunct="1">
              <a:spcBef>
                <a:spcPct val="0"/>
              </a:spcBef>
              <a:buFontTx/>
              <a:buNone/>
            </a:pPr>
            <a:r>
              <a:rPr lang="sq-AL" dirty="1"/>
              <a:t>Për më tepër, meqenëse Konventa e Budapestit lejon refuzimin e kërkesave kur vendi i kërkuar e konsideron veprën si një vepër politike ose e lidhur me një vepër politike, vendet në zhvillim zakonisht kanë më shumë fleksibilitet në refuzimin e një kërkese pasi që në shumë vende në zhvillim, fushëveprimi i një vepre politike është më i gjerë.</a:t>
            </a:r>
            <a:r>
              <a:rPr lang="sq-AL" dirty="1"/>
              <a:t>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52</a:t>
            </a:fld>
          </a:p>
        </p:txBody>
      </p:sp>
    </p:spTree>
    <p:extLst>
      <p:ext uri="{BB962C8B-B14F-4D97-AF65-F5344CB8AC3E}">
        <p14:creationId xmlns:p14="http://schemas.microsoft.com/office/powerpoint/2010/main" val="258621701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Mënyra kryesore në të cilën vendet në zhvillim mund të përfitojnë nga Konventa e Budapestit është lehtësia e kërkimit të ndihmës nga ofruesit e shërbimeve të SHBA, veçanërisht në lidhje me ruajtjen e shpejtë dhe përmes zbatimit të nenit 18.1.b të Konventës së Budapestit, duke dërguar kërkesa për informacionin e abonuesit drejtpërdrejt ofruesve amerikan të shërbimeve.</a:t>
            </a:r>
            <a:r>
              <a:rPr lang="sq-AL" dirty="1"/>
              <a:t> </a:t>
            </a:r>
            <a:r>
              <a:rPr lang="sq-AL" dirty="1"/>
              <a:t>Kjo u mundëson vendeve në zhvillim të ruajnë dhe të marrin prova kryesore shumë më shpejt sesa do të ishte e mundur pa Konventën e Budapestit.</a:t>
            </a:r>
            <a:r>
              <a:rPr lang="sq-AL" dirty="1"/>
              <a:t> </a:t>
            </a:r>
          </a:p>
          <a:p>
            <a:pPr marL="0" indent="0" eaLnBrk="1" hangingPunct="1">
              <a:spcBef>
                <a:spcPct val="0"/>
              </a:spcBef>
              <a:buFontTx/>
              <a:buNone/>
            </a:pPr>
            <a:r>
              <a:rPr lang="sq-AL" dirty="1"/>
              <a:t>Ky përfitim është theksuar në raportin T-CY (https://rm.coe.int/t-cy-2020-16-bc-benefits-rep-provisional/16809ef6ac) gjithashtu.</a:t>
            </a:r>
          </a:p>
          <a:p>
            <a:pPr marL="0" indent="0" eaLnBrk="1" hangingPunct="1">
              <a:spcBef>
                <a:spcPct val="0"/>
              </a:spcBef>
              <a:buFontTx/>
              <a:buNone/>
            </a:pPr>
            <a:endParaRPr lang="en-US" dirty="0"/>
          </a:p>
          <a:p>
            <a:pPr marL="0" indent="0" eaLnBrk="1" hangingPunct="1">
              <a:spcBef>
                <a:spcPct val="0"/>
              </a:spcBef>
              <a:buFontTx/>
              <a:buNone/>
            </a:pPr>
            <a:r>
              <a:rPr lang="sq-AL" dirty="1"/>
              <a:t>E rëndësishme, ofruesit e shërbimeve priren të jenë më të përgjegjshëm dhe në përputhje me kërkesat e marra nga palët në Konventën e Budapestit - sepse ata mund të sigurohen se këto vende kanë masa mbrojtëse të përshtatshme dhe kanë legjislacion ndërkombëtar të praktikës më të mirë</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53</a:t>
            </a:fld>
          </a:p>
        </p:txBody>
      </p:sp>
    </p:spTree>
    <p:extLst>
      <p:ext uri="{BB962C8B-B14F-4D97-AF65-F5344CB8AC3E}">
        <p14:creationId xmlns:p14="http://schemas.microsoft.com/office/powerpoint/2010/main" val="178923269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marL="0" indent="0" eaLnBrk="1" hangingPunct="1">
              <a:spcBef>
                <a:spcPct val="0"/>
              </a:spcBef>
              <a:buFontTx/>
              <a:buNone/>
            </a:pPr>
            <a:r>
              <a:rPr lang="sq-AL" dirty="1"/>
              <a:t>Ky slajd tregon një krahasim se si Facebook iu përgjigj kërkesave të të dhënave nga vendet që janë palë në Konventën e Budapestit dhe vendet e tjera në H1 2019.</a:t>
            </a:r>
            <a:r>
              <a:rPr lang="sq-AL" dirty="1"/>
              <a:t> </a:t>
            </a:r>
            <a:r>
              <a:rPr lang="sq-AL" dirty="1"/>
              <a:t>Shiriti në të majtë tregon përgjigjen e Facebook ndaj palëve në Konventën e Budapestit, ndërsa shiriti në të djathtë tregon përgjigjen e Facebook për vendet që nuk janë palë në Konventën e Budapestit.</a:t>
            </a:r>
            <a:r>
              <a:rPr lang="sq-AL" dirty="1"/>
              <a:t> </a:t>
            </a:r>
          </a:p>
          <a:p>
            <a:pPr marL="0" indent="0" eaLnBrk="1" hangingPunct="1">
              <a:spcBef>
                <a:spcPct val="0"/>
              </a:spcBef>
              <a:buFontTx/>
              <a:buNone/>
            </a:pPr>
            <a:endParaRPr lang="en-US" dirty="0"/>
          </a:p>
          <a:p>
            <a:pPr marL="0" indent="0" eaLnBrk="1" hangingPunct="1">
              <a:spcBef>
                <a:spcPct val="0"/>
              </a:spcBef>
              <a:buFontTx/>
              <a:buNone/>
            </a:pPr>
            <a:r>
              <a:rPr lang="sq-AL" dirty="1"/>
              <a:t>Trajneri mund të demonstrojë se në H1 2019, palët në Konventën e Budapestit kanë bërë 94320 kërkesa për të dhëna në Facebook.</a:t>
            </a:r>
            <a:r>
              <a:rPr lang="sq-AL" dirty="1"/>
              <a:t> </a:t>
            </a:r>
            <a:r>
              <a:rPr lang="sq-AL" dirty="1"/>
              <a:t>Facebook ka prodhuar të paktën disa të dhëna në 74752 kërkesa (afërsisht 79%).</a:t>
            </a:r>
          </a:p>
          <a:p>
            <a:pPr marL="0" indent="0" eaLnBrk="1" hangingPunct="1">
              <a:spcBef>
                <a:spcPct val="0"/>
              </a:spcBef>
              <a:buFontTx/>
              <a:buNone/>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sq-AL" dirty="1"/>
              <a:t>E kundërta, në H1 2019, vendet e tjera (të cilat nuk janë palë në Konventën e Budapestit) kanë bërë 35657 kërkesa për të dhëna në Facebook.</a:t>
            </a:r>
            <a:r>
              <a:rPr lang="sq-AL" dirty="1"/>
              <a:t> </a:t>
            </a:r>
            <a:r>
              <a:rPr lang="sq-AL" dirty="1"/>
              <a:t>Facebook ka prodhuar të paktën disa të dhëna në 20622 kërkesa (afërsisht 58%).</a:t>
            </a:r>
          </a:p>
          <a:p>
            <a:pPr marL="0" marR="0" lvl="0" indent="0" algn="l" defTabSz="457200" rtl="0" eaLnBrk="1" fontAlgn="base" latinLnBrk="0" hangingPunct="1">
              <a:lnSpc>
                <a:spcPct val="100000"/>
              </a:lnSpc>
              <a:spcBef>
                <a:spcPct val="0"/>
              </a:spcBef>
              <a:spcAft>
                <a:spcPct val="0"/>
              </a:spcAft>
              <a:buClrTx/>
              <a:buSzTx/>
              <a:buFontTx/>
              <a:buNone/>
              <a:tabLst/>
              <a:defRPr/>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sq-AL" dirty="1"/>
              <a:t>Kjo mund të përdoret për të demonstruar ndikimin e anëtarësimit në Konventën e Budapestit dhe mënyrën se si mund të ndihmojë vendet që nuk janë vende të infrastrukturës në kërkimin e të dhënave nga ofruesit e shërbimeve të cilat janë të vendosura në vendet e infrastrukturës.</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54</a:t>
            </a:fld>
          </a:p>
        </p:txBody>
      </p:sp>
    </p:spTree>
    <p:extLst>
      <p:ext uri="{BB962C8B-B14F-4D97-AF65-F5344CB8AC3E}">
        <p14:creationId xmlns:p14="http://schemas.microsoft.com/office/powerpoint/2010/main" val="204133388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10000"/>
          </a:bodyPr>
          <a:lstStyle/>
          <a:p>
            <a:pPr marL="0" indent="0" eaLnBrk="1" hangingPunct="1">
              <a:spcBef>
                <a:spcPct val="0"/>
              </a:spcBef>
              <a:buFontTx/>
              <a:buNone/>
            </a:pPr>
            <a:r>
              <a:rPr lang="sq-AL" dirty="1"/>
              <a:t>Ky slajd tregon një krahasim se si Facebook iu përgjigj kërkesave të të dhënave nga vendet që janë palë në Konventën e Budapestit dhe vendet e tjera në H2 2019.</a:t>
            </a:r>
            <a:r>
              <a:rPr lang="sq-AL" dirty="1"/>
              <a:t> </a:t>
            </a:r>
            <a:r>
              <a:rPr lang="sq-AL" dirty="1"/>
              <a:t>Shiriti në të majtë tregon përgjigjen e Facebook ndaj palëve në Konventën e Budapestit, ndërsa shiriti në të djathtë tregon përgjigjen e Facebook për vendet që nuk janë palë në Konventën e Budapestit.</a:t>
            </a:r>
            <a:r>
              <a:rPr lang="sq-AL" dirty="1"/>
              <a:t> </a:t>
            </a:r>
          </a:p>
          <a:p>
            <a:pPr marL="0" indent="0" eaLnBrk="1" hangingPunct="1">
              <a:spcBef>
                <a:spcPct val="0"/>
              </a:spcBef>
              <a:buFontTx/>
              <a:buNone/>
            </a:pPr>
            <a:endParaRPr lang="en-US" dirty="0"/>
          </a:p>
          <a:p>
            <a:pPr marL="0" indent="0" eaLnBrk="1" hangingPunct="1">
              <a:spcBef>
                <a:spcPct val="0"/>
              </a:spcBef>
              <a:buFontTx/>
              <a:buNone/>
            </a:pPr>
            <a:r>
              <a:rPr lang="sq-AL" dirty="1"/>
              <a:t>Trajneri mund të demonstrojë se në H2 2019, palët në Konventën e Budapestit kanë bërë 99440 kërkesa për të dhëna në Facebook.</a:t>
            </a:r>
            <a:r>
              <a:rPr lang="sq-AL" dirty="1"/>
              <a:t> </a:t>
            </a:r>
            <a:r>
              <a:rPr lang="sq-AL" dirty="1"/>
              <a:t>Facebook ka prodhuar të paktën disa të dhëna në 80541 kërkesa (afërsisht 81%).</a:t>
            </a:r>
          </a:p>
          <a:p>
            <a:pPr marL="0" indent="0" eaLnBrk="1" hangingPunct="1">
              <a:spcBef>
                <a:spcPct val="0"/>
              </a:spcBef>
              <a:buFontTx/>
              <a:buNone/>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sq-AL" dirty="1"/>
              <a:t>E kundërta, në H2 2019, vendet e tjera (të cilat nuk janë palë në Konventën e Budapestit) kanë bërë 41435 kërkesa për të dhëna në Facebook.</a:t>
            </a:r>
            <a:r>
              <a:rPr lang="sq-AL" dirty="1"/>
              <a:t> </a:t>
            </a:r>
            <a:r>
              <a:rPr lang="sq-AL" dirty="1"/>
              <a:t>Facebook ka prodhuar të paktën disa të dhëna në 24272 kërkesa (afërsisht 58%).</a:t>
            </a:r>
          </a:p>
          <a:p>
            <a:pPr marL="0" marR="0" lvl="0" indent="0" algn="l" defTabSz="457200" rtl="0" eaLnBrk="1" fontAlgn="base" latinLnBrk="0" hangingPunct="1">
              <a:lnSpc>
                <a:spcPct val="100000"/>
              </a:lnSpc>
              <a:spcBef>
                <a:spcPct val="0"/>
              </a:spcBef>
              <a:spcAft>
                <a:spcPct val="0"/>
              </a:spcAft>
              <a:buClrTx/>
              <a:buSzTx/>
              <a:buFontTx/>
              <a:buNone/>
              <a:tabLst/>
              <a:defRPr/>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sq-AL" dirty="1"/>
              <a:t>Kjo mund të përdoret për të demonstruar ndikimin e anëtarësimit në Konventën e Budapestit dhe mënyrën se si mund të ndihmojë vendet që nuk janë vende të infrastrukturës në kërkimin e të dhënave nga ofruesit e shërbimeve të cilat janë të vendosura në vendet e infrastrukturës.</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55</a:t>
            </a:fld>
          </a:p>
        </p:txBody>
      </p:sp>
    </p:spTree>
    <p:extLst>
      <p:ext uri="{BB962C8B-B14F-4D97-AF65-F5344CB8AC3E}">
        <p14:creationId xmlns:p14="http://schemas.microsoft.com/office/powerpoint/2010/main" val="374127355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Ky slajd tregon një krahasim se si Twitter iu përgjigj kërkesave të të dhënave nga vendet që janë palë në Konventën e Budapestit dhe vendet e tjera në H1 2019.</a:t>
            </a:r>
            <a:r>
              <a:rPr lang="sq-AL" dirty="1"/>
              <a:t> </a:t>
            </a:r>
            <a:r>
              <a:rPr lang="sq-AL" dirty="1"/>
              <a:t>Shiriti në të majtë tregon përgjigjen e Twitter ndaj palëve në Konventën e Budapestit, ndërsa shiriti në të djathtë tregon përgjigjen e Twitter për vendet që nuk janë palë në Konventën e Budapestit.</a:t>
            </a:r>
            <a:r>
              <a:rPr lang="sq-AL" dirty="1"/>
              <a:t> </a:t>
            </a:r>
          </a:p>
          <a:p>
            <a:pPr marL="0" indent="0" eaLnBrk="1" hangingPunct="1">
              <a:spcBef>
                <a:spcPct val="0"/>
              </a:spcBef>
              <a:buFontTx/>
              <a:buNone/>
            </a:pPr>
            <a:endParaRPr lang="en-US" dirty="0"/>
          </a:p>
          <a:p>
            <a:pPr marL="0" indent="0" eaLnBrk="1" hangingPunct="1">
              <a:spcBef>
                <a:spcPct val="0"/>
              </a:spcBef>
              <a:buFontTx/>
              <a:buNone/>
            </a:pPr>
            <a:r>
              <a:rPr lang="sq-AL" dirty="1"/>
              <a:t>Trajneri mund të demonstrojë se në H1 2019, palët në Konventën e Budapestit kanë bërë 6450 kërkesa për të dhëna në Twitter.</a:t>
            </a:r>
            <a:r>
              <a:rPr lang="sq-AL" dirty="1"/>
              <a:t> </a:t>
            </a:r>
            <a:r>
              <a:rPr lang="sq-AL" dirty="1"/>
              <a:t>Twitter ka prodhuar të paktën disa të dhëna në 3372 kërkesa (afërsisht 52%).</a:t>
            </a:r>
          </a:p>
          <a:p>
            <a:pPr marL="0" indent="0" eaLnBrk="1" hangingPunct="1">
              <a:spcBef>
                <a:spcPct val="0"/>
              </a:spcBef>
              <a:buFontTx/>
              <a:buNone/>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sq-AL" dirty="1"/>
              <a:t>E kundërta, në H1 2019, vendet e tjera (të cilat nuk janë palë në Konventën e Budapestit) kanë bërë 850 kërkesa për të dhëna në Twitter.</a:t>
            </a:r>
            <a:r>
              <a:rPr lang="sq-AL" dirty="1"/>
              <a:t> </a:t>
            </a:r>
            <a:r>
              <a:rPr lang="sq-AL" dirty="1"/>
              <a:t>Twitter ka prodhuar të dhëna në 83 kërkesa (afërsisht 10%).</a:t>
            </a:r>
          </a:p>
          <a:p>
            <a:pPr marL="0" marR="0" lvl="0" indent="0" algn="l" defTabSz="457200" rtl="0" eaLnBrk="1" fontAlgn="base" latinLnBrk="0" hangingPunct="1">
              <a:lnSpc>
                <a:spcPct val="100000"/>
              </a:lnSpc>
              <a:spcBef>
                <a:spcPct val="0"/>
              </a:spcBef>
              <a:spcAft>
                <a:spcPct val="0"/>
              </a:spcAft>
              <a:buClrTx/>
              <a:buSzTx/>
              <a:buFontTx/>
              <a:buNone/>
              <a:tabLst/>
              <a:defRPr/>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sq-AL" dirty="1"/>
              <a:t>Kjo mund të përdoret për të demonstruar ndikimin e anëtarësimit në Konventën e Budapestit dhe mënyrën se si mund të ndihmojë vendet që nuk janë vende të infrastrukturës në kërkimin e të dhënave nga ofruesit e shërbimeve të cilat janë të vendosura në vendet e infrastrukturës.</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56</a:t>
            </a:fld>
          </a:p>
        </p:txBody>
      </p:sp>
    </p:spTree>
    <p:extLst>
      <p:ext uri="{BB962C8B-B14F-4D97-AF65-F5344CB8AC3E}">
        <p14:creationId xmlns:p14="http://schemas.microsoft.com/office/powerpoint/2010/main" val="25308060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Ky slajd tregon një krahasim se si Twitter iu përgjigj kërkesave të të dhënave nga vendet që janë palë në Konventën e Budapestit dhe vendet e tjera në H2 2019.</a:t>
            </a:r>
            <a:r>
              <a:rPr lang="sq-AL" dirty="1"/>
              <a:t> </a:t>
            </a:r>
            <a:r>
              <a:rPr lang="sq-AL" dirty="1"/>
              <a:t>Shiriti në të majtë tregon përgjigjen e Twitter ndaj palëve në Konventën e Budapestit, ndërsa shiriti në të djathtë tregon përgjigjen e Twitter për vendet që nuk janë palë në Konventën e Budapestit.</a:t>
            </a:r>
            <a:r>
              <a:rPr lang="sq-AL" dirty="1"/>
              <a:t> </a:t>
            </a:r>
          </a:p>
          <a:p>
            <a:pPr marL="0" indent="0" eaLnBrk="1" hangingPunct="1">
              <a:spcBef>
                <a:spcPct val="0"/>
              </a:spcBef>
              <a:buFontTx/>
              <a:buNone/>
            </a:pPr>
            <a:endParaRPr lang="en-US" dirty="0"/>
          </a:p>
          <a:p>
            <a:pPr marL="0" indent="0" eaLnBrk="1" hangingPunct="1">
              <a:spcBef>
                <a:spcPct val="0"/>
              </a:spcBef>
              <a:buFontTx/>
              <a:buNone/>
            </a:pPr>
            <a:r>
              <a:rPr lang="sq-AL" dirty="1"/>
              <a:t>Trajneri mund të demonstrojë se në H2 2019, palët në Konventën e Budapestit kanë bërë 7194 kërkesa për të dhëna në Twitter.</a:t>
            </a:r>
            <a:r>
              <a:rPr lang="sq-AL" dirty="1"/>
              <a:t> </a:t>
            </a:r>
            <a:r>
              <a:rPr lang="sq-AL" dirty="1"/>
              <a:t>Twitter ka prodhuar të paktën disa të dhëna në 3392 kërkesa (afërsisht 47%).</a:t>
            </a:r>
          </a:p>
          <a:p>
            <a:pPr marL="0" indent="0" eaLnBrk="1" hangingPunct="1">
              <a:spcBef>
                <a:spcPct val="0"/>
              </a:spcBef>
              <a:buFontTx/>
              <a:buNone/>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sq-AL" dirty="1"/>
              <a:t>E kundërta, në H2 2019, vendet e tjera (të cilat nuk janë palë në Konventën e Budapestit) kanë bërë 1644 kërkesa për të dhëna në Twitter.</a:t>
            </a:r>
            <a:r>
              <a:rPr lang="sq-AL" dirty="1"/>
              <a:t> </a:t>
            </a:r>
            <a:r>
              <a:rPr lang="sq-AL" dirty="1"/>
              <a:t>Twitter ka prodhuar të dhëna në 175 kërkesa (afërsisht 10%).</a:t>
            </a:r>
          </a:p>
          <a:p>
            <a:pPr marL="0" marR="0" lvl="0" indent="0" algn="l" defTabSz="457200" rtl="0" eaLnBrk="1" fontAlgn="base" latinLnBrk="0" hangingPunct="1">
              <a:lnSpc>
                <a:spcPct val="100000"/>
              </a:lnSpc>
              <a:spcBef>
                <a:spcPct val="0"/>
              </a:spcBef>
              <a:spcAft>
                <a:spcPct val="0"/>
              </a:spcAft>
              <a:buClrTx/>
              <a:buSzTx/>
              <a:buFontTx/>
              <a:buNone/>
              <a:tabLst/>
              <a:defRPr/>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sq-AL" dirty="1"/>
              <a:t>Kjo mund të përdoret për të demonstruar ndikimin e anëtarësimit në Konventën e Budapestit dhe mënyrën se si mund të ndihmojë vendet që nuk janë vende të infrastrukturës në kërkimin e të dhënave nga ofruesit e shërbimeve të cilat janë të vendosura në vendet e infrastrukturës.</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57</a:t>
            </a:fld>
          </a:p>
        </p:txBody>
      </p:sp>
    </p:spTree>
    <p:extLst>
      <p:ext uri="{BB962C8B-B14F-4D97-AF65-F5344CB8AC3E}">
        <p14:creationId xmlns:p14="http://schemas.microsoft.com/office/powerpoint/2010/main" val="173461024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slajd nxjerr në pah një mit për Konventën e Budapestit - që ofron qasje të pakufizuar, automatike dhe të pa pengesa në të dhëna në çdo vend të caktuar.</a:t>
            </a:r>
            <a:r>
              <a:rPr lang="sq-AL" dirty="1"/>
              <a:t> </a:t>
            </a:r>
            <a:r>
              <a:rPr lang="sq-AL" dirty="1"/>
              <a:t>Trajneri mund të pyesë se sa prej pjesëmarrësve e mbajnë këtë keqkuptim, përpara se të kalojnë në slajdin tjetër për ta mënjanuar këtë keqkuptim.</a:t>
            </a:r>
          </a:p>
          <a:p>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58</a:t>
            </a:fld>
          </a:p>
        </p:txBody>
      </p:sp>
    </p:spTree>
    <p:extLst>
      <p:ext uri="{BB962C8B-B14F-4D97-AF65-F5344CB8AC3E}">
        <p14:creationId xmlns:p14="http://schemas.microsoft.com/office/powerpoint/2010/main" val="59419812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Konventa e Budapestit, si çdo traktat tjetër në lidhje me ndihmën e ndërsjellë në çështjet penale, nuk siguron qasje të pakufizuar në të dhënat lokale.</a:t>
            </a:r>
            <a:r>
              <a:rPr lang="sq-AL" dirty="1"/>
              <a:t> </a:t>
            </a:r>
            <a:r>
              <a:rPr lang="sq-AL" dirty="1"/>
              <a:t>Në fakt, ajo ofron një numër arsyesh për refuzimin e të dhënave, të tilla si ato të theksuara në slajdet e mësipërm.</a:t>
            </a:r>
            <a:r>
              <a:rPr lang="sq-AL" dirty="1"/>
              <a:t> </a:t>
            </a:r>
            <a:r>
              <a:rPr lang="sq-AL" dirty="1"/>
              <a:t>Këto ofrojnë bazë për një vend që të refuzojë ndonjë kërkesë të marrë sipas Konventës së Budapestit.</a:t>
            </a:r>
            <a:r>
              <a:rPr lang="sq-AL" dirty="1"/>
              <a:t> </a:t>
            </a:r>
            <a:r>
              <a:rPr lang="sq-AL" dirty="1"/>
              <a:t>Kjo nuk ndryshon nga traktatet ekzistuese në këtë hapësirë.</a:t>
            </a:r>
          </a:p>
          <a:p>
            <a:pPr marL="0" indent="0" eaLnBrk="1" hangingPunct="1">
              <a:spcBef>
                <a:spcPct val="0"/>
              </a:spcBef>
              <a:buFontTx/>
              <a:buNone/>
            </a:pPr>
            <a:r>
              <a:rPr lang="sq-AL" dirty="1"/>
              <a:t>Trajneri gjithashtu mund të dëshirojë të adresojë fushën e Nenit 32 të Konventës së Budapestit, e cila i siguron një pale të drejtën për qasje në të dhëna në një juridiksion tjetër pa bërë një kërkesë.</a:t>
            </a:r>
            <a:r>
              <a:rPr lang="sq-AL" dirty="1"/>
              <a:t> </a:t>
            </a:r>
            <a:r>
              <a:rPr lang="sq-AL" dirty="1"/>
              <a:t>Trajneri duhet të theksojë që kjo dispozitë është e kufizuar në të dhëna që janë në dispozicion të publikut, ose vetëm në situata kur pala ka marrë pëlqimin e ligjshëm dhe vullnetar të personit i cili ka autorizimin e ligjshëm për zbulimin e të dhënave.</a:t>
            </a:r>
            <a:r>
              <a:rPr lang="sq-AL" dirty="1"/>
              <a:t>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59</a:t>
            </a:fld>
          </a:p>
        </p:txBody>
      </p:sp>
    </p:spTree>
    <p:extLst>
      <p:ext uri="{BB962C8B-B14F-4D97-AF65-F5344CB8AC3E}">
        <p14:creationId xmlns:p14="http://schemas.microsoft.com/office/powerpoint/2010/main" val="2366308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q-AL" dirty="1" sz="1200">
                <a:solidFill>
                  <a:schemeClr val="tx1"/>
                </a:solidFill>
                <a:latin typeface="+mn-lt"/>
                <a:ea typeface="MS PGothic" pitchFamily="34" charset="-128"/>
                <a:cs typeface="ＭＳ Ｐゴシック" charset="0"/>
              </a:rPr>
              <a:t>Ky slajd paraqet të tri shtyllave të Konventës së Budapestit - përkatësisht e drejta materiale, e drejta procedurale dhe bashkëpunimi ndërkombëtar.</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Slajdet në vijim do të theksojnë secilën shtyllë.</a:t>
            </a:r>
          </a:p>
          <a:p>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a:t>
            </a:fld>
          </a:p>
        </p:txBody>
      </p:sp>
    </p:spTree>
    <p:extLst>
      <p:ext uri="{BB962C8B-B14F-4D97-AF65-F5344CB8AC3E}">
        <p14:creationId xmlns:p14="http://schemas.microsoft.com/office/powerpoint/2010/main" val="17401278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slajd nxjerr në pah një mit për Konventën e Budapestit - që ajo mbulon vetëm një numër të kufizuar të veprave penale.</a:t>
            </a:r>
            <a:r>
              <a:rPr lang="sq-AL" dirty="1"/>
              <a:t> </a:t>
            </a:r>
            <a:r>
              <a:rPr lang="sq-AL" dirty="1"/>
              <a:t>Trajneri mund të pyesë se sa prej pjesëmarrësve e mbajnë këtë keqkuptim, përpara se të kalojnë në slajdin tjetër për ta mënjanuar këtë keqkuptim.</a:t>
            </a:r>
          </a:p>
          <a:p>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60</a:t>
            </a:fld>
          </a:p>
        </p:txBody>
      </p:sp>
    </p:spTree>
    <p:extLst>
      <p:ext uri="{BB962C8B-B14F-4D97-AF65-F5344CB8AC3E}">
        <p14:creationId xmlns:p14="http://schemas.microsoft.com/office/powerpoint/2010/main" val="79979478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Ekziston një kuptim i përgjithshëm që Konventa e Budapestit mbulon vetëm veprat e qasjes së jashtëligjshme, përgjimin e jashtëligjshëm, ndërhyrjen e të dhënave, ndërhyrjen e sistemit, keqpërdorimin e pajisjeve, falsifikimin në lidhje me kompjuterë, mashtrimin në lidhje me kompjuterë, pornografinë me fëmijë dhe veprat në lidhje me shkeljen e të drejtës së autorit dhe të drejtat e përafërta përmes përdorimit të një sistemi kompjuterik.</a:t>
            </a:r>
            <a:r>
              <a:rPr lang="sq-AL" dirty="1"/>
              <a:t> </a:t>
            </a:r>
          </a:p>
          <a:p>
            <a:endParaRPr lang="en-US" dirty="0"/>
          </a:p>
          <a:p>
            <a:r>
              <a:rPr lang="sq-AL" dirty="1"/>
              <a:t>Fusha e Konventës së Budapestit, megjithatë, është shumë më e gjerë.</a:t>
            </a:r>
            <a:r>
              <a:rPr lang="sq-AL" dirty="1"/>
              <a:t> </a:t>
            </a:r>
            <a:r>
              <a:rPr lang="sq-AL" dirty="1"/>
              <a:t>Kjo është sqaruar përmes një serie shënimesh udhëzuese të lëshuara nga Komiteti i Konventës së Krimit Kibernetik.</a:t>
            </a:r>
            <a:r>
              <a:rPr lang="sq-AL" dirty="1"/>
              <a:t> </a:t>
            </a:r>
            <a:r>
              <a:rPr lang="sq-AL" dirty="1"/>
              <a:t>Një total prej 11 shënimesh udhëzuese janë lëshuar nga T-CY, të cilat tregojnë se një numër i veprave që nuk besohet të bien në fushën e Konventës së Budapestit në të vërtetë kriminalizohen përmes dispozitave ekzistuese të Konventës së Budapestit.</a:t>
            </a:r>
            <a:r>
              <a:rPr lang="sq-AL" dirty="1"/>
              <a:t>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61</a:t>
            </a:fld>
          </a:p>
        </p:txBody>
      </p:sp>
    </p:spTree>
    <p:extLst>
      <p:ext uri="{BB962C8B-B14F-4D97-AF65-F5344CB8AC3E}">
        <p14:creationId xmlns:p14="http://schemas.microsoft.com/office/powerpoint/2010/main" val="259061783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sz="1200">
                <a:solidFill>
                  <a:schemeClr val="tx1"/>
                </a:solidFill>
                <a:latin typeface="+mn-lt"/>
                <a:ea typeface="MS PGothic" pitchFamily="34" charset="-128"/>
                <a:cs typeface="ＭＳ Ｐゴシック" charset="0"/>
              </a:rPr>
              <a:t>Ky slajd tregon se ekziston një keqkuptim i përgjithshëm se Konventa e Budapestit nuk kriminalizon përdorimin e botnet për qëllime kriminale.</a:t>
            </a:r>
          </a:p>
          <a:p>
            <a:endParaRPr lang="en-GB" sz="1200" kern="1200" dirty="0">
              <a:solidFill>
                <a:schemeClr val="tx1"/>
              </a:solidFill>
              <a:latin typeface="+mn-lt"/>
              <a:ea typeface="MS PGothic" pitchFamily="34" charset="-128"/>
              <a:cs typeface="ＭＳ Ｐゴシック" charset="0"/>
            </a:endParaRPr>
          </a:p>
          <a:p>
            <a:r>
              <a:rPr lang="sq-AL" dirty="1" sz="1200">
                <a:solidFill>
                  <a:schemeClr val="tx1"/>
                </a:solidFill>
                <a:latin typeface="+mn-lt"/>
                <a:ea typeface="MS PGothic" pitchFamily="34" charset="-128"/>
                <a:cs typeface="ＭＳ Ｐゴシック" charset="0"/>
              </a:rPr>
              <a:t>Përkufizimi i termit 'botnet siç është miratuar në Shënimin Udhëzues T-CY # 2 është si më poshtë” “Një botnet tregon një rrjet kompjuterësh që janë infektuar nga një program i dëmshëm (virus kompjuteri).</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Një rrjet i tillë i kompjuterëve të kompromentuar ('zombies') mund të aktivizohet për të kryer veprime specifike, të tilla si sulmimi i sistemeve të informacionit (sulmet kibernetike).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Këto 'zombie' mund të kontrollohen - shpesh pa dijeninë e përdoruesve të kompjuterëve të kompromentuar - nga një kompjuter tjetër.</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Ky kompjuter 'kontrollues' njihet gjithashtu si 'qendra e komandimit dhe kontrollit'.</a:t>
            </a:r>
            <a:r>
              <a:rPr lang="sq-AL" dirty="1" sz="1200">
                <a:solidFill>
                  <a:schemeClr val="tx1"/>
                </a:solidFill>
                <a:latin typeface="+mn-lt"/>
                <a:ea typeface="MS PGothic" pitchFamily="34" charset="-128"/>
                <a:cs typeface="ＭＳ Ｐゴシック" charset="0"/>
              </a:rPr>
              <a:t>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62</a:t>
            </a:fld>
          </a:p>
        </p:txBody>
      </p:sp>
    </p:spTree>
    <p:extLst>
      <p:ext uri="{BB962C8B-B14F-4D97-AF65-F5344CB8AC3E}">
        <p14:creationId xmlns:p14="http://schemas.microsoft.com/office/powerpoint/2010/main" val="398608427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sz="1200">
                <a:solidFill>
                  <a:schemeClr val="tx1"/>
                </a:solidFill>
                <a:latin typeface="+mn-lt"/>
                <a:ea typeface="MS PGothic" pitchFamily="34" charset="-128"/>
                <a:cs typeface="ＭＳ Ｐゴシック" charset="0"/>
              </a:rPr>
              <a:t>Ky slajd tregon një fragment të Shënimit Udhëzues T-CY # 2, i cili tregon se si përdorimi kriminal i botnet do të binte në fushën e dispozitave të mëposhtme të Konventës së Budapestit:</a:t>
            </a:r>
          </a:p>
          <a:p>
            <a:br>
              <a:rPr lang="sq-AL" dirty="1" sz="1200">
                <a:solidFill>
                  <a:schemeClr val="tx1"/>
                </a:solidFill>
                <a:latin typeface="+mn-lt"/>
                <a:ea typeface="MS PGothic" pitchFamily="34" charset="-128"/>
                <a:cs typeface="ＭＳ Ｐゴシック" charset="0"/>
              </a:rPr>
            </a:br>
            <a:r>
              <a:rPr lang="sq-AL" dirty="1" sz="1200">
                <a:solidFill>
                  <a:schemeClr val="tx1"/>
                </a:solidFill>
                <a:latin typeface="+mn-lt"/>
                <a:ea typeface="MS PGothic" pitchFamily="34" charset="-128"/>
                <a:cs typeface="ＭＳ Ｐゴシック" charset="0"/>
              </a:rPr>
              <a:t>1.</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Neni 2 (Qasja e jashtëligjshme):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Krijimi dhe funksionimi i një botnet kërkon qasje të jashtëligjshme në sistemet kompjuterike.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Për më tepër, botnet mund të përdoren për të hyrë në mënyrë të jashtëligjshme në sistemet tjera kompjuterike.</a:t>
            </a:r>
            <a:r>
              <a:rPr lang="sq-AL" dirty="1" sz="1200">
                <a:solidFill>
                  <a:schemeClr val="tx1"/>
                </a:solidFill>
                <a:latin typeface="+mn-lt"/>
                <a:ea typeface="MS PGothic" pitchFamily="34" charset="-128"/>
                <a:cs typeface="ＭＳ Ｐゴシック" charset="0"/>
              </a:rPr>
              <a:t> </a:t>
            </a:r>
          </a:p>
          <a:p>
            <a:r>
              <a:rPr lang="sq-AL" dirty="1" sz="1200">
                <a:solidFill>
                  <a:schemeClr val="tx1"/>
                </a:solidFill>
                <a:latin typeface="+mn-lt"/>
                <a:ea typeface="MS PGothic" pitchFamily="34" charset="-128"/>
                <a:cs typeface="ＭＳ Ｐゴシック" charset="0"/>
              </a:rPr>
              <a:t>2.</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Neni 3 (Përgjimi i jashtëligjshëm):</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Botnets mund të përdorin mjete teknike për të kapur transmetime jopublike të të dhënave kompjuterike në, nga ose brenda një sistemi kompjuterik.</a:t>
            </a:r>
          </a:p>
          <a:p>
            <a:r>
              <a:rPr lang="sq-AL" dirty="1" sz="1200">
                <a:solidFill>
                  <a:schemeClr val="tx1"/>
                </a:solidFill>
                <a:latin typeface="+mn-lt"/>
                <a:ea typeface="MS PGothic" pitchFamily="34" charset="-128"/>
                <a:cs typeface="ＭＳ Ｐゴシック" charset="0"/>
              </a:rPr>
              <a:t>3.</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Neni 4 – (Ndërhyrja në të dhëna):</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Krijimi i një botnet gjithmonë, mund të dëmtojë, fshijë, përkeqësojë ose shuajë të dhënat e kompjuterit.</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Vetë botnets mund të dëmtojnë, fshijnë, përkeqësohen, ndryshojnë ose shuajnë të dhënat e kompjuterit.</a:t>
            </a:r>
            <a:r>
              <a:rPr lang="sq-AL" dirty="1" sz="1200">
                <a:solidFill>
                  <a:schemeClr val="tx1"/>
                </a:solidFill>
                <a:latin typeface="+mn-lt"/>
                <a:ea typeface="MS PGothic" pitchFamily="34" charset="-128"/>
                <a:cs typeface="ＭＳ Ｐゴシック" charset="0"/>
              </a:rPr>
              <a:t> </a:t>
            </a:r>
          </a:p>
          <a:p>
            <a:r>
              <a:rPr lang="sq-AL" dirty="1" sz="1200">
                <a:solidFill>
                  <a:schemeClr val="tx1"/>
                </a:solidFill>
                <a:latin typeface="+mn-lt"/>
                <a:ea typeface="MS PGothic" pitchFamily="34" charset="-128"/>
                <a:cs typeface="ＭＳ Ｐゴシック" charset="0"/>
              </a:rPr>
              <a:t>4.</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Neni 5 – (Ndërhyrja në sistem):</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Botnets mund të pengojnë funksionimin e një sistemi kompjuterik.</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Kjo përfshin sulmet e shpërndara të mohimit të shërbimit.</a:t>
            </a:r>
            <a:r>
              <a:rPr lang="sq-AL" dirty="1" sz="1200">
                <a:solidFill>
                  <a:schemeClr val="tx1"/>
                </a:solidFill>
                <a:latin typeface="+mn-lt"/>
                <a:ea typeface="MS PGothic" pitchFamily="34" charset="-128"/>
                <a:cs typeface="ＭＳ Ｐゴシック" charset="0"/>
              </a:rPr>
              <a:t> </a:t>
            </a:r>
          </a:p>
          <a:p>
            <a:r>
              <a:rPr lang="sq-AL" dirty="1" sz="1200">
                <a:solidFill>
                  <a:schemeClr val="tx1"/>
                </a:solidFill>
                <a:latin typeface="+mn-lt"/>
                <a:ea typeface="MS PGothic" pitchFamily="34" charset="-128"/>
                <a:cs typeface="ＭＳ Ｐゴシック" charset="0"/>
              </a:rPr>
              <a:t>5.</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Neni 6 (Keqpërdorimi i pajisjeve):</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Botnets bien nën fushën e pajisjeve siç përcaktohet në Nenin 6 të Konventës së Budapestit sepse ato krijohen ose përshtaten kryesisht për të kryer vepra penale të përcaktuara në përputhje me nenin 2 - 5.</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Programet e përdorura për krijimin dhe funksionimin e botnets gjithashtu bien në nenin 6.</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Kështu, neni 6 penalizon prodhimin, shitjen, prokurimin për përdorimin, importin, shpërndarjen ose vënien në dispozicion ndryshe, si dhe posedimin e botnet ose programeve të paditura për krijimin ose funksionimin e tyre.</a:t>
            </a:r>
            <a:r>
              <a:rPr lang="sq-AL" dirty="1" sz="1200">
                <a:solidFill>
                  <a:schemeClr val="tx1"/>
                </a:solidFill>
                <a:latin typeface="+mn-lt"/>
                <a:ea typeface="MS PGothic" pitchFamily="34" charset="-128"/>
                <a:cs typeface="ＭＳ Ｐゴシック" charset="0"/>
              </a:rPr>
              <a:t> </a:t>
            </a:r>
          </a:p>
          <a:p>
            <a:pPr marL="0" indent="0">
              <a:buNone/>
            </a:pPr>
            <a:r>
              <a:rPr lang="sq-AL" dirty="1" sz="1200">
                <a:solidFill>
                  <a:schemeClr val="tx1"/>
                </a:solidFill>
                <a:latin typeface="+mn-lt"/>
                <a:ea typeface="MS PGothic" pitchFamily="34" charset="-128"/>
                <a:cs typeface="ＭＳ Ｐゴシック" charset="0"/>
              </a:rPr>
              <a:t>6.</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Neni 7 (Falsifikimet e lidhura me kompjuterë):</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Në varësi të dizajnit të botnet, ai mund të futë, ndryshojë, fshijë ose shuajë të dhëna kompjuterike me rezultatin që jo-autentikja konsiderohet ose veprohet për qëllime ligjore sikur të ishte autentike.</a:t>
            </a:r>
            <a:r>
              <a:rPr lang="sq-AL" dirty="1" sz="1200">
                <a:solidFill>
                  <a:schemeClr val="tx1"/>
                </a:solidFill>
                <a:latin typeface="+mn-lt"/>
                <a:ea typeface="MS PGothic" pitchFamily="34" charset="-128"/>
                <a:cs typeface="ＭＳ Ｐゴシック" charset="0"/>
              </a:rPr>
              <a:t> </a:t>
            </a:r>
          </a:p>
          <a:p>
            <a:pPr marL="0" indent="0">
              <a:buNone/>
            </a:pPr>
            <a:r>
              <a:rPr lang="sq-AL" dirty="1" sz="1200">
                <a:solidFill>
                  <a:schemeClr val="tx1"/>
                </a:solidFill>
                <a:latin typeface="+mn-lt"/>
                <a:ea typeface="MS PGothic" pitchFamily="34" charset="-128"/>
                <a:cs typeface="ＭＳ Ｐゴシック" charset="0"/>
              </a:rPr>
              <a:t>7.</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Neni 8 – (Mashtrimet e lidhura me kompjuterë)</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Botnets mund të bëjë që një person të humbasë pronën dhe të bëjë që një person tjetër të marrë një përfitim ekonomik nga futja, ndryshimi, fshirja ose shuarja e të dhënave kompjuterike dhe/ose ndërhyrja në funksionin e një sistemi kompjuterik</a:t>
            </a:r>
          </a:p>
          <a:p>
            <a:pPr marL="0" indent="0">
              <a:buNone/>
            </a:pPr>
            <a:r>
              <a:rPr lang="sq-AL" dirty="1" sz="1200">
                <a:solidFill>
                  <a:schemeClr val="tx1"/>
                </a:solidFill>
                <a:latin typeface="+mn-lt"/>
                <a:ea typeface="MS PGothic" pitchFamily="34" charset="-128"/>
                <a:cs typeface="ＭＳ Ｐゴシック" charset="0"/>
              </a:rPr>
              <a:t>8.</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Neni 9 (Pornografia me fëmijë):</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Botnets mund të shpërndajnë materiale të shfrytëzimit të fëmijëve</a:t>
            </a:r>
            <a:r>
              <a:rPr lang="sq-AL" dirty="1" sz="1200">
                <a:solidFill>
                  <a:schemeClr val="tx1"/>
                </a:solidFill>
                <a:latin typeface="+mn-lt"/>
                <a:ea typeface="MS PGothic" pitchFamily="34" charset="-128"/>
                <a:cs typeface="ＭＳ Ｐゴシック" charset="0"/>
              </a:rPr>
              <a:t> </a:t>
            </a:r>
          </a:p>
          <a:p>
            <a:pPr marL="0" indent="0">
              <a:buNone/>
            </a:pPr>
            <a:r>
              <a:rPr lang="sq-AL" dirty="1" sz="1200">
                <a:solidFill>
                  <a:schemeClr val="tx1"/>
                </a:solidFill>
                <a:latin typeface="+mn-lt"/>
                <a:ea typeface="MS PGothic" pitchFamily="34" charset="-128"/>
                <a:cs typeface="ＭＳ Ｐゴシック" charset="0"/>
              </a:rPr>
              <a:t>9.</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Neni 10 – (Shkelja e të drejtës së autorit dhe të të drejtave të përafërta):</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Botnets mund të shpërndajnë ilegalisht të dhëna që mbrohen nga ligjet e pronësisë intelektuale</a:t>
            </a:r>
          </a:p>
          <a:p>
            <a:pPr marL="0" indent="0">
              <a:buNone/>
            </a:pPr>
            <a:endParaRPr lang="en-GB" sz="1200" kern="1200" dirty="0">
              <a:solidFill>
                <a:schemeClr val="tx1"/>
              </a:solidFill>
              <a:latin typeface="+mn-lt"/>
              <a:ea typeface="MS PGothic" pitchFamily="34" charset="-128"/>
              <a:cs typeface="ＭＳ Ｐゴシック" charset="0"/>
            </a:endParaRPr>
          </a:p>
          <a:p>
            <a:pPr marL="0" indent="0">
              <a:buNone/>
            </a:pPr>
            <a:r>
              <a:rPr lang="sq-AL" dirty="1" sz="1200">
                <a:solidFill>
                  <a:schemeClr val="tx1"/>
                </a:solidFill>
                <a:latin typeface="+mn-lt"/>
                <a:ea typeface="MS PGothic" pitchFamily="34" charset="-128"/>
                <a:cs typeface="ＭＳ Ｐゴシック" charset="0"/>
              </a:rPr>
              <a:t>Kjo mund të përdoret për të treguar se si gjuha neutrale ndaj teknologjisë e Konventës së Budapestit do të zbatohej për një gamë të gjerë të sjelljes specifike.</a:t>
            </a:r>
            <a:r>
              <a:rPr lang="sq-AL" dirty="1" sz="1200">
                <a:solidFill>
                  <a:schemeClr val="tx1"/>
                </a:solidFill>
                <a:latin typeface="+mn-lt"/>
                <a:ea typeface="MS PGothic" pitchFamily="34" charset="-128"/>
                <a:cs typeface="ＭＳ Ｐゴシック" charset="0"/>
              </a:rPr>
              <a:t>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63</a:t>
            </a:fld>
          </a:p>
        </p:txBody>
      </p:sp>
    </p:spTree>
    <p:extLst>
      <p:ext uri="{BB962C8B-B14F-4D97-AF65-F5344CB8AC3E}">
        <p14:creationId xmlns:p14="http://schemas.microsoft.com/office/powerpoint/2010/main" val="109955597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Ky slajd tregon se ekziston një keqkuptim i përgjithshëm se Konventa e Budapestit nuk penalizon kryerjen e mashtrimit (phishing).</a:t>
            </a:r>
          </a:p>
          <a:p>
            <a:endParaRPr lang="en-GB" sz="1200" kern="1200" dirty="0">
              <a:solidFill>
                <a:schemeClr val="tx1"/>
              </a:solidFill>
              <a:latin typeface="+mn-lt"/>
              <a:ea typeface="MS PGothic" pitchFamily="34" charset="-128"/>
              <a:cs typeface="ＭＳ Ｐゴシック" charset="0"/>
            </a:endParaRPr>
          </a:p>
          <a:p>
            <a:r>
              <a:rPr lang="sq-AL" dirty="1" sz="1200">
                <a:solidFill>
                  <a:schemeClr val="tx1"/>
                </a:solidFill>
                <a:latin typeface="+mn-lt"/>
                <a:ea typeface="MS PGothic" pitchFamily="34" charset="-128"/>
                <a:cs typeface="ＭＳ Ｐゴシック" charset="0"/>
              </a:rPr>
              <a:t>Phishing përfshin marrjen e fjalëkalimeve dhe kredencialeve të tjera të qasjes, shpesh përmes emailit ose faqeve të rreme internetit.</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64</a:t>
            </a:fld>
          </a:p>
        </p:txBody>
      </p:sp>
    </p:spTree>
    <p:extLst>
      <p:ext uri="{BB962C8B-B14F-4D97-AF65-F5344CB8AC3E}">
        <p14:creationId xmlns:p14="http://schemas.microsoft.com/office/powerpoint/2010/main" val="329899684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Ky slajd tregon një fragment të Shënimit Udhëzues T-CY # 4, i cili tregon se si përdorimi kriminal i Phishing do të binte në fushën e dispozitave të nenit 7 të të Konventës së Budapestit.</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Ajo thekson se si phishing është ndoshta përfaqësimi më i zakonshëm i falsifikimit të lidhur me kompjuterë dhe veprimtaria më e zakonshme e jashtëligjshme përmes së cilës mblidhen informacione të ndjeshme, siç janë informacionet e identitetit.</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Meqenëse phishing mund të përfshijë futjen, ndryshimin, fshirjen ose shuarjen e të dhënave kompjuterike me rezultatin që të dhënat jo-autentike konsiderohen ose veprohen sikur të ishin autentike, mashtrimi mund të bjerë nën qëllimin e nenit 7 të falsifikimit në lidhje me kompjuterë.</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Përveç nenit 7, phishing dhe vjedhja e identitetit do të binin në dispozitat e tjera të Konventës së Budapestit.</a:t>
            </a:r>
            <a:r>
              <a:rPr lang="sq-AL" dirty="1" sz="1200">
                <a:solidFill>
                  <a:schemeClr val="tx1"/>
                </a:solidFill>
                <a:latin typeface="+mn-lt"/>
                <a:ea typeface="MS PGothic" pitchFamily="34" charset="-128"/>
                <a:cs typeface="ＭＳ Ｐゴシック" charset="0"/>
              </a:rPr>
              <a:t> </a:t>
            </a:r>
          </a:p>
          <a:p>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65</a:t>
            </a:fld>
          </a:p>
        </p:txBody>
      </p:sp>
    </p:spTree>
    <p:extLst>
      <p:ext uri="{BB962C8B-B14F-4D97-AF65-F5344CB8AC3E}">
        <p14:creationId xmlns:p14="http://schemas.microsoft.com/office/powerpoint/2010/main" val="26253572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Ky slajd tregon se si ekziston një keqkuptim i përgjithshëm se Konventa e Budapestit nuk është e zbatueshme për Zërin përmes protokollit të internetit (VoIP).</a:t>
            </a:r>
          </a:p>
          <a:p>
            <a:endParaRPr lang="en-GB" sz="1200" kern="1200" dirty="0">
              <a:solidFill>
                <a:schemeClr val="tx1"/>
              </a:solidFill>
              <a:latin typeface="+mn-lt"/>
              <a:ea typeface="MS PGothic" pitchFamily="34" charset="-128"/>
              <a:cs typeface="ＭＳ Ｐゴシック" charset="0"/>
            </a:endParaRPr>
          </a:p>
          <a:p>
            <a:r>
              <a:rPr lang="sq-AL" dirty="1" sz="1200">
                <a:solidFill>
                  <a:schemeClr val="tx1"/>
                </a:solidFill>
                <a:latin typeface="+mn-lt"/>
                <a:ea typeface="MS PGothic" pitchFamily="34" charset="-128"/>
                <a:cs typeface="ＭＳ Ｐゴシック" charset="0"/>
              </a:rPr>
              <a:t>VoIP është veçanërisht i rëndësishëm me përdorimin në rritje të teknologjive të tilla si mjet për komunikim veçanërisht përmes platformave të tilla si Skype, Viber, dhe WhatsApp, WeChat, FaceTime, Google Voice, etj.</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66</a:t>
            </a:fld>
          </a:p>
        </p:txBody>
      </p:sp>
    </p:spTree>
    <p:extLst>
      <p:ext uri="{BB962C8B-B14F-4D97-AF65-F5344CB8AC3E}">
        <p14:creationId xmlns:p14="http://schemas.microsoft.com/office/powerpoint/2010/main" val="386929223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sz="1200">
                <a:solidFill>
                  <a:schemeClr val="tx1"/>
                </a:solidFill>
                <a:latin typeface="+mn-lt"/>
                <a:ea typeface="MS PGothic" pitchFamily="34" charset="-128"/>
                <a:cs typeface="ＭＳ Ｐゴシック" charset="0"/>
              </a:rPr>
              <a:t>Ky slajd shpjegon se si dispozitat e Konventës së Budapestit do të zbatoheshin në mënyrë të barabartë për VoIP pasi ato janë neutrale ndaj platformës.</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Për shembull, neni 21 (përgjimi i të dhënave të përmbajtjes) do të mundësonte përgjimin e çdo forme të të dhënave të përmbajtjes, përfshirë të dhënat që transmetohen përmes shërbimeve VoIP.</a:t>
            </a:r>
          </a:p>
          <a:p>
            <a:endParaRPr lang="en-GB" sz="1200" kern="1200" dirty="0">
              <a:solidFill>
                <a:schemeClr val="tx1"/>
              </a:solidFill>
              <a:latin typeface="+mn-lt"/>
              <a:ea typeface="MS PGothic" pitchFamily="34" charset="-128"/>
              <a:cs typeface="ＭＳ Ｐゴシック" charset="0"/>
            </a:endParaRPr>
          </a:p>
          <a:p>
            <a:r>
              <a:rPr lang="sq-AL" dirty="1" sz="1200">
                <a:solidFill>
                  <a:schemeClr val="tx1"/>
                </a:solidFill>
                <a:latin typeface="+mn-lt"/>
                <a:ea typeface="MS PGothic" pitchFamily="34" charset="-128"/>
                <a:cs typeface="ＭＳ Ｐゴシック" charset="0"/>
              </a:rPr>
              <a:t>Për më tepër, përkufizimi i "ofruesit të shërbimit", i cili mbulon të gjitha entitetet që u ofrojnë përdoruesve aftësinë për të komunikuar me anë të një sistemi kompjuterik do të mbulonte gjithashtu ofruesit e shërbimeve VoIP.</a:t>
            </a:r>
            <a:r>
              <a:rPr lang="sq-AL" dirty="1" sz="1200">
                <a:solidFill>
                  <a:schemeClr val="tx1"/>
                </a:solidFill>
                <a:latin typeface="+mn-lt"/>
                <a:ea typeface="MS PGothic" pitchFamily="34" charset="-128"/>
                <a:cs typeface="ＭＳ Ｐゴシック" charset="0"/>
              </a:rPr>
              <a:t>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67</a:t>
            </a:fld>
          </a:p>
        </p:txBody>
      </p:sp>
    </p:spTree>
    <p:extLst>
      <p:ext uri="{BB962C8B-B14F-4D97-AF65-F5344CB8AC3E}">
        <p14:creationId xmlns:p14="http://schemas.microsoft.com/office/powerpoint/2010/main" val="212061541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sz="1200">
                <a:solidFill>
                  <a:schemeClr val="tx1"/>
                </a:solidFill>
                <a:latin typeface="+mn-lt"/>
                <a:ea typeface="MS PGothic" pitchFamily="34" charset="-128"/>
                <a:cs typeface="ＭＳ Ｐゴシック" charset="0"/>
              </a:rPr>
              <a:t>Slajdi ofron një pamje në ekran të një artikulli të lajmeve në lidhje me një vendim të vitit 2017 nga një gjykatë belge - në të cilën gjykata vendosi që Skype, si ofrues VoIP, ishte ofrues i shërbimit dhe do të kërkohej që të respektonte masat e ligjshme të përgjimit.</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Trajneri mund ta përdorë këtë shembull për të demonstruar se si fushëveprimi i Konventës së Budapestit është interpretuar nga disa juridiksione për t'u zbatuar në teknologjitë që janë gjithnjë e më të zakonshme sot.</a:t>
            </a:r>
            <a:r>
              <a:rPr lang="sq-AL" dirty="1" sz="1200">
                <a:solidFill>
                  <a:schemeClr val="tx1"/>
                </a:solidFill>
                <a:latin typeface="+mn-lt"/>
                <a:ea typeface="MS PGothic" pitchFamily="34" charset="-128"/>
                <a:cs typeface="ＭＳ Ｐゴシック" charset="0"/>
              </a:rPr>
              <a:t> </a:t>
            </a:r>
          </a:p>
          <a:p>
            <a:endParaRPr lang="en-GB" sz="1200" kern="1200" dirty="0">
              <a:solidFill>
                <a:schemeClr val="tx1"/>
              </a:solidFill>
              <a:latin typeface="+mn-lt"/>
              <a:ea typeface="MS PGothic" pitchFamily="34" charset="-128"/>
              <a:cs typeface="ＭＳ Ｐゴシック" charset="0"/>
            </a:endParaRPr>
          </a:p>
          <a:p>
            <a:r>
              <a:rPr lang="sq-AL" dirty="1" sz="1200">
                <a:solidFill>
                  <a:schemeClr val="tx1"/>
                </a:solidFill>
                <a:latin typeface="+mn-lt"/>
                <a:ea typeface="MS PGothic" pitchFamily="34" charset="-128"/>
                <a:cs typeface="ＭＳ Ｐゴシック" charset="0"/>
              </a:rPr>
              <a:t>Më shumë informacion mbi rastin: https://www.businessinsider.com/a-belgian-court-fined-microsofts-skype-36000-2017-11</a:t>
            </a:r>
            <a:r>
              <a:rPr lang="sq-AL" dirty="1" sz="1200">
                <a:solidFill>
                  <a:schemeClr val="tx1"/>
                </a:solidFill>
                <a:latin typeface="+mn-lt"/>
                <a:ea typeface="MS PGothic" pitchFamily="34" charset="-128"/>
                <a:cs typeface="ＭＳ Ｐゴシック" charset="0"/>
              </a:rPr>
              <a:t>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68</a:t>
            </a:fld>
          </a:p>
        </p:txBody>
      </p:sp>
    </p:spTree>
    <p:extLst>
      <p:ext uri="{BB962C8B-B14F-4D97-AF65-F5344CB8AC3E}">
        <p14:creationId xmlns:p14="http://schemas.microsoft.com/office/powerpoint/2010/main" val="118335889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Ky slajd tregon se si ekziston një keqkuptim i përgjithshëm se Konventa e Budapestit nuk penalizon terrorizmin kibernetik.</a:t>
            </a:r>
          </a:p>
          <a:p>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69</a:t>
            </a:fld>
          </a:p>
        </p:txBody>
      </p:sp>
    </p:spTree>
    <p:extLst>
      <p:ext uri="{BB962C8B-B14F-4D97-AF65-F5344CB8AC3E}">
        <p14:creationId xmlns:p14="http://schemas.microsoft.com/office/powerpoint/2010/main" val="2825389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Ky slajd paraqet të tri shtyllave të Konventës së Budapestit - përkatësisht e drejta materiale, e drejta procedurale dhe bashkëpunimi ndërkombëtar.</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Shtylla e theksuar rendit sjelljet e ndryshme që penalizohen sipas Konventës së Budapestit.</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Trajneri mund të dëshirojë të kalojë në listën e sjelljes së kriminalizuar:</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Qasja e jashtëligjshme (Neni 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Përgjimi i jashtëligjshëm (Neni 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Ndërhyrja në të dhëna (Neni 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Ndërhyrja në sistem (Neni 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Keqpërdorimi i pajisjeve (Neni 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Falsifikimet e lidhura me kompjuterë (Neni 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Mashtrimet e lidhura me kompjuterë (Neni 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Pornografia me fëmijë (Neni 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Shkelja e të drejtës së autorit (Neni 10)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Tentimi, ndihma dhe nxitja (Neni 11)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Përgjegjësia e korporatës (Neni 12)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Trajneri nuk duhet të hyjë në detaje të secilës dispozitë të ligjit material, por duhet të përmend se këto dispozita do të trajtohen në detaje të nesërmen.</a:t>
            </a:r>
            <a:r>
              <a:rPr lang="sq-AL" dirty="1" sz="1200">
                <a:solidFill>
                  <a:schemeClr val="tx1"/>
                </a:solidFill>
                <a:latin typeface="+mn-lt"/>
                <a:ea typeface="MS PGothic" pitchFamily="34" charset="-128"/>
                <a:cs typeface="ＭＳ Ｐゴシック" charset="0"/>
              </a:rPr>
              <a:t> </a:t>
            </a:r>
          </a:p>
          <a:p>
            <a:endParaRPr lang="en-GB" sz="1200" kern="1200" dirty="0" smtClean="0">
              <a:solidFill>
                <a:schemeClr val="tx1"/>
              </a:solidFill>
              <a:latin typeface="+mn-lt"/>
              <a:ea typeface="MS PGothic" pitchFamily="34" charset="-128"/>
              <a:cs typeface="ＭＳ Ｐゴシック" charset="0"/>
            </a:endParaRPr>
          </a:p>
          <a:p>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a:t>
            </a:fld>
          </a:p>
        </p:txBody>
      </p:sp>
    </p:spTree>
    <p:extLst>
      <p:ext uri="{BB962C8B-B14F-4D97-AF65-F5344CB8AC3E}">
        <p14:creationId xmlns:p14="http://schemas.microsoft.com/office/powerpoint/2010/main" val="7080062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sz="1200">
                <a:solidFill>
                  <a:schemeClr val="tx1"/>
                </a:solidFill>
                <a:latin typeface="+mn-lt"/>
                <a:ea typeface="MS PGothic" pitchFamily="34" charset="-128"/>
                <a:cs typeface="ＭＳ Ｐゴシック" charset="0"/>
              </a:rPr>
              <a:t>Ky slajd tregon një pamje të ekranit të faqes kryesore të Shënimit Udhëzues T-CY # 11 mbi aspektet e terrorizmit të mbuluara nga Konventa e Budapestit.</a:t>
            </a:r>
            <a:r>
              <a:rPr lang="sq-AL" dirty="1" sz="1200">
                <a:solidFill>
                  <a:schemeClr val="tx1"/>
                </a:solidFill>
                <a:latin typeface="+mn-lt"/>
                <a:ea typeface="MS PGothic" pitchFamily="34" charset="-128"/>
                <a:cs typeface="ＭＳ Ｐゴシック" charset="0"/>
              </a:rPr>
              <a:t>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70</a:t>
            </a:fld>
          </a:p>
        </p:txBody>
      </p:sp>
    </p:spTree>
    <p:extLst>
      <p:ext uri="{BB962C8B-B14F-4D97-AF65-F5344CB8AC3E}">
        <p14:creationId xmlns:p14="http://schemas.microsoft.com/office/powerpoint/2010/main" val="307913985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slajd nxjerr në pah një mit për Konventën e Budapestit - se ajo është e vetëm një traktat i krimit kibernetik.</a:t>
            </a:r>
            <a:r>
              <a:rPr lang="sq-AL" dirty="1"/>
              <a:t> </a:t>
            </a:r>
            <a:r>
              <a:rPr lang="sq-AL" dirty="1"/>
              <a:t>Trajneri mund të pyesë se sa prej pjesëmarrësve e mbajnë këtë keqkuptim, përpara se të kalojnë në slajdin tjetër për ta mënjanuar këtë keqkuptim.</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71</a:t>
            </a:fld>
          </a:p>
        </p:txBody>
      </p:sp>
    </p:spTree>
    <p:extLst>
      <p:ext uri="{BB962C8B-B14F-4D97-AF65-F5344CB8AC3E}">
        <p14:creationId xmlns:p14="http://schemas.microsoft.com/office/powerpoint/2010/main" val="283759738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sq-AL" dirty="1"/>
              <a:t>Ky slajd nxjerr në pah një nga “sekretet” më të mëdha të Konventës së Budapestit - se ajo nuk është thjesht një traktat i krimit kibernetik.</a:t>
            </a:r>
          </a:p>
          <a:p>
            <a:pPr marL="0" indent="0" eaLnBrk="1" hangingPunct="1">
              <a:spcBef>
                <a:spcPct val="0"/>
              </a:spcBef>
              <a:buFontTx/>
              <a:buNone/>
            </a:pPr>
            <a:endParaRPr lang="en-US" dirty="0"/>
          </a:p>
          <a:p>
            <a:pPr marL="0" indent="0" eaLnBrk="1" hangingPunct="1">
              <a:spcBef>
                <a:spcPct val="0"/>
              </a:spcBef>
              <a:buFontTx/>
              <a:buNone/>
            </a:pPr>
            <a:r>
              <a:rPr lang="sq-AL" dirty="1"/>
              <a:t>Konventa e Budapestit mundëson ushtrimin e dispozitave të saj procedurale (Kapitulli II Seksioni 2) dhe dispozitat e bashkëpunimit ndërkombëtar (Kapitulli III) shtrihen në mbledhjen dhe shkëmbimin e provave në formë elektronike të ndonjë vepre penale - përkatësisht përmes nenit 14 dhe nenit 23.</a:t>
            </a:r>
            <a:r>
              <a:rPr lang="sq-AL" dirty="1"/>
              <a:t> </a:t>
            </a:r>
          </a:p>
          <a:p>
            <a:pPr marL="0" indent="0" eaLnBrk="1" hangingPunct="1">
              <a:spcBef>
                <a:spcPct val="0"/>
              </a:spcBef>
              <a:buFontTx/>
              <a:buNone/>
            </a:pPr>
            <a:endParaRPr lang="en-US" dirty="0"/>
          </a:p>
          <a:p>
            <a:pPr marL="0" indent="0" eaLnBrk="1" hangingPunct="1">
              <a:spcBef>
                <a:spcPct val="0"/>
              </a:spcBef>
              <a:buFontTx/>
              <a:buNone/>
            </a:pPr>
            <a:r>
              <a:rPr lang="sq-AL" dirty="1"/>
              <a:t>Kjo do të thotë që dispozitat procedurale dhe të bashkëpunimit ndërkombëtar të Konventës së Budapestit mund të përdoren në lidhje me të gjitha veprat penale që përfshijnë prova në formë elektronike.</a:t>
            </a:r>
            <a:r>
              <a:rPr lang="sq-AL" dirty="1"/>
              <a:t>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72</a:t>
            </a:fld>
          </a:p>
        </p:txBody>
      </p:sp>
    </p:spTree>
    <p:extLst>
      <p:ext uri="{BB962C8B-B14F-4D97-AF65-F5344CB8AC3E}">
        <p14:creationId xmlns:p14="http://schemas.microsoft.com/office/powerpoint/2010/main" val="126317172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1"/>
              <a:t>Ky slajd tregon një pjesë të tekstit të nenit 14 të Konventës së Budapestit.</a:t>
            </a:r>
            <a:r>
              <a:rPr lang="sq-AL" dirty="1"/>
              <a:t> </a:t>
            </a:r>
            <a:r>
              <a:rPr lang="sq-AL" dirty="1"/>
              <a:t>Slajdet pasues do të nxjerrin në pah elementet e fushës së dispozitave të ligjit procedural të Konventës së Budapestit.</a:t>
            </a:r>
            <a:r>
              <a:rPr lang="sq-AL" dirty="1"/>
              <a:t>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73</a:t>
            </a:fld>
          </a:p>
        </p:txBody>
      </p:sp>
    </p:spTree>
    <p:extLst>
      <p:ext uri="{BB962C8B-B14F-4D97-AF65-F5344CB8AC3E}">
        <p14:creationId xmlns:p14="http://schemas.microsoft.com/office/powerpoint/2010/main" val="186762780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slajd tregon një pjesë të tekstit të nenit 14 të Konventës së Budapestit, me elementin e parë të theksuar.</a:t>
            </a:r>
            <a:r>
              <a:rPr lang="sq-AL" dirty="1"/>
              <a:t> </a:t>
            </a:r>
            <a:r>
              <a:rPr lang="sq-AL" dirty="1"/>
              <a:t>Kjo tregon se si mund të ushtrohen kompetencat dhe procedurat e vendosura në përputhje me Konventën e Budapestit në lidhje me veprat penale të vendosura në përputhje me Konventën e Budapestit.</a:t>
            </a:r>
            <a:r>
              <a:rPr lang="sq-AL" dirty="1"/>
              <a:t>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74</a:t>
            </a:fld>
          </a:p>
        </p:txBody>
      </p:sp>
    </p:spTree>
    <p:extLst>
      <p:ext uri="{BB962C8B-B14F-4D97-AF65-F5344CB8AC3E}">
        <p14:creationId xmlns:p14="http://schemas.microsoft.com/office/powerpoint/2010/main" val="122794708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slajd tregon një pjesë të tekstit të nenit 14 të Konventës së Budapestit, me elementin e parë të theksuar.</a:t>
            </a:r>
            <a:r>
              <a:rPr lang="sq-AL" dirty="1"/>
              <a:t> </a:t>
            </a:r>
            <a:r>
              <a:rPr lang="sq-AL" dirty="1"/>
              <a:t>Kjo tregon se si mund të ushtrohen kompetencat dhe procedurat e vendosura në përputhje me Konventën e Budapestit në lidhje me veprat tjera penale të kryera përmes sistemeve kompjuterike.</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75</a:t>
            </a:fld>
          </a:p>
        </p:txBody>
      </p:sp>
    </p:spTree>
    <p:extLst>
      <p:ext uri="{BB962C8B-B14F-4D97-AF65-F5344CB8AC3E}">
        <p14:creationId xmlns:p14="http://schemas.microsoft.com/office/powerpoint/2010/main" val="344022774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Ky slajd tregon një pjesë të tekstit të nenit 14 të Konventës së Budapestit, me elementin e parë të theksuar.</a:t>
            </a:r>
            <a:r>
              <a:rPr lang="sq-AL" dirty="1"/>
              <a:t> </a:t>
            </a:r>
            <a:r>
              <a:rPr lang="sq-AL" dirty="1"/>
              <a:t>Kjo tregon se si mund të ushtrohen kompetencat dhe procedurat e vendosura në përputhje me Konventën e Budapestit në lidhje me mbledhjen e provave në formë elektronike të ndonjë vepre penale, edhe nëse nuk është krim kibernetik ose një vepër penale e vendosur në përputhje me Konventën e Budapestit.</a:t>
            </a:r>
            <a:r>
              <a:rPr lang="sq-AL" dirty="1"/>
              <a:t> </a:t>
            </a:r>
            <a:r>
              <a:rPr lang="sq-AL" dirty="1"/>
              <a:t>Në mënyrë efektive, pra, Konventa e Budapestit nuk është një konventë e krimit kibernetik, por një konventë e krimit kibernetik DHE E PROVAVE ELEKTRONIKE.</a:t>
            </a:r>
            <a:r>
              <a:rPr lang="sq-AL" dirty="1"/>
              <a:t> </a:t>
            </a:r>
            <a:r>
              <a:rPr lang="sq-AL" dirty="1"/>
              <a:t>Ky është një nga "sekretet" e Konventës së Budapestit.</a:t>
            </a:r>
            <a:r>
              <a:rPr lang="sq-AL" dirty="1"/>
              <a:t>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76</a:t>
            </a:fld>
          </a:p>
        </p:txBody>
      </p:sp>
    </p:spTree>
    <p:extLst>
      <p:ext uri="{BB962C8B-B14F-4D97-AF65-F5344CB8AC3E}">
        <p14:creationId xmlns:p14="http://schemas.microsoft.com/office/powerpoint/2010/main" val="8180918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Përgjigjja e saktë është: f) Të gjitha më lart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77</a:t>
            </a:fld>
          </a:p>
        </p:txBody>
      </p:sp>
    </p:spTree>
    <p:extLst>
      <p:ext uri="{BB962C8B-B14F-4D97-AF65-F5344CB8AC3E}">
        <p14:creationId xmlns:p14="http://schemas.microsoft.com/office/powerpoint/2010/main" val="344156997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a:t>Përgjigjja e saktë është: f) Të gjitha më lart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78</a:t>
            </a:fld>
          </a:p>
        </p:txBody>
      </p:sp>
    </p:spTree>
    <p:extLst>
      <p:ext uri="{BB962C8B-B14F-4D97-AF65-F5344CB8AC3E}">
        <p14:creationId xmlns:p14="http://schemas.microsoft.com/office/powerpoint/2010/main" val="10830919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xmlns=""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3600"/>
              <a:t>Ky slajd përsërit objektivat e kësaj seance.</a:t>
            </a:r>
            <a:r>
              <a:rPr lang="sq-AL" dirty="1" sz="3600"/>
              <a:t> </a:t>
            </a:r>
            <a:r>
              <a:rPr lang="sq-AL" dirty="1" sz="3600"/>
              <a:t>Trajneri mund të kalojë nëpër këto objektiva për të siguruar që këto aspekte janë mbuluar në këtë modul.</a:t>
            </a:r>
            <a:r>
              <a:rPr lang="sq-AL" dirty="1" sz="3600"/>
              <a:t> </a:t>
            </a:r>
          </a:p>
          <a:p>
            <a:endParaRPr lang="en-GB" sz="3600" dirty="0"/>
          </a:p>
        </p:txBody>
      </p:sp>
    </p:spTree>
    <p:extLst>
      <p:ext uri="{BB962C8B-B14F-4D97-AF65-F5344CB8AC3E}">
        <p14:creationId xmlns:p14="http://schemas.microsoft.com/office/powerpoint/2010/main" val="30728010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Ky slajd paraqet të tri shtyllave të Konventës së Budapestit - përkatësisht e drejta materiale, e drejta procedurale dhe bashkëpunimi ndërkombëtar.</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Shtylla e theksuar rendit mjetet e ndryshme procedurale që duhen përfshirë në ligjin vendor.</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Trajneri ndoshta mund të kalojë nëpër listën e mjeteve procedurale:</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Ruajtja e përshpejtuar e të dhënave kompjuterike (Neni 16)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Ruajtja e përshpejtuar dhe zbulimi i pjesshëm i të dhënave të të trafikut (Neni 17)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Urdhri i prodhimit (Neni 18)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Kërkimi dhe sekuestrimi i të dhënave kompjuterike (Neni 19)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Mbledhja në kohë reale e të dhënave të trafikut (Neni 20)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Përgjimi i të dhënave rreth përmbajtjes (Neni 21)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Trajneri nuk duhet të hyjë në detaje të secilit mjet procedural, por duhet të përmend se këto dispozita përveç fushëveprimit të tyre dhe kushteve dhe masave mbrojtëse relevante do të trajtohen në detaje të nesërmen.</a:t>
            </a:r>
            <a:r>
              <a:rPr lang="sq-AL" dirty="1" sz="1200">
                <a:solidFill>
                  <a:schemeClr val="tx1"/>
                </a:solidFill>
                <a:latin typeface="+mn-lt"/>
                <a:ea typeface="MS PGothic" pitchFamily="34" charset="-128"/>
                <a:cs typeface="ＭＳ Ｐゴシック" charset="0"/>
              </a:rPr>
              <a:t> </a:t>
            </a:r>
          </a:p>
          <a:p>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8</a:t>
            </a:fld>
          </a:p>
        </p:txBody>
      </p:sp>
    </p:spTree>
    <p:extLst>
      <p:ext uri="{BB962C8B-B14F-4D97-AF65-F5344CB8AC3E}">
        <p14:creationId xmlns:p14="http://schemas.microsoft.com/office/powerpoint/2010/main" val="14128520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Ky slajd paraqet të tri shtyllave të Konventës së Budapestit - përkatësisht e drejta materiale, e drejta procedurale dhe bashkëpunimi ndërkombëtar.</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Shtylla e theksuar rendit dispozitat e ndryshme të bashkëpunimit ndërkombëtar sipas Konventës së Budapestit.</a:t>
            </a:r>
            <a:r>
              <a:rPr lang="sq-AL" dirty="1" sz="1200">
                <a:solidFill>
                  <a:schemeClr val="tx1"/>
                </a:solidFill>
                <a:latin typeface="+mn-lt"/>
                <a:ea typeface="MS PGothic" pitchFamily="34" charset="-128"/>
                <a:cs typeface="ＭＳ Ｐゴシック" charset="0"/>
              </a:rPr>
              <a:t> </a:t>
            </a:r>
            <a:r>
              <a:rPr lang="sq-AL" dirty="1" sz="1200">
                <a:solidFill>
                  <a:schemeClr val="tx1"/>
                </a:solidFill>
                <a:latin typeface="+mn-lt"/>
                <a:ea typeface="MS PGothic" pitchFamily="34" charset="-128"/>
                <a:cs typeface="ＭＳ Ｐゴシック" charset="0"/>
              </a:rPr>
              <a:t>Trajneri ndoshta mund të kalojë nëpër listën e këtyre dispozitave të bashkëpunimit ndërkombëtar:</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Parimet e përgjithshme në lidhje me bashkëpunimin ndërkombëtar (Neni 23)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Ekstradimi (Neni 24)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Parimet e përgjithshme në lidhje me ndihmën e ndërsjellë (Neni 25)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Informatat spontane (Neni 26)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Procedurat që kanë të bëjnë me kërkesat për ndihmë të ndërsjellë juridike, në mungesë të marrëveshjeve ndërkombëtare të zbatueshme (Neni 27)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Konfidencialiteti dhe kufizimi në përdorim</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Ruajtja e përshpejtuar e të dhënave kompjuterike</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Zbulimi i përshpejtuar i të dhënave të ruajtura për trafikun</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Ndihma e ndërsjellë në lidhje me qasjen në të dhënat kompjuterike të regjistruara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Qasja ndërkufitare në të dhënat e ruajtura në kompjuter me pëlqim ose në rastet kur janë në dispozicion publik</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Ndihma e ndërsjellë në lidhje me mbledhjen në - kohë reale të të dhënave të trafikut</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Ndihma e ndërsjellë në lidhje me përgjimin e të dhënave të përmbajtjes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dirty="1" sz="1200">
                <a:solidFill>
                  <a:schemeClr val="tx1"/>
                </a:solidFill>
                <a:latin typeface="+mn-lt"/>
                <a:ea typeface="MS PGothic" pitchFamily="34" charset="-128"/>
                <a:cs typeface="ＭＳ Ｐゴシック" charset="0"/>
              </a:rPr>
              <a:t>Rrjeti 24/7</a:t>
            </a:r>
            <a:r>
              <a:rPr lang="sq-AL" dirty="1" sz="1200">
                <a:solidFill>
                  <a:schemeClr val="tx1"/>
                </a:solidFill>
                <a:latin typeface="+mn-lt"/>
                <a:ea typeface="MS PGothic" pitchFamily="34" charset="-128"/>
                <a:cs typeface="ＭＳ Ｐゴシック" charset="0"/>
              </a:rPr>
              <a:t> </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1" sz="1200">
                <a:solidFill>
                  <a:schemeClr val="tx1"/>
                </a:solidFill>
                <a:latin typeface="+mn-lt"/>
                <a:ea typeface="MS PGothic" pitchFamily="34" charset="-128"/>
                <a:cs typeface="ＭＳ Ｐゴシック" charset="0"/>
              </a:rPr>
              <a:t>Trajneri nuk duhet të hyjë në detaje të secilës dispozitë të bashkëpunimit ndërkombëtar, por duhet të përmend se këto dispozita do të trajtohen në detaje në ditën 3.</a:t>
            </a:r>
          </a:p>
          <a:p>
            <a:endParaRPr lang="en-GB" sz="1200" kern="1200" dirty="0" smtClean="0">
              <a:solidFill>
                <a:schemeClr val="tx1"/>
              </a:solidFill>
              <a:latin typeface="+mn-lt"/>
              <a:ea typeface="MS PGothic" pitchFamily="34" charset="-128"/>
              <a:cs typeface="ＭＳ Ｐゴシック" charset="0"/>
            </a:endParaRPr>
          </a:p>
          <a:p>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9</a:t>
            </a:fld>
          </a:p>
        </p:txBody>
      </p:sp>
    </p:spTree>
    <p:extLst>
      <p:ext uri="{BB962C8B-B14F-4D97-AF65-F5344CB8AC3E}">
        <p14:creationId xmlns:p14="http://schemas.microsoft.com/office/powerpoint/2010/main" val="36276037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4189B147-4B66-4E97-B70A-11C2806E34CA}"/>
              </a:ext>
            </a:extLst>
          </p:cNvPr>
          <p:cNvSpPr>
            <a:spLocks noGrp="1"/>
          </p:cNvSpPr>
          <p:nvPr>
            <p:ph type="dt" sz="half" idx="10"/>
          </p:nvPr>
        </p:nvSpPr>
        <p:spPr>
          <a:xfrm>
            <a:off x="457200" y="6356350"/>
            <a:ext cx="2133600" cy="365125"/>
          </a:xfrm>
          <a:prstGeom prst="rect">
            <a:avLst/>
          </a:prstGeom>
        </p:spPr>
        <p:txBody>
          <a:bodyPr/>
          <a:lstStyle>
            <a:lvl1pPr>
              <a:defRPr/>
            </a:lvl1pPr>
          </a:lstStyle>
          <a:p>
            <a:pPr>
              <a:defRPr/>
            </a:pPr>
            <a:fld id="{80AF0C5A-254C-4B55-9DDA-00B85131A43C}" type="datetimeFigureOut">
              <a:rPr lang="en-GB"/>
              <a:pPr>
                <a:defRPr/>
              </a:pPr>
              <a:t>14/10/2020</a:t>
            </a:fld>
            <a:endParaRPr lang="en-GB"/>
          </a:p>
        </p:txBody>
      </p:sp>
      <p:sp>
        <p:nvSpPr>
          <p:cNvPr id="5" name="Footer Placeholder 4">
            <a:extLst>
              <a:ext uri="{FF2B5EF4-FFF2-40B4-BE49-F238E27FC236}">
                <a16:creationId xmlns:a16="http://schemas.microsoft.com/office/drawing/2014/main" xmlns="" id="{B041ED0F-3F4F-4191-95D9-03287ACFF4E3}"/>
              </a:ext>
            </a:extLst>
          </p:cNvPr>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9CA3C550-FDA0-40D4-90E1-A3D5C9AB77DC}"/>
              </a:ext>
            </a:extLst>
          </p:cNvPr>
          <p:cNvSpPr>
            <a:spLocks noGrp="1"/>
          </p:cNvSpPr>
          <p:nvPr>
            <p:ph type="sldNum" sz="quarter" idx="12"/>
          </p:nvPr>
        </p:nvSpPr>
        <p:spPr/>
        <p:txBody>
          <a:bodyPr/>
          <a:lstStyle>
            <a:lvl1pPr>
              <a:defRPr/>
            </a:lvl1pPr>
          </a:lstStyle>
          <a:p>
            <a:fld id="{0C938412-91F3-4CFB-A3F9-23742A0FFCC3}" type="slidenum">
              <a:rPr lang="en-GB" altLang="en-US"/>
              <a:pPr/>
              <a:t>‹#›</a:t>
            </a:fld>
            <a:endParaRPr lang="en-GB" altLang="en-US"/>
          </a:p>
        </p:txBody>
      </p:sp>
    </p:spTree>
    <p:extLst>
      <p:ext uri="{BB962C8B-B14F-4D97-AF65-F5344CB8AC3E}">
        <p14:creationId xmlns:p14="http://schemas.microsoft.com/office/powerpoint/2010/main" val="2431088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xmlns="" id="{1A87DC2B-F18E-437B-AE66-AA6863346763}"/>
              </a:ext>
            </a:extLst>
          </p:cNvPr>
          <p:cNvSpPr>
            <a:spLocks noGrp="1"/>
          </p:cNvSpPr>
          <p:nvPr>
            <p:ph type="dt" sz="half" idx="10"/>
          </p:nvPr>
        </p:nvSpPr>
        <p:spPr>
          <a:xfrm>
            <a:off x="457200" y="6356350"/>
            <a:ext cx="2133600" cy="365125"/>
          </a:xfrm>
          <a:prstGeom prst="rect">
            <a:avLst/>
          </a:prstGeom>
        </p:spPr>
        <p:txBody>
          <a:bodyPr/>
          <a:lstStyle>
            <a:lvl1pPr>
              <a:defRPr/>
            </a:lvl1pPr>
          </a:lstStyle>
          <a:p>
            <a:pPr>
              <a:defRPr/>
            </a:pPr>
            <a:fld id="{315D585F-7DF6-4099-B3B1-B29AEE74FA12}" type="datetimeFigureOut">
              <a:rPr lang="en-GB"/>
              <a:pPr>
                <a:defRPr/>
              </a:pPr>
              <a:t>14/10/2020</a:t>
            </a:fld>
            <a:endParaRPr lang="en-GB"/>
          </a:p>
        </p:txBody>
      </p:sp>
      <p:sp>
        <p:nvSpPr>
          <p:cNvPr id="3" name="Footer Placeholder 4">
            <a:extLst>
              <a:ext uri="{FF2B5EF4-FFF2-40B4-BE49-F238E27FC236}">
                <a16:creationId xmlns:a16="http://schemas.microsoft.com/office/drawing/2014/main" xmlns="" id="{39CE1A02-9C12-48FF-85B4-8F55C95EE835}"/>
              </a:ext>
            </a:extLst>
          </p:cNvPr>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xmlns="" id="{E4F884D8-CC65-425E-96A5-C9DB1A68FD5C}"/>
              </a:ext>
            </a:extLst>
          </p:cNvPr>
          <p:cNvSpPr>
            <a:spLocks noGrp="1"/>
          </p:cNvSpPr>
          <p:nvPr>
            <p:ph type="sldNum" sz="quarter" idx="12"/>
          </p:nvPr>
        </p:nvSpPr>
        <p:spPr/>
        <p:txBody>
          <a:bodyPr/>
          <a:lstStyle>
            <a:lvl1pPr>
              <a:defRPr/>
            </a:lvl1pPr>
          </a:lstStyle>
          <a:p>
            <a:fld id="{1CA2AF26-9F61-4375-9904-07B3C44DE3B4}" type="slidenum">
              <a:rPr lang="en-GB" altLang="en-US"/>
              <a:pPr/>
              <a:t>‹#›</a:t>
            </a:fld>
            <a:endParaRPr lang="en-GB" altLang="en-US"/>
          </a:p>
        </p:txBody>
      </p:sp>
    </p:spTree>
    <p:extLst>
      <p:ext uri="{BB962C8B-B14F-4D97-AF65-F5344CB8AC3E}">
        <p14:creationId xmlns:p14="http://schemas.microsoft.com/office/powerpoint/2010/main" val="3550235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A3E6566A-A50E-4906-A19E-4FB9E76A4144}"/>
              </a:ext>
            </a:extLst>
          </p:cNvPr>
          <p:cNvSpPr>
            <a:spLocks noGrp="1"/>
          </p:cNvSpPr>
          <p:nvPr>
            <p:ph type="dt" sz="half" idx="10"/>
          </p:nvPr>
        </p:nvSpPr>
        <p:spPr>
          <a:xfrm>
            <a:off x="457200" y="6356350"/>
            <a:ext cx="2133600" cy="365125"/>
          </a:xfrm>
          <a:prstGeom prst="rect">
            <a:avLst/>
          </a:prstGeom>
        </p:spPr>
        <p:txBody>
          <a:bodyPr/>
          <a:lstStyle>
            <a:lvl1pPr>
              <a:defRPr/>
            </a:lvl1pPr>
          </a:lstStyle>
          <a:p>
            <a:pPr>
              <a:defRPr/>
            </a:pPr>
            <a:fld id="{E22C3D5C-F3BE-44B6-82DD-E7C4C8916EA0}" type="datetimeFigureOut">
              <a:rPr lang="en-GB"/>
              <a:pPr>
                <a:defRPr/>
              </a:pPr>
              <a:t>14/10/2020</a:t>
            </a:fld>
            <a:endParaRPr lang="en-GB"/>
          </a:p>
        </p:txBody>
      </p:sp>
      <p:sp>
        <p:nvSpPr>
          <p:cNvPr id="5" name="Footer Placeholder 4">
            <a:extLst>
              <a:ext uri="{FF2B5EF4-FFF2-40B4-BE49-F238E27FC236}">
                <a16:creationId xmlns:a16="http://schemas.microsoft.com/office/drawing/2014/main" xmlns="" id="{8A268102-AF15-496D-8BA6-68A51B185041}"/>
              </a:ext>
            </a:extLst>
          </p:cNvPr>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E36EC1A9-0935-48AF-98AC-717D1CEB4CF4}"/>
              </a:ext>
            </a:extLst>
          </p:cNvPr>
          <p:cNvSpPr>
            <a:spLocks noGrp="1"/>
          </p:cNvSpPr>
          <p:nvPr>
            <p:ph type="sldNum" sz="quarter" idx="12"/>
          </p:nvPr>
        </p:nvSpPr>
        <p:spPr/>
        <p:txBody>
          <a:bodyPr/>
          <a:lstStyle>
            <a:lvl1pPr>
              <a:defRPr/>
            </a:lvl1pPr>
          </a:lstStyle>
          <a:p>
            <a:fld id="{A4A5ECFF-5C9A-42B4-A985-E4790B0921A2}" type="slidenum">
              <a:rPr lang="en-GB" altLang="en-US"/>
              <a:pPr/>
              <a:t>‹#›</a:t>
            </a:fld>
            <a:endParaRPr lang="en-GB" altLang="en-US"/>
          </a:p>
        </p:txBody>
      </p:sp>
    </p:spTree>
    <p:extLst>
      <p:ext uri="{BB962C8B-B14F-4D97-AF65-F5344CB8AC3E}">
        <p14:creationId xmlns:p14="http://schemas.microsoft.com/office/powerpoint/2010/main" val="2289788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xmlns="" id="{F1249599-89B8-4E5B-8E53-25E3A1D3DB77}"/>
              </a:ext>
            </a:extLst>
          </p:cNvPr>
          <p:cNvSpPr>
            <a:spLocks noGrp="1"/>
          </p:cNvSpPr>
          <p:nvPr>
            <p:ph type="dt" sz="half" idx="10"/>
          </p:nvPr>
        </p:nvSpPr>
        <p:spPr>
          <a:xfrm>
            <a:off x="457200" y="6356350"/>
            <a:ext cx="2133600" cy="365125"/>
          </a:xfrm>
          <a:prstGeom prst="rect">
            <a:avLst/>
          </a:prstGeom>
        </p:spPr>
        <p:txBody>
          <a:bodyPr/>
          <a:lstStyle>
            <a:lvl1pPr>
              <a:defRPr/>
            </a:lvl1pPr>
          </a:lstStyle>
          <a:p>
            <a:pPr>
              <a:defRPr/>
            </a:pPr>
            <a:fld id="{1CAE1E52-A942-4EA4-AB65-A06FB2ABB356}" type="datetimeFigureOut">
              <a:rPr lang="en-GB"/>
              <a:pPr>
                <a:defRPr/>
              </a:pPr>
              <a:t>14/10/2020</a:t>
            </a:fld>
            <a:endParaRPr lang="en-GB"/>
          </a:p>
        </p:txBody>
      </p:sp>
      <p:sp>
        <p:nvSpPr>
          <p:cNvPr id="5" name="Footer Placeholder 4">
            <a:extLst>
              <a:ext uri="{FF2B5EF4-FFF2-40B4-BE49-F238E27FC236}">
                <a16:creationId xmlns:a16="http://schemas.microsoft.com/office/drawing/2014/main" xmlns="" id="{F678A98B-0E09-4612-9346-46C6FC3C6978}"/>
              </a:ext>
            </a:extLst>
          </p:cNvPr>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EC23F55A-8CF0-4C9C-A0A6-604CE946188C}"/>
              </a:ext>
            </a:extLst>
          </p:cNvPr>
          <p:cNvSpPr>
            <a:spLocks noGrp="1"/>
          </p:cNvSpPr>
          <p:nvPr>
            <p:ph type="sldNum" sz="quarter" idx="12"/>
          </p:nvPr>
        </p:nvSpPr>
        <p:spPr/>
        <p:txBody>
          <a:bodyPr/>
          <a:lstStyle>
            <a:lvl1pPr>
              <a:defRPr/>
            </a:lvl1pPr>
          </a:lstStyle>
          <a:p>
            <a:fld id="{3B3521C2-0219-4B01-9135-CC48710C7539}" type="slidenum">
              <a:rPr lang="en-GB" altLang="en-US"/>
              <a:pPr/>
              <a:t>‹#›</a:t>
            </a:fld>
            <a:endParaRPr lang="en-GB" altLang="en-US"/>
          </a:p>
        </p:txBody>
      </p:sp>
    </p:spTree>
    <p:extLst>
      <p:ext uri="{BB962C8B-B14F-4D97-AF65-F5344CB8AC3E}">
        <p14:creationId xmlns:p14="http://schemas.microsoft.com/office/powerpoint/2010/main" val="1106151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xmlns=""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xmlns=""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800" b="1" baseline="0">
                <a:solidFill>
                  <a:schemeClr val="bg1"/>
                </a:solidFill>
                <a:latin typeface="Calibri" panose="020F050202020403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 id="2147483680" r:id="rId12"/>
    <p:sldLayoutId id="2147483681"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 Id="rId9"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10.xml"/><Relationship Id="rId5" Type="http://schemas.openxmlformats.org/officeDocument/2006/relationships/image" Target="../media/image13.png"/><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8.xml"/><Relationship Id="rId1" Type="http://schemas.openxmlformats.org/officeDocument/2006/relationships/slideLayout" Target="../slideLayouts/slideLayout10.xml"/><Relationship Id="rId5" Type="http://schemas.openxmlformats.org/officeDocument/2006/relationships/image" Target="../media/image11.jpeg"/><Relationship Id="rId4" Type="http://schemas.openxmlformats.org/officeDocument/2006/relationships/chart" Target="../charts/chart5.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9.xml"/><Relationship Id="rId1" Type="http://schemas.openxmlformats.org/officeDocument/2006/relationships/slideLayout" Target="../slideLayouts/slideLayout10.xml"/><Relationship Id="rId5" Type="http://schemas.openxmlformats.org/officeDocument/2006/relationships/image" Target="../media/image7.png"/><Relationship Id="rId4" Type="http://schemas.openxmlformats.org/officeDocument/2006/relationships/chart" Target="../charts/char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0.xml"/><Relationship Id="rId1" Type="http://schemas.openxmlformats.org/officeDocument/2006/relationships/slideLayout" Target="../slideLayouts/slideLayout10.xml"/><Relationship Id="rId5" Type="http://schemas.openxmlformats.org/officeDocument/2006/relationships/image" Target="../media/image12.jpeg"/><Relationship Id="rId4" Type="http://schemas.openxmlformats.org/officeDocument/2006/relationships/chart" Target="../charts/chart9.xml"/></Relationships>
</file>

<file path=ppt/slides/_rels/slide21.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1.xml"/><Relationship Id="rId1" Type="http://schemas.openxmlformats.org/officeDocument/2006/relationships/slideLayout" Target="../slideLayouts/slideLayout10.xml"/><Relationship Id="rId5" Type="http://schemas.openxmlformats.org/officeDocument/2006/relationships/image" Target="../media/image14.jpeg"/><Relationship Id="rId4" Type="http://schemas.openxmlformats.org/officeDocument/2006/relationships/chart" Target="../charts/chart11.xml"/></Relationships>
</file>

<file path=ppt/slides/_rels/slide22.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4.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5.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1.xml"/><Relationship Id="rId1" Type="http://schemas.openxmlformats.org/officeDocument/2006/relationships/video" Target="https://www.youtube.com/embed/Ep8GATKESak?feature=oembed" TargetMode="External"/><Relationship Id="rId4" Type="http://schemas.openxmlformats.org/officeDocument/2006/relationships/image" Target="../media/image1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7.xml"/><Relationship Id="rId1" Type="http://schemas.openxmlformats.org/officeDocument/2006/relationships/slideLayout" Target="../slideLayouts/slideLayout1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8.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5.jpeg"/><Relationship Id="rId7" Type="http://schemas.openxmlformats.org/officeDocument/2006/relationships/diagramColors" Target="../diagrams/colors6.xml"/><Relationship Id="rId2" Type="http://schemas.openxmlformats.org/officeDocument/2006/relationships/notesSlide" Target="../notesSlides/notesSlide38.xml"/><Relationship Id="rId1" Type="http://schemas.openxmlformats.org/officeDocument/2006/relationships/slideLayout" Target="../slideLayouts/slideLayout11.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1.xml"/><Relationship Id="rId1" Type="http://schemas.openxmlformats.org/officeDocument/2006/relationships/slideLayout" Target="../slideLayouts/slideLayout11.xml"/><Relationship Id="rId5" Type="http://schemas.openxmlformats.org/officeDocument/2006/relationships/image" Target="../media/image22.png"/><Relationship Id="rId4" Type="http://schemas.openxmlformats.org/officeDocument/2006/relationships/image" Target="../media/image21.png"/></Relationships>
</file>

<file path=ppt/slides/_rels/slide4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54.xml"/><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55.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56.xml"/><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5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8.xml"/><Relationship Id="rId1" Type="http://schemas.openxmlformats.org/officeDocument/2006/relationships/slideLayout" Target="../slideLayouts/slideLayout12.xml"/><Relationship Id="rId4" Type="http://schemas.openxmlformats.org/officeDocument/2006/relationships/image" Target="../media/image29.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png"/><Relationship Id="rId2" Type="http://schemas.openxmlformats.org/officeDocument/2006/relationships/notesSlide" Target="../notesSlides/notesSlide60.xml"/><Relationship Id="rId1" Type="http://schemas.openxmlformats.org/officeDocument/2006/relationships/slideLayout" Target="../slideLayouts/slideLayout12.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1.jpe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5.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66.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8.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69.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70.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71.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7.xml"/><Relationship Id="rId1" Type="http://schemas.openxmlformats.org/officeDocument/2006/relationships/slideLayout" Target="../slideLayouts/slideLayout1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7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78.xml"/><Relationship Id="rId1" Type="http://schemas.openxmlformats.org/officeDocument/2006/relationships/slideLayout" Target="../slideLayouts/slideLayout1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80.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a16="http://schemas.microsoft.com/office/drawing/2014/main" xmlns="" id="{DBB67D73-B6F5-4B2A-AAA2-032087A05B37}"/>
              </a:ext>
            </a:extLst>
          </p:cNvPr>
          <p:cNvSpPr>
            <a:spLocks noGrp="1"/>
          </p:cNvSpPr>
          <p:nvPr>
            <p:ph sz="quarter" idx="11"/>
          </p:nvPr>
        </p:nvSpPr>
        <p:spPr/>
        <p:txBody>
          <a:bodyPr/>
          <a:lstStyle/>
          <a:p>
            <a:r>
              <a:rPr lang="sq-AL" dirty="1"/>
              <a:t>Trajnim hyrës gjyqësor për krimin kibernetik dhe provat elektronike</a:t>
            </a:r>
          </a:p>
          <a:p>
            <a:endParaRPr lang="en-GB" dirty="0"/>
          </a:p>
        </p:txBody>
      </p:sp>
      <p:sp>
        <p:nvSpPr>
          <p:cNvPr id="31" name="Text Placeholder 30">
            <a:extLst>
              <a:ext uri="{FF2B5EF4-FFF2-40B4-BE49-F238E27FC236}">
                <a16:creationId xmlns:a16="http://schemas.microsoft.com/office/drawing/2014/main" xmlns="" id="{A3637711-684D-4890-8B1A-C347F5BBB59D}"/>
              </a:ext>
            </a:extLst>
          </p:cNvPr>
          <p:cNvSpPr>
            <a:spLocks noGrp="1"/>
          </p:cNvSpPr>
          <p:nvPr>
            <p:ph type="body" sz="quarter" idx="12"/>
          </p:nvPr>
        </p:nvSpPr>
        <p:spPr>
          <a:xfrm>
            <a:off x="447676" y="2165620"/>
            <a:ext cx="8074024" cy="2673350"/>
          </a:xfrm>
        </p:spPr>
        <p:txBody>
          <a:bodyPr>
            <a:normAutofit/>
          </a:bodyPr>
          <a:lstStyle/>
          <a:p>
            <a:pPr>
              <a:spcBef>
                <a:spcPct val="0"/>
              </a:spcBef>
            </a:pPr>
            <a:r>
              <a:rPr lang="sq-AL" dirty="1" sz="3200">
                <a:latin typeface="+mn-lt"/>
              </a:rPr>
              <a:t>Konventa e Budapestit</a:t>
            </a:r>
          </a:p>
          <a:p>
            <a:pPr>
              <a:spcBef>
                <a:spcPct val="0"/>
              </a:spcBef>
            </a:pPr>
            <a:r>
              <a:rPr lang="sq-AL" dirty="1" sz="3200">
                <a:latin typeface="+mn-lt"/>
              </a:rPr>
              <a:t>Përmbledhje</a:t>
            </a:r>
          </a:p>
          <a:p>
            <a:pPr>
              <a:spcBef>
                <a:spcPct val="0"/>
              </a:spcBef>
            </a:pPr>
            <a:endParaRPr lang="en-GB" altLang="en-US" sz="1100" dirty="0">
              <a:latin typeface="Verdana" panose="020B0604030504040204" pitchFamily="34" charset="0"/>
            </a:endParaRPr>
          </a:p>
          <a:p>
            <a:pPr>
              <a:spcBef>
                <a:spcPct val="0"/>
              </a:spcBef>
            </a:pPr>
            <a:endParaRPr lang="en-GB" altLang="en-US" sz="1100" dirty="0">
              <a:latin typeface="Verdana" panose="020B0604030504040204" pitchFamily="34" charset="0"/>
            </a:endParaRPr>
          </a:p>
          <a:p>
            <a:pPr>
              <a:spcBef>
                <a:spcPct val="0"/>
              </a:spcBef>
            </a:pPr>
            <a:endParaRPr lang="en-GB" altLang="en-US" sz="1100" dirty="0">
              <a:latin typeface="Verdana" panose="020B0604030504040204" pitchFamily="34" charset="0"/>
            </a:endParaRPr>
          </a:p>
          <a:p>
            <a:pPr>
              <a:spcBef>
                <a:spcPct val="0"/>
              </a:spcBef>
            </a:pPr>
            <a:endParaRPr lang="en-GB" altLang="en-US" sz="11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r>
              <a:rPr lang="sq-AL" dirty="1" sz="1600">
                <a:latin typeface="+mn-lt"/>
              </a:rPr>
              <a:t>Xxxxx XXXXXXXX</a:t>
            </a:r>
          </a:p>
          <a:p>
            <a:pPr>
              <a:spcBef>
                <a:spcPct val="0"/>
              </a:spcBef>
            </a:pPr>
            <a:endParaRPr lang="en-GB" altLang="en-US" sz="500" dirty="0">
              <a:latin typeface="+mn-lt"/>
            </a:endParaRPr>
          </a:p>
          <a:p>
            <a:pPr>
              <a:spcBef>
                <a:spcPct val="0"/>
              </a:spcBef>
            </a:pPr>
            <a:r>
              <a:rPr lang="sq-AL" dirty="1" sz="1200" i="1">
                <a:latin typeface="+mn-lt"/>
              </a:rPr>
              <a:t>Këshilli i Evropës</a:t>
            </a:r>
          </a:p>
          <a:p>
            <a:pPr>
              <a:spcBef>
                <a:spcPct val="0"/>
              </a:spcBef>
            </a:pPr>
            <a:endParaRPr lang="en-GB" altLang="en-US" sz="1200" dirty="0">
              <a:solidFill>
                <a:srgbClr val="2F618F"/>
              </a:solidFill>
              <a:latin typeface="+mn-lt"/>
              <a:hlinkClick r:id="rId3"/>
            </a:endParaRPr>
          </a:p>
          <a:p>
            <a:pPr>
              <a:spcBef>
                <a:spcPct val="0"/>
              </a:spcBef>
            </a:pPr>
            <a:r>
              <a:rPr lang="sq-AL" dirty="1" sz="1100">
                <a:solidFill>
                  <a:srgbClr val="2F618F"/>
                </a:solidFill>
                <a:latin typeface="+mn-lt"/>
              </a:rPr>
              <a:t>email</a:t>
            </a:r>
          </a:p>
          <a:p>
            <a:pPr>
              <a:spcBef>
                <a:spcPct val="0"/>
              </a:spcBef>
            </a:pPr>
            <a:endParaRPr lang="en-GB" altLang="en-US" sz="1400" dirty="0">
              <a:latin typeface="+mn-lt"/>
            </a:endParaRPr>
          </a:p>
          <a:p>
            <a:pPr>
              <a:spcBef>
                <a:spcPct val="0"/>
              </a:spcBef>
            </a:pPr>
            <a:endParaRPr lang="en-GB" altLang="en-US" sz="1400" dirty="0">
              <a:latin typeface="+mn-lt"/>
            </a:endParaRPr>
          </a:p>
          <a:p>
            <a:pPr>
              <a:spcBef>
                <a:spcPct val="0"/>
              </a:spcBef>
            </a:pPr>
            <a:endParaRPr lang="en-GB" altLang="en-US" sz="1200" dirty="0">
              <a:latin typeface="+mn-lt"/>
            </a:endParaRPr>
          </a:p>
          <a:p>
            <a:endParaRPr lang="en-GB" dirty="0"/>
          </a:p>
        </p:txBody>
      </p:sp>
      <p:sp>
        <p:nvSpPr>
          <p:cNvPr id="32" name="Text Placeholder 31">
            <a:extLst>
              <a:ext uri="{FF2B5EF4-FFF2-40B4-BE49-F238E27FC236}">
                <a16:creationId xmlns:a16="http://schemas.microsoft.com/office/drawing/2014/main" xmlns="" id="{4E9FDC2C-93EC-4C8A-9ECF-4C1E10889CE9}"/>
              </a:ext>
            </a:extLst>
          </p:cNvPr>
          <p:cNvSpPr>
            <a:spLocks noGrp="1"/>
          </p:cNvSpPr>
          <p:nvPr>
            <p:ph type="body" sz="quarter" idx="13"/>
          </p:nvPr>
        </p:nvSpPr>
        <p:spPr/>
        <p:txBody>
          <a:bodyPr/>
          <a:lstStyle/>
          <a:p>
            <a:r>
              <a:rPr lang="sq-AL" dirty="1" b="1"/>
              <a:t>DD Muaji VVVV</a:t>
            </a:r>
          </a:p>
          <a:p>
            <a:endParaRPr lang="en-GB" dirty="0"/>
          </a:p>
        </p:txBody>
      </p:sp>
    </p:spTree>
    <p:extLst>
      <p:ext uri="{BB962C8B-B14F-4D97-AF65-F5344CB8AC3E}">
        <p14:creationId xmlns:p14="http://schemas.microsoft.com/office/powerpoint/2010/main" val="2337309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9C04F3A-82BD-4011-AADB-1F79FD7DF4BC}" type="slidenum">
              <a:rPr lang="en-GB" smtClean="0"/>
              <a:pPr/>
              <a:t>10</a:t>
            </a:fld>
          </a:p>
        </p:txBody>
      </p:sp>
      <p:sp>
        <p:nvSpPr>
          <p:cNvPr id="3" name="Text Placeholder 2"/>
          <p:cNvSpPr>
            <a:spLocks noGrp="1"/>
          </p:cNvSpPr>
          <p:nvPr>
            <p:ph type="body" sz="quarter" idx="11"/>
          </p:nvPr>
        </p:nvSpPr>
        <p:spPr/>
        <p:txBody>
          <a:bodyPr>
            <a:normAutofit/>
          </a:bodyPr>
          <a:lstStyle/>
          <a:p>
            <a:r>
              <a:rPr lang="sq-AL" dirty="1" sz="2700">
                <a:latin typeface="Verdana" panose="020B0604030504040204" pitchFamily="34" charset="0"/>
                <a:ea typeface="Verdana" panose="020B0604030504040204" pitchFamily="34" charset="0"/>
              </a:rPr>
              <a:t>Qasja e Këshillit të Evropës</a:t>
            </a:r>
          </a:p>
        </p:txBody>
      </p:sp>
      <p:sp>
        <p:nvSpPr>
          <p:cNvPr id="5" name="TextBox 4">
            <a:extLst>
              <a:ext uri="{FF2B5EF4-FFF2-40B4-BE49-F238E27FC236}">
                <a16:creationId xmlns="" xmlns:a16="http://schemas.microsoft.com/office/drawing/2014/main" id="{0EC815FC-B81D-47F2-85CE-4939CE177F7B}"/>
              </a:ext>
            </a:extLst>
          </p:cNvPr>
          <p:cNvSpPr txBox="1">
            <a:spLocks noChangeArrowheads="1"/>
          </p:cNvSpPr>
          <p:nvPr/>
        </p:nvSpPr>
        <p:spPr bwMode="auto">
          <a:xfrm>
            <a:off x="1547813" y="1144588"/>
            <a:ext cx="58324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sq-AL" dirty="1" sz="1800" b="1">
                <a:latin typeface="+mn-lt"/>
                <a:cs typeface="Arial" panose="020B0604020202020204" pitchFamily="34" charset="0"/>
              </a:rPr>
              <a:t>1 Standardet e përbashkëta:</a:t>
            </a:r>
            <a:r>
              <a:rPr lang="sq-AL" dirty="1" sz="1800" b="1">
                <a:latin typeface="+mn-lt"/>
                <a:cs typeface="Arial" panose="020B0604020202020204" pitchFamily="34" charset="0"/>
              </a:rPr>
              <a:t> </a:t>
            </a:r>
            <a:r>
              <a:rPr lang="sq-AL" dirty="1" sz="1800" b="1">
                <a:latin typeface="+mn-lt"/>
                <a:cs typeface="Arial" panose="020B0604020202020204" pitchFamily="34" charset="0"/>
              </a:rPr>
              <a:t>Konventa e Budapestit për krimin kibernetik dhe standardet e ndërlidhura</a:t>
            </a:r>
          </a:p>
        </p:txBody>
      </p:sp>
      <p:sp>
        <p:nvSpPr>
          <p:cNvPr id="6" name="Isosceles Triangle 5">
            <a:extLst>
              <a:ext uri="{FF2B5EF4-FFF2-40B4-BE49-F238E27FC236}">
                <a16:creationId xmlns="" xmlns:a16="http://schemas.microsoft.com/office/drawing/2014/main" id="{5182123B-3127-448D-ABBE-8E5470B60FFB}"/>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a:latin typeface="Arial" panose="020B0604020202020204" pitchFamily="34" charset="0"/>
              <a:cs typeface="Arial" panose="020B0604020202020204" pitchFamily="34" charset="0"/>
            </a:endParaRPr>
          </a:p>
        </p:txBody>
      </p:sp>
      <p:sp>
        <p:nvSpPr>
          <p:cNvPr id="7" name="TextBox 6">
            <a:extLst>
              <a:ext uri="{FF2B5EF4-FFF2-40B4-BE49-F238E27FC236}">
                <a16:creationId xmlns="" xmlns:a16="http://schemas.microsoft.com/office/drawing/2014/main" id="{58EC46C7-9839-4125-A3E3-536B132E70E0}"/>
              </a:ext>
            </a:extLst>
          </p:cNvPr>
          <p:cNvSpPr txBox="1">
            <a:spLocks noChangeArrowheads="1"/>
          </p:cNvSpPr>
          <p:nvPr/>
        </p:nvSpPr>
        <p:spPr bwMode="auto">
          <a:xfrm>
            <a:off x="3317875" y="3544888"/>
            <a:ext cx="22621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sq-AL" dirty="1" sz="1800" b="1">
                <a:solidFill>
                  <a:schemeClr val="bg1"/>
                </a:solidFill>
                <a:latin typeface="+mn-lt"/>
                <a:cs typeface="Arial" panose="020B0604020202020204" pitchFamily="34" charset="0"/>
              </a:rPr>
              <a:t>“Mbrojtja juaj dhe e të drejtave tuaja në hapësirën kibernetike”</a:t>
            </a:r>
          </a:p>
        </p:txBody>
      </p:sp>
      <p:cxnSp>
        <p:nvCxnSpPr>
          <p:cNvPr id="8" name="Straight Arrow Connector 7">
            <a:extLst>
              <a:ext uri="{FF2B5EF4-FFF2-40B4-BE49-F238E27FC236}">
                <a16:creationId xmlns="" xmlns:a16="http://schemas.microsoft.com/office/drawing/2014/main" id="{E0C2FF9B-D897-4FA1-B04A-537949A93229}"/>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 xmlns:a16="http://schemas.microsoft.com/office/drawing/2014/main" id="{4B73F66C-1BDE-4BBE-ADF8-F0772BD77CFC}"/>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 xmlns:a16="http://schemas.microsoft.com/office/drawing/2014/main" id="{F8666E47-CD8C-4A02-AD4D-CC81B81EFF80}"/>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 name="TextBox 15">
            <a:extLst>
              <a:ext uri="{FF2B5EF4-FFF2-40B4-BE49-F238E27FC236}">
                <a16:creationId xmlns="" xmlns:a16="http://schemas.microsoft.com/office/drawing/2014/main" id="{9252D9BB-F2E4-46C5-BC1C-E4EF64D38CC2}"/>
              </a:ext>
            </a:extLst>
          </p:cNvPr>
          <p:cNvSpPr txBox="1">
            <a:spLocks noChangeArrowheads="1"/>
          </p:cNvSpPr>
          <p:nvPr/>
        </p:nvSpPr>
        <p:spPr bwMode="auto">
          <a:xfrm>
            <a:off x="107950" y="4184873"/>
            <a:ext cx="230505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sq-AL" dirty="1" sz="1800" b="1">
                <a:latin typeface="+mn-lt"/>
                <a:cs typeface="Arial" panose="020B0604020202020204" pitchFamily="34" charset="0"/>
              </a:rPr>
              <a:t>2 Përcjellja dhe vlerësimet:</a:t>
            </a:r>
          </a:p>
          <a:p>
            <a:r>
              <a:rPr lang="sq-AL" dirty="1" sz="1800" b="1">
                <a:latin typeface="+mn-lt"/>
                <a:cs typeface="Arial" panose="020B0604020202020204" pitchFamily="34" charset="0"/>
              </a:rPr>
              <a:t>Komiteti i Konventës së Krimit Kibernetik (T-CY)</a:t>
            </a:r>
          </a:p>
        </p:txBody>
      </p:sp>
      <p:sp>
        <p:nvSpPr>
          <p:cNvPr id="12" name="TextBox 19">
            <a:extLst>
              <a:ext uri="{FF2B5EF4-FFF2-40B4-BE49-F238E27FC236}">
                <a16:creationId xmlns="" xmlns:a16="http://schemas.microsoft.com/office/drawing/2014/main" id="{CCB36F6E-1021-48B5-A13E-979F5CA743D7}"/>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sq-AL" dirty="1" sz="1800" b="1">
                <a:latin typeface="+mn-lt"/>
                <a:cs typeface="Arial" panose="020B0604020202020204" pitchFamily="34" charset="0"/>
              </a:rPr>
              <a:t>3 Ndërtimi i kapaciteteve:</a:t>
            </a:r>
          </a:p>
          <a:p>
            <a:r>
              <a:rPr lang="sq-AL" dirty="1" sz="1800" b="1">
                <a:latin typeface="+mn-lt"/>
                <a:cs typeface="Arial" panose="020B0604020202020204" pitchFamily="34" charset="0"/>
                <a:sym typeface="Wingdings 3" charset="0"/>
              </a:rPr>
              <a:t>C-PROC </a:t>
            </a:r>
            <a:r>
              <a:rPr lang="sq-AL" dirty="1" sz="1800" b="1">
                <a:latin typeface="+mn-lt"/>
                <a:cs typeface="Arial" panose="020B0604020202020204" pitchFamily="34" charset="0"/>
                <a:sym typeface="Wingdings 3" charset="0"/>
              </a:rPr>
              <a:t></a:t>
            </a:r>
          </a:p>
          <a:p>
            <a:r>
              <a:rPr lang="sq-AL" dirty="1" sz="1800" b="1">
                <a:latin typeface="+mn-lt"/>
                <a:cs typeface="Arial" panose="020B0604020202020204" pitchFamily="34" charset="0"/>
              </a:rPr>
              <a:t>Programet e bashkëpunimit teknik</a:t>
            </a:r>
          </a:p>
        </p:txBody>
      </p:sp>
    </p:spTree>
    <p:extLst>
      <p:ext uri="{BB962C8B-B14F-4D97-AF65-F5344CB8AC3E}">
        <p14:creationId xmlns:p14="http://schemas.microsoft.com/office/powerpoint/2010/main" val="11734094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9C04F3A-82BD-4011-AADB-1F79FD7DF4BC}" type="slidenum">
              <a:rPr lang="en-GB" smtClean="0"/>
              <a:pPr/>
              <a:t>11</a:t>
            </a:fld>
          </a:p>
        </p:txBody>
      </p:sp>
      <p:sp>
        <p:nvSpPr>
          <p:cNvPr id="3" name="Text Placeholder 2"/>
          <p:cNvSpPr>
            <a:spLocks noGrp="1"/>
          </p:cNvSpPr>
          <p:nvPr>
            <p:ph type="body" sz="quarter" idx="11"/>
          </p:nvPr>
        </p:nvSpPr>
        <p:spPr>
          <a:xfrm>
            <a:off x="2811463" y="246888"/>
            <a:ext cx="6332537" cy="1035050"/>
          </a:xfrm>
        </p:spPr>
        <p:txBody>
          <a:bodyPr>
            <a:normAutofit fontScale="55000" lnSpcReduction="20000"/>
          </a:bodyPr>
          <a:lstStyle/>
          <a:p>
            <a:r>
              <a:rPr lang="sq-AL" dirty="1" sz="3600">
                <a:latin typeface="Verdana" panose="020B0604030504040204" pitchFamily="34" charset="0"/>
                <a:ea typeface="Verdana" panose="020B0604030504040204" pitchFamily="34" charset="0"/>
              </a:rPr>
              <a:t>Zyra e Programit për Krimet Kibernetike e</a:t>
            </a:r>
            <a:r>
              <a:rPr lang="sq-AL" dirty="1" sz="3600">
                <a:latin typeface="Verdana" panose="020B0604030504040204" pitchFamily="34" charset="0"/>
                <a:ea typeface="Verdana" panose="020B0604030504040204" pitchFamily="34" charset="0"/>
              </a:rPr>
              <a:t> </a:t>
            </a:r>
          </a:p>
          <a:p>
            <a:r>
              <a:rPr lang="sq-AL" dirty="1" sz="3600">
                <a:latin typeface="Verdana" panose="020B0604030504040204" pitchFamily="34" charset="0"/>
                <a:ea typeface="Verdana" panose="020B0604030504040204" pitchFamily="34" charset="0"/>
              </a:rPr>
              <a:t>Këshillit të Evropës në</a:t>
            </a:r>
            <a:r>
              <a:rPr lang="sq-AL" dirty="1" sz="3600">
                <a:latin typeface="Verdana" panose="020B0604030504040204" pitchFamily="34" charset="0"/>
                <a:ea typeface="Verdana" panose="020B0604030504040204" pitchFamily="34" charset="0"/>
              </a:rPr>
              <a:t>    </a:t>
            </a:r>
          </a:p>
          <a:p>
            <a:r>
              <a:rPr lang="sq-AL" dirty="1" sz="3600">
                <a:latin typeface="Verdana" panose="020B0604030504040204" pitchFamily="34" charset="0"/>
                <a:ea typeface="Verdana" panose="020B0604030504040204" pitchFamily="34" charset="0"/>
              </a:rPr>
              <a:t>Bukuresht (C-PROC)</a:t>
            </a:r>
          </a:p>
          <a:p>
            <a:endParaRPr lang="en-US" dirty="0"/>
          </a:p>
        </p:txBody>
      </p:sp>
      <p:sp>
        <p:nvSpPr>
          <p:cNvPr id="5" name="TextBox 13">
            <a:extLst>
              <a:ext uri="{FF2B5EF4-FFF2-40B4-BE49-F238E27FC236}">
                <a16:creationId xmlns="" xmlns:a16="http://schemas.microsoft.com/office/drawing/2014/main" id="{B9BE7F87-B3D1-4976-A17F-00003EF51DAD}"/>
              </a:ext>
            </a:extLst>
          </p:cNvPr>
          <p:cNvSpPr txBox="1">
            <a:spLocks noChangeArrowheads="1"/>
          </p:cNvSpPr>
          <p:nvPr/>
        </p:nvSpPr>
        <p:spPr bwMode="auto">
          <a:xfrm>
            <a:off x="250825" y="1874812"/>
            <a:ext cx="8720138" cy="3354388"/>
          </a:xfrm>
          <a:prstGeom prst="rect">
            <a:avLst/>
          </a:prstGeom>
          <a:noFill/>
          <a:ln w="9525">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spcAft>
                <a:spcPts val="1200"/>
              </a:spcAft>
              <a:buFont typeface="Wingdings" charset="0"/>
              <a:buChar char="§"/>
            </a:pPr>
            <a:r>
              <a:rPr lang="sq-AL" dirty="1" sz="2000" b="1">
                <a:latin typeface="+mn-lt"/>
                <a:cs typeface="Arial" panose="020B0604020202020204" pitchFamily="34" charset="0"/>
              </a:rPr>
              <a:t>Vendimi i Komitetit të Ministrave, tetor 2013</a:t>
            </a:r>
          </a:p>
          <a:p>
            <a:pPr>
              <a:spcAft>
                <a:spcPts val="1200"/>
              </a:spcAft>
              <a:buFont typeface="Wingdings" charset="0"/>
              <a:buChar char="§"/>
            </a:pPr>
            <a:r>
              <a:rPr lang="sq-AL" dirty="1" sz="2000" b="1">
                <a:latin typeface="+mn-lt"/>
                <a:cs typeface="Arial" panose="020B0604020202020204" pitchFamily="34" charset="0"/>
              </a:rPr>
              <a:t>Funksional që prej prillit 2014</a:t>
            </a:r>
          </a:p>
          <a:p>
            <a:pPr>
              <a:spcAft>
                <a:spcPts val="1200"/>
              </a:spcAft>
              <a:buFont typeface="Wingdings" charset="0"/>
              <a:buChar char="§"/>
            </a:pPr>
            <a:r>
              <a:rPr lang="sq-AL" dirty="1" sz="2000" b="1">
                <a:latin typeface="+mn-lt"/>
                <a:cs typeface="Arial" panose="020B0604020202020204" pitchFamily="34" charset="0"/>
              </a:rPr>
              <a:t>Aktualisht 6 projekte në vazhdim</a:t>
            </a:r>
          </a:p>
          <a:p>
            <a:pPr>
              <a:spcAft>
                <a:spcPts val="1200"/>
              </a:spcAft>
              <a:buFont typeface="Wingdings" charset="0"/>
              <a:buChar char="§"/>
            </a:pPr>
            <a:endParaRPr lang="en-GB" sz="2800" b="1" dirty="0">
              <a:latin typeface="+mn-lt"/>
              <a:cs typeface="Arial" panose="020B0604020202020204" pitchFamily="34" charset="0"/>
            </a:endParaRPr>
          </a:p>
          <a:p>
            <a:pPr>
              <a:spcAft>
                <a:spcPts val="1200"/>
              </a:spcAft>
              <a:buFont typeface="Wingdings" charset="0"/>
              <a:buChar char="§"/>
            </a:pPr>
            <a:r>
              <a:rPr lang="sq-AL" dirty="1" sz="2800" b="1">
                <a:latin typeface="+mn-lt"/>
                <a:cs typeface="Arial" panose="020B0604020202020204" pitchFamily="34" charset="0"/>
              </a:rPr>
              <a:t>Detyra:</a:t>
            </a:r>
            <a:r>
              <a:rPr lang="sq-AL" dirty="1" sz="2800" b="1">
                <a:latin typeface="+mn-lt"/>
                <a:cs typeface="Arial" panose="020B0604020202020204" pitchFamily="34" charset="0"/>
              </a:rPr>
              <a:t> </a:t>
            </a:r>
            <a:r>
              <a:rPr lang="sq-AL" dirty="1" sz="2800" b="1">
                <a:latin typeface="+mn-lt"/>
                <a:cs typeface="Arial" panose="020B0604020202020204" pitchFamily="34" charset="0"/>
              </a:rPr>
              <a:t>Mbështetje për vendet në mbarë botën për të forcuar kapacitetet e drejtësisë penale mbi krimin kibernetik dhe provat elektronike</a:t>
            </a:r>
          </a:p>
        </p:txBody>
      </p:sp>
    </p:spTree>
    <p:extLst>
      <p:ext uri="{BB962C8B-B14F-4D97-AF65-F5344CB8AC3E}">
        <p14:creationId xmlns:p14="http://schemas.microsoft.com/office/powerpoint/2010/main" val="39378099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9C04F3A-82BD-4011-AADB-1F79FD7DF4BC}" type="slidenum">
              <a:rPr lang="en-GB" smtClean="0"/>
              <a:pPr/>
              <a:t>12</a:t>
            </a:fld>
          </a:p>
        </p:txBody>
      </p:sp>
      <p:sp>
        <p:nvSpPr>
          <p:cNvPr id="3" name="Text Placeholder 2"/>
          <p:cNvSpPr>
            <a:spLocks noGrp="1"/>
          </p:cNvSpPr>
          <p:nvPr>
            <p:ph type="body" sz="quarter" idx="11"/>
          </p:nvPr>
        </p:nvSpPr>
        <p:spPr>
          <a:xfrm>
            <a:off x="2811463" y="246888"/>
            <a:ext cx="6332537" cy="1035050"/>
          </a:xfrm>
        </p:spPr>
        <p:txBody>
          <a:bodyPr>
            <a:normAutofit/>
          </a:bodyPr>
          <a:lstStyle/>
          <a:p>
            <a:r>
              <a:rPr lang="sq-AL" dirty="1" sz="2700">
                <a:latin typeface="Verdana" panose="020B0604030504040204" pitchFamily="34" charset="0"/>
                <a:ea typeface="Verdana" panose="020B0604030504040204" pitchFamily="34" charset="0"/>
              </a:rPr>
              <a:t>Programet aktuale të ndërtimit të kapaciteteve</a:t>
            </a:r>
          </a:p>
          <a:p>
            <a:endParaRPr lang="en-US" dirty="0"/>
          </a:p>
        </p:txBody>
      </p:sp>
      <p:pic>
        <p:nvPicPr>
          <p:cNvPr id="9" name="Picture 19">
            <a:extLst>
              <a:ext uri="{FF2B5EF4-FFF2-40B4-BE49-F238E27FC236}">
                <a16:creationId xmlns="" xmlns:a16="http://schemas.microsoft.com/office/drawing/2014/main" id="{0DF5DDB8-AE21-4C08-84EA-22EEBA8A9675}"/>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4">
            <a:extLst>
              <a:ext uri="{FF2B5EF4-FFF2-40B4-BE49-F238E27FC236}">
                <a16:creationId xmlns="" xmlns:a16="http://schemas.microsoft.com/office/drawing/2014/main" id="{727DD9C2-7324-4D82-9AA6-571418FD8FF9}"/>
              </a:ext>
            </a:extLst>
          </p:cNvPr>
          <p:cNvSpPr txBox="1">
            <a:spLocks noChangeArrowheads="1"/>
          </p:cNvSpPr>
          <p:nvPr/>
        </p:nvSpPr>
        <p:spPr bwMode="auto">
          <a:xfrm>
            <a:off x="323528" y="2297906"/>
            <a:ext cx="7874000" cy="60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nSpc>
                <a:spcPts val="3000"/>
              </a:lnSpc>
              <a:buFont typeface="Wingdings" panose="05000000000000000000" pitchFamily="2" charset="2"/>
              <a:buChar char="Ø"/>
            </a:pPr>
            <a:r>
              <a:rPr lang="sq-AL" dirty="1" b="1">
                <a:effectLst>
                  <a:outerShdw blurRad="38100" dist="38100" dir="2700000" algn="tl">
                    <a:srgbClr val="000000">
                      <a:alpha val="43137"/>
                    </a:srgbClr>
                  </a:outerShdw>
                </a:effectLst>
                <a:latin typeface="+mn-lt"/>
                <a:cs typeface="Arial" panose="020B0604020202020204" pitchFamily="34" charset="0"/>
              </a:rPr>
              <a:t>GLACY</a:t>
            </a:r>
            <a:r>
              <a:rPr lang="sq-AL" dirty="1">
                <a:effectLst>
                  <a:outerShdw blurRad="38100" dist="38100" dir="2700000" algn="tl">
                    <a:srgbClr val="000000">
                      <a:alpha val="43137"/>
                    </a:srgbClr>
                  </a:outerShdw>
                </a:effectLst>
                <a:latin typeface="+mn-lt"/>
                <a:cs typeface="Arial" panose="020B0604020202020204" pitchFamily="34" charset="0"/>
              </a:rPr>
              <a:t>+ </a:t>
            </a:r>
            <a:r>
              <a:rPr lang="sq-AL" dirty="1" sz="1600">
                <a:effectLst>
                  <a:outerShdw blurRad="38100" dist="38100" dir="2700000" algn="tl">
                    <a:srgbClr val="000000">
                      <a:alpha val="43137"/>
                    </a:srgbClr>
                  </a:outerShdw>
                </a:effectLst>
                <a:latin typeface="+mn-lt"/>
                <a:cs typeface="Arial" panose="020B0604020202020204" pitchFamily="34" charset="0"/>
              </a:rPr>
              <a:t>EU/COE Projekt i përbashkët për veprimin global për krimin kibernetik</a:t>
            </a:r>
          </a:p>
        </p:txBody>
      </p:sp>
      <p:sp>
        <p:nvSpPr>
          <p:cNvPr id="12" name="TextBox 15">
            <a:extLst>
              <a:ext uri="{FF2B5EF4-FFF2-40B4-BE49-F238E27FC236}">
                <a16:creationId xmlns="" xmlns:a16="http://schemas.microsoft.com/office/drawing/2014/main" id="{75DCCF07-F68B-4BB3-A840-FA8983B0124E}"/>
              </a:ext>
            </a:extLst>
          </p:cNvPr>
          <p:cNvSpPr txBox="1">
            <a:spLocks noChangeArrowheads="1"/>
          </p:cNvSpPr>
          <p:nvPr/>
        </p:nvSpPr>
        <p:spPr bwMode="auto">
          <a:xfrm>
            <a:off x="323528" y="2855294"/>
            <a:ext cx="7789863" cy="60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08000" rIns="90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nSpc>
                <a:spcPts val="3000"/>
              </a:lnSpc>
              <a:buFont typeface="Wingdings" panose="05000000000000000000" pitchFamily="2" charset="2"/>
              <a:buChar char="Ø"/>
            </a:pPr>
            <a:r>
              <a:rPr lang="sq-AL" dirty="1" b="1">
                <a:latin typeface="+mn-lt"/>
                <a:cs typeface="Arial" panose="020B0604020202020204" pitchFamily="34" charset="0"/>
              </a:rPr>
              <a:t>CyberEast</a:t>
            </a:r>
            <a:r>
              <a:rPr lang="sq-AL" dirty="1">
                <a:latin typeface="+mn-lt"/>
                <a:cs typeface="Arial" panose="020B0604020202020204" pitchFamily="34" charset="0"/>
              </a:rPr>
              <a:t> </a:t>
            </a:r>
            <a:r>
              <a:rPr lang="sq-AL" dirty="1" sz="1600">
                <a:latin typeface="+mn-lt"/>
                <a:cs typeface="Arial" panose="020B0604020202020204" pitchFamily="34" charset="0"/>
              </a:rPr>
              <a:t>EU/COE Partneriteti Lindor</a:t>
            </a:r>
            <a:r>
              <a:rPr lang="sq-AL" dirty="1" sz="1600">
                <a:effectLst>
                  <a:outerShdw blurRad="38100" dist="38100" dir="2700000" algn="tl">
                    <a:srgbClr val="000000">
                      <a:alpha val="43137"/>
                    </a:srgbClr>
                  </a:outerShdw>
                </a:effectLst>
                <a:latin typeface="+mn-lt"/>
                <a:cs typeface="Arial" panose="020B0604020202020204" pitchFamily="34" charset="0"/>
              </a:rPr>
              <a:t>  </a:t>
            </a:r>
          </a:p>
        </p:txBody>
      </p:sp>
      <p:sp>
        <p:nvSpPr>
          <p:cNvPr id="13" name="TextBox 12">
            <a:extLst>
              <a:ext uri="{FF2B5EF4-FFF2-40B4-BE49-F238E27FC236}">
                <a16:creationId xmlns="" xmlns:a16="http://schemas.microsoft.com/office/drawing/2014/main" id="{4ACA7BF1-61FD-4D66-A1DD-0EACE36D48FC}"/>
              </a:ext>
            </a:extLst>
          </p:cNvPr>
          <p:cNvSpPr txBox="1">
            <a:spLocks noChangeArrowheads="1"/>
          </p:cNvSpPr>
          <p:nvPr/>
        </p:nvSpPr>
        <p:spPr bwMode="auto">
          <a:xfrm>
            <a:off x="323528" y="3439642"/>
            <a:ext cx="8482013" cy="60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nSpc>
                <a:spcPts val="3000"/>
              </a:lnSpc>
              <a:buFont typeface="Wingdings" panose="05000000000000000000" pitchFamily="2" charset="2"/>
              <a:buChar char="Ø"/>
            </a:pPr>
            <a:r>
              <a:rPr lang="sq-AL" dirty="1" b="1">
                <a:effectLst>
                  <a:outerShdw blurRad="38100" dist="38100" dir="2700000" algn="tl">
                    <a:srgbClr val="000000">
                      <a:alpha val="43137"/>
                    </a:srgbClr>
                  </a:outerShdw>
                </a:effectLst>
                <a:latin typeface="+mn-lt"/>
                <a:cs typeface="Arial" panose="020B0604020202020204" pitchFamily="34" charset="0"/>
              </a:rPr>
              <a:t>iPROCEEDS-2</a:t>
            </a:r>
            <a:r>
              <a:rPr lang="sq-AL" dirty="1">
                <a:effectLst>
                  <a:outerShdw blurRad="38100" dist="38100" dir="2700000" algn="tl">
                    <a:srgbClr val="000000">
                      <a:alpha val="43137"/>
                    </a:srgbClr>
                  </a:outerShdw>
                </a:effectLst>
                <a:latin typeface="+mn-lt"/>
                <a:cs typeface="Arial" panose="020B0604020202020204" pitchFamily="34" charset="0"/>
              </a:rPr>
              <a:t> </a:t>
            </a:r>
            <a:r>
              <a:rPr lang="sq-AL" dirty="1" sz="1600">
                <a:effectLst>
                  <a:outerShdw blurRad="38100" dist="38100" dir="2700000" algn="tl">
                    <a:srgbClr val="000000">
                      <a:alpha val="43137"/>
                    </a:srgbClr>
                  </a:outerShdw>
                </a:effectLst>
                <a:latin typeface="+mn-lt"/>
                <a:cs typeface="Arial" panose="020B0604020202020204" pitchFamily="34" charset="0"/>
              </a:rPr>
              <a:t>EU/COE Shënjestrimi i të ardhurave nga krimi në Internet</a:t>
            </a:r>
          </a:p>
        </p:txBody>
      </p:sp>
      <p:sp>
        <p:nvSpPr>
          <p:cNvPr id="14" name="TextBox 17">
            <a:extLst>
              <a:ext uri="{FF2B5EF4-FFF2-40B4-BE49-F238E27FC236}">
                <a16:creationId xmlns="" xmlns:a16="http://schemas.microsoft.com/office/drawing/2014/main" id="{2FC01A6F-0182-44A9-A3DE-CCDCE97CA75E}"/>
              </a:ext>
            </a:extLst>
          </p:cNvPr>
          <p:cNvSpPr txBox="1">
            <a:spLocks noChangeArrowheads="1"/>
          </p:cNvSpPr>
          <p:nvPr/>
        </p:nvSpPr>
        <p:spPr bwMode="auto">
          <a:xfrm>
            <a:off x="323528" y="4003540"/>
            <a:ext cx="8482013" cy="60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nSpc>
                <a:spcPts val="3000"/>
              </a:lnSpc>
              <a:buFont typeface="Wingdings" panose="05000000000000000000" pitchFamily="2" charset="2"/>
              <a:buChar char="Ø"/>
            </a:pPr>
            <a:r>
              <a:rPr lang="sq-AL" dirty="1" b="1">
                <a:latin typeface="+mn-lt"/>
                <a:cs typeface="Arial" panose="020B0604020202020204" pitchFamily="34" charset="0"/>
              </a:rPr>
              <a:t>CyberSouth</a:t>
            </a:r>
            <a:r>
              <a:rPr lang="sq-AL" dirty="1">
                <a:latin typeface="+mn-lt"/>
                <a:cs typeface="Arial" panose="020B0604020202020204" pitchFamily="34" charset="0"/>
              </a:rPr>
              <a:t> </a:t>
            </a:r>
            <a:r>
              <a:rPr lang="sq-AL" dirty="1" sz="1600">
                <a:latin typeface="+mn-lt"/>
                <a:cs typeface="Arial" panose="020B0604020202020204" pitchFamily="34" charset="0"/>
              </a:rPr>
              <a:t>EU/COE Projekt i përbashkët për krimin kibernetik dhe provat elektronike</a:t>
            </a:r>
            <a:r>
              <a:rPr lang="sq-AL" dirty="1" sz="1600">
                <a:effectLst>
                  <a:outerShdw blurRad="38100" dist="38100" dir="2700000" algn="tl">
                    <a:srgbClr val="000000">
                      <a:alpha val="43137"/>
                    </a:srgbClr>
                  </a:outerShdw>
                </a:effectLst>
                <a:latin typeface="+mn-lt"/>
                <a:cs typeface="Arial" panose="020B0604020202020204" pitchFamily="34" charset="0"/>
              </a:rPr>
              <a:t> </a:t>
            </a:r>
          </a:p>
        </p:txBody>
      </p:sp>
      <p:sp>
        <p:nvSpPr>
          <p:cNvPr id="15" name="TextBox 18">
            <a:extLst>
              <a:ext uri="{FF2B5EF4-FFF2-40B4-BE49-F238E27FC236}">
                <a16:creationId xmlns="" xmlns:a16="http://schemas.microsoft.com/office/drawing/2014/main" id="{80016FE9-AB9B-42EA-B13E-241A406A0F1A}"/>
              </a:ext>
            </a:extLst>
          </p:cNvPr>
          <p:cNvSpPr txBox="1">
            <a:spLocks noChangeArrowheads="1"/>
          </p:cNvSpPr>
          <p:nvPr/>
        </p:nvSpPr>
        <p:spPr bwMode="auto">
          <a:xfrm>
            <a:off x="327783" y="4572601"/>
            <a:ext cx="8057048" cy="1038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nSpc>
                <a:spcPts val="3200"/>
              </a:lnSpc>
              <a:buFont typeface="Wingdings" panose="05000000000000000000" pitchFamily="2" charset="2"/>
              <a:buChar char="Ø"/>
            </a:pPr>
            <a:r>
              <a:rPr lang="sq-AL" dirty="1" b="1">
                <a:effectLst>
                  <a:outerShdw blurRad="38100" dist="38100" dir="2700000" algn="tl">
                    <a:srgbClr val="000000">
                      <a:alpha val="43137"/>
                    </a:srgbClr>
                  </a:outerShdw>
                </a:effectLst>
                <a:latin typeface="+mn-lt"/>
                <a:cs typeface="Arial" panose="020B0604020202020204" pitchFamily="34" charset="0"/>
              </a:rPr>
              <a:t>Dhënia fund shfrytëzimit dhe abuzimit seksual të fëmijëve Online@Europe (EndOCSEA@Europe)</a:t>
            </a:r>
            <a:r>
              <a:rPr lang="sq-AL" dirty="1" sz="2000" b="1">
                <a:effectLst>
                  <a:outerShdw blurRad="38100" dist="38100" dir="2700000" algn="tl">
                    <a:srgbClr val="000000">
                      <a:alpha val="43137"/>
                    </a:srgbClr>
                  </a:outerShdw>
                </a:effectLst>
                <a:latin typeface="+mn-lt"/>
                <a:cs typeface="Arial" panose="020B0604020202020204" pitchFamily="34" charset="0"/>
              </a:rPr>
              <a:t> </a:t>
            </a:r>
            <a:r>
              <a:rPr lang="sq-AL" dirty="1" sz="1600">
                <a:effectLst>
                  <a:outerShdw blurRad="38100" dist="38100" dir="2700000" algn="tl">
                    <a:srgbClr val="000000">
                      <a:alpha val="43137"/>
                    </a:srgbClr>
                  </a:outerShdw>
                </a:effectLst>
                <a:latin typeface="+mn-lt"/>
                <a:cs typeface="Arial" panose="020B0604020202020204" pitchFamily="34" charset="0"/>
              </a:rPr>
              <a:t>(Fondi për t'i dhënë fund dhunës ndaj fëmijëve.)</a:t>
            </a:r>
          </a:p>
        </p:txBody>
      </p:sp>
      <p:sp>
        <p:nvSpPr>
          <p:cNvPr id="16" name="TextBox 18">
            <a:extLst>
              <a:ext uri="{FF2B5EF4-FFF2-40B4-BE49-F238E27FC236}">
                <a16:creationId xmlns="" xmlns:a16="http://schemas.microsoft.com/office/drawing/2014/main" id="{B3B30427-D205-4EE7-9AA1-4078EF8B8770}"/>
              </a:ext>
            </a:extLst>
          </p:cNvPr>
          <p:cNvSpPr txBox="1">
            <a:spLocks noChangeArrowheads="1"/>
          </p:cNvSpPr>
          <p:nvPr/>
        </p:nvSpPr>
        <p:spPr bwMode="auto">
          <a:xfrm>
            <a:off x="323850" y="5589240"/>
            <a:ext cx="7762875" cy="628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nSpc>
                <a:spcPts val="3200"/>
              </a:lnSpc>
              <a:buFont typeface="Wingdings" panose="05000000000000000000" pitchFamily="2" charset="2"/>
              <a:buChar char="Ø"/>
            </a:pPr>
            <a:r>
              <a:rPr lang="sq-AL" dirty="1" b="1">
                <a:latin typeface="+mn-lt"/>
                <a:cs typeface="Arial" panose="020B0604020202020204" pitchFamily="34" charset="0"/>
              </a:rPr>
              <a:t>CyberCrime@Octopus</a:t>
            </a:r>
            <a:r>
              <a:rPr lang="sq-AL" dirty="1" sz="2000" b="1">
                <a:effectLst>
                  <a:outerShdw blurRad="38100" dist="38100" dir="2700000" algn="tl">
                    <a:srgbClr val="000000">
                      <a:alpha val="43137"/>
                    </a:srgbClr>
                  </a:outerShdw>
                </a:effectLst>
                <a:latin typeface="+mn-lt"/>
                <a:cs typeface="Arial" panose="020B0604020202020204" pitchFamily="34" charset="0"/>
              </a:rPr>
              <a:t> </a:t>
            </a:r>
            <a:r>
              <a:rPr lang="sq-AL" dirty="1" sz="1600">
                <a:effectLst>
                  <a:outerShdw blurRad="38100" dist="38100" dir="2700000" algn="tl">
                    <a:srgbClr val="000000">
                      <a:alpha val="43137"/>
                    </a:srgbClr>
                  </a:outerShdw>
                </a:effectLst>
                <a:latin typeface="+mn-lt"/>
                <a:cs typeface="Arial" panose="020B0604020202020204" pitchFamily="34" charset="0"/>
              </a:rPr>
              <a:t>(financuar me kontribut vullnetar)</a:t>
            </a:r>
            <a:r>
              <a:rPr lang="sq-AL" dirty="1" sz="1400">
                <a:latin typeface="+mn-lt"/>
                <a:cs typeface="Arial" panose="020B0604020202020204" pitchFamily="34" charset="0"/>
              </a:rPr>
              <a:t> </a:t>
            </a:r>
          </a:p>
        </p:txBody>
      </p:sp>
      <p:pic>
        <p:nvPicPr>
          <p:cNvPr id="17" name="Picture 12">
            <a:extLst>
              <a:ext uri="{FF2B5EF4-FFF2-40B4-BE49-F238E27FC236}">
                <a16:creationId xmlns="" xmlns:a16="http://schemas.microsoft.com/office/drawing/2014/main" id="{0E638BCF-702B-41C5-839F-DC1370A04612}"/>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360096" y="5157192"/>
            <a:ext cx="118268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15252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fld id="{49C04F3A-82BD-4011-AADB-1F79FD7DF4BC}" type="slidenum">
              <a:rPr lang="en-GB" smtClean="0"/>
              <a:pPr/>
              <a:t>13</a:t>
            </a:fld>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en-GB" dirty="0" smtClean="0"/>
          </a:p>
          <a:p>
            <a:r>
              <a:rPr lang="sq-AL" dirty="1" sz="2700">
                <a:latin typeface="Verdana" panose="020B0604030504040204" pitchFamily="34" charset="0"/>
                <a:ea typeface="Verdana" panose="020B0604030504040204" pitchFamily="34" charset="0"/>
              </a:rPr>
              <a:t>Seksioni 2</a:t>
            </a:r>
          </a:p>
          <a:p>
            <a:endParaRPr lang="en-GB" dirty="0"/>
          </a:p>
        </p:txBody>
      </p:sp>
      <p:sp>
        <p:nvSpPr>
          <p:cNvPr id="8" name="Text Placeholder 2">
            <a:extLst>
              <a:ext uri="{FF2B5EF4-FFF2-40B4-BE49-F238E27FC236}">
                <a16:creationId xmlns:a16="http://schemas.microsoft.com/office/drawing/2014/main" xmlns="" id="{E380FE40-902C-48A0-8E4E-962AA387FB67}"/>
              </a:ext>
            </a:extLst>
          </p:cNvPr>
          <p:cNvSpPr txBox="1">
            <a:spLocks/>
          </p:cNvSpPr>
          <p:nvPr/>
        </p:nvSpPr>
        <p:spPr bwMode="auto">
          <a:xfrm>
            <a:off x="722313" y="2906713"/>
            <a:ext cx="7772400" cy="150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S PGothic" pitchFamily="34" charset="-128"/>
                <a:cs typeface="MS PGothic" charset="0"/>
              </a:defRPr>
            </a:lvl1pPr>
            <a:lvl2pPr marL="457200" indent="0" algn="l" rtl="0" eaLnBrk="0" fontAlgn="base" hangingPunct="0">
              <a:spcBef>
                <a:spcPct val="20000"/>
              </a:spcBef>
              <a:spcAft>
                <a:spcPct val="0"/>
              </a:spcAft>
              <a:buFont typeface="Arial" panose="020B0604020202020204" pitchFamily="34" charset="0"/>
              <a:buNone/>
              <a:defRPr sz="1800" kern="1200">
                <a:solidFill>
                  <a:schemeClr val="tx1">
                    <a:tint val="75000"/>
                  </a:schemeClr>
                </a:solidFill>
                <a:latin typeface="+mn-lt"/>
                <a:ea typeface="MS PGothic" pitchFamily="34" charset="-128"/>
                <a:cs typeface="MS PGothic" charset="0"/>
              </a:defRPr>
            </a:lvl2pPr>
            <a:lvl3pPr marL="914400" indent="0" algn="l" rtl="0" eaLnBrk="0" fontAlgn="base" hangingPunct="0">
              <a:spcBef>
                <a:spcPct val="20000"/>
              </a:spcBef>
              <a:spcAft>
                <a:spcPct val="0"/>
              </a:spcAft>
              <a:buFont typeface="Arial" panose="020B0604020202020204" pitchFamily="34" charset="0"/>
              <a:buNone/>
              <a:defRPr sz="1600" kern="1200">
                <a:solidFill>
                  <a:schemeClr val="tx1">
                    <a:tint val="75000"/>
                  </a:schemeClr>
                </a:solidFill>
                <a:latin typeface="+mn-lt"/>
                <a:ea typeface="MS PGothic" pitchFamily="34" charset="-128"/>
                <a:cs typeface="MS PGothic" charset="0"/>
              </a:defRPr>
            </a:lvl3pPr>
            <a:lvl4pPr marL="13716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4pPr>
            <a:lvl5pPr marL="18288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defTabSz="914400"/>
            <a:r>
              <a:rPr lang="sq-AL" dirty="1"/>
              <a:t>Konventa e Budapestit– Përmbledhje</a:t>
            </a:r>
            <a:r>
              <a:rPr lang="sq-AL" dirty="1"/>
              <a:t> </a:t>
            </a:r>
          </a:p>
        </p:txBody>
      </p:sp>
      <p:sp>
        <p:nvSpPr>
          <p:cNvPr id="9" name="Title 1">
            <a:extLst>
              <a:ext uri="{FF2B5EF4-FFF2-40B4-BE49-F238E27FC236}">
                <a16:creationId xmlns:a16="http://schemas.microsoft.com/office/drawing/2014/main" xmlns="" id="{82BA244C-489D-417D-B8AB-CB954192CB36}"/>
              </a:ext>
            </a:extLst>
          </p:cNvPr>
          <p:cNvSpPr txBox="1">
            <a:spLocks/>
          </p:cNvSpPr>
          <p:nvPr/>
        </p:nvSpPr>
        <p:spPr>
          <a:xfrm>
            <a:off x="722312" y="4406900"/>
            <a:ext cx="7882135" cy="13620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q-AL" dirty="1">
                <a:latin typeface="+mn-lt"/>
                <a:ea typeface="Verdana" panose="020B0604030504040204" pitchFamily="34" charset="0"/>
              </a:rPr>
              <a:t>ÇËSHTJET THEMELORE TË TRAKTATIT TË KRIMIT KIBERNETIK</a:t>
            </a:r>
          </a:p>
        </p:txBody>
      </p:sp>
    </p:spTree>
    <p:extLst>
      <p:ext uri="{BB962C8B-B14F-4D97-AF65-F5344CB8AC3E}">
        <p14:creationId xmlns:p14="http://schemas.microsoft.com/office/powerpoint/2010/main" val="1339881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2" descr="Image result for arab league logo">
            <a:extLst>
              <a:ext uri="{FF2B5EF4-FFF2-40B4-BE49-F238E27FC236}">
                <a16:creationId xmlns="" xmlns:a16="http://schemas.microsoft.com/office/drawing/2014/main" id="{D78A7F6B-4E28-4ECD-8C18-ACBAE26673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40181" y="3168851"/>
            <a:ext cx="2559848" cy="1769495"/>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12" descr="ITU">
            <a:extLst>
              <a:ext uri="{FF2B5EF4-FFF2-40B4-BE49-F238E27FC236}">
                <a16:creationId xmlns="" xmlns:a16="http://schemas.microsoft.com/office/drawing/2014/main" id="{5DA9917B-E216-4A74-8859-D8085DE24C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6360" y="2861282"/>
            <a:ext cx="2295647" cy="2295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7">
            <a:extLst>
              <a:ext uri="{FF2B5EF4-FFF2-40B4-BE49-F238E27FC236}">
                <a16:creationId xmlns=""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Peizazhi Ndërkombëtar</a:t>
            </a:r>
          </a:p>
        </p:txBody>
      </p:sp>
      <p:pic>
        <p:nvPicPr>
          <p:cNvPr id="41" name="Picture 2" descr="https://encrypted-tbn3.gstatic.com/images?q=tbn:ANd9GcS8kc6MxOjYbIoUYYIAChLtSjGs_gPhuFMYixWcIwOKi5JQADMlVg">
            <a:extLst>
              <a:ext uri="{FF2B5EF4-FFF2-40B4-BE49-F238E27FC236}">
                <a16:creationId xmlns="" xmlns:a16="http://schemas.microsoft.com/office/drawing/2014/main" id="{C81FB9E9-DE1A-4145-A1B6-10FBC83A3A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050" y="1217162"/>
            <a:ext cx="2358445" cy="19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20" descr="UNODC_logo">
            <a:extLst>
              <a:ext uri="{FF2B5EF4-FFF2-40B4-BE49-F238E27FC236}">
                <a16:creationId xmlns="" xmlns:a16="http://schemas.microsoft.com/office/drawing/2014/main" id="{A1F5BCB3-BDA0-40A9-99F8-4384D505186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53948" y="1194871"/>
            <a:ext cx="2253399" cy="1584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6" descr="http://upload.wikimedia.org/wikipedia/en/thumb/4/44/Shanghai_Cooperation_Organisation_(logo).svg/1024px-Shanghai_Cooperation_Organisation_(logo).svg.png">
            <a:extLst>
              <a:ext uri="{FF2B5EF4-FFF2-40B4-BE49-F238E27FC236}">
                <a16:creationId xmlns="" xmlns:a16="http://schemas.microsoft.com/office/drawing/2014/main" id="{AA8D8512-25CD-44EF-AA2B-6ADF9CB7A7C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32828" y="1227455"/>
            <a:ext cx="1755027" cy="1755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6" descr="https://encrypted-tbn2.gstatic.com/images?q=tbn:ANd9GcS-47cvYfUBHhv_YFWyDi1gecyRzh5G7zQH_UfPj54XZop_gOeknA">
            <a:extLst>
              <a:ext uri="{FF2B5EF4-FFF2-40B4-BE49-F238E27FC236}">
                <a16:creationId xmlns="" xmlns:a16="http://schemas.microsoft.com/office/drawing/2014/main" id="{1E94690C-C8D8-4D48-ACAD-220B4B2A77E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3168852"/>
            <a:ext cx="2896671" cy="1906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TextBox 49">
            <a:extLst>
              <a:ext uri="{FF2B5EF4-FFF2-40B4-BE49-F238E27FC236}">
                <a16:creationId xmlns="" xmlns:a16="http://schemas.microsoft.com/office/drawing/2014/main" id="{BCBA1499-AC44-4EF7-B09F-A083E25B5D8B}"/>
              </a:ext>
            </a:extLst>
          </p:cNvPr>
          <p:cNvSpPr txBox="1"/>
          <p:nvPr/>
        </p:nvSpPr>
        <p:spPr>
          <a:xfrm>
            <a:off x="161351" y="4917563"/>
            <a:ext cx="2543783" cy="1107996"/>
          </a:xfrm>
          <a:prstGeom prst="rect">
            <a:avLst/>
          </a:prstGeom>
          <a:noFill/>
        </p:spPr>
        <p:txBody>
          <a:bodyPr wrap="square" rtlCol="0">
            <a:spAutoFit/>
          </a:bodyPr>
          <a:lstStyle/>
          <a:p>
            <a:pPr algn="ctr"/>
            <a:r>
              <a:rPr lang="sq-AL" dirty="1" sz="2200" b="1" i="1"/>
              <a:t>Ligji model për krimet kompjuterike</a:t>
            </a:r>
            <a:r>
              <a:rPr lang="sq-AL" dirty="1" sz="2200" b="1" i="1"/>
              <a:t> </a:t>
            </a:r>
          </a:p>
          <a:p>
            <a:pPr algn="ctr"/>
            <a:r>
              <a:rPr lang="sq-AL" dirty="1" sz="2200" b="1" i="1"/>
              <a:t>Skema Harare</a:t>
            </a:r>
          </a:p>
        </p:txBody>
      </p:sp>
      <p:sp>
        <p:nvSpPr>
          <p:cNvPr id="52" name="TextBox 51">
            <a:extLst>
              <a:ext uri="{FF2B5EF4-FFF2-40B4-BE49-F238E27FC236}">
                <a16:creationId xmlns="" xmlns:a16="http://schemas.microsoft.com/office/drawing/2014/main" id="{4127EC5E-DEE0-4C52-9578-038BCC8A0668}"/>
              </a:ext>
            </a:extLst>
          </p:cNvPr>
          <p:cNvSpPr txBox="1"/>
          <p:nvPr/>
        </p:nvSpPr>
        <p:spPr>
          <a:xfrm>
            <a:off x="2808852" y="5066122"/>
            <a:ext cx="1828800" cy="1446550"/>
          </a:xfrm>
          <a:prstGeom prst="rect">
            <a:avLst/>
          </a:prstGeom>
          <a:noFill/>
        </p:spPr>
        <p:txBody>
          <a:bodyPr wrap="square" rtlCol="0">
            <a:spAutoFit/>
          </a:bodyPr>
          <a:lstStyle/>
          <a:p>
            <a:pPr algn="ctr"/>
            <a:r>
              <a:rPr lang="sq-AL" dirty="1" sz="2200" b="1" i="1"/>
              <a:t>Modeli ITU:</a:t>
            </a:r>
          </a:p>
          <a:p>
            <a:pPr marL="285750" indent="-285750">
              <a:buFont typeface="Arial" panose="020B0604020202020204" pitchFamily="34" charset="0"/>
              <a:buChar char="•"/>
            </a:pPr>
            <a:r>
              <a:rPr lang="sq-AL" dirty="1" sz="2200" b="1" i="1"/>
              <a:t>ICT4PAC</a:t>
            </a:r>
          </a:p>
          <a:p>
            <a:pPr marL="285750" indent="-285750">
              <a:buFont typeface="Arial" panose="020B0604020202020204" pitchFamily="34" charset="0"/>
              <a:buChar char="•"/>
            </a:pPr>
            <a:r>
              <a:rPr lang="sq-AL" dirty="1" sz="2200" b="1" i="1"/>
              <a:t>SADC</a:t>
            </a:r>
          </a:p>
          <a:p>
            <a:pPr marL="285750" indent="-285750">
              <a:buFont typeface="Arial" panose="020B0604020202020204" pitchFamily="34" charset="0"/>
              <a:buChar char="•"/>
            </a:pPr>
            <a:r>
              <a:rPr lang="sq-AL" dirty="1" sz="2200" b="1" i="1"/>
              <a:t>HIPCAR</a:t>
            </a:r>
          </a:p>
        </p:txBody>
      </p:sp>
      <p:pic>
        <p:nvPicPr>
          <p:cNvPr id="53" name="Picture 2" descr="https://encrypted-tbn1.gstatic.com/images?q=tbn:ANd9GcS-PUjVyE7OlcLxkjo1Wa6hn7qRvVRkEanvr7qBiuskAJLteLjvXw">
            <a:extLst>
              <a:ext uri="{FF2B5EF4-FFF2-40B4-BE49-F238E27FC236}">
                <a16:creationId xmlns="" xmlns:a16="http://schemas.microsoft.com/office/drawing/2014/main" id="{7A4DF52E-8B7A-44B6-92AB-6D60DF6A936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84406" y="3088897"/>
            <a:ext cx="1703469" cy="198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TextBox 53">
            <a:extLst>
              <a:ext uri="{FF2B5EF4-FFF2-40B4-BE49-F238E27FC236}">
                <a16:creationId xmlns="" xmlns:a16="http://schemas.microsoft.com/office/drawing/2014/main" id="{B6EF2088-2153-47AE-B58D-EBDD70CE0D38}"/>
              </a:ext>
            </a:extLst>
          </p:cNvPr>
          <p:cNvSpPr txBox="1"/>
          <p:nvPr/>
        </p:nvSpPr>
        <p:spPr>
          <a:xfrm>
            <a:off x="4747861" y="5149253"/>
            <a:ext cx="2160239" cy="1446550"/>
          </a:xfrm>
          <a:prstGeom prst="rect">
            <a:avLst/>
          </a:prstGeom>
          <a:noFill/>
        </p:spPr>
        <p:txBody>
          <a:bodyPr wrap="square" rtlCol="0">
            <a:spAutoFit/>
          </a:bodyPr>
          <a:lstStyle/>
          <a:p>
            <a:r>
              <a:rPr lang="sq-AL" dirty="1" sz="2200" b="1" i="1"/>
              <a:t>Konventa e Sigurisë Kibernetike dhe Mbrojtjes së të Dhënave Personale</a:t>
            </a:r>
          </a:p>
        </p:txBody>
      </p:sp>
      <p:sp>
        <p:nvSpPr>
          <p:cNvPr id="56" name="TextBox 55">
            <a:extLst>
              <a:ext uri="{FF2B5EF4-FFF2-40B4-BE49-F238E27FC236}">
                <a16:creationId xmlns="" xmlns:a16="http://schemas.microsoft.com/office/drawing/2014/main" id="{5092036A-613E-46C6-8C4A-FAF11957DF03}"/>
              </a:ext>
            </a:extLst>
          </p:cNvPr>
          <p:cNvSpPr txBox="1"/>
          <p:nvPr/>
        </p:nvSpPr>
        <p:spPr>
          <a:xfrm>
            <a:off x="7027600" y="4869114"/>
            <a:ext cx="2016124" cy="1785104"/>
          </a:xfrm>
          <a:prstGeom prst="rect">
            <a:avLst/>
          </a:prstGeom>
          <a:noFill/>
        </p:spPr>
        <p:txBody>
          <a:bodyPr wrap="square" rtlCol="0">
            <a:spAutoFit/>
          </a:bodyPr>
          <a:lstStyle/>
          <a:p>
            <a:r>
              <a:rPr lang="sq-AL" dirty="1" sz="2200" b="1" i="1"/>
              <a:t>Konventa për Luftimin e Veprave Penale të Teknologjisë së Informacionit</a:t>
            </a:r>
          </a:p>
        </p:txBody>
      </p:sp>
    </p:spTree>
    <p:extLst>
      <p:ext uri="{BB962C8B-B14F-4D97-AF65-F5344CB8AC3E}">
        <p14:creationId xmlns:p14="http://schemas.microsoft.com/office/powerpoint/2010/main" val="25609223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 xmlns:a16="http://schemas.microsoft.com/office/drawing/2014/main" id="{1424B29E-7F3A-4F27-BF43-CB0589A5871C}"/>
              </a:ext>
            </a:extLst>
          </p:cNvPr>
          <p:cNvSpPr txBox="1">
            <a:spLocks noChangeArrowheads="1"/>
          </p:cNvSpPr>
          <p:nvPr/>
        </p:nvSpPr>
        <p:spPr bwMode="auto">
          <a:xfrm>
            <a:off x="1412494" y="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Elementet themelore të</a:t>
            </a:r>
          </a:p>
          <a:p>
            <a:pPr algn="r"/>
            <a:r>
              <a:rPr lang="sq-AL" dirty="1" sz="2700">
                <a:solidFill>
                  <a:schemeClr val="bg1"/>
                </a:solidFill>
                <a:latin typeface="Verdana" panose="020B0604030504040204" pitchFamily="34" charset="0"/>
                <a:ea typeface="Verdana" panose="020B0604030504040204" pitchFamily="34" charset="0"/>
                <a:cs typeface="Verdana" charset="0"/>
              </a:rPr>
              <a:t> </a:t>
            </a:r>
            <a:r>
              <a:rPr lang="sq-AL" dirty="1" sz="2700">
                <a:solidFill>
                  <a:schemeClr val="bg1"/>
                </a:solidFill>
                <a:latin typeface="Verdana" panose="020B0604030504040204" pitchFamily="34" charset="0"/>
                <a:ea typeface="Verdana" panose="020B0604030504040204" pitchFamily="34" charset="0"/>
                <a:cs typeface="Verdana" charset="0"/>
              </a:rPr>
              <a:t>Traktatit të Krimit Kibernetik</a:t>
            </a:r>
          </a:p>
        </p:txBody>
      </p:sp>
      <p:sp>
        <p:nvSpPr>
          <p:cNvPr id="4" name="Rectangle 2">
            <a:extLst>
              <a:ext uri="{FF2B5EF4-FFF2-40B4-BE49-F238E27FC236}">
                <a16:creationId xmlns="" xmlns:a16="http://schemas.microsoft.com/office/drawing/2014/main" id="{1239CC4E-6B81-41D5-8FBA-98E336DBC65F}"/>
              </a:ext>
            </a:extLst>
          </p:cNvPr>
          <p:cNvSpPr>
            <a:spLocks noChangeArrowheads="1"/>
          </p:cNvSpPr>
          <p:nvPr/>
        </p:nvSpPr>
        <p:spPr bwMode="auto">
          <a:xfrm>
            <a:off x="467544" y="1328059"/>
            <a:ext cx="7992888"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342900" indent="-342900" algn="just">
              <a:buFont typeface="Wingdings" panose="05000000000000000000" pitchFamily="2" charset="2"/>
              <a:buChar char="Ø"/>
              <a:defRPr/>
            </a:pPr>
            <a:r>
              <a:rPr lang="sq-AL" dirty="1">
                <a:latin typeface="+mn-lt"/>
                <a:ea typeface="Verdana" panose="020B0604030504040204" pitchFamily="34" charset="0"/>
                <a:cs typeface="Verdana" panose="020B0604030504040204" pitchFamily="34" charset="0"/>
              </a:rPr>
              <a:t>Instrumenti </a:t>
            </a:r>
            <a:r>
              <a:rPr lang="sq-AL" dirty="1" b="1">
                <a:latin typeface="+mn-lt"/>
                <a:ea typeface="Verdana" panose="020B0604030504040204" pitchFamily="34" charset="0"/>
                <a:cs typeface="Verdana" panose="020B0604030504040204" pitchFamily="34" charset="0"/>
              </a:rPr>
              <a:t>global</a:t>
            </a:r>
            <a:r>
              <a:rPr lang="sq-AL" dirty="1">
                <a:latin typeface="+mn-lt"/>
                <a:ea typeface="Verdana" panose="020B0604030504040204" pitchFamily="34" charset="0"/>
                <a:cs typeface="Verdana" panose="020B0604030504040204" pitchFamily="34" charset="0"/>
              </a:rPr>
              <a:t> - </a:t>
            </a:r>
            <a:r>
              <a:rPr lang="sq-AL" dirty="1" b="1">
                <a:latin typeface="+mn-lt"/>
                <a:ea typeface="Verdana" panose="020B0604030504040204" pitchFamily="34" charset="0"/>
                <a:cs typeface="Verdana" panose="020B0604030504040204" pitchFamily="34" charset="0"/>
              </a:rPr>
              <a:t>(Korniza Operacionale, Funksionale)</a:t>
            </a:r>
          </a:p>
          <a:p>
            <a:pPr marL="342900" indent="-342900" algn="just">
              <a:buFont typeface="Wingdings" panose="05000000000000000000" pitchFamily="2" charset="2"/>
              <a:buChar char="Ø"/>
              <a:defRPr/>
            </a:pPr>
            <a:endParaRPr lang="en-GB" dirty="0">
              <a:latin typeface="+mn-lt"/>
              <a:ea typeface="Verdana" panose="020B0604030504040204" pitchFamily="34" charset="0"/>
              <a:cs typeface="Verdana" panose="020B0604030504040204" pitchFamily="34" charset="0"/>
            </a:endParaRPr>
          </a:p>
          <a:p>
            <a:pPr marL="342900" indent="-342900" algn="just" eaLnBrk="1" hangingPunct="1">
              <a:buFont typeface="Wingdings" panose="05000000000000000000" pitchFamily="2" charset="2"/>
              <a:buChar char="Ø"/>
              <a:defRPr/>
            </a:pPr>
            <a:r>
              <a:rPr lang="sq-AL" dirty="1">
                <a:latin typeface="+mn-lt"/>
                <a:ea typeface="Verdana" panose="020B0604030504040204" pitchFamily="34" charset="0"/>
                <a:cs typeface="Verdana" panose="020B0604030504040204" pitchFamily="34" charset="0"/>
              </a:rPr>
              <a:t>Anëtarët: duhet të përfshijnë </a:t>
            </a:r>
            <a:r>
              <a:rPr lang="sq-AL" dirty="1" b="1">
                <a:latin typeface="+mn-lt"/>
                <a:ea typeface="Verdana" panose="020B0604030504040204" pitchFamily="34" charset="0"/>
                <a:cs typeface="Verdana" panose="020B0604030504040204" pitchFamily="34" charset="0"/>
              </a:rPr>
              <a:t>Vendet e Infrastrukturës</a:t>
            </a:r>
          </a:p>
          <a:p>
            <a:pPr marL="342900" indent="-342900" algn="just" eaLnBrk="1" hangingPunct="1">
              <a:buFont typeface="Wingdings" panose="05000000000000000000" pitchFamily="2" charset="2"/>
              <a:buChar char="Ø"/>
              <a:defRPr/>
            </a:pPr>
            <a:endParaRPr lang="en-GB" dirty="0">
              <a:latin typeface="+mn-lt"/>
              <a:ea typeface="Verdana" panose="020B0604030504040204" pitchFamily="34" charset="0"/>
              <a:cs typeface="Verdana" panose="020B0604030504040204" pitchFamily="34" charset="0"/>
            </a:endParaRPr>
          </a:p>
          <a:p>
            <a:pPr marL="342900" indent="-342900" algn="just" eaLnBrk="1" hangingPunct="1">
              <a:buFont typeface="Wingdings" panose="05000000000000000000" pitchFamily="2" charset="2"/>
              <a:buChar char="Ø"/>
              <a:defRPr/>
            </a:pPr>
            <a:r>
              <a:rPr lang="sq-AL" dirty="1">
                <a:latin typeface="+mn-lt"/>
                <a:ea typeface="Verdana" panose="020B0604030504040204" pitchFamily="34" charset="0"/>
                <a:cs typeface="Verdana" panose="020B0604030504040204" pitchFamily="34" charset="0"/>
              </a:rPr>
              <a:t>Përkufizimet</a:t>
            </a:r>
          </a:p>
          <a:p>
            <a:pPr marL="342900" indent="-342900" algn="just" eaLnBrk="1" hangingPunct="1">
              <a:buFont typeface="Wingdings" panose="05000000000000000000" pitchFamily="2" charset="2"/>
              <a:buChar char="Ø"/>
              <a:defRPr/>
            </a:pPr>
            <a:endParaRPr lang="en-GB" dirty="0">
              <a:latin typeface="+mn-lt"/>
              <a:ea typeface="Verdana" panose="020B0604030504040204" pitchFamily="34" charset="0"/>
              <a:cs typeface="Verdana" panose="020B0604030504040204" pitchFamily="34" charset="0"/>
            </a:endParaRPr>
          </a:p>
          <a:p>
            <a:pPr marL="342900" indent="-342900" algn="just" eaLnBrk="1" hangingPunct="1">
              <a:buFont typeface="Wingdings" panose="05000000000000000000" pitchFamily="2" charset="2"/>
              <a:buChar char="Ø"/>
              <a:defRPr/>
            </a:pPr>
            <a:r>
              <a:rPr lang="sq-AL" dirty="1">
                <a:latin typeface="+mn-lt"/>
                <a:ea typeface="Verdana" panose="020B0604030504040204" pitchFamily="34" charset="0"/>
                <a:cs typeface="Verdana" panose="020B0604030504040204" pitchFamily="34" charset="0"/>
              </a:rPr>
              <a:t>Veprat penale</a:t>
            </a:r>
          </a:p>
          <a:p>
            <a:pPr marL="342900" indent="-342900" algn="just" eaLnBrk="1" hangingPunct="1">
              <a:buFont typeface="Wingdings" panose="05000000000000000000" pitchFamily="2" charset="2"/>
              <a:buChar char="Ø"/>
              <a:defRPr/>
            </a:pPr>
            <a:endParaRPr lang="en-GB" dirty="0">
              <a:latin typeface="+mn-lt"/>
              <a:ea typeface="Verdana" panose="020B0604030504040204" pitchFamily="34" charset="0"/>
              <a:cs typeface="Verdana" panose="020B0604030504040204" pitchFamily="34" charset="0"/>
            </a:endParaRPr>
          </a:p>
          <a:p>
            <a:pPr marL="342900" indent="-342900" algn="just" eaLnBrk="1" hangingPunct="1">
              <a:buFont typeface="Wingdings" panose="05000000000000000000" pitchFamily="2" charset="2"/>
              <a:buChar char="Ø"/>
              <a:defRPr/>
            </a:pPr>
            <a:r>
              <a:rPr lang="sq-AL" dirty="1">
                <a:latin typeface="+mn-lt"/>
                <a:ea typeface="Verdana" panose="020B0604030504040204" pitchFamily="34" charset="0"/>
                <a:cs typeface="Verdana" panose="020B0604030504040204" pitchFamily="34" charset="0"/>
              </a:rPr>
              <a:t>Kompetencat procedurale</a:t>
            </a:r>
          </a:p>
          <a:p>
            <a:pPr marL="342900" indent="-342900" algn="just" eaLnBrk="1" hangingPunct="1">
              <a:buFont typeface="Wingdings" panose="05000000000000000000" pitchFamily="2" charset="2"/>
              <a:buChar char="Ø"/>
              <a:defRPr/>
            </a:pPr>
            <a:endParaRPr lang="en-GB" dirty="0">
              <a:latin typeface="+mn-lt"/>
              <a:ea typeface="Verdana" panose="020B0604030504040204" pitchFamily="34" charset="0"/>
              <a:cs typeface="Verdana" panose="020B0604030504040204" pitchFamily="34" charset="0"/>
            </a:endParaRPr>
          </a:p>
          <a:p>
            <a:pPr marL="342900" indent="-342900" algn="just" eaLnBrk="1" hangingPunct="1">
              <a:buFont typeface="Wingdings" panose="05000000000000000000" pitchFamily="2" charset="2"/>
              <a:buChar char="Ø"/>
              <a:defRPr/>
            </a:pPr>
            <a:r>
              <a:rPr lang="sq-AL" dirty="1">
                <a:latin typeface="+mn-lt"/>
                <a:ea typeface="Verdana" panose="020B0604030504040204" pitchFamily="34" charset="0"/>
                <a:cs typeface="Verdana" panose="020B0604030504040204" pitchFamily="34" charset="0"/>
              </a:rPr>
              <a:t>Mekalizmi gjithëpërfshirës </a:t>
            </a:r>
            <a:r>
              <a:rPr lang="sq-AL" dirty="1" b="1">
                <a:solidFill>
                  <a:srgbClr val="FF0000"/>
                </a:solidFill>
                <a:latin typeface="+mn-lt"/>
                <a:ea typeface="Verdana" panose="020B0604030504040204" pitchFamily="34" charset="0"/>
                <a:cs typeface="Verdana" panose="020B0604030504040204" pitchFamily="34" charset="0"/>
              </a:rPr>
              <a:t>i detyrueshëm ligjor</a:t>
            </a:r>
            <a:r>
              <a:rPr lang="sq-AL" dirty="1">
                <a:latin typeface="+mn-lt"/>
                <a:ea typeface="Verdana" panose="020B0604030504040204" pitchFamily="34" charset="0"/>
                <a:cs typeface="Verdana" panose="020B0604030504040204" pitchFamily="34" charset="0"/>
              </a:rPr>
              <a:t> për bashkëpunim</a:t>
            </a:r>
          </a:p>
        </p:txBody>
      </p:sp>
    </p:spTree>
    <p:extLst>
      <p:ext uri="{BB962C8B-B14F-4D97-AF65-F5344CB8AC3E}">
        <p14:creationId xmlns:p14="http://schemas.microsoft.com/office/powerpoint/2010/main" val="10963430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Elementet themelore të</a:t>
            </a:r>
            <a:r>
              <a:rPr lang="sq-AL" dirty="1" sz="2700">
                <a:solidFill>
                  <a:schemeClr val="bg1"/>
                </a:solidFill>
                <a:latin typeface="Verdana" panose="020B0604030504040204" pitchFamily="34" charset="0"/>
                <a:ea typeface="Verdana" panose="020B0604030504040204" pitchFamily="34" charset="0"/>
                <a:cs typeface="Verdana" charset="0"/>
              </a:rPr>
              <a:t> </a:t>
            </a:r>
          </a:p>
          <a:p>
            <a:pPr algn="r"/>
            <a:r>
              <a:rPr lang="sq-AL" dirty="1" sz="2700">
                <a:solidFill>
                  <a:schemeClr val="bg1"/>
                </a:solidFill>
                <a:latin typeface="Verdana" panose="020B0604030504040204" pitchFamily="34" charset="0"/>
                <a:ea typeface="Verdana" panose="020B0604030504040204" pitchFamily="34" charset="0"/>
                <a:cs typeface="Verdana" charset="0"/>
              </a:rPr>
              <a:t>Traktatit të Krimit Kibernetik</a:t>
            </a:r>
          </a:p>
        </p:txBody>
      </p:sp>
      <p:graphicFrame>
        <p:nvGraphicFramePr>
          <p:cNvPr id="2" name="Chart 1">
            <a:extLst>
              <a:ext uri="{FF2B5EF4-FFF2-40B4-BE49-F238E27FC236}">
                <a16:creationId xmlns:a16="http://schemas.microsoft.com/office/drawing/2014/main" xmlns="" id="{AC3B0D29-AEDF-43AE-A1BE-24943A245D6C}"/>
              </a:ext>
            </a:extLst>
          </p:cNvPr>
          <p:cNvGraphicFramePr/>
          <p:nvPr>
            <p:extLst>
              <p:ext uri="{D42A27DB-BD31-4B8C-83A1-F6EECF244321}">
                <p14:modId xmlns:p14="http://schemas.microsoft.com/office/powerpoint/2010/main" val="1093873201"/>
              </p:ext>
            </p:extLst>
          </p:nvPr>
        </p:nvGraphicFramePr>
        <p:xfrm>
          <a:off x="-677475" y="650175"/>
          <a:ext cx="10498949" cy="598610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735050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xmlns="" id="{DBB539BB-6F7A-4A8A-9BEC-AD108539548D}"/>
              </a:ext>
            </a:extLst>
          </p:cNvPr>
          <p:cNvGraphicFramePr/>
          <p:nvPr>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Konventa e Budapestit</a:t>
            </a:r>
            <a:r>
              <a:rPr lang="sq-AL" dirty="1" sz="2700">
                <a:solidFill>
                  <a:schemeClr val="bg1"/>
                </a:solidFill>
                <a:latin typeface="Verdana" panose="020B0604030504040204" pitchFamily="34" charset="0"/>
                <a:ea typeface="Verdana" panose="020B0604030504040204" pitchFamily="34" charset="0"/>
                <a:cs typeface="Verdana" charset="0"/>
              </a:rPr>
              <a:t> </a:t>
            </a:r>
          </a:p>
        </p:txBody>
      </p:sp>
      <p:graphicFrame>
        <p:nvGraphicFramePr>
          <p:cNvPr id="2" name="Chart 1">
            <a:extLst>
              <a:ext uri="{FF2B5EF4-FFF2-40B4-BE49-F238E27FC236}">
                <a16:creationId xmlns:a16="http://schemas.microsoft.com/office/drawing/2014/main" xmlns="" id="{AC3B0D29-AEDF-43AE-A1BE-24943A245D6C}"/>
              </a:ext>
            </a:extLst>
          </p:cNvPr>
          <p:cNvGraphicFramePr/>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pic>
        <p:nvPicPr>
          <p:cNvPr id="3" name="Picture 2" descr="Image result for council of europe">
            <a:extLst>
              <a:ext uri="{FF2B5EF4-FFF2-40B4-BE49-F238E27FC236}">
                <a16:creationId xmlns:a16="http://schemas.microsoft.com/office/drawing/2014/main" xmlns="" id="{C6CC947F-AEC5-4BEE-BD5F-899A09EDBE3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9173" y="1292613"/>
            <a:ext cx="1941130" cy="1551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0380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3" bldStep="category"/>
                                            </p:graphicEl>
                                          </p:spTgt>
                                        </p:tgtEl>
                                      </p:cBhvr>
                                    </p:animEffect>
                                    <p:set>
                                      <p:cBhvr>
                                        <p:cTn id="17" dur="1" fill="hold">
                                          <p:stCondLst>
                                            <p:cond delay="499"/>
                                          </p:stCondLst>
                                        </p:cTn>
                                        <p:tgtEl>
                                          <p:spTgt spid="2">
                                            <p:graphicEl>
                                              <a:chart seriesIdx="-4" categoryIdx="3" bldStep="category"/>
                                            </p:graphic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
                                            <p:graphicEl>
                                              <a:chart seriesIdx="-4" categoryIdx="2" bldStep="category"/>
                                            </p:graphicEl>
                                          </p:spTgt>
                                        </p:tgtEl>
                                      </p:cBhvr>
                                    </p:animEffect>
                                    <p:set>
                                      <p:cBhvr>
                                        <p:cTn id="22" dur="1" fill="hold">
                                          <p:stCondLst>
                                            <p:cond delay="499"/>
                                          </p:stCondLst>
                                        </p:cTn>
                                        <p:tgtEl>
                                          <p:spTgt spid="2">
                                            <p:graphicEl>
                                              <a:chart seriesIdx="-4" categoryIdx="2" bldStep="category"/>
                                            </p:graphic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
                                            <p:graphicEl>
                                              <a:chart seriesIdx="-4" categoryIdx="1" bldStep="category"/>
                                            </p:graphicEl>
                                          </p:spTgt>
                                        </p:tgtEl>
                                      </p:cBhvr>
                                    </p:animEffect>
                                    <p:set>
                                      <p:cBhvr>
                                        <p:cTn id="27" dur="1" fill="hold">
                                          <p:stCondLst>
                                            <p:cond delay="499"/>
                                          </p:stCondLst>
                                        </p:cTn>
                                        <p:tgtEl>
                                          <p:spTgt spid="2">
                                            <p:graphicEl>
                                              <a:chart seriesIdx="-4" categoryIdx="1" bldStep="category"/>
                                            </p:graphic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2">
                                            <p:graphicEl>
                                              <a:chart seriesIdx="-4" categoryIdx="0" bldStep="category"/>
                                            </p:graphicEl>
                                          </p:spTgt>
                                        </p:tgtEl>
                                      </p:cBhvr>
                                    </p:animEffect>
                                    <p:set>
                                      <p:cBhvr>
                                        <p:cTn id="3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xmlns="" id="{DBB539BB-6F7A-4A8A-9BEC-AD108539548D}"/>
              </a:ext>
            </a:extLst>
          </p:cNvPr>
          <p:cNvGraphicFramePr/>
          <p:nvPr>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xmlns="" id="{AC3B0D29-AEDF-43AE-A1BE-24943A245D6C}"/>
              </a:ext>
            </a:extLst>
          </p:cNvPr>
          <p:cNvGraphicFramePr/>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16632"/>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Ligji model i Komonuelthit</a:t>
            </a:r>
            <a:r>
              <a:rPr lang="sq-AL" dirty="1" sz="2700">
                <a:solidFill>
                  <a:schemeClr val="bg1"/>
                </a:solidFill>
                <a:latin typeface="Verdana" panose="020B0604030504040204" pitchFamily="34" charset="0"/>
                <a:ea typeface="Verdana" panose="020B0604030504040204" pitchFamily="34" charset="0"/>
                <a:cs typeface="Verdana" charset="0"/>
              </a:rPr>
              <a:t> </a:t>
            </a:r>
          </a:p>
          <a:p>
            <a:pPr algn="r"/>
            <a:r>
              <a:rPr lang="sq-AL" dirty="1" sz="2700">
                <a:solidFill>
                  <a:schemeClr val="bg1"/>
                </a:solidFill>
                <a:latin typeface="Verdana" panose="020B0604030504040204" pitchFamily="34" charset="0"/>
                <a:ea typeface="Verdana" panose="020B0604030504040204" pitchFamily="34" charset="0"/>
                <a:cs typeface="Verdana" charset="0"/>
              </a:rPr>
              <a:t>dhe Skema Harare</a:t>
            </a:r>
            <a:r>
              <a:rPr lang="sq-AL" dirty="1" sz="2700">
                <a:solidFill>
                  <a:schemeClr val="bg1"/>
                </a:solidFill>
                <a:latin typeface="Verdana" panose="020B0604030504040204" pitchFamily="34" charset="0"/>
                <a:ea typeface="Verdana" panose="020B0604030504040204" pitchFamily="34" charset="0"/>
                <a:cs typeface="Verdana" charset="0"/>
              </a:rPr>
              <a:t> </a:t>
            </a:r>
          </a:p>
        </p:txBody>
      </p:sp>
      <p:pic>
        <p:nvPicPr>
          <p:cNvPr id="5" name="Picture 6" descr="https://encrypted-tbn2.gstatic.com/images?q=tbn:ANd9GcS-47cvYfUBHhv_YFWyDi1gecyRzh5G7zQH_UfPj54XZop_gOeknA">
            <a:extLst>
              <a:ext uri="{FF2B5EF4-FFF2-40B4-BE49-F238E27FC236}">
                <a16:creationId xmlns:a16="http://schemas.microsoft.com/office/drawing/2014/main" xmlns="" id="{748C9061-3FD7-42B9-ABAB-A97A16A958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4011" y="1089029"/>
            <a:ext cx="2282531" cy="129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5709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0" bldStep="category"/>
                                            </p:graphicEl>
                                          </p:spTgt>
                                        </p:tgtEl>
                                      </p:cBhvr>
                                    </p:animEffect>
                                    <p:set>
                                      <p:cBhvr>
                                        <p:cTn id="17"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xmlns="" id="{DBB539BB-6F7A-4A8A-9BEC-AD108539548D}"/>
              </a:ext>
            </a:extLst>
          </p:cNvPr>
          <p:cNvGraphicFramePr/>
          <p:nvPr>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xmlns="" id="{AC3B0D29-AEDF-43AE-A1BE-24943A245D6C}"/>
              </a:ext>
            </a:extLst>
          </p:cNvPr>
          <p:cNvGraphicFramePr/>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Ligjet model të ITU-së</a:t>
            </a:r>
          </a:p>
        </p:txBody>
      </p:sp>
      <p:pic>
        <p:nvPicPr>
          <p:cNvPr id="3" name="Picture 12" descr="ITU">
            <a:extLst>
              <a:ext uri="{FF2B5EF4-FFF2-40B4-BE49-F238E27FC236}">
                <a16:creationId xmlns:a16="http://schemas.microsoft.com/office/drawing/2014/main" xmlns="" id="{129FE385-A644-4647-9C2F-73B329F75A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57232" y="1079505"/>
            <a:ext cx="2005012" cy="200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0284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0" bldStep="category"/>
                                            </p:graphicEl>
                                          </p:spTgt>
                                        </p:tgtEl>
                                      </p:cBhvr>
                                    </p:animEffect>
                                    <p:set>
                                      <p:cBhvr>
                                        <p:cTn id="1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CE3C051-7F78-4EAF-8CA3-B9689E461A1C}"/>
              </a:ext>
            </a:extLst>
          </p:cNvPr>
          <p:cNvSpPr>
            <a:spLocks noGrp="1"/>
          </p:cNvSpPr>
          <p:nvPr>
            <p:ph idx="1"/>
          </p:nvPr>
        </p:nvSpPr>
        <p:spPr>
          <a:xfrm>
            <a:off x="620023" y="1480569"/>
            <a:ext cx="7886700" cy="4351338"/>
          </a:xfrm>
        </p:spPr>
        <p:txBody>
          <a:bodyPr/>
          <a:lstStyle/>
          <a:p>
            <a:pPr marL="514350" indent="-514350" algn="just">
              <a:lnSpc>
                <a:spcPct val="150000"/>
              </a:lnSpc>
              <a:buFont typeface="+mj-lt"/>
              <a:buAutoNum type="arabicPeriod"/>
            </a:pPr>
            <a:r>
              <a:rPr lang="sq-AL" dirty="1">
                <a:latin typeface="+mn-lt"/>
                <a:ea typeface="Verdana" panose="020B0604030504040204" pitchFamily="34" charset="0"/>
              </a:rPr>
              <a:t>Fushëveprimi dhe shtrirja e Konventës së Budapestit</a:t>
            </a:r>
            <a:r>
              <a:rPr lang="sq-AL" dirty="1">
                <a:latin typeface="+mn-lt"/>
                <a:ea typeface="Verdana" panose="020B0604030504040204" pitchFamily="34" charset="0"/>
              </a:rPr>
              <a:t> </a:t>
            </a:r>
          </a:p>
          <a:p>
            <a:pPr marL="514350" indent="-514350" algn="just">
              <a:lnSpc>
                <a:spcPct val="150000"/>
              </a:lnSpc>
              <a:buFont typeface="+mj-lt"/>
              <a:buAutoNum type="arabicPeriod"/>
            </a:pPr>
            <a:r>
              <a:rPr lang="sq-AL" dirty="1">
                <a:latin typeface="+mn-lt"/>
                <a:ea typeface="Verdana" panose="020B0604030504040204" pitchFamily="34" charset="0"/>
              </a:rPr>
              <a:t>Çështjet themelore të traktatit të krimit kibernetik</a:t>
            </a:r>
          </a:p>
          <a:p>
            <a:pPr marL="514350" indent="-514350" algn="just">
              <a:lnSpc>
                <a:spcPct val="150000"/>
              </a:lnSpc>
              <a:buFont typeface="+mj-lt"/>
              <a:buAutoNum type="arabicPeriod"/>
            </a:pPr>
            <a:r>
              <a:rPr lang="sq-AL" dirty="1">
                <a:latin typeface="+mn-lt"/>
                <a:ea typeface="Verdana" panose="020B0604030504040204" pitchFamily="34" charset="0"/>
              </a:rPr>
              <a:t>Përfitimet e Konventës së Budapestit</a:t>
            </a:r>
            <a:r>
              <a:rPr lang="sq-AL" dirty="1">
                <a:latin typeface="+mn-lt"/>
                <a:ea typeface="Verdana" panose="020B0604030504040204" pitchFamily="34" charset="0"/>
              </a:rPr>
              <a:t> </a:t>
            </a:r>
          </a:p>
          <a:p>
            <a:pPr marL="514350" indent="-514350" algn="just">
              <a:lnSpc>
                <a:spcPct val="150000"/>
              </a:lnSpc>
              <a:buFont typeface="+mj-lt"/>
              <a:buAutoNum type="arabicPeriod"/>
            </a:pPr>
            <a:r>
              <a:rPr lang="sq-AL" dirty="1">
                <a:latin typeface="+mn-lt"/>
                <a:ea typeface="Verdana" panose="020B0604030504040204" pitchFamily="34" charset="0"/>
              </a:rPr>
              <a:t>Goditja e mitit</a:t>
            </a:r>
            <a:r>
              <a:rPr lang="sq-AL" dirty="1">
                <a:latin typeface="+mn-lt"/>
                <a:ea typeface="Verdana" panose="020B0604030504040204" pitchFamily="34" charset="0"/>
              </a:rPr>
              <a:t> </a:t>
            </a:r>
          </a:p>
          <a:p>
            <a:endParaRPr lang="en-GB" dirty="0"/>
          </a:p>
        </p:txBody>
      </p:sp>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fld id="{49C04F3A-82BD-4011-AADB-1F79FD7DF4BC}" type="slidenum">
              <a:rPr lang="en-GB" smtClean="0"/>
              <a:pPr/>
              <a:t>2</a:t>
            </a:fld>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en-GB" dirty="0" smtClean="0"/>
          </a:p>
          <a:p>
            <a:r>
              <a:rPr lang="sq-AL" dirty="1" sz="2700">
                <a:latin typeface="Verdana" panose="020B0604030504040204" pitchFamily="34" charset="0"/>
                <a:ea typeface="Verdana" panose="020B0604030504040204" pitchFamily="34" charset="0"/>
              </a:rPr>
              <a:t>Përmbajtja e seancës</a:t>
            </a:r>
          </a:p>
          <a:p>
            <a:endParaRPr lang="en-GB" dirty="0"/>
          </a:p>
        </p:txBody>
      </p:sp>
    </p:spTree>
    <p:extLst>
      <p:ext uri="{BB962C8B-B14F-4D97-AF65-F5344CB8AC3E}">
        <p14:creationId xmlns:p14="http://schemas.microsoft.com/office/powerpoint/2010/main" val="24857401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xmlns="" id="{DBB539BB-6F7A-4A8A-9BEC-AD108539548D}"/>
              </a:ext>
            </a:extLst>
          </p:cNvPr>
          <p:cNvGraphicFramePr/>
          <p:nvPr>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xmlns="" id="{AC3B0D29-AEDF-43AE-A1BE-24943A245D6C}"/>
              </a:ext>
            </a:extLst>
          </p:cNvPr>
          <p:cNvGraphicFramePr/>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Konventa Malabo</a:t>
            </a:r>
          </a:p>
        </p:txBody>
      </p:sp>
      <p:pic>
        <p:nvPicPr>
          <p:cNvPr id="5" name="Picture 2" descr="https://encrypted-tbn1.gstatic.com/images?q=tbn:ANd9GcS-PUjVyE7OlcLxkjo1Wa6hn7qRvVRkEanvr7qBiuskAJLteLjvXw">
            <a:extLst>
              <a:ext uri="{FF2B5EF4-FFF2-40B4-BE49-F238E27FC236}">
                <a16:creationId xmlns:a16="http://schemas.microsoft.com/office/drawing/2014/main" xmlns="" id="{367E9485-9BD9-4949-9A50-75B0C0B3CB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4392" y="1074741"/>
            <a:ext cx="2016125"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xmlns="" id="{165B15CD-84A7-4D5B-9DAB-70AE1E2EBD62}"/>
              </a:ext>
            </a:extLst>
          </p:cNvPr>
          <p:cNvSpPr txBox="1"/>
          <p:nvPr/>
        </p:nvSpPr>
        <p:spPr>
          <a:xfrm>
            <a:off x="179512" y="1209526"/>
            <a:ext cx="2016125" cy="1477328"/>
          </a:xfrm>
          <a:prstGeom prst="rect">
            <a:avLst/>
          </a:prstGeom>
          <a:noFill/>
        </p:spPr>
        <p:txBody>
          <a:bodyPr wrap="square" rtlCol="0">
            <a:spAutoFit/>
          </a:bodyPr>
          <a:lstStyle/>
          <a:p>
            <a:r>
              <a:rPr lang="sq-AL" dirty="1">
                <a:latin typeface="Times New Roman" panose="02020603050405020304" pitchFamily="18" charset="0"/>
                <a:cs typeface="Times New Roman" panose="02020603050405020304" pitchFamily="18" charset="0"/>
              </a:rPr>
              <a:t>Konventa Malabo dhe Konventa e Budapestit janë komplementare</a:t>
            </a:r>
          </a:p>
        </p:txBody>
      </p:sp>
    </p:spTree>
    <p:extLst>
      <p:ext uri="{BB962C8B-B14F-4D97-AF65-F5344CB8AC3E}">
        <p14:creationId xmlns:p14="http://schemas.microsoft.com/office/powerpoint/2010/main" val="2756221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0" bldStep="category"/>
                                            </p:graphicEl>
                                          </p:spTgt>
                                        </p:tgtEl>
                                      </p:cBhvr>
                                    </p:animEffect>
                                    <p:set>
                                      <p:cBhvr>
                                        <p:cTn id="17"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xmlns="" id="{DBB539BB-6F7A-4A8A-9BEC-AD108539548D}"/>
              </a:ext>
            </a:extLst>
          </p:cNvPr>
          <p:cNvGraphicFramePr/>
          <p:nvPr>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xmlns="" id="{AC3B0D29-AEDF-43AE-A1BE-24943A245D6C}"/>
              </a:ext>
            </a:extLst>
          </p:cNvPr>
          <p:cNvGraphicFramePr/>
          <p:nvPr>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Konventa e Ligës Arabe</a:t>
            </a:r>
          </a:p>
        </p:txBody>
      </p:sp>
      <p:sp>
        <p:nvSpPr>
          <p:cNvPr id="6" name="TextBox 5">
            <a:extLst>
              <a:ext uri="{FF2B5EF4-FFF2-40B4-BE49-F238E27FC236}">
                <a16:creationId xmlns:a16="http://schemas.microsoft.com/office/drawing/2014/main" xmlns="" id="{165B15CD-84A7-4D5B-9DAB-70AE1E2EBD62}"/>
              </a:ext>
            </a:extLst>
          </p:cNvPr>
          <p:cNvSpPr txBox="1"/>
          <p:nvPr/>
        </p:nvSpPr>
        <p:spPr>
          <a:xfrm>
            <a:off x="179512" y="1209526"/>
            <a:ext cx="2376264" cy="1477328"/>
          </a:xfrm>
          <a:prstGeom prst="rect">
            <a:avLst/>
          </a:prstGeom>
          <a:noFill/>
        </p:spPr>
        <p:txBody>
          <a:bodyPr wrap="square" rtlCol="0">
            <a:spAutoFit/>
          </a:bodyPr>
          <a:lstStyle/>
          <a:p>
            <a:r>
              <a:rPr lang="sq-AL" dirty="1">
                <a:latin typeface="Times New Roman" panose="02020603050405020304" pitchFamily="18" charset="0"/>
                <a:cs typeface="Times New Roman" panose="02020603050405020304" pitchFamily="18" charset="0"/>
              </a:rPr>
              <a:t>Konventa Arabe kryesisht përfshin dispozitat e Konventës së Budapestit - por nuk është globale</a:t>
            </a:r>
            <a:r>
              <a:rPr lang="sq-AL" dirty="1">
                <a:latin typeface="Times New Roman" panose="02020603050405020304" pitchFamily="18" charset="0"/>
                <a:cs typeface="Times New Roman" panose="02020603050405020304" pitchFamily="18" charset="0"/>
              </a:rPr>
              <a:t> </a:t>
            </a:r>
          </a:p>
        </p:txBody>
      </p:sp>
      <p:pic>
        <p:nvPicPr>
          <p:cNvPr id="3" name="Picture 2" descr="Image result for arab league logo">
            <a:extLst>
              <a:ext uri="{FF2B5EF4-FFF2-40B4-BE49-F238E27FC236}">
                <a16:creationId xmlns:a16="http://schemas.microsoft.com/office/drawing/2014/main" xmlns="" id="{2BFF9AD4-F555-40E2-843E-0AFA2C10E67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264" y="1089026"/>
            <a:ext cx="2178274" cy="1505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5156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3" bldStep="category"/>
                                            </p:graphicEl>
                                          </p:spTgt>
                                        </p:tgtEl>
                                      </p:cBhvr>
                                    </p:animEffect>
                                    <p:set>
                                      <p:cBhvr>
                                        <p:cTn id="17" dur="1" fill="hold">
                                          <p:stCondLst>
                                            <p:cond delay="499"/>
                                          </p:stCondLst>
                                        </p:cTn>
                                        <p:tgtEl>
                                          <p:spTgt spid="2">
                                            <p:graphicEl>
                                              <a:chart seriesIdx="-4" categoryIdx="3" bldStep="category"/>
                                            </p:graphic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
                                            <p:graphicEl>
                                              <a:chart seriesIdx="-4" categoryIdx="2" bldStep="category"/>
                                            </p:graphicEl>
                                          </p:spTgt>
                                        </p:tgtEl>
                                      </p:cBhvr>
                                    </p:animEffect>
                                    <p:set>
                                      <p:cBhvr>
                                        <p:cTn id="22" dur="1" fill="hold">
                                          <p:stCondLst>
                                            <p:cond delay="499"/>
                                          </p:stCondLst>
                                        </p:cTn>
                                        <p:tgtEl>
                                          <p:spTgt spid="2">
                                            <p:graphicEl>
                                              <a:chart seriesIdx="-4" categoryIdx="2" bldStep="category"/>
                                            </p:graphic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
                                            <p:graphicEl>
                                              <a:chart seriesIdx="-4" categoryIdx="1" bldStep="category"/>
                                            </p:graphicEl>
                                          </p:spTgt>
                                        </p:tgtEl>
                                      </p:cBhvr>
                                    </p:animEffect>
                                    <p:set>
                                      <p:cBhvr>
                                        <p:cTn id="27" dur="1" fill="hold">
                                          <p:stCondLst>
                                            <p:cond delay="499"/>
                                          </p:stCondLst>
                                        </p:cTn>
                                        <p:tgtEl>
                                          <p:spTgt spid="2">
                                            <p:graphicEl>
                                              <a:chart seriesIdx="-4" categoryIdx="1" bldStep="category"/>
                                            </p:graphic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2">
                                            <p:graphicEl>
                                              <a:chart seriesIdx="-4" categoryIdx="0" bldStep="category"/>
                                            </p:graphicEl>
                                          </p:spTgt>
                                        </p:tgtEl>
                                      </p:cBhvr>
                                    </p:animEffect>
                                    <p:set>
                                      <p:cBhvr>
                                        <p:cTn id="3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338944" y="1597248"/>
          <a:ext cx="7905464" cy="49154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5" name="Rectangle 4"/>
          <p:cNvSpPr/>
          <p:nvPr/>
        </p:nvSpPr>
        <p:spPr>
          <a:xfrm>
            <a:off x="3141407" y="95343"/>
            <a:ext cx="5881049" cy="781752"/>
          </a:xfrm>
          <a:prstGeom prst="rect">
            <a:avLst/>
          </a:prstGeom>
        </p:spPr>
        <p:txBody>
          <a:bodyPr wrap="square">
            <a:spAutoFit/>
          </a:bodyPr>
          <a:lstStyle/>
          <a:p>
            <a:pPr algn="r">
              <a:lnSpc>
                <a:spcPct val="80000"/>
              </a:lnSpc>
            </a:pPr>
            <a:r>
              <a:rPr lang="sq-AL" dirty="1" sz="2800">
                <a:solidFill>
                  <a:schemeClr val="bg1"/>
                </a:solidFill>
                <a:latin typeface="Verdana" panose="020B0604030504040204" pitchFamily="34" charset="0"/>
                <a:ea typeface="Verdana" panose="020B0604030504040204" pitchFamily="34" charset="0"/>
              </a:rPr>
              <a:t>Dimensioni ndërkombëtar</a:t>
            </a:r>
            <a:r>
              <a:rPr lang="sq-AL" dirty="1" sz="2800">
                <a:solidFill>
                  <a:schemeClr val="bg1"/>
                </a:solidFill>
                <a:latin typeface="Verdana" panose="020B0604030504040204" pitchFamily="34" charset="0"/>
                <a:ea typeface="Verdana" panose="020B0604030504040204" pitchFamily="34" charset="0"/>
              </a:rPr>
              <a:t> </a:t>
            </a:r>
          </a:p>
          <a:p>
            <a:pPr algn="r">
              <a:lnSpc>
                <a:spcPct val="80000"/>
              </a:lnSpc>
            </a:pPr>
            <a:r>
              <a:rPr lang="sq-AL" dirty="1" sz="2800">
                <a:solidFill>
                  <a:schemeClr val="bg1"/>
                </a:solidFill>
                <a:latin typeface="Verdana" panose="020B0604030504040204" pitchFamily="34" charset="0"/>
                <a:ea typeface="Verdana" panose="020B0604030504040204" pitchFamily="34" charset="0"/>
              </a:rPr>
              <a:t>i krimit kibernetik</a:t>
            </a:r>
          </a:p>
        </p:txBody>
      </p:sp>
    </p:spTree>
    <p:extLst>
      <p:ext uri="{BB962C8B-B14F-4D97-AF65-F5344CB8AC3E}">
        <p14:creationId xmlns:p14="http://schemas.microsoft.com/office/powerpoint/2010/main" val="40018268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338944" y="1597248"/>
          <a:ext cx="7905464" cy="49154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sq-AL" dirty="1" sz="2800">
                <a:solidFill>
                  <a:schemeClr val="bg1"/>
                </a:solidFill>
                <a:latin typeface="Verdana" panose="020B0604030504040204" pitchFamily="34" charset="0"/>
                <a:ea typeface="Verdana" panose="020B0604030504040204" pitchFamily="34" charset="0"/>
              </a:rPr>
              <a:t>Dimensioni ndërkombëtar</a:t>
            </a:r>
            <a:r>
              <a:rPr lang="sq-AL" dirty="1" sz="2800">
                <a:solidFill>
                  <a:schemeClr val="bg1"/>
                </a:solidFill>
                <a:latin typeface="Verdana" panose="020B0604030504040204" pitchFamily="34" charset="0"/>
                <a:ea typeface="Verdana" panose="020B0604030504040204" pitchFamily="34" charset="0"/>
              </a:rPr>
              <a:t> </a:t>
            </a:r>
          </a:p>
          <a:p>
            <a:pPr algn="r">
              <a:lnSpc>
                <a:spcPct val="80000"/>
              </a:lnSpc>
            </a:pPr>
            <a:r>
              <a:rPr lang="sq-AL" dirty="1" sz="2800">
                <a:solidFill>
                  <a:schemeClr val="bg1"/>
                </a:solidFill>
                <a:latin typeface="Verdana" panose="020B0604030504040204" pitchFamily="34" charset="0"/>
                <a:ea typeface="Verdana" panose="020B0604030504040204" pitchFamily="34" charset="0"/>
              </a:rPr>
              <a:t>i krimit kibernetik</a:t>
            </a:r>
          </a:p>
        </p:txBody>
      </p:sp>
    </p:spTree>
    <p:extLst>
      <p:ext uri="{BB962C8B-B14F-4D97-AF65-F5344CB8AC3E}">
        <p14:creationId xmlns:p14="http://schemas.microsoft.com/office/powerpoint/2010/main" val="32460216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338944" y="1597248"/>
          <a:ext cx="7401408" cy="49154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sq-AL" dirty="1" sz="2800">
                <a:solidFill>
                  <a:schemeClr val="bg1"/>
                </a:solidFill>
                <a:latin typeface="Verdana" panose="020B0604030504040204" pitchFamily="34" charset="0"/>
                <a:ea typeface="Verdana" panose="020B0604030504040204" pitchFamily="34" charset="0"/>
              </a:rPr>
              <a:t>Dimensioni ndërkombëtar</a:t>
            </a:r>
            <a:r>
              <a:rPr lang="sq-AL" dirty="1" sz="2800">
                <a:solidFill>
                  <a:schemeClr val="bg1"/>
                </a:solidFill>
                <a:latin typeface="Verdana" panose="020B0604030504040204" pitchFamily="34" charset="0"/>
                <a:ea typeface="Verdana" panose="020B0604030504040204" pitchFamily="34" charset="0"/>
              </a:rPr>
              <a:t> </a:t>
            </a:r>
          </a:p>
          <a:p>
            <a:pPr algn="r">
              <a:lnSpc>
                <a:spcPct val="80000"/>
              </a:lnSpc>
            </a:pPr>
            <a:r>
              <a:rPr lang="sq-AL" dirty="1" sz="2800">
                <a:solidFill>
                  <a:schemeClr val="bg1"/>
                </a:solidFill>
                <a:latin typeface="Verdana" panose="020B0604030504040204" pitchFamily="34" charset="0"/>
                <a:ea typeface="Verdana" panose="020B0604030504040204" pitchFamily="34" charset="0"/>
              </a:rPr>
              <a:t>i krimit kibernetik</a:t>
            </a:r>
          </a:p>
        </p:txBody>
      </p:sp>
    </p:spTree>
    <p:extLst>
      <p:ext uri="{BB962C8B-B14F-4D97-AF65-F5344CB8AC3E}">
        <p14:creationId xmlns:p14="http://schemas.microsoft.com/office/powerpoint/2010/main" val="16465360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dirty="1"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8" name="TextBox 17"/>
          <p:cNvSpPr txBox="1"/>
          <p:nvPr/>
        </p:nvSpPr>
        <p:spPr>
          <a:xfrm>
            <a:off x="6279791" y="6457858"/>
            <a:ext cx="3024336" cy="430887"/>
          </a:xfrm>
          <a:prstGeom prst="rect">
            <a:avLst/>
          </a:prstGeom>
          <a:noFill/>
        </p:spPr>
        <p:txBody>
          <a:bodyPr wrap="square" rtlCol="0">
            <a:spAutoFit/>
          </a:bodyPr>
          <a:lstStyle/>
          <a:p>
            <a:r>
              <a:rPr lang="sq-AL" dirty="1"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1771768819"/>
              </p:ext>
            </p:extLst>
          </p:nvPr>
        </p:nvGraphicFramePr>
        <p:xfrm>
          <a:off x="338944" y="1597248"/>
          <a:ext cx="7401408" cy="49154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sq-AL" dirty="1" sz="2800">
                <a:solidFill>
                  <a:schemeClr val="bg1"/>
                </a:solidFill>
                <a:latin typeface="Verdana" panose="020B0604030504040204" pitchFamily="34" charset="0"/>
                <a:ea typeface="Verdana" panose="020B0604030504040204" pitchFamily="34" charset="0"/>
              </a:rPr>
              <a:t>Dimensioni ndërkombëtar</a:t>
            </a:r>
            <a:r>
              <a:rPr lang="sq-AL" dirty="1" sz="2800">
                <a:solidFill>
                  <a:schemeClr val="bg1"/>
                </a:solidFill>
                <a:latin typeface="Verdana" panose="020B0604030504040204" pitchFamily="34" charset="0"/>
                <a:ea typeface="Verdana" panose="020B0604030504040204" pitchFamily="34" charset="0"/>
              </a:rPr>
              <a:t> </a:t>
            </a:r>
          </a:p>
          <a:p>
            <a:pPr algn="r">
              <a:lnSpc>
                <a:spcPct val="80000"/>
              </a:lnSpc>
            </a:pPr>
            <a:r>
              <a:rPr lang="sq-AL" dirty="1" sz="2800">
                <a:solidFill>
                  <a:schemeClr val="bg1"/>
                </a:solidFill>
                <a:latin typeface="Verdana" panose="020B0604030504040204" pitchFamily="34" charset="0"/>
                <a:ea typeface="Verdana" panose="020B0604030504040204" pitchFamily="34" charset="0"/>
              </a:rPr>
              <a:t>i krimit kibernetik</a:t>
            </a:r>
          </a:p>
        </p:txBody>
      </p:sp>
    </p:spTree>
    <p:extLst>
      <p:ext uri="{BB962C8B-B14F-4D97-AF65-F5344CB8AC3E}">
        <p14:creationId xmlns:p14="http://schemas.microsoft.com/office/powerpoint/2010/main" val="28964996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fld id="{49C04F3A-82BD-4011-AADB-1F79FD7DF4BC}" type="slidenum">
              <a:rPr lang="en-GB" smtClean="0"/>
              <a:pPr/>
              <a:t>26</a:t>
            </a:fld>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en-GB" dirty="0" smtClean="0"/>
          </a:p>
          <a:p>
            <a:r>
              <a:rPr lang="sq-AL" dirty="1" sz="2700">
                <a:latin typeface="Verdana" panose="020B0604030504040204" pitchFamily="34" charset="0"/>
                <a:ea typeface="Verdana" panose="020B0604030504040204" pitchFamily="34" charset="0"/>
              </a:rPr>
              <a:t>Seksioni 3</a:t>
            </a:r>
          </a:p>
          <a:p>
            <a:endParaRPr lang="en-GB" dirty="0"/>
          </a:p>
        </p:txBody>
      </p:sp>
      <p:sp>
        <p:nvSpPr>
          <p:cNvPr id="8" name="Text Placeholder 2">
            <a:extLst>
              <a:ext uri="{FF2B5EF4-FFF2-40B4-BE49-F238E27FC236}">
                <a16:creationId xmlns:a16="http://schemas.microsoft.com/office/drawing/2014/main" xmlns="" id="{E380FE40-902C-48A0-8E4E-962AA387FB67}"/>
              </a:ext>
            </a:extLst>
          </p:cNvPr>
          <p:cNvSpPr txBox="1">
            <a:spLocks/>
          </p:cNvSpPr>
          <p:nvPr/>
        </p:nvSpPr>
        <p:spPr bwMode="auto">
          <a:xfrm>
            <a:off x="722313" y="2906713"/>
            <a:ext cx="7772400" cy="150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S PGothic" pitchFamily="34" charset="-128"/>
                <a:cs typeface="MS PGothic" charset="0"/>
              </a:defRPr>
            </a:lvl1pPr>
            <a:lvl2pPr marL="457200" indent="0" algn="l" rtl="0" eaLnBrk="0" fontAlgn="base" hangingPunct="0">
              <a:spcBef>
                <a:spcPct val="20000"/>
              </a:spcBef>
              <a:spcAft>
                <a:spcPct val="0"/>
              </a:spcAft>
              <a:buFont typeface="Arial" panose="020B0604020202020204" pitchFamily="34" charset="0"/>
              <a:buNone/>
              <a:defRPr sz="1800" kern="1200">
                <a:solidFill>
                  <a:schemeClr val="tx1">
                    <a:tint val="75000"/>
                  </a:schemeClr>
                </a:solidFill>
                <a:latin typeface="+mn-lt"/>
                <a:ea typeface="MS PGothic" pitchFamily="34" charset="-128"/>
                <a:cs typeface="MS PGothic" charset="0"/>
              </a:defRPr>
            </a:lvl2pPr>
            <a:lvl3pPr marL="914400" indent="0" algn="l" rtl="0" eaLnBrk="0" fontAlgn="base" hangingPunct="0">
              <a:spcBef>
                <a:spcPct val="20000"/>
              </a:spcBef>
              <a:spcAft>
                <a:spcPct val="0"/>
              </a:spcAft>
              <a:buFont typeface="Arial" panose="020B0604020202020204" pitchFamily="34" charset="0"/>
              <a:buNone/>
              <a:defRPr sz="1600" kern="1200">
                <a:solidFill>
                  <a:schemeClr val="tx1">
                    <a:tint val="75000"/>
                  </a:schemeClr>
                </a:solidFill>
                <a:latin typeface="+mn-lt"/>
                <a:ea typeface="MS PGothic" pitchFamily="34" charset="-128"/>
                <a:cs typeface="MS PGothic" charset="0"/>
              </a:defRPr>
            </a:lvl3pPr>
            <a:lvl4pPr marL="13716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4pPr>
            <a:lvl5pPr marL="18288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defTabSz="914400"/>
            <a:r>
              <a:rPr lang="sq-AL" dirty="1"/>
              <a:t>Konventa e Budapestit– Përmbledhje</a:t>
            </a:r>
            <a:r>
              <a:rPr lang="sq-AL" dirty="1"/>
              <a:t> </a:t>
            </a:r>
          </a:p>
        </p:txBody>
      </p:sp>
      <p:sp>
        <p:nvSpPr>
          <p:cNvPr id="9" name="Title 1">
            <a:extLst>
              <a:ext uri="{FF2B5EF4-FFF2-40B4-BE49-F238E27FC236}">
                <a16:creationId xmlns:a16="http://schemas.microsoft.com/office/drawing/2014/main" xmlns="" id="{82BA244C-489D-417D-B8AB-CB954192CB36}"/>
              </a:ext>
            </a:extLst>
          </p:cNvPr>
          <p:cNvSpPr txBox="1">
            <a:spLocks/>
          </p:cNvSpPr>
          <p:nvPr/>
        </p:nvSpPr>
        <p:spPr>
          <a:xfrm>
            <a:off x="722312" y="4406900"/>
            <a:ext cx="7882135" cy="13620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q-AL" dirty="1">
                <a:latin typeface="+mn-lt"/>
                <a:ea typeface="Verdana" panose="020B0604030504040204" pitchFamily="34" charset="0"/>
              </a:rPr>
              <a:t>DOBITË e Konventës së Budapestit</a:t>
            </a:r>
          </a:p>
        </p:txBody>
      </p:sp>
    </p:spTree>
    <p:extLst>
      <p:ext uri="{BB962C8B-B14F-4D97-AF65-F5344CB8AC3E}">
        <p14:creationId xmlns:p14="http://schemas.microsoft.com/office/powerpoint/2010/main" val="40840203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pic>
        <p:nvPicPr>
          <p:cNvPr id="4" name="Picture 3">
            <a:extLst>
              <a:ext uri="{FF2B5EF4-FFF2-40B4-BE49-F238E27FC236}">
                <a16:creationId xmlns:a16="http://schemas.microsoft.com/office/drawing/2014/main" xmlns="" id="{8B527C83-5B8D-4395-A989-43BF2984B3E8}"/>
              </a:ext>
            </a:extLst>
          </p:cNvPr>
          <p:cNvPicPr>
            <a:picLocks noChangeAspect="1"/>
          </p:cNvPicPr>
          <p:nvPr/>
        </p:nvPicPr>
        <p:blipFill>
          <a:blip r:embed="rId3"/>
          <a:stretch>
            <a:fillRect/>
          </a:stretch>
        </p:blipFill>
        <p:spPr>
          <a:xfrm>
            <a:off x="842962" y="1358106"/>
            <a:ext cx="7458075" cy="4924425"/>
          </a:xfrm>
          <a:prstGeom prst="rect">
            <a:avLst/>
          </a:prstGeom>
        </p:spPr>
      </p:pic>
      <p:sp>
        <p:nvSpPr>
          <p:cNvPr id="10" name="TextBox 15">
            <a:extLst>
              <a:ext uri="{FF2B5EF4-FFF2-40B4-BE49-F238E27FC236}">
                <a16:creationId xmlns:a16="http://schemas.microsoft.com/office/drawing/2014/main" xmlns="" id="{DBD15328-735F-4993-8F08-9DF5BEB05217}"/>
              </a:ext>
            </a:extLst>
          </p:cNvPr>
          <p:cNvSpPr txBox="1">
            <a:spLocks noChangeArrowheads="1"/>
          </p:cNvSpPr>
          <p:nvPr/>
        </p:nvSpPr>
        <p:spPr bwMode="auto">
          <a:xfrm>
            <a:off x="1258888" y="28351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Përfitimet e Konventës së Budapestit</a:t>
            </a:r>
          </a:p>
        </p:txBody>
      </p:sp>
    </p:spTree>
    <p:extLst>
      <p:ext uri="{BB962C8B-B14F-4D97-AF65-F5344CB8AC3E}">
        <p14:creationId xmlns:p14="http://schemas.microsoft.com/office/powerpoint/2010/main" val="27703694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The benefits and impact of the Budapest Convention on cybercrime">
            <a:hlinkClick r:id="" action="ppaction://media"/>
            <a:extLst>
              <a:ext uri="{FF2B5EF4-FFF2-40B4-BE49-F238E27FC236}">
                <a16:creationId xmlns:a16="http://schemas.microsoft.com/office/drawing/2014/main" xmlns="" id="{071A6791-931A-459D-867E-324D333D3980}"/>
              </a:ext>
            </a:extLst>
          </p:cNvPr>
          <p:cNvPicPr>
            <a:picLocks noRot="1" noChangeAspect="1"/>
          </p:cNvPicPr>
          <p:nvPr>
            <a:videoFile r:link="rId1"/>
          </p:nvPr>
        </p:nvPicPr>
        <p:blipFill>
          <a:blip r:embed="rId4"/>
          <a:stretch>
            <a:fillRect/>
          </a:stretch>
        </p:blipFill>
        <p:spPr>
          <a:xfrm>
            <a:off x="0" y="1070469"/>
            <a:ext cx="9156041" cy="5517656"/>
          </a:xfrm>
          <a:prstGeom prst="rect">
            <a:avLst/>
          </a:prstGeom>
        </p:spPr>
      </p:pic>
      <p:sp>
        <p:nvSpPr>
          <p:cNvPr id="4" name="Rectangle 4">
            <a:extLst>
              <a:ext uri="{FF2B5EF4-FFF2-40B4-BE49-F238E27FC236}">
                <a16:creationId xmlns:a16="http://schemas.microsoft.com/office/drawing/2014/main" xmlns="" id="{1F66F396-ED76-4F97-86FD-925E2D131CA7}"/>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Rectangle 4">
            <a:extLst>
              <a:ext uri="{FF2B5EF4-FFF2-40B4-BE49-F238E27FC236}">
                <a16:creationId xmlns:a16="http://schemas.microsoft.com/office/drawing/2014/main" xmlns="" id="{0BEB8CEF-FC56-4CC0-9C26-1FE7C3FCE87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10" name="TextBox 15">
            <a:extLst>
              <a:ext uri="{FF2B5EF4-FFF2-40B4-BE49-F238E27FC236}">
                <a16:creationId xmlns:a16="http://schemas.microsoft.com/office/drawing/2014/main" xmlns="" id="{DBD15328-735F-4993-8F08-9DF5BEB05217}"/>
              </a:ext>
            </a:extLst>
          </p:cNvPr>
          <p:cNvSpPr txBox="1">
            <a:spLocks noChangeArrowheads="1"/>
          </p:cNvSpPr>
          <p:nvPr/>
        </p:nvSpPr>
        <p:spPr bwMode="auto">
          <a:xfrm>
            <a:off x="1258888" y="28351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Përfitimet e Konventës së Budapestit</a:t>
            </a:r>
          </a:p>
        </p:txBody>
      </p:sp>
    </p:spTree>
    <p:extLst>
      <p:ext uri="{BB962C8B-B14F-4D97-AF65-F5344CB8AC3E}">
        <p14:creationId xmlns:p14="http://schemas.microsoft.com/office/powerpoint/2010/main" val="1152019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366838" y="274368"/>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Përmirësimet në legjislacionin vendor</a:t>
            </a:r>
            <a:r>
              <a:rPr lang="sq-AL" dirty="1" sz="2700">
                <a:solidFill>
                  <a:schemeClr val="bg1"/>
                </a:solidFill>
                <a:latin typeface="Verdana" panose="020B0604030504040204" pitchFamily="34" charset="0"/>
              </a:rPr>
              <a:t> </a:t>
            </a:r>
          </a:p>
        </p:txBody>
      </p:sp>
      <p:sp>
        <p:nvSpPr>
          <p:cNvPr id="11" name="Rectangle 2"/>
          <p:cNvSpPr>
            <a:spLocks noChangeArrowheads="1"/>
          </p:cNvSpPr>
          <p:nvPr/>
        </p:nvSpPr>
        <p:spPr bwMode="auto">
          <a:xfrm>
            <a:off x="395536" y="1946749"/>
            <a:ext cx="8352928"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sq-AL" dirty="1" sz="2600">
                <a:latin typeface="+mn-lt"/>
                <a:ea typeface="Verdana" panose="020B0604030504040204" pitchFamily="34" charset="0"/>
                <a:cs typeface="Verdana" panose="020B0604030504040204" pitchFamily="34" charset="0"/>
              </a:rPr>
              <a:t>Konventa e Budapestit kishte ndikim të a dukshëm në harmonizimin e legjislacionit</a:t>
            </a:r>
          </a:p>
          <a:p>
            <a:pPr marL="571500" indent="-571500" algn="just" eaLnBrk="1" hangingPunct="1">
              <a:buFont typeface="Arial" panose="020B0604020202020204" pitchFamily="34" charset="0"/>
              <a:buChar char="•"/>
              <a:defRPr/>
            </a:pPr>
            <a:endParaRPr lang="en-US" sz="26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600">
                <a:latin typeface="+mn-lt"/>
                <a:ea typeface="Verdana" panose="020B0604030504040204" pitchFamily="34" charset="0"/>
                <a:cs typeface="Verdana" panose="020B0604030504040204" pitchFamily="34" charset="0"/>
              </a:rPr>
              <a:t>Ky ndikim është si për palët ashtu edhe ata që nuk janë palë</a:t>
            </a:r>
          </a:p>
          <a:p>
            <a:pPr marL="571500" indent="-571500" algn="just" eaLnBrk="1" hangingPunct="1">
              <a:buFont typeface="Arial" panose="020B0604020202020204" pitchFamily="34" charset="0"/>
              <a:buChar char="•"/>
              <a:defRPr/>
            </a:pPr>
            <a:endParaRPr lang="en-US" sz="26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600">
                <a:latin typeface="+mn-lt"/>
                <a:ea typeface="Verdana" panose="020B0604030504040204" pitchFamily="34" charset="0"/>
                <a:cs typeface="Verdana" panose="020B0604030504040204" pitchFamily="34" charset="0"/>
              </a:rPr>
              <a:t>Gjithsej 193 shtete janë anketuar për të vlerësuar ndikimin e Konventës së Budapestit globalisht</a:t>
            </a:r>
          </a:p>
        </p:txBody>
      </p:sp>
    </p:spTree>
    <p:extLst>
      <p:ext uri="{BB962C8B-B14F-4D97-AF65-F5344CB8AC3E}">
        <p14:creationId xmlns:p14="http://schemas.microsoft.com/office/powerpoint/2010/main" val="34966988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CE3C051-7F78-4EAF-8CA3-B9689E461A1C}"/>
              </a:ext>
            </a:extLst>
          </p:cNvPr>
          <p:cNvSpPr>
            <a:spLocks noGrp="1"/>
          </p:cNvSpPr>
          <p:nvPr>
            <p:ph idx="1"/>
          </p:nvPr>
        </p:nvSpPr>
        <p:spPr>
          <a:xfrm>
            <a:off x="620023" y="1480569"/>
            <a:ext cx="7886700" cy="4351338"/>
          </a:xfrm>
        </p:spPr>
        <p:txBody>
          <a:bodyPr/>
          <a:lstStyle/>
          <a:p>
            <a:pPr marL="0" indent="0" algn="just">
              <a:buNone/>
            </a:pPr>
            <a:endParaRPr lang="en-GB" dirty="0" smtClean="0">
              <a:latin typeface="+mn-lt"/>
              <a:ea typeface="Verdana" panose="020B0604030504040204" pitchFamily="34" charset="0"/>
            </a:endParaRPr>
          </a:p>
          <a:p>
            <a:pPr marL="0" indent="0" algn="just">
              <a:buNone/>
            </a:pPr>
            <a:endParaRPr lang="en-GB" dirty="0">
              <a:latin typeface="+mn-lt"/>
              <a:ea typeface="Verdana" panose="020B0604030504040204" pitchFamily="34" charset="0"/>
            </a:endParaRPr>
          </a:p>
          <a:p>
            <a:pPr marL="0" indent="0" algn="just">
              <a:buNone/>
            </a:pPr>
            <a:endParaRPr lang="en-GB" dirty="0" smtClean="0">
              <a:latin typeface="+mn-lt"/>
              <a:ea typeface="Verdana" panose="020B0604030504040204" pitchFamily="34" charset="0"/>
            </a:endParaRPr>
          </a:p>
          <a:p>
            <a:pPr marL="0" indent="0" algn="just">
              <a:buNone/>
            </a:pPr>
            <a:r>
              <a:rPr lang="sq-AL" dirty="1">
                <a:latin typeface="+mn-lt"/>
                <a:ea typeface="Verdana" panose="020B0604030504040204" pitchFamily="34" charset="0"/>
              </a:rPr>
              <a:t>T'u ofrojë pjesëmarrësve një përmbledhje të Konventës së Budapestit, përfshirë fushën e saj dhe përfitimet e të qenit palë.</a:t>
            </a:r>
            <a:r>
              <a:rPr lang="sq-AL" dirty="1">
                <a:latin typeface="+mn-lt"/>
                <a:ea typeface="Verdana" panose="020B0604030504040204" pitchFamily="34" charset="0"/>
              </a:rPr>
              <a:t> </a:t>
            </a:r>
          </a:p>
          <a:p>
            <a:pPr marL="0" indent="0">
              <a:buNone/>
            </a:pPr>
            <a:endParaRPr lang="en-GB" dirty="0"/>
          </a:p>
        </p:txBody>
      </p:sp>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fld id="{49C04F3A-82BD-4011-AADB-1F79FD7DF4BC}" type="slidenum">
              <a:rPr lang="en-GB" smtClean="0"/>
              <a:pPr/>
              <a:t>3</a:t>
            </a:fld>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en-GB" dirty="0" smtClean="0"/>
          </a:p>
          <a:p>
            <a:r>
              <a:rPr lang="sq-AL" dirty="1" sz="2700">
                <a:latin typeface="Verdana" panose="020B0604030504040204" pitchFamily="34" charset="0"/>
                <a:ea typeface="Verdana" panose="020B0604030504040204" pitchFamily="34" charset="0"/>
              </a:rPr>
              <a:t>Qëllimi i seancës</a:t>
            </a:r>
          </a:p>
          <a:p>
            <a:endParaRPr lang="en-GB" dirty="0"/>
          </a:p>
        </p:txBody>
      </p:sp>
    </p:spTree>
    <p:extLst>
      <p:ext uri="{BB962C8B-B14F-4D97-AF65-F5344CB8AC3E}">
        <p14:creationId xmlns:p14="http://schemas.microsoft.com/office/powerpoint/2010/main" val="20670993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TextBox 7">
            <a:extLst>
              <a:ext uri="{FF2B5EF4-FFF2-40B4-BE49-F238E27FC236}">
                <a16:creationId xmlns:a16="http://schemas.microsoft.com/office/drawing/2014/main" xmlns="" id="{07736E9A-7FBE-4865-B1C2-6D313232237E}"/>
              </a:ext>
            </a:extLst>
          </p:cNvPr>
          <p:cNvSpPr txBox="1">
            <a:spLocks noChangeArrowheads="1"/>
          </p:cNvSpPr>
          <p:nvPr/>
        </p:nvSpPr>
        <p:spPr bwMode="auto">
          <a:xfrm>
            <a:off x="1415256" y="229902"/>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Shtrirja e Konventës së Budapestit</a:t>
            </a:r>
            <a:r>
              <a:rPr lang="sq-AL" dirty="1" sz="2700">
                <a:solidFill>
                  <a:schemeClr val="bg1"/>
                </a:solidFill>
                <a:latin typeface="Verdana" panose="020B0604030504040204" pitchFamily="34" charset="0"/>
                <a:ea typeface="Verdana" panose="020B0604030504040204" pitchFamily="34" charset="0"/>
                <a:cs typeface="Verdana" charset="0"/>
              </a:rPr>
              <a:t> </a:t>
            </a:r>
          </a:p>
        </p:txBody>
      </p:sp>
      <p:sp>
        <p:nvSpPr>
          <p:cNvPr id="290" name="TextBox 143">
            <a:extLst>
              <a:ext uri="{FF2B5EF4-FFF2-40B4-BE49-F238E27FC236}">
                <a16:creationId xmlns:a16="http://schemas.microsoft.com/office/drawing/2014/main" xmlns="" id="{77934F9D-D91F-4C44-A588-0147150AB2AB}"/>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dirty="1" b="1">
                <a:latin typeface="Verdana" charset="0"/>
                <a:cs typeface="Verdana" charset="0"/>
              </a:rPr>
              <a:t>130+</a:t>
            </a:r>
          </a:p>
        </p:txBody>
      </p:sp>
      <p:grpSp>
        <p:nvGrpSpPr>
          <p:cNvPr id="291" name="Group 290">
            <a:extLst>
              <a:ext uri="{FF2B5EF4-FFF2-40B4-BE49-F238E27FC236}">
                <a16:creationId xmlns:a16="http://schemas.microsoft.com/office/drawing/2014/main" xmlns="" id="{433ECFEB-1EC9-4C08-B6F6-1927ABC06009}"/>
              </a:ext>
            </a:extLst>
          </p:cNvPr>
          <p:cNvGrpSpPr>
            <a:grpSpLocks/>
          </p:cNvGrpSpPr>
          <p:nvPr/>
        </p:nvGrpSpPr>
        <p:grpSpPr bwMode="auto">
          <a:xfrm>
            <a:off x="359569" y="1180646"/>
            <a:ext cx="8424862" cy="3757613"/>
            <a:chOff x="-30650" y="0"/>
            <a:chExt cx="9372924" cy="4653136"/>
          </a:xfrm>
        </p:grpSpPr>
        <p:pic>
          <p:nvPicPr>
            <p:cNvPr id="312" name="Picture 311">
              <a:extLst>
                <a:ext uri="{FF2B5EF4-FFF2-40B4-BE49-F238E27FC236}">
                  <a16:creationId xmlns:a16="http://schemas.microsoft.com/office/drawing/2014/main" xmlns="" id="{F9C1ECD3-BF22-44D9-B885-292ABB7626D9}"/>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313" name="Oval 312">
              <a:extLst>
                <a:ext uri="{FF2B5EF4-FFF2-40B4-BE49-F238E27FC236}">
                  <a16:creationId xmlns:a16="http://schemas.microsoft.com/office/drawing/2014/main" xmlns="" id="{47755DDC-D63B-48DE-B6FB-75C07D124822}"/>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4" name="Oval 313">
              <a:extLst>
                <a:ext uri="{FF2B5EF4-FFF2-40B4-BE49-F238E27FC236}">
                  <a16:creationId xmlns:a16="http://schemas.microsoft.com/office/drawing/2014/main" xmlns="" id="{EF5CD548-4645-4837-96D0-F82C867B14C7}"/>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5" name="Oval 314">
              <a:extLst>
                <a:ext uri="{FF2B5EF4-FFF2-40B4-BE49-F238E27FC236}">
                  <a16:creationId xmlns:a16="http://schemas.microsoft.com/office/drawing/2014/main" xmlns="" id="{EBD9667D-431E-431D-9A5B-DD8A24DD65FE}"/>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6" name="Oval 315">
              <a:extLst>
                <a:ext uri="{FF2B5EF4-FFF2-40B4-BE49-F238E27FC236}">
                  <a16:creationId xmlns:a16="http://schemas.microsoft.com/office/drawing/2014/main" xmlns="" id="{E306CBBB-637E-472D-820A-0C2B929732BC}"/>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7" name="Oval 316">
              <a:extLst>
                <a:ext uri="{FF2B5EF4-FFF2-40B4-BE49-F238E27FC236}">
                  <a16:creationId xmlns:a16="http://schemas.microsoft.com/office/drawing/2014/main" xmlns="" id="{1A1CF357-B0F6-40FB-A6F6-623BB254CD99}"/>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8" name="Oval 317">
              <a:extLst>
                <a:ext uri="{FF2B5EF4-FFF2-40B4-BE49-F238E27FC236}">
                  <a16:creationId xmlns:a16="http://schemas.microsoft.com/office/drawing/2014/main" xmlns="" id="{6483BEA5-C990-42FB-980E-04DF808A3642}"/>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9" name="Oval 318">
              <a:extLst>
                <a:ext uri="{FF2B5EF4-FFF2-40B4-BE49-F238E27FC236}">
                  <a16:creationId xmlns:a16="http://schemas.microsoft.com/office/drawing/2014/main" xmlns="" id="{38338B4C-956F-4614-8558-BED6AB4A7E06}"/>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0" name="Oval 319">
              <a:extLst>
                <a:ext uri="{FF2B5EF4-FFF2-40B4-BE49-F238E27FC236}">
                  <a16:creationId xmlns:a16="http://schemas.microsoft.com/office/drawing/2014/main" xmlns="" id="{39013724-FDA3-4553-B71C-AF7C5310151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1" name="Oval 320">
              <a:extLst>
                <a:ext uri="{FF2B5EF4-FFF2-40B4-BE49-F238E27FC236}">
                  <a16:creationId xmlns:a16="http://schemas.microsoft.com/office/drawing/2014/main" xmlns="" id="{59EC2014-5F5D-4D45-B626-055D6F5C9C95}"/>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2" name="Oval 321">
              <a:extLst>
                <a:ext uri="{FF2B5EF4-FFF2-40B4-BE49-F238E27FC236}">
                  <a16:creationId xmlns:a16="http://schemas.microsoft.com/office/drawing/2014/main" xmlns="" id="{C6E85F30-60B5-49B2-98FE-563B103F190D}"/>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3" name="Oval 322">
              <a:extLst>
                <a:ext uri="{FF2B5EF4-FFF2-40B4-BE49-F238E27FC236}">
                  <a16:creationId xmlns:a16="http://schemas.microsoft.com/office/drawing/2014/main" xmlns="" id="{DC55B290-0213-42E1-9A8F-3FBA9A2A3B35}"/>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4" name="Oval 323">
              <a:extLst>
                <a:ext uri="{FF2B5EF4-FFF2-40B4-BE49-F238E27FC236}">
                  <a16:creationId xmlns:a16="http://schemas.microsoft.com/office/drawing/2014/main" xmlns="" id="{CB6031B8-1B23-479C-A490-E95B74968F82}"/>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5" name="Oval 324">
              <a:extLst>
                <a:ext uri="{FF2B5EF4-FFF2-40B4-BE49-F238E27FC236}">
                  <a16:creationId xmlns:a16="http://schemas.microsoft.com/office/drawing/2014/main" xmlns="" id="{78889D9F-7A26-4EA1-B106-1FA4C484E0E7}"/>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6" name="Oval 325">
              <a:extLst>
                <a:ext uri="{FF2B5EF4-FFF2-40B4-BE49-F238E27FC236}">
                  <a16:creationId xmlns:a16="http://schemas.microsoft.com/office/drawing/2014/main" xmlns="" id="{061A9F56-AC5E-4F3E-AC0B-D56C0A4F41EB}"/>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7" name="Oval 326">
              <a:extLst>
                <a:ext uri="{FF2B5EF4-FFF2-40B4-BE49-F238E27FC236}">
                  <a16:creationId xmlns:a16="http://schemas.microsoft.com/office/drawing/2014/main" xmlns="" id="{C90F2D22-C5A1-4685-96BF-5A859A4861A1}"/>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8" name="Oval 327">
              <a:extLst>
                <a:ext uri="{FF2B5EF4-FFF2-40B4-BE49-F238E27FC236}">
                  <a16:creationId xmlns:a16="http://schemas.microsoft.com/office/drawing/2014/main" xmlns="" id="{359F0B34-3569-456B-8714-E3901005AD95}"/>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9" name="Oval 328">
              <a:extLst>
                <a:ext uri="{FF2B5EF4-FFF2-40B4-BE49-F238E27FC236}">
                  <a16:creationId xmlns:a16="http://schemas.microsoft.com/office/drawing/2014/main" xmlns="" id="{C3008DBB-819C-479B-B237-2F0D08004B2F}"/>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0" name="Oval 329">
              <a:extLst>
                <a:ext uri="{FF2B5EF4-FFF2-40B4-BE49-F238E27FC236}">
                  <a16:creationId xmlns:a16="http://schemas.microsoft.com/office/drawing/2014/main" xmlns="" id="{A5C2DCEE-924C-47E4-97AD-1E5581AFD238}"/>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1" name="Oval 330">
              <a:extLst>
                <a:ext uri="{FF2B5EF4-FFF2-40B4-BE49-F238E27FC236}">
                  <a16:creationId xmlns:a16="http://schemas.microsoft.com/office/drawing/2014/main" xmlns="" id="{DF63BEB7-C812-4347-9D7D-011955075028}"/>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2" name="Oval 331">
              <a:extLst>
                <a:ext uri="{FF2B5EF4-FFF2-40B4-BE49-F238E27FC236}">
                  <a16:creationId xmlns:a16="http://schemas.microsoft.com/office/drawing/2014/main" xmlns="" id="{AE2DF2B0-1F9E-4DC2-941C-069D6D762D46}"/>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3" name="Oval 332">
              <a:extLst>
                <a:ext uri="{FF2B5EF4-FFF2-40B4-BE49-F238E27FC236}">
                  <a16:creationId xmlns:a16="http://schemas.microsoft.com/office/drawing/2014/main" xmlns="" id="{9671C580-854E-4136-BEF7-FBB474337BA9}"/>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4" name="Oval 333">
              <a:extLst>
                <a:ext uri="{FF2B5EF4-FFF2-40B4-BE49-F238E27FC236}">
                  <a16:creationId xmlns:a16="http://schemas.microsoft.com/office/drawing/2014/main" xmlns="" id="{65A6A9E9-1FF6-4442-9005-41FDB59E7BB1}"/>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5" name="Oval 334">
              <a:extLst>
                <a:ext uri="{FF2B5EF4-FFF2-40B4-BE49-F238E27FC236}">
                  <a16:creationId xmlns:a16="http://schemas.microsoft.com/office/drawing/2014/main" xmlns="" id="{6C94FE8D-E630-47E4-AE31-2BF8F322531B}"/>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6" name="Oval 335">
              <a:extLst>
                <a:ext uri="{FF2B5EF4-FFF2-40B4-BE49-F238E27FC236}">
                  <a16:creationId xmlns:a16="http://schemas.microsoft.com/office/drawing/2014/main" xmlns="" id="{981E4949-7309-436F-BC2B-6585EDFE7FA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7" name="Oval 336">
              <a:extLst>
                <a:ext uri="{FF2B5EF4-FFF2-40B4-BE49-F238E27FC236}">
                  <a16:creationId xmlns:a16="http://schemas.microsoft.com/office/drawing/2014/main" xmlns="" id="{80B9A2AC-5A42-4E5F-84F1-81D016822952}"/>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8" name="Oval 337">
              <a:extLst>
                <a:ext uri="{FF2B5EF4-FFF2-40B4-BE49-F238E27FC236}">
                  <a16:creationId xmlns:a16="http://schemas.microsoft.com/office/drawing/2014/main" xmlns="" id="{76621665-2152-4083-9394-DC97BC5C3B19}"/>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9" name="Oval 338">
              <a:extLst>
                <a:ext uri="{FF2B5EF4-FFF2-40B4-BE49-F238E27FC236}">
                  <a16:creationId xmlns:a16="http://schemas.microsoft.com/office/drawing/2014/main" xmlns="" id="{4FE39DA1-A9A9-46B5-91CE-918787147064}"/>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0" name="Oval 339">
              <a:extLst>
                <a:ext uri="{FF2B5EF4-FFF2-40B4-BE49-F238E27FC236}">
                  <a16:creationId xmlns:a16="http://schemas.microsoft.com/office/drawing/2014/main" xmlns="" id="{E892D612-4F81-46F0-BF18-4F40FE405928}"/>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1" name="Oval 340">
              <a:extLst>
                <a:ext uri="{FF2B5EF4-FFF2-40B4-BE49-F238E27FC236}">
                  <a16:creationId xmlns:a16="http://schemas.microsoft.com/office/drawing/2014/main" xmlns="" id="{877ABA36-F250-4DEA-A4F7-8F535183675D}"/>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2" name="Oval 341">
              <a:extLst>
                <a:ext uri="{FF2B5EF4-FFF2-40B4-BE49-F238E27FC236}">
                  <a16:creationId xmlns:a16="http://schemas.microsoft.com/office/drawing/2014/main" xmlns="" id="{6BAACC6C-94C1-4614-894C-8F43FBDA0B17}"/>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3" name="Oval 342">
              <a:extLst>
                <a:ext uri="{FF2B5EF4-FFF2-40B4-BE49-F238E27FC236}">
                  <a16:creationId xmlns:a16="http://schemas.microsoft.com/office/drawing/2014/main" xmlns="" id="{24708DC5-0520-4F7F-A11F-71BCB4873987}"/>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4" name="Oval 343">
              <a:extLst>
                <a:ext uri="{FF2B5EF4-FFF2-40B4-BE49-F238E27FC236}">
                  <a16:creationId xmlns:a16="http://schemas.microsoft.com/office/drawing/2014/main" xmlns="" id="{1099D5C5-9110-416C-856C-D4C7544B1921}"/>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5" name="Oval 344">
              <a:extLst>
                <a:ext uri="{FF2B5EF4-FFF2-40B4-BE49-F238E27FC236}">
                  <a16:creationId xmlns:a16="http://schemas.microsoft.com/office/drawing/2014/main" xmlns="" id="{B68D6538-36B4-4FC3-85BE-6C058C9103D0}"/>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6" name="Oval 345">
              <a:extLst>
                <a:ext uri="{FF2B5EF4-FFF2-40B4-BE49-F238E27FC236}">
                  <a16:creationId xmlns:a16="http://schemas.microsoft.com/office/drawing/2014/main" xmlns="" id="{050FC20E-5CE2-43B4-BC44-A1008A55B474}"/>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7" name="Oval 346">
              <a:extLst>
                <a:ext uri="{FF2B5EF4-FFF2-40B4-BE49-F238E27FC236}">
                  <a16:creationId xmlns:a16="http://schemas.microsoft.com/office/drawing/2014/main" xmlns="" id="{513F8D11-2F04-45C4-80DD-A7FDFA048D8F}"/>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8" name="Oval 347">
              <a:extLst>
                <a:ext uri="{FF2B5EF4-FFF2-40B4-BE49-F238E27FC236}">
                  <a16:creationId xmlns:a16="http://schemas.microsoft.com/office/drawing/2014/main" xmlns="" id="{5A22E7B2-7CE4-4D7B-AD19-CFB17BB654E5}"/>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9" name="Oval 348">
              <a:extLst>
                <a:ext uri="{FF2B5EF4-FFF2-40B4-BE49-F238E27FC236}">
                  <a16:creationId xmlns:a16="http://schemas.microsoft.com/office/drawing/2014/main" xmlns="" id="{997FA1BE-9953-4589-A39D-20202248426D}"/>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0" name="Oval 349">
              <a:extLst>
                <a:ext uri="{FF2B5EF4-FFF2-40B4-BE49-F238E27FC236}">
                  <a16:creationId xmlns:a16="http://schemas.microsoft.com/office/drawing/2014/main" xmlns="" id="{5BBA3DE3-C067-487F-8932-3D46A422D9D4}"/>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1" name="Oval 350">
              <a:extLst>
                <a:ext uri="{FF2B5EF4-FFF2-40B4-BE49-F238E27FC236}">
                  <a16:creationId xmlns:a16="http://schemas.microsoft.com/office/drawing/2014/main" xmlns="" id="{2E3F3368-AC49-408F-9813-7476552566AB}"/>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2" name="Oval 351">
              <a:extLst>
                <a:ext uri="{FF2B5EF4-FFF2-40B4-BE49-F238E27FC236}">
                  <a16:creationId xmlns:a16="http://schemas.microsoft.com/office/drawing/2014/main" xmlns="" id="{87DF7A96-5976-4EFA-8D96-13E2DA459949}"/>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3" name="Oval 352">
              <a:extLst>
                <a:ext uri="{FF2B5EF4-FFF2-40B4-BE49-F238E27FC236}">
                  <a16:creationId xmlns:a16="http://schemas.microsoft.com/office/drawing/2014/main" xmlns="" id="{694BAC02-E5B8-4F37-869C-35493E304227}"/>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4" name="Oval 353">
              <a:extLst>
                <a:ext uri="{FF2B5EF4-FFF2-40B4-BE49-F238E27FC236}">
                  <a16:creationId xmlns:a16="http://schemas.microsoft.com/office/drawing/2014/main" xmlns="" id="{94BE3FAC-4B3F-44DB-B825-4262C4444187}"/>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5" name="Oval 354">
              <a:extLst>
                <a:ext uri="{FF2B5EF4-FFF2-40B4-BE49-F238E27FC236}">
                  <a16:creationId xmlns:a16="http://schemas.microsoft.com/office/drawing/2014/main" xmlns="" id="{D9A517A1-E51A-46B7-AF20-A36713E6F5F7}"/>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6" name="Oval 355">
              <a:extLst>
                <a:ext uri="{FF2B5EF4-FFF2-40B4-BE49-F238E27FC236}">
                  <a16:creationId xmlns:a16="http://schemas.microsoft.com/office/drawing/2014/main" xmlns="" id="{3F3EAC06-3276-45BB-A078-0AC52F847F5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7" name="Oval 356">
              <a:extLst>
                <a:ext uri="{FF2B5EF4-FFF2-40B4-BE49-F238E27FC236}">
                  <a16:creationId xmlns:a16="http://schemas.microsoft.com/office/drawing/2014/main" xmlns="" id="{DDC7302A-8E18-4F8C-B91A-B29F15D694F3}"/>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8" name="Oval 357">
              <a:extLst>
                <a:ext uri="{FF2B5EF4-FFF2-40B4-BE49-F238E27FC236}">
                  <a16:creationId xmlns:a16="http://schemas.microsoft.com/office/drawing/2014/main" xmlns="" id="{8FE0F9CF-BCDB-4263-9E24-B1B4E232060A}"/>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9" name="Oval 358">
              <a:extLst>
                <a:ext uri="{FF2B5EF4-FFF2-40B4-BE49-F238E27FC236}">
                  <a16:creationId xmlns:a16="http://schemas.microsoft.com/office/drawing/2014/main" xmlns="" id="{76A9B482-4955-42C1-BE24-E5FEF07B87E5}"/>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0" name="Oval 359">
              <a:extLst>
                <a:ext uri="{FF2B5EF4-FFF2-40B4-BE49-F238E27FC236}">
                  <a16:creationId xmlns:a16="http://schemas.microsoft.com/office/drawing/2014/main" xmlns="" id="{308494E0-4A82-40F3-BDAA-8A805310E43A}"/>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1" name="Oval 360">
              <a:extLst>
                <a:ext uri="{FF2B5EF4-FFF2-40B4-BE49-F238E27FC236}">
                  <a16:creationId xmlns:a16="http://schemas.microsoft.com/office/drawing/2014/main" xmlns="" id="{3B7C08CA-36A6-470B-9ED9-E7607CD20137}"/>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2" name="Oval 361">
              <a:extLst>
                <a:ext uri="{FF2B5EF4-FFF2-40B4-BE49-F238E27FC236}">
                  <a16:creationId xmlns:a16="http://schemas.microsoft.com/office/drawing/2014/main" xmlns="" id="{77F13FC9-F511-490D-BC7F-529CC32BD224}"/>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3" name="Oval 362">
              <a:extLst>
                <a:ext uri="{FF2B5EF4-FFF2-40B4-BE49-F238E27FC236}">
                  <a16:creationId xmlns:a16="http://schemas.microsoft.com/office/drawing/2014/main" xmlns="" id="{CF224935-041D-4828-A5B7-B47DB594AE90}"/>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4" name="Oval 363">
              <a:extLst>
                <a:ext uri="{FF2B5EF4-FFF2-40B4-BE49-F238E27FC236}">
                  <a16:creationId xmlns:a16="http://schemas.microsoft.com/office/drawing/2014/main" xmlns="" id="{B7A6143F-387D-4C7C-917A-B18B50F2C42A}"/>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5" name="Oval 364">
              <a:extLst>
                <a:ext uri="{FF2B5EF4-FFF2-40B4-BE49-F238E27FC236}">
                  <a16:creationId xmlns:a16="http://schemas.microsoft.com/office/drawing/2014/main" xmlns="" id="{44AD594F-0BD6-4C1C-9F45-AA2624CD573A}"/>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6" name="Oval 365">
              <a:extLst>
                <a:ext uri="{FF2B5EF4-FFF2-40B4-BE49-F238E27FC236}">
                  <a16:creationId xmlns:a16="http://schemas.microsoft.com/office/drawing/2014/main" xmlns="" id="{A3CE2AEF-4052-4832-B9E8-2A81E2DDA973}"/>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7" name="Oval 366">
              <a:extLst>
                <a:ext uri="{FF2B5EF4-FFF2-40B4-BE49-F238E27FC236}">
                  <a16:creationId xmlns:a16="http://schemas.microsoft.com/office/drawing/2014/main" xmlns="" id="{1053138F-CA5E-4191-B2A5-EF0C5006B098}"/>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8" name="Oval 367">
              <a:extLst>
                <a:ext uri="{FF2B5EF4-FFF2-40B4-BE49-F238E27FC236}">
                  <a16:creationId xmlns:a16="http://schemas.microsoft.com/office/drawing/2014/main" xmlns="" id="{946BF843-9733-4416-89BA-68472BC409B9}"/>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9" name="Oval 368">
              <a:extLst>
                <a:ext uri="{FF2B5EF4-FFF2-40B4-BE49-F238E27FC236}">
                  <a16:creationId xmlns:a16="http://schemas.microsoft.com/office/drawing/2014/main" xmlns="" id="{4C14853B-254F-4DF0-9098-C3859A39ABB8}"/>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0" name="Oval 369">
              <a:extLst>
                <a:ext uri="{FF2B5EF4-FFF2-40B4-BE49-F238E27FC236}">
                  <a16:creationId xmlns:a16="http://schemas.microsoft.com/office/drawing/2014/main" xmlns="" id="{D15265D0-4BDA-472F-85F7-365BC701F563}"/>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1" name="Oval 370">
              <a:extLst>
                <a:ext uri="{FF2B5EF4-FFF2-40B4-BE49-F238E27FC236}">
                  <a16:creationId xmlns:a16="http://schemas.microsoft.com/office/drawing/2014/main" xmlns="" id="{4B105728-075C-4316-80D7-04084FBB2E93}"/>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2" name="Oval 371">
              <a:extLst>
                <a:ext uri="{FF2B5EF4-FFF2-40B4-BE49-F238E27FC236}">
                  <a16:creationId xmlns:a16="http://schemas.microsoft.com/office/drawing/2014/main" xmlns="" id="{2223DD33-6548-4990-B498-A1201D521494}"/>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3" name="Oval 372">
              <a:extLst>
                <a:ext uri="{FF2B5EF4-FFF2-40B4-BE49-F238E27FC236}">
                  <a16:creationId xmlns:a16="http://schemas.microsoft.com/office/drawing/2014/main" xmlns="" id="{4ED6AB9B-5311-4292-8A66-8E5B7A0322D4}"/>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4" name="Oval 373">
              <a:extLst>
                <a:ext uri="{FF2B5EF4-FFF2-40B4-BE49-F238E27FC236}">
                  <a16:creationId xmlns:a16="http://schemas.microsoft.com/office/drawing/2014/main" xmlns="" id="{CB345F13-2E1D-4D00-90F7-D3695F6AA00B}"/>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5" name="Oval 374">
              <a:extLst>
                <a:ext uri="{FF2B5EF4-FFF2-40B4-BE49-F238E27FC236}">
                  <a16:creationId xmlns:a16="http://schemas.microsoft.com/office/drawing/2014/main" xmlns="" id="{01BD35D7-BAF9-4811-B174-DB4EC98025E0}"/>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6" name="Oval 375">
              <a:extLst>
                <a:ext uri="{FF2B5EF4-FFF2-40B4-BE49-F238E27FC236}">
                  <a16:creationId xmlns:a16="http://schemas.microsoft.com/office/drawing/2014/main" xmlns="" id="{F5E6495B-33C8-4910-B0EA-DC4C45A8D7F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7" name="Oval 376">
              <a:extLst>
                <a:ext uri="{FF2B5EF4-FFF2-40B4-BE49-F238E27FC236}">
                  <a16:creationId xmlns:a16="http://schemas.microsoft.com/office/drawing/2014/main" xmlns="" id="{2EC930CE-7E75-4E92-A8EF-725664A2D86E}"/>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8" name="Oval 377">
              <a:extLst>
                <a:ext uri="{FF2B5EF4-FFF2-40B4-BE49-F238E27FC236}">
                  <a16:creationId xmlns:a16="http://schemas.microsoft.com/office/drawing/2014/main" xmlns="" id="{AAF9F541-2C27-48E3-A2CE-B75CDED64BC9}"/>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9" name="Oval 378">
              <a:extLst>
                <a:ext uri="{FF2B5EF4-FFF2-40B4-BE49-F238E27FC236}">
                  <a16:creationId xmlns:a16="http://schemas.microsoft.com/office/drawing/2014/main" xmlns="" id="{64520768-64BA-4B50-91BC-A0C45C48754C}"/>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0" name="Oval 379">
              <a:extLst>
                <a:ext uri="{FF2B5EF4-FFF2-40B4-BE49-F238E27FC236}">
                  <a16:creationId xmlns:a16="http://schemas.microsoft.com/office/drawing/2014/main" xmlns="" id="{6194C2AA-BB49-46C8-8B38-2966649F3923}"/>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1" name="Oval 380">
              <a:extLst>
                <a:ext uri="{FF2B5EF4-FFF2-40B4-BE49-F238E27FC236}">
                  <a16:creationId xmlns:a16="http://schemas.microsoft.com/office/drawing/2014/main" xmlns="" id="{0DC34C40-B8B9-4DB2-95DE-41390CCEC12A}"/>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2" name="Oval 381">
              <a:extLst>
                <a:ext uri="{FF2B5EF4-FFF2-40B4-BE49-F238E27FC236}">
                  <a16:creationId xmlns:a16="http://schemas.microsoft.com/office/drawing/2014/main" xmlns="" id="{9120B361-B1A0-4D1C-B03C-29AFB83534AB}"/>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3" name="Oval 382">
              <a:extLst>
                <a:ext uri="{FF2B5EF4-FFF2-40B4-BE49-F238E27FC236}">
                  <a16:creationId xmlns:a16="http://schemas.microsoft.com/office/drawing/2014/main" xmlns="" id="{4BB7A3DE-2CB6-443C-85E2-2E8291F5581F}"/>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4" name="Oval 383">
              <a:extLst>
                <a:ext uri="{FF2B5EF4-FFF2-40B4-BE49-F238E27FC236}">
                  <a16:creationId xmlns:a16="http://schemas.microsoft.com/office/drawing/2014/main" xmlns="" id="{B5FC6500-B273-4796-B266-D120A4123722}"/>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5" name="Oval 384">
              <a:extLst>
                <a:ext uri="{FF2B5EF4-FFF2-40B4-BE49-F238E27FC236}">
                  <a16:creationId xmlns:a16="http://schemas.microsoft.com/office/drawing/2014/main" xmlns="" id="{E1C45B4D-048C-43FD-9397-3E9D090A20DA}"/>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6" name="Oval 385">
              <a:extLst>
                <a:ext uri="{FF2B5EF4-FFF2-40B4-BE49-F238E27FC236}">
                  <a16:creationId xmlns:a16="http://schemas.microsoft.com/office/drawing/2014/main" xmlns="" id="{5C7AD38E-09E7-450A-9C98-CCB5AE167851}"/>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7" name="Oval 386">
              <a:extLst>
                <a:ext uri="{FF2B5EF4-FFF2-40B4-BE49-F238E27FC236}">
                  <a16:creationId xmlns:a16="http://schemas.microsoft.com/office/drawing/2014/main" xmlns="" id="{55722DCE-1825-42C2-9F2D-62B176A1273C}"/>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8" name="Oval 387">
              <a:extLst>
                <a:ext uri="{FF2B5EF4-FFF2-40B4-BE49-F238E27FC236}">
                  <a16:creationId xmlns:a16="http://schemas.microsoft.com/office/drawing/2014/main" xmlns="" id="{D06086BD-2C48-47C7-84F5-B41CBAB1E617}"/>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9" name="Oval 388">
              <a:extLst>
                <a:ext uri="{FF2B5EF4-FFF2-40B4-BE49-F238E27FC236}">
                  <a16:creationId xmlns:a16="http://schemas.microsoft.com/office/drawing/2014/main" xmlns="" id="{2A2AB390-F74F-4E88-ADC4-90B2CD983DCB}"/>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0" name="Oval 389">
              <a:extLst>
                <a:ext uri="{FF2B5EF4-FFF2-40B4-BE49-F238E27FC236}">
                  <a16:creationId xmlns:a16="http://schemas.microsoft.com/office/drawing/2014/main" xmlns="" id="{A809EDDB-5567-4273-ACA5-69E7C1946763}"/>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1" name="Oval 390">
              <a:extLst>
                <a:ext uri="{FF2B5EF4-FFF2-40B4-BE49-F238E27FC236}">
                  <a16:creationId xmlns:a16="http://schemas.microsoft.com/office/drawing/2014/main" xmlns="" id="{35ADF61C-84B4-41BC-8B07-4A24FED95BB8}"/>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2" name="Oval 391">
              <a:extLst>
                <a:ext uri="{FF2B5EF4-FFF2-40B4-BE49-F238E27FC236}">
                  <a16:creationId xmlns:a16="http://schemas.microsoft.com/office/drawing/2014/main" xmlns="" id="{5B89D9ED-16B6-4E6D-8B6A-9C1042B2E903}"/>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3" name="Oval 392">
              <a:extLst>
                <a:ext uri="{FF2B5EF4-FFF2-40B4-BE49-F238E27FC236}">
                  <a16:creationId xmlns:a16="http://schemas.microsoft.com/office/drawing/2014/main" xmlns="" id="{7D61944F-1FDD-4202-AD7E-C5C8CD1805D3}"/>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4" name="Oval 393">
              <a:extLst>
                <a:ext uri="{FF2B5EF4-FFF2-40B4-BE49-F238E27FC236}">
                  <a16:creationId xmlns:a16="http://schemas.microsoft.com/office/drawing/2014/main" xmlns="" id="{C7A33E5A-4939-4199-BCF4-80A9BE9174D2}"/>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5" name="Oval 394">
              <a:extLst>
                <a:ext uri="{FF2B5EF4-FFF2-40B4-BE49-F238E27FC236}">
                  <a16:creationId xmlns:a16="http://schemas.microsoft.com/office/drawing/2014/main" xmlns="" id="{74795222-F457-466F-9A10-A6084E7B6837}"/>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6" name="Oval 395">
              <a:extLst>
                <a:ext uri="{FF2B5EF4-FFF2-40B4-BE49-F238E27FC236}">
                  <a16:creationId xmlns:a16="http://schemas.microsoft.com/office/drawing/2014/main" xmlns="" id="{F9A2B96A-F6D8-4075-AAA9-88B265AC2AF9}"/>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7" name="Oval 396">
              <a:extLst>
                <a:ext uri="{FF2B5EF4-FFF2-40B4-BE49-F238E27FC236}">
                  <a16:creationId xmlns:a16="http://schemas.microsoft.com/office/drawing/2014/main" xmlns="" id="{7C7DCFD7-B500-4312-BE0B-23717EFB54A1}"/>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8" name="Oval 397">
              <a:extLst>
                <a:ext uri="{FF2B5EF4-FFF2-40B4-BE49-F238E27FC236}">
                  <a16:creationId xmlns:a16="http://schemas.microsoft.com/office/drawing/2014/main" xmlns="" id="{6D5D7BF0-4A80-46A5-BF8E-F5A2916C550F}"/>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9" name="Oval 398">
              <a:extLst>
                <a:ext uri="{FF2B5EF4-FFF2-40B4-BE49-F238E27FC236}">
                  <a16:creationId xmlns:a16="http://schemas.microsoft.com/office/drawing/2014/main" xmlns="" id="{9B480DFE-46CC-46CE-961F-3EF7D44966C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0" name="Oval 399">
              <a:extLst>
                <a:ext uri="{FF2B5EF4-FFF2-40B4-BE49-F238E27FC236}">
                  <a16:creationId xmlns:a16="http://schemas.microsoft.com/office/drawing/2014/main" xmlns="" id="{56DA2085-5721-44B5-B1FD-BF18FE6D9D77}"/>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1" name="Oval 400">
              <a:extLst>
                <a:ext uri="{FF2B5EF4-FFF2-40B4-BE49-F238E27FC236}">
                  <a16:creationId xmlns:a16="http://schemas.microsoft.com/office/drawing/2014/main" xmlns="" id="{C342566B-AA83-4E99-AC95-1EE57D907F60}"/>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2" name="Oval 401">
              <a:extLst>
                <a:ext uri="{FF2B5EF4-FFF2-40B4-BE49-F238E27FC236}">
                  <a16:creationId xmlns:a16="http://schemas.microsoft.com/office/drawing/2014/main" xmlns="" id="{A92D0310-D084-4788-96D3-8D72066B5E4C}"/>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3" name="Oval 402">
              <a:extLst>
                <a:ext uri="{FF2B5EF4-FFF2-40B4-BE49-F238E27FC236}">
                  <a16:creationId xmlns:a16="http://schemas.microsoft.com/office/drawing/2014/main" xmlns="" id="{1B02837C-0B68-44FF-B1FB-D764F277E00F}"/>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4" name="Oval 403">
              <a:extLst>
                <a:ext uri="{FF2B5EF4-FFF2-40B4-BE49-F238E27FC236}">
                  <a16:creationId xmlns:a16="http://schemas.microsoft.com/office/drawing/2014/main" xmlns="" id="{95E33259-87EA-4711-A137-B79B2D9B43E4}"/>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5" name="Oval 404">
              <a:extLst>
                <a:ext uri="{FF2B5EF4-FFF2-40B4-BE49-F238E27FC236}">
                  <a16:creationId xmlns:a16="http://schemas.microsoft.com/office/drawing/2014/main" xmlns="" id="{1373397B-D448-4100-AE11-C6479BDA0243}"/>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6" name="Oval 405">
              <a:extLst>
                <a:ext uri="{FF2B5EF4-FFF2-40B4-BE49-F238E27FC236}">
                  <a16:creationId xmlns:a16="http://schemas.microsoft.com/office/drawing/2014/main" xmlns="" id="{AD7BA9C8-A86B-46C6-8149-BB76F3642E1A}"/>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7" name="Oval 406">
              <a:extLst>
                <a:ext uri="{FF2B5EF4-FFF2-40B4-BE49-F238E27FC236}">
                  <a16:creationId xmlns:a16="http://schemas.microsoft.com/office/drawing/2014/main" xmlns="" id="{1FBF0EF1-DBB3-47ED-868A-DFA2CAC24DC1}"/>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8" name="Oval 407">
              <a:extLst>
                <a:ext uri="{FF2B5EF4-FFF2-40B4-BE49-F238E27FC236}">
                  <a16:creationId xmlns:a16="http://schemas.microsoft.com/office/drawing/2014/main" xmlns="" id="{19BBF6A8-6F84-4A7B-8A00-D58B0A44923F}"/>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9" name="Oval 408">
              <a:extLst>
                <a:ext uri="{FF2B5EF4-FFF2-40B4-BE49-F238E27FC236}">
                  <a16:creationId xmlns:a16="http://schemas.microsoft.com/office/drawing/2014/main" xmlns="" id="{563B952F-9FD6-460C-BD38-0EA501187DB3}"/>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0" name="Oval 409">
              <a:extLst>
                <a:ext uri="{FF2B5EF4-FFF2-40B4-BE49-F238E27FC236}">
                  <a16:creationId xmlns:a16="http://schemas.microsoft.com/office/drawing/2014/main" xmlns="" id="{F06CDF92-572A-47FD-BEF6-A64C3CEEC00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1" name="Oval 410">
              <a:extLst>
                <a:ext uri="{FF2B5EF4-FFF2-40B4-BE49-F238E27FC236}">
                  <a16:creationId xmlns:a16="http://schemas.microsoft.com/office/drawing/2014/main" xmlns="" id="{AA8A0A2D-0AE8-4222-A751-CDCB5E1F9185}"/>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2" name="Oval 411">
              <a:extLst>
                <a:ext uri="{FF2B5EF4-FFF2-40B4-BE49-F238E27FC236}">
                  <a16:creationId xmlns:a16="http://schemas.microsoft.com/office/drawing/2014/main" xmlns="" id="{B9577EA9-4F3F-4D66-AA3D-ED86817445A0}"/>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3" name="Oval 412">
              <a:extLst>
                <a:ext uri="{FF2B5EF4-FFF2-40B4-BE49-F238E27FC236}">
                  <a16:creationId xmlns:a16="http://schemas.microsoft.com/office/drawing/2014/main" xmlns="" id="{97DD77EB-8B8F-48EF-858D-D7902122CA72}"/>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4" name="Oval 413">
              <a:extLst>
                <a:ext uri="{FF2B5EF4-FFF2-40B4-BE49-F238E27FC236}">
                  <a16:creationId xmlns:a16="http://schemas.microsoft.com/office/drawing/2014/main" xmlns="" id="{F960D3E7-E7CF-4118-AA07-8D436F7B3BF9}"/>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5" name="Oval 414">
              <a:extLst>
                <a:ext uri="{FF2B5EF4-FFF2-40B4-BE49-F238E27FC236}">
                  <a16:creationId xmlns:a16="http://schemas.microsoft.com/office/drawing/2014/main" xmlns="" id="{BF3E3CB4-3035-41BB-B387-FFBCCE4858B9}"/>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6" name="Oval 415">
              <a:extLst>
                <a:ext uri="{FF2B5EF4-FFF2-40B4-BE49-F238E27FC236}">
                  <a16:creationId xmlns:a16="http://schemas.microsoft.com/office/drawing/2014/main" xmlns="" id="{43E56BFB-9FE3-43C2-A9F4-A74E3791E9C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7" name="Oval 416">
              <a:extLst>
                <a:ext uri="{FF2B5EF4-FFF2-40B4-BE49-F238E27FC236}">
                  <a16:creationId xmlns:a16="http://schemas.microsoft.com/office/drawing/2014/main" xmlns="" id="{458EDC6A-552E-40B6-BE59-09CB4421BA21}"/>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8" name="Oval 417">
              <a:extLst>
                <a:ext uri="{FF2B5EF4-FFF2-40B4-BE49-F238E27FC236}">
                  <a16:creationId xmlns:a16="http://schemas.microsoft.com/office/drawing/2014/main" xmlns="" id="{51C611EC-FBB8-4A58-8CF0-F30A735692A3}"/>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9" name="Oval 418">
              <a:extLst>
                <a:ext uri="{FF2B5EF4-FFF2-40B4-BE49-F238E27FC236}">
                  <a16:creationId xmlns:a16="http://schemas.microsoft.com/office/drawing/2014/main" xmlns="" id="{A27726BC-A818-468A-9AA4-5349D4F0A5C2}"/>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0" name="Oval 419">
              <a:extLst>
                <a:ext uri="{FF2B5EF4-FFF2-40B4-BE49-F238E27FC236}">
                  <a16:creationId xmlns:a16="http://schemas.microsoft.com/office/drawing/2014/main" xmlns="" id="{26422255-D244-4B85-97EE-BA2AF86D14A3}"/>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1" name="Oval 420">
              <a:extLst>
                <a:ext uri="{FF2B5EF4-FFF2-40B4-BE49-F238E27FC236}">
                  <a16:creationId xmlns:a16="http://schemas.microsoft.com/office/drawing/2014/main" xmlns="" id="{07510555-1C58-4910-9671-27443CA09957}"/>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2" name="Oval 421">
              <a:extLst>
                <a:ext uri="{FF2B5EF4-FFF2-40B4-BE49-F238E27FC236}">
                  <a16:creationId xmlns:a16="http://schemas.microsoft.com/office/drawing/2014/main" xmlns="" id="{49107CF4-37E4-48D4-836C-B0C3745740B3}"/>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3" name="Oval 422">
              <a:extLst>
                <a:ext uri="{FF2B5EF4-FFF2-40B4-BE49-F238E27FC236}">
                  <a16:creationId xmlns:a16="http://schemas.microsoft.com/office/drawing/2014/main" xmlns="" id="{854FA49A-82D1-4B6D-B79A-EE406CFF40F4}"/>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4" name="Oval 423">
              <a:extLst>
                <a:ext uri="{FF2B5EF4-FFF2-40B4-BE49-F238E27FC236}">
                  <a16:creationId xmlns:a16="http://schemas.microsoft.com/office/drawing/2014/main" xmlns="" id="{3985BA37-A1AE-4AC1-869F-5FD8EAA8949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5" name="Oval 424">
              <a:extLst>
                <a:ext uri="{FF2B5EF4-FFF2-40B4-BE49-F238E27FC236}">
                  <a16:creationId xmlns:a16="http://schemas.microsoft.com/office/drawing/2014/main" xmlns="" id="{0250F1FB-B200-473E-8E42-B14F523EEB23}"/>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6" name="Oval 425">
              <a:extLst>
                <a:ext uri="{FF2B5EF4-FFF2-40B4-BE49-F238E27FC236}">
                  <a16:creationId xmlns:a16="http://schemas.microsoft.com/office/drawing/2014/main" xmlns="" id="{E808343F-4187-4BE8-A7E0-FF1EF96B0A40}"/>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7" name="Oval 426">
              <a:extLst>
                <a:ext uri="{FF2B5EF4-FFF2-40B4-BE49-F238E27FC236}">
                  <a16:creationId xmlns:a16="http://schemas.microsoft.com/office/drawing/2014/main" xmlns="" id="{EB4B0362-87EE-40B3-A39F-12F14AB91D69}"/>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8" name="Oval 427">
              <a:extLst>
                <a:ext uri="{FF2B5EF4-FFF2-40B4-BE49-F238E27FC236}">
                  <a16:creationId xmlns:a16="http://schemas.microsoft.com/office/drawing/2014/main" xmlns="" id="{D02000C8-7329-4F1B-822A-7BB86D8DD976}"/>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9" name="Oval 428">
              <a:extLst>
                <a:ext uri="{FF2B5EF4-FFF2-40B4-BE49-F238E27FC236}">
                  <a16:creationId xmlns:a16="http://schemas.microsoft.com/office/drawing/2014/main" xmlns="" id="{D01E6C35-7520-4C59-AC29-DCBDD009F462}"/>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30" name="Oval 429">
              <a:extLst>
                <a:ext uri="{FF2B5EF4-FFF2-40B4-BE49-F238E27FC236}">
                  <a16:creationId xmlns:a16="http://schemas.microsoft.com/office/drawing/2014/main" xmlns="" id="{D1047FE8-418E-4597-BE8D-410D03902760}"/>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292" name="TextBox 134">
            <a:extLst>
              <a:ext uri="{FF2B5EF4-FFF2-40B4-BE49-F238E27FC236}">
                <a16:creationId xmlns:a16="http://schemas.microsoft.com/office/drawing/2014/main" xmlns="" id="{681CE40A-C76B-4B73-8F6B-37B3209EBE08}"/>
              </a:ext>
            </a:extLst>
          </p:cNvPr>
          <p:cNvSpPr txBox="1">
            <a:spLocks noChangeArrowheads="1"/>
          </p:cNvSpPr>
          <p:nvPr/>
        </p:nvSpPr>
        <p:spPr bwMode="auto">
          <a:xfrm>
            <a:off x="143669" y="5063671"/>
            <a:ext cx="27590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dirty="1" sz="1400" b="1">
                <a:latin typeface="+mn-lt"/>
                <a:cs typeface="Verdana" charset="0"/>
              </a:rPr>
              <a:t>Konventa e Budapestit</a:t>
            </a:r>
          </a:p>
          <a:p>
            <a:r>
              <a:rPr lang="sq-AL" dirty="1" sz="1400" b="1">
                <a:latin typeface="+mn-lt"/>
                <a:cs typeface="Verdana" charset="0"/>
              </a:rPr>
              <a:t>Ratifikuar/aderuar:</a:t>
            </a:r>
            <a:r>
              <a:rPr lang="sq-AL" dirty="1" sz="1400" b="1">
                <a:latin typeface="+mn-lt"/>
                <a:cs typeface="Verdana" charset="0"/>
              </a:rPr>
              <a:t> </a:t>
            </a:r>
            <a:r>
              <a:rPr lang="sq-AL" dirty="1" sz="2800" b="1">
                <a:solidFill>
                  <a:srgbClr val="FF0000"/>
                </a:solidFill>
                <a:latin typeface="+mn-lt"/>
                <a:cs typeface="Verdana" charset="0"/>
              </a:rPr>
              <a:t>65</a:t>
            </a:r>
          </a:p>
        </p:txBody>
      </p:sp>
      <p:sp>
        <p:nvSpPr>
          <p:cNvPr id="293" name="TextBox 135">
            <a:extLst>
              <a:ext uri="{FF2B5EF4-FFF2-40B4-BE49-F238E27FC236}">
                <a16:creationId xmlns:a16="http://schemas.microsoft.com/office/drawing/2014/main" xmlns="" id="{5A430D4F-C9EF-4E36-9F1C-92BCB8743F2A}"/>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dirty="1" sz="1400" b="1">
                <a:latin typeface="+mn-lt"/>
                <a:cs typeface="Verdana" charset="0"/>
              </a:rPr>
              <a:t>Nënshkruar:</a:t>
            </a:r>
            <a:r>
              <a:rPr lang="sq-AL" dirty="1" sz="1400" b="1">
                <a:latin typeface="+mn-lt"/>
                <a:cs typeface="Verdana" charset="0"/>
              </a:rPr>
              <a:t> </a:t>
            </a:r>
            <a:r>
              <a:rPr lang="sq-AL" dirty="1" sz="1400" b="1">
                <a:latin typeface="+mn-lt"/>
                <a:cs typeface="Verdana" charset="0"/>
              </a:rPr>
              <a:t>3</a:t>
            </a:r>
          </a:p>
        </p:txBody>
      </p:sp>
      <p:sp>
        <p:nvSpPr>
          <p:cNvPr id="294" name="TextBox 136">
            <a:extLst>
              <a:ext uri="{FF2B5EF4-FFF2-40B4-BE49-F238E27FC236}">
                <a16:creationId xmlns:a16="http://schemas.microsoft.com/office/drawing/2014/main" xmlns="" id="{4B4CE852-EE79-4A59-96C9-517BBC6E3DB1}"/>
              </a:ext>
            </a:extLst>
          </p:cNvPr>
          <p:cNvSpPr txBox="1">
            <a:spLocks noChangeArrowheads="1"/>
          </p:cNvSpPr>
          <p:nvPr/>
        </p:nvSpPr>
        <p:spPr bwMode="auto">
          <a:xfrm>
            <a:off x="143669" y="6213938"/>
            <a:ext cx="2759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dirty="1" sz="1400" b="1">
                <a:latin typeface="+mn-lt"/>
                <a:cs typeface="Verdana" charset="0"/>
              </a:rPr>
              <a:t>Të ftuara për aderim:</a:t>
            </a:r>
            <a:r>
              <a:rPr lang="sq-AL" dirty="1" sz="1400" b="1">
                <a:latin typeface="+mn-lt"/>
                <a:cs typeface="Verdana" charset="0"/>
              </a:rPr>
              <a:t>  </a:t>
            </a:r>
            <a:r>
              <a:rPr lang="sq-AL" dirty="1" sz="1400" b="1">
                <a:latin typeface="+mn-lt"/>
                <a:cs typeface="Verdana" charset="0"/>
              </a:rPr>
              <a:t>9</a:t>
            </a:r>
          </a:p>
        </p:txBody>
      </p:sp>
      <p:sp>
        <p:nvSpPr>
          <p:cNvPr id="295" name="TextBox 137">
            <a:extLst>
              <a:ext uri="{FF2B5EF4-FFF2-40B4-BE49-F238E27FC236}">
                <a16:creationId xmlns:a16="http://schemas.microsoft.com/office/drawing/2014/main" xmlns="" id="{FD2E9D87-C0AA-4036-B4D2-6BCB4E04865C}"/>
              </a:ext>
            </a:extLst>
          </p:cNvPr>
          <p:cNvSpPr txBox="1">
            <a:spLocks noChangeArrowheads="1"/>
          </p:cNvSpPr>
          <p:nvPr/>
        </p:nvSpPr>
        <p:spPr bwMode="auto">
          <a:xfrm>
            <a:off x="3759994" y="5206546"/>
            <a:ext cx="49815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dirty="1" sz="1400" b="1">
                <a:latin typeface="+mn-lt"/>
                <a:cs typeface="Verdana" charset="0"/>
              </a:rPr>
              <a:t>Shtetet tjera me ligje/projektligje kryesisht në përputhje me Konventën e Budapestit = 20</a:t>
            </a:r>
          </a:p>
        </p:txBody>
      </p:sp>
      <p:sp>
        <p:nvSpPr>
          <p:cNvPr id="296" name="Oval 295">
            <a:extLst>
              <a:ext uri="{FF2B5EF4-FFF2-40B4-BE49-F238E27FC236}">
                <a16:creationId xmlns:a16="http://schemas.microsoft.com/office/drawing/2014/main" xmlns="" id="{C677DEBE-4C73-40D0-88A1-139BEF4B9D9E}"/>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Oval 296">
            <a:extLst>
              <a:ext uri="{FF2B5EF4-FFF2-40B4-BE49-F238E27FC236}">
                <a16:creationId xmlns:a16="http://schemas.microsoft.com/office/drawing/2014/main" xmlns="" id="{03B34493-9D35-4638-AFCD-89C1F9CFE074}"/>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8" name="Oval 297">
            <a:extLst>
              <a:ext uri="{FF2B5EF4-FFF2-40B4-BE49-F238E27FC236}">
                <a16:creationId xmlns:a16="http://schemas.microsoft.com/office/drawing/2014/main" xmlns="" id="{3F39E183-6DBB-48D4-B3AF-081128854310}"/>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9" name="Oval 298">
            <a:extLst>
              <a:ext uri="{FF2B5EF4-FFF2-40B4-BE49-F238E27FC236}">
                <a16:creationId xmlns:a16="http://schemas.microsoft.com/office/drawing/2014/main" xmlns="" id="{D530B04E-5701-426D-B405-8C958800E83F}"/>
              </a:ext>
            </a:extLst>
          </p:cNvPr>
          <p:cNvSpPr/>
          <p:nvPr/>
        </p:nvSpPr>
        <p:spPr>
          <a:xfrm>
            <a:off x="8316119" y="5433003"/>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0" name="TextBox 142">
            <a:extLst>
              <a:ext uri="{FF2B5EF4-FFF2-40B4-BE49-F238E27FC236}">
                <a16:creationId xmlns:a16="http://schemas.microsoft.com/office/drawing/2014/main" xmlns="" id="{2EA2A8EF-D705-4AE8-ACA4-D00DFE6067DC}"/>
              </a:ext>
            </a:extLst>
          </p:cNvPr>
          <p:cNvSpPr txBox="1">
            <a:spLocks noChangeArrowheads="1"/>
          </p:cNvSpPr>
          <p:nvPr/>
        </p:nvSpPr>
        <p:spPr bwMode="auto">
          <a:xfrm>
            <a:off x="3770820" y="5801064"/>
            <a:ext cx="49815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dirty="1" sz="1400" b="1">
                <a:latin typeface="+mn-lt"/>
                <a:cs typeface="Verdana" charset="0"/>
              </a:rPr>
              <a:t>Shtete të tjera që mbështeten në Konventën e Budapestit për legjislacionin = 50+</a:t>
            </a:r>
          </a:p>
        </p:txBody>
      </p:sp>
      <p:sp>
        <p:nvSpPr>
          <p:cNvPr id="301" name="Oval 300">
            <a:extLst>
              <a:ext uri="{FF2B5EF4-FFF2-40B4-BE49-F238E27FC236}">
                <a16:creationId xmlns:a16="http://schemas.microsoft.com/office/drawing/2014/main" xmlns="" id="{243C1954-7E45-4734-B788-62B7FCC129DB}"/>
              </a:ext>
            </a:extLst>
          </p:cNvPr>
          <p:cNvSpPr/>
          <p:nvPr/>
        </p:nvSpPr>
        <p:spPr>
          <a:xfrm>
            <a:off x="8315684" y="6036806"/>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2" name="Oval 301">
            <a:extLst>
              <a:ext uri="{FF2B5EF4-FFF2-40B4-BE49-F238E27FC236}">
                <a16:creationId xmlns:a16="http://schemas.microsoft.com/office/drawing/2014/main" xmlns="" id="{9C88D6F5-6B56-4FAC-88E2-CC42461706B0}"/>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3" name="Oval 302">
            <a:extLst>
              <a:ext uri="{FF2B5EF4-FFF2-40B4-BE49-F238E27FC236}">
                <a16:creationId xmlns:a16="http://schemas.microsoft.com/office/drawing/2014/main" xmlns="" id="{8F95F77C-F19E-4539-A4A9-0EF5A4E01551}"/>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4" name="Oval 303">
            <a:extLst>
              <a:ext uri="{FF2B5EF4-FFF2-40B4-BE49-F238E27FC236}">
                <a16:creationId xmlns:a16="http://schemas.microsoft.com/office/drawing/2014/main" xmlns="" id="{21E26E25-EC9F-469B-A03B-6CBE42B418E3}"/>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5" name="Oval 304">
            <a:extLst>
              <a:ext uri="{FF2B5EF4-FFF2-40B4-BE49-F238E27FC236}">
                <a16:creationId xmlns:a16="http://schemas.microsoft.com/office/drawing/2014/main" xmlns="" id="{C2C3B03A-3470-4C74-B027-530B545F5033}"/>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6" name="Oval 305">
            <a:extLst>
              <a:ext uri="{FF2B5EF4-FFF2-40B4-BE49-F238E27FC236}">
                <a16:creationId xmlns:a16="http://schemas.microsoft.com/office/drawing/2014/main" xmlns="" id="{5C1A10A9-F616-49B0-A30D-09464C874C53}"/>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7" name="Oval 306">
            <a:extLst>
              <a:ext uri="{FF2B5EF4-FFF2-40B4-BE49-F238E27FC236}">
                <a16:creationId xmlns:a16="http://schemas.microsoft.com/office/drawing/2014/main" xmlns="" id="{DD34706C-902C-473A-BE48-50ED2AEBE8D7}"/>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8" name="Oval 307">
            <a:extLst>
              <a:ext uri="{FF2B5EF4-FFF2-40B4-BE49-F238E27FC236}">
                <a16:creationId xmlns:a16="http://schemas.microsoft.com/office/drawing/2014/main" xmlns="" id="{7753A1B2-275B-4C16-AD60-F0B73E36D3AE}"/>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9" name="Oval 308">
            <a:extLst>
              <a:ext uri="{FF2B5EF4-FFF2-40B4-BE49-F238E27FC236}">
                <a16:creationId xmlns:a16="http://schemas.microsoft.com/office/drawing/2014/main" xmlns="" id="{F640BBE8-5C10-41BA-A151-1ED5EC3688F4}"/>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0" name="Oval 309">
            <a:extLst>
              <a:ext uri="{FF2B5EF4-FFF2-40B4-BE49-F238E27FC236}">
                <a16:creationId xmlns:a16="http://schemas.microsoft.com/office/drawing/2014/main" xmlns="" id="{58C56CE0-C3EE-4C96-BAF2-638DCAA2929D}"/>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1" name="Oval 310">
            <a:extLst>
              <a:ext uri="{FF2B5EF4-FFF2-40B4-BE49-F238E27FC236}">
                <a16:creationId xmlns:a16="http://schemas.microsoft.com/office/drawing/2014/main" xmlns="" id="{FAD3662E-FE05-4C0B-B1EA-B649ECF91815}"/>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48" name="TextBox 282">
            <a:extLst>
              <a:ext uri="{FF2B5EF4-FFF2-40B4-BE49-F238E27FC236}">
                <a16:creationId xmlns:a16="http://schemas.microsoft.com/office/drawing/2014/main" xmlns="" id="{28D8B462-2EC8-403B-989D-CEFDA4724802}"/>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q-AL" dirty="1" sz="4000" b="1">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val="37195165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68032" y="290598"/>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Përmirësimet në legjislacionin vendor</a:t>
            </a:r>
            <a:r>
              <a:rPr lang="sq-AL" dirty="1" sz="2700">
                <a:solidFill>
                  <a:schemeClr val="bg1"/>
                </a:solidFill>
                <a:latin typeface="Verdana" panose="020B0604030504040204" pitchFamily="34" charset="0"/>
              </a:rPr>
              <a:t> </a:t>
            </a:r>
          </a:p>
        </p:txBody>
      </p:sp>
      <p:graphicFrame>
        <p:nvGraphicFramePr>
          <p:cNvPr id="6" name="Chart 5">
            <a:extLst>
              <a:ext uri="{FF2B5EF4-FFF2-40B4-BE49-F238E27FC236}">
                <a16:creationId xmlns:a16="http://schemas.microsoft.com/office/drawing/2014/main" xmlns="" id="{7536ED66-B034-44E6-8F75-C7D926580617}"/>
              </a:ext>
            </a:extLst>
          </p:cNvPr>
          <p:cNvGraphicFramePr/>
          <p:nvPr>
            <p:extLst>
              <p:ext uri="{D42A27DB-BD31-4B8C-83A1-F6EECF244321}">
                <p14:modId xmlns:p14="http://schemas.microsoft.com/office/powerpoint/2010/main" val="4277903831"/>
              </p:ext>
            </p:extLst>
          </p:nvPr>
        </p:nvGraphicFramePr>
        <p:xfrm>
          <a:off x="0" y="1052513"/>
          <a:ext cx="9144000" cy="5502155"/>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xmlns="" id="{55528148-1675-42D5-9D3B-08790F29F7BD}"/>
              </a:ext>
            </a:extLst>
          </p:cNvPr>
          <p:cNvSpPr txBox="1"/>
          <p:nvPr/>
        </p:nvSpPr>
        <p:spPr>
          <a:xfrm>
            <a:off x="5508104" y="3398322"/>
            <a:ext cx="4681330" cy="769441"/>
          </a:xfrm>
          <a:prstGeom prst="rect">
            <a:avLst/>
          </a:prstGeom>
          <a:noFill/>
        </p:spPr>
        <p:txBody>
          <a:bodyPr wrap="square">
            <a:spAutoFit/>
          </a:bodyPr>
          <a:lstStyle/>
          <a:p>
            <a:pPr algn="ctr" eaLnBrk="1" hangingPunct="1">
              <a:defRPr/>
            </a:pPr>
            <a:r>
              <a:rPr lang="sq-AL" dirty="1" sz="2200">
                <a:latin typeface="Verdana" panose="020B0604030504040204" pitchFamily="34" charset="0"/>
                <a:ea typeface="Verdana" panose="020B0604030504040204" pitchFamily="34" charset="0"/>
                <a:cs typeface="Verdana" panose="020B0604030504040204" pitchFamily="34" charset="0"/>
              </a:rPr>
              <a:t>Prej 30 qershor</a:t>
            </a:r>
            <a:r>
              <a:rPr lang="sq-AL" dirty="1" sz="2200">
                <a:latin typeface="Verdana" panose="020B0604030504040204" pitchFamily="34" charset="0"/>
                <a:ea typeface="Verdana" panose="020B0604030504040204" pitchFamily="34" charset="0"/>
                <a:cs typeface="Verdana" panose="020B0604030504040204" pitchFamily="34" charset="0"/>
              </a:rPr>
              <a:t> </a:t>
            </a:r>
          </a:p>
          <a:p>
            <a:pPr algn="ctr" eaLnBrk="1" hangingPunct="1">
              <a:defRPr/>
            </a:pPr>
            <a:r>
              <a:rPr lang="sq-AL" dirty="1" sz="2200">
                <a:latin typeface="Verdana" panose="020B0604030504040204" pitchFamily="34" charset="0"/>
                <a:ea typeface="Verdana" panose="020B0604030504040204" pitchFamily="34" charset="0"/>
                <a:cs typeface="Verdana" panose="020B0604030504040204" pitchFamily="34" charset="0"/>
              </a:rPr>
              <a:t>2020</a:t>
            </a:r>
          </a:p>
        </p:txBody>
      </p:sp>
    </p:spTree>
    <p:extLst>
      <p:ext uri="{BB962C8B-B14F-4D97-AF65-F5344CB8AC3E}">
        <p14:creationId xmlns:p14="http://schemas.microsoft.com/office/powerpoint/2010/main" val="5519605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366838" y="216265"/>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Përmirësimet në legjislacionin vendor</a:t>
            </a:r>
            <a:r>
              <a:rPr lang="sq-AL" dirty="1" sz="2700">
                <a:solidFill>
                  <a:schemeClr val="bg1"/>
                </a:solidFill>
                <a:latin typeface="Verdana" panose="020B0604030504040204" pitchFamily="34" charset="0"/>
              </a:rPr>
              <a:t> </a:t>
            </a:r>
          </a:p>
        </p:txBody>
      </p:sp>
      <p:graphicFrame>
        <p:nvGraphicFramePr>
          <p:cNvPr id="4" name="Table 4">
            <a:extLst>
              <a:ext uri="{FF2B5EF4-FFF2-40B4-BE49-F238E27FC236}">
                <a16:creationId xmlns:a16="http://schemas.microsoft.com/office/drawing/2014/main" xmlns="" id="{2A77F352-8B54-4F2D-A7E1-90DF6262AF4F}"/>
              </a:ext>
            </a:extLst>
          </p:cNvPr>
          <p:cNvGraphicFramePr>
            <a:graphicFrameLocks noGrp="1"/>
          </p:cNvGraphicFramePr>
          <p:nvPr>
            <p:extLst>
              <p:ext uri="{D42A27DB-BD31-4B8C-83A1-F6EECF244321}">
                <p14:modId xmlns:p14="http://schemas.microsoft.com/office/powerpoint/2010/main" val="3655128097"/>
              </p:ext>
            </p:extLst>
          </p:nvPr>
        </p:nvGraphicFramePr>
        <p:xfrm>
          <a:off x="722308" y="1700808"/>
          <a:ext cx="7704856" cy="2174084"/>
        </p:xfrm>
        <a:graphic>
          <a:graphicData uri="http://schemas.openxmlformats.org/drawingml/2006/table">
            <a:tbl>
              <a:tblPr firstRow="1" bandRow="1">
                <a:tableStyleId>{5C22544A-7EE6-4342-B048-85BDC9FD1C3A}</a:tableStyleId>
              </a:tblPr>
              <a:tblGrid>
                <a:gridCol w="6192688">
                  <a:extLst>
                    <a:ext uri="{9D8B030D-6E8A-4147-A177-3AD203B41FA5}">
                      <a16:colId xmlns:a16="http://schemas.microsoft.com/office/drawing/2014/main" xmlns="" val="2029212424"/>
                    </a:ext>
                  </a:extLst>
                </a:gridCol>
                <a:gridCol w="1512168">
                  <a:extLst>
                    <a:ext uri="{9D8B030D-6E8A-4147-A177-3AD203B41FA5}">
                      <a16:colId xmlns:a16="http://schemas.microsoft.com/office/drawing/2014/main" xmlns="" val="953540140"/>
                    </a:ext>
                  </a:extLst>
                </a:gridCol>
              </a:tblGrid>
              <a:tr h="632832">
                <a:tc>
                  <a:txBody>
                    <a:bodyPr/>
                    <a:lstStyle/>
                    <a:p>
                      <a:pPr algn="ctr"/>
                      <a:r>
                        <a:rPr lang="sq-AL" dirty="1"/>
                        <a:t>Kategoria</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q-AL" dirty="1"/>
                        <a:t>Numri i shteteve</a:t>
                      </a:r>
                    </a:p>
                  </a:txBody>
                  <a:tcPr anchor="ctr"/>
                </a:tc>
                <a:extLst>
                  <a:ext uri="{0D108BD9-81ED-4DB2-BD59-A6C34878D82A}">
                    <a16:rowId xmlns:a16="http://schemas.microsoft.com/office/drawing/2014/main" xmlns="" val="4029965201"/>
                  </a:ext>
                </a:extLst>
              </a:tr>
              <a:tr h="893924">
                <a:tc>
                  <a:txBody>
                    <a:bodyPr/>
                    <a:lstStyle/>
                    <a:p>
                      <a:pPr algn="just"/>
                      <a:r>
                        <a:rPr lang="sq-AL" dirty="1"/>
                        <a:t>Dispozitat e brendshme të miratuara që përkojnë me dispozitat e ligjit</a:t>
                      </a:r>
                      <a:r>
                        <a:rPr lang="sq-AL" dirty="1" b="1">
                          <a:solidFill>
                            <a:srgbClr val="FF0000"/>
                          </a:solidFill>
                        </a:rPr>
                        <a:t> material </a:t>
                      </a:r>
                      <a:r>
                        <a:rPr lang="sq-AL" dirty="1"/>
                        <a:t>të Konventës së fundi Budapestit</a:t>
                      </a:r>
                    </a:p>
                  </a:txBody>
                  <a:tcPr anchor="ctr"/>
                </a:tc>
                <a:tc>
                  <a:txBody>
                    <a:bodyPr/>
                    <a:lstStyle/>
                    <a:p>
                      <a:pPr algn="ctr"/>
                      <a:r>
                        <a:rPr lang="sq-AL" dirty="1"/>
                        <a:t>106</a:t>
                      </a:r>
                    </a:p>
                  </a:txBody>
                  <a:tcPr anchor="ctr"/>
                </a:tc>
                <a:extLst>
                  <a:ext uri="{0D108BD9-81ED-4DB2-BD59-A6C34878D82A}">
                    <a16:rowId xmlns:a16="http://schemas.microsoft.com/office/drawing/2014/main" xmlns="" val="2281499254"/>
                  </a:ext>
                </a:extLst>
              </a:tr>
              <a:tr h="362536">
                <a:tc>
                  <a:txBody>
                    <a:bodyPr/>
                    <a:lstStyle/>
                    <a:p>
                      <a:r>
                        <a:rPr lang="sq-AL" dirty="1"/>
                        <a:t>Dispozitat e brendshme të miratuara që përkojnë me dispozitat</a:t>
                      </a:r>
                      <a:r>
                        <a:rPr lang="sq-AL" dirty="1" b="1">
                          <a:solidFill>
                            <a:srgbClr val="FF0000"/>
                          </a:solidFill>
                        </a:rPr>
                        <a:t> procedurale </a:t>
                      </a:r>
                      <a:r>
                        <a:rPr lang="sq-AL" dirty="1"/>
                        <a:t>të Konventës së fundi Budapestit</a:t>
                      </a:r>
                    </a:p>
                  </a:txBody>
                  <a:tcPr anchor="ctr"/>
                </a:tc>
                <a:tc>
                  <a:txBody>
                    <a:bodyPr/>
                    <a:lstStyle/>
                    <a:p>
                      <a:pPr algn="ctr"/>
                      <a:r>
                        <a:rPr lang="sq-AL" dirty="1"/>
                        <a:t>82</a:t>
                      </a:r>
                    </a:p>
                  </a:txBody>
                  <a:tcPr anchor="ctr"/>
                </a:tc>
                <a:extLst>
                  <a:ext uri="{0D108BD9-81ED-4DB2-BD59-A6C34878D82A}">
                    <a16:rowId xmlns:a16="http://schemas.microsoft.com/office/drawing/2014/main" xmlns="" val="1281541693"/>
                  </a:ext>
                </a:extLst>
              </a:tr>
            </a:tbl>
          </a:graphicData>
        </a:graphic>
      </p:graphicFrame>
      <p:sp>
        <p:nvSpPr>
          <p:cNvPr id="5" name="TextBox 4">
            <a:extLst>
              <a:ext uri="{FF2B5EF4-FFF2-40B4-BE49-F238E27FC236}">
                <a16:creationId xmlns:a16="http://schemas.microsoft.com/office/drawing/2014/main" xmlns="" id="{507B3B33-FF9B-48EF-89A4-C267E9FBC669}"/>
              </a:ext>
            </a:extLst>
          </p:cNvPr>
          <p:cNvSpPr txBox="1"/>
          <p:nvPr/>
        </p:nvSpPr>
        <p:spPr>
          <a:xfrm>
            <a:off x="5292729" y="5517232"/>
            <a:ext cx="4681330" cy="769441"/>
          </a:xfrm>
          <a:prstGeom prst="rect">
            <a:avLst/>
          </a:prstGeom>
          <a:noFill/>
        </p:spPr>
        <p:txBody>
          <a:bodyPr wrap="square">
            <a:spAutoFit/>
          </a:bodyPr>
          <a:lstStyle/>
          <a:p>
            <a:pPr algn="ctr" eaLnBrk="1" hangingPunct="1">
              <a:defRPr/>
            </a:pPr>
            <a:r>
              <a:rPr lang="sq-AL" dirty="1" sz="2200">
                <a:ea typeface="Verdana" panose="020B0604030504040204" pitchFamily="34" charset="0"/>
                <a:cs typeface="Verdana" panose="020B0604030504040204" pitchFamily="34" charset="0"/>
              </a:rPr>
              <a:t>Prej 30 qershor</a:t>
            </a:r>
            <a:r>
              <a:rPr lang="sq-AL" dirty="1" sz="2200">
                <a:ea typeface="Verdana" panose="020B0604030504040204" pitchFamily="34" charset="0"/>
                <a:cs typeface="Verdana" panose="020B0604030504040204" pitchFamily="34" charset="0"/>
              </a:rPr>
              <a:t> </a:t>
            </a:r>
          </a:p>
          <a:p>
            <a:pPr algn="ctr" eaLnBrk="1" hangingPunct="1">
              <a:defRPr/>
            </a:pPr>
            <a:r>
              <a:rPr lang="sq-AL" dirty="1" sz="2200">
                <a:ea typeface="Verdana" panose="020B0604030504040204" pitchFamily="34" charset="0"/>
                <a:cs typeface="Verdana" panose="020B0604030504040204" pitchFamily="34" charset="0"/>
              </a:rPr>
              <a:t>2020</a:t>
            </a:r>
          </a:p>
        </p:txBody>
      </p:sp>
    </p:spTree>
    <p:extLst>
      <p:ext uri="{BB962C8B-B14F-4D97-AF65-F5344CB8AC3E}">
        <p14:creationId xmlns:p14="http://schemas.microsoft.com/office/powerpoint/2010/main" val="24591040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72381" y="221686"/>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Hetimet e brendshme</a:t>
            </a:r>
            <a:r>
              <a:rPr lang="sq-AL" dirty="1" sz="2700">
                <a:solidFill>
                  <a:schemeClr val="bg1"/>
                </a:solidFill>
                <a:latin typeface="Verdana" panose="020B0604030504040204" pitchFamily="34" charset="0"/>
              </a:rPr>
              <a:t> </a:t>
            </a:r>
          </a:p>
        </p:txBody>
      </p:sp>
      <p:sp>
        <p:nvSpPr>
          <p:cNvPr id="11" name="Rectangle 2"/>
          <p:cNvSpPr>
            <a:spLocks noChangeArrowheads="1"/>
          </p:cNvSpPr>
          <p:nvPr/>
        </p:nvSpPr>
        <p:spPr bwMode="auto">
          <a:xfrm>
            <a:off x="467544" y="1513220"/>
            <a:ext cx="8352928"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sq-AL" dirty="1" sz="2600">
                <a:latin typeface="+mn-lt"/>
                <a:ea typeface="Verdana" panose="020B0604030504040204" pitchFamily="34" charset="0"/>
                <a:cs typeface="Verdana" panose="020B0604030504040204" pitchFamily="34" charset="0"/>
              </a:rPr>
              <a:t>Ka pasur një rritje në numrin total të hetimeve për krimet kibernetike që kryhen nga palët</a:t>
            </a:r>
          </a:p>
          <a:p>
            <a:pPr marL="571500" indent="-571500" algn="just" eaLnBrk="1" hangingPunct="1">
              <a:buFont typeface="Arial" panose="020B0604020202020204" pitchFamily="34" charset="0"/>
              <a:buChar char="•"/>
              <a:defRPr/>
            </a:pPr>
            <a:endParaRPr lang="en-US" sz="26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600">
                <a:latin typeface="+mn-lt"/>
                <a:ea typeface="Verdana" panose="020B0604030504040204" pitchFamily="34" charset="0"/>
                <a:cs typeface="Verdana" panose="020B0604030504040204" pitchFamily="34" charset="0"/>
              </a:rPr>
              <a:t>Kjo kryesisht për shkak të:</a:t>
            </a:r>
          </a:p>
          <a:p>
            <a:pPr marL="1314450" lvl="1" indent="-571500" algn="just" eaLnBrk="1" hangingPunct="1">
              <a:buFont typeface="Wingdings" panose="05000000000000000000" pitchFamily="2" charset="2"/>
              <a:buChar char="Ø"/>
              <a:defRPr/>
            </a:pPr>
            <a:r>
              <a:rPr lang="sq-AL" dirty="1" sz="2600">
                <a:latin typeface="+mn-lt"/>
                <a:ea typeface="Verdana" panose="020B0604030504040204" pitchFamily="34" charset="0"/>
                <a:cs typeface="Verdana" panose="020B0604030504040204" pitchFamily="34" charset="0"/>
              </a:rPr>
              <a:t>përmirësimit të legjislacionit vendor</a:t>
            </a:r>
            <a:r>
              <a:rPr lang="sq-AL" dirty="1" sz="2600">
                <a:latin typeface="+mn-lt"/>
                <a:ea typeface="Verdana" panose="020B0604030504040204" pitchFamily="34" charset="0"/>
                <a:cs typeface="Verdana" panose="020B0604030504040204" pitchFamily="34" charset="0"/>
              </a:rPr>
              <a:t> </a:t>
            </a:r>
          </a:p>
          <a:p>
            <a:pPr marL="1314450" lvl="1" indent="-571500" algn="just" eaLnBrk="1" hangingPunct="1">
              <a:buFont typeface="Wingdings" panose="05000000000000000000" pitchFamily="2" charset="2"/>
              <a:buChar char="Ø"/>
              <a:defRPr/>
            </a:pPr>
            <a:r>
              <a:rPr lang="sq-AL" dirty="1" sz="2600">
                <a:latin typeface="+mn-lt"/>
                <a:ea typeface="Verdana" panose="020B0604030504040204" pitchFamily="34" charset="0"/>
                <a:cs typeface="Verdana" panose="020B0604030504040204" pitchFamily="34" charset="0"/>
              </a:rPr>
              <a:t>disponueshmërisë së një mekanizmi funksional të bashkëpunimit ndërkombëtar</a:t>
            </a:r>
          </a:p>
          <a:p>
            <a:pPr marL="1314450" lvl="1" indent="-571500" algn="just" eaLnBrk="1" hangingPunct="1">
              <a:buFont typeface="Wingdings" panose="05000000000000000000" pitchFamily="2" charset="2"/>
              <a:buChar char="Ø"/>
              <a:defRPr/>
            </a:pPr>
            <a:r>
              <a:rPr lang="sq-AL" dirty="1" sz="2600">
                <a:latin typeface="+mn-lt"/>
                <a:ea typeface="Verdana" panose="020B0604030504040204" pitchFamily="34" charset="0"/>
                <a:cs typeface="Verdana" panose="020B0604030504040204" pitchFamily="34" charset="0"/>
              </a:rPr>
              <a:t>kapaciteteve të avancuara</a:t>
            </a:r>
          </a:p>
        </p:txBody>
      </p:sp>
    </p:spTree>
    <p:extLst>
      <p:ext uri="{BB962C8B-B14F-4D97-AF65-F5344CB8AC3E}">
        <p14:creationId xmlns:p14="http://schemas.microsoft.com/office/powerpoint/2010/main" val="41212912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86320" y="-184666"/>
            <a:ext cx="7777162"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endParaRPr lang="en-GB" sz="3100" b="1" dirty="0" smtClean="0">
              <a:solidFill>
                <a:schemeClr val="bg1"/>
              </a:solidFill>
              <a:latin typeface="Verdana" panose="020B0604030504040204" pitchFamily="34" charset="0"/>
            </a:endParaRPr>
          </a:p>
          <a:p>
            <a:pPr algn="r">
              <a:spcBef>
                <a:spcPct val="0"/>
              </a:spcBef>
              <a:buFontTx/>
              <a:buNone/>
            </a:pPr>
            <a:r>
              <a:rPr lang="sq-AL" dirty="1" sz="2700">
                <a:solidFill>
                  <a:schemeClr val="bg1"/>
                </a:solidFill>
                <a:latin typeface="Verdana" panose="020B0604030504040204" pitchFamily="34" charset="0"/>
              </a:rPr>
              <a:t>Bashkëpunimi ndërkombëtar</a:t>
            </a:r>
            <a:r>
              <a:rPr lang="sq-AL" dirty="1" sz="2700">
                <a:solidFill>
                  <a:schemeClr val="bg1"/>
                </a:solidFill>
                <a:latin typeface="Verdana" panose="020B0604030504040204" pitchFamily="34" charset="0"/>
              </a:rPr>
              <a:t> </a:t>
            </a:r>
          </a:p>
        </p:txBody>
      </p:sp>
      <p:sp>
        <p:nvSpPr>
          <p:cNvPr id="11" name="Rectangle 2"/>
          <p:cNvSpPr>
            <a:spLocks noChangeArrowheads="1"/>
          </p:cNvSpPr>
          <p:nvPr/>
        </p:nvSpPr>
        <p:spPr bwMode="auto">
          <a:xfrm>
            <a:off x="395536" y="1247348"/>
            <a:ext cx="8352928" cy="466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sq-AL" dirty="1" sz="2700">
                <a:latin typeface="+mn-lt"/>
                <a:ea typeface="Verdana" panose="020B0604030504040204" pitchFamily="34" charset="0"/>
                <a:cs typeface="Verdana" panose="020B0604030504040204" pitchFamily="34" charset="0"/>
              </a:rPr>
              <a:t>Mekanizmat detyrues të bashkëpunimit ndërkombëtar për krimin kibernetik dhe çdo krim tjetër kur provat janë në kompjuter</a:t>
            </a:r>
          </a:p>
          <a:p>
            <a:pPr marL="571500" indent="-571500" algn="just" eaLnBrk="1" hangingPunct="1">
              <a:buFont typeface="Arial" panose="020B0604020202020204" pitchFamily="34" charset="0"/>
              <a:buChar char="•"/>
              <a:defRPr/>
            </a:pPr>
            <a:endParaRPr lang="en-US" sz="27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700">
                <a:latin typeface="+mn-lt"/>
                <a:ea typeface="Verdana" panose="020B0604030504040204" pitchFamily="34" charset="0"/>
                <a:cs typeface="Verdana" panose="020B0604030504040204" pitchFamily="34" charset="0"/>
              </a:rPr>
              <a:t>Qasja në rrjetin e madh të praktikuesve që marrin pjesë në Komitetin e Konventës së Krimit Kibernetik (T-CY) dhe në ndërtimin e kapaciteteve</a:t>
            </a:r>
          </a:p>
          <a:p>
            <a:pPr marL="571500" indent="-571500" algn="just" eaLnBrk="1" hangingPunct="1">
              <a:buFont typeface="Arial" panose="020B0604020202020204" pitchFamily="34" charset="0"/>
              <a:buChar char="•"/>
              <a:defRPr/>
            </a:pPr>
            <a:endParaRPr lang="en-US" sz="27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700">
                <a:latin typeface="+mn-lt"/>
                <a:ea typeface="Verdana" panose="020B0604030504040204" pitchFamily="34" charset="0"/>
                <a:cs typeface="Verdana" panose="020B0604030504040204" pitchFamily="34" charset="0"/>
              </a:rPr>
              <a:t>Promovimi i reformave dhe forcimi i ligjeve, procedurave dhe mekanizmave për bashkëpunimin ndërkombëtar nga T-CY dhe masat e ndërtimit të kapaciteteve</a:t>
            </a:r>
          </a:p>
        </p:txBody>
      </p:sp>
    </p:spTree>
    <p:extLst>
      <p:ext uri="{BB962C8B-B14F-4D97-AF65-F5344CB8AC3E}">
        <p14:creationId xmlns:p14="http://schemas.microsoft.com/office/powerpoint/2010/main" val="19076574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92656"/>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Bashkëpunimi ndërkombëtar:</a:t>
            </a:r>
            <a:r>
              <a:rPr lang="sq-AL" dirty="1" sz="2700">
                <a:solidFill>
                  <a:schemeClr val="bg1"/>
                </a:solidFill>
                <a:latin typeface="Verdana" panose="020B0604030504040204" pitchFamily="34" charset="0"/>
              </a:rPr>
              <a:t> </a:t>
            </a:r>
            <a:r>
              <a:rPr lang="sq-AL" dirty="1" sz="2700">
                <a:solidFill>
                  <a:schemeClr val="bg1"/>
                </a:solidFill>
                <a:latin typeface="Verdana" panose="020B0604030504040204" pitchFamily="34" charset="0"/>
              </a:rPr>
              <a:t>Ndikimet</a:t>
            </a:r>
          </a:p>
        </p:txBody>
      </p:sp>
      <p:sp>
        <p:nvSpPr>
          <p:cNvPr id="11" name="Rectangle 2"/>
          <p:cNvSpPr>
            <a:spLocks noChangeArrowheads="1"/>
          </p:cNvSpPr>
          <p:nvPr/>
        </p:nvSpPr>
        <p:spPr bwMode="auto">
          <a:xfrm>
            <a:off x="467544" y="1513220"/>
            <a:ext cx="8352928"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sq-AL" dirty="1" sz="2600">
                <a:latin typeface="+mn-lt"/>
                <a:ea typeface="Verdana" panose="020B0604030504040204" pitchFamily="34" charset="0"/>
                <a:cs typeface="Verdana" panose="020B0604030504040204" pitchFamily="34" charset="0"/>
              </a:rPr>
              <a:t>Përdorimi i gjerë i rrjeteve 24/7</a:t>
            </a:r>
          </a:p>
          <a:p>
            <a:pPr marL="571500" indent="-571500" algn="just" eaLnBrk="1" hangingPunct="1">
              <a:buFont typeface="Arial" panose="020B0604020202020204" pitchFamily="34" charset="0"/>
              <a:buChar char="•"/>
              <a:defRPr/>
            </a:pPr>
            <a:endParaRPr lang="en-US" sz="26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600">
                <a:latin typeface="+mn-lt"/>
                <a:ea typeface="Verdana" panose="020B0604030504040204" pitchFamily="34" charset="0"/>
                <a:cs typeface="Verdana" panose="020B0604030504040204" pitchFamily="34" charset="0"/>
              </a:rPr>
              <a:t>Përmirësimet në bashkëpunim me sektorin privat përmes anëtarësimit në Konventën e Budapestit - veçanërisht kërkesat e drejtpërdrejta për informacionin e abonuesit</a:t>
            </a:r>
            <a:r>
              <a:rPr lang="sq-AL" dirty="1" sz="2600">
                <a:latin typeface="+mn-lt"/>
                <a:ea typeface="Verdana" panose="020B0604030504040204" pitchFamily="34" charset="0"/>
                <a:cs typeface="Verdana" panose="020B0604030504040204" pitchFamily="34" charset="0"/>
              </a:rPr>
              <a:t> </a:t>
            </a:r>
          </a:p>
          <a:p>
            <a:pPr marL="571500" indent="-571500" algn="just" eaLnBrk="1" hangingPunct="1">
              <a:buFont typeface="Arial" panose="020B0604020202020204" pitchFamily="34" charset="0"/>
              <a:buChar char="•"/>
              <a:defRPr/>
            </a:pP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6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545149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68032" y="256080"/>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ea typeface="Verdana" panose="020B0604030504040204" pitchFamily="34" charset="0"/>
              </a:rPr>
              <a:t>Zhvillimi i kapaciteteve</a:t>
            </a:r>
          </a:p>
        </p:txBody>
      </p:sp>
      <p:sp>
        <p:nvSpPr>
          <p:cNvPr id="11" name="Rectangle 2"/>
          <p:cNvSpPr>
            <a:spLocks noChangeArrowheads="1"/>
          </p:cNvSpPr>
          <p:nvPr/>
        </p:nvSpPr>
        <p:spPr bwMode="auto">
          <a:xfrm>
            <a:off x="467544" y="1513220"/>
            <a:ext cx="8352928" cy="3524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sq-AL" dirty="1" sz="2500">
                <a:latin typeface="+mn-lt"/>
                <a:ea typeface="Verdana" panose="020B0604030504040204" pitchFamily="34" charset="0"/>
                <a:cs typeface="Verdana" panose="020B0604030504040204" pitchFamily="34" charset="0"/>
              </a:rPr>
              <a:t>Konventa e Budapestit është më shumë se një dokument ligjor</a:t>
            </a:r>
            <a:r>
              <a:rPr lang="sq-AL" dirty="1" sz="2500">
                <a:latin typeface="+mn-lt"/>
                <a:ea typeface="Verdana" panose="020B0604030504040204" pitchFamily="34" charset="0"/>
                <a:cs typeface="Verdana" panose="020B0604030504040204" pitchFamily="34" charset="0"/>
              </a:rPr>
              <a:t> </a:t>
            </a:r>
          </a:p>
          <a:p>
            <a:pPr marL="571500" indent="-571500" algn="just" eaLnBrk="1" hangingPunct="1">
              <a:buFont typeface="Arial" panose="020B0604020202020204" pitchFamily="34" charset="0"/>
              <a:buChar char="•"/>
              <a:defRPr/>
            </a:pPr>
            <a:endParaRPr lang="en-US" sz="25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400">
                <a:latin typeface="+mn-lt"/>
                <a:ea typeface="Verdana" panose="020B0604030504040204" pitchFamily="34" charset="0"/>
                <a:cs typeface="Verdana" panose="020B0604030504040204" pitchFamily="34" charset="0"/>
              </a:rPr>
              <a:t>Këshilli i Evropës siguron asistencë teknike për përmirësimet legjislative në shumë vende</a:t>
            </a:r>
          </a:p>
          <a:p>
            <a:pPr marL="571500" indent="-571500" algn="just" eaLnBrk="1" hangingPunct="1">
              <a:buFont typeface="Arial" panose="020B0604020202020204" pitchFamily="34" charset="0"/>
              <a:buChar char="•"/>
              <a:defRPr/>
            </a:pPr>
            <a:endParaRPr lang="en-US" sz="25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500">
                <a:latin typeface="+mn-lt"/>
                <a:ea typeface="Verdana" panose="020B0604030504040204" pitchFamily="34" charset="0"/>
                <a:cs typeface="Verdana" panose="020B0604030504040204" pitchFamily="34" charset="0"/>
              </a:rPr>
              <a:t>Zyra e Programit të Krimit Kibernetik (C-PROC) ka mbështetur 1000+ aktivitete</a:t>
            </a:r>
          </a:p>
          <a:p>
            <a:pPr marL="571500" indent="-571500" algn="just" eaLnBrk="1" hangingPunct="1">
              <a:buFont typeface="Arial" panose="020B0604020202020204" pitchFamily="34" charset="0"/>
              <a:buChar char="•"/>
              <a:defRPr/>
            </a:pPr>
            <a:endParaRPr lang="en-US" sz="25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500">
                <a:latin typeface="+mn-lt"/>
                <a:ea typeface="Verdana" panose="020B0604030504040204" pitchFamily="34" charset="0"/>
                <a:cs typeface="Verdana" panose="020B0604030504040204" pitchFamily="34" charset="0"/>
              </a:rPr>
              <a:t>6 projekte në vazhdim</a:t>
            </a:r>
            <a:r>
              <a:rPr lang="sq-AL" dirty="1" sz="2500">
                <a:latin typeface="+mn-lt"/>
                <a:ea typeface="Verdana" panose="020B0604030504040204" pitchFamily="34" charset="0"/>
                <a:cs typeface="Verdana" panose="020B0604030504040204" pitchFamily="34" charset="0"/>
              </a:rPr>
              <a:t> </a:t>
            </a:r>
          </a:p>
        </p:txBody>
      </p:sp>
    </p:spTree>
    <p:extLst>
      <p:ext uri="{BB962C8B-B14F-4D97-AF65-F5344CB8AC3E}">
        <p14:creationId xmlns:p14="http://schemas.microsoft.com/office/powerpoint/2010/main" val="42194618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1181605077"/>
              </p:ext>
            </p:extLst>
          </p:nvPr>
        </p:nvGraphicFramePr>
        <p:xfrm>
          <a:off x="360696" y="1360421"/>
          <a:ext cx="7905464" cy="49154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686381" y="872616"/>
            <a:ext cx="1476253" cy="1476253"/>
          </a:xfrm>
          <a:prstGeom prst="rect">
            <a:avLst/>
          </a:prstGeom>
        </p:spPr>
      </p:pic>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sq-AL" dirty="1" sz="2800">
                <a:solidFill>
                  <a:schemeClr val="bg1"/>
                </a:solidFill>
                <a:latin typeface="Verdana" panose="020B0604030504040204" pitchFamily="34" charset="0"/>
                <a:ea typeface="Verdana" panose="020B0604030504040204" pitchFamily="34" charset="0"/>
              </a:rPr>
              <a:t>Dimensioni ndërkombëtar</a:t>
            </a:r>
            <a:r>
              <a:rPr lang="sq-AL" dirty="1" sz="2800">
                <a:solidFill>
                  <a:schemeClr val="bg1"/>
                </a:solidFill>
                <a:latin typeface="Verdana" panose="020B0604030504040204" pitchFamily="34" charset="0"/>
                <a:ea typeface="Verdana" panose="020B0604030504040204" pitchFamily="34" charset="0"/>
              </a:rPr>
              <a:t> </a:t>
            </a:r>
          </a:p>
          <a:p>
            <a:pPr algn="r">
              <a:lnSpc>
                <a:spcPct val="80000"/>
              </a:lnSpc>
            </a:pPr>
            <a:r>
              <a:rPr lang="sq-AL" dirty="1" sz="2800">
                <a:solidFill>
                  <a:schemeClr val="bg1"/>
                </a:solidFill>
                <a:latin typeface="Verdana" panose="020B0604030504040204" pitchFamily="34" charset="0"/>
                <a:ea typeface="Verdana" panose="020B0604030504040204" pitchFamily="34" charset="0"/>
              </a:rPr>
              <a:t>i krimit kibernetik</a:t>
            </a:r>
          </a:p>
        </p:txBody>
      </p:sp>
    </p:spTree>
    <p:extLst>
      <p:ext uri="{BB962C8B-B14F-4D97-AF65-F5344CB8AC3E}">
        <p14:creationId xmlns:p14="http://schemas.microsoft.com/office/powerpoint/2010/main" val="37700522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a:stretch>
            <a:fillRect/>
          </a:stretch>
        </p:blipFill>
        <p:spPr>
          <a:xfrm>
            <a:off x="7667747" y="915096"/>
            <a:ext cx="1476253" cy="1476253"/>
          </a:xfrm>
          <a:prstGeom prst="rect">
            <a:avLst/>
          </a:prstGeom>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2495749810"/>
              </p:ext>
            </p:extLst>
          </p:nvPr>
        </p:nvGraphicFramePr>
        <p:xfrm>
          <a:off x="360696" y="1360421"/>
          <a:ext cx="7905464" cy="49154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sq-AL" dirty="1" sz="2800">
                <a:solidFill>
                  <a:schemeClr val="bg1"/>
                </a:solidFill>
                <a:latin typeface="Verdana" panose="020B0604030504040204" pitchFamily="34" charset="0"/>
                <a:ea typeface="Verdana" panose="020B0604030504040204" pitchFamily="34" charset="0"/>
              </a:rPr>
              <a:t>Dimensioni ndërkombëtar</a:t>
            </a:r>
            <a:r>
              <a:rPr lang="sq-AL" dirty="1" sz="2800">
                <a:solidFill>
                  <a:schemeClr val="bg1"/>
                </a:solidFill>
                <a:latin typeface="Verdana" panose="020B0604030504040204" pitchFamily="34" charset="0"/>
                <a:ea typeface="Verdana" panose="020B0604030504040204" pitchFamily="34" charset="0"/>
              </a:rPr>
              <a:t> </a:t>
            </a:r>
          </a:p>
          <a:p>
            <a:pPr algn="r">
              <a:lnSpc>
                <a:spcPct val="80000"/>
              </a:lnSpc>
            </a:pPr>
            <a:r>
              <a:rPr lang="sq-AL" dirty="1" sz="2800">
                <a:solidFill>
                  <a:schemeClr val="bg1"/>
                </a:solidFill>
                <a:latin typeface="Verdana" panose="020B0604030504040204" pitchFamily="34" charset="0"/>
                <a:ea typeface="Verdana" panose="020B0604030504040204" pitchFamily="34" charset="0"/>
              </a:rPr>
              <a:t>i krimit kibernetik</a:t>
            </a:r>
          </a:p>
        </p:txBody>
      </p:sp>
    </p:spTree>
    <p:extLst>
      <p:ext uri="{BB962C8B-B14F-4D97-AF65-F5344CB8AC3E}">
        <p14:creationId xmlns:p14="http://schemas.microsoft.com/office/powerpoint/2010/main" val="6094752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BA244C-489D-417D-B8AB-CB954192CB36}"/>
              </a:ext>
            </a:extLst>
          </p:cNvPr>
          <p:cNvSpPr>
            <a:spLocks noGrp="1"/>
          </p:cNvSpPr>
          <p:nvPr>
            <p:ph type="title"/>
          </p:nvPr>
        </p:nvSpPr>
        <p:spPr>
          <a:xfrm>
            <a:off x="649288" y="4406900"/>
            <a:ext cx="7955160" cy="1362075"/>
          </a:xfrm>
        </p:spPr>
        <p:txBody>
          <a:bodyPr/>
          <a:lstStyle/>
          <a:p>
            <a:r>
              <a:rPr lang="sq-AL" dirty="1">
                <a:latin typeface="+mn-lt"/>
                <a:ea typeface="Verdana" panose="020B0604030504040204" pitchFamily="34" charset="0"/>
              </a:rPr>
              <a:t>GODITJA E MITIT</a:t>
            </a:r>
            <a:r>
              <a:rPr lang="sq-AL" dirty="1">
                <a:latin typeface="+mn-lt"/>
                <a:ea typeface="Verdana" panose="020B0604030504040204" pitchFamily="34" charset="0"/>
              </a:rPr>
              <a:t> </a:t>
            </a:r>
          </a:p>
        </p:txBody>
      </p:sp>
      <p:sp>
        <p:nvSpPr>
          <p:cNvPr id="3" name="Text Placeholder 2">
            <a:extLst>
              <a:ext uri="{FF2B5EF4-FFF2-40B4-BE49-F238E27FC236}">
                <a16:creationId xmlns:a16="http://schemas.microsoft.com/office/drawing/2014/main" xmlns="" id="{E380FE40-902C-48A0-8E4E-962AA387FB67}"/>
              </a:ext>
            </a:extLst>
          </p:cNvPr>
          <p:cNvSpPr>
            <a:spLocks noGrp="1"/>
          </p:cNvSpPr>
          <p:nvPr>
            <p:ph type="body" idx="1"/>
          </p:nvPr>
        </p:nvSpPr>
        <p:spPr/>
        <p:txBody>
          <a:bodyPr/>
          <a:lstStyle/>
          <a:p>
            <a:r>
              <a:rPr lang="sq-AL" dirty="1">
                <a:latin typeface="+mn-lt"/>
                <a:ea typeface="Verdana" panose="020B0604030504040204" pitchFamily="34" charset="0"/>
              </a:rPr>
              <a:t>Konventa e Budapestit– Përmbledhje</a:t>
            </a:r>
            <a:r>
              <a:rPr lang="sq-AL" dirty="1">
                <a:latin typeface="+mn-lt"/>
                <a:ea typeface="Verdana" panose="020B0604030504040204" pitchFamily="34" charset="0"/>
              </a:rPr>
              <a:t> </a:t>
            </a:r>
          </a:p>
        </p:txBody>
      </p:sp>
      <p:sp>
        <p:nvSpPr>
          <p:cNvPr id="9" name="TextBox 7">
            <a:extLst>
              <a:ext uri="{FF2B5EF4-FFF2-40B4-BE49-F238E27FC236}">
                <a16:creationId xmlns:a16="http://schemas.microsoft.com/office/drawing/2014/main" xmlns="" id="{7B9BC96D-6AC8-4249-9F3D-D92372DB1900}"/>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Seksioni 4</a:t>
            </a:r>
          </a:p>
        </p:txBody>
      </p:sp>
    </p:spTree>
    <p:extLst>
      <p:ext uri="{BB962C8B-B14F-4D97-AF65-F5344CB8AC3E}">
        <p14:creationId xmlns:p14="http://schemas.microsoft.com/office/powerpoint/2010/main" val="18725458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CE3C051-7F78-4EAF-8CA3-B9689E461A1C}"/>
              </a:ext>
            </a:extLst>
          </p:cNvPr>
          <p:cNvSpPr>
            <a:spLocks noGrp="1"/>
          </p:cNvSpPr>
          <p:nvPr>
            <p:ph idx="1"/>
          </p:nvPr>
        </p:nvSpPr>
        <p:spPr>
          <a:xfrm>
            <a:off x="620023" y="1480569"/>
            <a:ext cx="7886700" cy="4351338"/>
          </a:xfrm>
        </p:spPr>
        <p:txBody>
          <a:bodyPr>
            <a:normAutofit/>
          </a:bodyPr>
          <a:lstStyle/>
          <a:p>
            <a:pPr marL="0" indent="0" algn="just">
              <a:buNone/>
            </a:pPr>
            <a:r>
              <a:rPr lang="sq-AL" dirty="1" b="1">
                <a:latin typeface="+mn-lt"/>
                <a:ea typeface="Verdana" panose="020B0604030504040204" pitchFamily="34" charset="0"/>
              </a:rPr>
              <a:t>Deri në fund të kësaj seance, pjesëmarrësit do të jenë në gjendje të:</a:t>
            </a:r>
          </a:p>
          <a:p>
            <a:pPr marL="0" indent="0" algn="just">
              <a:buNone/>
            </a:pPr>
            <a:endParaRPr lang="en-GB" dirty="0">
              <a:latin typeface="+mn-lt"/>
              <a:ea typeface="Verdana" panose="020B0604030504040204" pitchFamily="34" charset="0"/>
            </a:endParaRPr>
          </a:p>
          <a:p>
            <a:pPr algn="just">
              <a:buFont typeface="Wingdings" panose="05000000000000000000" pitchFamily="2" charset="2"/>
              <a:buChar char="Ø"/>
            </a:pPr>
            <a:r>
              <a:rPr lang="sq-AL" dirty="1">
                <a:latin typeface="+mn-lt"/>
                <a:ea typeface="Verdana" panose="020B0604030504040204" pitchFamily="34" charset="0"/>
              </a:rPr>
              <a:t>Kuptojnë fushëveprimin e Konventës së Budapestit</a:t>
            </a:r>
          </a:p>
          <a:p>
            <a:pPr algn="just">
              <a:buFont typeface="Wingdings" panose="05000000000000000000" pitchFamily="2" charset="2"/>
              <a:buChar char="Ø"/>
            </a:pPr>
            <a:r>
              <a:rPr lang="sq-AL" dirty="1">
                <a:latin typeface="+mn-lt"/>
                <a:ea typeface="Verdana" panose="020B0604030504040204" pitchFamily="34" charset="0"/>
              </a:rPr>
              <a:t>Mësojnë sa anëtarë ka Konventa e Budapestit</a:t>
            </a:r>
            <a:r>
              <a:rPr lang="sq-AL" dirty="1">
                <a:latin typeface="+mn-lt"/>
                <a:ea typeface="Verdana" panose="020B0604030504040204" pitchFamily="34" charset="0"/>
              </a:rPr>
              <a:t> </a:t>
            </a:r>
          </a:p>
          <a:p>
            <a:pPr algn="just">
              <a:buFont typeface="Wingdings" panose="05000000000000000000" pitchFamily="2" charset="2"/>
              <a:buChar char="Ø"/>
            </a:pPr>
            <a:r>
              <a:rPr lang="sq-AL" dirty="1">
                <a:latin typeface="+mn-lt"/>
                <a:ea typeface="Verdana" panose="020B0604030504040204" pitchFamily="34" charset="0"/>
              </a:rPr>
              <a:t>Njohin pikat themelore të traktatit për krime kibernetike</a:t>
            </a:r>
            <a:r>
              <a:rPr lang="sq-AL" dirty="1">
                <a:latin typeface="+mn-lt"/>
                <a:ea typeface="Verdana" panose="020B0604030504040204" pitchFamily="34" charset="0"/>
              </a:rPr>
              <a:t> </a:t>
            </a:r>
          </a:p>
          <a:p>
            <a:pPr algn="just">
              <a:buFont typeface="Wingdings" panose="05000000000000000000" pitchFamily="2" charset="2"/>
              <a:buChar char="Ø"/>
            </a:pPr>
            <a:r>
              <a:rPr lang="sq-AL" dirty="1">
                <a:latin typeface="+mn-lt"/>
                <a:ea typeface="Verdana" panose="020B0604030504040204" pitchFamily="34" charset="0"/>
              </a:rPr>
              <a:t>Kuptojnë përfitimet e Konventës së Budapestit dhe adresojnë keqkuptimet e zakonshme në lidhje me Konventën e Budapestit</a:t>
            </a:r>
          </a:p>
          <a:p>
            <a:endParaRPr lang="en-GB" dirty="0"/>
          </a:p>
        </p:txBody>
      </p:sp>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fld id="{49C04F3A-82BD-4011-AADB-1F79FD7DF4BC}" type="slidenum">
              <a:rPr lang="en-GB" smtClean="0"/>
              <a:pPr/>
              <a:t>4</a:t>
            </a:fld>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en-GB" dirty="0" smtClean="0"/>
          </a:p>
          <a:p>
            <a:r>
              <a:rPr lang="sq-AL" dirty="1" sz="2700">
                <a:latin typeface="Verdana" panose="020B0604030504040204" pitchFamily="34" charset="0"/>
                <a:ea typeface="Verdana" panose="020B0604030504040204" pitchFamily="34" charset="0"/>
              </a:rPr>
              <a:t>Objektivat e seancës</a:t>
            </a:r>
          </a:p>
          <a:p>
            <a:endParaRPr lang="en-GB" dirty="0"/>
          </a:p>
        </p:txBody>
      </p:sp>
    </p:spTree>
    <p:extLst>
      <p:ext uri="{BB962C8B-B14F-4D97-AF65-F5344CB8AC3E}">
        <p14:creationId xmlns:p14="http://schemas.microsoft.com/office/powerpoint/2010/main" val="14219455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251520" y="1231904"/>
            <a:ext cx="864096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sq-AL" dirty="1" sz="4200" b="1">
                <a:solidFill>
                  <a:srgbClr val="FF0000"/>
                </a:solidFill>
                <a:latin typeface="+mn-lt"/>
                <a:ea typeface="Verdana" panose="020B0604030504040204" pitchFamily="34" charset="0"/>
                <a:cs typeface="Verdana" panose="020B0604030504040204" pitchFamily="34" charset="0"/>
              </a:rPr>
              <a:t>MITI:</a:t>
            </a:r>
            <a:r>
              <a:rPr lang="sq-AL" dirty="1" sz="4200" b="1">
                <a:solidFill>
                  <a:srgbClr val="FF0000"/>
                </a:solidFill>
                <a:latin typeface="+mn-lt"/>
                <a:ea typeface="Verdana" panose="020B0604030504040204" pitchFamily="34" charset="0"/>
                <a:cs typeface="Verdana" panose="020B0604030504040204" pitchFamily="34" charset="0"/>
              </a:rPr>
              <a:t> </a:t>
            </a:r>
          </a:p>
          <a:p>
            <a:pPr algn="ctr" eaLnBrk="1" hangingPunct="1">
              <a:defRPr/>
            </a:pPr>
            <a:r>
              <a:rPr lang="sq-AL" dirty="1" sz="4200">
                <a:latin typeface="+mn-lt"/>
                <a:ea typeface="Verdana" panose="020B0604030504040204" pitchFamily="34" charset="0"/>
                <a:cs typeface="Verdana" panose="020B0604030504040204" pitchFamily="34" charset="0"/>
              </a:rPr>
              <a:t>Konventa e Budapestit është</a:t>
            </a:r>
            <a:r>
              <a:rPr lang="sq-AL" dirty="1" b="1" sz="4200">
                <a:latin typeface="+mn-lt"/>
                <a:ea typeface="Verdana" panose="020B0604030504040204" pitchFamily="34" charset="0"/>
                <a:cs typeface="Verdana" panose="020B0604030504040204" pitchFamily="34" charset="0"/>
              </a:rPr>
              <a:t> </a:t>
            </a:r>
          </a:p>
          <a:p>
            <a:pPr algn="ctr" eaLnBrk="1" hangingPunct="1">
              <a:defRPr/>
            </a:pPr>
            <a:r>
              <a:rPr lang="sq-AL" dirty="1" sz="4200" b="1">
                <a:latin typeface="+mn-lt"/>
                <a:ea typeface="Verdana" panose="020B0604030504040204" pitchFamily="34" charset="0"/>
                <a:cs typeface="Verdana" panose="020B0604030504040204" pitchFamily="34" charset="0"/>
              </a:rPr>
              <a:t>Regjionale dhe Eurocentrike</a:t>
            </a:r>
          </a:p>
        </p:txBody>
      </p:sp>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Miti</a:t>
            </a:r>
            <a:r>
              <a:rPr lang="sq-AL" dirty="1" sz="2700">
                <a:solidFill>
                  <a:schemeClr val="bg1"/>
                </a:solidFill>
                <a:latin typeface="Verdana" panose="020B0604030504040204" pitchFamily="34" charset="0"/>
                <a:ea typeface="Verdana" panose="020B0604030504040204" pitchFamily="34" charset="0"/>
                <a:cs typeface="Verdana" charset="0"/>
              </a:rPr>
              <a:t> </a:t>
            </a:r>
          </a:p>
        </p:txBody>
      </p:sp>
      <p:pic>
        <p:nvPicPr>
          <p:cNvPr id="3" name="Picture 2" descr="Map&#10;&#10;Description automatically generated">
            <a:extLst>
              <a:ext uri="{FF2B5EF4-FFF2-40B4-BE49-F238E27FC236}">
                <a16:creationId xmlns:a16="http://schemas.microsoft.com/office/drawing/2014/main" xmlns="" id="{36851BCD-5857-4F9C-8149-10E185678E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7924" y="3442620"/>
            <a:ext cx="6778452" cy="2993353"/>
          </a:xfrm>
          <a:prstGeom prst="rect">
            <a:avLst/>
          </a:prstGeom>
        </p:spPr>
      </p:pic>
    </p:spTree>
    <p:extLst>
      <p:ext uri="{BB962C8B-B14F-4D97-AF65-F5344CB8AC3E}">
        <p14:creationId xmlns:p14="http://schemas.microsoft.com/office/powerpoint/2010/main" val="237958902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D3EFAA99-241D-4027-A641-49F4A9A9D679}"/>
              </a:ext>
            </a:extLst>
          </p:cNvPr>
          <p:cNvSpPr>
            <a:spLocks noGrp="1"/>
          </p:cNvSpPr>
          <p:nvPr>
            <p:ph type="sldNum" sz="quarter" idx="12"/>
          </p:nvPr>
        </p:nvSpPr>
        <p:spPr/>
        <p:txBody>
          <a:bodyPr/>
          <a:lstStyle/>
          <a:p>
            <a:pPr>
              <a:defRPr/>
            </a:pPr>
            <a:fld id="{660D1ACE-C798-4152-BAA2-F98E2F4CEDC5}" type="slidenum">
              <a:rPr lang="en-US" altLang="en-US" smtClean="0"/>
              <a:pPr>
                <a:defRPr/>
              </a:pPr>
              <a:t>41</a:t>
            </a:fld>
          </a:p>
        </p:txBody>
      </p:sp>
      <p:grpSp>
        <p:nvGrpSpPr>
          <p:cNvPr id="11" name="Group 10">
            <a:extLst>
              <a:ext uri="{FF2B5EF4-FFF2-40B4-BE49-F238E27FC236}">
                <a16:creationId xmlns:a16="http://schemas.microsoft.com/office/drawing/2014/main" xmlns="" id="{A0ECBCCE-6606-4C17-9177-C043EA0125C5}"/>
              </a:ext>
            </a:extLst>
          </p:cNvPr>
          <p:cNvGrpSpPr/>
          <p:nvPr/>
        </p:nvGrpSpPr>
        <p:grpSpPr>
          <a:xfrm>
            <a:off x="0" y="1640241"/>
            <a:ext cx="9144000" cy="4898671"/>
            <a:chOff x="0" y="1056409"/>
            <a:chExt cx="9154216" cy="5471390"/>
          </a:xfrm>
        </p:grpSpPr>
        <p:pic>
          <p:nvPicPr>
            <p:cNvPr id="1026" name="Picture 2" descr="Image result for antarctica on world map">
              <a:extLst>
                <a:ext uri="{FF2B5EF4-FFF2-40B4-BE49-F238E27FC236}">
                  <a16:creationId xmlns:a16="http://schemas.microsoft.com/office/drawing/2014/main" xmlns="" id="{135F21CB-2628-4F41-9293-80E3F532571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056409"/>
              <a:ext cx="9144000" cy="458628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xmlns="" id="{0B47180C-D0B2-42CD-A949-93803277EE1C}"/>
                </a:ext>
              </a:extLst>
            </p:cNvPr>
            <p:cNvPicPr>
              <a:picLocks noChangeAspect="1"/>
            </p:cNvPicPr>
            <p:nvPr/>
          </p:nvPicPr>
          <p:blipFill>
            <a:blip r:embed="rId4"/>
            <a:stretch>
              <a:fillRect/>
            </a:stretch>
          </p:blipFill>
          <p:spPr>
            <a:xfrm>
              <a:off x="4949777" y="5946779"/>
              <a:ext cx="561975" cy="409575"/>
            </a:xfrm>
            <a:prstGeom prst="rect">
              <a:avLst/>
            </a:prstGeom>
          </p:spPr>
        </p:pic>
        <p:pic>
          <p:nvPicPr>
            <p:cNvPr id="5" name="Picture 4">
              <a:extLst>
                <a:ext uri="{FF2B5EF4-FFF2-40B4-BE49-F238E27FC236}">
                  <a16:creationId xmlns:a16="http://schemas.microsoft.com/office/drawing/2014/main" xmlns="" id="{BD6052EA-0699-42CE-B654-8E3D562FB3A3}"/>
                </a:ext>
              </a:extLst>
            </p:cNvPr>
            <p:cNvPicPr>
              <a:picLocks noChangeAspect="1"/>
            </p:cNvPicPr>
            <p:nvPr/>
          </p:nvPicPr>
          <p:blipFill>
            <a:blip r:embed="rId5"/>
            <a:stretch>
              <a:fillRect/>
            </a:stretch>
          </p:blipFill>
          <p:spPr>
            <a:xfrm>
              <a:off x="363179" y="5927729"/>
              <a:ext cx="571500" cy="428625"/>
            </a:xfrm>
            <a:prstGeom prst="rect">
              <a:avLst/>
            </a:prstGeom>
          </p:spPr>
        </p:pic>
        <p:sp>
          <p:nvSpPr>
            <p:cNvPr id="7" name="TextBox 6">
              <a:extLst>
                <a:ext uri="{FF2B5EF4-FFF2-40B4-BE49-F238E27FC236}">
                  <a16:creationId xmlns:a16="http://schemas.microsoft.com/office/drawing/2014/main" xmlns="" id="{E2F12405-B2EE-44B7-AD97-D53CE32562AE}"/>
                </a:ext>
              </a:extLst>
            </p:cNvPr>
            <p:cNvSpPr txBox="1"/>
            <p:nvPr/>
          </p:nvSpPr>
          <p:spPr>
            <a:xfrm>
              <a:off x="918931" y="5881468"/>
              <a:ext cx="3510116" cy="646331"/>
            </a:xfrm>
            <a:prstGeom prst="rect">
              <a:avLst/>
            </a:prstGeom>
            <a:noFill/>
          </p:spPr>
          <p:txBody>
            <a:bodyPr wrap="square" rtlCol="0">
              <a:spAutoFit/>
            </a:bodyPr>
            <a:lstStyle/>
            <a:p>
              <a:r>
                <a:rPr lang="sq-AL" dirty="1"/>
                <a:t>Kontinent me anëtarët në Konventën e Budapestit</a:t>
              </a:r>
            </a:p>
          </p:txBody>
        </p:sp>
        <p:sp>
          <p:nvSpPr>
            <p:cNvPr id="9" name="TextBox 8">
              <a:extLst>
                <a:ext uri="{FF2B5EF4-FFF2-40B4-BE49-F238E27FC236}">
                  <a16:creationId xmlns:a16="http://schemas.microsoft.com/office/drawing/2014/main" xmlns="" id="{1937C62A-68FB-46C0-AD89-47A4B6A0D141}"/>
                </a:ext>
              </a:extLst>
            </p:cNvPr>
            <p:cNvSpPr txBox="1"/>
            <p:nvPr/>
          </p:nvSpPr>
          <p:spPr>
            <a:xfrm>
              <a:off x="5644100" y="5876347"/>
              <a:ext cx="3510116" cy="646331"/>
            </a:xfrm>
            <a:prstGeom prst="rect">
              <a:avLst/>
            </a:prstGeom>
            <a:noFill/>
          </p:spPr>
          <p:txBody>
            <a:bodyPr wrap="square" rtlCol="0">
              <a:spAutoFit/>
            </a:bodyPr>
            <a:lstStyle/>
            <a:p>
              <a:r>
                <a:rPr lang="sq-AL" dirty="1"/>
                <a:t>Vetëm kontinenti pa asnjë anëtar në Konventën e Budapestit</a:t>
              </a:r>
            </a:p>
          </p:txBody>
        </p:sp>
      </p:grpSp>
      <p:sp>
        <p:nvSpPr>
          <p:cNvPr id="10" name="TextBox 15">
            <a:extLst>
              <a:ext uri="{FF2B5EF4-FFF2-40B4-BE49-F238E27FC236}">
                <a16:creationId xmlns:a16="http://schemas.microsoft.com/office/drawing/2014/main" xmlns="" id="{32A64ED8-B574-405F-A140-A79EF694329F}"/>
              </a:ext>
            </a:extLst>
          </p:cNvPr>
          <p:cNvSpPr txBox="1">
            <a:spLocks noChangeArrowheads="1"/>
          </p:cNvSpPr>
          <p:nvPr/>
        </p:nvSpPr>
        <p:spPr bwMode="auto">
          <a:xfrm>
            <a:off x="1258888" y="179392"/>
            <a:ext cx="777716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Konventë Globale</a:t>
            </a:r>
            <a:r>
              <a:rPr lang="sq-AL" dirty="1" sz="2700">
                <a:solidFill>
                  <a:schemeClr val="bg1"/>
                </a:solidFill>
                <a:latin typeface="Verdana" panose="020B0604030504040204" pitchFamily="34" charset="0"/>
              </a:rPr>
              <a:t> </a:t>
            </a:r>
          </a:p>
          <a:p>
            <a:pPr algn="r">
              <a:spcBef>
                <a:spcPct val="0"/>
              </a:spcBef>
              <a:buFontTx/>
              <a:buNone/>
            </a:pPr>
            <a:endParaRPr lang="en-GB" sz="2700" dirty="0">
              <a:solidFill>
                <a:schemeClr val="bg1"/>
              </a:solidFill>
              <a:latin typeface="Verdana" panose="020B0604030504040204" pitchFamily="34" charset="0"/>
            </a:endParaRPr>
          </a:p>
        </p:txBody>
      </p:sp>
      <p:sp>
        <p:nvSpPr>
          <p:cNvPr id="3" name="Rectangle 4">
            <a:extLst>
              <a:ext uri="{FF2B5EF4-FFF2-40B4-BE49-F238E27FC236}">
                <a16:creationId xmlns:a16="http://schemas.microsoft.com/office/drawing/2014/main" xmlns="" id="{726A9327-6A23-4313-8BB1-613F77E46B66}"/>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Rectangle 4">
            <a:extLst>
              <a:ext uri="{FF2B5EF4-FFF2-40B4-BE49-F238E27FC236}">
                <a16:creationId xmlns:a16="http://schemas.microsoft.com/office/drawing/2014/main" xmlns="" id="{A89FEEF6-81F3-4D27-9487-3A311DA50A7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17" name="TextBox 16">
            <a:extLst>
              <a:ext uri="{FF2B5EF4-FFF2-40B4-BE49-F238E27FC236}">
                <a16:creationId xmlns:a16="http://schemas.microsoft.com/office/drawing/2014/main" xmlns="" id="{4F6BEF15-7AFA-4B6C-8368-C786214F4AC6}"/>
              </a:ext>
            </a:extLst>
          </p:cNvPr>
          <p:cNvSpPr txBox="1"/>
          <p:nvPr/>
        </p:nvSpPr>
        <p:spPr>
          <a:xfrm>
            <a:off x="2226232" y="1117021"/>
            <a:ext cx="4681330" cy="523220"/>
          </a:xfrm>
          <a:prstGeom prst="rect">
            <a:avLst/>
          </a:prstGeom>
          <a:noFill/>
        </p:spPr>
        <p:txBody>
          <a:bodyPr wrap="square">
            <a:spAutoFit/>
          </a:bodyPr>
          <a:lstStyle/>
          <a:p>
            <a:pPr algn="ctr" eaLnBrk="1" hangingPunct="1">
              <a:defRPr/>
            </a:pPr>
            <a:r>
              <a:rPr lang="sq-AL" dirty="1" sz="2800" b="1">
                <a:solidFill>
                  <a:srgbClr val="FF0000"/>
                </a:solidFill>
                <a:ea typeface="Verdana" panose="020B0604030504040204" pitchFamily="34" charset="0"/>
                <a:cs typeface="Verdana" panose="020B0604030504040204" pitchFamily="34" charset="0"/>
              </a:rPr>
              <a:t>REALITETI </a:t>
            </a:r>
            <a:r>
              <a:rPr lang="sq-AL" dirty="1" sz="2800" b="1">
                <a:ea typeface="Verdana" panose="020B0604030504040204" pitchFamily="34" charset="0"/>
                <a:cs typeface="Verdana" panose="020B0604030504040204" pitchFamily="34" charset="0"/>
              </a:rPr>
              <a:t>ËSHTË SI NË VIJIM:</a:t>
            </a:r>
          </a:p>
        </p:txBody>
      </p:sp>
    </p:spTree>
    <p:extLst>
      <p:ext uri="{BB962C8B-B14F-4D97-AF65-F5344CB8AC3E}">
        <p14:creationId xmlns:p14="http://schemas.microsoft.com/office/powerpoint/2010/main" val="41629341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xmlns="" id="{9030F96A-DDC6-4D4F-825A-0D5D01DAAC7B}"/>
              </a:ext>
            </a:extLst>
          </p:cNvPr>
          <p:cNvGrpSpPr/>
          <p:nvPr/>
        </p:nvGrpSpPr>
        <p:grpSpPr>
          <a:xfrm>
            <a:off x="-19595" y="1052513"/>
            <a:ext cx="9167063" cy="5829202"/>
            <a:chOff x="-19595" y="-23716"/>
            <a:chExt cx="9167063" cy="6905431"/>
          </a:xfrm>
        </p:grpSpPr>
        <p:pic>
          <p:nvPicPr>
            <p:cNvPr id="3" name="Picture 2" descr="Image result for antarctica on world map">
              <a:extLst>
                <a:ext uri="{FF2B5EF4-FFF2-40B4-BE49-F238E27FC236}">
                  <a16:creationId xmlns:a16="http://schemas.microsoft.com/office/drawing/2014/main" xmlns="" id="{08DC9669-B11A-4390-886F-7839B802365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6333"/>
            <a:stretch/>
          </p:blipFill>
          <p:spPr bwMode="auto">
            <a:xfrm>
              <a:off x="-19595" y="-23716"/>
              <a:ext cx="9167063" cy="6905431"/>
            </a:xfrm>
            <a:prstGeom prst="rect">
              <a:avLst/>
            </a:prstGeom>
            <a:noFill/>
            <a:extLst>
              <a:ext uri="{909E8E84-426E-40DD-AFC4-6F175D3DCCD1}">
                <a14:hiddenFill xmlns:a14="http://schemas.microsoft.com/office/drawing/2010/main">
                  <a:solidFill>
                    <a:srgbClr val="FFFFFF"/>
                  </a:solidFill>
                </a14:hiddenFill>
              </a:ext>
            </a:extLst>
          </p:spPr>
        </p:pic>
        <p:sp>
          <p:nvSpPr>
            <p:cNvPr id="10" name="Oval 9">
              <a:extLst>
                <a:ext uri="{FF2B5EF4-FFF2-40B4-BE49-F238E27FC236}">
                  <a16:creationId xmlns:a16="http://schemas.microsoft.com/office/drawing/2014/main" xmlns="" id="{06DC0CF4-3AFE-4C9F-BB33-391ED7E31669}"/>
                </a:ext>
              </a:extLst>
            </p:cNvPr>
            <p:cNvSpPr/>
            <p:nvPr/>
          </p:nvSpPr>
          <p:spPr bwMode="auto">
            <a:xfrm>
              <a:off x="4782465" y="2173260"/>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 name="Oval 10">
              <a:extLst>
                <a:ext uri="{FF2B5EF4-FFF2-40B4-BE49-F238E27FC236}">
                  <a16:creationId xmlns:a16="http://schemas.microsoft.com/office/drawing/2014/main" xmlns="" id="{717E9150-B89D-41C3-807E-8A7CBE3F53A9}"/>
                </a:ext>
              </a:extLst>
            </p:cNvPr>
            <p:cNvSpPr/>
            <p:nvPr/>
          </p:nvSpPr>
          <p:spPr bwMode="auto">
            <a:xfrm>
              <a:off x="4683367" y="2002495"/>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 name="Oval 11">
              <a:extLst>
                <a:ext uri="{FF2B5EF4-FFF2-40B4-BE49-F238E27FC236}">
                  <a16:creationId xmlns:a16="http://schemas.microsoft.com/office/drawing/2014/main" xmlns="" id="{D365DE9F-7EF4-423F-8F9C-513816C4DF02}"/>
                </a:ext>
              </a:extLst>
            </p:cNvPr>
            <p:cNvSpPr/>
            <p:nvPr/>
          </p:nvSpPr>
          <p:spPr bwMode="auto">
            <a:xfrm>
              <a:off x="4942665" y="1365484"/>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 name="Oval 12">
              <a:extLst>
                <a:ext uri="{FF2B5EF4-FFF2-40B4-BE49-F238E27FC236}">
                  <a16:creationId xmlns:a16="http://schemas.microsoft.com/office/drawing/2014/main" xmlns="" id="{4EBC6F73-D1AB-4CE3-9EFA-37F8C3EE7F1C}"/>
                </a:ext>
              </a:extLst>
            </p:cNvPr>
            <p:cNvSpPr/>
            <p:nvPr/>
          </p:nvSpPr>
          <p:spPr bwMode="auto">
            <a:xfrm>
              <a:off x="4772492" y="1899647"/>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 name="Oval 13">
              <a:extLst>
                <a:ext uri="{FF2B5EF4-FFF2-40B4-BE49-F238E27FC236}">
                  <a16:creationId xmlns:a16="http://schemas.microsoft.com/office/drawing/2014/main" xmlns="" id="{246FFDE8-D231-4DA1-B7D4-4AD281E635E4}"/>
                </a:ext>
              </a:extLst>
            </p:cNvPr>
            <p:cNvSpPr/>
            <p:nvPr/>
          </p:nvSpPr>
          <p:spPr bwMode="auto">
            <a:xfrm>
              <a:off x="4922936" y="1468330"/>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 name="Oval 14">
              <a:extLst>
                <a:ext uri="{FF2B5EF4-FFF2-40B4-BE49-F238E27FC236}">
                  <a16:creationId xmlns:a16="http://schemas.microsoft.com/office/drawing/2014/main" xmlns="" id="{64D5C4A4-56A1-41E5-BB9F-220C8658EC56}"/>
                </a:ext>
              </a:extLst>
            </p:cNvPr>
            <p:cNvSpPr/>
            <p:nvPr/>
          </p:nvSpPr>
          <p:spPr bwMode="auto">
            <a:xfrm>
              <a:off x="4910834" y="196413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6" name="Oval 15">
              <a:extLst>
                <a:ext uri="{FF2B5EF4-FFF2-40B4-BE49-F238E27FC236}">
                  <a16:creationId xmlns:a16="http://schemas.microsoft.com/office/drawing/2014/main" xmlns="" id="{2875BB6A-F296-40BF-9E01-877B89D30EB7}"/>
                </a:ext>
              </a:extLst>
            </p:cNvPr>
            <p:cNvSpPr/>
            <p:nvPr/>
          </p:nvSpPr>
          <p:spPr bwMode="auto">
            <a:xfrm>
              <a:off x="4638805" y="196413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7" name="Oval 16">
              <a:extLst>
                <a:ext uri="{FF2B5EF4-FFF2-40B4-BE49-F238E27FC236}">
                  <a16:creationId xmlns:a16="http://schemas.microsoft.com/office/drawing/2014/main" xmlns="" id="{4BAD5A95-9C9A-421A-B92C-3549BA7C77A0}"/>
                </a:ext>
              </a:extLst>
            </p:cNvPr>
            <p:cNvSpPr/>
            <p:nvPr/>
          </p:nvSpPr>
          <p:spPr bwMode="auto">
            <a:xfrm>
              <a:off x="4837346" y="2161310"/>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8" name="Oval 17">
              <a:extLst>
                <a:ext uri="{FF2B5EF4-FFF2-40B4-BE49-F238E27FC236}">
                  <a16:creationId xmlns:a16="http://schemas.microsoft.com/office/drawing/2014/main" xmlns="" id="{7B957BD8-5E34-400F-9D30-A7EE10C33DC1}"/>
                </a:ext>
              </a:extLst>
            </p:cNvPr>
            <p:cNvSpPr/>
            <p:nvPr/>
          </p:nvSpPr>
          <p:spPr bwMode="auto">
            <a:xfrm>
              <a:off x="4913743" y="210988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9" name="Oval 18">
              <a:extLst>
                <a:ext uri="{FF2B5EF4-FFF2-40B4-BE49-F238E27FC236}">
                  <a16:creationId xmlns:a16="http://schemas.microsoft.com/office/drawing/2014/main" xmlns="" id="{BF2742C2-A986-418F-A9C1-2DEFB8F17A9A}"/>
                </a:ext>
              </a:extLst>
            </p:cNvPr>
            <p:cNvSpPr/>
            <p:nvPr/>
          </p:nvSpPr>
          <p:spPr bwMode="auto">
            <a:xfrm>
              <a:off x="5127279" y="2457907"/>
              <a:ext cx="63660" cy="102847"/>
            </a:xfrm>
            <a:prstGeom prst="ellipse">
              <a:avLst/>
            </a:prstGeom>
            <a:solidFill>
              <a:srgbClr val="0000CC"/>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ysClr val="windowText" lastClr="000000"/>
                </a:solidFill>
              </a:endParaRPr>
            </a:p>
          </p:txBody>
        </p:sp>
        <p:sp>
          <p:nvSpPr>
            <p:cNvPr id="20" name="Oval 19">
              <a:extLst>
                <a:ext uri="{FF2B5EF4-FFF2-40B4-BE49-F238E27FC236}">
                  <a16:creationId xmlns:a16="http://schemas.microsoft.com/office/drawing/2014/main" xmlns="" id="{40B109B6-7E06-4F6E-81CB-0C2882E976F7}"/>
                </a:ext>
              </a:extLst>
            </p:cNvPr>
            <p:cNvSpPr/>
            <p:nvPr/>
          </p:nvSpPr>
          <p:spPr bwMode="auto">
            <a:xfrm>
              <a:off x="4500279" y="1485473"/>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1" name="Oval 20">
              <a:extLst>
                <a:ext uri="{FF2B5EF4-FFF2-40B4-BE49-F238E27FC236}">
                  <a16:creationId xmlns:a16="http://schemas.microsoft.com/office/drawing/2014/main" xmlns="" id="{C4AB0F4D-1132-43A1-AF8E-7369BA98AD82}"/>
                </a:ext>
              </a:extLst>
            </p:cNvPr>
            <p:cNvSpPr/>
            <p:nvPr/>
          </p:nvSpPr>
          <p:spPr bwMode="auto">
            <a:xfrm>
              <a:off x="5409014" y="221273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dirty="0">
                <a:latin typeface="Verdana"/>
                <a:cs typeface="Verdana"/>
              </a:endParaRPr>
            </a:p>
          </p:txBody>
        </p:sp>
        <p:sp>
          <p:nvSpPr>
            <p:cNvPr id="22" name="Oval 21">
              <a:extLst>
                <a:ext uri="{FF2B5EF4-FFF2-40B4-BE49-F238E27FC236}">
                  <a16:creationId xmlns:a16="http://schemas.microsoft.com/office/drawing/2014/main" xmlns="" id="{FAB9EA64-FE6F-47A3-9E63-1050418206BE}"/>
                </a:ext>
              </a:extLst>
            </p:cNvPr>
            <p:cNvSpPr/>
            <p:nvPr/>
          </p:nvSpPr>
          <p:spPr bwMode="auto">
            <a:xfrm>
              <a:off x="4338487" y="191271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3" name="Oval 22">
              <a:extLst>
                <a:ext uri="{FF2B5EF4-FFF2-40B4-BE49-F238E27FC236}">
                  <a16:creationId xmlns:a16="http://schemas.microsoft.com/office/drawing/2014/main" xmlns="" id="{760E6D6F-FC60-48EC-A22E-0393218717B9}"/>
                </a:ext>
              </a:extLst>
            </p:cNvPr>
            <p:cNvSpPr/>
            <p:nvPr/>
          </p:nvSpPr>
          <p:spPr bwMode="auto">
            <a:xfrm>
              <a:off x="4420625" y="1664349"/>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4" name="Oval 23">
              <a:extLst>
                <a:ext uri="{FF2B5EF4-FFF2-40B4-BE49-F238E27FC236}">
                  <a16:creationId xmlns:a16="http://schemas.microsoft.com/office/drawing/2014/main" xmlns="" id="{4B107AB2-CB02-4895-81EA-B90A8C85226D}"/>
                </a:ext>
              </a:extLst>
            </p:cNvPr>
            <p:cNvSpPr/>
            <p:nvPr/>
          </p:nvSpPr>
          <p:spPr bwMode="auto">
            <a:xfrm>
              <a:off x="4520008" y="1262636"/>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5" name="Oval 24">
              <a:extLst>
                <a:ext uri="{FF2B5EF4-FFF2-40B4-BE49-F238E27FC236}">
                  <a16:creationId xmlns:a16="http://schemas.microsoft.com/office/drawing/2014/main" xmlns="" id="{31F0D971-7875-412F-9EAD-194AB8D7154D}"/>
                </a:ext>
              </a:extLst>
            </p:cNvPr>
            <p:cNvSpPr/>
            <p:nvPr/>
          </p:nvSpPr>
          <p:spPr bwMode="auto">
            <a:xfrm>
              <a:off x="5077199" y="180986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6" name="Oval 25">
              <a:extLst>
                <a:ext uri="{FF2B5EF4-FFF2-40B4-BE49-F238E27FC236}">
                  <a16:creationId xmlns:a16="http://schemas.microsoft.com/office/drawing/2014/main" xmlns="" id="{28690180-1687-422F-AE79-369B709F6AC5}"/>
                </a:ext>
              </a:extLst>
            </p:cNvPr>
            <p:cNvSpPr/>
            <p:nvPr/>
          </p:nvSpPr>
          <p:spPr bwMode="auto">
            <a:xfrm>
              <a:off x="1702387" y="221273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7" name="Oval 26">
              <a:extLst>
                <a:ext uri="{FF2B5EF4-FFF2-40B4-BE49-F238E27FC236}">
                  <a16:creationId xmlns:a16="http://schemas.microsoft.com/office/drawing/2014/main" xmlns="" id="{04F306DD-F7C2-4E04-9D6D-B43FA0A27ECE}"/>
                </a:ext>
              </a:extLst>
            </p:cNvPr>
            <p:cNvSpPr/>
            <p:nvPr/>
          </p:nvSpPr>
          <p:spPr bwMode="auto">
            <a:xfrm>
              <a:off x="4974495" y="115186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8" name="Oval 27">
              <a:extLst>
                <a:ext uri="{FF2B5EF4-FFF2-40B4-BE49-F238E27FC236}">
                  <a16:creationId xmlns:a16="http://schemas.microsoft.com/office/drawing/2014/main" xmlns="" id="{E4F2D5EE-C44B-4431-84B4-545F8D61861A}"/>
                </a:ext>
              </a:extLst>
            </p:cNvPr>
            <p:cNvSpPr/>
            <p:nvPr/>
          </p:nvSpPr>
          <p:spPr bwMode="auto">
            <a:xfrm>
              <a:off x="3814059" y="109758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9" name="Oval 28">
              <a:extLst>
                <a:ext uri="{FF2B5EF4-FFF2-40B4-BE49-F238E27FC236}">
                  <a16:creationId xmlns:a16="http://schemas.microsoft.com/office/drawing/2014/main" xmlns="" id="{6B5B3D4C-FB9B-4E2B-9A0E-DFABD48BF048}"/>
                </a:ext>
              </a:extLst>
            </p:cNvPr>
            <p:cNvSpPr/>
            <p:nvPr/>
          </p:nvSpPr>
          <p:spPr bwMode="auto">
            <a:xfrm>
              <a:off x="4882628" y="1540511"/>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0" name="Oval 29">
              <a:extLst>
                <a:ext uri="{FF2B5EF4-FFF2-40B4-BE49-F238E27FC236}">
                  <a16:creationId xmlns:a16="http://schemas.microsoft.com/office/drawing/2014/main" xmlns="" id="{BA340C83-8FAC-4C4E-BB00-56CA2CE9F31E}"/>
                </a:ext>
              </a:extLst>
            </p:cNvPr>
            <p:cNvSpPr/>
            <p:nvPr/>
          </p:nvSpPr>
          <p:spPr bwMode="auto">
            <a:xfrm>
              <a:off x="4602448" y="210534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1" name="Oval 30">
              <a:extLst>
                <a:ext uri="{FF2B5EF4-FFF2-40B4-BE49-F238E27FC236}">
                  <a16:creationId xmlns:a16="http://schemas.microsoft.com/office/drawing/2014/main" xmlns="" id="{12955F30-2D45-406F-9EA7-CF3A309E7FF3}"/>
                </a:ext>
              </a:extLst>
            </p:cNvPr>
            <p:cNvSpPr/>
            <p:nvPr/>
          </p:nvSpPr>
          <p:spPr bwMode="auto">
            <a:xfrm>
              <a:off x="4772492" y="181115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2" name="Oval 31">
              <a:extLst>
                <a:ext uri="{FF2B5EF4-FFF2-40B4-BE49-F238E27FC236}">
                  <a16:creationId xmlns:a16="http://schemas.microsoft.com/office/drawing/2014/main" xmlns="" id="{D632C5D0-7D21-40EA-BFF1-F84D49EDA62F}"/>
                </a:ext>
              </a:extLst>
            </p:cNvPr>
            <p:cNvSpPr/>
            <p:nvPr/>
          </p:nvSpPr>
          <p:spPr bwMode="auto">
            <a:xfrm>
              <a:off x="4520008" y="171577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3" name="Oval 32">
              <a:extLst>
                <a:ext uri="{FF2B5EF4-FFF2-40B4-BE49-F238E27FC236}">
                  <a16:creationId xmlns:a16="http://schemas.microsoft.com/office/drawing/2014/main" xmlns="" id="{8878C58B-8D69-404F-9602-2A793D31CE10}"/>
                </a:ext>
              </a:extLst>
            </p:cNvPr>
            <p:cNvSpPr/>
            <p:nvPr/>
          </p:nvSpPr>
          <p:spPr bwMode="auto">
            <a:xfrm>
              <a:off x="4999959" y="1899647"/>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4" name="Oval 33">
              <a:extLst>
                <a:ext uri="{FF2B5EF4-FFF2-40B4-BE49-F238E27FC236}">
                  <a16:creationId xmlns:a16="http://schemas.microsoft.com/office/drawing/2014/main" xmlns="" id="{E8B5609B-46C3-40DE-A303-735B206C0829}"/>
                </a:ext>
              </a:extLst>
            </p:cNvPr>
            <p:cNvSpPr/>
            <p:nvPr/>
          </p:nvSpPr>
          <p:spPr bwMode="auto">
            <a:xfrm>
              <a:off x="4804321" y="202854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5" name="Oval 34">
              <a:extLst>
                <a:ext uri="{FF2B5EF4-FFF2-40B4-BE49-F238E27FC236}">
                  <a16:creationId xmlns:a16="http://schemas.microsoft.com/office/drawing/2014/main" xmlns="" id="{F866685F-FE11-45C9-BE1C-EDD96DA1AA4E}"/>
                </a:ext>
              </a:extLst>
            </p:cNvPr>
            <p:cNvSpPr/>
            <p:nvPr/>
          </p:nvSpPr>
          <p:spPr bwMode="auto">
            <a:xfrm>
              <a:off x="5490272" y="222468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6" name="Oval 35">
              <a:extLst>
                <a:ext uri="{FF2B5EF4-FFF2-40B4-BE49-F238E27FC236}">
                  <a16:creationId xmlns:a16="http://schemas.microsoft.com/office/drawing/2014/main" xmlns="" id="{2B539C91-04D2-4319-B225-9FD9C5A29913}"/>
                </a:ext>
              </a:extLst>
            </p:cNvPr>
            <p:cNvSpPr/>
            <p:nvPr/>
          </p:nvSpPr>
          <p:spPr bwMode="auto">
            <a:xfrm>
              <a:off x="4736342" y="211586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7" name="Oval 36">
              <a:extLst>
                <a:ext uri="{FF2B5EF4-FFF2-40B4-BE49-F238E27FC236}">
                  <a16:creationId xmlns:a16="http://schemas.microsoft.com/office/drawing/2014/main" xmlns="" id="{EA4EC791-D7EE-4DE0-A02E-B774843F6B3A}"/>
                </a:ext>
              </a:extLst>
            </p:cNvPr>
            <p:cNvSpPr/>
            <p:nvPr/>
          </p:nvSpPr>
          <p:spPr bwMode="auto">
            <a:xfrm>
              <a:off x="4076946" y="222468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8" name="Oval 37">
              <a:extLst>
                <a:ext uri="{FF2B5EF4-FFF2-40B4-BE49-F238E27FC236}">
                  <a16:creationId xmlns:a16="http://schemas.microsoft.com/office/drawing/2014/main" xmlns="" id="{469C5715-A649-4B50-9A5E-FFAFB6C20B28}"/>
                </a:ext>
              </a:extLst>
            </p:cNvPr>
            <p:cNvSpPr/>
            <p:nvPr/>
          </p:nvSpPr>
          <p:spPr bwMode="auto">
            <a:xfrm>
              <a:off x="4195487" y="2216508"/>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9" name="Oval 38">
              <a:extLst>
                <a:ext uri="{FF2B5EF4-FFF2-40B4-BE49-F238E27FC236}">
                  <a16:creationId xmlns:a16="http://schemas.microsoft.com/office/drawing/2014/main" xmlns="" id="{18F2E601-E3E6-4931-AC70-E9C6FA01717E}"/>
                </a:ext>
              </a:extLst>
            </p:cNvPr>
            <p:cNvSpPr/>
            <p:nvPr/>
          </p:nvSpPr>
          <p:spPr bwMode="auto">
            <a:xfrm>
              <a:off x="4484286" y="1912712"/>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dirty="0">
                <a:latin typeface="Verdana"/>
                <a:cs typeface="Verdana"/>
              </a:endParaRPr>
            </a:p>
          </p:txBody>
        </p:sp>
        <p:sp>
          <p:nvSpPr>
            <p:cNvPr id="40" name="Oval 39">
              <a:extLst>
                <a:ext uri="{FF2B5EF4-FFF2-40B4-BE49-F238E27FC236}">
                  <a16:creationId xmlns:a16="http://schemas.microsoft.com/office/drawing/2014/main" xmlns="" id="{84944DFF-F3F8-407D-BA19-2E71EEDB1010}"/>
                </a:ext>
              </a:extLst>
            </p:cNvPr>
            <p:cNvSpPr/>
            <p:nvPr/>
          </p:nvSpPr>
          <p:spPr bwMode="auto">
            <a:xfrm>
              <a:off x="4227317" y="160071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1" name="Oval 40">
              <a:extLst>
                <a:ext uri="{FF2B5EF4-FFF2-40B4-BE49-F238E27FC236}">
                  <a16:creationId xmlns:a16="http://schemas.microsoft.com/office/drawing/2014/main" xmlns="" id="{F5A833C8-907F-459B-AFDA-9C5A6E29EBD7}"/>
                </a:ext>
              </a:extLst>
            </p:cNvPr>
            <p:cNvSpPr/>
            <p:nvPr/>
          </p:nvSpPr>
          <p:spPr bwMode="auto">
            <a:xfrm>
              <a:off x="4645595" y="186849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2" name="Oval 41">
              <a:extLst>
                <a:ext uri="{FF2B5EF4-FFF2-40B4-BE49-F238E27FC236}">
                  <a16:creationId xmlns:a16="http://schemas.microsoft.com/office/drawing/2014/main" xmlns="" id="{410336FC-E889-45F3-86D7-AEC1260385DA}"/>
                </a:ext>
              </a:extLst>
            </p:cNvPr>
            <p:cNvSpPr/>
            <p:nvPr/>
          </p:nvSpPr>
          <p:spPr bwMode="auto">
            <a:xfrm>
              <a:off x="4388795" y="174764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dirty="0">
                <a:latin typeface="Verdana"/>
                <a:cs typeface="Verdana"/>
              </a:endParaRPr>
            </a:p>
          </p:txBody>
        </p:sp>
        <p:sp>
          <p:nvSpPr>
            <p:cNvPr id="43" name="Oval 42">
              <a:extLst>
                <a:ext uri="{FF2B5EF4-FFF2-40B4-BE49-F238E27FC236}">
                  <a16:creationId xmlns:a16="http://schemas.microsoft.com/office/drawing/2014/main" xmlns="" id="{3A0868F6-D9F2-476E-8F37-6BE5D362AD8C}"/>
                </a:ext>
              </a:extLst>
            </p:cNvPr>
            <p:cNvSpPr/>
            <p:nvPr/>
          </p:nvSpPr>
          <p:spPr bwMode="auto">
            <a:xfrm>
              <a:off x="5375989" y="2113661"/>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4" name="Oval 43">
              <a:extLst>
                <a:ext uri="{FF2B5EF4-FFF2-40B4-BE49-F238E27FC236}">
                  <a16:creationId xmlns:a16="http://schemas.microsoft.com/office/drawing/2014/main" xmlns="" id="{F2E9341D-5052-4857-A130-E51A6C606D86}"/>
                </a:ext>
              </a:extLst>
            </p:cNvPr>
            <p:cNvSpPr/>
            <p:nvPr/>
          </p:nvSpPr>
          <p:spPr bwMode="auto">
            <a:xfrm>
              <a:off x="4638805" y="244681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5" name="Oval 44">
              <a:extLst>
                <a:ext uri="{FF2B5EF4-FFF2-40B4-BE49-F238E27FC236}">
                  <a16:creationId xmlns:a16="http://schemas.microsoft.com/office/drawing/2014/main" xmlns="" id="{C4CB932F-4034-45FB-A29B-B0DE21E50825}"/>
                </a:ext>
              </a:extLst>
            </p:cNvPr>
            <p:cNvSpPr/>
            <p:nvPr/>
          </p:nvSpPr>
          <p:spPr bwMode="auto">
            <a:xfrm>
              <a:off x="7680474" y="5157722"/>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6" name="Oval 45">
              <a:extLst>
                <a:ext uri="{FF2B5EF4-FFF2-40B4-BE49-F238E27FC236}">
                  <a16:creationId xmlns:a16="http://schemas.microsoft.com/office/drawing/2014/main" xmlns="" id="{1CA3AF48-7E52-4B55-A4EC-D0D519E8C533}"/>
                </a:ext>
              </a:extLst>
            </p:cNvPr>
            <p:cNvSpPr/>
            <p:nvPr/>
          </p:nvSpPr>
          <p:spPr bwMode="auto">
            <a:xfrm>
              <a:off x="7811914" y="2355058"/>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7" name="Oval 46">
              <a:extLst>
                <a:ext uri="{FF2B5EF4-FFF2-40B4-BE49-F238E27FC236}">
                  <a16:creationId xmlns:a16="http://schemas.microsoft.com/office/drawing/2014/main" xmlns="" id="{5D0C46BE-E6E1-4AF8-AC15-7D11FF39E167}"/>
                </a:ext>
              </a:extLst>
            </p:cNvPr>
            <p:cNvSpPr/>
            <p:nvPr/>
          </p:nvSpPr>
          <p:spPr bwMode="auto">
            <a:xfrm>
              <a:off x="4666108" y="176719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8" name="Oval 47">
              <a:extLst>
                <a:ext uri="{FF2B5EF4-FFF2-40B4-BE49-F238E27FC236}">
                  <a16:creationId xmlns:a16="http://schemas.microsoft.com/office/drawing/2014/main" xmlns="" id="{E76DCBC6-C720-47D7-833F-E665B8DB7EBD}"/>
                </a:ext>
              </a:extLst>
            </p:cNvPr>
            <p:cNvSpPr/>
            <p:nvPr/>
          </p:nvSpPr>
          <p:spPr bwMode="auto">
            <a:xfrm>
              <a:off x="2594191" y="3215929"/>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9" name="Oval 48">
              <a:extLst>
                <a:ext uri="{FF2B5EF4-FFF2-40B4-BE49-F238E27FC236}">
                  <a16:creationId xmlns:a16="http://schemas.microsoft.com/office/drawing/2014/main" xmlns="" id="{450F72B9-1038-4E9E-8064-3D251309388E}"/>
                </a:ext>
              </a:extLst>
            </p:cNvPr>
            <p:cNvSpPr/>
            <p:nvPr/>
          </p:nvSpPr>
          <p:spPr bwMode="auto">
            <a:xfrm>
              <a:off x="5757394" y="495202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0" name="Oval 49">
              <a:extLst>
                <a:ext uri="{FF2B5EF4-FFF2-40B4-BE49-F238E27FC236}">
                  <a16:creationId xmlns:a16="http://schemas.microsoft.com/office/drawing/2014/main" xmlns="" id="{2E93CE86-7F92-4862-BEB6-63E43F020119}"/>
                </a:ext>
              </a:extLst>
            </p:cNvPr>
            <p:cNvSpPr/>
            <p:nvPr/>
          </p:nvSpPr>
          <p:spPr bwMode="auto">
            <a:xfrm>
              <a:off x="4449558" y="179680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1" name="Oval 50">
              <a:extLst>
                <a:ext uri="{FF2B5EF4-FFF2-40B4-BE49-F238E27FC236}">
                  <a16:creationId xmlns:a16="http://schemas.microsoft.com/office/drawing/2014/main" xmlns="" id="{5CEEF314-B8D7-4941-AABB-2B2D025C5A7A}"/>
                </a:ext>
              </a:extLst>
            </p:cNvPr>
            <p:cNvSpPr/>
            <p:nvPr/>
          </p:nvSpPr>
          <p:spPr bwMode="auto">
            <a:xfrm>
              <a:off x="5160700" y="2252213"/>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2" name="Oval 51">
              <a:extLst>
                <a:ext uri="{FF2B5EF4-FFF2-40B4-BE49-F238E27FC236}">
                  <a16:creationId xmlns:a16="http://schemas.microsoft.com/office/drawing/2014/main" xmlns="" id="{F26FE65F-2F64-4E45-B071-5ED63AD61232}"/>
                </a:ext>
              </a:extLst>
            </p:cNvPr>
            <p:cNvSpPr/>
            <p:nvPr/>
          </p:nvSpPr>
          <p:spPr bwMode="auto">
            <a:xfrm>
              <a:off x="2256345" y="3644701"/>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3" name="Oval 52">
              <a:extLst>
                <a:ext uri="{FF2B5EF4-FFF2-40B4-BE49-F238E27FC236}">
                  <a16:creationId xmlns:a16="http://schemas.microsoft.com/office/drawing/2014/main" xmlns="" id="{F0762A13-9C78-45BD-A2CE-0A7D0DF594BD}"/>
                </a:ext>
              </a:extLst>
            </p:cNvPr>
            <p:cNvSpPr/>
            <p:nvPr/>
          </p:nvSpPr>
          <p:spPr bwMode="auto">
            <a:xfrm>
              <a:off x="4752804" y="166290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4" name="Oval 53">
              <a:extLst>
                <a:ext uri="{FF2B5EF4-FFF2-40B4-BE49-F238E27FC236}">
                  <a16:creationId xmlns:a16="http://schemas.microsoft.com/office/drawing/2014/main" xmlns="" id="{B6C503BA-DB87-4240-AA5F-3DA47E694D85}"/>
                </a:ext>
              </a:extLst>
            </p:cNvPr>
            <p:cNvSpPr/>
            <p:nvPr/>
          </p:nvSpPr>
          <p:spPr bwMode="auto">
            <a:xfrm>
              <a:off x="1470903" y="131406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5" name="Oval 54">
              <a:extLst>
                <a:ext uri="{FF2B5EF4-FFF2-40B4-BE49-F238E27FC236}">
                  <a16:creationId xmlns:a16="http://schemas.microsoft.com/office/drawing/2014/main" xmlns="" id="{9D55458C-BDDA-4F26-80AF-EA6094AA09FB}"/>
                </a:ext>
              </a:extLst>
            </p:cNvPr>
            <p:cNvSpPr/>
            <p:nvPr/>
          </p:nvSpPr>
          <p:spPr bwMode="auto">
            <a:xfrm>
              <a:off x="6334101" y="373357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6" name="Oval 55">
              <a:extLst>
                <a:ext uri="{FF2B5EF4-FFF2-40B4-BE49-F238E27FC236}">
                  <a16:creationId xmlns:a16="http://schemas.microsoft.com/office/drawing/2014/main" xmlns="" id="{9104EBD6-241E-495C-A74F-B89BB26CFF27}"/>
                </a:ext>
              </a:extLst>
            </p:cNvPr>
            <p:cNvSpPr/>
            <p:nvPr/>
          </p:nvSpPr>
          <p:spPr bwMode="auto">
            <a:xfrm>
              <a:off x="4307484" y="2091921"/>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7" name="Oval 56">
              <a:extLst>
                <a:ext uri="{FF2B5EF4-FFF2-40B4-BE49-F238E27FC236}">
                  <a16:creationId xmlns:a16="http://schemas.microsoft.com/office/drawing/2014/main" xmlns="" id="{D16E3A3B-DFEE-4925-9D2C-1ECFB4B115DF}"/>
                </a:ext>
              </a:extLst>
            </p:cNvPr>
            <p:cNvSpPr/>
            <p:nvPr/>
          </p:nvSpPr>
          <p:spPr bwMode="auto">
            <a:xfrm>
              <a:off x="4575357" y="1883184"/>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8" name="Oval 57">
              <a:extLst>
                <a:ext uri="{FF2B5EF4-FFF2-40B4-BE49-F238E27FC236}">
                  <a16:creationId xmlns:a16="http://schemas.microsoft.com/office/drawing/2014/main" xmlns="" id="{30F1693E-DA18-444B-9EBF-15842C610A6A}"/>
                </a:ext>
              </a:extLst>
            </p:cNvPr>
            <p:cNvSpPr/>
            <p:nvPr/>
          </p:nvSpPr>
          <p:spPr bwMode="auto">
            <a:xfrm>
              <a:off x="4023628" y="277603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9" name="Oval 58">
              <a:extLst>
                <a:ext uri="{FF2B5EF4-FFF2-40B4-BE49-F238E27FC236}">
                  <a16:creationId xmlns:a16="http://schemas.microsoft.com/office/drawing/2014/main" xmlns="" id="{42B2F7EC-6C06-4977-A70C-32BAC40D61EA}"/>
                </a:ext>
              </a:extLst>
            </p:cNvPr>
            <p:cNvSpPr/>
            <p:nvPr/>
          </p:nvSpPr>
          <p:spPr bwMode="auto">
            <a:xfrm>
              <a:off x="4828589" y="227610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0" name="Oval 59">
              <a:extLst>
                <a:ext uri="{FF2B5EF4-FFF2-40B4-BE49-F238E27FC236}">
                  <a16:creationId xmlns:a16="http://schemas.microsoft.com/office/drawing/2014/main" xmlns="" id="{AB65CE54-D07A-4207-A3FB-050AF62AE847}"/>
                </a:ext>
              </a:extLst>
            </p:cNvPr>
            <p:cNvSpPr/>
            <p:nvPr/>
          </p:nvSpPr>
          <p:spPr bwMode="auto">
            <a:xfrm>
              <a:off x="4427376" y="207112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1" name="Oval 60">
              <a:extLst>
                <a:ext uri="{FF2B5EF4-FFF2-40B4-BE49-F238E27FC236}">
                  <a16:creationId xmlns:a16="http://schemas.microsoft.com/office/drawing/2014/main" xmlns="" id="{6D7B88E8-B359-4694-B996-AA7E1CEC7945}"/>
                </a:ext>
              </a:extLst>
            </p:cNvPr>
            <p:cNvSpPr/>
            <p:nvPr/>
          </p:nvSpPr>
          <p:spPr bwMode="auto">
            <a:xfrm>
              <a:off x="2520636" y="515090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2" name="Oval 61">
              <a:extLst>
                <a:ext uri="{FF2B5EF4-FFF2-40B4-BE49-F238E27FC236}">
                  <a16:creationId xmlns:a16="http://schemas.microsoft.com/office/drawing/2014/main" xmlns="" id="{45816F6C-9147-473E-B06E-4F49CE15C02A}"/>
                </a:ext>
              </a:extLst>
            </p:cNvPr>
            <p:cNvSpPr/>
            <p:nvPr/>
          </p:nvSpPr>
          <p:spPr bwMode="auto">
            <a:xfrm>
              <a:off x="2144993" y="359655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3" name="Oval 62">
              <a:extLst>
                <a:ext uri="{FF2B5EF4-FFF2-40B4-BE49-F238E27FC236}">
                  <a16:creationId xmlns:a16="http://schemas.microsoft.com/office/drawing/2014/main" xmlns="" id="{198F3CC6-514C-4B0D-933F-76A269E6B4DD}"/>
                </a:ext>
              </a:extLst>
            </p:cNvPr>
            <p:cNvSpPr/>
            <p:nvPr/>
          </p:nvSpPr>
          <p:spPr bwMode="auto">
            <a:xfrm>
              <a:off x="8950734" y="5099484"/>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4" name="Oval 63">
              <a:extLst>
                <a:ext uri="{FF2B5EF4-FFF2-40B4-BE49-F238E27FC236}">
                  <a16:creationId xmlns:a16="http://schemas.microsoft.com/office/drawing/2014/main" xmlns="" id="{B74B218A-5FCD-437D-B0EB-6D3293216630}"/>
                </a:ext>
              </a:extLst>
            </p:cNvPr>
            <p:cNvSpPr/>
            <p:nvPr/>
          </p:nvSpPr>
          <p:spPr bwMode="auto">
            <a:xfrm>
              <a:off x="2641590" y="559549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5" name="Oval 64">
              <a:extLst>
                <a:ext uri="{FF2B5EF4-FFF2-40B4-BE49-F238E27FC236}">
                  <a16:creationId xmlns:a16="http://schemas.microsoft.com/office/drawing/2014/main" xmlns="" id="{50EEF776-63BC-45E0-AFD6-F4A19C680FCF}"/>
                </a:ext>
              </a:extLst>
            </p:cNvPr>
            <p:cNvSpPr/>
            <p:nvPr/>
          </p:nvSpPr>
          <p:spPr bwMode="auto">
            <a:xfrm>
              <a:off x="3737296" y="332771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6" name="Oval 65">
              <a:extLst>
                <a:ext uri="{FF2B5EF4-FFF2-40B4-BE49-F238E27FC236}">
                  <a16:creationId xmlns:a16="http://schemas.microsoft.com/office/drawing/2014/main" xmlns="" id="{2CC0E5B2-40DD-45AE-8AA9-28B9C0272832}"/>
                </a:ext>
              </a:extLst>
            </p:cNvPr>
            <p:cNvSpPr/>
            <p:nvPr/>
          </p:nvSpPr>
          <p:spPr bwMode="auto">
            <a:xfrm>
              <a:off x="3890081" y="360197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7" name="Oval 66">
              <a:extLst>
                <a:ext uri="{FF2B5EF4-FFF2-40B4-BE49-F238E27FC236}">
                  <a16:creationId xmlns:a16="http://schemas.microsoft.com/office/drawing/2014/main" xmlns="" id="{72EC5986-B8EF-41E7-84FD-2D4E550BD160}"/>
                </a:ext>
              </a:extLst>
            </p:cNvPr>
            <p:cNvSpPr/>
            <p:nvPr/>
          </p:nvSpPr>
          <p:spPr bwMode="auto">
            <a:xfrm>
              <a:off x="2762544" y="505487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8" name="Arrow: Right 67">
              <a:extLst>
                <a:ext uri="{FF2B5EF4-FFF2-40B4-BE49-F238E27FC236}">
                  <a16:creationId xmlns:a16="http://schemas.microsoft.com/office/drawing/2014/main" xmlns="" id="{1928258C-94CA-46D7-ABCF-BDBE5B4B2AD9}"/>
                </a:ext>
              </a:extLst>
            </p:cNvPr>
            <p:cNvSpPr/>
            <p:nvPr/>
          </p:nvSpPr>
          <p:spPr>
            <a:xfrm rot="5400000">
              <a:off x="-523" y="2130808"/>
              <a:ext cx="1108357" cy="958423"/>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sq-AL" dirty="1" sz="1500">
                  <a:solidFill>
                    <a:sysClr val="windowText" lastClr="000000"/>
                  </a:solidFill>
                </a:rPr>
                <a:t>2001 - 2005</a:t>
              </a:r>
            </a:p>
          </p:txBody>
        </p:sp>
        <p:sp>
          <p:nvSpPr>
            <p:cNvPr id="69" name="Oval 68">
              <a:extLst>
                <a:ext uri="{FF2B5EF4-FFF2-40B4-BE49-F238E27FC236}">
                  <a16:creationId xmlns:a16="http://schemas.microsoft.com/office/drawing/2014/main" xmlns="" id="{8A305F5C-5255-4BBA-9C66-3963C1B7A8B6}"/>
                </a:ext>
              </a:extLst>
            </p:cNvPr>
            <p:cNvSpPr/>
            <p:nvPr/>
          </p:nvSpPr>
          <p:spPr bwMode="auto">
            <a:xfrm>
              <a:off x="7450142" y="359195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0" name="Arrow: Right 69">
              <a:extLst>
                <a:ext uri="{FF2B5EF4-FFF2-40B4-BE49-F238E27FC236}">
                  <a16:creationId xmlns:a16="http://schemas.microsoft.com/office/drawing/2014/main" xmlns="" id="{03FD68C0-E355-4FD2-A5FB-FFFA26863AD3}"/>
                </a:ext>
              </a:extLst>
            </p:cNvPr>
            <p:cNvSpPr/>
            <p:nvPr/>
          </p:nvSpPr>
          <p:spPr>
            <a:xfrm rot="5400000">
              <a:off x="25645" y="4520586"/>
              <a:ext cx="1108357" cy="902963"/>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sq-AL" dirty="1" sz="1500">
                  <a:solidFill>
                    <a:sysClr val="windowText" lastClr="000000"/>
                  </a:solidFill>
                </a:rPr>
                <a:t>2011 – 2015</a:t>
              </a:r>
              <a:r>
                <a:rPr lang="sq-AL" dirty="1" sz="1500">
                  <a:solidFill>
                    <a:sysClr val="windowText" lastClr="000000"/>
                  </a:solidFill>
                </a:rPr>
                <a:t> </a:t>
              </a:r>
            </a:p>
          </p:txBody>
        </p:sp>
        <p:sp>
          <p:nvSpPr>
            <p:cNvPr id="71" name="Arrow: Right 70">
              <a:extLst>
                <a:ext uri="{FF2B5EF4-FFF2-40B4-BE49-F238E27FC236}">
                  <a16:creationId xmlns:a16="http://schemas.microsoft.com/office/drawing/2014/main" xmlns="" id="{764C6BBF-7A91-4F6A-A4D6-E12D4761CC54}"/>
                </a:ext>
              </a:extLst>
            </p:cNvPr>
            <p:cNvSpPr/>
            <p:nvPr/>
          </p:nvSpPr>
          <p:spPr>
            <a:xfrm rot="5400000">
              <a:off x="-4509" y="3352500"/>
              <a:ext cx="1108359" cy="902961"/>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sq-AL" dirty="1" sz="1500">
                  <a:solidFill>
                    <a:sysClr val="windowText" lastClr="000000"/>
                  </a:solidFill>
                </a:rPr>
                <a:t>2006 – 2010</a:t>
              </a:r>
            </a:p>
          </p:txBody>
        </p:sp>
        <p:sp>
          <p:nvSpPr>
            <p:cNvPr id="72" name="Arrow: Right 71">
              <a:extLst>
                <a:ext uri="{FF2B5EF4-FFF2-40B4-BE49-F238E27FC236}">
                  <a16:creationId xmlns:a16="http://schemas.microsoft.com/office/drawing/2014/main" xmlns="" id="{257D1F93-A6B5-472B-A6BD-A837313809EE}"/>
                </a:ext>
              </a:extLst>
            </p:cNvPr>
            <p:cNvSpPr/>
            <p:nvPr/>
          </p:nvSpPr>
          <p:spPr>
            <a:xfrm rot="5400000">
              <a:off x="-16735" y="5731884"/>
              <a:ext cx="1108357" cy="899140"/>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sq-AL" dirty="1" sz="1500">
                  <a:solidFill>
                    <a:sysClr val="windowText" lastClr="000000"/>
                  </a:solidFill>
                </a:rPr>
                <a:t>2016 – 2020</a:t>
              </a:r>
            </a:p>
          </p:txBody>
        </p:sp>
        <p:sp>
          <p:nvSpPr>
            <p:cNvPr id="73" name="Oval 72">
              <a:extLst>
                <a:ext uri="{FF2B5EF4-FFF2-40B4-BE49-F238E27FC236}">
                  <a16:creationId xmlns:a16="http://schemas.microsoft.com/office/drawing/2014/main" xmlns="" id="{294901A1-7408-45BC-82FC-968E06417E0C}"/>
                </a:ext>
              </a:extLst>
            </p:cNvPr>
            <p:cNvSpPr/>
            <p:nvPr/>
          </p:nvSpPr>
          <p:spPr bwMode="auto">
            <a:xfrm>
              <a:off x="4742989" y="201444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4" name="Oval 73">
              <a:extLst>
                <a:ext uri="{FF2B5EF4-FFF2-40B4-BE49-F238E27FC236}">
                  <a16:creationId xmlns:a16="http://schemas.microsoft.com/office/drawing/2014/main" xmlns="" id="{45A69DA2-3210-42AA-AA3A-6BCD7B986956}"/>
                </a:ext>
              </a:extLst>
            </p:cNvPr>
            <p:cNvSpPr/>
            <p:nvPr/>
          </p:nvSpPr>
          <p:spPr bwMode="auto">
            <a:xfrm>
              <a:off x="5165582" y="252865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5" name="Oval 74">
              <a:extLst>
                <a:ext uri="{FF2B5EF4-FFF2-40B4-BE49-F238E27FC236}">
                  <a16:creationId xmlns:a16="http://schemas.microsoft.com/office/drawing/2014/main" xmlns="" id="{154FE352-8DF2-4E85-B426-62E77B968B3C}"/>
                </a:ext>
              </a:extLst>
            </p:cNvPr>
            <p:cNvSpPr/>
            <p:nvPr/>
          </p:nvSpPr>
          <p:spPr bwMode="auto">
            <a:xfrm>
              <a:off x="4253746" y="3716352"/>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6" name="Oval 75">
              <a:extLst>
                <a:ext uri="{FF2B5EF4-FFF2-40B4-BE49-F238E27FC236}">
                  <a16:creationId xmlns:a16="http://schemas.microsoft.com/office/drawing/2014/main" xmlns="" id="{92F5866C-0B30-4AB7-9137-A1C894175BD9}"/>
                </a:ext>
              </a:extLst>
            </p:cNvPr>
            <p:cNvSpPr/>
            <p:nvPr/>
          </p:nvSpPr>
          <p:spPr bwMode="auto">
            <a:xfrm>
              <a:off x="4581267" y="1997839"/>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7" name="Oval 76">
              <a:extLst>
                <a:ext uri="{FF2B5EF4-FFF2-40B4-BE49-F238E27FC236}">
                  <a16:creationId xmlns:a16="http://schemas.microsoft.com/office/drawing/2014/main" xmlns="" id="{608EE7DC-86BC-4301-936E-8B917F5BD667}"/>
                </a:ext>
              </a:extLst>
            </p:cNvPr>
            <p:cNvSpPr/>
            <p:nvPr/>
          </p:nvSpPr>
          <p:spPr bwMode="auto">
            <a:xfrm>
              <a:off x="2339752" y="4437112"/>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8" name="Oval 77">
              <a:extLst>
                <a:ext uri="{FF2B5EF4-FFF2-40B4-BE49-F238E27FC236}">
                  <a16:creationId xmlns:a16="http://schemas.microsoft.com/office/drawing/2014/main" xmlns="" id="{51C19D58-E8AC-4B22-8F3E-FCDAC2FEEAAD}"/>
                </a:ext>
              </a:extLst>
            </p:cNvPr>
            <p:cNvSpPr/>
            <p:nvPr/>
          </p:nvSpPr>
          <p:spPr bwMode="auto">
            <a:xfrm>
              <a:off x="2424194" y="385524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grpSp>
      <p:sp>
        <p:nvSpPr>
          <p:cNvPr id="4" name="TextBox 15">
            <a:extLst>
              <a:ext uri="{FF2B5EF4-FFF2-40B4-BE49-F238E27FC236}">
                <a16:creationId xmlns:a16="http://schemas.microsoft.com/office/drawing/2014/main" xmlns="" id="{2ED47D1E-B4A2-41CE-BB4E-B6CE4051AF5D}"/>
              </a:ext>
            </a:extLst>
          </p:cNvPr>
          <p:cNvSpPr txBox="1">
            <a:spLocks noChangeArrowheads="1"/>
          </p:cNvSpPr>
          <p:nvPr/>
        </p:nvSpPr>
        <p:spPr bwMode="auto">
          <a:xfrm>
            <a:off x="1258888" y="179392"/>
            <a:ext cx="7777162"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None/>
            </a:pPr>
            <a:r>
              <a:rPr lang="sq-AL" dirty="1" sz="2700">
                <a:solidFill>
                  <a:schemeClr val="bg1"/>
                </a:solidFill>
                <a:latin typeface="Verdana" panose="020B0604030504040204" pitchFamily="34" charset="0"/>
              </a:rPr>
              <a:t>Total anëtarësimet sipas periudhave kohore</a:t>
            </a:r>
          </a:p>
          <a:p>
            <a:pPr algn="r">
              <a:spcBef>
                <a:spcPct val="0"/>
              </a:spcBef>
              <a:buFontTx/>
              <a:buNone/>
            </a:pPr>
            <a:endParaRPr lang="en-GB" sz="3100" b="1" dirty="0">
              <a:solidFill>
                <a:schemeClr val="bg1"/>
              </a:solidFill>
              <a:latin typeface="Verdana" panose="020B0604030504040204" pitchFamily="34" charset="0"/>
            </a:endParaRPr>
          </a:p>
        </p:txBody>
      </p:sp>
      <p:sp>
        <p:nvSpPr>
          <p:cNvPr id="5" name="Rectangle 4">
            <a:extLst>
              <a:ext uri="{FF2B5EF4-FFF2-40B4-BE49-F238E27FC236}">
                <a16:creationId xmlns:a16="http://schemas.microsoft.com/office/drawing/2014/main" xmlns="" id="{74CE0073-A6FE-4E04-B574-BBA1E9D47D04}"/>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7" name="Rectangle 4">
            <a:extLst>
              <a:ext uri="{FF2B5EF4-FFF2-40B4-BE49-F238E27FC236}">
                <a16:creationId xmlns:a16="http://schemas.microsoft.com/office/drawing/2014/main" xmlns="" id="{80D9A0A3-5506-4A5D-9D71-ABEC89F6558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Tree>
    <p:extLst>
      <p:ext uri="{BB962C8B-B14F-4D97-AF65-F5344CB8AC3E}">
        <p14:creationId xmlns:p14="http://schemas.microsoft.com/office/powerpoint/2010/main" val="24666392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ea typeface="Verdana" panose="020B0604030504040204" pitchFamily="34" charset="0"/>
              </a:rPr>
              <a:t>Realiteti</a:t>
            </a:r>
            <a:r>
              <a:rPr lang="sq-AL" dirty="1" sz="2700">
                <a:solidFill>
                  <a:schemeClr val="bg1"/>
                </a:solidFill>
                <a:latin typeface="Verdana" panose="020B0604030504040204" pitchFamily="34" charset="0"/>
                <a:ea typeface="Verdana" panose="020B0604030504040204" pitchFamily="34" charset="0"/>
              </a:rPr>
              <a:t> </a:t>
            </a:r>
          </a:p>
        </p:txBody>
      </p:sp>
      <p:sp>
        <p:nvSpPr>
          <p:cNvPr id="11" name="Rectangle 2"/>
          <p:cNvSpPr>
            <a:spLocks noChangeArrowheads="1"/>
          </p:cNvSpPr>
          <p:nvPr/>
        </p:nvSpPr>
        <p:spPr bwMode="auto">
          <a:xfrm>
            <a:off x="588962" y="1205746"/>
            <a:ext cx="8352928" cy="4478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sq-AL" dirty="1" sz="3500" b="1">
                <a:solidFill>
                  <a:srgbClr val="FF0000"/>
                </a:solidFill>
                <a:latin typeface="+mn-lt"/>
                <a:ea typeface="Verdana" panose="020B0604030504040204" pitchFamily="34" charset="0"/>
                <a:cs typeface="Verdana" panose="020B0604030504040204" pitchFamily="34" charset="0"/>
              </a:rPr>
              <a:t>REALITETI </a:t>
            </a:r>
            <a:r>
              <a:rPr lang="sq-AL" dirty="1" b="1">
                <a:latin typeface="+mn-lt"/>
                <a:ea typeface="Verdana" panose="020B0604030504040204" pitchFamily="34" charset="0"/>
                <a:cs typeface="Verdana" panose="020B0604030504040204" pitchFamily="34" charset="0"/>
              </a:rPr>
              <a:t>ËSHTË SI NË VIJIM:</a:t>
            </a:r>
          </a:p>
          <a:p>
            <a:pPr algn="just" eaLnBrk="1" hangingPunct="1">
              <a:defRPr/>
            </a:pPr>
            <a:endParaRPr lang="en-US" sz="2500" dirty="0">
              <a:latin typeface="+mn-lt"/>
              <a:ea typeface="Verdana" panose="020B0604030504040204" pitchFamily="34" charset="0"/>
              <a:cs typeface="Verdana" panose="020B0604030504040204" pitchFamily="34" charset="0"/>
            </a:endParaRPr>
          </a:p>
          <a:p>
            <a:pPr marL="571500" indent="-571500" algn="just" eaLnBrk="1" hangingPunct="1">
              <a:buFont typeface="Wingdings" panose="05000000000000000000" pitchFamily="2" charset="2"/>
              <a:buChar char="Ø"/>
              <a:defRPr/>
            </a:pPr>
            <a:r>
              <a:rPr lang="sq-AL" dirty="1" sz="2500">
                <a:latin typeface="+mn-lt"/>
                <a:ea typeface="Verdana" panose="020B0604030504040204" pitchFamily="34" charset="0"/>
                <a:cs typeface="Verdana" panose="020B0604030504040204" pitchFamily="34" charset="0"/>
              </a:rPr>
              <a:t>KB është traktat global siç demonstrohet nga anëtarësia e tij</a:t>
            </a:r>
            <a:r>
              <a:rPr lang="sq-AL" dirty="1" sz="2500">
                <a:latin typeface="+mn-lt"/>
                <a:ea typeface="Verdana" panose="020B0604030504040204" pitchFamily="34" charset="0"/>
                <a:cs typeface="Verdana" panose="020B0604030504040204" pitchFamily="34" charset="0"/>
              </a:rPr>
              <a:t> </a:t>
            </a:r>
          </a:p>
          <a:p>
            <a:pPr marL="571500" indent="-571500" algn="just" eaLnBrk="1" hangingPunct="1">
              <a:buFont typeface="Wingdings" panose="05000000000000000000" pitchFamily="2" charset="2"/>
              <a:buChar char="Ø"/>
              <a:defRPr/>
            </a:pPr>
            <a:endParaRPr lang="en-US" sz="2500" dirty="0">
              <a:latin typeface="+mn-lt"/>
              <a:ea typeface="Verdana" panose="020B0604030504040204" pitchFamily="34" charset="0"/>
              <a:cs typeface="Verdana" panose="020B0604030504040204" pitchFamily="34" charset="0"/>
            </a:endParaRPr>
          </a:p>
          <a:p>
            <a:pPr marL="571500" indent="-571500" algn="just" eaLnBrk="1" hangingPunct="1">
              <a:buFont typeface="Wingdings" panose="05000000000000000000" pitchFamily="2" charset="2"/>
              <a:buChar char="Ø"/>
              <a:defRPr/>
            </a:pPr>
            <a:r>
              <a:rPr lang="sq-AL" dirty="1" sz="2500">
                <a:latin typeface="+mn-lt"/>
                <a:ea typeface="Verdana" panose="020B0604030504040204" pitchFamily="34" charset="0"/>
                <a:cs typeface="Verdana" panose="020B0604030504040204" pitchFamily="34" charset="0"/>
              </a:rPr>
              <a:t>Shkalla e anëtarësimeve në të gjithë botën vazhdon të përshpejtohet</a:t>
            </a:r>
            <a:r>
              <a:rPr lang="sq-AL" dirty="1" sz="2500">
                <a:latin typeface="+mn-lt"/>
                <a:ea typeface="Verdana" panose="020B0604030504040204" pitchFamily="34" charset="0"/>
                <a:cs typeface="Verdana" panose="020B0604030504040204" pitchFamily="34" charset="0"/>
              </a:rPr>
              <a:t> </a:t>
            </a:r>
          </a:p>
          <a:p>
            <a:pPr marL="571500" indent="-571500" algn="just" eaLnBrk="1" hangingPunct="1">
              <a:buFont typeface="Wingdings" panose="05000000000000000000" pitchFamily="2" charset="2"/>
              <a:buChar char="Ø"/>
              <a:defRPr/>
            </a:pPr>
            <a:endParaRPr lang="en-US" sz="2500" dirty="0">
              <a:latin typeface="+mn-lt"/>
              <a:ea typeface="Verdana" panose="020B0604030504040204" pitchFamily="34" charset="0"/>
              <a:cs typeface="Verdana" panose="020B0604030504040204" pitchFamily="34" charset="0"/>
            </a:endParaRPr>
          </a:p>
          <a:p>
            <a:pPr marL="571500" indent="-571500" algn="just" eaLnBrk="1" hangingPunct="1">
              <a:buFont typeface="Wingdings" panose="05000000000000000000" pitchFamily="2" charset="2"/>
              <a:buChar char="Ø"/>
              <a:defRPr/>
            </a:pPr>
            <a:r>
              <a:rPr lang="sq-AL" dirty="1" sz="2500">
                <a:latin typeface="+mn-lt"/>
                <a:ea typeface="Verdana" panose="020B0604030504040204" pitchFamily="34" charset="0"/>
                <a:cs typeface="Verdana" panose="020B0604030504040204" pitchFamily="34" charset="0"/>
              </a:rPr>
              <a:t>Çdo traktat i ri në rrethanat aktuale do të merrte 25+ vjet për të arritur deri në KB:</a:t>
            </a:r>
          </a:p>
          <a:p>
            <a:pPr marL="1314450" lvl="1" indent="-571500" algn="just" eaLnBrk="1" hangingPunct="1">
              <a:buFont typeface="Arial" panose="020B0604020202020204" pitchFamily="34" charset="0"/>
              <a:buChar char="•"/>
              <a:defRPr/>
            </a:pPr>
            <a:r>
              <a:rPr lang="sq-AL" dirty="1" sz="2500">
                <a:latin typeface="+mn-lt"/>
                <a:ea typeface="Verdana" panose="020B0604030504040204" pitchFamily="34" charset="0"/>
                <a:cs typeface="Verdana" panose="020B0604030504040204" pitchFamily="34" charset="0"/>
              </a:rPr>
              <a:t>Puna fillestare për KB ka filluar në vitin 1996 dhe janë dashur 24 vjet për të arritur fazën aktuale</a:t>
            </a:r>
          </a:p>
          <a:p>
            <a:pPr marL="1314450" lvl="1" indent="-571500" algn="just" eaLnBrk="1" hangingPunct="1">
              <a:buFont typeface="Arial" panose="020B0604020202020204" pitchFamily="34" charset="0"/>
              <a:buChar char="•"/>
              <a:defRPr/>
            </a:pPr>
            <a:r>
              <a:rPr lang="sq-AL" dirty="1" sz="2500">
                <a:latin typeface="+mn-lt"/>
                <a:ea typeface="Verdana" panose="020B0604030504040204" pitchFamily="34" charset="0"/>
                <a:cs typeface="Verdana" panose="020B0604030504040204" pitchFamily="34" charset="0"/>
              </a:rPr>
              <a:t>Divergjenca për çështje</a:t>
            </a:r>
          </a:p>
        </p:txBody>
      </p:sp>
    </p:spTree>
    <p:extLst>
      <p:ext uri="{BB962C8B-B14F-4D97-AF65-F5344CB8AC3E}">
        <p14:creationId xmlns:p14="http://schemas.microsoft.com/office/powerpoint/2010/main" val="147722021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9A5032-5BD8-4AA3-99F0-476BA7DC21F8}"/>
              </a:ext>
            </a:extLst>
          </p:cNvPr>
          <p:cNvSpPr>
            <a:spLocks noGrp="1"/>
          </p:cNvSpPr>
          <p:nvPr>
            <p:ph type="title"/>
          </p:nvPr>
        </p:nvSpPr>
        <p:spPr/>
        <p:txBody>
          <a:bodyPr/>
          <a:lstStyle/>
          <a:p>
            <a:endParaRPr lang="aa-ET"/>
          </a:p>
        </p:txBody>
      </p:sp>
      <p:sp>
        <p:nvSpPr>
          <p:cNvPr id="3" name="Text Placeholder 2">
            <a:extLst>
              <a:ext uri="{FF2B5EF4-FFF2-40B4-BE49-F238E27FC236}">
                <a16:creationId xmlns:a16="http://schemas.microsoft.com/office/drawing/2014/main" xmlns="" id="{7996FEB4-35B3-49E3-BD57-43E4114A76DC}"/>
              </a:ext>
            </a:extLst>
          </p:cNvPr>
          <p:cNvSpPr>
            <a:spLocks noGrp="1"/>
          </p:cNvSpPr>
          <p:nvPr>
            <p:ph type="body" idx="1"/>
          </p:nvPr>
        </p:nvSpPr>
        <p:spPr/>
        <p:txBody>
          <a:bodyPr/>
          <a:lstStyle/>
          <a:p>
            <a:endParaRPr lang="aa-ET"/>
          </a:p>
        </p:txBody>
      </p:sp>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722312" y="1231904"/>
            <a:ext cx="756559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sq-AL" dirty="1" sz="4200" b="1">
                <a:solidFill>
                  <a:srgbClr val="FF0000"/>
                </a:solidFill>
                <a:latin typeface="+mn-lt"/>
                <a:ea typeface="Verdana" panose="020B0604030504040204" pitchFamily="34" charset="0"/>
                <a:cs typeface="Verdana" panose="020B0604030504040204" pitchFamily="34" charset="0"/>
              </a:rPr>
              <a:t>MITI:</a:t>
            </a:r>
          </a:p>
          <a:p>
            <a:pPr algn="ctr">
              <a:defRPr/>
            </a:pPr>
            <a:r>
              <a:rPr lang="sq-AL" dirty="1" sz="4200">
                <a:latin typeface="+mn-lt"/>
                <a:ea typeface="Verdana" panose="020B0604030504040204" pitchFamily="34" charset="0"/>
                <a:cs typeface="Verdana" panose="020B0604030504040204" pitchFamily="34" charset="0"/>
              </a:rPr>
              <a:t>Konventa e Budapestit është</a:t>
            </a:r>
            <a:r>
              <a:rPr lang="sq-AL" dirty="1" sz="4200"/>
              <a:t> </a:t>
            </a:r>
            <a:r>
              <a:rPr lang="sq-AL" dirty="1" b="1" sz="4200"/>
              <a:t>vjetruar</a:t>
            </a:r>
            <a:r>
              <a:rPr lang="sq-AL" dirty="1" b="1" sz="4200">
                <a:latin typeface="Verdana" panose="020B0604030504040204" pitchFamily="34" charset="0"/>
                <a:ea typeface="Verdana" panose="020B0604030504040204" pitchFamily="34" charset="0"/>
                <a:cs typeface="Verdana" panose="020B0604030504040204" pitchFamily="34" charset="0"/>
              </a:rPr>
              <a:t> </a:t>
            </a:r>
          </a:p>
        </p:txBody>
      </p:sp>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Miti</a:t>
            </a:r>
            <a:r>
              <a:rPr lang="sq-AL" dirty="1" sz="2700">
                <a:solidFill>
                  <a:schemeClr val="bg1"/>
                </a:solidFill>
                <a:latin typeface="Verdana" panose="020B0604030504040204" pitchFamily="34" charset="0"/>
                <a:ea typeface="Verdana" panose="020B0604030504040204" pitchFamily="34" charset="0"/>
                <a:cs typeface="Verdana" charset="0"/>
              </a:rPr>
              <a:t> </a:t>
            </a:r>
          </a:p>
        </p:txBody>
      </p:sp>
      <p:pic>
        <p:nvPicPr>
          <p:cNvPr id="4" name="Picture 2" descr="Image result for evolution of technology">
            <a:extLst>
              <a:ext uri="{FF2B5EF4-FFF2-40B4-BE49-F238E27FC236}">
                <a16:creationId xmlns:a16="http://schemas.microsoft.com/office/drawing/2014/main" xmlns="" id="{4BDCF68D-0CB9-438A-AEB4-33011F5C82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074" y="2701445"/>
            <a:ext cx="8813851" cy="38021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07979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Realiteti</a:t>
            </a:r>
            <a:r>
              <a:rPr lang="sq-AL" dirty="1" sz="2700">
                <a:solidFill>
                  <a:schemeClr val="bg1"/>
                </a:solidFill>
                <a:latin typeface="Verdana" panose="020B0604030504040204" pitchFamily="34" charset="0"/>
              </a:rPr>
              <a:t> </a:t>
            </a:r>
          </a:p>
        </p:txBody>
      </p:sp>
      <p:sp>
        <p:nvSpPr>
          <p:cNvPr id="11" name="Rectangle 2"/>
          <p:cNvSpPr>
            <a:spLocks noChangeArrowheads="1"/>
          </p:cNvSpPr>
          <p:nvPr/>
        </p:nvSpPr>
        <p:spPr bwMode="auto">
          <a:xfrm>
            <a:off x="395536" y="1266869"/>
            <a:ext cx="8352928" cy="5432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q-AL" dirty="1" sz="3500" kumimoji="0" b="1" i="0" u="none" strike="noStrike" cap="none" normalizeH="0" baseline="0" noProof="0">
                <a:ln>
                  <a:noFill/>
                </a:ln>
                <a:solidFill>
                  <a:srgbClr val="FF0000"/>
                </a:solidFill>
                <a:uLnTx/>
                <a:uFillTx/>
                <a:latin typeface="+mn-lt"/>
                <a:ea typeface="Verdana" panose="020B0604030504040204" pitchFamily="34" charset="0"/>
                <a:cs typeface="Verdana" panose="020B0604030504040204" pitchFamily="34" charset="0"/>
              </a:rPr>
              <a:t>REALITETI </a:t>
            </a:r>
            <a:r>
              <a:rPr lang="sq-AL" dirty="1" kumimoji="0" b="1" i="0" u="none" strike="noStrike" cap="none" normalizeH="0" baseline="0" noProof="0">
                <a:ln>
                  <a:noFill/>
                </a:ln>
                <a:uLnTx/>
                <a:uFillTx/>
                <a:latin typeface="+mn-lt"/>
                <a:ea typeface="Verdana" panose="020B0604030504040204" pitchFamily="34" charset="0"/>
                <a:cs typeface="Verdana" panose="020B0604030504040204" pitchFamily="34" charset="0"/>
              </a:rPr>
              <a:t>ËSHTË SI NË VIJIM:</a:t>
            </a:r>
          </a:p>
          <a:p>
            <a:pPr eaLnBrk="1" hangingPunct="1">
              <a:defRPr/>
            </a:pPr>
            <a:endParaRPr lang="en-GB" sz="24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sq-AL" dirty="1" sz="2400">
                <a:latin typeface="+mn-lt"/>
                <a:ea typeface="Verdana" panose="020B0604030504040204" pitchFamily="34" charset="0"/>
                <a:cs typeface="Verdana" panose="020B0604030504040204" pitchFamily="34" charset="0"/>
              </a:rPr>
              <a:t>Përpiluar në vitin 2001</a:t>
            </a:r>
            <a:r>
              <a:rPr lang="sq-AL" dirty="1" sz="2400">
                <a:latin typeface="+mn-lt"/>
                <a:ea typeface="Verdana" panose="020B0604030504040204" pitchFamily="34" charset="0"/>
                <a:cs typeface="Verdana" panose="020B0604030504040204" pitchFamily="34" charset="0"/>
              </a:rPr>
              <a:t> </a:t>
            </a:r>
          </a:p>
          <a:p>
            <a:pPr marL="571500" indent="-571500" eaLnBrk="1" hangingPunct="1">
              <a:buFont typeface="Arial" panose="020B0604020202020204" pitchFamily="34" charset="0"/>
              <a:buChar char="•"/>
              <a:defRPr/>
            </a:pPr>
            <a:endParaRPr lang="en-US" sz="2400" dirty="0">
              <a:latin typeface="+mn-lt"/>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sq-AL" dirty="1" sz="2400">
                <a:latin typeface="+mn-lt"/>
                <a:ea typeface="Verdana" panose="020B0604030504040204" pitchFamily="34" charset="0"/>
                <a:cs typeface="Verdana" panose="020B0604030504040204" pitchFamily="34" charset="0"/>
              </a:rPr>
              <a:t>Protokolle shtesë</a:t>
            </a:r>
            <a:r>
              <a:rPr lang="sq-AL" dirty="1" sz="2400">
                <a:latin typeface="+mn-lt"/>
                <a:ea typeface="Verdana" panose="020B0604030504040204" pitchFamily="34" charset="0"/>
                <a:cs typeface="Verdana" panose="020B0604030504040204" pitchFamily="34" charset="0"/>
              </a:rPr>
              <a:t> </a:t>
            </a:r>
          </a:p>
          <a:p>
            <a:pPr marL="571500" indent="-571500" eaLnBrk="1" hangingPunct="1">
              <a:buFont typeface="Arial" panose="020B0604020202020204" pitchFamily="34" charset="0"/>
              <a:buChar char="•"/>
              <a:defRPr/>
            </a:pPr>
            <a:endParaRPr lang="en-US" sz="2400" dirty="0">
              <a:latin typeface="+mn-lt"/>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sq-AL" dirty="1" sz="2400">
                <a:latin typeface="+mn-lt"/>
                <a:ea typeface="Verdana" panose="020B0604030504040204" pitchFamily="34" charset="0"/>
                <a:cs typeface="Verdana" panose="020B0604030504040204" pitchFamily="34" charset="0"/>
              </a:rPr>
              <a:t>Shënimet udhëzuese</a:t>
            </a:r>
          </a:p>
          <a:p>
            <a:pPr eaLnBrk="1" hangingPunct="1">
              <a:defRPr/>
            </a:pPr>
            <a:endParaRPr lang="en-US" sz="2400" dirty="0">
              <a:latin typeface="+mn-lt"/>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sq-AL" dirty="1" sz="2400">
                <a:latin typeface="+mn-lt"/>
                <a:ea typeface="Verdana" panose="020B0604030504040204" pitchFamily="34" charset="0"/>
                <a:cs typeface="Verdana" panose="020B0604030504040204" pitchFamily="34" charset="0"/>
              </a:rPr>
              <a:t>Vazhdon të përdoret si bazë për traktatet tjera (Konventa Arabe, Konventa UA) dhe ligjet e brendshme</a:t>
            </a:r>
          </a:p>
          <a:p>
            <a:pPr marL="571500" indent="-571500"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Vendet nuk janë ende duke e ratifikuar</a:t>
            </a:r>
          </a:p>
          <a:p>
            <a:pPr marL="571500" indent="-571500"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628492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Realiteti</a:t>
            </a:r>
            <a:r>
              <a:rPr lang="sq-AL" dirty="1" sz="2700">
                <a:solidFill>
                  <a:schemeClr val="bg1"/>
                </a:solidFill>
                <a:latin typeface="Verdana" panose="020B0604030504040204" pitchFamily="34" charset="0"/>
              </a:rPr>
              <a:t> </a:t>
            </a:r>
          </a:p>
        </p:txBody>
      </p:sp>
      <p:sp>
        <p:nvSpPr>
          <p:cNvPr id="11" name="Rectangle 2"/>
          <p:cNvSpPr>
            <a:spLocks noChangeArrowheads="1"/>
          </p:cNvSpPr>
          <p:nvPr/>
        </p:nvSpPr>
        <p:spPr bwMode="auto">
          <a:xfrm>
            <a:off x="467544" y="1268760"/>
            <a:ext cx="8352928" cy="432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q-AL" dirty="1" sz="3500" kumimoji="0" b="1" i="0" u="none" strike="noStrike" cap="none" normalizeH="0" baseline="0" noProof="0">
                <a:ln>
                  <a:noFill/>
                </a:ln>
                <a:solidFill>
                  <a:srgbClr val="FF0000"/>
                </a:solidFill>
                <a:uLnTx/>
                <a:uFillTx/>
                <a:latin typeface="+mn-lt"/>
                <a:ea typeface="Verdana" panose="020B0604030504040204" pitchFamily="34" charset="0"/>
                <a:cs typeface="Verdana" panose="020B0604030504040204" pitchFamily="34" charset="0"/>
              </a:rPr>
              <a:t>REALITETI </a:t>
            </a:r>
            <a:r>
              <a:rPr lang="sq-AL" dirty="1" kumimoji="0" b="1" i="0" u="none" strike="noStrike" cap="none" normalizeH="0" baseline="0" noProof="0">
                <a:ln>
                  <a:noFill/>
                </a:ln>
                <a:uLnTx/>
                <a:uFillTx/>
                <a:latin typeface="+mn-lt"/>
                <a:ea typeface="Verdana" panose="020B0604030504040204" pitchFamily="34" charset="0"/>
                <a:cs typeface="Verdana" panose="020B0604030504040204" pitchFamily="34" charset="0"/>
              </a:rPr>
              <a:t>ËSHTË SI NË VIJIM:</a:t>
            </a:r>
          </a:p>
          <a:p>
            <a:pPr marL="571500" indent="-571500"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Shumë vende të zhvilluara kanë legjislacion të vjetër, por efektiv për krimin kibernetik</a:t>
            </a:r>
            <a:r>
              <a:rPr lang="sq-AL" dirty="1">
                <a:latin typeface="+mn-lt"/>
                <a:ea typeface="Verdana" panose="020B0604030504040204" pitchFamily="34" charset="0"/>
                <a:cs typeface="Verdana" panose="020B0604030504040204" pitchFamily="34" charset="0"/>
              </a:rPr>
              <a:t> </a:t>
            </a:r>
          </a:p>
          <a:p>
            <a:pPr marL="1314450" lvl="1" indent="-571500"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SHBA – 1986</a:t>
            </a:r>
            <a:r>
              <a:rPr lang="sq-AL" dirty="1">
                <a:latin typeface="+mn-lt"/>
                <a:ea typeface="Verdana" panose="020B0604030504040204" pitchFamily="34" charset="0"/>
                <a:cs typeface="Verdana" panose="020B0604030504040204" pitchFamily="34" charset="0"/>
              </a:rPr>
              <a:t> </a:t>
            </a:r>
          </a:p>
          <a:p>
            <a:pPr marL="1314450" lvl="1" indent="-571500"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MB - 1990</a:t>
            </a:r>
          </a:p>
          <a:p>
            <a:pPr marL="1314450" lvl="1" indent="-571500"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Australia – 2001</a:t>
            </a:r>
          </a:p>
          <a:p>
            <a:pPr marL="1314450" lvl="1" indent="-571500"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Franca – 2004</a:t>
            </a:r>
            <a:r>
              <a:rPr lang="sq-AL" dirty="1">
                <a:latin typeface="+mn-lt"/>
                <a:ea typeface="Verdana" panose="020B0604030504040204" pitchFamily="34" charset="0"/>
                <a:cs typeface="Verdana" panose="020B0604030504040204" pitchFamily="34" charset="0"/>
              </a:rPr>
              <a:t> </a:t>
            </a:r>
          </a:p>
          <a:p>
            <a:pPr marL="571500" indent="-571500"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Sekret për jetëgjatësinë është gjuha neutrale e teknologjisë - shtrihet organikisht në krime dhe teknologji të reja</a:t>
            </a:r>
          </a:p>
        </p:txBody>
      </p:sp>
    </p:spTree>
    <p:extLst>
      <p:ext uri="{BB962C8B-B14F-4D97-AF65-F5344CB8AC3E}">
        <p14:creationId xmlns:p14="http://schemas.microsoft.com/office/powerpoint/2010/main" val="202471482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395536" y="1231904"/>
            <a:ext cx="8208912" cy="386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sq-AL" dirty="1" sz="3900" b="1">
                <a:solidFill>
                  <a:srgbClr val="FF0000"/>
                </a:solidFill>
                <a:latin typeface="+mn-lt"/>
                <a:ea typeface="Verdana" panose="020B0604030504040204" pitchFamily="34" charset="0"/>
                <a:cs typeface="Verdana" panose="020B0604030504040204" pitchFamily="34" charset="0"/>
              </a:rPr>
              <a:t>MITI:</a:t>
            </a:r>
            <a:r>
              <a:rPr lang="sq-AL" dirty="1" sz="3900" b="1">
                <a:solidFill>
                  <a:srgbClr val="FF0000"/>
                </a:solidFill>
                <a:latin typeface="+mn-lt"/>
                <a:ea typeface="Verdana" panose="020B0604030504040204" pitchFamily="34" charset="0"/>
                <a:cs typeface="Verdana" panose="020B0604030504040204" pitchFamily="34" charset="0"/>
              </a:rPr>
              <a:t> </a:t>
            </a:r>
          </a:p>
          <a:p>
            <a:pPr eaLnBrk="1" hangingPunct="1">
              <a:defRPr/>
            </a:pPr>
            <a:r>
              <a:rPr lang="sq-AL" dirty="1" sz="3600">
                <a:latin typeface="+mn-lt"/>
                <a:ea typeface="Verdana" panose="020B0604030504040204" pitchFamily="34" charset="0"/>
                <a:cs typeface="Verdana" panose="020B0604030504040204" pitchFamily="34" charset="0"/>
              </a:rPr>
              <a:t>Konventa e Budapestit u </a:t>
            </a:r>
            <a:r>
              <a:rPr lang="sq-AL" dirty="1" b="1" sz="3600">
                <a:latin typeface="+mn-lt"/>
                <a:ea typeface="Verdana" panose="020B0604030504040204" pitchFamily="34" charset="0"/>
                <a:cs typeface="Verdana" panose="020B0604030504040204" pitchFamily="34" charset="0"/>
              </a:rPr>
              <a:t>hartua nga një grup i vogël vendesh</a:t>
            </a:r>
            <a:r>
              <a:rPr lang="sq-AL" dirty="1" b="1" sz="3600">
                <a:latin typeface="+mn-lt"/>
                <a:ea typeface="Verdana" panose="020B0604030504040204" pitchFamily="34" charset="0"/>
                <a:cs typeface="Verdana" panose="020B0604030504040204" pitchFamily="34" charset="0"/>
              </a:rPr>
              <a:t> </a:t>
            </a:r>
          </a:p>
          <a:p>
            <a:pPr algn="ctr" eaLnBrk="1" hangingPunct="1">
              <a:defRPr/>
            </a:pPr>
            <a:endParaRPr lang="en-US" sz="3900" b="1" dirty="0">
              <a:latin typeface="Verdana" panose="020B0604030504040204" pitchFamily="34" charset="0"/>
              <a:ea typeface="Verdana" panose="020B0604030504040204" pitchFamily="34" charset="0"/>
              <a:cs typeface="Verdana" panose="020B0604030504040204" pitchFamily="34" charset="0"/>
            </a:endParaRPr>
          </a:p>
          <a:p>
            <a:pPr algn="ctr" eaLnBrk="1" hangingPunct="1">
              <a:defRPr/>
            </a:pPr>
            <a:endParaRPr lang="en-US" sz="3900" b="1" dirty="0">
              <a:latin typeface="Verdana" panose="020B0604030504040204" pitchFamily="34" charset="0"/>
              <a:ea typeface="Verdana" panose="020B0604030504040204" pitchFamily="34" charset="0"/>
              <a:cs typeface="Verdana" panose="020B0604030504040204" pitchFamily="34" charset="0"/>
            </a:endParaRPr>
          </a:p>
          <a:p>
            <a:pPr algn="ctr" eaLnBrk="1" hangingPunct="1">
              <a:defRPr/>
            </a:pPr>
            <a:r>
              <a:rPr lang="sq-AL" dirty="1" sz="2500" b="1">
                <a:latin typeface="+mn-lt"/>
                <a:ea typeface="Verdana" panose="020B0604030504040204" pitchFamily="34" charset="0"/>
                <a:cs typeface="Verdana" panose="020B0604030504040204" pitchFamily="34" charset="0"/>
              </a:rPr>
              <a:t>“Vendi im nuk ishte pjesë e procesit të negociatave dhe hartimit - pse vendi im duhet të bëhet palë?”</a:t>
            </a:r>
          </a:p>
        </p:txBody>
      </p:sp>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Miti</a:t>
            </a:r>
            <a:r>
              <a:rPr lang="sq-AL" dirty="1" sz="2700">
                <a:solidFill>
                  <a:schemeClr val="bg1"/>
                </a:solidFill>
                <a:latin typeface="Verdana" panose="020B0604030504040204" pitchFamily="34" charset="0"/>
                <a:ea typeface="Verdana" panose="020B0604030504040204" pitchFamily="34" charset="0"/>
                <a:cs typeface="Verdana" charset="0"/>
              </a:rPr>
              <a:t> </a:t>
            </a:r>
          </a:p>
        </p:txBody>
      </p:sp>
      <p:pic>
        <p:nvPicPr>
          <p:cNvPr id="6" name="Picture 6" descr="Image result for treaty writing">
            <a:extLst>
              <a:ext uri="{FF2B5EF4-FFF2-40B4-BE49-F238E27FC236}">
                <a16:creationId xmlns:a16="http://schemas.microsoft.com/office/drawing/2014/main" xmlns="" id="{21E5C267-DC10-4138-8E75-B0319161731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0624" y="2584329"/>
            <a:ext cx="1479626" cy="1473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389610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ea typeface="Verdana" panose="020B0604030504040204" pitchFamily="34" charset="0"/>
              </a:rPr>
              <a:t>Realiteti</a:t>
            </a:r>
            <a:r>
              <a:rPr lang="sq-AL" dirty="1" sz="2700">
                <a:solidFill>
                  <a:schemeClr val="bg1"/>
                </a:solidFill>
                <a:latin typeface="Verdana" panose="020B0604030504040204" pitchFamily="34" charset="0"/>
                <a:ea typeface="Verdana" panose="020B0604030504040204" pitchFamily="34" charset="0"/>
              </a:rPr>
              <a:t> </a:t>
            </a:r>
          </a:p>
        </p:txBody>
      </p:sp>
      <p:sp>
        <p:nvSpPr>
          <p:cNvPr id="11" name="Rectangle 2"/>
          <p:cNvSpPr>
            <a:spLocks noChangeArrowheads="1"/>
          </p:cNvSpPr>
          <p:nvPr/>
        </p:nvSpPr>
        <p:spPr bwMode="auto">
          <a:xfrm>
            <a:off x="467544" y="1083796"/>
            <a:ext cx="8352928"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sq-AL" dirty="1" kumimoji="0" b="1" i="0" u="none" strike="noStrike" cap="none" normalizeH="0" baseline="0" noProof="0">
                <a:ln>
                  <a:noFill/>
                </a:ln>
                <a:solidFill>
                  <a:srgbClr val="FF0000"/>
                </a:solidFill>
                <a:uLnTx/>
                <a:uFillTx/>
              </a:rPr>
              <a:t>REALITETI </a:t>
            </a:r>
            <a:r>
              <a:rPr lang="sq-AL" dirty="1" kumimoji="0" b="1" i="0" u="none" strike="noStrike" cap="none" normalizeH="0" baseline="0" noProof="0">
                <a:ln>
                  <a:noFill/>
                </a:ln>
                <a:uLnTx/>
                <a:uFillTx/>
              </a:rPr>
              <a:t>ËSHTË SI NË VIJIM:</a:t>
            </a:r>
          </a:p>
          <a:p>
            <a:pPr marL="571500" indent="-571500" algn="just"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Shumë vende nuk e shikonin krimin kibernetik si prioritet në vitin 2001</a:t>
            </a:r>
          </a:p>
          <a:p>
            <a:pPr marL="571500" indent="-571500" algn="just"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Traktatet duhet të vlerësohen për meritat, dobinë &amp; </a:t>
            </a:r>
            <a:r>
              <a:rPr lang="sq-AL" dirty="1" b="1">
                <a:solidFill>
                  <a:srgbClr val="FF0000"/>
                </a:solidFill>
                <a:latin typeface="+mn-lt"/>
                <a:ea typeface="Verdana" panose="020B0604030504040204" pitchFamily="34" charset="0"/>
                <a:cs typeface="Verdana" panose="020B0604030504040204" pitchFamily="34" charset="0"/>
              </a:rPr>
              <a:t>interesin kombëtar </a:t>
            </a:r>
            <a:r>
              <a:rPr lang="sq-AL" dirty="1">
                <a:latin typeface="+mn-lt"/>
                <a:ea typeface="Verdana" panose="020B0604030504040204" pitchFamily="34" charset="0"/>
                <a:cs typeface="Verdana" panose="020B0604030504040204" pitchFamily="34" charset="0"/>
              </a:rPr>
              <a:t>më shumë sesa politikat, paragjykimet dhe interesi strategjik i të tjerëve</a:t>
            </a:r>
            <a:r>
              <a:rPr lang="sq-AL" dirty="1">
                <a:latin typeface="+mn-lt"/>
                <a:ea typeface="Verdana" panose="020B0604030504040204" pitchFamily="34" charset="0"/>
                <a:cs typeface="Verdana" panose="020B0604030504040204" pitchFamily="34" charset="0"/>
              </a:rPr>
              <a:t> </a:t>
            </a:r>
          </a:p>
          <a:p>
            <a:pPr marL="571500" indent="-571500" algn="just"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Nëse traktatet u shërbejnë </a:t>
            </a:r>
            <a:r>
              <a:rPr lang="sq-AL" dirty="1" b="1">
                <a:solidFill>
                  <a:srgbClr val="FF0000"/>
                </a:solidFill>
                <a:latin typeface="+mn-lt"/>
                <a:ea typeface="Verdana" panose="020B0604030504040204" pitchFamily="34" charset="0"/>
                <a:cs typeface="Verdana" panose="020B0604030504040204" pitchFamily="34" charset="0"/>
              </a:rPr>
              <a:t>interesave tuaj kombëtar</a:t>
            </a:r>
            <a:r>
              <a:rPr lang="sq-AL" dirty="1">
                <a:latin typeface="+mn-lt"/>
                <a:ea typeface="Verdana" panose="020B0604030504040204" pitchFamily="34" charset="0"/>
                <a:cs typeface="Verdana" panose="020B0604030504040204" pitchFamily="34" charset="0"/>
              </a:rPr>
              <a:t>, nuk prish punë se kush i negocion ato</a:t>
            </a:r>
          </a:p>
          <a:p>
            <a:pPr marL="571500" indent="-571500" algn="just"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Kërcënimet ndaj përdoruesve të internetit, mjetet teknike/ligjore për hetimin dhe ndjekjen penale të krimeve kibernetike janë identike në të gjitha vendet</a:t>
            </a:r>
          </a:p>
        </p:txBody>
      </p:sp>
    </p:spTree>
    <p:extLst>
      <p:ext uri="{BB962C8B-B14F-4D97-AF65-F5344CB8AC3E}">
        <p14:creationId xmlns:p14="http://schemas.microsoft.com/office/powerpoint/2010/main" val="384901297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ea typeface="Verdana" panose="020B0604030504040204" pitchFamily="34" charset="0"/>
              </a:rPr>
              <a:t>Realiteti</a:t>
            </a:r>
            <a:r>
              <a:rPr lang="sq-AL" dirty="1" sz="2700">
                <a:solidFill>
                  <a:schemeClr val="bg1"/>
                </a:solidFill>
                <a:latin typeface="Verdana" panose="020B0604030504040204" pitchFamily="34" charset="0"/>
                <a:ea typeface="Verdana" panose="020B0604030504040204" pitchFamily="34" charset="0"/>
              </a:rPr>
              <a:t> </a:t>
            </a:r>
          </a:p>
        </p:txBody>
      </p:sp>
      <p:sp>
        <p:nvSpPr>
          <p:cNvPr id="11" name="Rectangle 2"/>
          <p:cNvSpPr>
            <a:spLocks noChangeArrowheads="1"/>
          </p:cNvSpPr>
          <p:nvPr/>
        </p:nvSpPr>
        <p:spPr bwMode="auto">
          <a:xfrm>
            <a:off x="408329" y="1952649"/>
            <a:ext cx="8015798" cy="387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endParaRPr lang="en-US" sz="2100" dirty="0" smtClean="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100">
                <a:latin typeface="+mn-lt"/>
                <a:ea typeface="Verdana" panose="020B0604030504040204" pitchFamily="34" charset="0"/>
                <a:cs typeface="Verdana" panose="020B0604030504040204" pitchFamily="34" charset="0"/>
              </a:rPr>
              <a:t>Shumë traktate tjera që kanë të bëjnë me çështje teknike të hartuara nga vende të caktuara u pranuan më vonë nga vendet e tjera</a:t>
            </a:r>
          </a:p>
          <a:p>
            <a:pPr algn="just" eaLnBrk="1" hangingPunct="1">
              <a:defRPr/>
            </a:pPr>
            <a:endParaRPr lang="en-US" sz="21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100">
                <a:latin typeface="+mn-lt"/>
                <a:ea typeface="Verdana" panose="020B0604030504040204" pitchFamily="34" charset="0"/>
                <a:cs typeface="Verdana" panose="020B0604030504040204" pitchFamily="34" charset="0"/>
              </a:rPr>
              <a:t>Shembuj të traktateve tani globale të hartuara nga vendet e zgjedhura:</a:t>
            </a:r>
          </a:p>
          <a:p>
            <a:pPr algn="just" eaLnBrk="1" hangingPunct="1">
              <a:defRPr/>
            </a:pPr>
            <a:endParaRPr lang="en-US" sz="2100" dirty="0">
              <a:latin typeface="+mn-lt"/>
              <a:ea typeface="Verdana" panose="020B0604030504040204" pitchFamily="34" charset="0"/>
              <a:cs typeface="Verdana" panose="020B0604030504040204" pitchFamily="34" charset="0"/>
            </a:endParaRPr>
          </a:p>
          <a:p>
            <a:pPr marL="1314450" lvl="1" indent="-571500" algn="just" eaLnBrk="1" hangingPunct="1">
              <a:buFont typeface="Arial" panose="020B0604020202020204" pitchFamily="34" charset="0"/>
              <a:buChar char="•"/>
              <a:defRPr/>
            </a:pPr>
            <a:r>
              <a:rPr lang="sq-AL" dirty="1" sz="2000">
                <a:latin typeface="+mn-lt"/>
                <a:ea typeface="Verdana" panose="020B0604030504040204" pitchFamily="34" charset="0"/>
                <a:cs typeface="Verdana" panose="020B0604030504040204" pitchFamily="34" charset="0"/>
              </a:rPr>
              <a:t>Rregullat e Hagës 1924 &amp; Rregullat e Hagës-Visby 1968 për Transportin e Mallrave përmes Detit</a:t>
            </a:r>
            <a:r>
              <a:rPr lang="sq-AL" dirty="1" sz="2000">
                <a:latin typeface="+mn-lt"/>
                <a:ea typeface="Verdana" panose="020B0604030504040204" pitchFamily="34" charset="0"/>
                <a:cs typeface="Verdana" panose="020B0604030504040204" pitchFamily="34" charset="0"/>
              </a:rPr>
              <a:t> </a:t>
            </a:r>
          </a:p>
          <a:p>
            <a:pPr marL="1314450" lvl="1" indent="-571500" algn="just" eaLnBrk="1" hangingPunct="1">
              <a:buFont typeface="Arial" panose="020B0604020202020204" pitchFamily="34" charset="0"/>
              <a:buChar char="•"/>
              <a:defRPr/>
            </a:pPr>
            <a:r>
              <a:rPr lang="sq-AL" dirty="1" sz="2000">
                <a:latin typeface="+mn-lt"/>
                <a:ea typeface="Verdana" panose="020B0604030504040204" pitchFamily="34" charset="0"/>
                <a:cs typeface="Verdana" panose="020B0604030504040204" pitchFamily="34" charset="0"/>
              </a:rPr>
              <a:t>Konventa e Parisit e vitit 1919 e cila themeloi Komisionin Ndërkombëtar për Navigimin Ajror</a:t>
            </a:r>
          </a:p>
          <a:p>
            <a:pPr marL="1314450" lvl="1" indent="-571500" algn="just" eaLnBrk="1" hangingPunct="1">
              <a:buFont typeface="Arial" panose="020B0604020202020204" pitchFamily="34" charset="0"/>
              <a:buChar char="•"/>
              <a:defRPr/>
            </a:pPr>
            <a:r>
              <a:rPr lang="sq-AL" dirty="1" sz="2000">
                <a:latin typeface="+mn-lt"/>
                <a:ea typeface="Verdana" panose="020B0604030504040204" pitchFamily="34" charset="0"/>
                <a:cs typeface="Verdana" panose="020B0604030504040204" pitchFamily="34" charset="0"/>
              </a:rPr>
              <a:t>Konventa e Çikagos për Taksën Ndërkombëtare të Aviacionit Civil</a:t>
            </a:r>
            <a:r>
              <a:rPr lang="sq-AL" dirty="1" sz="2000">
                <a:latin typeface="+mn-lt"/>
                <a:ea typeface="Verdana" panose="020B0604030504040204" pitchFamily="34" charset="0"/>
                <a:cs typeface="Verdana" panose="020B0604030504040204" pitchFamily="34" charset="0"/>
              </a:rPr>
              <a:t> </a:t>
            </a:r>
          </a:p>
          <a:p>
            <a:pPr marL="1314450" lvl="1" indent="-571500" algn="just" eaLnBrk="1" hangingPunct="1">
              <a:buFont typeface="Arial" panose="020B0604020202020204" pitchFamily="34" charset="0"/>
              <a:buChar char="•"/>
              <a:defRPr/>
            </a:pPr>
            <a:r>
              <a:rPr lang="sq-AL" dirty="1" sz="2000">
                <a:latin typeface="+mn-lt"/>
                <a:ea typeface="Verdana" panose="020B0604030504040204" pitchFamily="34" charset="0"/>
                <a:cs typeface="Verdana" panose="020B0604030504040204" pitchFamily="34" charset="0"/>
              </a:rPr>
              <a:t>Konventa për Ndihmën e Ndërsjellë Administrative në Çështjet Tatimore</a:t>
            </a:r>
          </a:p>
        </p:txBody>
      </p:sp>
      <p:sp>
        <p:nvSpPr>
          <p:cNvPr id="4" name="TextBox 3">
            <a:extLst>
              <a:ext uri="{FF2B5EF4-FFF2-40B4-BE49-F238E27FC236}">
                <a16:creationId xmlns:a16="http://schemas.microsoft.com/office/drawing/2014/main" xmlns="" id="{C7028FC3-C01E-4776-8906-0A14C8241D7E}"/>
              </a:ext>
            </a:extLst>
          </p:cNvPr>
          <p:cNvSpPr txBox="1"/>
          <p:nvPr/>
        </p:nvSpPr>
        <p:spPr>
          <a:xfrm>
            <a:off x="2116864" y="1309942"/>
            <a:ext cx="5326352" cy="584775"/>
          </a:xfrm>
          <a:prstGeom prst="rect">
            <a:avLst/>
          </a:prstGeom>
          <a:noFill/>
        </p:spPr>
        <p:txBody>
          <a:bodyPr wrap="square">
            <a:spAutoFit/>
          </a:bodyPr>
          <a:lstStyle/>
          <a:p>
            <a:pPr eaLnBrk="1" hangingPunct="1">
              <a:defRPr/>
            </a:pPr>
            <a:r>
              <a:rPr lang="sq-AL" dirty="1" sz="3200" b="1">
                <a:solidFill>
                  <a:srgbClr val="FF0000"/>
                </a:solidFill>
                <a:ea typeface="Verdana" panose="020B0604030504040204" pitchFamily="34" charset="0"/>
                <a:cs typeface="Verdana" panose="020B0604030504040204" pitchFamily="34" charset="0"/>
              </a:rPr>
              <a:t>REALITETI </a:t>
            </a:r>
            <a:r>
              <a:rPr lang="sq-AL" dirty="1" sz="3200" b="1">
                <a:ea typeface="Verdana" panose="020B0604030504040204" pitchFamily="34" charset="0"/>
                <a:cs typeface="Verdana" panose="020B0604030504040204" pitchFamily="34" charset="0"/>
              </a:rPr>
              <a:t>ËSHTË SI NË VIJIM:</a:t>
            </a:r>
          </a:p>
        </p:txBody>
      </p:sp>
    </p:spTree>
    <p:extLst>
      <p:ext uri="{BB962C8B-B14F-4D97-AF65-F5344CB8AC3E}">
        <p14:creationId xmlns:p14="http://schemas.microsoft.com/office/powerpoint/2010/main" val="315783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fld id="{49C04F3A-82BD-4011-AADB-1F79FD7DF4BC}" type="slidenum">
              <a:rPr lang="en-GB" smtClean="0"/>
              <a:pPr/>
              <a:t>5</a:t>
            </a:fld>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en-GB" dirty="0" smtClean="0"/>
          </a:p>
          <a:p>
            <a:r>
              <a:rPr lang="sq-AL" dirty="1" sz="2700">
                <a:latin typeface="Verdana" panose="020B0604030504040204" pitchFamily="34" charset="0"/>
                <a:ea typeface="Verdana" panose="020B0604030504040204" pitchFamily="34" charset="0"/>
              </a:rPr>
              <a:t>Seksioni 1</a:t>
            </a:r>
          </a:p>
          <a:p>
            <a:endParaRPr lang="en-GB" dirty="0"/>
          </a:p>
        </p:txBody>
      </p:sp>
      <p:sp>
        <p:nvSpPr>
          <p:cNvPr id="8" name="Text Placeholder 2">
            <a:extLst>
              <a:ext uri="{FF2B5EF4-FFF2-40B4-BE49-F238E27FC236}">
                <a16:creationId xmlns:a16="http://schemas.microsoft.com/office/drawing/2014/main" xmlns="" id="{E380FE40-902C-48A0-8E4E-962AA387FB67}"/>
              </a:ext>
            </a:extLst>
          </p:cNvPr>
          <p:cNvSpPr txBox="1">
            <a:spLocks/>
          </p:cNvSpPr>
          <p:nvPr/>
        </p:nvSpPr>
        <p:spPr bwMode="auto">
          <a:xfrm>
            <a:off x="722313" y="2906713"/>
            <a:ext cx="7772400" cy="150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S PGothic" pitchFamily="34" charset="-128"/>
                <a:cs typeface="MS PGothic" charset="0"/>
              </a:defRPr>
            </a:lvl1pPr>
            <a:lvl2pPr marL="457200" indent="0" algn="l" rtl="0" eaLnBrk="0" fontAlgn="base" hangingPunct="0">
              <a:spcBef>
                <a:spcPct val="20000"/>
              </a:spcBef>
              <a:spcAft>
                <a:spcPct val="0"/>
              </a:spcAft>
              <a:buFont typeface="Arial" panose="020B0604020202020204" pitchFamily="34" charset="0"/>
              <a:buNone/>
              <a:defRPr sz="1800" kern="1200">
                <a:solidFill>
                  <a:schemeClr val="tx1">
                    <a:tint val="75000"/>
                  </a:schemeClr>
                </a:solidFill>
                <a:latin typeface="+mn-lt"/>
                <a:ea typeface="MS PGothic" pitchFamily="34" charset="-128"/>
                <a:cs typeface="MS PGothic" charset="0"/>
              </a:defRPr>
            </a:lvl2pPr>
            <a:lvl3pPr marL="914400" indent="0" algn="l" rtl="0" eaLnBrk="0" fontAlgn="base" hangingPunct="0">
              <a:spcBef>
                <a:spcPct val="20000"/>
              </a:spcBef>
              <a:spcAft>
                <a:spcPct val="0"/>
              </a:spcAft>
              <a:buFont typeface="Arial" panose="020B0604020202020204" pitchFamily="34" charset="0"/>
              <a:buNone/>
              <a:defRPr sz="1600" kern="1200">
                <a:solidFill>
                  <a:schemeClr val="tx1">
                    <a:tint val="75000"/>
                  </a:schemeClr>
                </a:solidFill>
                <a:latin typeface="+mn-lt"/>
                <a:ea typeface="MS PGothic" pitchFamily="34" charset="-128"/>
                <a:cs typeface="MS PGothic" charset="0"/>
              </a:defRPr>
            </a:lvl3pPr>
            <a:lvl4pPr marL="13716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4pPr>
            <a:lvl5pPr marL="18288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defTabSz="914400"/>
            <a:r>
              <a:rPr lang="sq-AL" dirty="1"/>
              <a:t>Konventa e Budapestit– Përmbledhje</a:t>
            </a:r>
            <a:r>
              <a:rPr lang="sq-AL" dirty="1"/>
              <a:t> </a:t>
            </a:r>
          </a:p>
        </p:txBody>
      </p:sp>
      <p:sp>
        <p:nvSpPr>
          <p:cNvPr id="9" name="Title 1">
            <a:extLst>
              <a:ext uri="{FF2B5EF4-FFF2-40B4-BE49-F238E27FC236}">
                <a16:creationId xmlns:a16="http://schemas.microsoft.com/office/drawing/2014/main" xmlns="" id="{82BA244C-489D-417D-B8AB-CB954192CB36}"/>
              </a:ext>
            </a:extLst>
          </p:cNvPr>
          <p:cNvSpPr txBox="1">
            <a:spLocks/>
          </p:cNvSpPr>
          <p:nvPr/>
        </p:nvSpPr>
        <p:spPr>
          <a:xfrm>
            <a:off x="722312" y="4406900"/>
            <a:ext cx="7882135" cy="13620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q-AL" dirty="1">
                <a:latin typeface="+mn-lt"/>
                <a:ea typeface="Verdana" panose="020B0604030504040204" pitchFamily="34" charset="0"/>
              </a:rPr>
              <a:t>Fushëveprimi dhe shtrirja e Konventës së Budapestit</a:t>
            </a:r>
          </a:p>
        </p:txBody>
      </p:sp>
    </p:spTree>
    <p:extLst>
      <p:ext uri="{BB962C8B-B14F-4D97-AF65-F5344CB8AC3E}">
        <p14:creationId xmlns:p14="http://schemas.microsoft.com/office/powerpoint/2010/main" val="297553579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ea typeface="Verdana" panose="020B0604030504040204" pitchFamily="34" charset="0"/>
              </a:rPr>
              <a:t>Realiteti</a:t>
            </a:r>
            <a:r>
              <a:rPr lang="sq-AL" dirty="1" sz="2700">
                <a:solidFill>
                  <a:schemeClr val="bg1"/>
                </a:solidFill>
                <a:latin typeface="Verdana" panose="020B0604030504040204" pitchFamily="34" charset="0"/>
                <a:ea typeface="Verdana" panose="020B0604030504040204" pitchFamily="34" charset="0"/>
              </a:rPr>
              <a:t> </a:t>
            </a:r>
          </a:p>
        </p:txBody>
      </p:sp>
      <p:sp>
        <p:nvSpPr>
          <p:cNvPr id="11" name="Rectangle 2"/>
          <p:cNvSpPr>
            <a:spLocks noChangeArrowheads="1"/>
          </p:cNvSpPr>
          <p:nvPr/>
        </p:nvSpPr>
        <p:spPr bwMode="auto">
          <a:xfrm>
            <a:off x="467544" y="1200989"/>
            <a:ext cx="835292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eaLnBrk="1" hangingPunct="1">
              <a:defRPr/>
            </a:pPr>
            <a:r>
              <a:rPr lang="sq-AL" dirty="1" b="1" kumimoji="0" sz="3200" i="0" u="none" strike="noStrike" cap="none" normalizeH="0" baseline="0" noProof="0">
                <a:ln>
                  <a:noFill/>
                </a:ln>
                <a:solidFill>
                  <a:prstClr val="black"/>
                </a:solidFill>
                <a:uLnTx/>
                <a:uFillTx/>
              </a:rPr>
              <a:t>Shembull:</a:t>
            </a:r>
          </a:p>
        </p:txBody>
      </p:sp>
      <p:pic>
        <p:nvPicPr>
          <p:cNvPr id="1026" name="Picture 2" descr="ICAO Logo Vector (.EPS) Free Download">
            <a:extLst>
              <a:ext uri="{FF2B5EF4-FFF2-40B4-BE49-F238E27FC236}">
                <a16:creationId xmlns:a16="http://schemas.microsoft.com/office/drawing/2014/main" xmlns="" id="{E919E2C1-D3FC-4BE2-9388-7FF0634A57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7130" y="2739652"/>
            <a:ext cx="2219082" cy="181964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2">
            <a:extLst>
              <a:ext uri="{FF2B5EF4-FFF2-40B4-BE49-F238E27FC236}">
                <a16:creationId xmlns:a16="http://schemas.microsoft.com/office/drawing/2014/main" xmlns="" id="{CFE2EB8A-39EA-4DA7-A381-1ECB3055CA00}"/>
              </a:ext>
            </a:extLst>
          </p:cNvPr>
          <p:cNvSpPr>
            <a:spLocks noChangeArrowheads="1"/>
          </p:cNvSpPr>
          <p:nvPr/>
        </p:nvSpPr>
        <p:spPr bwMode="auto">
          <a:xfrm>
            <a:off x="482427" y="1507783"/>
            <a:ext cx="6192688" cy="477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800">
                <a:latin typeface="+mn-lt"/>
                <a:ea typeface="Verdana" panose="020B0604030504040204" pitchFamily="34" charset="0"/>
                <a:cs typeface="Verdana" panose="020B0604030504040204" pitchFamily="34" charset="0"/>
              </a:rPr>
              <a:t>Konventa e Çikagos e Aviacionit Civil Ndërkombëtar</a:t>
            </a:r>
          </a:p>
          <a:p>
            <a:pPr marL="571500" indent="-571500" algn="just" eaLnBrk="1" hangingPunct="1">
              <a:buFont typeface="Arial" panose="020B0604020202020204" pitchFamily="34" charset="0"/>
              <a:buChar char="•"/>
              <a:defRPr/>
            </a:pPr>
            <a:endParaRPr lang="en-US" sz="28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800">
                <a:latin typeface="+mn-lt"/>
                <a:ea typeface="Verdana" panose="020B0604030504040204" pitchFamily="34" charset="0"/>
                <a:cs typeface="Verdana" panose="020B0604030504040204" pitchFamily="34" charset="0"/>
              </a:rPr>
              <a:t>A është vendi juaj një shtet anëtar?</a:t>
            </a:r>
            <a:r>
              <a:rPr lang="sq-AL" dirty="1" sz="2800">
                <a:latin typeface="+mn-lt"/>
                <a:ea typeface="Verdana" panose="020B0604030504040204" pitchFamily="34" charset="0"/>
                <a:cs typeface="Verdana" panose="020B0604030504040204" pitchFamily="34" charset="0"/>
              </a:rPr>
              <a:t> </a:t>
            </a:r>
          </a:p>
          <a:p>
            <a:pPr marL="571500" indent="-571500" algn="just" eaLnBrk="1" hangingPunct="1">
              <a:buFont typeface="Arial" panose="020B0604020202020204" pitchFamily="34" charset="0"/>
              <a:buChar char="•"/>
              <a:defRPr/>
            </a:pPr>
            <a:endParaRPr lang="en-US" sz="28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800">
                <a:latin typeface="+mn-lt"/>
                <a:ea typeface="Verdana" panose="020B0604030504040204" pitchFamily="34" charset="0"/>
                <a:cs typeface="Verdana" panose="020B0604030504040204" pitchFamily="34" charset="0"/>
              </a:rPr>
              <a:t>Nëse jo, a është e rëndësishme të jeni një shtet anëtar?</a:t>
            </a:r>
            <a:r>
              <a:rPr lang="sq-AL" dirty="1" sz="2800">
                <a:latin typeface="+mn-lt"/>
                <a:ea typeface="Verdana" panose="020B0604030504040204" pitchFamily="34" charset="0"/>
                <a:cs typeface="Verdana" panose="020B0604030504040204" pitchFamily="34" charset="0"/>
              </a:rPr>
              <a:t> </a:t>
            </a:r>
          </a:p>
          <a:p>
            <a:pPr marL="571500" indent="-571500" algn="just" eaLnBrk="1" hangingPunct="1">
              <a:buFont typeface="Arial" panose="020B0604020202020204" pitchFamily="34" charset="0"/>
              <a:buChar char="•"/>
              <a:defRPr/>
            </a:pPr>
            <a:endParaRPr lang="en-US" sz="28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800">
                <a:latin typeface="+mn-lt"/>
                <a:ea typeface="Verdana" panose="020B0604030504040204" pitchFamily="34" charset="0"/>
                <a:cs typeface="Verdana" panose="020B0604030504040204" pitchFamily="34" charset="0"/>
              </a:rPr>
              <a:t>Vetëm 52 shtete u përfshinë në procesin e hartimit dhe negociatave</a:t>
            </a:r>
            <a:r>
              <a:rPr lang="sq-AL" dirty="1" sz="2800">
                <a:latin typeface="+mn-lt"/>
                <a:ea typeface="Verdana" panose="020B0604030504040204" pitchFamily="34" charset="0"/>
                <a:cs typeface="Verdana" panose="020B0604030504040204" pitchFamily="34" charset="0"/>
              </a:rPr>
              <a:t> </a:t>
            </a:r>
          </a:p>
        </p:txBody>
      </p:sp>
    </p:spTree>
    <p:extLst>
      <p:ext uri="{BB962C8B-B14F-4D97-AF65-F5344CB8AC3E}">
        <p14:creationId xmlns:p14="http://schemas.microsoft.com/office/powerpoint/2010/main" val="355278469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722312" y="1231904"/>
            <a:ext cx="756559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sq-AL" dirty="1" sz="4400" b="1">
                <a:solidFill>
                  <a:srgbClr val="FF0000"/>
                </a:solidFill>
                <a:latin typeface="+mn-lt"/>
                <a:ea typeface="Verdana" panose="020B0604030504040204" pitchFamily="34" charset="0"/>
                <a:cs typeface="Verdana" panose="020B0604030504040204" pitchFamily="34" charset="0"/>
              </a:rPr>
              <a:t>MITI:</a:t>
            </a:r>
            <a:r>
              <a:rPr lang="sq-AL" dirty="1" sz="4400" b="1">
                <a:solidFill>
                  <a:srgbClr val="FF0000"/>
                </a:solidFill>
                <a:latin typeface="+mn-lt"/>
                <a:ea typeface="Verdana" panose="020B0604030504040204" pitchFamily="34" charset="0"/>
                <a:cs typeface="Verdana" panose="020B0604030504040204" pitchFamily="34" charset="0"/>
              </a:rPr>
              <a:t> </a:t>
            </a:r>
          </a:p>
          <a:p>
            <a:pPr algn="ctr" eaLnBrk="1" hangingPunct="1">
              <a:defRPr/>
            </a:pPr>
            <a:r>
              <a:rPr lang="sq-AL" dirty="1" sz="4200">
                <a:latin typeface="+mn-lt"/>
                <a:ea typeface="Verdana" panose="020B0604030504040204" pitchFamily="34" charset="0"/>
                <a:cs typeface="Verdana" panose="020B0604030504040204" pitchFamily="34" charset="0"/>
              </a:rPr>
              <a:t>Konventa e Budapestit </a:t>
            </a:r>
            <a:r>
              <a:rPr lang="sq-AL" dirty="1" b="1" sz="4200">
                <a:latin typeface="+mn-lt"/>
                <a:ea typeface="Verdana" panose="020B0604030504040204" pitchFamily="34" charset="0"/>
                <a:cs typeface="Verdana" panose="020B0604030504040204" pitchFamily="34" charset="0"/>
              </a:rPr>
              <a:t>mbështetë pjesëmarrjen vendet e infrastrukturës</a:t>
            </a:r>
          </a:p>
        </p:txBody>
      </p:sp>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Miti</a:t>
            </a:r>
            <a:r>
              <a:rPr lang="sq-AL" dirty="1" sz="2700">
                <a:solidFill>
                  <a:schemeClr val="bg1"/>
                </a:solidFill>
                <a:latin typeface="Verdana" panose="020B0604030504040204" pitchFamily="34" charset="0"/>
                <a:ea typeface="Verdana" panose="020B0604030504040204" pitchFamily="34" charset="0"/>
                <a:cs typeface="Verdana" charset="0"/>
              </a:rPr>
              <a:t> </a:t>
            </a:r>
          </a:p>
        </p:txBody>
      </p:sp>
      <p:pic>
        <p:nvPicPr>
          <p:cNvPr id="4" name="Picture 4" descr="Image result for silicon valley map with logo">
            <a:extLst>
              <a:ext uri="{FF2B5EF4-FFF2-40B4-BE49-F238E27FC236}">
                <a16:creationId xmlns:a16="http://schemas.microsoft.com/office/drawing/2014/main" xmlns="" id="{EBD15251-7726-4E79-A24B-C85C330103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3952152"/>
            <a:ext cx="5832648" cy="2500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705940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Realiteti</a:t>
            </a:r>
            <a:r>
              <a:rPr lang="sq-AL" dirty="1" sz="2700">
                <a:solidFill>
                  <a:schemeClr val="bg1"/>
                </a:solidFill>
                <a:latin typeface="Verdana" panose="020B0604030504040204" pitchFamily="34" charset="0"/>
              </a:rPr>
              <a:t> </a:t>
            </a:r>
          </a:p>
        </p:txBody>
      </p:sp>
      <p:sp>
        <p:nvSpPr>
          <p:cNvPr id="11" name="Rectangle 2"/>
          <p:cNvSpPr>
            <a:spLocks noChangeArrowheads="1"/>
          </p:cNvSpPr>
          <p:nvPr/>
        </p:nvSpPr>
        <p:spPr bwMode="auto">
          <a:xfrm>
            <a:off x="467544" y="1333792"/>
            <a:ext cx="8352928" cy="432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q-AL" dirty="1" kumimoji="0" sz="3500" b="1" i="0" u="none" strike="noStrike" cap="none" normalizeH="0" baseline="0" noProof="0">
                <a:ln>
                  <a:noFill/>
                </a:ln>
                <a:solidFill>
                  <a:srgbClr val="FF0000"/>
                </a:solidFill>
                <a:uLnTx/>
                <a:uFillTx/>
                <a:latin typeface="+mn-lt"/>
                <a:ea typeface="Verdana" panose="020B0604030504040204" pitchFamily="34" charset="0"/>
                <a:cs typeface="Verdana" panose="020B0604030504040204" pitchFamily="34" charset="0"/>
              </a:rPr>
              <a:t>REALITETI </a:t>
            </a:r>
            <a:r>
              <a:rPr lang="sq-AL" dirty="1" kumimoji="0" sz="3500" b="1" i="0" u="none" strike="noStrike" cap="none" normalizeH="0" baseline="0" noProof="0">
                <a:ln>
                  <a:noFill/>
                </a:ln>
                <a:uLnTx/>
                <a:uFillTx/>
                <a:latin typeface="+mn-lt"/>
                <a:ea typeface="Verdana" panose="020B0604030504040204" pitchFamily="34" charset="0"/>
                <a:cs typeface="Verdana" panose="020B0604030504040204" pitchFamily="34" charset="0"/>
              </a:rPr>
              <a:t>ËSHTË SI NË VIJIM:</a:t>
            </a:r>
          </a:p>
          <a:p>
            <a:pPr algn="just" eaLnBrk="1" hangingPunct="1">
              <a:defRPr/>
            </a:pPr>
            <a:endParaRPr lang="en-US" sz="24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400">
                <a:latin typeface="+mn-lt"/>
                <a:ea typeface="Verdana" panose="020B0604030504040204" pitchFamily="34" charset="0"/>
                <a:cs typeface="Verdana" panose="020B0604030504040204" pitchFamily="34" charset="0"/>
              </a:rPr>
              <a:t>Kërkesat e vendeve në zhvillim për infrastrukturën ose vendet e zhvilluara jo gjithmonë të afërta</a:t>
            </a:r>
          </a:p>
          <a:p>
            <a:pPr marL="571500" indent="-571500" algn="just" eaLnBrk="1" hangingPunct="1">
              <a:buFont typeface="Arial" panose="020B0604020202020204" pitchFamily="34" charset="0"/>
              <a:buChar char="•"/>
              <a:defRPr/>
            </a:pPr>
            <a:endParaRPr lang="en-US" sz="2400" dirty="0">
              <a:latin typeface="+mn-lt"/>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sq-AL" dirty="1" sz="2400">
                <a:latin typeface="+mn-lt"/>
                <a:ea typeface="Verdana" panose="020B0604030504040204" pitchFamily="34" charset="0"/>
                <a:cs typeface="Verdana" panose="020B0604030504040204" pitchFamily="34" charset="0"/>
              </a:rPr>
              <a:t>Konventa e Budapestit është i vetmi mekanizëm ligjërisht i detyrueshëm për vendet në zhvillim për të marrë prova elektronike nga vendet e infrastrukturës</a:t>
            </a:r>
          </a:p>
          <a:p>
            <a:pPr marL="571500" indent="-571500" eaLnBrk="1" hangingPunct="1">
              <a:buFont typeface="Arial" panose="020B0604020202020204" pitchFamily="34" charset="0"/>
              <a:buChar char="•"/>
              <a:defRPr/>
            </a:pPr>
            <a:endParaRPr lang="en-US" sz="2400" dirty="0">
              <a:latin typeface="+mn-lt"/>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sq-AL" dirty="1" sz="2400">
                <a:latin typeface="+mn-lt"/>
                <a:ea typeface="Verdana" panose="020B0604030504040204" pitchFamily="34" charset="0"/>
                <a:cs typeface="Verdana" panose="020B0604030504040204" pitchFamily="34" charset="0"/>
              </a:rPr>
              <a:t>Vendet në zhvillim zakonisht kanë më shumë fleksibilitet për të mohuar në rast të shkeljeve politike më shumë sesa SH.B.A., Britania e Madhe etj.</a:t>
            </a:r>
          </a:p>
        </p:txBody>
      </p:sp>
    </p:spTree>
    <p:extLst>
      <p:ext uri="{BB962C8B-B14F-4D97-AF65-F5344CB8AC3E}">
        <p14:creationId xmlns:p14="http://schemas.microsoft.com/office/powerpoint/2010/main" val="261664951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Realiteti</a:t>
            </a:r>
            <a:r>
              <a:rPr lang="sq-AL" dirty="1" sz="2700">
                <a:solidFill>
                  <a:schemeClr val="bg1"/>
                </a:solidFill>
                <a:latin typeface="Verdana" panose="020B0604030504040204" pitchFamily="34" charset="0"/>
              </a:rPr>
              <a:t> </a:t>
            </a:r>
          </a:p>
        </p:txBody>
      </p:sp>
      <p:sp>
        <p:nvSpPr>
          <p:cNvPr id="11" name="Rectangle 2"/>
          <p:cNvSpPr>
            <a:spLocks noChangeArrowheads="1"/>
          </p:cNvSpPr>
          <p:nvPr/>
        </p:nvSpPr>
        <p:spPr bwMode="auto">
          <a:xfrm>
            <a:off x="467544" y="1124744"/>
            <a:ext cx="8352928" cy="4693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q-AL" dirty="1" kumimoji="0" sz="3500" b="1" i="0" u="none" strike="noStrike" cap="none" normalizeH="0" noProof="0">
                <a:ln>
                  <a:noFill/>
                </a:ln>
                <a:solidFill>
                  <a:srgbClr val="FF0000"/>
                </a:solidFill>
                <a:uLnTx/>
                <a:uFillTx/>
                <a:latin typeface="+mn-lt"/>
                <a:ea typeface="Verdana" panose="020B0604030504040204" pitchFamily="34" charset="0"/>
                <a:cs typeface="Verdana" panose="020B0604030504040204" pitchFamily="34" charset="0"/>
              </a:rPr>
              <a:t>REALITETI </a:t>
            </a:r>
            <a:r>
              <a:rPr lang="sq-AL" dirty="1" kumimoji="0" sz="3500" b="1" i="0" u="none" strike="noStrike" cap="none" normalizeH="0" noProof="0">
                <a:ln>
                  <a:noFill/>
                </a:ln>
                <a:uLnTx/>
                <a:uFillTx/>
                <a:latin typeface="+mn-lt"/>
                <a:ea typeface="Verdana" panose="020B0604030504040204" pitchFamily="34" charset="0"/>
                <a:cs typeface="Verdana" panose="020B0604030504040204" pitchFamily="34" charset="0"/>
              </a:rPr>
              <a:t>ËSHTË SI NË VIJIM:</a:t>
            </a:r>
          </a:p>
          <a:p>
            <a:pPr algn="just" eaLnBrk="1" hangingPunct="1">
              <a:defRPr/>
            </a:pPr>
            <a:endParaRPr lang="en-US" sz="24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400">
                <a:latin typeface="+mn-lt"/>
                <a:ea typeface="Verdana" panose="020B0604030504040204" pitchFamily="34" charset="0"/>
                <a:cs typeface="Verdana" panose="020B0604030504040204" pitchFamily="34" charset="0"/>
              </a:rPr>
              <a:t>Konventa e Budapestit u jep vendeve mundësinë që drejtpërdrejt ose përmes qeverisë amerikane të kërkojnë ruajtjen e shpejtë të të dhënave nga ofruesit amerikan të shërbimeve</a:t>
            </a:r>
            <a:r>
              <a:rPr lang="sq-AL" dirty="1" sz="2400">
                <a:latin typeface="+mn-lt"/>
                <a:ea typeface="Verdana" panose="020B0604030504040204" pitchFamily="34" charset="0"/>
                <a:cs typeface="Verdana" panose="020B0604030504040204" pitchFamily="34" charset="0"/>
              </a:rPr>
              <a:t> </a:t>
            </a:r>
          </a:p>
          <a:p>
            <a:pPr marL="571500" indent="-571500" algn="just"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400">
                <a:latin typeface="+mn-lt"/>
                <a:ea typeface="Verdana" panose="020B0604030504040204" pitchFamily="34" charset="0"/>
                <a:cs typeface="Verdana" panose="020B0604030504040204" pitchFamily="34" charset="0"/>
              </a:rPr>
              <a:t>Ajo gjithashtu u siguron vendeve aftësinë për të kërkuar drejtpërdrejt prodhimin e informacionit të abonuesit nga ofruesit e shërbimeve të SHBA-ve</a:t>
            </a:r>
            <a:r>
              <a:rPr lang="sq-AL" dirty="1" sz="2400">
                <a:latin typeface="+mn-lt"/>
                <a:ea typeface="Verdana" panose="020B0604030504040204" pitchFamily="34" charset="0"/>
                <a:cs typeface="Verdana" panose="020B0604030504040204" pitchFamily="34" charset="0"/>
              </a:rPr>
              <a:t> </a:t>
            </a:r>
          </a:p>
          <a:p>
            <a:pPr marL="571500" indent="-571500" algn="just"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sz="2400">
                <a:latin typeface="+mn-lt"/>
                <a:ea typeface="Verdana" panose="020B0604030504040204" pitchFamily="34" charset="0"/>
                <a:cs typeface="Verdana" panose="020B0604030504040204" pitchFamily="34" charset="0"/>
              </a:rPr>
              <a:t>Ofruesit e shërbimeve kanë më shumë të ngjarë të bashkëpunojnë me palët e Konventës Budapest pasi që palët kanë masa mbrojtëse të përshtatshme</a:t>
            </a:r>
            <a:r>
              <a:rPr lang="sq-AL" dirty="1" sz="2400">
                <a:latin typeface="+mn-lt"/>
                <a:ea typeface="Verdana" panose="020B0604030504040204" pitchFamily="34" charset="0"/>
                <a:cs typeface="Verdana" panose="020B0604030504040204" pitchFamily="34" charset="0"/>
              </a:rPr>
              <a:t> </a:t>
            </a:r>
          </a:p>
        </p:txBody>
      </p:sp>
    </p:spTree>
    <p:extLst>
      <p:ext uri="{BB962C8B-B14F-4D97-AF65-F5344CB8AC3E}">
        <p14:creationId xmlns:p14="http://schemas.microsoft.com/office/powerpoint/2010/main" val="132289433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Realiteti</a:t>
            </a:r>
            <a:r>
              <a:rPr lang="sq-AL" dirty="1" sz="2700">
                <a:solidFill>
                  <a:schemeClr val="bg1"/>
                </a:solidFill>
                <a:latin typeface="Verdana" panose="020B0604030504040204" pitchFamily="34" charset="0"/>
              </a:rPr>
              <a:t> </a:t>
            </a:r>
          </a:p>
        </p:txBody>
      </p:sp>
      <p:graphicFrame>
        <p:nvGraphicFramePr>
          <p:cNvPr id="9" name="Chart 8">
            <a:extLst>
              <a:ext uri="{FF2B5EF4-FFF2-40B4-BE49-F238E27FC236}">
                <a16:creationId xmlns:a16="http://schemas.microsoft.com/office/drawing/2014/main" xmlns="" id="{A66B01F5-B315-4227-8CF2-EE4D16932C95}"/>
              </a:ext>
            </a:extLst>
          </p:cNvPr>
          <p:cNvGraphicFramePr/>
          <p:nvPr>
            <p:extLst/>
          </p:nvPr>
        </p:nvGraphicFramePr>
        <p:xfrm>
          <a:off x="395536" y="1412777"/>
          <a:ext cx="8496944" cy="518457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5682938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Realiteti</a:t>
            </a:r>
          </a:p>
        </p:txBody>
      </p:sp>
      <p:graphicFrame>
        <p:nvGraphicFramePr>
          <p:cNvPr id="9" name="Chart 8">
            <a:extLst>
              <a:ext uri="{FF2B5EF4-FFF2-40B4-BE49-F238E27FC236}">
                <a16:creationId xmlns:a16="http://schemas.microsoft.com/office/drawing/2014/main" xmlns="" id="{A66B01F5-B315-4227-8CF2-EE4D16932C95}"/>
              </a:ext>
            </a:extLst>
          </p:cNvPr>
          <p:cNvGraphicFramePr/>
          <p:nvPr>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1394869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Realiteti</a:t>
            </a:r>
          </a:p>
        </p:txBody>
      </p:sp>
      <p:graphicFrame>
        <p:nvGraphicFramePr>
          <p:cNvPr id="9" name="Chart 8">
            <a:extLst>
              <a:ext uri="{FF2B5EF4-FFF2-40B4-BE49-F238E27FC236}">
                <a16:creationId xmlns:a16="http://schemas.microsoft.com/office/drawing/2014/main" xmlns="" id="{A66B01F5-B315-4227-8CF2-EE4D16932C95}"/>
              </a:ext>
            </a:extLst>
          </p:cNvPr>
          <p:cNvGraphicFramePr/>
          <p:nvPr>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5028974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Realiteti</a:t>
            </a:r>
          </a:p>
        </p:txBody>
      </p:sp>
      <p:graphicFrame>
        <p:nvGraphicFramePr>
          <p:cNvPr id="9" name="Chart 8">
            <a:extLst>
              <a:ext uri="{FF2B5EF4-FFF2-40B4-BE49-F238E27FC236}">
                <a16:creationId xmlns:a16="http://schemas.microsoft.com/office/drawing/2014/main" xmlns="" id="{A66B01F5-B315-4227-8CF2-EE4D16932C95}"/>
              </a:ext>
            </a:extLst>
          </p:cNvPr>
          <p:cNvGraphicFramePr/>
          <p:nvPr>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0105321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722312" y="1231904"/>
            <a:ext cx="756559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endParaRPr lang="en-US" sz="3200" b="1" dirty="0" smtClean="0">
              <a:solidFill>
                <a:srgbClr val="FF0000"/>
              </a:solidFill>
              <a:latin typeface="+mn-lt"/>
              <a:ea typeface="Verdana" panose="020B0604030504040204" pitchFamily="34" charset="0"/>
              <a:cs typeface="Verdana" panose="020B0604030504040204" pitchFamily="34" charset="0"/>
            </a:endParaRPr>
          </a:p>
          <a:p>
            <a:pPr algn="ctr" eaLnBrk="1" hangingPunct="1">
              <a:defRPr/>
            </a:pPr>
            <a:r>
              <a:rPr lang="sq-AL" dirty="1" sz="3200" b="1">
                <a:solidFill>
                  <a:srgbClr val="FF0000"/>
                </a:solidFill>
                <a:latin typeface="+mn-lt"/>
                <a:ea typeface="Verdana" panose="020B0604030504040204" pitchFamily="34" charset="0"/>
                <a:cs typeface="Verdana" panose="020B0604030504040204" pitchFamily="34" charset="0"/>
              </a:rPr>
              <a:t>MITI:</a:t>
            </a:r>
            <a:r>
              <a:rPr lang="sq-AL" dirty="1" sz="3200" b="1">
                <a:solidFill>
                  <a:srgbClr val="FF0000"/>
                </a:solidFill>
                <a:latin typeface="+mn-lt"/>
                <a:ea typeface="Verdana" panose="020B0604030504040204" pitchFamily="34" charset="0"/>
                <a:cs typeface="Verdana" panose="020B0604030504040204" pitchFamily="34" charset="0"/>
              </a:rPr>
              <a:t> </a:t>
            </a:r>
          </a:p>
          <a:p>
            <a:pPr algn="ctr" eaLnBrk="1" hangingPunct="1">
              <a:defRPr/>
            </a:pPr>
            <a:r>
              <a:rPr lang="sq-AL" dirty="1" sz="3200">
                <a:latin typeface="+mn-lt"/>
                <a:ea typeface="Verdana" panose="020B0604030504040204" pitchFamily="34" charset="0"/>
                <a:cs typeface="Verdana" panose="020B0604030504040204" pitchFamily="34" charset="0"/>
              </a:rPr>
              <a:t>Konventa e Budapestit siguron qasje </a:t>
            </a:r>
            <a:r>
              <a:rPr lang="sq-AL" dirty="1" b="1" sz="3200">
                <a:latin typeface="+mn-lt"/>
                <a:ea typeface="Verdana" panose="020B0604030504040204" pitchFamily="34" charset="0"/>
                <a:cs typeface="Verdana" panose="020B0604030504040204" pitchFamily="34" charset="0"/>
              </a:rPr>
              <a:t>automatike të pakufizuar në të dhëna</a:t>
            </a:r>
          </a:p>
        </p:txBody>
      </p:sp>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mn-lt"/>
                <a:ea typeface="Verdana" panose="020B0604030504040204" pitchFamily="34" charset="0"/>
                <a:cs typeface="Verdana" charset="0"/>
              </a:rPr>
              <a:t>Miti</a:t>
            </a:r>
            <a:r>
              <a:rPr lang="sq-AL" dirty="1" sz="2700">
                <a:solidFill>
                  <a:schemeClr val="bg1"/>
                </a:solidFill>
                <a:latin typeface="+mn-lt"/>
                <a:ea typeface="Verdana" panose="020B0604030504040204" pitchFamily="34" charset="0"/>
                <a:cs typeface="Verdana" charset="0"/>
              </a:rPr>
              <a:t> </a:t>
            </a:r>
          </a:p>
        </p:txBody>
      </p:sp>
      <p:pic>
        <p:nvPicPr>
          <p:cNvPr id="6" name="Picture 2" descr="Image result for &quot;open access&quot;">
            <a:extLst>
              <a:ext uri="{FF2B5EF4-FFF2-40B4-BE49-F238E27FC236}">
                <a16:creationId xmlns:a16="http://schemas.microsoft.com/office/drawing/2014/main" xmlns="" id="{C8186523-39EB-4B8A-9BDC-C4178C99CE7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496" y="4888560"/>
            <a:ext cx="4016385" cy="144966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xmlns="" id="{81066EA7-C2EF-4F6A-A311-EE291D9CAF15}"/>
              </a:ext>
            </a:extLst>
          </p:cNvPr>
          <p:cNvPicPr>
            <a:picLocks noChangeAspect="1"/>
          </p:cNvPicPr>
          <p:nvPr/>
        </p:nvPicPr>
        <p:blipFill>
          <a:blip r:embed="rId4"/>
          <a:stretch>
            <a:fillRect/>
          </a:stretch>
        </p:blipFill>
        <p:spPr>
          <a:xfrm>
            <a:off x="4655121" y="4690147"/>
            <a:ext cx="4429683" cy="1871898"/>
          </a:xfrm>
          <a:prstGeom prst="rect">
            <a:avLst/>
          </a:prstGeom>
        </p:spPr>
      </p:pic>
    </p:spTree>
    <p:extLst>
      <p:ext uri="{BB962C8B-B14F-4D97-AF65-F5344CB8AC3E}">
        <p14:creationId xmlns:p14="http://schemas.microsoft.com/office/powerpoint/2010/main" val="183379770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Realiteti</a:t>
            </a:r>
            <a:r>
              <a:rPr lang="sq-AL" dirty="1" sz="2700">
                <a:solidFill>
                  <a:schemeClr val="bg1"/>
                </a:solidFill>
                <a:latin typeface="Verdana" panose="020B0604030504040204" pitchFamily="34" charset="0"/>
              </a:rPr>
              <a:t> </a:t>
            </a:r>
          </a:p>
        </p:txBody>
      </p:sp>
      <p:sp>
        <p:nvSpPr>
          <p:cNvPr id="11" name="Rectangle 2"/>
          <p:cNvSpPr>
            <a:spLocks noChangeArrowheads="1"/>
          </p:cNvSpPr>
          <p:nvPr/>
        </p:nvSpPr>
        <p:spPr bwMode="auto">
          <a:xfrm>
            <a:off x="467544" y="1333792"/>
            <a:ext cx="8352928" cy="432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q-AL" dirty="1" kumimoji="0" sz="3500" b="1" i="0" u="none" strike="noStrike" cap="none" normalizeH="0" baseline="0" noProof="0">
                <a:ln>
                  <a:noFill/>
                </a:ln>
                <a:solidFill>
                  <a:srgbClr val="FF0000"/>
                </a:solidFill>
                <a:uLnTx/>
                <a:uFillTx/>
                <a:latin typeface="+mn-lt"/>
                <a:ea typeface="Verdana" panose="020B0604030504040204" pitchFamily="34" charset="0"/>
                <a:cs typeface="Verdana" panose="020B0604030504040204" pitchFamily="34" charset="0"/>
              </a:rPr>
              <a:t>REALITETI </a:t>
            </a:r>
            <a:r>
              <a:rPr lang="sq-AL" dirty="1" kumimoji="0" sz="3500" b="1" i="0" u="none" strike="noStrike" cap="none" normalizeH="0" baseline="0" noProof="0">
                <a:ln>
                  <a:noFill/>
                </a:ln>
                <a:uLnTx/>
                <a:uFillTx/>
                <a:latin typeface="+mn-lt"/>
                <a:ea typeface="Verdana" panose="020B0604030504040204" pitchFamily="34" charset="0"/>
                <a:cs typeface="Verdana" panose="020B0604030504040204" pitchFamily="34" charset="0"/>
              </a:rPr>
              <a:t>ËSHTË SI NË VIJIM:</a:t>
            </a:r>
          </a:p>
          <a:p>
            <a:pPr marL="571500" indent="-571500" algn="just"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Nuk ka qasje të pakufizuar në të dhënat lokale</a:t>
            </a:r>
            <a:r>
              <a:rPr lang="sq-AL" dirty="1">
                <a:latin typeface="+mn-lt"/>
                <a:ea typeface="Verdana" panose="020B0604030504040204" pitchFamily="34" charset="0"/>
                <a:cs typeface="Verdana" panose="020B0604030504040204" pitchFamily="34" charset="0"/>
              </a:rPr>
              <a:t> </a:t>
            </a:r>
          </a:p>
          <a:p>
            <a:pPr marL="571500" indent="-571500"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Arsyet për refuzim përfshijnë:</a:t>
            </a:r>
          </a:p>
          <a:p>
            <a:pPr marL="1314450" lvl="1" indent="-571500"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Mungesën e kriminalitetit të dyfishtë</a:t>
            </a:r>
            <a:r>
              <a:rPr lang="sq-AL" dirty="1">
                <a:latin typeface="+mn-lt"/>
                <a:ea typeface="Verdana" panose="020B0604030504040204" pitchFamily="34" charset="0"/>
                <a:cs typeface="Verdana" panose="020B0604030504040204" pitchFamily="34" charset="0"/>
              </a:rPr>
              <a:t> </a:t>
            </a:r>
          </a:p>
          <a:p>
            <a:pPr marL="1314450" lvl="1" indent="-571500"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Veprat politike</a:t>
            </a:r>
          </a:p>
          <a:p>
            <a:pPr marL="1314450" lvl="1" indent="-571500"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Paragjykimi i sovranitetit</a:t>
            </a:r>
          </a:p>
          <a:p>
            <a:pPr marL="1314450" lvl="1" indent="-571500"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Paragjykimi i sigurisë</a:t>
            </a:r>
          </a:p>
          <a:p>
            <a:pPr marL="1314450" lvl="1" indent="-571500"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Paragjykimi i rendit publik</a:t>
            </a:r>
            <a:r>
              <a:rPr lang="sq-AL" dirty="1">
                <a:latin typeface="+mn-lt"/>
                <a:ea typeface="Verdana" panose="020B0604030504040204" pitchFamily="34" charset="0"/>
                <a:cs typeface="Verdana" panose="020B0604030504040204" pitchFamily="34" charset="0"/>
              </a:rPr>
              <a:t> </a:t>
            </a:r>
          </a:p>
          <a:p>
            <a:pPr marL="1314450" lvl="1" indent="-571500"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Paragjykimi i interesave tjera esenciale</a:t>
            </a:r>
          </a:p>
        </p:txBody>
      </p:sp>
    </p:spTree>
    <p:extLst>
      <p:ext uri="{BB962C8B-B14F-4D97-AF65-F5344CB8AC3E}">
        <p14:creationId xmlns:p14="http://schemas.microsoft.com/office/powerpoint/2010/main" val="9200699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75119" y="235879"/>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Konventa e Budapestit:</a:t>
            </a:r>
            <a:r>
              <a:rPr lang="sq-AL" dirty="1" sz="2700">
                <a:solidFill>
                  <a:schemeClr val="bg1"/>
                </a:solidFill>
                <a:latin typeface="Verdana" panose="020B0604030504040204" pitchFamily="34" charset="0"/>
                <a:ea typeface="Verdana" panose="020B0604030504040204" pitchFamily="34" charset="0"/>
                <a:cs typeface="Verdana" charset="0"/>
              </a:rPr>
              <a:t> </a:t>
            </a:r>
            <a:r>
              <a:rPr lang="sq-AL" dirty="1" sz="2700">
                <a:solidFill>
                  <a:schemeClr val="bg1"/>
                </a:solidFill>
                <a:latin typeface="Verdana" panose="020B0604030504040204" pitchFamily="34" charset="0"/>
                <a:ea typeface="Verdana" panose="020B0604030504040204" pitchFamily="34" charset="0"/>
                <a:cs typeface="Verdana" charset="0"/>
              </a:rPr>
              <a:t>Fushëveprimi</a:t>
            </a:r>
          </a:p>
        </p:txBody>
      </p:sp>
      <p:sp>
        <p:nvSpPr>
          <p:cNvPr id="20" name="Textfeld 12">
            <a:extLst>
              <a:ext uri="{FF2B5EF4-FFF2-40B4-BE49-F238E27FC236}">
                <a16:creationId xmlns:a16="http://schemas.microsoft.com/office/drawing/2014/main" xmlns="" id="{122F3459-C909-4A75-8C50-90D04D3C4B22}"/>
              </a:ext>
            </a:extLst>
          </p:cNvPr>
          <p:cNvSpPr txBox="1"/>
          <p:nvPr/>
        </p:nvSpPr>
        <p:spPr>
          <a:xfrm>
            <a:off x="157142" y="1206554"/>
            <a:ext cx="2786062" cy="3600986"/>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sq-AL" dirty="1" sz="1900" b="1">
                <a:cs typeface="Verdana"/>
              </a:rPr>
              <a:t>Sjellje kriminalizuese</a:t>
            </a:r>
          </a:p>
          <a:p>
            <a:pPr marL="342900" indent="-342900" fontAlgn="auto">
              <a:spcBef>
                <a:spcPts val="0"/>
              </a:spcBef>
              <a:spcAft>
                <a:spcPts val="0"/>
              </a:spcAft>
              <a:buFont typeface="Wingdings" pitchFamily="2" charset="2"/>
              <a:buChar char="§"/>
              <a:defRPr/>
            </a:pPr>
            <a:r>
              <a:rPr lang="sq-AL" dirty="1" sz="1900">
                <a:cs typeface="Verdana"/>
              </a:rPr>
              <a:t>Qasja e jashtëligjshme</a:t>
            </a:r>
          </a:p>
          <a:p>
            <a:pPr marL="342900" indent="-342900" fontAlgn="auto">
              <a:spcBef>
                <a:spcPts val="0"/>
              </a:spcBef>
              <a:spcAft>
                <a:spcPts val="0"/>
              </a:spcAft>
              <a:buFont typeface="Wingdings" pitchFamily="2" charset="2"/>
              <a:buChar char="§"/>
              <a:defRPr/>
            </a:pPr>
            <a:r>
              <a:rPr lang="sq-AL" dirty="1" sz="1900">
                <a:cs typeface="Verdana"/>
              </a:rPr>
              <a:t>Përgjimi i jashtëligjshëm</a:t>
            </a:r>
          </a:p>
          <a:p>
            <a:pPr marL="342900" indent="-342900" fontAlgn="auto">
              <a:spcBef>
                <a:spcPts val="0"/>
              </a:spcBef>
              <a:spcAft>
                <a:spcPts val="0"/>
              </a:spcAft>
              <a:buFont typeface="Wingdings" pitchFamily="2" charset="2"/>
              <a:buChar char="§"/>
              <a:defRPr/>
            </a:pPr>
            <a:r>
              <a:rPr lang="sq-AL" dirty="1" sz="1900">
                <a:cs typeface="Verdana"/>
              </a:rPr>
              <a:t>Ndërhyrja në të dhëna</a:t>
            </a:r>
          </a:p>
          <a:p>
            <a:pPr marL="342900" indent="-342900" fontAlgn="auto">
              <a:spcBef>
                <a:spcPts val="0"/>
              </a:spcBef>
              <a:spcAft>
                <a:spcPts val="0"/>
              </a:spcAft>
              <a:buFont typeface="Wingdings" pitchFamily="2" charset="2"/>
              <a:buChar char="§"/>
              <a:defRPr/>
            </a:pPr>
            <a:r>
              <a:rPr lang="sq-AL" dirty="1" sz="1900">
                <a:cs typeface="Verdana"/>
              </a:rPr>
              <a:t>Ndërhyrja në sistem</a:t>
            </a:r>
          </a:p>
          <a:p>
            <a:pPr marL="342900" indent="-342900" fontAlgn="auto">
              <a:spcBef>
                <a:spcPts val="0"/>
              </a:spcBef>
              <a:spcAft>
                <a:spcPts val="0"/>
              </a:spcAft>
              <a:buFont typeface="Wingdings" pitchFamily="2" charset="2"/>
              <a:buChar char="§"/>
              <a:defRPr/>
            </a:pPr>
            <a:r>
              <a:rPr lang="sq-AL" dirty="1" sz="1900">
                <a:cs typeface="Verdana"/>
              </a:rPr>
              <a:t>Keqpërdorimi i pajisjeve</a:t>
            </a:r>
          </a:p>
          <a:p>
            <a:pPr marL="342900" indent="-342900" fontAlgn="auto">
              <a:spcBef>
                <a:spcPts val="0"/>
              </a:spcBef>
              <a:spcAft>
                <a:spcPts val="0"/>
              </a:spcAft>
              <a:buFont typeface="Wingdings" pitchFamily="2" charset="2"/>
              <a:buChar char="§"/>
              <a:defRPr/>
            </a:pPr>
            <a:r>
              <a:rPr lang="sq-AL" dirty="1" sz="1900">
                <a:cs typeface="Verdana"/>
              </a:rPr>
              <a:t>Mashtrimi dhe falsifikimi</a:t>
            </a:r>
          </a:p>
          <a:p>
            <a:pPr marL="342900" indent="-342900" fontAlgn="auto">
              <a:spcBef>
                <a:spcPts val="0"/>
              </a:spcBef>
              <a:spcAft>
                <a:spcPts val="0"/>
              </a:spcAft>
              <a:buFont typeface="Wingdings" pitchFamily="2" charset="2"/>
              <a:buChar char="§"/>
              <a:defRPr/>
            </a:pPr>
            <a:r>
              <a:rPr lang="sq-AL" dirty="1" sz="1900">
                <a:cs typeface="Verdana"/>
              </a:rPr>
              <a:t>Pornografia me fëmijë</a:t>
            </a:r>
          </a:p>
          <a:p>
            <a:pPr marL="342900" indent="-342900" fontAlgn="auto">
              <a:spcBef>
                <a:spcPts val="0"/>
              </a:spcBef>
              <a:spcAft>
                <a:spcPts val="0"/>
              </a:spcAft>
              <a:buFont typeface="Wingdings" pitchFamily="2" charset="2"/>
              <a:buChar char="§"/>
              <a:defRPr/>
            </a:pPr>
            <a:r>
              <a:rPr lang="sq-AL" dirty="1" sz="1900">
                <a:cs typeface="Verdana"/>
              </a:rPr>
              <a:t>Veprat IPR (kundër pronës intelektuale)</a:t>
            </a:r>
          </a:p>
          <a:p>
            <a:pPr marL="342900" indent="-342900" fontAlgn="auto">
              <a:spcBef>
                <a:spcPts val="0"/>
              </a:spcBef>
              <a:spcAft>
                <a:spcPts val="0"/>
              </a:spcAft>
              <a:buFont typeface="Wingdings" pitchFamily="2" charset="2"/>
              <a:buChar char="§"/>
              <a:defRPr/>
            </a:pPr>
            <a:r>
              <a:rPr lang="sq-AL" dirty="1" sz="1900">
                <a:cs typeface="Verdana"/>
              </a:rPr>
              <a:t>Tentimi, ndihma dhe nxitja</a:t>
            </a:r>
          </a:p>
          <a:p>
            <a:pPr marL="342900" indent="-342900" fontAlgn="auto">
              <a:spcBef>
                <a:spcPts val="0"/>
              </a:spcBef>
              <a:spcAft>
                <a:spcPts val="0"/>
              </a:spcAft>
              <a:buFont typeface="Wingdings" pitchFamily="2" charset="2"/>
              <a:buChar char="§"/>
              <a:defRPr/>
            </a:pPr>
            <a:r>
              <a:rPr lang="sq-AL" dirty="1" sz="1900">
                <a:cs typeface="Verdana"/>
              </a:rPr>
              <a:t>Përgjegjësia e korporatës</a:t>
            </a:r>
          </a:p>
        </p:txBody>
      </p:sp>
      <p:sp>
        <p:nvSpPr>
          <p:cNvPr id="21" name="Textfeld 4">
            <a:extLst>
              <a:ext uri="{FF2B5EF4-FFF2-40B4-BE49-F238E27FC236}">
                <a16:creationId xmlns:a16="http://schemas.microsoft.com/office/drawing/2014/main" xmlns="" id="{816E88E6-EA52-4247-B5D5-047E57E73689}"/>
              </a:ext>
            </a:extLst>
          </p:cNvPr>
          <p:cNvSpPr txBox="1"/>
          <p:nvPr/>
        </p:nvSpPr>
        <p:spPr>
          <a:xfrm>
            <a:off x="6372201" y="1142663"/>
            <a:ext cx="2570163" cy="5062924"/>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sq-AL" dirty="1" sz="1900" b="1">
                <a:cs typeface="Verdana"/>
              </a:rPr>
              <a:t>Bashkëpunimi ndërkombëtar</a:t>
            </a:r>
          </a:p>
          <a:p>
            <a:pPr marL="361950" indent="-361950" fontAlgn="auto">
              <a:spcBef>
                <a:spcPts val="0"/>
              </a:spcBef>
              <a:spcAft>
                <a:spcPts val="0"/>
              </a:spcAft>
              <a:buFont typeface="Wingdings" pitchFamily="2" charset="2"/>
              <a:buChar char="§"/>
              <a:defRPr/>
            </a:pPr>
            <a:r>
              <a:rPr lang="sq-AL" dirty="1" sz="1900">
                <a:cs typeface="Verdana"/>
              </a:rPr>
              <a:t>Ekstradimi</a:t>
            </a:r>
          </a:p>
          <a:p>
            <a:pPr marL="361950" indent="-361950" fontAlgn="auto">
              <a:spcBef>
                <a:spcPts val="0"/>
              </a:spcBef>
              <a:spcAft>
                <a:spcPts val="0"/>
              </a:spcAft>
              <a:buFont typeface="Wingdings" pitchFamily="2" charset="2"/>
              <a:buChar char="§"/>
              <a:defRPr/>
            </a:pPr>
            <a:r>
              <a:rPr lang="sq-AL" dirty="1" sz="1900">
                <a:cs typeface="Verdana"/>
              </a:rPr>
              <a:t>NJN (Ndihma Juridike e Ndërsjellë)</a:t>
            </a:r>
          </a:p>
          <a:p>
            <a:pPr marL="361950" indent="-361950" fontAlgn="auto">
              <a:spcBef>
                <a:spcPts val="0"/>
              </a:spcBef>
              <a:spcAft>
                <a:spcPts val="0"/>
              </a:spcAft>
              <a:buFont typeface="Wingdings" pitchFamily="2" charset="2"/>
              <a:buChar char="§"/>
              <a:defRPr/>
            </a:pPr>
            <a:r>
              <a:rPr lang="sq-AL" dirty="1" sz="1900">
                <a:cs typeface="Verdana"/>
              </a:rPr>
              <a:t>Informimi spontan</a:t>
            </a:r>
          </a:p>
          <a:p>
            <a:pPr marL="361950" indent="-361950" fontAlgn="auto">
              <a:spcBef>
                <a:spcPts val="0"/>
              </a:spcBef>
              <a:spcAft>
                <a:spcPts val="0"/>
              </a:spcAft>
              <a:buFont typeface="Wingdings" pitchFamily="2" charset="2"/>
              <a:buChar char="§"/>
              <a:defRPr/>
            </a:pPr>
            <a:r>
              <a:rPr lang="sq-AL" dirty="1" sz="1900">
                <a:cs typeface="Verdana"/>
              </a:rPr>
              <a:t>Ruajtja e përshpejtuar</a:t>
            </a:r>
          </a:p>
          <a:p>
            <a:pPr marL="361950" indent="-361950" fontAlgn="auto">
              <a:spcBef>
                <a:spcPts val="0"/>
              </a:spcBef>
              <a:spcAft>
                <a:spcPts val="0"/>
              </a:spcAft>
              <a:buFont typeface="Wingdings" pitchFamily="2" charset="2"/>
              <a:buChar char="§"/>
              <a:defRPr/>
            </a:pPr>
            <a:r>
              <a:rPr lang="sq-AL" dirty="1" sz="1900">
                <a:cs typeface="Verdana"/>
              </a:rPr>
              <a:t>Zbulimi i përshpejtuar i TD-së</a:t>
            </a:r>
          </a:p>
          <a:p>
            <a:pPr marL="361950" indent="-361950" fontAlgn="auto">
              <a:spcBef>
                <a:spcPts val="0"/>
              </a:spcBef>
              <a:spcAft>
                <a:spcPts val="0"/>
              </a:spcAft>
              <a:buFont typeface="Wingdings" pitchFamily="2" charset="2"/>
              <a:buChar char="§"/>
              <a:defRPr/>
            </a:pPr>
            <a:r>
              <a:rPr lang="sq-AL" dirty="1" sz="1900">
                <a:cs typeface="Verdana"/>
              </a:rPr>
              <a:t>NJN për qasje</a:t>
            </a:r>
          </a:p>
          <a:p>
            <a:pPr marL="361950" indent="-361950">
              <a:buFont typeface="Wingdings" pitchFamily="2" charset="2"/>
              <a:buChar char="§"/>
              <a:defRPr/>
            </a:pPr>
            <a:r>
              <a:rPr lang="sq-AL" dirty="1" sz="1900">
                <a:cs typeface="Verdana"/>
              </a:rPr>
              <a:t>Qasja ndërkufitare</a:t>
            </a:r>
          </a:p>
          <a:p>
            <a:pPr marL="361950" indent="-361950" fontAlgn="auto">
              <a:spcBef>
                <a:spcPts val="0"/>
              </a:spcBef>
              <a:spcAft>
                <a:spcPts val="0"/>
              </a:spcAft>
              <a:buFont typeface="Wingdings" pitchFamily="2" charset="2"/>
              <a:buChar char="§"/>
              <a:defRPr/>
            </a:pPr>
            <a:r>
              <a:rPr lang="sq-AL" dirty="1" sz="1900">
                <a:cs typeface="Verdana"/>
              </a:rPr>
              <a:t>NJN për RT TD</a:t>
            </a:r>
          </a:p>
          <a:p>
            <a:pPr marL="361950" indent="-361950" fontAlgn="auto">
              <a:spcBef>
                <a:spcPts val="0"/>
              </a:spcBef>
              <a:spcAft>
                <a:spcPts val="0"/>
              </a:spcAft>
              <a:buFont typeface="Wingdings" pitchFamily="2" charset="2"/>
              <a:buChar char="§"/>
              <a:defRPr/>
            </a:pPr>
            <a:r>
              <a:rPr lang="sq-AL" dirty="1" sz="1900">
                <a:cs typeface="Verdana"/>
              </a:rPr>
              <a:t>NJN për përgjime</a:t>
            </a:r>
          </a:p>
          <a:p>
            <a:pPr marL="361950" indent="-361950" fontAlgn="auto">
              <a:spcBef>
                <a:spcPts val="0"/>
              </a:spcBef>
              <a:spcAft>
                <a:spcPts val="0"/>
              </a:spcAft>
              <a:buFont typeface="Wingdings" pitchFamily="2" charset="2"/>
              <a:buChar char="§"/>
              <a:defRPr/>
            </a:pPr>
            <a:r>
              <a:rPr lang="sq-AL" dirty="1" sz="1900">
                <a:cs typeface="Verdana"/>
              </a:rPr>
              <a:t>Pikat e kontaktit 24/7</a:t>
            </a:r>
          </a:p>
        </p:txBody>
      </p:sp>
      <p:sp>
        <p:nvSpPr>
          <p:cNvPr id="22" name="Textfeld 16">
            <a:extLst>
              <a:ext uri="{FF2B5EF4-FFF2-40B4-BE49-F238E27FC236}">
                <a16:creationId xmlns:a16="http://schemas.microsoft.com/office/drawing/2014/main" xmlns=""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sq-AL" dirty="1" sz="4400" b="1">
                <a:latin typeface="Verdana" charset="0"/>
                <a:cs typeface="Verdana" charset="0"/>
              </a:rPr>
              <a:t>+</a:t>
            </a:r>
          </a:p>
        </p:txBody>
      </p:sp>
      <p:sp>
        <p:nvSpPr>
          <p:cNvPr id="23" name="Textfeld 17">
            <a:extLst>
              <a:ext uri="{FF2B5EF4-FFF2-40B4-BE49-F238E27FC236}">
                <a16:creationId xmlns:a16="http://schemas.microsoft.com/office/drawing/2014/main" xmlns=""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sq-AL" dirty="1" sz="4400" b="1">
                <a:latin typeface="Verdana" charset="0"/>
                <a:cs typeface="Verdana" charset="0"/>
              </a:rPr>
              <a:t>+</a:t>
            </a:r>
          </a:p>
        </p:txBody>
      </p:sp>
      <p:cxnSp>
        <p:nvCxnSpPr>
          <p:cNvPr id="24" name="Form 20">
            <a:extLst>
              <a:ext uri="{FF2B5EF4-FFF2-40B4-BE49-F238E27FC236}">
                <a16:creationId xmlns:a16="http://schemas.microsoft.com/office/drawing/2014/main" xmlns="" id="{2AD0CD19-4C49-4F41-86A9-7B7448FB4058}"/>
              </a:ext>
            </a:extLst>
          </p:cNvPr>
          <p:cNvCxnSpPr>
            <a:stCxn id="20" idx="2"/>
          </p:cNvCxnSpPr>
          <p:nvPr/>
        </p:nvCxnSpPr>
        <p:spPr>
          <a:xfrm rot="16200000" flipH="1">
            <a:off x="3475679" y="2882034"/>
            <a:ext cx="971019"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xmlns="" id="{954E8C3C-7E2E-48EF-B26C-3D675EC5669B}"/>
              </a:ext>
            </a:extLst>
          </p:cNvPr>
          <p:cNvCxnSpPr/>
          <p:nvPr/>
        </p:nvCxnSpPr>
        <p:spPr>
          <a:xfrm>
            <a:off x="4586266" y="4176023"/>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3">
            <a:extLst>
              <a:ext uri="{FF2B5EF4-FFF2-40B4-BE49-F238E27FC236}">
                <a16:creationId xmlns:a16="http://schemas.microsoft.com/office/drawing/2014/main" xmlns="" id="{FE098AA4-0D98-4207-94EB-43432807C98D}"/>
              </a:ext>
            </a:extLst>
          </p:cNvPr>
          <p:cNvSpPr txBox="1"/>
          <p:nvPr/>
        </p:nvSpPr>
        <p:spPr>
          <a:xfrm>
            <a:off x="3443265" y="1271008"/>
            <a:ext cx="2428875" cy="2723823"/>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sq-AL" dirty="1" sz="1900" b="1">
                <a:cs typeface="Verdana"/>
              </a:rPr>
              <a:t>Mjetet procedurale</a:t>
            </a:r>
          </a:p>
          <a:p>
            <a:pPr marL="361950" indent="-361950" fontAlgn="auto">
              <a:spcBef>
                <a:spcPts val="0"/>
              </a:spcBef>
              <a:spcAft>
                <a:spcPts val="0"/>
              </a:spcAft>
              <a:buFont typeface="Wingdings" pitchFamily="2" charset="2"/>
              <a:buChar char="§"/>
              <a:defRPr/>
            </a:pPr>
            <a:r>
              <a:rPr lang="sq-AL" dirty="1" sz="1900">
                <a:cs typeface="Verdana"/>
              </a:rPr>
              <a:t>Ruajtja e përshpejtuar</a:t>
            </a:r>
          </a:p>
          <a:p>
            <a:pPr marL="361950" indent="-361950" fontAlgn="auto">
              <a:spcBef>
                <a:spcPts val="0"/>
              </a:spcBef>
              <a:spcAft>
                <a:spcPts val="0"/>
              </a:spcAft>
              <a:buFont typeface="Wingdings" pitchFamily="2" charset="2"/>
              <a:buChar char="§"/>
              <a:defRPr/>
            </a:pPr>
            <a:r>
              <a:rPr lang="sq-AL" dirty="1" sz="1900">
                <a:cs typeface="Verdana"/>
              </a:rPr>
              <a:t>Zbulimi i TD</a:t>
            </a:r>
          </a:p>
          <a:p>
            <a:pPr marL="361950" indent="-361950" fontAlgn="auto">
              <a:spcBef>
                <a:spcPts val="0"/>
              </a:spcBef>
              <a:spcAft>
                <a:spcPts val="0"/>
              </a:spcAft>
              <a:buFont typeface="Wingdings" pitchFamily="2" charset="2"/>
              <a:buChar char="§"/>
              <a:defRPr/>
            </a:pPr>
            <a:r>
              <a:rPr lang="sq-AL" dirty="1" sz="1900">
                <a:cs typeface="Verdana"/>
              </a:rPr>
              <a:t>Bastisja dhe konfiskimi</a:t>
            </a:r>
          </a:p>
          <a:p>
            <a:pPr marL="361950" indent="-361950" fontAlgn="auto">
              <a:spcBef>
                <a:spcPts val="0"/>
              </a:spcBef>
              <a:spcAft>
                <a:spcPts val="0"/>
              </a:spcAft>
              <a:buFont typeface="Wingdings" pitchFamily="2" charset="2"/>
              <a:buChar char="§"/>
              <a:defRPr/>
            </a:pPr>
            <a:r>
              <a:rPr lang="sq-AL" dirty="1" sz="1900">
                <a:cs typeface="Verdana"/>
              </a:rPr>
              <a:t>Urdhri i paraqitjes së të dhënave</a:t>
            </a:r>
          </a:p>
          <a:p>
            <a:pPr marL="361950" indent="-361950" fontAlgn="auto">
              <a:spcBef>
                <a:spcPts val="0"/>
              </a:spcBef>
              <a:spcAft>
                <a:spcPts val="0"/>
              </a:spcAft>
              <a:buFont typeface="Wingdings" pitchFamily="2" charset="2"/>
              <a:buChar char="§"/>
              <a:defRPr/>
            </a:pPr>
            <a:r>
              <a:rPr lang="sq-AL" dirty="1" sz="1900">
                <a:cs typeface="Verdana"/>
              </a:rPr>
              <a:t>TD në kohë reale</a:t>
            </a:r>
          </a:p>
          <a:p>
            <a:pPr marL="361950" indent="-361950" fontAlgn="auto">
              <a:spcBef>
                <a:spcPts val="0"/>
              </a:spcBef>
              <a:spcAft>
                <a:spcPts val="0"/>
              </a:spcAft>
              <a:buFont typeface="Wingdings" pitchFamily="2" charset="2"/>
              <a:buChar char="§"/>
              <a:defRPr/>
            </a:pPr>
            <a:r>
              <a:rPr lang="sq-AL" dirty="1" sz="1900">
                <a:cs typeface="Verdana"/>
              </a:rPr>
              <a:t>Përgjimi i të dhënave kompjuterike.</a:t>
            </a:r>
          </a:p>
        </p:txBody>
      </p:sp>
      <p:sp>
        <p:nvSpPr>
          <p:cNvPr id="27" name="Textfeld 18">
            <a:extLst>
              <a:ext uri="{FF2B5EF4-FFF2-40B4-BE49-F238E27FC236}">
                <a16:creationId xmlns:a16="http://schemas.microsoft.com/office/drawing/2014/main" xmlns="" id="{B2A85D97-2DC4-4488-9B4C-A36ECD208C47}"/>
              </a:ext>
            </a:extLst>
          </p:cNvPr>
          <p:cNvSpPr txBox="1"/>
          <p:nvPr/>
        </p:nvSpPr>
        <p:spPr>
          <a:xfrm>
            <a:off x="2833803" y="6210287"/>
            <a:ext cx="1963738" cy="339725"/>
          </a:xfrm>
          <a:prstGeom prst="rect">
            <a:avLst/>
          </a:prstGeom>
          <a:noFill/>
        </p:spPr>
        <p:txBody>
          <a:bodyPr>
            <a:spAutoFit/>
          </a:bodyPr>
          <a:lstStyle/>
          <a:p>
            <a:pPr fontAlgn="auto">
              <a:spcBef>
                <a:spcPts val="0"/>
              </a:spcBef>
              <a:spcAft>
                <a:spcPts val="0"/>
              </a:spcAft>
              <a:defRPr/>
            </a:pPr>
            <a:r>
              <a:rPr lang="sq-AL" dirty="1" sz="1600" b="1">
                <a:solidFill>
                  <a:schemeClr val="tx1">
                    <a:lumMod val="65000"/>
                    <a:lumOff val="35000"/>
                  </a:schemeClr>
                </a:solidFill>
                <a:cs typeface="Verdana"/>
              </a:rPr>
              <a:t>Harmonizimi</a:t>
            </a:r>
            <a:r>
              <a:rPr lang="sq-AL" dirty="1" sz="1600" b="1">
                <a:solidFill>
                  <a:schemeClr val="tx1">
                    <a:lumMod val="65000"/>
                    <a:lumOff val="35000"/>
                  </a:schemeClr>
                </a:solidFill>
                <a:cs typeface="Verdana"/>
              </a:rPr>
              <a:t> </a:t>
            </a:r>
          </a:p>
        </p:txBody>
      </p:sp>
    </p:spTree>
    <p:extLst>
      <p:ext uri="{BB962C8B-B14F-4D97-AF65-F5344CB8AC3E}">
        <p14:creationId xmlns:p14="http://schemas.microsoft.com/office/powerpoint/2010/main" val="281278743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10" descr="Image result for social media">
            <a:extLst>
              <a:ext uri="{FF2B5EF4-FFF2-40B4-BE49-F238E27FC236}">
                <a16:creationId xmlns:a16="http://schemas.microsoft.com/office/drawing/2014/main" xmlns="" id="{749E07E6-F504-4E85-B4CB-50BBF64EDA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4894" y="2508089"/>
            <a:ext cx="2486181" cy="166004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395536" y="1078865"/>
            <a:ext cx="816095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sq-AL" dirty="1" sz="3200" b="1">
                <a:solidFill>
                  <a:srgbClr val="FF0000"/>
                </a:solidFill>
                <a:latin typeface="+mn-lt"/>
                <a:ea typeface="Verdana" panose="020B0604030504040204" pitchFamily="34" charset="0"/>
                <a:cs typeface="Verdana" panose="020B0604030504040204" pitchFamily="34" charset="0"/>
              </a:rPr>
              <a:t>MITI:</a:t>
            </a:r>
            <a:r>
              <a:rPr lang="sq-AL" dirty="1" sz="3200" b="1">
                <a:solidFill>
                  <a:srgbClr val="FF0000"/>
                </a:solidFill>
                <a:latin typeface="+mn-lt"/>
                <a:ea typeface="Verdana" panose="020B0604030504040204" pitchFamily="34" charset="0"/>
                <a:cs typeface="Verdana" panose="020B0604030504040204" pitchFamily="34" charset="0"/>
              </a:rPr>
              <a:t> </a:t>
            </a:r>
          </a:p>
          <a:p>
            <a:pPr algn="ctr" eaLnBrk="1" hangingPunct="1">
              <a:defRPr/>
            </a:pPr>
            <a:r>
              <a:rPr lang="sq-AL" dirty="1" sz="3200">
                <a:latin typeface="+mn-lt"/>
                <a:ea typeface="Verdana" panose="020B0604030504040204" pitchFamily="34" charset="0"/>
                <a:cs typeface="Verdana" panose="020B0604030504040204" pitchFamily="34" charset="0"/>
              </a:rPr>
              <a:t>Konventa e Budapestit përfshin </a:t>
            </a:r>
            <a:r>
              <a:rPr lang="sq-AL" dirty="1" b="1" sz="3200">
                <a:latin typeface="+mn-lt"/>
                <a:ea typeface="Verdana" panose="020B0604030504040204" pitchFamily="34" charset="0"/>
                <a:cs typeface="Verdana" panose="020B0604030504040204" pitchFamily="34" charset="0"/>
              </a:rPr>
              <a:t>një fushë të kufizuar të veprave penale</a:t>
            </a:r>
          </a:p>
        </p:txBody>
      </p:sp>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Miti</a:t>
            </a:r>
            <a:r>
              <a:rPr lang="sq-AL" dirty="1" sz="2700">
                <a:solidFill>
                  <a:schemeClr val="bg1"/>
                </a:solidFill>
                <a:latin typeface="Verdana" panose="020B0604030504040204" pitchFamily="34" charset="0"/>
                <a:ea typeface="Verdana" panose="020B0604030504040204" pitchFamily="34" charset="0"/>
                <a:cs typeface="Verdana" charset="0"/>
              </a:rPr>
              <a:t> </a:t>
            </a:r>
          </a:p>
        </p:txBody>
      </p:sp>
      <p:sp>
        <p:nvSpPr>
          <p:cNvPr id="4" name="Rectangle 2">
            <a:extLst>
              <a:ext uri="{FF2B5EF4-FFF2-40B4-BE49-F238E27FC236}">
                <a16:creationId xmlns:a16="http://schemas.microsoft.com/office/drawing/2014/main" xmlns="" id="{464D82E8-103A-4A98-AC6E-E2BDA0F202DC}"/>
              </a:ext>
            </a:extLst>
          </p:cNvPr>
          <p:cNvSpPr>
            <a:spLocks noChangeArrowheads="1"/>
          </p:cNvSpPr>
          <p:nvPr/>
        </p:nvSpPr>
        <p:spPr bwMode="auto">
          <a:xfrm>
            <a:off x="4067036" y="2343341"/>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pic>
        <p:nvPicPr>
          <p:cNvPr id="8" name="Picture 2" descr="Image result for voip">
            <a:extLst>
              <a:ext uri="{FF2B5EF4-FFF2-40B4-BE49-F238E27FC236}">
                <a16:creationId xmlns:a16="http://schemas.microsoft.com/office/drawing/2014/main" xmlns="" id="{F4C38198-BACA-4B28-AC90-A6963EF491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9017" y="3047185"/>
            <a:ext cx="3594183" cy="285709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 result for voip">
            <a:extLst>
              <a:ext uri="{FF2B5EF4-FFF2-40B4-BE49-F238E27FC236}">
                <a16:creationId xmlns:a16="http://schemas.microsoft.com/office/drawing/2014/main" xmlns="" id="{B37C25F2-9B62-44FF-913D-2DAA11DCA17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9748" y="2508089"/>
            <a:ext cx="3314252" cy="224747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Image result for botnets">
            <a:extLst>
              <a:ext uri="{FF2B5EF4-FFF2-40B4-BE49-F238E27FC236}">
                <a16:creationId xmlns:a16="http://schemas.microsoft.com/office/drawing/2014/main" xmlns="" id="{C81DA781-2986-4F08-B68E-385F862795E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12357" y="4945202"/>
            <a:ext cx="2681398" cy="154596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Image result for deep web">
            <a:extLst>
              <a:ext uri="{FF2B5EF4-FFF2-40B4-BE49-F238E27FC236}">
                <a16:creationId xmlns:a16="http://schemas.microsoft.com/office/drawing/2014/main" xmlns="" id="{02144AF9-F5AD-4884-82E3-025A68FDEC3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8140" y="4637520"/>
            <a:ext cx="2895664" cy="1919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886498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Realiteti</a:t>
            </a:r>
          </a:p>
        </p:txBody>
      </p:sp>
      <p:sp>
        <p:nvSpPr>
          <p:cNvPr id="4" name="Rectangle 2">
            <a:extLst>
              <a:ext uri="{FF2B5EF4-FFF2-40B4-BE49-F238E27FC236}">
                <a16:creationId xmlns:a16="http://schemas.microsoft.com/office/drawing/2014/main" xmlns="" id="{1239CC4E-6B81-41D5-8FBA-98E336DBC65F}"/>
              </a:ext>
            </a:extLst>
          </p:cNvPr>
          <p:cNvSpPr>
            <a:spLocks noChangeArrowheads="1"/>
          </p:cNvSpPr>
          <p:nvPr/>
        </p:nvSpPr>
        <p:spPr bwMode="auto">
          <a:xfrm>
            <a:off x="457712" y="1175718"/>
            <a:ext cx="7992888"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sq-AL" dirty="1" kumimoji="0" sz="3500" b="1" i="0" u="none" strike="noStrike" cap="none" normalizeH="0" baseline="0" noProof="0">
                <a:ln>
                  <a:noFill/>
                </a:ln>
                <a:solidFill>
                  <a:srgbClr val="FF0000"/>
                </a:solidFill>
                <a:uLnTx/>
                <a:uFillTx/>
                <a:latin typeface="+mn-lt"/>
                <a:ea typeface="Verdana" panose="020B0604030504040204" pitchFamily="34" charset="0"/>
                <a:cs typeface="Verdana" panose="020B0604030504040204" pitchFamily="34" charset="0"/>
              </a:rPr>
              <a:t>REALITETI </a:t>
            </a:r>
            <a:r>
              <a:rPr lang="sq-AL" dirty="1" kumimoji="0" sz="3500" b="1" i="0" u="none" strike="noStrike" cap="none" normalizeH="0" baseline="0" noProof="0">
                <a:ln>
                  <a:noFill/>
                </a:ln>
                <a:uLnTx/>
                <a:uFillTx/>
                <a:latin typeface="+mn-lt"/>
                <a:ea typeface="Verdana" panose="020B0604030504040204" pitchFamily="34" charset="0"/>
                <a:cs typeface="Verdana" panose="020B0604030504040204" pitchFamily="34" charset="0"/>
              </a:rPr>
              <a:t>ËSHTË SI NË VIJIM:</a:t>
            </a:r>
          </a:p>
          <a:p>
            <a:pPr marL="285750" indent="-285750" algn="just" eaLnBrk="1" hangingPunct="1">
              <a:buFont typeface="Arial" panose="020B0604020202020204" pitchFamily="34" charset="0"/>
              <a:buChar char="•"/>
              <a:defRPr/>
            </a:pPr>
            <a:endParaRPr lang="en-US" sz="2000" dirty="0">
              <a:latin typeface="+mn-lt"/>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sq-AL" dirty="1" sz="2000">
                <a:latin typeface="+mn-lt"/>
                <a:ea typeface="Verdana" panose="020B0604030504040204" pitchFamily="34" charset="0"/>
                <a:cs typeface="Verdana" panose="020B0604030504040204" pitchFamily="34" charset="0"/>
              </a:rPr>
              <a:t>T-CY nxjerr shënime udhëzuese për të lehtësuar përdorimin dhe zbatimin efektiv të Konventës së Budapestit</a:t>
            </a:r>
            <a:r>
              <a:rPr lang="sq-AL" dirty="1" sz="2000">
                <a:latin typeface="+mn-lt"/>
                <a:ea typeface="Verdana" panose="020B0604030504040204" pitchFamily="34" charset="0"/>
                <a:cs typeface="Verdana" panose="020B0604030504040204" pitchFamily="34" charset="0"/>
              </a:rPr>
              <a:t> </a:t>
            </a:r>
          </a:p>
          <a:p>
            <a:pPr marL="285750" indent="-285750" algn="just" eaLnBrk="1" hangingPunct="1">
              <a:buFont typeface="Arial" panose="020B0604020202020204" pitchFamily="34" charset="0"/>
              <a:buChar char="•"/>
              <a:defRPr/>
            </a:pPr>
            <a:endParaRPr lang="en-US" sz="2000" dirty="0">
              <a:latin typeface="+mn-lt"/>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sq-AL" dirty="1" sz="2000">
                <a:latin typeface="+mn-lt"/>
                <a:ea typeface="Verdana" panose="020B0604030504040204" pitchFamily="34" charset="0"/>
                <a:cs typeface="Verdana" panose="020B0604030504040204" pitchFamily="34" charset="0"/>
              </a:rPr>
              <a:t>Shënime udhëzuese të përgatitura duke marrë parasysh zhvillimet ligjore, të politikave dhe teknologjike</a:t>
            </a:r>
          </a:p>
          <a:p>
            <a:pPr marL="285750" indent="-285750" algn="just" eaLnBrk="1" hangingPunct="1">
              <a:buFont typeface="Arial" panose="020B0604020202020204" pitchFamily="34" charset="0"/>
              <a:buChar char="•"/>
              <a:defRPr/>
            </a:pPr>
            <a:endParaRPr lang="en-US" sz="2000" dirty="0">
              <a:latin typeface="+mn-lt"/>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sq-AL" dirty="1" sz="2000">
                <a:latin typeface="+mn-lt"/>
                <a:ea typeface="Verdana" panose="020B0604030504040204" pitchFamily="34" charset="0"/>
                <a:cs typeface="Verdana" panose="020B0604030504040204" pitchFamily="34" charset="0"/>
              </a:rPr>
              <a:t>Shënime udhëzuese:</a:t>
            </a:r>
          </a:p>
        </p:txBody>
      </p:sp>
      <p:sp>
        <p:nvSpPr>
          <p:cNvPr id="2" name="TextBox 1">
            <a:extLst>
              <a:ext uri="{FF2B5EF4-FFF2-40B4-BE49-F238E27FC236}">
                <a16:creationId xmlns:a16="http://schemas.microsoft.com/office/drawing/2014/main" xmlns="" id="{F7AFA12F-C9B5-4131-AAF2-C81E968C85E8}"/>
              </a:ext>
            </a:extLst>
          </p:cNvPr>
          <p:cNvSpPr txBox="1"/>
          <p:nvPr/>
        </p:nvSpPr>
        <p:spPr>
          <a:xfrm>
            <a:off x="319759" y="4457181"/>
            <a:ext cx="3816424" cy="2031325"/>
          </a:xfrm>
          <a:prstGeom prst="rect">
            <a:avLst/>
          </a:prstGeom>
          <a:noFill/>
        </p:spPr>
        <p:txBody>
          <a:bodyPr wrap="square" rtlCol="0">
            <a:spAutoFit/>
          </a:bodyPr>
          <a:lstStyle/>
          <a:p>
            <a:pPr marL="1200150" lvl="1" indent="-457200" algn="just" eaLnBrk="1" hangingPunct="1">
              <a:buFont typeface="+mj-lt"/>
              <a:buAutoNum type="arabicPeriod"/>
              <a:defRPr/>
            </a:pPr>
            <a:r>
              <a:rPr lang="sq-AL" dirty="1" sz="1800">
                <a:ea typeface="Verdana" panose="020B0604030504040204" pitchFamily="34" charset="0"/>
                <a:cs typeface="Verdana" panose="020B0604030504040204" pitchFamily="34" charset="0"/>
              </a:rPr>
              <a:t>Sistemet kompjuterike</a:t>
            </a:r>
          </a:p>
          <a:p>
            <a:pPr marL="1200150" lvl="1" indent="-457200" algn="just" eaLnBrk="1" hangingPunct="1">
              <a:buFont typeface="+mj-lt"/>
              <a:buAutoNum type="arabicPeriod"/>
              <a:defRPr/>
            </a:pPr>
            <a:r>
              <a:rPr lang="sq-AL" dirty="1" sz="1800">
                <a:ea typeface="Verdana" panose="020B0604030504040204" pitchFamily="34" charset="0"/>
                <a:cs typeface="Verdana" panose="020B0604030504040204" pitchFamily="34" charset="0"/>
              </a:rPr>
              <a:t>Botnets</a:t>
            </a:r>
          </a:p>
          <a:p>
            <a:pPr marL="1200150" lvl="1" indent="-457200" algn="just" eaLnBrk="1" hangingPunct="1">
              <a:buFont typeface="+mj-lt"/>
              <a:buAutoNum type="arabicPeriod"/>
              <a:defRPr/>
            </a:pPr>
            <a:r>
              <a:rPr lang="sq-AL" dirty="1" sz="1800">
                <a:ea typeface="Verdana" panose="020B0604030504040204" pitchFamily="34" charset="0"/>
                <a:cs typeface="Verdana" panose="020B0604030504040204" pitchFamily="34" charset="0"/>
              </a:rPr>
              <a:t>Qasja ndërkufitare</a:t>
            </a:r>
          </a:p>
          <a:p>
            <a:pPr marL="1200150" lvl="1" indent="-457200" algn="just" eaLnBrk="1" hangingPunct="1">
              <a:buFont typeface="+mj-lt"/>
              <a:buAutoNum type="arabicPeriod"/>
              <a:defRPr/>
            </a:pPr>
            <a:r>
              <a:rPr lang="sq-AL" dirty="1" sz="1800">
                <a:ea typeface="Verdana" panose="020B0604030504040204" pitchFamily="34" charset="0"/>
                <a:cs typeface="Verdana" panose="020B0604030504040204" pitchFamily="34" charset="0"/>
              </a:rPr>
              <a:t>Vjedhja e identitetit</a:t>
            </a:r>
            <a:r>
              <a:rPr lang="sq-AL" dirty="1" sz="1800">
                <a:ea typeface="Verdana" panose="020B0604030504040204" pitchFamily="34" charset="0"/>
                <a:cs typeface="Verdana" panose="020B0604030504040204" pitchFamily="34" charset="0"/>
              </a:rPr>
              <a:t> </a:t>
            </a:r>
          </a:p>
          <a:p>
            <a:pPr marL="1200150" lvl="1" indent="-457200" algn="just" eaLnBrk="1" hangingPunct="1">
              <a:buFont typeface="+mj-lt"/>
              <a:buAutoNum type="arabicPeriod"/>
              <a:defRPr/>
            </a:pPr>
            <a:r>
              <a:rPr lang="sq-AL" dirty="1" sz="1800">
                <a:ea typeface="Verdana" panose="020B0604030504040204" pitchFamily="34" charset="0"/>
                <a:cs typeface="Verdana" panose="020B0604030504040204" pitchFamily="34" charset="0"/>
              </a:rPr>
              <a:t>Sulmet DDOS</a:t>
            </a:r>
          </a:p>
          <a:p>
            <a:pPr marL="1200150" lvl="1" indent="-457200" algn="just" eaLnBrk="1" hangingPunct="1">
              <a:buFont typeface="+mj-lt"/>
              <a:buAutoNum type="arabicPeriod"/>
              <a:defRPr/>
            </a:pPr>
            <a:r>
              <a:rPr lang="sq-AL" dirty="1" sz="1800">
                <a:ea typeface="Verdana" panose="020B0604030504040204" pitchFamily="34" charset="0"/>
                <a:cs typeface="Verdana" panose="020B0604030504040204" pitchFamily="34" charset="0"/>
              </a:rPr>
              <a:t>Sulmet e infrastrukturës kritike</a:t>
            </a:r>
          </a:p>
        </p:txBody>
      </p:sp>
      <p:sp>
        <p:nvSpPr>
          <p:cNvPr id="3" name="TextBox 2">
            <a:extLst>
              <a:ext uri="{FF2B5EF4-FFF2-40B4-BE49-F238E27FC236}">
                <a16:creationId xmlns:a16="http://schemas.microsoft.com/office/drawing/2014/main" xmlns="" id="{C390B884-A72F-46D9-93E7-1958E493B9E8}"/>
              </a:ext>
            </a:extLst>
          </p:cNvPr>
          <p:cNvSpPr txBox="1"/>
          <p:nvPr/>
        </p:nvSpPr>
        <p:spPr>
          <a:xfrm>
            <a:off x="4788024" y="4457181"/>
            <a:ext cx="4036217" cy="1754326"/>
          </a:xfrm>
          <a:prstGeom prst="rect">
            <a:avLst/>
          </a:prstGeom>
          <a:noFill/>
        </p:spPr>
        <p:txBody>
          <a:bodyPr wrap="square" rtlCol="0">
            <a:spAutoFit/>
          </a:bodyPr>
          <a:lstStyle/>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lang="sq-AL" dirty="1" kumimoji="0" sz="1800" b="0" i="0" u="none" strike="noStrike" cap="none" normalizeH="0" baseline="0" noProof="0">
                <a:ln>
                  <a:noFill/>
                </a:ln>
                <a:solidFill>
                  <a:prstClr val="black"/>
                </a:solidFill>
                <a:uLnTx/>
                <a:uFillTx/>
                <a:ea typeface="Verdana" panose="020B0604030504040204" pitchFamily="34" charset="0"/>
                <a:cs typeface="Verdana" panose="020B0604030504040204" pitchFamily="34" charset="0"/>
              </a:rPr>
              <a:t>Malware</a:t>
            </a:r>
            <a:r>
              <a:rPr lang="sq-AL" dirty="1" kumimoji="0" sz="1800" b="0" i="0" u="none" strike="noStrike" cap="none" normalizeH="0" baseline="0" noProof="0">
                <a:ln>
                  <a:noFill/>
                </a:ln>
                <a:solidFill>
                  <a:prstClr val="black"/>
                </a:solidFill>
                <a:uLnTx/>
                <a:uFillTx/>
                <a:ea typeface="Verdana" panose="020B0604030504040204" pitchFamily="34" charset="0"/>
                <a:cs typeface="Verdana" panose="020B0604030504040204" pitchFamily="34" charset="0"/>
              </a:rPr>
              <a:t> </a:t>
            </a:r>
          </a:p>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lang="sq-AL" dirty="1" kumimoji="0" sz="1800" b="0" i="0" u="none" strike="noStrike" cap="none" normalizeH="0" baseline="0" noProof="0">
                <a:ln>
                  <a:noFill/>
                </a:ln>
                <a:solidFill>
                  <a:prstClr val="black"/>
                </a:solidFill>
                <a:uLnTx/>
                <a:uFillTx/>
                <a:ea typeface="Verdana" panose="020B0604030504040204" pitchFamily="34" charset="0"/>
                <a:cs typeface="Verdana" panose="020B0604030504040204" pitchFamily="34" charset="0"/>
              </a:rPr>
              <a:t>Spam</a:t>
            </a:r>
          </a:p>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lang="sq-AL" dirty="1" kumimoji="0" sz="1800" b="0" i="0" u="none" strike="noStrike" cap="none" normalizeH="0" baseline="0" noProof="0">
                <a:ln>
                  <a:noFill/>
                </a:ln>
                <a:solidFill>
                  <a:prstClr val="black"/>
                </a:solidFill>
                <a:uLnTx/>
                <a:uFillTx/>
                <a:ea typeface="Verdana" panose="020B0604030504040204" pitchFamily="34" charset="0"/>
                <a:cs typeface="Verdana" panose="020B0604030504040204" pitchFamily="34" charset="0"/>
              </a:rPr>
              <a:t>Ndërhyrja në zgjedhje</a:t>
            </a:r>
            <a:r>
              <a:rPr lang="sq-AL" dirty="1" kumimoji="0" sz="1800" b="0" i="0" u="none" strike="noStrike" cap="none" normalizeH="0" baseline="0" noProof="0">
                <a:ln>
                  <a:noFill/>
                </a:ln>
                <a:solidFill>
                  <a:prstClr val="black"/>
                </a:solidFill>
                <a:uLnTx/>
                <a:uFillTx/>
                <a:ea typeface="Verdana" panose="020B0604030504040204" pitchFamily="34" charset="0"/>
                <a:cs typeface="Verdana" panose="020B0604030504040204" pitchFamily="34" charset="0"/>
              </a:rPr>
              <a:t> </a:t>
            </a:r>
          </a:p>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lang="sq-AL" dirty="1" kumimoji="0" sz="1800" b="0" i="0" u="none" strike="noStrike" cap="none" normalizeH="0" baseline="0" noProof="0">
                <a:ln>
                  <a:noFill/>
                </a:ln>
                <a:solidFill>
                  <a:prstClr val="black"/>
                </a:solidFill>
                <a:uLnTx/>
                <a:uFillTx/>
                <a:ea typeface="Verdana" panose="020B0604030504040204" pitchFamily="34" charset="0"/>
                <a:cs typeface="Verdana" panose="020B0604030504040204" pitchFamily="34" charset="0"/>
              </a:rPr>
              <a:t>Urdhrat e prodhimit për informacionin e abonuesit</a:t>
            </a:r>
          </a:p>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lang="sq-AL" dirty="1" kumimoji="0" sz="1800" b="0" i="0" u="none" strike="noStrike" cap="none" normalizeH="0" baseline="0" noProof="0">
                <a:ln>
                  <a:noFill/>
                </a:ln>
                <a:solidFill>
                  <a:prstClr val="black"/>
                </a:solidFill>
                <a:uLnTx/>
                <a:uFillTx/>
                <a:ea typeface="Verdana" panose="020B0604030504040204" pitchFamily="34" charset="0"/>
                <a:cs typeface="Verdana" panose="020B0604030504040204" pitchFamily="34" charset="0"/>
              </a:rPr>
              <a:t>Terrorizmi</a:t>
            </a:r>
            <a:r>
              <a:rPr lang="sq-AL" dirty="1" kumimoji="0" sz="1800" b="0" i="0" u="none" strike="noStrike" cap="none" normalizeH="0" baseline="0" noProof="0">
                <a:ln>
                  <a:noFill/>
                </a:ln>
                <a:solidFill>
                  <a:prstClr val="black"/>
                </a:solidFill>
                <a:uLnTx/>
                <a:uFillTx/>
                <a:ea typeface="Verdana" panose="020B0604030504040204" pitchFamily="34" charset="0"/>
                <a:cs typeface="Verdana" panose="020B0604030504040204" pitchFamily="34" charset="0"/>
              </a:rPr>
              <a:t> </a:t>
            </a:r>
          </a:p>
        </p:txBody>
      </p:sp>
    </p:spTree>
    <p:extLst>
      <p:ext uri="{BB962C8B-B14F-4D97-AF65-F5344CB8AC3E}">
        <p14:creationId xmlns:p14="http://schemas.microsoft.com/office/powerpoint/2010/main" val="334137683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xmlns="" id="{1239CC4E-6B81-41D5-8FBA-98E336DBC65F}"/>
              </a:ext>
            </a:extLst>
          </p:cNvPr>
          <p:cNvSpPr>
            <a:spLocks noChangeArrowheads="1"/>
          </p:cNvSpPr>
          <p:nvPr/>
        </p:nvSpPr>
        <p:spPr bwMode="auto">
          <a:xfrm>
            <a:off x="467544" y="1328059"/>
            <a:ext cx="7992888" cy="529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285750" indent="-285750" algn="just" eaLnBrk="1" hangingPunct="1">
              <a:buFont typeface="Arial" panose="020B0604020202020204" pitchFamily="34" charset="0"/>
              <a:buChar char="•"/>
              <a:defRPr/>
            </a:pPr>
            <a:r>
              <a:rPr lang="sq-AL" dirty="1" sz="2000">
                <a:latin typeface="Verdana" panose="020B0604030504040204" pitchFamily="34" charset="0"/>
                <a:ea typeface="Verdana" panose="020B0604030504040204" pitchFamily="34" charset="0"/>
                <a:cs typeface="Verdana" panose="020B0604030504040204" pitchFamily="34" charset="0"/>
              </a:rPr>
              <a:t>T-CY nxjerr shënime udhëzuese për të lehtësuar përdorimin dhe zbatimin efektiv të Konventës së Budapestit</a:t>
            </a:r>
            <a:r>
              <a:rPr lang="sq-AL" dirty="1" sz="2000">
                <a:latin typeface="Verdana" panose="020B0604030504040204" pitchFamily="34" charset="0"/>
                <a:ea typeface="Verdana" panose="020B0604030504040204" pitchFamily="34" charset="0"/>
                <a:cs typeface="Verdana" panose="020B0604030504040204" pitchFamily="34" charset="0"/>
              </a:rPr>
              <a:t> </a:t>
            </a:r>
          </a:p>
          <a:p>
            <a:pPr marL="285750" indent="-28575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sq-AL" dirty="1" sz="2000">
                <a:latin typeface="Verdana" panose="020B0604030504040204" pitchFamily="34" charset="0"/>
                <a:ea typeface="Verdana" panose="020B0604030504040204" pitchFamily="34" charset="0"/>
                <a:cs typeface="Verdana" panose="020B0604030504040204" pitchFamily="34" charset="0"/>
              </a:rPr>
              <a:t>Shënime udhëzuese të përgatitura duke marrë parasysh zhvillimet ligjore, të politikave dhe teknologjike</a:t>
            </a:r>
          </a:p>
          <a:p>
            <a:pPr marL="285750" indent="-28575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sq-AL" dirty="1" sz="2000">
                <a:latin typeface="Verdana" panose="020B0604030504040204" pitchFamily="34" charset="0"/>
                <a:ea typeface="Verdana" panose="020B0604030504040204" pitchFamily="34" charset="0"/>
                <a:cs typeface="Verdana" panose="020B0604030504040204" pitchFamily="34" charset="0"/>
              </a:rPr>
              <a:t>Shënim udhëzues:</a:t>
            </a:r>
          </a:p>
          <a:p>
            <a:pPr marL="1200150" lvl="1" indent="-457200" algn="just" eaLnBrk="1" hangingPunct="1">
              <a:buFont typeface="+mj-lt"/>
              <a:buAutoNum type="arabicPeriod"/>
              <a:defRPr/>
            </a:pPr>
            <a:r>
              <a:rPr lang="sq-AL" dirty="1" sz="1800">
                <a:latin typeface="Verdana" panose="020B0604030504040204" pitchFamily="34" charset="0"/>
                <a:ea typeface="Verdana" panose="020B0604030504040204" pitchFamily="34" charset="0"/>
                <a:cs typeface="Verdana" panose="020B0604030504040204" pitchFamily="34" charset="0"/>
              </a:rPr>
              <a:t>Sistemet kompjuterike</a:t>
            </a:r>
          </a:p>
          <a:p>
            <a:pPr marL="1200150" lvl="1" indent="-457200" algn="just" eaLnBrk="1" hangingPunct="1">
              <a:buFont typeface="+mj-lt"/>
              <a:buAutoNum type="arabicPeriod"/>
              <a:defRPr/>
            </a:pPr>
            <a:r>
              <a:rPr lang="sq-AL" dirty="1" sz="1800">
                <a:latin typeface="Verdana" panose="020B0604030504040204" pitchFamily="34" charset="0"/>
                <a:ea typeface="Verdana" panose="020B0604030504040204" pitchFamily="34" charset="0"/>
                <a:cs typeface="Verdana" panose="020B0604030504040204" pitchFamily="34" charset="0"/>
              </a:rPr>
              <a:t>Botnets</a:t>
            </a:r>
          </a:p>
          <a:p>
            <a:pPr marL="1200150" lvl="1" indent="-457200" algn="just" eaLnBrk="1" hangingPunct="1">
              <a:buFont typeface="+mj-lt"/>
              <a:buAutoNum type="arabicPeriod"/>
              <a:defRPr/>
            </a:pPr>
            <a:r>
              <a:rPr lang="sq-AL" dirty="1" sz="1800">
                <a:latin typeface="Verdana" panose="020B0604030504040204" pitchFamily="34" charset="0"/>
                <a:ea typeface="Verdana" panose="020B0604030504040204" pitchFamily="34" charset="0"/>
                <a:cs typeface="Verdana" panose="020B0604030504040204" pitchFamily="34" charset="0"/>
              </a:rPr>
              <a:t>Qasja ndërkufitare</a:t>
            </a:r>
          </a:p>
          <a:p>
            <a:pPr marL="1200150" lvl="1" indent="-457200" algn="just" eaLnBrk="1" hangingPunct="1">
              <a:buFont typeface="+mj-lt"/>
              <a:buAutoNum type="arabicPeriod"/>
              <a:defRPr/>
            </a:pPr>
            <a:r>
              <a:rPr lang="sq-AL" dirty="1" sz="1800">
                <a:latin typeface="Verdana" panose="020B0604030504040204" pitchFamily="34" charset="0"/>
                <a:ea typeface="Verdana" panose="020B0604030504040204" pitchFamily="34" charset="0"/>
                <a:cs typeface="Verdana" panose="020B0604030504040204" pitchFamily="34" charset="0"/>
              </a:rPr>
              <a:t>Vjedhja e identitetit</a:t>
            </a:r>
            <a:r>
              <a:rPr lang="sq-AL" dirty="1" sz="1800">
                <a:latin typeface="Verdana" panose="020B0604030504040204" pitchFamily="34" charset="0"/>
                <a:ea typeface="Verdana" panose="020B0604030504040204" pitchFamily="34" charset="0"/>
                <a:cs typeface="Verdana" panose="020B0604030504040204" pitchFamily="34" charset="0"/>
              </a:rPr>
              <a:t> </a:t>
            </a:r>
          </a:p>
          <a:p>
            <a:pPr marL="1200150" lvl="1" indent="-457200" algn="just" eaLnBrk="1" hangingPunct="1">
              <a:buFont typeface="+mj-lt"/>
              <a:buAutoNum type="arabicPeriod"/>
              <a:defRPr/>
            </a:pPr>
            <a:r>
              <a:rPr lang="sq-AL" dirty="1" sz="1800">
                <a:latin typeface="Verdana" panose="020B0604030504040204" pitchFamily="34" charset="0"/>
                <a:ea typeface="Verdana" panose="020B0604030504040204" pitchFamily="34" charset="0"/>
                <a:cs typeface="Verdana" panose="020B0604030504040204" pitchFamily="34" charset="0"/>
              </a:rPr>
              <a:t>Sulmet DDOS</a:t>
            </a:r>
          </a:p>
          <a:p>
            <a:pPr marL="1200150" lvl="1" indent="-457200" algn="just" eaLnBrk="1" hangingPunct="1">
              <a:buFont typeface="+mj-lt"/>
              <a:buAutoNum type="arabicPeriod"/>
              <a:defRPr/>
            </a:pPr>
            <a:r>
              <a:rPr lang="sq-AL" dirty="1" sz="1800">
                <a:latin typeface="Verdana" panose="020B0604030504040204" pitchFamily="34" charset="0"/>
                <a:ea typeface="Verdana" panose="020B0604030504040204" pitchFamily="34" charset="0"/>
                <a:cs typeface="Verdana" panose="020B0604030504040204" pitchFamily="34" charset="0"/>
              </a:rPr>
              <a:t>Sulmet e infrastrukturës kritike</a:t>
            </a:r>
          </a:p>
          <a:p>
            <a:pPr marL="1200150" lvl="1" indent="-457200" algn="just" eaLnBrk="1" hangingPunct="1">
              <a:buFont typeface="+mj-lt"/>
              <a:buAutoNum type="arabicPeriod"/>
              <a:defRPr/>
            </a:pPr>
            <a:r>
              <a:rPr lang="sq-AL" dirty="1" sz="1800">
                <a:latin typeface="Verdana" panose="020B0604030504040204" pitchFamily="34" charset="0"/>
                <a:ea typeface="Verdana" panose="020B0604030504040204" pitchFamily="34" charset="0"/>
                <a:cs typeface="Verdana" panose="020B0604030504040204" pitchFamily="34" charset="0"/>
              </a:rPr>
              <a:t>Malware</a:t>
            </a:r>
            <a:r>
              <a:rPr lang="sq-AL" dirty="1" sz="1800">
                <a:latin typeface="Verdana" panose="020B0604030504040204" pitchFamily="34" charset="0"/>
                <a:ea typeface="Verdana" panose="020B0604030504040204" pitchFamily="34" charset="0"/>
                <a:cs typeface="Verdana" panose="020B0604030504040204" pitchFamily="34" charset="0"/>
              </a:rPr>
              <a:t> </a:t>
            </a:r>
          </a:p>
          <a:p>
            <a:pPr marL="1200150" lvl="1" indent="-457200" algn="just" eaLnBrk="1" hangingPunct="1">
              <a:buFont typeface="+mj-lt"/>
              <a:buAutoNum type="arabicPeriod"/>
              <a:defRPr/>
            </a:pPr>
            <a:r>
              <a:rPr lang="sq-AL" dirty="1" sz="1800">
                <a:latin typeface="Verdana" panose="020B0604030504040204" pitchFamily="34" charset="0"/>
                <a:ea typeface="Verdana" panose="020B0604030504040204" pitchFamily="34" charset="0"/>
                <a:cs typeface="Verdana" panose="020B0604030504040204" pitchFamily="34" charset="0"/>
              </a:rPr>
              <a:t>Spam</a:t>
            </a:r>
          </a:p>
          <a:p>
            <a:pPr marL="1200150" lvl="1" indent="-457200" algn="just" eaLnBrk="1" hangingPunct="1">
              <a:buFont typeface="+mj-lt"/>
              <a:buAutoNum type="arabicPeriod"/>
              <a:defRPr/>
            </a:pPr>
            <a:r>
              <a:rPr lang="sq-AL" dirty="1" sz="1800">
                <a:latin typeface="Verdana" panose="020B0604030504040204" pitchFamily="34" charset="0"/>
                <a:ea typeface="Verdana" panose="020B0604030504040204" pitchFamily="34" charset="0"/>
                <a:cs typeface="Verdana" panose="020B0604030504040204" pitchFamily="34" charset="0"/>
              </a:rPr>
              <a:t>Ndërhyrja në zgjedhje</a:t>
            </a:r>
            <a:r>
              <a:rPr lang="sq-AL" dirty="1" sz="1800">
                <a:latin typeface="Verdana" panose="020B0604030504040204" pitchFamily="34" charset="0"/>
                <a:ea typeface="Verdana" panose="020B0604030504040204" pitchFamily="34" charset="0"/>
                <a:cs typeface="Verdana" panose="020B0604030504040204" pitchFamily="34" charset="0"/>
              </a:rPr>
              <a:t> </a:t>
            </a:r>
          </a:p>
          <a:p>
            <a:pPr marL="1200150" lvl="1" indent="-457200" algn="just" eaLnBrk="1" hangingPunct="1">
              <a:buFont typeface="+mj-lt"/>
              <a:buAutoNum type="arabicPeriod"/>
              <a:defRPr/>
            </a:pPr>
            <a:r>
              <a:rPr lang="sq-AL" dirty="1" sz="1800">
                <a:latin typeface="Verdana" panose="020B0604030504040204" pitchFamily="34" charset="0"/>
                <a:ea typeface="Verdana" panose="020B0604030504040204" pitchFamily="34" charset="0"/>
                <a:cs typeface="Verdana" panose="020B0604030504040204" pitchFamily="34" charset="0"/>
              </a:rPr>
              <a:t>Urdhrat e prodhimit për informacionin e abonuesit</a:t>
            </a:r>
          </a:p>
          <a:p>
            <a:pPr marL="1200150" lvl="1" indent="-457200" algn="just" eaLnBrk="1" hangingPunct="1">
              <a:buFont typeface="+mj-lt"/>
              <a:buAutoNum type="arabicPeriod"/>
              <a:defRPr/>
            </a:pPr>
            <a:r>
              <a:rPr lang="sq-AL" dirty="1" sz="1800">
                <a:latin typeface="Verdana" panose="020B0604030504040204" pitchFamily="34" charset="0"/>
                <a:ea typeface="Verdana" panose="020B0604030504040204" pitchFamily="34" charset="0"/>
                <a:cs typeface="Verdana" panose="020B0604030504040204" pitchFamily="34" charset="0"/>
              </a:rPr>
              <a:t>Terrorizmi</a:t>
            </a:r>
            <a:r>
              <a:rPr lang="sq-AL" dirty="1" sz="1800">
                <a:latin typeface="Verdana" panose="020B0604030504040204" pitchFamily="34" charset="0"/>
                <a:ea typeface="Verdana" panose="020B0604030504040204" pitchFamily="34" charset="0"/>
                <a:cs typeface="Verdana" panose="020B0604030504040204" pitchFamily="34" charset="0"/>
              </a:rPr>
              <a:t> </a:t>
            </a:r>
          </a:p>
        </p:txBody>
      </p:sp>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 name="TextBox 15">
            <a:extLst>
              <a:ext uri="{FF2B5EF4-FFF2-40B4-BE49-F238E27FC236}">
                <a16:creationId xmlns:a16="http://schemas.microsoft.com/office/drawing/2014/main" xmlns="" id="{EC126C15-E7BE-45E4-B914-E392617C3B26}"/>
              </a:ext>
            </a:extLst>
          </p:cNvPr>
          <p:cNvSpPr txBox="1">
            <a:spLocks noChangeArrowheads="1"/>
          </p:cNvSpPr>
          <p:nvPr/>
        </p:nvSpPr>
        <p:spPr bwMode="auto">
          <a:xfrm>
            <a:off x="1258888" y="195317"/>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P.sh. Zbatueshmëria e botnets</a:t>
            </a:r>
          </a:p>
        </p:txBody>
      </p:sp>
      <p:pic>
        <p:nvPicPr>
          <p:cNvPr id="6" name="Picture 2" descr="Image result for botnet">
            <a:extLst>
              <a:ext uri="{FF2B5EF4-FFF2-40B4-BE49-F238E27FC236}">
                <a16:creationId xmlns:a16="http://schemas.microsoft.com/office/drawing/2014/main" xmlns="" id="{614AE55E-F1CF-4E95-A714-322B3623AF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41" y="1060856"/>
            <a:ext cx="9139179" cy="5527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364639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Realiteti</a:t>
            </a:r>
          </a:p>
        </p:txBody>
      </p:sp>
      <p:pic>
        <p:nvPicPr>
          <p:cNvPr id="2" name="Picture 1">
            <a:extLst>
              <a:ext uri="{FF2B5EF4-FFF2-40B4-BE49-F238E27FC236}">
                <a16:creationId xmlns:a16="http://schemas.microsoft.com/office/drawing/2014/main" xmlns="" id="{9F2FF4C3-D1CE-4CD6-B3AF-33BCF6461DF1}"/>
              </a:ext>
            </a:extLst>
          </p:cNvPr>
          <p:cNvPicPr>
            <a:picLocks noChangeAspect="1"/>
          </p:cNvPicPr>
          <p:nvPr/>
        </p:nvPicPr>
        <p:blipFill rotWithShape="1">
          <a:blip r:embed="rId3"/>
          <a:srcRect b="26710"/>
          <a:stretch/>
        </p:blipFill>
        <p:spPr>
          <a:xfrm>
            <a:off x="-6067" y="927232"/>
            <a:ext cx="9150068" cy="5670849"/>
          </a:xfrm>
          <a:prstGeom prst="rect">
            <a:avLst/>
          </a:prstGeom>
        </p:spPr>
      </p:pic>
    </p:spTree>
    <p:extLst>
      <p:ext uri="{BB962C8B-B14F-4D97-AF65-F5344CB8AC3E}">
        <p14:creationId xmlns:p14="http://schemas.microsoft.com/office/powerpoint/2010/main" val="345731239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sq-AL" dirty="1" sz="2700">
                <a:solidFill>
                  <a:schemeClr val="bg1"/>
                </a:solidFill>
                <a:latin typeface="+mn-lt"/>
                <a:ea typeface="Verdana" panose="020B0604030504040204" pitchFamily="34" charset="0"/>
              </a:rPr>
              <a:t>P.sh. Zbatueshmëria e Phishing</a:t>
            </a:r>
          </a:p>
        </p:txBody>
      </p:sp>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7" name="Picture 2" descr="Related image">
            <a:extLst>
              <a:ext uri="{FF2B5EF4-FFF2-40B4-BE49-F238E27FC236}">
                <a16:creationId xmlns:a16="http://schemas.microsoft.com/office/drawing/2014/main" xmlns="" id="{94037595-D565-40A5-9250-0F29D353A6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039065"/>
            <a:ext cx="9144001" cy="5549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299450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sq-AL" dirty="1" sz="2700">
                <a:solidFill>
                  <a:schemeClr val="bg1"/>
                </a:solidFill>
                <a:latin typeface="Verdana" panose="020B0604030504040204" pitchFamily="34" charset="0"/>
              </a:rPr>
              <a:t>P.sh. Zbatueshmëria e Phishing</a:t>
            </a:r>
          </a:p>
        </p:txBody>
      </p:sp>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4" name="Picture 3">
            <a:extLst>
              <a:ext uri="{FF2B5EF4-FFF2-40B4-BE49-F238E27FC236}">
                <a16:creationId xmlns:a16="http://schemas.microsoft.com/office/drawing/2014/main" xmlns="" id="{AA777CBA-8FA0-49AA-8458-C89FB2ED9057}"/>
              </a:ext>
            </a:extLst>
          </p:cNvPr>
          <p:cNvPicPr>
            <a:picLocks noChangeAspect="1"/>
          </p:cNvPicPr>
          <p:nvPr/>
        </p:nvPicPr>
        <p:blipFill rotWithShape="1">
          <a:blip r:embed="rId3"/>
          <a:srcRect l="23427" t="22652" r="26855" b="17133"/>
          <a:stretch/>
        </p:blipFill>
        <p:spPr>
          <a:xfrm>
            <a:off x="0" y="1052513"/>
            <a:ext cx="9136062" cy="5535612"/>
          </a:xfrm>
          <a:prstGeom prst="rect">
            <a:avLst/>
          </a:prstGeom>
        </p:spPr>
      </p:pic>
    </p:spTree>
    <p:extLst>
      <p:ext uri="{BB962C8B-B14F-4D97-AF65-F5344CB8AC3E}">
        <p14:creationId xmlns:p14="http://schemas.microsoft.com/office/powerpoint/2010/main" val="139642216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sq-AL" dirty="1" sz="2700">
                <a:solidFill>
                  <a:schemeClr val="bg1"/>
                </a:solidFill>
                <a:latin typeface="Verdana" panose="020B0604030504040204" pitchFamily="34" charset="0"/>
              </a:rPr>
              <a:t>P.sh. Zbatueshmëria e VoIP</a:t>
            </a:r>
          </a:p>
        </p:txBody>
      </p:sp>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4" name="Picture 2" descr="Image result for voice over ip crime">
            <a:extLst>
              <a:ext uri="{FF2B5EF4-FFF2-40B4-BE49-F238E27FC236}">
                <a16:creationId xmlns:a16="http://schemas.microsoft.com/office/drawing/2014/main" xmlns="" id="{FB1BD058-45E9-43D5-956C-5209B4D285C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42" r="13536"/>
          <a:stretch/>
        </p:blipFill>
        <p:spPr bwMode="auto">
          <a:xfrm>
            <a:off x="0" y="1052513"/>
            <a:ext cx="9144000" cy="5418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727271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sq-AL" dirty="1" sz="2700">
                <a:solidFill>
                  <a:schemeClr val="bg1"/>
                </a:solidFill>
                <a:latin typeface="Verdana" panose="020B0604030504040204" pitchFamily="34" charset="0"/>
              </a:rPr>
              <a:t>P.sh. Zbatueshmëria e VoIP</a:t>
            </a:r>
          </a:p>
        </p:txBody>
      </p:sp>
      <p:sp>
        <p:nvSpPr>
          <p:cNvPr id="4" name="Rectangle 2">
            <a:extLst>
              <a:ext uri="{FF2B5EF4-FFF2-40B4-BE49-F238E27FC236}">
                <a16:creationId xmlns:a16="http://schemas.microsoft.com/office/drawing/2014/main" xmlns="" id="{1239CC4E-6B81-41D5-8FBA-98E336DBC65F}"/>
              </a:ext>
            </a:extLst>
          </p:cNvPr>
          <p:cNvSpPr>
            <a:spLocks noChangeArrowheads="1"/>
          </p:cNvSpPr>
          <p:nvPr/>
        </p:nvSpPr>
        <p:spPr bwMode="auto">
          <a:xfrm>
            <a:off x="467544" y="1874485"/>
            <a:ext cx="799288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Veprat penale dhe dispozitat procedurale të KB-së janë neutrale ndaj platformës</a:t>
            </a:r>
          </a:p>
          <a:p>
            <a:pPr marL="571500" indent="-571500" algn="just"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Neni 21 (“Përgjimi i të dhënave të përmbajtjes”) mundëson përgjimin e çdo forme të të dhënave të përmbajtjes dhe do të përfshinte të dhëna VoIP</a:t>
            </a:r>
          </a:p>
          <a:p>
            <a:pPr marL="571500" indent="-571500" algn="just"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Përkufizimi i "ofruesit të shërbimit" do të përfshijë ofruesit e shërbimeve VoIP</a:t>
            </a:r>
            <a:r>
              <a:rPr lang="sq-AL" dirty="1">
                <a:latin typeface="+mn-lt"/>
                <a:ea typeface="Verdana" panose="020B0604030504040204" pitchFamily="34" charset="0"/>
                <a:cs typeface="Verdana" panose="020B0604030504040204" pitchFamily="34" charset="0"/>
              </a:rPr>
              <a:t> </a:t>
            </a:r>
          </a:p>
        </p:txBody>
      </p:sp>
    </p:spTree>
    <p:extLst>
      <p:ext uri="{BB962C8B-B14F-4D97-AF65-F5344CB8AC3E}">
        <p14:creationId xmlns:p14="http://schemas.microsoft.com/office/powerpoint/2010/main" val="296931574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pPr>
            <a:r>
              <a:rPr lang="sq-AL" dirty="1" sz="2700">
                <a:solidFill>
                  <a:schemeClr val="bg1"/>
                </a:solidFill>
                <a:latin typeface="Verdana" panose="020B0604030504040204" pitchFamily="34" charset="0"/>
              </a:rPr>
              <a:t>P.sh. Zbatueshmëria e VoIP</a:t>
            </a:r>
          </a:p>
          <a:p>
            <a:pPr algn="r">
              <a:spcBef>
                <a:spcPct val="0"/>
              </a:spcBef>
              <a:buFontTx/>
              <a:buNone/>
            </a:pPr>
            <a:endParaRPr lang="en-GB" sz="2400" b="1" dirty="0">
              <a:solidFill>
                <a:schemeClr val="bg1"/>
              </a:solidFill>
              <a:latin typeface="Verdana" panose="020B0604030504040204" pitchFamily="34" charset="0"/>
            </a:endParaRPr>
          </a:p>
        </p:txBody>
      </p:sp>
      <p:pic>
        <p:nvPicPr>
          <p:cNvPr id="6" name="Picture 5">
            <a:extLst>
              <a:ext uri="{FF2B5EF4-FFF2-40B4-BE49-F238E27FC236}">
                <a16:creationId xmlns:a16="http://schemas.microsoft.com/office/drawing/2014/main" xmlns="" id="{A422A5B6-C445-43E8-BA20-F364E6F573B6}"/>
              </a:ext>
            </a:extLst>
          </p:cNvPr>
          <p:cNvPicPr>
            <a:picLocks noChangeAspect="1"/>
          </p:cNvPicPr>
          <p:nvPr/>
        </p:nvPicPr>
        <p:blipFill>
          <a:blip r:embed="rId3"/>
          <a:stretch>
            <a:fillRect/>
          </a:stretch>
        </p:blipFill>
        <p:spPr>
          <a:xfrm>
            <a:off x="-7937" y="1045270"/>
            <a:ext cx="9144000" cy="5622229"/>
          </a:xfrm>
          <a:prstGeom prst="rect">
            <a:avLst/>
          </a:prstGeom>
        </p:spPr>
      </p:pic>
    </p:spTree>
    <p:extLst>
      <p:ext uri="{BB962C8B-B14F-4D97-AF65-F5344CB8AC3E}">
        <p14:creationId xmlns:p14="http://schemas.microsoft.com/office/powerpoint/2010/main" val="102759224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sq-AL" dirty="1" sz="2700">
                <a:solidFill>
                  <a:schemeClr val="bg1"/>
                </a:solidFill>
                <a:latin typeface="Verdana" panose="020B0604030504040204" pitchFamily="34" charset="0"/>
              </a:rPr>
              <a:t>P.sh. Zbatueshmëria e terrorizmit</a:t>
            </a:r>
          </a:p>
        </p:txBody>
      </p:sp>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5" name="Picture 2" descr="Image result for cyber terrorism">
            <a:extLst>
              <a:ext uri="{FF2B5EF4-FFF2-40B4-BE49-F238E27FC236}">
                <a16:creationId xmlns:a16="http://schemas.microsoft.com/office/drawing/2014/main" xmlns="" id="{D037C83C-599A-4F72-B917-49AEE0222F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52513"/>
            <a:ext cx="9179221" cy="5535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89346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75119" y="235879"/>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Konventa e Budapestit:</a:t>
            </a:r>
            <a:r>
              <a:rPr lang="sq-AL" dirty="1" sz="2700">
                <a:solidFill>
                  <a:schemeClr val="bg1"/>
                </a:solidFill>
                <a:latin typeface="Verdana" panose="020B0604030504040204" pitchFamily="34" charset="0"/>
                <a:ea typeface="Verdana" panose="020B0604030504040204" pitchFamily="34" charset="0"/>
                <a:cs typeface="Verdana" charset="0"/>
              </a:rPr>
              <a:t> </a:t>
            </a:r>
            <a:r>
              <a:rPr lang="sq-AL" dirty="1" sz="2700">
                <a:solidFill>
                  <a:schemeClr val="bg1"/>
                </a:solidFill>
                <a:latin typeface="Verdana" panose="020B0604030504040204" pitchFamily="34" charset="0"/>
                <a:ea typeface="Verdana" panose="020B0604030504040204" pitchFamily="34" charset="0"/>
                <a:cs typeface="Verdana" charset="0"/>
              </a:rPr>
              <a:t>Fushëveprimi</a:t>
            </a:r>
          </a:p>
        </p:txBody>
      </p:sp>
      <p:sp>
        <p:nvSpPr>
          <p:cNvPr id="20" name="Textfeld 12">
            <a:extLst>
              <a:ext uri="{FF2B5EF4-FFF2-40B4-BE49-F238E27FC236}">
                <a16:creationId xmlns:a16="http://schemas.microsoft.com/office/drawing/2014/main" xmlns="" id="{122F3459-C909-4A75-8C50-90D04D3C4B22}"/>
              </a:ext>
            </a:extLst>
          </p:cNvPr>
          <p:cNvSpPr txBox="1"/>
          <p:nvPr/>
        </p:nvSpPr>
        <p:spPr>
          <a:xfrm>
            <a:off x="157142" y="1206554"/>
            <a:ext cx="2786062" cy="3600986"/>
          </a:xfrm>
          <a:prstGeom prst="rect">
            <a:avLst/>
          </a:prstGeom>
          <a:solidFill>
            <a:srgbClr val="FFFF00"/>
          </a:solidFill>
          <a:ln>
            <a:solidFill>
              <a:schemeClr val="bg1">
                <a:lumMod val="50000"/>
              </a:schemeClr>
            </a:solidFill>
          </a:ln>
        </p:spPr>
        <p:txBody>
          <a:bodyPr>
            <a:spAutoFit/>
          </a:bodyPr>
          <a:lstStyle/>
          <a:p>
            <a:pPr fontAlgn="auto">
              <a:spcBef>
                <a:spcPts val="0"/>
              </a:spcBef>
              <a:spcAft>
                <a:spcPts val="0"/>
              </a:spcAft>
              <a:defRPr/>
            </a:pPr>
            <a:r>
              <a:rPr lang="sq-AL" dirty="1" sz="1900" b="1">
                <a:cs typeface="Verdana"/>
              </a:rPr>
              <a:t>Sjellje kriminalizuese</a:t>
            </a:r>
          </a:p>
          <a:p>
            <a:pPr marL="342900" indent="-342900" fontAlgn="auto">
              <a:spcBef>
                <a:spcPts val="0"/>
              </a:spcBef>
              <a:spcAft>
                <a:spcPts val="0"/>
              </a:spcAft>
              <a:buFont typeface="Wingdings" pitchFamily="2" charset="2"/>
              <a:buChar char="§"/>
              <a:defRPr/>
            </a:pPr>
            <a:r>
              <a:rPr lang="sq-AL" dirty="1" sz="1900">
                <a:cs typeface="Verdana"/>
              </a:rPr>
              <a:t>Qasja e jashtëligjshme</a:t>
            </a:r>
          </a:p>
          <a:p>
            <a:pPr marL="342900" indent="-342900" fontAlgn="auto">
              <a:spcBef>
                <a:spcPts val="0"/>
              </a:spcBef>
              <a:spcAft>
                <a:spcPts val="0"/>
              </a:spcAft>
              <a:buFont typeface="Wingdings" pitchFamily="2" charset="2"/>
              <a:buChar char="§"/>
              <a:defRPr/>
            </a:pPr>
            <a:r>
              <a:rPr lang="sq-AL" dirty="1" sz="1900">
                <a:cs typeface="Verdana"/>
              </a:rPr>
              <a:t>Përgjimi i jashtëligjshëm</a:t>
            </a:r>
          </a:p>
          <a:p>
            <a:pPr marL="342900" indent="-342900" fontAlgn="auto">
              <a:spcBef>
                <a:spcPts val="0"/>
              </a:spcBef>
              <a:spcAft>
                <a:spcPts val="0"/>
              </a:spcAft>
              <a:buFont typeface="Wingdings" pitchFamily="2" charset="2"/>
              <a:buChar char="§"/>
              <a:defRPr/>
            </a:pPr>
            <a:r>
              <a:rPr lang="sq-AL" dirty="1" sz="1900">
                <a:cs typeface="Verdana"/>
              </a:rPr>
              <a:t>Ndërhyrja në të dhëna</a:t>
            </a:r>
          </a:p>
          <a:p>
            <a:pPr marL="342900" indent="-342900" fontAlgn="auto">
              <a:spcBef>
                <a:spcPts val="0"/>
              </a:spcBef>
              <a:spcAft>
                <a:spcPts val="0"/>
              </a:spcAft>
              <a:buFont typeface="Wingdings" pitchFamily="2" charset="2"/>
              <a:buChar char="§"/>
              <a:defRPr/>
            </a:pPr>
            <a:r>
              <a:rPr lang="sq-AL" dirty="1" sz="1900">
                <a:cs typeface="Verdana"/>
              </a:rPr>
              <a:t>Ndërhyrja në sistem</a:t>
            </a:r>
          </a:p>
          <a:p>
            <a:pPr marL="342900" indent="-342900" fontAlgn="auto">
              <a:spcBef>
                <a:spcPts val="0"/>
              </a:spcBef>
              <a:spcAft>
                <a:spcPts val="0"/>
              </a:spcAft>
              <a:buFont typeface="Wingdings" pitchFamily="2" charset="2"/>
              <a:buChar char="§"/>
              <a:defRPr/>
            </a:pPr>
            <a:r>
              <a:rPr lang="sq-AL" dirty="1" sz="1900">
                <a:cs typeface="Verdana"/>
              </a:rPr>
              <a:t>Keqpërdorimi i pajisjeve</a:t>
            </a:r>
          </a:p>
          <a:p>
            <a:pPr marL="342900" indent="-342900" fontAlgn="auto">
              <a:spcBef>
                <a:spcPts val="0"/>
              </a:spcBef>
              <a:spcAft>
                <a:spcPts val="0"/>
              </a:spcAft>
              <a:buFont typeface="Wingdings" pitchFamily="2" charset="2"/>
              <a:buChar char="§"/>
              <a:defRPr/>
            </a:pPr>
            <a:r>
              <a:rPr lang="sq-AL" dirty="1" sz="1900">
                <a:cs typeface="Verdana"/>
              </a:rPr>
              <a:t>Mashtrimi dhe falsifikimi</a:t>
            </a:r>
          </a:p>
          <a:p>
            <a:pPr marL="342900" indent="-342900" fontAlgn="auto">
              <a:spcBef>
                <a:spcPts val="0"/>
              </a:spcBef>
              <a:spcAft>
                <a:spcPts val="0"/>
              </a:spcAft>
              <a:buFont typeface="Wingdings" pitchFamily="2" charset="2"/>
              <a:buChar char="§"/>
              <a:defRPr/>
            </a:pPr>
            <a:r>
              <a:rPr lang="sq-AL" dirty="1" sz="1900">
                <a:cs typeface="Verdana"/>
              </a:rPr>
              <a:t>Pornografia me fëmijë</a:t>
            </a:r>
          </a:p>
          <a:p>
            <a:pPr marL="342900" indent="-342900" fontAlgn="auto">
              <a:spcBef>
                <a:spcPts val="0"/>
              </a:spcBef>
              <a:spcAft>
                <a:spcPts val="0"/>
              </a:spcAft>
              <a:buFont typeface="Wingdings" pitchFamily="2" charset="2"/>
              <a:buChar char="§"/>
              <a:defRPr/>
            </a:pPr>
            <a:r>
              <a:rPr lang="sq-AL" dirty="1" sz="1900">
                <a:cs typeface="Verdana"/>
              </a:rPr>
              <a:t>Veprat IPR (kundër pronës intelektuale)</a:t>
            </a:r>
          </a:p>
          <a:p>
            <a:pPr marL="342900" indent="-342900" fontAlgn="auto">
              <a:spcBef>
                <a:spcPts val="0"/>
              </a:spcBef>
              <a:spcAft>
                <a:spcPts val="0"/>
              </a:spcAft>
              <a:buFont typeface="Wingdings" pitchFamily="2" charset="2"/>
              <a:buChar char="§"/>
              <a:defRPr/>
            </a:pPr>
            <a:r>
              <a:rPr lang="sq-AL" dirty="1" sz="1900">
                <a:cs typeface="Verdana"/>
              </a:rPr>
              <a:t>Tentimi, ndihma dhe nxitja</a:t>
            </a:r>
          </a:p>
          <a:p>
            <a:pPr marL="342900" indent="-342900" fontAlgn="auto">
              <a:spcBef>
                <a:spcPts val="0"/>
              </a:spcBef>
              <a:spcAft>
                <a:spcPts val="0"/>
              </a:spcAft>
              <a:buFont typeface="Wingdings" pitchFamily="2" charset="2"/>
              <a:buChar char="§"/>
              <a:defRPr/>
            </a:pPr>
            <a:r>
              <a:rPr lang="sq-AL" dirty="1" sz="1900">
                <a:cs typeface="Verdana"/>
              </a:rPr>
              <a:t>Përgjegjësia e korporatës</a:t>
            </a:r>
          </a:p>
        </p:txBody>
      </p:sp>
      <p:sp>
        <p:nvSpPr>
          <p:cNvPr id="21" name="Textfeld 4">
            <a:extLst>
              <a:ext uri="{FF2B5EF4-FFF2-40B4-BE49-F238E27FC236}">
                <a16:creationId xmlns:a16="http://schemas.microsoft.com/office/drawing/2014/main" xmlns="" id="{816E88E6-EA52-4247-B5D5-047E57E73689}"/>
              </a:ext>
            </a:extLst>
          </p:cNvPr>
          <p:cNvSpPr txBox="1"/>
          <p:nvPr/>
        </p:nvSpPr>
        <p:spPr>
          <a:xfrm>
            <a:off x="6372201" y="1142663"/>
            <a:ext cx="2570163" cy="5062924"/>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sq-AL" dirty="1" sz="1900" b="1">
                <a:cs typeface="Verdana"/>
              </a:rPr>
              <a:t>Bashkëpunimi ndërkombëtar</a:t>
            </a:r>
          </a:p>
          <a:p>
            <a:pPr marL="361950" indent="-361950" fontAlgn="auto">
              <a:spcBef>
                <a:spcPts val="0"/>
              </a:spcBef>
              <a:spcAft>
                <a:spcPts val="0"/>
              </a:spcAft>
              <a:buFont typeface="Wingdings" pitchFamily="2" charset="2"/>
              <a:buChar char="§"/>
              <a:defRPr/>
            </a:pPr>
            <a:r>
              <a:rPr lang="sq-AL" dirty="1" sz="1900">
                <a:cs typeface="Verdana"/>
              </a:rPr>
              <a:t>Ekstradimi</a:t>
            </a:r>
          </a:p>
          <a:p>
            <a:pPr marL="361950" indent="-361950" fontAlgn="auto">
              <a:spcBef>
                <a:spcPts val="0"/>
              </a:spcBef>
              <a:spcAft>
                <a:spcPts val="0"/>
              </a:spcAft>
              <a:buFont typeface="Wingdings" pitchFamily="2" charset="2"/>
              <a:buChar char="§"/>
              <a:defRPr/>
            </a:pPr>
            <a:r>
              <a:rPr lang="sq-AL" dirty="1" sz="1900">
                <a:cs typeface="Verdana"/>
              </a:rPr>
              <a:t>NJN (Ndihma Juridike e Ndërsjellë)</a:t>
            </a:r>
          </a:p>
          <a:p>
            <a:pPr marL="361950" indent="-361950" fontAlgn="auto">
              <a:spcBef>
                <a:spcPts val="0"/>
              </a:spcBef>
              <a:spcAft>
                <a:spcPts val="0"/>
              </a:spcAft>
              <a:buFont typeface="Wingdings" pitchFamily="2" charset="2"/>
              <a:buChar char="§"/>
              <a:defRPr/>
            </a:pPr>
            <a:r>
              <a:rPr lang="sq-AL" dirty="1" sz="1900">
                <a:cs typeface="Verdana"/>
              </a:rPr>
              <a:t>Informimi spontan</a:t>
            </a:r>
          </a:p>
          <a:p>
            <a:pPr marL="361950" indent="-361950" fontAlgn="auto">
              <a:spcBef>
                <a:spcPts val="0"/>
              </a:spcBef>
              <a:spcAft>
                <a:spcPts val="0"/>
              </a:spcAft>
              <a:buFont typeface="Wingdings" pitchFamily="2" charset="2"/>
              <a:buChar char="§"/>
              <a:defRPr/>
            </a:pPr>
            <a:r>
              <a:rPr lang="sq-AL" dirty="1" sz="1900">
                <a:cs typeface="Verdana"/>
              </a:rPr>
              <a:t>Ruajtja e përshpejtuar</a:t>
            </a:r>
          </a:p>
          <a:p>
            <a:pPr marL="361950" indent="-361950" fontAlgn="auto">
              <a:spcBef>
                <a:spcPts val="0"/>
              </a:spcBef>
              <a:spcAft>
                <a:spcPts val="0"/>
              </a:spcAft>
              <a:buFont typeface="Wingdings" pitchFamily="2" charset="2"/>
              <a:buChar char="§"/>
              <a:defRPr/>
            </a:pPr>
            <a:r>
              <a:rPr lang="sq-AL" dirty="1" sz="1900">
                <a:cs typeface="Verdana"/>
              </a:rPr>
              <a:t>Zbulimi i përshpejtuar i TD-së</a:t>
            </a:r>
          </a:p>
          <a:p>
            <a:pPr marL="361950" indent="-361950" fontAlgn="auto">
              <a:spcBef>
                <a:spcPts val="0"/>
              </a:spcBef>
              <a:spcAft>
                <a:spcPts val="0"/>
              </a:spcAft>
              <a:buFont typeface="Wingdings" pitchFamily="2" charset="2"/>
              <a:buChar char="§"/>
              <a:defRPr/>
            </a:pPr>
            <a:r>
              <a:rPr lang="sq-AL" dirty="1" sz="1900">
                <a:cs typeface="Verdana"/>
              </a:rPr>
              <a:t>NJN për qasje</a:t>
            </a:r>
          </a:p>
          <a:p>
            <a:pPr marL="361950" indent="-361950">
              <a:buFont typeface="Wingdings" pitchFamily="2" charset="2"/>
              <a:buChar char="§"/>
              <a:defRPr/>
            </a:pPr>
            <a:r>
              <a:rPr lang="sq-AL" dirty="1" sz="1900">
                <a:cs typeface="Verdana"/>
              </a:rPr>
              <a:t>Qasja ndërkufitare</a:t>
            </a:r>
          </a:p>
          <a:p>
            <a:pPr marL="361950" indent="-361950" fontAlgn="auto">
              <a:spcBef>
                <a:spcPts val="0"/>
              </a:spcBef>
              <a:spcAft>
                <a:spcPts val="0"/>
              </a:spcAft>
              <a:buFont typeface="Wingdings" pitchFamily="2" charset="2"/>
              <a:buChar char="§"/>
              <a:defRPr/>
            </a:pPr>
            <a:r>
              <a:rPr lang="sq-AL" dirty="1" sz="1900">
                <a:cs typeface="Verdana"/>
              </a:rPr>
              <a:t>NJN për RT TD</a:t>
            </a:r>
          </a:p>
          <a:p>
            <a:pPr marL="361950" indent="-361950" fontAlgn="auto">
              <a:spcBef>
                <a:spcPts val="0"/>
              </a:spcBef>
              <a:spcAft>
                <a:spcPts val="0"/>
              </a:spcAft>
              <a:buFont typeface="Wingdings" pitchFamily="2" charset="2"/>
              <a:buChar char="§"/>
              <a:defRPr/>
            </a:pPr>
            <a:r>
              <a:rPr lang="sq-AL" dirty="1" sz="1900">
                <a:cs typeface="Verdana"/>
              </a:rPr>
              <a:t>NJN për përgjime</a:t>
            </a:r>
          </a:p>
          <a:p>
            <a:pPr marL="361950" indent="-361950" fontAlgn="auto">
              <a:spcBef>
                <a:spcPts val="0"/>
              </a:spcBef>
              <a:spcAft>
                <a:spcPts val="0"/>
              </a:spcAft>
              <a:buFont typeface="Wingdings" pitchFamily="2" charset="2"/>
              <a:buChar char="§"/>
              <a:defRPr/>
            </a:pPr>
            <a:r>
              <a:rPr lang="sq-AL" dirty="1" sz="1900">
                <a:cs typeface="Verdana"/>
              </a:rPr>
              <a:t>Pikat e kontaktit 24/7</a:t>
            </a:r>
          </a:p>
        </p:txBody>
      </p:sp>
      <p:sp>
        <p:nvSpPr>
          <p:cNvPr id="22" name="Textfeld 16">
            <a:extLst>
              <a:ext uri="{FF2B5EF4-FFF2-40B4-BE49-F238E27FC236}">
                <a16:creationId xmlns:a16="http://schemas.microsoft.com/office/drawing/2014/main" xmlns=""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sq-AL" dirty="1" sz="4400" b="1">
                <a:latin typeface="Verdana" charset="0"/>
                <a:cs typeface="Verdana" charset="0"/>
              </a:rPr>
              <a:t>+</a:t>
            </a:r>
          </a:p>
        </p:txBody>
      </p:sp>
      <p:sp>
        <p:nvSpPr>
          <p:cNvPr id="23" name="Textfeld 17">
            <a:extLst>
              <a:ext uri="{FF2B5EF4-FFF2-40B4-BE49-F238E27FC236}">
                <a16:creationId xmlns:a16="http://schemas.microsoft.com/office/drawing/2014/main" xmlns=""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sq-AL" dirty="1" sz="4400" b="1">
                <a:latin typeface="Verdana" charset="0"/>
                <a:cs typeface="Verdana" charset="0"/>
              </a:rPr>
              <a:t>+</a:t>
            </a:r>
          </a:p>
        </p:txBody>
      </p:sp>
      <p:cxnSp>
        <p:nvCxnSpPr>
          <p:cNvPr id="24" name="Form 20">
            <a:extLst>
              <a:ext uri="{FF2B5EF4-FFF2-40B4-BE49-F238E27FC236}">
                <a16:creationId xmlns:a16="http://schemas.microsoft.com/office/drawing/2014/main" xmlns="" id="{2AD0CD19-4C49-4F41-86A9-7B7448FB4058}"/>
              </a:ext>
            </a:extLst>
          </p:cNvPr>
          <p:cNvCxnSpPr>
            <a:stCxn id="20" idx="2"/>
          </p:cNvCxnSpPr>
          <p:nvPr/>
        </p:nvCxnSpPr>
        <p:spPr>
          <a:xfrm rot="16200000" flipH="1">
            <a:off x="3475679" y="2882034"/>
            <a:ext cx="971019"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xmlns="" id="{954E8C3C-7E2E-48EF-B26C-3D675EC5669B}"/>
              </a:ext>
            </a:extLst>
          </p:cNvPr>
          <p:cNvCxnSpPr/>
          <p:nvPr/>
        </p:nvCxnSpPr>
        <p:spPr>
          <a:xfrm>
            <a:off x="4586266" y="3994831"/>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3">
            <a:extLst>
              <a:ext uri="{FF2B5EF4-FFF2-40B4-BE49-F238E27FC236}">
                <a16:creationId xmlns:a16="http://schemas.microsoft.com/office/drawing/2014/main" xmlns="" id="{FE098AA4-0D98-4207-94EB-43432807C98D}"/>
              </a:ext>
            </a:extLst>
          </p:cNvPr>
          <p:cNvSpPr txBox="1"/>
          <p:nvPr/>
        </p:nvSpPr>
        <p:spPr>
          <a:xfrm>
            <a:off x="3443265" y="1271008"/>
            <a:ext cx="2428875" cy="2723823"/>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sq-AL" dirty="1" sz="1900" b="1">
                <a:cs typeface="Verdana"/>
              </a:rPr>
              <a:t>Mjetet procedurale</a:t>
            </a:r>
          </a:p>
          <a:p>
            <a:pPr marL="361950" indent="-361950" fontAlgn="auto">
              <a:spcBef>
                <a:spcPts val="0"/>
              </a:spcBef>
              <a:spcAft>
                <a:spcPts val="0"/>
              </a:spcAft>
              <a:buFont typeface="Wingdings" pitchFamily="2" charset="2"/>
              <a:buChar char="§"/>
              <a:defRPr/>
            </a:pPr>
            <a:r>
              <a:rPr lang="sq-AL" dirty="1" sz="1900">
                <a:cs typeface="Verdana"/>
              </a:rPr>
              <a:t>Ruajtja e përshpejtuar</a:t>
            </a:r>
          </a:p>
          <a:p>
            <a:pPr marL="361950" indent="-361950" fontAlgn="auto">
              <a:spcBef>
                <a:spcPts val="0"/>
              </a:spcBef>
              <a:spcAft>
                <a:spcPts val="0"/>
              </a:spcAft>
              <a:buFont typeface="Wingdings" pitchFamily="2" charset="2"/>
              <a:buChar char="§"/>
              <a:defRPr/>
            </a:pPr>
            <a:r>
              <a:rPr lang="sq-AL" dirty="1" sz="1900">
                <a:cs typeface="Verdana"/>
              </a:rPr>
              <a:t>Zbulimi i TD</a:t>
            </a:r>
          </a:p>
          <a:p>
            <a:pPr marL="361950" indent="-361950" fontAlgn="auto">
              <a:spcBef>
                <a:spcPts val="0"/>
              </a:spcBef>
              <a:spcAft>
                <a:spcPts val="0"/>
              </a:spcAft>
              <a:buFont typeface="Wingdings" pitchFamily="2" charset="2"/>
              <a:buChar char="§"/>
              <a:defRPr/>
            </a:pPr>
            <a:r>
              <a:rPr lang="sq-AL" dirty="1" sz="1900">
                <a:cs typeface="Verdana"/>
              </a:rPr>
              <a:t>Bastisja dhe konfiskimi</a:t>
            </a:r>
          </a:p>
          <a:p>
            <a:pPr marL="361950" indent="-361950" fontAlgn="auto">
              <a:spcBef>
                <a:spcPts val="0"/>
              </a:spcBef>
              <a:spcAft>
                <a:spcPts val="0"/>
              </a:spcAft>
              <a:buFont typeface="Wingdings" pitchFamily="2" charset="2"/>
              <a:buChar char="§"/>
              <a:defRPr/>
            </a:pPr>
            <a:r>
              <a:rPr lang="sq-AL" dirty="1" sz="1900">
                <a:cs typeface="Verdana"/>
              </a:rPr>
              <a:t>Urdhri i paraqitjes së të dhënave</a:t>
            </a:r>
          </a:p>
          <a:p>
            <a:pPr marL="361950" indent="-361950" fontAlgn="auto">
              <a:spcBef>
                <a:spcPts val="0"/>
              </a:spcBef>
              <a:spcAft>
                <a:spcPts val="0"/>
              </a:spcAft>
              <a:buFont typeface="Wingdings" pitchFamily="2" charset="2"/>
              <a:buChar char="§"/>
              <a:defRPr/>
            </a:pPr>
            <a:r>
              <a:rPr lang="sq-AL" dirty="1" sz="1900">
                <a:cs typeface="Verdana"/>
              </a:rPr>
              <a:t>TD në kohë reale</a:t>
            </a:r>
          </a:p>
          <a:p>
            <a:pPr marL="361950" indent="-361950" fontAlgn="auto">
              <a:spcBef>
                <a:spcPts val="0"/>
              </a:spcBef>
              <a:spcAft>
                <a:spcPts val="0"/>
              </a:spcAft>
              <a:buFont typeface="Wingdings" pitchFamily="2" charset="2"/>
              <a:buChar char="§"/>
              <a:defRPr/>
            </a:pPr>
            <a:r>
              <a:rPr lang="sq-AL" dirty="1" sz="1900">
                <a:cs typeface="Verdana"/>
              </a:rPr>
              <a:t>Përgjimi i të dhënave kompjuterike.</a:t>
            </a:r>
          </a:p>
        </p:txBody>
      </p:sp>
      <p:sp>
        <p:nvSpPr>
          <p:cNvPr id="27" name="Textfeld 18">
            <a:extLst>
              <a:ext uri="{FF2B5EF4-FFF2-40B4-BE49-F238E27FC236}">
                <a16:creationId xmlns:a16="http://schemas.microsoft.com/office/drawing/2014/main" xmlns="" id="{B2A85D97-2DC4-4488-9B4C-A36ECD208C47}"/>
              </a:ext>
            </a:extLst>
          </p:cNvPr>
          <p:cNvSpPr txBox="1"/>
          <p:nvPr/>
        </p:nvSpPr>
        <p:spPr>
          <a:xfrm>
            <a:off x="2833803" y="6210287"/>
            <a:ext cx="1963738" cy="339725"/>
          </a:xfrm>
          <a:prstGeom prst="rect">
            <a:avLst/>
          </a:prstGeom>
          <a:noFill/>
        </p:spPr>
        <p:txBody>
          <a:bodyPr>
            <a:spAutoFit/>
          </a:bodyPr>
          <a:lstStyle/>
          <a:p>
            <a:pPr fontAlgn="auto">
              <a:spcBef>
                <a:spcPts val="0"/>
              </a:spcBef>
              <a:spcAft>
                <a:spcPts val="0"/>
              </a:spcAft>
              <a:defRPr/>
            </a:pPr>
            <a:r>
              <a:rPr lang="sq-AL" dirty="1" sz="1600" b="1">
                <a:solidFill>
                  <a:schemeClr val="tx1">
                    <a:lumMod val="65000"/>
                    <a:lumOff val="35000"/>
                  </a:schemeClr>
                </a:solidFill>
                <a:cs typeface="Verdana"/>
              </a:rPr>
              <a:t>Harmonizimi</a:t>
            </a:r>
            <a:r>
              <a:rPr lang="sq-AL" dirty="1" sz="1600" b="1">
                <a:solidFill>
                  <a:schemeClr val="tx1">
                    <a:lumMod val="65000"/>
                    <a:lumOff val="35000"/>
                  </a:schemeClr>
                </a:solidFill>
                <a:cs typeface="Verdana"/>
              </a:rPr>
              <a:t> </a:t>
            </a:r>
          </a:p>
        </p:txBody>
      </p:sp>
    </p:spTree>
    <p:extLst>
      <p:ext uri="{BB962C8B-B14F-4D97-AF65-F5344CB8AC3E}">
        <p14:creationId xmlns:p14="http://schemas.microsoft.com/office/powerpoint/2010/main" val="187009428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sq-AL" dirty="1" sz="2700">
                <a:solidFill>
                  <a:schemeClr val="bg1"/>
                </a:solidFill>
                <a:latin typeface="Verdana" panose="020B0604030504040204" pitchFamily="34" charset="0"/>
              </a:rPr>
              <a:t>P.sh. Zbatueshmëria e terrorizmit</a:t>
            </a:r>
          </a:p>
        </p:txBody>
      </p:sp>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4" name="Picture 3">
            <a:extLst>
              <a:ext uri="{FF2B5EF4-FFF2-40B4-BE49-F238E27FC236}">
                <a16:creationId xmlns:a16="http://schemas.microsoft.com/office/drawing/2014/main" xmlns="" id="{64165451-7A65-4E6A-9754-09456F7B9E28}"/>
              </a:ext>
            </a:extLst>
          </p:cNvPr>
          <p:cNvPicPr>
            <a:picLocks noChangeAspect="1"/>
          </p:cNvPicPr>
          <p:nvPr/>
        </p:nvPicPr>
        <p:blipFill>
          <a:blip r:embed="rId3"/>
          <a:stretch>
            <a:fillRect/>
          </a:stretch>
        </p:blipFill>
        <p:spPr>
          <a:xfrm>
            <a:off x="648931" y="1112324"/>
            <a:ext cx="8037871" cy="5426589"/>
          </a:xfrm>
          <a:prstGeom prst="rect">
            <a:avLst/>
          </a:prstGeom>
        </p:spPr>
      </p:pic>
    </p:spTree>
    <p:extLst>
      <p:ext uri="{BB962C8B-B14F-4D97-AF65-F5344CB8AC3E}">
        <p14:creationId xmlns:p14="http://schemas.microsoft.com/office/powerpoint/2010/main" val="325832547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467544" y="1231904"/>
            <a:ext cx="813690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sq-AL" dirty="1" sz="3200" b="1">
                <a:solidFill>
                  <a:srgbClr val="FF0000"/>
                </a:solidFill>
                <a:latin typeface="+mn-lt"/>
                <a:ea typeface="Verdana" panose="020B0604030504040204" pitchFamily="34" charset="0"/>
                <a:cs typeface="Verdana" panose="020B0604030504040204" pitchFamily="34" charset="0"/>
              </a:rPr>
              <a:t>MITI:</a:t>
            </a:r>
            <a:r>
              <a:rPr lang="sq-AL" dirty="1" sz="3200" b="1">
                <a:solidFill>
                  <a:srgbClr val="FF0000"/>
                </a:solidFill>
                <a:latin typeface="+mn-lt"/>
                <a:ea typeface="Verdana" panose="020B0604030504040204" pitchFamily="34" charset="0"/>
                <a:cs typeface="Verdana" panose="020B0604030504040204" pitchFamily="34" charset="0"/>
              </a:rPr>
              <a:t> </a:t>
            </a:r>
          </a:p>
          <a:p>
            <a:pPr algn="ctr" eaLnBrk="1" hangingPunct="1">
              <a:defRPr/>
            </a:pPr>
            <a:r>
              <a:rPr lang="sq-AL" dirty="1" sz="3200">
                <a:latin typeface="+mn-lt"/>
                <a:ea typeface="Verdana" panose="020B0604030504040204" pitchFamily="34" charset="0"/>
                <a:cs typeface="Verdana" panose="020B0604030504040204" pitchFamily="34" charset="0"/>
              </a:rPr>
              <a:t>Konventa e Budapestit është </a:t>
            </a:r>
            <a:r>
              <a:rPr lang="sq-AL" dirty="1" b="1" sz="3200">
                <a:latin typeface="+mn-lt"/>
                <a:ea typeface="Verdana" panose="020B0604030504040204" pitchFamily="34" charset="0"/>
                <a:cs typeface="Verdana" panose="020B0604030504040204" pitchFamily="34" charset="0"/>
              </a:rPr>
              <a:t>vetëm një traktat i krimit kibernetik</a:t>
            </a:r>
          </a:p>
        </p:txBody>
      </p:sp>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Miti</a:t>
            </a:r>
            <a:r>
              <a:rPr lang="sq-AL" dirty="1" sz="2700">
                <a:solidFill>
                  <a:schemeClr val="bg1"/>
                </a:solidFill>
                <a:latin typeface="Verdana" panose="020B0604030504040204" pitchFamily="34" charset="0"/>
                <a:ea typeface="Verdana" panose="020B0604030504040204" pitchFamily="34" charset="0"/>
                <a:cs typeface="Verdana" charset="0"/>
              </a:rPr>
              <a:t> </a:t>
            </a:r>
          </a:p>
        </p:txBody>
      </p:sp>
      <p:pic>
        <p:nvPicPr>
          <p:cNvPr id="1026" name="Picture 2" descr="Big loopholes lurk in African cybercrime law – where it even exists">
            <a:extLst>
              <a:ext uri="{FF2B5EF4-FFF2-40B4-BE49-F238E27FC236}">
                <a16:creationId xmlns:a16="http://schemas.microsoft.com/office/drawing/2014/main" xmlns="" id="{3253D5C2-773C-4E80-B62C-02145852DB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350" y="3091521"/>
            <a:ext cx="6552728" cy="3139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38217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rPr>
              <a:t>Realiteti</a:t>
            </a:r>
            <a:r>
              <a:rPr lang="sq-AL" dirty="1" sz="2700">
                <a:solidFill>
                  <a:schemeClr val="bg1"/>
                </a:solidFill>
                <a:latin typeface="Verdana" panose="020B0604030504040204" pitchFamily="34" charset="0"/>
              </a:rPr>
              <a:t> </a:t>
            </a:r>
          </a:p>
        </p:txBody>
      </p:sp>
      <p:sp>
        <p:nvSpPr>
          <p:cNvPr id="11" name="Rectangle 2"/>
          <p:cNvSpPr>
            <a:spLocks noChangeArrowheads="1"/>
          </p:cNvSpPr>
          <p:nvPr/>
        </p:nvSpPr>
        <p:spPr bwMode="auto">
          <a:xfrm>
            <a:off x="467544" y="1988840"/>
            <a:ext cx="8352928"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Konventa e Budapestit nuk është vetëm një traktat i krimit kibernetik</a:t>
            </a:r>
          </a:p>
          <a:p>
            <a:pPr marL="571500" indent="-571500" algn="just" eaLnBrk="1" hangingPunct="1">
              <a:buFont typeface="Arial" panose="020B0604020202020204" pitchFamily="34" charset="0"/>
              <a:buChar char="•"/>
              <a:defRPr/>
            </a:pPr>
            <a:r>
              <a:rPr lang="sq-AL" dirty="1">
                <a:latin typeface="+mn-lt"/>
                <a:ea typeface="Verdana" panose="020B0604030504040204" pitchFamily="34" charset="0"/>
                <a:cs typeface="Verdana" panose="020B0604030504040204" pitchFamily="34" charset="0"/>
              </a:rPr>
              <a:t>Ajo mundëson ushtrimin e dispozitave procedurale dhe mekanizmat e bashkëpunimit ndërkombëtar në lidhje me:</a:t>
            </a:r>
          </a:p>
          <a:p>
            <a:pPr algn="just" eaLnBrk="1" hangingPunct="1">
              <a:defRPr/>
            </a:pPr>
            <a:endParaRPr lang="en-US" dirty="0">
              <a:latin typeface="+mn-lt"/>
              <a:ea typeface="Verdana" panose="020B0604030504040204" pitchFamily="34" charset="0"/>
              <a:cs typeface="Verdana" panose="020B0604030504040204" pitchFamily="34" charset="0"/>
            </a:endParaRPr>
          </a:p>
          <a:p>
            <a:pPr marL="1314450" lvl="1" indent="-571500" algn="just" eaLnBrk="1" hangingPunct="1">
              <a:buFont typeface="Wingdings" panose="05000000000000000000" pitchFamily="2" charset="2"/>
              <a:buChar char="Ø"/>
              <a:defRPr/>
            </a:pPr>
            <a:r>
              <a:rPr lang="sq-AL" dirty="1">
                <a:latin typeface="+mn-lt"/>
                <a:ea typeface="Verdana" panose="020B0604030504040204" pitchFamily="34" charset="0"/>
                <a:cs typeface="Verdana" panose="020B0604030504040204" pitchFamily="34" charset="0"/>
              </a:rPr>
              <a:t>Veprat penale të vendosura në përputhje me Konventën e Budapestit</a:t>
            </a:r>
            <a:r>
              <a:rPr lang="sq-AL" dirty="1">
                <a:latin typeface="+mn-lt"/>
                <a:ea typeface="Verdana" panose="020B0604030504040204" pitchFamily="34" charset="0"/>
                <a:cs typeface="Verdana" panose="020B0604030504040204" pitchFamily="34" charset="0"/>
              </a:rPr>
              <a:t> </a:t>
            </a:r>
          </a:p>
          <a:p>
            <a:pPr marL="1314450" lvl="1" indent="-571500" algn="just" eaLnBrk="1" hangingPunct="1">
              <a:buFont typeface="Wingdings" panose="05000000000000000000" pitchFamily="2" charset="2"/>
              <a:buChar char="Ø"/>
              <a:defRPr/>
            </a:pPr>
            <a:r>
              <a:rPr lang="sq-AL" dirty="1">
                <a:latin typeface="+mn-lt"/>
                <a:ea typeface="Verdana" panose="020B0604030504040204" pitchFamily="34" charset="0"/>
                <a:cs typeface="Verdana" panose="020B0604030504040204" pitchFamily="34" charset="0"/>
              </a:rPr>
              <a:t>Vepra të tjera penale të kryera nëpërmjet një sistemi kompjuterik</a:t>
            </a:r>
          </a:p>
          <a:p>
            <a:pPr marL="1314450" lvl="1" indent="-571500" algn="just" eaLnBrk="1" hangingPunct="1">
              <a:buFont typeface="Wingdings" panose="05000000000000000000" pitchFamily="2" charset="2"/>
              <a:buChar char="Ø"/>
              <a:defRPr/>
            </a:pPr>
            <a:r>
              <a:rPr lang="sq-AL" dirty="1">
                <a:latin typeface="+mn-lt"/>
                <a:ea typeface="Verdana" panose="020B0604030504040204" pitchFamily="34" charset="0"/>
                <a:cs typeface="Verdana" panose="020B0604030504040204" pitchFamily="34" charset="0"/>
              </a:rPr>
              <a:t>Mbledhja e fakteve në formë elektronike të një vepre penale</a:t>
            </a:r>
            <a:r>
              <a:rPr lang="sq-AL" dirty="1">
                <a:latin typeface="+mn-lt"/>
                <a:ea typeface="Verdana" panose="020B0604030504040204" pitchFamily="34" charset="0"/>
                <a:cs typeface="Verdana" panose="020B0604030504040204" pitchFamily="34" charset="0"/>
              </a:rPr>
              <a:t> </a:t>
            </a:r>
          </a:p>
        </p:txBody>
      </p:sp>
      <p:sp>
        <p:nvSpPr>
          <p:cNvPr id="5" name="Rectangle 4"/>
          <p:cNvSpPr/>
          <p:nvPr/>
        </p:nvSpPr>
        <p:spPr>
          <a:xfrm>
            <a:off x="2123029" y="1329095"/>
            <a:ext cx="5041958" cy="584775"/>
          </a:xfrm>
          <a:prstGeom prst="rect">
            <a:avLst/>
          </a:prstGeom>
        </p:spPr>
        <p:txBody>
          <a:bodyPr wrap="none">
            <a:spAutoFit/>
          </a:bodyPr>
          <a:lstStyle/>
          <a:p>
            <a:pPr lvl="0" algn="ctr" defTabSz="914400" fontAlgn="base">
              <a:spcBef>
                <a:spcPct val="0"/>
              </a:spcBef>
              <a:spcAft>
                <a:spcPct val="0"/>
              </a:spcAft>
              <a:defRPr/>
            </a:pPr>
            <a:r>
              <a:rPr lang="sq-AL" dirty="1" b="1">
                <a:solidFill>
                  <a:srgbClr val="FF0000"/>
                </a:solidFill>
                <a:ea typeface="Verdana" panose="020B0604030504040204" pitchFamily="34" charset="0"/>
                <a:cs typeface="Verdana" panose="020B0604030504040204" pitchFamily="34" charset="0"/>
              </a:rPr>
              <a:t>REALITETI </a:t>
            </a:r>
            <a:r>
              <a:rPr lang="sq-AL" dirty="1" b="1">
                <a:ea typeface="Verdana" panose="020B0604030504040204" pitchFamily="34" charset="0"/>
                <a:cs typeface="Verdana" panose="020B0604030504040204" pitchFamily="34" charset="0"/>
              </a:rPr>
              <a:t>ËSHTË SI NË VIJIM:</a:t>
            </a:r>
          </a:p>
        </p:txBody>
      </p:sp>
    </p:spTree>
    <p:extLst>
      <p:ext uri="{BB962C8B-B14F-4D97-AF65-F5344CB8AC3E}">
        <p14:creationId xmlns:p14="http://schemas.microsoft.com/office/powerpoint/2010/main" val="351300039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just">
              <a:lnSpc>
                <a:spcPct val="90000"/>
              </a:lnSpc>
              <a:buNone/>
              <a:defRPr/>
            </a:pPr>
            <a:endParaRPr lang="en-GB" sz="2200" kern="0" dirty="0">
              <a:solidFill>
                <a:srgbClr val="000000"/>
              </a:solidFill>
              <a:latin typeface="+mj-lt"/>
              <a:cs typeface="Arial" panose="020B0604020202020204" pitchFamily="34" charset="0"/>
            </a:endParaRPr>
          </a:p>
          <a:p>
            <a:pPr marL="0" indent="0" algn="ctr">
              <a:lnSpc>
                <a:spcPct val="90000"/>
              </a:lnSpc>
              <a:buNone/>
              <a:defRPr/>
            </a:pPr>
            <a:r>
              <a:rPr lang="sq-AL" dirty="1" sz="2800" b="1">
                <a:solidFill>
                  <a:srgbClr val="000000"/>
                </a:solidFill>
                <a:cs typeface="Arial" panose="020B0604020202020204" pitchFamily="34" charset="0"/>
              </a:rPr>
              <a:t>Neni 14 Mbledhja e provave</a:t>
            </a:r>
          </a:p>
          <a:p>
            <a:pPr marL="0" indent="0" algn="just">
              <a:buNone/>
            </a:pPr>
            <a:endParaRPr lang="en-GB" sz="2200" dirty="0">
              <a:cs typeface="Arial" panose="020B0604020202020204" pitchFamily="34" charset="0"/>
            </a:endParaRPr>
          </a:p>
          <a:p>
            <a:pPr marL="0" indent="0" algn="just">
              <a:buNone/>
            </a:pPr>
            <a:r>
              <a:rPr lang="sq-AL" dirty="1" sz="2200">
                <a:cs typeface="Arial" panose="020B0604020202020204" pitchFamily="34" charset="0"/>
              </a:rPr>
              <a:t>Përveç kur parashikohet ndryshe në nenin 21, çdo Palë aplikon kompetencat dhe procedurat e referuara në paragrafin 1 në:</a:t>
            </a:r>
          </a:p>
          <a:p>
            <a:pPr marL="0" indent="0" algn="just">
              <a:buNone/>
            </a:pPr>
            <a:endParaRPr lang="en-US" sz="2200" dirty="0">
              <a:cs typeface="Arial" panose="020B0604020202020204" pitchFamily="34" charset="0"/>
            </a:endParaRPr>
          </a:p>
          <a:p>
            <a:pPr marL="0" indent="0" algn="just">
              <a:buNone/>
            </a:pPr>
            <a:r>
              <a:rPr lang="sq-AL" dirty="1" b="1" sz="2200">
                <a:cs typeface="Arial" panose="020B0604020202020204" pitchFamily="34" charset="0"/>
              </a:rPr>
              <a:t>(a) </a:t>
            </a:r>
            <a:r>
              <a:rPr lang="sq-AL" dirty="1" sz="2200">
                <a:cs typeface="Arial" panose="020B0604020202020204" pitchFamily="34" charset="0"/>
              </a:rPr>
              <a:t>veprat penale të përcaktuara në përputhje me nenet 2</a:t>
            </a:r>
            <a:r>
              <a:rPr lang="sq-AL" dirty="1" sz="2200">
                <a:cs typeface="Arial" panose="020B0604020202020204" pitchFamily="34" charset="0"/>
              </a:rPr>
              <a:t> </a:t>
            </a:r>
          </a:p>
          <a:p>
            <a:pPr marL="0" indent="0" algn="just">
              <a:buNone/>
            </a:pPr>
            <a:r>
              <a:rPr lang="sq-AL" dirty="1" sz="2200">
                <a:cs typeface="Arial" panose="020B0604020202020204" pitchFamily="34" charset="0"/>
              </a:rPr>
              <a:t>deri 11 të kësaj Konvente;</a:t>
            </a:r>
          </a:p>
          <a:p>
            <a:pPr marL="0" indent="0" algn="just">
              <a:buNone/>
            </a:pPr>
            <a:r>
              <a:rPr lang="sq-AL" dirty="1" sz="2200">
                <a:cs typeface="Arial" panose="020B0604020202020204" pitchFamily="34" charset="0"/>
              </a:rPr>
              <a:t> </a:t>
            </a:r>
          </a:p>
          <a:p>
            <a:pPr marL="0" indent="0" algn="just">
              <a:buNone/>
            </a:pPr>
            <a:r>
              <a:rPr lang="sq-AL" dirty="1" b="1" sz="2200">
                <a:cs typeface="Arial" panose="020B0604020202020204" pitchFamily="34" charset="0"/>
              </a:rPr>
              <a:t>(b)</a:t>
            </a:r>
            <a:r>
              <a:rPr lang="sq-AL" dirty="1" sz="2200">
                <a:cs typeface="Arial" panose="020B0604020202020204" pitchFamily="34" charset="0"/>
              </a:rPr>
              <a:t> vepra të tjera penale të kryera nëpërmjet një sistemi kompjuterik; dhe</a:t>
            </a:r>
          </a:p>
          <a:p>
            <a:pPr marL="0" indent="0" algn="just">
              <a:buNone/>
            </a:pPr>
            <a:endParaRPr lang="en-GB" sz="2200" dirty="0">
              <a:cs typeface="Arial" panose="020B0604020202020204" pitchFamily="34" charset="0"/>
            </a:endParaRPr>
          </a:p>
          <a:p>
            <a:pPr marL="0" indent="0" algn="just">
              <a:buNone/>
            </a:pPr>
            <a:r>
              <a:rPr lang="sq-AL" dirty="1" b="1" sz="2200">
                <a:cs typeface="Arial" panose="020B0604020202020204" pitchFamily="34" charset="0"/>
              </a:rPr>
              <a:t>(c)</a:t>
            </a:r>
            <a:r>
              <a:rPr lang="sq-AL" dirty="1" sz="2200">
                <a:cs typeface="Arial" panose="020B0604020202020204" pitchFamily="34" charset="0"/>
              </a:rPr>
              <a:t> mbledhja e fakteve në formë elektronike të një vepre penale.</a:t>
            </a:r>
          </a:p>
        </p:txBody>
      </p:sp>
      <p:sp>
        <p:nvSpPr>
          <p:cNvPr id="2" name="Rectangle 4">
            <a:extLst>
              <a:ext uri="{FF2B5EF4-FFF2-40B4-BE49-F238E27FC236}">
                <a16:creationId xmlns:a16="http://schemas.microsoft.com/office/drawing/2014/main" xmlns=""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6" name="Rectangle 4">
            <a:extLst>
              <a:ext uri="{FF2B5EF4-FFF2-40B4-BE49-F238E27FC236}">
                <a16:creationId xmlns:a16="http://schemas.microsoft.com/office/drawing/2014/main" xmlns=""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xmlns="" id="{C12E78C0-96B6-48A3-A63B-942BCF568F78}"/>
              </a:ext>
            </a:extLst>
          </p:cNvPr>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ea typeface="Verdana" panose="020B0604030504040204" pitchFamily="34" charset="0"/>
              </a:rPr>
              <a:t>Realiteti</a:t>
            </a:r>
            <a:r>
              <a:rPr lang="sq-AL" dirty="1" sz="2700">
                <a:solidFill>
                  <a:schemeClr val="bg1"/>
                </a:solidFill>
                <a:latin typeface="Verdana" panose="020B0604030504040204" pitchFamily="34" charset="0"/>
                <a:ea typeface="Verdana" panose="020B0604030504040204" pitchFamily="34" charset="0"/>
              </a:rPr>
              <a:t> </a:t>
            </a:r>
          </a:p>
        </p:txBody>
      </p:sp>
    </p:spTree>
    <p:extLst>
      <p:ext uri="{BB962C8B-B14F-4D97-AF65-F5344CB8AC3E}">
        <p14:creationId xmlns:p14="http://schemas.microsoft.com/office/powerpoint/2010/main" val="418801605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just">
              <a:lnSpc>
                <a:spcPct val="90000"/>
              </a:lnSpc>
              <a:buNone/>
              <a:defRPr/>
            </a:pPr>
            <a:endParaRPr lang="en-GB" sz="2800" kern="0" dirty="0">
              <a:solidFill>
                <a:srgbClr val="000000"/>
              </a:solidFill>
              <a:latin typeface="+mj-lt"/>
              <a:cs typeface="Arial" panose="020B0604020202020204" pitchFamily="34" charset="0"/>
            </a:endParaRPr>
          </a:p>
          <a:p>
            <a:pPr marL="0" indent="0" algn="ctr">
              <a:lnSpc>
                <a:spcPct val="90000"/>
              </a:lnSpc>
              <a:buNone/>
              <a:defRPr/>
            </a:pPr>
            <a:r>
              <a:rPr lang="sq-AL" dirty="1" sz="2800" b="1">
                <a:solidFill>
                  <a:srgbClr val="000000"/>
                </a:solidFill>
                <a:cs typeface="Arial" panose="020B0604020202020204" pitchFamily="34" charset="0"/>
              </a:rPr>
              <a:t>Neni 14 Mbledhja e provave</a:t>
            </a:r>
          </a:p>
          <a:p>
            <a:pPr marL="0" indent="0" algn="just">
              <a:buNone/>
            </a:pPr>
            <a:endParaRPr lang="en-GB" sz="2200" dirty="0">
              <a:cs typeface="Arial" panose="020B0604020202020204" pitchFamily="34" charset="0"/>
            </a:endParaRPr>
          </a:p>
          <a:p>
            <a:pPr marL="0" indent="0" algn="just">
              <a:buNone/>
            </a:pPr>
            <a:r>
              <a:rPr lang="sq-AL" dirty="1" sz="2200">
                <a:cs typeface="Arial" panose="020B0604020202020204" pitchFamily="34" charset="0"/>
              </a:rPr>
              <a:t>Përveç kur parashikohet ndryshe në nenin 21, çdo Palë aplikon kompetencat dhe procedurat e referuara në paragrafin 1 në:</a:t>
            </a:r>
          </a:p>
          <a:p>
            <a:pPr marL="0" indent="0" algn="just">
              <a:buNone/>
            </a:pPr>
            <a:endParaRPr lang="en-US" sz="2200" dirty="0">
              <a:cs typeface="Arial" panose="020B0604020202020204" pitchFamily="34" charset="0"/>
            </a:endParaRPr>
          </a:p>
          <a:p>
            <a:pPr marL="0" indent="0" algn="just">
              <a:buNone/>
            </a:pPr>
            <a:r>
              <a:rPr lang="sq-AL" dirty="1" b="1" sz="2200">
                <a:cs typeface="Arial" panose="020B0604020202020204" pitchFamily="34" charset="0"/>
              </a:rPr>
              <a:t>(a)</a:t>
            </a:r>
            <a:r>
              <a:rPr lang="sq-AL" dirty="1" sz="2200">
                <a:cs typeface="Arial" panose="020B0604020202020204" pitchFamily="34" charset="0"/>
              </a:rPr>
              <a:t> </a:t>
            </a:r>
            <a:r>
              <a:rPr lang="sq-AL" dirty="1" b="1" sz="2200">
                <a:solidFill>
                  <a:srgbClr val="FF0000"/>
                </a:solidFill>
                <a:cs typeface="Arial" panose="020B0604020202020204" pitchFamily="34" charset="0"/>
              </a:rPr>
              <a:t>veprat penale të përcaktuara </a:t>
            </a:r>
            <a:r>
              <a:rPr lang="sq-AL" dirty="1" sz="2200">
                <a:cs typeface="Arial" panose="020B0604020202020204" pitchFamily="34" charset="0"/>
              </a:rPr>
              <a:t>në pajtim me </a:t>
            </a:r>
            <a:r>
              <a:rPr lang="sq-AL" dirty="1" b="1" sz="2200">
                <a:solidFill>
                  <a:srgbClr val="FF0000"/>
                </a:solidFill>
                <a:cs typeface="Arial" panose="020B0604020202020204" pitchFamily="34" charset="0"/>
              </a:rPr>
              <a:t>Nenet 2 deri 11 </a:t>
            </a:r>
            <a:r>
              <a:rPr lang="sq-AL" dirty="1" sz="2200">
                <a:cs typeface="Arial" panose="020B0604020202020204" pitchFamily="34" charset="0"/>
              </a:rPr>
              <a:t>të kësaj Konvente;</a:t>
            </a:r>
          </a:p>
          <a:p>
            <a:pPr marL="0" indent="0" algn="just">
              <a:buNone/>
            </a:pPr>
            <a:r>
              <a:rPr lang="sq-AL" dirty="1" sz="2200">
                <a:cs typeface="Arial" panose="020B0604020202020204" pitchFamily="34" charset="0"/>
              </a:rPr>
              <a:t> </a:t>
            </a:r>
          </a:p>
          <a:p>
            <a:pPr marL="0" indent="0" algn="just">
              <a:buNone/>
            </a:pPr>
            <a:r>
              <a:rPr lang="sq-AL" dirty="1" b="1" sz="2200">
                <a:cs typeface="Arial" panose="020B0604020202020204" pitchFamily="34" charset="0"/>
              </a:rPr>
              <a:t>(b)</a:t>
            </a:r>
            <a:r>
              <a:rPr lang="sq-AL" dirty="1" sz="2200">
                <a:cs typeface="Arial" panose="020B0604020202020204" pitchFamily="34" charset="0"/>
              </a:rPr>
              <a:t> vepra të tjera penale të kryera nëpërmjet një sistemi kompjuterik; dhe</a:t>
            </a:r>
          </a:p>
          <a:p>
            <a:pPr marL="0" indent="0" algn="just">
              <a:buNone/>
            </a:pPr>
            <a:endParaRPr lang="en-GB" sz="2200" dirty="0">
              <a:cs typeface="Arial" panose="020B0604020202020204" pitchFamily="34" charset="0"/>
            </a:endParaRPr>
          </a:p>
          <a:p>
            <a:pPr marL="0" indent="0" algn="just">
              <a:buNone/>
            </a:pPr>
            <a:r>
              <a:rPr lang="sq-AL" dirty="1" b="1" sz="2200">
                <a:cs typeface="Arial" panose="020B0604020202020204" pitchFamily="34" charset="0"/>
              </a:rPr>
              <a:t>(c)</a:t>
            </a:r>
            <a:r>
              <a:rPr lang="sq-AL" dirty="1" sz="2200">
                <a:cs typeface="Arial" panose="020B0604020202020204" pitchFamily="34" charset="0"/>
              </a:rPr>
              <a:t> mbledhja e fakteve në formë elektronike të një vepre penale.</a:t>
            </a:r>
          </a:p>
        </p:txBody>
      </p:sp>
      <p:sp>
        <p:nvSpPr>
          <p:cNvPr id="2" name="Rectangle 4">
            <a:extLst>
              <a:ext uri="{FF2B5EF4-FFF2-40B4-BE49-F238E27FC236}">
                <a16:creationId xmlns:a16="http://schemas.microsoft.com/office/drawing/2014/main" xmlns=""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6" name="Rectangle 4">
            <a:extLst>
              <a:ext uri="{FF2B5EF4-FFF2-40B4-BE49-F238E27FC236}">
                <a16:creationId xmlns:a16="http://schemas.microsoft.com/office/drawing/2014/main" xmlns=""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xmlns="" id="{C12E78C0-96B6-48A3-A63B-942BCF568F78}"/>
              </a:ext>
            </a:extLst>
          </p:cNvPr>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700">
                <a:solidFill>
                  <a:schemeClr val="bg1"/>
                </a:solidFill>
                <a:latin typeface="Verdana" panose="020B0604030504040204" pitchFamily="34" charset="0"/>
                <a:ea typeface="Verdana" panose="020B0604030504040204" pitchFamily="34" charset="0"/>
              </a:rPr>
              <a:t>Realiteti</a:t>
            </a:r>
          </a:p>
        </p:txBody>
      </p:sp>
    </p:spTree>
    <p:extLst>
      <p:ext uri="{BB962C8B-B14F-4D97-AF65-F5344CB8AC3E}">
        <p14:creationId xmlns:p14="http://schemas.microsoft.com/office/powerpoint/2010/main" val="316953333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87016" y="171105"/>
            <a:ext cx="8856984" cy="6092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just">
              <a:lnSpc>
                <a:spcPct val="90000"/>
              </a:lnSpc>
              <a:buNone/>
              <a:defRPr/>
            </a:pPr>
            <a:endParaRPr lang="en-GB" sz="2800" kern="0" dirty="0">
              <a:solidFill>
                <a:srgbClr val="000000"/>
              </a:solidFill>
              <a:cs typeface="Arial" panose="020B0604020202020204" pitchFamily="34" charset="0"/>
            </a:endParaRPr>
          </a:p>
          <a:p>
            <a:pPr marL="0" indent="0" algn="ctr">
              <a:lnSpc>
                <a:spcPct val="90000"/>
              </a:lnSpc>
              <a:buNone/>
              <a:defRPr/>
            </a:pPr>
            <a:r>
              <a:rPr lang="sq-AL" dirty="1" sz="2800" b="1">
                <a:solidFill>
                  <a:srgbClr val="000000"/>
                </a:solidFill>
                <a:cs typeface="Arial" panose="020B0604020202020204" pitchFamily="34" charset="0"/>
              </a:rPr>
              <a:t>Neni 14 Mbledhja e provave</a:t>
            </a:r>
          </a:p>
          <a:p>
            <a:pPr marL="0" indent="0" algn="just">
              <a:buNone/>
            </a:pPr>
            <a:endParaRPr lang="en-GB" sz="2200" dirty="0">
              <a:cs typeface="Arial" panose="020B0604020202020204" pitchFamily="34" charset="0"/>
            </a:endParaRPr>
          </a:p>
          <a:p>
            <a:pPr marL="0" indent="0" algn="just">
              <a:buNone/>
            </a:pPr>
            <a:r>
              <a:rPr lang="sq-AL" dirty="1" sz="2200">
                <a:cs typeface="Arial" panose="020B0604020202020204" pitchFamily="34" charset="0"/>
              </a:rPr>
              <a:t>Përveç kur parashikohet ndryshe në nenin 21, çdo Palë aplikon kompetencat dhe procedurat e referuara në paragrafin 1 në:</a:t>
            </a:r>
          </a:p>
          <a:p>
            <a:pPr marL="0" indent="0" algn="just">
              <a:buNone/>
            </a:pPr>
            <a:endParaRPr lang="en-US" sz="2200" dirty="0">
              <a:cs typeface="Arial" panose="020B0604020202020204" pitchFamily="34" charset="0"/>
            </a:endParaRPr>
          </a:p>
          <a:p>
            <a:pPr marL="0" indent="0" algn="just">
              <a:buNone/>
            </a:pPr>
            <a:r>
              <a:rPr lang="sq-AL" dirty="1" b="1" sz="2200">
                <a:cs typeface="Arial" panose="020B0604020202020204" pitchFamily="34" charset="0"/>
              </a:rPr>
              <a:t>(a)</a:t>
            </a:r>
            <a:r>
              <a:rPr lang="sq-AL" dirty="1" sz="2200">
                <a:cs typeface="Arial" panose="020B0604020202020204" pitchFamily="34" charset="0"/>
              </a:rPr>
              <a:t> veprat penale të përcaktuara në përputhje me nenet 2 deri 11 të kësaj Konvente;</a:t>
            </a:r>
          </a:p>
          <a:p>
            <a:pPr marL="0" indent="0" algn="just">
              <a:buNone/>
            </a:pPr>
            <a:r>
              <a:rPr lang="sq-AL" dirty="1" sz="2200">
                <a:cs typeface="Arial" panose="020B0604020202020204" pitchFamily="34" charset="0"/>
              </a:rPr>
              <a:t> </a:t>
            </a:r>
          </a:p>
          <a:p>
            <a:pPr marL="0" indent="0" algn="just">
              <a:buNone/>
            </a:pPr>
            <a:r>
              <a:rPr lang="sq-AL" dirty="1" b="1" sz="2200">
                <a:cs typeface="Arial" panose="020B0604020202020204" pitchFamily="34" charset="0"/>
              </a:rPr>
              <a:t>(b) </a:t>
            </a:r>
            <a:r>
              <a:rPr lang="sq-AL" dirty="1" b="1" sz="2200">
                <a:solidFill>
                  <a:srgbClr val="FF0000"/>
                </a:solidFill>
                <a:cs typeface="Arial" panose="020B0604020202020204" pitchFamily="34" charset="0"/>
              </a:rPr>
              <a:t>vepra të tjera penale të kryera nëpërmjet një sistemi kompjuterik</a:t>
            </a:r>
            <a:r>
              <a:rPr lang="sq-AL" dirty="1" sz="2200">
                <a:cs typeface="Arial" panose="020B0604020202020204" pitchFamily="34" charset="0"/>
              </a:rPr>
              <a:t>; dhe</a:t>
            </a:r>
          </a:p>
          <a:p>
            <a:pPr marL="0" indent="0" algn="just">
              <a:buNone/>
            </a:pPr>
            <a:endParaRPr lang="en-GB" sz="2200" dirty="0">
              <a:cs typeface="Arial" panose="020B0604020202020204" pitchFamily="34" charset="0"/>
            </a:endParaRPr>
          </a:p>
          <a:p>
            <a:pPr marL="0" indent="0" algn="just">
              <a:buNone/>
            </a:pPr>
            <a:r>
              <a:rPr lang="sq-AL" dirty="1" b="1" sz="2200">
                <a:cs typeface="Arial" panose="020B0604020202020204" pitchFamily="34" charset="0"/>
              </a:rPr>
              <a:t>(c)</a:t>
            </a:r>
            <a:r>
              <a:rPr lang="sq-AL" dirty="1" sz="2200">
                <a:cs typeface="Arial" panose="020B0604020202020204" pitchFamily="34" charset="0"/>
              </a:rPr>
              <a:t> mbledhja e fakteve në formë elektronike të një vepre penale.</a:t>
            </a:r>
          </a:p>
        </p:txBody>
      </p:sp>
      <p:sp>
        <p:nvSpPr>
          <p:cNvPr id="2" name="Rectangle 4">
            <a:extLst>
              <a:ext uri="{FF2B5EF4-FFF2-40B4-BE49-F238E27FC236}">
                <a16:creationId xmlns:a16="http://schemas.microsoft.com/office/drawing/2014/main" xmlns=""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6" name="Rectangle 4">
            <a:extLst>
              <a:ext uri="{FF2B5EF4-FFF2-40B4-BE49-F238E27FC236}">
                <a16:creationId xmlns:a16="http://schemas.microsoft.com/office/drawing/2014/main" xmlns=""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xmlns="" id="{C12E78C0-96B6-48A3-A63B-942BCF568F78}"/>
              </a:ext>
            </a:extLst>
          </p:cNvPr>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800">
                <a:solidFill>
                  <a:schemeClr val="bg1"/>
                </a:solidFill>
                <a:latin typeface="Verdana" panose="020B0604030504040204" pitchFamily="34" charset="0"/>
                <a:ea typeface="Verdana" panose="020B0604030504040204" pitchFamily="34" charset="0"/>
              </a:rPr>
              <a:t>Realiteti</a:t>
            </a:r>
          </a:p>
        </p:txBody>
      </p:sp>
    </p:spTree>
    <p:extLst>
      <p:ext uri="{BB962C8B-B14F-4D97-AF65-F5344CB8AC3E}">
        <p14:creationId xmlns:p14="http://schemas.microsoft.com/office/powerpoint/2010/main" val="335170777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just">
              <a:lnSpc>
                <a:spcPct val="90000"/>
              </a:lnSpc>
              <a:buNone/>
              <a:defRPr/>
            </a:pPr>
            <a:endParaRPr lang="en-GB" sz="2200" kern="0" dirty="0">
              <a:solidFill>
                <a:srgbClr val="000000"/>
              </a:solidFill>
              <a:latin typeface="+mj-lt"/>
              <a:cs typeface="Arial" panose="020B0604020202020204" pitchFamily="34" charset="0"/>
            </a:endParaRPr>
          </a:p>
          <a:p>
            <a:pPr marL="0" indent="0" algn="ctr">
              <a:lnSpc>
                <a:spcPct val="90000"/>
              </a:lnSpc>
              <a:buNone/>
              <a:defRPr/>
            </a:pPr>
            <a:r>
              <a:rPr lang="sq-AL" dirty="1" sz="2800" b="1">
                <a:solidFill>
                  <a:srgbClr val="000000"/>
                </a:solidFill>
                <a:cs typeface="Arial" panose="020B0604020202020204" pitchFamily="34" charset="0"/>
              </a:rPr>
              <a:t>Neni 14 Mbledhja e provave</a:t>
            </a:r>
          </a:p>
          <a:p>
            <a:pPr marL="0" indent="0" algn="just">
              <a:buNone/>
            </a:pPr>
            <a:endParaRPr lang="en-GB" sz="2200" dirty="0">
              <a:cs typeface="Arial" panose="020B0604020202020204" pitchFamily="34" charset="0"/>
            </a:endParaRPr>
          </a:p>
          <a:p>
            <a:pPr marL="0" indent="0" algn="just">
              <a:buNone/>
            </a:pPr>
            <a:r>
              <a:rPr lang="sq-AL" dirty="1" sz="2200">
                <a:cs typeface="Arial" panose="020B0604020202020204" pitchFamily="34" charset="0"/>
              </a:rPr>
              <a:t>Përveç kur parashikohet ndryshe në nenin 21, çdo Palë aplikon kompetencat dhe procedurat e referuara në paragrafin 1 në:</a:t>
            </a:r>
          </a:p>
          <a:p>
            <a:pPr marL="0" indent="0" algn="just">
              <a:buNone/>
            </a:pPr>
            <a:endParaRPr lang="en-US" sz="2200" dirty="0">
              <a:cs typeface="Arial" panose="020B0604020202020204" pitchFamily="34" charset="0"/>
            </a:endParaRPr>
          </a:p>
          <a:p>
            <a:pPr marL="0" indent="0" algn="just">
              <a:buNone/>
            </a:pPr>
            <a:r>
              <a:rPr lang="sq-AL" dirty="1" b="1" sz="2200">
                <a:cs typeface="Arial" panose="020B0604020202020204" pitchFamily="34" charset="0"/>
              </a:rPr>
              <a:t>(a)</a:t>
            </a:r>
            <a:r>
              <a:rPr lang="sq-AL" dirty="1" sz="2200">
                <a:cs typeface="Arial" panose="020B0604020202020204" pitchFamily="34" charset="0"/>
              </a:rPr>
              <a:t> veprat penale të përcaktuara në përputhje me nenet 2 deri 11 të kësaj Konvente;</a:t>
            </a:r>
          </a:p>
          <a:p>
            <a:pPr marL="0" indent="0" algn="just">
              <a:buNone/>
            </a:pPr>
            <a:r>
              <a:rPr lang="sq-AL" dirty="1" sz="2200">
                <a:cs typeface="Arial" panose="020B0604020202020204" pitchFamily="34" charset="0"/>
              </a:rPr>
              <a:t> </a:t>
            </a:r>
          </a:p>
          <a:p>
            <a:pPr marL="0" indent="0" algn="just">
              <a:buNone/>
            </a:pPr>
            <a:r>
              <a:rPr lang="sq-AL" dirty="1" b="1" sz="2200">
                <a:cs typeface="Arial" panose="020B0604020202020204" pitchFamily="34" charset="0"/>
              </a:rPr>
              <a:t>(b)</a:t>
            </a:r>
            <a:r>
              <a:rPr lang="sq-AL" dirty="1" sz="2200">
                <a:cs typeface="Arial" panose="020B0604020202020204" pitchFamily="34" charset="0"/>
              </a:rPr>
              <a:t> vepra të tjera penale të kryera nëpërmjet një sistemi kompjuterik; dhe</a:t>
            </a:r>
          </a:p>
          <a:p>
            <a:pPr marL="0" indent="0" algn="just">
              <a:buNone/>
            </a:pPr>
            <a:endParaRPr lang="en-GB" sz="2200" dirty="0">
              <a:cs typeface="Arial" panose="020B0604020202020204" pitchFamily="34" charset="0"/>
            </a:endParaRPr>
          </a:p>
          <a:p>
            <a:pPr marL="0" indent="0" algn="just">
              <a:buNone/>
            </a:pPr>
            <a:r>
              <a:rPr lang="sq-AL" dirty="1" b="1" sz="2200">
                <a:cs typeface="Arial" panose="020B0604020202020204" pitchFamily="34" charset="0"/>
              </a:rPr>
              <a:t>(c) </a:t>
            </a:r>
            <a:r>
              <a:rPr lang="sq-AL" dirty="1" b="1" sz="2200">
                <a:solidFill>
                  <a:srgbClr val="FF0000"/>
                </a:solidFill>
                <a:cs typeface="Arial" panose="020B0604020202020204" pitchFamily="34" charset="0"/>
              </a:rPr>
              <a:t>mbledhja e fakteve në formë elektronike të një vepre penale</a:t>
            </a:r>
            <a:r>
              <a:rPr lang="sq-AL" dirty="1" sz="2200">
                <a:cs typeface="Arial" panose="020B0604020202020204" pitchFamily="34" charset="0"/>
              </a:rPr>
              <a:t>.</a:t>
            </a:r>
          </a:p>
        </p:txBody>
      </p:sp>
      <p:sp>
        <p:nvSpPr>
          <p:cNvPr id="2" name="Rectangle 4">
            <a:extLst>
              <a:ext uri="{FF2B5EF4-FFF2-40B4-BE49-F238E27FC236}">
                <a16:creationId xmlns:a16="http://schemas.microsoft.com/office/drawing/2014/main" xmlns=""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6" name="Rectangle 4">
            <a:extLst>
              <a:ext uri="{FF2B5EF4-FFF2-40B4-BE49-F238E27FC236}">
                <a16:creationId xmlns:a16="http://schemas.microsoft.com/office/drawing/2014/main" xmlns=""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xmlns="" id="{C12E78C0-96B6-48A3-A63B-942BCF568F78}"/>
              </a:ext>
            </a:extLst>
          </p:cNvPr>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sq-AL" dirty="1" sz="2800">
                <a:solidFill>
                  <a:schemeClr val="bg1"/>
                </a:solidFill>
                <a:latin typeface="Verdana" panose="020B0604030504040204" pitchFamily="34" charset="0"/>
                <a:ea typeface="Verdana" panose="020B0604030504040204" pitchFamily="34" charset="0"/>
              </a:rPr>
              <a:t>Realiteti</a:t>
            </a:r>
          </a:p>
        </p:txBody>
      </p:sp>
    </p:spTree>
    <p:extLst>
      <p:ext uri="{BB962C8B-B14F-4D97-AF65-F5344CB8AC3E}">
        <p14:creationId xmlns:p14="http://schemas.microsoft.com/office/powerpoint/2010/main" val="80342754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77</a:t>
            </a:fld>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77</a:t>
            </a:fld>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76924" y="1789471"/>
            <a:ext cx="1260704" cy="1260704"/>
          </a:xfrm>
          <a:prstGeom prst="rect">
            <a:avLst/>
          </a:prstGeom>
        </p:spPr>
      </p:pic>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sq-AL" dirty="1" sz="2800">
                <a:solidFill>
                  <a:schemeClr val="bg1"/>
                </a:solidFill>
                <a:latin typeface="Verdana" panose="020B0604030504040204" pitchFamily="34" charset="0"/>
                <a:ea typeface="Verdana" panose="020B0604030504040204" pitchFamily="34" charset="0"/>
              </a:rPr>
              <a:t>Dimensioni ndërkombëtar</a:t>
            </a:r>
            <a:r>
              <a:rPr lang="sq-AL" dirty="1" sz="2800">
                <a:solidFill>
                  <a:schemeClr val="bg1"/>
                </a:solidFill>
                <a:latin typeface="Verdana" panose="020B0604030504040204" pitchFamily="34" charset="0"/>
                <a:ea typeface="Verdana" panose="020B0604030504040204" pitchFamily="34" charset="0"/>
              </a:rPr>
              <a:t> </a:t>
            </a:r>
          </a:p>
          <a:p>
            <a:pPr algn="r">
              <a:lnSpc>
                <a:spcPct val="80000"/>
              </a:lnSpc>
            </a:pPr>
            <a:r>
              <a:rPr lang="sq-AL" dirty="1" sz="2800">
                <a:solidFill>
                  <a:schemeClr val="bg1"/>
                </a:solidFill>
                <a:latin typeface="Verdana" panose="020B0604030504040204" pitchFamily="34" charset="0"/>
                <a:ea typeface="Verdana" panose="020B0604030504040204" pitchFamily="34" charset="0"/>
              </a:rPr>
              <a:t>i krimit kibernetik</a:t>
            </a:r>
          </a:p>
        </p:txBody>
      </p:sp>
    </p:spTree>
    <p:extLst>
      <p:ext uri="{BB962C8B-B14F-4D97-AF65-F5344CB8AC3E}">
        <p14:creationId xmlns:p14="http://schemas.microsoft.com/office/powerpoint/2010/main" val="377615766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sq-AL" dirty="1" sz="2800">
                <a:solidFill>
                  <a:schemeClr val="bg1"/>
                </a:solidFill>
                <a:latin typeface="Verdana" panose="020B0604030504040204" pitchFamily="34" charset="0"/>
                <a:ea typeface="Verdana" panose="020B0604030504040204" pitchFamily="34" charset="0"/>
              </a:rPr>
              <a:t>Dimensioni ndërkombëtar</a:t>
            </a:r>
            <a:r>
              <a:rPr lang="sq-AL" dirty="1" sz="2800">
                <a:solidFill>
                  <a:schemeClr val="bg1"/>
                </a:solidFill>
                <a:latin typeface="Verdana" panose="020B0604030504040204" pitchFamily="34" charset="0"/>
                <a:ea typeface="Verdana" panose="020B0604030504040204" pitchFamily="34" charset="0"/>
              </a:rPr>
              <a:t> </a:t>
            </a:r>
          </a:p>
          <a:p>
            <a:pPr algn="r">
              <a:lnSpc>
                <a:spcPct val="80000"/>
              </a:lnSpc>
            </a:pPr>
            <a:r>
              <a:rPr lang="sq-AL" dirty="1" sz="2800">
                <a:solidFill>
                  <a:schemeClr val="bg1"/>
                </a:solidFill>
                <a:latin typeface="Verdana" panose="020B0604030504040204" pitchFamily="34" charset="0"/>
                <a:ea typeface="Verdana" panose="020B0604030504040204" pitchFamily="34" charset="0"/>
              </a:rPr>
              <a:t>i krimit kibernetik</a:t>
            </a:r>
          </a:p>
        </p:txBody>
      </p:sp>
      <p:pic>
        <p:nvPicPr>
          <p:cNvPr id="16" name="Picture 1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76924" y="1789471"/>
            <a:ext cx="1260704" cy="1260704"/>
          </a:xfrm>
          <a:prstGeom prst="rect">
            <a:avLst/>
          </a:prstGeom>
        </p:spPr>
      </p:pic>
    </p:spTree>
    <p:extLst>
      <p:ext uri="{BB962C8B-B14F-4D97-AF65-F5344CB8AC3E}">
        <p14:creationId xmlns:p14="http://schemas.microsoft.com/office/powerpoint/2010/main" val="187854202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charset="0"/>
                <a:cs typeface="Verdana" charset="0"/>
              </a:rPr>
              <a:t>Objektivat e seancës</a:t>
            </a:r>
          </a:p>
        </p:txBody>
      </p:sp>
      <p:sp>
        <p:nvSpPr>
          <p:cNvPr id="3" name="Content Placeholder 2">
            <a:extLst>
              <a:ext uri="{FF2B5EF4-FFF2-40B4-BE49-F238E27FC236}">
                <a16:creationId xmlns:a16="http://schemas.microsoft.com/office/drawing/2014/main" xmlns=""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sq-AL" dirty="1" b="1">
                <a:latin typeface="+mn-lt"/>
                <a:ea typeface="Verdana" panose="020B0604030504040204" pitchFamily="34" charset="0"/>
              </a:rPr>
              <a:t>Deri në fund të kësaj seance, pjesëmarrësit do të jenë në gjendje të:</a:t>
            </a:r>
          </a:p>
          <a:p>
            <a:pPr marL="0" indent="0" algn="just">
              <a:buNone/>
            </a:pPr>
            <a:endParaRPr lang="en-GB" dirty="0">
              <a:latin typeface="+mn-lt"/>
              <a:ea typeface="Verdana" panose="020B0604030504040204" pitchFamily="34" charset="0"/>
            </a:endParaRPr>
          </a:p>
          <a:p>
            <a:pPr algn="just">
              <a:buFont typeface="Wingdings" panose="05000000000000000000" pitchFamily="2" charset="2"/>
              <a:buChar char="Ø"/>
            </a:pPr>
            <a:r>
              <a:rPr lang="sq-AL" dirty="1" sz="2800">
                <a:latin typeface="+mn-lt"/>
                <a:ea typeface="Verdana" panose="020B0604030504040204" pitchFamily="34" charset="0"/>
              </a:rPr>
              <a:t>Kuptojnë fushëveprimin e Konventës së Budapestit</a:t>
            </a:r>
          </a:p>
          <a:p>
            <a:pPr algn="just">
              <a:buFont typeface="Wingdings" panose="05000000000000000000" pitchFamily="2" charset="2"/>
              <a:buChar char="Ø"/>
            </a:pPr>
            <a:r>
              <a:rPr lang="sq-AL" dirty="1" sz="2800">
                <a:latin typeface="+mn-lt"/>
                <a:ea typeface="Verdana" panose="020B0604030504040204" pitchFamily="34" charset="0"/>
              </a:rPr>
              <a:t>Mësojnë sa anëtarë ka Konventa e Budapestit</a:t>
            </a:r>
            <a:r>
              <a:rPr lang="sq-AL" dirty="1" sz="2800">
                <a:latin typeface="+mn-lt"/>
                <a:ea typeface="Verdana" panose="020B0604030504040204" pitchFamily="34" charset="0"/>
              </a:rPr>
              <a:t> </a:t>
            </a:r>
          </a:p>
          <a:p>
            <a:pPr algn="just">
              <a:buFont typeface="Wingdings" panose="05000000000000000000" pitchFamily="2" charset="2"/>
              <a:buChar char="Ø"/>
            </a:pPr>
            <a:r>
              <a:rPr lang="sq-AL" dirty="1" sz="2800">
                <a:latin typeface="+mn-lt"/>
                <a:ea typeface="Verdana" panose="020B0604030504040204" pitchFamily="34" charset="0"/>
              </a:rPr>
              <a:t>Njohin pikat themelore të traktatit për krime kibernetike</a:t>
            </a:r>
            <a:r>
              <a:rPr lang="sq-AL" dirty="1" sz="2800">
                <a:latin typeface="+mn-lt"/>
                <a:ea typeface="Verdana" panose="020B0604030504040204" pitchFamily="34" charset="0"/>
              </a:rPr>
              <a:t> </a:t>
            </a:r>
          </a:p>
          <a:p>
            <a:pPr algn="just">
              <a:buFont typeface="Wingdings" panose="05000000000000000000" pitchFamily="2" charset="2"/>
              <a:buChar char="Ø"/>
            </a:pPr>
            <a:r>
              <a:rPr lang="sq-AL" dirty="1" sz="2800">
                <a:latin typeface="+mn-lt"/>
                <a:ea typeface="Verdana" panose="020B0604030504040204" pitchFamily="34" charset="0"/>
              </a:rPr>
              <a:t>Kuptojnë përfitimet e Konventës së Budapestit dhe adresojnë keqkuptimet e zakonshme në lidhje me Konventën e Budapestit</a:t>
            </a:r>
          </a:p>
        </p:txBody>
      </p:sp>
    </p:spTree>
    <p:extLst>
      <p:ext uri="{BB962C8B-B14F-4D97-AF65-F5344CB8AC3E}">
        <p14:creationId xmlns:p14="http://schemas.microsoft.com/office/powerpoint/2010/main" val="7163521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75119" y="235879"/>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Konventa e Budapestit:</a:t>
            </a:r>
            <a:r>
              <a:rPr lang="sq-AL" dirty="1" sz="2700">
                <a:solidFill>
                  <a:schemeClr val="bg1"/>
                </a:solidFill>
                <a:latin typeface="Verdana" panose="020B0604030504040204" pitchFamily="34" charset="0"/>
                <a:ea typeface="Verdana" panose="020B0604030504040204" pitchFamily="34" charset="0"/>
                <a:cs typeface="Verdana" charset="0"/>
              </a:rPr>
              <a:t> </a:t>
            </a:r>
            <a:r>
              <a:rPr lang="sq-AL" dirty="1" sz="2700">
                <a:solidFill>
                  <a:schemeClr val="bg1"/>
                </a:solidFill>
                <a:latin typeface="Verdana" panose="020B0604030504040204" pitchFamily="34" charset="0"/>
                <a:ea typeface="Verdana" panose="020B0604030504040204" pitchFamily="34" charset="0"/>
                <a:cs typeface="Verdana" charset="0"/>
              </a:rPr>
              <a:t>Fushëveprimi</a:t>
            </a:r>
          </a:p>
        </p:txBody>
      </p:sp>
      <p:sp>
        <p:nvSpPr>
          <p:cNvPr id="20" name="Textfeld 12">
            <a:extLst>
              <a:ext uri="{FF2B5EF4-FFF2-40B4-BE49-F238E27FC236}">
                <a16:creationId xmlns:a16="http://schemas.microsoft.com/office/drawing/2014/main" xmlns="" id="{122F3459-C909-4A75-8C50-90D04D3C4B22}"/>
              </a:ext>
            </a:extLst>
          </p:cNvPr>
          <p:cNvSpPr txBox="1"/>
          <p:nvPr/>
        </p:nvSpPr>
        <p:spPr>
          <a:xfrm>
            <a:off x="157142" y="1206554"/>
            <a:ext cx="2786062" cy="3600986"/>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sq-AL" dirty="1" sz="1900" b="1">
                <a:cs typeface="Verdana"/>
              </a:rPr>
              <a:t>Sjellje kriminalizuese</a:t>
            </a:r>
          </a:p>
          <a:p>
            <a:pPr marL="342900" indent="-342900" fontAlgn="auto">
              <a:spcBef>
                <a:spcPts val="0"/>
              </a:spcBef>
              <a:spcAft>
                <a:spcPts val="0"/>
              </a:spcAft>
              <a:buFont typeface="Wingdings" pitchFamily="2" charset="2"/>
              <a:buChar char="§"/>
              <a:defRPr/>
            </a:pPr>
            <a:r>
              <a:rPr lang="sq-AL" dirty="1" sz="1900">
                <a:cs typeface="Verdana"/>
              </a:rPr>
              <a:t>Qasja e jashtëligjshme</a:t>
            </a:r>
          </a:p>
          <a:p>
            <a:pPr marL="342900" indent="-342900" fontAlgn="auto">
              <a:spcBef>
                <a:spcPts val="0"/>
              </a:spcBef>
              <a:spcAft>
                <a:spcPts val="0"/>
              </a:spcAft>
              <a:buFont typeface="Wingdings" pitchFamily="2" charset="2"/>
              <a:buChar char="§"/>
              <a:defRPr/>
            </a:pPr>
            <a:r>
              <a:rPr lang="sq-AL" dirty="1" sz="1900">
                <a:cs typeface="Verdana"/>
              </a:rPr>
              <a:t>Përgjimi i jashtëligjshëm</a:t>
            </a:r>
          </a:p>
          <a:p>
            <a:pPr marL="342900" indent="-342900" fontAlgn="auto">
              <a:spcBef>
                <a:spcPts val="0"/>
              </a:spcBef>
              <a:spcAft>
                <a:spcPts val="0"/>
              </a:spcAft>
              <a:buFont typeface="Wingdings" pitchFamily="2" charset="2"/>
              <a:buChar char="§"/>
              <a:defRPr/>
            </a:pPr>
            <a:r>
              <a:rPr lang="sq-AL" dirty="1" sz="1900">
                <a:cs typeface="Verdana"/>
              </a:rPr>
              <a:t>Ndërhyrja në të dhëna</a:t>
            </a:r>
          </a:p>
          <a:p>
            <a:pPr marL="342900" indent="-342900" fontAlgn="auto">
              <a:spcBef>
                <a:spcPts val="0"/>
              </a:spcBef>
              <a:spcAft>
                <a:spcPts val="0"/>
              </a:spcAft>
              <a:buFont typeface="Wingdings" pitchFamily="2" charset="2"/>
              <a:buChar char="§"/>
              <a:defRPr/>
            </a:pPr>
            <a:r>
              <a:rPr lang="sq-AL" dirty="1" sz="1900">
                <a:cs typeface="Verdana"/>
              </a:rPr>
              <a:t>Ndërhyrja në sistem</a:t>
            </a:r>
          </a:p>
          <a:p>
            <a:pPr marL="342900" indent="-342900" fontAlgn="auto">
              <a:spcBef>
                <a:spcPts val="0"/>
              </a:spcBef>
              <a:spcAft>
                <a:spcPts val="0"/>
              </a:spcAft>
              <a:buFont typeface="Wingdings" pitchFamily="2" charset="2"/>
              <a:buChar char="§"/>
              <a:defRPr/>
            </a:pPr>
            <a:r>
              <a:rPr lang="sq-AL" dirty="1" sz="1900">
                <a:cs typeface="Verdana"/>
              </a:rPr>
              <a:t>Keqpërdorimi i pajisjeve</a:t>
            </a:r>
          </a:p>
          <a:p>
            <a:pPr marL="342900" indent="-342900" fontAlgn="auto">
              <a:spcBef>
                <a:spcPts val="0"/>
              </a:spcBef>
              <a:spcAft>
                <a:spcPts val="0"/>
              </a:spcAft>
              <a:buFont typeface="Wingdings" pitchFamily="2" charset="2"/>
              <a:buChar char="§"/>
              <a:defRPr/>
            </a:pPr>
            <a:r>
              <a:rPr lang="sq-AL" dirty="1" sz="1900">
                <a:cs typeface="Verdana"/>
              </a:rPr>
              <a:t>Mashtrimi dhe falsifikimi</a:t>
            </a:r>
          </a:p>
          <a:p>
            <a:pPr marL="342900" indent="-342900" fontAlgn="auto">
              <a:spcBef>
                <a:spcPts val="0"/>
              </a:spcBef>
              <a:spcAft>
                <a:spcPts val="0"/>
              </a:spcAft>
              <a:buFont typeface="Wingdings" pitchFamily="2" charset="2"/>
              <a:buChar char="§"/>
              <a:defRPr/>
            </a:pPr>
            <a:r>
              <a:rPr lang="sq-AL" dirty="1" sz="1900">
                <a:cs typeface="Verdana"/>
              </a:rPr>
              <a:t>Pornografia me fëmijë</a:t>
            </a:r>
          </a:p>
          <a:p>
            <a:pPr marL="342900" indent="-342900" fontAlgn="auto">
              <a:spcBef>
                <a:spcPts val="0"/>
              </a:spcBef>
              <a:spcAft>
                <a:spcPts val="0"/>
              </a:spcAft>
              <a:buFont typeface="Wingdings" pitchFamily="2" charset="2"/>
              <a:buChar char="§"/>
              <a:defRPr/>
            </a:pPr>
            <a:r>
              <a:rPr lang="sq-AL" dirty="1" sz="1900">
                <a:cs typeface="Verdana"/>
              </a:rPr>
              <a:t>Veprat IPR (kundër pronës intelektuale)</a:t>
            </a:r>
          </a:p>
          <a:p>
            <a:pPr marL="342900" indent="-342900" fontAlgn="auto">
              <a:spcBef>
                <a:spcPts val="0"/>
              </a:spcBef>
              <a:spcAft>
                <a:spcPts val="0"/>
              </a:spcAft>
              <a:buFont typeface="Wingdings" pitchFamily="2" charset="2"/>
              <a:buChar char="§"/>
              <a:defRPr/>
            </a:pPr>
            <a:r>
              <a:rPr lang="sq-AL" dirty="1" sz="1900">
                <a:cs typeface="Verdana"/>
              </a:rPr>
              <a:t>Tentimi, ndihma dhe nxitja</a:t>
            </a:r>
          </a:p>
          <a:p>
            <a:pPr marL="342900" indent="-342900" fontAlgn="auto">
              <a:spcBef>
                <a:spcPts val="0"/>
              </a:spcBef>
              <a:spcAft>
                <a:spcPts val="0"/>
              </a:spcAft>
              <a:buFont typeface="Wingdings" pitchFamily="2" charset="2"/>
              <a:buChar char="§"/>
              <a:defRPr/>
            </a:pPr>
            <a:r>
              <a:rPr lang="sq-AL" dirty="1" sz="1900">
                <a:cs typeface="Verdana"/>
              </a:rPr>
              <a:t>Përgjegjësia e korporatës</a:t>
            </a:r>
          </a:p>
        </p:txBody>
      </p:sp>
      <p:sp>
        <p:nvSpPr>
          <p:cNvPr id="21" name="Textfeld 4">
            <a:extLst>
              <a:ext uri="{FF2B5EF4-FFF2-40B4-BE49-F238E27FC236}">
                <a16:creationId xmlns:a16="http://schemas.microsoft.com/office/drawing/2014/main" xmlns="" id="{816E88E6-EA52-4247-B5D5-047E57E73689}"/>
              </a:ext>
            </a:extLst>
          </p:cNvPr>
          <p:cNvSpPr txBox="1"/>
          <p:nvPr/>
        </p:nvSpPr>
        <p:spPr>
          <a:xfrm>
            <a:off x="6372201" y="1142663"/>
            <a:ext cx="2570163" cy="5062924"/>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sq-AL" dirty="1" sz="1900" b="1">
                <a:cs typeface="Verdana"/>
              </a:rPr>
              <a:t>Bashkëpunimi ndërkombëtar</a:t>
            </a:r>
          </a:p>
          <a:p>
            <a:pPr marL="361950" indent="-361950" fontAlgn="auto">
              <a:spcBef>
                <a:spcPts val="0"/>
              </a:spcBef>
              <a:spcAft>
                <a:spcPts val="0"/>
              </a:spcAft>
              <a:buFont typeface="Wingdings" pitchFamily="2" charset="2"/>
              <a:buChar char="§"/>
              <a:defRPr/>
            </a:pPr>
            <a:r>
              <a:rPr lang="sq-AL" dirty="1" sz="1900">
                <a:cs typeface="Verdana"/>
              </a:rPr>
              <a:t>Ekstradimi</a:t>
            </a:r>
          </a:p>
          <a:p>
            <a:pPr marL="361950" indent="-361950" fontAlgn="auto">
              <a:spcBef>
                <a:spcPts val="0"/>
              </a:spcBef>
              <a:spcAft>
                <a:spcPts val="0"/>
              </a:spcAft>
              <a:buFont typeface="Wingdings" pitchFamily="2" charset="2"/>
              <a:buChar char="§"/>
              <a:defRPr/>
            </a:pPr>
            <a:r>
              <a:rPr lang="sq-AL" dirty="1" sz="1900">
                <a:cs typeface="Verdana"/>
              </a:rPr>
              <a:t>NJN (Ndihma Juridike e Ndërsjellë)</a:t>
            </a:r>
          </a:p>
          <a:p>
            <a:pPr marL="361950" indent="-361950" fontAlgn="auto">
              <a:spcBef>
                <a:spcPts val="0"/>
              </a:spcBef>
              <a:spcAft>
                <a:spcPts val="0"/>
              </a:spcAft>
              <a:buFont typeface="Wingdings" pitchFamily="2" charset="2"/>
              <a:buChar char="§"/>
              <a:defRPr/>
            </a:pPr>
            <a:r>
              <a:rPr lang="sq-AL" dirty="1" sz="1900">
                <a:cs typeface="Verdana"/>
              </a:rPr>
              <a:t>Informimi spontan</a:t>
            </a:r>
          </a:p>
          <a:p>
            <a:pPr marL="361950" indent="-361950" fontAlgn="auto">
              <a:spcBef>
                <a:spcPts val="0"/>
              </a:spcBef>
              <a:spcAft>
                <a:spcPts val="0"/>
              </a:spcAft>
              <a:buFont typeface="Wingdings" pitchFamily="2" charset="2"/>
              <a:buChar char="§"/>
              <a:defRPr/>
            </a:pPr>
            <a:r>
              <a:rPr lang="sq-AL" dirty="1" sz="1900">
                <a:cs typeface="Verdana"/>
              </a:rPr>
              <a:t>Ruajtja e përshpejtuar</a:t>
            </a:r>
          </a:p>
          <a:p>
            <a:pPr marL="361950" indent="-361950" fontAlgn="auto">
              <a:spcBef>
                <a:spcPts val="0"/>
              </a:spcBef>
              <a:spcAft>
                <a:spcPts val="0"/>
              </a:spcAft>
              <a:buFont typeface="Wingdings" pitchFamily="2" charset="2"/>
              <a:buChar char="§"/>
              <a:defRPr/>
            </a:pPr>
            <a:r>
              <a:rPr lang="sq-AL" dirty="1" sz="1900">
                <a:cs typeface="Verdana"/>
              </a:rPr>
              <a:t>Zbulimi i përshpejtuar i TD-së</a:t>
            </a:r>
          </a:p>
          <a:p>
            <a:pPr marL="361950" indent="-361950" fontAlgn="auto">
              <a:spcBef>
                <a:spcPts val="0"/>
              </a:spcBef>
              <a:spcAft>
                <a:spcPts val="0"/>
              </a:spcAft>
              <a:buFont typeface="Wingdings" pitchFamily="2" charset="2"/>
              <a:buChar char="§"/>
              <a:defRPr/>
            </a:pPr>
            <a:r>
              <a:rPr lang="sq-AL" dirty="1" sz="1900">
                <a:cs typeface="Verdana"/>
              </a:rPr>
              <a:t>NJN për qasje</a:t>
            </a:r>
          </a:p>
          <a:p>
            <a:pPr marL="361950" indent="-361950">
              <a:buFont typeface="Wingdings" pitchFamily="2" charset="2"/>
              <a:buChar char="§"/>
              <a:defRPr/>
            </a:pPr>
            <a:r>
              <a:rPr lang="sq-AL" dirty="1" sz="1900">
                <a:cs typeface="Verdana"/>
              </a:rPr>
              <a:t>Qasja ndërkufitare</a:t>
            </a:r>
          </a:p>
          <a:p>
            <a:pPr marL="361950" indent="-361950" fontAlgn="auto">
              <a:spcBef>
                <a:spcPts val="0"/>
              </a:spcBef>
              <a:spcAft>
                <a:spcPts val="0"/>
              </a:spcAft>
              <a:buFont typeface="Wingdings" pitchFamily="2" charset="2"/>
              <a:buChar char="§"/>
              <a:defRPr/>
            </a:pPr>
            <a:r>
              <a:rPr lang="sq-AL" dirty="1" sz="1900">
                <a:cs typeface="Verdana"/>
              </a:rPr>
              <a:t>NJN për RT TD</a:t>
            </a:r>
          </a:p>
          <a:p>
            <a:pPr marL="361950" indent="-361950" fontAlgn="auto">
              <a:spcBef>
                <a:spcPts val="0"/>
              </a:spcBef>
              <a:spcAft>
                <a:spcPts val="0"/>
              </a:spcAft>
              <a:buFont typeface="Wingdings" pitchFamily="2" charset="2"/>
              <a:buChar char="§"/>
              <a:defRPr/>
            </a:pPr>
            <a:r>
              <a:rPr lang="sq-AL" dirty="1" sz="1900">
                <a:cs typeface="Verdana"/>
              </a:rPr>
              <a:t>NJN për përgjime</a:t>
            </a:r>
          </a:p>
          <a:p>
            <a:pPr marL="361950" indent="-361950" fontAlgn="auto">
              <a:spcBef>
                <a:spcPts val="0"/>
              </a:spcBef>
              <a:spcAft>
                <a:spcPts val="0"/>
              </a:spcAft>
              <a:buFont typeface="Wingdings" pitchFamily="2" charset="2"/>
              <a:buChar char="§"/>
              <a:defRPr/>
            </a:pPr>
            <a:r>
              <a:rPr lang="sq-AL" dirty="1" sz="1900">
                <a:cs typeface="Verdana"/>
              </a:rPr>
              <a:t>Pikat e kontaktit 24/7</a:t>
            </a:r>
          </a:p>
        </p:txBody>
      </p:sp>
      <p:sp>
        <p:nvSpPr>
          <p:cNvPr id="22" name="Textfeld 16">
            <a:extLst>
              <a:ext uri="{FF2B5EF4-FFF2-40B4-BE49-F238E27FC236}">
                <a16:creationId xmlns:a16="http://schemas.microsoft.com/office/drawing/2014/main" xmlns=""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sq-AL" dirty="1" sz="4400" b="1">
                <a:latin typeface="Verdana" charset="0"/>
                <a:cs typeface="Verdana" charset="0"/>
              </a:rPr>
              <a:t>+</a:t>
            </a:r>
          </a:p>
        </p:txBody>
      </p:sp>
      <p:sp>
        <p:nvSpPr>
          <p:cNvPr id="23" name="Textfeld 17">
            <a:extLst>
              <a:ext uri="{FF2B5EF4-FFF2-40B4-BE49-F238E27FC236}">
                <a16:creationId xmlns:a16="http://schemas.microsoft.com/office/drawing/2014/main" xmlns=""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sq-AL" dirty="1" sz="4400" b="1">
                <a:latin typeface="Verdana" charset="0"/>
                <a:cs typeface="Verdana" charset="0"/>
              </a:rPr>
              <a:t>+</a:t>
            </a:r>
          </a:p>
        </p:txBody>
      </p:sp>
      <p:cxnSp>
        <p:nvCxnSpPr>
          <p:cNvPr id="24" name="Form 20">
            <a:extLst>
              <a:ext uri="{FF2B5EF4-FFF2-40B4-BE49-F238E27FC236}">
                <a16:creationId xmlns:a16="http://schemas.microsoft.com/office/drawing/2014/main" xmlns="" id="{2AD0CD19-4C49-4F41-86A9-7B7448FB4058}"/>
              </a:ext>
            </a:extLst>
          </p:cNvPr>
          <p:cNvCxnSpPr>
            <a:stCxn id="20" idx="2"/>
          </p:cNvCxnSpPr>
          <p:nvPr/>
        </p:nvCxnSpPr>
        <p:spPr>
          <a:xfrm rot="16200000" flipH="1">
            <a:off x="3475679" y="2882034"/>
            <a:ext cx="971019"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xmlns="" id="{954E8C3C-7E2E-48EF-B26C-3D675EC5669B}"/>
              </a:ext>
            </a:extLst>
          </p:cNvPr>
          <p:cNvCxnSpPr/>
          <p:nvPr/>
        </p:nvCxnSpPr>
        <p:spPr>
          <a:xfrm>
            <a:off x="4586266" y="4176023"/>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3">
            <a:extLst>
              <a:ext uri="{FF2B5EF4-FFF2-40B4-BE49-F238E27FC236}">
                <a16:creationId xmlns:a16="http://schemas.microsoft.com/office/drawing/2014/main" xmlns="" id="{FE098AA4-0D98-4207-94EB-43432807C98D}"/>
              </a:ext>
            </a:extLst>
          </p:cNvPr>
          <p:cNvSpPr txBox="1"/>
          <p:nvPr/>
        </p:nvSpPr>
        <p:spPr>
          <a:xfrm>
            <a:off x="3443265" y="1271008"/>
            <a:ext cx="2428875" cy="2723823"/>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sq-AL" dirty="1" sz="1900" b="1">
                <a:cs typeface="Verdana"/>
              </a:rPr>
              <a:t>Mjetet procedurale</a:t>
            </a:r>
          </a:p>
          <a:p>
            <a:pPr marL="361950" indent="-361950" fontAlgn="auto">
              <a:spcBef>
                <a:spcPts val="0"/>
              </a:spcBef>
              <a:spcAft>
                <a:spcPts val="0"/>
              </a:spcAft>
              <a:buFont typeface="Wingdings" pitchFamily="2" charset="2"/>
              <a:buChar char="§"/>
              <a:defRPr/>
            </a:pPr>
            <a:r>
              <a:rPr lang="sq-AL" dirty="1" sz="1900">
                <a:cs typeface="Verdana"/>
              </a:rPr>
              <a:t>Ruajtja e përshpejtuar</a:t>
            </a:r>
          </a:p>
          <a:p>
            <a:pPr marL="361950" indent="-361950" fontAlgn="auto">
              <a:spcBef>
                <a:spcPts val="0"/>
              </a:spcBef>
              <a:spcAft>
                <a:spcPts val="0"/>
              </a:spcAft>
              <a:buFont typeface="Wingdings" pitchFamily="2" charset="2"/>
              <a:buChar char="§"/>
              <a:defRPr/>
            </a:pPr>
            <a:r>
              <a:rPr lang="sq-AL" dirty="1" sz="1900">
                <a:cs typeface="Verdana"/>
              </a:rPr>
              <a:t>Zbulimi i TD</a:t>
            </a:r>
          </a:p>
          <a:p>
            <a:pPr marL="361950" indent="-361950" fontAlgn="auto">
              <a:spcBef>
                <a:spcPts val="0"/>
              </a:spcBef>
              <a:spcAft>
                <a:spcPts val="0"/>
              </a:spcAft>
              <a:buFont typeface="Wingdings" pitchFamily="2" charset="2"/>
              <a:buChar char="§"/>
              <a:defRPr/>
            </a:pPr>
            <a:r>
              <a:rPr lang="sq-AL" dirty="1" sz="1900">
                <a:cs typeface="Verdana"/>
              </a:rPr>
              <a:t>Bastisja dhe konfiskimi</a:t>
            </a:r>
          </a:p>
          <a:p>
            <a:pPr marL="361950" indent="-361950" fontAlgn="auto">
              <a:spcBef>
                <a:spcPts val="0"/>
              </a:spcBef>
              <a:spcAft>
                <a:spcPts val="0"/>
              </a:spcAft>
              <a:buFont typeface="Wingdings" pitchFamily="2" charset="2"/>
              <a:buChar char="§"/>
              <a:defRPr/>
            </a:pPr>
            <a:r>
              <a:rPr lang="sq-AL" dirty="1" sz="1900">
                <a:cs typeface="Verdana"/>
              </a:rPr>
              <a:t>Urdhri i paraqitjes së të dhënave</a:t>
            </a:r>
          </a:p>
          <a:p>
            <a:pPr marL="361950" indent="-361950" fontAlgn="auto">
              <a:spcBef>
                <a:spcPts val="0"/>
              </a:spcBef>
              <a:spcAft>
                <a:spcPts val="0"/>
              </a:spcAft>
              <a:buFont typeface="Wingdings" pitchFamily="2" charset="2"/>
              <a:buChar char="§"/>
              <a:defRPr/>
            </a:pPr>
            <a:r>
              <a:rPr lang="sq-AL" dirty="1" sz="1900">
                <a:cs typeface="Verdana"/>
              </a:rPr>
              <a:t>TD në kohë reale</a:t>
            </a:r>
          </a:p>
          <a:p>
            <a:pPr marL="361950" indent="-361950" fontAlgn="auto">
              <a:spcBef>
                <a:spcPts val="0"/>
              </a:spcBef>
              <a:spcAft>
                <a:spcPts val="0"/>
              </a:spcAft>
              <a:buFont typeface="Wingdings" pitchFamily="2" charset="2"/>
              <a:buChar char="§"/>
              <a:defRPr/>
            </a:pPr>
            <a:r>
              <a:rPr lang="sq-AL" dirty="1" sz="1900">
                <a:cs typeface="Verdana"/>
              </a:rPr>
              <a:t>Përgjimi i të dhënave kompjuterike.</a:t>
            </a:r>
          </a:p>
        </p:txBody>
      </p:sp>
      <p:sp>
        <p:nvSpPr>
          <p:cNvPr id="27" name="Textfeld 18">
            <a:extLst>
              <a:ext uri="{FF2B5EF4-FFF2-40B4-BE49-F238E27FC236}">
                <a16:creationId xmlns:a16="http://schemas.microsoft.com/office/drawing/2014/main" xmlns="" id="{B2A85D97-2DC4-4488-9B4C-A36ECD208C47}"/>
              </a:ext>
            </a:extLst>
          </p:cNvPr>
          <p:cNvSpPr txBox="1"/>
          <p:nvPr/>
        </p:nvSpPr>
        <p:spPr>
          <a:xfrm>
            <a:off x="2833803" y="6210287"/>
            <a:ext cx="1963738" cy="339725"/>
          </a:xfrm>
          <a:prstGeom prst="rect">
            <a:avLst/>
          </a:prstGeom>
          <a:noFill/>
        </p:spPr>
        <p:txBody>
          <a:bodyPr>
            <a:spAutoFit/>
          </a:bodyPr>
          <a:lstStyle/>
          <a:p>
            <a:pPr fontAlgn="auto">
              <a:spcBef>
                <a:spcPts val="0"/>
              </a:spcBef>
              <a:spcAft>
                <a:spcPts val="0"/>
              </a:spcAft>
              <a:defRPr/>
            </a:pPr>
            <a:r>
              <a:rPr lang="sq-AL" dirty="1" sz="1600" b="1">
                <a:solidFill>
                  <a:schemeClr val="tx1">
                    <a:lumMod val="65000"/>
                    <a:lumOff val="35000"/>
                  </a:schemeClr>
                </a:solidFill>
                <a:cs typeface="Verdana"/>
              </a:rPr>
              <a:t>Harmonizimi</a:t>
            </a:r>
            <a:r>
              <a:rPr lang="sq-AL" dirty="1" sz="1600" b="1">
                <a:solidFill>
                  <a:schemeClr val="tx1">
                    <a:lumMod val="65000"/>
                    <a:lumOff val="35000"/>
                  </a:schemeClr>
                </a:solidFill>
                <a:cs typeface="Verdana"/>
              </a:rPr>
              <a:t> </a:t>
            </a:r>
          </a:p>
        </p:txBody>
      </p:sp>
    </p:spTree>
    <p:extLst>
      <p:ext uri="{BB962C8B-B14F-4D97-AF65-F5344CB8AC3E}">
        <p14:creationId xmlns:p14="http://schemas.microsoft.com/office/powerpoint/2010/main" val="6815643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8">
            <a:extLst>
              <a:ext uri="{FF2B5EF4-FFF2-40B4-BE49-F238E27FC236}">
                <a16:creationId xmlns:a16="http://schemas.microsoft.com/office/drawing/2014/main" xmlns="" id="{B2A2B581-F8BC-48D4-AF7E-AAF0CE808C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xmlns="" id="{D192EA30-54CE-4062-B518-E86D1D7BEC69}"/>
              </a:ext>
            </a:extLst>
          </p:cNvPr>
          <p:cNvSpPr>
            <a:spLocks noChangeArrowheads="1"/>
          </p:cNvSpPr>
          <p:nvPr/>
        </p:nvSpPr>
        <p:spPr bwMode="auto">
          <a:xfrm>
            <a:off x="290513" y="2352650"/>
            <a:ext cx="8599487" cy="3354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lvl="0" algn="ctr">
              <a:spcBef>
                <a:spcPct val="0"/>
              </a:spcBef>
              <a:buNone/>
              <a:tabLst/>
            </a:pPr>
            <a:r>
              <a:rPr lang="sq-AL" dirty="1" sz="1800" b="1">
                <a:solidFill>
                  <a:prstClr val="black"/>
                </a:solidFill>
                <a:latin typeface="Calibri"/>
                <a:ea typeface="+mn-ea"/>
              </a:rPr>
              <a:t>Faleminderit</a:t>
            </a:r>
          </a:p>
          <a:p>
            <a:pPr lvl="0" algn="ctr">
              <a:spcBef>
                <a:spcPct val="0"/>
              </a:spcBef>
              <a:buNone/>
              <a:tabLst/>
            </a:pPr>
            <a:endParaRPr lang="en-GB" altLang="en-US" sz="1200" b="1" dirty="0">
              <a:solidFill>
                <a:prstClr val="black"/>
              </a:solidFill>
              <a:latin typeface="Calibri"/>
              <a:ea typeface="+mn-ea"/>
            </a:endParaRPr>
          </a:p>
          <a:p>
            <a:pPr lvl="0" algn="ctr">
              <a:spcBef>
                <a:spcPct val="0"/>
              </a:spcBef>
              <a:buNone/>
              <a:tabLst/>
            </a:pPr>
            <a:endParaRPr lang="en-GB" altLang="en-US" sz="1200" b="1" dirty="0">
              <a:solidFill>
                <a:prstClr val="black"/>
              </a:solidFill>
              <a:latin typeface="Calibri"/>
              <a:ea typeface="+mn-ea"/>
            </a:endParaRPr>
          </a:p>
          <a:p>
            <a:pPr lvl="0" algn="ctr">
              <a:spcBef>
                <a:spcPct val="0"/>
              </a:spcBef>
              <a:buNone/>
              <a:tabLst/>
            </a:pPr>
            <a:endParaRPr lang="en-GB" altLang="en-US" sz="1200" b="1" dirty="0">
              <a:solidFill>
                <a:prstClr val="black"/>
              </a:solidFill>
              <a:latin typeface="Calibri"/>
              <a:ea typeface="+mn-ea"/>
            </a:endParaRPr>
          </a:p>
          <a:p>
            <a:pPr lvl="0" algn="ctr">
              <a:spcBef>
                <a:spcPct val="0"/>
              </a:spcBef>
              <a:buNone/>
              <a:tabLst/>
            </a:pPr>
            <a:endParaRPr lang="en-GB" altLang="en-US" sz="1200" b="1" dirty="0">
              <a:solidFill>
                <a:prstClr val="black"/>
              </a:solidFill>
              <a:latin typeface="Calibri"/>
              <a:ea typeface="+mn-ea"/>
            </a:endParaRPr>
          </a:p>
          <a:p>
            <a:pPr lvl="0" algn="ctr">
              <a:spcBef>
                <a:spcPct val="0"/>
              </a:spcBef>
              <a:buNone/>
              <a:tabLst/>
            </a:pPr>
            <a:endParaRPr lang="en-GB" altLang="en-US" sz="1600" b="1" dirty="0">
              <a:solidFill>
                <a:prstClr val="black"/>
              </a:solidFill>
              <a:latin typeface="Calibri"/>
              <a:ea typeface="+mn-ea"/>
            </a:endParaRPr>
          </a:p>
          <a:p>
            <a:pPr lvl="0" algn="ctr">
              <a:spcBef>
                <a:spcPct val="0"/>
              </a:spcBef>
              <a:buNone/>
              <a:tabLst/>
            </a:pPr>
            <a:r>
              <a:rPr lang="sq-AL" dirty="1" sz="1800" b="1">
                <a:solidFill>
                  <a:prstClr val="black"/>
                </a:solidFill>
                <a:latin typeface="Calibri"/>
                <a:ea typeface="+mn-ea"/>
              </a:rPr>
              <a:t>Xxxxx XXXXXXXX</a:t>
            </a:r>
          </a:p>
          <a:p>
            <a:pPr lvl="0" algn="ctr">
              <a:spcBef>
                <a:spcPct val="0"/>
              </a:spcBef>
              <a:buNone/>
              <a:tabLst/>
            </a:pPr>
            <a:endParaRPr lang="en-GB" altLang="en-US" sz="600" dirty="0">
              <a:solidFill>
                <a:prstClr val="black"/>
              </a:solidFill>
              <a:latin typeface="Calibri"/>
              <a:ea typeface="+mn-ea"/>
            </a:endParaRPr>
          </a:p>
          <a:p>
            <a:pPr lvl="0" algn="ctr">
              <a:spcBef>
                <a:spcPct val="0"/>
              </a:spcBef>
              <a:buNone/>
              <a:tabLst/>
            </a:pPr>
            <a:r>
              <a:rPr lang="sq-AL" dirty="1" sz="1400" i="1">
                <a:solidFill>
                  <a:prstClr val="black"/>
                </a:solidFill>
                <a:latin typeface="Calibri"/>
                <a:ea typeface="+mn-ea"/>
              </a:rPr>
              <a:t>Këshilli i Evropës</a:t>
            </a:r>
          </a:p>
          <a:p>
            <a:pPr lvl="0" algn="ctr">
              <a:spcBef>
                <a:spcPct val="0"/>
              </a:spcBef>
              <a:buNone/>
              <a:tabLst/>
            </a:pPr>
            <a:endParaRPr lang="en-GB" altLang="en-US" sz="1400" b="1" dirty="0">
              <a:solidFill>
                <a:srgbClr val="2F618F"/>
              </a:solidFill>
              <a:latin typeface="Calibri"/>
              <a:ea typeface="+mn-ea"/>
              <a:hlinkClick r:id="rId3"/>
            </a:endParaRPr>
          </a:p>
          <a:p>
            <a:pPr lvl="0" algn="ctr">
              <a:spcBef>
                <a:spcPct val="0"/>
              </a:spcBef>
              <a:buNone/>
              <a:tabLst/>
            </a:pPr>
            <a:r>
              <a:rPr lang="sq-AL" dirty="1" sz="1600" b="1">
                <a:solidFill>
                  <a:srgbClr val="2F618F"/>
                </a:solidFill>
                <a:latin typeface="Calibri"/>
                <a:ea typeface="+mn-ea"/>
              </a:rPr>
              <a:t>email</a:t>
            </a:r>
          </a:p>
          <a:p>
            <a:pPr lvl="0" algn="ctr">
              <a:spcBef>
                <a:spcPct val="0"/>
              </a:spcBef>
              <a:buNone/>
              <a:tabLst/>
            </a:pPr>
            <a:endParaRPr lang="en-GB" altLang="en-US" sz="1600" b="1" dirty="0">
              <a:solidFill>
                <a:prstClr val="black"/>
              </a:solidFill>
              <a:latin typeface="Verdana" panose="020B0604030504040204" pitchFamily="34" charset="0"/>
              <a:ea typeface="+mn-ea"/>
            </a:endParaRPr>
          </a:p>
          <a:p>
            <a:pPr lvl="0" algn="ctr">
              <a:spcBef>
                <a:spcPct val="0"/>
              </a:spcBef>
              <a:buNone/>
              <a:tabLst/>
            </a:pPr>
            <a:endParaRPr lang="en-GB" altLang="en-US" sz="1600" b="1" dirty="0">
              <a:solidFill>
                <a:prstClr val="black"/>
              </a:solidFill>
              <a:latin typeface="Verdana" panose="020B0604030504040204" pitchFamily="34" charset="0"/>
              <a:ea typeface="+mn-ea"/>
            </a:endParaRPr>
          </a:p>
          <a:p>
            <a:pPr lvl="0" algn="ctr">
              <a:spcBef>
                <a:spcPct val="0"/>
              </a:spcBef>
              <a:buNone/>
              <a:tabLst/>
            </a:pPr>
            <a:endParaRPr lang="en-GB" altLang="en-US" sz="1400" b="1" dirty="0">
              <a:solidFill>
                <a:prstClr val="black"/>
              </a:solidFill>
              <a:latin typeface="Verdana" panose="020B0604030504040204" pitchFamily="34" charset="0"/>
              <a:ea typeface="+mn-ea"/>
            </a:endParaRPr>
          </a:p>
          <a:p>
            <a:pPr lvl="0" algn="ctr">
              <a:spcBef>
                <a:spcPct val="0"/>
              </a:spcBef>
              <a:buNone/>
              <a:tabLst/>
            </a:pPr>
            <a:r>
              <a:rPr lang="sq-AL" dirty="1" sz="1600" b="1">
                <a:solidFill>
                  <a:prstClr val="black"/>
                </a:solidFill>
                <a:latin typeface="Calibri"/>
                <a:ea typeface="+mn-ea"/>
              </a:rPr>
              <a:t>DD Muaji VVVV</a:t>
            </a:r>
          </a:p>
        </p:txBody>
      </p:sp>
      <p:sp>
        <p:nvSpPr>
          <p:cNvPr id="10" name="Rectangle 2">
            <a:extLst>
              <a:ext uri="{FF2B5EF4-FFF2-40B4-BE49-F238E27FC236}">
                <a16:creationId xmlns:a16="http://schemas.microsoft.com/office/drawing/2014/main" xmlns=""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q-AL" dirty="1" sz="1400" b="1">
                <a:latin typeface="Verdana" panose="020B0604030504040204" pitchFamily="34" charset="0"/>
              </a:rPr>
              <a:t>Trajnim hyrës gjyqësor për krimin kibernetik dhe provat elektronike</a:t>
            </a:r>
          </a:p>
        </p:txBody>
      </p:sp>
    </p:spTree>
    <p:extLst>
      <p:ext uri="{BB962C8B-B14F-4D97-AF65-F5344CB8AC3E}">
        <p14:creationId xmlns:p14="http://schemas.microsoft.com/office/powerpoint/2010/main" val="24698097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75119" y="235879"/>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dirty="1" sz="2700">
                <a:solidFill>
                  <a:schemeClr val="bg1"/>
                </a:solidFill>
                <a:latin typeface="Verdana" panose="020B0604030504040204" pitchFamily="34" charset="0"/>
                <a:ea typeface="Verdana" panose="020B0604030504040204" pitchFamily="34" charset="0"/>
                <a:cs typeface="Verdana" charset="0"/>
              </a:rPr>
              <a:t>Konventa e Budapestit:</a:t>
            </a:r>
            <a:r>
              <a:rPr lang="sq-AL" dirty="1" sz="2700">
                <a:solidFill>
                  <a:schemeClr val="bg1"/>
                </a:solidFill>
                <a:latin typeface="Verdana" panose="020B0604030504040204" pitchFamily="34" charset="0"/>
                <a:ea typeface="Verdana" panose="020B0604030504040204" pitchFamily="34" charset="0"/>
                <a:cs typeface="Verdana" charset="0"/>
              </a:rPr>
              <a:t> </a:t>
            </a:r>
            <a:r>
              <a:rPr lang="sq-AL" dirty="1" sz="2700">
                <a:solidFill>
                  <a:schemeClr val="bg1"/>
                </a:solidFill>
                <a:latin typeface="Verdana" panose="020B0604030504040204" pitchFamily="34" charset="0"/>
                <a:ea typeface="Verdana" panose="020B0604030504040204" pitchFamily="34" charset="0"/>
                <a:cs typeface="Verdana" charset="0"/>
              </a:rPr>
              <a:t>Fushëveprimi</a:t>
            </a:r>
          </a:p>
        </p:txBody>
      </p:sp>
      <p:sp>
        <p:nvSpPr>
          <p:cNvPr id="20" name="Textfeld 12">
            <a:extLst>
              <a:ext uri="{FF2B5EF4-FFF2-40B4-BE49-F238E27FC236}">
                <a16:creationId xmlns:a16="http://schemas.microsoft.com/office/drawing/2014/main" xmlns="" id="{122F3459-C909-4A75-8C50-90D04D3C4B22}"/>
              </a:ext>
            </a:extLst>
          </p:cNvPr>
          <p:cNvSpPr txBox="1"/>
          <p:nvPr/>
        </p:nvSpPr>
        <p:spPr>
          <a:xfrm>
            <a:off x="157142" y="1206554"/>
            <a:ext cx="2786062" cy="3600986"/>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sq-AL" dirty="1" sz="1900" b="1">
                <a:cs typeface="Verdana"/>
              </a:rPr>
              <a:t>Sjellje kriminalizuese</a:t>
            </a:r>
          </a:p>
          <a:p>
            <a:pPr marL="342900" indent="-342900" fontAlgn="auto">
              <a:spcBef>
                <a:spcPts val="0"/>
              </a:spcBef>
              <a:spcAft>
                <a:spcPts val="0"/>
              </a:spcAft>
              <a:buFont typeface="Wingdings" pitchFamily="2" charset="2"/>
              <a:buChar char="§"/>
              <a:defRPr/>
            </a:pPr>
            <a:r>
              <a:rPr lang="sq-AL" dirty="1" sz="1900">
                <a:cs typeface="Verdana"/>
              </a:rPr>
              <a:t>Qasja e jashtëligjshme</a:t>
            </a:r>
          </a:p>
          <a:p>
            <a:pPr marL="342900" indent="-342900" fontAlgn="auto">
              <a:spcBef>
                <a:spcPts val="0"/>
              </a:spcBef>
              <a:spcAft>
                <a:spcPts val="0"/>
              </a:spcAft>
              <a:buFont typeface="Wingdings" pitchFamily="2" charset="2"/>
              <a:buChar char="§"/>
              <a:defRPr/>
            </a:pPr>
            <a:r>
              <a:rPr lang="sq-AL" dirty="1" sz="1900">
                <a:cs typeface="Verdana"/>
              </a:rPr>
              <a:t>Përgjimi i jashtëligjshëm</a:t>
            </a:r>
          </a:p>
          <a:p>
            <a:pPr marL="342900" indent="-342900" fontAlgn="auto">
              <a:spcBef>
                <a:spcPts val="0"/>
              </a:spcBef>
              <a:spcAft>
                <a:spcPts val="0"/>
              </a:spcAft>
              <a:buFont typeface="Wingdings" pitchFamily="2" charset="2"/>
              <a:buChar char="§"/>
              <a:defRPr/>
            </a:pPr>
            <a:r>
              <a:rPr lang="sq-AL" dirty="1" sz="1900">
                <a:cs typeface="Verdana"/>
              </a:rPr>
              <a:t>Ndërhyrja në të dhëna</a:t>
            </a:r>
          </a:p>
          <a:p>
            <a:pPr marL="342900" indent="-342900" fontAlgn="auto">
              <a:spcBef>
                <a:spcPts val="0"/>
              </a:spcBef>
              <a:spcAft>
                <a:spcPts val="0"/>
              </a:spcAft>
              <a:buFont typeface="Wingdings" pitchFamily="2" charset="2"/>
              <a:buChar char="§"/>
              <a:defRPr/>
            </a:pPr>
            <a:r>
              <a:rPr lang="sq-AL" dirty="1" sz="1900">
                <a:cs typeface="Verdana"/>
              </a:rPr>
              <a:t>Ndërhyrja në sistem</a:t>
            </a:r>
          </a:p>
          <a:p>
            <a:pPr marL="342900" indent="-342900" fontAlgn="auto">
              <a:spcBef>
                <a:spcPts val="0"/>
              </a:spcBef>
              <a:spcAft>
                <a:spcPts val="0"/>
              </a:spcAft>
              <a:buFont typeface="Wingdings" pitchFamily="2" charset="2"/>
              <a:buChar char="§"/>
              <a:defRPr/>
            </a:pPr>
            <a:r>
              <a:rPr lang="sq-AL" dirty="1" sz="1900">
                <a:cs typeface="Verdana"/>
              </a:rPr>
              <a:t>Keqpërdorimi i pajisjeve</a:t>
            </a:r>
          </a:p>
          <a:p>
            <a:pPr marL="342900" indent="-342900" fontAlgn="auto">
              <a:spcBef>
                <a:spcPts val="0"/>
              </a:spcBef>
              <a:spcAft>
                <a:spcPts val="0"/>
              </a:spcAft>
              <a:buFont typeface="Wingdings" pitchFamily="2" charset="2"/>
              <a:buChar char="§"/>
              <a:defRPr/>
            </a:pPr>
            <a:r>
              <a:rPr lang="sq-AL" dirty="1" sz="1900">
                <a:cs typeface="Verdana"/>
              </a:rPr>
              <a:t>Mashtrimi dhe falsifikimi</a:t>
            </a:r>
          </a:p>
          <a:p>
            <a:pPr marL="342900" indent="-342900" fontAlgn="auto">
              <a:spcBef>
                <a:spcPts val="0"/>
              </a:spcBef>
              <a:spcAft>
                <a:spcPts val="0"/>
              </a:spcAft>
              <a:buFont typeface="Wingdings" pitchFamily="2" charset="2"/>
              <a:buChar char="§"/>
              <a:defRPr/>
            </a:pPr>
            <a:r>
              <a:rPr lang="sq-AL" dirty="1" sz="1900">
                <a:cs typeface="Verdana"/>
              </a:rPr>
              <a:t>Pornografia me fëmijë</a:t>
            </a:r>
          </a:p>
          <a:p>
            <a:pPr marL="342900" indent="-342900" fontAlgn="auto">
              <a:spcBef>
                <a:spcPts val="0"/>
              </a:spcBef>
              <a:spcAft>
                <a:spcPts val="0"/>
              </a:spcAft>
              <a:buFont typeface="Wingdings" pitchFamily="2" charset="2"/>
              <a:buChar char="§"/>
              <a:defRPr/>
            </a:pPr>
            <a:r>
              <a:rPr lang="sq-AL" dirty="1" sz="1900">
                <a:cs typeface="Verdana"/>
              </a:rPr>
              <a:t>Veprat IPR (kundër pronës intelektuale)</a:t>
            </a:r>
          </a:p>
          <a:p>
            <a:pPr marL="342900" indent="-342900" fontAlgn="auto">
              <a:spcBef>
                <a:spcPts val="0"/>
              </a:spcBef>
              <a:spcAft>
                <a:spcPts val="0"/>
              </a:spcAft>
              <a:buFont typeface="Wingdings" pitchFamily="2" charset="2"/>
              <a:buChar char="§"/>
              <a:defRPr/>
            </a:pPr>
            <a:r>
              <a:rPr lang="sq-AL" dirty="1" sz="1900">
                <a:cs typeface="Verdana"/>
              </a:rPr>
              <a:t>Tentimi, ndihma dhe nxitja</a:t>
            </a:r>
          </a:p>
          <a:p>
            <a:pPr marL="342900" indent="-342900" fontAlgn="auto">
              <a:spcBef>
                <a:spcPts val="0"/>
              </a:spcBef>
              <a:spcAft>
                <a:spcPts val="0"/>
              </a:spcAft>
              <a:buFont typeface="Wingdings" pitchFamily="2" charset="2"/>
              <a:buChar char="§"/>
              <a:defRPr/>
            </a:pPr>
            <a:r>
              <a:rPr lang="sq-AL" dirty="1" sz="1900">
                <a:cs typeface="Verdana"/>
              </a:rPr>
              <a:t>Përgjegjësia e korporatës</a:t>
            </a:r>
          </a:p>
        </p:txBody>
      </p:sp>
      <p:sp>
        <p:nvSpPr>
          <p:cNvPr id="21" name="Textfeld 4">
            <a:extLst>
              <a:ext uri="{FF2B5EF4-FFF2-40B4-BE49-F238E27FC236}">
                <a16:creationId xmlns:a16="http://schemas.microsoft.com/office/drawing/2014/main" xmlns="" id="{816E88E6-EA52-4247-B5D5-047E57E73689}"/>
              </a:ext>
            </a:extLst>
          </p:cNvPr>
          <p:cNvSpPr txBox="1"/>
          <p:nvPr/>
        </p:nvSpPr>
        <p:spPr>
          <a:xfrm>
            <a:off x="6372201" y="1142663"/>
            <a:ext cx="2570163" cy="5062924"/>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sq-AL" dirty="1" sz="1900" b="1">
                <a:cs typeface="Verdana"/>
              </a:rPr>
              <a:t>Bashkëpunimi ndërkombëtar</a:t>
            </a:r>
          </a:p>
          <a:p>
            <a:pPr marL="361950" indent="-361950" fontAlgn="auto">
              <a:spcBef>
                <a:spcPts val="0"/>
              </a:spcBef>
              <a:spcAft>
                <a:spcPts val="0"/>
              </a:spcAft>
              <a:buFont typeface="Wingdings" pitchFamily="2" charset="2"/>
              <a:buChar char="§"/>
              <a:defRPr/>
            </a:pPr>
            <a:r>
              <a:rPr lang="sq-AL" dirty="1" sz="1900">
                <a:cs typeface="Verdana"/>
              </a:rPr>
              <a:t>Ekstradimi</a:t>
            </a:r>
          </a:p>
          <a:p>
            <a:pPr marL="361950" indent="-361950" fontAlgn="auto">
              <a:spcBef>
                <a:spcPts val="0"/>
              </a:spcBef>
              <a:spcAft>
                <a:spcPts val="0"/>
              </a:spcAft>
              <a:buFont typeface="Wingdings" pitchFamily="2" charset="2"/>
              <a:buChar char="§"/>
              <a:defRPr/>
            </a:pPr>
            <a:r>
              <a:rPr lang="sq-AL" dirty="1" sz="1900">
                <a:cs typeface="Verdana"/>
              </a:rPr>
              <a:t>NJN (Ndihma Juridike e Ndërsjellë)</a:t>
            </a:r>
          </a:p>
          <a:p>
            <a:pPr marL="361950" indent="-361950" fontAlgn="auto">
              <a:spcBef>
                <a:spcPts val="0"/>
              </a:spcBef>
              <a:spcAft>
                <a:spcPts val="0"/>
              </a:spcAft>
              <a:buFont typeface="Wingdings" pitchFamily="2" charset="2"/>
              <a:buChar char="§"/>
              <a:defRPr/>
            </a:pPr>
            <a:r>
              <a:rPr lang="sq-AL" dirty="1" sz="1900">
                <a:cs typeface="Verdana"/>
              </a:rPr>
              <a:t>Informimi spontan</a:t>
            </a:r>
          </a:p>
          <a:p>
            <a:pPr marL="361950" indent="-361950" fontAlgn="auto">
              <a:spcBef>
                <a:spcPts val="0"/>
              </a:spcBef>
              <a:spcAft>
                <a:spcPts val="0"/>
              </a:spcAft>
              <a:buFont typeface="Wingdings" pitchFamily="2" charset="2"/>
              <a:buChar char="§"/>
              <a:defRPr/>
            </a:pPr>
            <a:r>
              <a:rPr lang="sq-AL" dirty="1" sz="1900">
                <a:cs typeface="Verdana"/>
              </a:rPr>
              <a:t>Ruajtja e përshpejtuar</a:t>
            </a:r>
          </a:p>
          <a:p>
            <a:pPr marL="361950" indent="-361950" fontAlgn="auto">
              <a:spcBef>
                <a:spcPts val="0"/>
              </a:spcBef>
              <a:spcAft>
                <a:spcPts val="0"/>
              </a:spcAft>
              <a:buFont typeface="Wingdings" pitchFamily="2" charset="2"/>
              <a:buChar char="§"/>
              <a:defRPr/>
            </a:pPr>
            <a:r>
              <a:rPr lang="sq-AL" dirty="1" sz="1900">
                <a:cs typeface="Verdana"/>
              </a:rPr>
              <a:t>Zbulimi i përshpejtuar i TD-së</a:t>
            </a:r>
          </a:p>
          <a:p>
            <a:pPr marL="361950" indent="-361950" fontAlgn="auto">
              <a:spcBef>
                <a:spcPts val="0"/>
              </a:spcBef>
              <a:spcAft>
                <a:spcPts val="0"/>
              </a:spcAft>
              <a:buFont typeface="Wingdings" pitchFamily="2" charset="2"/>
              <a:buChar char="§"/>
              <a:defRPr/>
            </a:pPr>
            <a:r>
              <a:rPr lang="sq-AL" dirty="1" sz="1900">
                <a:cs typeface="Verdana"/>
              </a:rPr>
              <a:t>NJN për qasje</a:t>
            </a:r>
          </a:p>
          <a:p>
            <a:pPr marL="361950" indent="-361950">
              <a:buFont typeface="Wingdings" pitchFamily="2" charset="2"/>
              <a:buChar char="§"/>
              <a:defRPr/>
            </a:pPr>
            <a:r>
              <a:rPr lang="sq-AL" dirty="1" sz="1900">
                <a:cs typeface="Verdana"/>
              </a:rPr>
              <a:t>Qasja ndërkufitare</a:t>
            </a:r>
          </a:p>
          <a:p>
            <a:pPr marL="361950" indent="-361950" fontAlgn="auto">
              <a:spcBef>
                <a:spcPts val="0"/>
              </a:spcBef>
              <a:spcAft>
                <a:spcPts val="0"/>
              </a:spcAft>
              <a:buFont typeface="Wingdings" pitchFamily="2" charset="2"/>
              <a:buChar char="§"/>
              <a:defRPr/>
            </a:pPr>
            <a:r>
              <a:rPr lang="sq-AL" dirty="1" sz="1900">
                <a:cs typeface="Verdana"/>
              </a:rPr>
              <a:t>NJN për RT TD</a:t>
            </a:r>
          </a:p>
          <a:p>
            <a:pPr marL="361950" indent="-361950" fontAlgn="auto">
              <a:spcBef>
                <a:spcPts val="0"/>
              </a:spcBef>
              <a:spcAft>
                <a:spcPts val="0"/>
              </a:spcAft>
              <a:buFont typeface="Wingdings" pitchFamily="2" charset="2"/>
              <a:buChar char="§"/>
              <a:defRPr/>
            </a:pPr>
            <a:r>
              <a:rPr lang="sq-AL" dirty="1" sz="1900">
                <a:cs typeface="Verdana"/>
              </a:rPr>
              <a:t>NJN për përgjime</a:t>
            </a:r>
          </a:p>
          <a:p>
            <a:pPr marL="361950" indent="-361950" fontAlgn="auto">
              <a:spcBef>
                <a:spcPts val="0"/>
              </a:spcBef>
              <a:spcAft>
                <a:spcPts val="0"/>
              </a:spcAft>
              <a:buFont typeface="Wingdings" pitchFamily="2" charset="2"/>
              <a:buChar char="§"/>
              <a:defRPr/>
            </a:pPr>
            <a:r>
              <a:rPr lang="sq-AL" dirty="1" sz="1900">
                <a:cs typeface="Verdana"/>
              </a:rPr>
              <a:t>Pikat e kontaktit 24/7</a:t>
            </a:r>
          </a:p>
        </p:txBody>
      </p:sp>
      <p:sp>
        <p:nvSpPr>
          <p:cNvPr id="22" name="Textfeld 16">
            <a:extLst>
              <a:ext uri="{FF2B5EF4-FFF2-40B4-BE49-F238E27FC236}">
                <a16:creationId xmlns:a16="http://schemas.microsoft.com/office/drawing/2014/main" xmlns=""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sq-AL" dirty="1" sz="4400" b="1">
                <a:latin typeface="Verdana" charset="0"/>
                <a:cs typeface="Verdana" charset="0"/>
              </a:rPr>
              <a:t>+</a:t>
            </a:r>
          </a:p>
        </p:txBody>
      </p:sp>
      <p:sp>
        <p:nvSpPr>
          <p:cNvPr id="23" name="Textfeld 17">
            <a:extLst>
              <a:ext uri="{FF2B5EF4-FFF2-40B4-BE49-F238E27FC236}">
                <a16:creationId xmlns:a16="http://schemas.microsoft.com/office/drawing/2014/main" xmlns=""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sq-AL" dirty="1" sz="4400" b="1">
                <a:latin typeface="Verdana" charset="0"/>
                <a:cs typeface="Verdana" charset="0"/>
              </a:rPr>
              <a:t>+</a:t>
            </a:r>
          </a:p>
        </p:txBody>
      </p:sp>
      <p:cxnSp>
        <p:nvCxnSpPr>
          <p:cNvPr id="24" name="Form 20">
            <a:extLst>
              <a:ext uri="{FF2B5EF4-FFF2-40B4-BE49-F238E27FC236}">
                <a16:creationId xmlns:a16="http://schemas.microsoft.com/office/drawing/2014/main" xmlns="" id="{2AD0CD19-4C49-4F41-86A9-7B7448FB4058}"/>
              </a:ext>
            </a:extLst>
          </p:cNvPr>
          <p:cNvCxnSpPr>
            <a:stCxn id="20" idx="2"/>
          </p:cNvCxnSpPr>
          <p:nvPr/>
        </p:nvCxnSpPr>
        <p:spPr>
          <a:xfrm rot="16200000" flipH="1">
            <a:off x="3475679" y="2882034"/>
            <a:ext cx="971019"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xmlns="" id="{954E8C3C-7E2E-48EF-B26C-3D675EC5669B}"/>
              </a:ext>
            </a:extLst>
          </p:cNvPr>
          <p:cNvCxnSpPr/>
          <p:nvPr/>
        </p:nvCxnSpPr>
        <p:spPr>
          <a:xfrm>
            <a:off x="4586266" y="4176023"/>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3">
            <a:extLst>
              <a:ext uri="{FF2B5EF4-FFF2-40B4-BE49-F238E27FC236}">
                <a16:creationId xmlns:a16="http://schemas.microsoft.com/office/drawing/2014/main" xmlns="" id="{FE098AA4-0D98-4207-94EB-43432807C98D}"/>
              </a:ext>
            </a:extLst>
          </p:cNvPr>
          <p:cNvSpPr txBox="1"/>
          <p:nvPr/>
        </p:nvSpPr>
        <p:spPr>
          <a:xfrm>
            <a:off x="3443265" y="1271008"/>
            <a:ext cx="2428875" cy="2723823"/>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sq-AL" dirty="1" sz="1900" b="1">
                <a:cs typeface="Verdana"/>
              </a:rPr>
              <a:t>Mjetet procedurale</a:t>
            </a:r>
          </a:p>
          <a:p>
            <a:pPr marL="361950" indent="-361950" fontAlgn="auto">
              <a:spcBef>
                <a:spcPts val="0"/>
              </a:spcBef>
              <a:spcAft>
                <a:spcPts val="0"/>
              </a:spcAft>
              <a:buFont typeface="Wingdings" pitchFamily="2" charset="2"/>
              <a:buChar char="§"/>
              <a:defRPr/>
            </a:pPr>
            <a:r>
              <a:rPr lang="sq-AL" dirty="1" sz="1900">
                <a:cs typeface="Verdana"/>
              </a:rPr>
              <a:t>Ruajtja e përshpejtuar</a:t>
            </a:r>
          </a:p>
          <a:p>
            <a:pPr marL="361950" indent="-361950" fontAlgn="auto">
              <a:spcBef>
                <a:spcPts val="0"/>
              </a:spcBef>
              <a:spcAft>
                <a:spcPts val="0"/>
              </a:spcAft>
              <a:buFont typeface="Wingdings" pitchFamily="2" charset="2"/>
              <a:buChar char="§"/>
              <a:defRPr/>
            </a:pPr>
            <a:r>
              <a:rPr lang="sq-AL" dirty="1" sz="1900">
                <a:cs typeface="Verdana"/>
              </a:rPr>
              <a:t>Zbulimi i TD</a:t>
            </a:r>
          </a:p>
          <a:p>
            <a:pPr marL="361950" indent="-361950" fontAlgn="auto">
              <a:spcBef>
                <a:spcPts val="0"/>
              </a:spcBef>
              <a:spcAft>
                <a:spcPts val="0"/>
              </a:spcAft>
              <a:buFont typeface="Wingdings" pitchFamily="2" charset="2"/>
              <a:buChar char="§"/>
              <a:defRPr/>
            </a:pPr>
            <a:r>
              <a:rPr lang="sq-AL" dirty="1" sz="1900">
                <a:cs typeface="Verdana"/>
              </a:rPr>
              <a:t>Bastisja dhe konfiskimi</a:t>
            </a:r>
          </a:p>
          <a:p>
            <a:pPr marL="361950" indent="-361950" fontAlgn="auto">
              <a:spcBef>
                <a:spcPts val="0"/>
              </a:spcBef>
              <a:spcAft>
                <a:spcPts val="0"/>
              </a:spcAft>
              <a:buFont typeface="Wingdings" pitchFamily="2" charset="2"/>
              <a:buChar char="§"/>
              <a:defRPr/>
            </a:pPr>
            <a:r>
              <a:rPr lang="sq-AL" dirty="1" sz="1900">
                <a:cs typeface="Verdana"/>
              </a:rPr>
              <a:t>Urdhri i paraqitjes së të dhënave</a:t>
            </a:r>
          </a:p>
          <a:p>
            <a:pPr marL="361950" indent="-361950" fontAlgn="auto">
              <a:spcBef>
                <a:spcPts val="0"/>
              </a:spcBef>
              <a:spcAft>
                <a:spcPts val="0"/>
              </a:spcAft>
              <a:buFont typeface="Wingdings" pitchFamily="2" charset="2"/>
              <a:buChar char="§"/>
              <a:defRPr/>
            </a:pPr>
            <a:r>
              <a:rPr lang="sq-AL" dirty="1" sz="1900">
                <a:cs typeface="Verdana"/>
              </a:rPr>
              <a:t>TD në kohë reale</a:t>
            </a:r>
          </a:p>
          <a:p>
            <a:pPr marL="361950" indent="-361950" fontAlgn="auto">
              <a:spcBef>
                <a:spcPts val="0"/>
              </a:spcBef>
              <a:spcAft>
                <a:spcPts val="0"/>
              </a:spcAft>
              <a:buFont typeface="Wingdings" pitchFamily="2" charset="2"/>
              <a:buChar char="§"/>
              <a:defRPr/>
            </a:pPr>
            <a:r>
              <a:rPr lang="sq-AL" dirty="1" sz="1900">
                <a:cs typeface="Verdana"/>
              </a:rPr>
              <a:t>Përgjimi i të dhënave kompjuterike.</a:t>
            </a:r>
          </a:p>
        </p:txBody>
      </p:sp>
      <p:sp>
        <p:nvSpPr>
          <p:cNvPr id="27" name="Textfeld 18">
            <a:extLst>
              <a:ext uri="{FF2B5EF4-FFF2-40B4-BE49-F238E27FC236}">
                <a16:creationId xmlns:a16="http://schemas.microsoft.com/office/drawing/2014/main" xmlns="" id="{B2A85D97-2DC4-4488-9B4C-A36ECD208C47}"/>
              </a:ext>
            </a:extLst>
          </p:cNvPr>
          <p:cNvSpPr txBox="1"/>
          <p:nvPr/>
        </p:nvSpPr>
        <p:spPr>
          <a:xfrm>
            <a:off x="2833803" y="6210287"/>
            <a:ext cx="1963738" cy="339725"/>
          </a:xfrm>
          <a:prstGeom prst="rect">
            <a:avLst/>
          </a:prstGeom>
          <a:noFill/>
        </p:spPr>
        <p:txBody>
          <a:bodyPr>
            <a:spAutoFit/>
          </a:bodyPr>
          <a:lstStyle/>
          <a:p>
            <a:pPr fontAlgn="auto">
              <a:spcBef>
                <a:spcPts val="0"/>
              </a:spcBef>
              <a:spcAft>
                <a:spcPts val="0"/>
              </a:spcAft>
              <a:defRPr/>
            </a:pPr>
            <a:r>
              <a:rPr lang="sq-AL" dirty="1" sz="1600" b="1">
                <a:solidFill>
                  <a:schemeClr val="tx1">
                    <a:lumMod val="65000"/>
                    <a:lumOff val="35000"/>
                  </a:schemeClr>
                </a:solidFill>
                <a:cs typeface="Verdana"/>
              </a:rPr>
              <a:t>Harmonizimi</a:t>
            </a:r>
            <a:r>
              <a:rPr lang="sq-AL" dirty="1" sz="1600" b="1">
                <a:solidFill>
                  <a:schemeClr val="tx1">
                    <a:lumMod val="65000"/>
                    <a:lumOff val="35000"/>
                  </a:schemeClr>
                </a:solidFill>
                <a:cs typeface="Verdana"/>
              </a:rPr>
              <a:t> </a:t>
            </a:r>
          </a:p>
        </p:txBody>
      </p:sp>
    </p:spTree>
    <p:extLst>
      <p:ext uri="{BB962C8B-B14F-4D97-AF65-F5344CB8AC3E}">
        <p14:creationId xmlns:p14="http://schemas.microsoft.com/office/powerpoint/2010/main" val="3150362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581</TotalTime>
  <Words>9801</Words>
  <Application>Microsoft Office PowerPoint</Application>
  <PresentationFormat>On-screen Show (4:3)</PresentationFormat>
  <Paragraphs>1210</Paragraphs>
  <Slides>80</Slides>
  <Notes>79</Notes>
  <HiddenSlides>0</HiddenSlides>
  <MMClips>1</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80</vt:i4>
      </vt:variant>
    </vt:vector>
  </HeadingPairs>
  <TitlesOfParts>
    <vt:vector size="94" baseType="lpstr">
      <vt:lpstr>MS PGothic</vt:lpstr>
      <vt:lpstr>MS PGothic</vt:lpstr>
      <vt:lpstr>Arial</vt:lpstr>
      <vt:lpstr>Arial Narrow</vt:lpstr>
      <vt:lpstr>Calibri</vt:lpstr>
      <vt:lpstr>Calibri (heading)</vt:lpstr>
      <vt:lpstr>Calibri Light</vt:lpstr>
      <vt:lpstr>Open Sans</vt:lpstr>
      <vt:lpstr>Segoe UI</vt:lpstr>
      <vt:lpstr>Times New Roman</vt:lpstr>
      <vt:lpstr>Verdana</vt:lpstr>
      <vt:lpstr>Wingdings</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MYTH-BUSTING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Windows User</cp:lastModifiedBy>
  <cp:revision>187</cp:revision>
  <dcterms:created xsi:type="dcterms:W3CDTF">2020-10-07T11:36:01Z</dcterms:created>
  <dcterms:modified xsi:type="dcterms:W3CDTF">2020-10-14T21:02:44Z</dcterms:modified>
</cp:coreProperties>
</file>