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1.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2.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3.xml" ContentType="application/vnd.openxmlformats-officedocument.presentationml.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comment4.xml" ContentType="application/vnd.openxmlformats-officedocument.presentationml.comment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355" r:id="rId2"/>
    <p:sldId id="567" r:id="rId3"/>
    <p:sldId id="568" r:id="rId4"/>
    <p:sldId id="569" r:id="rId5"/>
    <p:sldId id="571" r:id="rId6"/>
    <p:sldId id="747" r:id="rId7"/>
    <p:sldId id="748" r:id="rId8"/>
    <p:sldId id="749" r:id="rId9"/>
    <p:sldId id="750" r:id="rId10"/>
    <p:sldId id="770" r:id="rId11"/>
    <p:sldId id="780" r:id="rId12"/>
    <p:sldId id="781" r:id="rId13"/>
    <p:sldId id="788" r:id="rId14"/>
    <p:sldId id="263" r:id="rId15"/>
    <p:sldId id="587" r:id="rId16"/>
    <p:sldId id="356" r:id="rId17"/>
    <p:sldId id="357" r:id="rId18"/>
    <p:sldId id="584" r:id="rId19"/>
    <p:sldId id="585" r:id="rId20"/>
    <p:sldId id="789" r:id="rId21"/>
    <p:sldId id="782" r:id="rId22"/>
    <p:sldId id="590" r:id="rId23"/>
    <p:sldId id="737" r:id="rId24"/>
    <p:sldId id="738" r:id="rId25"/>
    <p:sldId id="771" r:id="rId26"/>
    <p:sldId id="734" r:id="rId27"/>
    <p:sldId id="735" r:id="rId28"/>
    <p:sldId id="772" r:id="rId29"/>
    <p:sldId id="790" r:id="rId30"/>
    <p:sldId id="736" r:id="rId31"/>
    <p:sldId id="743" r:id="rId32"/>
    <p:sldId id="773" r:id="rId33"/>
    <p:sldId id="783" r:id="rId34"/>
    <p:sldId id="752" r:id="rId35"/>
    <p:sldId id="753" r:id="rId36"/>
    <p:sldId id="754" r:id="rId37"/>
    <p:sldId id="755" r:id="rId38"/>
    <p:sldId id="774" r:id="rId39"/>
    <p:sldId id="791" r:id="rId40"/>
    <p:sldId id="757" r:id="rId41"/>
    <p:sldId id="758" r:id="rId42"/>
    <p:sldId id="775" r:id="rId43"/>
    <p:sldId id="760" r:id="rId44"/>
    <p:sldId id="776" r:id="rId45"/>
    <p:sldId id="763" r:id="rId46"/>
    <p:sldId id="777" r:id="rId47"/>
    <p:sldId id="785" r:id="rId48"/>
    <p:sldId id="792" r:id="rId49"/>
    <p:sldId id="765" r:id="rId50"/>
    <p:sldId id="766" r:id="rId51"/>
    <p:sldId id="778" r:id="rId52"/>
    <p:sldId id="767" r:id="rId53"/>
    <p:sldId id="768" r:id="rId54"/>
    <p:sldId id="779" r:id="rId55"/>
    <p:sldId id="784" r:id="rId56"/>
    <p:sldId id="616" r:id="rId57"/>
    <p:sldId id="787" r:id="rId58"/>
    <p:sldId id="786"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ulli" id="{2CD8423E-0CCD-48E0-A715-3EC094151D76}">
          <p14:sldIdLst>
            <p14:sldId id="355"/>
          </p14:sldIdLst>
        </p14:section>
        <p14:section name="Hyrje" id="{DEED0A68-EF9C-4733-ADAA-766A859E58BB}">
          <p14:sldIdLst>
            <p14:sldId id="567"/>
            <p14:sldId id="568"/>
          </p14:sldIdLst>
        </p14:section>
        <p14:section name="Seksioni 1" id="{1F767E79-2A4A-4837-8114-C2475E36F49A}">
          <p14:sldIdLst>
            <p14:sldId id="569"/>
            <p14:sldId id="571"/>
            <p14:sldId id="747"/>
            <p14:sldId id="748"/>
            <p14:sldId id="749"/>
            <p14:sldId id="750"/>
            <p14:sldId id="770"/>
            <p14:sldId id="780"/>
            <p14:sldId id="781"/>
            <p14:sldId id="788"/>
            <p14:sldId id="263"/>
          </p14:sldIdLst>
        </p14:section>
        <p14:section name="Seksioni 2" id="{892BF753-DF49-4689-9CE1-D4C545F1375F}">
          <p14:sldIdLst>
            <p14:sldId id="587"/>
            <p14:sldId id="356"/>
            <p14:sldId id="357"/>
            <p14:sldId id="584"/>
            <p14:sldId id="585"/>
            <p14:sldId id="789"/>
            <p14:sldId id="782"/>
          </p14:sldIdLst>
        </p14:section>
        <p14:section name="Seksioni 3" id="{5AFCBE4C-7AC2-4AB5-A2A2-EA953BE29FEB}">
          <p14:sldIdLst>
            <p14:sldId id="590"/>
            <p14:sldId id="737"/>
            <p14:sldId id="738"/>
            <p14:sldId id="771"/>
            <p14:sldId id="734"/>
            <p14:sldId id="735"/>
            <p14:sldId id="772"/>
            <p14:sldId id="790"/>
            <p14:sldId id="736"/>
            <p14:sldId id="743"/>
            <p14:sldId id="773"/>
            <p14:sldId id="783"/>
          </p14:sldIdLst>
        </p14:section>
        <p14:section name="Seksioni 4" id="{42AB9B2C-602D-4C4D-9B15-02487831F694}">
          <p14:sldIdLst>
            <p14:sldId id="752"/>
            <p14:sldId id="753"/>
            <p14:sldId id="754"/>
            <p14:sldId id="755"/>
            <p14:sldId id="774"/>
            <p14:sldId id="791"/>
            <p14:sldId id="757"/>
            <p14:sldId id="758"/>
            <p14:sldId id="775"/>
            <p14:sldId id="760"/>
            <p14:sldId id="776"/>
            <p14:sldId id="763"/>
            <p14:sldId id="777"/>
            <p14:sldId id="785"/>
            <p14:sldId id="792"/>
            <p14:sldId id="765"/>
            <p14:sldId id="766"/>
            <p14:sldId id="778"/>
            <p14:sldId id="767"/>
            <p14:sldId id="768"/>
            <p14:sldId id="779"/>
            <p14:sldId id="784"/>
          </p14:sldIdLst>
        </p14:section>
        <p14:section name="Seksioni 5" id="{67F623D0-C5EF-430D-958D-01C4D44E7904}">
          <p14:sldIdLst>
            <p14:sldId id="616"/>
            <p14:sldId id="787"/>
            <p14:sldId id="786"/>
          </p14:sldIdLst>
        </p14:section>
        <p14:section name="Konkluzione" id="{AD901706-933A-4282-831D-2F305081F9D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2462" autoAdjust="0"/>
  </p:normalViewPr>
  <p:slideViewPr>
    <p:cSldViewPr snapToGrid="0">
      <p:cViewPr varScale="1">
        <p:scale>
          <a:sx n="107" d="100"/>
          <a:sy n="107" d="100"/>
        </p:scale>
        <p:origin x="168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12T13:23:14.955" idx="5">
    <p:pos x="693" y="1482"/>
    <p:text>this bullet and the 2 below started with 'usually'. Too repetitive, it can be said by the speaker</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0-12T13:42:41.921" idx="6">
    <p:pos x="2943" y="1512"/>
    <p:text>I would delete this slide</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0-12T13:47:02.631" idx="7">
    <p:pos x="2831" y="1244"/>
    <p:text>I would delete this slide</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0-12T16:42:35.334" idx="8">
    <p:pos x="5216" y="803"/>
    <p:text>Tried to align it colour wise with the slide, but I would remove the slide</p:text>
    <p:extLst>
      <p:ext uri="{C676402C-5697-4E1C-873F-D02D1690AC5C}">
        <p15:threadingInfo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sq-AL" sz="2800" dirty="0"/>
            <a:t>NJN në masën më të gjerë të mundshme</a:t>
          </a:r>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sq-AL" sz="2800"/>
            <a:t>Legjislacioni në fuqi</a:t>
          </a:r>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sq-AL" sz="2700"/>
            <a:t>Përshpejtimi</a:t>
          </a:r>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custScaleX="116640">
        <dgm:presLayoutVars>
          <dgm:chMax val="0"/>
          <dgm:chPref val="0"/>
          <dgm:bulletEnabled val="1"/>
        </dgm:presLayoutVars>
      </dgm:prSet>
      <dgm:spPr/>
      <dgm:t>
        <a:bodyPr/>
        <a:lstStyle/>
        <a:p>
          <a:endParaRPr lang="en-US"/>
        </a:p>
      </dgm:t>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t>
        <a:bodyPr/>
        <a:lstStyle/>
        <a:p>
          <a:endParaRPr lang="en-US"/>
        </a:p>
      </dgm:t>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t>
        <a:bodyPr/>
        <a:lstStyle/>
        <a:p>
          <a:endParaRPr lang="en-US"/>
        </a:p>
      </dgm:t>
    </dgm:pt>
  </dgm:ptLst>
  <dgm:cxnLst>
    <dgm:cxn modelId="{0E32092E-BB4E-4B3C-95C7-827FB7E99BFF}" srcId="{FA3209E3-5BD1-479D-9A9D-EC950BFB9D49}" destId="{8FB3AF02-29CB-4B7E-A232-6E9A77E58566}" srcOrd="2" destOrd="0" parTransId="{DE7DB939-1A7F-49D7-83E5-6CE1271073BA}" sibTransId="{5ABFB04F-1702-4647-8D75-3A29A8C40B71}"/>
    <dgm:cxn modelId="{FB31E709-7152-4FD9-A40C-C1F993A9E6CB}" srcId="{FA3209E3-5BD1-479D-9A9D-EC950BFB9D49}" destId="{38020291-BF5A-4F3A-95D7-FA81D27566E6}" srcOrd="1" destOrd="0" parTransId="{16F4076F-CEC4-46C9-BBE0-0D0F9D479C21}" sibTransId="{B4D3D51F-A12F-474E-AA7F-7E5FCD8FDFBB}"/>
    <dgm:cxn modelId="{8B4D759E-80B0-4CAC-9CB1-643070B97C2F}" type="presOf" srcId="{38020291-BF5A-4F3A-95D7-FA81D27566E6}" destId="{5E586836-6813-44D7-8945-9800C12A8FB4}" srcOrd="0" destOrd="0" presId="urn:microsoft.com/office/officeart/2005/8/layout/chevron1"/>
    <dgm:cxn modelId="{B5BB4DB7-B179-4316-BE07-BDE307EB56BE}" type="presOf" srcId="{3FAEE33B-CCEB-485C-AC5B-67735DE8D9C7}" destId="{7022D918-0CA5-4D88-8D2D-6536F35688D9}"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32D83A6E-3328-43AB-93FB-AD29AD79855D}" type="presOf" srcId="{FA3209E3-5BD1-479D-9A9D-EC950BFB9D49}" destId="{FCE7FA39-DE66-41A1-A306-3F67DA86831A}"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sq-AL" sz="1700" b="1"/>
            <a:t>Vendi A dërgon me e-mail AZL-ve informacion në lidhje me krimin e mundshëm</a:t>
          </a:r>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78F7585E-335D-44DF-8E8E-A30CF166D3E7}">
      <dgm:prSet phldrT="[Text]" custT="1"/>
      <dgm:spPr>
        <a:solidFill>
          <a:srgbClr val="2F618F"/>
        </a:solidFill>
      </dgm:spPr>
      <dgm:t>
        <a:bodyPr/>
        <a:lstStyle/>
        <a:p>
          <a:r>
            <a:rPr lang="sq-AL" sz="1700" b="1"/>
            <a:t>Vendi B merr informacionin dhe fillon kontrollin lokal të fakteve para-hetimore</a:t>
          </a:r>
        </a:p>
      </dgm:t>
    </dgm:pt>
    <dgm:pt modelId="{7E1731B6-6397-41DC-8ADB-17C7DA5CC516}" type="parTrans" cxnId="{B69BD430-C656-459E-AAD8-EF206AC98F2B}">
      <dgm:prSet/>
      <dgm:spPr/>
      <dgm:t>
        <a:bodyPr/>
        <a:lstStyle/>
        <a:p>
          <a:endParaRPr lang="en-GB"/>
        </a:p>
      </dgm:t>
    </dgm:pt>
    <dgm:pt modelId="{ABE11BC1-DADD-4959-A162-AD191F6F8DEA}" type="sibTrans" cxnId="{B69BD430-C656-459E-AAD8-EF206AC98F2B}">
      <dgm:prSet/>
      <dgm:spPr>
        <a:solidFill>
          <a:srgbClr val="91A6B8"/>
        </a:solidFill>
      </dgm:spPr>
      <dgm:t>
        <a:bodyPr/>
        <a:lstStyle/>
        <a:p>
          <a:endParaRPr lang="en-GB"/>
        </a:p>
      </dgm:t>
    </dgm:pt>
    <dgm:pt modelId="{C82AE4C0-0BF1-4522-8963-AA4C2C799037}">
      <dgm:prSet phldrT="[Text]" custT="1"/>
      <dgm:spPr>
        <a:solidFill>
          <a:srgbClr val="2F618F"/>
        </a:solidFill>
      </dgm:spPr>
      <dgm:t>
        <a:bodyPr/>
        <a:lstStyle/>
        <a:p>
          <a:r>
            <a:rPr lang="sq-AL" sz="1600" b="1"/>
            <a:t>Vendi B gjen prova se informacioni ishte i vërtetë dhe fillohet hetimi i plotë</a:t>
          </a:r>
        </a:p>
      </dgm:t>
    </dgm:pt>
    <dgm:pt modelId="{A37964C6-D74F-437B-9420-4CB638F99EF6}" type="parTrans" cxnId="{E9B54940-5687-4CA3-B0A0-57764C74C280}">
      <dgm:prSet/>
      <dgm:spPr/>
      <dgm:t>
        <a:bodyPr/>
        <a:lstStyle/>
        <a:p>
          <a:endParaRPr lang="en-GB"/>
        </a:p>
      </dgm:t>
    </dgm:pt>
    <dgm:pt modelId="{EF8E77A0-FF32-4BA8-B1E0-D3129C1CD286}" type="sibTrans" cxnId="{E9B54940-5687-4CA3-B0A0-57764C74C280}">
      <dgm:prSet/>
      <dgm:spPr/>
      <dgm:t>
        <a:bodyPr/>
        <a:lstStyle/>
        <a:p>
          <a:endParaRPr lang="en-GB"/>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t>
        <a:bodyPr/>
        <a:lstStyle/>
        <a:p>
          <a:endParaRPr lang="en-US"/>
        </a:p>
      </dgm:t>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t>
        <a:bodyPr/>
        <a:lstStyle/>
        <a:p>
          <a:endParaRPr lang="en-US"/>
        </a:p>
      </dgm:t>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t>
        <a:bodyPr/>
        <a:lstStyle/>
        <a:p>
          <a:endParaRPr lang="en-US"/>
        </a:p>
      </dgm:t>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t>
        <a:bodyPr/>
        <a:lstStyle/>
        <a:p>
          <a:endParaRPr lang="en-US"/>
        </a:p>
      </dgm:t>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t>
        <a:bodyPr/>
        <a:lstStyle/>
        <a:p>
          <a:endParaRPr lang="en-US"/>
        </a:p>
      </dgm:t>
    </dgm:pt>
  </dgm:ptLst>
  <dgm:cxnLst>
    <dgm:cxn modelId="{F000A48F-74B2-4502-B63A-1AD9C132AEFC}" type="presOf" srcId="{C82AE4C0-0BF1-4522-8963-AA4C2C799037}" destId="{74A6A061-7CF3-4873-8E84-7FEC5E35DF51}"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E9B54940-5687-4CA3-B0A0-57764C74C280}" srcId="{A7E5CBB0-4DF4-4B15-B16E-2911B2197939}" destId="{C82AE4C0-0BF1-4522-8963-AA4C2C799037}" srcOrd="2" destOrd="0" parTransId="{A37964C6-D74F-437B-9420-4CB638F99EF6}" sibTransId="{EF8E77A0-FF32-4BA8-B1E0-D3129C1CD286}"/>
    <dgm:cxn modelId="{6F62D8B4-D659-4A4E-9437-E449E54B3AE5}" type="presOf" srcId="{ABE11BC1-DADD-4959-A162-AD191F6F8DEA}" destId="{2B626917-7C54-423E-8EDF-BC9F401B05B6}" srcOrd="0" destOrd="0" presId="urn:microsoft.com/office/officeart/2005/8/layout/equation1"/>
    <dgm:cxn modelId="{0064138A-FCD6-45F2-AADB-D103FA7BD939}" type="presOf" srcId="{46FA69C8-9DAA-45F7-A1BD-1B1CF5AD2B39}" destId="{E2C21E0C-02B7-4F18-B02B-9BDD0D2FF7E5}"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71382E4B-20B5-4C24-A25F-1E6513AF5F88}" type="presOf" srcId="{A7E5CBB0-4DF4-4B15-B16E-2911B2197939}" destId="{B6080CFD-6EC2-42ED-8743-C516B71FA0CD}" srcOrd="0" destOrd="0" presId="urn:microsoft.com/office/officeart/2005/8/layout/equation1"/>
    <dgm:cxn modelId="{B69BD430-C656-459E-AAD8-EF206AC98F2B}" srcId="{A7E5CBB0-4DF4-4B15-B16E-2911B2197939}" destId="{78F7585E-335D-44DF-8E8E-A30CF166D3E7}" srcOrd="1" destOrd="0" parTransId="{7E1731B6-6397-41DC-8ADB-17C7DA5CC516}" sibTransId="{ABE11BC1-DADD-4959-A162-AD191F6F8DEA}"/>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sq-AL"/>
            <a:t>Autoriteti qendror</a:t>
          </a:r>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sq-AL"/>
            <a:t>Aplikimi i traktatit</a:t>
          </a:r>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sq-AL"/>
            <a:t>Bazat për refuzim</a:t>
          </a:r>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sq-AL"/>
            <a:t>Mbajtja të informuar</a:t>
          </a:r>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sq-AL"/>
            <a:t>Bashkëpunimi i drejtpërdrejtë</a:t>
          </a:r>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t>
        <a:bodyPr/>
        <a:lstStyle/>
        <a:p>
          <a:endParaRPr lang="en-US"/>
        </a:p>
      </dgm:t>
    </dgm:pt>
    <dgm:pt modelId="{48043CAD-7228-4326-807D-49A74039CA0C}" type="pres">
      <dgm:prSet presAssocID="{75D1B636-D175-4028-9284-1550E54BFD19}" presName="node" presStyleLbl="node1" presStyleIdx="0" presStyleCnt="5">
        <dgm:presLayoutVars>
          <dgm:bulletEnabled val="1"/>
        </dgm:presLayoutVars>
      </dgm:prSet>
      <dgm:spPr/>
      <dgm:t>
        <a:bodyPr/>
        <a:lstStyle/>
        <a:p>
          <a:endParaRPr lang="en-US"/>
        </a:p>
      </dgm:t>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t>
        <a:bodyPr/>
        <a:lstStyle/>
        <a:p>
          <a:endParaRPr lang="en-US"/>
        </a:p>
      </dgm:t>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t>
        <a:bodyPr/>
        <a:lstStyle/>
        <a:p>
          <a:endParaRPr lang="en-US"/>
        </a:p>
      </dgm:t>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t>
        <a:bodyPr/>
        <a:lstStyle/>
        <a:p>
          <a:endParaRPr lang="en-US"/>
        </a:p>
      </dgm:t>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t>
        <a:bodyPr/>
        <a:lstStyle/>
        <a:p>
          <a:endParaRPr lang="en-US"/>
        </a:p>
      </dgm:t>
    </dgm:pt>
  </dgm:ptLst>
  <dgm:cxnLst>
    <dgm:cxn modelId="{DABBB08E-81C4-4F8F-B99E-711C1D86F462}" type="presOf" srcId="{B49108A2-02A4-4F59-9E6B-54CDA22F79A7}" destId="{ED2F326A-66D6-4800-827B-AE8FF9A6F28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6254C0D3-B7D4-4EB2-AC92-E77FE2A1A7BA}" srcId="{BBF75AFB-F130-4FCF-B60D-6B1AC94A267E}" destId="{23C4106E-C2E7-4668-8185-9B881F2CBFC9}" srcOrd="2" destOrd="0" parTransId="{BFE9947F-D2D5-42FD-B965-1915A2C779E6}" sibTransId="{A8D9C4FF-7F0C-4EA9-AF20-029C7680B5E6}"/>
    <dgm:cxn modelId="{DCCB179E-1352-4A91-A514-D0E90670215F}" srcId="{BBF75AFB-F130-4FCF-B60D-6B1AC94A267E}" destId="{BE6B433B-011A-48FE-80A0-81DC91A17C46}" srcOrd="1" destOrd="0" parTransId="{30ED4AEC-FDB2-4292-9FEA-194F1132C2F1}" sibTransId="{7677688E-19F9-494C-88CF-4475FBB5E701}"/>
    <dgm:cxn modelId="{E076475F-06D7-4AFC-8F85-52A6612F4713}" type="presOf" srcId="{23C4106E-C2E7-4668-8185-9B881F2CBFC9}" destId="{F8A3965B-38B9-4F26-A8EC-A16B7E7679C4}" srcOrd="0" destOrd="0" presId="urn:microsoft.com/office/officeart/2005/8/layout/default"/>
    <dgm:cxn modelId="{033F8518-71FE-4F46-AAC7-0537532EA4FA}" type="presOf" srcId="{8FF7BCED-2F72-44A3-9BD9-DB669D6EE95E}" destId="{4ABB35AB-43E9-45F9-B772-A62698B4D057}"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87502106-8D3C-4087-8BB3-566CC61A4E16}" type="presOf" srcId="{BBF75AFB-F130-4FCF-B60D-6B1AC94A267E}" destId="{896159CF-BA7F-4498-98DF-61790BFA6179}"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634377D0-8F78-4AC2-A101-82644F7D43F8}" srcId="{BBF75AFB-F130-4FCF-B60D-6B1AC94A267E}" destId="{8FF7BCED-2F72-44A3-9BD9-DB669D6EE95E}" srcOrd="4" destOrd="0" parTransId="{A251F1FB-624C-46FF-918C-2D9928ECDEB2}" sibTransId="{6B95A33C-B871-416C-9016-1D4DD8AFEC6E}"/>
    <dgm:cxn modelId="{A976CD6F-CB06-474F-9C2D-50B392E19E01}" type="presOf" srcId="{BE6B433B-011A-48FE-80A0-81DC91A17C46}" destId="{A1D7765D-812F-4276-9313-2C74C923229F}" srcOrd="0" destOrd="0" presId="urn:microsoft.com/office/officeart/2005/8/layout/default"/>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sq-AL" sz="2100" b="1"/>
            <a:t>Kërkesa për ruajtje të përshpejtuar</a:t>
          </a:r>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sq-AL" sz="2100" b="1"/>
            <a:t>Nuk ka regjim të mbajtjes së të dhënave</a:t>
          </a:r>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sq-AL" sz="2100" b="1"/>
            <a:t>Përmbajtja e kërkesës</a:t>
          </a:r>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sq-AL" sz="2100" b="1"/>
            <a:t>Çfarë, pse, kush, kur, ku?</a:t>
          </a:r>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sq-AL" sz="2100" b="1"/>
            <a:t>Masat mbrojtëse</a:t>
          </a:r>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sq-AL" sz="1900" b="1"/>
            <a:t>Kushtet për refuzim</a:t>
          </a:r>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t>
        <a:bodyPr/>
        <a:lstStyle/>
        <a:p>
          <a:endParaRPr lang="en-US"/>
        </a:p>
      </dgm:t>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t>
        <a:bodyPr/>
        <a:lstStyle/>
        <a:p>
          <a:endParaRPr lang="en-US"/>
        </a:p>
      </dgm:t>
    </dgm:pt>
    <dgm:pt modelId="{52E48DBB-AF6D-41DF-B170-D8F41A227E12}" type="pres">
      <dgm:prSet presAssocID="{67EB3051-92A7-4139-B292-34CB9B6860A0}" presName="ChildText" presStyleLbl="revTx" presStyleIdx="0" presStyleCnt="3">
        <dgm:presLayoutVars>
          <dgm:chMax val="0"/>
          <dgm:chPref val="0"/>
          <dgm:bulletEnabled val="1"/>
        </dgm:presLayoutVars>
      </dgm:prSet>
      <dgm:spPr/>
      <dgm:t>
        <a:bodyPr/>
        <a:lstStyle/>
        <a:p>
          <a:endParaRPr lang="en-US"/>
        </a:p>
      </dgm:t>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t>
        <a:bodyPr/>
        <a:lstStyle/>
        <a:p>
          <a:endParaRPr lang="en-US"/>
        </a:p>
      </dgm:t>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t>
        <a:bodyPr/>
        <a:lstStyle/>
        <a:p>
          <a:endParaRPr lang="en-US"/>
        </a:p>
      </dgm:t>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dgm:presLayoutVars>
          <dgm:chMax val="1"/>
          <dgm:chPref val="1"/>
          <dgm:bulletEnabled val="1"/>
        </dgm:presLayoutVars>
      </dgm:prSet>
      <dgm:spPr/>
      <dgm:t>
        <a:bodyPr/>
        <a:lstStyle/>
        <a:p>
          <a:endParaRPr lang="en-US"/>
        </a:p>
      </dgm:t>
    </dgm:pt>
    <dgm:pt modelId="{C5C71605-FA8E-47E8-9A57-50CBF5B28BB8}" type="pres">
      <dgm:prSet presAssocID="{A36D20B0-06E8-4224-A950-B6E62CB3FFA0}" presName="FinalChildText" presStyleLbl="revTx" presStyleIdx="2" presStyleCnt="3">
        <dgm:presLayoutVars>
          <dgm:chMax val="0"/>
          <dgm:chPref val="0"/>
          <dgm:bulletEnabled val="1"/>
        </dgm:presLayoutVars>
      </dgm:prSet>
      <dgm:spPr/>
      <dgm:t>
        <a:bodyPr/>
        <a:lstStyle/>
        <a:p>
          <a:endParaRPr lang="en-US"/>
        </a:p>
      </dgm:t>
    </dgm:pt>
  </dgm:ptLst>
  <dgm:cxnLst>
    <dgm:cxn modelId="{E0E8C005-3AEC-4167-88B1-1634AB1C0B91}" type="presOf" srcId="{67EB3051-92A7-4139-B292-34CB9B6860A0}" destId="{B4D5EB93-611D-4038-B168-500D1B32CA5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7D80E816-8ABE-4512-9209-984A384E647E}" type="presOf" srcId="{75F8A651-A7C2-48D9-808A-E0FFEA9518D9}" destId="{A5F31CDA-115C-41E7-AE28-01F4D53E927C}" srcOrd="0" destOrd="0" presId="urn:microsoft.com/office/officeart/2005/8/layout/StepDownProcess"/>
    <dgm:cxn modelId="{4979FBBC-F0A7-4952-83D9-21BB7E40B428}" srcId="{5D92D247-FB78-4075-80EA-04B6A0571AA5}" destId="{75F8A651-A7C2-48D9-808A-E0FFEA9518D9}" srcOrd="0" destOrd="0" parTransId="{2B5F7D4E-F52F-4897-A13F-3E31CD452B32}" sibTransId="{C5A0A913-2672-4A97-86A8-E12088D7D14F}"/>
    <dgm:cxn modelId="{BAC2C3AD-FD08-4A5C-906B-006F685A0A40}" srcId="{A36D20B0-06E8-4224-A950-B6E62CB3FFA0}" destId="{40A053CC-BC28-4080-943A-767C8E120CC0}" srcOrd="0" destOrd="0" parTransId="{0E8DEE90-6B2B-4EE5-9488-F8AACDDD53EE}" sibTransId="{BA06C24D-6FE8-43FC-9D5E-0436D9138BD1}"/>
    <dgm:cxn modelId="{E827E446-742D-4C0D-9087-E35DF9F46A40}" type="presOf" srcId="{5D92D247-FB78-4075-80EA-04B6A0571AA5}" destId="{D73EB49A-F08A-4ADC-BCC6-8D88F76D62B6}" srcOrd="0" destOrd="0" presId="urn:microsoft.com/office/officeart/2005/8/layout/StepDownProcess"/>
    <dgm:cxn modelId="{E349022D-13EB-4D8E-9B9B-4682AA06D704}" srcId="{3C018D3C-0F91-4A08-90F6-BB16C7CF8F8E}" destId="{67EB3051-92A7-4139-B292-34CB9B6860A0}" srcOrd="0" destOrd="0" parTransId="{79E9A809-BA37-4853-AA8E-39C2539F98BB}" sibTransId="{493AE93D-B296-4EF7-A9A2-2B322187866D}"/>
    <dgm:cxn modelId="{95A4A67D-EF67-4080-ACC3-90E8803289B7}" type="presOf" srcId="{A36D20B0-06E8-4224-A950-B6E62CB3FFA0}" destId="{BBC99311-7DE7-4254-AAFC-4B74B3B2EFE0}" srcOrd="0" destOrd="0" presId="urn:microsoft.com/office/officeart/2005/8/layout/StepDownProcess"/>
    <dgm:cxn modelId="{19DC7568-F8C6-4AC0-9BA9-CB3E72F43016}" srcId="{3C018D3C-0F91-4A08-90F6-BB16C7CF8F8E}" destId="{A36D20B0-06E8-4224-A950-B6E62CB3FFA0}" srcOrd="2" destOrd="0" parTransId="{EEE4A91A-5A19-4EB6-B0DB-F92136B5BBDA}" sibTransId="{54668624-3071-4B1B-A7B4-B3599924663C}"/>
    <dgm:cxn modelId="{CE0A545B-792E-4016-A259-355AAE070DC8}" type="presOf" srcId="{3C018D3C-0F91-4A08-90F6-BB16C7CF8F8E}" destId="{D1C491F7-C6F2-452C-ABA8-CA087C267FC6}"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831EAA11-C43D-4068-A716-60CCCD752FB2}" srcId="{3C018D3C-0F91-4A08-90F6-BB16C7CF8F8E}" destId="{5D92D247-FB78-4075-80EA-04B6A0571AA5}" srcOrd="1" destOrd="0" parTransId="{EA9B5474-DDD6-4F8C-ACF7-0E9474452DE5}" sibTransId="{41B3314E-69B3-4078-B431-7A7CB80FBE33}"/>
    <dgm:cxn modelId="{D8E27974-A339-4A1C-A777-3E55B5081739}" type="presOf" srcId="{40A053CC-BC28-4080-943A-767C8E120CC0}" destId="{C5C71605-FA8E-47E8-9A57-50CBF5B28BB8}" srcOrd="0" destOrd="0" presId="urn:microsoft.com/office/officeart/2005/8/layout/StepDownProcess"/>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sq-AL" b="1"/>
            <a:t>Informacioni i dërguar nga Shteti A</a:t>
          </a:r>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sq-AL" b="1">
              <a:solidFill>
                <a:srgbClr val="FFFF00"/>
              </a:solidFill>
            </a:rPr>
            <a:t>Serveri relay në Shtetin B</a:t>
          </a: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sq-AL" b="1"/>
            <a:t>Informacioni i marrë në Vendin C</a:t>
          </a:r>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t>
        <a:bodyPr/>
        <a:lstStyle/>
        <a:p>
          <a:endParaRPr lang="en-US"/>
        </a:p>
      </dgm:t>
    </dgm:pt>
    <dgm:pt modelId="{66314F9B-10CF-44C6-A95B-6D106D205273}" type="pres">
      <dgm:prSet presAssocID="{D8EC43DE-F0ED-4306-8402-ACDF80100405}" presName="sibTrans" presStyleLbl="sibTrans2D1" presStyleIdx="0" presStyleCnt="2"/>
      <dgm:spPr/>
      <dgm:t>
        <a:bodyPr/>
        <a:lstStyle/>
        <a:p>
          <a:endParaRPr lang="en-US"/>
        </a:p>
      </dgm:t>
    </dgm:pt>
    <dgm:pt modelId="{239083C5-3C4C-4A27-AC35-DA09DABF6434}" type="pres">
      <dgm:prSet presAssocID="{D8EC43DE-F0ED-4306-8402-ACDF80100405}" presName="connectorText" presStyleLbl="sibTrans2D1" presStyleIdx="0" presStyleCnt="2"/>
      <dgm:spPr/>
      <dgm:t>
        <a:bodyPr/>
        <a:lstStyle/>
        <a:p>
          <a:endParaRPr lang="en-US"/>
        </a:p>
      </dgm:t>
    </dgm:pt>
    <dgm:pt modelId="{9ABA3D6E-65D8-49C4-AABD-F1758CEAA15B}" type="pres">
      <dgm:prSet presAssocID="{CD231E6B-939C-434B-9CDC-CB74ED5C27CA}" presName="node" presStyleLbl="node1" presStyleIdx="1" presStyleCnt="3">
        <dgm:presLayoutVars>
          <dgm:bulletEnabled val="1"/>
        </dgm:presLayoutVars>
      </dgm:prSet>
      <dgm:spPr/>
      <dgm:t>
        <a:bodyPr/>
        <a:lstStyle/>
        <a:p>
          <a:endParaRPr lang="en-US"/>
        </a:p>
      </dgm:t>
    </dgm:pt>
    <dgm:pt modelId="{41C79047-15CF-4FFE-BEF8-7E421503F124}" type="pres">
      <dgm:prSet presAssocID="{1605DF09-B689-440D-A8F7-8A0DDE38192F}" presName="sibTrans" presStyleLbl="sibTrans2D1" presStyleIdx="1" presStyleCnt="2"/>
      <dgm:spPr/>
      <dgm:t>
        <a:bodyPr/>
        <a:lstStyle/>
        <a:p>
          <a:endParaRPr lang="en-US"/>
        </a:p>
      </dgm:t>
    </dgm:pt>
    <dgm:pt modelId="{5E546C62-3D0C-4375-A5B9-DB1AF73E0FED}" type="pres">
      <dgm:prSet presAssocID="{1605DF09-B689-440D-A8F7-8A0DDE38192F}" presName="connectorText" presStyleLbl="sibTrans2D1" presStyleIdx="1" presStyleCnt="2"/>
      <dgm:spPr/>
      <dgm:t>
        <a:bodyPr/>
        <a:lstStyle/>
        <a:p>
          <a:endParaRPr lang="en-US"/>
        </a:p>
      </dgm:t>
    </dgm:pt>
    <dgm:pt modelId="{62574373-2E21-446F-959B-D8FA026EBE7F}" type="pres">
      <dgm:prSet presAssocID="{54F52897-B747-4F08-A43F-62CD1150A1C7}" presName="node" presStyleLbl="node1" presStyleIdx="2" presStyleCnt="3">
        <dgm:presLayoutVars>
          <dgm:bulletEnabled val="1"/>
        </dgm:presLayoutVars>
      </dgm:prSet>
      <dgm:spPr/>
      <dgm:t>
        <a:bodyPr/>
        <a:lstStyle/>
        <a:p>
          <a:endParaRPr lang="en-US"/>
        </a:p>
      </dgm:t>
    </dgm:pt>
  </dgm:ptLst>
  <dgm:cxnLst>
    <dgm:cxn modelId="{377230FF-2C64-4C61-B6D7-68498E03313F}" type="presOf" srcId="{F1CEAA09-6E04-4169-A989-51DA223B1AE2}" destId="{35A29870-0D19-40B0-B764-1D224889547E}" srcOrd="0" destOrd="0" presId="urn:microsoft.com/office/officeart/2005/8/layout/process1"/>
    <dgm:cxn modelId="{FC4BE7F9-11E9-48CC-AA79-420B5E88C547}" srcId="{CCB0F65B-9F91-406A-90CB-6785F6808F2D}" destId="{54F52897-B747-4F08-A43F-62CD1150A1C7}" srcOrd="2" destOrd="0" parTransId="{79CC8503-680C-4BAD-BCD9-F5CBAE75EF89}" sibTransId="{DF958E0E-E0DB-436A-A0EF-AD61AD7EC53B}"/>
    <dgm:cxn modelId="{59EDA668-AC13-41F3-A9FA-FFECCD0A5792}" type="presOf" srcId="{D8EC43DE-F0ED-4306-8402-ACDF80100405}" destId="{239083C5-3C4C-4A27-AC35-DA09DABF6434}" srcOrd="1"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6189531A-B95A-4923-9310-66D2A3176B89}" type="presOf" srcId="{1605DF09-B689-440D-A8F7-8A0DDE38192F}" destId="{41C79047-15CF-4FFE-BEF8-7E421503F124}"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9C5C47B9-62EA-4F19-B7A6-AE74B4038311}" type="presOf" srcId="{CCB0F65B-9F91-406A-90CB-6785F6808F2D}" destId="{B6F4850D-E4E6-4EF7-BA16-947C9E7BAD22}" srcOrd="0"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sq-AL" sz="2500" b="1"/>
            <a:t>Iniciativa e AZL-ve/</a:t>
          </a:r>
        </a:p>
        <a:p>
          <a:r>
            <a:rPr lang="sq-AL" sz="2500" b="1"/>
            <a:t>propozim</a:t>
          </a:r>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sq-AL" sz="2500" b="1"/>
            <a:t>Urdhër i Prokurorisë ose Gjykatës së Vendit tjetër</a:t>
          </a:r>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dgm:spPr>
        <a:solidFill>
          <a:srgbClr val="2F618F"/>
        </a:solidFill>
      </dgm:spPr>
      <dgm:t>
        <a:bodyPr/>
        <a:lstStyle/>
        <a:p>
          <a:r>
            <a:rPr lang="sq-AL" b="1"/>
            <a:t>Implementimi i ISP-së</a:t>
          </a:r>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t>
        <a:bodyPr/>
        <a:lstStyle/>
        <a:p>
          <a:endParaRPr lang="en-US"/>
        </a:p>
      </dgm:t>
    </dgm:pt>
    <dgm:pt modelId="{575B4603-DEF0-5541-83A2-96EE904E758D}" type="pres">
      <dgm:prSet presAssocID="{FDC3CB59-829A-C84B-B579-8B9002EFB2A7}" presName="sibTrans" presStyleLbl="sibTrans2D1" presStyleIdx="0" presStyleCnt="2"/>
      <dgm:spPr/>
      <dgm:t>
        <a:bodyPr/>
        <a:lstStyle/>
        <a:p>
          <a:endParaRPr lang="en-US"/>
        </a:p>
      </dgm:t>
    </dgm:pt>
    <dgm:pt modelId="{38921681-A46C-2E46-A28A-EE209F7DFF8E}" type="pres">
      <dgm:prSet presAssocID="{FDC3CB59-829A-C84B-B579-8B9002EFB2A7}" presName="connectorText" presStyleLbl="sibTrans2D1" presStyleIdx="0" presStyleCnt="2"/>
      <dgm:spPr/>
      <dgm:t>
        <a:bodyPr/>
        <a:lstStyle/>
        <a:p>
          <a:endParaRPr lang="en-US"/>
        </a:p>
      </dgm:t>
    </dgm:pt>
    <dgm:pt modelId="{0208B717-D5D6-D14D-9793-A6B9B85D6CE5}" type="pres">
      <dgm:prSet presAssocID="{FBFCC004-16C3-1C4C-AE98-8809FF704719}" presName="node" presStyleLbl="node1" presStyleIdx="1" presStyleCnt="3">
        <dgm:presLayoutVars>
          <dgm:bulletEnabled val="1"/>
        </dgm:presLayoutVars>
      </dgm:prSet>
      <dgm:spPr/>
      <dgm:t>
        <a:bodyPr/>
        <a:lstStyle/>
        <a:p>
          <a:endParaRPr lang="en-US"/>
        </a:p>
      </dgm:t>
    </dgm:pt>
    <dgm:pt modelId="{2D7682A1-F91C-7942-AF4D-3E91EBC211EA}" type="pres">
      <dgm:prSet presAssocID="{7038ADFC-0E27-1B49-8658-6394F010896A}" presName="sibTrans" presStyleLbl="sibTrans2D1" presStyleIdx="1" presStyleCnt="2"/>
      <dgm:spPr/>
      <dgm:t>
        <a:bodyPr/>
        <a:lstStyle/>
        <a:p>
          <a:endParaRPr lang="en-US"/>
        </a:p>
      </dgm:t>
    </dgm:pt>
    <dgm:pt modelId="{0CDFECCB-DBA2-8B4B-9BDF-F313F7BF9897}" type="pres">
      <dgm:prSet presAssocID="{7038ADFC-0E27-1B49-8658-6394F010896A}" presName="connectorText" presStyleLbl="sibTrans2D1" presStyleIdx="1" presStyleCnt="2"/>
      <dgm:spPr/>
      <dgm:t>
        <a:bodyPr/>
        <a:lstStyle/>
        <a:p>
          <a:endParaRPr lang="en-US"/>
        </a:p>
      </dgm:t>
    </dgm:pt>
    <dgm:pt modelId="{CB3D899A-8E9B-E840-8698-AEB53FA7A099}" type="pres">
      <dgm:prSet presAssocID="{B817E51B-5347-A54F-94F0-8C2DEC193D04}" presName="node" presStyleLbl="node1" presStyleIdx="2" presStyleCnt="3">
        <dgm:presLayoutVars>
          <dgm:bulletEnabled val="1"/>
        </dgm:presLayoutVars>
      </dgm:prSet>
      <dgm:spPr/>
      <dgm:t>
        <a:bodyPr/>
        <a:lstStyle/>
        <a:p>
          <a:endParaRPr lang="en-US"/>
        </a:p>
      </dgm:t>
    </dgm:pt>
  </dgm:ptLst>
  <dgm:cxnLst>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6AF18147-3EC6-2B42-B0B6-5034FA52D517}" type="presOf" srcId="{FDC3CB59-829A-C84B-B579-8B9002EFB2A7}" destId="{575B4603-DEF0-5541-83A2-96EE904E758D}"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E4C7A0F8-09A4-4E48-9DF7-DE9389B1C73C}" type="presOf" srcId="{B817E51B-5347-A54F-94F0-8C2DEC193D04}" destId="{CB3D899A-8E9B-E840-8698-AEB53FA7A099}" srcOrd="0"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9B417129-DC17-3A41-B949-F70FB8661828}" srcId="{851E8B54-F15E-144E-8D2F-9EAF10BA117C}" destId="{B817E51B-5347-A54F-94F0-8C2DEC193D04}" srcOrd="2" destOrd="0" parTransId="{447C4BF7-F03D-984C-BFC2-B44166D8C519}" sibTransId="{CC6911FD-9181-3E4D-A024-52DBEDEE6FDA}"/>
    <dgm:cxn modelId="{AF7295FA-02AE-7347-BC2B-6C8EBB48AB65}" srcId="{851E8B54-F15E-144E-8D2F-9EAF10BA117C}" destId="{FBFCC004-16C3-1C4C-AE98-8809FF704719}" srcOrd="1" destOrd="0" parTransId="{16F6BE10-67EA-FF4B-9D7B-2AA452608E46}" sibTransId="{7038ADFC-0E27-1B49-8658-6394F010896A}"/>
    <dgm:cxn modelId="{3C0EDD2F-B444-2D44-A133-893E970273CF}" type="presOf" srcId="{851E8B54-F15E-144E-8D2F-9EAF10BA117C}" destId="{CA3B3DD8-C9D2-B246-BC8F-382A89A4400F}" srcOrd="0" destOrd="0" presId="urn:microsoft.com/office/officeart/2005/8/layout/process1"/>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582" y="2143609"/>
          <a:ext cx="3510826" cy="1203987"/>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sq-AL" sz="2800" kern="1200" dirty="0"/>
            <a:t>NJN në masën më të gjerë të mundshme</a:t>
          </a:r>
        </a:p>
      </dsp:txBody>
      <dsp:txXfrm>
        <a:off x="604576" y="2143609"/>
        <a:ext cx="2306839" cy="1203987"/>
      </dsp:txXfrm>
    </dsp:sp>
    <dsp:sp modelId="{5E586836-6813-44D7-8945-9800C12A8FB4}">
      <dsp:nvSpPr>
        <dsp:cNvPr id="0" name=""/>
        <dsp:cNvSpPr/>
      </dsp:nvSpPr>
      <dsp:spPr>
        <a:xfrm>
          <a:off x="3212412" y="2143609"/>
          <a:ext cx="3009967" cy="1203987"/>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sq-AL" sz="2800" kern="1200"/>
            <a:t>Legjislacioni në fuqi</a:t>
          </a:r>
        </a:p>
      </dsp:txBody>
      <dsp:txXfrm>
        <a:off x="3814406" y="2143609"/>
        <a:ext cx="1805980" cy="1203987"/>
      </dsp:txXfrm>
    </dsp:sp>
    <dsp:sp modelId="{B75CB205-DFCA-49F4-B42D-8726485D1790}">
      <dsp:nvSpPr>
        <dsp:cNvPr id="0" name=""/>
        <dsp:cNvSpPr/>
      </dsp:nvSpPr>
      <dsp:spPr>
        <a:xfrm>
          <a:off x="5921383" y="2143609"/>
          <a:ext cx="3009967" cy="1203987"/>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sq-AL" sz="2700" kern="1200"/>
            <a:t>Përshpejtimi</a:t>
          </a:r>
        </a:p>
      </dsp:txBody>
      <dsp:txXfrm>
        <a:off x="6523377" y="2143609"/>
        <a:ext cx="1805980" cy="12039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sq-AL" sz="1700" b="1" kern="1200"/>
            <a:t>Vendi A dërgon me e-mail AZL-ve informacion në lidhje me krimin e mundshëm</a:t>
          </a:r>
        </a:p>
      </dsp:txBody>
      <dsp:txXfrm>
        <a:off x="294634" y="1934753"/>
        <a:ext cx="1408117" cy="140811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309176" y="2502981"/>
        <a:ext cx="848808" cy="271656"/>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sq-AL" sz="1700" b="1" kern="1200"/>
            <a:t>Vendi B merr informacionin dhe fillon kontrollin lokal të fakteve para-hetimore</a:t>
          </a:r>
        </a:p>
      </dsp:txBody>
      <dsp:txXfrm>
        <a:off x="3764410" y="1934753"/>
        <a:ext cx="1408117" cy="140811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en-GB" sz="4800" kern="1200"/>
        </a:p>
      </dsp:txBody>
      <dsp:txXfrm>
        <a:off x="5778952" y="2299240"/>
        <a:ext cx="848808" cy="67913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q-AL" sz="1600" b="1" kern="1200"/>
            <a:t>Vendi B gjen prova se informacioni ishte i vërtetë dhe fillohet hetimi i plotë</a:t>
          </a:r>
        </a:p>
      </dsp:txBody>
      <dsp:txXfrm>
        <a:off x="7234186" y="1934753"/>
        <a:ext cx="1408117" cy="1408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q-AL" sz="2400" kern="1200"/>
            <a:t>Autoriteti qendror</a:t>
          </a:r>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q-AL" sz="2400" kern="1200"/>
            <a:t>Aplikimi i traktatit</a:t>
          </a:r>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q-AL" sz="2400" kern="1200"/>
            <a:t>Bazat për refuzim</a:t>
          </a:r>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q-AL" sz="2400" kern="1200"/>
            <a:t>Mbajtja të informuar</a:t>
          </a:r>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q-AL" sz="2400" kern="1200"/>
            <a:t>Bashkëpunimi i drejtpërdrejtë</a:t>
          </a:r>
        </a:p>
      </dsp:txBody>
      <dsp:txXfrm>
        <a:off x="2032992" y="2844006"/>
        <a:ext cx="2030015" cy="12180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7D9E-5FA2-4597-8E2D-E5003C3C0A93}">
      <dsp:nvSpPr>
        <dsp:cNvPr id="0" name=""/>
        <dsp:cNvSpPr/>
      </dsp:nvSpPr>
      <dsp:spPr>
        <a:xfrm rot="5400000">
          <a:off x="331154" y="1460336"/>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5371" y="97245"/>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q-AL" sz="2100" b="1" kern="1200"/>
            <a:t>Kërkesa për ruajtje të përshpejtuar</a:t>
          </a:r>
        </a:p>
      </dsp:txBody>
      <dsp:txXfrm>
        <a:off x="76115" y="167989"/>
        <a:ext cx="1928517" cy="1307448"/>
      </dsp:txXfrm>
    </dsp:sp>
    <dsp:sp modelId="{52E48DBB-AF6D-41DF-B170-D8F41A227E12}">
      <dsp:nvSpPr>
        <dsp:cNvPr id="0" name=""/>
        <dsp:cNvSpPr/>
      </dsp:nvSpPr>
      <dsp:spPr>
        <a:xfrm>
          <a:off x="2075377" y="235434"/>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sq-AL" sz="2100" b="1" kern="1200"/>
            <a:t>Nuk ka regjim të mbajtjes së të dhënave</a:t>
          </a:r>
        </a:p>
      </dsp:txBody>
      <dsp:txXfrm>
        <a:off x="2075377" y="235434"/>
        <a:ext cx="1505525" cy="1171094"/>
      </dsp:txXfrm>
    </dsp:sp>
    <dsp:sp modelId="{6CC64585-60A8-40E0-ADC9-12EB47EBEB83}">
      <dsp:nvSpPr>
        <dsp:cNvPr id="0" name=""/>
        <dsp:cNvSpPr/>
      </dsp:nvSpPr>
      <dsp:spPr>
        <a:xfrm rot="5400000">
          <a:off x="2047408" y="3087971"/>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1721626" y="1724880"/>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q-AL" sz="2100" b="1" kern="1200"/>
            <a:t>Përmbajtja e kërkesës</a:t>
          </a:r>
        </a:p>
      </dsp:txBody>
      <dsp:txXfrm>
        <a:off x="1792370" y="1795624"/>
        <a:ext cx="1928517" cy="1307448"/>
      </dsp:txXfrm>
    </dsp:sp>
    <dsp:sp modelId="{A5F31CDA-115C-41E7-AE28-01F4D53E927C}">
      <dsp:nvSpPr>
        <dsp:cNvPr id="0" name=""/>
        <dsp:cNvSpPr/>
      </dsp:nvSpPr>
      <dsp:spPr>
        <a:xfrm>
          <a:off x="3791632" y="1863069"/>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sq-AL" sz="2100" b="1" kern="1200"/>
            <a:t>Çfarë, pse, kush, kur, ku?</a:t>
          </a:r>
        </a:p>
      </dsp:txBody>
      <dsp:txXfrm>
        <a:off x="3791632" y="1863069"/>
        <a:ext cx="1505525" cy="1171094"/>
      </dsp:txXfrm>
    </dsp:sp>
    <dsp:sp modelId="{BBC99311-7DE7-4254-AAFC-4B74B3B2EFE0}">
      <dsp:nvSpPr>
        <dsp:cNvPr id="0" name=""/>
        <dsp:cNvSpPr/>
      </dsp:nvSpPr>
      <dsp:spPr>
        <a:xfrm>
          <a:off x="3437881" y="3352514"/>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q-AL" sz="2100" b="1" kern="1200"/>
            <a:t>Masat mbrojtëse</a:t>
          </a:r>
        </a:p>
      </dsp:txBody>
      <dsp:txXfrm>
        <a:off x="3508625" y="3423258"/>
        <a:ext cx="1928517" cy="1307448"/>
      </dsp:txXfrm>
    </dsp:sp>
    <dsp:sp modelId="{C5C71605-FA8E-47E8-9A57-50CBF5B28BB8}">
      <dsp:nvSpPr>
        <dsp:cNvPr id="0" name=""/>
        <dsp:cNvSpPr/>
      </dsp:nvSpPr>
      <dsp:spPr>
        <a:xfrm>
          <a:off x="5507887" y="3490703"/>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sq-AL" sz="1900" b="1" kern="1200"/>
            <a:t>Kushtet për refuzim</a:t>
          </a:r>
        </a:p>
      </dsp:txBody>
      <dsp:txXfrm>
        <a:off x="5507887" y="3490703"/>
        <a:ext cx="1505525" cy="11710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q-AL" sz="2300" b="1" kern="1200"/>
            <a:t>Informacioni i dërguar nga Shteti A</a:t>
          </a:r>
        </a:p>
      </dsp:txBody>
      <dsp:txXfrm>
        <a:off x="42293" y="1461002"/>
        <a:ext cx="1950695" cy="1141994"/>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230693" y="1881581"/>
        <a:ext cx="300028" cy="300836"/>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q-AL" sz="2300" b="1" kern="1200">
              <a:solidFill>
                <a:srgbClr val="FFFF00"/>
              </a:solidFill>
            </a:rPr>
            <a:t>Serveri relay në Shtetin B</a:t>
          </a:r>
        </a:p>
      </dsp:txBody>
      <dsp:txXfrm>
        <a:off x="2872748" y="1461002"/>
        <a:ext cx="1950695" cy="1141994"/>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5061148" y="1881581"/>
        <a:ext cx="300028" cy="300836"/>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q-AL" sz="2300" b="1" kern="1200"/>
            <a:t>Informacioni i marrë në Vendin C</a:t>
          </a:r>
        </a:p>
      </dsp:txBody>
      <dsp:txXfrm>
        <a:off x="5703203" y="1461002"/>
        <a:ext cx="1950695" cy="11419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F47A9-DF52-E94A-9314-84A0DE05EE87}">
      <dsp:nvSpPr>
        <dsp:cNvPr id="0" name=""/>
        <dsp:cNvSpPr/>
      </dsp:nvSpPr>
      <dsp:spPr>
        <a:xfrm>
          <a:off x="7852" y="132662"/>
          <a:ext cx="2346902" cy="1729923"/>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q-AL" sz="2500" b="1" kern="1200"/>
            <a:t>Iniciativa e AZL-ve/</a:t>
          </a:r>
        </a:p>
        <a:p>
          <a:pPr lvl="0" algn="ctr" defTabSz="1111250">
            <a:lnSpc>
              <a:spcPct val="90000"/>
            </a:lnSpc>
            <a:spcBef>
              <a:spcPct val="0"/>
            </a:spcBef>
            <a:spcAft>
              <a:spcPct val="35000"/>
            </a:spcAft>
          </a:pPr>
          <a:r>
            <a:rPr lang="sq-AL" sz="2500" b="1" kern="1200"/>
            <a:t>propozim</a:t>
          </a:r>
        </a:p>
      </dsp:txBody>
      <dsp:txXfrm>
        <a:off x="58520" y="183330"/>
        <a:ext cx="2245566" cy="1628587"/>
      </dsp:txXfrm>
    </dsp:sp>
    <dsp:sp modelId="{575B4603-DEF0-5541-83A2-96EE904E758D}">
      <dsp:nvSpPr>
        <dsp:cNvPr id="0" name=""/>
        <dsp:cNvSpPr/>
      </dsp:nvSpPr>
      <dsp:spPr>
        <a:xfrm>
          <a:off x="2589444"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589444" y="823014"/>
        <a:ext cx="348280" cy="349219"/>
      </dsp:txXfrm>
    </dsp:sp>
    <dsp:sp modelId="{0208B717-D5D6-D14D-9793-A6B9B85D6CE5}">
      <dsp:nvSpPr>
        <dsp:cNvPr id="0" name=""/>
        <dsp:cNvSpPr/>
      </dsp:nvSpPr>
      <dsp:spPr>
        <a:xfrm>
          <a:off x="3293515" y="132662"/>
          <a:ext cx="2346902" cy="1729923"/>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q-AL" sz="2500" b="1" kern="1200"/>
            <a:t>Urdhër i Prokurorisë ose Gjykatës së Vendit tjetër</a:t>
          </a:r>
        </a:p>
      </dsp:txBody>
      <dsp:txXfrm>
        <a:off x="3344183" y="183330"/>
        <a:ext cx="2245566" cy="1628587"/>
      </dsp:txXfrm>
    </dsp:sp>
    <dsp:sp modelId="{2D7682A1-F91C-7942-AF4D-3E91EBC211EA}">
      <dsp:nvSpPr>
        <dsp:cNvPr id="0" name=""/>
        <dsp:cNvSpPr/>
      </dsp:nvSpPr>
      <dsp:spPr>
        <a:xfrm>
          <a:off x="5875108"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5875108" y="823014"/>
        <a:ext cx="348280" cy="349219"/>
      </dsp:txXfrm>
    </dsp:sp>
    <dsp:sp modelId="{CB3D899A-8E9B-E840-8698-AEB53FA7A099}">
      <dsp:nvSpPr>
        <dsp:cNvPr id="0" name=""/>
        <dsp:cNvSpPr/>
      </dsp:nvSpPr>
      <dsp:spPr>
        <a:xfrm>
          <a:off x="6579179" y="132662"/>
          <a:ext cx="2346902" cy="1729923"/>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sq-AL" sz="2700" b="1" kern="1200"/>
            <a:t>Implementimi i ISP-së</a:t>
          </a:r>
        </a:p>
      </dsp:txBody>
      <dsp:txXfrm>
        <a:off x="6629847" y="183330"/>
        <a:ext cx="2245566" cy="162858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31/03/2021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Eksperti duhet t'u prezantojë pjesëmarrësve shkurtimisht agjendën dhe përmbajtjen e trajnimit.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smtClean="0"/>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Trajneri duhet të shpjegojë tri nivelet e bashkëpunimit që mund të ndodhin me ofruesit e huaj të shërbimeve:</a:t>
            </a:r>
          </a:p>
          <a:p>
            <a:endParaRPr lang="en-US" baseline="0" dirty="0"/>
          </a:p>
          <a:p>
            <a:pPr marL="228600" indent="-228600">
              <a:buAutoNum type="arabicPeriod"/>
            </a:pPr>
            <a:r>
              <a:rPr lang="sq-AL" b="1" baseline="0"/>
              <a:t>Bashkëpunimi i detyrueshëm:</a:t>
            </a:r>
            <a:r>
              <a:rPr lang="sq-AL" b="0" baseline="0"/>
              <a:t> Ky bashkëpunim mandatohet përmes kanaleve të ndihmës juridike të ndërsjellë dhe mandatohet mbi ofruesit e shërbimeve të huaja përmes ligjeve të tyre të brendshme. Një Palë mund të përdorë gjithashtu kompetencën e saj procedurale të brendshme të urdhrit të prodhimit për të urdhëruar një ofrues shërbimi që ofron shërbime brenda territorit të saj për të prodhuar informacione për abonuesit në posedim ose kontroll.</a:t>
            </a:r>
          </a:p>
          <a:p>
            <a:pPr marL="228600" indent="-228600">
              <a:buAutoNum type="arabicPeriod"/>
            </a:pPr>
            <a:r>
              <a:rPr lang="sq-AL" b="1" baseline="0"/>
              <a:t>Bashkëpunim vullnetar me mandat ligjor: </a:t>
            </a:r>
            <a:r>
              <a:rPr lang="sq-AL" b="0" baseline="0"/>
              <a:t>Ky bashkëpunim është bashkëpunim që megjithëse ndërmerret vullnetarisht nga ofruesit e huaj të shërbimeve, ka një mandat ligjor (p.sh. qasja ndërkufitare në të dhëna me pëlqim).</a:t>
            </a:r>
          </a:p>
          <a:p>
            <a:pPr marL="228600" indent="-228600">
              <a:buAutoNum type="arabicPeriod"/>
            </a:pPr>
            <a:r>
              <a:rPr lang="sq-AL" b="1" baseline="0"/>
              <a:t>Bashkëpunim vullnetar pavarësisht nëse ka mandat ligjor: </a:t>
            </a:r>
            <a:r>
              <a:rPr lang="sq-AL" b="0" u="none" baseline="0"/>
              <a:t>Ky bashkëpunim është bashkëpunim që ndërmerret vullnetarisht nga ofruesit e shërbimeve të huaja pa ndonjë mandat ligjor (p.sh. bashkëpunimi i drejtpërdrejtë me ofruesit e shërbimeve të huaja përmes politikave të vendosura nga ofrues të tillë të huaj të shërbimeve).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smtClean="0"/>
          </a:p>
        </p:txBody>
      </p:sp>
    </p:spTree>
    <p:extLst>
      <p:ext uri="{BB962C8B-B14F-4D97-AF65-F5344CB8AC3E}">
        <p14:creationId xmlns:p14="http://schemas.microsoft.com/office/powerpoint/2010/main" val="361257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a:t>b.)</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smtClean="0"/>
          </a:p>
        </p:txBody>
      </p:sp>
    </p:spTree>
    <p:extLst>
      <p:ext uri="{BB962C8B-B14F-4D97-AF65-F5344CB8AC3E}">
        <p14:creationId xmlns:p14="http://schemas.microsoft.com/office/powerpoint/2010/main" val="2549062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Kapitulli III i Konventës përmban dispozitat në lidhje me ndihmën e ndërsjellë të lidhur me krimin tradicional dhe kompjuterik si dhe rregullat e ekstradimit. Ai mbulon ndihmën e ndërsjellë tradicionale në dy situata: kur nuk ekziston asnjë bazë ligjore (traktati, legjislacioni reciprok, etj.) Ndërmjet palëve - në këtë rast zbatohen dispozitat e tij - dhe kur ekziston një bazë e tillë - në këtë rast rregullimet ekzistuese zbatohen gjithashtu për ndihmën sipas kësaj Konvente. Ndihma specifike e krimit kompjuterik dhe në lidhje me kompjuterët zbatohet për të dy situatat dhe mbulon, varësisht nga kushtet shtesë, të njëjtën gamë të kompetencave procedurale siç përcaktohet në Kapitullin II.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Për më tepër, Kapitulli III përmban një dispozitë për një lloj specifik të qasjes ndërkufitare në të dhënat e ruajtura të kompjuterit i cili nuk kërkon ndihmë të ndërsjellë (me pëlqim ose kur është në dispozicion publikisht) dhe parashikon ngritjen e një rrjeti 24/7 për të siguruar ndihmë të shpejtë ndërmjet palëve.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val="3636403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Qëllimi i kompetencave të veçanta procedurale është të sigurojnë mekanizma specifik në mënyrë që të ndërmarrin veprime efektive dhe të bashkërenduara ndërkombëtare në rastet që përfshijnë vepra penale të lidhura me kompjuterë dhe prova në formë elektronike.</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val="1181359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q-AL"/>
              <a:t>Globalizimi dhe lëvizja në rritje e njerëzve në të gjithë botën krijojnë mundësi të reja për krimin ndërkufitar. Kjo është arsyeja pse ndihma juridike e ndërsjellë dhe marrëveshjet për ekstradimin janë thelbësore për të ndaluar krimin ndërkufitar.</a:t>
            </a:r>
          </a:p>
          <a:p>
            <a:pPr algn="just"/>
            <a:endParaRPr lang="en-GB" dirty="0"/>
          </a:p>
          <a:p>
            <a:pPr algn="just"/>
            <a:r>
              <a:rPr lang="sq-AL"/>
              <a:t>Ndihma juridike e ndërsjellë është një formë e bashkëpunimit ndërmjet vendeve të ndryshme me qëllim të mbledhjes dhe shkëmbimit të informacionit. Autoritetet nga një vend mund të kërkojnë dhe sigurojnë prova të vendosura në një vend për të ndihmuar në hetimet penale ose procedimet në një tjetër.</a:t>
            </a:r>
          </a:p>
          <a:p>
            <a:pPr algn="just"/>
            <a:endParaRPr lang="en-GB" dirty="0"/>
          </a:p>
          <a:p>
            <a:pPr algn="just"/>
            <a:r>
              <a:rPr lang="sq-AL"/>
              <a:t>Mjeti tradicional i ndihmës juridike të ndërsjellë ka qenë </a:t>
            </a:r>
            <a:r>
              <a:rPr lang="sq-AL" i="1"/>
              <a:t>letërporosia</a:t>
            </a:r>
            <a:r>
              <a:rPr lang="sq-AL"/>
              <a:t> - një kërkesë zyrtare nga autoriteti gjyqësor i një shteti drejtuar një autoriteti gjyqësor të një shteti tjetër, në të cilën autoritetit gjyqësor të kërkuar i kërkohet të kryejë një ose më shumë veprime të specifikuara, zakonisht mbledhje provash dhe intervistim të dëshmitarëve, në emër të autoritetit gjyqësor kërkues. Këto kërkesa transmetohen në mënyrë konvencionale përmes kanaleve diplomatike. Pasi prokurori përgatit një kërkesë, ajo autentikohet nga gjykata kompetente kombëtare në shtetin kërkues dhe më pas dorëzohet nga ministria e jashtme e atij shteti në ambasadën e shtetit të kërkuar (Funk, 2014; Efrat dhe Newman, 2017). Ambasada dërgon kërkesën tek autoritetet gjyqësore kompetente të shtetit të kërkuar. Sapo të përfundojë kërkesa, renditja e veprimeve përmbyset.</a:t>
            </a:r>
          </a:p>
          <a:p>
            <a:pPr algn="just"/>
            <a:endParaRPr lang="en-GB" dirty="0">
              <a:effectLst/>
            </a:endParaRPr>
          </a:p>
          <a:p>
            <a:pPr algn="just"/>
            <a:r>
              <a:rPr lang="sq-AL"/>
              <a:t>Traktatet zyrtare kanë krijuar një bazë më solide për bashkëpunimin ndërkombëtar. Procesi për letër porositë kërkon më shumë kohë dhe më i paparashikueshëm sesa ai për Traktatet e Ndihmës Juridike të Ndërsjellë. Kjo është në një pjesë e madhe për shkak se zbatimi i letër porosive është një çështje mirësie ndërmjet gjykatave e jo bazuar në traktate. Për këto arsye, prokurorët zakonisht i konsiderojnë letrat e porosive si një mundësi të fundit për qasje në prova jashtë vendit, për t'u ushtruar vetëm kur Traktatet e Ndihmës Juridike të Ndërsjellë nuk janë të disponueshme.</a:t>
            </a:r>
          </a:p>
          <a:p>
            <a:pPr algn="just"/>
            <a:endParaRPr lang="en-GB" dirty="0">
              <a:effectLst/>
            </a:endParaRPr>
          </a:p>
          <a:p>
            <a:pPr algn="just"/>
            <a:r>
              <a:rPr lang="sq-AL"/>
              <a:t>Traktatet dypalëshe (ndërmjet dy vendeve) mund të negociohen ndërmjet shteteve me një shkallë më të lartë vërtetësie në lidhje me detyrimet dhe pritjet e të dy palëve. Por negocimi, hartimi dhe dakordimi i traktateve dypalëshe mund të jetë i kushtueshëm, si dhe harxhon kohë dhe burime, dhe nuk është e mundur të kesh një traktat dypalësh me çdo vend në botë.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smtClean="0"/>
          </a:p>
        </p:txBody>
      </p:sp>
    </p:spTree>
    <p:extLst>
      <p:ext uri="{BB962C8B-B14F-4D97-AF65-F5344CB8AC3E}">
        <p14:creationId xmlns:p14="http://schemas.microsoft.com/office/powerpoint/2010/main" val="396401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Harmonizimi i kornizave ligjore në nivelin kombëtar dhe ndërkombëtar është thelbësor. Të pasurit e procedurave dhe legjislacionit të ngjashëm e bën bashkëpunimin më të lehtë dhe më të shpejtë. Traktatet multilaterale dhe rajonale i shërbejnë këtij qëllimi.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Gjithnjë e më shumë, traktatet e ndihmës juridike të ndërsjellë kërkojnë që shtetet të caktojnë një autoritet qendror (zakonisht ministrinë e drejtësisë) të cilit mund t'i dërgohen kërkesat, duke siguruar kështu një alternativë ndaj kanaleve diplomatike. Autoritetet gjyqësore të shtetit kërkues mund të komunikojnë drejtpërdrejt me autoritetin qendror.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Sot, në një shkallë në rritje, po përdoren edhe kanale më të drejtpërdrejta, në atë që një zyrtar në shtetin kërkues mund të dërgojë kërkesën drejtpërdrejt te zyrtari përkatës i shtetit tjetër. Kjo tendencë demonstron rëndësinë e një autoriteti qendror kombëtar si parakusht për dhënien e ndihmës juridike të ndërsjellë më efektive. </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smtClean="0"/>
          </a:p>
        </p:txBody>
      </p:sp>
    </p:spTree>
    <p:extLst>
      <p:ext uri="{BB962C8B-B14F-4D97-AF65-F5344CB8AC3E}">
        <p14:creationId xmlns:p14="http://schemas.microsoft.com/office/powerpoint/2010/main" val="1193274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a:t>a.)</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smtClean="0"/>
          </a:p>
        </p:txBody>
      </p:sp>
    </p:spTree>
    <p:extLst>
      <p:ext uri="{BB962C8B-B14F-4D97-AF65-F5344CB8AC3E}">
        <p14:creationId xmlns:p14="http://schemas.microsoft.com/office/powerpoint/2010/main" val="3841175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Parimet e përgjithshme që rregullojnë detyrimin për të siguruar ndihmë të ndërsjellë përcaktohen në paragrafin 1. Bashkëpunimi duhet të ofrohet "në masën më të gjerë të mundshme". Kështu, si në nenin 23 ("Parimet e përgjithshme në lidhje me bashkëpunimin ndërkombëtar"), ndihma e ndërsjellë në parim duhet të jetë e gjerë, dhe pengesat për të janë rreptësisht të kufizuara. </a:t>
            </a:r>
          </a:p>
          <a:p>
            <a:pPr algn="just"/>
            <a:endParaRPr lang="en-GB" dirty="0">
              <a:effectLst/>
              <a:latin typeface="Arial" panose="020B0604020202020204" pitchFamily="34" charset="0"/>
            </a:endParaRPr>
          </a:p>
          <a:p>
            <a:pPr algn="just"/>
            <a:r>
              <a:rPr lang="sq-AL">
                <a:latin typeface="Arial" panose="020B0604020202020204" pitchFamily="34" charset="0"/>
              </a:rPr>
              <a:t>Së dyti, si në nenin 23, detyrimi për të bashkëpunuar zbatohet në parim si për veprat penale që lidhen me sistemet kompjuterike dhe të dhënat (d.m.th. Veprat penale të mbuluara nga neni 14, paragrafi 2, litterae a-b), dhe për mbledhjen e provave në forma elektronike për veprën penale. Është arritur pajtimi të vendoset një detyrim për të bashkëpunuar në lidhje me këtë klasë të gjerë krimesh sepse ekziston e njëjta nevojë për mekanizma të efektshëm të bashkëpunimit ndërkombëtar për të dyja këto kategori.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smtClean="0"/>
          </a:p>
        </p:txBody>
      </p:sp>
    </p:spTree>
    <p:extLst>
      <p:ext uri="{BB962C8B-B14F-4D97-AF65-F5344CB8AC3E}">
        <p14:creationId xmlns:p14="http://schemas.microsoft.com/office/powerpoint/2010/main" val="338405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Qëllimi i Paragrafit 3 është që të lehtësojë përshpejtimin e procesit të marrjes së ndihmës së ndërsjellë në mënyrë që informacioni kritik ose prova të mos humbasë sepse ato janë fshirë përpara se të përgatitet, transmetohet dhe përgjigjet e një kërkese për ndihmë. </a:t>
            </a:r>
          </a:p>
          <a:p>
            <a:pPr algn="just"/>
            <a:endParaRPr lang="en-GB" dirty="0">
              <a:effectLst/>
              <a:latin typeface="Arial" panose="020B0604020202020204" pitchFamily="34" charset="0"/>
            </a:endParaRPr>
          </a:p>
          <a:p>
            <a:pPr algn="just"/>
            <a:r>
              <a:rPr lang="sq-AL">
                <a:latin typeface="Arial" panose="020B0604020202020204" pitchFamily="34" charset="0"/>
              </a:rPr>
              <a:t>Paragrafi 3 e bën këtë duke (1) fuqizuar Palët për të bërë kërkesa urgjente për bashkëpunim përmes mjeteve të përshpejtuara të komunikimit, e jo përmes transmetimit tradicional, shumë më të ngadaltë të dokumenteve të shkruara, të vulosura përmes zarfeve diplomatike ose sistemeve të dorëzimit të postës; dhe (2) duke kërkuar që Pala e kërkuar të përdorë mjete të shpejtuara për t'iu përgjigjur kërkesave në rrethana të tilla.</a:t>
            </a:r>
          </a:p>
          <a:p>
            <a:pPr algn="just"/>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Paragrafi 4 përcakton parimin që ndihma e ndërsjellë u nënshtrohet kushteve të traktateve të zbatueshme të ndihmës së ndërsjellë (TNJN) dhe ligjeve të brendshme. Këto regjime ofrojnë mbrojtje për të drejtat e personave të vendosur në Palën e kërkuar që mund të bëhen objekt i një kërkese për ndihmë të ndërsjellë.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smtClean="0"/>
          </a:p>
        </p:txBody>
      </p:sp>
    </p:spTree>
    <p:extLst>
      <p:ext uri="{BB962C8B-B14F-4D97-AF65-F5344CB8AC3E}">
        <p14:creationId xmlns:p14="http://schemas.microsoft.com/office/powerpoint/2010/main" val="1214324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Paraqitja grafike e tri aspekteve më të rëndësishme të nenit 25. Eksperti duhet t'i përmbledh ato me përfundime efektive.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smtClean="0"/>
          </a:p>
        </p:txBody>
      </p:sp>
    </p:spTree>
    <p:extLst>
      <p:ext uri="{BB962C8B-B14F-4D97-AF65-F5344CB8AC3E}">
        <p14:creationId xmlns:p14="http://schemas.microsoft.com/office/powerpoint/2010/main" val="347651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Eksperti duhet t'u paraqesë pjesëmarrësve objektivat e seancës p.sh. fushëveprimi.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Pjesëmarrësit duhet të kuptojnë se cili është qëllimi i seancës dhe çfarë pritet prej tyre në fund të kësaj seance.</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smtClean="0"/>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Ky nen rrjedh nga dispozitat në instrumentet e mëparshme të Këshillit të Evropës, të tilla si neni 10 i Konventës mbi pastrimin, kërkimin, sekuestrimin dhe konfiskimin e të ardhurave nga krimi (ETS Nr. 141) dhe neni 28 i konventës së ligjit penal për korrupsionin (ETS Nr. 173). </a:t>
            </a:r>
          </a:p>
          <a:p>
            <a:pPr algn="just"/>
            <a:endParaRPr lang="en-GB" dirty="0">
              <a:effectLst/>
              <a:latin typeface="Arial" panose="020B0604020202020204" pitchFamily="34" charset="0"/>
            </a:endParaRPr>
          </a:p>
          <a:p>
            <a:pPr algn="just"/>
            <a:r>
              <a:rPr lang="sq-AL">
                <a:latin typeface="Arial" panose="020B0604020202020204" pitchFamily="34" charset="0"/>
              </a:rPr>
              <a:t>Gjithnjë e më shpesh, një Palë posedon informacion të vlefshëm që beson se mund të ndihmojë një Palë tjetër në një hetim penal ose procedurë, dhe për të cilën Pala që zhvillon hetimin ose nuk është në dijeni se ekziston procedura. Në raste të tilla, asnjë kërkesë për ndihmë të ndërsjellë nuk do të parashihet.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smtClean="0"/>
          </a:p>
        </p:txBody>
      </p:sp>
    </p:spTree>
    <p:extLst>
      <p:ext uri="{BB962C8B-B14F-4D97-AF65-F5344CB8AC3E}">
        <p14:creationId xmlns:p14="http://schemas.microsoft.com/office/powerpoint/2010/main" val="3750109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Konfidencialiteti do të jetë një konsideratë e rëndësishme në rastet kur interesat e rëndësishëm të shtetit që siguron mund të rrezikohen nëse informacioni bëhet publik, p.sh., kur ka nevojë për të mbrojtur identitetin e një mjeti për mbledhjen e informacionit ose faktin që një kriminel grupi po hetohet. </a:t>
            </a:r>
          </a:p>
          <a:p>
            <a:pPr algn="just"/>
            <a:endParaRPr lang="en-GB" dirty="0">
              <a:effectLst/>
              <a:latin typeface="Arial" panose="020B0604020202020204" pitchFamily="34" charset="0"/>
            </a:endParaRPr>
          </a:p>
          <a:p>
            <a:pPr algn="just"/>
            <a:r>
              <a:rPr lang="sq-AL">
                <a:latin typeface="Arial" panose="020B0604020202020204" pitchFamily="34" charset="0"/>
              </a:rPr>
              <a:t>Nëse një hetim paraprak zbulon se Pala pritëse nuk mund të përmbushë një kusht të kërkuar nga Pala siguruese (për shembull, kur nuk mund të pajtohet me një kusht konfidencialiteti sepse informacioni është i nevojshëm si provë në një gjyq publik), Pala pritëse do të informojë Palën siguruese e cila më pas ka opsionin të mos ofrojë informacionin.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smtClean="0"/>
          </a:p>
        </p:txBody>
      </p:sp>
    </p:spTree>
    <p:extLst>
      <p:ext uri="{BB962C8B-B14F-4D97-AF65-F5344CB8AC3E}">
        <p14:creationId xmlns:p14="http://schemas.microsoft.com/office/powerpoint/2010/main" val="758550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Shembull grafik i nenit 26 në lidhje me përdorimin e informacionit policor/bashkëpunëtorit i cili ka dimension ndërkombëtar.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smtClean="0"/>
          </a:p>
        </p:txBody>
      </p:sp>
    </p:spTree>
    <p:extLst>
      <p:ext uri="{BB962C8B-B14F-4D97-AF65-F5344CB8AC3E}">
        <p14:creationId xmlns:p14="http://schemas.microsoft.com/office/powerpoint/2010/main" val="248409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a:t>a.)</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smtClean="0"/>
          </a:p>
        </p:txBody>
      </p:sp>
    </p:spTree>
    <p:extLst>
      <p:ext uri="{BB962C8B-B14F-4D97-AF65-F5344CB8AC3E}">
        <p14:creationId xmlns:p14="http://schemas.microsoft.com/office/powerpoint/2010/main" val="6592130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Neni 27 detyron Palët të zbatojnë disa procedura dhe kushte të ndihmës së ndërsjellë kur nuk ka ndonjë traktat ose marrëveshje të ndihmës së ndërsjellë mbi bazën e legjislacionit uniform ose reciprok në fuqi ndërmjet Palëve kërkuese dhe atyre pritëse. Neni kështu përforcon parimin e përgjithshëm që ndihma e ndërsjellë duhet të kryhet përmes zbatimit të traktateve përkatëse dhe rregullimeve të ngjashme për ndihmën e ndërsjellë. </a:t>
            </a:r>
          </a:p>
          <a:p>
            <a:pPr algn="just"/>
            <a:endParaRPr lang="en-GB" dirty="0">
              <a:effectLst/>
              <a:latin typeface="Arial" panose="020B0604020202020204" pitchFamily="34" charset="0"/>
            </a:endParaRPr>
          </a:p>
          <a:p>
            <a:pPr algn="just"/>
            <a:r>
              <a:rPr lang="sq-AL">
                <a:latin typeface="Arial" panose="020B0604020202020204" pitchFamily="34" charset="0"/>
              </a:rPr>
              <a:t>Palët inkurajohen për çështje të efikasitetit të caktojnë një autoritet të vetëm qendror me qëllim të ndihmës së ndërsjellë; përgjithësisht do të ishte më efikase që autoriteti i caktuar për një qëllim të tillë nën TNJN-të e një Pale, ose ligji i brendshëm të shërbente gjithashtu si autoriteti qendror kur ky nen është i zbatueshëm. Sidoqoftë, një Palë ka fleksibilitetin të caktojë më shumë se një autoritet qendror kur kjo është e përshtatshme nën sistemin e saj të ndihmës së ndërsjellë. Kur krijohen më shumë se një autoritet qendror, Pala që e ka bërë këtë duhet të sigurojë që secili autoritet të interpretojë dispozitat e Konventës në të njëjtën mënyrë, dhe si kërkesat hyrëse edhe ato dalëse të trajtohen me shpejtësi dhe me efikasitet.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smtClean="0"/>
          </a:p>
        </p:txBody>
      </p:sp>
    </p:spTree>
    <p:extLst>
      <p:ext uri="{BB962C8B-B14F-4D97-AF65-F5344CB8AC3E}">
        <p14:creationId xmlns:p14="http://schemas.microsoft.com/office/powerpoint/2010/main" val="12179783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Në rast urgjence, kërkesat për ndihmë juridike  të ndërsjellë mund të dërgohen drejtpërdrejt nga gjyqtarët dhe prokurorët e Palës kërkuese te gjyqtarët dhe prokurorët e Palës pritëse. Gjyqtari ose prokurori që ndjek këtë procedurë duhet gjithashtu t'i drejtojë një kopje të kërkesës bërë autoritetit të tij qendror me qëllim transmetimin e saj tek autoriteti qendror i Palës pritëse. Kërkesat mund të kanalizohen përmes Interpolit. </a:t>
            </a:r>
          </a:p>
          <a:p>
            <a:pPr algn="just"/>
            <a:endParaRPr lang="en-GB" dirty="0">
              <a:effectLst/>
              <a:latin typeface="Arial" panose="020B0604020202020204" pitchFamily="34" charset="0"/>
            </a:endParaRPr>
          </a:p>
          <a:p>
            <a:pPr algn="just"/>
            <a:r>
              <a:rPr lang="sq-AL">
                <a:latin typeface="Arial" panose="020B0604020202020204" pitchFamily="34" charset="0"/>
              </a:rPr>
              <a:t>Autoritetet e Palës pritëse që marrin një kërkesë që bie jashtë fushës së tyre të kompetencës, janë në detyrim të dyfishtë. Së pari, ato duhet të transferojnë kërkesën tek autoriteti kompetent i Palës pritëse. Së dyti, ata duhet të informojnë autoritetet e Palës kërkuese për transferimin e bërë. Kërkesat mund të transmetohen drejtpërdrejt pa ndërhyrjen e autoriteteve qendrore edhe nëse nuk ka ndonjë urgjencë, për sa kohë që autoriteti i Palës pritëse është në gjendje të përmbushë kërkesën pa përdorur veprime detyruese. </a:t>
            </a:r>
          </a:p>
          <a:p>
            <a:pPr algn="just"/>
            <a:endParaRPr lang="en-GB" dirty="0">
              <a:effectLst/>
              <a:latin typeface="Arial" panose="020B0604020202020204" pitchFamily="34" charset="0"/>
            </a:endParaRPr>
          </a:p>
          <a:p>
            <a:pPr algn="just"/>
            <a:r>
              <a:rPr lang="sq-AL">
                <a:latin typeface="Arial" panose="020B0604020202020204" pitchFamily="34" charset="0"/>
              </a:rPr>
              <a:t>Së fundmi, i mundëson një pale të informojë të tjerët, përmes Sekretarit të Përgjithshëm të Këshillit të Evropës, që, për arsye të efikasitetit, komunikimet e drejtpërdrejta duhet t'i drejtohen autoritetit qendror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smtClean="0"/>
          </a:p>
        </p:txBody>
      </p:sp>
    </p:spTree>
    <p:extLst>
      <p:ext uri="{BB962C8B-B14F-4D97-AF65-F5344CB8AC3E}">
        <p14:creationId xmlns:p14="http://schemas.microsoft.com/office/powerpoint/2010/main" val="2895683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Paraqitja grafike e tri aspekteve më të rëndësishme të nenit 27. Eksperti duhet t'i përmbledh ato me përfundime efektive.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smtClean="0"/>
          </a:p>
        </p:txBody>
      </p:sp>
    </p:spTree>
    <p:extLst>
      <p:ext uri="{BB962C8B-B14F-4D97-AF65-F5344CB8AC3E}">
        <p14:creationId xmlns:p14="http://schemas.microsoft.com/office/powerpoint/2010/main" val="3526652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Ky nen parasheh një mekanizëm në nivel ndërkombëtar ekuivalent me atë të paraparë në nenin 16 për përdorim në nivelin e brendshëm. Paragrafi 1 i këtij neni autorizon një Palë për të bërë një kërkesë, dhe paragrafi 3 kërkon që secila Palë të ketë aftësinë ligjore për të marrë ruajtjen e shpejtë të të dhënave të ruajtura në territorin e Palës pritëse me anë të një sistemi kompjuterik, në mënyrë që të dhënat të mos ndryshohen, hiqen ose fshihen gjatë periudhës kohore të kërkuar për të përgatitur, transmetuar dhe ekzekutuar një kërkesë për ndihmë të ndërsjellë për të marrë të dhënat. </a:t>
            </a:r>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Ndërsa është shumë më e shpejtë se praktika e zakonshme e ndihmës së ndërsjellë, kjo masë është në të njëjtën kohë më pak ndërhyrëse. Zyrtarëve të ndihmës së ndërsjellë të Palës së kërkuar nuk u kërkohet të vejnë në posedim të dhënat nga kujdestari i tyre. Procedura e preferuar është që Pala pritëse të sigurojë që kujdestari (shpesh një ofrues shërbimi ose një palë e tretë) të ruajë (d.m.th. të mos fshijë) të dhënat në pritje të lëshimit të procesit që kërkon që ato t'u dorëzohen zyrtarëve të zbatimit të ligjit në një fazë të mëvonshme.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Kjo procedurë ka përparësinë e të qenit e shpejtë dhe mbrojtëse e privatësisë së personit të cilit i përkasin të dhënat, pasi nuk do të zbulohen ose shqyrtohen nga asnjë zyrtar qeveritar derisa të plotësohen kriteret për zbulimin e plotë në përputhje me regjimet normale të ndihmës së ndërsjellë.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smtClean="0"/>
          </a:p>
        </p:txBody>
      </p:sp>
    </p:spTree>
    <p:extLst>
      <p:ext uri="{BB962C8B-B14F-4D97-AF65-F5344CB8AC3E}">
        <p14:creationId xmlns:p14="http://schemas.microsoft.com/office/powerpoint/2010/main" val="526134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Paragrafi 2 përcakton përmbajtjen e një kërkese për ruajtje në përputhje me këtë nen. Duke pasur parasysh se kjo është një masë e përkohshme dhe se një kërkesë do të duhet të përgatitet dhe transmetohet shpejt, informacioni i ofruar do të jetë përmbledhës dhe do të përfshijë vetëm informacionin minimal të kërkuar për të mundësuar ruajtjen e të dhënave.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Përveç specifikimit të autoritetit që kërkon ruajtjen dhe veprën për të cilën kërkohet masa, kërkesa duhet të sigurojë një përmbledhje të fakteve, informacion të mjaftueshëm për të identifikuar të dhënat që do të ruhen dhe vendndodhjen e tyre, dhe një tregues që të dhënat janë të rëndësishme për hetimin ose ndjekjen penale të veprës në fjalë dhe që ruajtja është e nevojshme. Më në fund, Pala kërkuese duhet të marrë përsipër të paraqesë më pas një kërkesë për ndihmë të ndërsjellë në mënyrë që të mund të marrë të dhënat e kërkuara.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smtClean="0"/>
          </a:p>
        </p:txBody>
      </p:sp>
    </p:spTree>
    <p:extLst>
      <p:ext uri="{BB962C8B-B14F-4D97-AF65-F5344CB8AC3E}">
        <p14:creationId xmlns:p14="http://schemas.microsoft.com/office/powerpoint/2010/main" val="3968666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Sipas rrethanave, rregulli i përgjithshëm është që Palët duhet të heqin dorë nga çdo kërkesë e krimit të dyfishtë për qëllimin e ruajtjes. Sidoqoftë, një rezervim i kufizuar është në dispozicion sipas paragrafit 4. Nëse një Palë kërkon kriminalitet të dyfishtë si kusht për t'iu përgjigjur një kërkese për ndihmë të ndërsjellë për prodhimin e të dhënave, dhe nëse ka arsye të besojë se, në kohën e zbulimit, kriminaliteti i dyfishtë nuk do të përmbushet, ajo mund të rezervojë të drejtën të kërkojë kriminalitet të dyfishtë si parakusht për ruajtjen.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Në lidhje me veprat penale të vendosura në përputhje me nenet 2 deri 11, supozohet se kushti i kriminalitetit të dyfishtë plotësohet automatikisht ndërmjet palëve, duke iu nënshtruar ndonjë rezerve që ata mund të kenë bërë për këto vepra kur lejohet nga Konventa. Prandaj, Palët mund ta vendosin këtë kërkesë vetëm në lidhje me vepra penale të ndryshme nga ato të përcaktuara në Konventë.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Pala mund të sigurojë që të dhënat që ruhen në përputhje me këtë nen do të mbahen për të paktën 60 ditë në pritje të marrjes së një kërkese zyrtare të ndihmës së ndërsjellë duke kërkuar zbulimin e të dhënave dhe të vazhdojnë të mbahen pas marrjes së kërkesës.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smtClean="0"/>
          </a:p>
        </p:txBody>
      </p:sp>
    </p:spTree>
    <p:extLst>
      <p:ext uri="{BB962C8B-B14F-4D97-AF65-F5344CB8AC3E}">
        <p14:creationId xmlns:p14="http://schemas.microsoft.com/office/powerpoint/2010/main" val="2733947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Pyetjet e vështira janë, në fakt, pyetjet themelore në lidhje me ndihmën e ndërsjellë juridike në çështjet penale. Eksperti duhet t'i paraqesë ato si një parathënie të procedurave pasuese që do të ndodhin. </a:t>
            </a:r>
          </a:p>
          <a:p>
            <a:pPr algn="just"/>
            <a:endParaRPr lang="en-US" dirty="0"/>
          </a:p>
          <a:p>
            <a:pPr algn="just"/>
            <a:r>
              <a:rPr lang="sq-AL"/>
              <a:t>Në procedurat e NJN-së, ashtu si në hetimet e brendshme, autoritetet kompetente do të ballafaqohen me pyetje në lidhje me juridiksionin ose kompetencën territoriale, të autoritetit dhe të autoritetit të brendshëm të autoritetit/autoriteteve kërkuese. Si në shumë vende, vendi i kryerjes do të jetë fakti përcaktues për krijimin e kompetencës së duhur. </a:t>
            </a:r>
          </a:p>
          <a:p>
            <a:pPr algn="just"/>
            <a:endParaRPr lang="en-US" dirty="0"/>
          </a:p>
          <a:p>
            <a:pPr algn="just"/>
            <a:r>
              <a:rPr lang="sq-AL"/>
              <a:t>Pjesëmarrësit duhet të jenë të vetëdijshëm se ka disa vështirësi në lidhje me hetimet që tejkalojnë kufijtë e brendshëm. Ato mund të jenë faktor kufizues si nevoja për hetim ndërkufitar dhe qasja në vendin e ruajtjes së të dhënave në mjedisin teknik "cloud-re" të shpjeguara gjatë seancës së provave elektronike në trajnimin Hyrës.</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val="35057198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Paraqitja grafike e tri aspekteve më të rëndësishme të nenit 29. Eksperti duhet t'i përmbledh ato me përfundime efektive.</a:t>
            </a:r>
          </a:p>
          <a:p>
            <a:pPr algn="just"/>
            <a:endParaRPr lang="en-US" dirty="0"/>
          </a:p>
          <a:p>
            <a:pPr marL="0" indent="0" algn="just">
              <a:buFont typeface="+mj-lt"/>
              <a:buNone/>
            </a:pPr>
            <a:r>
              <a:rPr lang="sq-AL"/>
              <a:t>Ruajtja e përshpejtuar shpjegohet më mirë kur nuk ekziston asnjë regjim i mbajtjes së të dhënave. Nëse është kështu, ruajtja nuk është e nevojshme pasi të dhënat mbahen tashmë për një periudhë të caktuar kohe nga ISP-ja. Sidoqoftë, ruajtja e përshpejtuar mund të përdoret edhe në regjimet e mbajtjes së të dhënave pasi që nuk mbulon të dhëna në posedim të personave fizikë. Akoma, shumica e të dhënave të kërkuara nga autoritetet e drejtësisë penale mbahen nga ISP-të ose subjekte të tjerë juridikë dhe, kështu që nëse ekziston mbajtja, ruajtja e shpejtë nuk do të përdoret aq shumë. Nëse jo, mbajtja e të dhënave është mënyra e vetme për të mbajtur të dhënat të ruajtura deri në urdhrin e paraqitjes së të dhënave.</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smtClean="0"/>
          </a:p>
        </p:txBody>
      </p:sp>
    </p:spTree>
    <p:extLst>
      <p:ext uri="{BB962C8B-B14F-4D97-AF65-F5344CB8AC3E}">
        <p14:creationId xmlns:p14="http://schemas.microsoft.com/office/powerpoint/2010/main" val="1431363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a:t>b.)</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smtClean="0"/>
          </a:p>
        </p:txBody>
      </p:sp>
    </p:spTree>
    <p:extLst>
      <p:ext uri="{BB962C8B-B14F-4D97-AF65-F5344CB8AC3E}">
        <p14:creationId xmlns:p14="http://schemas.microsoft.com/office/powerpoint/2010/main" val="14132263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Ky nen siguron ekuivalentin ndërkombëtar të kompetencës së krijuar për përdorim të brendshëm në nenin 17.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Shpesh, me kërkesë të një Pale në të cilën është kryer një krim, një Palë pritëse do të ruajë të dhënat e trafikut në lidhje me një transmetim që ka udhëtuar përmes kompjuterëve të saj, në mënyrë që të gjurmojë transmetimin në burimin e saj dhe të identifikojë autorin e krimit ose të gjejë prova kritike. Duke vepruar kështu, Pala pritëse mund të zbulojë se të dhënat e trafikut të gjetura në territorin e saj zbulojnë se transmetimi ishte drejtuar nga një ofrues shërbimi në një Shtet të tretë, ose nga një ofrues në vetë Shtetin kërkues.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Në raste të tilla, Pala pritëse duhet t'i sigurojë Palës kërkuese me shpejtësi një sasi të mjaftueshme të të dhënave të trafikut për të mundësuar identifikimin e ofruesit të shërbimit në rrugën e komunikimit nga Shteti tjetër. Nëse transmetimi ka ardhur nga një Shtet i tretë, ky informacion do t'i mundësojë Palës kërkuese të bëjë një kërkesë për ruajtje dhe ndihmë të ndërsjellë të përshpejtuar për atë Shtet tjetër në mënyrë që të gjurmojë transmetimin në burimin e tij përfundimtar. Nëse transmetimi do të kthehej tek Pala kërkuese, ajo do të jetë në gjendje të sigurojë ruajtjen dhe zbulimin e të dhënave të mëtejshme të trafikut përmes proceseve të brendshme.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smtClean="0"/>
          </a:p>
        </p:txBody>
      </p:sp>
    </p:spTree>
    <p:extLst>
      <p:ext uri="{BB962C8B-B14F-4D97-AF65-F5344CB8AC3E}">
        <p14:creationId xmlns:p14="http://schemas.microsoft.com/office/powerpoint/2010/main" val="18408272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Pala pritëse mund të refuzojë vetëm zbulimin e të dhënave të trafikut, kur zbulimi ka të ngjarë të dëmtojë sovranitetin e saj, sigurinë, rendin publik ose interesa të tjerë thelbësorë, ose kur ajo e konsideron veprën si një vepër politike ose një vepër të lidhur me një vepër politike.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Ashtu si në nenin 29 (Ruajtja e përshpejtuar e të dhënave të ruajtura kompjuterike), për shkak se ky lloj informacioni është kaq i rëndësishëm për identifikimin e atyre që kanë kryer krime brenda fushës së kësaj Konvente ose gjetjen e provave kritike, arsyet e refuzimit do të kufizohen në mënyrë rigoroze, dhe është arritur pajtimi që pohimi i ndonjë baze tjetër për refuzimin e ndihmës është i përjashtuar.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smtClean="0"/>
          </a:p>
        </p:txBody>
      </p:sp>
    </p:spTree>
    <p:extLst>
      <p:ext uri="{BB962C8B-B14F-4D97-AF65-F5344CB8AC3E}">
        <p14:creationId xmlns:p14="http://schemas.microsoft.com/office/powerpoint/2010/main" val="15411681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Paraqitja grafike e tri aspekteve më të rëndësishme të nenit 30. Kërkesa shkon në Shtetin B në mënyrë që të identifikojë marrësin në Shtetin C.</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smtClean="0"/>
          </a:p>
        </p:txBody>
      </p:sp>
    </p:spTree>
    <p:extLst>
      <p:ext uri="{BB962C8B-B14F-4D97-AF65-F5344CB8AC3E}">
        <p14:creationId xmlns:p14="http://schemas.microsoft.com/office/powerpoint/2010/main" val="22418866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Ky nen siguron ekuivalentin ndërkombëtar të kompetencës së krijuar për përdorim të brendshëm në nenin 19.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Paragrafi 1 autorizon një Palë të kërkojë këtë lloj ndihme të ndërsjellë dhe paragrafi 2 kërkon që Pala pritëse të jetë në gjendje ta sigurojë atë. Paragrafi 2 ndjek gjithashtu parimin që termat dhe kushtet për sigurimin e një bashkëpunimi të tillë duhet të jenë ato të përcaktuara në traktatet në fuqi, rregullimet dhe ligjet e brendshme që rregullojnë ndihmën juridike të ndërsjellë në çështjet penale.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smtClean="0"/>
          </a:p>
        </p:txBody>
      </p:sp>
    </p:spTree>
    <p:extLst>
      <p:ext uri="{BB962C8B-B14F-4D97-AF65-F5344CB8AC3E}">
        <p14:creationId xmlns:p14="http://schemas.microsoft.com/office/powerpoint/2010/main" val="18678295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Administratorët e tregut DDoS</a:t>
            </a:r>
            <a:r>
              <a:rPr lang="sq-AL" i="1"/>
              <a:t> webstresser.org</a:t>
            </a:r>
            <a:r>
              <a:rPr lang="sq-AL"/>
              <a:t> u arrestuan më 24 prill 2018 si rezultat i Operacionit Power Off, një hetim kompleks i udhëhequr nga Policia holandeze dhe Agjencia Kombëtare e Krimit e MB-së me mbështetjen e Europol dhe dhjetëra agjenci të zbatimit të ligjit nga bota. Administratorët ishin të vendosur në Mbretërinë e Bashkuar, Kroaci, Kanada dhe Serbi. Masa të mëtejshme u morën kundër përdoruesve kryesorë të këtij tregu në Holandë, Itali, Spanjë, Kroaci, Mbretëri të Bashkuar, Australi, Kanada dhe Hong Kong. Shërbimi i jashtëligjshëm u mbyll dhe infrastruktura e tij së bashku me të dhënat e ruajtura u kapën në Holandë, SH.B.A., Gjermani dhe Serbi.</a:t>
            </a:r>
          </a:p>
          <a:p>
            <a:pPr algn="just"/>
            <a:endParaRPr lang="en-GB" dirty="0"/>
          </a:p>
          <a:p>
            <a:pPr algn="just"/>
            <a:r>
              <a:rPr lang="sq-AL" i="1"/>
              <a:t>Webstresser.org</a:t>
            </a:r>
            <a:r>
              <a:rPr lang="sq-AL"/>
              <a:t> u konsiderua tregu më i madh në botë për të punësuar shërbime të Shpërndarjes së Mohimit të Shërbimit (DDoS), me mbi 136 000 përdorues të regjistruar dhe 4 milion sulme të matura deri në prill 2018. Sulmet e orkestruara shënjestruan shërbime kritike në internet të ofruara nga bankat, institucionet qeveritare dhe forcat e policisë, si dhe viktimat në industrinë e lojërave.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smtClean="0"/>
          </a:p>
        </p:txBody>
      </p:sp>
    </p:spTree>
    <p:extLst>
      <p:ext uri="{BB962C8B-B14F-4D97-AF65-F5344CB8AC3E}">
        <p14:creationId xmlns:p14="http://schemas.microsoft.com/office/powerpoint/2010/main" val="29775418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Neni 32 (Qasja ndërkufitare në të dhënat e ruajtura kompjuterike me pëlqim ose kur janë të disponueshme publikisht) adreson dy situata: së pari, kur të dhënat që mund të qasen janë të disponueshme për publikun, dhe së dyti, kur Pala ka hyrë ose ka marrë të dhëna të vendosura jashtë territorit të saj përmes një sistemi kompjuterik në territorin e saj dhe ajo ka marrë pëlqimin e ligjshëm dhe vullnetar të personit që ka autorizimin e ligjshëm për t'ia zbuluar të dhënat Palës përmes këtij sistemi.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Kush është personi që është "i autorizuar ligjërisht" për të zbuluar të dhëna mund të ndryshojë në varësi të rrethanave, natyrës së personit dhe ligjit në fuqi në fjalë. Për shembull, emaili i një personi mund të ruhet në një vend tjetër nga një ofrues i shërbimit, ose një person mund të ruajë me qëllim të dhëna në një vend tjetër. Këta persona mund të marrin të dhënat dhe, me kusht që të kenë autoritetin e ligjshëm, ata mund t'i zbulojnë vullnetarisht të dhënat zyrtarëve të zbatimit të ligjit ose t'u lejojnë zyrtarëve të tillë të kenë qasje në të dhëna, siç parashihet në nen.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smtClean="0"/>
          </a:p>
        </p:txBody>
      </p:sp>
    </p:spTree>
    <p:extLst>
      <p:ext uri="{BB962C8B-B14F-4D97-AF65-F5344CB8AC3E}">
        <p14:creationId xmlns:p14="http://schemas.microsoft.com/office/powerpoint/2010/main" val="2043632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Paraqitja grafike e qasjes në të dhënat e disponueshme për publikun.</a:t>
            </a:r>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Në mënyrë që të përmirësohet efikasiteti, hetuesit mund të përdorin mjetet e hetimit OSINT. Kjo do të lejojë hetuesin e çështjes të punojë në të dhëna cilësore/analizojë njohuritë në vend që të bëjë punë operacionale të zvarritjes dhe kërkimit të informacionit në internet dhe vende tjera.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Aftësitë e automatizimit të drejtuara nga AI të përshtatura nga mjetet OSINT do t'i lejojnë hetuesit të marrin vëllime të mëdha të të dhënave përkatëse në lidhje me një rast në vend që do t'i lejonte hetuesit të përqendrohej vetëm në hetimin e çështjes dhe vlerësimin e situatës.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smtClean="0"/>
          </a:p>
        </p:txBody>
      </p:sp>
    </p:spTree>
    <p:extLst>
      <p:ext uri="{BB962C8B-B14F-4D97-AF65-F5344CB8AC3E}">
        <p14:creationId xmlns:p14="http://schemas.microsoft.com/office/powerpoint/2010/main" val="41378751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Paraqitja grafike e paragrafit B të nenit 32.</a:t>
            </a:r>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Pala ka hyrë ose ka marrë të dhëna të vendosura jashtë territorit të saj përmes një sistemi kompjuterik në territorin e saj dhe ka marrë pëlqimin e ligjshëm dhe vullnetar të personit i cili ka autoritetin e ligjshëm për t'ia zbuluar të dhënat Palës përmes këtij sistemi. Kush është personi që është "i autorizuar ligjërisht" për të zbuluar të dhëna mund të ndryshojë në varësi të rrethanave, natyrës së personit dhe ligjit në fuqi në fjalë. Për shembull, emaili i një personi mund të ruhet në një vend tjetër nga një ofrues i shërbimit, ose një person mund të ruajë me qëllim të dhëna në një vend tjetër.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Këta persona mund të marrin të dhënat dhe, me kusht që të kenë autoritetin e ligjshëm, ata mund t'i zbulojnë vullnetarisht të dhënat zyrtarëve të zbatimit të ligjit ose t'u lejojnë zyrtarëve të tillë të kenë qasje në të dhëna, siç parashihet në nen.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smtClean="0"/>
          </a:p>
        </p:txBody>
      </p:sp>
    </p:spTree>
    <p:extLst>
      <p:ext uri="{BB962C8B-B14F-4D97-AF65-F5344CB8AC3E}">
        <p14:creationId xmlns:p14="http://schemas.microsoft.com/office/powerpoint/2010/main" val="4198296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Në prill 2016, Parlamenti i BE-së miratoi Rregulloren e Përgjithshme të Mbrojtjes së të Dhënave (GDPR) me një qëllim kryesor në mendje: për të mbrojtur privatësinë personale dhe të dhënat e qytetarëve të BE-së. Ndër të tjera, masa ndalon kompanitë që mbledhin të dhëna për qytetarët e BE-së në vendet anëtare të BE-së duke përfshirë korporatat gjigante si Facebook dhe Google dhe regjistruesit e domeneve si GoDaddy - të botojnë informacione që identifikojnë individë. Kur GDPR hyn në fuqi më 25 maj 2018, kompanitë që nuk janë në përputhje me kufizimet më të larta të privatësisë mund të detyrohen të paguajnë gjoba shumë të mëdha (organizatat që shkelin GDPR-në mund të gjobiten deri në 4% të qarkullimit global vjetor ose 20 milion €!). </a:t>
            </a:r>
          </a:p>
          <a:p>
            <a:pPr algn="just"/>
            <a:endParaRPr lang="en-GB" dirty="0"/>
          </a:p>
          <a:p>
            <a:pPr algn="just"/>
            <a:r>
              <a:rPr lang="sq-AL"/>
              <a:t>ICANN ka marrëveshje me mijëra operatorë domain dhe regjistrues që u kërkojnë atyre që të sigurojnë qasje publike falas në të dhënat mbi emrat e regjistruar të domain-eve, ose "WHOIS data". Ekzistojnë një numër mjetesh falas të kërkimit WHOIS që sigurojnë qasje në të dhënat e WHOIS, duke përfshirë informacione të tilla si skadimi i emrit të domain-it dhe datat e krijimit dhe informacionet e kontaktit të regjistruesve. Shërbimet WHOIS janë një burim i vlefshëm për pronarët e markave tregtare dhe avokatët, duke i lejuar ata të identifikojnë mbajtësit e domain-eve dhe të zbatojnë të drejtat kundër përmbajtjes së jashtëligjshme të faqes në internet ose regjistrimit dhe përdorimit të emrit të domainit me keqbesim.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val="8900194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a:t>c.)</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smtClean="0"/>
          </a:p>
        </p:txBody>
      </p:sp>
    </p:spTree>
    <p:extLst>
      <p:ext uri="{BB962C8B-B14F-4D97-AF65-F5344CB8AC3E}">
        <p14:creationId xmlns:p14="http://schemas.microsoft.com/office/powerpoint/2010/main" val="644102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Në shumë raste, hetuesit nuk mund të sigurojnë që ata janë në gjendje të gjurmojnë një komunikim në burimin e tij duke ndjekur gjurmët përmes regjistrave të transmetimeve paraprake, pasi të dhënat kryesore të trafikut mund të jenë fshirë automatikisht nga një ofrues i shërbimit në zinxhirin e transmetimit para se të mund të bëhet ruajtura. Prandaj është kritike që hetuesit në secilën Palë të kenë aftësinë për të marrë të dhëna të trafikut në kohë reale në lidhje me komunikimet që kalojnë përmes një sistemi kompjuterik në Palët e tjera.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Prandaj, sipas nenit 33 (Ndihma e ndërsjellë në lidhje me mbledhjen në kohë reale të të dhënave të trafikut), secila palë është nën detyrimin të mbledhë të dhëna të trafikut në kohë reale për një Palë tjetër. Ndërsa ky nen kërkon që Palët të bashkëpunojnë për këto çështje, këtu, si kudo tjetër, modalitetet ekzistuese të ndihmës reciproke duhet të respektohen. Kështu, afatet dhe kushtet me të cilat do të sigurohet një bashkëpunim i tillë janë përgjithësisht ato të përcaktuara në traktatet, rregullimet dhe ligjet e zbatueshme që rregullojnë ndihmën juridike  të ndërsjellë në çështjet penale.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smtClean="0"/>
          </a:p>
        </p:txBody>
      </p:sp>
    </p:spTree>
    <p:extLst>
      <p:ext uri="{BB962C8B-B14F-4D97-AF65-F5344CB8AC3E}">
        <p14:creationId xmlns:p14="http://schemas.microsoft.com/office/powerpoint/2010/main" val="20495677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Për shkak të shkallës së lartë të ndërhyrjes së përgjimit, detyrimi për të siguruar ndihmë të ndërsjellë për përgjimin e të dhënave të përmbajtjes është i kufizuar. Ndihma do të sigurohet në masën e lejuar nga traktatet dhe ligjet në fuqi të Palëve.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Meqenëse sigurimi i bashkëpunimit për përgjimin e përmbajtjes është një fushë në zhvillim e praktikës së ndihmës së ndërsjellë, është vendosur që t'u transferohej regjimeve ekzistuese të ndihmës së ndërsjellë dhe ligjeve të brendshme në lidhje me fushën dhe kufizimin e detyrimit për të ndihmuar. Në lidhje me këtë, u referohemi komenteve mbi nenet 14, 15 dhe 21 si dhe Nr. (85)10 në lidhje me zbatimin praktik të Konventës Evropiane për Ndihmën e Ndërsjellë në Çështjet Penale në lidhje me letër porositë për përgjim të telekomunikimit.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smtClean="0"/>
          </a:p>
        </p:txBody>
      </p:sp>
    </p:spTree>
    <p:extLst>
      <p:ext uri="{BB962C8B-B14F-4D97-AF65-F5344CB8AC3E}">
        <p14:creationId xmlns:p14="http://schemas.microsoft.com/office/powerpoint/2010/main" val="38266948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Paraqitja grafike e zbatimit të neneve 33 dhe/ose 34. Eksperti duhet të përsërisë dallimet ndërmjet të dhënave të trafikut dhe përmbajtjes dhe mundësive të regjimeve të ndryshme ligjore për marrjen e tyre, p.sh. nganjëherë më pak kërkues për trafik (mjafton urdhri i policisë ose i prokurorisë) dhe më shumë punë për përmbajtjen (vetëm me urdhër gjykate).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smtClean="0"/>
          </a:p>
        </p:txBody>
      </p:sp>
    </p:spTree>
    <p:extLst>
      <p:ext uri="{BB962C8B-B14F-4D97-AF65-F5344CB8AC3E}">
        <p14:creationId xmlns:p14="http://schemas.microsoft.com/office/powerpoint/2010/main" val="18800056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Pika e kontaktit 24/7 e secilës Palë është ose të lehtësojë ose të kryejë drejtpërdrejt, ndër të tjera, sigurimin e këshillave teknike, ruajtjen e të dhënave, mbledhjen e provave, dhënien e informacionit ligjor dhe gjetjen e të dyshuarve. Termi "informacion ligjor" në Paragrafin 1 do të thotë këshillim për një Palë tjetër që kërkon bashkëpunimin e ndonjë parakushti ligjor të kërkuar për sigurimin e bashkëpunimit joformal ose zyrtar.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Secila palë është e lirë të përcaktojë se ku mund të vendosë pikën e kontaktit brenda strukturës së saj të zbatimit të ligjit. Disa palë mund të dëshirojnë të vendosin kontaktin 24/7 brenda autoritetit të tyre qendror për ndihmë të ndërsjellë, disa mund të besojnë se vendndodhja më e mirë është me një njësi policie të specializuar në luftimin e krimeve kompjuterike apo që ndërlidhen me kompjuterë, megjithatë zgjedhjet e tjera mund të jenë të përshtatshme për një Palë të veçantë, duke pasur parasysh strukturën e saj qeveritare dhe sistemin ligjor.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Meqenëse kontakti 24/7 duhet të ofrojë këshilla teknike për ndalimin ose gjurmimin e një sulmi, si dhe detyra të tilla bashkëpunimi ndërkombëtar si gjetja e të dyshuarve, nuk ka asnjë përgjigje të saktë, dhe parashikohet që struktura e rrjetit do të evoluojë me kalimin e kohës. Në përcaktimin e pikës kombëtare të kontaktit, duhet t'i kushtohet vëmendje e duhur nevojës për të komunikuar me pikat e kontaktit duke përdorur gjuhë tjera.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smtClean="0"/>
          </a:p>
        </p:txBody>
      </p:sp>
    </p:spTree>
    <p:extLst>
      <p:ext uri="{BB962C8B-B14F-4D97-AF65-F5344CB8AC3E}">
        <p14:creationId xmlns:p14="http://schemas.microsoft.com/office/powerpoint/2010/main" val="12806520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Paragrafi 2 parasheh që ndër detyrat kritike që duhet të kryhen nga pika e kontaktit 24/7 është aftësia për të lehtësuar ekzekutimin e shpejtë të atyre funksioneve që nuk i kryen drejtpërdrejt vetë.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Për shembull, nëse kontakti 24/7 i një pale është pjesë e një njësie policie, ajo duhet të ketë aftësinë për të bashkërenduar shpejt me komponentët e tjerë të rëndësishëm brenda qeverisë së saj, të tilla si autoriteti qendror për ekstradimin ndërkombëtar ose ndihmën e ndërsjellë, në mënyrë që veprimi i duhur mund të merret në çdo orë të ditës ose natës. Për më tepër, paragrafi 2 kërkon që kontakti 24/7 i secilës Palë të ketë aftësinë për të kryer komunikime me anëtarët e tjerë të rrjetit me shpejtësi.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smtClean="0"/>
          </a:p>
        </p:txBody>
      </p:sp>
    </p:spTree>
    <p:extLst>
      <p:ext uri="{BB962C8B-B14F-4D97-AF65-F5344CB8AC3E}">
        <p14:creationId xmlns:p14="http://schemas.microsoft.com/office/powerpoint/2010/main" val="25416813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ＭＳ Ｐゴシック" pitchFamily="-65" charset="-128"/>
                <a:cs typeface="ＭＳ Ｐゴシック" pitchFamily="-65" charset="-128"/>
              </a:rPr>
              <a:t>Shembull i listës së Këshillit të Evropës të Rrjetit të  Pikave të Kontaktit 24/7. Ky vend ka dy pika kontakti: një në polici dhe një tjetër në prokurori.</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smtClean="0"/>
          </a:p>
        </p:txBody>
      </p:sp>
    </p:spTree>
    <p:extLst>
      <p:ext uri="{BB962C8B-B14F-4D97-AF65-F5344CB8AC3E}">
        <p14:creationId xmlns:p14="http://schemas.microsoft.com/office/powerpoint/2010/main" val="33060596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Eksperti duhet t'u paraqesë pjesëmarrësve objektivat e seancës p.sh. fushëveprimi.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Pjesëmarrësit duhet të kuptojnë se cili është qëllimi i seancës dhe çfarë pritet prej tyre në fund të kësaj seance.</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smtClean="0"/>
          </a:p>
        </p:txBody>
      </p:sp>
    </p:spTree>
    <p:extLst>
      <p:ext uri="{BB962C8B-B14F-4D97-AF65-F5344CB8AC3E}">
        <p14:creationId xmlns:p14="http://schemas.microsoft.com/office/powerpoint/2010/main" val="24951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sq-AL"/>
              <a:t>Në kriptografi, enkriptimi është procesi i kodimit të informacionit. Ky proces shndërron përfaqësimin origjinal të informacionit, të njohur si teksti i thjeshtë, në një formë alternative të njohur si teksti i koduar - ciphertext. Vetëm palët e autorizuara mund të deshifrojnë një tekst të koduar përsëri në tekstin e thjeshtë dhe të kenë qasje në informacionin origjinal. </a:t>
            </a:r>
          </a:p>
          <a:p>
            <a:pPr algn="just"/>
            <a:endParaRPr lang="en-GB" dirty="0"/>
          </a:p>
          <a:p>
            <a:pPr algn="just"/>
            <a:r>
              <a:rPr lang="sq-AL"/>
              <a:t>Enkriptimi i vetëm nuk e ndalon ndërhyrjen, por i mohon përmbajtjen e kuptueshme një përgjuesi të mundshëm. Për arsye teknike, një skemë enkriptimi zakonisht përdor një çelës enkriptimi pseudo-random të gjeneruar nga një algoritëm. Është e mundur të deshifroni mesazhin pa zotëruar çelësin, por, për një skemë të dizajnuar mirë të enkriptimit, kërkohen burime dhe aftësi të konsiderueshme llogaritëse. </a:t>
            </a:r>
          </a:p>
          <a:p>
            <a:pPr algn="just"/>
            <a:endParaRPr lang="en-GB" dirty="0"/>
          </a:p>
          <a:p>
            <a:pPr algn="just"/>
            <a:r>
              <a:rPr lang="sq-AL"/>
              <a:t>Një kriptovalutë (ose monedhë kripto) është një pasuri digjitale e krijuar për të punuar si mjet shkëmbimi ku regjistrat e pronësisë individuale të monedhave ruhen në një libër ekzistues në një formë të bazës së të dhënave të kompjuterizuar duke përdorur kriptografi të fortë për të siguruar regjistrime të transaksioneve, për të kontrolluar krijimin e monedha dhe për të verifikuar transferimin e pronësisë së monedhës. [1] [2] Zakonisht nuk ekziston në formë fizike (si para letre) dhe zakonisht nuk lëshohet nga një autoritet qendror. Kriptovalutat zakonisht përdorin kontrollin e decentralizuar në krahasim me monedhën digjitale të centralizuar dhe sistemet bankare qendrore. [3] Kur një kriptovalutë pritet ose krijohet para lëshimit ose lëshohet nga një emetues i vetëm, ajo zakonisht konsiderohet e centralizuar. Kur zbatohet me kontroll të decentralizuar, çdo kriptovalutë punon përmes teknologjisë së shpërndarjes së librit (ledger), zakonisht një zinxhir blloqesh (blockchain), që shërben si bazë të dhënash për transaksionet financiare publike.</a:t>
            </a:r>
          </a:p>
          <a:p>
            <a:pPr algn="just"/>
            <a:endParaRPr lang="en-GB" dirty="0"/>
          </a:p>
          <a:p>
            <a:pPr algn="just"/>
            <a:r>
              <a:rPr lang="sq-AL"/>
              <a:t>Dark Web është përmbajtje e World Wide Web që ekziston në rrjetet e errëta, rrjetet e mbivendosura që përdorin internetin por kërkojnë softuer specifik, konfigurime ose autorizime për qasje. Përmes rrjetit të errët - dark web, rrjetet private të udhëtarëve mund të komunikojnë dhe kryejnë biznes në mënyrë anonime pa zbuluar informacione identifikuese, si vendndodhja. Dark web formon një pjesë të vogël të rrjetës së thellë (deep web), pjesa e Rrjetit që nuk indeksohet nga motorët e kërkimit në internet, megjithëse ndonjëherë termi ueb i thellë (deep web) përdoret gabimisht për t'iu referuar posaçërisht dark web.</a:t>
            </a:r>
          </a:p>
          <a:p>
            <a:pPr algn="just"/>
            <a:endParaRPr lang="en-GB" dirty="0"/>
          </a:p>
          <a:p>
            <a:pPr algn="just"/>
            <a:r>
              <a:rPr lang="sq-AL" b="0"/>
              <a:t>Ruajtja në cloud është një model i ruajtjes së të dhënave kompjuterike në të cilin të dhënat digjitale ruhen në grumbullime logjike (logical pools), që thuhet të jenë në "Cloud - re". Ruajtja fizike përfshin servera të shumtë (ndonjëherë në shumë vende), dhe mjedisi fizik zakonisht zotërohet dhe menaxhohet nga një kompani host (nikoqire). Këta ofrues të ruajtjes në Cloud janë përgjegjës për mbajtjen e të dhënave të disponueshme dhe të arritshme, dhe mjedisin fizik të mbrojtur dhe në funksion. Njerëzit dhe organizatat blejnë ose marrin me qira kapacitetin e memories nga ofruesit për të ruajtur të dhënat e përdoruesit, organizatës ose aplikacionit.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val="191158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Globalizimi dhe lëvizja në rritje e njerëzve në të gjithë botën krijojnë mundësi të reja për krimin ndërkufitar. Kjo është arsyeja pse ndihma juridike e ndërsjellë dhe marrëveshjet për ekstradimin janë thelbësore për të ndaluar krimin ndërkufitar.</a:t>
            </a:r>
          </a:p>
          <a:p>
            <a:pPr algn="just"/>
            <a:endParaRPr lang="en-GB" dirty="0"/>
          </a:p>
          <a:p>
            <a:pPr algn="just"/>
            <a:r>
              <a:rPr lang="sq-AL"/>
              <a:t>Ndihma juridike e ndërsjellë është një formë e bashkëpunimit ndërmjet vendeve të ndryshme me qëllim të mbledhjes dhe shkëmbimit të informacionit. Autoritetet nga një vend mund të kërkojnë dhe sigurojnë prova të vendosura në një vend për të ndihmuar në hetimet penale ose procedimet në një tjetër.</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smtClean="0"/>
          </a:p>
        </p:txBody>
      </p:sp>
    </p:spTree>
    <p:extLst>
      <p:ext uri="{BB962C8B-B14F-4D97-AF65-F5344CB8AC3E}">
        <p14:creationId xmlns:p14="http://schemas.microsoft.com/office/powerpoint/2010/main" val="3844140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a:t>Mjeti tradicional i ndihmës juridike të ndërsjellë ka qenë </a:t>
            </a:r>
            <a:r>
              <a:rPr lang="sq-AL" i="1"/>
              <a:t>letërporosia</a:t>
            </a:r>
            <a:r>
              <a:rPr lang="sq-AL"/>
              <a:t> - një kërkesë zyrtare nga autoriteti gjyqësor i një shteti drejtuar një autoriteti gjyqësor të një shteti tjetër, në të cilën autoritetit gjyqësor të kërkuar i kërkohet të kryejë një ose më shumë veprime të specifikuara, zakonisht mbledhje provash dhe intervistim të dëshmitarëve, në emër të autoritetit gjyqësor kërkues. Këto kërkesa transmetohen në mënyrë konvencionale përmes kanaleve diplomatike. Pasi prokurori përgatit një kërkesë, ajo autentikohet nga gjykata kompetente kombëtare në shtetin kërkues dhe më pas dorëzohet nga ministria e jashtme e atij shteti në ambasadën e shtetit të kërkuar. Ambasada dërgon kërkesën tek autoritetet gjyqësore kompetente të shtetit të kërkuar. Sapo të përfundojë kërkesa, renditja e veprimeve përmbyset.</a:t>
            </a:r>
          </a:p>
          <a:p>
            <a:pPr algn="just"/>
            <a:endParaRPr lang="en-GB" dirty="0">
              <a:effectLst/>
            </a:endParaRPr>
          </a:p>
          <a:p>
            <a:pPr algn="just"/>
            <a:r>
              <a:rPr lang="sq-AL"/>
              <a:t>Traktatet zyrtare kanë krijuar një bazë më solide për bashkëpunimin ndërkombëtar. Procesi për letër porositë kërkon më shumë kohë dhe më i paparashikueshëm sesa ai për Traktatet e Ndihmës Juridike të Ndërsjellë. Kjo është në një pjesë e madhe për shkak se zbatimi i letër porosive është një çështje mirësie ndërmjet gjykatave e jo bazuar në traktate. Për këto arsye, prokurorët zakonisht i konsiderojnë letrat e porosive si një mundësi të fundit për qasje në prova jashtë vendit, për t'u ushtruar vetëm kur Traktatet e Ndihmës Juridike të Ndërsjellë nuk janë të disponueshme.</a:t>
            </a:r>
          </a:p>
          <a:p>
            <a:pPr algn="just"/>
            <a:endParaRPr lang="en-GB" dirty="0">
              <a:effectLst/>
            </a:endParaRPr>
          </a:p>
          <a:p>
            <a:pPr algn="just"/>
            <a:r>
              <a:rPr lang="sq-AL"/>
              <a:t>Traktatet dypalëshe (ndërmjet dy vendeve) mund të negociohen ndërmjet shteteve me një shkallë më të lartë vërtetësie në lidhje me detyrimet dhe pritjet e të dy palëve. Por negocimi, hartimi dhe dakordimi i traktateve dypalëshe mund të jetë i kushtueshëm, si dhe harxhon kohë dhe burime, dhe nuk është e mundur të kesh një traktat dypalësh me çdo vend në botë.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val="214176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q-AL" sz="1800" b="0" i="0" u="none" strike="noStrike" baseline="0">
                <a:latin typeface="MinionPro-Regular"/>
              </a:rPr>
              <a:t>Prokurorët ose gjyqtarët që bëjnë një kërkesë zyrtare gjithmonë duhet të pohojnë detyrimin ndërkombëtar të një shteti të kërkuar për të ndihmuar kur një detyrim i tillë ekziston me anë të një instrumenti ndërkombëtar. Po kështu, autoriteti të cilit i shkruhet letra e kërkesës duhet gjithashtu të përcaktohet.</a:t>
            </a:r>
          </a:p>
          <a:p>
            <a:pPr algn="just"/>
            <a:endParaRPr lang="en-GB" sz="1800" b="0" i="0" u="none" strike="noStrike" baseline="0" dirty="0">
              <a:latin typeface="MinionPro-Regular"/>
            </a:endParaRPr>
          </a:p>
          <a:p>
            <a:pPr algn="just"/>
            <a:r>
              <a:rPr lang="sq-AL" sz="1800" b="0" i="0" u="none" strike="noStrike" baseline="0">
                <a:latin typeface="MinionPro-Regular"/>
              </a:rPr>
              <a:t>Ndihma administrative mund, dhe duhet të përdoret gjithashtu kur bëni kërkesa për mbledhjen e provave në një shtet ku nuk kërkohet të ushtrohet asnjë kompetencë shtrënguese (p.sh. një urdhër gjykate) për të marrë provat. Një qasje e tillë zvogëlon rrezikun e vonesës dhe do të mirëpritet nga shumica e shteteve. </a:t>
            </a:r>
          </a:p>
          <a:p>
            <a:pPr algn="just"/>
            <a:endParaRPr lang="en-GB" sz="1800" b="0" i="0" u="none" strike="noStrike" baseline="0" dirty="0">
              <a:latin typeface="MinionPro-Regular"/>
            </a:endParaRPr>
          </a:p>
          <a:p>
            <a:pPr algn="just"/>
            <a:r>
              <a:rPr lang="sq-AL" sz="1800" b="0" i="0" u="none" strike="noStrike" baseline="0">
                <a:latin typeface="MinionPro-Regular"/>
              </a:rPr>
              <a:t>Në këtë kontekst, është e rëndësishme të mbani mend se, megjithëse ndihma administrative nganjëherë quhet 'ndihmë joformale', nuk do të thotë që forma e provave të marra është joformale ose jo-dëshmuese; përkundrazi, një kërkesë për dëshmi, e përmbushur në mënyrë administrative/joformale, duhet të paraqesë provat në të njëjtën formë sikur të ishte mbledhur në përgjigje të një letre zyrtare të kërkesës.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val="1609411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Trajneri duhet të shpjegojë tri nivelet e bashkëpunimit që mund të ndodhin me industrinë vendase:</a:t>
            </a:r>
          </a:p>
          <a:p>
            <a:endParaRPr lang="en-US" baseline="0" dirty="0"/>
          </a:p>
          <a:p>
            <a:pPr marL="228600" indent="-228600" algn="just">
              <a:buAutoNum type="arabicPeriod"/>
            </a:pPr>
            <a:r>
              <a:rPr lang="sq-AL" b="1" baseline="0"/>
              <a:t>Bashkëpunim i detyrueshëm me mandat ligjor</a:t>
            </a:r>
            <a:r>
              <a:rPr lang="sq-AL" baseline="0"/>
              <a:t> - Ky është bashkëpunim i detyrueshëm që rezulton nga zbatimi i ligjit duke ushtruar kompetenca procedurale që korrespondojnë me nenet 16 - 21 të Konventës së Budapestit.</a:t>
            </a:r>
            <a:r>
              <a:rPr lang="sq-AL" b="0" baseline="0"/>
              <a:t> Kjo përfshin lëshimin e urdhrave që mandatojnë subjektin e një urdhri të tillë të bashkëpunojë me agjencitë e zbatimit të ligjit.</a:t>
            </a:r>
          </a:p>
          <a:p>
            <a:pPr marL="228600" indent="-228600">
              <a:buAutoNum type="arabicPeriod"/>
            </a:pPr>
            <a:r>
              <a:rPr lang="sq-AL" b="1" baseline="0"/>
              <a:t>Bashkëpunim vullnetar me mandat ligjor</a:t>
            </a:r>
            <a:r>
              <a:rPr lang="sq-AL" baseline="0"/>
              <a:t> - Ky është bashkëpunim vullnetar që ndodh në bazë të disa mandateve ligjore që nuk kanë të njëjtën forcë me dispozitat e detyrueshme të ligjit.</a:t>
            </a:r>
            <a:r>
              <a:rPr lang="sq-AL" b="0" baseline="0"/>
              <a:t> Për shembull, një bashkëpunim i tillë mund të jetë rezultat i një memorandumi mirëkuptimi të nënshkruar ndërmjet një operatori të sektorit privat dhe një agjencie të zbatimit të ligjit.</a:t>
            </a:r>
          </a:p>
          <a:p>
            <a:pPr marL="228600" indent="-228600">
              <a:buAutoNum type="arabicPeriod"/>
            </a:pPr>
            <a:r>
              <a:rPr lang="sq-AL" b="1" baseline="0"/>
              <a:t>Bashkëpunimi vullnetar pavarësisht mandatit ligjor</a:t>
            </a:r>
            <a:r>
              <a:rPr lang="sq-AL" baseline="0"/>
              <a:t> - Ky është bashkëpunim vullnetar që ndodh pavarësisht se ka apo jo mandat ligjor për të njëjtin.</a:t>
            </a:r>
            <a:r>
              <a:rPr lang="sq-AL" b="0" baseline="0"/>
              <a:t> Një bashkëpunim i tillë mund të mundësohet nga ligji por nuk kërkohet nga ai.</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smtClean="0"/>
          </a:p>
        </p:txBody>
      </p:sp>
    </p:spTree>
    <p:extLst>
      <p:ext uri="{BB962C8B-B14F-4D97-AF65-F5344CB8AC3E}">
        <p14:creationId xmlns:p14="http://schemas.microsoft.com/office/powerpoint/2010/main" val="39447967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31-Mar-21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31-Mar-21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comments" Target="../comments/commen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8" Type="http://schemas.openxmlformats.org/officeDocument/2006/relationships/comments" Target="../comments/comment4.xm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4.png"/><Relationship Id="rId7" Type="http://schemas.openxmlformats.org/officeDocument/2006/relationships/diagramQuickStyle" Target="../diagrams/quickStyle5.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5.svg"/><Relationship Id="rId9" Type="http://schemas.microsoft.com/office/2007/relationships/diagramDrawing" Target="../diagrams/drawing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7.png"/><Relationship Id="rId7" Type="http://schemas.openxmlformats.org/officeDocument/2006/relationships/image" Target="../media/image19.png"/><Relationship Id="rId12" Type="http://schemas.openxmlformats.org/officeDocument/2006/relationships/image" Target="../media/image27.svg"/><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image" Target="../media/image21.svg"/><Relationship Id="rId11"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marL="0" indent="0" algn="ctr">
              <a:buFont typeface="Arial" charset="0"/>
              <a:buNone/>
              <a:defRPr/>
            </a:pPr>
            <a:r>
              <a:rPr lang="sq-AL" sz="3600" b="1">
                <a:ea typeface="MS PGothic" panose="020B0600070205080204" pitchFamily="34" charset="-128"/>
              </a:rPr>
              <a:t>Seanca 3.x </a:t>
            </a:r>
          </a:p>
          <a:p>
            <a:pPr marL="0" indent="0" algn="ctr">
              <a:buFont typeface="Arial" charset="0"/>
              <a:buNone/>
              <a:defRPr/>
            </a:pPr>
            <a:r>
              <a:rPr lang="sq-AL" sz="3600" b="1">
                <a:ea typeface="MS PGothic" panose="020B0600070205080204" pitchFamily="34" charset="-128"/>
              </a:rPr>
              <a:t>Konceptet bazike për bashkëpunimin ndërkombëtar</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sq-AL" b="1"/>
              <a:t>Xxxxx XXXXXXXX</a:t>
            </a:r>
          </a:p>
          <a:p>
            <a:pPr algn="ctr">
              <a:spcBef>
                <a:spcPct val="0"/>
              </a:spcBef>
            </a:pPr>
            <a:endParaRPr lang="en-GB" altLang="en-US" sz="800" dirty="0"/>
          </a:p>
          <a:p>
            <a:pPr algn="ctr">
              <a:spcBef>
                <a:spcPct val="0"/>
              </a:spcBef>
            </a:pPr>
            <a:r>
              <a:rPr lang="sq-AL" sz="1400" i="1"/>
              <a:t>Këshilli i Evropës</a:t>
            </a:r>
          </a:p>
          <a:p>
            <a:pPr algn="ctr">
              <a:spcBef>
                <a:spcPct val="0"/>
              </a:spcBef>
            </a:pPr>
            <a:endParaRPr lang="en-GB" altLang="en-US" sz="1400" b="1" dirty="0">
              <a:solidFill>
                <a:srgbClr val="2F618F"/>
              </a:solidFill>
              <a:hlinkClick r:id="rId2"/>
            </a:endParaRPr>
          </a:p>
          <a:p>
            <a:pPr algn="ctr">
              <a:spcBef>
                <a:spcPct val="0"/>
              </a:spcBef>
            </a:pPr>
            <a:r>
              <a:rPr lang="sq-AL" sz="1200" b="1">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sq-AL" sz="1600" b="1"/>
              <a:t>DD Muaji VVVV</a:t>
            </a:r>
          </a:p>
        </p:txBody>
      </p:sp>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sz="1600" b="1">
                <a:latin typeface="+mn-lt"/>
              </a:rPr>
              <a:t>Trajnim hyrës gjyqësor për krimin kibernetik dhe provat elektronike</a:t>
            </a: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smtClean="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02281"/>
            <a:ext cx="4572000" cy="3677930"/>
          </a:xfrm>
          <a:prstGeom prst="rect">
            <a:avLst/>
          </a:prstGeom>
        </p:spPr>
        <p:txBody>
          <a:bodyPr>
            <a:spAutoFit/>
          </a:bodyPr>
          <a:lstStyle/>
          <a:p>
            <a:pPr>
              <a:spcAft>
                <a:spcPts val="0"/>
              </a:spcAft>
            </a:pPr>
            <a:r>
              <a:rPr lang="sq-AL" sz="2200" b="1"/>
              <a:t>NJN Formale kundrejt jo formale:</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sq-AL" sz="2100" b="1">
                <a:cs typeface="Arial" panose="020B0604020202020204" pitchFamily="34" charset="0"/>
              </a:rPr>
              <a:t>Ndihma juridike e ndërsjellë (NJN)</a:t>
            </a:r>
            <a:r>
              <a:rPr lang="sq-AL" sz="2100">
                <a:cs typeface="Arial" panose="020B0604020202020204" pitchFamily="34" charset="0"/>
              </a:rPr>
              <a:t>, e njohur ndonjëherë si ‘asistencë gjyqësore’ është mënyra zyrtare në të cilën shtetet kërkojnë dhe ofrojnë ndihmë në marrjen e provave të vendosura në një shtet për të ndihmuar në hetimet penale ose procedurat në një shtet tjetër</a:t>
            </a:r>
          </a:p>
          <a:p>
            <a:pPr marL="342900" indent="-342900" algn="just">
              <a:buFont typeface="Arial" panose="020B0604020202020204" pitchFamily="34" charset="0"/>
              <a:buChar char="•"/>
            </a:pPr>
            <a:endParaRPr lang="en-GB" sz="2100" dirty="0">
              <a:effectLst/>
              <a:cs typeface="Arial" panose="020B0604020202020204" pitchFamily="34" charset="0"/>
            </a:endParaRPr>
          </a:p>
        </p:txBody>
      </p:sp>
      <p:sp>
        <p:nvSpPr>
          <p:cNvPr id="5" name="Rectangle 4">
            <a:extLst>
              <a:ext uri="{FF2B5EF4-FFF2-40B4-BE49-F238E27FC236}">
                <a16:creationId xmlns:a16="http://schemas.microsoft.com/office/drawing/2014/main" xmlns="" id="{046D6463-C26B-9644-9190-9FB17B6BA87A}"/>
              </a:ext>
            </a:extLst>
          </p:cNvPr>
          <p:cNvSpPr/>
          <p:nvPr/>
        </p:nvSpPr>
        <p:spPr>
          <a:xfrm>
            <a:off x="4758150" y="1488541"/>
            <a:ext cx="4072084" cy="3291670"/>
          </a:xfrm>
          <a:prstGeom prst="rect">
            <a:avLst/>
          </a:prstGeom>
        </p:spPr>
        <p:txBody>
          <a:bodyPr wrap="square">
            <a:spAutoFit/>
          </a:bodyPr>
          <a:lstStyle/>
          <a:p>
            <a:pPr marL="342900" indent="-342900" algn="just">
              <a:buFont typeface="Arial" panose="020B0604020202020204" pitchFamily="34" charset="0"/>
              <a:buChar char="•"/>
            </a:pPr>
            <a:r>
              <a:rPr lang="sq-AL" sz="2100" b="1">
                <a:cs typeface="Arial" panose="020B0604020202020204" pitchFamily="34" charset="0"/>
              </a:rPr>
              <a:t>Ndihma administrative nganjëherë quhet 'ndihmë jo formale'</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sq-AL" sz="2100" b="1">
                <a:cs typeface="Arial" panose="020B0604020202020204" pitchFamily="34" charset="0"/>
              </a:rPr>
              <a:t>nuk përfshin lëshimin e letrës zyrtare</a:t>
            </a:r>
            <a:r>
              <a:rPr lang="sq-AL" sz="2100">
                <a:cs typeface="Arial" panose="020B0604020202020204" pitchFamily="34" charset="0"/>
              </a:rPr>
              <a:t> të kërkesës që përbën bazën e një kërkese për ndihmë juridike të ndërsjellë</a:t>
            </a:r>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a16="http://schemas.microsoft.com/office/drawing/2014/main" xmlns="" id="{ECD9E502-CD5E-3741-857E-8A091CFC16D1}"/>
              </a:ext>
            </a:extLst>
          </p:cNvPr>
          <p:cNvPicPr>
            <a:picLocks noChangeAspect="1"/>
          </p:cNvPicPr>
          <p:nvPr/>
        </p:nvPicPr>
        <p:blipFill>
          <a:blip r:embed="rId3"/>
          <a:stretch>
            <a:fillRect/>
          </a:stretch>
        </p:blipFill>
        <p:spPr>
          <a:xfrm>
            <a:off x="3304810" y="4780211"/>
            <a:ext cx="2906681" cy="1638665"/>
          </a:xfrm>
          <a:prstGeom prst="rect">
            <a:avLst/>
          </a:prstGeom>
        </p:spPr>
      </p:pic>
      <p:sp>
        <p:nvSpPr>
          <p:cNvPr id="16" name="Slide Number Placeholder 1">
            <a:extLst>
              <a:ext uri="{FF2B5EF4-FFF2-40B4-BE49-F238E27FC236}">
                <a16:creationId xmlns:a16="http://schemas.microsoft.com/office/drawing/2014/main" xmlns=""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smtClean="0"/>
          </a:p>
        </p:txBody>
      </p:sp>
      <p:sp>
        <p:nvSpPr>
          <p:cNvPr id="9" name="Rectangle 8">
            <a:extLst>
              <a:ext uri="{FF2B5EF4-FFF2-40B4-BE49-F238E27FC236}">
                <a16:creationId xmlns:a16="http://schemas.microsoft.com/office/drawing/2014/main" xmlns=""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3258931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553877"/>
            <a:ext cx="5056398" cy="4339650"/>
          </a:xfrm>
          <a:prstGeom prst="rect">
            <a:avLst/>
          </a:prstGeom>
        </p:spPr>
        <p:txBody>
          <a:bodyPr wrap="square">
            <a:spAutoFit/>
          </a:bodyPr>
          <a:lstStyle/>
          <a:p>
            <a:r>
              <a:rPr lang="sq-AL" b="1"/>
              <a:t>Bashkëpunimi i brendshëm publik-privat: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sq-AL" sz="2200" b="1"/>
              <a:t>Bashkëpunim i detyrueshëm</a:t>
            </a:r>
            <a:r>
              <a:rPr lang="sq-AL" sz="2200"/>
              <a:t> me mandat ligjor</a:t>
            </a:r>
          </a:p>
          <a:p>
            <a:pPr marL="342900" lvl="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sq-AL" sz="2200" b="1"/>
              <a:t>Bashkëpunim vullnetar</a:t>
            </a:r>
            <a:r>
              <a:rPr lang="sq-AL" sz="2200"/>
              <a:t> me mandat ligjor - (</a:t>
            </a:r>
            <a:r>
              <a:rPr lang="sq-AL" sz="2200" i="1"/>
              <a:t>p.sh. bazuar në Memorandum Mirëkuptimi</a:t>
            </a:r>
            <a:r>
              <a:rPr lang="sq-AL" sz="2200"/>
              <a:t>)</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sq-AL" sz="2200" b="1"/>
              <a:t>Bashkëpunim vullnetar pavarësisht</a:t>
            </a:r>
            <a:r>
              <a:rPr lang="sq-AL" sz="2200"/>
              <a:t> mandatit ligjor (mundësisht me realizues ligjorë)</a:t>
            </a:r>
          </a:p>
        </p:txBody>
      </p:sp>
      <p:pic>
        <p:nvPicPr>
          <p:cNvPr id="12" name="Picture 11">
            <a:extLst>
              <a:ext uri="{FF2B5EF4-FFF2-40B4-BE49-F238E27FC236}">
                <a16:creationId xmlns:a16="http://schemas.microsoft.com/office/drawing/2014/main" xmlns="" id="{10214C1E-BDF7-924A-AB09-5E9D09F0EA10}"/>
              </a:ext>
            </a:extLst>
          </p:cNvPr>
          <p:cNvPicPr>
            <a:picLocks noChangeAspect="1"/>
          </p:cNvPicPr>
          <p:nvPr/>
        </p:nvPicPr>
        <p:blipFill>
          <a:blip r:embed="rId3"/>
          <a:stretch>
            <a:fillRect/>
          </a:stretch>
        </p:blipFill>
        <p:spPr>
          <a:xfrm>
            <a:off x="5514377" y="2632710"/>
            <a:ext cx="3284965" cy="2181984"/>
          </a:xfrm>
          <a:prstGeom prst="rect">
            <a:avLst/>
          </a:prstGeom>
        </p:spPr>
      </p:pic>
      <p:sp>
        <p:nvSpPr>
          <p:cNvPr id="16" name="Slide Number Placeholder 1">
            <a:extLst>
              <a:ext uri="{FF2B5EF4-FFF2-40B4-BE49-F238E27FC236}">
                <a16:creationId xmlns:a16="http://schemas.microsoft.com/office/drawing/2014/main" xmlns=""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smtClean="0"/>
          </a:p>
        </p:txBody>
      </p:sp>
      <p:sp>
        <p:nvSpPr>
          <p:cNvPr id="7" name="Rectangle 6">
            <a:extLst>
              <a:ext uri="{FF2B5EF4-FFF2-40B4-BE49-F238E27FC236}">
                <a16:creationId xmlns:a16="http://schemas.microsoft.com/office/drawing/2014/main" xmlns=""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952128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295579" y="1215323"/>
            <a:ext cx="5129861" cy="5016758"/>
          </a:xfrm>
          <a:prstGeom prst="rect">
            <a:avLst/>
          </a:prstGeom>
        </p:spPr>
        <p:txBody>
          <a:bodyPr wrap="square">
            <a:spAutoFit/>
          </a:bodyPr>
          <a:lstStyle/>
          <a:p>
            <a:r>
              <a:rPr lang="sq-AL" b="1"/>
              <a:t>Bashkëpunimi i ndërkombëtare publik-privat: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sq-AL" sz="2200" b="1"/>
              <a:t>Bashkëpunim i detyrueshëm</a:t>
            </a:r>
            <a:r>
              <a:rPr lang="sq-AL" sz="2200"/>
              <a:t> me mandat ligjor (nën një traktat të ndihmës juridike të ndërsjellë; ose urdhër për paraqitjen e të dhënave)</a:t>
            </a:r>
          </a:p>
          <a:p>
            <a:pPr marL="342900" lvl="0" indent="-342900" algn="just">
              <a:buFont typeface="Arial" panose="020B0604020202020204" pitchFamily="34" charset="0"/>
              <a:buChar char="•"/>
            </a:pPr>
            <a:endParaRPr lang="en-US" sz="2200" dirty="0"/>
          </a:p>
          <a:p>
            <a:pPr marL="342900" lvl="0" indent="-342900" algn="just">
              <a:buFont typeface="Arial" panose="020B0604020202020204" pitchFamily="34" charset="0"/>
              <a:buChar char="•"/>
            </a:pPr>
            <a:r>
              <a:rPr lang="sq-AL" sz="2200" b="1"/>
              <a:t>Bashkëpunim vullnetar</a:t>
            </a:r>
            <a:r>
              <a:rPr lang="sq-AL" sz="2200"/>
              <a:t> me mandat ligjor (p.sh. neni 32 i Konventës së Budapestit)</a:t>
            </a:r>
          </a:p>
          <a:p>
            <a:pPr marL="342900" indent="-342900" algn="just">
              <a:buFont typeface="Arial" panose="020B0604020202020204" pitchFamily="34" charset="0"/>
              <a:buChar char="•"/>
            </a:pPr>
            <a:endParaRPr lang="en-US" sz="2200" dirty="0"/>
          </a:p>
          <a:p>
            <a:pPr marL="342900" lvl="0" indent="-342900" algn="just">
              <a:buFont typeface="Arial" panose="020B0604020202020204" pitchFamily="34" charset="0"/>
              <a:buChar char="•"/>
            </a:pPr>
            <a:r>
              <a:rPr lang="sq-AL" sz="2200" b="1"/>
              <a:t>Bashkëpunim vullnetar, pavarësisht</a:t>
            </a:r>
            <a:r>
              <a:rPr lang="sq-AL" sz="2200"/>
              <a:t> nga mandati ligjor (bashkëpunim i drejtpërdrejtë me ofruesit e shërbimeve të huaja)</a:t>
            </a:r>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smtClean="0"/>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pic>
        <p:nvPicPr>
          <p:cNvPr id="8" name="Picture 7">
            <a:extLst>
              <a:ext uri="{FF2B5EF4-FFF2-40B4-BE49-F238E27FC236}">
                <a16:creationId xmlns:a16="http://schemas.microsoft.com/office/drawing/2014/main" xmlns="" id="{802EAB57-B6AF-447B-B24A-8408DB19681D}"/>
              </a:ext>
            </a:extLst>
          </p:cNvPr>
          <p:cNvPicPr>
            <a:picLocks noChangeAspect="1"/>
          </p:cNvPicPr>
          <p:nvPr/>
        </p:nvPicPr>
        <p:blipFill>
          <a:blip r:embed="rId3"/>
          <a:stretch>
            <a:fillRect/>
          </a:stretch>
        </p:blipFill>
        <p:spPr>
          <a:xfrm>
            <a:off x="5514377" y="2632710"/>
            <a:ext cx="3284965" cy="2181984"/>
          </a:xfrm>
          <a:prstGeom prst="rect">
            <a:avLst/>
          </a:prstGeom>
        </p:spPr>
      </p:pic>
    </p:spTree>
    <p:extLst>
      <p:ext uri="{BB962C8B-B14F-4D97-AF65-F5344CB8AC3E}">
        <p14:creationId xmlns:p14="http://schemas.microsoft.com/office/powerpoint/2010/main" val="842337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smtClean="0"/>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q-AL" sz="2400">
                <a:solidFill>
                  <a:schemeClr val="tx1">
                    <a:lumMod val="65000"/>
                    <a:lumOff val="35000"/>
                  </a:schemeClr>
                </a:solidFill>
                <a:latin typeface="+mj-lt"/>
              </a:rPr>
              <a:t>Për çfarë shërben memorandumi i mirëkuptimit?</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q-AL" sz="2400">
                <a:solidFill>
                  <a:schemeClr val="bg1"/>
                </a:solidFill>
                <a:latin typeface="+mj-lt"/>
              </a:rPr>
              <a:t>Përgjigjja e saktë është B</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AutoNum type="alphaUcPeriod"/>
            </a:pPr>
            <a:r>
              <a:rPr lang="sq-AL" sz="2400">
                <a:solidFill>
                  <a:schemeClr val="bg1"/>
                </a:solidFill>
                <a:latin typeface="+mj-lt"/>
              </a:rPr>
              <a:t>Bashkëpunim të detyrueshëm?</a:t>
            </a:r>
          </a:p>
          <a:p>
            <a:pPr marL="1828800" lvl="3" indent="-457200">
              <a:buAutoNum type="alphaUcPeriod"/>
            </a:pPr>
            <a:r>
              <a:rPr lang="sq-AL" sz="2400">
                <a:solidFill>
                  <a:schemeClr val="bg1"/>
                </a:solidFill>
                <a:latin typeface="+mj-lt"/>
              </a:rPr>
              <a:t>Bashkëpunim vullnetar me mandat ligjor?</a:t>
            </a:r>
          </a:p>
          <a:p>
            <a:pPr marL="1828800" lvl="3" indent="-457200">
              <a:buAutoNum type="alphaUcPeriod"/>
            </a:pPr>
            <a:r>
              <a:rPr lang="sq-AL" sz="2400">
                <a:solidFill>
                  <a:schemeClr val="bg1"/>
                </a:solidFill>
                <a:latin typeface="+mj-lt"/>
              </a:rPr>
              <a:t>Bashkëpunim vullnetar pa mandat ligjor?</a:t>
            </a:r>
          </a:p>
        </p:txBody>
      </p:sp>
    </p:spTree>
    <p:extLst>
      <p:ext uri="{BB962C8B-B14F-4D97-AF65-F5344CB8AC3E}">
        <p14:creationId xmlns:p14="http://schemas.microsoft.com/office/powerpoint/2010/main" val="369822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14</a:t>
            </a:fld>
            <a:endParaRPr lang="en-GB" smtClean="0"/>
          </a:p>
        </p:txBody>
      </p:sp>
    </p:spTree>
    <p:extLst>
      <p:ext uri="{BB962C8B-B14F-4D97-AF65-F5344CB8AC3E}">
        <p14:creationId xmlns:p14="http://schemas.microsoft.com/office/powerpoint/2010/main" val="1334815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16222"/>
            <a:ext cx="8525021" cy="890115"/>
          </a:xfrm>
          <a:prstGeom prst="rect">
            <a:avLst/>
          </a:prstGeom>
        </p:spPr>
        <p:txBody>
          <a:bodyPr wrap="square">
            <a:spAutoFit/>
          </a:bodyPr>
          <a:lstStyle/>
          <a:p>
            <a:pPr>
              <a:lnSpc>
                <a:spcPct val="80000"/>
              </a:lnSpc>
            </a:pPr>
            <a:r>
              <a:rPr lang="sq-AL" sz="3200" b="1"/>
              <a:t>Konventa e Budapestit për krimin kibernetik dhe mjetet e bashkëpunimit ndërkombëtar</a:t>
            </a:r>
          </a:p>
        </p:txBody>
      </p:sp>
      <p:sp>
        <p:nvSpPr>
          <p:cNvPr id="11" name="Text Placeholder 2">
            <a:extLst>
              <a:ext uri="{FF2B5EF4-FFF2-40B4-BE49-F238E27FC236}">
                <a16:creationId xmlns:a16="http://schemas.microsoft.com/office/drawing/2014/main" xmlns=""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q-AL" sz="2000">
                <a:solidFill>
                  <a:schemeClr val="tx1">
                    <a:tint val="75000"/>
                  </a:schemeClr>
                </a:solidFill>
              </a:rPr>
              <a:t>Konceptet bazike për bashkëpunimin ndërkombëtar</a:t>
            </a:r>
          </a:p>
        </p:txBody>
      </p:sp>
      <p:sp>
        <p:nvSpPr>
          <p:cNvPr id="16" name="Slide Number Placeholder 1">
            <a:extLst>
              <a:ext uri="{FF2B5EF4-FFF2-40B4-BE49-F238E27FC236}">
                <a16:creationId xmlns:a16="http://schemas.microsoft.com/office/drawing/2014/main" xmlns=""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smtClean="0"/>
          </a:p>
        </p:txBody>
      </p:sp>
      <p:sp>
        <p:nvSpPr>
          <p:cNvPr id="19" name="Rectangle 18">
            <a:extLst>
              <a:ext uri="{FF2B5EF4-FFF2-40B4-BE49-F238E27FC236}">
                <a16:creationId xmlns:a16="http://schemas.microsoft.com/office/drawing/2014/main" xmlns=""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sz="3200">
                <a:latin typeface="Verdana" panose="020B0604030504040204" pitchFamily="34" charset="0"/>
                <a:ea typeface="Verdana" panose="020B0604030504040204" pitchFamily="34" charset="0"/>
                <a:cs typeface="ＭＳ Ｐゴシック" charset="0"/>
              </a:rPr>
              <a:t>Pjesa e dytë:</a:t>
            </a:r>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sq-AL" sz="2800">
                <a:solidFill>
                  <a:schemeClr val="bg1"/>
                </a:solidFill>
                <a:latin typeface="Verdana" panose="020B0604030504040204" pitchFamily="34" charset="0"/>
                <a:ea typeface="Verdana" panose="020B0604030504040204" pitchFamily="34" charset="0"/>
                <a:cs typeface="Arial" panose="020B0604020202020204" pitchFamily="34" charset="0"/>
              </a:rPr>
              <a:t>Konventa e Budapestit: </a:t>
            </a:r>
          </a:p>
          <a:p>
            <a:pPr marL="892175" indent="-892175" algn="r"/>
            <a:r>
              <a:rPr lang="sq-AL" sz="2800">
                <a:solidFill>
                  <a:schemeClr val="bg1"/>
                </a:solidFill>
                <a:latin typeface="Verdana" panose="020B0604030504040204" pitchFamily="34" charset="0"/>
                <a:ea typeface="Verdana" panose="020B0604030504040204" pitchFamily="34" charset="0"/>
                <a:cs typeface="Arial" panose="020B0604020202020204" pitchFamily="34" charset="0"/>
              </a:rPr>
              <a:t>parimet e bashkëpunimit ndërkombëtar</a:t>
            </a:r>
          </a:p>
        </p:txBody>
      </p:sp>
      <p:sp>
        <p:nvSpPr>
          <p:cNvPr id="6" name="TextBox 5"/>
          <p:cNvSpPr txBox="1"/>
          <p:nvPr/>
        </p:nvSpPr>
        <p:spPr>
          <a:xfrm>
            <a:off x="228600" y="1088371"/>
            <a:ext cx="8686800" cy="5016758"/>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sq-AL" sz="2000" b="1">
                <a:cs typeface="Arial" panose="020B0604020202020204" pitchFamily="34" charset="0"/>
              </a:rPr>
              <a:t>Bashkëpunimi "në masën më të gjerë të mundshme"</a:t>
            </a:r>
          </a:p>
          <a:p>
            <a:pPr marL="342900" indent="-342900" algn="just">
              <a:spcAft>
                <a:spcPts val="600"/>
              </a:spcAft>
              <a:buFont typeface="Arial" panose="020B0604020202020204" pitchFamily="34" charset="0"/>
              <a:buChar char="•"/>
            </a:pPr>
            <a:r>
              <a:rPr lang="sq-AL" sz="2000" b="1">
                <a:cs typeface="Arial" panose="020B0604020202020204" pitchFamily="34" charset="0"/>
              </a:rPr>
              <a:t>Bashkëpunimi për të gjitha</a:t>
            </a:r>
            <a:r>
              <a:rPr lang="sq-AL" sz="2000">
                <a:cs typeface="Arial" panose="020B0604020202020204" pitchFamily="34" charset="0"/>
              </a:rPr>
              <a:t> veprat e lidhura me kompjuterë dhe provat elektronike;</a:t>
            </a:r>
          </a:p>
          <a:p>
            <a:pPr marL="342900" indent="-342900" algn="just">
              <a:spcAft>
                <a:spcPts val="600"/>
              </a:spcAft>
              <a:buFont typeface="Arial" panose="020B0604020202020204" pitchFamily="34" charset="0"/>
              <a:buChar char="•"/>
            </a:pPr>
            <a:r>
              <a:rPr lang="sq-AL" sz="2000" b="1">
                <a:cs typeface="Arial" panose="020B0604020202020204" pitchFamily="34" charset="0"/>
              </a:rPr>
              <a:t>Bashkëpunimi i bazuar</a:t>
            </a:r>
            <a:r>
              <a:rPr lang="sq-AL" sz="2000">
                <a:cs typeface="Arial" panose="020B0604020202020204" pitchFamily="34" charset="0"/>
              </a:rPr>
              <a:t> në Konventë si dhe:</a:t>
            </a:r>
          </a:p>
          <a:p>
            <a:pPr lvl="1" algn="just">
              <a:spcAft>
                <a:spcPts val="600"/>
              </a:spcAft>
            </a:pPr>
            <a:r>
              <a:rPr lang="sq-AL" sz="2000">
                <a:cs typeface="Arial" panose="020B0604020202020204" pitchFamily="34" charset="0"/>
              </a:rPr>
              <a:t>përmes aplikimit të instrumenteve përkatëse ndërkombëtare për bashkëpunimin ndërkombëtar në çështjet penale;</a:t>
            </a:r>
          </a:p>
          <a:p>
            <a:pPr lvl="1" algn="just">
              <a:spcAft>
                <a:spcPts val="600"/>
              </a:spcAft>
            </a:pPr>
            <a:r>
              <a:rPr lang="sq-AL" sz="2000">
                <a:cs typeface="Arial" panose="020B0604020202020204" pitchFamily="34" charset="0"/>
              </a:rPr>
              <a:t>përmes aranzhimeve të pajtuara në legjislacionin uniform ose reciprok, dhe</a:t>
            </a:r>
          </a:p>
          <a:p>
            <a:pPr lvl="1" algn="just">
              <a:spcAft>
                <a:spcPts val="600"/>
              </a:spcAft>
            </a:pPr>
            <a:r>
              <a:rPr lang="sq-AL" sz="2000">
                <a:cs typeface="Arial" panose="020B0604020202020204" pitchFamily="34" charset="0"/>
              </a:rPr>
              <a:t>ligjeve të brendshme.</a:t>
            </a:r>
          </a:p>
          <a:p>
            <a:pPr marL="342900" lvl="1" indent="-342900" algn="just">
              <a:spcAft>
                <a:spcPts val="600"/>
              </a:spcAft>
              <a:buFont typeface="Arial" panose="020B0604020202020204" pitchFamily="34" charset="0"/>
              <a:buChar char="•"/>
            </a:pPr>
            <a:r>
              <a:rPr lang="sq-AL" sz="2000" b="1">
                <a:cs typeface="Arial" panose="020B0604020202020204" pitchFamily="34" charset="0"/>
              </a:rPr>
              <a:t>Parimet e Ndihmës juridike të ndërsjellë:</a:t>
            </a:r>
          </a:p>
          <a:p>
            <a:pPr marL="457200" lvl="2" algn="just">
              <a:spcAft>
                <a:spcPts val="600"/>
              </a:spcAft>
            </a:pPr>
            <a:r>
              <a:rPr lang="sq-AL" sz="2000">
                <a:cs typeface="Arial" panose="020B0604020202020204" pitchFamily="34" charset="0"/>
              </a:rPr>
              <a:t>baza ligjore kombëtare për masat sipas neneve 29 deri 35 të Konventës;</a:t>
            </a:r>
          </a:p>
          <a:p>
            <a:pPr marL="457200" lvl="2" algn="just">
              <a:spcAft>
                <a:spcPts val="600"/>
              </a:spcAft>
            </a:pPr>
            <a:r>
              <a:rPr lang="sq-AL" sz="2000">
                <a:cs typeface="Arial" panose="020B0604020202020204" pitchFamily="34" charset="0"/>
              </a:rPr>
              <a:t>përdorimi i mjeteve të komunikimit të përshpejtuar;</a:t>
            </a:r>
          </a:p>
          <a:p>
            <a:pPr marL="457200" lvl="2" algn="just">
              <a:spcAft>
                <a:spcPts val="600"/>
              </a:spcAft>
            </a:pPr>
            <a:r>
              <a:rPr lang="sq-AL" sz="2000">
                <a:cs typeface="Arial" panose="020B0604020202020204" pitchFamily="34" charset="0"/>
              </a:rPr>
              <a:t>në varësi të kushteve të zbatueshme të TNJN-ve dhe ligjeve të brendshme;</a:t>
            </a:r>
          </a:p>
          <a:p>
            <a:pPr marL="457200" lvl="2" algn="just">
              <a:spcAft>
                <a:spcPts val="600"/>
              </a:spcAft>
            </a:pPr>
            <a:r>
              <a:rPr lang="sq-AL" sz="2000">
                <a:cs typeface="Arial" panose="020B0604020202020204" pitchFamily="34" charset="0"/>
              </a:rPr>
              <a:t>mbështetja në parimin e kriminalitetit të dyfishtë.</a:t>
            </a:r>
          </a:p>
          <a:p>
            <a:pPr marL="347663" lvl="1" indent="-342900" algn="just">
              <a:spcAft>
                <a:spcPts val="600"/>
              </a:spcAft>
              <a:buFont typeface="Arial" panose="020B0604020202020204" pitchFamily="34" charset="0"/>
              <a:buChar char="•"/>
            </a:pPr>
            <a:r>
              <a:rPr lang="sq-AL" sz="2000" b="1">
                <a:cs typeface="Arial" panose="020B0604020202020204" pitchFamily="34" charset="0"/>
              </a:rPr>
              <a:t>NJN e mundshme</a:t>
            </a:r>
            <a:r>
              <a:rPr lang="sq-AL" sz="2000">
                <a:cs typeface="Arial" panose="020B0604020202020204" pitchFamily="34" charset="0"/>
              </a:rPr>
              <a:t> në mungesë të marrëveshjeve përkatëse (neni 27)</a:t>
            </a:r>
          </a:p>
        </p:txBody>
      </p:sp>
      <p:sp>
        <p:nvSpPr>
          <p:cNvPr id="17" name="Slide Number Placeholder 1">
            <a:extLst>
              <a:ext uri="{FF2B5EF4-FFF2-40B4-BE49-F238E27FC236}">
                <a16:creationId xmlns:a16="http://schemas.microsoft.com/office/drawing/2014/main" xmlns=""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16</a:t>
            </a:fld>
            <a:endParaRPr lang="en-GB" smtClean="0"/>
          </a:p>
        </p:txBody>
      </p:sp>
    </p:spTree>
    <p:extLst>
      <p:ext uri="{BB962C8B-B14F-4D97-AF65-F5344CB8AC3E}">
        <p14:creationId xmlns:p14="http://schemas.microsoft.com/office/powerpoint/2010/main" val="830851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482904" cy="4170372"/>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sq-AL" sz="2000" b="1">
                <a:cs typeface="Arial" panose="020B0604020202020204" pitchFamily="34" charset="0"/>
              </a:rPr>
              <a:t>Ruajtja e përshpejtuar e të dhënave kompjuterike</a:t>
            </a:r>
            <a:r>
              <a:rPr lang="sq-AL" sz="2000">
                <a:cs typeface="Arial" panose="020B0604020202020204" pitchFamily="34" charset="0"/>
              </a:rPr>
              <a:t> (Neni 29):</a:t>
            </a:r>
          </a:p>
          <a:p>
            <a:pPr lvl="1" algn="just">
              <a:spcAft>
                <a:spcPts val="600"/>
              </a:spcAft>
            </a:pPr>
            <a:r>
              <a:rPr lang="sq-AL"/>
              <a:t>Shtrirja e kompetencave të brendshme përkatëse në kontekstin ndërkombëtar;</a:t>
            </a:r>
          </a:p>
          <a:p>
            <a:pPr lvl="1" algn="just">
              <a:spcAft>
                <a:spcPts val="600"/>
              </a:spcAft>
            </a:pPr>
            <a:r>
              <a:rPr lang="sq-AL"/>
              <a:t>Kushti i kriminalitetit të dyfishtë zbatohet vetëm në rrethana të jashtëzakonshme;</a:t>
            </a:r>
          </a:p>
          <a:p>
            <a:pPr lvl="1" algn="just">
              <a:spcAft>
                <a:spcPts val="600"/>
              </a:spcAft>
            </a:pPr>
            <a:r>
              <a:rPr lang="sq-AL"/>
              <a:t>Zbulimi aktual i informacionit është një hap pasues që kërkon NJN.</a:t>
            </a:r>
          </a:p>
          <a:p>
            <a:pPr marL="342900" lvl="1" indent="-342900" algn="just">
              <a:spcAft>
                <a:spcPts val="600"/>
              </a:spcAft>
              <a:buFont typeface="Arial" panose="020B0604020202020204" pitchFamily="34" charset="0"/>
              <a:buChar char="•"/>
            </a:pPr>
            <a:r>
              <a:rPr lang="sq-AL" sz="2000" b="1">
                <a:cs typeface="Arial" panose="020B0604020202020204" pitchFamily="34" charset="0"/>
              </a:rPr>
              <a:t>Zbulimi i përshpejtuar i të dhënave të ruajtura të trafikut</a:t>
            </a:r>
            <a:r>
              <a:rPr lang="sq-AL" sz="2000">
                <a:cs typeface="Arial" panose="020B0604020202020204" pitchFamily="34" charset="0"/>
              </a:rPr>
              <a:t> (Neni 30)</a:t>
            </a:r>
          </a:p>
          <a:p>
            <a:pPr marL="342900" lvl="1" indent="-342900" algn="just">
              <a:spcAft>
                <a:spcPts val="600"/>
              </a:spcAft>
              <a:buFont typeface="Arial" panose="020B0604020202020204" pitchFamily="34" charset="0"/>
              <a:buChar char="•"/>
            </a:pPr>
            <a:r>
              <a:rPr lang="sq-AL" sz="2000" b="1">
                <a:cs typeface="Arial" panose="020B0604020202020204" pitchFamily="34" charset="0"/>
              </a:rPr>
              <a:t>Ndihma e ndërsjellë në lidhje me hyrjen në të dhënat kompjuterike të regjistruara</a:t>
            </a:r>
            <a:r>
              <a:rPr lang="sq-AL" sz="2000">
                <a:cs typeface="Arial" panose="020B0604020202020204" pitchFamily="34" charset="0"/>
              </a:rPr>
              <a:t> (Neni 31)</a:t>
            </a:r>
          </a:p>
          <a:p>
            <a:pPr marL="342900" lvl="1" indent="-342900" algn="just">
              <a:spcAft>
                <a:spcPts val="600"/>
              </a:spcAft>
              <a:buFont typeface="Arial" panose="020B0604020202020204" pitchFamily="34" charset="0"/>
              <a:buChar char="•"/>
            </a:pPr>
            <a:r>
              <a:rPr lang="sq-AL" sz="2000" b="1">
                <a:cs typeface="Arial" panose="020B0604020202020204" pitchFamily="34" charset="0"/>
              </a:rPr>
              <a:t>Qasja ndërkufitare në të dhënat e ruajtura në kompjuter me pëlqim ose në rastet kur janë në dispozicion publik </a:t>
            </a:r>
            <a:r>
              <a:rPr lang="sq-AL" sz="2000">
                <a:cs typeface="Arial" panose="020B0604020202020204" pitchFamily="34" charset="0"/>
              </a:rPr>
              <a:t>(Neni 32)</a:t>
            </a:r>
          </a:p>
          <a:p>
            <a:pPr marL="342900" lvl="1" indent="-342900" algn="just">
              <a:spcAft>
                <a:spcPts val="600"/>
              </a:spcAft>
              <a:buFont typeface="Arial" panose="020B0604020202020204" pitchFamily="34" charset="0"/>
              <a:buChar char="•"/>
            </a:pPr>
            <a:r>
              <a:rPr lang="sq-AL" sz="2000" b="1">
                <a:cs typeface="Arial" panose="020B0604020202020204" pitchFamily="34" charset="0"/>
              </a:rPr>
              <a:t>Ndihma e ndërsjellë për përgjimin e të dhënave</a:t>
            </a:r>
            <a:r>
              <a:rPr lang="sq-AL" sz="2000">
                <a:cs typeface="Arial" panose="020B0604020202020204" pitchFamily="34" charset="0"/>
              </a:rPr>
              <a:t> (Neni 33 dhe 34)</a:t>
            </a:r>
          </a:p>
          <a:p>
            <a:pPr marL="342900" lvl="1" indent="-342900" algn="just">
              <a:spcAft>
                <a:spcPts val="600"/>
              </a:spcAft>
              <a:buFont typeface="Arial" panose="020B0604020202020204" pitchFamily="34" charset="0"/>
              <a:buChar char="•"/>
            </a:pPr>
            <a:r>
              <a:rPr lang="sq-AL" sz="2000" b="1">
                <a:cs typeface="Arial" panose="020B0604020202020204" pitchFamily="34" charset="0"/>
              </a:rPr>
              <a:t>Rrjetet</a:t>
            </a:r>
            <a:r>
              <a:rPr lang="sq-AL" sz="2000">
                <a:cs typeface="Arial" panose="020B0604020202020204" pitchFamily="34" charset="0"/>
              </a:rPr>
              <a:t> </a:t>
            </a:r>
            <a:r>
              <a:rPr lang="sq-AL" sz="2000" b="1">
                <a:cs typeface="Arial" panose="020B0604020202020204" pitchFamily="34" charset="0"/>
              </a:rPr>
              <a:t>24/7 të pikave të kontaktit</a:t>
            </a:r>
            <a:r>
              <a:rPr lang="sq-AL" sz="2000">
                <a:cs typeface="Arial" panose="020B0604020202020204" pitchFamily="34" charset="0"/>
              </a:rPr>
              <a:t>: plotëson dhe nuk zëvendëson kanalet tjera ekzistuese të bashkëpunimit (Neni 35)</a:t>
            </a:r>
          </a:p>
        </p:txBody>
      </p:sp>
      <p:sp>
        <p:nvSpPr>
          <p:cNvPr id="17" name="Slide Number Placeholder 1">
            <a:extLst>
              <a:ext uri="{FF2B5EF4-FFF2-40B4-BE49-F238E27FC236}">
                <a16:creationId xmlns:a16="http://schemas.microsoft.com/office/drawing/2014/main" xmlns=""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smtClean="0"/>
          </a:p>
        </p:txBody>
      </p:sp>
      <p:sp>
        <p:nvSpPr>
          <p:cNvPr id="19" name="TextBox 18">
            <a:extLst>
              <a:ext uri="{FF2B5EF4-FFF2-40B4-BE49-F238E27FC236}">
                <a16:creationId xmlns:a16="http://schemas.microsoft.com/office/drawing/2014/main" xmlns=""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sq-AL" sz="2800">
                <a:solidFill>
                  <a:schemeClr val="bg1"/>
                </a:solidFill>
                <a:latin typeface="Verdana" panose="020B0604030504040204" pitchFamily="34" charset="0"/>
                <a:ea typeface="Verdana" panose="020B0604030504040204" pitchFamily="34" charset="0"/>
                <a:cs typeface="Arial" panose="020B0604020202020204" pitchFamily="34" charset="0"/>
              </a:rPr>
              <a:t>Konventa e Budapestit: </a:t>
            </a:r>
          </a:p>
          <a:p>
            <a:pPr marL="892175" indent="-892175" algn="r"/>
            <a:r>
              <a:rPr lang="sq-AL" sz="2800">
                <a:solidFill>
                  <a:schemeClr val="bg1"/>
                </a:solidFill>
                <a:latin typeface="Verdana" panose="020B0604030504040204" pitchFamily="34" charset="0"/>
                <a:ea typeface="Verdana" panose="020B0604030504040204" pitchFamily="34" charset="0"/>
                <a:cs typeface="Arial" panose="020B0604020202020204" pitchFamily="34" charset="0"/>
              </a:rPr>
              <a:t>parimet e bashkëpunimit ndërkombëtar</a:t>
            </a:r>
          </a:p>
        </p:txBody>
      </p:sp>
    </p:spTree>
    <p:extLst>
      <p:ext uri="{BB962C8B-B14F-4D97-AF65-F5344CB8AC3E}">
        <p14:creationId xmlns:p14="http://schemas.microsoft.com/office/powerpoint/2010/main" val="321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rPr>
              <a:t>Traktatet e Ndihmës juridike të ndërsjellë</a:t>
            </a:r>
          </a:p>
        </p:txBody>
      </p:sp>
      <p:sp>
        <p:nvSpPr>
          <p:cNvPr id="7" name="Rectangle 6">
            <a:extLst>
              <a:ext uri="{FF2B5EF4-FFF2-40B4-BE49-F238E27FC236}">
                <a16:creationId xmlns:a16="http://schemas.microsoft.com/office/drawing/2014/main" xmlns="" id="{1FCE5F71-B62F-4840-AD46-7690CB1F70D4}"/>
              </a:ext>
            </a:extLst>
          </p:cNvPr>
          <p:cNvSpPr/>
          <p:nvPr/>
        </p:nvSpPr>
        <p:spPr>
          <a:xfrm>
            <a:off x="210321" y="1598539"/>
            <a:ext cx="4572000" cy="4154984"/>
          </a:xfrm>
          <a:prstGeom prst="rect">
            <a:avLst/>
          </a:prstGeom>
        </p:spPr>
        <p:txBody>
          <a:bodyPr>
            <a:spAutoFit/>
          </a:bodyPr>
          <a:lstStyle/>
          <a:p>
            <a:pPr marL="342900" indent="-342900" algn="just">
              <a:buFont typeface="Arial" panose="020B0604020202020204" pitchFamily="34" charset="0"/>
              <a:buChar char="•"/>
            </a:pPr>
            <a:r>
              <a:rPr lang="sq-AL" sz="2200" b="1"/>
              <a:t>Bashkëpunimi zyrtar</a:t>
            </a:r>
            <a:r>
              <a:rPr lang="sq-AL" sz="2200"/>
              <a:t> ndërmjet dy ose më shumë vendeve</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sq-AL" sz="2200" b="1"/>
              <a:t>Përfshirja e dispozitave</a:t>
            </a:r>
            <a:r>
              <a:rPr lang="sq-AL" sz="2200"/>
              <a:t> për mbledhjen dhe shkëmbimin e informacionit</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sq-AL" sz="2200" b="1"/>
              <a:t>Parashikimi i situatave</a:t>
            </a:r>
            <a:r>
              <a:rPr lang="sq-AL" sz="2200"/>
              <a:t> në të cilat kërkesat mund të refuzohen</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sq-AL" sz="2200" b="1"/>
              <a:t>Parashikimi i kushteve</a:t>
            </a:r>
            <a:r>
              <a:rPr lang="sq-AL" sz="2200"/>
              <a:t> që duhet të përmbushin kërkesat për ndihmë </a:t>
            </a:r>
          </a:p>
        </p:txBody>
      </p:sp>
      <p:pic>
        <p:nvPicPr>
          <p:cNvPr id="6" name="Picture 5">
            <a:extLst>
              <a:ext uri="{FF2B5EF4-FFF2-40B4-BE49-F238E27FC236}">
                <a16:creationId xmlns:a16="http://schemas.microsoft.com/office/drawing/2014/main" xmlns=""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xmlns=""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smtClean="0"/>
          </a:p>
        </p:txBody>
      </p:sp>
    </p:spTree>
    <p:extLst>
      <p:ext uri="{BB962C8B-B14F-4D97-AF65-F5344CB8AC3E}">
        <p14:creationId xmlns:p14="http://schemas.microsoft.com/office/powerpoint/2010/main" val="235880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423848"/>
            <a:ext cx="4858830" cy="5509200"/>
          </a:xfrm>
          <a:prstGeom prst="rect">
            <a:avLst/>
          </a:prstGeom>
        </p:spPr>
        <p:txBody>
          <a:bodyPr wrap="square">
            <a:spAutoFit/>
          </a:bodyPr>
          <a:lstStyle/>
          <a:p>
            <a:pPr marL="342900" indent="-342900" algn="just">
              <a:buFont typeface="Arial" panose="020B0604020202020204" pitchFamily="34" charset="0"/>
              <a:buChar char="•"/>
            </a:pPr>
            <a:r>
              <a:rPr lang="sq-AL" sz="2200" b="1" dirty="0"/>
              <a:t>Legjislacioni i brendshëm mund të parashohë mekanizma</a:t>
            </a:r>
            <a:r>
              <a:rPr lang="sq-AL" sz="2200" dirty="0"/>
              <a:t> për të bashkëpunuar me vendet, pavarësisht nëse ka TNJN me to ose jo</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sq-AL" sz="2200" b="1" dirty="0"/>
              <a:t>Këto ligje mund të përmbajnë dispozita</a:t>
            </a:r>
            <a:r>
              <a:rPr lang="sq-AL" sz="2200" dirty="0"/>
              <a:t> që mundësojnë bashkëpunim në fusha të ndryshme, përfshirë realizimin ose bërjen e kërkesave për ruajtjen e përshpejtuar të të dhënave të ruajtura, kontrollin dhe sekuestrimin e të dhënave, përgjimin e të dhënave të përmbajtjes dhe mbledhjen e të dhënave të trafikut</a:t>
            </a:r>
          </a:p>
          <a:p>
            <a:pPr marL="800100" lvl="1" indent="-342900">
              <a:buFont typeface="Wingdings" pitchFamily="2" charset="2"/>
              <a:buChar char="ü"/>
            </a:pPr>
            <a:endParaRPr lang="en-GB" sz="2200" dirty="0"/>
          </a:p>
        </p:txBody>
      </p:sp>
      <p:pic>
        <p:nvPicPr>
          <p:cNvPr id="8" name="Picture 7">
            <a:extLst>
              <a:ext uri="{FF2B5EF4-FFF2-40B4-BE49-F238E27FC236}">
                <a16:creationId xmlns:a16="http://schemas.microsoft.com/office/drawing/2014/main" xmlns="" id="{6D3825B6-9D54-6D49-A219-6B069AE55BDA}"/>
              </a:ext>
            </a:extLst>
          </p:cNvPr>
          <p:cNvPicPr>
            <a:picLocks noChangeAspect="1"/>
          </p:cNvPicPr>
          <p:nvPr/>
        </p:nvPicPr>
        <p:blipFill>
          <a:blip r:embed="rId3"/>
          <a:stretch>
            <a:fillRect/>
          </a:stretch>
        </p:blipFill>
        <p:spPr>
          <a:xfrm>
            <a:off x="4904738" y="2867304"/>
            <a:ext cx="4117718" cy="1945180"/>
          </a:xfrm>
          <a:prstGeom prst="rect">
            <a:avLst/>
          </a:prstGeom>
        </p:spPr>
      </p:pic>
      <p:sp>
        <p:nvSpPr>
          <p:cNvPr id="16" name="Slide Number Placeholder 1">
            <a:extLst>
              <a:ext uri="{FF2B5EF4-FFF2-40B4-BE49-F238E27FC236}">
                <a16:creationId xmlns:a16="http://schemas.microsoft.com/office/drawing/2014/main" xmlns=""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smtClean="0"/>
          </a:p>
        </p:txBody>
      </p:sp>
      <p:sp>
        <p:nvSpPr>
          <p:cNvPr id="19" name="Rectangle 18">
            <a:extLst>
              <a:ext uri="{FF2B5EF4-FFF2-40B4-BE49-F238E27FC236}">
                <a16:creationId xmlns:a16="http://schemas.microsoft.com/office/drawing/2014/main" xmlns=""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rPr>
              <a:t>Traktatet e Ndihmës juridike të ndërsjellë</a:t>
            </a:r>
          </a:p>
        </p:txBody>
      </p:sp>
    </p:spTree>
    <p:extLst>
      <p:ext uri="{BB962C8B-B14F-4D97-AF65-F5344CB8AC3E}">
        <p14:creationId xmlns:p14="http://schemas.microsoft.com/office/powerpoint/2010/main" val="283400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smtClean="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solidFill>
                  <a:schemeClr val="bg1"/>
                </a:solidFill>
                <a:latin typeface="Verdana" charset="0"/>
                <a:cs typeface="Verdana" charset="0"/>
              </a:rPr>
              <a:t>Përmbajtja e seancës</a:t>
            </a:r>
          </a:p>
        </p:txBody>
      </p:sp>
      <p:sp>
        <p:nvSpPr>
          <p:cNvPr id="5" name="Rectangle 4">
            <a:extLst>
              <a:ext uri="{FF2B5EF4-FFF2-40B4-BE49-F238E27FC236}">
                <a16:creationId xmlns:a16="http://schemas.microsoft.com/office/drawing/2014/main" xmlns="" id="{7FA81925-418B-D44C-9255-2AEBBFBC0ADA}"/>
              </a:ext>
            </a:extLst>
          </p:cNvPr>
          <p:cNvSpPr/>
          <p:nvPr/>
        </p:nvSpPr>
        <p:spPr>
          <a:xfrm>
            <a:off x="518376" y="1413419"/>
            <a:ext cx="8369591" cy="4237442"/>
          </a:xfrm>
          <a:prstGeom prst="rect">
            <a:avLst/>
          </a:prstGeom>
        </p:spPr>
        <p:txBody>
          <a:bodyPr wrap="square">
            <a:spAutoFit/>
          </a:bodyPr>
          <a:lstStyle/>
          <a:p>
            <a:pPr marL="457200" indent="-457200" eaLnBrk="1" hangingPunct="1">
              <a:lnSpc>
                <a:spcPct val="80000"/>
              </a:lnSpc>
              <a:buFont typeface="+mj-lt"/>
              <a:buAutoNum type="arabicPeriod"/>
            </a:pPr>
            <a:r>
              <a:rPr lang="sq-AL" sz="2800"/>
              <a:t>Dimensioni ndërkombëtar i krimit kibernetik</a:t>
            </a:r>
          </a:p>
          <a:p>
            <a:pPr marL="457200" indent="-457200" eaLnBrk="1" hangingPunct="1">
              <a:lnSpc>
                <a:spcPct val="80000"/>
              </a:lnSpc>
              <a:buFont typeface="+mj-lt"/>
              <a:buAutoNum type="arabicPeriod"/>
            </a:pPr>
            <a:endParaRPr lang="en-GB" sz="2800" dirty="0"/>
          </a:p>
          <a:p>
            <a:pPr marL="457200" indent="-457200" eaLnBrk="1" hangingPunct="1">
              <a:lnSpc>
                <a:spcPct val="80000"/>
              </a:lnSpc>
              <a:buFont typeface="+mj-lt"/>
              <a:buAutoNum type="arabicPeriod"/>
            </a:pPr>
            <a:r>
              <a:rPr lang="sq-AL" sz="2800"/>
              <a:t>Konventa e Budapestit për krimin kibernetik dhe mjetet e bashkëpunimit ndërkombëtar</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sq-AL" sz="2800">
                <a:ea typeface="ＭＳ Ｐゴシック" charset="0"/>
                <a:cs typeface="ＭＳ Ｐゴシック" charset="0"/>
              </a:rPr>
              <a:t>Nene të Përgjithshëm të Ndihmës Juridike të Ndërsjellë të Këshillit të Evropës për Krimin Kibernetik</a:t>
            </a:r>
          </a:p>
          <a:p>
            <a:pPr marL="457200" indent="-457200">
              <a:lnSpc>
                <a:spcPct val="80000"/>
              </a:lnSpc>
              <a:buFont typeface="+mj-lt"/>
              <a:buAutoNum type="arabicPeriod"/>
            </a:pPr>
            <a:endParaRPr lang="en-GB" sz="2800" dirty="0">
              <a:ea typeface="ＭＳ Ｐゴシック" charset="0"/>
            </a:endParaRPr>
          </a:p>
          <a:p>
            <a:pPr marL="457200" indent="-457200">
              <a:lnSpc>
                <a:spcPct val="80000"/>
              </a:lnSpc>
              <a:buFont typeface="+mj-lt"/>
              <a:buAutoNum type="arabicPeriod"/>
            </a:pPr>
            <a:r>
              <a:rPr lang="sq-AL" sz="2800">
                <a:ea typeface="ＭＳ Ｐゴシック" charset="0"/>
                <a:cs typeface="ＭＳ Ｐゴシック" charset="0"/>
              </a:rPr>
              <a:t>Nene Specifike të Ndihmës Juridike të Ndërsjellë të Këshillit të Evropës për Krimin Kibernetik</a:t>
            </a:r>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sq-AL" sz="2800"/>
              <a:t>Përmbledhje</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smtClean="0"/>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q-AL" sz="2400">
                <a:solidFill>
                  <a:schemeClr val="tx1">
                    <a:lumMod val="65000"/>
                    <a:lumOff val="35000"/>
                  </a:schemeClr>
                </a:solidFill>
                <a:latin typeface="+mj-lt"/>
              </a:rPr>
              <a:t>Traktati i Ndihmës juridike të ndërsjellë ka të bëjë me:</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q-AL" sz="2400">
                <a:solidFill>
                  <a:schemeClr val="bg1"/>
                </a:solidFill>
                <a:latin typeface="+mj-lt"/>
              </a:rPr>
              <a:t>Përgjigjja e saktë është A</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274838"/>
            <a:ext cx="8030032" cy="2308324"/>
          </a:xfrm>
          <a:prstGeom prst="rect">
            <a:avLst/>
          </a:prstGeom>
          <a:solidFill>
            <a:srgbClr val="F08A34"/>
          </a:solidFill>
        </p:spPr>
        <p:txBody>
          <a:bodyPr wrap="square" rtlCol="0">
            <a:spAutoFit/>
          </a:bodyPr>
          <a:lstStyle/>
          <a:p>
            <a:pPr marL="1828800" lvl="3" indent="-457200">
              <a:buAutoNum type="alphaUcPeriod"/>
            </a:pPr>
            <a:r>
              <a:rPr lang="sq-AL" sz="2400">
                <a:solidFill>
                  <a:schemeClr val="bg1"/>
                </a:solidFill>
                <a:latin typeface="+mj-lt"/>
              </a:rPr>
              <a:t>Bashkëpunimin zyrtar ndërmjet dy ose më shumë vendeve?</a:t>
            </a:r>
          </a:p>
          <a:p>
            <a:pPr marL="1828800" lvl="3" indent="-457200">
              <a:buAutoNum type="alphaUcPeriod"/>
            </a:pPr>
            <a:r>
              <a:rPr lang="sq-AL" sz="2400">
                <a:solidFill>
                  <a:schemeClr val="bg1"/>
                </a:solidFill>
                <a:latin typeface="+mj-lt"/>
              </a:rPr>
              <a:t>Bashkëpunimin zyrtar ndërmjet dy ose më shumë kompanive?</a:t>
            </a:r>
          </a:p>
          <a:p>
            <a:pPr marL="1828800" lvl="3" indent="-457200">
              <a:buAutoNum type="alphaUcPeriod"/>
            </a:pPr>
            <a:r>
              <a:rPr lang="sq-AL" sz="2400">
                <a:solidFill>
                  <a:schemeClr val="bg1"/>
                </a:solidFill>
                <a:latin typeface="+mj-lt"/>
              </a:rPr>
              <a:t>Bashkëpunimin zyrtar ndërmjet dy ose më shumë autoriteteve?</a:t>
            </a:r>
          </a:p>
        </p:txBody>
      </p:sp>
      <p:sp>
        <p:nvSpPr>
          <p:cNvPr id="11" name="Rectangle 10">
            <a:extLst>
              <a:ext uri="{FF2B5EF4-FFF2-40B4-BE49-F238E27FC236}">
                <a16:creationId xmlns:a16="http://schemas.microsoft.com/office/drawing/2014/main" xmlns="" id="{B91896F7-557D-472D-93AF-CCBDD4ABD0F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2492196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21</a:t>
            </a:fld>
            <a:endParaRPr lang="en-GB" smtClean="0"/>
          </a:p>
        </p:txBody>
      </p:sp>
    </p:spTree>
    <p:extLst>
      <p:ext uri="{BB962C8B-B14F-4D97-AF65-F5344CB8AC3E}">
        <p14:creationId xmlns:p14="http://schemas.microsoft.com/office/powerpoint/2010/main"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24926"/>
            <a:ext cx="8525021" cy="890115"/>
          </a:xfrm>
          <a:prstGeom prst="rect">
            <a:avLst/>
          </a:prstGeom>
        </p:spPr>
        <p:txBody>
          <a:bodyPr wrap="square">
            <a:spAutoFit/>
          </a:bodyPr>
          <a:lstStyle/>
          <a:p>
            <a:pPr>
              <a:lnSpc>
                <a:spcPct val="80000"/>
              </a:lnSpc>
            </a:pPr>
            <a:r>
              <a:rPr lang="sq-AL" sz="3200" b="1">
                <a:ea typeface="ＭＳ Ｐゴシック" charset="0"/>
                <a:cs typeface="ＭＳ Ｐゴシック" charset="0"/>
              </a:rPr>
              <a:t>Nene të Përgjithshme të Ndihmës Juridike të Ndërsjellë të Këshillit të Evropës për Krimin Kibernetik</a:t>
            </a:r>
          </a:p>
        </p:txBody>
      </p:sp>
      <p:sp>
        <p:nvSpPr>
          <p:cNvPr id="11" name="Text Placeholder 2">
            <a:extLst>
              <a:ext uri="{FF2B5EF4-FFF2-40B4-BE49-F238E27FC236}">
                <a16:creationId xmlns:a16="http://schemas.microsoft.com/office/drawing/2014/main" xmlns=""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q-AL" sz="2000">
                <a:solidFill>
                  <a:schemeClr val="tx1">
                    <a:tint val="75000"/>
                  </a:schemeClr>
                </a:solidFill>
              </a:rPr>
              <a:t>Konceptet bazike për bashkëpunimin ndërkombëtar</a:t>
            </a:r>
          </a:p>
        </p:txBody>
      </p:sp>
      <p:sp>
        <p:nvSpPr>
          <p:cNvPr id="19" name="Slide Number Placeholder 1">
            <a:extLst>
              <a:ext uri="{FF2B5EF4-FFF2-40B4-BE49-F238E27FC236}">
                <a16:creationId xmlns:a16="http://schemas.microsoft.com/office/drawing/2014/main" xmlns=""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smtClean="0"/>
          </a:p>
        </p:txBody>
      </p:sp>
      <p:sp>
        <p:nvSpPr>
          <p:cNvPr id="20" name="Rectangle 19">
            <a:extLst>
              <a:ext uri="{FF2B5EF4-FFF2-40B4-BE49-F238E27FC236}">
                <a16:creationId xmlns:a16="http://schemas.microsoft.com/office/drawing/2014/main" xmlns=""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sz="3200">
                <a:latin typeface="Verdana" panose="020B0604030504040204" pitchFamily="34" charset="0"/>
                <a:ea typeface="Verdana" panose="020B0604030504040204" pitchFamily="34" charset="0"/>
                <a:cs typeface="ＭＳ Ｐゴシック" charset="0"/>
              </a:rPr>
              <a:t>Pjesa e tretë:</a:t>
            </a:r>
          </a:p>
        </p:txBody>
      </p:sp>
    </p:spTree>
    <p:extLst>
      <p:ext uri="{BB962C8B-B14F-4D97-AF65-F5344CB8AC3E}">
        <p14:creationId xmlns:p14="http://schemas.microsoft.com/office/powerpoint/2010/main" val="105638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25</a:t>
            </a:r>
          </a:p>
          <a:p>
            <a:pPr algn="r">
              <a:lnSpc>
                <a:spcPct val="80000"/>
              </a:lnSpc>
            </a:pPr>
            <a:r>
              <a:rPr lang="sq-AL" sz="2400">
                <a:latin typeface="Verdana" panose="020B0604030504040204" pitchFamily="34" charset="0"/>
                <a:ea typeface="Verdana" panose="020B0604030504040204" pitchFamily="34" charset="0"/>
              </a:rPr>
              <a:t>Parime të përgjithshme lidhur me ndihmën e ndërsjellë</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90708"/>
            <a:ext cx="4572000" cy="5170646"/>
          </a:xfrm>
          <a:prstGeom prst="rect">
            <a:avLst/>
          </a:prstGeom>
        </p:spPr>
        <p:txBody>
          <a:bodyPr>
            <a:spAutoFit/>
          </a:bodyPr>
          <a:lstStyle/>
          <a:p>
            <a:pPr marL="514350" indent="-514350" algn="just">
              <a:buFont typeface="+mj-lt"/>
              <a:buAutoNum type="arabicPeriod"/>
            </a:pPr>
            <a:r>
              <a:rPr lang="sq-AL" sz="2200"/>
              <a:t>Palët i ofrojnë njëra-tjetrës </a:t>
            </a:r>
            <a:r>
              <a:rPr lang="sq-AL" sz="2200" b="1"/>
              <a:t>ndihmë të ndërsjellë deri në masën më të gjerë të mundur</a:t>
            </a:r>
            <a:r>
              <a:rPr lang="sq-AL" sz="2200"/>
              <a:t> për qëllimet e hetimeve ose gjykimeve të veprave penale që kanë të bëjnë me sistemet dhe të dhënat kompjuterike ose për mbledhjen e provave në formë elektronike për një vepër penale.</a:t>
            </a:r>
          </a:p>
          <a:p>
            <a:pPr marL="514350" indent="-514350" algn="just">
              <a:buFont typeface="+mj-lt"/>
              <a:buAutoNum type="arabicPeriod"/>
            </a:pPr>
            <a:endParaRPr lang="en-US" sz="2200" dirty="0"/>
          </a:p>
          <a:p>
            <a:pPr marL="514350" indent="-514350" algn="just">
              <a:buFont typeface="+mj-lt"/>
              <a:buAutoNum type="arabicPeriod"/>
            </a:pPr>
            <a:r>
              <a:rPr lang="sq-AL" sz="2200"/>
              <a:t>… </a:t>
            </a:r>
            <a:r>
              <a:rPr lang="sq-AL" sz="2200" b="1"/>
              <a:t>miraton këto...legjislative </a:t>
            </a:r>
            <a:r>
              <a:rPr lang="sq-AL" sz="2200"/>
              <a:t>… për të përmbushur detyrimet e parapara në nenet 27-35.</a:t>
            </a:r>
          </a:p>
          <a:p>
            <a:pPr algn="just"/>
            <a:endParaRPr lang="en-US" sz="2200" dirty="0"/>
          </a:p>
        </p:txBody>
      </p:sp>
      <p:sp>
        <p:nvSpPr>
          <p:cNvPr id="19" name="TextBox 18">
            <a:extLst>
              <a:ext uri="{FF2B5EF4-FFF2-40B4-BE49-F238E27FC236}">
                <a16:creationId xmlns:a16="http://schemas.microsoft.com/office/drawing/2014/main" xmlns="" id="{1F68BF9E-69E4-4C94-8087-A60BAB8E2C23}"/>
              </a:ext>
            </a:extLst>
          </p:cNvPr>
          <p:cNvSpPr txBox="1"/>
          <p:nvPr/>
        </p:nvSpPr>
        <p:spPr>
          <a:xfrm>
            <a:off x="5024447" y="2521869"/>
            <a:ext cx="3871885" cy="2308324"/>
          </a:xfrm>
          <a:prstGeom prst="rect">
            <a:avLst/>
          </a:prstGeom>
          <a:noFill/>
        </p:spPr>
        <p:txBody>
          <a:bodyPr wrap="square">
            <a:spAutoFit/>
          </a:bodyPr>
          <a:lstStyle/>
          <a:p>
            <a:pPr marL="342900" indent="-342900" algn="just">
              <a:buFont typeface="Arial" panose="020B0604020202020204" pitchFamily="34" charset="0"/>
              <a:buChar char="•"/>
            </a:pPr>
            <a:r>
              <a:rPr lang="sq-AL" sz="2400" b="1">
                <a:solidFill>
                  <a:srgbClr val="C00000"/>
                </a:solidFill>
                <a:latin typeface="Arial" panose="020B0604020202020204" pitchFamily="34" charset="0"/>
              </a:rPr>
              <a:t>NJN në masën më të gjerë të mundshme</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sq-AL" sz="2400" b="1">
                <a:solidFill>
                  <a:srgbClr val="C00000"/>
                </a:solidFill>
                <a:latin typeface="Arial" panose="020B0604020202020204" pitchFamily="34" charset="0"/>
              </a:rPr>
              <a:t>baza ligjore për të kryer format specifike të bashkëpunimit</a:t>
            </a:r>
          </a:p>
        </p:txBody>
      </p:sp>
      <p:sp>
        <p:nvSpPr>
          <p:cNvPr id="12" name="Slide Number Placeholder 1">
            <a:extLst>
              <a:ext uri="{FF2B5EF4-FFF2-40B4-BE49-F238E27FC236}">
                <a16:creationId xmlns:a16="http://schemas.microsoft.com/office/drawing/2014/main" xmlns=""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23</a:t>
            </a:fld>
            <a:endParaRPr lang="en-GB" smtClean="0"/>
          </a:p>
        </p:txBody>
      </p:sp>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startAt="3"/>
            </a:pPr>
            <a:r>
              <a:rPr lang="sq-AL" sz="2050" b="1"/>
              <a:t>Secila Palë, në rrethana urgjente, mund të bëjë kërkesa… me mjete të përshpejtuara të komunikimit, përfshirë faksin ose email</a:t>
            </a:r>
            <a:r>
              <a:rPr lang="sq-AL" sz="2050"/>
              <a:t> në nivelet e duhura të sigurisë dhe vërtetimit… me konfirmim zyrtar për të ndjekur ... Pala pritëse pranon dhe i përgjigjet... mjete të shpejta të komunikimit.</a:t>
            </a:r>
          </a:p>
          <a:p>
            <a:pPr marL="514350" indent="-514350" algn="just">
              <a:buFont typeface="+mj-lt"/>
              <a:buAutoNum type="arabicPeriod" startAt="3"/>
            </a:pPr>
            <a:endParaRPr lang="en-US" sz="2050" dirty="0"/>
          </a:p>
          <a:p>
            <a:pPr marL="514350" indent="-514350" algn="just">
              <a:buFont typeface="+mj-lt"/>
              <a:buAutoNum type="arabicPeriod" startAt="3"/>
            </a:pPr>
            <a:r>
              <a:rPr lang="sq-AL" sz="2050"/>
              <a:t>… ndihma e ndërsjellë do t'i nënshtrohet kushteve të parapara </a:t>
            </a:r>
            <a:r>
              <a:rPr lang="sq-AL" sz="2050" b="1"/>
              <a:t>nga ligji i Palës së kërkuar ose nga traktatet e zbatueshme të ndihmës së ndërsjellë </a:t>
            </a:r>
            <a:r>
              <a:rPr lang="sq-AL" sz="2050"/>
              <a:t>…</a:t>
            </a:r>
          </a:p>
        </p:txBody>
      </p:sp>
      <p:sp>
        <p:nvSpPr>
          <p:cNvPr id="16" name="TextBox 15">
            <a:extLst>
              <a:ext uri="{FF2B5EF4-FFF2-40B4-BE49-F238E27FC236}">
                <a16:creationId xmlns:a16="http://schemas.microsoft.com/office/drawing/2014/main" xmlns="" id="{D9E76F46-3DD5-4944-9941-2388DC7E4FFD}"/>
              </a:ext>
            </a:extLst>
          </p:cNvPr>
          <p:cNvSpPr txBox="1"/>
          <p:nvPr/>
        </p:nvSpPr>
        <p:spPr>
          <a:xfrm>
            <a:off x="5064369" y="2326955"/>
            <a:ext cx="3713079" cy="2677656"/>
          </a:xfrm>
          <a:prstGeom prst="rect">
            <a:avLst/>
          </a:prstGeom>
          <a:noFill/>
        </p:spPr>
        <p:txBody>
          <a:bodyPr wrap="square">
            <a:spAutoFit/>
          </a:bodyPr>
          <a:lstStyle/>
          <a:p>
            <a:pPr marL="342900" indent="-342900" algn="just">
              <a:buFont typeface="Arial" panose="020B0604020202020204" pitchFamily="34" charset="0"/>
              <a:buChar char="•"/>
            </a:pPr>
            <a:r>
              <a:rPr lang="sq-AL" sz="2400" b="1">
                <a:solidFill>
                  <a:srgbClr val="C00000"/>
                </a:solidFill>
                <a:latin typeface="Arial" panose="020B0604020202020204" pitchFamily="34" charset="0"/>
              </a:rPr>
              <a:t>përshpejtimi i procesit</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sq-AL" sz="2400" b="1">
                <a:solidFill>
                  <a:srgbClr val="C00000"/>
                </a:solidFill>
              </a:rPr>
              <a:t>ndihma e ndërsjellë u nënshtrohet kushteve të TNJN dhe ligjeve të brendshme</a:t>
            </a:r>
          </a:p>
        </p:txBody>
      </p:sp>
      <p:sp>
        <p:nvSpPr>
          <p:cNvPr id="19" name="Slide Number Placeholder 1">
            <a:extLst>
              <a:ext uri="{FF2B5EF4-FFF2-40B4-BE49-F238E27FC236}">
                <a16:creationId xmlns:a16="http://schemas.microsoft.com/office/drawing/2014/main" xmlns=""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smtClean="0"/>
          </a:p>
        </p:txBody>
      </p:sp>
      <p:sp>
        <p:nvSpPr>
          <p:cNvPr id="20" name="Rectangle 19">
            <a:extLst>
              <a:ext uri="{FF2B5EF4-FFF2-40B4-BE49-F238E27FC236}">
                <a16:creationId xmlns:a16="http://schemas.microsoft.com/office/drawing/2014/main" xmlns=""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25</a:t>
            </a:r>
          </a:p>
          <a:p>
            <a:pPr algn="r">
              <a:lnSpc>
                <a:spcPct val="80000"/>
              </a:lnSpc>
            </a:pPr>
            <a:r>
              <a:rPr lang="sq-AL" sz="2400">
                <a:latin typeface="Verdana" panose="020B0604030504040204" pitchFamily="34" charset="0"/>
                <a:ea typeface="Verdana" panose="020B0604030504040204" pitchFamily="34" charset="0"/>
              </a:rPr>
              <a:t>Parime të përgjithshme lidhur me ndihmën e ndërsjellë</a:t>
            </a:r>
          </a:p>
        </p:txBody>
      </p:sp>
    </p:spTree>
    <p:extLst>
      <p:ext uri="{BB962C8B-B14F-4D97-AF65-F5344CB8AC3E}">
        <p14:creationId xmlns:p14="http://schemas.microsoft.com/office/powerpoint/2010/main" val="1322621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a16="http://schemas.microsoft.com/office/drawing/2014/main" xmlns="" id="{A0F587E2-1A44-4A6A-BFF8-218D6C9FB3A7}"/>
              </a:ext>
            </a:extLst>
          </p:cNvPr>
          <p:cNvGraphicFramePr/>
          <p:nvPr>
            <p:extLst>
              <p:ext uri="{D42A27DB-BD31-4B8C-83A1-F6EECF244321}">
                <p14:modId xmlns:p14="http://schemas.microsoft.com/office/powerpoint/2010/main" val="2949040111"/>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xmlns=""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smtClean="0"/>
          </a:p>
        </p:txBody>
      </p:sp>
      <p:sp>
        <p:nvSpPr>
          <p:cNvPr id="19" name="Rectangle 18">
            <a:extLst>
              <a:ext uri="{FF2B5EF4-FFF2-40B4-BE49-F238E27FC236}">
                <a16:creationId xmlns:a16="http://schemas.microsoft.com/office/drawing/2014/main" xmlns=""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dirty="0">
                <a:latin typeface="Verdana" panose="020B0604030504040204" pitchFamily="34" charset="0"/>
                <a:ea typeface="Verdana" panose="020B0604030504040204" pitchFamily="34" charset="0"/>
              </a:rPr>
              <a:t>Neni 25</a:t>
            </a:r>
          </a:p>
          <a:p>
            <a:pPr algn="r">
              <a:lnSpc>
                <a:spcPct val="80000"/>
              </a:lnSpc>
            </a:pPr>
            <a:r>
              <a:rPr lang="sq-AL" sz="2400" dirty="0">
                <a:latin typeface="Verdana" panose="020B0604030504040204" pitchFamily="34" charset="0"/>
                <a:ea typeface="Verdana" panose="020B0604030504040204" pitchFamily="34" charset="0"/>
              </a:rPr>
              <a:t>Parime të përgjithshme lidhur me ndihmën e ndërsjellë</a:t>
            </a:r>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a:latin typeface="Verdana" panose="020B0604030504040204" pitchFamily="34" charset="0"/>
                <a:ea typeface="Verdana" panose="020B0604030504040204" pitchFamily="34" charset="0"/>
              </a:rPr>
              <a:t>Neni 26</a:t>
            </a:r>
          </a:p>
          <a:p>
            <a:pPr algn="r">
              <a:lnSpc>
                <a:spcPct val="80000"/>
              </a:lnSpc>
            </a:pPr>
            <a:r>
              <a:rPr lang="sq-AL" sz="3200">
                <a:latin typeface="Verdana" panose="020B0604030504040204" pitchFamily="34" charset="0"/>
                <a:ea typeface="Verdana" panose="020B0604030504040204" pitchFamily="34" charset="0"/>
              </a:rPr>
              <a:t>Informimi spontan</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a:pPr>
            <a:r>
              <a:rPr lang="sq-AL" sz="2050"/>
              <a:t>Brenda kufijve të ligjit të brendshëm dhe pa kërkese paraprake, një Palë mund </a:t>
            </a:r>
            <a:r>
              <a:rPr lang="sq-AL" sz="2050" b="1"/>
              <a:t>t’i ofrojë një Pale tjetër informacion, i cili është marrë në kuadrin e hetimeve të veta</a:t>
            </a:r>
            <a:r>
              <a:rPr lang="sq-AL" sz="2050"/>
              <a:t> kur kjo e konsideron se dhënia e një informacioni të tillë mund ta ndihmojë Palën marrëse në fillimin ose kryerjen e hetimeve ose gjykimeve në lidhje me veprat penale të përcaktuara në këtë Konventë ose mund të çojë në bërjen e një kërkese për bashkëpunim nga kjo Palë sipas këtij kapitulli.</a:t>
            </a:r>
          </a:p>
        </p:txBody>
      </p:sp>
      <p:sp>
        <p:nvSpPr>
          <p:cNvPr id="16" name="TextBox 15">
            <a:extLst>
              <a:ext uri="{FF2B5EF4-FFF2-40B4-BE49-F238E27FC236}">
                <a16:creationId xmlns:a16="http://schemas.microsoft.com/office/drawing/2014/main" xmlns=""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a:buFont typeface="Arial" panose="020B0604020202020204" pitchFamily="34" charset="0"/>
              <a:buChar char="•"/>
            </a:pPr>
            <a:r>
              <a:rPr lang="sq-AL" sz="2400" b="1">
                <a:solidFill>
                  <a:srgbClr val="C00000"/>
                </a:solidFill>
              </a:rPr>
              <a:t>fuqizon shtetin në posedim të informacionit për t'ia përcjellë atë Shtetit tjetër pa një kërkesë paraprake</a:t>
            </a:r>
          </a:p>
        </p:txBody>
      </p:sp>
      <p:sp>
        <p:nvSpPr>
          <p:cNvPr id="12" name="Slide Number Placeholder 1">
            <a:extLst>
              <a:ext uri="{FF2B5EF4-FFF2-40B4-BE49-F238E27FC236}">
                <a16:creationId xmlns:a16="http://schemas.microsoft.com/office/drawing/2014/main" xmlns=""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smtClean="0"/>
          </a:p>
        </p:txBody>
      </p:sp>
    </p:spTree>
    <p:extLst>
      <p:ext uri="{BB962C8B-B14F-4D97-AF65-F5344CB8AC3E}">
        <p14:creationId xmlns:p14="http://schemas.microsoft.com/office/powerpoint/2010/main" val="1156877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06706" y="1523099"/>
            <a:ext cx="4572000" cy="4508927"/>
          </a:xfrm>
          <a:prstGeom prst="rect">
            <a:avLst/>
          </a:prstGeom>
        </p:spPr>
        <p:txBody>
          <a:bodyPr>
            <a:spAutoFit/>
          </a:bodyPr>
          <a:lstStyle/>
          <a:p>
            <a:pPr marL="514350" indent="-514350" algn="just">
              <a:buFont typeface="+mj-lt"/>
              <a:buAutoNum type="arabicPeriod" startAt="2"/>
            </a:pPr>
            <a:r>
              <a:rPr lang="sq-AL" sz="2050"/>
              <a:t>Para dhënies së një informacioni të tillë, Pala ofruese mund të kërkojë që ky </a:t>
            </a:r>
            <a:r>
              <a:rPr lang="sq-AL" sz="2050" b="1"/>
              <a:t>të mbahet konfidencial dhe të përdoret me kusht</a:t>
            </a:r>
            <a:r>
              <a:rPr lang="sq-AL" sz="2050"/>
              <a:t>. Nëse Pala marrëse nuk mund ta përmbushë këtë kërkesë, kjo njofton Palën ofruese, e cila pastaj vendos nëse informacioni duhet të jepet. Kur Pala marrëse e pranon informacionin me kushte, ajo mbetet e detyruar prej tyre.</a:t>
            </a:r>
          </a:p>
        </p:txBody>
      </p:sp>
      <p:sp>
        <p:nvSpPr>
          <p:cNvPr id="16" name="TextBox 15">
            <a:extLst>
              <a:ext uri="{FF2B5EF4-FFF2-40B4-BE49-F238E27FC236}">
                <a16:creationId xmlns:a16="http://schemas.microsoft.com/office/drawing/2014/main" xmlns=""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a:buFont typeface="Arial" panose="020B0604020202020204" pitchFamily="34" charset="0"/>
              <a:buChar char="•"/>
            </a:pPr>
            <a:r>
              <a:rPr lang="sq-AL" sz="2400" b="1">
                <a:solidFill>
                  <a:srgbClr val="C00000"/>
                </a:solidFill>
              </a:rPr>
              <a:t>Pala do të dërgojë informacionin në mënyrë spontane vetëm nëse informacioni i ndjeshëm do të mbahet konfidencial</a:t>
            </a:r>
          </a:p>
        </p:txBody>
      </p:sp>
      <p:sp>
        <p:nvSpPr>
          <p:cNvPr id="20" name="Slide Number Placeholder 1">
            <a:extLst>
              <a:ext uri="{FF2B5EF4-FFF2-40B4-BE49-F238E27FC236}">
                <a16:creationId xmlns:a16="http://schemas.microsoft.com/office/drawing/2014/main" xmlns=""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smtClean="0"/>
          </a:p>
        </p:txBody>
      </p:sp>
      <p:sp>
        <p:nvSpPr>
          <p:cNvPr id="21" name="Rectangle 20">
            <a:extLst>
              <a:ext uri="{FF2B5EF4-FFF2-40B4-BE49-F238E27FC236}">
                <a16:creationId xmlns:a16="http://schemas.microsoft.com/office/drawing/2014/main" xmlns=""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a:latin typeface="Verdana" panose="020B0604030504040204" pitchFamily="34" charset="0"/>
                <a:ea typeface="Verdana" panose="020B0604030504040204" pitchFamily="34" charset="0"/>
              </a:rPr>
              <a:t>Neni 26</a:t>
            </a:r>
          </a:p>
          <a:p>
            <a:pPr algn="r">
              <a:lnSpc>
                <a:spcPct val="80000"/>
              </a:lnSpc>
            </a:pPr>
            <a:r>
              <a:rPr lang="sq-AL" sz="3200">
                <a:latin typeface="Verdana" panose="020B0604030504040204" pitchFamily="34" charset="0"/>
                <a:ea typeface="Verdana" panose="020B0604030504040204" pitchFamily="34" charset="0"/>
              </a:rPr>
              <a:t>Informimi spontan</a:t>
            </a:r>
          </a:p>
        </p:txBody>
      </p:sp>
    </p:spTree>
    <p:extLst>
      <p:ext uri="{BB962C8B-B14F-4D97-AF65-F5344CB8AC3E}">
        <p14:creationId xmlns:p14="http://schemas.microsoft.com/office/powerpoint/2010/main" val="383579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a16="http://schemas.microsoft.com/office/drawing/2014/main" xmlns="" id="{77F675A6-2D60-41E4-9319-258232C26433}"/>
              </a:ext>
            </a:extLst>
          </p:cNvPr>
          <p:cNvGraphicFramePr/>
          <p:nvPr>
            <p:extLst>
              <p:ext uri="{D42A27DB-BD31-4B8C-83A1-F6EECF244321}">
                <p14:modId xmlns:p14="http://schemas.microsoft.com/office/powerpoint/2010/main" val="755966686"/>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smtClean="0"/>
          </a:p>
        </p:txBody>
      </p:sp>
      <p:sp>
        <p:nvSpPr>
          <p:cNvPr id="6" name="Rectangle 5">
            <a:extLst>
              <a:ext uri="{FF2B5EF4-FFF2-40B4-BE49-F238E27FC236}">
                <a16:creationId xmlns:a16="http://schemas.microsoft.com/office/drawing/2014/main" xmlns="" id="{E4736DEE-D5C1-491B-810E-3A367A6ED97B}"/>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a:latin typeface="Verdana" panose="020B0604030504040204" pitchFamily="34" charset="0"/>
                <a:ea typeface="Verdana" panose="020B0604030504040204" pitchFamily="34" charset="0"/>
              </a:rPr>
              <a:t>Neni 26</a:t>
            </a:r>
          </a:p>
          <a:p>
            <a:pPr algn="r">
              <a:lnSpc>
                <a:spcPct val="80000"/>
              </a:lnSpc>
            </a:pPr>
            <a:r>
              <a:rPr lang="sq-AL" sz="3200">
                <a:latin typeface="Verdana" panose="020B0604030504040204" pitchFamily="34" charset="0"/>
                <a:ea typeface="Verdana" panose="020B0604030504040204" pitchFamily="34" charset="0"/>
              </a:rPr>
              <a:t>Informimi spontan</a:t>
            </a:r>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smtClean="0"/>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q-AL" sz="2400">
                <a:solidFill>
                  <a:schemeClr val="tx1">
                    <a:lumMod val="65000"/>
                    <a:lumOff val="35000"/>
                  </a:schemeClr>
                </a:solidFill>
                <a:latin typeface="+mj-lt"/>
              </a:rPr>
              <a:t>Në rrethana urgjente, kërkesat mund të bëhen duke përdorur e-mail.</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q-AL" sz="2400">
                <a:solidFill>
                  <a:schemeClr val="bg1"/>
                </a:solidFill>
                <a:latin typeface="+mj-lt"/>
              </a:rPr>
              <a:t>Përgjigjja e saktë është A</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sq-AL" sz="2400">
                <a:solidFill>
                  <a:schemeClr val="bg1"/>
                </a:solidFill>
                <a:latin typeface="+mj-lt"/>
              </a:rPr>
              <a:t>E vërtetë</a:t>
            </a:r>
          </a:p>
          <a:p>
            <a:pPr marL="1828800" lvl="3" indent="-457200">
              <a:buAutoNum type="alphaUcPeriod"/>
            </a:pPr>
            <a:r>
              <a:rPr lang="sq-AL" sz="2400">
                <a:solidFill>
                  <a:schemeClr val="bg1"/>
                </a:solidFill>
                <a:latin typeface="+mj-lt"/>
              </a:rPr>
              <a:t>E pavërtetë</a:t>
            </a: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278425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smtClean="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rPr>
              <a:t>Objektivat e seancës</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sq-AL" sz="2400"/>
              <a:t>Të kuptuarit e dimensionit global të internetit dhe dimensionin ndërkombëtar të krimit kibernetik</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sq-AL" sz="2400"/>
              <a:t>Kuptimi i sfidave të krimit kibernetik në mjedisin ndërkombëtar</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sq-AL" sz="2400"/>
              <a:t>Shpjegimi i rëndësisë së bashkëpunimit ndërkombëtar dhe njohja e instrumenteve në dispozicion për bashkëpunimin ndërkombëtar në fushën e krimit kibernetik</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sq-AL" sz="2400"/>
              <a:t>Diskutimi i Konventës së Budapestit për Krimin Kibernetik dhe identifikimi i parimeve dhe neneve të saj të përgjithshme dhe të veçanta mbi Ndihmën Juridike të Ndërsjellë në çështjet penale</a:t>
            </a:r>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27</a:t>
            </a:r>
          </a:p>
          <a:p>
            <a:pPr algn="r">
              <a:lnSpc>
                <a:spcPct val="80000"/>
              </a:lnSpc>
            </a:pPr>
            <a:r>
              <a:rPr lang="sq-AL" sz="2400">
                <a:latin typeface="Verdana" panose="020B0604030504040204" pitchFamily="34" charset="0"/>
                <a:ea typeface="Verdana" panose="020B0604030504040204" pitchFamily="34" charset="0"/>
              </a:rPr>
              <a:t>Procedurat që kanë të bëjnë me ndihmën e ndërsjellë</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30068"/>
            <a:ext cx="4572000" cy="5193729"/>
          </a:xfrm>
          <a:prstGeom prst="rect">
            <a:avLst/>
          </a:prstGeom>
        </p:spPr>
        <p:txBody>
          <a:bodyPr>
            <a:spAutoFit/>
          </a:bodyPr>
          <a:lstStyle/>
          <a:p>
            <a:pPr marL="457200" indent="-457200" algn="just">
              <a:buFont typeface="+mj-lt"/>
              <a:buAutoNum type="arabicPeriod" startAt="2"/>
            </a:pPr>
            <a:r>
              <a:rPr lang="sq-AL" sz="1950"/>
              <a:t>a) </a:t>
            </a:r>
            <a:r>
              <a:rPr lang="sq-AL" sz="1950" b="1"/>
              <a:t>Secila Palë cakton një ose disa autoritete qendrore</a:t>
            </a:r>
            <a:r>
              <a:rPr lang="sq-AL" sz="1950"/>
              <a:t>, që do të jenë të përgjegjshëm për të dërguar ose përgjigjur kërkesave për ndihmë të ndërsjellë, përmbushjen e kërkesave të tilla ose transmetimin e tyre tek organet kompetente për plotësimin e tyre.</a:t>
            </a:r>
          </a:p>
          <a:p>
            <a:pPr algn="just"/>
            <a:r>
              <a:rPr lang="sq-AL" sz="1950"/>
              <a:t>	b) </a:t>
            </a:r>
            <a:r>
              <a:rPr lang="sq-AL" sz="1950" b="1"/>
              <a:t>Autoritetet qendrore komunikojnë drejtpërdrejt me njëri-tjetrin</a:t>
            </a:r>
            <a:r>
              <a:rPr lang="sq-AL" sz="1950"/>
              <a:t>;</a:t>
            </a:r>
          </a:p>
          <a:p>
            <a:pPr algn="just"/>
            <a:endParaRPr lang="en-US" sz="1950" b="1" dirty="0"/>
          </a:p>
          <a:p>
            <a:pPr marL="457200" indent="-457200" algn="just">
              <a:buClr>
                <a:schemeClr val="tx1"/>
              </a:buClr>
              <a:buFont typeface="+mj-lt"/>
              <a:buAutoNum type="arabicPeriod" startAt="3"/>
            </a:pPr>
            <a:r>
              <a:rPr lang="sq-AL" sz="1950" b="1"/>
              <a:t>Kërkesat për ndihmë të ndërsjellë</a:t>
            </a:r>
            <a:r>
              <a:rPr lang="sq-AL" sz="1950"/>
              <a:t> që bëhen sipas këtij neni </a:t>
            </a:r>
            <a:r>
              <a:rPr lang="sq-AL" sz="1950" b="1"/>
              <a:t>përmbushen në pajtim me procedurat e caktuara nga Pala kërkuese, përveç kur ato janë të papajtueshme me ligjin e Palës pritëse</a:t>
            </a:r>
            <a:r>
              <a:rPr lang="sq-AL" sz="1950"/>
              <a:t>.</a:t>
            </a:r>
          </a:p>
        </p:txBody>
      </p:sp>
      <p:sp>
        <p:nvSpPr>
          <p:cNvPr id="16" name="TextBox 15">
            <a:extLst>
              <a:ext uri="{FF2B5EF4-FFF2-40B4-BE49-F238E27FC236}">
                <a16:creationId xmlns:a16="http://schemas.microsoft.com/office/drawing/2014/main" xmlns="" id="{16FE3329-51E5-474A-9117-C35827CFA84A}"/>
              </a:ext>
            </a:extLst>
          </p:cNvPr>
          <p:cNvSpPr txBox="1"/>
          <p:nvPr/>
        </p:nvSpPr>
        <p:spPr>
          <a:xfrm>
            <a:off x="5485876" y="1646210"/>
            <a:ext cx="3171497" cy="4154984"/>
          </a:xfrm>
          <a:prstGeom prst="rect">
            <a:avLst/>
          </a:prstGeom>
          <a:noFill/>
        </p:spPr>
        <p:txBody>
          <a:bodyPr wrap="square">
            <a:spAutoFit/>
          </a:bodyPr>
          <a:lstStyle/>
          <a:p>
            <a:pPr marL="342900" indent="-342900" algn="just">
              <a:buFont typeface="Arial" panose="020B0604020202020204" pitchFamily="34" charset="0"/>
              <a:buChar char="•"/>
            </a:pPr>
            <a:r>
              <a:rPr lang="sq-AL" sz="2400" b="1">
                <a:solidFill>
                  <a:srgbClr val="C00000"/>
                </a:solidFill>
              </a:rPr>
              <a:t>caktimi i autoritetit qendror dhe krijimi i kontakteve të drejtpërdrejta</a:t>
            </a:r>
          </a:p>
          <a:p>
            <a:pPr algn="just"/>
            <a:endParaRPr lang="en-GB" sz="2400" b="1" dirty="0">
              <a:solidFill>
                <a:srgbClr val="C00000"/>
              </a:solidFill>
            </a:endParaRPr>
          </a:p>
          <a:p>
            <a:pPr marL="342900" indent="-342900" algn="just">
              <a:buFont typeface="Arial" panose="020B0604020202020204" pitchFamily="34" charset="0"/>
              <a:buChar char="•"/>
            </a:pPr>
            <a:r>
              <a:rPr lang="sq-AL" sz="2400" b="1">
                <a:solidFill>
                  <a:srgbClr val="C00000"/>
                </a:solidFill>
              </a:rPr>
              <a:t>ndihma e ndërsjellë duhet të kryhet përmes zbatimit të traktateve përkatëse</a:t>
            </a:r>
          </a:p>
          <a:p>
            <a:pPr marL="342900" indent="-342900" algn="just">
              <a:buFont typeface="Arial" panose="020B0604020202020204" pitchFamily="34" charset="0"/>
              <a:buChar char="•"/>
            </a:pPr>
            <a:endParaRPr lang="en-GB" sz="2400" b="1" dirty="0">
              <a:solidFill>
                <a:srgbClr val="FF0000"/>
              </a:solidFill>
            </a:endParaRPr>
          </a:p>
        </p:txBody>
      </p:sp>
      <p:sp>
        <p:nvSpPr>
          <p:cNvPr id="12" name="Slide Number Placeholder 1">
            <a:extLst>
              <a:ext uri="{FF2B5EF4-FFF2-40B4-BE49-F238E27FC236}">
                <a16:creationId xmlns:a16="http://schemas.microsoft.com/office/drawing/2014/main" xmlns=""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smtClean="0"/>
          </a:p>
        </p:txBody>
      </p:sp>
    </p:spTree>
    <p:extLst>
      <p:ext uri="{BB962C8B-B14F-4D97-AF65-F5344CB8AC3E}">
        <p14:creationId xmlns:p14="http://schemas.microsoft.com/office/powerpoint/2010/main" val="1734736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84545"/>
            <a:ext cx="4572000" cy="4708981"/>
          </a:xfrm>
          <a:prstGeom prst="rect">
            <a:avLst/>
          </a:prstGeom>
        </p:spPr>
        <p:txBody>
          <a:bodyPr>
            <a:spAutoFit/>
          </a:bodyPr>
          <a:lstStyle/>
          <a:p>
            <a:pPr marL="457200" indent="-457200" algn="just">
              <a:buFont typeface="+mj-lt"/>
              <a:buAutoNum type="arabicPeriod" startAt="9"/>
            </a:pPr>
            <a:r>
              <a:rPr lang="sq-AL" sz="2000"/>
              <a:t>a.) Në rast urgjence, kërkesat për ndihmë të ndërsjellë ose komunikimet... </a:t>
            </a:r>
            <a:r>
              <a:rPr lang="sq-AL" sz="2000" b="1"/>
              <a:t>mund të dërgohen direkt nga organet gjyqësore të Palës kërkuese për këto organe të Palës pritëse</a:t>
            </a:r>
            <a:r>
              <a:rPr lang="sq-AL" sz="2000"/>
              <a:t>. … një kopje do t'i dërgohet në të njëjtën kohë autoritetit qendror ...;</a:t>
            </a:r>
          </a:p>
          <a:p>
            <a:pPr algn="just"/>
            <a:r>
              <a:rPr lang="sq-AL" sz="2000"/>
              <a:t>	b.) Çdo kërkesë ose komunikim sipas këtij paragrafi mund të </a:t>
            </a:r>
            <a:r>
              <a:rPr lang="sq-AL" sz="2000" b="1"/>
              <a:t>bëhet nëpërmjet Organizatës Ndërkombëtare të Policisë Kriminale (Interpol)</a:t>
            </a:r>
            <a:r>
              <a:rPr lang="sq-AL" sz="2000"/>
              <a:t>;</a:t>
            </a:r>
          </a:p>
          <a:p>
            <a:pPr algn="just"/>
            <a:r>
              <a:rPr lang="sq-AL" sz="2000"/>
              <a:t>	d.) Kërkesat ose komunikimet  	… 	</a:t>
            </a:r>
            <a:r>
              <a:rPr lang="sq-AL" sz="2000" b="1"/>
              <a:t>të cilat nuk kanë të bëjnë me ndonjë masë detyruese, mund të dërgohen drejtpërdrejt … .</a:t>
            </a:r>
          </a:p>
        </p:txBody>
      </p:sp>
      <p:sp>
        <p:nvSpPr>
          <p:cNvPr id="16" name="TextBox 15">
            <a:extLst>
              <a:ext uri="{FF2B5EF4-FFF2-40B4-BE49-F238E27FC236}">
                <a16:creationId xmlns:a16="http://schemas.microsoft.com/office/drawing/2014/main" xmlns="" id="{9DB149C2-1A12-4027-BEFF-CE6339B449DA}"/>
              </a:ext>
            </a:extLst>
          </p:cNvPr>
          <p:cNvSpPr txBox="1"/>
          <p:nvPr/>
        </p:nvSpPr>
        <p:spPr>
          <a:xfrm>
            <a:off x="4889939" y="2015542"/>
            <a:ext cx="4132517" cy="3046988"/>
          </a:xfrm>
          <a:prstGeom prst="rect">
            <a:avLst/>
          </a:prstGeom>
          <a:noFill/>
        </p:spPr>
        <p:txBody>
          <a:bodyPr wrap="square">
            <a:spAutoFit/>
          </a:bodyPr>
          <a:lstStyle/>
          <a:p>
            <a:pPr marL="342900" indent="-342900" algn="just">
              <a:buFont typeface="Arial" panose="020B0604020202020204" pitchFamily="34" charset="0"/>
              <a:buChar char="•"/>
            </a:pPr>
            <a:r>
              <a:rPr lang="sq-AL" sz="2400" b="1">
                <a:solidFill>
                  <a:srgbClr val="C00000"/>
                </a:solidFill>
              </a:rPr>
              <a:t>kërkesat mund të dërgohen drejtpërdrejt nga gjyqtarët dhe prokurorët e Palës kërkuese te gjykatësit dhe prokurorët e Palës pritëse</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sq-AL" sz="2400" b="1">
                <a:solidFill>
                  <a:srgbClr val="C00000"/>
                </a:solidFill>
              </a:rPr>
              <a:t>Përdorimi i kanaleve të Interpol-it</a:t>
            </a:r>
          </a:p>
        </p:txBody>
      </p:sp>
      <p:sp>
        <p:nvSpPr>
          <p:cNvPr id="19" name="Slide Number Placeholder 1">
            <a:extLst>
              <a:ext uri="{FF2B5EF4-FFF2-40B4-BE49-F238E27FC236}">
                <a16:creationId xmlns:a16="http://schemas.microsoft.com/office/drawing/2014/main" xmlns=""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smtClean="0"/>
          </a:p>
        </p:txBody>
      </p:sp>
      <p:sp>
        <p:nvSpPr>
          <p:cNvPr id="20" name="Rectangle 19">
            <a:extLst>
              <a:ext uri="{FF2B5EF4-FFF2-40B4-BE49-F238E27FC236}">
                <a16:creationId xmlns:a16="http://schemas.microsoft.com/office/drawing/2014/main" xmlns=""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27</a:t>
            </a:r>
          </a:p>
          <a:p>
            <a:pPr algn="r">
              <a:lnSpc>
                <a:spcPct val="80000"/>
              </a:lnSpc>
            </a:pPr>
            <a:r>
              <a:rPr lang="sq-AL" sz="2400">
                <a:latin typeface="Verdana" panose="020B0604030504040204" pitchFamily="34" charset="0"/>
                <a:ea typeface="Verdana" panose="020B0604030504040204" pitchFamily="34" charset="0"/>
              </a:rPr>
              <a:t>Procedurat që kanë të bëjnë me ndihmën e ndërsjellë</a:t>
            </a:r>
          </a:p>
        </p:txBody>
      </p:sp>
    </p:spTree>
    <p:extLst>
      <p:ext uri="{BB962C8B-B14F-4D97-AF65-F5344CB8AC3E}">
        <p14:creationId xmlns:p14="http://schemas.microsoft.com/office/powerpoint/2010/main" val="2094790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C34A32F7-EAA0-4D66-BCA0-E3CA6C2BEB7E}"/>
              </a:ext>
            </a:extLst>
          </p:cNvPr>
          <p:cNvGraphicFramePr/>
          <p:nvPr>
            <p:extLst>
              <p:ext uri="{D42A27DB-BD31-4B8C-83A1-F6EECF244321}">
                <p14:modId xmlns:p14="http://schemas.microsoft.com/office/powerpoint/2010/main" val="673656920"/>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smtClean="0"/>
          </a:p>
        </p:txBody>
      </p:sp>
      <p:sp>
        <p:nvSpPr>
          <p:cNvPr id="16" name="Rectangle 15">
            <a:extLst>
              <a:ext uri="{FF2B5EF4-FFF2-40B4-BE49-F238E27FC236}">
                <a16:creationId xmlns:a16="http://schemas.microsoft.com/office/drawing/2014/main" xmlns=""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27</a:t>
            </a:r>
          </a:p>
          <a:p>
            <a:pPr algn="r">
              <a:lnSpc>
                <a:spcPct val="80000"/>
              </a:lnSpc>
            </a:pPr>
            <a:r>
              <a:rPr lang="sq-AL" sz="2400">
                <a:latin typeface="Verdana" panose="020B0604030504040204" pitchFamily="34" charset="0"/>
                <a:ea typeface="Verdana" panose="020B0604030504040204" pitchFamily="34" charset="0"/>
              </a:rPr>
              <a:t>Procedurat që kanë të bëjnë me ndihmën e ndërsjellë</a:t>
            </a:r>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33</a:t>
            </a:fld>
            <a:endParaRPr lang="en-GB" smtClean="0"/>
          </a:p>
        </p:txBody>
      </p:sp>
    </p:spTree>
    <p:extLst>
      <p:ext uri="{BB962C8B-B14F-4D97-AF65-F5344CB8AC3E}">
        <p14:creationId xmlns:p14="http://schemas.microsoft.com/office/powerpoint/2010/main" val="29370719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56754"/>
            <a:ext cx="8525021" cy="890115"/>
          </a:xfrm>
          <a:prstGeom prst="rect">
            <a:avLst/>
          </a:prstGeom>
        </p:spPr>
        <p:txBody>
          <a:bodyPr wrap="square">
            <a:spAutoFit/>
          </a:bodyPr>
          <a:lstStyle/>
          <a:p>
            <a:pPr>
              <a:lnSpc>
                <a:spcPct val="80000"/>
              </a:lnSpc>
            </a:pPr>
            <a:r>
              <a:rPr lang="sq-AL" sz="3200" b="1">
                <a:ea typeface="ＭＳ Ｐゴシック" charset="0"/>
                <a:cs typeface="ＭＳ Ｐゴシック" charset="0"/>
              </a:rPr>
              <a:t>Nene Specifike të Ndihmës Juridike të Ndërsjellë të Këshillit të Evropës për Krimin Kibernetik</a:t>
            </a:r>
          </a:p>
        </p:txBody>
      </p:sp>
      <p:sp>
        <p:nvSpPr>
          <p:cNvPr id="11" name="Text Placeholder 2">
            <a:extLst>
              <a:ext uri="{FF2B5EF4-FFF2-40B4-BE49-F238E27FC236}">
                <a16:creationId xmlns:a16="http://schemas.microsoft.com/office/drawing/2014/main" xmlns=""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q-AL" sz="2000">
                <a:solidFill>
                  <a:schemeClr val="tx1">
                    <a:tint val="75000"/>
                  </a:schemeClr>
                </a:solidFill>
              </a:rPr>
              <a:t>Konceptet bazike për bashkëpunimin ndërkombëtar</a:t>
            </a:r>
          </a:p>
        </p:txBody>
      </p:sp>
      <p:sp>
        <p:nvSpPr>
          <p:cNvPr id="12" name="Slide Number Placeholder 1">
            <a:extLst>
              <a:ext uri="{FF2B5EF4-FFF2-40B4-BE49-F238E27FC236}">
                <a16:creationId xmlns:a16="http://schemas.microsoft.com/office/drawing/2014/main" xmlns=""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smtClean="0"/>
          </a:p>
        </p:txBody>
      </p:sp>
      <p:sp>
        <p:nvSpPr>
          <p:cNvPr id="16" name="Rectangle 15">
            <a:extLst>
              <a:ext uri="{FF2B5EF4-FFF2-40B4-BE49-F238E27FC236}">
                <a16:creationId xmlns:a16="http://schemas.microsoft.com/office/drawing/2014/main" xmlns=""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sz="3200">
                <a:latin typeface="Verdana" panose="020B0604030504040204" pitchFamily="34" charset="0"/>
                <a:ea typeface="Verdana" panose="020B0604030504040204" pitchFamily="34" charset="0"/>
                <a:cs typeface="ＭＳ Ｐゴシック" charset="0"/>
              </a:rPr>
              <a:t>Pjesa e katërt</a:t>
            </a:r>
          </a:p>
        </p:txBody>
      </p:sp>
    </p:spTree>
    <p:extLst>
      <p:ext uri="{BB962C8B-B14F-4D97-AF65-F5344CB8AC3E}">
        <p14:creationId xmlns:p14="http://schemas.microsoft.com/office/powerpoint/2010/main" val="731303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29</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Ruajtja e përshpejtuar e të dhënave të ruajtura </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në një sistem kompjuterik</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690062"/>
            <a:ext cx="4572000" cy="3477875"/>
          </a:xfrm>
          <a:prstGeom prst="rect">
            <a:avLst/>
          </a:prstGeom>
        </p:spPr>
        <p:txBody>
          <a:bodyPr>
            <a:spAutoFit/>
          </a:bodyPr>
          <a:lstStyle/>
          <a:p>
            <a:pPr marL="514350" indent="-514350" algn="just">
              <a:buFont typeface="+mj-lt"/>
              <a:buAutoNum type="arabicPeriod"/>
            </a:pPr>
            <a:r>
              <a:rPr lang="sq-AL" sz="2000">
                <a:cs typeface="Times New Roman" pitchFamily="18" charset="0"/>
              </a:rPr>
              <a:t>Një Palë mund t’i kërkojë një Pale tjetër të urdhërojë ose të sigurojë në ndonjë mënyrë tjetër </a:t>
            </a:r>
            <a:r>
              <a:rPr lang="sq-AL" sz="2000" b="1">
                <a:cs typeface="Times New Roman" pitchFamily="18" charset="0"/>
              </a:rPr>
              <a:t>ruajtjen e përshpejtuar të të dhënave</a:t>
            </a:r>
            <a:r>
              <a:rPr lang="sq-AL" sz="2000">
                <a:cs typeface="Times New Roman" pitchFamily="18" charset="0"/>
              </a:rPr>
              <a:t> të regjistruara nëpërmjet një sistemi kompjuterik, i cili ndodhet brenda territorit të Palës tjetër dhe në lidhje me të cilën Pala kërkuese </a:t>
            </a:r>
            <a:r>
              <a:rPr lang="sq-AL" sz="2000" b="1">
                <a:cs typeface="Times New Roman" pitchFamily="18" charset="0"/>
              </a:rPr>
              <a:t>ka për qëllim të bëjë një kërkesë për ndihmë të ndërsjellë për të kërkuar hyrje të ngjashme, ngrirje, sigurim të ngjashëm ose hapje të të dhënave</a:t>
            </a:r>
            <a:r>
              <a:rPr lang="sq-AL" sz="2000">
                <a:cs typeface="Times New Roman" pitchFamily="18" charset="0"/>
              </a:rPr>
              <a:t>.</a:t>
            </a:r>
          </a:p>
        </p:txBody>
      </p:sp>
      <p:sp>
        <p:nvSpPr>
          <p:cNvPr id="5" name="Rectangle 4">
            <a:extLst>
              <a:ext uri="{FF2B5EF4-FFF2-40B4-BE49-F238E27FC236}">
                <a16:creationId xmlns:a16="http://schemas.microsoft.com/office/drawing/2014/main" xmlns=""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a:buFont typeface="Arial" panose="020B0604020202020204" pitchFamily="34" charset="0"/>
              <a:buChar char="•"/>
            </a:pPr>
            <a:r>
              <a:rPr lang="sq-AL" sz="2400" b="1">
                <a:solidFill>
                  <a:srgbClr val="C00000"/>
                </a:solidFill>
                <a:cs typeface="Times New Roman" pitchFamily="18" charset="0"/>
              </a:rPr>
              <a:t>ruajtja e shpejtë e të dhënave të ruajtura me anë të një kompjuteri të vendosur brenda territorit të Palës tjetër </a:t>
            </a:r>
          </a:p>
        </p:txBody>
      </p:sp>
      <p:sp>
        <p:nvSpPr>
          <p:cNvPr id="12" name="Slide Number Placeholder 1">
            <a:extLst>
              <a:ext uri="{FF2B5EF4-FFF2-40B4-BE49-F238E27FC236}">
                <a16:creationId xmlns:a16="http://schemas.microsoft.com/office/drawing/2014/main" xmlns=""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smtClean="0"/>
          </a:p>
        </p:txBody>
      </p:sp>
    </p:spTree>
    <p:extLst>
      <p:ext uri="{BB962C8B-B14F-4D97-AF65-F5344CB8AC3E}">
        <p14:creationId xmlns:p14="http://schemas.microsoft.com/office/powerpoint/2010/main" val="27218748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89546"/>
            <a:ext cx="4572000" cy="5355312"/>
          </a:xfrm>
          <a:prstGeom prst="rect">
            <a:avLst/>
          </a:prstGeom>
        </p:spPr>
        <p:txBody>
          <a:bodyPr>
            <a:spAutoFit/>
          </a:bodyPr>
          <a:lstStyle/>
          <a:p>
            <a:pPr marL="457200" indent="-457200" algn="just">
              <a:buFont typeface="+mj-lt"/>
              <a:buAutoNum type="arabicPeriod" startAt="2"/>
              <a:defRPr/>
            </a:pPr>
            <a:r>
              <a:rPr lang="sq-AL"/>
              <a:t>Një kërkesë … duhet të specifikojë:</a:t>
            </a:r>
          </a:p>
          <a:p>
            <a:pPr algn="just">
              <a:defRPr/>
            </a:pPr>
            <a:endParaRPr lang="en-US" dirty="0">
              <a:cs typeface="Times New Roman" pitchFamily="18" charset="0"/>
            </a:endParaRPr>
          </a:p>
          <a:p>
            <a:pPr marL="857250" lvl="1" indent="-457200" algn="just">
              <a:buFont typeface="+mj-lt"/>
              <a:buAutoNum type="alphaLcParenR"/>
              <a:defRPr/>
            </a:pPr>
            <a:r>
              <a:rPr lang="sq-AL" sz="1700" b="1">
                <a:cs typeface="Times New Roman" pitchFamily="18" charset="0"/>
              </a:rPr>
              <a:t>autoritetin që kërkon ruajtjen</a:t>
            </a:r>
            <a:r>
              <a:rPr lang="sq-AL" sz="1700">
                <a:cs typeface="Times New Roman" pitchFamily="18" charset="0"/>
              </a:rPr>
              <a:t>;</a:t>
            </a:r>
          </a:p>
          <a:p>
            <a:pPr marL="857250" lvl="1" indent="-457200" algn="just">
              <a:buFont typeface="+mj-lt"/>
              <a:buAutoNum type="alphaLcParenR"/>
              <a:defRPr/>
            </a:pPr>
            <a:r>
              <a:rPr lang="sq-AL" sz="1700" b="1">
                <a:cs typeface="Times New Roman" pitchFamily="18" charset="0"/>
              </a:rPr>
              <a:t>veprën penale që është objekt i hetimit ose gjykimit penal dhe një përshkrim të shkurtër me faktet përkatëse</a:t>
            </a:r>
            <a:r>
              <a:rPr lang="sq-AL" sz="1700">
                <a:cs typeface="Times New Roman" pitchFamily="18" charset="0"/>
              </a:rPr>
              <a:t>;</a:t>
            </a:r>
          </a:p>
          <a:p>
            <a:pPr marL="857250" lvl="1" indent="-457200" algn="just">
              <a:buFont typeface="+mj-lt"/>
              <a:buAutoNum type="alphaLcParenR"/>
              <a:defRPr/>
            </a:pPr>
            <a:r>
              <a:rPr lang="sq-AL" sz="1700" b="1">
                <a:cs typeface="Times New Roman" pitchFamily="18" charset="0"/>
              </a:rPr>
              <a:t>të dhënat kompjuterike të regjistruara që duhet të ruhen dhe lidhjen me veprën penale</a:t>
            </a:r>
            <a:r>
              <a:rPr lang="sq-AL" sz="1700">
                <a:cs typeface="Times New Roman" pitchFamily="18" charset="0"/>
              </a:rPr>
              <a:t>;</a:t>
            </a:r>
          </a:p>
          <a:p>
            <a:pPr marL="857250" lvl="1" indent="-457200" algn="just">
              <a:buFont typeface="+mj-lt"/>
              <a:buAutoNum type="alphaLcParenR"/>
              <a:defRPr/>
            </a:pPr>
            <a:r>
              <a:rPr lang="sq-AL" sz="1700" b="1">
                <a:cs typeface="Times New Roman" pitchFamily="18" charset="0"/>
              </a:rPr>
              <a:t>çdo informacion të mundshëm për të identifikuar mbajtësin e të dhënave të regjistruara në kompjuter ose vendndodhjen e sistemit kompjuterik</a:t>
            </a:r>
            <a:r>
              <a:rPr lang="sq-AL" sz="1700">
                <a:cs typeface="Times New Roman" pitchFamily="18" charset="0"/>
              </a:rPr>
              <a:t>;</a:t>
            </a:r>
          </a:p>
          <a:p>
            <a:pPr marL="857250" lvl="1" indent="-457200" algn="just">
              <a:buFont typeface="+mj-lt"/>
              <a:buAutoNum type="alphaLcParenR"/>
              <a:defRPr/>
            </a:pPr>
            <a:r>
              <a:rPr lang="sq-AL" sz="1700" b="1">
                <a:cs typeface="Times New Roman" pitchFamily="18" charset="0"/>
              </a:rPr>
              <a:t>nevojën e ruajtjes</a:t>
            </a:r>
            <a:r>
              <a:rPr lang="sq-AL" sz="1700">
                <a:cs typeface="Times New Roman" pitchFamily="18" charset="0"/>
              </a:rPr>
              <a:t>; dhe</a:t>
            </a:r>
          </a:p>
          <a:p>
            <a:pPr marL="857250" lvl="1" indent="-457200" algn="just">
              <a:buFont typeface="+mj-lt"/>
              <a:buAutoNum type="alphaLcParenR"/>
              <a:defRPr/>
            </a:pPr>
            <a:r>
              <a:rPr lang="sq-AL" sz="1700">
                <a:cs typeface="Times New Roman" pitchFamily="18" charset="0"/>
              </a:rPr>
              <a:t>që </a:t>
            </a:r>
            <a:r>
              <a:rPr lang="sq-AL" sz="1700" b="1">
                <a:cs typeface="Times New Roman" pitchFamily="18" charset="0"/>
              </a:rPr>
              <a:t>Pala synon të bëjë një kërkesë për ndihmë juridike të ndërsjellë </a:t>
            </a:r>
            <a:r>
              <a:rPr lang="sq-AL" sz="1700">
                <a:cs typeface="Times New Roman" pitchFamily="18" charset="0"/>
              </a:rPr>
              <a:t>për kërkimin e qasjes së ngjashme, ngrirjen, ose sigurimin në mënyrë tjetër, ose zbulimin e të dhënave kompjuterike të regjistruara.</a:t>
            </a:r>
          </a:p>
        </p:txBody>
      </p:sp>
      <p:sp>
        <p:nvSpPr>
          <p:cNvPr id="5" name="Rectangle 4">
            <a:extLst>
              <a:ext uri="{FF2B5EF4-FFF2-40B4-BE49-F238E27FC236}">
                <a16:creationId xmlns:a16="http://schemas.microsoft.com/office/drawing/2014/main" xmlns=""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ea typeface="ＭＳ Ｐゴシック" pitchFamily="-65" charset="-128"/>
                <a:cs typeface="ＭＳ Ｐゴシック" pitchFamily="-65" charset="-128"/>
              </a:rPr>
              <a:t>përmbajtja e një kërkese për ruajtje </a:t>
            </a:r>
          </a:p>
        </p:txBody>
      </p:sp>
      <p:sp>
        <p:nvSpPr>
          <p:cNvPr id="16" name="Slide Number Placeholder 1">
            <a:extLst>
              <a:ext uri="{FF2B5EF4-FFF2-40B4-BE49-F238E27FC236}">
                <a16:creationId xmlns:a16="http://schemas.microsoft.com/office/drawing/2014/main" xmlns=""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smtClean="0"/>
          </a:p>
        </p:txBody>
      </p:sp>
      <p:sp>
        <p:nvSpPr>
          <p:cNvPr id="19" name="Rectangle 18">
            <a:extLst>
              <a:ext uri="{FF2B5EF4-FFF2-40B4-BE49-F238E27FC236}">
                <a16:creationId xmlns:a16="http://schemas.microsoft.com/office/drawing/2014/main" xmlns="" id="{6C00E7ED-BBFC-44C0-B730-634C91BEA2F7}"/>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29</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Ruajtja e përshpejtuar e të dhënave të ruajtura </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në një sistem kompjuterik</a:t>
            </a:r>
          </a:p>
        </p:txBody>
      </p:sp>
    </p:spTree>
    <p:extLst>
      <p:ext uri="{BB962C8B-B14F-4D97-AF65-F5344CB8AC3E}">
        <p14:creationId xmlns:p14="http://schemas.microsoft.com/office/powerpoint/2010/main" val="2885986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107601"/>
            <a:ext cx="4572000" cy="5232202"/>
          </a:xfrm>
          <a:prstGeom prst="rect">
            <a:avLst/>
          </a:prstGeom>
        </p:spPr>
        <p:txBody>
          <a:bodyPr>
            <a:spAutoFit/>
          </a:bodyPr>
          <a:lstStyle/>
          <a:p>
            <a:pPr marL="457200" indent="-457200" algn="just">
              <a:lnSpc>
                <a:spcPct val="90000"/>
              </a:lnSpc>
              <a:spcBef>
                <a:spcPts val="600"/>
              </a:spcBef>
              <a:spcAft>
                <a:spcPts val="1200"/>
              </a:spcAft>
              <a:buFont typeface="+mj-lt"/>
              <a:buAutoNum type="arabicPeriod" startAt="4"/>
            </a:pPr>
            <a:r>
              <a:rPr lang="sq-AL" sz="2000"/>
              <a:t>Një Palë që kërkon kriminalitet të dyfishtë… mund, në lidhje me veprat penale </a:t>
            </a:r>
            <a:r>
              <a:rPr lang="sq-AL" sz="2000" b="1"/>
              <a:t>përveç… Neneve 2 deri 11… të rezervojë të drejtën të refuzojë</a:t>
            </a:r>
            <a:r>
              <a:rPr lang="sq-AL" sz="2000"/>
              <a:t> kërkesën për ruajtje… kur ka arsye të besojë se në kohën e zbulimit </a:t>
            </a:r>
            <a:r>
              <a:rPr lang="sq-AL" sz="2000" b="1"/>
              <a:t>nuk mund të përmbushet kushti i kriminalitetit të dyfishtë</a:t>
            </a:r>
            <a:r>
              <a:rPr lang="sq-AL" sz="2000"/>
              <a:t>.</a:t>
            </a:r>
          </a:p>
          <a:p>
            <a:pPr marL="457200" indent="-457200" algn="just">
              <a:buFont typeface="+mj-lt"/>
              <a:buAutoNum type="arabicPeriod" startAt="5"/>
            </a:pPr>
            <a:r>
              <a:rPr lang="sq-AL" sz="2000"/>
              <a:t>… kërkesa për ruajtje mund të refuzohet vetëm kur:</a:t>
            </a:r>
          </a:p>
          <a:p>
            <a:pPr marL="857250" lvl="1" indent="-457200" algn="just">
              <a:buFont typeface="+mj-lt"/>
              <a:buAutoNum type="alphaLcParenR"/>
            </a:pPr>
            <a:r>
              <a:rPr lang="sq-AL" sz="2000"/>
              <a:t>… një </a:t>
            </a:r>
            <a:r>
              <a:rPr lang="sq-AL" sz="2000" b="1"/>
              <a:t>vepër politike</a:t>
            </a:r>
            <a:r>
              <a:rPr lang="sq-AL" sz="2000"/>
              <a:t> ose një </a:t>
            </a:r>
            <a:r>
              <a:rPr lang="sq-AL" sz="2000" b="1"/>
              <a:t>vepër penale e lidhur me një vepër politike</a:t>
            </a:r>
            <a:r>
              <a:rPr lang="sq-AL" sz="2000"/>
              <a:t>, ose</a:t>
            </a:r>
          </a:p>
          <a:p>
            <a:pPr marL="857250" lvl="1" indent="-457200" algn="just">
              <a:buFont typeface="+mj-lt"/>
              <a:buAutoNum type="alphaLcParenR"/>
            </a:pPr>
            <a:r>
              <a:rPr lang="sq-AL" sz="2000"/>
              <a:t>… ekzekutimi i kërkesës ka të ngjarë </a:t>
            </a:r>
            <a:r>
              <a:rPr lang="sq-AL" sz="2000" b="1"/>
              <a:t>të paragjykojë sovranitetin e saj, sigurinë, </a:t>
            </a:r>
            <a:r>
              <a:rPr lang="sq-AL" sz="2000" b="1" i="1"/>
              <a:t>rendin publik</a:t>
            </a:r>
            <a:r>
              <a:rPr lang="sq-AL" sz="2000" b="1"/>
              <a:t> ose interesa të tjerë thelbësorë</a:t>
            </a:r>
            <a:r>
              <a:rPr lang="sq-AL" sz="2000"/>
              <a:t>.</a:t>
            </a:r>
          </a:p>
        </p:txBody>
      </p:sp>
      <p:sp>
        <p:nvSpPr>
          <p:cNvPr id="5" name="Rectangle 4">
            <a:extLst>
              <a:ext uri="{FF2B5EF4-FFF2-40B4-BE49-F238E27FC236}">
                <a16:creationId xmlns:a16="http://schemas.microsoft.com/office/drawing/2014/main" xmlns="" id="{C459FBD1-2A43-134B-A86C-DF3A3891552C}"/>
              </a:ext>
            </a:extLst>
          </p:cNvPr>
          <p:cNvSpPr/>
          <p:nvPr/>
        </p:nvSpPr>
        <p:spPr>
          <a:xfrm>
            <a:off x="5094661" y="2569540"/>
            <a:ext cx="3448123" cy="2308324"/>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cs typeface="Arial" panose="020B0604020202020204" pitchFamily="34" charset="0"/>
              </a:rPr>
              <a:t>Rezervimi i së drejtës për të refuzuar kërkesën në rastet kur nuk mund të përmbushet kushti i kriminalitetit të dyfishtë</a:t>
            </a:r>
          </a:p>
        </p:txBody>
      </p:sp>
      <p:sp>
        <p:nvSpPr>
          <p:cNvPr id="16" name="Slide Number Placeholder 1">
            <a:extLst>
              <a:ext uri="{FF2B5EF4-FFF2-40B4-BE49-F238E27FC236}">
                <a16:creationId xmlns:a16="http://schemas.microsoft.com/office/drawing/2014/main" xmlns=""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37</a:t>
            </a:fld>
            <a:endParaRPr lang="en-GB" smtClean="0"/>
          </a:p>
        </p:txBody>
      </p:sp>
      <p:sp>
        <p:nvSpPr>
          <p:cNvPr id="19" name="Rectangle 18">
            <a:extLst>
              <a:ext uri="{FF2B5EF4-FFF2-40B4-BE49-F238E27FC236}">
                <a16:creationId xmlns:a16="http://schemas.microsoft.com/office/drawing/2014/main" xmlns="" id="{B5601FA4-5DA4-47F5-BC12-FF4C6B2F15B5}"/>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29</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Ruajtja e përshpejtuar e të dhënave të ruajtura </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në një sistem kompjuterik</a:t>
            </a:r>
          </a:p>
        </p:txBody>
      </p:sp>
    </p:spTree>
    <p:extLst>
      <p:ext uri="{BB962C8B-B14F-4D97-AF65-F5344CB8AC3E}">
        <p14:creationId xmlns:p14="http://schemas.microsoft.com/office/powerpoint/2010/main" val="1785465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a16="http://schemas.microsoft.com/office/drawing/2014/main" xmlns="" id="{0BEFEE59-EBC3-4E6C-8F79-DC19E7BCB918}"/>
              </a:ext>
            </a:extLst>
          </p:cNvPr>
          <p:cNvGraphicFramePr/>
          <p:nvPr>
            <p:extLst>
              <p:ext uri="{D42A27DB-BD31-4B8C-83A1-F6EECF244321}">
                <p14:modId xmlns:p14="http://schemas.microsoft.com/office/powerpoint/2010/main" val="386132665"/>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smtClean="0"/>
          </a:p>
        </p:txBody>
      </p:sp>
      <p:sp>
        <p:nvSpPr>
          <p:cNvPr id="19" name="Rectangle 18">
            <a:extLst>
              <a:ext uri="{FF2B5EF4-FFF2-40B4-BE49-F238E27FC236}">
                <a16:creationId xmlns:a16="http://schemas.microsoft.com/office/drawing/2014/main" xmlns="" id="{56FC7558-428B-443A-90E1-9A1A85DF1BF4}"/>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29</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Ruajtja e përshpejtuar e të dhënave të ruajtura </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pitchFamily="18" charset="0"/>
              </a:rPr>
              <a:t>në një sistem kompjuterik</a:t>
            </a: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smtClean="0"/>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q-AL" sz="2400">
                <a:solidFill>
                  <a:schemeClr val="tx1">
                    <a:lumMod val="65000"/>
                    <a:lumOff val="35000"/>
                  </a:schemeClr>
                </a:solidFill>
                <a:latin typeface="+mj-lt"/>
              </a:rPr>
              <a:t>A mund të refuzohet kërkesa për ruajtje?</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q-AL" sz="2400">
                <a:solidFill>
                  <a:schemeClr val="bg1"/>
                </a:solidFill>
                <a:latin typeface="+mj-lt"/>
              </a:rPr>
              <a:t>Përgjigjja e saktë është B</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644170"/>
            <a:ext cx="8030032" cy="1569660"/>
          </a:xfrm>
          <a:prstGeom prst="rect">
            <a:avLst/>
          </a:prstGeom>
          <a:solidFill>
            <a:srgbClr val="F08A34"/>
          </a:solidFill>
        </p:spPr>
        <p:txBody>
          <a:bodyPr wrap="square" rtlCol="0">
            <a:spAutoFit/>
          </a:bodyPr>
          <a:lstStyle/>
          <a:p>
            <a:pPr marL="1828800" lvl="3" indent="-457200">
              <a:buAutoNum type="alphaUcPeriod"/>
            </a:pPr>
            <a:r>
              <a:rPr lang="sq-AL" sz="2400">
                <a:solidFill>
                  <a:schemeClr val="bg1"/>
                </a:solidFill>
                <a:latin typeface="+mj-lt"/>
              </a:rPr>
              <a:t>Pa ndonjë arsye, pasi është e drejtë diskrete e palës së kërkuar.</a:t>
            </a:r>
          </a:p>
          <a:p>
            <a:pPr marL="1828800" lvl="3" indent="-457200">
              <a:buAutoNum type="alphaUcPeriod"/>
            </a:pPr>
            <a:r>
              <a:rPr lang="sq-AL" sz="2400">
                <a:solidFill>
                  <a:schemeClr val="bg1"/>
                </a:solidFill>
                <a:latin typeface="+mj-lt"/>
              </a:rPr>
              <a:t>Vetëm në një numër të kufizuar të rasteve, bazuar në arsye specifike.</a:t>
            </a: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297526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smtClean="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sz="3200">
                <a:latin typeface="Verdana" panose="020B0604030504040204" pitchFamily="34" charset="0"/>
                <a:ea typeface="Verdana" panose="020B0604030504040204" pitchFamily="34" charset="0"/>
                <a:cs typeface="ＭＳ Ｐゴシック" charset="0"/>
              </a:rPr>
              <a:t>Pjesa e Parë</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496161"/>
          </a:xfrm>
          <a:prstGeom prst="rect">
            <a:avLst/>
          </a:prstGeom>
        </p:spPr>
        <p:txBody>
          <a:bodyPr wrap="square">
            <a:spAutoFit/>
          </a:bodyPr>
          <a:lstStyle/>
          <a:p>
            <a:pPr eaLnBrk="1" hangingPunct="1">
              <a:lnSpc>
                <a:spcPct val="80000"/>
              </a:lnSpc>
            </a:pPr>
            <a:r>
              <a:rPr lang="sq-AL" sz="3200" b="1"/>
              <a:t>Dimensioni </a:t>
            </a:r>
            <a:r>
              <a:rPr lang="sq-AL" sz="3200" b="1">
                <a:ea typeface="+mj-ea"/>
                <a:cs typeface="+mj-cs"/>
              </a:rPr>
              <a:t>ndërkombëtar</a:t>
            </a:r>
            <a:r>
              <a:rPr lang="sq-AL" sz="3200" b="1"/>
              <a:t> i krimit kibernetik</a:t>
            </a:r>
          </a:p>
        </p:txBody>
      </p:sp>
      <p:sp>
        <p:nvSpPr>
          <p:cNvPr id="16" name="Text Placeholder 2">
            <a:extLst>
              <a:ext uri="{FF2B5EF4-FFF2-40B4-BE49-F238E27FC236}">
                <a16:creationId xmlns:a16="http://schemas.microsoft.com/office/drawing/2014/main" xmlns=""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q-AL" sz="2000">
                <a:solidFill>
                  <a:schemeClr val="tx1">
                    <a:tint val="75000"/>
                  </a:schemeClr>
                </a:solidFill>
              </a:rPr>
              <a:t>Konceptet bazike për bashkëpunimin ndërkombëtar</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30</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Zbulimi i përshpejtuar i të dhënave të ruajtura të trafikut</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09582"/>
            <a:ext cx="4572000" cy="4708981"/>
          </a:xfrm>
          <a:prstGeom prst="rect">
            <a:avLst/>
          </a:prstGeom>
        </p:spPr>
        <p:txBody>
          <a:bodyPr>
            <a:spAutoFit/>
          </a:bodyPr>
          <a:lstStyle/>
          <a:p>
            <a:pPr marL="514350" indent="-514350" algn="just">
              <a:buFont typeface="Wingdings" charset="0"/>
              <a:buAutoNum type="arabicPeriod"/>
              <a:defRPr/>
            </a:pPr>
            <a:r>
              <a:rPr lang="sq-AL" sz="2000">
                <a:ea typeface="ＭＳ Ｐゴシック" charset="0"/>
                <a:cs typeface="Times New Roman" charset="0"/>
              </a:rPr>
              <a:t>Kur gjatë përmbushjes së një kërkese të bërë sipas nenit 29 për ruajtjen e të dhënave të dërgimit të një komunikimi të veçantë, Pala pritëse zbulon </a:t>
            </a:r>
            <a:r>
              <a:rPr lang="sq-AL" sz="2000" b="1">
                <a:ea typeface="ＭＳ Ｐゴシック" charset="0"/>
                <a:cs typeface="Times New Roman" charset="0"/>
              </a:rPr>
              <a:t>se një ofrues shërbimesh në një Shtet tjetër ka qenë i implikuar në dërgimin</a:t>
            </a:r>
            <a:r>
              <a:rPr lang="sq-AL" sz="2000">
                <a:ea typeface="ＭＳ Ｐゴシック" charset="0"/>
                <a:cs typeface="Times New Roman" charset="0"/>
              </a:rPr>
              <a:t> e komunikimit, </a:t>
            </a:r>
            <a:r>
              <a:rPr lang="sq-AL" sz="2000" b="1">
                <a:ea typeface="ＭＳ Ｐゴシック" charset="0"/>
                <a:cs typeface="Times New Roman" charset="0"/>
              </a:rPr>
              <a:t>Pala pritëse i zbulon menjëherë Palës kërkuese një masë të mjaftueshme të dhënash për të identifikuar dhënësin e shërbimeve dhe shtegun nëpërmjet së cilit komunikimi është transmetuar</a:t>
            </a:r>
            <a:r>
              <a:rPr lang="sq-AL" sz="2000">
                <a:ea typeface="ＭＳ Ｐゴシック" charset="0"/>
                <a:cs typeface="Times New Roman" charset="0"/>
              </a:rPr>
              <a:t>.</a:t>
            </a:r>
          </a:p>
        </p:txBody>
      </p:sp>
      <p:sp>
        <p:nvSpPr>
          <p:cNvPr id="8" name="Rectangle 7">
            <a:extLst>
              <a:ext uri="{FF2B5EF4-FFF2-40B4-BE49-F238E27FC236}">
                <a16:creationId xmlns:a16="http://schemas.microsoft.com/office/drawing/2014/main" xmlns="" id="{88F80527-D992-724A-AFAB-DF65C59C5F9B}"/>
              </a:ext>
            </a:extLst>
          </p:cNvPr>
          <p:cNvSpPr/>
          <p:nvPr/>
        </p:nvSpPr>
        <p:spPr>
          <a:xfrm>
            <a:off x="4860388" y="2337203"/>
            <a:ext cx="4058529" cy="2308324"/>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ea typeface="ＭＳ Ｐゴシック" charset="0"/>
                <a:cs typeface="Times New Roman" charset="0"/>
              </a:rPr>
              <a:t>zbulimi i përshpejtuar i një sasie të mjaftueshme të të dhënave të trafikut në mënyrë që të identifikohet rruga përmes së cilës është transmetuar komunikimi</a:t>
            </a:r>
          </a:p>
        </p:txBody>
      </p:sp>
      <p:sp>
        <p:nvSpPr>
          <p:cNvPr id="12" name="Slide Number Placeholder 1">
            <a:extLst>
              <a:ext uri="{FF2B5EF4-FFF2-40B4-BE49-F238E27FC236}">
                <a16:creationId xmlns:a16="http://schemas.microsoft.com/office/drawing/2014/main" xmlns=""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smtClean="0"/>
          </a:p>
        </p:txBody>
      </p:sp>
    </p:spTree>
    <p:extLst>
      <p:ext uri="{BB962C8B-B14F-4D97-AF65-F5344CB8AC3E}">
        <p14:creationId xmlns:p14="http://schemas.microsoft.com/office/powerpoint/2010/main" val="2756386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016758"/>
          </a:xfrm>
          <a:prstGeom prst="rect">
            <a:avLst/>
          </a:prstGeom>
        </p:spPr>
        <p:txBody>
          <a:bodyPr>
            <a:spAutoFit/>
          </a:bodyPr>
          <a:lstStyle/>
          <a:p>
            <a:pPr marL="514350" indent="-514350" algn="just">
              <a:buFont typeface="+mj-lt"/>
              <a:buAutoNum type="arabicPeriod" startAt="2"/>
              <a:defRPr/>
            </a:pPr>
            <a:r>
              <a:rPr lang="sq-AL" sz="2000"/>
              <a:t>Njoftimi i të dhënave sipas paragrafit 1 mund të mos jepet vetëm kur:</a:t>
            </a:r>
          </a:p>
          <a:p>
            <a:pPr marL="514350" indent="-514350" algn="just">
              <a:buFont typeface="+mj-lt"/>
              <a:buAutoNum type="arabicPeriod" startAt="2"/>
              <a:defRPr/>
            </a:pPr>
            <a:endParaRPr lang="en-US" sz="2000" dirty="0"/>
          </a:p>
          <a:p>
            <a:pPr marL="914400" lvl="1" indent="-514350" algn="just">
              <a:buFont typeface="+mj-lt"/>
              <a:buAutoNum type="alphaLcParenR"/>
              <a:defRPr/>
            </a:pPr>
            <a:r>
              <a:rPr lang="sq-AL" sz="2000"/>
              <a:t>kërkesa ka të bëjë me një vepër penale të cilën Pala pritëse e konsideron </a:t>
            </a:r>
            <a:r>
              <a:rPr lang="sq-AL" sz="2000" b="1"/>
              <a:t>vepër penale politike ose vepër të lidhur me një vepër politike</a:t>
            </a:r>
            <a:r>
              <a:rPr lang="sq-AL" sz="2000"/>
              <a:t>; ose</a:t>
            </a:r>
          </a:p>
          <a:p>
            <a:pPr marL="914400" lvl="1" indent="-514350" algn="just">
              <a:buFont typeface="+mj-lt"/>
              <a:buAutoNum type="alphaLcParenR"/>
              <a:defRPr/>
            </a:pPr>
            <a:r>
              <a:rPr lang="sq-AL" sz="2000"/>
              <a:t>Pala pritëse gjykon se përmbushja e kërkesës ka të ngjarë të </a:t>
            </a:r>
            <a:r>
              <a:rPr lang="sq-AL" sz="2000" b="1"/>
              <a:t>paragjykojë sovranitetin, sigurinë, </a:t>
            </a:r>
            <a:r>
              <a:rPr lang="sq-AL" sz="2000" b="1" i="1"/>
              <a:t>rendin publik</a:t>
            </a:r>
            <a:r>
              <a:rPr lang="sq-AL" sz="2000" b="1"/>
              <a:t> ose interesa </a:t>
            </a:r>
            <a:r>
              <a:rPr lang="sq-AL" sz="2000"/>
              <a:t>të tjera</a:t>
            </a:r>
            <a:r>
              <a:rPr lang="sq-AL" sz="2000" b="1"/>
              <a:t> thelbësore</a:t>
            </a:r>
            <a:r>
              <a:rPr lang="sq-AL" sz="2000"/>
              <a:t>.</a:t>
            </a:r>
          </a:p>
        </p:txBody>
      </p:sp>
      <p:sp>
        <p:nvSpPr>
          <p:cNvPr id="5" name="Rectangle 4">
            <a:extLst>
              <a:ext uri="{FF2B5EF4-FFF2-40B4-BE49-F238E27FC236}">
                <a16:creationId xmlns:a16="http://schemas.microsoft.com/office/drawing/2014/main" xmlns="" id="{128C68E0-C06E-FF41-A081-E219BB9C8803}"/>
              </a:ext>
            </a:extLst>
          </p:cNvPr>
          <p:cNvSpPr/>
          <p:nvPr/>
        </p:nvSpPr>
        <p:spPr>
          <a:xfrm>
            <a:off x="5351966" y="2891201"/>
            <a:ext cx="3425482" cy="1569660"/>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rPr>
              <a:t>Zbulimi i të dhënave të trafikut mund të mbahet nën kushte të caktuara</a:t>
            </a:r>
          </a:p>
        </p:txBody>
      </p:sp>
      <p:sp>
        <p:nvSpPr>
          <p:cNvPr id="16" name="Slide Number Placeholder 1">
            <a:extLst>
              <a:ext uri="{FF2B5EF4-FFF2-40B4-BE49-F238E27FC236}">
                <a16:creationId xmlns:a16="http://schemas.microsoft.com/office/drawing/2014/main" xmlns=""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smtClean="0"/>
          </a:p>
        </p:txBody>
      </p:sp>
      <p:sp>
        <p:nvSpPr>
          <p:cNvPr id="19" name="Rectangle 18">
            <a:extLst>
              <a:ext uri="{FF2B5EF4-FFF2-40B4-BE49-F238E27FC236}">
                <a16:creationId xmlns:a16="http://schemas.microsoft.com/office/drawing/2014/main" xmlns=""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30</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Zbulimi i përshpejtuar i të dhënave të ruajtura të trafikut</a:t>
            </a:r>
          </a:p>
        </p:txBody>
      </p:sp>
    </p:spTree>
    <p:extLst>
      <p:ext uri="{BB962C8B-B14F-4D97-AF65-F5344CB8AC3E}">
        <p14:creationId xmlns:p14="http://schemas.microsoft.com/office/powerpoint/2010/main" val="807905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a16="http://schemas.microsoft.com/office/drawing/2014/main" xmlns="" id="{78741A34-6EEC-4B36-8392-FD5A6CCCF1E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xmlns="" id="{D19CFA6D-0E89-4584-8F48-326503BF7E44}"/>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xmlns="" id="{A3E179A7-91BC-4666-AA8B-1DAC83C488B5}"/>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xmlns="" id="{C15DC01B-FEA5-4523-805C-33100EAC2EBE}"/>
              </a:ext>
            </a:extLst>
          </p:cNvPr>
          <p:cNvGraphicFramePr/>
          <p:nvPr>
            <p:extLst>
              <p:ext uri="{D42A27DB-BD31-4B8C-83A1-F6EECF244321}">
                <p14:modId xmlns:p14="http://schemas.microsoft.com/office/powerpoint/2010/main" val="2772005218"/>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xmlns=""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xmlns=""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a16="http://schemas.microsoft.com/office/drawing/2014/main" xmlns=""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smtClean="0"/>
          </a:p>
        </p:txBody>
      </p:sp>
      <p:sp>
        <p:nvSpPr>
          <p:cNvPr id="21" name="Rectangle 20">
            <a:extLst>
              <a:ext uri="{FF2B5EF4-FFF2-40B4-BE49-F238E27FC236}">
                <a16:creationId xmlns:a16="http://schemas.microsoft.com/office/drawing/2014/main" xmlns=""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30</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Zbulimi i përshpejtuar i të dhënave të ruajtura të trafikut</a:t>
            </a: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31</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charset="0"/>
              </a:rPr>
              <a:t>Ndihma e ndërsjellë lidhur me </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charset="0"/>
              </a:rPr>
              <a:t>Qasje në të dhëna të ruajtura kompjuterike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484627"/>
            <a:ext cx="4572000" cy="4478149"/>
          </a:xfrm>
          <a:prstGeom prst="rect">
            <a:avLst/>
          </a:prstGeom>
        </p:spPr>
        <p:txBody>
          <a:bodyPr>
            <a:spAutoFit/>
          </a:bodyPr>
          <a:lstStyle/>
          <a:p>
            <a:pPr marL="514350" indent="-514350" algn="just">
              <a:lnSpc>
                <a:spcPct val="90000"/>
              </a:lnSpc>
              <a:spcBef>
                <a:spcPts val="600"/>
              </a:spcBef>
              <a:spcAft>
                <a:spcPts val="1200"/>
              </a:spcAft>
              <a:buFont typeface="+mj-lt"/>
              <a:buAutoNum type="arabicPeriod"/>
            </a:pPr>
            <a:r>
              <a:rPr lang="sq-AL" sz="2000"/>
              <a:t>Njëra Palë mund </a:t>
            </a:r>
            <a:r>
              <a:rPr lang="sq-AL" sz="2000" b="1"/>
              <a:t>t’i kërkojë Palës tjetër të kërkojë, ose ngjashëm të qaset, sekuestrojë ose ngjashëm të sigurojë, dhe të zbulojë të dhënat e regjistruara nëpërmjet një sistemi kompjuterik</a:t>
            </a:r>
            <a:r>
              <a:rPr lang="sq-AL" sz="2000"/>
              <a:t> që ndodhet brenda territorit të Palës pritëse, </a:t>
            </a:r>
            <a:r>
              <a:rPr lang="sq-AL" sz="2000" b="1"/>
              <a:t>duke përfshirë të dhënat që janë ruajtur në pajtim me nenin 29</a:t>
            </a:r>
            <a:r>
              <a:rPr lang="sq-AL" sz="2000"/>
              <a:t>.</a:t>
            </a:r>
          </a:p>
          <a:p>
            <a:pPr marL="514350" indent="-514350" algn="just">
              <a:lnSpc>
                <a:spcPct val="90000"/>
              </a:lnSpc>
              <a:spcBef>
                <a:spcPts val="600"/>
              </a:spcBef>
              <a:spcAft>
                <a:spcPts val="1200"/>
              </a:spcAft>
              <a:buFont typeface="+mj-lt"/>
              <a:buAutoNum type="arabicPeriod"/>
            </a:pPr>
            <a:r>
              <a:rPr lang="sq-AL" sz="2000" b="1"/>
              <a:t>Pala pritëse i përgjigjet</a:t>
            </a:r>
            <a:r>
              <a:rPr lang="sq-AL" sz="2000"/>
              <a:t> kërkesës nëpërmjet </a:t>
            </a:r>
            <a:r>
              <a:rPr lang="sq-AL" sz="2000" b="1"/>
              <a:t>zbatimit</a:t>
            </a:r>
            <a:r>
              <a:rPr lang="sq-AL" sz="2000"/>
              <a:t> të instrumenteve ndërkombëtare, marrëveshjeve dhe ligjeve </a:t>
            </a:r>
            <a:r>
              <a:rPr lang="sq-AL" sz="2000" b="1"/>
              <a:t>të përmendura në nenin 23</a:t>
            </a:r>
            <a:r>
              <a:rPr lang="sq-AL" sz="2000"/>
              <a:t> dhe në pajtim me dispozitat e tjera përkatëse të këtij kapitulli.</a:t>
            </a:r>
          </a:p>
        </p:txBody>
      </p:sp>
      <p:sp>
        <p:nvSpPr>
          <p:cNvPr id="8" name="Rectangle 7">
            <a:extLst>
              <a:ext uri="{FF2B5EF4-FFF2-40B4-BE49-F238E27FC236}">
                <a16:creationId xmlns:a16="http://schemas.microsoft.com/office/drawing/2014/main" xmlns="" id="{75EA984C-4557-6749-8B7A-6861B895A10D}"/>
              </a:ext>
            </a:extLst>
          </p:cNvPr>
          <p:cNvSpPr/>
          <p:nvPr/>
        </p:nvSpPr>
        <p:spPr>
          <a:xfrm>
            <a:off x="4966791" y="2754206"/>
            <a:ext cx="3810657" cy="1569660"/>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rPr>
              <a:t>sekuestrimi apo sigurimi i ngjashëm, dhe zbulimi i të dhënave të ruajtura brenda territorit të vendit pritës</a:t>
            </a:r>
          </a:p>
        </p:txBody>
      </p:sp>
      <p:sp>
        <p:nvSpPr>
          <p:cNvPr id="12" name="Slide Number Placeholder 1">
            <a:extLst>
              <a:ext uri="{FF2B5EF4-FFF2-40B4-BE49-F238E27FC236}">
                <a16:creationId xmlns:a16="http://schemas.microsoft.com/office/drawing/2014/main" xmlns=""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smtClean="0"/>
          </a:p>
        </p:txBody>
      </p:sp>
    </p:spTree>
    <p:extLst>
      <p:ext uri="{BB962C8B-B14F-4D97-AF65-F5344CB8AC3E}">
        <p14:creationId xmlns:p14="http://schemas.microsoft.com/office/powerpoint/2010/main" val="974716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a16="http://schemas.microsoft.com/office/drawing/2014/main" xmlns=""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xmlns=""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smtClean="0"/>
          </a:p>
        </p:txBody>
      </p:sp>
      <p:sp>
        <p:nvSpPr>
          <p:cNvPr id="16" name="Rectangle 15">
            <a:extLst>
              <a:ext uri="{FF2B5EF4-FFF2-40B4-BE49-F238E27FC236}">
                <a16:creationId xmlns:a16="http://schemas.microsoft.com/office/drawing/2014/main" xmlns=""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31</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charset="0"/>
              </a:rPr>
              <a:t>Ndihma e ndërsjellë lidhur me </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charset="0"/>
              </a:rPr>
              <a:t>Qasje në të dhëna të ruajtura kompjuterike</a:t>
            </a:r>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32</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rPr>
              <a:t>Qasja ndërkufitare në të dhëna të ruajtura kompjuterike</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rPr>
              <a:t> me pëlqim ose ku janë në dispozicion publikisht</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7585"/>
            <a:ext cx="4572000" cy="5170646"/>
          </a:xfrm>
          <a:prstGeom prst="rect">
            <a:avLst/>
          </a:prstGeom>
        </p:spPr>
        <p:txBody>
          <a:bodyPr>
            <a:spAutoFit/>
          </a:bodyPr>
          <a:lstStyle/>
          <a:p>
            <a:pPr marL="0" indent="0" algn="just">
              <a:spcBef>
                <a:spcPts val="600"/>
              </a:spcBef>
              <a:spcAft>
                <a:spcPts val="1200"/>
              </a:spcAft>
              <a:buFont typeface="Arial" pitchFamily="34" charset="0"/>
              <a:buNone/>
            </a:pPr>
            <a:r>
              <a:rPr lang="sq-AL" sz="2000"/>
              <a:t>Pa marrë autorizimin nga Pala tjetër, një Palë mund:</a:t>
            </a:r>
          </a:p>
          <a:p>
            <a:pPr marL="514350" indent="-514350" algn="just">
              <a:spcBef>
                <a:spcPts val="600"/>
              </a:spcBef>
              <a:spcAft>
                <a:spcPts val="1200"/>
              </a:spcAft>
              <a:buFont typeface="+mj-lt"/>
              <a:buAutoNum type="alphaLcParenR"/>
            </a:pPr>
            <a:r>
              <a:rPr lang="sq-AL" sz="2000"/>
              <a:t>të hyjë në të dhënat e regjistruara </a:t>
            </a:r>
            <a:r>
              <a:rPr lang="sq-AL" sz="2000" b="1"/>
              <a:t>në kompjuter të hapura për publikun (burim i hapur)</a:t>
            </a:r>
            <a:r>
              <a:rPr lang="sq-AL" sz="2000"/>
              <a:t>, pavarësisht se ku ndodhen gjeografikisht të dhënat; ose</a:t>
            </a:r>
          </a:p>
          <a:p>
            <a:pPr marL="514350" indent="-514350" algn="just">
              <a:spcBef>
                <a:spcPts val="600"/>
              </a:spcBef>
              <a:spcAft>
                <a:spcPts val="1200"/>
              </a:spcAft>
              <a:buFont typeface="+mj-lt"/>
              <a:buAutoNum type="alphaLcParenR"/>
            </a:pPr>
            <a:r>
              <a:rPr lang="sq-AL" sz="2000"/>
              <a:t>të hyjë ose të marrë, nëpërmjet një sistemi kompjuterik në territorin e tij, </a:t>
            </a:r>
            <a:r>
              <a:rPr lang="sq-AL" sz="2000" b="1"/>
              <a:t>të dhënat e regjistruara në kompjuter tek një Palë tjetër, nëse Pala merr pëlqimin e ligjshëm dhe të vullnetshëm të personit që ka kompetencën ligjore t’i zbulojë të dhënat</a:t>
            </a:r>
            <a:r>
              <a:rPr lang="sq-AL" sz="2000"/>
              <a:t> Palës nëpërmjet sistemit kompjuterik.</a:t>
            </a:r>
          </a:p>
        </p:txBody>
      </p:sp>
      <p:sp>
        <p:nvSpPr>
          <p:cNvPr id="5" name="Rectangle 4">
            <a:extLst>
              <a:ext uri="{FF2B5EF4-FFF2-40B4-BE49-F238E27FC236}">
                <a16:creationId xmlns:a16="http://schemas.microsoft.com/office/drawing/2014/main" xmlns="" id="{D65B5068-EBF2-A746-B53D-FD039A4974B8}"/>
              </a:ext>
            </a:extLst>
          </p:cNvPr>
          <p:cNvSpPr/>
          <p:nvPr/>
        </p:nvSpPr>
        <p:spPr>
          <a:xfrm>
            <a:off x="5132739" y="2928078"/>
            <a:ext cx="3889717" cy="1569660"/>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ea typeface="ＭＳ Ｐゴシック" pitchFamily="-65" charset="-128"/>
                <a:cs typeface="ＭＳ Ｐゴシック" pitchFamily="-65" charset="-128"/>
              </a:rPr>
              <a:t>Qasja ndërkufitare në të dhënat e ruajtura në kompjuter me pëlqim ose në rastet kur janë në dispozicion publik</a:t>
            </a:r>
          </a:p>
        </p:txBody>
      </p:sp>
      <p:sp>
        <p:nvSpPr>
          <p:cNvPr id="12" name="Slide Number Placeholder 1">
            <a:extLst>
              <a:ext uri="{FF2B5EF4-FFF2-40B4-BE49-F238E27FC236}">
                <a16:creationId xmlns:a16="http://schemas.microsoft.com/office/drawing/2014/main" xmlns=""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smtClean="0"/>
          </a:p>
        </p:txBody>
      </p:sp>
    </p:spTree>
    <p:extLst>
      <p:ext uri="{BB962C8B-B14F-4D97-AF65-F5344CB8AC3E}">
        <p14:creationId xmlns:p14="http://schemas.microsoft.com/office/powerpoint/2010/main" val="7381491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a16="http://schemas.microsoft.com/office/drawing/2014/main" xmlns="" id="{327BA04B-5558-4710-ACAA-141E26B6EF34}"/>
              </a:ext>
            </a:extLst>
          </p:cNvPr>
          <p:cNvPicPr>
            <a:picLocks noChangeAspect="1"/>
          </p:cNvPicPr>
          <p:nvPr/>
        </p:nvPicPr>
        <p:blipFill>
          <a:blip r:embed="rId3"/>
          <a:stretch>
            <a:fillRect/>
          </a:stretch>
        </p:blipFill>
        <p:spPr>
          <a:xfrm>
            <a:off x="1713186" y="1132383"/>
            <a:ext cx="5762798" cy="5422858"/>
          </a:xfrm>
          <a:prstGeom prst="rect">
            <a:avLst/>
          </a:prstGeom>
        </p:spPr>
      </p:pic>
      <p:sp>
        <p:nvSpPr>
          <p:cNvPr id="12" name="Slide Number Placeholder 1">
            <a:extLst>
              <a:ext uri="{FF2B5EF4-FFF2-40B4-BE49-F238E27FC236}">
                <a16:creationId xmlns:a16="http://schemas.microsoft.com/office/drawing/2014/main" xmlns=""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smtClean="0"/>
          </a:p>
        </p:txBody>
      </p:sp>
      <p:sp>
        <p:nvSpPr>
          <p:cNvPr id="6" name="Rectangle 5">
            <a:extLst>
              <a:ext uri="{FF2B5EF4-FFF2-40B4-BE49-F238E27FC236}">
                <a16:creationId xmlns:a16="http://schemas.microsoft.com/office/drawing/2014/main" xmlns="" id="{94500FB0-CF21-4C9A-A34C-45853CB86AF6}"/>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32</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rPr>
              <a:t>Qasja ndërkufitare në të dhëna të ruajtura kompjuterike</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rPr>
              <a:t> me pëlqim ose ku janë në dispozicion publikisht</a:t>
            </a:r>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a16="http://schemas.microsoft.com/office/drawing/2014/main" xmlns="" id="{E9B5B0CB-3022-466A-8A5F-829F9CD44FE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a16="http://schemas.microsoft.com/office/drawing/2014/main" xmlns="" id="{8648AAE3-8850-4602-A618-2C80543DE70D}"/>
              </a:ext>
            </a:extLst>
          </p:cNvPr>
          <p:cNvSpPr txBox="1"/>
          <p:nvPr/>
        </p:nvSpPr>
        <p:spPr>
          <a:xfrm>
            <a:off x="3631415" y="1010794"/>
            <a:ext cx="2287806" cy="369332"/>
          </a:xfrm>
          <a:prstGeom prst="rect">
            <a:avLst/>
          </a:prstGeom>
          <a:noFill/>
        </p:spPr>
        <p:txBody>
          <a:bodyPr wrap="none" rtlCol="0">
            <a:spAutoFit/>
          </a:bodyPr>
          <a:lstStyle/>
          <a:p>
            <a:r>
              <a:rPr lang="sq-AL" b="1" i="1"/>
              <a:t>Hapja e emailit të klientit</a:t>
            </a:r>
          </a:p>
        </p:txBody>
      </p:sp>
      <p:pic>
        <p:nvPicPr>
          <p:cNvPr id="19" name="Graphic 18" descr="House">
            <a:extLst>
              <a:ext uri="{FF2B5EF4-FFF2-40B4-BE49-F238E27FC236}">
                <a16:creationId xmlns:a16="http://schemas.microsoft.com/office/drawing/2014/main" xmlns="" id="{79E96E60-C662-4994-BCB3-F7DFA5D74448}"/>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a16="http://schemas.microsoft.com/office/drawing/2014/main" xmlns="" id="{F61A7F05-35ED-4F66-8F7A-FB4AE795F0BF}"/>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a16="http://schemas.microsoft.com/office/drawing/2014/main" xmlns="" id="{358420D5-6145-4B11-A0FE-F949992AC45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xmlns="" id="{22B2C2FC-9640-43B7-9397-BA90621C07C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a16="http://schemas.microsoft.com/office/drawing/2014/main" xmlns=""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a16="http://schemas.microsoft.com/office/drawing/2014/main" xmlns=""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xmlns=""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xmlns=""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xmlns=""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xmlns="" id="{286B3E58-F79D-42A4-86E5-F114DEA9169B}"/>
              </a:ext>
            </a:extLst>
          </p:cNvPr>
          <p:cNvSpPr txBox="1"/>
          <p:nvPr/>
        </p:nvSpPr>
        <p:spPr>
          <a:xfrm>
            <a:off x="481088" y="2851008"/>
            <a:ext cx="2031325" cy="646331"/>
          </a:xfrm>
          <a:prstGeom prst="rect">
            <a:avLst/>
          </a:prstGeom>
          <a:noFill/>
        </p:spPr>
        <p:txBody>
          <a:bodyPr wrap="none" rtlCol="0">
            <a:spAutoFit/>
          </a:bodyPr>
          <a:lstStyle/>
          <a:p>
            <a:r>
              <a:rPr lang="sq-AL" b="1" i="1"/>
              <a:t>Bastisje shtëpie </a:t>
            </a:r>
          </a:p>
          <a:p>
            <a:pPr algn="ctr"/>
            <a:r>
              <a:rPr lang="sq-AL" b="1" i="1"/>
              <a:t>Shteti A</a:t>
            </a:r>
          </a:p>
        </p:txBody>
      </p:sp>
      <p:sp>
        <p:nvSpPr>
          <p:cNvPr id="43" name="TextBox 42">
            <a:extLst>
              <a:ext uri="{FF2B5EF4-FFF2-40B4-BE49-F238E27FC236}">
                <a16:creationId xmlns:a16="http://schemas.microsoft.com/office/drawing/2014/main" xmlns="" id="{CAD91C68-59CF-49A2-A98C-BF40175BF3BA}"/>
              </a:ext>
            </a:extLst>
          </p:cNvPr>
          <p:cNvSpPr txBox="1"/>
          <p:nvPr/>
        </p:nvSpPr>
        <p:spPr>
          <a:xfrm>
            <a:off x="7241263" y="1034415"/>
            <a:ext cx="834524" cy="369332"/>
          </a:xfrm>
          <a:prstGeom prst="rect">
            <a:avLst/>
          </a:prstGeom>
          <a:noFill/>
        </p:spPr>
        <p:txBody>
          <a:bodyPr wrap="none" rtlCol="0">
            <a:spAutoFit/>
          </a:bodyPr>
          <a:lstStyle/>
          <a:p>
            <a:r>
              <a:rPr lang="sq-AL" b="1" i="1"/>
              <a:t>Bota</a:t>
            </a:r>
          </a:p>
        </p:txBody>
      </p:sp>
      <p:sp>
        <p:nvSpPr>
          <p:cNvPr id="45" name="TextBox 44">
            <a:extLst>
              <a:ext uri="{FF2B5EF4-FFF2-40B4-BE49-F238E27FC236}">
                <a16:creationId xmlns:a16="http://schemas.microsoft.com/office/drawing/2014/main" xmlns="" id="{3BF697B0-9FF7-4B9B-B96A-7D0800D0D4AE}"/>
              </a:ext>
            </a:extLst>
          </p:cNvPr>
          <p:cNvSpPr txBox="1"/>
          <p:nvPr/>
        </p:nvSpPr>
        <p:spPr>
          <a:xfrm>
            <a:off x="564443" y="5415591"/>
            <a:ext cx="2326278" cy="646331"/>
          </a:xfrm>
          <a:prstGeom prst="rect">
            <a:avLst/>
          </a:prstGeom>
          <a:noFill/>
        </p:spPr>
        <p:txBody>
          <a:bodyPr wrap="none" rtlCol="0">
            <a:spAutoFit/>
          </a:bodyPr>
          <a:lstStyle/>
          <a:p>
            <a:r>
              <a:rPr lang="sq-AL" b="1" i="1"/>
              <a:t>Përmbajtja e postës në ISP</a:t>
            </a:r>
          </a:p>
          <a:p>
            <a:r>
              <a:rPr lang="sq-AL" b="1" i="1"/>
              <a:t>serveri në Shtetin B</a:t>
            </a:r>
          </a:p>
        </p:txBody>
      </p:sp>
      <p:sp>
        <p:nvSpPr>
          <p:cNvPr id="47" name="TextBox 46">
            <a:extLst>
              <a:ext uri="{FF2B5EF4-FFF2-40B4-BE49-F238E27FC236}">
                <a16:creationId xmlns:a16="http://schemas.microsoft.com/office/drawing/2014/main" xmlns="" id="{8B2970FA-440D-4C86-B103-0B4B6837CA9E}"/>
              </a:ext>
            </a:extLst>
          </p:cNvPr>
          <p:cNvSpPr txBox="1"/>
          <p:nvPr/>
        </p:nvSpPr>
        <p:spPr>
          <a:xfrm>
            <a:off x="3130041" y="5409435"/>
            <a:ext cx="3339376" cy="646331"/>
          </a:xfrm>
          <a:prstGeom prst="rect">
            <a:avLst/>
          </a:prstGeom>
          <a:noFill/>
        </p:spPr>
        <p:txBody>
          <a:bodyPr wrap="none" rtlCol="0">
            <a:spAutoFit/>
          </a:bodyPr>
          <a:lstStyle/>
          <a:p>
            <a:r>
              <a:rPr lang="sq-AL" b="1" i="1"/>
              <a:t>Pëlqimi i pronarit të </a:t>
            </a:r>
          </a:p>
          <a:p>
            <a:pPr algn="ctr"/>
            <a:r>
              <a:rPr lang="sq-AL" b="1" i="1"/>
              <a:t>Email adresës </a:t>
            </a:r>
          </a:p>
        </p:txBody>
      </p:sp>
      <p:sp>
        <p:nvSpPr>
          <p:cNvPr id="49" name="TextBox 48">
            <a:extLst>
              <a:ext uri="{FF2B5EF4-FFF2-40B4-BE49-F238E27FC236}">
                <a16:creationId xmlns:a16="http://schemas.microsoft.com/office/drawing/2014/main" xmlns="" id="{3DC45FD8-6CA8-408F-8DE3-07209961F530}"/>
              </a:ext>
            </a:extLst>
          </p:cNvPr>
          <p:cNvSpPr txBox="1"/>
          <p:nvPr/>
        </p:nvSpPr>
        <p:spPr>
          <a:xfrm>
            <a:off x="6328107" y="5404652"/>
            <a:ext cx="2835713" cy="923330"/>
          </a:xfrm>
          <a:prstGeom prst="rect">
            <a:avLst/>
          </a:prstGeom>
          <a:noFill/>
        </p:spPr>
        <p:txBody>
          <a:bodyPr wrap="none" rtlCol="0">
            <a:spAutoFit/>
          </a:bodyPr>
          <a:lstStyle/>
          <a:p>
            <a:r>
              <a:rPr lang="sq-AL" b="1" i="1"/>
              <a:t>Qasja apo urdhri për të dërguar</a:t>
            </a:r>
          </a:p>
          <a:p>
            <a:pPr algn="ctr"/>
            <a:r>
              <a:rPr lang="sq-AL" b="1" i="1"/>
              <a:t>përmbajtjen e emailit nga</a:t>
            </a:r>
          </a:p>
          <a:p>
            <a:pPr algn="ctr"/>
            <a:r>
              <a:rPr lang="sq-AL" b="1" i="1"/>
              <a:t>serveri i ISP-së në Shtetin B</a:t>
            </a:r>
          </a:p>
        </p:txBody>
      </p:sp>
      <p:pic>
        <p:nvPicPr>
          <p:cNvPr id="51" name="Graphic 50" descr="Server">
            <a:extLst>
              <a:ext uri="{FF2B5EF4-FFF2-40B4-BE49-F238E27FC236}">
                <a16:creationId xmlns:a16="http://schemas.microsoft.com/office/drawing/2014/main" xmlns="" id="{2D9BF52B-6D6C-4499-968F-B24DD8694B1A}"/>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a16="http://schemas.microsoft.com/office/drawing/2014/main" xmlns=""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Slide Number Placeholder 1">
            <a:extLst>
              <a:ext uri="{FF2B5EF4-FFF2-40B4-BE49-F238E27FC236}">
                <a16:creationId xmlns:a16="http://schemas.microsoft.com/office/drawing/2014/main" xmlns=""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smtClean="0"/>
          </a:p>
        </p:txBody>
      </p:sp>
      <p:sp>
        <p:nvSpPr>
          <p:cNvPr id="24" name="Rectangle 23">
            <a:extLst>
              <a:ext uri="{FF2B5EF4-FFF2-40B4-BE49-F238E27FC236}">
                <a16:creationId xmlns:a16="http://schemas.microsoft.com/office/drawing/2014/main" xmlns="" id="{EFFB1848-70CE-4F20-9AC9-5DC6DF6D2A18}"/>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32</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rPr>
              <a:t>Qasja ndërkufitare në të dhëna të ruajtura kompjuterike</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rPr>
              <a:t> me pëlqim ose ku janë në dispozicion publikisht</a:t>
            </a: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2000"/>
                            </p:stCondLst>
                            <p:childTnLst>
                              <p:par>
                                <p:cTn id="63" presetID="2" presetClass="entr" presetSubtype="8" fill="hold" nodeType="afterEffect">
                                  <p:stCondLst>
                                    <p:cond delay="0"/>
                                  </p:stCondLst>
                                  <p:childTnLst>
                                    <p:set>
                                      <p:cBhvr>
                                        <p:cTn id="64" dur="1" fill="hold">
                                          <p:stCondLst>
                                            <p:cond delay="0"/>
                                          </p:stCondLst>
                                        </p:cTn>
                                        <p:tgtEl>
                                          <p:spTgt spid="45">
                                            <p:txEl>
                                              <p:pRg st="1" end="1"/>
                                            </p:txEl>
                                          </p:spTgt>
                                        </p:tgtEl>
                                        <p:attrNameLst>
                                          <p:attrName>style.visibility</p:attrName>
                                        </p:attrNameLst>
                                      </p:cBhvr>
                                      <p:to>
                                        <p:strVal val="visible"/>
                                      </p:to>
                                    </p:set>
                                    <p:anim calcmode="lin" valueType="num">
                                      <p:cBhvr additive="base">
                                        <p:cTn id="65" dur="750" fill="hold"/>
                                        <p:tgtEl>
                                          <p:spTgt spid="45">
                                            <p:txEl>
                                              <p:pRg st="1" end="1"/>
                                            </p:txEl>
                                          </p:spTgt>
                                        </p:tgtEl>
                                        <p:attrNameLst>
                                          <p:attrName>ppt_x</p:attrName>
                                        </p:attrNameLst>
                                      </p:cBhvr>
                                      <p:tavLst>
                                        <p:tav tm="0">
                                          <p:val>
                                            <p:strVal val="0-#ppt_w/2"/>
                                          </p:val>
                                        </p:tav>
                                        <p:tav tm="100000">
                                          <p:val>
                                            <p:strVal val="#ppt_x"/>
                                          </p:val>
                                        </p:tav>
                                      </p:tavLst>
                                    </p:anim>
                                    <p:anim calcmode="lin" valueType="num">
                                      <p:cBhvr additive="base">
                                        <p:cTn id="66" dur="750" fill="hold"/>
                                        <p:tgtEl>
                                          <p:spTgt spid="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0-#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childTnLst>
                          </p:cTn>
                        </p:par>
                        <p:par>
                          <p:cTn id="73" fill="hold">
                            <p:stCondLst>
                              <p:cond delay="500"/>
                            </p:stCondLst>
                            <p:childTnLst>
                              <p:par>
                                <p:cTn id="74" presetID="45" presetClass="entr" presetSubtype="0"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2000"/>
                                        <p:tgtEl>
                                          <p:spTgt spid="23"/>
                                        </p:tgtEl>
                                      </p:cBhvr>
                                    </p:animEffect>
                                    <p:anim calcmode="lin" valueType="num">
                                      <p:cBhvr>
                                        <p:cTn id="77" dur="2000" fill="hold"/>
                                        <p:tgtEl>
                                          <p:spTgt spid="23"/>
                                        </p:tgtEl>
                                        <p:attrNameLst>
                                          <p:attrName>ppt_w</p:attrName>
                                        </p:attrNameLst>
                                      </p:cBhvr>
                                      <p:tavLst>
                                        <p:tav tm="0" fmla="#ppt_w*sin(2.5*pi*$)">
                                          <p:val>
                                            <p:fltVal val="0"/>
                                          </p:val>
                                        </p:tav>
                                        <p:tav tm="100000">
                                          <p:val>
                                            <p:fltVal val="1"/>
                                          </p:val>
                                        </p:tav>
                                      </p:tavLst>
                                    </p:anim>
                                    <p:anim calcmode="lin" valueType="num">
                                      <p:cBhvr>
                                        <p:cTn id="78" dur="2000" fill="hold"/>
                                        <p:tgtEl>
                                          <p:spTgt spid="23"/>
                                        </p:tgtEl>
                                        <p:attrNameLst>
                                          <p:attrName>ppt_h</p:attrName>
                                        </p:attrNameLst>
                                      </p:cBhvr>
                                      <p:tavLst>
                                        <p:tav tm="0">
                                          <p:val>
                                            <p:strVal val="#ppt_h"/>
                                          </p:val>
                                        </p:tav>
                                        <p:tav tm="100000">
                                          <p:val>
                                            <p:strVal val="#ppt_h"/>
                                          </p:val>
                                        </p:tav>
                                      </p:tavLst>
                                    </p:anim>
                                  </p:childTnLst>
                                </p:cTn>
                              </p:par>
                            </p:childTnLst>
                          </p:cTn>
                        </p:par>
                        <p:par>
                          <p:cTn id="79" fill="hold">
                            <p:stCondLst>
                              <p:cond delay="2500"/>
                            </p:stCondLst>
                            <p:childTnLst>
                              <p:par>
                                <p:cTn id="80" presetID="45"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2000"/>
                                        <p:tgtEl>
                                          <p:spTgt spid="47"/>
                                        </p:tgtEl>
                                      </p:cBhvr>
                                    </p:animEffect>
                                    <p:anim calcmode="lin" valueType="num">
                                      <p:cBhvr>
                                        <p:cTn id="83" dur="2000" fill="hold"/>
                                        <p:tgtEl>
                                          <p:spTgt spid="47"/>
                                        </p:tgtEl>
                                        <p:attrNameLst>
                                          <p:attrName>ppt_w</p:attrName>
                                        </p:attrNameLst>
                                      </p:cBhvr>
                                      <p:tavLst>
                                        <p:tav tm="0" fmla="#ppt_w*sin(2.5*pi*$)">
                                          <p:val>
                                            <p:fltVal val="0"/>
                                          </p:val>
                                        </p:tav>
                                        <p:tav tm="100000">
                                          <p:val>
                                            <p:fltVal val="1"/>
                                          </p:val>
                                        </p:tav>
                                      </p:tavLst>
                                    </p:anim>
                                    <p:anim calcmode="lin" valueType="num">
                                      <p:cBhvr>
                                        <p:cTn id="84"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additive="base">
                                        <p:cTn id="94" dur="750" fill="hold"/>
                                        <p:tgtEl>
                                          <p:spTgt spid="51"/>
                                        </p:tgtEl>
                                        <p:attrNameLst>
                                          <p:attrName>ppt_x</p:attrName>
                                        </p:attrNameLst>
                                      </p:cBhvr>
                                      <p:tavLst>
                                        <p:tav tm="0">
                                          <p:val>
                                            <p:strVal val="1+#ppt_w/2"/>
                                          </p:val>
                                        </p:tav>
                                        <p:tav tm="100000">
                                          <p:val>
                                            <p:strVal val="#ppt_x"/>
                                          </p:val>
                                        </p:tav>
                                      </p:tavLst>
                                    </p:anim>
                                    <p:anim calcmode="lin" valueType="num">
                                      <p:cBhvr additive="base">
                                        <p:cTn id="95" dur="750" fill="hold"/>
                                        <p:tgtEl>
                                          <p:spTgt spid="51"/>
                                        </p:tgtEl>
                                        <p:attrNameLst>
                                          <p:attrName>ppt_y</p:attrName>
                                        </p:attrNameLst>
                                      </p:cBhvr>
                                      <p:tavLst>
                                        <p:tav tm="0">
                                          <p:val>
                                            <p:strVal val="1+#ppt_h/2"/>
                                          </p:val>
                                        </p:tav>
                                        <p:tav tm="100000">
                                          <p:val>
                                            <p:strVal val="#ppt_y"/>
                                          </p:val>
                                        </p:tav>
                                      </p:tavLst>
                                    </p:anim>
                                  </p:childTnLst>
                                </p:cTn>
                              </p:par>
                            </p:childTnLst>
                          </p:cTn>
                        </p:par>
                        <p:par>
                          <p:cTn id="96" fill="hold">
                            <p:stCondLst>
                              <p:cond delay="1250"/>
                            </p:stCondLst>
                            <p:childTnLst>
                              <p:par>
                                <p:cTn id="97" presetID="2" presetClass="entr" presetSubtype="6"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1+#ppt_w/2"/>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6"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500" fill="hold"/>
                                        <p:tgtEl>
                                          <p:spTgt spid="57"/>
                                        </p:tgtEl>
                                        <p:attrNameLst>
                                          <p:attrName>ppt_x</p:attrName>
                                        </p:attrNameLst>
                                      </p:cBhvr>
                                      <p:tavLst>
                                        <p:tav tm="0">
                                          <p:val>
                                            <p:strVal val="1+#ppt_w/2"/>
                                          </p:val>
                                        </p:tav>
                                        <p:tav tm="100000">
                                          <p:val>
                                            <p:strVal val="#ppt_x"/>
                                          </p:val>
                                        </p:tav>
                                      </p:tavLst>
                                    </p:anim>
                                    <p:anim calcmode="lin" valueType="num">
                                      <p:cBhvr additive="base">
                                        <p:cTn id="10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smtClean="0"/>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q-AL" sz="2400">
                <a:solidFill>
                  <a:schemeClr val="tx1">
                    <a:lumMod val="65000"/>
                    <a:lumOff val="35000"/>
                  </a:schemeClr>
                </a:solidFill>
                <a:latin typeface="+mj-lt"/>
              </a:rPr>
              <a:t>Shteti A mund të ketë qasje në të dhënat e ruajtura në shtetin B:</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q-AL" sz="2400">
                <a:solidFill>
                  <a:schemeClr val="bg1"/>
                </a:solidFill>
                <a:latin typeface="+mj-lt"/>
              </a:rPr>
              <a:t>Përgjigjja e saktë është C</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AutoNum type="alphaUcPeriod"/>
            </a:pPr>
            <a:r>
              <a:rPr lang="sq-AL" sz="2400">
                <a:solidFill>
                  <a:schemeClr val="bg1"/>
                </a:solidFill>
                <a:latin typeface="+mj-lt"/>
              </a:rPr>
              <a:t>në bazë të kompetencës së autoritetit.</a:t>
            </a:r>
          </a:p>
          <a:p>
            <a:pPr marL="1828800" lvl="3" indent="-457200">
              <a:buAutoNum type="alphaUcPeriod"/>
            </a:pPr>
            <a:r>
              <a:rPr lang="sq-AL" sz="2400">
                <a:solidFill>
                  <a:schemeClr val="bg1"/>
                </a:solidFill>
                <a:latin typeface="+mj-lt"/>
              </a:rPr>
              <a:t>në bazë të epërsisë ndërkombëtare.</a:t>
            </a:r>
          </a:p>
          <a:p>
            <a:pPr marL="1828800" lvl="3" indent="-457200">
              <a:buAutoNum type="alphaUcPeriod"/>
            </a:pPr>
            <a:r>
              <a:rPr lang="sq-AL" sz="2400">
                <a:solidFill>
                  <a:schemeClr val="bg1"/>
                </a:solidFill>
                <a:latin typeface="+mj-lt"/>
              </a:rPr>
              <a:t>në bazë të pëlqimit të pronarit të të dhënave.</a:t>
            </a: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150049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33</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charset="0"/>
              </a:rPr>
              <a:t>Ndihma e ndërsjellë lidhur me </a:t>
            </a:r>
          </a:p>
          <a:p>
            <a:pPr algn="r" eaLnBrk="1" hangingPunct="1">
              <a:lnSpc>
                <a:spcPct val="80000"/>
              </a:lnSpc>
              <a:buFont typeface="Arial" charset="0"/>
              <a:buNone/>
            </a:pPr>
            <a:r>
              <a:rPr lang="sq-AL" sz="2400">
                <a:latin typeface="Verdana" panose="020B0604030504040204" pitchFamily="34" charset="0"/>
                <a:ea typeface="Verdana" panose="020B0604030504040204" pitchFamily="34" charset="0"/>
                <a:cs typeface="Times New Roman" charset="0"/>
              </a:rPr>
              <a:t>Mbledhja në kohë reale e të dhënave të trafikut</a:t>
            </a:r>
          </a:p>
        </p:txBody>
      </p:sp>
      <p:sp>
        <p:nvSpPr>
          <p:cNvPr id="7" name="Rectangle 6">
            <a:extLst>
              <a:ext uri="{FF2B5EF4-FFF2-40B4-BE49-F238E27FC236}">
                <a16:creationId xmlns:a16="http://schemas.microsoft.com/office/drawing/2014/main" xmlns="" id="{1FCE5F71-B62F-4840-AD46-7690CB1F70D4}"/>
              </a:ext>
            </a:extLst>
          </p:cNvPr>
          <p:cNvSpPr/>
          <p:nvPr/>
        </p:nvSpPr>
        <p:spPr>
          <a:xfrm>
            <a:off x="0" y="1563913"/>
            <a:ext cx="4572000" cy="5424562"/>
          </a:xfrm>
          <a:prstGeom prst="rect">
            <a:avLst/>
          </a:prstGeom>
        </p:spPr>
        <p:txBody>
          <a:bodyPr>
            <a:spAutoFit/>
          </a:bodyPr>
          <a:lstStyle/>
          <a:p>
            <a:pPr marL="514350" indent="-514350" algn="just">
              <a:spcBef>
                <a:spcPts val="600"/>
              </a:spcBef>
              <a:spcAft>
                <a:spcPts val="1200"/>
              </a:spcAft>
              <a:buFont typeface="+mj-lt"/>
              <a:buAutoNum type="arabicPeriod"/>
              <a:defRPr/>
            </a:pPr>
            <a:r>
              <a:rPr lang="sq-AL" sz="1950"/>
              <a:t>Palët i japin njëra-tjetrës ndihmë të ndërsjellë në lidhje me </a:t>
            </a:r>
            <a:r>
              <a:rPr lang="sq-AL" sz="1950" b="1"/>
              <a:t>marrjen brenda kohës reale të të dhënave që kanë të bëjnë me komunikime të veçanta në territorin e saj që jepen nëpërmjet një sistemi kompjuterik</a:t>
            </a:r>
            <a:r>
              <a:rPr lang="sq-AL" sz="1950"/>
              <a:t>. Në pajtim me paragrafin 2, ndihma e ndërsjellë trajtohet sipas kushteve dhe procedurave të parapara sipas ligjit të brendshëm.</a:t>
            </a:r>
          </a:p>
          <a:p>
            <a:pPr marL="514350" indent="-514350" algn="just">
              <a:spcBef>
                <a:spcPts val="600"/>
              </a:spcBef>
              <a:spcAft>
                <a:spcPts val="1200"/>
              </a:spcAft>
              <a:buFont typeface="+mj-lt"/>
              <a:buAutoNum type="arabicPeriod"/>
              <a:defRPr/>
            </a:pPr>
            <a:r>
              <a:rPr lang="sq-AL" sz="1950"/>
              <a:t>Secila Palë jep ndihmë të ndërsjellë </a:t>
            </a:r>
            <a:r>
              <a:rPr lang="sq-AL" sz="1950" b="1"/>
              <a:t>të paktën në lidhje me veprat penale për të cilat marrja në kohën reale e të dhënave do të ishte e mundur në çështje të ngjashme të brendshme.</a:t>
            </a:r>
          </a:p>
        </p:txBody>
      </p:sp>
      <p:sp>
        <p:nvSpPr>
          <p:cNvPr id="5" name="Rectangle 4">
            <a:extLst>
              <a:ext uri="{FF2B5EF4-FFF2-40B4-BE49-F238E27FC236}">
                <a16:creationId xmlns:a16="http://schemas.microsoft.com/office/drawing/2014/main" xmlns="" id="{DCA9A6A3-8468-F74D-A0B0-44D1CC2D147F}"/>
              </a:ext>
            </a:extLst>
          </p:cNvPr>
          <p:cNvSpPr/>
          <p:nvPr/>
        </p:nvSpPr>
        <p:spPr>
          <a:xfrm>
            <a:off x="5432923" y="2706534"/>
            <a:ext cx="3344525" cy="1569660"/>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rPr>
              <a:t>Grumbullimi në kohë reale i të dhënave të trafikut të transmetuara me anë të një sistemi kompjuterik</a:t>
            </a:r>
          </a:p>
        </p:txBody>
      </p:sp>
      <p:sp>
        <p:nvSpPr>
          <p:cNvPr id="12" name="Slide Number Placeholder 1">
            <a:extLst>
              <a:ext uri="{FF2B5EF4-FFF2-40B4-BE49-F238E27FC236}">
                <a16:creationId xmlns:a16="http://schemas.microsoft.com/office/drawing/2014/main" xmlns=""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smtClean="0"/>
          </a:p>
        </p:txBody>
      </p:sp>
    </p:spTree>
    <p:extLst>
      <p:ext uri="{BB962C8B-B14F-4D97-AF65-F5344CB8AC3E}">
        <p14:creationId xmlns:p14="http://schemas.microsoft.com/office/powerpoint/2010/main" val="2907905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5</a:t>
            </a:fld>
            <a:endParaRPr lang="en-GB" smtClean="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
        <p:nvSpPr>
          <p:cNvPr id="5" name="Rectangle 4">
            <a:extLst>
              <a:ext uri="{FF2B5EF4-FFF2-40B4-BE49-F238E27FC236}">
                <a16:creationId xmlns:a16="http://schemas.microsoft.com/office/drawing/2014/main" xmlns="" id="{7FA81925-418B-D44C-9255-2AEBBFBC0ADA}"/>
              </a:ext>
            </a:extLst>
          </p:cNvPr>
          <p:cNvSpPr/>
          <p:nvPr/>
        </p:nvSpPr>
        <p:spPr>
          <a:xfrm>
            <a:off x="88522" y="2271699"/>
            <a:ext cx="4216192" cy="4185761"/>
          </a:xfrm>
          <a:prstGeom prst="rect">
            <a:avLst/>
          </a:prstGeom>
        </p:spPr>
        <p:txBody>
          <a:bodyPr wrap="square">
            <a:spAutoFit/>
          </a:bodyPr>
          <a:lstStyle/>
          <a:p>
            <a:pPr marL="514350" indent="-514350">
              <a:buAutoNum type="arabicPeriod"/>
            </a:pPr>
            <a:r>
              <a:rPr lang="sq-AL" sz="2800" b="1">
                <a:solidFill>
                  <a:srgbClr val="C00000"/>
                </a:solidFill>
              </a:rPr>
              <a:t>Vendndodhja e një krimi: ku është kryer?</a:t>
            </a:r>
          </a:p>
          <a:p>
            <a:pPr marL="514350" indent="-514350">
              <a:buAutoNum type="arabicPeriod"/>
            </a:pPr>
            <a:endParaRPr lang="en-GB" sz="2800" i="1" dirty="0"/>
          </a:p>
          <a:p>
            <a:pPr marL="342900" indent="-342900">
              <a:buFont typeface="Arial" panose="020B0604020202020204" pitchFamily="34" charset="0"/>
              <a:buChar char="•"/>
            </a:pPr>
            <a:r>
              <a:rPr lang="sq-AL" sz="2200"/>
              <a:t>Çfarë informacioni ose dëshmie kemi në lidhje me vendin e kryerjes së veprës?</a:t>
            </a:r>
          </a:p>
          <a:p>
            <a:pPr marL="342900" indent="-342900" algn="just">
              <a:buFont typeface="Arial" panose="020B0604020202020204" pitchFamily="34" charset="0"/>
              <a:buChar char="•"/>
            </a:pPr>
            <a:endParaRPr lang="en-GB" sz="2200" dirty="0"/>
          </a:p>
          <a:p>
            <a:pPr marL="342900" indent="-342900">
              <a:buFont typeface="Arial" panose="020B0604020202020204" pitchFamily="34" charset="0"/>
              <a:buChar char="•"/>
            </a:pPr>
            <a:r>
              <a:rPr lang="sq-AL" sz="2200"/>
              <a:t>Cili autoritet duhet të kontaktohet për ndihmë dhe si ta bëjmë atë?</a:t>
            </a:r>
          </a:p>
        </p:txBody>
      </p:sp>
      <p:sp>
        <p:nvSpPr>
          <p:cNvPr id="7" name="Rectangle 6">
            <a:extLst>
              <a:ext uri="{FF2B5EF4-FFF2-40B4-BE49-F238E27FC236}">
                <a16:creationId xmlns:a16="http://schemas.microsoft.com/office/drawing/2014/main" xmlns="" id="{DBE60575-DD4A-B441-877C-92F4E7FF41F7}"/>
              </a:ext>
            </a:extLst>
          </p:cNvPr>
          <p:cNvSpPr/>
          <p:nvPr/>
        </p:nvSpPr>
        <p:spPr>
          <a:xfrm>
            <a:off x="4839288" y="2271699"/>
            <a:ext cx="4183168" cy="3416320"/>
          </a:xfrm>
          <a:prstGeom prst="rect">
            <a:avLst/>
          </a:prstGeom>
        </p:spPr>
        <p:txBody>
          <a:bodyPr wrap="square">
            <a:spAutoFit/>
          </a:bodyPr>
          <a:lstStyle/>
          <a:p>
            <a:r>
              <a:rPr lang="sq-AL" sz="2800" b="1">
                <a:solidFill>
                  <a:srgbClr val="C00000"/>
                </a:solidFill>
              </a:rPr>
              <a:t>2.</a:t>
            </a:r>
            <a:r>
              <a:rPr lang="sq-AL" sz="2800" b="1">
                <a:solidFill>
                  <a:srgbClr val="FF0000"/>
                </a:solidFill>
              </a:rPr>
              <a:t> </a:t>
            </a:r>
            <a:r>
              <a:rPr lang="sq-AL" sz="2800" b="1">
                <a:solidFill>
                  <a:srgbClr val="C00000"/>
                </a:solidFill>
              </a:rPr>
              <a:t>Juridiksioni: kush do ta marrë rastin?</a:t>
            </a:r>
          </a:p>
          <a:p>
            <a:pPr algn="just"/>
            <a:endParaRPr lang="en-GB" sz="2800" i="1" dirty="0"/>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sq-AL" sz="2200"/>
              <a:t>Kush është autoriteti kompetent për hetimin/gjykimin?</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sq-AL" sz="2200"/>
              <a:t>A do të jetë i nevojshëm hetimi ndërkufitar?</a:t>
            </a:r>
          </a:p>
        </p:txBody>
      </p:sp>
      <p:sp>
        <p:nvSpPr>
          <p:cNvPr id="16" name="Title 1">
            <a:extLst>
              <a:ext uri="{FF2B5EF4-FFF2-40B4-BE49-F238E27FC236}">
                <a16:creationId xmlns:a16="http://schemas.microsoft.com/office/drawing/2014/main" xmlns=""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sq-AL" b="1">
                <a:ea typeface="ＭＳ Ｐゴシック" pitchFamily="34" charset="-128"/>
              </a:rPr>
              <a:t>Pyetjet kryesore?</a:t>
            </a:r>
          </a:p>
        </p:txBody>
      </p:sp>
    </p:spTree>
    <p:extLst>
      <p:ext uri="{BB962C8B-B14F-4D97-AF65-F5344CB8AC3E}">
        <p14:creationId xmlns:p14="http://schemas.microsoft.com/office/powerpoint/2010/main" val="17227145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34</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Ndihma e ndërsjellë lidhur me </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Përgjimi i të dhënave të përmbajtjes</a:t>
            </a:r>
          </a:p>
        </p:txBody>
      </p:sp>
      <p:sp>
        <p:nvSpPr>
          <p:cNvPr id="7" name="Rectangle 6">
            <a:extLst>
              <a:ext uri="{FF2B5EF4-FFF2-40B4-BE49-F238E27FC236}">
                <a16:creationId xmlns:a16="http://schemas.microsoft.com/office/drawing/2014/main" xmlns="" id="{1FCE5F71-B62F-4840-AD46-7690CB1F70D4}"/>
              </a:ext>
            </a:extLst>
          </p:cNvPr>
          <p:cNvSpPr/>
          <p:nvPr/>
        </p:nvSpPr>
        <p:spPr>
          <a:xfrm>
            <a:off x="339919" y="2175619"/>
            <a:ext cx="4572000" cy="3000821"/>
          </a:xfrm>
          <a:prstGeom prst="rect">
            <a:avLst/>
          </a:prstGeom>
        </p:spPr>
        <p:txBody>
          <a:bodyPr>
            <a:spAutoFit/>
          </a:bodyPr>
          <a:lstStyle/>
          <a:p>
            <a:pPr marL="0" indent="0" algn="just">
              <a:buNone/>
            </a:pPr>
            <a:r>
              <a:rPr lang="sq-AL" sz="2100"/>
              <a:t>Palët </a:t>
            </a:r>
            <a:r>
              <a:rPr lang="sq-AL" sz="2100" b="1"/>
              <a:t>i japin njëra tjetrës ndihmë të ndërsjellë</a:t>
            </a:r>
            <a:r>
              <a:rPr lang="sq-AL" sz="2100"/>
              <a:t> në lidhje me </a:t>
            </a:r>
            <a:r>
              <a:rPr lang="sq-AL" sz="2100" b="1"/>
              <a:t>marrjen në kohën reale ose regjistrimin e të dhënave të përmbajtjes</a:t>
            </a:r>
            <a:r>
              <a:rPr lang="sq-AL" sz="2100"/>
              <a:t> të komunikimeve të specifikuara të transmetuara nëpërmjet sistemit kompjuterik </a:t>
            </a:r>
            <a:r>
              <a:rPr lang="sq-AL" sz="2100" b="1"/>
              <a:t>deri në masën e lejuar nga traktatet e zbatueshme dhe ligjet vendase</a:t>
            </a:r>
            <a:r>
              <a:rPr lang="sq-AL" sz="2100"/>
              <a:t>.</a:t>
            </a:r>
          </a:p>
        </p:txBody>
      </p:sp>
      <p:sp>
        <p:nvSpPr>
          <p:cNvPr id="5" name="Rectangle 4">
            <a:extLst>
              <a:ext uri="{FF2B5EF4-FFF2-40B4-BE49-F238E27FC236}">
                <a16:creationId xmlns:a16="http://schemas.microsoft.com/office/drawing/2014/main" xmlns="" id="{816AA7D2-EA68-D846-B62C-65BDFB3671F3}"/>
              </a:ext>
            </a:extLst>
          </p:cNvPr>
          <p:cNvSpPr/>
          <p:nvPr/>
        </p:nvSpPr>
        <p:spPr>
          <a:xfrm>
            <a:off x="5230317" y="3075866"/>
            <a:ext cx="3683766" cy="830997"/>
          </a:xfrm>
          <a:prstGeom prst="rect">
            <a:avLst/>
          </a:prstGeom>
        </p:spPr>
        <p:txBody>
          <a:bodyPr wrap="square">
            <a:spAutoFit/>
          </a:bodyPr>
          <a:lstStyle/>
          <a:p>
            <a:pPr marL="285750" indent="-285750" algn="just">
              <a:buFont typeface="Arial" panose="020B0604020202020204" pitchFamily="34" charset="0"/>
              <a:buChar char="•"/>
            </a:pPr>
            <a:r>
              <a:rPr lang="sq-AL" sz="2400" b="1">
                <a:solidFill>
                  <a:srgbClr val="C00000"/>
                </a:solidFill>
              </a:rPr>
              <a:t>Mbledhja në kohë reale e të dhënave ose regjistrimi i përmbajtjes </a:t>
            </a:r>
          </a:p>
        </p:txBody>
      </p:sp>
      <p:sp>
        <p:nvSpPr>
          <p:cNvPr id="12" name="Slide Number Placeholder 1">
            <a:extLst>
              <a:ext uri="{FF2B5EF4-FFF2-40B4-BE49-F238E27FC236}">
                <a16:creationId xmlns:a16="http://schemas.microsoft.com/office/drawing/2014/main" xmlns=""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smtClean="0"/>
          </a:p>
        </p:txBody>
      </p:sp>
    </p:spTree>
    <p:extLst>
      <p:ext uri="{BB962C8B-B14F-4D97-AF65-F5344CB8AC3E}">
        <p14:creationId xmlns:p14="http://schemas.microsoft.com/office/powerpoint/2010/main" val="4141717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33 dhe 34</a:t>
            </a:r>
          </a:p>
          <a:p>
            <a:pPr algn="r">
              <a:lnSpc>
                <a:spcPct val="80000"/>
              </a:lnSpc>
            </a:pPr>
            <a:r>
              <a:rPr lang="sq-AL" sz="2400">
                <a:latin typeface="Verdana" panose="020B0604030504040204" pitchFamily="34" charset="0"/>
                <a:ea typeface="Verdana" panose="020B0604030504040204" pitchFamily="34" charset="0"/>
              </a:rPr>
              <a:t>Zbatimi</a:t>
            </a:r>
          </a:p>
        </p:txBody>
      </p:sp>
      <p:graphicFrame>
        <p:nvGraphicFramePr>
          <p:cNvPr id="6" name="Diagram 5">
            <a:extLst>
              <a:ext uri="{FF2B5EF4-FFF2-40B4-BE49-F238E27FC236}">
                <a16:creationId xmlns:a16="http://schemas.microsoft.com/office/drawing/2014/main" xmlns="" id="{37CCB2F0-CA86-D64D-A173-65134AEEF0C2}"/>
              </a:ext>
            </a:extLst>
          </p:cNvPr>
          <p:cNvGraphicFramePr/>
          <p:nvPr>
            <p:extLst>
              <p:ext uri="{D42A27DB-BD31-4B8C-83A1-F6EECF244321}">
                <p14:modId xmlns:p14="http://schemas.microsoft.com/office/powerpoint/2010/main" val="3518120876"/>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xmlns="" id="{79050DBF-1131-4649-955A-4C5DE6BBB45E}"/>
              </a:ext>
            </a:extLst>
          </p:cNvPr>
          <p:cNvPicPr>
            <a:picLocks noChangeAspect="1"/>
          </p:cNvPicPr>
          <p:nvPr/>
        </p:nvPicPr>
        <p:blipFill>
          <a:blip r:embed="rId8"/>
          <a:stretch>
            <a:fillRect/>
          </a:stretch>
        </p:blipFill>
        <p:spPr>
          <a:xfrm>
            <a:off x="150901" y="3168661"/>
            <a:ext cx="8842197" cy="3098040"/>
          </a:xfrm>
          <a:prstGeom prst="rect">
            <a:avLst/>
          </a:prstGeom>
        </p:spPr>
      </p:pic>
      <p:sp>
        <p:nvSpPr>
          <p:cNvPr id="12" name="Slide Number Placeholder 1">
            <a:extLst>
              <a:ext uri="{FF2B5EF4-FFF2-40B4-BE49-F238E27FC236}">
                <a16:creationId xmlns:a16="http://schemas.microsoft.com/office/drawing/2014/main" xmlns=""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smtClean="0"/>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35</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Rrjeti 24/7</a:t>
            </a:r>
          </a:p>
        </p:txBody>
      </p:sp>
      <p:sp>
        <p:nvSpPr>
          <p:cNvPr id="7" name="Rectangle 6">
            <a:extLst>
              <a:ext uri="{FF2B5EF4-FFF2-40B4-BE49-F238E27FC236}">
                <a16:creationId xmlns:a16="http://schemas.microsoft.com/office/drawing/2014/main" xmlns="" id="{1FCE5F71-B62F-4840-AD46-7690CB1F70D4}"/>
              </a:ext>
            </a:extLst>
          </p:cNvPr>
          <p:cNvSpPr/>
          <p:nvPr/>
        </p:nvSpPr>
        <p:spPr>
          <a:xfrm>
            <a:off x="0" y="1504682"/>
            <a:ext cx="4572000" cy="4708981"/>
          </a:xfrm>
          <a:prstGeom prst="rect">
            <a:avLst/>
          </a:prstGeom>
        </p:spPr>
        <p:txBody>
          <a:bodyPr>
            <a:spAutoFit/>
          </a:bodyPr>
          <a:lstStyle/>
          <a:p>
            <a:pPr marL="457200" indent="-457200" algn="just">
              <a:spcBef>
                <a:spcPts val="0"/>
              </a:spcBef>
              <a:spcAft>
                <a:spcPts val="0"/>
              </a:spcAft>
              <a:buFont typeface="+mj-lt"/>
              <a:buAutoNum type="arabicPeriod"/>
            </a:pPr>
            <a:r>
              <a:rPr lang="sq-AL" sz="2000"/>
              <a:t>… </a:t>
            </a:r>
            <a:r>
              <a:rPr lang="sq-AL" sz="2000" b="1"/>
              <a:t>caktimi i një pikë kontakti në dispozicion njëzet e katër orë</a:t>
            </a:r>
            <a:r>
              <a:rPr lang="sq-AL" sz="2000"/>
              <a:t>… sigurimi i ndihmës së menjëhershme për qëllime të hetimeve ose procedurave në lidhje me veprat penale… ose për mbledhjen e provave në formë elektronike… do të përfshijë </a:t>
            </a:r>
            <a:r>
              <a:rPr lang="sq-AL" sz="2000" b="1"/>
              <a:t>lehtësimin</a:t>
            </a:r>
            <a:r>
              <a:rPr lang="sq-AL" sz="2000"/>
              <a:t>, ose… </a:t>
            </a:r>
            <a:r>
              <a:rPr lang="sq-AL" sz="2000" b="1"/>
              <a:t>zbatimin e drejtpërdrejtë</a:t>
            </a:r>
            <a:r>
              <a:rPr lang="sq-AL" sz="2000"/>
              <a:t> të masave të mëposhtme:</a:t>
            </a:r>
          </a:p>
          <a:p>
            <a:pPr marL="857250" lvl="1" indent="-457200" algn="just">
              <a:spcBef>
                <a:spcPts val="0"/>
              </a:spcBef>
              <a:spcAft>
                <a:spcPts val="0"/>
              </a:spcAft>
              <a:buFont typeface="+mj-lt"/>
              <a:buAutoNum type="alphaLcParenR"/>
            </a:pPr>
            <a:r>
              <a:rPr lang="sq-AL" sz="2000"/>
              <a:t>dhënien e ndihmës teknike;</a:t>
            </a:r>
          </a:p>
          <a:p>
            <a:pPr marL="857250" lvl="1" indent="-457200" algn="just">
              <a:spcBef>
                <a:spcPts val="0"/>
              </a:spcBef>
              <a:spcAft>
                <a:spcPts val="0"/>
              </a:spcAft>
              <a:buFont typeface="+mj-lt"/>
              <a:buAutoNum type="alphaLcParenR"/>
            </a:pPr>
            <a:r>
              <a:rPr lang="sq-AL" sz="2000"/>
              <a:t>ruajtjen e të dhënave në pajtim me nenet 29 dhe 30;</a:t>
            </a:r>
          </a:p>
          <a:p>
            <a:pPr marL="857250" lvl="1" indent="-457200" algn="just">
              <a:spcBef>
                <a:spcPts val="0"/>
              </a:spcBef>
              <a:spcAft>
                <a:spcPts val="0"/>
              </a:spcAft>
              <a:buFont typeface="+mj-lt"/>
              <a:buAutoNum type="alphaLcParenR"/>
            </a:pPr>
            <a:r>
              <a:rPr lang="sq-AL" sz="2000"/>
              <a:t>marrjen e provave, duke dhënë informacion ligjor dhe vendndodhjen e personave të dyshuar.</a:t>
            </a:r>
          </a:p>
        </p:txBody>
      </p:sp>
      <p:sp>
        <p:nvSpPr>
          <p:cNvPr id="5" name="Rectangle 4">
            <a:extLst>
              <a:ext uri="{FF2B5EF4-FFF2-40B4-BE49-F238E27FC236}">
                <a16:creationId xmlns:a16="http://schemas.microsoft.com/office/drawing/2014/main" xmlns="" id="{EC62B5F6-FD37-284E-8A8F-7C045876F586}"/>
              </a:ext>
            </a:extLst>
          </p:cNvPr>
          <p:cNvSpPr/>
          <p:nvPr/>
        </p:nvSpPr>
        <p:spPr>
          <a:xfrm>
            <a:off x="5177381" y="3120509"/>
            <a:ext cx="3677504" cy="1200329"/>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rPr>
              <a:t>pika e kontaktit në dispozicion njëzet e katër orë</a:t>
            </a:r>
          </a:p>
        </p:txBody>
      </p:sp>
      <p:sp>
        <p:nvSpPr>
          <p:cNvPr id="12" name="Slide Number Placeholder 1">
            <a:extLst>
              <a:ext uri="{FF2B5EF4-FFF2-40B4-BE49-F238E27FC236}">
                <a16:creationId xmlns:a16="http://schemas.microsoft.com/office/drawing/2014/main" xmlns=""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smtClean="0"/>
          </a:p>
        </p:txBody>
      </p:sp>
    </p:spTree>
    <p:extLst>
      <p:ext uri="{BB962C8B-B14F-4D97-AF65-F5344CB8AC3E}">
        <p14:creationId xmlns:p14="http://schemas.microsoft.com/office/powerpoint/2010/main" val="18360678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338433"/>
            <a:ext cx="4572000" cy="4770537"/>
          </a:xfrm>
          <a:prstGeom prst="rect">
            <a:avLst/>
          </a:prstGeom>
        </p:spPr>
        <p:txBody>
          <a:bodyPr>
            <a:spAutoFit/>
          </a:bodyPr>
          <a:lstStyle/>
          <a:p>
            <a:pPr marL="457200" indent="-457200" algn="just">
              <a:buFont typeface="+mj-lt"/>
              <a:buAutoNum type="arabicPeriod" startAt="2"/>
            </a:pPr>
            <a:r>
              <a:rPr lang="sq-AL" sz="1900" b="1"/>
              <a:t>A)</a:t>
            </a:r>
            <a:r>
              <a:rPr lang="sq-AL" sz="1900"/>
              <a:t>	Pika e kontaktit e një Pale </a:t>
            </a:r>
            <a:r>
              <a:rPr lang="sq-AL" sz="1900" b="1"/>
              <a:t>ka kapacitetin e zhvillimit të komunikimeve drejtuar pikës së kontaktit të një Pale tjetër mbi një bazë të përshpejtuar</a:t>
            </a:r>
            <a:r>
              <a:rPr lang="sq-AL" sz="1900"/>
              <a:t>.</a:t>
            </a:r>
          </a:p>
          <a:p>
            <a:pPr algn="just"/>
            <a:r>
              <a:rPr lang="sq-AL" sz="1900" b="1"/>
              <a:t>	B)</a:t>
            </a:r>
            <a:r>
              <a:rPr lang="sq-AL" sz="1900"/>
              <a:t>	Nëse pika e kontaktit… nuk është pjesë e… autoritetit… për ndihmë të ndërsjellë ndërkombëtare ose ekstradim… pika e kontaktit do të sigurojë që ajo të jetë në gjendje të koordinojë me një autoritet të tillë… në bazë të përshpejtuar.</a:t>
            </a:r>
          </a:p>
          <a:p>
            <a:pPr marL="514350" indent="-514350" algn="just">
              <a:buFont typeface="+mj-lt"/>
              <a:buAutoNum type="arabicPeriod" startAt="3"/>
            </a:pPr>
            <a:endParaRPr lang="en-US" sz="1900" dirty="0"/>
          </a:p>
          <a:p>
            <a:pPr marL="514350" indent="-514350" algn="just">
              <a:buFont typeface="+mj-lt"/>
              <a:buAutoNum type="arabicPeriod" startAt="3"/>
            </a:pPr>
            <a:r>
              <a:rPr lang="sq-AL" sz="1900" b="1"/>
              <a:t>Secila Palë siguron që të vërë në dispozicion personel të kualifikuar dhe të pajisur me qëllim që të lehtësojë bashkëpunimin e rrjetit.</a:t>
            </a:r>
          </a:p>
        </p:txBody>
      </p:sp>
      <p:sp>
        <p:nvSpPr>
          <p:cNvPr id="5" name="Rectangle 4">
            <a:extLst>
              <a:ext uri="{FF2B5EF4-FFF2-40B4-BE49-F238E27FC236}">
                <a16:creationId xmlns:a16="http://schemas.microsoft.com/office/drawing/2014/main" xmlns="" id="{F8A60E5F-B764-644B-906C-899DF4352ACC}"/>
              </a:ext>
            </a:extLst>
          </p:cNvPr>
          <p:cNvSpPr/>
          <p:nvPr/>
        </p:nvSpPr>
        <p:spPr>
          <a:xfrm>
            <a:off x="4880212" y="2938872"/>
            <a:ext cx="4023360" cy="1569660"/>
          </a:xfrm>
          <a:prstGeom prst="rect">
            <a:avLst/>
          </a:prstGeom>
        </p:spPr>
        <p:txBody>
          <a:bodyPr wrap="square">
            <a:spAutoFit/>
          </a:bodyPr>
          <a:lstStyle/>
          <a:p>
            <a:pPr marL="342900" indent="-342900" algn="just">
              <a:buFont typeface="Arial" panose="020B0604020202020204" pitchFamily="34" charset="0"/>
              <a:buChar char="•"/>
            </a:pPr>
            <a:r>
              <a:rPr lang="sq-AL" sz="2400" b="1">
                <a:solidFill>
                  <a:srgbClr val="C00000"/>
                </a:solidFill>
              </a:rPr>
              <a:t>Rekomandohet shumë disponueshmëria e personelit të trajnuar dhe të pajisur, nëse nuk është</a:t>
            </a:r>
          </a:p>
        </p:txBody>
      </p:sp>
      <p:sp>
        <p:nvSpPr>
          <p:cNvPr id="16" name="Slide Number Placeholder 1">
            <a:extLst>
              <a:ext uri="{FF2B5EF4-FFF2-40B4-BE49-F238E27FC236}">
                <a16:creationId xmlns:a16="http://schemas.microsoft.com/office/drawing/2014/main" xmlns=""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smtClean="0"/>
          </a:p>
        </p:txBody>
      </p:sp>
      <p:sp>
        <p:nvSpPr>
          <p:cNvPr id="19" name="Rectangle 18">
            <a:extLst>
              <a:ext uri="{FF2B5EF4-FFF2-40B4-BE49-F238E27FC236}">
                <a16:creationId xmlns:a16="http://schemas.microsoft.com/office/drawing/2014/main" xmlns=""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35</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Rrjeti 24/7</a:t>
            </a:r>
          </a:p>
        </p:txBody>
      </p:sp>
    </p:spTree>
    <p:extLst>
      <p:ext uri="{BB962C8B-B14F-4D97-AF65-F5344CB8AC3E}">
        <p14:creationId xmlns:p14="http://schemas.microsoft.com/office/powerpoint/2010/main" val="30703880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a16="http://schemas.microsoft.com/office/drawing/2014/main" xmlns="" id="{696261A4-1B8D-4CCD-9FFA-3F9A35B62768}"/>
              </a:ext>
            </a:extLst>
          </p:cNvPr>
          <p:cNvPicPr>
            <a:picLocks noChangeAspect="1"/>
          </p:cNvPicPr>
          <p:nvPr/>
        </p:nvPicPr>
        <p:blipFill>
          <a:blip r:embed="rId3"/>
          <a:stretch>
            <a:fillRect/>
          </a:stretch>
        </p:blipFill>
        <p:spPr>
          <a:xfrm>
            <a:off x="1782384" y="1134629"/>
            <a:ext cx="5579232" cy="5240263"/>
          </a:xfrm>
          <a:prstGeom prst="rect">
            <a:avLst/>
          </a:prstGeom>
        </p:spPr>
      </p:pic>
      <p:sp>
        <p:nvSpPr>
          <p:cNvPr id="12" name="Slide Number Placeholder 1">
            <a:extLst>
              <a:ext uri="{FF2B5EF4-FFF2-40B4-BE49-F238E27FC236}">
                <a16:creationId xmlns:a16="http://schemas.microsoft.com/office/drawing/2014/main" xmlns=""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smtClean="0"/>
          </a:p>
        </p:txBody>
      </p:sp>
      <p:sp>
        <p:nvSpPr>
          <p:cNvPr id="16" name="Rectangle 15">
            <a:extLst>
              <a:ext uri="{FF2B5EF4-FFF2-40B4-BE49-F238E27FC236}">
                <a16:creationId xmlns:a16="http://schemas.microsoft.com/office/drawing/2014/main" xmlns=""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2400">
                <a:latin typeface="Verdana" panose="020B0604030504040204" pitchFamily="34" charset="0"/>
                <a:ea typeface="Verdana" panose="020B0604030504040204" pitchFamily="34" charset="0"/>
              </a:rPr>
              <a:t>Neni 35</a:t>
            </a:r>
          </a:p>
          <a:p>
            <a:pPr algn="r" eaLnBrk="1" hangingPunct="1">
              <a:lnSpc>
                <a:spcPct val="80000"/>
              </a:lnSpc>
              <a:buFont typeface="Arial" charset="0"/>
              <a:buNone/>
            </a:pPr>
            <a:r>
              <a:rPr lang="sq-AL" sz="2400">
                <a:solidFill>
                  <a:schemeClr val="bg1"/>
                </a:solidFill>
                <a:latin typeface="Verdana" panose="020B0604030504040204" pitchFamily="34" charset="0"/>
                <a:ea typeface="Verdana" panose="020B0604030504040204" pitchFamily="34" charset="0"/>
                <a:cs typeface="Times New Roman" charset="0"/>
              </a:rPr>
              <a:t>Rrjeti 24/7</a:t>
            </a:r>
          </a:p>
        </p:txBody>
      </p:sp>
    </p:spTree>
    <p:extLst>
      <p:ext uri="{BB962C8B-B14F-4D97-AF65-F5344CB8AC3E}">
        <p14:creationId xmlns:p14="http://schemas.microsoft.com/office/powerpoint/2010/main" val="3138967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55</a:t>
            </a:fld>
            <a:endParaRPr lang="en-GB" smtClean="0"/>
          </a:p>
        </p:txBody>
      </p:sp>
    </p:spTree>
    <p:extLst>
      <p:ext uri="{BB962C8B-B14F-4D97-AF65-F5344CB8AC3E}">
        <p14:creationId xmlns:p14="http://schemas.microsoft.com/office/powerpoint/2010/main" val="428584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sq-AL" sz="3200" b="1">
                <a:ea typeface="ＭＳ Ｐゴシック" charset="0"/>
              </a:rPr>
              <a:t>Përmbledhje</a:t>
            </a:r>
          </a:p>
        </p:txBody>
      </p:sp>
      <p:sp>
        <p:nvSpPr>
          <p:cNvPr id="11" name="Text Placeholder 2">
            <a:extLst>
              <a:ext uri="{FF2B5EF4-FFF2-40B4-BE49-F238E27FC236}">
                <a16:creationId xmlns:a16="http://schemas.microsoft.com/office/drawing/2014/main" xmlns=""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q-AL" sz="2000">
                <a:solidFill>
                  <a:schemeClr val="tx1">
                    <a:tint val="75000"/>
                  </a:schemeClr>
                </a:solidFill>
              </a:rPr>
              <a:t>Konceptet bazike për bashkëpunimin ndërkombëtar</a:t>
            </a:r>
          </a:p>
        </p:txBody>
      </p:sp>
      <p:sp>
        <p:nvSpPr>
          <p:cNvPr id="16" name="Rectangle 15">
            <a:extLst>
              <a:ext uri="{FF2B5EF4-FFF2-40B4-BE49-F238E27FC236}">
                <a16:creationId xmlns:a16="http://schemas.microsoft.com/office/drawing/2014/main" xmlns=""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sz="3200">
                <a:latin typeface="Verdana" panose="020B0604030504040204" pitchFamily="34" charset="0"/>
                <a:ea typeface="Verdana" panose="020B0604030504040204" pitchFamily="34" charset="0"/>
                <a:cs typeface="ＭＳ Ｐゴシック" charset="0"/>
              </a:rPr>
              <a:t>Pjesa e pestë</a:t>
            </a:r>
          </a:p>
        </p:txBody>
      </p:sp>
      <p:sp>
        <p:nvSpPr>
          <p:cNvPr id="12" name="Slide Number Placeholder 1">
            <a:extLst>
              <a:ext uri="{FF2B5EF4-FFF2-40B4-BE49-F238E27FC236}">
                <a16:creationId xmlns:a16="http://schemas.microsoft.com/office/drawing/2014/main" xmlns=""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56</a:t>
            </a:fld>
            <a:endParaRPr lang="en-GB" smtClean="0"/>
          </a:p>
        </p:txBody>
      </p:sp>
    </p:spTree>
    <p:extLst>
      <p:ext uri="{BB962C8B-B14F-4D97-AF65-F5344CB8AC3E}">
        <p14:creationId xmlns:p14="http://schemas.microsoft.com/office/powerpoint/2010/main" val="41676915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57</a:t>
            </a:fld>
            <a:endParaRPr lang="en-GB" smtClean="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rPr>
              <a:t>Objektivat e seancës</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sq-AL" sz="2400"/>
              <a:t>Të kuptuarit e dimensionit global të internetit dhe dimensionin ndërkombëtar të krimit kibernetik</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sq-AL" sz="2400"/>
              <a:t>Kuptimi i sfidave të krimit kibernetik në mjedisin ndërkombëtar</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sq-AL" sz="2400"/>
              <a:t>Shpjegimi i rëndësisë së bashkëpunimit ndërkombëtar dhe njohja e instrumenteve në dispozicion për bashkëpunimin ndërkombëtar në fushën e krimit kibernetik</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sq-AL" sz="2400"/>
              <a:t>Diskutimi i Konventës së Budapestit për Krimin Kibernetik dhe identifikimi i parimeve dhe neneve të saj të përgjithshme dhe të veçanta mbi Ndihmën Juridike të Ndërsjellë në çështjet penale</a:t>
            </a:r>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smtClean="0"/>
          </a:p>
        </p:txBody>
      </p:sp>
    </p:spTree>
    <p:extLst>
      <p:ext uri="{BB962C8B-B14F-4D97-AF65-F5344CB8AC3E}">
        <p14:creationId xmlns:p14="http://schemas.microsoft.com/office/powerpoint/2010/main" val="3732646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4481" y="984947"/>
            <a:ext cx="4572000" cy="5663089"/>
          </a:xfrm>
          <a:prstGeom prst="rect">
            <a:avLst/>
          </a:prstGeom>
        </p:spPr>
        <p:txBody>
          <a:bodyPr>
            <a:spAutoFit/>
          </a:bodyPr>
          <a:lstStyle/>
          <a:p>
            <a:r>
              <a:rPr lang="sq-AL" b="1"/>
              <a:t>Sfidat: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q-AL" sz="2400"/>
              <a:t>Humbja e mundësisë për qasje në të dhëna me shpejtësi:</a:t>
            </a:r>
          </a:p>
          <a:p>
            <a:pPr marL="342900" indent="-342900">
              <a:buFont typeface="Wingdings" pitchFamily="2" charset="2"/>
              <a:buChar char="ü"/>
            </a:pPr>
            <a:endParaRPr lang="en-US" sz="2200" i="1" dirty="0"/>
          </a:p>
          <a:p>
            <a:pPr lvl="1"/>
            <a:r>
              <a:rPr lang="sq-AL" sz="2200" b="1"/>
              <a:t>WHOIS ”kthimi mbrapa” </a:t>
            </a:r>
            <a:r>
              <a:rPr lang="sq-AL" sz="2200"/>
              <a:t>– privimi i AZL-ve, prokurorisë dhe gjyqësorit për të hetuar me shpejtësi krimin ndërkombëtar kibernetik;</a:t>
            </a:r>
          </a:p>
          <a:p>
            <a:pPr lvl="1"/>
            <a:endParaRPr lang="en-GB" sz="2200" dirty="0"/>
          </a:p>
          <a:p>
            <a:pPr lvl="1"/>
            <a:r>
              <a:rPr lang="sq-AL" sz="2200" b="1"/>
              <a:t>Rezultatet ICAAN </a:t>
            </a:r>
            <a:r>
              <a:rPr lang="sq-AL" sz="2200"/>
              <a:t>– në vitin 2018 vetëm 33% e kërkesave WHOIS nga AZL ishin të suksesshme krahasuar me 98% para ndryshimeve;</a:t>
            </a:r>
          </a:p>
          <a:p>
            <a:pPr lvl="1"/>
            <a:endParaRPr lang="en-GB" sz="2200" dirty="0"/>
          </a:p>
          <a:p>
            <a:pPr lvl="1" algn="just"/>
            <a:r>
              <a:rPr lang="sq-AL" sz="2200" b="1"/>
              <a:t>Çështjet e enkriptimit.</a:t>
            </a:r>
          </a:p>
        </p:txBody>
      </p:sp>
      <p:pic>
        <p:nvPicPr>
          <p:cNvPr id="6" name="Picture 5">
            <a:extLst>
              <a:ext uri="{FF2B5EF4-FFF2-40B4-BE49-F238E27FC236}">
                <a16:creationId xmlns:a16="http://schemas.microsoft.com/office/drawing/2014/main" xmlns="" id="{F9419B6A-4B60-C74E-AD65-4422E5042231}"/>
              </a:ext>
            </a:extLst>
          </p:cNvPr>
          <p:cNvPicPr>
            <a:picLocks noChangeAspect="1"/>
          </p:cNvPicPr>
          <p:nvPr/>
        </p:nvPicPr>
        <p:blipFill>
          <a:blip r:embed="rId3"/>
          <a:stretch>
            <a:fillRect/>
          </a:stretch>
        </p:blipFill>
        <p:spPr>
          <a:xfrm>
            <a:off x="5309898" y="2997606"/>
            <a:ext cx="3529621" cy="1452187"/>
          </a:xfrm>
          <a:prstGeom prst="rect">
            <a:avLst/>
          </a:prstGeom>
        </p:spPr>
      </p:pic>
      <p:sp>
        <p:nvSpPr>
          <p:cNvPr id="12" name="Slide Number Placeholder 1">
            <a:extLst>
              <a:ext uri="{FF2B5EF4-FFF2-40B4-BE49-F238E27FC236}">
                <a16:creationId xmlns:a16="http://schemas.microsoft.com/office/drawing/2014/main" xmlns=""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smtClean="0"/>
          </a:p>
        </p:txBody>
      </p:sp>
      <p:sp>
        <p:nvSpPr>
          <p:cNvPr id="7" name="Rectangle 6">
            <a:extLst>
              <a:ext uri="{FF2B5EF4-FFF2-40B4-BE49-F238E27FC236}">
                <a16:creationId xmlns:a16="http://schemas.microsoft.com/office/drawing/2014/main" xmlns=""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2997216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399989"/>
            <a:ext cx="4572000" cy="4647426"/>
          </a:xfrm>
          <a:prstGeom prst="rect">
            <a:avLst/>
          </a:prstGeom>
        </p:spPr>
        <p:txBody>
          <a:bodyPr>
            <a:spAutoFit/>
          </a:bodyPr>
          <a:lstStyle/>
          <a:p>
            <a:r>
              <a:rPr lang="sq-AL" sz="2800" b="1"/>
              <a:t>Sfidat: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q-AL" sz="2400"/>
              <a:t>Humbja e vendndodhjes së përdoruesit të të dhënave, mbajtësit, prodhuesit:</a:t>
            </a:r>
          </a:p>
          <a:p>
            <a:pPr marL="342900" indent="-342900">
              <a:buFont typeface="Wingdings" pitchFamily="2" charset="2"/>
              <a:buChar char="ü"/>
            </a:pPr>
            <a:endParaRPr lang="en-US" sz="2200" i="1" dirty="0"/>
          </a:p>
          <a:p>
            <a:pPr lvl="1"/>
            <a:r>
              <a:rPr lang="sq-AL" sz="2200"/>
              <a:t>Përdorimi i mjeteve të enkriptimit dhe anonimizimit;</a:t>
            </a:r>
          </a:p>
          <a:p>
            <a:pPr marL="800100" lvl="1" indent="-342900">
              <a:buFont typeface="Arial" panose="020B0604020202020204" pitchFamily="34" charset="0"/>
              <a:buChar char="•"/>
            </a:pPr>
            <a:endParaRPr lang="en-GB" sz="2200" dirty="0"/>
          </a:p>
          <a:p>
            <a:pPr lvl="1"/>
            <a:r>
              <a:rPr lang="sq-AL" sz="2200"/>
              <a:t>Kriptovalutat;</a:t>
            </a:r>
          </a:p>
          <a:p>
            <a:pPr marL="800100" lvl="1" indent="-342900">
              <a:buFont typeface="Arial" panose="020B0604020202020204" pitchFamily="34" charset="0"/>
              <a:buChar char="•"/>
            </a:pPr>
            <a:endParaRPr lang="en-GB" sz="2200" dirty="0"/>
          </a:p>
          <a:p>
            <a:pPr lvl="1"/>
            <a:r>
              <a:rPr lang="sq-AL" sz="2200"/>
              <a:t>Dark Web;</a:t>
            </a:r>
          </a:p>
          <a:p>
            <a:pPr marL="800100" lvl="1" indent="-342900">
              <a:buFont typeface="Arial" panose="020B0604020202020204" pitchFamily="34" charset="0"/>
              <a:buChar char="•"/>
            </a:pPr>
            <a:endParaRPr lang="en-GB" sz="2200" dirty="0"/>
          </a:p>
          <a:p>
            <a:pPr lvl="1"/>
            <a:r>
              <a:rPr lang="sq-AL" sz="2200"/>
              <a:t>Memoriet dhe shërbimet e bazuara në cloud - re.</a:t>
            </a:r>
          </a:p>
        </p:txBody>
      </p:sp>
      <p:pic>
        <p:nvPicPr>
          <p:cNvPr id="6" name="Picture 5">
            <a:extLst>
              <a:ext uri="{FF2B5EF4-FFF2-40B4-BE49-F238E27FC236}">
                <a16:creationId xmlns:a16="http://schemas.microsoft.com/office/drawing/2014/main" xmlns="" id="{EBB5D606-35A2-2F46-ACD0-2DA9FB9F0DE9}"/>
              </a:ext>
            </a:extLst>
          </p:cNvPr>
          <p:cNvPicPr>
            <a:picLocks noChangeAspect="1"/>
          </p:cNvPicPr>
          <p:nvPr/>
        </p:nvPicPr>
        <p:blipFill>
          <a:blip r:embed="rId3"/>
          <a:stretch>
            <a:fillRect/>
          </a:stretch>
        </p:blipFill>
        <p:spPr>
          <a:xfrm>
            <a:off x="5118596" y="2237391"/>
            <a:ext cx="3680746" cy="2383217"/>
          </a:xfrm>
          <a:prstGeom prst="rect">
            <a:avLst/>
          </a:prstGeom>
        </p:spPr>
      </p:pic>
      <p:sp>
        <p:nvSpPr>
          <p:cNvPr id="12" name="Slide Number Placeholder 1">
            <a:extLst>
              <a:ext uri="{FF2B5EF4-FFF2-40B4-BE49-F238E27FC236}">
                <a16:creationId xmlns:a16="http://schemas.microsoft.com/office/drawing/2014/main" xmlns=""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smtClean="0"/>
          </a:p>
        </p:txBody>
      </p:sp>
      <p:sp>
        <p:nvSpPr>
          <p:cNvPr id="7" name="Rectangle 6">
            <a:extLst>
              <a:ext uri="{FF2B5EF4-FFF2-40B4-BE49-F238E27FC236}">
                <a16:creationId xmlns:a16="http://schemas.microsoft.com/office/drawing/2014/main" xmlns=""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105048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22023" y="1213817"/>
            <a:ext cx="4805501" cy="4985980"/>
          </a:xfrm>
          <a:prstGeom prst="rect">
            <a:avLst/>
          </a:prstGeom>
        </p:spPr>
        <p:txBody>
          <a:bodyPr wrap="square">
            <a:spAutoFit/>
          </a:bodyPr>
          <a:lstStyle/>
          <a:p>
            <a:r>
              <a:rPr lang="sq-AL" b="1"/>
              <a:t>Sfidat: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q-AL" sz="2400"/>
              <a:t>Dallimet dhe mospërputhjet në kornizat ligjore kombëtare të NJN-së:</a:t>
            </a:r>
          </a:p>
          <a:p>
            <a:pPr marL="342900" indent="-342900">
              <a:buFont typeface="Wingdings" pitchFamily="2" charset="2"/>
              <a:buChar char="ü"/>
            </a:pPr>
            <a:endParaRPr lang="en-US" sz="2200" i="1" dirty="0"/>
          </a:p>
          <a:p>
            <a:pPr lvl="1"/>
            <a:r>
              <a:rPr lang="sq-AL" sz="2200"/>
              <a:t>dallimet ndërmjet ligjit vendor dhe ndërkombëtar të NJN-së;</a:t>
            </a:r>
          </a:p>
          <a:p>
            <a:pPr marL="800100" lvl="1" indent="-342900">
              <a:buFont typeface="Arial" panose="020B0604020202020204" pitchFamily="34" charset="0"/>
              <a:buChar char="•"/>
            </a:pPr>
            <a:endParaRPr lang="en-GB" sz="2200" dirty="0"/>
          </a:p>
          <a:p>
            <a:pPr lvl="1"/>
            <a:r>
              <a:rPr lang="sq-AL" sz="2200"/>
              <a:t>dallimet në nivelin e së drejtës materiale;</a:t>
            </a:r>
          </a:p>
          <a:p>
            <a:pPr marL="800100" lvl="1" indent="-342900">
              <a:buFont typeface="Arial" panose="020B0604020202020204" pitchFamily="34" charset="0"/>
              <a:buChar char="•"/>
            </a:pPr>
            <a:endParaRPr lang="en-GB" sz="2200" dirty="0"/>
          </a:p>
          <a:p>
            <a:pPr lvl="1"/>
            <a:r>
              <a:rPr lang="sq-AL" sz="2200"/>
              <a:t>dallimet në nivelin e së drejtës procedurale;</a:t>
            </a:r>
          </a:p>
          <a:p>
            <a:pPr marL="800100" lvl="1" indent="-342900">
              <a:buFont typeface="Arial" panose="020B0604020202020204" pitchFamily="34" charset="0"/>
              <a:buChar char="•"/>
            </a:pPr>
            <a:endParaRPr lang="en-GB" sz="2200" dirty="0"/>
          </a:p>
          <a:p>
            <a:pPr lvl="1"/>
            <a:r>
              <a:rPr lang="sq-AL" sz="2200"/>
              <a:t>Përkufizimet e provave elektronike (nëse ka).</a:t>
            </a:r>
          </a:p>
        </p:txBody>
      </p:sp>
      <p:pic>
        <p:nvPicPr>
          <p:cNvPr id="6" name="Picture 5">
            <a:extLst>
              <a:ext uri="{FF2B5EF4-FFF2-40B4-BE49-F238E27FC236}">
                <a16:creationId xmlns:a16="http://schemas.microsoft.com/office/drawing/2014/main" xmlns="" id="{A720D5C7-BAC1-CA49-B774-E6BB1F2CA074}"/>
              </a:ext>
            </a:extLst>
          </p:cNvPr>
          <p:cNvPicPr>
            <a:picLocks noChangeAspect="1"/>
          </p:cNvPicPr>
          <p:nvPr/>
        </p:nvPicPr>
        <p:blipFill>
          <a:blip r:embed="rId3"/>
          <a:stretch>
            <a:fillRect/>
          </a:stretch>
        </p:blipFill>
        <p:spPr>
          <a:xfrm>
            <a:off x="5127524" y="2618210"/>
            <a:ext cx="3777930" cy="2115641"/>
          </a:xfrm>
          <a:prstGeom prst="rect">
            <a:avLst/>
          </a:prstGeom>
        </p:spPr>
      </p:pic>
      <p:sp>
        <p:nvSpPr>
          <p:cNvPr id="12" name="Slide Number Placeholder 1">
            <a:extLst>
              <a:ext uri="{FF2B5EF4-FFF2-40B4-BE49-F238E27FC236}">
                <a16:creationId xmlns:a16="http://schemas.microsoft.com/office/drawing/2014/main" xmlns=""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smtClean="0"/>
          </a:p>
        </p:txBody>
      </p:sp>
      <p:sp>
        <p:nvSpPr>
          <p:cNvPr id="7" name="Rectangle 6">
            <a:extLst>
              <a:ext uri="{FF2B5EF4-FFF2-40B4-BE49-F238E27FC236}">
                <a16:creationId xmlns:a16="http://schemas.microsoft.com/office/drawing/2014/main" xmlns=""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1286091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406916" y="605150"/>
            <a:ext cx="4572000" cy="6078587"/>
          </a:xfrm>
          <a:prstGeom prst="rect">
            <a:avLst/>
          </a:prstGeom>
        </p:spPr>
        <p:txBody>
          <a:bodyPr>
            <a:spAutoFit/>
          </a:bodyPr>
          <a:lstStyle/>
          <a:p>
            <a:endParaRPr lang="en-US" sz="2800" b="1" dirty="0"/>
          </a:p>
          <a:p>
            <a:r>
              <a:rPr lang="sq-AL" b="1"/>
              <a:t>Sfidat: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q-AL" sz="2400"/>
              <a:t>Pengesat e bashkëpunimit ndërkombëtar:</a:t>
            </a:r>
          </a:p>
          <a:p>
            <a:pPr marL="342900" indent="-342900">
              <a:buFont typeface="Wingdings" pitchFamily="2" charset="2"/>
              <a:buChar char="ü"/>
            </a:pPr>
            <a:endParaRPr lang="en-US" sz="2100" i="1" dirty="0"/>
          </a:p>
          <a:p>
            <a:pPr lvl="1"/>
            <a:r>
              <a:rPr lang="sq-AL" sz="2200"/>
              <a:t>në disa vende </a:t>
            </a:r>
            <a:r>
              <a:rPr lang="sq-AL" sz="2200" b="1"/>
              <a:t>mungesa e kornizës së përbashkët</a:t>
            </a:r>
            <a:r>
              <a:rPr lang="sq-AL" sz="2200"/>
              <a:t> ligjore;</a:t>
            </a:r>
          </a:p>
          <a:p>
            <a:pPr marL="800100" lvl="1" indent="-342900">
              <a:buFont typeface="Arial" panose="020B0604020202020204" pitchFamily="34" charset="0"/>
              <a:buChar char="•"/>
            </a:pPr>
            <a:endParaRPr lang="en-GB" sz="2200" dirty="0"/>
          </a:p>
          <a:p>
            <a:pPr lvl="1"/>
            <a:r>
              <a:rPr lang="sq-AL" sz="2200" b="1"/>
              <a:t>procedurat zyrtare të NJN-së shumë të ngadalshme</a:t>
            </a:r>
            <a:r>
              <a:rPr lang="sq-AL" sz="2200"/>
              <a:t> krahasuar me NJN joformale që është më e shpejtë;</a:t>
            </a:r>
          </a:p>
          <a:p>
            <a:pPr marL="800100" lvl="1" indent="-342900">
              <a:buFont typeface="Arial" panose="020B0604020202020204" pitchFamily="34" charset="0"/>
              <a:buChar char="•"/>
            </a:pPr>
            <a:endParaRPr lang="en-GB" sz="2200" dirty="0"/>
          </a:p>
          <a:p>
            <a:pPr lvl="1"/>
            <a:r>
              <a:rPr lang="sq-AL" sz="2200" b="1"/>
              <a:t>paaftësia për të bashkëpunuar</a:t>
            </a:r>
            <a:r>
              <a:rPr lang="sq-AL" sz="2200"/>
              <a:t> ose marrë pjesë në veprime dhe hetime ndërkombëtare për shtypjen e krimit kibernetik në shkallë të gjerë.</a:t>
            </a:r>
          </a:p>
        </p:txBody>
      </p:sp>
      <p:pic>
        <p:nvPicPr>
          <p:cNvPr id="6" name="Picture 5">
            <a:extLst>
              <a:ext uri="{FF2B5EF4-FFF2-40B4-BE49-F238E27FC236}">
                <a16:creationId xmlns:a16="http://schemas.microsoft.com/office/drawing/2014/main" xmlns="" id="{C0FB6227-149E-CA4D-AAEE-74F9AF7951BC}"/>
              </a:ext>
            </a:extLst>
          </p:cNvPr>
          <p:cNvPicPr>
            <a:picLocks noChangeAspect="1"/>
          </p:cNvPicPr>
          <p:nvPr/>
        </p:nvPicPr>
        <p:blipFill>
          <a:blip r:embed="rId3"/>
          <a:stretch>
            <a:fillRect/>
          </a:stretch>
        </p:blipFill>
        <p:spPr>
          <a:xfrm>
            <a:off x="4961386" y="2649074"/>
            <a:ext cx="3837956" cy="2149255"/>
          </a:xfrm>
          <a:prstGeom prst="rect">
            <a:avLst/>
          </a:prstGeom>
        </p:spPr>
      </p:pic>
      <p:sp>
        <p:nvSpPr>
          <p:cNvPr id="16" name="Slide Number Placeholder 1">
            <a:extLst>
              <a:ext uri="{FF2B5EF4-FFF2-40B4-BE49-F238E27FC236}">
                <a16:creationId xmlns:a16="http://schemas.microsoft.com/office/drawing/2014/main" xmlns=""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smtClean="0"/>
          </a:p>
        </p:txBody>
      </p:sp>
      <p:sp>
        <p:nvSpPr>
          <p:cNvPr id="7" name="Rectangle 6">
            <a:extLst>
              <a:ext uri="{FF2B5EF4-FFF2-40B4-BE49-F238E27FC236}">
                <a16:creationId xmlns:a16="http://schemas.microsoft.com/office/drawing/2014/main" xmlns=""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latin typeface="Verdana" panose="020B0604030504040204" pitchFamily="34" charset="0"/>
                <a:ea typeface="Verdana" panose="020B0604030504040204" pitchFamily="34" charset="0"/>
                <a:cs typeface="ＭＳ Ｐゴシック" charset="0"/>
              </a:rPr>
              <a:t>Dimensioni ndërkombëtar </a:t>
            </a:r>
          </a:p>
          <a:p>
            <a:pPr algn="r"/>
            <a:r>
              <a:rPr lang="sq-AL" sz="3200">
                <a:latin typeface="Verdana" panose="020B0604030504040204" pitchFamily="34" charset="0"/>
                <a:ea typeface="Verdana" panose="020B0604030504040204" pitchFamily="34" charset="0"/>
                <a:cs typeface="ＭＳ Ｐゴシック" charset="0"/>
              </a:rPr>
              <a:t>i krimit kibernetik</a:t>
            </a:r>
          </a:p>
        </p:txBody>
      </p:sp>
    </p:spTree>
    <p:extLst>
      <p:ext uri="{BB962C8B-B14F-4D97-AF65-F5344CB8AC3E}">
        <p14:creationId xmlns:p14="http://schemas.microsoft.com/office/powerpoint/2010/main" val="2459662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652</TotalTime>
  <Words>9850</Words>
  <Application>Microsoft Office PowerPoint</Application>
  <PresentationFormat>On-screen Show (4:3)</PresentationFormat>
  <Paragraphs>649</Paragraphs>
  <Slides>58</Slides>
  <Notes>47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58</vt:i4>
      </vt:variant>
    </vt:vector>
  </HeadingPairs>
  <TitlesOfParts>
    <vt:vector size="70" baseType="lpstr">
      <vt:lpstr>ＭＳ Ｐゴシック</vt:lpstr>
      <vt:lpstr>ＭＳ Ｐゴシック</vt:lpstr>
      <vt:lpstr>Arial</vt:lpstr>
      <vt:lpstr>Arial Narrow</vt:lpstr>
      <vt:lpstr>Calibri</vt:lpstr>
      <vt:lpstr>Calibri (heading)</vt:lpstr>
      <vt:lpstr>Calibri Light</vt:lpstr>
      <vt:lpstr>MinionPro-Regular</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Afrim Hyseni</cp:lastModifiedBy>
  <cp:revision>72</cp:revision>
  <dcterms:created xsi:type="dcterms:W3CDTF">2020-10-07T11:36:01Z</dcterms:created>
  <dcterms:modified xsi:type="dcterms:W3CDTF">2021-03-31T14:59:14Z</dcterms:modified>
</cp:coreProperties>
</file>