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7" r:id="rId2"/>
    <p:sldId id="260" r:id="rId3"/>
    <p:sldId id="313" r:id="rId4"/>
    <p:sldId id="269" r:id="rId5"/>
    <p:sldId id="287" r:id="rId6"/>
    <p:sldId id="310" r:id="rId7"/>
    <p:sldId id="286" r:id="rId8"/>
    <p:sldId id="288" r:id="rId9"/>
    <p:sldId id="289" r:id="rId10"/>
    <p:sldId id="290" r:id="rId11"/>
    <p:sldId id="298" r:id="rId12"/>
    <p:sldId id="291" r:id="rId13"/>
    <p:sldId id="299" r:id="rId14"/>
    <p:sldId id="295" r:id="rId15"/>
    <p:sldId id="312" r:id="rId16"/>
    <p:sldId id="292" r:id="rId17"/>
    <p:sldId id="296" r:id="rId18"/>
    <p:sldId id="301" r:id="rId19"/>
    <p:sldId id="300" r:id="rId20"/>
    <p:sldId id="297" r:id="rId21"/>
    <p:sldId id="294" r:id="rId22"/>
    <p:sldId id="302" r:id="rId23"/>
    <p:sldId id="303" r:id="rId24"/>
    <p:sldId id="311" r:id="rId25"/>
    <p:sldId id="305" r:id="rId26"/>
    <p:sldId id="306" r:id="rId27"/>
    <p:sldId id="304" r:id="rId28"/>
    <p:sldId id="285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96" autoAdjust="0"/>
    <p:restoredTop sz="86438" autoAdjust="0"/>
  </p:normalViewPr>
  <p:slideViewPr>
    <p:cSldViewPr snapToGrid="0" snapToObjects="1">
      <p:cViewPr varScale="1">
        <p:scale>
          <a:sx n="62" d="100"/>
          <a:sy n="62" d="100"/>
        </p:scale>
        <p:origin x="-1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5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1F2E8-B2B0-0047-A630-5036FB7BC153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7260C-95DC-194B-88B2-0B241DEC43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4522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7260C-95DC-194B-88B2-0B241DEC43B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4067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04A11-3BA0-4461-A1C5-454F02F9540C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3875C-D206-EB44-B59F-1EDFAD2C5F06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1BBC2-C6C1-6D4F-9D3D-8F3A1589E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10842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q-AL" b="1" noProof="0" dirty="0" smtClean="0"/>
              <a:t>Trajnim për Grupet Hetimore të Autoriteteve të Zbatimit të Ligjit</a:t>
            </a:r>
            <a:endParaRPr lang="sq-AL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650" y="3886200"/>
            <a:ext cx="7200900" cy="1752600"/>
          </a:xfrm>
        </p:spPr>
        <p:txBody>
          <a:bodyPr>
            <a:normAutofit/>
          </a:bodyPr>
          <a:lstStyle/>
          <a:p>
            <a:r>
              <a:rPr lang="sq-AL" noProof="0" dirty="0" smtClean="0">
                <a:solidFill>
                  <a:schemeClr val="tx1"/>
                </a:solidFill>
              </a:rPr>
              <a:t>Sesioni 1.2.3.</a:t>
            </a:r>
          </a:p>
          <a:p>
            <a:r>
              <a:rPr lang="sq-AL" noProof="0" dirty="0" smtClean="0">
                <a:solidFill>
                  <a:schemeClr val="tx1"/>
                </a:solidFill>
              </a:rPr>
              <a:t>Kontrolli dhe Sekuestrimi</a:t>
            </a:r>
          </a:p>
          <a:p>
            <a:r>
              <a:rPr lang="sq-AL" noProof="0" dirty="0" smtClean="0">
                <a:solidFill>
                  <a:schemeClr val="tx1"/>
                </a:solidFill>
              </a:rPr>
              <a:t>Pjesa e 1 – Skenari me Kompjuter të Fikur</a:t>
            </a:r>
            <a:endParaRPr lang="sq-AL" noProof="0" dirty="0">
              <a:solidFill>
                <a:schemeClr val="tx1"/>
              </a:solidFill>
            </a:endParaRPr>
          </a:p>
        </p:txBody>
      </p:sp>
      <p:pic>
        <p:nvPicPr>
          <p:cNvPr id="4" name="Picture 3" descr="CO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0" y="552450"/>
            <a:ext cx="6108700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dirty="0" smtClean="0"/>
              <a:t>Ambientet e Magazinimit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340845" cy="4525963"/>
          </a:xfrm>
        </p:spPr>
        <p:txBody>
          <a:bodyPr>
            <a:normAutofit fontScale="92500" lnSpcReduction="10000"/>
          </a:bodyPr>
          <a:lstStyle/>
          <a:p>
            <a:pPr marL="0" lvl="1" indent="0">
              <a:buNone/>
            </a:pPr>
            <a:r>
              <a:rPr lang="sq-AL" noProof="0" dirty="0" smtClean="0"/>
              <a:t>Përdorni një dhomë magazinimi të sigurt dhe të përshtatshme me:</a:t>
            </a:r>
          </a:p>
          <a:p>
            <a:pPr marL="558800" lvl="1" indent="-457200" algn="just">
              <a:buFont typeface="Arial"/>
              <a:buChar char="•"/>
            </a:pPr>
            <a:r>
              <a:rPr lang="sq-AL" noProof="0" dirty="0" smtClean="0"/>
              <a:t>Kontroll të </a:t>
            </a:r>
            <a:r>
              <a:rPr lang="sq-AL" noProof="0" dirty="0" err="1" smtClean="0"/>
              <a:t>aksesit</a:t>
            </a:r>
            <a:r>
              <a:rPr lang="sq-AL" noProof="0" dirty="0" smtClean="0"/>
              <a:t> në të,</a:t>
            </a:r>
          </a:p>
          <a:p>
            <a:pPr marL="558800" lvl="1" indent="-457200" algn="just">
              <a:buFont typeface="Arial"/>
              <a:buChar char="•"/>
            </a:pPr>
            <a:r>
              <a:rPr lang="sq-AL" noProof="0" dirty="0" smtClean="0"/>
              <a:t>Mbrojtje nga zjarri (p.sh., alarm, </a:t>
            </a:r>
            <a:r>
              <a:rPr lang="sq-AL" noProof="0" dirty="0" err="1" smtClean="0"/>
              <a:t>shues</a:t>
            </a:r>
            <a:r>
              <a:rPr lang="sq-AL" noProof="0" dirty="0" smtClean="0"/>
              <a:t> të zjarreve, ndalim duhani në zonën e magazinimit ose në afërsi të saj),</a:t>
            </a:r>
          </a:p>
          <a:p>
            <a:pPr marL="558800" lvl="1" indent="-457200" algn="just">
              <a:buFont typeface="Arial"/>
              <a:buChar char="•"/>
            </a:pPr>
            <a:r>
              <a:rPr lang="sq-AL" noProof="0" dirty="0" smtClean="0"/>
              <a:t>Temperaturë dhe lagështi, dhe</a:t>
            </a:r>
          </a:p>
          <a:p>
            <a:pPr marL="558800" lvl="1" indent="-457200" algn="just">
              <a:buFont typeface="Arial"/>
              <a:buChar char="•"/>
            </a:pPr>
            <a:r>
              <a:rPr lang="sq-AL" noProof="0" dirty="0" smtClean="0"/>
              <a:t>Mbrojtje nga burimet magnetike (p.sh., larg prej pajisjeve radiomarrëse).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sq-AL" noProof="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679" y="1725432"/>
            <a:ext cx="3083662" cy="231274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="" xmlns:p14="http://schemas.microsoft.com/office/powerpoint/2010/main" val="1722121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2828852" y="457200"/>
            <a:ext cx="3673475" cy="5976938"/>
            <a:chOff x="1338" y="255"/>
            <a:chExt cx="3192" cy="390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23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22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3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4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5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6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7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8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144182" y="3026482"/>
            <a:ext cx="3069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Sekuestrimi i Provave Elektronike</a:t>
            </a:r>
          </a:p>
        </p:txBody>
      </p:sp>
    </p:spTree>
    <p:extLst>
      <p:ext uri="{BB962C8B-B14F-4D97-AF65-F5344CB8AC3E}">
        <p14:creationId xmlns="" xmlns:p14="http://schemas.microsoft.com/office/powerpoint/2010/main" val="23332392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Sistemet Kompjuterike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3145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q-AL" noProof="0" dirty="0" smtClean="0"/>
              <a:t>Sistemet kompjuterike përbëhen nga:</a:t>
            </a:r>
          </a:p>
          <a:p>
            <a:pPr lvl="0"/>
            <a:r>
              <a:rPr lang="sq-AL" noProof="0" dirty="0" smtClean="0"/>
              <a:t>Një njësi qendrore,</a:t>
            </a:r>
          </a:p>
          <a:p>
            <a:pPr lvl="0"/>
            <a:r>
              <a:rPr lang="sq-AL" noProof="0" dirty="0" smtClean="0"/>
              <a:t>Një monitor,</a:t>
            </a:r>
          </a:p>
          <a:p>
            <a:pPr lvl="0"/>
            <a:r>
              <a:rPr lang="sq-AL" noProof="0" dirty="0" smtClean="0"/>
              <a:t>Një tastierë,</a:t>
            </a:r>
          </a:p>
          <a:p>
            <a:pPr lvl="0"/>
            <a:r>
              <a:rPr lang="sq-AL" noProof="0" dirty="0" smtClean="0"/>
              <a:t>Një </a:t>
            </a:r>
            <a:r>
              <a:rPr lang="sq-AL" noProof="0" dirty="0" err="1" smtClean="0"/>
              <a:t>maus</a:t>
            </a:r>
            <a:r>
              <a:rPr lang="sq-AL" noProof="0" dirty="0" smtClean="0"/>
              <a:t>, </a:t>
            </a:r>
          </a:p>
          <a:p>
            <a:pPr lvl="0"/>
            <a:r>
              <a:rPr lang="sq-AL" noProof="0" dirty="0" smtClean="0"/>
              <a:t>Kabllo,</a:t>
            </a:r>
          </a:p>
          <a:p>
            <a:pPr lvl="0"/>
            <a:r>
              <a:rPr lang="sq-AL" noProof="0" dirty="0" smtClean="0"/>
              <a:t>Njësi për furnizimin me energji (p.sh., paketat elektrike, dhe bateritë rezervë),</a:t>
            </a:r>
          </a:p>
          <a:p>
            <a:pPr lvl="0"/>
            <a:r>
              <a:rPr lang="sq-AL" noProof="0" dirty="0" smtClean="0"/>
              <a:t>Mundësisht komponentë shtesë dhe</a:t>
            </a:r>
          </a:p>
          <a:p>
            <a:pPr lvl="0"/>
            <a:r>
              <a:rPr lang="sq-AL" noProof="0" dirty="0" smtClean="0"/>
              <a:t>Pajisjet e rrjetit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sq-AL" noProof="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954" y="1896343"/>
            <a:ext cx="2684515" cy="207294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7906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Sistemet Kompjuterike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51625" cy="506024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sq-AL" noProof="0" dirty="0" smtClean="0"/>
              <a:t>Gjatë sekuestrimit të një sistemi kompjuterik</a:t>
            </a:r>
          </a:p>
          <a:p>
            <a:pPr lvl="0" algn="just"/>
            <a:r>
              <a:rPr lang="sq-AL" b="1" noProof="0" dirty="0" smtClean="0"/>
              <a:t>Vëzhgoni sistemin kompjuterik dhe përcaktoni nëse është i ndezur apo i fikur</a:t>
            </a:r>
          </a:p>
          <a:p>
            <a:pPr lvl="0" algn="just"/>
            <a:r>
              <a:rPr lang="sq-AL" noProof="0" dirty="0" smtClean="0"/>
              <a:t>Dokumentoni sistemin kompjuterik, të gjitha lidhjet dhe skenën vazhdimisht dhe regjistroni të gjitha veprimet që bëni dhe çdo ndryshim që vini re në monitorin e kompjuterit, në printer ose në pajisjet e tjera si rezultat i veprimeve tuaja në monitor.</a:t>
            </a:r>
          </a:p>
          <a:p>
            <a:pPr lvl="0" algn="just"/>
            <a:r>
              <a:rPr lang="sq-AL" noProof="0" dirty="0" smtClean="0"/>
              <a:t>Mos zbatoni asnjë këshillë të </a:t>
            </a:r>
            <a:r>
              <a:rPr lang="sq-AL" noProof="0" dirty="0" err="1" smtClean="0"/>
              <a:t>paverifikuar</a:t>
            </a:r>
            <a:r>
              <a:rPr lang="sq-AL" noProof="0" dirty="0" smtClean="0"/>
              <a:t> nga një person i dyshimtë potencial. </a:t>
            </a:r>
          </a:p>
          <a:p>
            <a:pPr lvl="0" algn="just"/>
            <a:r>
              <a:rPr lang="sq-AL" noProof="0" dirty="0" smtClean="0"/>
              <a:t>Nëse keni të bëni me një rrjet kompjuterik, kontaktoni një specialist të kriminalistikës </a:t>
            </a:r>
            <a:r>
              <a:rPr lang="sq-AL" noProof="0" dirty="0" err="1" smtClean="0"/>
              <a:t>dixhitale</a:t>
            </a:r>
            <a:r>
              <a:rPr lang="sq-AL" noProof="0" dirty="0" smtClean="0"/>
              <a:t> në institucionin tuaj ose një ekspert të jashtëm të identifikuar nga institucioni për asistencë. </a:t>
            </a:r>
            <a:endParaRPr lang="sq-AL" noProof="0" dirty="0" smtClean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954" y="1896343"/>
            <a:ext cx="2684515" cy="207294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4564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Detyra në Grup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81640"/>
            <a:ext cx="7025039" cy="235241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Si të përcaktohet se kompjuteri është i ndezur/i fikur?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Çfarë të bëni kur kompjuteri është </a:t>
            </a:r>
            <a:r>
              <a:rPr lang="sq-AL" noProof="0" dirty="0" smtClean="0">
                <a:ln>
                  <a:solidFill>
                    <a:srgbClr val="FF0000"/>
                  </a:solidFill>
                </a:ln>
              </a:rPr>
              <a:t>I FIKUR</a:t>
            </a:r>
            <a:r>
              <a:rPr lang="sq-AL" noProof="0" dirty="0" smtClean="0"/>
              <a:t>?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Çfarë të bëni kur kompjuteri është i NDEZUR?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Si hetues qe vjen i pari në skenën e ngjarjes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Si specialist i kriminalistikës</a:t>
            </a:r>
            <a:endParaRPr lang="sq-AL" noProof="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71" y="1145590"/>
            <a:ext cx="3914735" cy="2936051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095" y="4364092"/>
            <a:ext cx="651717" cy="125483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feld 6"/>
          <p:cNvSpPr txBox="1"/>
          <p:nvPr/>
        </p:nvSpPr>
        <p:spPr>
          <a:xfrm>
            <a:off x="8139133" y="4431265"/>
            <a:ext cx="1032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smtClean="0"/>
              <a:t>20</a:t>
            </a:r>
          </a:p>
          <a:p>
            <a:pPr algn="ctr"/>
            <a:r>
              <a:rPr lang="de-DE" sz="3200" dirty="0" smtClean="0"/>
              <a:t>Min</a:t>
            </a:r>
            <a:endParaRPr lang="de-DE" sz="3200" dirty="0"/>
          </a:p>
        </p:txBody>
      </p:sp>
    </p:spTree>
    <p:extLst>
      <p:ext uri="{BB962C8B-B14F-4D97-AF65-F5344CB8AC3E}">
        <p14:creationId xmlns="" xmlns:p14="http://schemas.microsoft.com/office/powerpoint/2010/main" val="4174761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sq-AL" b="1" noProof="0" dirty="0" smtClean="0"/>
              <a:t>Kontrolli i Gjendjes së Furnizimit me Energji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396064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Kontrollo për dritat e indikatorëve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Kontroll për zhurmë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Kontroll temperaturën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Kontrollo nëse është në gjendjen “</a:t>
            </a:r>
            <a:r>
              <a:rPr lang="sq-AL" noProof="0" dirty="0" err="1" smtClean="0"/>
              <a:t>standby</a:t>
            </a:r>
            <a:r>
              <a:rPr lang="sq-AL" noProof="0" dirty="0" smtClean="0"/>
              <a:t>”, veçanërisht për kompjuterët </a:t>
            </a:r>
            <a:r>
              <a:rPr lang="sq-AL" noProof="0" dirty="0" err="1" smtClean="0"/>
              <a:t>portabël</a:t>
            </a:r>
            <a:endParaRPr lang="sq-AL" noProof="0" dirty="0"/>
          </a:p>
        </p:txBody>
      </p:sp>
      <p:pic>
        <p:nvPicPr>
          <p:cNvPr id="3" name="Bild 2" descr="Bildschirmfoto 2013-02-25 um 14.21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198" y="1956531"/>
            <a:ext cx="3680168" cy="240608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808594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2" descr="Appendix A - Search and Seizure LE flowchart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82872" t="18702" r="-80314" b="2620"/>
          <a:stretch/>
        </p:blipFill>
        <p:spPr>
          <a:xfrm>
            <a:off x="-2859823" y="120946"/>
            <a:ext cx="15409670" cy="6519963"/>
          </a:xfrm>
        </p:spPr>
      </p:pic>
    </p:spTree>
    <p:extLst>
      <p:ext uri="{BB962C8B-B14F-4D97-AF65-F5344CB8AC3E}">
        <p14:creationId xmlns="" xmlns:p14="http://schemas.microsoft.com/office/powerpoint/2010/main" val="3757683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Vëzhgimi i Monitorit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sq-AL" i="1" noProof="0" dirty="0" smtClean="0"/>
              <a:t>Situata 1</a:t>
            </a:r>
            <a:r>
              <a:rPr lang="sq-AL" noProof="0" dirty="0" smtClean="0"/>
              <a:t>: </a:t>
            </a:r>
          </a:p>
          <a:p>
            <a:pPr lvl="0" algn="just"/>
            <a:r>
              <a:rPr lang="sq-AL" noProof="0" dirty="0" smtClean="0"/>
              <a:t>Monitori është i ndezur dhe puna që po bëhet dhe/ose </a:t>
            </a:r>
            <a:r>
              <a:rPr lang="sq-AL" noProof="0" dirty="0" err="1" smtClean="0"/>
              <a:t>desktopi</a:t>
            </a:r>
            <a:r>
              <a:rPr lang="sq-AL" noProof="0" dirty="0" smtClean="0"/>
              <a:t> është i dukshëm.</a:t>
            </a:r>
          </a:p>
          <a:p>
            <a:pPr lvl="1" algn="just"/>
            <a:r>
              <a:rPr lang="sq-AL" noProof="0" dirty="0" smtClean="0"/>
              <a:t>Dokumentoni detajet e monitorit në kohën e ndërhyrjes</a:t>
            </a:r>
          </a:p>
          <a:p>
            <a:pPr lvl="1" algn="just"/>
            <a:r>
              <a:rPr lang="sq-AL" noProof="0" dirty="0" smtClean="0"/>
              <a:t>Procedoni me </a:t>
            </a:r>
            <a:r>
              <a:rPr lang="sq-AL" noProof="0" dirty="0" err="1" smtClean="0"/>
              <a:t>slajdet</a:t>
            </a:r>
            <a:r>
              <a:rPr lang="sq-AL" noProof="0" dirty="0" smtClean="0"/>
              <a:t> në “Situatën B”.</a:t>
            </a:r>
            <a:endParaRPr lang="sq-AL" noProof="0" dirty="0"/>
          </a:p>
        </p:txBody>
      </p:sp>
      <p:pic>
        <p:nvPicPr>
          <p:cNvPr id="3" name="Bild 2" descr="2012-01-13 09.41.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553" y="2314222"/>
            <a:ext cx="2823226" cy="211742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35446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Vëzhgimi i Monitorit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188991" cy="5116689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sq-AL" i="1" noProof="0" dirty="0" smtClean="0"/>
              <a:t>Situata 2</a:t>
            </a:r>
            <a:r>
              <a:rPr lang="sq-AL" noProof="0" dirty="0" smtClean="0"/>
              <a:t>: </a:t>
            </a:r>
          </a:p>
          <a:p>
            <a:pPr lvl="0"/>
            <a:r>
              <a:rPr lang="sq-AL" noProof="0" dirty="0" smtClean="0"/>
              <a:t>Monitori është i ndezur dhe ekrani është bosh (gjendje gjumi) ose mbrojtësi i ekranit (p.sh. një foto) është i dukshëm.</a:t>
            </a:r>
          </a:p>
          <a:p>
            <a:pPr lvl="1"/>
            <a:r>
              <a:rPr lang="sq-AL" noProof="0" dirty="0" smtClean="0"/>
              <a:t>Lëvizni </a:t>
            </a:r>
            <a:r>
              <a:rPr lang="sq-AL" noProof="0" dirty="0" err="1" smtClean="0"/>
              <a:t>mausin</a:t>
            </a:r>
            <a:r>
              <a:rPr lang="sq-AL" noProof="0" dirty="0" smtClean="0"/>
              <a:t> ngadalë (pa shtypur butonat). Ekrani duhet të ndryshojë dhe duhet të tregojë produktin që po punohet ose do të kërkojë një fjalëkalim.</a:t>
            </a:r>
          </a:p>
          <a:p>
            <a:pPr lvl="1"/>
            <a:r>
              <a:rPr lang="sq-AL" noProof="0" dirty="0" smtClean="0"/>
              <a:t>Nëse lëvizja e </a:t>
            </a:r>
            <a:r>
              <a:rPr lang="sq-AL" noProof="0" dirty="0" err="1" smtClean="0"/>
              <a:t>mausit</a:t>
            </a:r>
            <a:r>
              <a:rPr lang="sq-AL" noProof="0" dirty="0" smtClean="0"/>
              <a:t> nuk shkakton ndonjë ndryshim në ekran, mos kryeni asnjë veprim tjetër me </a:t>
            </a:r>
            <a:r>
              <a:rPr lang="sq-AL" noProof="0" dirty="0" err="1" smtClean="0"/>
              <a:t>mausin</a:t>
            </a:r>
            <a:r>
              <a:rPr lang="sq-AL" noProof="0" dirty="0" smtClean="0"/>
              <a:t> apo duke shtypur tastierën.</a:t>
            </a:r>
          </a:p>
          <a:p>
            <a:pPr lvl="1"/>
            <a:r>
              <a:rPr lang="sq-AL" noProof="0" dirty="0" smtClean="0"/>
              <a:t>Dokumentoni detajet e monitorit në kohën e ndërhyrjes. </a:t>
            </a:r>
          </a:p>
          <a:p>
            <a:pPr lvl="1"/>
            <a:r>
              <a:rPr lang="sq-AL" noProof="0" dirty="0" smtClean="0"/>
              <a:t>Procedoni tek Situata B në </a:t>
            </a:r>
            <a:r>
              <a:rPr lang="sq-AL" noProof="0" dirty="0" err="1" smtClean="0"/>
              <a:t>slajdet</a:t>
            </a:r>
            <a:r>
              <a:rPr lang="sq-AL" noProof="0" dirty="0" smtClean="0"/>
              <a:t> e tjera. </a:t>
            </a:r>
            <a:endParaRPr lang="sq-AL" noProof="0" dirty="0"/>
          </a:p>
        </p:txBody>
      </p:sp>
      <p:pic>
        <p:nvPicPr>
          <p:cNvPr id="3" name="Bild 2" descr="Bildschirmfoto 2013-02-25 um 15.03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972" y="2017274"/>
            <a:ext cx="3497808" cy="24591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987412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Vëzhgimi i Monitorit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630747" cy="452596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sq-AL" i="1" noProof="0" dirty="0" smtClean="0"/>
              <a:t>Situata 3</a:t>
            </a:r>
            <a:r>
              <a:rPr lang="sq-AL" noProof="0" dirty="0" smtClean="0"/>
              <a:t>: </a:t>
            </a:r>
          </a:p>
          <a:p>
            <a:pPr lvl="0"/>
            <a:r>
              <a:rPr lang="sq-AL" noProof="0" dirty="0" smtClean="0"/>
              <a:t>Monitori është i fikur.</a:t>
            </a:r>
          </a:p>
          <a:p>
            <a:pPr lvl="1"/>
            <a:r>
              <a:rPr lang="sq-AL" noProof="0" dirty="0" smtClean="0"/>
              <a:t>Mbani shënim gjendjen “e fikur” të monitorit.</a:t>
            </a:r>
          </a:p>
          <a:p>
            <a:pPr algn="just"/>
            <a:r>
              <a:rPr lang="sq-AL" noProof="0" dirty="0" smtClean="0"/>
              <a:t>Ndizeni monitorin, më pas përcaktoni nëse gjendja e monitorit është siç përshkruhet ose në Situatën 1 ose në Situatën 2 më lart dhe ndiqni këto hapa. </a:t>
            </a:r>
            <a:endParaRPr lang="sq-AL" noProof="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65" y="2228061"/>
            <a:ext cx="2646815" cy="22726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79186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396"/>
            <a:ext cx="8512512" cy="489176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sq-AL" sz="2800" noProof="0" dirty="0" smtClean="0"/>
              <a:t>Në përfundim të mësimit pjesëmarrësit do të jenë në gjendje të:</a:t>
            </a:r>
          </a:p>
          <a:p>
            <a:pPr algn="just"/>
            <a:r>
              <a:rPr lang="sq-AL" sz="2800" noProof="0" dirty="0" smtClean="0"/>
              <a:t>Identifikojnë burimet e provave elektronike bazuar në skenarët e demonstruar</a:t>
            </a:r>
          </a:p>
          <a:p>
            <a:pPr algn="just"/>
            <a:r>
              <a:rPr lang="sq-AL" sz="2800" noProof="0" dirty="0" smtClean="0"/>
              <a:t>Përshkruajnë Procedurat Standarde të Operimit për paketimin, transportimin dhe ruajtjen e provave elektronike</a:t>
            </a:r>
          </a:p>
          <a:p>
            <a:pPr algn="just"/>
            <a:r>
              <a:rPr lang="sq-AL" sz="2800" noProof="0" dirty="0" smtClean="0"/>
              <a:t>Diferencojnë PSO të ndryshme bazuar në llojin e pajisjes</a:t>
            </a:r>
          </a:p>
          <a:p>
            <a:pPr algn="just"/>
            <a:r>
              <a:rPr lang="sq-AL" sz="2800" noProof="0" dirty="0" smtClean="0"/>
              <a:t>Diskutojnë teknikat për të kontrolluar gjendjen e furnizimit me energji të sistemit kompjuterik</a:t>
            </a:r>
          </a:p>
          <a:p>
            <a:pPr algn="just"/>
            <a:r>
              <a:rPr lang="sq-AL" sz="2800" noProof="0" dirty="0" smtClean="0"/>
              <a:t>Zbatojnë udhëzimet e përgjithshme të sekuestrimit për pajisjet elektronike</a:t>
            </a:r>
            <a:endParaRPr lang="sq-AL" sz="2600" noProof="0" dirty="0" smtClean="0"/>
          </a:p>
          <a:p>
            <a:pPr>
              <a:buFont typeface="Wingdings" charset="2"/>
              <a:buChar char="²"/>
            </a:pPr>
            <a:endParaRPr lang="sq-AL" sz="2600" noProof="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3266"/>
          </a:xfrm>
        </p:spPr>
        <p:txBody>
          <a:bodyPr/>
          <a:lstStyle/>
          <a:p>
            <a:r>
              <a:rPr lang="sq-AL" b="1" noProof="0" dirty="0" smtClean="0"/>
              <a:t>Objektivat e Sesionit</a:t>
            </a:r>
            <a:endParaRPr lang="sq-AL" b="1" noProof="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 fontScale="90000"/>
          </a:bodyPr>
          <a:lstStyle/>
          <a:p>
            <a:r>
              <a:rPr lang="sq-AL" b="1" noProof="0" dirty="0" smtClean="0"/>
              <a:t>Situata A – Kompjuteri është i fikur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709356" cy="4525963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Keni përcaktuar që sistemi është i fikur; </a:t>
            </a:r>
            <a:r>
              <a:rPr lang="sq-AL" b="1" noProof="0" dirty="0" smtClean="0"/>
              <a:t>mos e ndizni!</a:t>
            </a:r>
            <a:endParaRPr lang="sq-AL" noProof="0" dirty="0" smtClean="0"/>
          </a:p>
          <a:p>
            <a:pPr lvl="0" algn="just"/>
            <a:r>
              <a:rPr lang="sq-AL" noProof="0" dirty="0" smtClean="0"/>
              <a:t>Hiqni </a:t>
            </a:r>
            <a:r>
              <a:rPr lang="sq-AL" noProof="0" dirty="0" err="1" smtClean="0"/>
              <a:t>kabllin</a:t>
            </a:r>
            <a:r>
              <a:rPr lang="sq-AL" noProof="0" dirty="0" smtClean="0"/>
              <a:t> e </a:t>
            </a:r>
            <a:r>
              <a:rPr lang="sq-AL" noProof="0" dirty="0" err="1" smtClean="0"/>
              <a:t>korentit</a:t>
            </a:r>
            <a:r>
              <a:rPr lang="sq-AL" noProof="0" dirty="0" smtClean="0"/>
              <a:t> nga pajisja (</a:t>
            </a:r>
            <a:r>
              <a:rPr lang="sq-AL" b="1" noProof="0" dirty="0" smtClean="0"/>
              <a:t>mos</a:t>
            </a:r>
            <a:r>
              <a:rPr lang="sq-AL" noProof="0" dirty="0" smtClean="0"/>
              <a:t> e hiqni spinën nga priza në mur) dhe regjistroni kohën e këtij veprimi.</a:t>
            </a:r>
          </a:p>
          <a:p>
            <a:pPr algn="just"/>
            <a:r>
              <a:rPr lang="sq-AL" noProof="0" dirty="0" smtClean="0"/>
              <a:t>Nëse keni të bëni me një pajisje </a:t>
            </a:r>
            <a:r>
              <a:rPr lang="sq-AL" noProof="0" dirty="0" err="1" smtClean="0"/>
              <a:t>portabël</a:t>
            </a:r>
            <a:r>
              <a:rPr lang="sq-AL" noProof="0" dirty="0" smtClean="0"/>
              <a:t>, hiqni gjithashtu dhe bateritë e pajisjes. </a:t>
            </a:r>
            <a:endParaRPr lang="sq-AL" noProof="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78" y="1854198"/>
            <a:ext cx="3256844" cy="216101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9413071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 fontScale="90000"/>
          </a:bodyPr>
          <a:lstStyle/>
          <a:p>
            <a:r>
              <a:rPr lang="sq-AL" b="1" noProof="0" smtClean="0"/>
              <a:t>Situata B – Kompjuteri është i Ndezur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850467" cy="452596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Keni përcaktuar që sistemi është i ndezur; </a:t>
            </a:r>
            <a:r>
              <a:rPr lang="sq-AL" b="1" noProof="0" dirty="0" smtClean="0"/>
              <a:t>mos e fikni!</a:t>
            </a:r>
            <a:r>
              <a:rPr lang="sq-AL" noProof="0" dirty="0" smtClean="0"/>
              <a:t> </a:t>
            </a:r>
          </a:p>
          <a:p>
            <a:pPr lvl="0" algn="just"/>
            <a:r>
              <a:rPr lang="sq-AL" noProof="0" dirty="0" smtClean="0"/>
              <a:t>Përpiquni të kontaktoni një specialist.</a:t>
            </a:r>
          </a:p>
          <a:p>
            <a:pPr lvl="1" algn="just"/>
            <a:r>
              <a:rPr lang="sq-AL" noProof="0" dirty="0" smtClean="0"/>
              <a:t>Nëse një specialist është i </a:t>
            </a:r>
            <a:r>
              <a:rPr lang="sq-AL" noProof="0" dirty="0" err="1" smtClean="0"/>
              <a:t>disponueshëm</a:t>
            </a:r>
            <a:r>
              <a:rPr lang="sq-AL" noProof="0" dirty="0" smtClean="0"/>
              <a:t>, ndiqni këshillat e tij.</a:t>
            </a:r>
          </a:p>
          <a:p>
            <a:pPr lvl="1" algn="just"/>
            <a:r>
              <a:rPr lang="sq-AL" noProof="0" dirty="0" smtClean="0"/>
              <a:t>Nëse nuk ka asnjë specialist të </a:t>
            </a:r>
            <a:r>
              <a:rPr lang="sq-AL" noProof="0" dirty="0" err="1" smtClean="0"/>
              <a:t>disponueshëm</a:t>
            </a:r>
            <a:r>
              <a:rPr lang="sq-AL" noProof="0" dirty="0" smtClean="0"/>
              <a:t>, vazhdoni me udhëzimet e tjera.</a:t>
            </a:r>
          </a:p>
          <a:p>
            <a:pPr lvl="0" algn="just"/>
            <a:r>
              <a:rPr lang="sq-AL" b="1" noProof="0" dirty="0" smtClean="0"/>
              <a:t>Mos</a:t>
            </a:r>
            <a:r>
              <a:rPr lang="sq-AL" noProof="0" dirty="0" smtClean="0"/>
              <a:t> prekni tastierën ose pajisjet e tjera.</a:t>
            </a:r>
          </a:p>
          <a:p>
            <a:pPr algn="just"/>
            <a:r>
              <a:rPr lang="sq-AL" noProof="0" dirty="0" smtClean="0"/>
              <a:t>Procedoni me hapat e përshkruar në pjesën “Me Kompjuter Ndezur” të prezantimit.</a:t>
            </a:r>
            <a:endParaRPr lang="sq-AL" noProof="0" dirty="0"/>
          </a:p>
        </p:txBody>
      </p:sp>
      <p:pic>
        <p:nvPicPr>
          <p:cNvPr id="5" name="Grafik 13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4911" y="1947333"/>
            <a:ext cx="2503034" cy="245639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22005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 fontScale="90000"/>
          </a:bodyPr>
          <a:lstStyle/>
          <a:p>
            <a:r>
              <a:rPr lang="sq-AL" b="1" noProof="0" smtClean="0"/>
              <a:t>Situata C – Nuk mund ta përcaktoni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455356" cy="514491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sq-AL" noProof="0" smtClean="0"/>
              <a:t>Nuk mund ta përcaktoni nëse sistemi është i ndezur apo i fikur.</a:t>
            </a:r>
          </a:p>
          <a:p>
            <a:pPr lvl="0" algn="just"/>
            <a:r>
              <a:rPr lang="sq-AL" noProof="0" smtClean="0"/>
              <a:t>Supozoni se është i fikur. </a:t>
            </a:r>
            <a:r>
              <a:rPr lang="sq-AL" b="1" noProof="0" smtClean="0"/>
              <a:t>Mos</a:t>
            </a:r>
            <a:r>
              <a:rPr lang="sq-AL" noProof="0" smtClean="0"/>
              <a:t> e shtypni çelësin.</a:t>
            </a:r>
          </a:p>
          <a:p>
            <a:pPr lvl="0" algn="just"/>
            <a:r>
              <a:rPr lang="sq-AL" noProof="0" smtClean="0"/>
              <a:t>Hiqni kabllin e korentit nga pajisja (</a:t>
            </a:r>
            <a:r>
              <a:rPr lang="sq-AL" b="1" noProof="0" smtClean="0"/>
              <a:t>mos </a:t>
            </a:r>
            <a:r>
              <a:rPr lang="sq-AL" noProof="0" smtClean="0"/>
              <a:t>e hiqni spinën nga priza në mur) dhe regjistroni kohën e këtij veprimi.</a:t>
            </a:r>
          </a:p>
          <a:p>
            <a:pPr algn="just"/>
            <a:r>
              <a:rPr lang="sq-AL" noProof="0" smtClean="0"/>
              <a:t>Nëse keni të bëni me një pajisje portabël, hiqni gjithashtu bateritë e pajisjes. </a:t>
            </a:r>
            <a:endParaRPr lang="sq-AL" noProof="0"/>
          </a:p>
        </p:txBody>
      </p:sp>
      <p:pic>
        <p:nvPicPr>
          <p:cNvPr id="5" name="Grafik 335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9800" y="1778000"/>
            <a:ext cx="2667000" cy="269965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916943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Rrjetet Kompjuterike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Nëse keni të bëni me një rrjet kompjuterik, kontaktoni një specialist të kriminalistikës dixhitale në institucionin tuaj ose një specialist të rekomanduar nga institucioni për asistencë.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sq-AL" noProof="0" smtClean="0"/>
          </a:p>
          <a:p>
            <a:r>
              <a:rPr lang="sq-AL" noProof="0" smtClean="0"/>
              <a:t>Treguesit e rrjetit:</a:t>
            </a:r>
          </a:p>
          <a:p>
            <a:pPr lvl="1"/>
            <a:r>
              <a:rPr lang="sq-AL" noProof="0" smtClean="0"/>
              <a:t>Shumë sisteme kompjuterike</a:t>
            </a:r>
          </a:p>
          <a:p>
            <a:pPr lvl="1"/>
            <a:r>
              <a:rPr lang="sq-AL" noProof="0" smtClean="0"/>
              <a:t>Komponentët e rrjetit (pajisjet router, hubs, switches, etj)</a:t>
            </a:r>
          </a:p>
          <a:p>
            <a:pPr lvl="1"/>
            <a:r>
              <a:rPr lang="sq-AL" noProof="0" smtClean="0"/>
              <a:t>Kartat e ndërfaqes së rrjetit</a:t>
            </a:r>
          </a:p>
          <a:p>
            <a:pPr lvl="1"/>
            <a:r>
              <a:rPr lang="sq-AL" noProof="0" smtClean="0"/>
              <a:t>Kabllot e rrjetit</a:t>
            </a:r>
          </a:p>
          <a:p>
            <a:pPr lvl="1"/>
            <a:r>
              <a:rPr lang="sq-AL" noProof="0" smtClean="0"/>
              <a:t>Antenat e pajisjes pa kabëll</a:t>
            </a:r>
          </a:p>
          <a:p>
            <a:pPr lvl="1"/>
            <a:r>
              <a:rPr lang="sq-AL" noProof="0" smtClean="0"/>
              <a:t>serverat</a:t>
            </a:r>
          </a:p>
          <a:p>
            <a:pPr lvl="1"/>
            <a:endParaRPr lang="sq-AL" noProof="0" smtClean="0"/>
          </a:p>
          <a:p>
            <a:r>
              <a:rPr lang="sq-AL" noProof="0" smtClean="0"/>
              <a:t>Etiketoni të gjitha kabllot dhe pajisjet dhe dokumentoni lidhjet.</a:t>
            </a:r>
            <a:endParaRPr lang="sq-AL" noProof="0" smtClean="0"/>
          </a:p>
        </p:txBody>
      </p:sp>
      <p:pic>
        <p:nvPicPr>
          <p:cNvPr id="6" name="Grafik 164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935" y="2403299"/>
            <a:ext cx="1769196" cy="230694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566047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37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757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11319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/>
          </a:bodyPr>
          <a:lstStyle/>
          <a:p>
            <a:r>
              <a:rPr lang="sq-AL" b="1" noProof="0" smtClean="0"/>
              <a:t>Telefonat Celularë/Tabletat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Nëse janë të ndezura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Mos e fikni pajisjen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Dokumentoni ekranin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Nëse mundeni kthejeni pajisjen në flight-mode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Merrni parasysh përdorimin e një çante faraday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sq-AL" noProof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Nëse janë të ndezur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Mos e fikni pajisjen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sq-AL" noProof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q-AL" noProof="0" smtClean="0"/>
              <a:t>Kontrolloni për informacion të mëtejshëm në lidhje me pajisjen (manual, furnizimin me energji, etj.) dhe kartën SIM (letër nga kompania telefonike, numrat PIN, PUK, etj)</a:t>
            </a:r>
            <a:endParaRPr lang="sq-AL" noProof="0"/>
          </a:p>
        </p:txBody>
      </p:sp>
      <p:pic>
        <p:nvPicPr>
          <p:cNvPr id="5" name="Picture 1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44" y="1667963"/>
            <a:ext cx="2210614" cy="250137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209375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05275"/>
          </a:xfrm>
        </p:spPr>
        <p:txBody>
          <a:bodyPr>
            <a:normAutofit fontScale="90000"/>
          </a:bodyPr>
          <a:lstStyle/>
          <a:p>
            <a:r>
              <a:rPr lang="sq-AL" b="1" noProof="0" smtClean="0"/>
              <a:t>Kartat Smart / Kartat me shirit magnetik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519726" cy="5054165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sq-AL" noProof="0" smtClean="0"/>
              <a:t>Mos e palosni kartën.</a:t>
            </a:r>
          </a:p>
          <a:p>
            <a:pPr lvl="0" algn="just"/>
            <a:r>
              <a:rPr lang="sq-AL" noProof="0" smtClean="0"/>
              <a:t>Mos e ekspozoni ndaj temperaturave ekstreme.</a:t>
            </a:r>
          </a:p>
          <a:p>
            <a:pPr lvl="0" algn="just"/>
            <a:r>
              <a:rPr lang="sq-AL" noProof="0" smtClean="0"/>
              <a:t>Mos prekni pjatën elektrike të kontaktit.</a:t>
            </a:r>
          </a:p>
          <a:p>
            <a:pPr lvl="0" algn="just"/>
            <a:r>
              <a:rPr lang="sq-AL" noProof="0" smtClean="0"/>
              <a:t>Mbrojeni nga gërvishtjet, lëngjet, ndikimet magnetike, etj.</a:t>
            </a:r>
          </a:p>
          <a:p>
            <a:pPr lvl="0" algn="just"/>
            <a:r>
              <a:rPr lang="sq-AL" noProof="0" smtClean="0"/>
              <a:t>Përpiquni të gjeni numrin PIN. Mos u përpiqni të fitoni akses tek të dhënat/funksionet në kartë. </a:t>
            </a:r>
          </a:p>
          <a:p>
            <a:pPr lvl="0" algn="just"/>
            <a:r>
              <a:rPr lang="sq-AL" noProof="0" smtClean="0"/>
              <a:t>Fotografoni/shënoni/kopjoni informacionin nga shënimet në trupin e kartës.</a:t>
            </a:r>
          </a:p>
          <a:p>
            <a:pPr lvl="0" algn="just"/>
            <a:r>
              <a:rPr lang="sq-AL" noProof="0" smtClean="0"/>
              <a:t>Sipas rastit, sekuestroni edhe lexuesit e kartave smart gjithashtu.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sq-AL" noProof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926" y="1600200"/>
            <a:ext cx="2709874" cy="28902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1436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Provat e tjera Elektronike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sq-AL" noProof="0" dirty="0" smtClean="0"/>
              <a:t>Udhëzime për sekuestrimin e provave elektronike: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Nëse pajisja është e ndezur, mos e fikni</a:t>
            </a:r>
          </a:p>
          <a:p>
            <a:pPr lvl="1" algn="just"/>
            <a:r>
              <a:rPr lang="sq-AL" noProof="0" dirty="0" smtClean="0"/>
              <a:t>Fotografoni ekranin (sipas rastit) dhe regjistroni informacionin e shfaqur.</a:t>
            </a:r>
          </a:p>
          <a:p>
            <a:pPr lvl="1" algn="just"/>
            <a:r>
              <a:rPr lang="sq-AL" noProof="0" dirty="0" smtClean="0"/>
              <a:t>Hiqni të gjitha kabllot e furnizimit me energji elektrike.</a:t>
            </a:r>
          </a:p>
          <a:p>
            <a:pPr lvl="1" algn="just"/>
            <a:r>
              <a:rPr lang="sq-AL" noProof="0" dirty="0" smtClean="0"/>
              <a:t>Mos u përpiqni të </a:t>
            </a:r>
            <a:r>
              <a:rPr lang="sq-AL" noProof="0" dirty="0" err="1" smtClean="0"/>
              <a:t>aksesoni</a:t>
            </a:r>
            <a:r>
              <a:rPr lang="sq-AL" noProof="0" dirty="0" smtClean="0"/>
              <a:t> </a:t>
            </a:r>
            <a:r>
              <a:rPr lang="sq-AL" noProof="0" dirty="0" err="1" smtClean="0"/>
              <a:t>memorjen</a:t>
            </a:r>
            <a:r>
              <a:rPr lang="sq-AL" noProof="0" dirty="0" smtClean="0"/>
              <a:t> e brendshme ose ndonjë pajisje tjetër të ruajtjes së të dhënave.</a:t>
            </a:r>
          </a:p>
          <a:p>
            <a:pPr lvl="0" algn="just"/>
            <a:r>
              <a:rPr lang="sq-AL" noProof="0" dirty="0" smtClean="0"/>
              <a:t>Nëse është e fikur, mos e ndizni</a:t>
            </a:r>
          </a:p>
          <a:p>
            <a:pPr lvl="0" algn="just"/>
            <a:r>
              <a:rPr lang="sq-AL" noProof="0" dirty="0" smtClean="0"/>
              <a:t>Mblidhni/regjistroni informacionet e rëndësishme</a:t>
            </a:r>
          </a:p>
          <a:p>
            <a:pPr lvl="1" algn="just"/>
            <a:r>
              <a:rPr lang="sq-AL" noProof="0" dirty="0" smtClean="0"/>
              <a:t>Mblidhni manualet dhe udhëzimet e tjera nëse janë të </a:t>
            </a:r>
            <a:r>
              <a:rPr lang="sq-AL" noProof="0" dirty="0" err="1" smtClean="0"/>
              <a:t>disponueshme</a:t>
            </a:r>
            <a:r>
              <a:rPr lang="sq-AL" noProof="0" dirty="0" smtClean="0"/>
              <a:t>.</a:t>
            </a:r>
          </a:p>
          <a:p>
            <a:pPr algn="just"/>
            <a:r>
              <a:rPr lang="sq-AL" noProof="0" dirty="0" smtClean="0"/>
              <a:t>Regjistroni të dhënat që lidhen me qëllimin e kontrollit (p.sh., numrin e telefonit). </a:t>
            </a:r>
            <a:endParaRPr lang="sq-AL" noProof="0" dirty="0"/>
          </a:p>
        </p:txBody>
      </p:sp>
    </p:spTree>
    <p:extLst>
      <p:ext uri="{BB962C8B-B14F-4D97-AF65-F5344CB8AC3E}">
        <p14:creationId xmlns="" xmlns:p14="http://schemas.microsoft.com/office/powerpoint/2010/main" val="1685549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040"/>
            <a:ext cx="8512512" cy="502088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sq-AL" sz="2800" noProof="0" smtClean="0"/>
              <a:t>Në përfundim të mësimit pjesëmarrësit do të jenë në gjendje të:</a:t>
            </a:r>
          </a:p>
          <a:p>
            <a:pPr algn="just"/>
            <a:r>
              <a:rPr lang="sq-AL" sz="2800" noProof="0" smtClean="0"/>
              <a:t>Identifikojnë burimet e provave elektronike bazuar në skenarët e demonstruar</a:t>
            </a:r>
          </a:p>
          <a:p>
            <a:pPr algn="just"/>
            <a:r>
              <a:rPr lang="sq-AL" sz="2800" noProof="0" smtClean="0"/>
              <a:t>Përshkruajnë Procedurat Standarde të Operimit për paketimin, transportimin dhe ruajtjen e provave elektronike</a:t>
            </a:r>
          </a:p>
          <a:p>
            <a:pPr algn="just"/>
            <a:r>
              <a:rPr lang="sq-AL" sz="2800" noProof="0" smtClean="0"/>
              <a:t>Diferencojnë PSO të ndryshme bazuar në llojin e pajisjes</a:t>
            </a:r>
          </a:p>
          <a:p>
            <a:pPr algn="just"/>
            <a:r>
              <a:rPr lang="sq-AL" sz="2800" noProof="0" smtClean="0"/>
              <a:t>Diskutojnë teknikat për të kontrolluar gjendjen e furnizimit me energji të sistemit kompjuterik</a:t>
            </a:r>
          </a:p>
          <a:p>
            <a:pPr algn="just"/>
            <a:r>
              <a:rPr lang="sq-AL" sz="2800" noProof="0" smtClean="0"/>
              <a:t>Zbatojnë udhëzimet e përgjithshme të sekuestrimit për pajisjet elektronike</a:t>
            </a:r>
            <a:endParaRPr lang="sq-AL" sz="2800" noProof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59758"/>
          </a:xfrm>
        </p:spPr>
        <p:txBody>
          <a:bodyPr>
            <a:normAutofit fontScale="90000"/>
          </a:bodyPr>
          <a:lstStyle/>
          <a:p>
            <a:r>
              <a:rPr lang="sq-AL" b="1" noProof="0" smtClean="0"/>
              <a:t>Përmbledhje e Objektivave të Sesionit</a:t>
            </a:r>
            <a:endParaRPr lang="sq-AL" b="1" noProof="0"/>
          </a:p>
        </p:txBody>
      </p:sp>
    </p:spTree>
    <p:extLst>
      <p:ext uri="{BB962C8B-B14F-4D97-AF65-F5344CB8AC3E}">
        <p14:creationId xmlns="" xmlns:p14="http://schemas.microsoft.com/office/powerpoint/2010/main" val="2373483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Question Mark Clip 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1357298"/>
            <a:ext cx="2857500" cy="2857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4500570"/>
            <a:ext cx="29370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 smtClean="0"/>
              <a:t> P y e t j e</a:t>
            </a:r>
            <a:endParaRPr lang="en-GB" sz="54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2828852" y="457200"/>
            <a:ext cx="3673475" cy="5976938"/>
            <a:chOff x="1338" y="255"/>
            <a:chExt cx="3192" cy="390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1338" y="526"/>
              <a:ext cx="3188" cy="3623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419" y="526"/>
              <a:ext cx="3047" cy="122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7" name="AutoShape 35"/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8" name="AutoShape 36"/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9" name="AutoShape 37"/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0" name="AutoShape 38"/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3" name="AutoShape 41"/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4" name="AutoShape 42"/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5" name="AutoShape 43"/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6" name="AutoShape 44"/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7" name="AutoShape 45"/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8" name="AutoShape 46"/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144182" y="2874616"/>
            <a:ext cx="30692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accent1">
                    <a:lumMod val="25000"/>
                  </a:schemeClr>
                </a:solidFill>
                <a:latin typeface="Calibri" pitchFamily="34" charset="0"/>
              </a:rPr>
              <a:t>Trajtimi i Provave Elektronike</a:t>
            </a:r>
          </a:p>
        </p:txBody>
      </p:sp>
    </p:spTree>
    <p:extLst>
      <p:ext uri="{BB962C8B-B14F-4D97-AF65-F5344CB8AC3E}">
        <p14:creationId xmlns="" xmlns:p14="http://schemas.microsoft.com/office/powerpoint/2010/main" val="4085395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/>
          </a:bodyPr>
          <a:lstStyle/>
          <a:p>
            <a:r>
              <a:rPr lang="sq-AL" b="1" noProof="0" dirty="0" smtClean="0"/>
              <a:t>Trajtimi i Provave Elektronike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Provat elektronike duhet të trajtohen me kujdes dhe në një mënyrë që të ruhet vlera e tyre provuese.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Disa lloje të provave elektronike kërkojnë mbledhje, paketim dhe </a:t>
            </a:r>
            <a:r>
              <a:rPr lang="sq-AL" noProof="0" dirty="0" err="1" smtClean="0"/>
              <a:t>tran</a:t>
            </a:r>
            <a:r>
              <a:rPr lang="en-US" noProof="0" dirty="0" smtClean="0"/>
              <a:t>s</a:t>
            </a:r>
            <a:r>
              <a:rPr lang="sq-AL" noProof="0" dirty="0" err="1" smtClean="0"/>
              <a:t>portim</a:t>
            </a:r>
            <a:r>
              <a:rPr lang="sq-AL" noProof="0" dirty="0" smtClean="0"/>
              <a:t> të posaçëm.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Mos harroni provat tradicionale: shenjat e gishtërinjve, ADN, fleta të shkruara, fleta të printuara, etj.</a:t>
            </a:r>
            <a:endParaRPr lang="sq-AL" noProof="0" dirty="0"/>
          </a:p>
        </p:txBody>
      </p:sp>
      <p:pic>
        <p:nvPicPr>
          <p:cNvPr id="5" name="Grafik 1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9800" y="4957762"/>
            <a:ext cx="2667000" cy="167163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smtClean="0"/>
              <a:t>Etiketimi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871479" cy="4525963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Etiketoni të gjitha pajisjet dhe lidhjet e kabllove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sq-AL" noProof="0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Mos ngjisni etiketa me ngjitëse në sipërfaqe të pajisjeve për ruajtjen e të dhënave. Përdorni kuti, çanta dhe zarfe për paketimin dhe etiketimin e pajisjeve.</a:t>
            </a:r>
            <a:endParaRPr lang="sq-AL" noProof="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924" y="1876319"/>
            <a:ext cx="3614602" cy="216876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251904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34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" y="497007"/>
            <a:ext cx="9144000" cy="5812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864610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>
            <a:normAutofit/>
          </a:bodyPr>
          <a:lstStyle/>
          <a:p>
            <a:r>
              <a:rPr lang="sq-AL" b="1" noProof="0" smtClean="0"/>
              <a:t>Paketimi dhe Transportimi</a:t>
            </a:r>
            <a:endParaRPr lang="sq-AL" b="1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170600" cy="5123194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Provat elektronike mund të jenë të ndjeshme ndaj temperaturës, lagështisë, goditjeve, elektricitetit statik, burimeve magnetike, dhe madje ndaj disa veprimeve (p.sh., fikja/ndezja).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sq-AL" noProof="0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noProof="0" dirty="0" smtClean="0"/>
              <a:t>Provat elektronike duhet të trajtohen me kujdes dhe për sekuestrimin e pajisjeve duhet të përdoren çanta të posaçme.</a:t>
            </a:r>
            <a:endParaRPr lang="sq-AL" noProof="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00" y="1761415"/>
            <a:ext cx="3516200" cy="26840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251904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dirty="0" smtClean="0"/>
              <a:t>Transportimi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5235660" cy="452596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sq-AL" sz="2800" noProof="0" dirty="0" smtClean="0"/>
              <a:t>Mbajini pajisjet elektronike larg prej burimeve magnetike (p.sh. transmetuesit radio, magnetet e altoparlantëve, karriget me ngrohje).</a:t>
            </a:r>
          </a:p>
          <a:p>
            <a:pPr marL="342900" lvl="1" indent="-342900" algn="just">
              <a:lnSpc>
                <a:spcPct val="150000"/>
              </a:lnSpc>
              <a:spcBef>
                <a:spcPts val="0"/>
              </a:spcBef>
              <a:buFont typeface="Arial"/>
              <a:buChar char="•"/>
            </a:pPr>
            <a:r>
              <a:rPr lang="sq-AL" noProof="0" dirty="0" smtClean="0"/>
              <a:t>Garantoni që pajisja të mbrohet nga goditjet (p.sh. dëmtimet mekanike), nxehtësia dhe lagështia.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sq-AL" noProof="0" dirty="0"/>
          </a:p>
        </p:txBody>
      </p:sp>
      <p:pic>
        <p:nvPicPr>
          <p:cNvPr id="3" name="Bild 2" descr="Bildschirmfoto 2013-02-25 um 14.11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850" y="1936369"/>
            <a:ext cx="3244145" cy="21645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251904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0952"/>
          </a:xfrm>
        </p:spPr>
        <p:txBody>
          <a:bodyPr/>
          <a:lstStyle/>
          <a:p>
            <a:r>
              <a:rPr lang="sq-AL" b="1" noProof="0" dirty="0" smtClean="0"/>
              <a:t>Magazinimi</a:t>
            </a:r>
            <a:endParaRPr lang="sq-AL" b="1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1600200"/>
            <a:ext cx="5266778" cy="4525963"/>
          </a:xfrm>
        </p:spPr>
        <p:txBody>
          <a:bodyPr>
            <a:normAutofit fontScale="92500" lnSpcReduction="20000"/>
          </a:bodyPr>
          <a:lstStyle/>
          <a:p>
            <a:pPr marL="285750" lvl="1" algn="just">
              <a:buFont typeface="Arial"/>
              <a:buChar char="•"/>
            </a:pPr>
            <a:r>
              <a:rPr lang="sq-AL" noProof="0" dirty="0" smtClean="0"/>
              <a:t>Garantoni që provat të inventarizohen në përputhje me politikat përkatëse.</a:t>
            </a:r>
          </a:p>
          <a:p>
            <a:pPr marL="285750" lvl="1" algn="just">
              <a:buFont typeface="Arial"/>
              <a:buChar char="•"/>
            </a:pPr>
            <a:endParaRPr lang="sq-AL" noProof="0" dirty="0" smtClean="0"/>
          </a:p>
          <a:p>
            <a:pPr marL="285750" lvl="1" algn="just">
              <a:buFont typeface="Arial"/>
              <a:buChar char="•"/>
            </a:pPr>
            <a:r>
              <a:rPr lang="sq-AL" noProof="0" dirty="0" smtClean="0"/>
              <a:t>Ruajini provat në një zonë të sigurt, larg prej temperaturës dhe lagështisë </a:t>
            </a:r>
          </a:p>
          <a:p>
            <a:pPr marL="285750" lvl="1" algn="just">
              <a:buFont typeface="Arial"/>
              <a:buChar char="•"/>
            </a:pPr>
            <a:endParaRPr lang="sq-AL" noProof="0" dirty="0" smtClean="0"/>
          </a:p>
          <a:p>
            <a:pPr marL="285750" lvl="1" algn="just">
              <a:buFont typeface="Arial"/>
              <a:buChar char="•"/>
            </a:pPr>
            <a:r>
              <a:rPr lang="sq-AL" noProof="0" dirty="0" smtClean="0"/>
              <a:t>Mbrojini ato nga burimet magnetike, lagështia, pluhuri dhe ndotës ose pjesëza të tjera të dëmshme.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sq-AL" noProof="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522" y="1724454"/>
            <a:ext cx="3281868" cy="193406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844530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1404</Words>
  <Application>Microsoft Office PowerPoint</Application>
  <PresentationFormat>On-screen Show (4:3)</PresentationFormat>
  <Paragraphs>153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Trajnim për Grupet Hetimore të Autoriteteve të Zbatimit të Ligjit</vt:lpstr>
      <vt:lpstr>Objektivat e Sesionit</vt:lpstr>
      <vt:lpstr>Slide 3</vt:lpstr>
      <vt:lpstr>Trajtimi i Provave Elektronike</vt:lpstr>
      <vt:lpstr>Etiketimi</vt:lpstr>
      <vt:lpstr>Slide 6</vt:lpstr>
      <vt:lpstr>Paketimi dhe Transportimi</vt:lpstr>
      <vt:lpstr>Transportimi</vt:lpstr>
      <vt:lpstr>Magazinimi</vt:lpstr>
      <vt:lpstr>Ambientet e Magazinimit</vt:lpstr>
      <vt:lpstr>Slide 11</vt:lpstr>
      <vt:lpstr>Sistemet Kompjuterike</vt:lpstr>
      <vt:lpstr>Sistemet Kompjuterike</vt:lpstr>
      <vt:lpstr>Detyra në Grup</vt:lpstr>
      <vt:lpstr>Kontrolli i Gjendjes së Furnizimit me Energji</vt:lpstr>
      <vt:lpstr>Slide 16</vt:lpstr>
      <vt:lpstr>Vëzhgimi i Monitorit</vt:lpstr>
      <vt:lpstr>Vëzhgimi i Monitorit</vt:lpstr>
      <vt:lpstr>Vëzhgimi i Monitorit</vt:lpstr>
      <vt:lpstr>Situata A – Kompjuteri është i fikur</vt:lpstr>
      <vt:lpstr>Situata B – Kompjuteri është i Ndezur</vt:lpstr>
      <vt:lpstr>Situata C – Nuk mund ta përcaktoni</vt:lpstr>
      <vt:lpstr>Rrjetet Kompjuterike</vt:lpstr>
      <vt:lpstr>Slide 24</vt:lpstr>
      <vt:lpstr>Telefonat Celularë/Tabletat</vt:lpstr>
      <vt:lpstr>Kartat Smart / Kartat me shirit magnetik</vt:lpstr>
      <vt:lpstr>Provat e tjera Elektronike</vt:lpstr>
      <vt:lpstr>Përmbledhje e Objektivave të Sesionit</vt:lpstr>
      <vt:lpstr>Slide 29</vt:lpstr>
    </vt:vector>
  </TitlesOfParts>
  <Company>Technology Risk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Introductory Cybercrime Training for Judges and Prosecutors</dc:title>
  <dc:creator>Nigel Jones</dc:creator>
  <cp:lastModifiedBy>perdorues</cp:lastModifiedBy>
  <cp:revision>84</cp:revision>
  <dcterms:created xsi:type="dcterms:W3CDTF">2012-01-27T12:20:24Z</dcterms:created>
  <dcterms:modified xsi:type="dcterms:W3CDTF">2013-07-29T15:34:58Z</dcterms:modified>
</cp:coreProperties>
</file>